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notesSlides/notesSlide2.xml" ContentType="application/vnd.openxmlformats-officedocument.presentationml.notesSlide+xml"/>
  <Override PartName="/ppt/media/image31.gif" ContentType="image/gif"/>
  <Override PartName="/ppt/notesSlides/notesSlide3.xml" ContentType="application/vnd.openxmlformats-officedocument.presentationml.notesSlide+xml"/>
  <Override PartName="/ppt/media/image34.gif" ContentType="image/gif"/>
  <Override PartName="/ppt/media/image35.gif" ContentType="image/gif"/>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70.gif" ContentType="image/gif"/>
  <Override PartName="/ppt/media/image71.gif" ContentType="image/gif"/>
  <Override PartName="/ppt/media/image72.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media/image84.gif" ContentType="image/gif"/>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embeddings/oleObject16.bin" ContentType="application/vnd.openxmlformats-officedocument.oleObject"/>
  <Override PartName="/ppt/notesSlides/notesSlide32.xml" ContentType="application/vnd.openxmlformats-officedocument.presentationml.notesSlide+xml"/>
  <Override PartName="/ppt/embeddings/oleObject17.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343" r:id="rId2"/>
    <p:sldId id="574" r:id="rId3"/>
    <p:sldId id="595" r:id="rId4"/>
    <p:sldId id="575" r:id="rId5"/>
    <p:sldId id="576" r:id="rId6"/>
    <p:sldId id="577" r:id="rId7"/>
    <p:sldId id="578" r:id="rId8"/>
    <p:sldId id="579" r:id="rId9"/>
    <p:sldId id="580" r:id="rId10"/>
    <p:sldId id="581" r:id="rId11"/>
    <p:sldId id="582" r:id="rId12"/>
    <p:sldId id="583" r:id="rId13"/>
    <p:sldId id="584" r:id="rId14"/>
    <p:sldId id="585" r:id="rId15"/>
    <p:sldId id="586" r:id="rId16"/>
    <p:sldId id="587" r:id="rId17"/>
    <p:sldId id="588" r:id="rId18"/>
    <p:sldId id="590" r:id="rId19"/>
    <p:sldId id="591" r:id="rId20"/>
    <p:sldId id="634" r:id="rId21"/>
    <p:sldId id="593" r:id="rId22"/>
    <p:sldId id="594" r:id="rId23"/>
    <p:sldId id="596" r:id="rId24"/>
    <p:sldId id="597" r:id="rId25"/>
    <p:sldId id="598" r:id="rId26"/>
    <p:sldId id="599" r:id="rId27"/>
    <p:sldId id="600" r:id="rId28"/>
    <p:sldId id="601" r:id="rId29"/>
    <p:sldId id="602" r:id="rId30"/>
    <p:sldId id="633" r:id="rId31"/>
    <p:sldId id="635" r:id="rId32"/>
    <p:sldId id="605" r:id="rId33"/>
    <p:sldId id="531" r:id="rId34"/>
    <p:sldId id="532" r:id="rId35"/>
    <p:sldId id="331" r:id="rId36"/>
    <p:sldId id="391" r:id="rId37"/>
    <p:sldId id="533" r:id="rId38"/>
    <p:sldId id="607" r:id="rId39"/>
    <p:sldId id="609" r:id="rId40"/>
    <p:sldId id="535" r:id="rId41"/>
    <p:sldId id="475" r:id="rId42"/>
    <p:sldId id="536" r:id="rId43"/>
    <p:sldId id="538" r:id="rId44"/>
    <p:sldId id="540" r:id="rId45"/>
    <p:sldId id="541" r:id="rId46"/>
    <p:sldId id="567" r:id="rId47"/>
    <p:sldId id="548" r:id="rId48"/>
    <p:sldId id="646" r:id="rId49"/>
    <p:sldId id="636" r:id="rId50"/>
    <p:sldId id="644" r:id="rId51"/>
    <p:sldId id="645" r:id="rId52"/>
    <p:sldId id="639" r:id="rId53"/>
    <p:sldId id="640" r:id="rId54"/>
    <p:sldId id="641" r:id="rId55"/>
    <p:sldId id="642" r:id="rId56"/>
    <p:sldId id="632" r:id="rId57"/>
    <p:sldId id="610" r:id="rId58"/>
    <p:sldId id="611" r:id="rId59"/>
    <p:sldId id="612" r:id="rId60"/>
    <p:sldId id="613" r:id="rId61"/>
    <p:sldId id="614" r:id="rId62"/>
    <p:sldId id="615" r:id="rId63"/>
    <p:sldId id="616" r:id="rId64"/>
    <p:sldId id="617" r:id="rId65"/>
    <p:sldId id="618" r:id="rId66"/>
    <p:sldId id="619" r:id="rId67"/>
    <p:sldId id="620" r:id="rId68"/>
    <p:sldId id="621" r:id="rId69"/>
    <p:sldId id="622" r:id="rId70"/>
    <p:sldId id="623" r:id="rId71"/>
    <p:sldId id="624" r:id="rId72"/>
    <p:sldId id="625" r:id="rId73"/>
    <p:sldId id="626" r:id="rId74"/>
    <p:sldId id="627" r:id="rId75"/>
    <p:sldId id="628" r:id="rId76"/>
    <p:sldId id="629" r:id="rId77"/>
    <p:sldId id="630" r:id="rId78"/>
    <p:sldId id="385" r:id="rId79"/>
    <p:sldId id="423" r:id="rId8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宋体" charset="0"/>
        <a:cs typeface="宋体" charset="0"/>
      </a:defRPr>
    </a:lvl1pPr>
    <a:lvl2pPr marL="457200" algn="l" rtl="0" fontAlgn="base">
      <a:spcBef>
        <a:spcPct val="0"/>
      </a:spcBef>
      <a:spcAft>
        <a:spcPct val="0"/>
      </a:spcAft>
      <a:defRPr kern="1200">
        <a:solidFill>
          <a:schemeClr val="tx1"/>
        </a:solidFill>
        <a:latin typeface="Arial" charset="0"/>
        <a:ea typeface="宋体" charset="0"/>
        <a:cs typeface="宋体" charset="0"/>
      </a:defRPr>
    </a:lvl2pPr>
    <a:lvl3pPr marL="914400" algn="l" rtl="0" fontAlgn="base">
      <a:spcBef>
        <a:spcPct val="0"/>
      </a:spcBef>
      <a:spcAft>
        <a:spcPct val="0"/>
      </a:spcAft>
      <a:defRPr kern="1200">
        <a:solidFill>
          <a:schemeClr val="tx1"/>
        </a:solidFill>
        <a:latin typeface="Arial" charset="0"/>
        <a:ea typeface="宋体" charset="0"/>
        <a:cs typeface="宋体" charset="0"/>
      </a:defRPr>
    </a:lvl3pPr>
    <a:lvl4pPr marL="1371600" algn="l" rtl="0" fontAlgn="base">
      <a:spcBef>
        <a:spcPct val="0"/>
      </a:spcBef>
      <a:spcAft>
        <a:spcPct val="0"/>
      </a:spcAft>
      <a:defRPr kern="1200">
        <a:solidFill>
          <a:schemeClr val="tx1"/>
        </a:solidFill>
        <a:latin typeface="Arial" charset="0"/>
        <a:ea typeface="宋体" charset="0"/>
        <a:cs typeface="宋体" charset="0"/>
      </a:defRPr>
    </a:lvl4pPr>
    <a:lvl5pPr marL="1828800" algn="l" rtl="0" fontAlgn="base">
      <a:spcBef>
        <a:spcPct val="0"/>
      </a:spcBef>
      <a:spcAft>
        <a:spcPct val="0"/>
      </a:spcAft>
      <a:defRPr kern="1200">
        <a:solidFill>
          <a:schemeClr val="tx1"/>
        </a:solidFill>
        <a:latin typeface="Arial" charset="0"/>
        <a:ea typeface="宋体" charset="0"/>
        <a:cs typeface="宋体" charset="0"/>
      </a:defRPr>
    </a:lvl5pPr>
    <a:lvl6pPr marL="2286000" algn="l" defTabSz="457200" rtl="0" eaLnBrk="1" latinLnBrk="0" hangingPunct="1">
      <a:defRPr kern="1200">
        <a:solidFill>
          <a:schemeClr val="tx1"/>
        </a:solidFill>
        <a:latin typeface="Arial" charset="0"/>
        <a:ea typeface="宋体" charset="0"/>
        <a:cs typeface="宋体" charset="0"/>
      </a:defRPr>
    </a:lvl6pPr>
    <a:lvl7pPr marL="2743200" algn="l" defTabSz="457200" rtl="0" eaLnBrk="1" latinLnBrk="0" hangingPunct="1">
      <a:defRPr kern="1200">
        <a:solidFill>
          <a:schemeClr val="tx1"/>
        </a:solidFill>
        <a:latin typeface="Arial" charset="0"/>
        <a:ea typeface="宋体" charset="0"/>
        <a:cs typeface="宋体" charset="0"/>
      </a:defRPr>
    </a:lvl7pPr>
    <a:lvl8pPr marL="3200400" algn="l" defTabSz="457200" rtl="0" eaLnBrk="1" latinLnBrk="0" hangingPunct="1">
      <a:defRPr kern="1200">
        <a:solidFill>
          <a:schemeClr val="tx1"/>
        </a:solidFill>
        <a:latin typeface="Arial" charset="0"/>
        <a:ea typeface="宋体" charset="0"/>
        <a:cs typeface="宋体" charset="0"/>
      </a:defRPr>
    </a:lvl8pPr>
    <a:lvl9pPr marL="3657600" algn="l" defTabSz="457200" rtl="0" eaLnBrk="1" latinLnBrk="0" hangingPunct="1">
      <a:defRPr kern="1200">
        <a:solidFill>
          <a:schemeClr val="tx1"/>
        </a:solidFill>
        <a:latin typeface="Arial" charset="0"/>
        <a:ea typeface="宋体" charset="0"/>
        <a:cs typeface="宋体"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D673"/>
    <a:srgbClr val="87BB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25" d="100"/>
          <a:sy n="125" d="100"/>
        </p:scale>
        <p:origin x="-624" y="2224"/>
      </p:cViewPr>
      <p:guideLst>
        <p:guide orient="horz" pos="216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image" Target="../media/image8.wmf"/><Relationship Id="rId2"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 Id="rId2"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 Id="rId2" Type="http://schemas.openxmlformats.org/officeDocument/2006/relationships/image" Target="../media/image18.emf"/><Relationship Id="rId3"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 Id="rId2"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emf"/><Relationship Id="rId2" Type="http://schemas.openxmlformats.org/officeDocument/2006/relationships/image" Target="../media/image2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emf"/><Relationship Id="rId2"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pPr>
              <a:defRPr/>
            </a:pPr>
            <a:endParaRPr lang="en-US" altLang="zh-CN"/>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0413B378-424D-B940-A1E4-0BF88D842C14}" type="datetimeFigureOut">
              <a:rPr lang="en-US" altLang="zh-CN"/>
              <a:pPr>
                <a:defRPr/>
              </a:pPr>
              <a:t>8/7/16</a:t>
            </a:fld>
            <a:endParaRPr lang="en-US" altLang="zh-C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pPr>
              <a:defRPr/>
            </a:pPr>
            <a:endParaRPr lang="en-US" altLang="zh-C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4597EB42-3B2B-A64A-9B9A-C1D2510101CD}" type="slidenum">
              <a:rPr lang="en-US" altLang="zh-CN"/>
              <a:pPr>
                <a:defRPr/>
              </a:pPr>
              <a:t>‹#›</a:t>
            </a:fld>
            <a:endParaRPr lang="en-US" altLang="zh-CN"/>
          </a:p>
        </p:txBody>
      </p:sp>
    </p:spTree>
    <p:extLst>
      <p:ext uri="{BB962C8B-B14F-4D97-AF65-F5344CB8AC3E}">
        <p14:creationId xmlns:p14="http://schemas.microsoft.com/office/powerpoint/2010/main" val="35804936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notesMaster" Target="../notesMasters/notesMaster1.xml"/><Relationship Id="rId3"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notesMaster" Target="../notesMasters/notesMaster1.xml"/><Relationship Id="rId3"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76CB94-87A9-4A32-9968-FD452E998C0F}" type="slidenum">
              <a:rPr lang="en-US" smtClean="0"/>
              <a:t>5</a:t>
            </a:fld>
            <a:endParaRPr lang="en-US"/>
          </a:p>
        </p:txBody>
      </p:sp>
    </p:spTree>
    <p:extLst>
      <p:ext uri="{BB962C8B-B14F-4D97-AF65-F5344CB8AC3E}">
        <p14:creationId xmlns:p14="http://schemas.microsoft.com/office/powerpoint/2010/main" val="690294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8914" name="Slide Image Placeholder 1"/>
          <p:cNvSpPr>
            <a:spLocks noGrp="1" noRot="1" noChangeAspect="1" noChangeArrowheads="1"/>
          </p:cNvSpPr>
          <p:nvPr>
            <p:ph type="sldImg" idx="4294967295"/>
          </p:nvPr>
        </p:nvSpPr>
        <p:spPr bwMode="auto">
          <a:xfrm>
            <a:off x="-11113" y="0"/>
            <a:ext cx="8197851" cy="6148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Notes Placeholder 2"/>
          <p:cNvSpPr>
            <a:spLocks noGrp="1" noRot="1" noChangeAspect="1" noChangeArrowheads="1"/>
          </p:cNvSpPr>
          <p:nvPr>
            <p:ph type="body" idx="1"/>
          </p:nvPr>
        </p:nvSpPr>
        <p:spPr bwMode="auto">
          <a:xfrm>
            <a:off x="9007475" y="0"/>
            <a:ext cx="0" cy="718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latin typeface="Calibri" charset="0"/>
              <a:ea typeface="宋体" charset="0"/>
              <a:cs typeface="宋体"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p:sp>
      <p:sp>
        <p:nvSpPr>
          <p:cNvPr id="32771" name="Notes Placeholder 2"/>
          <p:cNvSpPr>
            <a:spLocks noGrp="1"/>
          </p:cNvSpPr>
          <p:nvPr>
            <p:ph type="body" idx="1"/>
          </p:nvPr>
        </p:nvSpPr>
        <p:spPr bwMode="auto">
          <a:xfrm>
            <a:off x="685494" y="4401091"/>
            <a:ext cx="5487013" cy="35997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17" indent="-263776">
              <a:defRPr>
                <a:solidFill>
                  <a:schemeClr val="tx1"/>
                </a:solidFill>
                <a:latin typeface="Arial" panose="020B0604020202020204" pitchFamily="34" charset="0"/>
                <a:ea typeface="宋体" panose="02010600030101010101" pitchFamily="2" charset="-122"/>
              </a:defRPr>
            </a:lvl2pPr>
            <a:lvl3pPr marL="1055103" indent="-211021">
              <a:defRPr>
                <a:solidFill>
                  <a:schemeClr val="tx1"/>
                </a:solidFill>
                <a:latin typeface="Arial" panose="020B0604020202020204" pitchFamily="34" charset="0"/>
                <a:ea typeface="宋体" panose="02010600030101010101" pitchFamily="2" charset="-122"/>
              </a:defRPr>
            </a:lvl3pPr>
            <a:lvl4pPr marL="1477145" indent="-211021">
              <a:defRPr>
                <a:solidFill>
                  <a:schemeClr val="tx1"/>
                </a:solidFill>
                <a:latin typeface="Arial" panose="020B0604020202020204" pitchFamily="34" charset="0"/>
                <a:ea typeface="宋体" panose="02010600030101010101" pitchFamily="2" charset="-122"/>
              </a:defRPr>
            </a:lvl4pPr>
            <a:lvl5pPr marL="1899186" indent="-211021">
              <a:defRPr>
                <a:solidFill>
                  <a:schemeClr val="tx1"/>
                </a:solidFill>
                <a:latin typeface="Arial" panose="020B0604020202020204" pitchFamily="34" charset="0"/>
                <a:ea typeface="宋体" panose="02010600030101010101" pitchFamily="2" charset="-122"/>
              </a:defRPr>
            </a:lvl5pPr>
            <a:lvl6pPr marL="2321227" indent="-211021"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743269" indent="-211021"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165310" indent="-211021"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587351" indent="-211021"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32E6997-B333-425D-99BB-AC983AE444CC}" type="slidenum">
              <a:rPr lang="en-US" altLang="en-US"/>
              <a:pPr/>
              <a:t>37</a:t>
            </a:fld>
            <a:endParaRPr lang="en-US" altLang="en-US"/>
          </a:p>
        </p:txBody>
      </p:sp>
    </p:spTree>
    <p:extLst>
      <p:ext uri="{BB962C8B-B14F-4D97-AF65-F5344CB8AC3E}">
        <p14:creationId xmlns:p14="http://schemas.microsoft.com/office/powerpoint/2010/main" val="3704743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Legend font too small</a:t>
            </a:r>
            <a:endParaRPr lang="en-US" dirty="0"/>
          </a:p>
        </p:txBody>
      </p:sp>
      <p:sp>
        <p:nvSpPr>
          <p:cNvPr id="4" name="Slide Number Placeholder 3"/>
          <p:cNvSpPr>
            <a:spLocks noGrp="1"/>
          </p:cNvSpPr>
          <p:nvPr>
            <p:ph type="sldNum" sz="quarter" idx="10"/>
          </p:nvPr>
        </p:nvSpPr>
        <p:spPr/>
        <p:txBody>
          <a:bodyPr/>
          <a:lstStyle/>
          <a:p>
            <a:pPr>
              <a:defRPr/>
            </a:pPr>
            <a:fld id="{4597EB42-3B2B-A64A-9B9A-C1D2510101CD}" type="slidenum">
              <a:rPr lang="en-US" altLang="zh-CN" smtClean="0"/>
              <a:pPr>
                <a:defRPr/>
              </a:pPr>
              <a:t>46</a:t>
            </a:fld>
            <a:endParaRPr lang="en-US" altLang="zh-CN"/>
          </a:p>
        </p:txBody>
      </p:sp>
    </p:spTree>
    <p:extLst>
      <p:ext uri="{BB962C8B-B14F-4D97-AF65-F5344CB8AC3E}">
        <p14:creationId xmlns:p14="http://schemas.microsoft.com/office/powerpoint/2010/main" val="2267794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Gopal</a:t>
            </a:r>
            <a:r>
              <a:rPr lang="en-US" dirty="0" smtClean="0"/>
              <a:t>:</a:t>
            </a:r>
            <a:r>
              <a:rPr lang="en-US" baseline="0" dirty="0" smtClean="0"/>
              <a:t> </a:t>
            </a:r>
            <a:r>
              <a:rPr lang="en-US" dirty="0" smtClean="0"/>
              <a:t>Size verification</a:t>
            </a:r>
          </a:p>
          <a:p>
            <a:r>
              <a:rPr lang="en-US" dirty="0" err="1" smtClean="0"/>
              <a:t>Pu</a:t>
            </a:r>
            <a:r>
              <a:rPr lang="en-US" dirty="0" smtClean="0"/>
              <a:t>: overestimation</a:t>
            </a:r>
            <a:r>
              <a:rPr lang="en-US" baseline="0" dirty="0" smtClean="0"/>
              <a:t> of peak intensity.  Why?</a:t>
            </a:r>
            <a:endParaRPr lang="en-US" dirty="0"/>
          </a:p>
        </p:txBody>
      </p:sp>
      <p:sp>
        <p:nvSpPr>
          <p:cNvPr id="4" name="Slide Number Placeholder 3"/>
          <p:cNvSpPr>
            <a:spLocks noGrp="1"/>
          </p:cNvSpPr>
          <p:nvPr>
            <p:ph type="sldNum" sz="quarter" idx="10"/>
          </p:nvPr>
        </p:nvSpPr>
        <p:spPr/>
        <p:txBody>
          <a:bodyPr/>
          <a:lstStyle/>
          <a:p>
            <a:pPr>
              <a:defRPr/>
            </a:pPr>
            <a:fld id="{4597EB42-3B2B-A64A-9B9A-C1D2510101CD}" type="slidenum">
              <a:rPr lang="en-US" altLang="zh-CN" smtClean="0"/>
              <a:pPr>
                <a:defRPr/>
              </a:pPr>
              <a:t>48</a:t>
            </a:fld>
            <a:endParaRPr lang="en-US" altLang="zh-CN"/>
          </a:p>
        </p:txBody>
      </p:sp>
    </p:spTree>
    <p:extLst>
      <p:ext uri="{BB962C8B-B14F-4D97-AF65-F5344CB8AC3E}">
        <p14:creationId xmlns:p14="http://schemas.microsoft.com/office/powerpoint/2010/main" val="1801980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cs typeface="宋体" charset="0"/>
              </a:defRPr>
            </a:lvl1pPr>
            <a:lvl2pPr marL="742950" indent="-285750">
              <a:defRPr>
                <a:solidFill>
                  <a:schemeClr val="tx1"/>
                </a:solidFill>
                <a:latin typeface="Arial" charset="0"/>
                <a:ea typeface="宋体" charset="0"/>
                <a:cs typeface="宋体" charset="0"/>
              </a:defRPr>
            </a:lvl2pPr>
            <a:lvl3pPr marL="1143000" indent="-228600">
              <a:defRPr>
                <a:solidFill>
                  <a:schemeClr val="tx1"/>
                </a:solidFill>
                <a:latin typeface="Arial" charset="0"/>
                <a:ea typeface="宋体" charset="0"/>
                <a:cs typeface="宋体" charset="0"/>
              </a:defRPr>
            </a:lvl3pPr>
            <a:lvl4pPr marL="1600200" indent="-228600">
              <a:defRPr>
                <a:solidFill>
                  <a:schemeClr val="tx1"/>
                </a:solidFill>
                <a:latin typeface="Arial" charset="0"/>
                <a:ea typeface="宋体" charset="0"/>
                <a:cs typeface="宋体" charset="0"/>
              </a:defRPr>
            </a:lvl4pPr>
            <a:lvl5pPr marL="2057400" indent="-228600">
              <a:defRPr>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a:solidFill>
                  <a:schemeClr val="tx1"/>
                </a:solidFill>
                <a:latin typeface="Arial" charset="0"/>
                <a:ea typeface="宋体" charset="0"/>
                <a:cs typeface="宋体" charset="0"/>
              </a:defRPr>
            </a:lvl9pPr>
          </a:lstStyle>
          <a:p>
            <a:fld id="{1AAA54D3-2B4D-AD41-B627-23047EAFC983}" type="slidenum">
              <a:rPr lang="en-US" altLang="zh-CN">
                <a:latin typeface="Calibri" charset="0"/>
              </a:rPr>
              <a:pPr/>
              <a:t>49</a:t>
            </a:fld>
            <a:endParaRPr lang="en-US" altLang="zh-CN">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B8799A64-912B-0E4B-A612-11B0BF595C08}" type="slidenum">
              <a:rPr lang="en-US" altLang="zh-CN" sz="1200">
                <a:latin typeface="Calibri" charset="0"/>
              </a:rPr>
              <a:pPr/>
              <a:t>50</a:t>
            </a:fld>
            <a:endParaRPr lang="en-US" altLang="zh-CN"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9214C3F6-D1DC-BD41-9EFE-B7B09A53669B}" type="slidenum">
              <a:rPr lang="en-US" altLang="zh-CN" sz="1200">
                <a:latin typeface="Calibri" charset="0"/>
              </a:rPr>
              <a:pPr/>
              <a:t>51</a:t>
            </a:fld>
            <a:endParaRPr lang="en-US" altLang="zh-CN"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cs typeface="宋体" charset="0"/>
              </a:defRPr>
            </a:lvl1pPr>
            <a:lvl2pPr marL="742950" indent="-285750">
              <a:defRPr>
                <a:solidFill>
                  <a:schemeClr val="tx1"/>
                </a:solidFill>
                <a:latin typeface="Arial" charset="0"/>
                <a:ea typeface="宋体" charset="0"/>
                <a:cs typeface="宋体" charset="0"/>
              </a:defRPr>
            </a:lvl2pPr>
            <a:lvl3pPr marL="1143000" indent="-228600">
              <a:defRPr>
                <a:solidFill>
                  <a:schemeClr val="tx1"/>
                </a:solidFill>
                <a:latin typeface="Arial" charset="0"/>
                <a:ea typeface="宋体" charset="0"/>
                <a:cs typeface="宋体" charset="0"/>
              </a:defRPr>
            </a:lvl3pPr>
            <a:lvl4pPr marL="1600200" indent="-228600">
              <a:defRPr>
                <a:solidFill>
                  <a:schemeClr val="tx1"/>
                </a:solidFill>
                <a:latin typeface="Arial" charset="0"/>
                <a:ea typeface="宋体" charset="0"/>
                <a:cs typeface="宋体" charset="0"/>
              </a:defRPr>
            </a:lvl4pPr>
            <a:lvl5pPr marL="2057400" indent="-228600">
              <a:defRPr>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a:solidFill>
                  <a:schemeClr val="tx1"/>
                </a:solidFill>
                <a:latin typeface="Arial" charset="0"/>
                <a:ea typeface="宋体" charset="0"/>
                <a:cs typeface="宋体" charset="0"/>
              </a:defRPr>
            </a:lvl9pPr>
          </a:lstStyle>
          <a:p>
            <a:fld id="{7509B8BF-3206-4A42-917F-8335B5EA9A16}" type="slidenum">
              <a:rPr lang="en-US" altLang="zh-CN">
                <a:latin typeface="Calibri" charset="0"/>
              </a:rPr>
              <a:pPr/>
              <a:t>52</a:t>
            </a:fld>
            <a:endParaRPr lang="en-US" altLang="zh-CN">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cs typeface="宋体" charset="0"/>
              </a:defRPr>
            </a:lvl1pPr>
            <a:lvl2pPr marL="742950" indent="-285750">
              <a:defRPr>
                <a:solidFill>
                  <a:schemeClr val="tx1"/>
                </a:solidFill>
                <a:latin typeface="Arial" charset="0"/>
                <a:ea typeface="宋体" charset="0"/>
                <a:cs typeface="宋体" charset="0"/>
              </a:defRPr>
            </a:lvl2pPr>
            <a:lvl3pPr marL="1143000" indent="-228600">
              <a:defRPr>
                <a:solidFill>
                  <a:schemeClr val="tx1"/>
                </a:solidFill>
                <a:latin typeface="Arial" charset="0"/>
                <a:ea typeface="宋体" charset="0"/>
                <a:cs typeface="宋体" charset="0"/>
              </a:defRPr>
            </a:lvl3pPr>
            <a:lvl4pPr marL="1600200" indent="-228600">
              <a:defRPr>
                <a:solidFill>
                  <a:schemeClr val="tx1"/>
                </a:solidFill>
                <a:latin typeface="Arial" charset="0"/>
                <a:ea typeface="宋体" charset="0"/>
                <a:cs typeface="宋体" charset="0"/>
              </a:defRPr>
            </a:lvl4pPr>
            <a:lvl5pPr marL="2057400" indent="-228600">
              <a:defRPr>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a:solidFill>
                  <a:schemeClr val="tx1"/>
                </a:solidFill>
                <a:latin typeface="Arial" charset="0"/>
                <a:ea typeface="宋体" charset="0"/>
                <a:cs typeface="宋体" charset="0"/>
              </a:defRPr>
            </a:lvl9pPr>
          </a:lstStyle>
          <a:p>
            <a:fld id="{48E86915-0FD8-0544-9515-BAF8228DCA1D}" type="slidenum">
              <a:rPr lang="en-US" altLang="zh-CN">
                <a:latin typeface="Calibri" charset="0"/>
              </a:rPr>
              <a:pPr/>
              <a:t>53</a:t>
            </a:fld>
            <a:endParaRPr lang="en-US" altLang="zh-CN">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cs typeface="宋体" charset="0"/>
              </a:defRPr>
            </a:lvl1pPr>
            <a:lvl2pPr marL="742950" indent="-285750">
              <a:defRPr>
                <a:solidFill>
                  <a:schemeClr val="tx1"/>
                </a:solidFill>
                <a:latin typeface="Arial" charset="0"/>
                <a:ea typeface="宋体" charset="0"/>
                <a:cs typeface="宋体" charset="0"/>
              </a:defRPr>
            </a:lvl2pPr>
            <a:lvl3pPr marL="1143000" indent="-228600">
              <a:defRPr>
                <a:solidFill>
                  <a:schemeClr val="tx1"/>
                </a:solidFill>
                <a:latin typeface="Arial" charset="0"/>
                <a:ea typeface="宋体" charset="0"/>
                <a:cs typeface="宋体" charset="0"/>
              </a:defRPr>
            </a:lvl3pPr>
            <a:lvl4pPr marL="1600200" indent="-228600">
              <a:defRPr>
                <a:solidFill>
                  <a:schemeClr val="tx1"/>
                </a:solidFill>
                <a:latin typeface="Arial" charset="0"/>
                <a:ea typeface="宋体" charset="0"/>
                <a:cs typeface="宋体" charset="0"/>
              </a:defRPr>
            </a:lvl4pPr>
            <a:lvl5pPr marL="2057400" indent="-228600">
              <a:defRPr>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a:solidFill>
                  <a:schemeClr val="tx1"/>
                </a:solidFill>
                <a:latin typeface="Arial" charset="0"/>
                <a:ea typeface="宋体" charset="0"/>
                <a:cs typeface="宋体" charset="0"/>
              </a:defRPr>
            </a:lvl9pPr>
          </a:lstStyle>
          <a:p>
            <a:fld id="{440C963B-A977-DC4C-AEE7-A6DFD0B2BD9B}" type="slidenum">
              <a:rPr lang="en-US" altLang="zh-CN">
                <a:latin typeface="Calibri" charset="0"/>
              </a:rPr>
              <a:pPr/>
              <a:t>54</a:t>
            </a:fld>
            <a:endParaRPr lang="en-US" altLang="zh-CN">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a:t>
            </a:r>
            <a:r>
              <a:rPr lang="en-US" baseline="0" dirty="0" smtClean="0"/>
              <a:t> with best </a:t>
            </a:r>
            <a:r>
              <a:rPr lang="en-US" baseline="0" dirty="0" err="1" smtClean="0"/>
              <a:t>EnKF</a:t>
            </a:r>
            <a:r>
              <a:rPr lang="en-US" baseline="0" dirty="0" smtClean="0"/>
              <a:t> results</a:t>
            </a:r>
            <a:endParaRPr lang="en-US" dirty="0"/>
          </a:p>
        </p:txBody>
      </p:sp>
      <p:sp>
        <p:nvSpPr>
          <p:cNvPr id="4" name="Slide Number Placeholder 3"/>
          <p:cNvSpPr>
            <a:spLocks noGrp="1"/>
          </p:cNvSpPr>
          <p:nvPr>
            <p:ph type="sldNum" sz="quarter" idx="10"/>
          </p:nvPr>
        </p:nvSpPr>
        <p:spPr/>
        <p:txBody>
          <a:bodyPr/>
          <a:lstStyle/>
          <a:p>
            <a:fld id="{4840A32B-D11C-4C21-BA6C-F33A93D2A192}" type="slidenum">
              <a:rPr lang="en-US" smtClean="0"/>
              <a:t>16</a:t>
            </a:fld>
            <a:endParaRPr lang="en-US"/>
          </a:p>
        </p:txBody>
      </p:sp>
    </p:spTree>
    <p:extLst>
      <p:ext uri="{BB962C8B-B14F-4D97-AF65-F5344CB8AC3E}">
        <p14:creationId xmlns:p14="http://schemas.microsoft.com/office/powerpoint/2010/main" val="2213223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228600" indent="-228600">
              <a:buFontTx/>
              <a:buAutoNum type="arabicParenBoth"/>
            </a:pPr>
            <a:endParaRPr lang="en-US">
              <a:latin typeface="Calibri"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A91FF0-978C-284F-9023-00373D02F9EA}" type="slidenum">
              <a:rPr lang="en-US" altLang="zh-CN" sz="1200">
                <a:latin typeface="Calibri" charset="0"/>
              </a:rPr>
              <a:pPr/>
              <a:t>58</a:t>
            </a:fld>
            <a:endParaRPr lang="en-US" altLang="zh-CN" sz="12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08D680-03B9-7646-A407-C9494519C397}" type="slidenum">
              <a:rPr lang="en-US" altLang="zh-CN" sz="1200">
                <a:latin typeface="Calibri" charset="0"/>
              </a:rPr>
              <a:pPr/>
              <a:t>59</a:t>
            </a:fld>
            <a:endParaRPr lang="en-US" altLang="zh-CN"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228600" indent="-228600">
              <a:buFontTx/>
              <a:buAutoNum type="arabicParenBoth"/>
            </a:pPr>
            <a:endParaRPr lang="en-US">
              <a:latin typeface="Calibri"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32AE42-67DF-6D41-A89C-6F37A5602A81}" type="slidenum">
              <a:rPr lang="en-US" altLang="zh-CN" sz="1200">
                <a:latin typeface="Calibri" charset="0"/>
              </a:rPr>
              <a:pPr/>
              <a:t>60</a:t>
            </a:fld>
            <a:endParaRPr lang="en-US" altLang="zh-CN" sz="120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zh-CN">
              <a:latin typeface="Calibri"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CA3431-252C-1C48-8B3B-6EA55667C56F}" type="slidenum">
              <a:rPr lang="en-US" altLang="zh-CN" sz="1200">
                <a:latin typeface="Calibri" charset="0"/>
              </a:rPr>
              <a:pPr/>
              <a:t>61</a:t>
            </a:fld>
            <a:endParaRPr lang="en-US" altLang="zh-CN" sz="120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228600" indent="-228600">
              <a:buFontTx/>
              <a:buAutoNum type="arabicParenBoth"/>
            </a:pPr>
            <a:endParaRPr lang="en-US" altLang="zh-CN">
              <a:latin typeface="Calibri"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3C8A14-4B26-3648-8911-FCAC53D6A562}" type="slidenum">
              <a:rPr lang="en-US" altLang="zh-CN" sz="1200">
                <a:latin typeface="Calibri" charset="0"/>
              </a:rPr>
              <a:pPr/>
              <a:t>62</a:t>
            </a:fld>
            <a:endParaRPr lang="en-US" altLang="zh-CN" sz="1200">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zh-CN">
              <a:latin typeface="Calibri"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991F05-B667-D84A-9C4C-2362552F9422}" type="slidenum">
              <a:rPr lang="en-US" altLang="zh-CN" sz="1200">
                <a:latin typeface="Calibri" charset="0"/>
              </a:rPr>
              <a:pPr/>
              <a:t>63</a:t>
            </a:fld>
            <a:endParaRPr lang="en-US" altLang="zh-CN" sz="120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228600" indent="-228600">
              <a:buFontTx/>
              <a:buAutoNum type="arabicParenBoth"/>
            </a:pPr>
            <a:endParaRPr lang="en-US" altLang="zh-CN">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C8015B-07AD-EE4A-A493-35C2C0FBC7DE}" type="slidenum">
              <a:rPr lang="en-US" altLang="zh-CN" sz="1200">
                <a:latin typeface="Calibri" charset="0"/>
              </a:rPr>
              <a:pPr/>
              <a:t>64</a:t>
            </a:fld>
            <a:endParaRPr lang="en-US" altLang="zh-CN" sz="1200">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228600" indent="-228600">
              <a:buFontTx/>
              <a:buAutoNum type="arabicParenBoth"/>
            </a:pPr>
            <a:endParaRPr lang="en-US">
              <a:latin typeface="Calibri"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01D4EF-C083-4A49-9748-B87133323938}" type="slidenum">
              <a:rPr lang="en-US" altLang="zh-CN" sz="1200">
                <a:latin typeface="Calibri" charset="0"/>
              </a:rPr>
              <a:pPr/>
              <a:t>66</a:t>
            </a:fld>
            <a:endParaRPr lang="en-US" altLang="zh-CN" sz="1200">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228600" indent="-228600">
              <a:buFontTx/>
              <a:buAutoNum type="arabicParenBoth"/>
            </a:pPr>
            <a:endParaRPr lang="en-US">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528BAB-A82C-5C45-82DE-3A0605A36C97}" type="slidenum">
              <a:rPr lang="en-US" altLang="zh-CN" sz="1200">
                <a:latin typeface="Calibri" charset="0"/>
              </a:rPr>
              <a:pPr/>
              <a:t>67</a:t>
            </a:fld>
            <a:endParaRPr lang="en-US" altLang="zh-CN" sz="120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228600" indent="-228600">
              <a:buFontTx/>
              <a:buAutoNum type="arabicParenBoth"/>
            </a:pPr>
            <a:endParaRPr lang="en-US">
              <a:latin typeface="Calibri" charset="0"/>
            </a:endParaRP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015EBE-7D95-8947-BA34-482FD3B28BA5}" type="slidenum">
              <a:rPr lang="en-US" altLang="zh-CN" sz="1200">
                <a:latin typeface="Calibri" charset="0"/>
              </a:rPr>
              <a:pPr/>
              <a:t>68</a:t>
            </a:fld>
            <a:endParaRPr lang="en-US" altLang="zh-CN"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40A32B-D11C-4C21-BA6C-F33A93D2A192}" type="slidenum">
              <a:rPr lang="en-US" smtClean="0"/>
              <a:t>18</a:t>
            </a:fld>
            <a:endParaRPr lang="en-US"/>
          </a:p>
        </p:txBody>
      </p:sp>
    </p:spTree>
    <p:extLst>
      <p:ext uri="{BB962C8B-B14F-4D97-AF65-F5344CB8AC3E}">
        <p14:creationId xmlns:p14="http://schemas.microsoft.com/office/powerpoint/2010/main" val="2213223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228600" indent="-228600">
              <a:buFontTx/>
              <a:buAutoNum type="arabicParenBoth"/>
            </a:pPr>
            <a:endParaRPr lang="en-US">
              <a:latin typeface="Calibri" charset="0"/>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163D14-1DCD-4C48-893D-A185412220B0}" type="slidenum">
              <a:rPr lang="en-US" altLang="zh-CN" sz="1200">
                <a:latin typeface="Calibri" charset="0"/>
              </a:rPr>
              <a:pPr/>
              <a:t>69</a:t>
            </a:fld>
            <a:endParaRPr lang="en-US" altLang="zh-CN" sz="1200">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arenBoth"/>
            </a:pPr>
            <a:r>
              <a:rPr lang="en-US">
                <a:latin typeface="Calibri" charset="0"/>
                <a:ea typeface="宋体" charset="0"/>
                <a:cs typeface="宋体" charset="0"/>
              </a:rPr>
              <a:t>Samples were collected at three model levels (200hPa, 500hPa and 850hPa)</a:t>
            </a:r>
            <a:r>
              <a:rPr lang="zh-CN" altLang="en-US">
                <a:latin typeface="Calibri" charset="0"/>
                <a:ea typeface="宋体" charset="0"/>
                <a:cs typeface="宋体" charset="0"/>
              </a:rPr>
              <a:t> </a:t>
            </a:r>
            <a:r>
              <a:rPr lang="en-US" altLang="zh-CN">
                <a:latin typeface="Calibri" charset="0"/>
                <a:ea typeface="宋体" charset="0"/>
                <a:cs typeface="宋体" charset="0"/>
              </a:rPr>
              <a:t>over</a:t>
            </a:r>
            <a:r>
              <a:rPr lang="zh-CN" altLang="en-US">
                <a:latin typeface="Calibri" charset="0"/>
                <a:ea typeface="宋体" charset="0"/>
                <a:cs typeface="宋体" charset="0"/>
              </a:rPr>
              <a:t> </a:t>
            </a:r>
            <a:r>
              <a:rPr lang="en-US" altLang="zh-CN">
                <a:latin typeface="Calibri" charset="0"/>
                <a:ea typeface="宋体" charset="0"/>
                <a:cs typeface="宋体" charset="0"/>
              </a:rPr>
              <a:t>the</a:t>
            </a:r>
            <a:r>
              <a:rPr lang="zh-CN" altLang="en-US">
                <a:latin typeface="Calibri" charset="0"/>
                <a:ea typeface="宋体" charset="0"/>
                <a:cs typeface="宋体" charset="0"/>
              </a:rPr>
              <a:t> </a:t>
            </a:r>
            <a:r>
              <a:rPr lang="en-US" altLang="zh-CN">
                <a:latin typeface="Calibri" charset="0"/>
                <a:ea typeface="宋体" charset="0"/>
                <a:cs typeface="宋体" charset="0"/>
              </a:rPr>
              <a:t>one-week</a:t>
            </a:r>
            <a:r>
              <a:rPr lang="zh-CN" altLang="en-US">
                <a:latin typeface="Calibri" charset="0"/>
                <a:ea typeface="宋体" charset="0"/>
                <a:cs typeface="宋体" charset="0"/>
              </a:rPr>
              <a:t> </a:t>
            </a:r>
            <a:r>
              <a:rPr lang="en-US" altLang="zh-CN">
                <a:latin typeface="Calibri" charset="0"/>
                <a:ea typeface="宋体" charset="0"/>
                <a:cs typeface="宋体" charset="0"/>
              </a:rPr>
              <a:t>cycles</a:t>
            </a:r>
            <a:r>
              <a:rPr lang="zh-CN" altLang="en-US">
                <a:latin typeface="Calibri" charset="0"/>
                <a:ea typeface="宋体" charset="0"/>
                <a:cs typeface="宋体" charset="0"/>
              </a:rPr>
              <a:t> </a:t>
            </a:r>
            <a:r>
              <a:rPr lang="en-US" altLang="zh-CN">
                <a:latin typeface="Calibri" charset="0"/>
                <a:ea typeface="宋体" charset="0"/>
                <a:cs typeface="宋体" charset="0"/>
              </a:rPr>
              <a:t>(the</a:t>
            </a:r>
            <a:r>
              <a:rPr lang="zh-CN" altLang="en-US">
                <a:latin typeface="Calibri" charset="0"/>
                <a:ea typeface="宋体" charset="0"/>
                <a:cs typeface="宋体" charset="0"/>
              </a:rPr>
              <a:t> </a:t>
            </a:r>
            <a:r>
              <a:rPr lang="en-US" altLang="zh-CN">
                <a:latin typeface="Calibri" charset="0"/>
                <a:ea typeface="宋体" charset="0"/>
                <a:cs typeface="宋体" charset="0"/>
              </a:rPr>
              <a:t>middle</a:t>
            </a:r>
            <a:r>
              <a:rPr lang="zh-CN" altLang="en-US">
                <a:latin typeface="Calibri" charset="0"/>
                <a:ea typeface="宋体" charset="0"/>
                <a:cs typeface="宋体" charset="0"/>
              </a:rPr>
              <a:t> </a:t>
            </a:r>
            <a:r>
              <a:rPr lang="en-US" altLang="zh-CN">
                <a:latin typeface="Calibri" charset="0"/>
                <a:ea typeface="宋体" charset="0"/>
                <a:cs typeface="宋体" charset="0"/>
              </a:rPr>
              <a:t>of</a:t>
            </a:r>
            <a:r>
              <a:rPr lang="zh-CN" altLang="en-US">
                <a:latin typeface="Calibri" charset="0"/>
                <a:ea typeface="宋体" charset="0"/>
                <a:cs typeface="宋体" charset="0"/>
              </a:rPr>
              <a:t> </a:t>
            </a:r>
            <a:r>
              <a:rPr lang="en-US" altLang="zh-CN">
                <a:latin typeface="Calibri" charset="0"/>
                <a:ea typeface="宋体" charset="0"/>
                <a:cs typeface="宋体" charset="0"/>
              </a:rPr>
              <a:t>the</a:t>
            </a:r>
            <a:r>
              <a:rPr lang="zh-CN" altLang="en-US">
                <a:latin typeface="Calibri" charset="0"/>
                <a:ea typeface="宋体" charset="0"/>
                <a:cs typeface="宋体" charset="0"/>
              </a:rPr>
              <a:t> </a:t>
            </a:r>
            <a:r>
              <a:rPr lang="en-US" altLang="zh-CN">
                <a:latin typeface="Calibri" charset="0"/>
                <a:ea typeface="宋体" charset="0"/>
                <a:cs typeface="宋体" charset="0"/>
              </a:rPr>
              <a:t>cycling)</a:t>
            </a:r>
            <a:r>
              <a:rPr lang="en-US">
                <a:latin typeface="Calibri" charset="0"/>
                <a:ea typeface="宋体" charset="0"/>
                <a:cs typeface="宋体" charset="0"/>
              </a:rPr>
              <a:t>. Each model level will cover equally-spaced 165 correlation boxes with side length of 20 °</a:t>
            </a:r>
            <a:r>
              <a:rPr lang="en-US" altLang="zh-CN">
                <a:latin typeface="Calibri" charset="0"/>
                <a:ea typeface="宋体" charset="0"/>
                <a:cs typeface="宋体" charset="0"/>
              </a:rPr>
              <a:t>.</a:t>
            </a:r>
            <a:endParaRPr lang="en-US">
              <a:latin typeface="Calibri" charset="0"/>
              <a:ea typeface="宋体" charset="0"/>
              <a:cs typeface="宋体" charset="0"/>
            </a:endParaRPr>
          </a:p>
          <a:p>
            <a:pPr marL="228600" indent="-228600">
              <a:buFontTx/>
              <a:buAutoNum type="arabicParenBoth"/>
            </a:pPr>
            <a:endParaRPr lang="en-US">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A692FA-2B7F-D94C-BD0C-6C93633E234E}" type="slidenum">
              <a:rPr lang="en-US" altLang="zh-CN" sz="1200">
                <a:latin typeface="Calibri" charset="0"/>
              </a:rPr>
              <a:pPr/>
              <a:t>70</a:t>
            </a:fld>
            <a:endParaRPr lang="en-US" altLang="zh-CN" sz="1200">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228600" indent="-228600">
              <a:buFontTx/>
              <a:buAutoNum type="arabicParenBoth"/>
            </a:pPr>
            <a:endParaRPr lang="en-US">
              <a:latin typeface="Calibri" charset="0"/>
            </a:endParaRP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236EC7-6A3C-914A-A2D7-EB74C1DA99A9}" type="slidenum">
              <a:rPr lang="en-US" altLang="zh-CN" sz="1200">
                <a:latin typeface="Calibri" charset="0"/>
              </a:rPr>
              <a:pPr/>
              <a:t>71</a:t>
            </a:fld>
            <a:endParaRPr lang="en-US" altLang="zh-CN" sz="1200">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228600" indent="-228600">
              <a:buFontTx/>
              <a:buAutoNum type="arabicParenBoth"/>
            </a:pPr>
            <a:endParaRPr lang="en-US">
              <a:latin typeface="Calibri" charset="0"/>
            </a:endParaRP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9BC36B-E89A-2C4B-B918-ACDD80259EEB}" type="slidenum">
              <a:rPr lang="en-US" altLang="zh-CN" sz="1200">
                <a:latin typeface="Calibri" charset="0"/>
              </a:rPr>
              <a:pPr/>
              <a:t>72</a:t>
            </a:fld>
            <a:endParaRPr lang="en-US" altLang="zh-CN" sz="1200">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228600" indent="-228600">
              <a:buFontTx/>
              <a:buAutoNum type="arabicParenBoth"/>
            </a:pPr>
            <a:endParaRPr lang="en-US">
              <a:latin typeface="Calibri" charset="0"/>
            </a:endParaRP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2ED65F-55D4-BC4B-BB66-6892F32A62BE}" type="slidenum">
              <a:rPr lang="en-US" altLang="zh-CN" sz="1200">
                <a:latin typeface="Calibri" charset="0"/>
              </a:rPr>
              <a:pPr/>
              <a:t>73</a:t>
            </a:fld>
            <a:endParaRPr lang="en-US" altLang="zh-CN" sz="1200">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228600" indent="-228600">
              <a:buFontTx/>
              <a:buAutoNum type="arabicParenBoth"/>
            </a:pPr>
            <a:endParaRPr lang="en-US">
              <a:latin typeface="Calibri" charset="0"/>
            </a:endParaRP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52D83E-1E39-2645-A372-7B10465AC421}" type="slidenum">
              <a:rPr lang="en-US" altLang="zh-CN" sz="1200">
                <a:latin typeface="Calibri" charset="0"/>
              </a:rPr>
              <a:pPr/>
              <a:t>74</a:t>
            </a:fld>
            <a:endParaRPr lang="en-US" altLang="zh-CN" sz="1200">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228600" indent="-228600">
              <a:buFontTx/>
              <a:buAutoNum type="arabicParenBoth"/>
            </a:pPr>
            <a:endParaRPr lang="en-US">
              <a:latin typeface="Calibri" charset="0"/>
            </a:endParaRP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090872-4E65-F04D-8F26-DF26024F7D9E}" type="slidenum">
              <a:rPr lang="en-US" altLang="zh-CN" sz="1200">
                <a:latin typeface="Calibri" charset="0"/>
              </a:rPr>
              <a:pPr/>
              <a:t>75</a:t>
            </a:fld>
            <a:endParaRPr lang="en-US" altLang="zh-CN" sz="1200">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228600" indent="-228600">
              <a:buFontTx/>
              <a:buAutoNum type="arabicParenBoth"/>
            </a:pPr>
            <a:endParaRPr lang="en-US">
              <a:latin typeface="Calibri" charset="0"/>
            </a:endParaRP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FF70CB-701D-3245-A17C-07204213164A}" type="slidenum">
              <a:rPr lang="en-US" altLang="zh-CN" sz="1200">
                <a:latin typeface="Calibri" charset="0"/>
              </a:rPr>
              <a:pPr/>
              <a:t>76</a:t>
            </a:fld>
            <a:endParaRPr lang="en-US" altLang="zh-CN" sz="1200">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228600" indent="-228600">
              <a:buFontTx/>
              <a:buAutoNum type="arabicParenBoth"/>
            </a:pPr>
            <a:endParaRPr lang="en-US">
              <a:latin typeface="Calibri" charset="0"/>
            </a:endParaRP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4A6341-9976-6B4E-B833-ED7BA05455A1}" type="slidenum">
              <a:rPr lang="en-US" altLang="zh-CN" sz="1200">
                <a:latin typeface="Calibri" charset="0"/>
              </a:rPr>
              <a:pPr/>
              <a:t>77</a:t>
            </a:fld>
            <a:endParaRPr lang="en-US" altLang="zh-CN"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40A32B-D11C-4C21-BA6C-F33A93D2A192}" type="slidenum">
              <a:rPr lang="en-US" smtClean="0"/>
              <a:t>19</a:t>
            </a:fld>
            <a:endParaRPr lang="en-US"/>
          </a:p>
        </p:txBody>
      </p:sp>
    </p:spTree>
    <p:extLst>
      <p:ext uri="{BB962C8B-B14F-4D97-AF65-F5344CB8AC3E}">
        <p14:creationId xmlns:p14="http://schemas.microsoft.com/office/powerpoint/2010/main" val="2213223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Squeeze</a:t>
            </a:r>
            <a:r>
              <a:rPr lang="en-US" b="1" baseline="0" dirty="0" smtClean="0"/>
              <a:t> </a:t>
            </a:r>
            <a:r>
              <a:rPr lang="en-US" b="1" baseline="0" dirty="0" err="1" smtClean="0"/>
              <a:t>aaron</a:t>
            </a:r>
            <a:r>
              <a:rPr lang="en-US" b="1" baseline="0" dirty="0" smtClean="0"/>
              <a:t> by 5 </a:t>
            </a:r>
            <a:r>
              <a:rPr lang="en-US" b="1" baseline="0" dirty="0" err="1" smtClean="0"/>
              <a:t>siles</a:t>
            </a:r>
            <a:endParaRPr lang="en-US" b="1" dirty="0"/>
          </a:p>
        </p:txBody>
      </p:sp>
      <p:sp>
        <p:nvSpPr>
          <p:cNvPr id="4" name="Slide Number Placeholder 3"/>
          <p:cNvSpPr>
            <a:spLocks noGrp="1"/>
          </p:cNvSpPr>
          <p:nvPr>
            <p:ph type="sldNum" sz="quarter" idx="10"/>
          </p:nvPr>
        </p:nvSpPr>
        <p:spPr/>
        <p:txBody>
          <a:bodyPr/>
          <a:lstStyle/>
          <a:p>
            <a:fld id="{4840A32B-D11C-4C21-BA6C-F33A93D2A192}" type="slidenum">
              <a:rPr lang="en-US" smtClean="0"/>
              <a:t>24</a:t>
            </a:fld>
            <a:endParaRPr lang="en-US"/>
          </a:p>
        </p:txBody>
      </p:sp>
    </p:spTree>
    <p:extLst>
      <p:ext uri="{BB962C8B-B14F-4D97-AF65-F5344CB8AC3E}">
        <p14:creationId xmlns:p14="http://schemas.microsoft.com/office/powerpoint/2010/main" val="793342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A7BA97-B82B-4A1C-8B60-C9F2B785132A}" type="slidenum">
              <a:rPr lang="en-US" smtClean="0"/>
              <a:t>25</a:t>
            </a:fld>
            <a:endParaRPr lang="en-US"/>
          </a:p>
        </p:txBody>
      </p:sp>
    </p:spTree>
    <p:extLst>
      <p:ext uri="{BB962C8B-B14F-4D97-AF65-F5344CB8AC3E}">
        <p14:creationId xmlns:p14="http://schemas.microsoft.com/office/powerpoint/2010/main" val="947158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76CB94-87A9-4A32-9968-FD452E998C0F}" type="slidenum">
              <a:rPr lang="en-US" smtClean="0"/>
              <a:t>30</a:t>
            </a:fld>
            <a:endParaRPr lang="en-US"/>
          </a:p>
        </p:txBody>
      </p:sp>
    </p:spTree>
    <p:extLst>
      <p:ext uri="{BB962C8B-B14F-4D97-AF65-F5344CB8AC3E}">
        <p14:creationId xmlns:p14="http://schemas.microsoft.com/office/powerpoint/2010/main" val="1928505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zh-CN">
              <a:latin typeface="Calibri" charset="0"/>
              <a:ea typeface="宋体" charset="0"/>
              <a:cs typeface="宋体" charset="0"/>
            </a:endParaRP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6701E098-AE11-9D4D-9C47-8987CDEBB16E}" type="slidenum">
              <a:rPr lang="en-US" altLang="zh-CN" sz="1200">
                <a:latin typeface="Calibri" charset="0"/>
              </a:rPr>
              <a:pPr eaLnBrk="1" hangingPunct="1"/>
              <a:t>34</a:t>
            </a:fld>
            <a:endParaRPr lang="en-US" altLang="zh-CN"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2770" name="Slide Image Placeholder 1"/>
          <p:cNvSpPr>
            <a:spLocks noGrp="1" noRot="1" noChangeAspect="1" noChangeArrowheads="1"/>
          </p:cNvSpPr>
          <p:nvPr>
            <p:ph type="sldImg" idx="4294967295"/>
          </p:nvPr>
        </p:nvSpPr>
        <p:spPr bwMode="auto">
          <a:xfrm>
            <a:off x="-225425" y="0"/>
            <a:ext cx="1368425" cy="1027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1" name="Notes Placeholder 2"/>
          <p:cNvSpPr>
            <a:spLocks noGrp="1" noRot="1" noChangeAspect="1" noChangeArrowheads="1"/>
          </p:cNvSpPr>
          <p:nvPr>
            <p:ph type="body" idx="1"/>
          </p:nvPr>
        </p:nvSpPr>
        <p:spPr bwMode="auto">
          <a:xfrm>
            <a:off x="1006475" y="0"/>
            <a:ext cx="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zh-CN">
              <a:latin typeface="Arial" charset="0"/>
            </a:endParaRPr>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F2150F4-E63E-DA4A-B013-8A19D43B9D9F}" type="datetime1">
              <a:rPr lang="en-US" altLang="zh-CN"/>
              <a:pPr>
                <a:defRPr/>
              </a:pPr>
              <a:t>8/7/16</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BE2EFD4A-9985-B047-B2F3-14A29E27B143}" type="slidenum">
              <a:rPr lang="en-US" altLang="zh-CN"/>
              <a:pPr>
                <a:defRPr/>
              </a:pPr>
              <a:t>‹#›</a:t>
            </a:fld>
            <a:endParaRPr lang="en-US" altLang="zh-CN"/>
          </a:p>
        </p:txBody>
      </p:sp>
    </p:spTree>
    <p:extLst>
      <p:ext uri="{BB962C8B-B14F-4D97-AF65-F5344CB8AC3E}">
        <p14:creationId xmlns:p14="http://schemas.microsoft.com/office/powerpoint/2010/main" val="2660198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9C20C9-65E3-1347-BB33-486C12F8BE7A}" type="datetime1">
              <a:rPr lang="en-US" altLang="zh-CN"/>
              <a:pPr>
                <a:defRPr/>
              </a:pPr>
              <a:t>8/7/16</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5FD054B6-4D7E-E044-9DAE-1DF8A8735CA2}" type="slidenum">
              <a:rPr lang="en-US" altLang="zh-CN"/>
              <a:pPr>
                <a:defRPr/>
              </a:pPr>
              <a:t>‹#›</a:t>
            </a:fld>
            <a:endParaRPr lang="en-US" altLang="zh-CN"/>
          </a:p>
        </p:txBody>
      </p:sp>
    </p:spTree>
    <p:extLst>
      <p:ext uri="{BB962C8B-B14F-4D97-AF65-F5344CB8AC3E}">
        <p14:creationId xmlns:p14="http://schemas.microsoft.com/office/powerpoint/2010/main" val="1490967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9D3C40-1C1A-504C-BD9C-CA575C045711}" type="datetime1">
              <a:rPr lang="en-US" altLang="zh-CN"/>
              <a:pPr>
                <a:defRPr/>
              </a:pPr>
              <a:t>8/7/16</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5CDF7A1A-FC3E-2948-A033-54C9240405C7}" type="slidenum">
              <a:rPr lang="en-US" altLang="zh-CN"/>
              <a:pPr>
                <a:defRPr/>
              </a:pPr>
              <a:t>‹#›</a:t>
            </a:fld>
            <a:endParaRPr lang="en-US" altLang="zh-CN"/>
          </a:p>
        </p:txBody>
      </p:sp>
    </p:spTree>
    <p:extLst>
      <p:ext uri="{BB962C8B-B14F-4D97-AF65-F5344CB8AC3E}">
        <p14:creationId xmlns:p14="http://schemas.microsoft.com/office/powerpoint/2010/main" val="920796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DEB560-6BCE-FC43-9CF7-99AC7A1171AC}" type="datetime1">
              <a:rPr lang="en-US" altLang="zh-CN"/>
              <a:pPr>
                <a:defRPr/>
              </a:pPr>
              <a:t>8/7/16</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881B0FCF-27C2-7248-815F-ACE015405023}" type="slidenum">
              <a:rPr lang="en-US" altLang="zh-CN"/>
              <a:pPr>
                <a:defRPr/>
              </a:pPr>
              <a:t>‹#›</a:t>
            </a:fld>
            <a:endParaRPr lang="en-US" altLang="zh-CN"/>
          </a:p>
        </p:txBody>
      </p:sp>
    </p:spTree>
    <p:extLst>
      <p:ext uri="{BB962C8B-B14F-4D97-AF65-F5344CB8AC3E}">
        <p14:creationId xmlns:p14="http://schemas.microsoft.com/office/powerpoint/2010/main" val="1813751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11188A6-D060-9346-8FF1-E08FAD012BF8}" type="datetime1">
              <a:rPr lang="en-US" altLang="zh-CN"/>
              <a:pPr>
                <a:defRPr/>
              </a:pPr>
              <a:t>8/7/16</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D2FB72A1-C25D-9746-AF11-413D0EEAADD8}" type="slidenum">
              <a:rPr lang="en-US" altLang="zh-CN"/>
              <a:pPr>
                <a:defRPr/>
              </a:pPr>
              <a:t>‹#›</a:t>
            </a:fld>
            <a:endParaRPr lang="en-US" altLang="zh-CN"/>
          </a:p>
        </p:txBody>
      </p:sp>
    </p:spTree>
    <p:extLst>
      <p:ext uri="{BB962C8B-B14F-4D97-AF65-F5344CB8AC3E}">
        <p14:creationId xmlns:p14="http://schemas.microsoft.com/office/powerpoint/2010/main" val="2309908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14DB505-0A06-F54E-AC25-3EE1D87E8AB7}" type="datetime1">
              <a:rPr lang="en-US" altLang="zh-CN"/>
              <a:pPr>
                <a:defRPr/>
              </a:pPr>
              <a:t>8/7/16</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66DA2508-9096-D048-B107-6E92C381BE31}" type="slidenum">
              <a:rPr lang="en-US" altLang="zh-CN"/>
              <a:pPr>
                <a:defRPr/>
              </a:pPr>
              <a:t>‹#›</a:t>
            </a:fld>
            <a:endParaRPr lang="en-US" altLang="zh-CN"/>
          </a:p>
        </p:txBody>
      </p:sp>
    </p:spTree>
    <p:extLst>
      <p:ext uri="{BB962C8B-B14F-4D97-AF65-F5344CB8AC3E}">
        <p14:creationId xmlns:p14="http://schemas.microsoft.com/office/powerpoint/2010/main" val="2310863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CEFE0B6-4C19-504C-A3AF-507A74FA7AF0}" type="datetime1">
              <a:rPr lang="en-US" altLang="zh-CN"/>
              <a:pPr>
                <a:defRPr/>
              </a:pPr>
              <a:t>8/7/16</a:t>
            </a:fld>
            <a:endParaRPr lang="en-US" altLang="zh-CN"/>
          </a:p>
        </p:txBody>
      </p:sp>
      <p:sp>
        <p:nvSpPr>
          <p:cNvPr id="8" name="Footer Placeholder 4"/>
          <p:cNvSpPr>
            <a:spLocks noGrp="1"/>
          </p:cNvSpPr>
          <p:nvPr>
            <p:ph type="ftr" sz="quarter" idx="11"/>
          </p:nvPr>
        </p:nvSpPr>
        <p:spPr/>
        <p:txBody>
          <a:bodyPr/>
          <a:lstStyle>
            <a:lvl1pPr>
              <a:defRPr/>
            </a:lvl1pPr>
          </a:lstStyle>
          <a:p>
            <a:pPr>
              <a:defRPr/>
            </a:pPr>
            <a:endParaRPr lang="en-US" altLang="zh-CN"/>
          </a:p>
        </p:txBody>
      </p:sp>
      <p:sp>
        <p:nvSpPr>
          <p:cNvPr id="9" name="Slide Number Placeholder 5"/>
          <p:cNvSpPr>
            <a:spLocks noGrp="1"/>
          </p:cNvSpPr>
          <p:nvPr>
            <p:ph type="sldNum" sz="quarter" idx="12"/>
          </p:nvPr>
        </p:nvSpPr>
        <p:spPr/>
        <p:txBody>
          <a:bodyPr/>
          <a:lstStyle>
            <a:lvl1pPr>
              <a:defRPr/>
            </a:lvl1pPr>
          </a:lstStyle>
          <a:p>
            <a:pPr>
              <a:defRPr/>
            </a:pPr>
            <a:fld id="{84B19993-152F-254A-B84F-BF4D5B8A87E0}" type="slidenum">
              <a:rPr lang="en-US" altLang="zh-CN"/>
              <a:pPr>
                <a:defRPr/>
              </a:pPr>
              <a:t>‹#›</a:t>
            </a:fld>
            <a:endParaRPr lang="en-US" altLang="zh-CN"/>
          </a:p>
        </p:txBody>
      </p:sp>
    </p:spTree>
    <p:extLst>
      <p:ext uri="{BB962C8B-B14F-4D97-AF65-F5344CB8AC3E}">
        <p14:creationId xmlns:p14="http://schemas.microsoft.com/office/powerpoint/2010/main" val="3851446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0E68BCC-B426-8D42-8B2A-69932423E900}" type="datetime1">
              <a:rPr lang="en-US" altLang="zh-CN"/>
              <a:pPr>
                <a:defRPr/>
              </a:pPr>
              <a:t>8/7/16</a:t>
            </a:fld>
            <a:endParaRPr lang="en-US" altLang="zh-CN"/>
          </a:p>
        </p:txBody>
      </p:sp>
      <p:sp>
        <p:nvSpPr>
          <p:cNvPr id="4" name="Footer Placeholder 4"/>
          <p:cNvSpPr>
            <a:spLocks noGrp="1"/>
          </p:cNvSpPr>
          <p:nvPr>
            <p:ph type="ftr" sz="quarter" idx="11"/>
          </p:nvPr>
        </p:nvSpPr>
        <p:spPr/>
        <p:txBody>
          <a:bodyPr/>
          <a:lstStyle>
            <a:lvl1pPr>
              <a:defRPr/>
            </a:lvl1pPr>
          </a:lstStyle>
          <a:p>
            <a:pPr>
              <a:defRPr/>
            </a:pPr>
            <a:endParaRPr lang="en-US" altLang="zh-CN"/>
          </a:p>
        </p:txBody>
      </p:sp>
      <p:sp>
        <p:nvSpPr>
          <p:cNvPr id="5" name="Slide Number Placeholder 5"/>
          <p:cNvSpPr>
            <a:spLocks noGrp="1"/>
          </p:cNvSpPr>
          <p:nvPr>
            <p:ph type="sldNum" sz="quarter" idx="12"/>
          </p:nvPr>
        </p:nvSpPr>
        <p:spPr/>
        <p:txBody>
          <a:bodyPr/>
          <a:lstStyle>
            <a:lvl1pPr>
              <a:defRPr/>
            </a:lvl1pPr>
          </a:lstStyle>
          <a:p>
            <a:pPr>
              <a:defRPr/>
            </a:pPr>
            <a:fld id="{19E1E227-C631-A145-8EA5-4646FD3DEEEA}" type="slidenum">
              <a:rPr lang="en-US" altLang="zh-CN"/>
              <a:pPr>
                <a:defRPr/>
              </a:pPr>
              <a:t>‹#›</a:t>
            </a:fld>
            <a:endParaRPr lang="en-US" altLang="zh-CN"/>
          </a:p>
        </p:txBody>
      </p:sp>
    </p:spTree>
    <p:extLst>
      <p:ext uri="{BB962C8B-B14F-4D97-AF65-F5344CB8AC3E}">
        <p14:creationId xmlns:p14="http://schemas.microsoft.com/office/powerpoint/2010/main" val="3366643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CBD98BE-06CD-2944-8D62-2C975211BA05}" type="datetime1">
              <a:rPr lang="en-US" altLang="zh-CN"/>
              <a:pPr>
                <a:defRPr/>
              </a:pPr>
              <a:t>8/7/16</a:t>
            </a:fld>
            <a:endParaRPr lang="en-US" altLang="zh-CN"/>
          </a:p>
        </p:txBody>
      </p:sp>
      <p:sp>
        <p:nvSpPr>
          <p:cNvPr id="3" name="Footer Placeholder 4"/>
          <p:cNvSpPr>
            <a:spLocks noGrp="1"/>
          </p:cNvSpPr>
          <p:nvPr>
            <p:ph type="ftr" sz="quarter" idx="11"/>
          </p:nvPr>
        </p:nvSpPr>
        <p:spPr/>
        <p:txBody>
          <a:bodyPr/>
          <a:lstStyle>
            <a:lvl1pPr>
              <a:defRPr/>
            </a:lvl1pPr>
          </a:lstStyle>
          <a:p>
            <a:pPr>
              <a:defRPr/>
            </a:pPr>
            <a:endParaRPr lang="en-US" altLang="zh-CN"/>
          </a:p>
        </p:txBody>
      </p:sp>
      <p:sp>
        <p:nvSpPr>
          <p:cNvPr id="4" name="Slide Number Placeholder 5"/>
          <p:cNvSpPr>
            <a:spLocks noGrp="1"/>
          </p:cNvSpPr>
          <p:nvPr>
            <p:ph type="sldNum" sz="quarter" idx="12"/>
          </p:nvPr>
        </p:nvSpPr>
        <p:spPr/>
        <p:txBody>
          <a:bodyPr/>
          <a:lstStyle>
            <a:lvl1pPr>
              <a:defRPr/>
            </a:lvl1pPr>
          </a:lstStyle>
          <a:p>
            <a:pPr>
              <a:defRPr/>
            </a:pPr>
            <a:fld id="{8D14BF82-3E25-194C-AE77-04CF50DA3797}" type="slidenum">
              <a:rPr lang="en-US" altLang="zh-CN"/>
              <a:pPr>
                <a:defRPr/>
              </a:pPr>
              <a:t>‹#›</a:t>
            </a:fld>
            <a:endParaRPr lang="en-US" altLang="zh-CN"/>
          </a:p>
        </p:txBody>
      </p:sp>
    </p:spTree>
    <p:extLst>
      <p:ext uri="{BB962C8B-B14F-4D97-AF65-F5344CB8AC3E}">
        <p14:creationId xmlns:p14="http://schemas.microsoft.com/office/powerpoint/2010/main" val="2939526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AF061E6-3717-7F4A-A810-6D0BDCA4CB47}" type="datetime1">
              <a:rPr lang="en-US" altLang="zh-CN"/>
              <a:pPr>
                <a:defRPr/>
              </a:pPr>
              <a:t>8/7/16</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55CB2AE2-3484-4B40-BE12-A2D1B907E0CE}" type="slidenum">
              <a:rPr lang="en-US" altLang="zh-CN"/>
              <a:pPr>
                <a:defRPr/>
              </a:pPr>
              <a:t>‹#›</a:t>
            </a:fld>
            <a:endParaRPr lang="en-US" altLang="zh-CN"/>
          </a:p>
        </p:txBody>
      </p:sp>
    </p:spTree>
    <p:extLst>
      <p:ext uri="{BB962C8B-B14F-4D97-AF65-F5344CB8AC3E}">
        <p14:creationId xmlns:p14="http://schemas.microsoft.com/office/powerpoint/2010/main" val="1030462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93FAC-16C2-DF4A-8272-9EAC9DC1B960}" type="datetime1">
              <a:rPr lang="en-US" altLang="zh-CN"/>
              <a:pPr>
                <a:defRPr/>
              </a:pPr>
              <a:t>8/7/16</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78C189A3-6111-9A43-96B9-2CB88121B63F}" type="slidenum">
              <a:rPr lang="en-US" altLang="zh-CN"/>
              <a:pPr>
                <a:defRPr/>
              </a:pPr>
              <a:t>‹#›</a:t>
            </a:fld>
            <a:endParaRPr lang="en-US" altLang="zh-CN"/>
          </a:p>
        </p:txBody>
      </p:sp>
    </p:spTree>
    <p:extLst>
      <p:ext uri="{BB962C8B-B14F-4D97-AF65-F5344CB8AC3E}">
        <p14:creationId xmlns:p14="http://schemas.microsoft.com/office/powerpoint/2010/main" val="12472347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5B940848-E31F-314E-9834-D29F9DBB2501}" type="datetime1">
              <a:rPr lang="en-US" altLang="zh-CN"/>
              <a:pPr>
                <a:defRPr/>
              </a:pPr>
              <a:t>8/7/16</a:t>
            </a:fld>
            <a:endParaRPr lang="en-US" altLang="zh-CN"/>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altLang="zh-C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FC5737DB-9135-244F-A914-12F198D7E7E7}"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oleObject" Target="../embeddings/oleObject10.bin"/><Relationship Id="rId7" Type="http://schemas.openxmlformats.org/officeDocument/2006/relationships/image" Target="../media/image13.emf"/><Relationship Id="rId8" Type="http://schemas.openxmlformats.org/officeDocument/2006/relationships/oleObject" Target="../embeddings/oleObject11.bin"/><Relationship Id="rId9" Type="http://schemas.openxmlformats.org/officeDocument/2006/relationships/image" Target="../media/image1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0.jpeg"/><Relationship Id="rId7" Type="http://schemas.openxmlformats.org/officeDocument/2006/relationships/oleObject" Target="../embeddings/oleObject12.bin"/><Relationship Id="rId8" Type="http://schemas.openxmlformats.org/officeDocument/2006/relationships/image" Target="../media/image18.emf"/><Relationship Id="rId9" Type="http://schemas.openxmlformats.org/officeDocument/2006/relationships/oleObject" Target="../embeddings/oleObject13.bin"/><Relationship Id="rId10" Type="http://schemas.openxmlformats.org/officeDocument/2006/relationships/image" Target="../media/image23.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6.jpeg"/><Relationship Id="rId5" Type="http://schemas.openxmlformats.org/officeDocument/2006/relationships/image" Target="../media/image20.jpeg"/><Relationship Id="rId6" Type="http://schemas.openxmlformats.org/officeDocument/2006/relationships/oleObject" Target="../embeddings/oleObject14.bin"/><Relationship Id="rId7" Type="http://schemas.openxmlformats.org/officeDocument/2006/relationships/image" Target="../media/image18.emf"/><Relationship Id="rId8" Type="http://schemas.openxmlformats.org/officeDocument/2006/relationships/oleObject" Target="../embeddings/oleObject15.bin"/><Relationship Id="rId9" Type="http://schemas.openxmlformats.org/officeDocument/2006/relationships/image" Target="../media/image13.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1.jpeg"/><Relationship Id="rId5" Type="http://schemas.openxmlformats.org/officeDocument/2006/relationships/image" Target="../media/image29.wmf"/><Relationship Id="rId6" Type="http://schemas.openxmlformats.org/officeDocument/2006/relationships/image" Target="../media/image30.png"/><Relationship Id="rId1" Type="http://schemas.microsoft.com/office/2007/relationships/media" Target="../media/media1.gif"/><Relationship Id="rId2" Type="http://schemas.openxmlformats.org/officeDocument/2006/relationships/video" Target="../media/media1.gif"/></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4" Type="http://schemas.openxmlformats.org/officeDocument/2006/relationships/image" Target="../media/image1.jpeg"/><Relationship Id="rId5" Type="http://schemas.openxmlformats.org/officeDocument/2006/relationships/image" Target="../media/image32.jpe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1.gif"/><Relationship Id="rId4" Type="http://schemas.openxmlformats.org/officeDocument/2006/relationships/image" Target="../media/image1.jpeg"/><Relationship Id="rId5" Type="http://schemas.openxmlformats.org/officeDocument/2006/relationships/image" Target="../media/image34.gif"/><Relationship Id="rId6" Type="http://schemas.openxmlformats.org/officeDocument/2006/relationships/image" Target="../media/image35.gif"/><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1.jpe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1.jpeg"/><Relationship Id="rId7" Type="http://schemas.openxmlformats.org/officeDocument/2006/relationships/image" Target="../media/image50.jpeg"/><Relationship Id="rId8" Type="http://schemas.openxmlformats.org/officeDocument/2006/relationships/image" Target="../media/image51.jpeg"/><Relationship Id="rId9" Type="http://schemas.openxmlformats.org/officeDocument/2006/relationships/image" Target="../media/image52.jpeg"/><Relationship Id="rId10"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1.jpeg"/><Relationship Id="rId7" Type="http://schemas.openxmlformats.org/officeDocument/2006/relationships/image" Target="../media/image54.jpeg"/><Relationship Id="rId8" Type="http://schemas.openxmlformats.org/officeDocument/2006/relationships/image" Target="../media/image55.jpeg"/><Relationship Id="rId9" Type="http://schemas.openxmlformats.org/officeDocument/2006/relationships/image" Target="../media/image56.jpeg"/><Relationship Id="rId10"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1.jpeg"/><Relationship Id="rId5"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image" Target="../media/image6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image" Target="../media/image6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0.gif"/><Relationship Id="rId5" Type="http://schemas.openxmlformats.org/officeDocument/2006/relationships/image" Target="../media/image71.gif"/><Relationship Id="rId6" Type="http://schemas.openxmlformats.org/officeDocument/2006/relationships/image" Target="../media/image72.gif"/><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5.png"/><Relationship Id="rId10"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oleObject" Target="file:///\\localhost\Users\xwang\xwang\china%20visit%202016\Document3!OLE_LINK5" TargetMode="External"/><Relationship Id="rId5" Type="http://schemas.openxmlformats.org/officeDocument/2006/relationships/image" Target="../media/image77.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jpeg"/><Relationship Id="rId5" Type="http://schemas.openxmlformats.org/officeDocument/2006/relationships/oleObject" Target="file:///\\localhost\Users\xwang\xwang\china%20visit%202016\Macintosh%20HD:Users:xwang:xwang:xu:QJ-20160703:hwrfhybrid-QJRMS-revision2-2.doc!OLE_LINK3" TargetMode="External"/><Relationship Id="rId6" Type="http://schemas.openxmlformats.org/officeDocument/2006/relationships/image" Target="../media/image78.emf"/><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80.jpeg"/><Relationship Id="rId5" Type="http://schemas.openxmlformats.org/officeDocument/2006/relationships/oleObject" Target="file:///\\localhost\Users\xwang\xwang\china%20visit%202016\Macintosh%20HD:Users:xwang:xwang:xu:QJ-20160703:hwrfhybrid-QJRMS-revision2-2.doc!OLE_LINK1" TargetMode="External"/><Relationship Id="rId6" Type="http://schemas.openxmlformats.org/officeDocument/2006/relationships/image" Target="../media/image79.emf"/><Relationship Id="rId1" Type="http://schemas.openxmlformats.org/officeDocument/2006/relationships/vmlDrawing" Target="../drawings/vmlDrawing9.vml"/><Relationship Id="rId2"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8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 Id="rId3" Type="http://schemas.openxmlformats.org/officeDocument/2006/relationships/image" Target="../media/image8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gif"/><Relationship Id="rId3" Type="http://schemas.openxmlformats.org/officeDocument/2006/relationships/image" Target="../media/image82.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8"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8" Type="http://schemas.openxmlformats.org/officeDocument/2006/relationships/image" Target="../media/image96.png"/><Relationship Id="rId9" Type="http://schemas.openxmlformats.org/officeDocument/2006/relationships/image" Target="../media/image97.png"/><Relationship Id="rId10"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jpeg"/><Relationship Id="rId6" Type="http://schemas.openxmlformats.org/officeDocument/2006/relationships/image" Target="../media/image113.png"/><Relationship Id="rId7"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121.png"/><Relationship Id="rId9" Type="http://schemas.openxmlformats.org/officeDocument/2006/relationships/image" Target="../media/image112.jpeg"/><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48.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5" Type="http://schemas.openxmlformats.org/officeDocument/2006/relationships/image" Target="../media/image124.png"/><Relationship Id="rId6" Type="http://schemas.openxmlformats.org/officeDocument/2006/relationships/image" Target="../media/image125.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49.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80.jpeg"/><Relationship Id="rId7" Type="http://schemas.openxmlformats.org/officeDocument/2006/relationships/image" Target="../media/image129.png"/><Relationship Id="rId8"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80.jpeg"/><Relationship Id="rId5" Type="http://schemas.openxmlformats.org/officeDocument/2006/relationships/image" Target="../media/image131.png"/><Relationship Id="rId6" Type="http://schemas.openxmlformats.org/officeDocument/2006/relationships/image" Target="../media/image130.png"/><Relationship Id="rId7" Type="http://schemas.openxmlformats.org/officeDocument/2006/relationships/image" Target="../media/image132.png"/><Relationship Id="rId8" Type="http://schemas.openxmlformats.org/officeDocument/2006/relationships/image" Target="../media/image133.png"/><Relationship Id="rId9" Type="http://schemas.openxmlformats.org/officeDocument/2006/relationships/image" Target="../media/image134.png"/><Relationship Id="rId10" Type="http://schemas.openxmlformats.org/officeDocument/2006/relationships/image" Target="../media/image13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129.png"/><Relationship Id="rId5" Type="http://schemas.openxmlformats.org/officeDocument/2006/relationships/image" Target="../media/image131.png"/><Relationship Id="rId6" Type="http://schemas.openxmlformats.org/officeDocument/2006/relationships/image" Target="../media/image130.png"/><Relationship Id="rId7"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2.xml.rels><?xml version="1.0" encoding="UTF-8" standalone="yes"?>
<Relationships xmlns="http://schemas.openxmlformats.org/package/2006/relationships"><Relationship Id="rId11" Type="http://schemas.openxmlformats.org/officeDocument/2006/relationships/image" Target="../media/image143.png"/><Relationship Id="rId12"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png"/><Relationship Id="rId7" Type="http://schemas.openxmlformats.org/officeDocument/2006/relationships/image" Target="../media/image80.jpeg"/><Relationship Id="rId8" Type="http://schemas.openxmlformats.org/officeDocument/2006/relationships/image" Target="../media/image141.png"/><Relationship Id="rId9" Type="http://schemas.openxmlformats.org/officeDocument/2006/relationships/image" Target="../media/image134.png"/><Relationship Id="rId10" Type="http://schemas.openxmlformats.org/officeDocument/2006/relationships/image" Target="../media/image142.png"/></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145.png"/><Relationship Id="rId5"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4.xml.rels><?xml version="1.0" encoding="UTF-8" standalone="yes"?>
<Relationships xmlns="http://schemas.openxmlformats.org/package/2006/relationships"><Relationship Id="rId11" Type="http://schemas.openxmlformats.org/officeDocument/2006/relationships/image" Target="../media/image155.png"/><Relationship Id="rId12" Type="http://schemas.openxmlformats.org/officeDocument/2006/relationships/image" Target="../media/image80.jpeg"/><Relationship Id="rId13" Type="http://schemas.openxmlformats.org/officeDocument/2006/relationships/image" Target="../media/image156.png"/><Relationship Id="rId14" Type="http://schemas.openxmlformats.org/officeDocument/2006/relationships/image" Target="../media/image157.png"/><Relationship Id="rId15" Type="http://schemas.openxmlformats.org/officeDocument/2006/relationships/image" Target="../media/image158.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150.png"/><Relationship Id="rId7" Type="http://schemas.openxmlformats.org/officeDocument/2006/relationships/image" Target="../media/image151.png"/><Relationship Id="rId8" Type="http://schemas.openxmlformats.org/officeDocument/2006/relationships/image" Target="../media/image152.png"/><Relationship Id="rId9" Type="http://schemas.openxmlformats.org/officeDocument/2006/relationships/image" Target="../media/image153.png"/><Relationship Id="rId10" Type="http://schemas.openxmlformats.org/officeDocument/2006/relationships/image" Target="../media/image154.png"/></Relationships>
</file>

<file path=ppt/slides/_rels/slide55.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5" Type="http://schemas.openxmlformats.org/officeDocument/2006/relationships/image" Target="../media/image161.png"/><Relationship Id="rId6" Type="http://schemas.openxmlformats.org/officeDocument/2006/relationships/image" Target="../media/image162.png"/><Relationship Id="rId7" Type="http://schemas.openxmlformats.org/officeDocument/2006/relationships/image" Target="../media/image163.png"/><Relationship Id="rId8" Type="http://schemas.openxmlformats.org/officeDocument/2006/relationships/image" Target="../media/image164.png"/><Relationship Id="rId9" Type="http://schemas.openxmlformats.org/officeDocument/2006/relationships/image" Target="../media/image165.png"/><Relationship Id="rId1" Type="http://schemas.openxmlformats.org/officeDocument/2006/relationships/slideLayout" Target="../slideLayouts/slideLayout7.xml"/><Relationship Id="rId2" Type="http://schemas.openxmlformats.org/officeDocument/2006/relationships/image" Target="../media/image8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66.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67.wmf"/><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1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12.jpeg"/></Relationships>
</file>

<file path=ppt/slides/_rels/slide62.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68.emf"/><Relationship Id="rId5" Type="http://schemas.openxmlformats.org/officeDocument/2006/relationships/image" Target="../media/image169.emf"/><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63.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70.png"/><Relationship Id="rId5" Type="http://schemas.openxmlformats.org/officeDocument/2006/relationships/image" Target="../media/image171.png"/><Relationship Id="rId6" Type="http://schemas.openxmlformats.org/officeDocument/2006/relationships/image" Target="../media/image172.png"/><Relationship Id="rId7" Type="http://schemas.openxmlformats.org/officeDocument/2006/relationships/image" Target="../media/image173.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12.jpeg"/></Relationships>
</file>

<file path=ppt/slides/_rels/slide65.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174.emf"/><Relationship Id="rId5" Type="http://schemas.openxmlformats.org/officeDocument/2006/relationships/image" Target="../media/image1.jpeg"/><Relationship Id="rId6" Type="http://schemas.openxmlformats.org/officeDocument/2006/relationships/image" Target="../media/image175.png"/><Relationship Id="rId7" Type="http://schemas.openxmlformats.org/officeDocument/2006/relationships/image" Target="../media/image176.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1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12.jpeg"/></Relationships>
</file>

<file path=ppt/slides/_rels/slide68.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77.png"/><Relationship Id="rId5" Type="http://schemas.openxmlformats.org/officeDocument/2006/relationships/image" Target="../media/image178.png"/><Relationship Id="rId6" Type="http://schemas.openxmlformats.org/officeDocument/2006/relationships/image" Target="../media/image179.png"/><Relationship Id="rId7" Type="http://schemas.openxmlformats.org/officeDocument/2006/relationships/image" Target="../media/image180.emf"/><Relationship Id="rId8" Type="http://schemas.openxmlformats.org/officeDocument/2006/relationships/image" Target="../media/image181.emf"/><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69.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84.png"/><Relationship Id="rId7" Type="http://schemas.openxmlformats.org/officeDocument/2006/relationships/image" Target="../media/image185.emf"/><Relationship Id="rId8" Type="http://schemas.openxmlformats.org/officeDocument/2006/relationships/image" Target="../media/image186.emf"/><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7.xml.rels><?xml version="1.0" encoding="UTF-8" standalone="yes"?>
<Relationships xmlns="http://schemas.openxmlformats.org/package/2006/relationships"><Relationship Id="rId11" Type="http://schemas.openxmlformats.org/officeDocument/2006/relationships/image" Target="../media/image11.emf"/><Relationship Id="rId12" Type="http://schemas.openxmlformats.org/officeDocument/2006/relationships/image" Target="../media/image12.png"/><Relationship Id="rId13"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image" Target="../media/image1.jpeg"/><Relationship Id="rId4" Type="http://schemas.openxmlformats.org/officeDocument/2006/relationships/oleObject" Target="../embeddings/oleObject1.bin"/><Relationship Id="rId5" Type="http://schemas.openxmlformats.org/officeDocument/2006/relationships/image" Target="../media/image8.wmf"/><Relationship Id="rId6" Type="http://schemas.openxmlformats.org/officeDocument/2006/relationships/oleObject" Target="../embeddings/oleObject2.bin"/><Relationship Id="rId7" Type="http://schemas.openxmlformats.org/officeDocument/2006/relationships/image" Target="../media/image9.wmf"/><Relationship Id="rId8" Type="http://schemas.openxmlformats.org/officeDocument/2006/relationships/oleObject" Target="../embeddings/oleObject3.bin"/><Relationship Id="rId9" Type="http://schemas.openxmlformats.org/officeDocument/2006/relationships/image" Target="../media/image10.emf"/><Relationship Id="rId10" Type="http://schemas.openxmlformats.org/officeDocument/2006/relationships/oleObject" Target="../embeddings/oleObject4.bin"/></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112.jpeg"/><Relationship Id="rId5" Type="http://schemas.openxmlformats.org/officeDocument/2006/relationships/oleObject" Target="../embeddings/oleObject16.bin"/><Relationship Id="rId6" Type="http://schemas.openxmlformats.org/officeDocument/2006/relationships/image" Target="../media/image187.emf"/><Relationship Id="rId7" Type="http://schemas.openxmlformats.org/officeDocument/2006/relationships/image" Target="../media/image188.emf"/><Relationship Id="rId8" Type="http://schemas.openxmlformats.org/officeDocument/2006/relationships/image" Target="../media/image189.emf"/><Relationship Id="rId1" Type="http://schemas.openxmlformats.org/officeDocument/2006/relationships/vmlDrawing" Target="../drawings/vmlDrawing11.vml"/><Relationship Id="rId2"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112.jpeg"/><Relationship Id="rId5" Type="http://schemas.openxmlformats.org/officeDocument/2006/relationships/oleObject" Target="../embeddings/oleObject17.bin"/><Relationship Id="rId6" Type="http://schemas.openxmlformats.org/officeDocument/2006/relationships/image" Target="../media/image190.emf"/><Relationship Id="rId7" Type="http://schemas.openxmlformats.org/officeDocument/2006/relationships/image" Target="../media/image191.emf"/><Relationship Id="rId8" Type="http://schemas.openxmlformats.org/officeDocument/2006/relationships/image" Target="../media/image192.emf"/><Relationship Id="rId1" Type="http://schemas.openxmlformats.org/officeDocument/2006/relationships/vmlDrawing" Target="../drawings/vmlDrawing12.vml"/><Relationship Id="rId2"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93.emf"/><Relationship Id="rId5" Type="http://schemas.openxmlformats.org/officeDocument/2006/relationships/image" Target="../media/image194.emf"/><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73.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95.emf"/><Relationship Id="rId5" Type="http://schemas.openxmlformats.org/officeDocument/2006/relationships/image" Target="../media/image196.emf"/><Relationship Id="rId6" Type="http://schemas.openxmlformats.org/officeDocument/2006/relationships/image" Target="../media/image197.emf"/><Relationship Id="rId7" Type="http://schemas.openxmlformats.org/officeDocument/2006/relationships/image" Target="../media/image198.emf"/><Relationship Id="rId8" Type="http://schemas.openxmlformats.org/officeDocument/2006/relationships/image" Target="../media/image199.emf"/><Relationship Id="rId9" Type="http://schemas.openxmlformats.org/officeDocument/2006/relationships/image" Target="../media/image200.emf"/><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74.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201.emf"/><Relationship Id="rId5" Type="http://schemas.openxmlformats.org/officeDocument/2006/relationships/image" Target="../media/image202.emf"/><Relationship Id="rId6" Type="http://schemas.openxmlformats.org/officeDocument/2006/relationships/image" Target="../media/image203.emf"/><Relationship Id="rId7" Type="http://schemas.openxmlformats.org/officeDocument/2006/relationships/image" Target="../media/image204.emf"/><Relationship Id="rId8" Type="http://schemas.openxmlformats.org/officeDocument/2006/relationships/image" Target="../media/image205.emf"/><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75.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206.emf"/><Relationship Id="rId5" Type="http://schemas.openxmlformats.org/officeDocument/2006/relationships/image" Target="../media/image207.emf"/><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76.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208.emf"/><Relationship Id="rId5" Type="http://schemas.openxmlformats.org/officeDocument/2006/relationships/image" Target="../media/image209.emf"/><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112.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79.xml.rels><?xml version="1.0" encoding="UTF-8" standalone="yes"?>
<Relationships xmlns="http://schemas.openxmlformats.org/package/2006/relationships"><Relationship Id="rId3" Type="http://schemas.openxmlformats.org/officeDocument/2006/relationships/hyperlink" Target="http://weather.ou.edu/~xwang/hybridpaper.pdf" TargetMode="External"/><Relationship Id="rId4" Type="http://schemas.openxmlformats.org/officeDocument/2006/relationships/hyperlink" Target="http://weather.ou.edu/~xwang/equivalencepaper.pdf" TargetMode="External"/><Relationship Id="rId5" Type="http://schemas.openxmlformats.org/officeDocument/2006/relationships/hyperlink" Target="http://weather.ou.edu/~xwang/i1520-0493-136-12-5116.pdf" TargetMode="External"/><Relationship Id="rId6" Type="http://schemas.openxmlformats.org/officeDocument/2006/relationships/hyperlink" Target="http://weather.ou.edu/~xwang/i1520-0493-136-12-5132.pdf" TargetMode="External"/><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oleObject" Target="../embeddings/oleObject5.bin"/><Relationship Id="rId7" Type="http://schemas.openxmlformats.org/officeDocument/2006/relationships/image" Target="../media/image13.emf"/><Relationship Id="rId8" Type="http://schemas.openxmlformats.org/officeDocument/2006/relationships/oleObject" Target="../embeddings/oleObject6.bin"/><Relationship Id="rId9" Type="http://schemas.openxmlformats.org/officeDocument/2006/relationships/image" Target="../media/image14.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jpeg"/><Relationship Id="rId5" Type="http://schemas.openxmlformats.org/officeDocument/2006/relationships/oleObject" Target="../embeddings/oleObject7.bin"/><Relationship Id="rId6" Type="http://schemas.openxmlformats.org/officeDocument/2006/relationships/image" Target="../media/image17.emf"/><Relationship Id="rId7" Type="http://schemas.openxmlformats.org/officeDocument/2006/relationships/oleObject" Target="../embeddings/oleObject8.bin"/><Relationship Id="rId8" Type="http://schemas.openxmlformats.org/officeDocument/2006/relationships/image" Target="../media/image18.emf"/><Relationship Id="rId9" Type="http://schemas.openxmlformats.org/officeDocument/2006/relationships/oleObject" Target="../embeddings/oleObject9.bin"/><Relationship Id="rId10" Type="http://schemas.openxmlformats.org/officeDocument/2006/relationships/image" Target="../media/image19.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32656"/>
            <a:ext cx="8077200" cy="1470025"/>
          </a:xfrm>
        </p:spPr>
        <p:txBody>
          <a:bodyPr>
            <a:normAutofit fontScale="90000"/>
          </a:bodyPr>
          <a:lstStyle/>
          <a:p>
            <a:pPr eaLnBrk="1" hangingPunct="1">
              <a:defRPr/>
            </a:pPr>
            <a:r>
              <a:rPr lang="en-US" altLang="zh-CN" sz="2400" dirty="0">
                <a:latin typeface="Calibri" charset="0"/>
                <a:ea typeface="宋体" charset="0"/>
                <a:cs typeface="宋体" charset="0"/>
              </a:rPr>
              <a:t/>
            </a:r>
            <a:br>
              <a:rPr lang="en-US" altLang="zh-CN" sz="2400" dirty="0">
                <a:latin typeface="Calibri" charset="0"/>
                <a:ea typeface="宋体" charset="0"/>
                <a:cs typeface="宋体" charset="0"/>
              </a:rPr>
            </a:br>
            <a:r>
              <a:rPr lang="en-US" altLang="zh-CN" sz="2400" dirty="0">
                <a:latin typeface="Calibri" charset="0"/>
                <a:ea typeface="宋体" charset="0"/>
                <a:cs typeface="宋体" charset="0"/>
              </a:rPr>
              <a:t/>
            </a:r>
            <a:br>
              <a:rPr lang="en-US" altLang="zh-CN" sz="2400" dirty="0">
                <a:latin typeface="Calibri" charset="0"/>
                <a:ea typeface="宋体" charset="0"/>
                <a:cs typeface="宋体" charset="0"/>
              </a:rPr>
            </a:br>
            <a:r>
              <a:rPr lang="en-US" altLang="zh-CN" sz="2400" dirty="0">
                <a:latin typeface="Calibri" charset="0"/>
                <a:ea typeface="宋体" charset="0"/>
                <a:cs typeface="宋体" charset="0"/>
              </a:rPr>
              <a:t/>
            </a:r>
            <a:br>
              <a:rPr lang="en-US" altLang="zh-CN" sz="2400" dirty="0">
                <a:latin typeface="Calibri" charset="0"/>
                <a:ea typeface="宋体" charset="0"/>
                <a:cs typeface="宋体" charset="0"/>
              </a:rPr>
            </a:br>
            <a:r>
              <a:rPr lang="en-US" altLang="zh-CN" sz="3200" dirty="0" smtClean="0">
                <a:solidFill>
                  <a:schemeClr val="accent2"/>
                </a:solidFill>
                <a:latin typeface="Calibri" charset="0"/>
                <a:ea typeface="宋体" charset="0"/>
                <a:cs typeface="宋体" charset="0"/>
              </a:rPr>
              <a:t>GSI-based Hybrid Ensemble-</a:t>
            </a:r>
            <a:r>
              <a:rPr lang="en-US" altLang="zh-CN" sz="3200" dirty="0" err="1" smtClean="0">
                <a:solidFill>
                  <a:schemeClr val="accent2"/>
                </a:solidFill>
                <a:latin typeface="Calibri" charset="0"/>
                <a:ea typeface="宋体" charset="0"/>
                <a:cs typeface="宋体" charset="0"/>
              </a:rPr>
              <a:t>Variational</a:t>
            </a:r>
            <a:r>
              <a:rPr lang="en-US" altLang="zh-CN" sz="3200" dirty="0" smtClean="0">
                <a:solidFill>
                  <a:schemeClr val="accent2"/>
                </a:solidFill>
                <a:latin typeface="Calibri" charset="0"/>
                <a:ea typeface="宋体" charset="0"/>
                <a:cs typeface="宋体" charset="0"/>
              </a:rPr>
              <a:t> Data Assimilation for Global, Hurricane and Storm </a:t>
            </a:r>
            <a:r>
              <a:rPr lang="en-US" altLang="zh-CN" sz="3200" dirty="0">
                <a:solidFill>
                  <a:schemeClr val="accent2"/>
                </a:solidFill>
                <a:latin typeface="Calibri" charset="0"/>
                <a:ea typeface="宋体" charset="0"/>
                <a:cs typeface="宋体" charset="0"/>
              </a:rPr>
              <a:t>S</a:t>
            </a:r>
            <a:r>
              <a:rPr lang="en-US" altLang="zh-CN" sz="3200" dirty="0" smtClean="0">
                <a:solidFill>
                  <a:schemeClr val="accent2"/>
                </a:solidFill>
                <a:latin typeface="Calibri" charset="0"/>
                <a:ea typeface="宋体" charset="0"/>
                <a:cs typeface="宋体" charset="0"/>
              </a:rPr>
              <a:t>cale Numerical Weather Prediction</a:t>
            </a:r>
            <a:r>
              <a:rPr lang="en-US" altLang="zh-CN" sz="3200" dirty="0">
                <a:solidFill>
                  <a:schemeClr val="accent2"/>
                </a:solidFill>
                <a:latin typeface="Calibri" charset="0"/>
                <a:ea typeface="宋体" charset="0"/>
                <a:cs typeface="宋体" charset="0"/>
              </a:rPr>
              <a:t/>
            </a:r>
            <a:br>
              <a:rPr lang="en-US" altLang="zh-CN" sz="3200" dirty="0">
                <a:solidFill>
                  <a:schemeClr val="accent2"/>
                </a:solidFill>
                <a:latin typeface="Calibri" charset="0"/>
                <a:ea typeface="宋体" charset="0"/>
                <a:cs typeface="宋体" charset="0"/>
              </a:rPr>
            </a:br>
            <a:r>
              <a:rPr lang="en-US" altLang="zh-CN" sz="2400" dirty="0">
                <a:latin typeface="Calibri" charset="0"/>
                <a:ea typeface="宋体" charset="0"/>
                <a:cs typeface="宋体" charset="0"/>
              </a:rPr>
              <a:t/>
            </a:r>
            <a:br>
              <a:rPr lang="en-US" altLang="zh-CN" sz="2400" dirty="0">
                <a:latin typeface="Calibri" charset="0"/>
                <a:ea typeface="宋体" charset="0"/>
                <a:cs typeface="宋体" charset="0"/>
              </a:rPr>
            </a:br>
            <a:r>
              <a:rPr lang="en-US" altLang="zh-CN" sz="2400" dirty="0">
                <a:latin typeface="Calibri" charset="0"/>
                <a:ea typeface="宋体" charset="0"/>
                <a:cs typeface="宋体" charset="0"/>
              </a:rPr>
              <a:t/>
            </a:r>
            <a:br>
              <a:rPr lang="en-US" altLang="zh-CN" sz="2400" dirty="0">
                <a:latin typeface="Calibri" charset="0"/>
                <a:ea typeface="宋体" charset="0"/>
                <a:cs typeface="宋体" charset="0"/>
              </a:rPr>
            </a:br>
            <a:r>
              <a:rPr lang="en-US" altLang="zh-CN" sz="2000" dirty="0">
                <a:latin typeface="Calibri" charset="0"/>
                <a:ea typeface="宋体" charset="0"/>
                <a:cs typeface="宋体" charset="0"/>
              </a:rPr>
              <a:t/>
            </a:r>
            <a:br>
              <a:rPr lang="en-US" altLang="zh-CN" sz="2000" dirty="0">
                <a:latin typeface="Calibri" charset="0"/>
                <a:ea typeface="宋体" charset="0"/>
                <a:cs typeface="宋体" charset="0"/>
              </a:rPr>
            </a:br>
            <a:endParaRPr lang="en-US" altLang="zh-CN" sz="2000" dirty="0">
              <a:latin typeface="Calibri" charset="0"/>
              <a:ea typeface="宋体" charset="0"/>
              <a:cs typeface="宋体" charset="0"/>
            </a:endParaRPr>
          </a:p>
        </p:txBody>
      </p:sp>
      <p:sp>
        <p:nvSpPr>
          <p:cNvPr id="1433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D9E3733E-DCE7-034A-8E80-76425EC6E564}" type="slidenum">
              <a:rPr lang="en-US" altLang="zh-CN" sz="1200">
                <a:solidFill>
                  <a:srgbClr val="898989"/>
                </a:solidFill>
                <a:latin typeface="Calibri" charset="0"/>
              </a:rPr>
              <a:pPr eaLnBrk="1" hangingPunct="1"/>
              <a:t>1</a:t>
            </a:fld>
            <a:endParaRPr lang="en-US" altLang="zh-CN" sz="1200" dirty="0">
              <a:solidFill>
                <a:srgbClr val="898989"/>
              </a:solidFill>
              <a:latin typeface="Calibri" charset="0"/>
            </a:endParaRPr>
          </a:p>
        </p:txBody>
      </p:sp>
      <p:pic>
        <p:nvPicPr>
          <p:cNvPr id="14340" name="Picture 9" descr="ou_logo_400x56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24944"/>
            <a:ext cx="8128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457200" y="1878881"/>
            <a:ext cx="83058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955081"/>
            <a:ext cx="83058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Subtitle 2"/>
          <p:cNvSpPr txBox="1">
            <a:spLocks/>
          </p:cNvSpPr>
          <p:nvPr/>
        </p:nvSpPr>
        <p:spPr bwMode="auto">
          <a:xfrm>
            <a:off x="611560" y="2060848"/>
            <a:ext cx="8136904"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fontScale="40000" lnSpcReduction="20000"/>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hangingPunct="1">
              <a:lnSpc>
                <a:spcPct val="80000"/>
              </a:lnSpc>
              <a:defRPr/>
            </a:pPr>
            <a:r>
              <a:rPr lang="en-US" altLang="zh-CN" sz="4200" b="1" dirty="0" smtClean="0">
                <a:solidFill>
                  <a:schemeClr val="tx1"/>
                </a:solidFill>
                <a:latin typeface="Calibri" charset="0"/>
                <a:ea typeface="宋体" charset="0"/>
                <a:cs typeface="宋体" charset="0"/>
              </a:rPr>
              <a:t>Xuguang Wang</a:t>
            </a:r>
          </a:p>
          <a:p>
            <a:pPr eaLnBrk="1" hangingPunct="1">
              <a:lnSpc>
                <a:spcPct val="80000"/>
              </a:lnSpc>
              <a:defRPr/>
            </a:pPr>
            <a:endParaRPr lang="en-US" altLang="zh-CN" sz="4200" b="1" dirty="0" smtClean="0">
              <a:solidFill>
                <a:schemeClr val="tx1"/>
              </a:solidFill>
              <a:latin typeface="Calibri" charset="0"/>
              <a:ea typeface="宋体" charset="0"/>
              <a:cs typeface="宋体" charset="0"/>
            </a:endParaRPr>
          </a:p>
          <a:p>
            <a:pPr eaLnBrk="1" hangingPunct="1">
              <a:lnSpc>
                <a:spcPct val="80000"/>
              </a:lnSpc>
              <a:defRPr/>
            </a:pPr>
            <a:r>
              <a:rPr lang="en-US" altLang="zh-CN" sz="4200" b="1" dirty="0" err="1" smtClean="0">
                <a:solidFill>
                  <a:schemeClr val="tx1"/>
                </a:solidFill>
                <a:latin typeface="Calibri" charset="0"/>
                <a:ea typeface="宋体" charset="0"/>
                <a:cs typeface="宋体" charset="0"/>
              </a:rPr>
              <a:t>Mutliscale</a:t>
            </a:r>
            <a:r>
              <a:rPr lang="en-US" altLang="zh-CN" sz="4200" b="1" dirty="0" smtClean="0">
                <a:solidFill>
                  <a:schemeClr val="tx1"/>
                </a:solidFill>
                <a:latin typeface="Calibri" charset="0"/>
                <a:ea typeface="宋体" charset="0"/>
                <a:cs typeface="宋体" charset="0"/>
              </a:rPr>
              <a:t> data Assimilation and Predictability (MAP) Lab</a:t>
            </a:r>
          </a:p>
          <a:p>
            <a:pPr eaLnBrk="1" hangingPunct="1">
              <a:lnSpc>
                <a:spcPct val="80000"/>
              </a:lnSpc>
              <a:defRPr/>
            </a:pPr>
            <a:r>
              <a:rPr lang="en-US" altLang="zh-CN" sz="4200" b="1" dirty="0" smtClean="0">
                <a:solidFill>
                  <a:schemeClr val="tx1"/>
                </a:solidFill>
                <a:latin typeface="Calibri" charset="0"/>
                <a:ea typeface="宋体" charset="0"/>
                <a:cs typeface="宋体" charset="0"/>
              </a:rPr>
              <a:t>School of Meteorology</a:t>
            </a:r>
          </a:p>
          <a:p>
            <a:pPr eaLnBrk="1" hangingPunct="1">
              <a:lnSpc>
                <a:spcPct val="110000"/>
              </a:lnSpc>
              <a:defRPr/>
            </a:pPr>
            <a:r>
              <a:rPr lang="en-US" altLang="zh-CN" sz="4200" b="1" dirty="0" smtClean="0">
                <a:solidFill>
                  <a:schemeClr val="tx1"/>
                </a:solidFill>
                <a:latin typeface="Calibri" charset="0"/>
                <a:ea typeface="宋体" charset="0"/>
                <a:cs typeface="宋体" charset="0"/>
              </a:rPr>
              <a:t>University of Oklahoma, Norman, OK, USA</a:t>
            </a:r>
          </a:p>
          <a:p>
            <a:pPr eaLnBrk="1" hangingPunct="1">
              <a:lnSpc>
                <a:spcPct val="110000"/>
              </a:lnSpc>
              <a:defRPr/>
            </a:pPr>
            <a:r>
              <a:rPr lang="en-US" altLang="zh-CN" sz="4200" b="1" dirty="0">
                <a:solidFill>
                  <a:schemeClr val="accent2"/>
                </a:solidFill>
                <a:latin typeface="Calibri" charset="0"/>
                <a:ea typeface="宋体" charset="0"/>
                <a:cs typeface="宋体" charset="0"/>
              </a:rPr>
              <a:t>x</a:t>
            </a:r>
            <a:r>
              <a:rPr lang="en-US" altLang="zh-CN" sz="4200" b="1" dirty="0" smtClean="0">
                <a:solidFill>
                  <a:schemeClr val="accent2"/>
                </a:solidFill>
                <a:latin typeface="Calibri" charset="0"/>
                <a:ea typeface="宋体" charset="0"/>
                <a:cs typeface="宋体" charset="0"/>
              </a:rPr>
              <a:t>uguang.wang@ou.edu</a:t>
            </a:r>
          </a:p>
          <a:p>
            <a:pPr eaLnBrk="1" hangingPunct="1">
              <a:lnSpc>
                <a:spcPct val="110000"/>
              </a:lnSpc>
              <a:defRPr/>
            </a:pPr>
            <a:r>
              <a:rPr lang="en-US" altLang="zh-CN" sz="4200" b="1" dirty="0" smtClean="0">
                <a:solidFill>
                  <a:schemeClr val="accent2"/>
                </a:solidFill>
                <a:latin typeface="Calibri" charset="0"/>
                <a:ea typeface="宋体" charset="0"/>
                <a:cs typeface="宋体" charset="0"/>
              </a:rPr>
              <a:t>http://</a:t>
            </a:r>
            <a:r>
              <a:rPr lang="en-US" altLang="zh-CN" sz="4200" b="1" dirty="0" err="1" smtClean="0">
                <a:solidFill>
                  <a:schemeClr val="accent2"/>
                </a:solidFill>
                <a:latin typeface="Calibri" charset="0"/>
                <a:ea typeface="宋体" charset="0"/>
                <a:cs typeface="宋体" charset="0"/>
              </a:rPr>
              <a:t>weather.ou.edu</a:t>
            </a:r>
            <a:r>
              <a:rPr lang="en-US" altLang="zh-CN" sz="4200" b="1" dirty="0" smtClean="0">
                <a:solidFill>
                  <a:schemeClr val="accent2"/>
                </a:solidFill>
                <a:latin typeface="Calibri" charset="0"/>
                <a:ea typeface="宋体" charset="0"/>
                <a:cs typeface="宋体" charset="0"/>
              </a:rPr>
              <a:t>/~map</a:t>
            </a:r>
          </a:p>
          <a:p>
            <a:pPr eaLnBrk="1" hangingPunct="1">
              <a:lnSpc>
                <a:spcPct val="80000"/>
              </a:lnSpc>
              <a:defRPr/>
            </a:pPr>
            <a:endParaRPr lang="en-US" altLang="zh-CN" sz="1500" b="1" dirty="0" smtClean="0">
              <a:solidFill>
                <a:schemeClr val="tx1"/>
              </a:solidFill>
              <a:latin typeface="Calibri" charset="0"/>
              <a:ea typeface="宋体" charset="0"/>
              <a:cs typeface="宋体" charset="0"/>
            </a:endParaRPr>
          </a:p>
          <a:p>
            <a:pPr eaLnBrk="1" hangingPunct="1">
              <a:lnSpc>
                <a:spcPct val="80000"/>
              </a:lnSpc>
              <a:defRPr/>
            </a:pPr>
            <a:endParaRPr lang="en-US" altLang="zh-CN" sz="1500" b="1" dirty="0" smtClean="0">
              <a:solidFill>
                <a:schemeClr val="tx1"/>
              </a:solidFill>
              <a:latin typeface="Calibri" charset="0"/>
              <a:ea typeface="宋体" charset="0"/>
              <a:cs typeface="宋体" charset="0"/>
            </a:endParaRPr>
          </a:p>
          <a:p>
            <a:pPr eaLnBrk="1" hangingPunct="1">
              <a:lnSpc>
                <a:spcPct val="80000"/>
              </a:lnSpc>
              <a:defRPr/>
            </a:pPr>
            <a:endParaRPr lang="en-US" altLang="zh-CN" sz="1500" b="1" dirty="0" smtClean="0">
              <a:solidFill>
                <a:schemeClr val="tx1"/>
              </a:solidFill>
              <a:latin typeface="Calibri" charset="0"/>
              <a:ea typeface="宋体" charset="0"/>
              <a:cs typeface="宋体" charset="0"/>
            </a:endParaRPr>
          </a:p>
          <a:p>
            <a:pPr eaLnBrk="1" hangingPunct="1">
              <a:lnSpc>
                <a:spcPct val="80000"/>
              </a:lnSpc>
              <a:defRPr/>
            </a:pPr>
            <a:endParaRPr lang="en-US" altLang="zh-CN" sz="1900" b="1" dirty="0" smtClean="0">
              <a:solidFill>
                <a:schemeClr val="tx1"/>
              </a:solidFill>
              <a:latin typeface="Calibri" charset="0"/>
              <a:ea typeface="宋体" charset="0"/>
              <a:cs typeface="宋体" charset="0"/>
            </a:endParaRPr>
          </a:p>
          <a:p>
            <a:pPr eaLnBrk="1" hangingPunct="1">
              <a:lnSpc>
                <a:spcPct val="80000"/>
              </a:lnSpc>
              <a:defRPr/>
            </a:pPr>
            <a:endParaRPr lang="en-US" altLang="zh-CN" sz="600" dirty="0" smtClean="0">
              <a:solidFill>
                <a:schemeClr val="tx1"/>
              </a:solidFill>
              <a:latin typeface="Calibri" charset="0"/>
              <a:ea typeface="宋体" charset="0"/>
              <a:cs typeface="宋体" charset="0"/>
            </a:endParaRPr>
          </a:p>
          <a:p>
            <a:pPr algn="l" eaLnBrk="1" hangingPunct="1">
              <a:lnSpc>
                <a:spcPct val="80000"/>
              </a:lnSpc>
              <a:defRPr/>
            </a:pPr>
            <a:endParaRPr lang="en-US" altLang="zh-CN" sz="700" b="1" dirty="0" smtClean="0">
              <a:solidFill>
                <a:schemeClr val="tx1"/>
              </a:solidFill>
              <a:latin typeface="Calibri" charset="0"/>
              <a:ea typeface="宋体" charset="0"/>
              <a:cs typeface="宋体" charset="0"/>
            </a:endParaRPr>
          </a:p>
          <a:p>
            <a:pPr algn="l" eaLnBrk="1" hangingPunct="1">
              <a:lnSpc>
                <a:spcPct val="80000"/>
              </a:lnSpc>
              <a:defRPr/>
            </a:pPr>
            <a:endParaRPr lang="en-US" altLang="zh-CN" sz="700" dirty="0" smtClean="0">
              <a:solidFill>
                <a:schemeClr val="tx1"/>
              </a:solidFill>
              <a:latin typeface="Calibri" charset="0"/>
              <a:ea typeface="宋体" charset="0"/>
              <a:cs typeface="宋体" charset="0"/>
            </a:endParaRPr>
          </a:p>
          <a:p>
            <a:pPr algn="l" eaLnBrk="1" hangingPunct="1">
              <a:lnSpc>
                <a:spcPct val="80000"/>
              </a:lnSpc>
              <a:defRPr/>
            </a:pPr>
            <a:endParaRPr lang="en-US" altLang="zh-CN" sz="700" dirty="0" smtClean="0">
              <a:solidFill>
                <a:schemeClr val="tx1"/>
              </a:solidFill>
              <a:latin typeface="Calibri" charset="0"/>
              <a:ea typeface="宋体" charset="0"/>
              <a:cs typeface="宋体" charset="0"/>
            </a:endParaRPr>
          </a:p>
          <a:p>
            <a:pPr eaLnBrk="1" hangingPunct="1">
              <a:lnSpc>
                <a:spcPct val="80000"/>
              </a:lnSpc>
              <a:defRPr/>
            </a:pPr>
            <a:r>
              <a:rPr lang="en-US" altLang="zh-CN" sz="600" dirty="0" smtClean="0">
                <a:solidFill>
                  <a:schemeClr val="tx1"/>
                </a:solidFill>
                <a:latin typeface="Calibri" charset="0"/>
                <a:ea typeface="宋体" charset="0"/>
                <a:cs typeface="宋体" charset="0"/>
              </a:rPr>
              <a:t>D</a:t>
            </a:r>
            <a:endParaRPr lang="en-US" altLang="zh-CN" sz="600" dirty="0">
              <a:solidFill>
                <a:schemeClr val="tx1"/>
              </a:solidFill>
              <a:latin typeface="Calibri" charset="0"/>
              <a:ea typeface="宋体" charset="0"/>
              <a:cs typeface="宋体" charset="0"/>
            </a:endParaRPr>
          </a:p>
        </p:txBody>
      </p:sp>
      <p:sp>
        <p:nvSpPr>
          <p:cNvPr id="5" name="TextBox 4"/>
          <p:cNvSpPr txBox="1"/>
          <p:nvPr/>
        </p:nvSpPr>
        <p:spPr>
          <a:xfrm>
            <a:off x="2627784" y="6334780"/>
            <a:ext cx="4248472" cy="523220"/>
          </a:xfrm>
          <a:prstGeom prst="rect">
            <a:avLst/>
          </a:prstGeom>
          <a:noFill/>
        </p:spPr>
        <p:txBody>
          <a:bodyPr wrap="square" rtlCol="0">
            <a:spAutoFit/>
          </a:bodyPr>
          <a:lstStyle/>
          <a:p>
            <a:pPr algn="ctr"/>
            <a:r>
              <a:rPr lang="fr-FR" sz="1400" dirty="0" smtClean="0"/>
              <a:t>EMC </a:t>
            </a:r>
            <a:r>
              <a:rPr lang="fr-FR" sz="1400" dirty="0" err="1" smtClean="0"/>
              <a:t>Seminar</a:t>
            </a:r>
            <a:r>
              <a:rPr lang="fr-FR" sz="1400" dirty="0" smtClean="0"/>
              <a:t>, </a:t>
            </a:r>
            <a:r>
              <a:rPr lang="fr-FR" sz="1400" dirty="0" err="1" smtClean="0"/>
              <a:t>College</a:t>
            </a:r>
            <a:r>
              <a:rPr lang="fr-FR" sz="1400" dirty="0" smtClean="0"/>
              <a:t> Park, China </a:t>
            </a:r>
          </a:p>
          <a:p>
            <a:pPr algn="ctr"/>
            <a:r>
              <a:rPr lang="fr-FR" sz="1400" dirty="0" err="1" smtClean="0"/>
              <a:t>Aug</a:t>
            </a:r>
            <a:r>
              <a:rPr lang="fr-FR" sz="1400" dirty="0" smtClean="0"/>
              <a:t>. </a:t>
            </a:r>
            <a:r>
              <a:rPr lang="fr-FR" sz="1400" dirty="0"/>
              <a:t>8</a:t>
            </a:r>
            <a:r>
              <a:rPr lang="fr-FR" sz="1400" dirty="0" smtClean="0"/>
              <a:t>, </a:t>
            </a:r>
            <a:r>
              <a:rPr lang="en-US" sz="1400" dirty="0" smtClean="0"/>
              <a:t>2016</a:t>
            </a:r>
            <a:endParaRPr lang="en-US" sz="1400" dirty="0"/>
          </a:p>
        </p:txBody>
      </p:sp>
      <p:pic>
        <p:nvPicPr>
          <p:cNvPr id="6" name="Picture 5" descr="gro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3821802"/>
            <a:ext cx="3600400" cy="2559526"/>
          </a:xfrm>
          <a:prstGeom prst="rect">
            <a:avLst/>
          </a:prstGeom>
        </p:spPr>
      </p:pic>
      <p:sp>
        <p:nvSpPr>
          <p:cNvPr id="3" name="TextBox 2"/>
          <p:cNvSpPr txBox="1"/>
          <p:nvPr/>
        </p:nvSpPr>
        <p:spPr>
          <a:xfrm>
            <a:off x="5148064" y="4205406"/>
            <a:ext cx="3888432" cy="2308324"/>
          </a:xfrm>
          <a:prstGeom prst="rect">
            <a:avLst/>
          </a:prstGeom>
          <a:noFill/>
        </p:spPr>
        <p:txBody>
          <a:bodyPr wrap="square" rtlCol="0">
            <a:spAutoFit/>
          </a:bodyPr>
          <a:lstStyle/>
          <a:p>
            <a:pPr algn="ctr"/>
            <a:r>
              <a:rPr lang="en-US" sz="1600" dirty="0" smtClean="0"/>
              <a:t>In collaboration with</a:t>
            </a:r>
          </a:p>
          <a:p>
            <a:pPr algn="ctr"/>
            <a:r>
              <a:rPr lang="en-US" sz="1600" b="1" dirty="0" smtClean="0"/>
              <a:t>EMC</a:t>
            </a:r>
            <a:r>
              <a:rPr lang="en-US" sz="1600" dirty="0" smtClean="0"/>
              <a:t>: Jacob </a:t>
            </a:r>
            <a:r>
              <a:rPr lang="en-US" sz="1600" dirty="0" err="1" smtClean="0"/>
              <a:t>Carley</a:t>
            </a:r>
            <a:r>
              <a:rPr lang="en-US" sz="1600" dirty="0" smtClean="0"/>
              <a:t>, Geoff </a:t>
            </a:r>
            <a:r>
              <a:rPr lang="en-US" sz="1600" dirty="0" err="1" smtClean="0"/>
              <a:t>Demingo</a:t>
            </a:r>
            <a:r>
              <a:rPr lang="en-US" sz="1600" dirty="0" smtClean="0"/>
              <a:t>, </a:t>
            </a:r>
            <a:r>
              <a:rPr lang="en-US" sz="1600" dirty="0" err="1" smtClean="0"/>
              <a:t>Mingjing</a:t>
            </a:r>
            <a:r>
              <a:rPr lang="en-US" sz="1600" dirty="0" smtClean="0"/>
              <a:t> Tong, Vijay </a:t>
            </a:r>
            <a:r>
              <a:rPr lang="en-US" sz="1600" dirty="0" err="1" smtClean="0"/>
              <a:t>Tallapragada</a:t>
            </a:r>
            <a:r>
              <a:rPr lang="en-US" sz="1600" dirty="0" smtClean="0"/>
              <a:t>, Rahul </a:t>
            </a:r>
            <a:r>
              <a:rPr lang="en-US" sz="1600" dirty="0" err="1" smtClean="0"/>
              <a:t>Mahajan</a:t>
            </a:r>
            <a:r>
              <a:rPr lang="en-US" sz="1600" dirty="0" smtClean="0"/>
              <a:t>, John </a:t>
            </a:r>
            <a:r>
              <a:rPr lang="en-US" sz="1600" dirty="0" err="1" smtClean="0"/>
              <a:t>Derber</a:t>
            </a:r>
            <a:r>
              <a:rPr lang="en-US" sz="1600" dirty="0" smtClean="0"/>
              <a:t>, </a:t>
            </a:r>
            <a:r>
              <a:rPr lang="en-US" sz="1600" dirty="0" err="1" smtClean="0"/>
              <a:t>Yuejian</a:t>
            </a:r>
            <a:r>
              <a:rPr lang="en-US" sz="1600" dirty="0" smtClean="0"/>
              <a:t> Zhu</a:t>
            </a:r>
            <a:endParaRPr lang="en-US" sz="1600" dirty="0" smtClean="0"/>
          </a:p>
          <a:p>
            <a:pPr algn="ctr"/>
            <a:r>
              <a:rPr lang="en-US" sz="1600" b="1" dirty="0" smtClean="0"/>
              <a:t>ESRL/PSD</a:t>
            </a:r>
            <a:r>
              <a:rPr lang="en-US" sz="1600" dirty="0" smtClean="0"/>
              <a:t>: </a:t>
            </a:r>
            <a:r>
              <a:rPr lang="en-US" sz="1600" dirty="0" err="1" smtClean="0"/>
              <a:t>Lili</a:t>
            </a:r>
            <a:r>
              <a:rPr lang="en-US" sz="1600" dirty="0" smtClean="0"/>
              <a:t> Lei, Jeff Whitaker</a:t>
            </a:r>
          </a:p>
          <a:p>
            <a:pPr algn="ctr"/>
            <a:r>
              <a:rPr lang="en-US" sz="1600" b="1" dirty="0" smtClean="0"/>
              <a:t>NSSL</a:t>
            </a:r>
            <a:r>
              <a:rPr lang="en-US" sz="1600" dirty="0" smtClean="0"/>
              <a:t>: Lou </a:t>
            </a:r>
            <a:r>
              <a:rPr lang="en-US" sz="1600" dirty="0" smtClean="0"/>
              <a:t>Wicker</a:t>
            </a:r>
          </a:p>
          <a:p>
            <a:pPr algn="ctr"/>
            <a:r>
              <a:rPr lang="en-US" sz="1600" b="1" dirty="0" smtClean="0"/>
              <a:t>ESRL/GSD</a:t>
            </a:r>
            <a:r>
              <a:rPr lang="en-US" sz="1600" dirty="0" smtClean="0"/>
              <a:t>: David Dowell, Stan Benjamin</a:t>
            </a:r>
            <a:endParaRPr lang="en-US" sz="1600" dirty="0" smtClean="0"/>
          </a:p>
          <a:p>
            <a:pPr algn="ctr"/>
            <a:r>
              <a:rPr lang="en-US" sz="1600" b="1" dirty="0" smtClean="0"/>
              <a:t>UMD</a:t>
            </a:r>
            <a:r>
              <a:rPr lang="en-US" sz="1600" dirty="0" smtClean="0"/>
              <a:t>: Daryl Kleist</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10</a:t>
            </a:fld>
            <a:endParaRPr lang="en-US" dirty="0"/>
          </a:p>
        </p:txBody>
      </p:sp>
      <p:sp>
        <p:nvSpPr>
          <p:cNvPr id="9" name="Content Placeholder 2"/>
          <p:cNvSpPr txBox="1">
            <a:spLocks/>
          </p:cNvSpPr>
          <p:nvPr/>
        </p:nvSpPr>
        <p:spPr>
          <a:xfrm>
            <a:off x="1143000" y="4831307"/>
            <a:ext cx="6858000" cy="18742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smtClean="0"/>
          </a:p>
        </p:txBody>
      </p:sp>
      <p:cxnSp>
        <p:nvCxnSpPr>
          <p:cNvPr id="10" name="Straight Connector 9"/>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descr="ou_logo_400x560.jpg"/>
          <p:cNvPicPr>
            <a:picLocks noChangeAspect="1"/>
          </p:cNvPicPr>
          <p:nvPr/>
        </p:nvPicPr>
        <p:blipFill>
          <a:blip r:embed="rId3" cstate="print"/>
          <a:stretch>
            <a:fillRect/>
          </a:stretch>
        </p:blipFill>
        <p:spPr>
          <a:xfrm>
            <a:off x="165100" y="78740"/>
            <a:ext cx="656643" cy="919301"/>
          </a:xfrm>
          <a:prstGeom prst="rect">
            <a:avLst/>
          </a:prstGeom>
        </p:spPr>
      </p:pic>
      <p:pic>
        <p:nvPicPr>
          <p:cNvPr id="19"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328" t="18165" r="17537" b="9178"/>
          <a:stretch/>
        </p:blipFill>
        <p:spPr>
          <a:xfrm>
            <a:off x="899592" y="2218441"/>
            <a:ext cx="3456384" cy="3298479"/>
          </a:xfrm>
          <a:prstGeom prst="rect">
            <a:avLst/>
          </a:prstGeom>
        </p:spPr>
      </p:pic>
      <p:pic>
        <p:nvPicPr>
          <p:cNvPr id="25"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2039" y="2204864"/>
            <a:ext cx="3407174" cy="3259738"/>
          </a:xfrm>
          <a:prstGeom prst="rect">
            <a:avLst/>
          </a:prstGeom>
        </p:spPr>
      </p:pic>
      <p:sp>
        <p:nvSpPr>
          <p:cNvPr id="5" name="TextBox 4"/>
          <p:cNvSpPr txBox="1"/>
          <p:nvPr/>
        </p:nvSpPr>
        <p:spPr>
          <a:xfrm>
            <a:off x="3347864" y="908720"/>
            <a:ext cx="2952328" cy="369332"/>
          </a:xfrm>
          <a:prstGeom prst="rect">
            <a:avLst/>
          </a:prstGeom>
          <a:noFill/>
        </p:spPr>
        <p:txBody>
          <a:bodyPr wrap="square" rtlCol="0">
            <a:spAutoFit/>
          </a:bodyPr>
          <a:lstStyle/>
          <a:p>
            <a:r>
              <a:rPr lang="en-US" dirty="0" smtClean="0"/>
              <a:t>Wang and Wang 2016</a:t>
            </a:r>
            <a:endParaRPr lang="en-US" dirty="0"/>
          </a:p>
        </p:txBody>
      </p:sp>
      <p:sp>
        <p:nvSpPr>
          <p:cNvPr id="15" name="TextBox 14"/>
          <p:cNvSpPr txBox="1"/>
          <p:nvPr/>
        </p:nvSpPr>
        <p:spPr>
          <a:xfrm>
            <a:off x="1043608" y="1556792"/>
            <a:ext cx="7272808" cy="369332"/>
          </a:xfrm>
          <a:prstGeom prst="rect">
            <a:avLst/>
          </a:prstGeom>
          <a:noFill/>
        </p:spPr>
        <p:txBody>
          <a:bodyPr wrap="square" rtlCol="0">
            <a:spAutoFit/>
          </a:bodyPr>
          <a:lstStyle/>
          <a:p>
            <a:pPr marL="285750" indent="-285750">
              <a:buFont typeface="Arial"/>
              <a:buChar char="•"/>
            </a:pPr>
            <a:r>
              <a:rPr lang="en-US" dirty="0" smtClean="0"/>
              <a:t>Use logarithm of hydrometeor mixing ratio as state variable</a:t>
            </a:r>
            <a:endParaRPr lang="en-US" dirty="0"/>
          </a:p>
        </p:txBody>
      </p:sp>
      <p:sp>
        <p:nvSpPr>
          <p:cNvPr id="12" name="Title 1"/>
          <p:cNvSpPr>
            <a:spLocks noGrp="1"/>
          </p:cNvSpPr>
          <p:nvPr>
            <p:ph type="title"/>
          </p:nvPr>
        </p:nvSpPr>
        <p:spPr>
          <a:xfrm>
            <a:off x="971600" y="-27384"/>
            <a:ext cx="7855023" cy="886691"/>
          </a:xfrm>
        </p:spPr>
        <p:txBody>
          <a:bodyPr>
            <a:normAutofit/>
          </a:bodyPr>
          <a:lstStyle/>
          <a:p>
            <a:r>
              <a:rPr lang="en-US" sz="2200" dirty="0" smtClean="0">
                <a:solidFill>
                  <a:schemeClr val="accent2"/>
                </a:solidFill>
              </a:rPr>
              <a:t/>
            </a:r>
            <a:br>
              <a:rPr lang="en-US" sz="2200" dirty="0" smtClean="0">
                <a:solidFill>
                  <a:schemeClr val="accent2"/>
                </a:solidFill>
              </a:rPr>
            </a:br>
            <a:r>
              <a:rPr lang="en-US" sz="2700" dirty="0" smtClean="0">
                <a:solidFill>
                  <a:schemeClr val="accent2"/>
                </a:solidFill>
              </a:rPr>
              <a:t>Issue with TL of nonlinear reflectivity operator in </a:t>
            </a:r>
            <a:r>
              <a:rPr lang="en-US" sz="2700" dirty="0" err="1" smtClean="0">
                <a:solidFill>
                  <a:schemeClr val="accent2"/>
                </a:solidFill>
              </a:rPr>
              <a:t>EnVar</a:t>
            </a:r>
            <a:endParaRPr lang="en-US" sz="2700" dirty="0">
              <a:solidFill>
                <a:schemeClr val="accent2"/>
              </a:solidFil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1207535179"/>
              </p:ext>
            </p:extLst>
          </p:nvPr>
        </p:nvGraphicFramePr>
        <p:xfrm>
          <a:off x="2627784" y="2420888"/>
          <a:ext cx="657225" cy="458788"/>
        </p:xfrm>
        <a:graphic>
          <a:graphicData uri="http://schemas.openxmlformats.org/presentationml/2006/ole">
            <mc:AlternateContent xmlns:mc="http://schemas.openxmlformats.org/markup-compatibility/2006">
              <mc:Choice xmlns:v="urn:schemas-microsoft-com:vml" Requires="v">
                <p:oleObj spid="_x0000_s132774" name="Equation" r:id="rId6" imgW="342900" imgH="254000" progId="Equation.3">
                  <p:embed/>
                </p:oleObj>
              </mc:Choice>
              <mc:Fallback>
                <p:oleObj name="Equation" r:id="rId6" imgW="342900" imgH="254000" progId="Equation.3">
                  <p:embed/>
                  <p:pic>
                    <p:nvPicPr>
                      <p:cNvPr id="0" name=""/>
                      <p:cNvPicPr>
                        <a:picLocks noChangeAspect="1" noChangeArrowheads="1"/>
                      </p:cNvPicPr>
                      <p:nvPr/>
                    </p:nvPicPr>
                    <p:blipFill>
                      <a:blip r:embed="rId7"/>
                      <a:srcRect/>
                      <a:stretch>
                        <a:fillRect/>
                      </a:stretch>
                    </p:blipFill>
                    <p:spPr bwMode="auto">
                      <a:xfrm>
                        <a:off x="2627784" y="2420888"/>
                        <a:ext cx="657225" cy="458788"/>
                      </a:xfrm>
                      <a:prstGeom prst="rect">
                        <a:avLst/>
                      </a:prstGeom>
                      <a:no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313854517"/>
              </p:ext>
            </p:extLst>
          </p:nvPr>
        </p:nvGraphicFramePr>
        <p:xfrm>
          <a:off x="6710710" y="2420888"/>
          <a:ext cx="309562" cy="309563"/>
        </p:xfrm>
        <a:graphic>
          <a:graphicData uri="http://schemas.openxmlformats.org/presentationml/2006/ole">
            <mc:AlternateContent xmlns:mc="http://schemas.openxmlformats.org/markup-compatibility/2006">
              <mc:Choice xmlns:v="urn:schemas-microsoft-com:vml" Requires="v">
                <p:oleObj spid="_x0000_s132775" name="Equation" r:id="rId8" imgW="165100" imgH="165100" progId="Equation.3">
                  <p:embed/>
                </p:oleObj>
              </mc:Choice>
              <mc:Fallback>
                <p:oleObj name="Equation" r:id="rId8" imgW="165100" imgH="165100" progId="Equation.3">
                  <p:embed/>
                  <p:pic>
                    <p:nvPicPr>
                      <p:cNvPr id="0" name=""/>
                      <p:cNvPicPr/>
                      <p:nvPr/>
                    </p:nvPicPr>
                    <p:blipFill>
                      <a:blip r:embed="rId9"/>
                      <a:stretch>
                        <a:fillRect/>
                      </a:stretch>
                    </p:blipFill>
                    <p:spPr>
                      <a:xfrm>
                        <a:off x="6710710" y="2420888"/>
                        <a:ext cx="309562" cy="309563"/>
                      </a:xfrm>
                      <a:prstGeom prst="rect">
                        <a:avLst/>
                      </a:prstGeom>
                    </p:spPr>
                  </p:pic>
                </p:oleObj>
              </mc:Fallback>
            </mc:AlternateContent>
          </a:graphicData>
        </a:graphic>
      </p:graphicFrame>
    </p:spTree>
    <p:extLst>
      <p:ext uri="{BB962C8B-B14F-4D97-AF65-F5344CB8AC3E}">
        <p14:creationId xmlns:p14="http://schemas.microsoft.com/office/powerpoint/2010/main" val="6477235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dirty="0"/>
          </a:p>
        </p:txBody>
      </p:sp>
      <p:sp>
        <p:nvSpPr>
          <p:cNvPr id="9" name="Content Placeholder 2"/>
          <p:cNvSpPr txBox="1">
            <a:spLocks/>
          </p:cNvSpPr>
          <p:nvPr/>
        </p:nvSpPr>
        <p:spPr>
          <a:xfrm>
            <a:off x="1143000" y="4831307"/>
            <a:ext cx="6858000" cy="18742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smtClean="0"/>
          </a:p>
        </p:txBody>
      </p:sp>
      <p:cxnSp>
        <p:nvCxnSpPr>
          <p:cNvPr id="10" name="Straight Connector 9"/>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descr="ou_logo_400x560.jpg"/>
          <p:cNvPicPr>
            <a:picLocks noChangeAspect="1"/>
          </p:cNvPicPr>
          <p:nvPr/>
        </p:nvPicPr>
        <p:blipFill>
          <a:blip r:embed="rId3" cstate="print"/>
          <a:stretch>
            <a:fillRect/>
          </a:stretch>
        </p:blipFill>
        <p:spPr>
          <a:xfrm>
            <a:off x="165100" y="78740"/>
            <a:ext cx="656643" cy="919301"/>
          </a:xfrm>
          <a:prstGeom prst="rect">
            <a:avLst/>
          </a:prstGeom>
        </p:spPr>
      </p:pic>
      <p:sp>
        <p:nvSpPr>
          <p:cNvPr id="6" name="TextBox 5"/>
          <p:cNvSpPr txBox="1"/>
          <p:nvPr/>
        </p:nvSpPr>
        <p:spPr>
          <a:xfrm>
            <a:off x="539552" y="5374957"/>
            <a:ext cx="2448272" cy="646331"/>
          </a:xfrm>
          <a:prstGeom prst="rect">
            <a:avLst/>
          </a:prstGeom>
          <a:noFill/>
        </p:spPr>
        <p:txBody>
          <a:bodyPr wrap="square" rtlCol="0">
            <a:spAutoFit/>
          </a:bodyPr>
          <a:lstStyle/>
          <a:p>
            <a:r>
              <a:rPr lang="en-US" dirty="0" smtClean="0"/>
              <a:t>Anomalously large increment</a:t>
            </a:r>
            <a:endParaRPr lang="en-US" dirty="0"/>
          </a:p>
        </p:txBody>
      </p:sp>
      <p:sp>
        <p:nvSpPr>
          <p:cNvPr id="18" name="TextBox 17"/>
          <p:cNvSpPr txBox="1"/>
          <p:nvPr/>
        </p:nvSpPr>
        <p:spPr>
          <a:xfrm>
            <a:off x="3275856" y="908720"/>
            <a:ext cx="2880320" cy="369332"/>
          </a:xfrm>
          <a:prstGeom prst="rect">
            <a:avLst/>
          </a:prstGeom>
          <a:noFill/>
        </p:spPr>
        <p:txBody>
          <a:bodyPr wrap="square" rtlCol="0">
            <a:spAutoFit/>
          </a:bodyPr>
          <a:lstStyle/>
          <a:p>
            <a:r>
              <a:rPr lang="en-US" dirty="0" smtClean="0"/>
              <a:t>Wang and Wang 2016</a:t>
            </a:r>
            <a:endParaRPr lang="en-US" dirty="0"/>
          </a:p>
        </p:txBody>
      </p:sp>
      <p:sp>
        <p:nvSpPr>
          <p:cNvPr id="20" name="TextBox 19"/>
          <p:cNvSpPr txBox="1"/>
          <p:nvPr/>
        </p:nvSpPr>
        <p:spPr>
          <a:xfrm>
            <a:off x="1043608" y="1556792"/>
            <a:ext cx="7056784" cy="369332"/>
          </a:xfrm>
          <a:prstGeom prst="rect">
            <a:avLst/>
          </a:prstGeom>
          <a:noFill/>
        </p:spPr>
        <p:txBody>
          <a:bodyPr wrap="square" rtlCol="0">
            <a:spAutoFit/>
          </a:bodyPr>
          <a:lstStyle/>
          <a:p>
            <a:pPr marL="285750" indent="-285750">
              <a:buFont typeface="Arial"/>
              <a:buChar char="•"/>
            </a:pPr>
            <a:r>
              <a:rPr lang="en-US" dirty="0" smtClean="0"/>
              <a:t>Use logarithm of hydrometeor mixing ratio as state variable</a:t>
            </a:r>
            <a:endParaRPr lang="en-US" dirty="0"/>
          </a:p>
        </p:txBody>
      </p:sp>
      <p:sp>
        <p:nvSpPr>
          <p:cNvPr id="17" name="Title 1"/>
          <p:cNvSpPr>
            <a:spLocks noGrp="1"/>
          </p:cNvSpPr>
          <p:nvPr>
            <p:ph type="title"/>
          </p:nvPr>
        </p:nvSpPr>
        <p:spPr>
          <a:xfrm>
            <a:off x="971600" y="-27384"/>
            <a:ext cx="7855023" cy="886691"/>
          </a:xfrm>
        </p:spPr>
        <p:txBody>
          <a:bodyPr>
            <a:normAutofit/>
          </a:bodyPr>
          <a:lstStyle/>
          <a:p>
            <a:r>
              <a:rPr lang="en-US" sz="2200" dirty="0" smtClean="0">
                <a:solidFill>
                  <a:schemeClr val="accent2"/>
                </a:solidFill>
              </a:rPr>
              <a:t/>
            </a:r>
            <a:br>
              <a:rPr lang="en-US" sz="2200" dirty="0" smtClean="0">
                <a:solidFill>
                  <a:schemeClr val="accent2"/>
                </a:solidFill>
              </a:rPr>
            </a:br>
            <a:r>
              <a:rPr lang="en-US" sz="2700" dirty="0" smtClean="0">
                <a:solidFill>
                  <a:schemeClr val="accent2"/>
                </a:solidFill>
              </a:rPr>
              <a:t>Issue with TL of nonlinear reflectivity operator in </a:t>
            </a:r>
            <a:r>
              <a:rPr lang="en-US" sz="2700" dirty="0" err="1" smtClean="0">
                <a:solidFill>
                  <a:schemeClr val="accent2"/>
                </a:solidFill>
              </a:rPr>
              <a:t>EnVar</a:t>
            </a:r>
            <a:endParaRPr lang="en-US" sz="2700" dirty="0">
              <a:solidFill>
                <a:schemeClr val="accent2"/>
              </a:solidFill>
            </a:endParaRPr>
          </a:p>
        </p:txBody>
      </p:sp>
      <p:pic>
        <p:nvPicPr>
          <p:cNvPr id="19" name="Picture 18"/>
          <p:cNvPicPr/>
          <p:nvPr/>
        </p:nvPicPr>
        <p:blipFill>
          <a:blip r:embed="rId4" cstate="print">
            <a:extLst>
              <a:ext uri="{28A0092B-C50C-407E-A947-70E740481C1C}">
                <a14:useLocalDpi xmlns:a14="http://schemas.microsoft.com/office/drawing/2010/main" val="0"/>
              </a:ext>
            </a:extLst>
          </a:blip>
          <a:stretch>
            <a:fillRect/>
          </a:stretch>
        </p:blipFill>
        <p:spPr bwMode="auto">
          <a:xfrm>
            <a:off x="35496" y="2420888"/>
            <a:ext cx="2952328" cy="2520280"/>
          </a:xfrm>
          <a:prstGeom prst="rect">
            <a:avLst/>
          </a:prstGeom>
          <a:noFill/>
          <a:ln>
            <a:noFill/>
          </a:ln>
        </p:spPr>
      </p:pic>
      <p:pic>
        <p:nvPicPr>
          <p:cNvPr id="21" name="Picture 20"/>
          <p:cNvPicPr/>
          <p:nvPr/>
        </p:nvPicPr>
        <p:blipFill>
          <a:blip r:embed="rId5" cstate="print">
            <a:extLst>
              <a:ext uri="{28A0092B-C50C-407E-A947-70E740481C1C}">
                <a14:useLocalDpi xmlns:a14="http://schemas.microsoft.com/office/drawing/2010/main" val="0"/>
              </a:ext>
            </a:extLst>
          </a:blip>
          <a:stretch>
            <a:fillRect/>
          </a:stretch>
        </p:blipFill>
        <p:spPr bwMode="auto">
          <a:xfrm>
            <a:off x="3059832" y="2420888"/>
            <a:ext cx="3240360" cy="2592288"/>
          </a:xfrm>
          <a:prstGeom prst="rect">
            <a:avLst/>
          </a:prstGeom>
          <a:noFill/>
          <a:ln>
            <a:noFill/>
          </a:ln>
        </p:spPr>
      </p:pic>
      <p:pic>
        <p:nvPicPr>
          <p:cNvPr id="22" name="Picture 21"/>
          <p:cNvPicPr/>
          <p:nvPr/>
        </p:nvPicPr>
        <p:blipFill>
          <a:blip r:embed="rId6" cstate="print">
            <a:extLst>
              <a:ext uri="{28A0092B-C50C-407E-A947-70E740481C1C}">
                <a14:useLocalDpi xmlns:a14="http://schemas.microsoft.com/office/drawing/2010/main" val="0"/>
              </a:ext>
            </a:extLst>
          </a:blip>
          <a:stretch>
            <a:fillRect/>
          </a:stretch>
        </p:blipFill>
        <p:spPr bwMode="auto">
          <a:xfrm>
            <a:off x="6444208" y="2420888"/>
            <a:ext cx="2520280" cy="2592288"/>
          </a:xfrm>
          <a:prstGeom prst="rect">
            <a:avLst/>
          </a:prstGeom>
          <a:noFill/>
          <a:ln>
            <a:noFill/>
          </a:ln>
        </p:spPr>
      </p:pic>
      <p:graphicFrame>
        <p:nvGraphicFramePr>
          <p:cNvPr id="23" name="Object 22"/>
          <p:cNvGraphicFramePr>
            <a:graphicFrameLocks noChangeAspect="1"/>
          </p:cNvGraphicFramePr>
          <p:nvPr>
            <p:extLst>
              <p:ext uri="{D42A27DB-BD31-4B8C-83A1-F6EECF244321}">
                <p14:modId xmlns:p14="http://schemas.microsoft.com/office/powerpoint/2010/main" val="1831935057"/>
              </p:ext>
            </p:extLst>
          </p:nvPr>
        </p:nvGraphicFramePr>
        <p:xfrm>
          <a:off x="6588224" y="1988840"/>
          <a:ext cx="2448272" cy="268303"/>
        </p:xfrm>
        <a:graphic>
          <a:graphicData uri="http://schemas.openxmlformats.org/presentationml/2006/ole">
            <mc:AlternateContent xmlns:mc="http://schemas.openxmlformats.org/markup-compatibility/2006">
              <mc:Choice xmlns:v="urn:schemas-microsoft-com:vml" Requires="v">
                <p:oleObj spid="_x0000_s133798" name="Equation" r:id="rId7" imgW="1854200" imgH="203200" progId="Equation.3">
                  <p:embed/>
                </p:oleObj>
              </mc:Choice>
              <mc:Fallback>
                <p:oleObj name="Equation" r:id="rId7" imgW="1854200" imgH="203200" progId="Equation.3">
                  <p:embed/>
                  <p:pic>
                    <p:nvPicPr>
                      <p:cNvPr id="0" name=""/>
                      <p:cNvPicPr/>
                      <p:nvPr/>
                    </p:nvPicPr>
                    <p:blipFill>
                      <a:blip r:embed="rId8"/>
                      <a:stretch>
                        <a:fillRect/>
                      </a:stretch>
                    </p:blipFill>
                    <p:spPr>
                      <a:xfrm>
                        <a:off x="6588224" y="1988840"/>
                        <a:ext cx="2448272" cy="268303"/>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915984637"/>
              </p:ext>
            </p:extLst>
          </p:nvPr>
        </p:nvGraphicFramePr>
        <p:xfrm>
          <a:off x="3707904" y="1916832"/>
          <a:ext cx="1930400" cy="419100"/>
        </p:xfrm>
        <a:graphic>
          <a:graphicData uri="http://schemas.openxmlformats.org/presentationml/2006/ole">
            <mc:AlternateContent xmlns:mc="http://schemas.openxmlformats.org/markup-compatibility/2006">
              <mc:Choice xmlns:v="urn:schemas-microsoft-com:vml" Requires="v">
                <p:oleObj spid="_x0000_s133799" name="Equation" r:id="rId9" imgW="1930400" imgH="419100" progId="Equation.3">
                  <p:embed/>
                </p:oleObj>
              </mc:Choice>
              <mc:Fallback>
                <p:oleObj name="Equation" r:id="rId9" imgW="1930400" imgH="419100" progId="Equation.3">
                  <p:embed/>
                  <p:pic>
                    <p:nvPicPr>
                      <p:cNvPr id="0" name=""/>
                      <p:cNvPicPr/>
                      <p:nvPr/>
                    </p:nvPicPr>
                    <p:blipFill>
                      <a:blip r:embed="rId10"/>
                      <a:stretch>
                        <a:fillRect/>
                      </a:stretch>
                    </p:blipFill>
                    <p:spPr>
                      <a:xfrm>
                        <a:off x="3707904" y="1916832"/>
                        <a:ext cx="1930400" cy="419100"/>
                      </a:xfrm>
                      <a:prstGeom prst="rect">
                        <a:avLst/>
                      </a:prstGeom>
                    </p:spPr>
                  </p:pic>
                </p:oleObj>
              </mc:Fallback>
            </mc:AlternateContent>
          </a:graphicData>
        </a:graphic>
      </p:graphicFrame>
      <p:cxnSp>
        <p:nvCxnSpPr>
          <p:cNvPr id="12" name="Straight Arrow Connector 11"/>
          <p:cNvCxnSpPr/>
          <p:nvPr/>
        </p:nvCxnSpPr>
        <p:spPr>
          <a:xfrm flipV="1">
            <a:off x="4644008" y="3429000"/>
            <a:ext cx="0" cy="1224136"/>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563888" y="3429000"/>
            <a:ext cx="2232248"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6804248" y="3717032"/>
            <a:ext cx="864096" cy="0"/>
          </a:xfrm>
          <a:prstGeom prst="straightConnector1">
            <a:avLst/>
          </a:prstGeom>
          <a:ln>
            <a:solidFill>
              <a:srgbClr val="C0504D"/>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7668344" y="3717032"/>
            <a:ext cx="0" cy="936104"/>
          </a:xfrm>
          <a:prstGeom prst="straightConnector1">
            <a:avLst/>
          </a:prstGeom>
          <a:ln>
            <a:solidFill>
              <a:srgbClr val="C0504D"/>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22075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dirty="0"/>
          </a:p>
        </p:txBody>
      </p:sp>
      <p:sp>
        <p:nvSpPr>
          <p:cNvPr id="9" name="Content Placeholder 2"/>
          <p:cNvSpPr txBox="1">
            <a:spLocks/>
          </p:cNvSpPr>
          <p:nvPr/>
        </p:nvSpPr>
        <p:spPr>
          <a:xfrm>
            <a:off x="1143000" y="4831307"/>
            <a:ext cx="6858000" cy="18742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smtClean="0"/>
          </a:p>
        </p:txBody>
      </p:sp>
      <p:cxnSp>
        <p:nvCxnSpPr>
          <p:cNvPr id="10" name="Straight Connector 9"/>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descr="ou_logo_400x560.jpg"/>
          <p:cNvPicPr>
            <a:picLocks noChangeAspect="1"/>
          </p:cNvPicPr>
          <p:nvPr/>
        </p:nvPicPr>
        <p:blipFill>
          <a:blip r:embed="rId3" cstate="print"/>
          <a:stretch>
            <a:fillRect/>
          </a:stretch>
        </p:blipFill>
        <p:spPr>
          <a:xfrm>
            <a:off x="165100" y="78740"/>
            <a:ext cx="656643" cy="919301"/>
          </a:xfrm>
          <a:prstGeom prst="rect">
            <a:avLst/>
          </a:prstGeom>
        </p:spPr>
      </p:pic>
      <p:sp>
        <p:nvSpPr>
          <p:cNvPr id="18" name="TextBox 17"/>
          <p:cNvSpPr txBox="1"/>
          <p:nvPr/>
        </p:nvSpPr>
        <p:spPr>
          <a:xfrm>
            <a:off x="3419872" y="908720"/>
            <a:ext cx="2736304" cy="369332"/>
          </a:xfrm>
          <a:prstGeom prst="rect">
            <a:avLst/>
          </a:prstGeom>
          <a:noFill/>
        </p:spPr>
        <p:txBody>
          <a:bodyPr wrap="square" rtlCol="0">
            <a:spAutoFit/>
          </a:bodyPr>
          <a:lstStyle/>
          <a:p>
            <a:r>
              <a:rPr lang="en-US" dirty="0" smtClean="0"/>
              <a:t>Wang and Wang 2016</a:t>
            </a:r>
            <a:endParaRPr lang="en-US" dirty="0"/>
          </a:p>
        </p:txBody>
      </p:sp>
      <p:sp>
        <p:nvSpPr>
          <p:cNvPr id="19" name="Title 1"/>
          <p:cNvSpPr>
            <a:spLocks noGrp="1"/>
          </p:cNvSpPr>
          <p:nvPr>
            <p:ph type="title"/>
          </p:nvPr>
        </p:nvSpPr>
        <p:spPr>
          <a:xfrm>
            <a:off x="1331640" y="-99392"/>
            <a:ext cx="6912767" cy="886691"/>
          </a:xfrm>
        </p:spPr>
        <p:txBody>
          <a:bodyPr>
            <a:normAutofit fontScale="90000"/>
          </a:bodyPr>
          <a:lstStyle/>
          <a:p>
            <a:r>
              <a:rPr lang="en-US" sz="2200" dirty="0" smtClean="0">
                <a:solidFill>
                  <a:schemeClr val="accent2"/>
                </a:solidFill>
              </a:rPr>
              <a:t/>
            </a:r>
            <a:br>
              <a:rPr lang="en-US" sz="2200" dirty="0" smtClean="0">
                <a:solidFill>
                  <a:schemeClr val="accent2"/>
                </a:solidFill>
              </a:rPr>
            </a:br>
            <a:r>
              <a:rPr lang="en-US" sz="2900" dirty="0" smtClean="0">
                <a:solidFill>
                  <a:schemeClr val="accent2"/>
                </a:solidFill>
              </a:rPr>
              <a:t>GSI-based </a:t>
            </a:r>
            <a:r>
              <a:rPr lang="en-US" sz="2900" dirty="0" err="1" smtClean="0">
                <a:solidFill>
                  <a:schemeClr val="accent2"/>
                </a:solidFill>
              </a:rPr>
              <a:t>EnVar</a:t>
            </a:r>
            <a:r>
              <a:rPr lang="en-US" sz="2900" dirty="0" smtClean="0">
                <a:solidFill>
                  <a:schemeClr val="accent2"/>
                </a:solidFill>
              </a:rPr>
              <a:t> </a:t>
            </a:r>
            <a:r>
              <a:rPr lang="en-US" sz="2900" b="1" dirty="0" smtClean="0">
                <a:solidFill>
                  <a:schemeClr val="accent2"/>
                </a:solidFill>
              </a:rPr>
              <a:t>without tangent linear (TL) and </a:t>
            </a:r>
            <a:r>
              <a:rPr lang="en-US" sz="2900" b="1" dirty="0" err="1" smtClean="0">
                <a:solidFill>
                  <a:schemeClr val="accent2"/>
                </a:solidFill>
              </a:rPr>
              <a:t>adjoint</a:t>
            </a:r>
            <a:r>
              <a:rPr lang="en-US" sz="2900" b="1" dirty="0" smtClean="0">
                <a:solidFill>
                  <a:schemeClr val="accent2"/>
                </a:solidFill>
              </a:rPr>
              <a:t> of the nonlinear </a:t>
            </a:r>
            <a:r>
              <a:rPr lang="en-US" sz="2900" dirty="0" smtClean="0">
                <a:solidFill>
                  <a:schemeClr val="accent2"/>
                </a:solidFill>
              </a:rPr>
              <a:t>reflectivity operator</a:t>
            </a:r>
            <a:endParaRPr lang="en-US" sz="2900" dirty="0">
              <a:solidFill>
                <a:schemeClr val="accent2"/>
              </a:solidFill>
            </a:endParaRPr>
          </a:p>
        </p:txBody>
      </p:sp>
      <p:pic>
        <p:nvPicPr>
          <p:cNvPr id="20"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715" t="18497" r="17536" b="9248"/>
          <a:stretch/>
        </p:blipFill>
        <p:spPr>
          <a:xfrm>
            <a:off x="772609" y="2060848"/>
            <a:ext cx="3462528" cy="3312368"/>
          </a:xfrm>
          <a:prstGeom prst="rect">
            <a:avLst/>
          </a:prstGeom>
        </p:spPr>
      </p:pic>
      <p:sp>
        <p:nvSpPr>
          <p:cNvPr id="2" name="TextBox 1"/>
          <p:cNvSpPr txBox="1"/>
          <p:nvPr/>
        </p:nvSpPr>
        <p:spPr>
          <a:xfrm>
            <a:off x="2771800" y="2361654"/>
            <a:ext cx="1296144" cy="923330"/>
          </a:xfrm>
          <a:prstGeom prst="rect">
            <a:avLst/>
          </a:prstGeom>
          <a:noFill/>
        </p:spPr>
        <p:txBody>
          <a:bodyPr wrap="square" rtlCol="0">
            <a:spAutoFit/>
          </a:bodyPr>
          <a:lstStyle/>
          <a:p>
            <a:r>
              <a:rPr lang="en-US" dirty="0" smtClean="0"/>
              <a:t>New: Ref.</a:t>
            </a:r>
          </a:p>
          <a:p>
            <a:endParaRPr lang="en-US" dirty="0"/>
          </a:p>
          <a:p>
            <a:endParaRPr lang="en-US" dirty="0"/>
          </a:p>
        </p:txBody>
      </p:sp>
      <p:pic>
        <p:nvPicPr>
          <p:cNvPr id="15" name="Picture 14"/>
          <p:cNvPicPr/>
          <p:nvPr/>
        </p:nvPicPr>
        <p:blipFill>
          <a:blip r:embed="rId5" cstate="print">
            <a:extLst>
              <a:ext uri="{28A0092B-C50C-407E-A947-70E740481C1C}">
                <a14:useLocalDpi xmlns:a14="http://schemas.microsoft.com/office/drawing/2010/main" val="0"/>
              </a:ext>
            </a:extLst>
          </a:blip>
          <a:stretch>
            <a:fillRect/>
          </a:stretch>
        </p:blipFill>
        <p:spPr bwMode="auto">
          <a:xfrm>
            <a:off x="5076056" y="2132856"/>
            <a:ext cx="3096344" cy="3240360"/>
          </a:xfrm>
          <a:prstGeom prst="rect">
            <a:avLst/>
          </a:prstGeom>
          <a:noFill/>
          <a:ln>
            <a:noFill/>
          </a:ln>
        </p:spPr>
      </p:pic>
      <p:graphicFrame>
        <p:nvGraphicFramePr>
          <p:cNvPr id="17" name="Object 16"/>
          <p:cNvGraphicFramePr>
            <a:graphicFrameLocks noChangeAspect="1"/>
          </p:cNvGraphicFramePr>
          <p:nvPr>
            <p:extLst>
              <p:ext uri="{D42A27DB-BD31-4B8C-83A1-F6EECF244321}">
                <p14:modId xmlns:p14="http://schemas.microsoft.com/office/powerpoint/2010/main" val="3557279505"/>
              </p:ext>
            </p:extLst>
          </p:nvPr>
        </p:nvGraphicFramePr>
        <p:xfrm>
          <a:off x="5580112" y="1844824"/>
          <a:ext cx="2448272" cy="268303"/>
        </p:xfrm>
        <a:graphic>
          <a:graphicData uri="http://schemas.openxmlformats.org/presentationml/2006/ole">
            <mc:AlternateContent xmlns:mc="http://schemas.openxmlformats.org/markup-compatibility/2006">
              <mc:Choice xmlns:v="urn:schemas-microsoft-com:vml" Requires="v">
                <p:oleObj spid="_x0000_s134822" name="Equation" r:id="rId6" imgW="1854200" imgH="203200" progId="Equation.3">
                  <p:embed/>
                </p:oleObj>
              </mc:Choice>
              <mc:Fallback>
                <p:oleObj name="Equation" r:id="rId6" imgW="1854200" imgH="203200" progId="Equation.3">
                  <p:embed/>
                  <p:pic>
                    <p:nvPicPr>
                      <p:cNvPr id="0" name=""/>
                      <p:cNvPicPr/>
                      <p:nvPr/>
                    </p:nvPicPr>
                    <p:blipFill>
                      <a:blip r:embed="rId7"/>
                      <a:stretch>
                        <a:fillRect/>
                      </a:stretch>
                    </p:blipFill>
                    <p:spPr>
                      <a:xfrm>
                        <a:off x="5580112" y="1844824"/>
                        <a:ext cx="2448272" cy="268303"/>
                      </a:xfrm>
                      <a:prstGeom prst="rect">
                        <a:avLst/>
                      </a:prstGeom>
                    </p:spPr>
                  </p:pic>
                </p:oleObj>
              </mc:Fallback>
            </mc:AlternateContent>
          </a:graphicData>
        </a:graphic>
      </p:graphicFrame>
      <p:cxnSp>
        <p:nvCxnSpPr>
          <p:cNvPr id="12" name="Straight Arrow Connector 11"/>
          <p:cNvCxnSpPr/>
          <p:nvPr/>
        </p:nvCxnSpPr>
        <p:spPr>
          <a:xfrm flipH="1">
            <a:off x="7596336" y="2348880"/>
            <a:ext cx="144016" cy="288032"/>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21" name="Object 20"/>
          <p:cNvGraphicFramePr>
            <a:graphicFrameLocks noChangeAspect="1"/>
          </p:cNvGraphicFramePr>
          <p:nvPr>
            <p:extLst>
              <p:ext uri="{D42A27DB-BD31-4B8C-83A1-F6EECF244321}">
                <p14:modId xmlns:p14="http://schemas.microsoft.com/office/powerpoint/2010/main" val="2213835985"/>
              </p:ext>
            </p:extLst>
          </p:nvPr>
        </p:nvGraphicFramePr>
        <p:xfrm>
          <a:off x="1691680" y="2322140"/>
          <a:ext cx="657225" cy="458788"/>
        </p:xfrm>
        <a:graphic>
          <a:graphicData uri="http://schemas.openxmlformats.org/presentationml/2006/ole">
            <mc:AlternateContent xmlns:mc="http://schemas.openxmlformats.org/markup-compatibility/2006">
              <mc:Choice xmlns:v="urn:schemas-microsoft-com:vml" Requires="v">
                <p:oleObj spid="_x0000_s134823" name="Equation" r:id="rId8" imgW="342900" imgH="254000" progId="Equation.3">
                  <p:embed/>
                </p:oleObj>
              </mc:Choice>
              <mc:Fallback>
                <p:oleObj name="Equation" r:id="rId8" imgW="342900" imgH="254000" progId="Equation.3">
                  <p:embed/>
                  <p:pic>
                    <p:nvPicPr>
                      <p:cNvPr id="0" name=""/>
                      <p:cNvPicPr>
                        <a:picLocks noChangeAspect="1" noChangeArrowheads="1"/>
                      </p:cNvPicPr>
                      <p:nvPr/>
                    </p:nvPicPr>
                    <p:blipFill>
                      <a:blip r:embed="rId9"/>
                      <a:srcRect/>
                      <a:stretch>
                        <a:fillRect/>
                      </a:stretch>
                    </p:blipFill>
                    <p:spPr bwMode="auto">
                      <a:xfrm>
                        <a:off x="1691680" y="2322140"/>
                        <a:ext cx="657225" cy="458788"/>
                      </a:xfrm>
                      <a:prstGeom prst="rect">
                        <a:avLst/>
                      </a:prstGeom>
                      <a:noFill/>
                    </p:spPr>
                  </p:pic>
                </p:oleObj>
              </mc:Fallback>
            </mc:AlternateContent>
          </a:graphicData>
        </a:graphic>
      </p:graphicFrame>
      <p:sp>
        <p:nvSpPr>
          <p:cNvPr id="22" name="TextBox 21"/>
          <p:cNvSpPr txBox="1"/>
          <p:nvPr/>
        </p:nvSpPr>
        <p:spPr>
          <a:xfrm>
            <a:off x="1043608" y="1412776"/>
            <a:ext cx="7272808" cy="369332"/>
          </a:xfrm>
          <a:prstGeom prst="rect">
            <a:avLst/>
          </a:prstGeom>
          <a:noFill/>
        </p:spPr>
        <p:txBody>
          <a:bodyPr wrap="square" rtlCol="0">
            <a:spAutoFit/>
          </a:bodyPr>
          <a:lstStyle/>
          <a:p>
            <a:pPr marL="285750" indent="-285750">
              <a:buFont typeface="Arial"/>
              <a:buChar char="•"/>
            </a:pPr>
            <a:r>
              <a:rPr lang="en-US" dirty="0" smtClean="0"/>
              <a:t>Use reflectivity as state variable</a:t>
            </a:r>
            <a:endParaRPr lang="en-US" dirty="0"/>
          </a:p>
        </p:txBody>
      </p:sp>
    </p:spTree>
    <p:extLst>
      <p:ext uri="{BB962C8B-B14F-4D97-AF65-F5344CB8AC3E}">
        <p14:creationId xmlns:p14="http://schemas.microsoft.com/office/powerpoint/2010/main" val="37895307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4183"/>
            <a:ext cx="7855023" cy="886691"/>
          </a:xfrm>
        </p:spPr>
        <p:txBody>
          <a:bodyPr>
            <a:normAutofit fontScale="90000"/>
          </a:bodyPr>
          <a:lstStyle/>
          <a:p>
            <a:r>
              <a:rPr lang="en-US" sz="2800" dirty="0" smtClean="0">
                <a:solidFill>
                  <a:schemeClr val="accent2"/>
                </a:solidFill>
              </a:rPr>
              <a:t/>
            </a:r>
            <a:br>
              <a:rPr lang="en-US" sz="2800" dirty="0" smtClean="0">
                <a:solidFill>
                  <a:schemeClr val="accent2"/>
                </a:solidFill>
              </a:rPr>
            </a:br>
            <a:r>
              <a:rPr lang="en-US" sz="2800" dirty="0" smtClean="0">
                <a:solidFill>
                  <a:schemeClr val="accent2"/>
                </a:solidFill>
              </a:rPr>
              <a:t>May 8</a:t>
            </a:r>
            <a:r>
              <a:rPr lang="en-US" sz="2800" baseline="30000" dirty="0" smtClean="0">
                <a:solidFill>
                  <a:schemeClr val="accent2"/>
                </a:solidFill>
              </a:rPr>
              <a:t>th</a:t>
            </a:r>
            <a:r>
              <a:rPr lang="en-US" sz="2800" dirty="0" smtClean="0">
                <a:solidFill>
                  <a:schemeClr val="accent2"/>
                </a:solidFill>
              </a:rPr>
              <a:t> 2003 OKC </a:t>
            </a:r>
            <a:r>
              <a:rPr lang="en-US" sz="2800" dirty="0" err="1" smtClean="0">
                <a:solidFill>
                  <a:schemeClr val="accent2"/>
                </a:solidFill>
              </a:rPr>
              <a:t>Tornadic</a:t>
            </a:r>
            <a:r>
              <a:rPr lang="en-US" sz="2800" dirty="0" smtClean="0">
                <a:solidFill>
                  <a:schemeClr val="accent2"/>
                </a:solidFill>
              </a:rPr>
              <a:t> </a:t>
            </a:r>
            <a:r>
              <a:rPr lang="en-US" sz="2800" dirty="0" err="1" smtClean="0">
                <a:solidFill>
                  <a:schemeClr val="accent2"/>
                </a:solidFill>
              </a:rPr>
              <a:t>Supercell</a:t>
            </a:r>
            <a:endParaRPr lang="en-US" sz="2800" dirty="0">
              <a:solidFill>
                <a:schemeClr val="accent2"/>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dirty="0"/>
          </a:p>
        </p:txBody>
      </p:sp>
      <p:sp>
        <p:nvSpPr>
          <p:cNvPr id="9" name="Content Placeholder 2"/>
          <p:cNvSpPr txBox="1">
            <a:spLocks/>
          </p:cNvSpPr>
          <p:nvPr/>
        </p:nvSpPr>
        <p:spPr>
          <a:xfrm>
            <a:off x="1143000" y="4831307"/>
            <a:ext cx="6858000" cy="18742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smtClean="0"/>
          </a:p>
        </p:txBody>
      </p:sp>
      <p:cxnSp>
        <p:nvCxnSpPr>
          <p:cNvPr id="10" name="Straight Connector 9"/>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descr="ou_logo_400x560.jpg"/>
          <p:cNvPicPr>
            <a:picLocks noChangeAspect="1"/>
          </p:cNvPicPr>
          <p:nvPr/>
        </p:nvPicPr>
        <p:blipFill>
          <a:blip r:embed="rId2" cstate="print"/>
          <a:stretch>
            <a:fillRect/>
          </a:stretch>
        </p:blipFill>
        <p:spPr>
          <a:xfrm>
            <a:off x="165100" y="78740"/>
            <a:ext cx="656643" cy="919301"/>
          </a:xfrm>
          <a:prstGeom prst="rect">
            <a:avLst/>
          </a:prstGeom>
        </p:spPr>
      </p:pic>
      <p:sp>
        <p:nvSpPr>
          <p:cNvPr id="13" name="Content Placeholder 2"/>
          <p:cNvSpPr>
            <a:spLocks noGrp="1"/>
          </p:cNvSpPr>
          <p:nvPr>
            <p:ph idx="1"/>
          </p:nvPr>
        </p:nvSpPr>
        <p:spPr>
          <a:xfrm>
            <a:off x="467544" y="4879701"/>
            <a:ext cx="8352928" cy="4525963"/>
          </a:xfrm>
        </p:spPr>
        <p:txBody>
          <a:bodyPr>
            <a:normAutofit/>
          </a:bodyPr>
          <a:lstStyle/>
          <a:p>
            <a:r>
              <a:rPr lang="en-US" sz="2400" dirty="0"/>
              <a:t>A</a:t>
            </a:r>
            <a:r>
              <a:rPr lang="en-US" sz="2400" dirty="0" smtClean="0"/>
              <a:t>n </a:t>
            </a:r>
            <a:r>
              <a:rPr lang="en-US" sz="2400" dirty="0"/>
              <a:t>isolated </a:t>
            </a:r>
            <a:r>
              <a:rPr lang="en-US" sz="2400" dirty="0" err="1" smtClean="0"/>
              <a:t>supercell</a:t>
            </a:r>
            <a:r>
              <a:rPr lang="en-US" sz="2400" dirty="0" smtClean="0"/>
              <a:t> </a:t>
            </a:r>
            <a:r>
              <a:rPr lang="en-US" sz="2400" dirty="0"/>
              <a:t>case that produced F-4 intensity tornadoes in Moore and Oklahoma City (OKC</a:t>
            </a:r>
            <a:r>
              <a:rPr lang="en-US" sz="2400" dirty="0" smtClean="0"/>
              <a:t>) during about </a:t>
            </a:r>
            <a:r>
              <a:rPr lang="en-US" sz="2400" dirty="0"/>
              <a:t>2210—2240 </a:t>
            </a:r>
            <a:r>
              <a:rPr lang="en-US" sz="2400" dirty="0" smtClean="0"/>
              <a:t>UTC.</a:t>
            </a:r>
            <a:endParaRPr lang="en-US" sz="2400" dirty="0"/>
          </a:p>
          <a:p>
            <a:r>
              <a:rPr lang="en-US" sz="2400" dirty="0" err="1" smtClean="0"/>
              <a:t>Supercell</a:t>
            </a:r>
            <a:r>
              <a:rPr lang="en-US" sz="2400" dirty="0" smtClean="0"/>
              <a:t> maintained well beyond 2300 until </a:t>
            </a:r>
            <a:r>
              <a:rPr lang="en-US" sz="2400" dirty="0"/>
              <a:t>about </a:t>
            </a:r>
            <a:r>
              <a:rPr lang="en-US" sz="2400" dirty="0" smtClean="0"/>
              <a:t>0000 </a:t>
            </a:r>
            <a:r>
              <a:rPr lang="en-US" sz="2400" dirty="0"/>
              <a:t>UTC. </a:t>
            </a:r>
            <a:endParaRPr lang="en-US" sz="2400" dirty="0" smtClean="0"/>
          </a:p>
          <a:p>
            <a:endParaRPr lang="en-US" sz="1200" dirty="0"/>
          </a:p>
          <a:p>
            <a:endParaRPr lang="en-US" sz="1200" dirty="0" smtClean="0"/>
          </a:p>
          <a:p>
            <a:endParaRPr lang="en-US" sz="1200" dirty="0"/>
          </a:p>
          <a:p>
            <a:endParaRPr lang="en-US" sz="1200" dirty="0" smtClean="0"/>
          </a:p>
          <a:p>
            <a:endParaRPr lang="en-US" sz="1200" dirty="0"/>
          </a:p>
        </p:txBody>
      </p:sp>
      <p:pic>
        <p:nvPicPr>
          <p:cNvPr id="14"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99992" y="1476393"/>
            <a:ext cx="4248472" cy="31767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5288" y="1412875"/>
            <a:ext cx="3394075" cy="3230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 name="Text Box 6"/>
          <p:cNvSpPr txBox="1">
            <a:spLocks noChangeArrowheads="1"/>
          </p:cNvSpPr>
          <p:nvPr/>
        </p:nvSpPr>
        <p:spPr bwMode="auto">
          <a:xfrm>
            <a:off x="5724128" y="1556792"/>
            <a:ext cx="32403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eaLnBrk="1" hangingPunct="1"/>
            <a:r>
              <a:rPr lang="en-US" sz="1800" dirty="0"/>
              <a:t>Path of the May 8, 2003 Moore-South OKC Area Tornado</a:t>
            </a:r>
          </a:p>
        </p:txBody>
      </p:sp>
      <p:sp>
        <p:nvSpPr>
          <p:cNvPr id="17" name="Text Box 4"/>
          <p:cNvSpPr txBox="1">
            <a:spLocks noChangeArrowheads="1"/>
          </p:cNvSpPr>
          <p:nvPr/>
        </p:nvSpPr>
        <p:spPr bwMode="auto">
          <a:xfrm>
            <a:off x="683568" y="4006805"/>
            <a:ext cx="31845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eaLnBrk="1" hangingPunct="1"/>
            <a:r>
              <a:rPr lang="en-US" sz="1800" dirty="0">
                <a:solidFill>
                  <a:schemeClr val="bg1"/>
                </a:solidFill>
              </a:rPr>
              <a:t>22:00 UTC 08 </a:t>
            </a:r>
            <a:r>
              <a:rPr lang="en-US" sz="1800" dirty="0" smtClean="0">
                <a:solidFill>
                  <a:schemeClr val="bg1"/>
                </a:solidFill>
              </a:rPr>
              <a:t>May</a:t>
            </a:r>
            <a:endParaRPr lang="en-US" sz="1800" dirty="0">
              <a:solidFill>
                <a:schemeClr val="bg1"/>
              </a:solidFill>
            </a:endParaRPr>
          </a:p>
          <a:p>
            <a:pPr eaLnBrk="1" hangingPunct="1"/>
            <a:r>
              <a:rPr lang="en-US" sz="1800" dirty="0">
                <a:solidFill>
                  <a:schemeClr val="bg1"/>
                </a:solidFill>
              </a:rPr>
              <a:t>http://</a:t>
            </a:r>
            <a:r>
              <a:rPr lang="en-US" sz="1800" dirty="0" err="1">
                <a:solidFill>
                  <a:schemeClr val="bg1"/>
                </a:solidFill>
              </a:rPr>
              <a:t>www.srh.noaa.gov</a:t>
            </a:r>
            <a:endParaRPr lang="en-US" sz="1800" dirty="0">
              <a:solidFill>
                <a:schemeClr val="bg1"/>
              </a:solidFill>
            </a:endParaRPr>
          </a:p>
        </p:txBody>
      </p:sp>
    </p:spTree>
    <p:extLst>
      <p:ext uri="{BB962C8B-B14F-4D97-AF65-F5344CB8AC3E}">
        <p14:creationId xmlns:p14="http://schemas.microsoft.com/office/powerpoint/2010/main" val="341640450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6225"/>
            <a:ext cx="8229600" cy="633413"/>
          </a:xfrm>
        </p:spPr>
        <p:txBody>
          <a:bodyPr/>
          <a:lstStyle/>
          <a:p>
            <a:pPr eaLnBrk="1" hangingPunct="1">
              <a:defRPr/>
            </a:pPr>
            <a:r>
              <a:rPr lang="en-US" sz="3600" dirty="0" smtClean="0">
                <a:solidFill>
                  <a:srgbClr val="C0504D"/>
                </a:solidFill>
                <a:latin typeface="+mn-lt"/>
                <a:ea typeface="+mj-ea"/>
              </a:rPr>
              <a:t>Experiment design</a:t>
            </a:r>
          </a:p>
        </p:txBody>
      </p:sp>
      <p:sp>
        <p:nvSpPr>
          <p:cNvPr id="10243" name="Rectangle 3"/>
          <p:cNvSpPr>
            <a:spLocks noGrp="1" noChangeArrowheads="1"/>
          </p:cNvSpPr>
          <p:nvPr>
            <p:ph type="body" idx="1"/>
          </p:nvPr>
        </p:nvSpPr>
        <p:spPr>
          <a:xfrm>
            <a:off x="4696147" y="1341413"/>
            <a:ext cx="4124325" cy="3887787"/>
          </a:xfrm>
        </p:spPr>
        <p:txBody>
          <a:bodyPr/>
          <a:lstStyle/>
          <a:p>
            <a:pPr eaLnBrk="1" hangingPunct="1">
              <a:defRPr/>
            </a:pPr>
            <a:r>
              <a:rPr lang="en-US" sz="2000" b="1" dirty="0" smtClean="0">
                <a:ea typeface="+mn-ea"/>
              </a:rPr>
              <a:t>Model</a:t>
            </a:r>
            <a:r>
              <a:rPr lang="en-US" sz="2000" dirty="0" smtClean="0">
                <a:ea typeface="+mn-ea"/>
              </a:rPr>
              <a:t>: WRF-ARW 2km</a:t>
            </a:r>
          </a:p>
          <a:p>
            <a:pPr eaLnBrk="1" hangingPunct="1">
              <a:defRPr/>
            </a:pPr>
            <a:endParaRPr lang="en-US" sz="2000" dirty="0" smtClean="0">
              <a:ea typeface="+mn-ea"/>
            </a:endParaRPr>
          </a:p>
          <a:p>
            <a:pPr eaLnBrk="1" hangingPunct="1">
              <a:defRPr/>
            </a:pPr>
            <a:r>
              <a:rPr lang="en-US" sz="2000" b="1" dirty="0" smtClean="0">
                <a:ea typeface="+mn-ea"/>
              </a:rPr>
              <a:t>Observation</a:t>
            </a:r>
            <a:r>
              <a:rPr lang="en-US" sz="2000" dirty="0" smtClean="0">
                <a:ea typeface="+mn-ea"/>
              </a:rPr>
              <a:t>: radar radial wind and reflectivity from KTLX</a:t>
            </a:r>
          </a:p>
          <a:p>
            <a:pPr eaLnBrk="1" hangingPunct="1">
              <a:defRPr/>
            </a:pPr>
            <a:endParaRPr lang="en-US" sz="2000" dirty="0" smtClean="0">
              <a:ea typeface="+mn-ea"/>
            </a:endParaRPr>
          </a:p>
          <a:p>
            <a:pPr eaLnBrk="1" hangingPunct="1">
              <a:defRPr/>
            </a:pPr>
            <a:r>
              <a:rPr lang="en-US" sz="2000" b="1" dirty="0" smtClean="0">
                <a:ea typeface="+mn-ea"/>
              </a:rPr>
              <a:t>IC and LBC ensemble</a:t>
            </a:r>
            <a:r>
              <a:rPr lang="en-US" sz="2000" dirty="0" smtClean="0">
                <a:ea typeface="+mn-ea"/>
              </a:rPr>
              <a:t>: A 45-member ensemble downscaled from </a:t>
            </a:r>
            <a:r>
              <a:rPr lang="en-US" sz="2000" dirty="0">
                <a:ea typeface="+mn-ea"/>
              </a:rPr>
              <a:t>a</a:t>
            </a:r>
            <a:r>
              <a:rPr lang="en-US" sz="2000" dirty="0" smtClean="0">
                <a:ea typeface="+mn-ea"/>
              </a:rPr>
              <a:t> </a:t>
            </a:r>
            <a:r>
              <a:rPr lang="en-US" sz="2000" dirty="0" err="1" smtClean="0">
                <a:ea typeface="+mn-ea"/>
              </a:rPr>
              <a:t>mesoscale</a:t>
            </a:r>
            <a:r>
              <a:rPr lang="en-US" sz="2000" dirty="0" smtClean="0">
                <a:ea typeface="+mn-ea"/>
              </a:rPr>
              <a:t> ensemble at 2100 UTC.</a:t>
            </a:r>
          </a:p>
          <a:p>
            <a:pPr eaLnBrk="1" hangingPunct="1">
              <a:defRPr/>
            </a:pPr>
            <a:endParaRPr lang="en-US" sz="2000" dirty="0" smtClean="0">
              <a:ea typeface="+mn-ea"/>
            </a:endParaRPr>
          </a:p>
          <a:p>
            <a:pPr eaLnBrk="1" hangingPunct="1">
              <a:defRPr/>
            </a:pPr>
            <a:endParaRPr lang="en-US" sz="2000" dirty="0" smtClean="0">
              <a:ea typeface="+mn-ea"/>
            </a:endParaRPr>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193" y="1475284"/>
            <a:ext cx="3533775" cy="2817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5" name="Line 5"/>
          <p:cNvSpPr>
            <a:spLocks noChangeShapeType="1"/>
          </p:cNvSpPr>
          <p:nvPr/>
        </p:nvSpPr>
        <p:spPr bwMode="auto">
          <a:xfrm>
            <a:off x="873125" y="5667970"/>
            <a:ext cx="5184775" cy="0"/>
          </a:xfrm>
          <a:prstGeom prst="line">
            <a:avLst/>
          </a:prstGeom>
          <a:noFill/>
          <a:ln w="38100" cap="flat"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宋体" charset="0"/>
            </a:endParaRPr>
          </a:p>
        </p:txBody>
      </p:sp>
      <p:sp>
        <p:nvSpPr>
          <p:cNvPr id="10246" name="Line 6"/>
          <p:cNvSpPr>
            <a:spLocks noChangeShapeType="1"/>
          </p:cNvSpPr>
          <p:nvPr/>
        </p:nvSpPr>
        <p:spPr bwMode="auto">
          <a:xfrm>
            <a:off x="873125" y="5523508"/>
            <a:ext cx="0" cy="217487"/>
          </a:xfrm>
          <a:prstGeom prst="line">
            <a:avLst/>
          </a:prstGeom>
          <a:noFill/>
          <a:ln w="38100" cap="flat"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宋体" charset="0"/>
            </a:endParaRPr>
          </a:p>
        </p:txBody>
      </p:sp>
      <p:sp>
        <p:nvSpPr>
          <p:cNvPr id="10247" name="Line 7"/>
          <p:cNvSpPr>
            <a:spLocks noChangeShapeType="1"/>
          </p:cNvSpPr>
          <p:nvPr/>
        </p:nvSpPr>
        <p:spPr bwMode="auto">
          <a:xfrm>
            <a:off x="1233488" y="5523508"/>
            <a:ext cx="0" cy="217487"/>
          </a:xfrm>
          <a:prstGeom prst="line">
            <a:avLst/>
          </a:prstGeom>
          <a:noFill/>
          <a:ln w="38100" cap="flat"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宋体" charset="0"/>
            </a:endParaRPr>
          </a:p>
        </p:txBody>
      </p:sp>
      <p:sp>
        <p:nvSpPr>
          <p:cNvPr id="10248" name="Line 8"/>
          <p:cNvSpPr>
            <a:spLocks noChangeShapeType="1"/>
          </p:cNvSpPr>
          <p:nvPr/>
        </p:nvSpPr>
        <p:spPr bwMode="auto">
          <a:xfrm>
            <a:off x="1593850" y="5523508"/>
            <a:ext cx="0" cy="217487"/>
          </a:xfrm>
          <a:prstGeom prst="line">
            <a:avLst/>
          </a:prstGeom>
          <a:noFill/>
          <a:ln w="38100" cap="flat"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宋体" charset="0"/>
            </a:endParaRPr>
          </a:p>
        </p:txBody>
      </p:sp>
      <p:sp>
        <p:nvSpPr>
          <p:cNvPr id="10249" name="Line 9"/>
          <p:cNvSpPr>
            <a:spLocks noChangeShapeType="1"/>
          </p:cNvSpPr>
          <p:nvPr/>
        </p:nvSpPr>
        <p:spPr bwMode="auto">
          <a:xfrm>
            <a:off x="1881188" y="5523508"/>
            <a:ext cx="0" cy="217487"/>
          </a:xfrm>
          <a:prstGeom prst="line">
            <a:avLst/>
          </a:prstGeom>
          <a:noFill/>
          <a:ln w="38100" cap="flat"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宋体" charset="0"/>
            </a:endParaRPr>
          </a:p>
        </p:txBody>
      </p:sp>
      <p:sp>
        <p:nvSpPr>
          <p:cNvPr id="10250" name="Line 10"/>
          <p:cNvSpPr>
            <a:spLocks noChangeShapeType="1"/>
          </p:cNvSpPr>
          <p:nvPr/>
        </p:nvSpPr>
        <p:spPr bwMode="auto">
          <a:xfrm>
            <a:off x="2168525" y="5523508"/>
            <a:ext cx="1588" cy="217487"/>
          </a:xfrm>
          <a:prstGeom prst="line">
            <a:avLst/>
          </a:prstGeom>
          <a:noFill/>
          <a:ln w="38100" cap="flat"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宋体" charset="0"/>
            </a:endParaRPr>
          </a:p>
        </p:txBody>
      </p:sp>
      <p:sp>
        <p:nvSpPr>
          <p:cNvPr id="10251" name="Line 11"/>
          <p:cNvSpPr>
            <a:spLocks noChangeShapeType="1"/>
          </p:cNvSpPr>
          <p:nvPr/>
        </p:nvSpPr>
        <p:spPr bwMode="auto">
          <a:xfrm>
            <a:off x="2457450" y="5523508"/>
            <a:ext cx="0" cy="217487"/>
          </a:xfrm>
          <a:prstGeom prst="line">
            <a:avLst/>
          </a:prstGeom>
          <a:noFill/>
          <a:ln w="38100" cap="flat"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宋体" charset="0"/>
            </a:endParaRPr>
          </a:p>
        </p:txBody>
      </p:sp>
      <p:sp>
        <p:nvSpPr>
          <p:cNvPr id="10252" name="Line 12"/>
          <p:cNvSpPr>
            <a:spLocks noChangeShapeType="1"/>
          </p:cNvSpPr>
          <p:nvPr/>
        </p:nvSpPr>
        <p:spPr bwMode="auto">
          <a:xfrm>
            <a:off x="2817813" y="5523508"/>
            <a:ext cx="0" cy="217487"/>
          </a:xfrm>
          <a:prstGeom prst="line">
            <a:avLst/>
          </a:prstGeom>
          <a:noFill/>
          <a:ln w="38100" cap="flat"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宋体" charset="0"/>
            </a:endParaRPr>
          </a:p>
        </p:txBody>
      </p:sp>
      <p:sp>
        <p:nvSpPr>
          <p:cNvPr id="10253" name="Line 13"/>
          <p:cNvSpPr>
            <a:spLocks noChangeShapeType="1"/>
          </p:cNvSpPr>
          <p:nvPr/>
        </p:nvSpPr>
        <p:spPr bwMode="auto">
          <a:xfrm>
            <a:off x="3249613" y="5523508"/>
            <a:ext cx="0" cy="217487"/>
          </a:xfrm>
          <a:prstGeom prst="line">
            <a:avLst/>
          </a:prstGeom>
          <a:noFill/>
          <a:ln w="38100" cap="flat"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宋体" charset="0"/>
            </a:endParaRPr>
          </a:p>
        </p:txBody>
      </p:sp>
      <p:sp>
        <p:nvSpPr>
          <p:cNvPr id="10254" name="Line 14"/>
          <p:cNvSpPr>
            <a:spLocks noChangeShapeType="1"/>
          </p:cNvSpPr>
          <p:nvPr/>
        </p:nvSpPr>
        <p:spPr bwMode="auto">
          <a:xfrm>
            <a:off x="3681413" y="5523508"/>
            <a:ext cx="0" cy="217487"/>
          </a:xfrm>
          <a:prstGeom prst="line">
            <a:avLst/>
          </a:prstGeom>
          <a:noFill/>
          <a:ln w="38100" cap="flat"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宋体" charset="0"/>
            </a:endParaRPr>
          </a:p>
        </p:txBody>
      </p:sp>
      <p:sp>
        <p:nvSpPr>
          <p:cNvPr id="10255" name="Line 15"/>
          <p:cNvSpPr>
            <a:spLocks noChangeShapeType="1"/>
          </p:cNvSpPr>
          <p:nvPr/>
        </p:nvSpPr>
        <p:spPr bwMode="auto">
          <a:xfrm>
            <a:off x="4041775" y="5523508"/>
            <a:ext cx="0" cy="217487"/>
          </a:xfrm>
          <a:prstGeom prst="line">
            <a:avLst/>
          </a:prstGeom>
          <a:noFill/>
          <a:ln w="38100" cap="flat"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宋体" charset="0"/>
            </a:endParaRPr>
          </a:p>
        </p:txBody>
      </p:sp>
      <p:sp>
        <p:nvSpPr>
          <p:cNvPr id="10256" name="Line 16"/>
          <p:cNvSpPr>
            <a:spLocks noChangeShapeType="1"/>
          </p:cNvSpPr>
          <p:nvPr/>
        </p:nvSpPr>
        <p:spPr bwMode="auto">
          <a:xfrm>
            <a:off x="4400550" y="5523508"/>
            <a:ext cx="1588" cy="217487"/>
          </a:xfrm>
          <a:prstGeom prst="line">
            <a:avLst/>
          </a:prstGeom>
          <a:noFill/>
          <a:ln w="38100" cap="flat"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宋体" charset="0"/>
            </a:endParaRPr>
          </a:p>
        </p:txBody>
      </p:sp>
      <p:sp>
        <p:nvSpPr>
          <p:cNvPr id="10257" name="Line 17"/>
          <p:cNvSpPr>
            <a:spLocks noChangeShapeType="1"/>
          </p:cNvSpPr>
          <p:nvPr/>
        </p:nvSpPr>
        <p:spPr bwMode="auto">
          <a:xfrm>
            <a:off x="4760913" y="5523508"/>
            <a:ext cx="1587" cy="217487"/>
          </a:xfrm>
          <a:prstGeom prst="line">
            <a:avLst/>
          </a:prstGeom>
          <a:noFill/>
          <a:ln w="38100" cap="flat"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宋体" charset="0"/>
            </a:endParaRPr>
          </a:p>
        </p:txBody>
      </p:sp>
      <p:sp>
        <p:nvSpPr>
          <p:cNvPr id="10258" name="AutoShape 18"/>
          <p:cNvSpPr>
            <a:spLocks/>
          </p:cNvSpPr>
          <p:nvPr/>
        </p:nvSpPr>
        <p:spPr bwMode="auto">
          <a:xfrm rot="5400000">
            <a:off x="2733675" y="3943946"/>
            <a:ext cx="217487" cy="3954462"/>
          </a:xfrm>
          <a:prstGeom prst="rightBrace">
            <a:avLst>
              <a:gd name="adj1" fmla="val 151521"/>
              <a:gd name="adj2" fmla="val 50000"/>
            </a:avLst>
          </a:prstGeom>
          <a:noFill/>
          <a:ln w="28575" cap="flat"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ea typeface="宋体" charset="0"/>
            </a:endParaRPr>
          </a:p>
        </p:txBody>
      </p:sp>
      <p:sp>
        <p:nvSpPr>
          <p:cNvPr id="10262" name="Text Box 22"/>
          <p:cNvSpPr txBox="1">
            <a:spLocks noChangeArrowheads="1"/>
          </p:cNvSpPr>
          <p:nvPr/>
        </p:nvSpPr>
        <p:spPr bwMode="auto">
          <a:xfrm>
            <a:off x="539750" y="6034683"/>
            <a:ext cx="812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spAutoFit/>
          </a:bodyPr>
          <a:lstStyle/>
          <a:p>
            <a:pPr>
              <a:defRPr/>
            </a:pPr>
            <a:r>
              <a:rPr lang="en-US" sz="1200">
                <a:ea typeface="宋体" charset="0"/>
              </a:rPr>
              <a:t>21:00</a:t>
            </a:r>
          </a:p>
        </p:txBody>
      </p:sp>
      <p:sp>
        <p:nvSpPr>
          <p:cNvPr id="10263" name="Text Box 23"/>
          <p:cNvSpPr txBox="1">
            <a:spLocks noChangeArrowheads="1"/>
          </p:cNvSpPr>
          <p:nvPr/>
        </p:nvSpPr>
        <p:spPr bwMode="auto">
          <a:xfrm>
            <a:off x="4424363" y="6028333"/>
            <a:ext cx="812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spAutoFit/>
          </a:bodyPr>
          <a:lstStyle/>
          <a:p>
            <a:pPr>
              <a:defRPr/>
            </a:pPr>
            <a:r>
              <a:rPr lang="en-US" sz="1200">
                <a:ea typeface="宋体" charset="0"/>
              </a:rPr>
              <a:t>22:00</a:t>
            </a:r>
          </a:p>
        </p:txBody>
      </p:sp>
      <p:sp>
        <p:nvSpPr>
          <p:cNvPr id="10264" name="Text Box 24"/>
          <p:cNvSpPr txBox="1">
            <a:spLocks noChangeArrowheads="1"/>
          </p:cNvSpPr>
          <p:nvPr/>
        </p:nvSpPr>
        <p:spPr bwMode="auto">
          <a:xfrm>
            <a:off x="4040188" y="5112345"/>
            <a:ext cx="7175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spAutoFit/>
          </a:bodyPr>
          <a:lstStyle/>
          <a:p>
            <a:pPr>
              <a:defRPr/>
            </a:pPr>
            <a:r>
              <a:rPr lang="en-US" sz="1000">
                <a:ea typeface="宋体" charset="0"/>
              </a:rPr>
              <a:t>5 min</a:t>
            </a:r>
          </a:p>
        </p:txBody>
      </p:sp>
      <p:sp>
        <p:nvSpPr>
          <p:cNvPr id="10265" name="AutoShape 25"/>
          <p:cNvSpPr>
            <a:spLocks/>
          </p:cNvSpPr>
          <p:nvPr/>
        </p:nvSpPr>
        <p:spPr bwMode="auto">
          <a:xfrm rot="16260000" flipV="1">
            <a:off x="4173538" y="5263157"/>
            <a:ext cx="76200" cy="358775"/>
          </a:xfrm>
          <a:prstGeom prst="rightBrace">
            <a:avLst>
              <a:gd name="adj1" fmla="val 39236"/>
              <a:gd name="adj2" fmla="val 50000"/>
            </a:avLst>
          </a:prstGeom>
          <a:noFill/>
          <a:ln w="22225" cap="flat"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ea typeface="宋体" charset="0"/>
            </a:endParaRPr>
          </a:p>
        </p:txBody>
      </p:sp>
      <p:sp>
        <p:nvSpPr>
          <p:cNvPr id="10266" name="Text Box 26"/>
          <p:cNvSpPr txBox="1">
            <a:spLocks noChangeArrowheads="1"/>
          </p:cNvSpPr>
          <p:nvPr/>
        </p:nvSpPr>
        <p:spPr bwMode="auto">
          <a:xfrm>
            <a:off x="6057900" y="6034683"/>
            <a:ext cx="811213"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spAutoFit/>
          </a:bodyPr>
          <a:lstStyle/>
          <a:p>
            <a:pPr>
              <a:defRPr/>
            </a:pPr>
            <a:r>
              <a:rPr lang="en-US" sz="1200">
                <a:ea typeface="宋体" charset="0"/>
              </a:rPr>
              <a:t>23:00</a:t>
            </a:r>
          </a:p>
        </p:txBody>
      </p:sp>
      <p:sp>
        <p:nvSpPr>
          <p:cNvPr id="10267" name="Text Box 27"/>
          <p:cNvSpPr txBox="1">
            <a:spLocks noChangeArrowheads="1"/>
          </p:cNvSpPr>
          <p:nvPr/>
        </p:nvSpPr>
        <p:spPr bwMode="auto">
          <a:xfrm>
            <a:off x="4830763" y="5174258"/>
            <a:ext cx="2044700"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spAutoFit/>
          </a:bodyPr>
          <a:lstStyle/>
          <a:p>
            <a:pPr>
              <a:defRPr/>
            </a:pPr>
            <a:r>
              <a:rPr lang="en-US" sz="1600">
                <a:latin typeface="Times New Roman" charset="0"/>
                <a:ea typeface="宋体" charset="0"/>
              </a:rPr>
              <a:t>1 hour forecast</a:t>
            </a:r>
          </a:p>
        </p:txBody>
      </p:sp>
      <p:cxnSp>
        <p:nvCxnSpPr>
          <p:cNvPr id="28" name="Straight Connector 27"/>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9" name="Picture 28" descr="ou_logo_400x560.jpg"/>
          <p:cNvPicPr>
            <a:picLocks noChangeAspect="1"/>
          </p:cNvPicPr>
          <p:nvPr/>
        </p:nvPicPr>
        <p:blipFill>
          <a:blip r:embed="rId3" cstate="print"/>
          <a:stretch>
            <a:fillRect/>
          </a:stretch>
        </p:blipFill>
        <p:spPr>
          <a:xfrm>
            <a:off x="165100" y="78740"/>
            <a:ext cx="656643" cy="919301"/>
          </a:xfrm>
          <a:prstGeom prst="rect">
            <a:avLst/>
          </a:prstGeom>
        </p:spPr>
      </p:pic>
      <p:sp>
        <p:nvSpPr>
          <p:cNvPr id="30" name="TextBox 29"/>
          <p:cNvSpPr txBox="1"/>
          <p:nvPr/>
        </p:nvSpPr>
        <p:spPr>
          <a:xfrm>
            <a:off x="3275856" y="836712"/>
            <a:ext cx="2520280" cy="369332"/>
          </a:xfrm>
          <a:prstGeom prst="rect">
            <a:avLst/>
          </a:prstGeom>
          <a:noFill/>
        </p:spPr>
        <p:txBody>
          <a:bodyPr wrap="square" rtlCol="0">
            <a:spAutoFit/>
          </a:bodyPr>
          <a:lstStyle/>
          <a:p>
            <a:r>
              <a:rPr lang="en-US" dirty="0" smtClean="0"/>
              <a:t>Wang and Wang 2016</a:t>
            </a:r>
            <a:endParaRPr lang="en-US" dirty="0"/>
          </a:p>
        </p:txBody>
      </p:sp>
    </p:spTree>
    <p:extLst>
      <p:ext uri="{BB962C8B-B14F-4D97-AF65-F5344CB8AC3E}">
        <p14:creationId xmlns:p14="http://schemas.microsoft.com/office/powerpoint/2010/main" val="37681429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ou_logo_400x560.jpg"/>
          <p:cNvPicPr>
            <a:picLocks noChangeAspect="1"/>
          </p:cNvPicPr>
          <p:nvPr/>
        </p:nvPicPr>
        <p:blipFill>
          <a:blip r:embed="rId4" cstate="print"/>
          <a:stretch>
            <a:fillRect/>
          </a:stretch>
        </p:blipFill>
        <p:spPr>
          <a:xfrm>
            <a:off x="165100" y="78740"/>
            <a:ext cx="656643" cy="919301"/>
          </a:xfrm>
          <a:prstGeom prst="rect">
            <a:avLst/>
          </a:prstGeom>
        </p:spPr>
      </p:pic>
      <p:sp>
        <p:nvSpPr>
          <p:cNvPr id="3" name="Title 2"/>
          <p:cNvSpPr>
            <a:spLocks noGrp="1"/>
          </p:cNvSpPr>
          <p:nvPr>
            <p:ph type="title"/>
          </p:nvPr>
        </p:nvSpPr>
        <p:spPr>
          <a:xfrm>
            <a:off x="662880" y="-27384"/>
            <a:ext cx="8229600" cy="1143000"/>
          </a:xfrm>
        </p:spPr>
        <p:txBody>
          <a:bodyPr>
            <a:normAutofit/>
          </a:bodyPr>
          <a:lstStyle/>
          <a:p>
            <a:r>
              <a:rPr lang="en-US" sz="2800" dirty="0" smtClean="0">
                <a:solidFill>
                  <a:schemeClr val="accent2"/>
                </a:solidFill>
              </a:rPr>
              <a:t>GSI based 3DVar: analysis and 1h forecast from 2200UTC</a:t>
            </a:r>
            <a:endParaRPr lang="en-US" sz="2800" dirty="0">
              <a:solidFill>
                <a:schemeClr val="accent2"/>
              </a:solidFill>
            </a:endParaRPr>
          </a:p>
        </p:txBody>
      </p:sp>
      <p:pic>
        <p:nvPicPr>
          <p:cNvPr id="7" name="Content Placeholder 8"/>
          <p:cNvPicPr>
            <a:picLocks noGrp="1" noChangeAspect="1"/>
          </p:cNvPicPr>
          <p:nvPr>
            <p:ph sz="half" idx="2"/>
          </p:nvPr>
        </p:nvPicPr>
        <p:blipFill>
          <a:blip r:embed="rId5" cstate="email">
            <a:extLst>
              <a:ext uri="{28A0092B-C50C-407E-A947-70E740481C1C}">
                <a14:useLocalDpi xmlns:a14="http://schemas.microsoft.com/office/drawing/2010/main" val="0"/>
              </a:ext>
            </a:extLst>
          </a:blip>
          <a:stretch>
            <a:fillRect/>
          </a:stretch>
        </p:blipFill>
        <p:spPr>
          <a:xfrm>
            <a:off x="228600" y="1327649"/>
            <a:ext cx="5486400" cy="5911351"/>
          </a:xfrm>
        </p:spPr>
      </p:pic>
      <p:sp>
        <p:nvSpPr>
          <p:cNvPr id="9" name="Text Placeholder 2"/>
          <p:cNvSpPr txBox="1">
            <a:spLocks/>
          </p:cNvSpPr>
          <p:nvPr/>
        </p:nvSpPr>
        <p:spPr>
          <a:xfrm>
            <a:off x="457200" y="6142038"/>
            <a:ext cx="4040188" cy="639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sz="2400" dirty="0" smtClean="0"/>
              <a:t>Ref and </a:t>
            </a:r>
            <a:r>
              <a:rPr lang="en-US" sz="2400" dirty="0" err="1" smtClean="0"/>
              <a:t>vorticity</a:t>
            </a:r>
            <a:r>
              <a:rPr lang="en-US" sz="2400" dirty="0" smtClean="0"/>
              <a:t> at 1 km</a:t>
            </a:r>
            <a:endParaRPr lang="en-US" sz="24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15</a:t>
            </a:fld>
            <a:endParaRPr lang="en-US"/>
          </a:p>
        </p:txBody>
      </p:sp>
      <p:pic>
        <p:nvPicPr>
          <p:cNvPr id="10" name="gsi3dvar-4km-animat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42158" y="1491531"/>
            <a:ext cx="4149442" cy="5370159"/>
          </a:xfrm>
          <a:prstGeom prst="rect">
            <a:avLst/>
          </a:prstGeom>
        </p:spPr>
      </p:pic>
      <p:sp>
        <p:nvSpPr>
          <p:cNvPr id="11" name="Text Placeholder 4"/>
          <p:cNvSpPr txBox="1">
            <a:spLocks/>
          </p:cNvSpPr>
          <p:nvPr/>
        </p:nvSpPr>
        <p:spPr>
          <a:xfrm>
            <a:off x="6473825" y="6096000"/>
            <a:ext cx="4041775" cy="63976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W at 4 km</a:t>
            </a:r>
            <a:endParaRPr lang="en-US" sz="2400" dirty="0"/>
          </a:p>
        </p:txBody>
      </p:sp>
    </p:spTree>
    <p:extLst>
      <p:ext uri="{BB962C8B-B14F-4D97-AF65-F5344CB8AC3E}">
        <p14:creationId xmlns:p14="http://schemas.microsoft.com/office/powerpoint/2010/main" val="426048383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option1_1.04inf_6cycs3km_full_inf0.9.p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1" y="1078841"/>
            <a:ext cx="4320480" cy="559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ou_logo_400x560.jpg"/>
          <p:cNvPicPr>
            <a:picLocks noChangeAspect="1"/>
          </p:cNvPicPr>
          <p:nvPr/>
        </p:nvPicPr>
        <p:blipFill>
          <a:blip r:embed="rId4" cstate="print"/>
          <a:stretch>
            <a:fillRect/>
          </a:stretch>
        </p:blipFill>
        <p:spPr>
          <a:xfrm>
            <a:off x="165100" y="78740"/>
            <a:ext cx="656643" cy="919301"/>
          </a:xfrm>
          <a:prstGeom prst="rect">
            <a:avLst/>
          </a:prstGeom>
        </p:spPr>
      </p:pic>
      <p:sp>
        <p:nvSpPr>
          <p:cNvPr id="11" name="Text Placeholder 2"/>
          <p:cNvSpPr txBox="1">
            <a:spLocks/>
          </p:cNvSpPr>
          <p:nvPr/>
        </p:nvSpPr>
        <p:spPr>
          <a:xfrm>
            <a:off x="891852" y="6294438"/>
            <a:ext cx="4040188" cy="639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sz="2400" dirty="0" smtClean="0"/>
              <a:t>Ref and </a:t>
            </a:r>
            <a:r>
              <a:rPr lang="en-US" sz="2400" dirty="0" err="1" smtClean="0"/>
              <a:t>vorticity</a:t>
            </a:r>
            <a:r>
              <a:rPr lang="en-US" sz="2400" dirty="0" smtClean="0"/>
              <a:t> at 1 km</a:t>
            </a:r>
            <a:endParaRPr lang="en-US" sz="24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16</a:t>
            </a:fld>
            <a:endParaRPr lang="en-US"/>
          </a:p>
        </p:txBody>
      </p:sp>
      <p:pic>
        <p:nvPicPr>
          <p:cNvPr id="13" name="Picture 4" descr="20141022-op1_zoom_1000m_timfcst_22_00_00"/>
          <p:cNvPicPr>
            <a:picLocks noChangeAspect="1" noChangeArrowheads="1"/>
          </p:cNvPicPr>
          <p:nvPr/>
        </p:nvPicPr>
        <p:blipFill>
          <a:blip r:embed="rId5" cstate="email">
            <a:extLst>
              <a:ext uri="{28A0092B-C50C-407E-A947-70E740481C1C}">
                <a14:useLocalDpi xmlns:a14="http://schemas.microsoft.com/office/drawing/2010/main" val="0"/>
              </a:ext>
            </a:extLst>
          </a:blip>
          <a:srcRect t="15555" r="13716" b="10297"/>
          <a:stretch>
            <a:fillRect/>
          </a:stretch>
        </p:blipFill>
        <p:spPr bwMode="auto">
          <a:xfrm>
            <a:off x="251520" y="1772816"/>
            <a:ext cx="3816424" cy="412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4"/>
          <p:cNvSpPr txBox="1">
            <a:spLocks/>
          </p:cNvSpPr>
          <p:nvPr/>
        </p:nvSpPr>
        <p:spPr>
          <a:xfrm>
            <a:off x="6002833" y="6317630"/>
            <a:ext cx="4041775" cy="63976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W at 4 km</a:t>
            </a:r>
            <a:endParaRPr lang="en-US" sz="2400" dirty="0"/>
          </a:p>
        </p:txBody>
      </p:sp>
      <p:sp>
        <p:nvSpPr>
          <p:cNvPr id="15" name="Title 2"/>
          <p:cNvSpPr>
            <a:spLocks noGrp="1"/>
          </p:cNvSpPr>
          <p:nvPr>
            <p:ph type="title"/>
          </p:nvPr>
        </p:nvSpPr>
        <p:spPr>
          <a:xfrm>
            <a:off x="662880" y="-27384"/>
            <a:ext cx="8229600" cy="1143000"/>
          </a:xfrm>
        </p:spPr>
        <p:txBody>
          <a:bodyPr>
            <a:normAutofit/>
          </a:bodyPr>
          <a:lstStyle/>
          <a:p>
            <a:r>
              <a:rPr lang="en-US" sz="2800" dirty="0" smtClean="0">
                <a:solidFill>
                  <a:schemeClr val="accent2"/>
                </a:solidFill>
              </a:rPr>
              <a:t>GSI</a:t>
            </a:r>
            <a:r>
              <a:rPr lang="en-US" sz="2800" dirty="0">
                <a:solidFill>
                  <a:schemeClr val="accent2"/>
                </a:solidFill>
              </a:rPr>
              <a:t> </a:t>
            </a:r>
            <a:r>
              <a:rPr lang="en-US" sz="2800" dirty="0" smtClean="0">
                <a:solidFill>
                  <a:schemeClr val="accent2"/>
                </a:solidFill>
              </a:rPr>
              <a:t>based </a:t>
            </a:r>
            <a:r>
              <a:rPr lang="en-US" sz="2800" dirty="0" err="1" smtClean="0">
                <a:solidFill>
                  <a:schemeClr val="accent2"/>
                </a:solidFill>
              </a:rPr>
              <a:t>EnVar</a:t>
            </a:r>
            <a:r>
              <a:rPr lang="en-US" sz="2800" dirty="0" smtClean="0">
                <a:solidFill>
                  <a:schemeClr val="accent2"/>
                </a:solidFill>
              </a:rPr>
              <a:t>: analysis and 1h forecast from 2200UTC</a:t>
            </a:r>
            <a:endParaRPr lang="en-US" sz="2800" dirty="0">
              <a:solidFill>
                <a:schemeClr val="accent2"/>
              </a:solidFill>
            </a:endParaRPr>
          </a:p>
        </p:txBody>
      </p:sp>
    </p:spTree>
    <p:extLst>
      <p:ext uri="{BB962C8B-B14F-4D97-AF65-F5344CB8AC3E}">
        <p14:creationId xmlns:p14="http://schemas.microsoft.com/office/powerpoint/2010/main" val="420397306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19E1E227-C631-A145-8EA5-4646FD3DEEEA}" type="slidenum">
              <a:rPr lang="en-US" altLang="zh-CN" smtClean="0"/>
              <a:pPr>
                <a:defRPr/>
              </a:pPr>
              <a:t>17</a:t>
            </a:fld>
            <a:endParaRPr lang="en-US" altLang="zh-CN"/>
          </a:p>
        </p:txBody>
      </p:sp>
      <p:cxnSp>
        <p:nvCxnSpPr>
          <p:cNvPr id="5" name="Straight Connector 4"/>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ou_logo_400x560.jpg"/>
          <p:cNvPicPr>
            <a:picLocks noChangeAspect="1"/>
          </p:cNvPicPr>
          <p:nvPr/>
        </p:nvPicPr>
        <p:blipFill>
          <a:blip r:embed="rId2" cstate="print"/>
          <a:stretch>
            <a:fillRect/>
          </a:stretch>
        </p:blipFill>
        <p:spPr>
          <a:xfrm>
            <a:off x="165100" y="78740"/>
            <a:ext cx="656643" cy="919301"/>
          </a:xfrm>
          <a:prstGeom prst="rect">
            <a:avLst/>
          </a:prstGeom>
        </p:spPr>
      </p:pic>
      <p:sp>
        <p:nvSpPr>
          <p:cNvPr id="7" name="Title 2"/>
          <p:cNvSpPr>
            <a:spLocks noGrp="1"/>
          </p:cNvSpPr>
          <p:nvPr>
            <p:ph type="title"/>
          </p:nvPr>
        </p:nvSpPr>
        <p:spPr>
          <a:xfrm>
            <a:off x="662880" y="-27384"/>
            <a:ext cx="8229600" cy="1143000"/>
          </a:xfrm>
        </p:spPr>
        <p:txBody>
          <a:bodyPr>
            <a:normAutofit/>
          </a:bodyPr>
          <a:lstStyle/>
          <a:p>
            <a:r>
              <a:rPr lang="en-US" sz="3200" dirty="0" smtClean="0">
                <a:solidFill>
                  <a:schemeClr val="accent2"/>
                </a:solidFill>
              </a:rPr>
              <a:t>RMS fit to radar observation</a:t>
            </a:r>
            <a:endParaRPr lang="en-US" sz="3200" dirty="0">
              <a:solidFill>
                <a:schemeClr val="accent2"/>
              </a:solidFill>
            </a:endParaRPr>
          </a:p>
        </p:txBody>
      </p:sp>
      <p:grpSp>
        <p:nvGrpSpPr>
          <p:cNvPr id="9" name="Group 8"/>
          <p:cNvGrpSpPr/>
          <p:nvPr/>
        </p:nvGrpSpPr>
        <p:grpSpPr>
          <a:xfrm>
            <a:off x="288032" y="1412776"/>
            <a:ext cx="8316416" cy="4392488"/>
            <a:chOff x="288032" y="1412776"/>
            <a:chExt cx="8316416" cy="4392488"/>
          </a:xfrm>
        </p:grpSpPr>
        <p:pic>
          <p:nvPicPr>
            <p:cNvPr id="4" name="Picture 3"/>
            <p:cNvPicPr>
              <a:picLocks noChangeAspect="1"/>
            </p:cNvPicPr>
            <p:nvPr/>
          </p:nvPicPr>
          <p:blipFill>
            <a:blip r:embed="rId3"/>
            <a:stretch>
              <a:fillRect/>
            </a:stretch>
          </p:blipFill>
          <p:spPr>
            <a:xfrm>
              <a:off x="288032" y="1498034"/>
              <a:ext cx="8316416" cy="4307230"/>
            </a:xfrm>
            <a:prstGeom prst="rect">
              <a:avLst/>
            </a:prstGeom>
          </p:spPr>
        </p:pic>
        <p:sp>
          <p:nvSpPr>
            <p:cNvPr id="2" name="Rectangle 1"/>
            <p:cNvSpPr/>
            <p:nvPr/>
          </p:nvSpPr>
          <p:spPr>
            <a:xfrm>
              <a:off x="2771800" y="1412776"/>
              <a:ext cx="648072" cy="28803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236296" y="1412776"/>
              <a:ext cx="648072" cy="28803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p:cNvSpPr/>
          <p:nvPr/>
        </p:nvSpPr>
        <p:spPr>
          <a:xfrm>
            <a:off x="1619672" y="2060848"/>
            <a:ext cx="1944216" cy="79208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619672" y="2060848"/>
            <a:ext cx="1800200" cy="738664"/>
          </a:xfrm>
          <a:prstGeom prst="rect">
            <a:avLst/>
          </a:prstGeom>
          <a:noFill/>
        </p:spPr>
        <p:txBody>
          <a:bodyPr wrap="square" rtlCol="0">
            <a:spAutoFit/>
          </a:bodyPr>
          <a:lstStyle/>
          <a:p>
            <a:r>
              <a:rPr lang="en-US" sz="1400" dirty="0" err="1" smtClean="0">
                <a:solidFill>
                  <a:srgbClr val="0000FF"/>
                </a:solidFill>
              </a:rPr>
              <a:t>New:Ref</a:t>
            </a:r>
            <a:r>
              <a:rPr lang="en-US" sz="1400" dirty="0" smtClean="0">
                <a:solidFill>
                  <a:srgbClr val="0000FF"/>
                </a:solidFill>
              </a:rPr>
              <a:t>.</a:t>
            </a:r>
          </a:p>
          <a:p>
            <a:r>
              <a:rPr lang="en-US" sz="1400" dirty="0" smtClean="0">
                <a:solidFill>
                  <a:schemeClr val="accent2"/>
                </a:solidFill>
              </a:rPr>
              <a:t>Log</a:t>
            </a:r>
          </a:p>
          <a:p>
            <a:r>
              <a:rPr lang="en-US" sz="1400" dirty="0">
                <a:solidFill>
                  <a:srgbClr val="2B6E21"/>
                </a:solidFill>
              </a:rPr>
              <a:t>q</a:t>
            </a:r>
          </a:p>
        </p:txBody>
      </p:sp>
    </p:spTree>
    <p:extLst>
      <p:ext uri="{BB962C8B-B14F-4D97-AF65-F5344CB8AC3E}">
        <p14:creationId xmlns:p14="http://schemas.microsoft.com/office/powerpoint/2010/main" val="133810497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option1_1.04inf_6cycs3km_full_inf0.9.p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504" y="1484784"/>
            <a:ext cx="2916237"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ou_logo_400x560.jpg"/>
          <p:cNvPicPr>
            <a:picLocks noChangeAspect="1"/>
          </p:cNvPicPr>
          <p:nvPr/>
        </p:nvPicPr>
        <p:blipFill>
          <a:blip r:embed="rId4" cstate="print"/>
          <a:stretch>
            <a:fillRect/>
          </a:stretch>
        </p:blipFill>
        <p:spPr>
          <a:xfrm>
            <a:off x="165100" y="78740"/>
            <a:ext cx="656643" cy="919301"/>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18</a:t>
            </a:fld>
            <a:endParaRPr lang="en-US"/>
          </a:p>
        </p:txBody>
      </p:sp>
      <p:pic>
        <p:nvPicPr>
          <p:cNvPr id="22" name="Picture 2" descr="option2_1.04inf_6cycs3km_fullcycs0.9.ps"/>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987824" y="1484784"/>
            <a:ext cx="2914650"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option3_1.04inf_6cycs_noise3km_fullcycs0.9.ps"/>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12160" y="1484784"/>
            <a:ext cx="2916237"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403648" y="4941168"/>
            <a:ext cx="648072" cy="307777"/>
          </a:xfrm>
          <a:prstGeom prst="rect">
            <a:avLst/>
          </a:prstGeom>
          <a:noFill/>
        </p:spPr>
        <p:txBody>
          <a:bodyPr wrap="square" rtlCol="0">
            <a:spAutoFit/>
          </a:bodyPr>
          <a:lstStyle/>
          <a:p>
            <a:r>
              <a:rPr lang="en-US" sz="1400" dirty="0" smtClean="0"/>
              <a:t>m/s</a:t>
            </a:r>
            <a:endParaRPr lang="en-US" sz="1400" dirty="0"/>
          </a:p>
        </p:txBody>
      </p:sp>
      <p:sp>
        <p:nvSpPr>
          <p:cNvPr id="29" name="TextBox 28"/>
          <p:cNvSpPr txBox="1"/>
          <p:nvPr/>
        </p:nvSpPr>
        <p:spPr>
          <a:xfrm>
            <a:off x="4139952" y="4941168"/>
            <a:ext cx="648072" cy="307777"/>
          </a:xfrm>
          <a:prstGeom prst="rect">
            <a:avLst/>
          </a:prstGeom>
          <a:noFill/>
        </p:spPr>
        <p:txBody>
          <a:bodyPr wrap="square" rtlCol="0">
            <a:spAutoFit/>
          </a:bodyPr>
          <a:lstStyle/>
          <a:p>
            <a:r>
              <a:rPr lang="en-US" sz="1400" dirty="0" smtClean="0"/>
              <a:t>m/s</a:t>
            </a:r>
            <a:endParaRPr lang="en-US" sz="1400" dirty="0"/>
          </a:p>
        </p:txBody>
      </p:sp>
      <p:sp>
        <p:nvSpPr>
          <p:cNvPr id="30" name="TextBox 29"/>
          <p:cNvSpPr txBox="1"/>
          <p:nvPr/>
        </p:nvSpPr>
        <p:spPr>
          <a:xfrm>
            <a:off x="7308304" y="4941168"/>
            <a:ext cx="648072" cy="307777"/>
          </a:xfrm>
          <a:prstGeom prst="rect">
            <a:avLst/>
          </a:prstGeom>
          <a:noFill/>
        </p:spPr>
        <p:txBody>
          <a:bodyPr wrap="square" rtlCol="0">
            <a:spAutoFit/>
          </a:bodyPr>
          <a:lstStyle/>
          <a:p>
            <a:r>
              <a:rPr lang="en-US" sz="1400" dirty="0" smtClean="0"/>
              <a:t>m/s</a:t>
            </a:r>
            <a:endParaRPr lang="en-US" sz="1400" dirty="0"/>
          </a:p>
        </p:txBody>
      </p:sp>
      <p:sp>
        <p:nvSpPr>
          <p:cNvPr id="23" name="Title 1"/>
          <p:cNvSpPr>
            <a:spLocks noGrp="1"/>
          </p:cNvSpPr>
          <p:nvPr>
            <p:ph type="title"/>
          </p:nvPr>
        </p:nvSpPr>
        <p:spPr>
          <a:xfrm>
            <a:off x="1187624" y="44624"/>
            <a:ext cx="7422975" cy="886691"/>
          </a:xfrm>
        </p:spPr>
        <p:txBody>
          <a:bodyPr>
            <a:noAutofit/>
          </a:bodyPr>
          <a:lstStyle/>
          <a:p>
            <a:r>
              <a:rPr lang="en-US" sz="1800" dirty="0" smtClean="0">
                <a:solidFill>
                  <a:schemeClr val="accent2"/>
                </a:solidFill>
              </a:rPr>
              <a:t/>
            </a:r>
            <a:br>
              <a:rPr lang="en-US" sz="1800" dirty="0" smtClean="0">
                <a:solidFill>
                  <a:schemeClr val="accent2"/>
                </a:solidFill>
              </a:rPr>
            </a:br>
            <a:r>
              <a:rPr lang="en-US" sz="3200" dirty="0" smtClean="0">
                <a:solidFill>
                  <a:schemeClr val="accent2"/>
                </a:solidFill>
              </a:rPr>
              <a:t>1 hour forecast: w and </a:t>
            </a:r>
            <a:r>
              <a:rPr lang="en-US" sz="3200" dirty="0" err="1" smtClean="0">
                <a:solidFill>
                  <a:schemeClr val="accent2"/>
                </a:solidFill>
              </a:rPr>
              <a:t>vorticity</a:t>
            </a:r>
            <a:r>
              <a:rPr lang="en-US" sz="3200" dirty="0" smtClean="0">
                <a:solidFill>
                  <a:schemeClr val="accent2"/>
                </a:solidFill>
              </a:rPr>
              <a:t> at 4km</a:t>
            </a:r>
            <a:endParaRPr lang="en-US" sz="3200" dirty="0">
              <a:solidFill>
                <a:schemeClr val="accent2"/>
              </a:solidFill>
            </a:endParaRPr>
          </a:p>
        </p:txBody>
      </p:sp>
      <p:sp>
        <p:nvSpPr>
          <p:cNvPr id="3" name="TextBox 2"/>
          <p:cNvSpPr txBox="1"/>
          <p:nvPr/>
        </p:nvSpPr>
        <p:spPr>
          <a:xfrm>
            <a:off x="1547664" y="2204864"/>
            <a:ext cx="1224136" cy="369332"/>
          </a:xfrm>
          <a:prstGeom prst="rect">
            <a:avLst/>
          </a:prstGeom>
          <a:noFill/>
        </p:spPr>
        <p:txBody>
          <a:bodyPr wrap="square" rtlCol="0">
            <a:spAutoFit/>
          </a:bodyPr>
          <a:lstStyle/>
          <a:p>
            <a:r>
              <a:rPr lang="en-US" dirty="0" err="1" smtClean="0"/>
              <a:t>New:Ref</a:t>
            </a:r>
            <a:r>
              <a:rPr lang="en-US" dirty="0" smtClean="0"/>
              <a:t>.</a:t>
            </a:r>
            <a:endParaRPr lang="en-US" dirty="0"/>
          </a:p>
        </p:txBody>
      </p:sp>
      <p:sp>
        <p:nvSpPr>
          <p:cNvPr id="7" name="TextBox 6"/>
          <p:cNvSpPr txBox="1"/>
          <p:nvPr/>
        </p:nvSpPr>
        <p:spPr>
          <a:xfrm>
            <a:off x="5004048" y="2204864"/>
            <a:ext cx="720080" cy="369332"/>
          </a:xfrm>
          <a:prstGeom prst="rect">
            <a:avLst/>
          </a:prstGeom>
          <a:noFill/>
        </p:spPr>
        <p:txBody>
          <a:bodyPr wrap="square" rtlCol="0">
            <a:spAutoFit/>
          </a:bodyPr>
          <a:lstStyle/>
          <a:p>
            <a:r>
              <a:rPr lang="en-US" dirty="0" smtClean="0"/>
              <a:t>Log</a:t>
            </a:r>
            <a:endParaRPr lang="en-US" dirty="0"/>
          </a:p>
        </p:txBody>
      </p:sp>
      <p:sp>
        <p:nvSpPr>
          <p:cNvPr id="8" name="TextBox 7"/>
          <p:cNvSpPr txBox="1"/>
          <p:nvPr/>
        </p:nvSpPr>
        <p:spPr>
          <a:xfrm>
            <a:off x="8244408" y="2204864"/>
            <a:ext cx="504056" cy="369332"/>
          </a:xfrm>
          <a:prstGeom prst="rect">
            <a:avLst/>
          </a:prstGeom>
          <a:noFill/>
        </p:spPr>
        <p:txBody>
          <a:bodyPr wrap="square" rtlCol="0">
            <a:spAutoFit/>
          </a:bodyPr>
          <a:lstStyle/>
          <a:p>
            <a:r>
              <a:rPr lang="en-US" dirty="0" smtClean="0"/>
              <a:t>q</a:t>
            </a:r>
            <a:endParaRPr lang="en-US" dirty="0"/>
          </a:p>
        </p:txBody>
      </p:sp>
    </p:spTree>
    <p:extLst>
      <p:ext uri="{BB962C8B-B14F-4D97-AF65-F5344CB8AC3E}">
        <p14:creationId xmlns:p14="http://schemas.microsoft.com/office/powerpoint/2010/main" val="1733238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ou_logo_400x560.jpg"/>
          <p:cNvPicPr>
            <a:picLocks noChangeAspect="1"/>
          </p:cNvPicPr>
          <p:nvPr/>
        </p:nvPicPr>
        <p:blipFill>
          <a:blip r:embed="rId3" cstate="print"/>
          <a:stretch>
            <a:fillRect/>
          </a:stretch>
        </p:blipFill>
        <p:spPr>
          <a:xfrm>
            <a:off x="165100" y="78740"/>
            <a:ext cx="656643" cy="919301"/>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19</a:t>
            </a:fld>
            <a:endParaRPr lang="en-US"/>
          </a:p>
        </p:txBody>
      </p:sp>
      <p:pic>
        <p:nvPicPr>
          <p:cNvPr id="14"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9512" y="2085736"/>
            <a:ext cx="3239770" cy="1919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t="8551" b="8188"/>
          <a:stretch>
            <a:fillRect/>
          </a:stretch>
        </p:blipFill>
        <p:spPr bwMode="auto">
          <a:xfrm>
            <a:off x="3131840" y="2229752"/>
            <a:ext cx="3239770" cy="16017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 name="Picture 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84168" y="2157744"/>
            <a:ext cx="3384550" cy="1789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835696" y="3453888"/>
            <a:ext cx="1224136" cy="369332"/>
          </a:xfrm>
          <a:prstGeom prst="rect">
            <a:avLst/>
          </a:prstGeom>
          <a:noFill/>
        </p:spPr>
        <p:txBody>
          <a:bodyPr wrap="square" rtlCol="0">
            <a:spAutoFit/>
          </a:bodyPr>
          <a:lstStyle/>
          <a:p>
            <a:r>
              <a:rPr lang="en-US" dirty="0" err="1" smtClean="0"/>
              <a:t>New:Ref</a:t>
            </a:r>
            <a:r>
              <a:rPr lang="en-US" dirty="0" smtClean="0"/>
              <a:t>.</a:t>
            </a:r>
            <a:endParaRPr lang="en-US" dirty="0"/>
          </a:p>
        </p:txBody>
      </p:sp>
      <p:sp>
        <p:nvSpPr>
          <p:cNvPr id="7" name="TextBox 6"/>
          <p:cNvSpPr txBox="1"/>
          <p:nvPr/>
        </p:nvSpPr>
        <p:spPr>
          <a:xfrm>
            <a:off x="5004048" y="3453888"/>
            <a:ext cx="720080" cy="369332"/>
          </a:xfrm>
          <a:prstGeom prst="rect">
            <a:avLst/>
          </a:prstGeom>
          <a:noFill/>
        </p:spPr>
        <p:txBody>
          <a:bodyPr wrap="square" rtlCol="0">
            <a:spAutoFit/>
          </a:bodyPr>
          <a:lstStyle/>
          <a:p>
            <a:r>
              <a:rPr lang="en-US" dirty="0" smtClean="0"/>
              <a:t>Log</a:t>
            </a:r>
            <a:endParaRPr lang="en-US" dirty="0"/>
          </a:p>
        </p:txBody>
      </p:sp>
      <p:sp>
        <p:nvSpPr>
          <p:cNvPr id="8" name="TextBox 7"/>
          <p:cNvSpPr txBox="1"/>
          <p:nvPr/>
        </p:nvSpPr>
        <p:spPr>
          <a:xfrm>
            <a:off x="8244408" y="3453888"/>
            <a:ext cx="504056" cy="369332"/>
          </a:xfrm>
          <a:prstGeom prst="rect">
            <a:avLst/>
          </a:prstGeom>
          <a:noFill/>
        </p:spPr>
        <p:txBody>
          <a:bodyPr wrap="square" rtlCol="0">
            <a:spAutoFit/>
          </a:bodyPr>
          <a:lstStyle/>
          <a:p>
            <a:r>
              <a:rPr lang="en-US" dirty="0" smtClean="0"/>
              <a:t>q</a:t>
            </a:r>
            <a:endParaRPr lang="en-US" dirty="0"/>
          </a:p>
        </p:txBody>
      </p:sp>
      <p:sp>
        <p:nvSpPr>
          <p:cNvPr id="19" name="Title 1"/>
          <p:cNvSpPr>
            <a:spLocks noGrp="1"/>
          </p:cNvSpPr>
          <p:nvPr>
            <p:ph type="title"/>
          </p:nvPr>
        </p:nvSpPr>
        <p:spPr>
          <a:xfrm>
            <a:off x="1187624" y="44624"/>
            <a:ext cx="7422975" cy="886691"/>
          </a:xfrm>
        </p:spPr>
        <p:txBody>
          <a:bodyPr>
            <a:noAutofit/>
          </a:bodyPr>
          <a:lstStyle/>
          <a:p>
            <a:r>
              <a:rPr lang="en-US" sz="1800" dirty="0" smtClean="0">
                <a:solidFill>
                  <a:schemeClr val="accent2"/>
                </a:solidFill>
              </a:rPr>
              <a:t/>
            </a:r>
            <a:br>
              <a:rPr lang="en-US" sz="1800" dirty="0" smtClean="0">
                <a:solidFill>
                  <a:schemeClr val="accent2"/>
                </a:solidFill>
              </a:rPr>
            </a:br>
            <a:r>
              <a:rPr lang="en-US" sz="2400" dirty="0" smtClean="0">
                <a:solidFill>
                  <a:schemeClr val="accent2"/>
                </a:solidFill>
              </a:rPr>
              <a:t>1 hour forecast: </a:t>
            </a:r>
            <a:r>
              <a:rPr lang="en-US" sz="2400" dirty="0">
                <a:solidFill>
                  <a:schemeClr val="accent2"/>
                </a:solidFill>
              </a:rPr>
              <a:t>Neighborhood ensemble probability (%) of </a:t>
            </a:r>
            <a:r>
              <a:rPr lang="en-US" sz="2400" dirty="0" err="1">
                <a:solidFill>
                  <a:schemeClr val="accent2"/>
                </a:solidFill>
              </a:rPr>
              <a:t>vorticity</a:t>
            </a:r>
            <a:r>
              <a:rPr lang="en-US" sz="2400" dirty="0">
                <a:solidFill>
                  <a:schemeClr val="accent2"/>
                </a:solidFill>
              </a:rPr>
              <a:t> </a:t>
            </a:r>
            <a:r>
              <a:rPr lang="en-US" sz="2400" dirty="0" smtClean="0">
                <a:solidFill>
                  <a:schemeClr val="accent2"/>
                </a:solidFill>
              </a:rPr>
              <a:t>at </a:t>
            </a:r>
            <a:r>
              <a:rPr lang="en-US" sz="2400" dirty="0">
                <a:solidFill>
                  <a:schemeClr val="accent2"/>
                </a:solidFill>
              </a:rPr>
              <a:t>150 m AGL </a:t>
            </a:r>
            <a:r>
              <a:rPr lang="en-US" sz="2400" dirty="0" smtClean="0">
                <a:solidFill>
                  <a:schemeClr val="accent2"/>
                </a:solidFill>
              </a:rPr>
              <a:t> </a:t>
            </a:r>
            <a:endParaRPr lang="en-US" sz="2400" dirty="0">
              <a:solidFill>
                <a:schemeClr val="accent2"/>
              </a:solidFill>
            </a:endParaRPr>
          </a:p>
        </p:txBody>
      </p:sp>
      <p:pic>
        <p:nvPicPr>
          <p:cNvPr id="10" name="Picture 9"/>
          <p:cNvPicPr>
            <a:picLocks noChangeAspect="1"/>
          </p:cNvPicPr>
          <p:nvPr/>
        </p:nvPicPr>
        <p:blipFill>
          <a:blip r:embed="rId7"/>
          <a:stretch>
            <a:fillRect/>
          </a:stretch>
        </p:blipFill>
        <p:spPr>
          <a:xfrm>
            <a:off x="2362200" y="4348460"/>
            <a:ext cx="4419600" cy="520700"/>
          </a:xfrm>
          <a:prstGeom prst="rect">
            <a:avLst/>
          </a:prstGeom>
        </p:spPr>
      </p:pic>
    </p:spTree>
    <p:extLst>
      <p:ext uri="{BB962C8B-B14F-4D97-AF65-F5344CB8AC3E}">
        <p14:creationId xmlns:p14="http://schemas.microsoft.com/office/powerpoint/2010/main" val="217639634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390A1AF8-6243-804F-B4A7-A6DFC9AE0237}" type="slidenum">
              <a:rPr lang="en-US" sz="1200">
                <a:solidFill>
                  <a:srgbClr val="898989"/>
                </a:solidFill>
                <a:latin typeface="Calibri" charset="0"/>
              </a:rPr>
              <a:pPr eaLnBrk="1" hangingPunct="1"/>
              <a:t>2</a:t>
            </a:fld>
            <a:endParaRPr lang="en-US" sz="1200">
              <a:solidFill>
                <a:srgbClr val="898989"/>
              </a:solidFill>
              <a:latin typeface="Calibri" charset="0"/>
            </a:endParaRPr>
          </a:p>
        </p:txBody>
      </p:sp>
      <p:sp>
        <p:nvSpPr>
          <p:cNvPr id="21506" name="TextBox 2"/>
          <p:cNvSpPr txBox="1">
            <a:spLocks noChangeArrowheads="1"/>
          </p:cNvSpPr>
          <p:nvPr/>
        </p:nvSpPr>
        <p:spPr bwMode="auto">
          <a:xfrm>
            <a:off x="958031" y="282575"/>
            <a:ext cx="77184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lang="en-US" dirty="0" smtClean="0">
                <a:solidFill>
                  <a:schemeClr val="accent2"/>
                </a:solidFill>
              </a:rPr>
              <a:t>GSI-based </a:t>
            </a:r>
            <a:r>
              <a:rPr lang="en-US" dirty="0" err="1" smtClean="0">
                <a:solidFill>
                  <a:schemeClr val="accent2"/>
                </a:solidFill>
              </a:rPr>
              <a:t>Var</a:t>
            </a:r>
            <a:r>
              <a:rPr lang="en-US" dirty="0">
                <a:solidFill>
                  <a:schemeClr val="accent2"/>
                </a:solidFill>
              </a:rPr>
              <a:t>/</a:t>
            </a:r>
            <a:r>
              <a:rPr lang="en-US" dirty="0" err="1">
                <a:solidFill>
                  <a:schemeClr val="accent2"/>
                </a:solidFill>
              </a:rPr>
              <a:t>EnKF</a:t>
            </a:r>
            <a:r>
              <a:rPr lang="en-US" dirty="0" smtClean="0">
                <a:solidFill>
                  <a:schemeClr val="accent2"/>
                </a:solidFill>
              </a:rPr>
              <a:t>/</a:t>
            </a:r>
            <a:r>
              <a:rPr lang="en-US" dirty="0" err="1" smtClean="0">
                <a:solidFill>
                  <a:schemeClr val="accent2"/>
                </a:solidFill>
              </a:rPr>
              <a:t>EnVar</a:t>
            </a:r>
            <a:r>
              <a:rPr lang="en-US" dirty="0" smtClean="0">
                <a:solidFill>
                  <a:schemeClr val="accent2"/>
                </a:solidFill>
              </a:rPr>
              <a:t>/Hybrid </a:t>
            </a:r>
            <a:r>
              <a:rPr lang="en-US" dirty="0">
                <a:solidFill>
                  <a:schemeClr val="accent2"/>
                </a:solidFill>
              </a:rPr>
              <a:t>for </a:t>
            </a:r>
            <a:r>
              <a:rPr lang="en-US" dirty="0" smtClean="0">
                <a:solidFill>
                  <a:schemeClr val="accent2"/>
                </a:solidFill>
              </a:rPr>
              <a:t>global and convection resolving regional </a:t>
            </a:r>
            <a:r>
              <a:rPr lang="en-US" dirty="0">
                <a:solidFill>
                  <a:schemeClr val="accent2"/>
                </a:solidFill>
              </a:rPr>
              <a:t>modeling </a:t>
            </a:r>
            <a:r>
              <a:rPr lang="en-US" dirty="0" smtClean="0">
                <a:solidFill>
                  <a:schemeClr val="accent2"/>
                </a:solidFill>
              </a:rPr>
              <a:t>systems</a:t>
            </a:r>
            <a:endParaRPr lang="en-US" dirty="0">
              <a:solidFill>
                <a:schemeClr val="accent2"/>
              </a:solidFill>
            </a:endParaRPr>
          </a:p>
        </p:txBody>
      </p:sp>
      <p:cxnSp>
        <p:nvCxnSpPr>
          <p:cNvPr id="4" name="Straight Connector 3"/>
          <p:cNvCxnSpPr/>
          <p:nvPr/>
        </p:nvCxnSpPr>
        <p:spPr>
          <a:xfrm>
            <a:off x="0" y="1268413"/>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1508" name="Picture 4" descr="ou_logo_400x560.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a:spLocks noChangeAspect="1"/>
          </p:cNvSpPr>
          <p:nvPr/>
        </p:nvSpPr>
        <p:spPr bwMode="auto">
          <a:xfrm>
            <a:off x="2627784" y="1844823"/>
            <a:ext cx="3664350" cy="865312"/>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t>GSI-based </a:t>
            </a:r>
            <a:r>
              <a:rPr lang="en-US" sz="2000" dirty="0" err="1"/>
              <a:t>Var</a:t>
            </a:r>
            <a:r>
              <a:rPr lang="en-US" sz="2000" dirty="0"/>
              <a:t>/</a:t>
            </a:r>
            <a:r>
              <a:rPr lang="en-US" sz="2000" dirty="0" err="1"/>
              <a:t>EnKF</a:t>
            </a:r>
            <a:r>
              <a:rPr lang="en-US" sz="2000" dirty="0"/>
              <a:t>/</a:t>
            </a:r>
            <a:r>
              <a:rPr lang="en-US" sz="2000" dirty="0" smtClean="0"/>
              <a:t>3/4DEnVar/ Hybrid</a:t>
            </a:r>
            <a:endParaRPr lang="en-US" sz="2000" dirty="0"/>
          </a:p>
        </p:txBody>
      </p:sp>
      <p:sp>
        <p:nvSpPr>
          <p:cNvPr id="8" name="Rounded Rectangle 7"/>
          <p:cNvSpPr>
            <a:spLocks noChangeAspect="1"/>
          </p:cNvSpPr>
          <p:nvPr/>
        </p:nvSpPr>
        <p:spPr bwMode="auto">
          <a:xfrm>
            <a:off x="684213" y="3486422"/>
            <a:ext cx="1736725" cy="747713"/>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t>GFS</a:t>
            </a:r>
          </a:p>
        </p:txBody>
      </p:sp>
      <p:sp>
        <p:nvSpPr>
          <p:cNvPr id="10" name="Rounded Rectangle 9"/>
          <p:cNvSpPr>
            <a:spLocks noChangeAspect="1"/>
          </p:cNvSpPr>
          <p:nvPr/>
        </p:nvSpPr>
        <p:spPr bwMode="auto">
          <a:xfrm>
            <a:off x="6661150" y="3472135"/>
            <a:ext cx="1646238" cy="762000"/>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a:p>
            <a:pPr algn="ctr">
              <a:defRPr/>
            </a:pPr>
            <a:r>
              <a:rPr lang="en-US" dirty="0"/>
              <a:t>Hurricane-WRF (HWRF)</a:t>
            </a:r>
          </a:p>
          <a:p>
            <a:pPr algn="ctr">
              <a:defRPr/>
            </a:pPr>
            <a:endParaRPr lang="en-US" sz="2400" dirty="0"/>
          </a:p>
        </p:txBody>
      </p:sp>
      <p:sp>
        <p:nvSpPr>
          <p:cNvPr id="11" name="Rounded Rectangle 10"/>
          <p:cNvSpPr>
            <a:spLocks noChangeAspect="1"/>
          </p:cNvSpPr>
          <p:nvPr/>
        </p:nvSpPr>
        <p:spPr bwMode="auto">
          <a:xfrm>
            <a:off x="4789488" y="3488010"/>
            <a:ext cx="1600200" cy="746125"/>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a:p>
            <a:pPr algn="ctr">
              <a:defRPr/>
            </a:pPr>
            <a:r>
              <a:rPr lang="en-US" dirty="0"/>
              <a:t>WRF </a:t>
            </a:r>
            <a:r>
              <a:rPr lang="en-US" dirty="0" smtClean="0"/>
              <a:t>NMMB</a:t>
            </a:r>
            <a:endParaRPr lang="en-US" dirty="0"/>
          </a:p>
          <a:p>
            <a:pPr algn="ctr">
              <a:defRPr/>
            </a:pPr>
            <a:endParaRPr lang="en-US" sz="2400" dirty="0"/>
          </a:p>
        </p:txBody>
      </p:sp>
      <p:sp>
        <p:nvSpPr>
          <p:cNvPr id="12" name="Rounded Rectangle 11"/>
          <p:cNvSpPr>
            <a:spLocks noChangeAspect="1"/>
          </p:cNvSpPr>
          <p:nvPr/>
        </p:nvSpPr>
        <p:spPr bwMode="auto">
          <a:xfrm>
            <a:off x="2938463" y="3488010"/>
            <a:ext cx="1554162" cy="746125"/>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a:p>
            <a:pPr algn="ctr">
              <a:defRPr/>
            </a:pPr>
            <a:r>
              <a:rPr lang="en-US" dirty="0"/>
              <a:t>  WRF</a:t>
            </a:r>
            <a:r>
              <a:rPr lang="en-US" dirty="0" smtClean="0"/>
              <a:t>-ARW</a:t>
            </a:r>
            <a:endParaRPr lang="en-US" dirty="0"/>
          </a:p>
          <a:p>
            <a:pPr algn="ctr">
              <a:defRPr/>
            </a:pPr>
            <a:endParaRPr lang="en-US" sz="2400" dirty="0"/>
          </a:p>
        </p:txBody>
      </p:sp>
      <p:cxnSp>
        <p:nvCxnSpPr>
          <p:cNvPr id="30" name="Straight Arrow Connector 29"/>
          <p:cNvCxnSpPr/>
          <p:nvPr/>
        </p:nvCxnSpPr>
        <p:spPr bwMode="auto">
          <a:xfrm flipH="1">
            <a:off x="1674813" y="2710135"/>
            <a:ext cx="2711450" cy="6857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bwMode="auto">
          <a:xfrm flipH="1">
            <a:off x="3716338" y="2710135"/>
            <a:ext cx="669925" cy="6857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bwMode="auto">
          <a:xfrm>
            <a:off x="4386263" y="2710135"/>
            <a:ext cx="1203325" cy="6857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7" idx="2"/>
          </p:cNvCxnSpPr>
          <p:nvPr/>
        </p:nvCxnSpPr>
        <p:spPr bwMode="auto">
          <a:xfrm>
            <a:off x="4459959" y="2710136"/>
            <a:ext cx="2622350" cy="68579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83568" y="4437112"/>
            <a:ext cx="7704856" cy="2862323"/>
          </a:xfrm>
          <a:prstGeom prst="rect">
            <a:avLst/>
          </a:prstGeom>
          <a:noFill/>
        </p:spPr>
        <p:txBody>
          <a:bodyPr wrap="square" rtlCol="0">
            <a:spAutoFit/>
          </a:bodyPr>
          <a:lstStyle/>
          <a:p>
            <a:pPr marL="285750" indent="-285750">
              <a:buFont typeface="Arial"/>
              <a:buChar char="•"/>
            </a:pPr>
            <a:r>
              <a:rPr lang="en-US" dirty="0" smtClean="0"/>
              <a:t>Efforts have been made to further develop the GSI based </a:t>
            </a:r>
            <a:r>
              <a:rPr lang="en-US" dirty="0" err="1" smtClean="0"/>
              <a:t>Var</a:t>
            </a:r>
            <a:r>
              <a:rPr lang="en-US" dirty="0" smtClean="0"/>
              <a:t>/</a:t>
            </a:r>
            <a:r>
              <a:rPr lang="en-US" dirty="0" err="1" smtClean="0"/>
              <a:t>EnKF</a:t>
            </a:r>
            <a:r>
              <a:rPr lang="en-US" dirty="0" smtClean="0"/>
              <a:t>/</a:t>
            </a:r>
            <a:r>
              <a:rPr lang="en-US" dirty="0" err="1" smtClean="0"/>
              <a:t>EnVar</a:t>
            </a:r>
            <a:r>
              <a:rPr lang="en-US" dirty="0" smtClean="0"/>
              <a:t> for </a:t>
            </a:r>
            <a:r>
              <a:rPr lang="en-US" dirty="0" smtClean="0">
                <a:solidFill>
                  <a:schemeClr val="accent2"/>
                </a:solidFill>
              </a:rPr>
              <a:t>convective resolving </a:t>
            </a:r>
            <a:r>
              <a:rPr lang="en-US" dirty="0" smtClean="0"/>
              <a:t>NWP.</a:t>
            </a:r>
          </a:p>
          <a:p>
            <a:pPr marL="285750" indent="-285750">
              <a:buFont typeface="Arial"/>
              <a:buChar char="•"/>
            </a:pPr>
            <a:endParaRPr lang="en-US" dirty="0" smtClean="0"/>
          </a:p>
          <a:p>
            <a:pPr marL="285750" indent="-285750">
              <a:buFont typeface="Arial"/>
              <a:buChar char="•"/>
            </a:pPr>
            <a:r>
              <a:rPr lang="en-US" dirty="0" smtClean="0"/>
              <a:t>Highly relevant to NGGPS planning as NGGPS will be a </a:t>
            </a:r>
            <a:r>
              <a:rPr lang="en-US" dirty="0" smtClean="0">
                <a:solidFill>
                  <a:schemeClr val="accent2"/>
                </a:solidFill>
              </a:rPr>
              <a:t>convection resolving </a:t>
            </a:r>
            <a:r>
              <a:rPr lang="en-US" dirty="0" smtClean="0">
                <a:solidFill>
                  <a:srgbClr val="008000"/>
                </a:solidFill>
              </a:rPr>
              <a:t>global</a:t>
            </a:r>
            <a:r>
              <a:rPr lang="en-US" dirty="0" smtClean="0"/>
              <a:t> prediction system. </a:t>
            </a:r>
          </a:p>
          <a:p>
            <a:pPr marL="285750" indent="-285750">
              <a:buFont typeface="Arial"/>
              <a:buChar char="•"/>
            </a:pPr>
            <a:endParaRPr lang="en-US" dirty="0"/>
          </a:p>
          <a:p>
            <a:pPr marL="285750" indent="-285750">
              <a:buFont typeface="Arial"/>
              <a:buChar char="•"/>
            </a:pPr>
            <a:r>
              <a:rPr lang="en-US" dirty="0" smtClean="0"/>
              <a:t>Efforts are also being made to further improve GSI 4DEnVar for GFS.</a:t>
            </a:r>
          </a:p>
          <a:p>
            <a:pPr marL="285750" indent="-285750">
              <a:buFont typeface="Arial"/>
              <a:buChar char="•"/>
            </a:pPr>
            <a:endParaRPr lang="en-US" dirty="0" smtClean="0"/>
          </a:p>
          <a:p>
            <a:pPr marL="285750" indent="-285750">
              <a:buFont typeface="Arial"/>
              <a:buChar char="•"/>
            </a:pPr>
            <a:endParaRPr lang="en-US" dirty="0"/>
          </a:p>
          <a:p>
            <a:endParaRPr lang="en-US" dirty="0" smtClean="0"/>
          </a:p>
        </p:txBody>
      </p:sp>
    </p:spTree>
    <p:extLst>
      <p:ext uri="{BB962C8B-B14F-4D97-AF65-F5344CB8AC3E}">
        <p14:creationId xmlns:p14="http://schemas.microsoft.com/office/powerpoint/2010/main" val="32054935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C:\Users\Yongming\Desktop\option3_1.04inf_6cycs_noise3km_fullcycs0.9_graup_temp22_00_00.eps.jpgoption3_1.04inf_6cycs_noise3km_fullcycs0.9_graup_temp22_00_00.eps"/>
          <p:cNvPicPr>
            <a:picLocks noChangeAspect="1" noChangeArrowheads="1"/>
          </p:cNvPicPr>
          <p:nvPr/>
        </p:nvPicPr>
        <p:blipFill>
          <a:blip r:embed="rId2" cstate="email">
            <a:extLst>
              <a:ext uri="{28A0092B-C50C-407E-A947-70E740481C1C}">
                <a14:useLocalDpi xmlns:a14="http://schemas.microsoft.com/office/drawing/2010/main" val="0"/>
              </a:ext>
            </a:extLst>
          </a:blip>
          <a:srcRect l="4306" t="7513" r="5002" b="-362"/>
          <a:stretch>
            <a:fillRect/>
          </a:stretch>
        </p:blipFill>
        <p:spPr bwMode="auto">
          <a:xfrm>
            <a:off x="6156969" y="1412978"/>
            <a:ext cx="2521470" cy="261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3" descr="C:\Users\Yongming\Desktop\option2_1.04inf_6cycs3km_fullcycs0.9_graup_temp22_00_00.eps.jpgoption2_1.04inf_6cycs3km_fullcycs0.9_graup_temp22_00_00.eps"/>
          <p:cNvPicPr>
            <a:picLocks noChangeAspect="1" noChangeArrowheads="1"/>
          </p:cNvPicPr>
          <p:nvPr/>
        </p:nvPicPr>
        <p:blipFill>
          <a:blip r:embed="rId3" cstate="email">
            <a:extLst>
              <a:ext uri="{28A0092B-C50C-407E-A947-70E740481C1C}">
                <a14:useLocalDpi xmlns:a14="http://schemas.microsoft.com/office/drawing/2010/main" val="0"/>
              </a:ext>
            </a:extLst>
          </a:blip>
          <a:srcRect l="4956" t="6136" r="4041" b="-2380"/>
          <a:stretch>
            <a:fillRect/>
          </a:stretch>
        </p:blipFill>
        <p:spPr bwMode="auto">
          <a:xfrm>
            <a:off x="3275633" y="1427611"/>
            <a:ext cx="2606523" cy="266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C:\Users\Yongming\Desktop\option1_1.04inf_6cycs3km_full_inf0.9_graup_temp22_00_00.eps.jpgoption1_1.04inf_6cycs3km_full_inf0.9_graup_temp22_00_00.eps"/>
          <p:cNvPicPr>
            <a:picLocks noChangeAspect="1" noChangeArrowheads="1"/>
          </p:cNvPicPr>
          <p:nvPr/>
        </p:nvPicPr>
        <p:blipFill>
          <a:blip r:embed="rId4" cstate="email">
            <a:extLst>
              <a:ext uri="{28A0092B-C50C-407E-A947-70E740481C1C}">
                <a14:useLocalDpi xmlns:a14="http://schemas.microsoft.com/office/drawing/2010/main" val="0"/>
              </a:ext>
            </a:extLst>
          </a:blip>
          <a:srcRect l="3615" t="7213" r="4849" b="-1266"/>
          <a:stretch>
            <a:fillRect/>
          </a:stretch>
        </p:blipFill>
        <p:spPr bwMode="auto">
          <a:xfrm>
            <a:off x="395536" y="1412776"/>
            <a:ext cx="2564356" cy="261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8" name="Picture 17" descr="ou_logo_400x560.jpg"/>
          <p:cNvPicPr>
            <a:picLocks noChangeAspect="1"/>
          </p:cNvPicPr>
          <p:nvPr/>
        </p:nvPicPr>
        <p:blipFill>
          <a:blip r:embed="rId5" cstate="print"/>
          <a:stretch>
            <a:fillRect/>
          </a:stretch>
        </p:blipFill>
        <p:spPr>
          <a:xfrm>
            <a:off x="165100" y="78740"/>
            <a:ext cx="656643" cy="919301"/>
          </a:xfrm>
          <a:prstGeom prst="rect">
            <a:avLst/>
          </a:prstGeom>
        </p:spPr>
      </p:pic>
      <p:sp>
        <p:nvSpPr>
          <p:cNvPr id="19" name="Title 2"/>
          <p:cNvSpPr>
            <a:spLocks noGrp="1"/>
          </p:cNvSpPr>
          <p:nvPr>
            <p:ph type="title"/>
          </p:nvPr>
        </p:nvSpPr>
        <p:spPr>
          <a:xfrm>
            <a:off x="1115616" y="76200"/>
            <a:ext cx="7344816" cy="1143000"/>
          </a:xfrm>
        </p:spPr>
        <p:txBody>
          <a:bodyPr>
            <a:normAutofit/>
          </a:bodyPr>
          <a:lstStyle/>
          <a:p>
            <a:r>
              <a:rPr lang="en-US" sz="3200" dirty="0" err="1" smtClean="0">
                <a:solidFill>
                  <a:schemeClr val="accent2"/>
                </a:solidFill>
              </a:rPr>
              <a:t>Graupel</a:t>
            </a:r>
            <a:r>
              <a:rPr lang="en-US" sz="3200" dirty="0" smtClean="0">
                <a:solidFill>
                  <a:schemeClr val="accent2"/>
                </a:solidFill>
              </a:rPr>
              <a:t> (</a:t>
            </a:r>
            <a:r>
              <a:rPr lang="en-US" sz="3200" dirty="0" err="1" smtClean="0">
                <a:solidFill>
                  <a:schemeClr val="accent2"/>
                </a:solidFill>
              </a:rPr>
              <a:t>q</a:t>
            </a:r>
            <a:r>
              <a:rPr lang="en-US" sz="3200" baseline="-25000" dirty="0" err="1" smtClean="0">
                <a:solidFill>
                  <a:schemeClr val="accent2"/>
                </a:solidFill>
              </a:rPr>
              <a:t>g</a:t>
            </a:r>
            <a:r>
              <a:rPr lang="en-US" sz="3200" dirty="0" smtClean="0">
                <a:solidFill>
                  <a:schemeClr val="accent2"/>
                </a:solidFill>
              </a:rPr>
              <a:t>) analysis and dynamical factors that impact storm evolution</a:t>
            </a:r>
            <a:endParaRPr lang="en-US" sz="3200" dirty="0">
              <a:solidFill>
                <a:schemeClr val="accent2"/>
              </a:solidFill>
            </a:endParaRPr>
          </a:p>
        </p:txBody>
      </p:sp>
      <p:sp>
        <p:nvSpPr>
          <p:cNvPr id="16" name="TextBox 15"/>
          <p:cNvSpPr txBox="1"/>
          <p:nvPr/>
        </p:nvSpPr>
        <p:spPr>
          <a:xfrm>
            <a:off x="4211960" y="4849415"/>
            <a:ext cx="1656184" cy="307777"/>
          </a:xfrm>
          <a:prstGeom prst="rect">
            <a:avLst/>
          </a:prstGeom>
          <a:noFill/>
        </p:spPr>
        <p:txBody>
          <a:bodyPr wrap="square" rtlCol="0">
            <a:spAutoFit/>
          </a:bodyPr>
          <a:lstStyle/>
          <a:p>
            <a:r>
              <a:rPr lang="en-US" sz="1400" dirty="0" smtClean="0"/>
              <a:t>(g/kg)</a:t>
            </a:r>
            <a:endParaRPr lang="en-US" sz="1400" dirty="0"/>
          </a:p>
        </p:txBody>
      </p:sp>
      <p:sp>
        <p:nvSpPr>
          <p:cNvPr id="22" name="TextBox 21"/>
          <p:cNvSpPr txBox="1"/>
          <p:nvPr/>
        </p:nvSpPr>
        <p:spPr>
          <a:xfrm>
            <a:off x="1475656" y="1484784"/>
            <a:ext cx="1224136" cy="369332"/>
          </a:xfrm>
          <a:prstGeom prst="rect">
            <a:avLst/>
          </a:prstGeom>
          <a:noFill/>
        </p:spPr>
        <p:txBody>
          <a:bodyPr wrap="square" rtlCol="0">
            <a:spAutoFit/>
          </a:bodyPr>
          <a:lstStyle/>
          <a:p>
            <a:r>
              <a:rPr lang="en-US" dirty="0" err="1" smtClean="0"/>
              <a:t>New:Ref</a:t>
            </a:r>
            <a:r>
              <a:rPr lang="en-US" dirty="0" smtClean="0"/>
              <a:t>.</a:t>
            </a:r>
            <a:endParaRPr lang="en-US" dirty="0"/>
          </a:p>
        </p:txBody>
      </p:sp>
      <p:sp>
        <p:nvSpPr>
          <p:cNvPr id="23" name="TextBox 22"/>
          <p:cNvSpPr txBox="1"/>
          <p:nvPr/>
        </p:nvSpPr>
        <p:spPr>
          <a:xfrm>
            <a:off x="4860032" y="1484784"/>
            <a:ext cx="720080" cy="369332"/>
          </a:xfrm>
          <a:prstGeom prst="rect">
            <a:avLst/>
          </a:prstGeom>
          <a:noFill/>
        </p:spPr>
        <p:txBody>
          <a:bodyPr wrap="square" rtlCol="0">
            <a:spAutoFit/>
          </a:bodyPr>
          <a:lstStyle/>
          <a:p>
            <a:r>
              <a:rPr lang="en-US" dirty="0" smtClean="0"/>
              <a:t>Log</a:t>
            </a:r>
            <a:endParaRPr lang="en-US" dirty="0"/>
          </a:p>
        </p:txBody>
      </p:sp>
      <p:sp>
        <p:nvSpPr>
          <p:cNvPr id="24" name="TextBox 23"/>
          <p:cNvSpPr txBox="1"/>
          <p:nvPr/>
        </p:nvSpPr>
        <p:spPr>
          <a:xfrm>
            <a:off x="7956376" y="1484784"/>
            <a:ext cx="504056" cy="369332"/>
          </a:xfrm>
          <a:prstGeom prst="rect">
            <a:avLst/>
          </a:prstGeom>
          <a:noFill/>
        </p:spPr>
        <p:txBody>
          <a:bodyPr wrap="square" rtlCol="0">
            <a:spAutoFit/>
          </a:bodyPr>
          <a:lstStyle/>
          <a:p>
            <a:r>
              <a:rPr lang="en-US" dirty="0" smtClean="0"/>
              <a:t>q</a:t>
            </a:r>
            <a:endParaRPr lang="en-US" dirty="0"/>
          </a:p>
        </p:txBody>
      </p:sp>
      <p:pic>
        <p:nvPicPr>
          <p:cNvPr id="12"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39551" y="4149079"/>
            <a:ext cx="2275323" cy="252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 name="Picture 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563888" y="4149080"/>
            <a:ext cx="2016224" cy="2534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 name="Picture 4"/>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491974" y="4149079"/>
            <a:ext cx="2040466" cy="252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17559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9512" y="4437112"/>
            <a:ext cx="8716838" cy="2232248"/>
            <a:chOff x="179512" y="4221088"/>
            <a:chExt cx="8716838" cy="2232248"/>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221088"/>
              <a:ext cx="2019300" cy="220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234011"/>
              <a:ext cx="2038350" cy="2219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15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025" y="4234011"/>
              <a:ext cx="2019300"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15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7050" y="4234011"/>
              <a:ext cx="2019300" cy="220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grpSp>
      <p:sp>
        <p:nvSpPr>
          <p:cNvPr id="20490" name="Text Box 11"/>
          <p:cNvSpPr txBox="1">
            <a:spLocks noChangeArrowheads="1"/>
          </p:cNvSpPr>
          <p:nvPr/>
        </p:nvSpPr>
        <p:spPr bwMode="auto">
          <a:xfrm>
            <a:off x="683865" y="1406103"/>
            <a:ext cx="1439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eaLnBrk="1" hangingPunct="1"/>
            <a:r>
              <a:rPr lang="en-US" sz="1800" dirty="0"/>
              <a:t>2200 UTC</a:t>
            </a:r>
          </a:p>
        </p:txBody>
      </p:sp>
      <p:sp>
        <p:nvSpPr>
          <p:cNvPr id="21516" name="Text Box 12"/>
          <p:cNvSpPr txBox="1">
            <a:spLocks noChangeArrowheads="1"/>
          </p:cNvSpPr>
          <p:nvPr/>
        </p:nvSpPr>
        <p:spPr bwMode="auto">
          <a:xfrm>
            <a:off x="2916113" y="1406103"/>
            <a:ext cx="1439863"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eaLnBrk="1" hangingPunct="1"/>
            <a:r>
              <a:rPr lang="en-US" sz="1800" dirty="0"/>
              <a:t>2215 UTC</a:t>
            </a:r>
          </a:p>
        </p:txBody>
      </p:sp>
      <p:sp>
        <p:nvSpPr>
          <p:cNvPr id="21517" name="Text Box 13"/>
          <p:cNvSpPr txBox="1">
            <a:spLocks noChangeArrowheads="1"/>
          </p:cNvSpPr>
          <p:nvPr/>
        </p:nvSpPr>
        <p:spPr bwMode="auto">
          <a:xfrm>
            <a:off x="5076354" y="1406103"/>
            <a:ext cx="1439862"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eaLnBrk="1" hangingPunct="1"/>
            <a:r>
              <a:rPr lang="en-US" sz="1800" dirty="0"/>
              <a:t>2230 UTC</a:t>
            </a:r>
          </a:p>
        </p:txBody>
      </p:sp>
      <p:sp>
        <p:nvSpPr>
          <p:cNvPr id="21518" name="Text Box 14"/>
          <p:cNvSpPr txBox="1">
            <a:spLocks noChangeArrowheads="1"/>
          </p:cNvSpPr>
          <p:nvPr/>
        </p:nvSpPr>
        <p:spPr bwMode="auto">
          <a:xfrm>
            <a:off x="7164288" y="1406104"/>
            <a:ext cx="1439862"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eaLnBrk="1" hangingPunct="1"/>
            <a:r>
              <a:rPr lang="en-US" sz="1800" dirty="0"/>
              <a:t>2245 UTC</a:t>
            </a:r>
          </a:p>
        </p:txBody>
      </p:sp>
      <p:sp>
        <p:nvSpPr>
          <p:cNvPr id="3" name="TextBox 2"/>
          <p:cNvSpPr txBox="1"/>
          <p:nvPr/>
        </p:nvSpPr>
        <p:spPr>
          <a:xfrm>
            <a:off x="827584" y="6300028"/>
            <a:ext cx="2448272" cy="369332"/>
          </a:xfrm>
          <a:prstGeom prst="rect">
            <a:avLst/>
          </a:prstGeom>
          <a:noFill/>
        </p:spPr>
        <p:txBody>
          <a:bodyPr wrap="square" rtlCol="0">
            <a:spAutoFit/>
          </a:bodyPr>
          <a:lstStyle/>
          <a:p>
            <a:r>
              <a:rPr lang="en-US" dirty="0" smtClean="0"/>
              <a:t>Observation</a:t>
            </a:r>
            <a:endParaRPr lang="en-US" dirty="0"/>
          </a:p>
        </p:txBody>
      </p:sp>
      <p:cxnSp>
        <p:nvCxnSpPr>
          <p:cNvPr id="21" name="Straight Connector 20"/>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2" name="Picture 21" descr="ou_logo_400x560.jpg"/>
          <p:cNvPicPr>
            <a:picLocks noChangeAspect="1"/>
          </p:cNvPicPr>
          <p:nvPr/>
        </p:nvPicPr>
        <p:blipFill>
          <a:blip r:embed="rId6" cstate="print"/>
          <a:stretch>
            <a:fillRect/>
          </a:stretch>
        </p:blipFill>
        <p:spPr>
          <a:xfrm>
            <a:off x="165100" y="78740"/>
            <a:ext cx="656643" cy="919301"/>
          </a:xfrm>
          <a:prstGeom prst="rect">
            <a:avLst/>
          </a:prstGeom>
        </p:spPr>
      </p:pic>
      <p:grpSp>
        <p:nvGrpSpPr>
          <p:cNvPr id="9" name="Group 8"/>
          <p:cNvGrpSpPr/>
          <p:nvPr/>
        </p:nvGrpSpPr>
        <p:grpSpPr>
          <a:xfrm>
            <a:off x="36513" y="1803326"/>
            <a:ext cx="8714010" cy="2417762"/>
            <a:chOff x="36513" y="1803326"/>
            <a:chExt cx="8714010" cy="2417762"/>
          </a:xfrm>
        </p:grpSpPr>
        <p:grpSp>
          <p:nvGrpSpPr>
            <p:cNvPr id="5" name="Group 4"/>
            <p:cNvGrpSpPr/>
            <p:nvPr/>
          </p:nvGrpSpPr>
          <p:grpSpPr>
            <a:xfrm>
              <a:off x="36513" y="1803326"/>
              <a:ext cx="8714010" cy="2417762"/>
              <a:chOff x="36513" y="1515294"/>
              <a:chExt cx="8714010" cy="2417762"/>
            </a:xfrm>
          </p:grpSpPr>
          <p:pic>
            <p:nvPicPr>
              <p:cNvPr id="20486" name="Picture 7" descr="20141022-option1_thm_new_zoom_1000m_timfcst_22_00_00.eps"/>
              <p:cNvPicPr>
                <a:picLocks noChangeAspect="1" noChangeArrowheads="1"/>
              </p:cNvPicPr>
              <p:nvPr/>
            </p:nvPicPr>
            <p:blipFill>
              <a:blip r:embed="rId7" cstate="email">
                <a:extLst>
                  <a:ext uri="{28A0092B-C50C-407E-A947-70E740481C1C}">
                    <a14:useLocalDpi xmlns:a14="http://schemas.microsoft.com/office/drawing/2010/main" val="0"/>
                  </a:ext>
                </a:extLst>
              </a:blip>
              <a:srcRect t="14320" r="12943" b="9198"/>
              <a:stretch>
                <a:fillRect/>
              </a:stretch>
            </p:blipFill>
            <p:spPr bwMode="auto">
              <a:xfrm>
                <a:off x="36513" y="1515294"/>
                <a:ext cx="2185987"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descr="20141022-option1_thm_new_zoom_1000m_timfcst_22_15_00.eps"/>
              <p:cNvPicPr>
                <a:picLocks noChangeAspect="1" noChangeArrowheads="1"/>
              </p:cNvPicPr>
              <p:nvPr/>
            </p:nvPicPr>
            <p:blipFill>
              <a:blip r:embed="rId8" cstate="email">
                <a:extLst>
                  <a:ext uri="{28A0092B-C50C-407E-A947-70E740481C1C}">
                    <a14:useLocalDpi xmlns:a14="http://schemas.microsoft.com/office/drawing/2010/main" val="0"/>
                  </a:ext>
                </a:extLst>
              </a:blip>
              <a:srcRect l="9639" t="15324" r="14433" b="10484"/>
              <a:stretch>
                <a:fillRect/>
              </a:stretch>
            </p:blipFill>
            <p:spPr bwMode="auto">
              <a:xfrm>
                <a:off x="2476946" y="1557139"/>
                <a:ext cx="1951038"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9" descr="20141022-option1_thm_new_zoom_1000m_timfcst_22_30_00.eps"/>
              <p:cNvPicPr>
                <a:picLocks noChangeAspect="1" noChangeArrowheads="1"/>
              </p:cNvPicPr>
              <p:nvPr/>
            </p:nvPicPr>
            <p:blipFill>
              <a:blip r:embed="rId9" cstate="email">
                <a:extLst>
                  <a:ext uri="{28A0092B-C50C-407E-A947-70E740481C1C}">
                    <a14:useLocalDpi xmlns:a14="http://schemas.microsoft.com/office/drawing/2010/main" val="0"/>
                  </a:ext>
                </a:extLst>
              </a:blip>
              <a:srcRect l="9113" t="14882" r="10776" b="10524"/>
              <a:stretch>
                <a:fillRect/>
              </a:stretch>
            </p:blipFill>
            <p:spPr bwMode="auto">
              <a:xfrm>
                <a:off x="4645025" y="1557139"/>
                <a:ext cx="198755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0" descr="20141022-option1_thm_new_zoom_1000m_timfcst_22_45_00.eps"/>
              <p:cNvPicPr>
                <a:picLocks noChangeAspect="1" noChangeArrowheads="1"/>
              </p:cNvPicPr>
              <p:nvPr/>
            </p:nvPicPr>
            <p:blipFill>
              <a:blip r:embed="rId10" cstate="email">
                <a:extLst>
                  <a:ext uri="{28A0092B-C50C-407E-A947-70E740481C1C}">
                    <a14:useLocalDpi xmlns:a14="http://schemas.microsoft.com/office/drawing/2010/main" val="0"/>
                  </a:ext>
                </a:extLst>
              </a:blip>
              <a:srcRect l="9050" t="14761" r="13448" b="10162"/>
              <a:stretch>
                <a:fillRect/>
              </a:stretch>
            </p:blipFill>
            <p:spPr bwMode="auto">
              <a:xfrm>
                <a:off x="6804248" y="1559744"/>
                <a:ext cx="1946275"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p:cNvSpPr txBox="1"/>
            <p:nvPr/>
          </p:nvSpPr>
          <p:spPr>
            <a:xfrm>
              <a:off x="899592" y="1844824"/>
              <a:ext cx="1296144" cy="369332"/>
            </a:xfrm>
            <a:prstGeom prst="rect">
              <a:avLst/>
            </a:prstGeom>
            <a:noFill/>
          </p:spPr>
          <p:txBody>
            <a:bodyPr wrap="square" rtlCol="0">
              <a:spAutoFit/>
            </a:bodyPr>
            <a:lstStyle/>
            <a:p>
              <a:r>
                <a:rPr lang="en-US" dirty="0" smtClean="0"/>
                <a:t>Thompson</a:t>
              </a:r>
              <a:endParaRPr lang="en-US" dirty="0"/>
            </a:p>
          </p:txBody>
        </p:sp>
      </p:grpSp>
      <p:sp>
        <p:nvSpPr>
          <p:cNvPr id="29" name="Title 1"/>
          <p:cNvSpPr>
            <a:spLocks noGrp="1"/>
          </p:cNvSpPr>
          <p:nvPr>
            <p:ph type="title"/>
          </p:nvPr>
        </p:nvSpPr>
        <p:spPr>
          <a:xfrm>
            <a:off x="1187624" y="44624"/>
            <a:ext cx="7422975" cy="886691"/>
          </a:xfrm>
        </p:spPr>
        <p:txBody>
          <a:bodyPr>
            <a:noAutofit/>
          </a:bodyPr>
          <a:lstStyle/>
          <a:p>
            <a:r>
              <a:rPr lang="en-US" sz="1800" dirty="0" smtClean="0">
                <a:solidFill>
                  <a:schemeClr val="accent2"/>
                </a:solidFill>
              </a:rPr>
              <a:t/>
            </a:r>
            <a:br>
              <a:rPr lang="en-US" sz="1800" dirty="0" smtClean="0">
                <a:solidFill>
                  <a:schemeClr val="accent2"/>
                </a:solidFill>
              </a:rPr>
            </a:br>
            <a:r>
              <a:rPr lang="en-US" sz="3200" dirty="0" smtClean="0">
                <a:solidFill>
                  <a:schemeClr val="accent2"/>
                </a:solidFill>
              </a:rPr>
              <a:t>1 hour forecast: Reflectivity</a:t>
            </a:r>
            <a:endParaRPr lang="en-US" sz="3200" dirty="0">
              <a:solidFill>
                <a:schemeClr val="accent2"/>
              </a:solidFill>
            </a:endParaRPr>
          </a:p>
        </p:txBody>
      </p:sp>
      <p:sp>
        <p:nvSpPr>
          <p:cNvPr id="30" name="TextBox 29"/>
          <p:cNvSpPr txBox="1"/>
          <p:nvPr/>
        </p:nvSpPr>
        <p:spPr>
          <a:xfrm>
            <a:off x="3131840" y="836712"/>
            <a:ext cx="3600400" cy="369332"/>
          </a:xfrm>
          <a:prstGeom prst="rect">
            <a:avLst/>
          </a:prstGeom>
          <a:noFill/>
        </p:spPr>
        <p:txBody>
          <a:bodyPr wrap="square" rtlCol="0">
            <a:spAutoFit/>
          </a:bodyPr>
          <a:lstStyle/>
          <a:p>
            <a:r>
              <a:rPr lang="en-US" dirty="0" smtClean="0"/>
              <a:t>Thompson microphysics scheme</a:t>
            </a:r>
            <a:endParaRPr lang="en-US" dirty="0"/>
          </a:p>
        </p:txBody>
      </p:sp>
    </p:spTree>
    <p:extLst>
      <p:ext uri="{BB962C8B-B14F-4D97-AF65-F5344CB8AC3E}">
        <p14:creationId xmlns:p14="http://schemas.microsoft.com/office/powerpoint/2010/main" val="250828419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9512" y="4437112"/>
            <a:ext cx="8716838" cy="2232248"/>
            <a:chOff x="179512" y="4221088"/>
            <a:chExt cx="8716838" cy="2232248"/>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221088"/>
              <a:ext cx="2019300" cy="220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234011"/>
              <a:ext cx="2038350" cy="2219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15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025" y="4234011"/>
              <a:ext cx="2019300"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15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7050" y="4234011"/>
              <a:ext cx="2019300" cy="220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grpSp>
      <p:sp>
        <p:nvSpPr>
          <p:cNvPr id="20490" name="Text Box 11"/>
          <p:cNvSpPr txBox="1">
            <a:spLocks noChangeArrowheads="1"/>
          </p:cNvSpPr>
          <p:nvPr/>
        </p:nvSpPr>
        <p:spPr bwMode="auto">
          <a:xfrm>
            <a:off x="683865" y="1406103"/>
            <a:ext cx="1439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eaLnBrk="1" hangingPunct="1"/>
            <a:r>
              <a:rPr lang="en-US" sz="1800" dirty="0"/>
              <a:t>2200 UTC</a:t>
            </a:r>
          </a:p>
        </p:txBody>
      </p:sp>
      <p:sp>
        <p:nvSpPr>
          <p:cNvPr id="21516" name="Text Box 12"/>
          <p:cNvSpPr txBox="1">
            <a:spLocks noChangeArrowheads="1"/>
          </p:cNvSpPr>
          <p:nvPr/>
        </p:nvSpPr>
        <p:spPr bwMode="auto">
          <a:xfrm>
            <a:off x="2916113" y="1406103"/>
            <a:ext cx="1439863"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eaLnBrk="1" hangingPunct="1"/>
            <a:r>
              <a:rPr lang="en-US" sz="1800" dirty="0"/>
              <a:t>2215 UTC</a:t>
            </a:r>
          </a:p>
        </p:txBody>
      </p:sp>
      <p:sp>
        <p:nvSpPr>
          <p:cNvPr id="21517" name="Text Box 13"/>
          <p:cNvSpPr txBox="1">
            <a:spLocks noChangeArrowheads="1"/>
          </p:cNvSpPr>
          <p:nvPr/>
        </p:nvSpPr>
        <p:spPr bwMode="auto">
          <a:xfrm>
            <a:off x="5076354" y="1406103"/>
            <a:ext cx="1439862"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eaLnBrk="1" hangingPunct="1"/>
            <a:r>
              <a:rPr lang="en-US" sz="1800" dirty="0"/>
              <a:t>2230 UTC</a:t>
            </a:r>
          </a:p>
        </p:txBody>
      </p:sp>
      <p:sp>
        <p:nvSpPr>
          <p:cNvPr id="21518" name="Text Box 14"/>
          <p:cNvSpPr txBox="1">
            <a:spLocks noChangeArrowheads="1"/>
          </p:cNvSpPr>
          <p:nvPr/>
        </p:nvSpPr>
        <p:spPr bwMode="auto">
          <a:xfrm>
            <a:off x="7164288" y="1406104"/>
            <a:ext cx="1439862"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eaLnBrk="1" hangingPunct="1"/>
            <a:r>
              <a:rPr lang="en-US" sz="1800" dirty="0"/>
              <a:t>2245 UTC</a:t>
            </a:r>
          </a:p>
        </p:txBody>
      </p:sp>
      <p:sp>
        <p:nvSpPr>
          <p:cNvPr id="3" name="TextBox 2"/>
          <p:cNvSpPr txBox="1"/>
          <p:nvPr/>
        </p:nvSpPr>
        <p:spPr>
          <a:xfrm>
            <a:off x="899592" y="6237312"/>
            <a:ext cx="2448272" cy="369332"/>
          </a:xfrm>
          <a:prstGeom prst="rect">
            <a:avLst/>
          </a:prstGeom>
          <a:noFill/>
        </p:spPr>
        <p:txBody>
          <a:bodyPr wrap="square" rtlCol="0">
            <a:spAutoFit/>
          </a:bodyPr>
          <a:lstStyle/>
          <a:p>
            <a:r>
              <a:rPr lang="en-US" dirty="0" smtClean="0"/>
              <a:t>Observation</a:t>
            </a:r>
            <a:endParaRPr lang="en-US" dirty="0"/>
          </a:p>
        </p:txBody>
      </p:sp>
      <p:cxnSp>
        <p:nvCxnSpPr>
          <p:cNvPr id="21" name="Straight Connector 20"/>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2" name="Picture 21" descr="ou_logo_400x560.jpg"/>
          <p:cNvPicPr>
            <a:picLocks noChangeAspect="1"/>
          </p:cNvPicPr>
          <p:nvPr/>
        </p:nvPicPr>
        <p:blipFill>
          <a:blip r:embed="rId6" cstate="print"/>
          <a:stretch>
            <a:fillRect/>
          </a:stretch>
        </p:blipFill>
        <p:spPr>
          <a:xfrm>
            <a:off x="165100" y="78740"/>
            <a:ext cx="656643" cy="919301"/>
          </a:xfrm>
          <a:prstGeom prst="rect">
            <a:avLst/>
          </a:prstGeom>
        </p:spPr>
      </p:pic>
      <p:grpSp>
        <p:nvGrpSpPr>
          <p:cNvPr id="31" name="Group 30"/>
          <p:cNvGrpSpPr/>
          <p:nvPr/>
        </p:nvGrpSpPr>
        <p:grpSpPr>
          <a:xfrm>
            <a:off x="35496" y="836712"/>
            <a:ext cx="8728699" cy="3384227"/>
            <a:chOff x="163781" y="908720"/>
            <a:chExt cx="8728699" cy="3384227"/>
          </a:xfrm>
        </p:grpSpPr>
        <p:grpSp>
          <p:nvGrpSpPr>
            <p:cNvPr id="32" name="Group 31"/>
            <p:cNvGrpSpPr/>
            <p:nvPr/>
          </p:nvGrpSpPr>
          <p:grpSpPr>
            <a:xfrm>
              <a:off x="163781" y="1916832"/>
              <a:ext cx="8728699" cy="2376115"/>
              <a:chOff x="35496" y="1844824"/>
              <a:chExt cx="8728699" cy="2376115"/>
            </a:xfrm>
          </p:grpSpPr>
          <p:pic>
            <p:nvPicPr>
              <p:cNvPr id="34" name="Picture 4" descr="20141022-op1_zoom_1000m_timfcst_22_00_00"/>
              <p:cNvPicPr>
                <a:picLocks noChangeAspect="1" noChangeArrowheads="1"/>
              </p:cNvPicPr>
              <p:nvPr/>
            </p:nvPicPr>
            <p:blipFill>
              <a:blip r:embed="rId7" cstate="email">
                <a:extLst>
                  <a:ext uri="{28A0092B-C50C-407E-A947-70E740481C1C}">
                    <a14:useLocalDpi xmlns:a14="http://schemas.microsoft.com/office/drawing/2010/main" val="0"/>
                  </a:ext>
                </a:extLst>
              </a:blip>
              <a:srcRect t="15555" r="13716" b="10297"/>
              <a:stretch>
                <a:fillRect/>
              </a:stretch>
            </p:blipFill>
            <p:spPr bwMode="auto">
              <a:xfrm>
                <a:off x="35496" y="1844824"/>
                <a:ext cx="2171250" cy="2348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 descr="C:\Users\Yongming\Desktop\20141022-op1_zoom_1000m_timfcst_22_15_00.jpg20141022-op1_zoom_1000m_timfcst_22_15_00"/>
              <p:cNvPicPr>
                <a:picLocks noChangeAspect="1" noChangeArrowheads="1"/>
              </p:cNvPicPr>
              <p:nvPr/>
            </p:nvPicPr>
            <p:blipFill>
              <a:blip r:embed="rId8" cstate="email">
                <a:extLst>
                  <a:ext uri="{28A0092B-C50C-407E-A947-70E740481C1C}">
                    <a14:useLocalDpi xmlns:a14="http://schemas.microsoft.com/office/drawing/2010/main" val="0"/>
                  </a:ext>
                </a:extLst>
              </a:blip>
              <a:srcRect t="15555" r="13716" b="10297"/>
              <a:stretch>
                <a:fillRect/>
              </a:stretch>
            </p:blipFill>
            <p:spPr bwMode="auto">
              <a:xfrm>
                <a:off x="2193605" y="1844824"/>
                <a:ext cx="2234379" cy="233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C:\Users\Yongming\Desktop\20141022-op1_zoom_1000m_timfcst_22_30_00.jpg20141022-op1_zoom_1000m_timfcst_22_30_00"/>
              <p:cNvPicPr>
                <a:picLocks noChangeAspect="1" noChangeArrowheads="1"/>
              </p:cNvPicPr>
              <p:nvPr/>
            </p:nvPicPr>
            <p:blipFill>
              <a:blip r:embed="rId9" cstate="email">
                <a:extLst>
                  <a:ext uri="{28A0092B-C50C-407E-A947-70E740481C1C}">
                    <a14:useLocalDpi xmlns:a14="http://schemas.microsoft.com/office/drawing/2010/main" val="0"/>
                  </a:ext>
                </a:extLst>
              </a:blip>
              <a:srcRect t="15555" r="13716" b="10297"/>
              <a:stretch>
                <a:fillRect/>
              </a:stretch>
            </p:blipFill>
            <p:spPr bwMode="auto">
              <a:xfrm>
                <a:off x="4355976" y="1844824"/>
                <a:ext cx="2238681" cy="235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 descr="C:\Users\Yongming\Desktop\20141022-op1_zoom_1000m_timfcst_22_45_00.jpg20141022-op1_zoom_1000m_timfcst_22_45_00"/>
              <p:cNvPicPr>
                <a:picLocks noChangeAspect="1" noChangeArrowheads="1"/>
              </p:cNvPicPr>
              <p:nvPr/>
            </p:nvPicPr>
            <p:blipFill>
              <a:blip r:embed="rId10" cstate="email">
                <a:extLst>
                  <a:ext uri="{28A0092B-C50C-407E-A947-70E740481C1C}">
                    <a14:useLocalDpi xmlns:a14="http://schemas.microsoft.com/office/drawing/2010/main" val="0"/>
                  </a:ext>
                </a:extLst>
              </a:blip>
              <a:srcRect t="15555" r="10205" b="10297"/>
              <a:stretch>
                <a:fillRect/>
              </a:stretch>
            </p:blipFill>
            <p:spPr bwMode="auto">
              <a:xfrm>
                <a:off x="6444208" y="1844824"/>
                <a:ext cx="2319987" cy="237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TextBox 32"/>
            <p:cNvSpPr txBox="1"/>
            <p:nvPr/>
          </p:nvSpPr>
          <p:spPr>
            <a:xfrm>
              <a:off x="3476149" y="908720"/>
              <a:ext cx="3312368" cy="369332"/>
            </a:xfrm>
            <a:prstGeom prst="rect">
              <a:avLst/>
            </a:prstGeom>
            <a:noFill/>
          </p:spPr>
          <p:txBody>
            <a:bodyPr wrap="square" rtlCol="0">
              <a:spAutoFit/>
            </a:bodyPr>
            <a:lstStyle/>
            <a:p>
              <a:r>
                <a:rPr lang="en-US" dirty="0" smtClean="0"/>
                <a:t>WSM6 microphysics scheme</a:t>
              </a:r>
              <a:endParaRPr lang="en-US" dirty="0"/>
            </a:p>
          </p:txBody>
        </p:sp>
      </p:grpSp>
      <p:sp>
        <p:nvSpPr>
          <p:cNvPr id="29" name="Title 1"/>
          <p:cNvSpPr>
            <a:spLocks noGrp="1"/>
          </p:cNvSpPr>
          <p:nvPr>
            <p:ph type="title"/>
          </p:nvPr>
        </p:nvSpPr>
        <p:spPr>
          <a:xfrm>
            <a:off x="1187624" y="44624"/>
            <a:ext cx="7422975" cy="886691"/>
          </a:xfrm>
        </p:spPr>
        <p:txBody>
          <a:bodyPr>
            <a:noAutofit/>
          </a:bodyPr>
          <a:lstStyle/>
          <a:p>
            <a:r>
              <a:rPr lang="en-US" sz="1800" dirty="0" smtClean="0">
                <a:solidFill>
                  <a:schemeClr val="accent2"/>
                </a:solidFill>
              </a:rPr>
              <a:t/>
            </a:r>
            <a:br>
              <a:rPr lang="en-US" sz="1800" dirty="0" smtClean="0">
                <a:solidFill>
                  <a:schemeClr val="accent2"/>
                </a:solidFill>
              </a:rPr>
            </a:br>
            <a:r>
              <a:rPr lang="en-US" sz="3200" dirty="0" smtClean="0">
                <a:solidFill>
                  <a:schemeClr val="accent2"/>
                </a:solidFill>
              </a:rPr>
              <a:t>1 hour forecast: Reflectivity</a:t>
            </a:r>
            <a:endParaRPr lang="en-US" sz="3200" dirty="0">
              <a:solidFill>
                <a:schemeClr val="accent2"/>
              </a:solidFill>
            </a:endParaRPr>
          </a:p>
        </p:txBody>
      </p:sp>
      <p:sp>
        <p:nvSpPr>
          <p:cNvPr id="30" name="TextBox 29"/>
          <p:cNvSpPr txBox="1"/>
          <p:nvPr/>
        </p:nvSpPr>
        <p:spPr>
          <a:xfrm>
            <a:off x="1259632" y="1916832"/>
            <a:ext cx="1296144" cy="369332"/>
          </a:xfrm>
          <a:prstGeom prst="rect">
            <a:avLst/>
          </a:prstGeom>
          <a:noFill/>
        </p:spPr>
        <p:txBody>
          <a:bodyPr wrap="square" rtlCol="0">
            <a:spAutoFit/>
          </a:bodyPr>
          <a:lstStyle/>
          <a:p>
            <a:r>
              <a:rPr lang="en-US" dirty="0" smtClean="0"/>
              <a:t>WSM6</a:t>
            </a:r>
            <a:endParaRPr lang="en-US" dirty="0"/>
          </a:p>
        </p:txBody>
      </p:sp>
    </p:spTree>
    <p:extLst>
      <p:ext uri="{BB962C8B-B14F-4D97-AF65-F5344CB8AC3E}">
        <p14:creationId xmlns:p14="http://schemas.microsoft.com/office/powerpoint/2010/main" val="215784785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23</a:t>
            </a:fld>
            <a:endParaRPr lang="en-US" dirty="0"/>
          </a:p>
        </p:txBody>
      </p:sp>
      <p:sp>
        <p:nvSpPr>
          <p:cNvPr id="8" name="TextBox 7"/>
          <p:cNvSpPr txBox="1"/>
          <p:nvPr/>
        </p:nvSpPr>
        <p:spPr>
          <a:xfrm>
            <a:off x="5638800" y="4290758"/>
            <a:ext cx="2872042" cy="369332"/>
          </a:xfrm>
          <a:prstGeom prst="rect">
            <a:avLst/>
          </a:prstGeom>
          <a:noFill/>
        </p:spPr>
        <p:txBody>
          <a:bodyPr wrap="square" rtlCol="0">
            <a:spAutoFit/>
          </a:bodyPr>
          <a:lstStyle/>
          <a:p>
            <a:r>
              <a:rPr lang="en-US" dirty="0">
                <a:solidFill>
                  <a:schemeClr val="bg1"/>
                </a:solidFill>
              </a:rPr>
              <a:t>www.mmm.locust.ucar.edu</a:t>
            </a:r>
          </a:p>
        </p:txBody>
      </p:sp>
      <p:cxnSp>
        <p:nvCxnSpPr>
          <p:cNvPr id="12" name="Straight Connector 11"/>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ou_logo_400x560.jpg"/>
          <p:cNvPicPr>
            <a:picLocks noChangeAspect="1"/>
          </p:cNvPicPr>
          <p:nvPr/>
        </p:nvPicPr>
        <p:blipFill>
          <a:blip r:embed="rId2" cstate="print"/>
          <a:stretch>
            <a:fillRect/>
          </a:stretch>
        </p:blipFill>
        <p:spPr>
          <a:xfrm>
            <a:off x="165100" y="78740"/>
            <a:ext cx="656643" cy="919301"/>
          </a:xfrm>
          <a:prstGeom prst="rect">
            <a:avLst/>
          </a:prstGeom>
        </p:spPr>
      </p:pic>
      <p:sp>
        <p:nvSpPr>
          <p:cNvPr id="14" name="Title 1"/>
          <p:cNvSpPr txBox="1">
            <a:spLocks/>
          </p:cNvSpPr>
          <p:nvPr/>
        </p:nvSpPr>
        <p:spPr>
          <a:xfrm>
            <a:off x="806896"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err="1" smtClean="0">
                <a:solidFill>
                  <a:srgbClr val="C0504D"/>
                </a:solidFill>
              </a:rPr>
              <a:t>Multiscale</a:t>
            </a:r>
            <a:r>
              <a:rPr lang="en-US" sz="3200" dirty="0" smtClean="0">
                <a:solidFill>
                  <a:srgbClr val="C0504D"/>
                </a:solidFill>
              </a:rPr>
              <a:t> DA for convective scale forecast:</a:t>
            </a:r>
          </a:p>
          <a:p>
            <a:r>
              <a:rPr lang="en-US" sz="3200" dirty="0" smtClean="0">
                <a:solidFill>
                  <a:srgbClr val="C0504D"/>
                </a:solidFill>
              </a:rPr>
              <a:t>Experiences with GSI-</a:t>
            </a:r>
            <a:r>
              <a:rPr lang="en-US" sz="3200" dirty="0" err="1" smtClean="0">
                <a:solidFill>
                  <a:srgbClr val="C0504D"/>
                </a:solidFill>
              </a:rPr>
              <a:t>EnKF</a:t>
            </a:r>
            <a:endParaRPr lang="en-US" sz="3200" dirty="0">
              <a:solidFill>
                <a:srgbClr val="C0504D"/>
              </a:solidFill>
            </a:endParaRPr>
          </a:p>
        </p:txBody>
      </p:sp>
      <p:sp>
        <p:nvSpPr>
          <p:cNvPr id="15" name="Content Placeholder 2"/>
          <p:cNvSpPr txBox="1">
            <a:spLocks/>
          </p:cNvSpPr>
          <p:nvPr/>
        </p:nvSpPr>
        <p:spPr>
          <a:xfrm>
            <a:off x="274573" y="1388344"/>
            <a:ext cx="8610600" cy="142172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D</a:t>
            </a:r>
            <a:r>
              <a:rPr lang="en-US" sz="2400" dirty="0" smtClean="0"/>
              <a:t>iverse cases from May 2010 are used to provide robust systematic results</a:t>
            </a:r>
            <a:endParaRPr lang="en-US" sz="2400" dirty="0" smtClean="0">
              <a:solidFill>
                <a:srgbClr val="000000"/>
              </a:solidFill>
            </a:endParaRPr>
          </a:p>
          <a:p>
            <a:pPr lvl="1"/>
            <a:r>
              <a:rPr lang="en-US" sz="2000" dirty="0" smtClean="0">
                <a:solidFill>
                  <a:srgbClr val="000000"/>
                </a:solidFill>
              </a:rPr>
              <a:t>Different scales of convective organization and forcing mechanisms</a:t>
            </a:r>
          </a:p>
          <a:p>
            <a:pPr lvl="1"/>
            <a:r>
              <a:rPr lang="en-US" sz="2000" dirty="0" smtClean="0">
                <a:solidFill>
                  <a:srgbClr val="000000"/>
                </a:solidFill>
              </a:rPr>
              <a:t>Forecasts initialized at 0000 UTC on May 11, 13, 15, 17, 18, 19, 20, 21, 25 and 26 (days with most active convection)</a:t>
            </a:r>
          </a:p>
        </p:txBody>
      </p:sp>
      <p:pic>
        <p:nvPicPr>
          <p:cNvPr id="16" name="Picture 15"/>
          <p:cNvPicPr>
            <a:picLocks noChangeAspect="1"/>
          </p:cNvPicPr>
          <p:nvPr/>
        </p:nvPicPr>
        <p:blipFill>
          <a:blip r:embed="rId3"/>
          <a:stretch>
            <a:fillRect/>
          </a:stretch>
        </p:blipFill>
        <p:spPr>
          <a:xfrm>
            <a:off x="3206274" y="3698233"/>
            <a:ext cx="2747198" cy="2169167"/>
          </a:xfrm>
          <a:prstGeom prst="rect">
            <a:avLst/>
          </a:prstGeom>
        </p:spPr>
      </p:pic>
      <p:pic>
        <p:nvPicPr>
          <p:cNvPr id="17" name="Picture 16"/>
          <p:cNvPicPr>
            <a:picLocks noChangeAspect="1"/>
          </p:cNvPicPr>
          <p:nvPr/>
        </p:nvPicPr>
        <p:blipFill>
          <a:blip r:embed="rId4"/>
          <a:stretch>
            <a:fillRect/>
          </a:stretch>
        </p:blipFill>
        <p:spPr>
          <a:xfrm>
            <a:off x="6136579" y="3649481"/>
            <a:ext cx="2985812" cy="2201122"/>
          </a:xfrm>
          <a:prstGeom prst="rect">
            <a:avLst/>
          </a:prstGeom>
        </p:spPr>
      </p:pic>
      <p:pic>
        <p:nvPicPr>
          <p:cNvPr id="18" name="Picture 17"/>
          <p:cNvPicPr>
            <a:picLocks noChangeAspect="1"/>
          </p:cNvPicPr>
          <p:nvPr/>
        </p:nvPicPr>
        <p:blipFill>
          <a:blip r:embed="rId5"/>
          <a:stretch>
            <a:fillRect/>
          </a:stretch>
        </p:blipFill>
        <p:spPr>
          <a:xfrm>
            <a:off x="1" y="3715033"/>
            <a:ext cx="3023166" cy="2135569"/>
          </a:xfrm>
          <a:prstGeom prst="rect">
            <a:avLst/>
          </a:prstGeom>
        </p:spPr>
      </p:pic>
      <p:sp>
        <p:nvSpPr>
          <p:cNvPr id="19" name="TextBox 18"/>
          <p:cNvSpPr txBox="1"/>
          <p:nvPr/>
        </p:nvSpPr>
        <p:spPr>
          <a:xfrm>
            <a:off x="323528" y="3409255"/>
            <a:ext cx="2479978" cy="307777"/>
          </a:xfrm>
          <a:prstGeom prst="rect">
            <a:avLst/>
          </a:prstGeom>
          <a:noFill/>
        </p:spPr>
        <p:txBody>
          <a:bodyPr wrap="none" rtlCol="0">
            <a:spAutoFit/>
          </a:bodyPr>
          <a:lstStyle/>
          <a:p>
            <a:r>
              <a:rPr lang="en-US" sz="1400" dirty="0" smtClean="0">
                <a:solidFill>
                  <a:srgbClr val="000000"/>
                </a:solidFill>
              </a:rPr>
              <a:t>Scattered cellular convection</a:t>
            </a:r>
            <a:endParaRPr lang="en-US" sz="1400" dirty="0">
              <a:solidFill>
                <a:srgbClr val="000000"/>
              </a:solidFill>
            </a:endParaRPr>
          </a:p>
        </p:txBody>
      </p:sp>
      <p:sp>
        <p:nvSpPr>
          <p:cNvPr id="20" name="TextBox 19"/>
          <p:cNvSpPr txBox="1"/>
          <p:nvPr/>
        </p:nvSpPr>
        <p:spPr>
          <a:xfrm>
            <a:off x="4139952" y="3409255"/>
            <a:ext cx="1022911" cy="307777"/>
          </a:xfrm>
          <a:prstGeom prst="rect">
            <a:avLst/>
          </a:prstGeom>
          <a:noFill/>
        </p:spPr>
        <p:txBody>
          <a:bodyPr wrap="none" rtlCol="0">
            <a:spAutoFit/>
          </a:bodyPr>
          <a:lstStyle/>
          <a:p>
            <a:r>
              <a:rPr lang="en-US" sz="1400" dirty="0" err="1" smtClean="0">
                <a:solidFill>
                  <a:srgbClr val="000000"/>
                </a:solidFill>
              </a:rPr>
              <a:t>Supercells</a:t>
            </a:r>
            <a:endParaRPr lang="en-US" sz="1400" dirty="0">
              <a:solidFill>
                <a:srgbClr val="000000"/>
              </a:solidFill>
            </a:endParaRPr>
          </a:p>
        </p:txBody>
      </p:sp>
      <p:sp>
        <p:nvSpPr>
          <p:cNvPr id="21" name="TextBox 20"/>
          <p:cNvSpPr txBox="1"/>
          <p:nvPr/>
        </p:nvSpPr>
        <p:spPr>
          <a:xfrm>
            <a:off x="6317457" y="3356992"/>
            <a:ext cx="2719039" cy="307777"/>
          </a:xfrm>
          <a:prstGeom prst="rect">
            <a:avLst/>
          </a:prstGeom>
          <a:noFill/>
        </p:spPr>
        <p:txBody>
          <a:bodyPr wrap="none" rtlCol="0">
            <a:spAutoFit/>
          </a:bodyPr>
          <a:lstStyle/>
          <a:p>
            <a:r>
              <a:rPr lang="en-US" sz="1400" dirty="0" err="1" smtClean="0">
                <a:solidFill>
                  <a:srgbClr val="000000"/>
                </a:solidFill>
              </a:rPr>
              <a:t>Mesoscale</a:t>
            </a:r>
            <a:r>
              <a:rPr lang="en-US" sz="1400" dirty="0" smtClean="0">
                <a:solidFill>
                  <a:srgbClr val="000000"/>
                </a:solidFill>
              </a:rPr>
              <a:t> Convective Systems</a:t>
            </a:r>
            <a:endParaRPr lang="en-US" sz="1400" dirty="0">
              <a:solidFill>
                <a:srgbClr val="000000"/>
              </a:solidFill>
            </a:endParaRPr>
          </a:p>
        </p:txBody>
      </p:sp>
      <p:sp>
        <p:nvSpPr>
          <p:cNvPr id="2" name="TextBox 1"/>
          <p:cNvSpPr txBox="1"/>
          <p:nvPr/>
        </p:nvSpPr>
        <p:spPr>
          <a:xfrm>
            <a:off x="827584" y="6237312"/>
            <a:ext cx="4320480" cy="369332"/>
          </a:xfrm>
          <a:prstGeom prst="rect">
            <a:avLst/>
          </a:prstGeom>
          <a:noFill/>
        </p:spPr>
        <p:txBody>
          <a:bodyPr wrap="square" rtlCol="0">
            <a:spAutoFit/>
          </a:bodyPr>
          <a:lstStyle/>
          <a:p>
            <a:r>
              <a:rPr lang="en-US" dirty="0" smtClean="0"/>
              <a:t>Johnson </a:t>
            </a:r>
            <a:r>
              <a:rPr lang="en-US" dirty="0" smtClean="0"/>
              <a:t>et al. 2015, MWR</a:t>
            </a:r>
            <a:endParaRPr lang="en-US" dirty="0"/>
          </a:p>
        </p:txBody>
      </p:sp>
    </p:spTree>
    <p:extLst>
      <p:ext uri="{BB962C8B-B14F-4D97-AF65-F5344CB8AC3E}">
        <p14:creationId xmlns:p14="http://schemas.microsoft.com/office/powerpoint/2010/main" val="21299630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45256" y="1495111"/>
            <a:ext cx="3370144" cy="3534089"/>
          </a:xfrm>
        </p:spPr>
        <p:txBody>
          <a:bodyPr>
            <a:normAutofit/>
          </a:bodyPr>
          <a:lstStyle/>
          <a:p>
            <a:r>
              <a:rPr lang="en-US" sz="2400" b="1" dirty="0"/>
              <a:t>Outer </a:t>
            </a:r>
            <a:r>
              <a:rPr lang="en-US" sz="2400" b="1" dirty="0" smtClean="0"/>
              <a:t>Domain (12km)</a:t>
            </a:r>
            <a:endParaRPr lang="en-US" sz="2400" b="1" dirty="0"/>
          </a:p>
          <a:p>
            <a:pPr lvl="1"/>
            <a:r>
              <a:rPr lang="en-US" sz="1800" dirty="0"/>
              <a:t>Assimilate operational conventional surface and </a:t>
            </a:r>
            <a:r>
              <a:rPr lang="en-US" sz="1800" dirty="0" err="1"/>
              <a:t>mesonet</a:t>
            </a:r>
            <a:r>
              <a:rPr lang="en-US" sz="1800" dirty="0"/>
              <a:t> observations, RAOB, wind profiler, ACARS, and satellite derived winds </a:t>
            </a:r>
            <a:r>
              <a:rPr lang="en-US" sz="1800" dirty="0" smtClean="0"/>
              <a:t>every 3 hours to </a:t>
            </a:r>
            <a:r>
              <a:rPr lang="en-US" sz="1800" dirty="0"/>
              <a:t>define synoptic/</a:t>
            </a:r>
            <a:r>
              <a:rPr lang="en-US" sz="1800" dirty="0" err="1"/>
              <a:t>mesoscale</a:t>
            </a:r>
            <a:r>
              <a:rPr lang="en-US" sz="1800" dirty="0"/>
              <a:t> environment</a:t>
            </a:r>
          </a:p>
          <a:p>
            <a:pPr marL="0" indent="0">
              <a:buNone/>
            </a:pPr>
            <a:endParaRPr lang="en-US" dirty="0" smtClean="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334000"/>
            <a:ext cx="4038599" cy="1427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descr="ou_logo_400x560.jpg"/>
          <p:cNvPicPr>
            <a:picLocks noChangeAspect="1"/>
          </p:cNvPicPr>
          <p:nvPr/>
        </p:nvPicPr>
        <p:blipFill>
          <a:blip r:embed="rId4" cstate="print"/>
          <a:stretch>
            <a:fillRect/>
          </a:stretch>
        </p:blipFill>
        <p:spPr>
          <a:xfrm>
            <a:off x="165100" y="78740"/>
            <a:ext cx="656643" cy="919301"/>
          </a:xfrm>
          <a:prstGeom prst="rect">
            <a:avLst/>
          </a:prstGeom>
        </p:spPr>
      </p:pic>
      <p:sp>
        <p:nvSpPr>
          <p:cNvPr id="12" name="Title 1"/>
          <p:cNvSpPr txBox="1">
            <a:spLocks/>
          </p:cNvSpPr>
          <p:nvPr/>
        </p:nvSpPr>
        <p:spPr>
          <a:xfrm>
            <a:off x="6858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C0504D"/>
                </a:solidFill>
              </a:rPr>
              <a:t>Multi-scale DA experiment </a:t>
            </a:r>
            <a:r>
              <a:rPr lang="en-US" sz="3600" dirty="0">
                <a:solidFill>
                  <a:srgbClr val="C0504D"/>
                </a:solidFill>
              </a:rPr>
              <a:t>d</a:t>
            </a:r>
            <a:r>
              <a:rPr lang="en-US" sz="3600" dirty="0" smtClean="0">
                <a:solidFill>
                  <a:srgbClr val="C0504D"/>
                </a:solidFill>
              </a:rPr>
              <a:t>esign</a:t>
            </a:r>
            <a:endParaRPr lang="en-US" sz="3600" dirty="0">
              <a:solidFill>
                <a:srgbClr val="C0504D"/>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24</a:t>
            </a:fld>
            <a:endParaRPr lang="en-US"/>
          </a:p>
        </p:txBody>
      </p:sp>
      <p:pic>
        <p:nvPicPr>
          <p:cNvPr id="13" name="Picture 2" descr="J:\other\paper\figures\fig2.1.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828800"/>
            <a:ext cx="5463687" cy="3292475"/>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5562600" y="4543111"/>
            <a:ext cx="3370144" cy="35340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t>Inner Domain (4km)</a:t>
            </a:r>
          </a:p>
          <a:p>
            <a:pPr lvl="1"/>
            <a:r>
              <a:rPr lang="en-US" sz="1800" dirty="0" smtClean="0"/>
              <a:t>Assimilate  velocity and reflectivity from NEXRAD radar network every 5 min during last 3hr cycle</a:t>
            </a:r>
          </a:p>
        </p:txBody>
      </p:sp>
    </p:spTree>
    <p:extLst>
      <p:ext uri="{BB962C8B-B14F-4D97-AF65-F5344CB8AC3E}">
        <p14:creationId xmlns:p14="http://schemas.microsoft.com/office/powerpoint/2010/main" val="417108366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46186" y="3600776"/>
            <a:ext cx="7038630" cy="369332"/>
          </a:xfrm>
          <a:prstGeom prst="rect">
            <a:avLst/>
          </a:prstGeom>
          <a:noFill/>
        </p:spPr>
        <p:txBody>
          <a:bodyPr wrap="none" rtlCol="0">
            <a:spAutoFit/>
          </a:bodyPr>
          <a:lstStyle/>
          <a:p>
            <a:r>
              <a:rPr lang="en-US" dirty="0" smtClean="0">
                <a:solidFill>
                  <a:srgbClr val="000000"/>
                </a:solidFill>
              </a:rPr>
              <a:t>Precipitation forecasts initialized from </a:t>
            </a:r>
            <a:r>
              <a:rPr lang="en-US" dirty="0" err="1" smtClean="0">
                <a:solidFill>
                  <a:srgbClr val="000000"/>
                </a:solidFill>
              </a:rPr>
              <a:t>mesoscale</a:t>
            </a:r>
            <a:r>
              <a:rPr lang="en-US" dirty="0" smtClean="0">
                <a:solidFill>
                  <a:srgbClr val="000000"/>
                </a:solidFill>
              </a:rPr>
              <a:t> and </a:t>
            </a:r>
            <a:r>
              <a:rPr lang="en-US" dirty="0" err="1" smtClean="0">
                <a:solidFill>
                  <a:srgbClr val="000000"/>
                </a:solidFill>
              </a:rPr>
              <a:t>multiscale</a:t>
            </a:r>
            <a:r>
              <a:rPr lang="en-US" dirty="0" smtClean="0">
                <a:solidFill>
                  <a:srgbClr val="000000"/>
                </a:solidFill>
              </a:rPr>
              <a:t> analyses</a:t>
            </a:r>
            <a:endParaRPr lang="en-US" dirty="0">
              <a:solidFill>
                <a:srgbClr val="000000"/>
              </a:solidFill>
            </a:endParaRPr>
          </a:p>
        </p:txBody>
      </p:sp>
      <p:sp>
        <p:nvSpPr>
          <p:cNvPr id="3" name="Content Placeholder 2"/>
          <p:cNvSpPr>
            <a:spLocks noGrp="1"/>
          </p:cNvSpPr>
          <p:nvPr>
            <p:ph idx="1"/>
          </p:nvPr>
        </p:nvSpPr>
        <p:spPr>
          <a:xfrm>
            <a:off x="228600" y="1439733"/>
            <a:ext cx="8763000" cy="1379667"/>
          </a:xfrm>
        </p:spPr>
        <p:txBody>
          <a:bodyPr>
            <a:normAutofit/>
          </a:bodyPr>
          <a:lstStyle/>
          <a:p>
            <a:r>
              <a:rPr lang="en-US" sz="2000" dirty="0">
                <a:solidFill>
                  <a:srgbClr val="000000"/>
                </a:solidFill>
              </a:rPr>
              <a:t>Forecasts initialized from </a:t>
            </a:r>
            <a:r>
              <a:rPr lang="en-US" sz="2000" dirty="0" smtClean="0">
                <a:solidFill>
                  <a:srgbClr val="000000"/>
                </a:solidFill>
              </a:rPr>
              <a:t>multi-scale </a:t>
            </a:r>
            <a:r>
              <a:rPr lang="en-US" sz="2000" dirty="0">
                <a:solidFill>
                  <a:srgbClr val="000000"/>
                </a:solidFill>
              </a:rPr>
              <a:t>analyses are more skillful for </a:t>
            </a:r>
            <a:r>
              <a:rPr lang="en-US" sz="2000" dirty="0" err="1" smtClean="0">
                <a:solidFill>
                  <a:srgbClr val="000000"/>
                </a:solidFill>
              </a:rPr>
              <a:t>EnKF</a:t>
            </a:r>
            <a:r>
              <a:rPr lang="en-US" sz="2000" dirty="0" smtClean="0">
                <a:solidFill>
                  <a:srgbClr val="000000"/>
                </a:solidFill>
              </a:rPr>
              <a:t> than 3DVar. Diagnostics show that all scales of motion contributing to the convective evolution are better analyzed with GSI-based </a:t>
            </a:r>
            <a:r>
              <a:rPr lang="en-US" sz="2000" dirty="0" err="1" smtClean="0">
                <a:solidFill>
                  <a:srgbClr val="000000"/>
                </a:solidFill>
              </a:rPr>
              <a:t>EnKF</a:t>
            </a:r>
            <a:r>
              <a:rPr lang="en-US" sz="2000" dirty="0">
                <a:solidFill>
                  <a:srgbClr val="000000"/>
                </a:solidFill>
              </a:rPr>
              <a:t>.</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olidFill>
              </a:rPr>
              <a:pPr/>
              <a:t>25</a:t>
            </a:fld>
            <a:endParaRPr lang="en-US">
              <a:solidFill>
                <a:srgbClr val="000000"/>
              </a:solidFill>
            </a:endParaRPr>
          </a:p>
        </p:txBody>
      </p:sp>
      <p:pic>
        <p:nvPicPr>
          <p:cNvPr id="5" name="Picture 4"/>
          <p:cNvPicPr>
            <a:picLocks noChangeAspect="1"/>
          </p:cNvPicPr>
          <p:nvPr/>
        </p:nvPicPr>
        <p:blipFill>
          <a:blip r:embed="rId3"/>
          <a:stretch>
            <a:fillRect/>
          </a:stretch>
        </p:blipFill>
        <p:spPr>
          <a:xfrm>
            <a:off x="457200" y="3962400"/>
            <a:ext cx="7740201" cy="2895600"/>
          </a:xfrm>
          <a:prstGeom prst="rect">
            <a:avLst/>
          </a:prstGeom>
        </p:spPr>
      </p:pic>
      <p:sp>
        <p:nvSpPr>
          <p:cNvPr id="7" name="Title 1"/>
          <p:cNvSpPr txBox="1">
            <a:spLocks/>
          </p:cNvSpPr>
          <p:nvPr/>
        </p:nvSpPr>
        <p:spPr>
          <a:xfrm>
            <a:off x="0" y="76200"/>
            <a:ext cx="91440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accent2"/>
                </a:solidFill>
              </a:rPr>
              <a:t>Systematic results</a:t>
            </a:r>
            <a:r>
              <a:rPr lang="en-US" sz="4000" dirty="0" smtClean="0">
                <a:solidFill>
                  <a:schemeClr val="accent2"/>
                </a:solidFill>
              </a:rPr>
              <a:t>: QPF</a:t>
            </a:r>
            <a:endParaRPr lang="en-US" sz="4000" dirty="0">
              <a:solidFill>
                <a:schemeClr val="accent2"/>
              </a:solidFill>
            </a:endParaRPr>
          </a:p>
        </p:txBody>
      </p:sp>
      <p:sp>
        <p:nvSpPr>
          <p:cNvPr id="9" name="Content Placeholder 2"/>
          <p:cNvSpPr txBox="1">
            <a:spLocks/>
          </p:cNvSpPr>
          <p:nvPr/>
        </p:nvSpPr>
        <p:spPr>
          <a:xfrm>
            <a:off x="228600" y="2585521"/>
            <a:ext cx="8763000" cy="16054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solidFill>
                  <a:srgbClr val="000000"/>
                </a:solidFill>
              </a:rPr>
              <a:t>Radar data assimilation improves forecast skill for 4-5h for </a:t>
            </a:r>
            <a:r>
              <a:rPr lang="en-US" sz="2000" dirty="0" err="1" smtClean="0">
                <a:solidFill>
                  <a:srgbClr val="000000"/>
                </a:solidFill>
              </a:rPr>
              <a:t>EnKF</a:t>
            </a:r>
            <a:r>
              <a:rPr lang="en-US" sz="2000" dirty="0" smtClean="0">
                <a:solidFill>
                  <a:srgbClr val="000000"/>
                </a:solidFill>
              </a:rPr>
              <a:t> but only 1h for 3DVar.</a:t>
            </a:r>
          </a:p>
          <a:p>
            <a:endParaRPr lang="en-US" sz="2000" dirty="0">
              <a:solidFill>
                <a:srgbClr val="000000"/>
              </a:solidFill>
            </a:endParaRPr>
          </a:p>
        </p:txBody>
      </p:sp>
      <p:pic>
        <p:nvPicPr>
          <p:cNvPr id="12" name="Picture 1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962400"/>
            <a:ext cx="7467600" cy="2895600"/>
          </a:xfrm>
          <a:prstGeom prst="rect">
            <a:avLst/>
          </a:prstGeom>
          <a:noFill/>
          <a:ln>
            <a:noFill/>
          </a:ln>
        </p:spPr>
      </p:pic>
      <p:cxnSp>
        <p:nvCxnSpPr>
          <p:cNvPr id="15" name="Straight Connector 14"/>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 name="Picture 15" descr="ou_logo_400x560.jpg"/>
          <p:cNvPicPr>
            <a:picLocks noChangeAspect="1"/>
          </p:cNvPicPr>
          <p:nvPr/>
        </p:nvPicPr>
        <p:blipFill>
          <a:blip r:embed="rId5" cstate="print"/>
          <a:stretch>
            <a:fillRect/>
          </a:stretch>
        </p:blipFill>
        <p:spPr>
          <a:xfrm>
            <a:off x="165100" y="78740"/>
            <a:ext cx="656643" cy="919301"/>
          </a:xfrm>
          <a:prstGeom prst="rect">
            <a:avLst/>
          </a:prstGeom>
        </p:spPr>
      </p:pic>
      <p:sp>
        <p:nvSpPr>
          <p:cNvPr id="11" name="TextBox 10"/>
          <p:cNvSpPr txBox="1"/>
          <p:nvPr/>
        </p:nvSpPr>
        <p:spPr>
          <a:xfrm>
            <a:off x="3131840" y="836712"/>
            <a:ext cx="4320480" cy="369332"/>
          </a:xfrm>
          <a:prstGeom prst="rect">
            <a:avLst/>
          </a:prstGeom>
          <a:noFill/>
        </p:spPr>
        <p:txBody>
          <a:bodyPr wrap="square" rtlCol="0">
            <a:spAutoFit/>
          </a:bodyPr>
          <a:lstStyle/>
          <a:p>
            <a:r>
              <a:rPr lang="en-US" dirty="0" smtClean="0"/>
              <a:t>Johnson </a:t>
            </a:r>
            <a:r>
              <a:rPr lang="en-US" dirty="0" smtClean="0"/>
              <a:t>et al. 2015, MWR</a:t>
            </a:r>
            <a:endParaRPr lang="en-US" dirty="0"/>
          </a:p>
        </p:txBody>
      </p:sp>
    </p:spTree>
    <p:extLst>
      <p:ext uri="{BB962C8B-B14F-4D97-AF65-F5344CB8AC3E}">
        <p14:creationId xmlns:p14="http://schemas.microsoft.com/office/powerpoint/2010/main" val="2524735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19E1E227-C631-A145-8EA5-4646FD3DEEEA}" type="slidenum">
              <a:rPr lang="en-US" altLang="zh-CN" smtClean="0"/>
              <a:pPr>
                <a:defRPr/>
              </a:pPr>
              <a:t>26</a:t>
            </a:fld>
            <a:endParaRPr lang="en-US" altLang="zh-CN"/>
          </a:p>
        </p:txBody>
      </p:sp>
      <p:sp>
        <p:nvSpPr>
          <p:cNvPr id="4" name="Title 1"/>
          <p:cNvSpPr txBox="1">
            <a:spLocks/>
          </p:cNvSpPr>
          <p:nvPr/>
        </p:nvSpPr>
        <p:spPr bwMode="auto">
          <a:xfrm>
            <a:off x="734888" y="4462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2800" dirty="0">
                <a:solidFill>
                  <a:schemeClr val="accent2"/>
                </a:solidFill>
              </a:rPr>
              <a:t>Real-time </a:t>
            </a:r>
            <a:r>
              <a:rPr lang="en-US" sz="2800" dirty="0" smtClean="0">
                <a:solidFill>
                  <a:schemeClr val="accent2"/>
                </a:solidFill>
              </a:rPr>
              <a:t>GSI-</a:t>
            </a:r>
            <a:r>
              <a:rPr lang="en-US" sz="2800" dirty="0" err="1" smtClean="0">
                <a:solidFill>
                  <a:schemeClr val="accent2"/>
                </a:solidFill>
              </a:rPr>
              <a:t>EnKF</a:t>
            </a:r>
            <a:r>
              <a:rPr lang="en-US" sz="2800" dirty="0" smtClean="0">
                <a:solidFill>
                  <a:schemeClr val="accent2"/>
                </a:solidFill>
              </a:rPr>
              <a:t> Multi</a:t>
            </a:r>
            <a:r>
              <a:rPr lang="en-US" sz="2800" dirty="0">
                <a:solidFill>
                  <a:schemeClr val="accent2"/>
                </a:solidFill>
              </a:rPr>
              <a:t>-scale Ensemble DA and Forecasting in support of the PECAN field campaign</a:t>
            </a:r>
          </a:p>
        </p:txBody>
      </p:sp>
      <p:cxnSp>
        <p:nvCxnSpPr>
          <p:cNvPr id="5" name="Straight Connector 4"/>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ou_logo_400x560.jpg"/>
          <p:cNvPicPr>
            <a:picLocks noChangeAspect="1"/>
          </p:cNvPicPr>
          <p:nvPr/>
        </p:nvPicPr>
        <p:blipFill>
          <a:blip r:embed="rId2" cstate="print"/>
          <a:stretch>
            <a:fillRect/>
          </a:stretch>
        </p:blipFill>
        <p:spPr>
          <a:xfrm>
            <a:off x="165100" y="78740"/>
            <a:ext cx="656643" cy="919301"/>
          </a:xfrm>
          <a:prstGeom prst="rect">
            <a:avLst/>
          </a:prstGeom>
        </p:spPr>
      </p:pic>
      <p:pic>
        <p:nvPicPr>
          <p:cNvPr id="13" name="officeArt object"/>
          <p:cNvPicPr/>
          <p:nvPr/>
        </p:nvPicPr>
        <p:blipFill>
          <a:blip r:embed="rId3">
            <a:extLst/>
          </a:blip>
          <a:stretch>
            <a:fillRect/>
          </a:stretch>
        </p:blipFill>
        <p:spPr>
          <a:xfrm>
            <a:off x="899592" y="2996952"/>
            <a:ext cx="3456384" cy="2808312"/>
          </a:xfrm>
          <a:prstGeom prst="rect">
            <a:avLst/>
          </a:prstGeom>
          <a:ln w="12700" cap="flat">
            <a:noFill/>
            <a:miter lim="400000"/>
          </a:ln>
          <a:effectLst/>
        </p:spPr>
      </p:pic>
      <p:pic>
        <p:nvPicPr>
          <p:cNvPr id="17" name="Picture 16"/>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068960"/>
            <a:ext cx="4032448" cy="2664296"/>
          </a:xfrm>
          <a:prstGeom prst="rect">
            <a:avLst/>
          </a:prstGeom>
          <a:noFill/>
          <a:ln>
            <a:noFill/>
          </a:ln>
        </p:spPr>
      </p:pic>
      <p:sp>
        <p:nvSpPr>
          <p:cNvPr id="7" name="TextBox 6"/>
          <p:cNvSpPr txBox="1"/>
          <p:nvPr/>
        </p:nvSpPr>
        <p:spPr>
          <a:xfrm>
            <a:off x="923886" y="1484784"/>
            <a:ext cx="8208912" cy="1477328"/>
          </a:xfrm>
          <a:prstGeom prst="rect">
            <a:avLst/>
          </a:prstGeom>
          <a:noFill/>
        </p:spPr>
        <p:txBody>
          <a:bodyPr wrap="square" rtlCol="0">
            <a:spAutoFit/>
          </a:bodyPr>
          <a:lstStyle/>
          <a:p>
            <a:pPr marL="285750" indent="-285750">
              <a:buFont typeface="Arial"/>
              <a:buChar char="•"/>
            </a:pPr>
            <a:r>
              <a:rPr lang="en-US" dirty="0" smtClean="0">
                <a:solidFill>
                  <a:srgbClr val="000000"/>
                </a:solidFill>
              </a:rPr>
              <a:t>One primary goal of PECAN is </a:t>
            </a:r>
            <a:r>
              <a:rPr lang="en-US" dirty="0">
                <a:solidFill>
                  <a:srgbClr val="000000"/>
                </a:solidFill>
              </a:rPr>
              <a:t>to improve prediction of nocturnal CI, nocturnal MCSs, bores, and LLJs </a:t>
            </a:r>
            <a:r>
              <a:rPr lang="en-US" i="1" dirty="0" smtClean="0">
                <a:solidFill>
                  <a:srgbClr val="000000"/>
                </a:solidFill>
              </a:rPr>
              <a:t>with </a:t>
            </a:r>
            <a:r>
              <a:rPr lang="en-US" i="1" dirty="0">
                <a:solidFill>
                  <a:srgbClr val="000000"/>
                </a:solidFill>
              </a:rPr>
              <a:t>a particular focus on the next generation convective-permitting models and advanced assimilation </a:t>
            </a:r>
            <a:r>
              <a:rPr lang="en-US" i="1" dirty="0" smtClean="0">
                <a:solidFill>
                  <a:srgbClr val="000000"/>
                </a:solidFill>
              </a:rPr>
              <a:t>techniques</a:t>
            </a:r>
            <a:r>
              <a:rPr lang="en-US" dirty="0">
                <a:solidFill>
                  <a:srgbClr val="000000"/>
                </a:solidFill>
              </a:rPr>
              <a:t>.</a:t>
            </a:r>
          </a:p>
          <a:p>
            <a:endParaRPr lang="en-US" dirty="0">
              <a:solidFill>
                <a:srgbClr val="000000"/>
              </a:solidFill>
            </a:endParaRPr>
          </a:p>
        </p:txBody>
      </p:sp>
    </p:spTree>
    <p:extLst>
      <p:ext uri="{BB962C8B-B14F-4D97-AF65-F5344CB8AC3E}">
        <p14:creationId xmlns:p14="http://schemas.microsoft.com/office/powerpoint/2010/main" val="21689795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19E1E227-C631-A145-8EA5-4646FD3DEEEA}" type="slidenum">
              <a:rPr lang="en-US" altLang="zh-CN" smtClean="0"/>
              <a:pPr>
                <a:defRPr/>
              </a:pPr>
              <a:t>27</a:t>
            </a:fld>
            <a:endParaRPr lang="en-US" altLang="zh-CN"/>
          </a:p>
        </p:txBody>
      </p:sp>
      <p:sp>
        <p:nvSpPr>
          <p:cNvPr id="4" name="Title 1"/>
          <p:cNvSpPr txBox="1">
            <a:spLocks/>
          </p:cNvSpPr>
          <p:nvPr/>
        </p:nvSpPr>
        <p:spPr bwMode="auto">
          <a:xfrm>
            <a:off x="734888" y="4462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3200" dirty="0" smtClean="0">
                <a:solidFill>
                  <a:schemeClr val="accent2"/>
                </a:solidFill>
              </a:rPr>
              <a:t>June 4</a:t>
            </a:r>
            <a:r>
              <a:rPr lang="en-US" sz="3200" baseline="30000" dirty="0" smtClean="0">
                <a:solidFill>
                  <a:schemeClr val="accent2"/>
                </a:solidFill>
              </a:rPr>
              <a:t>th</a:t>
            </a:r>
            <a:r>
              <a:rPr lang="en-US" sz="3200" dirty="0" smtClean="0">
                <a:solidFill>
                  <a:schemeClr val="accent2"/>
                </a:solidFill>
              </a:rPr>
              <a:t> 2015 MCS </a:t>
            </a:r>
            <a:endParaRPr lang="en-US" sz="3200" dirty="0">
              <a:solidFill>
                <a:schemeClr val="accent2"/>
              </a:solidFill>
            </a:endParaRPr>
          </a:p>
        </p:txBody>
      </p:sp>
      <p:cxnSp>
        <p:nvCxnSpPr>
          <p:cNvPr id="5" name="Straight Connector 4"/>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ou_logo_400x560.jpg"/>
          <p:cNvPicPr>
            <a:picLocks noChangeAspect="1"/>
          </p:cNvPicPr>
          <p:nvPr/>
        </p:nvPicPr>
        <p:blipFill>
          <a:blip r:embed="rId2" cstate="print"/>
          <a:stretch>
            <a:fillRect/>
          </a:stretch>
        </p:blipFill>
        <p:spPr>
          <a:xfrm>
            <a:off x="165100" y="78740"/>
            <a:ext cx="656643" cy="919301"/>
          </a:xfrm>
          <a:prstGeom prst="rect">
            <a:avLst/>
          </a:prstGeom>
        </p:spPr>
      </p:pic>
      <p:sp>
        <p:nvSpPr>
          <p:cNvPr id="2" name="TextBox 1"/>
          <p:cNvSpPr txBox="1"/>
          <p:nvPr/>
        </p:nvSpPr>
        <p:spPr>
          <a:xfrm>
            <a:off x="467544" y="5733256"/>
            <a:ext cx="3672408" cy="646331"/>
          </a:xfrm>
          <a:prstGeom prst="rect">
            <a:avLst/>
          </a:prstGeom>
          <a:noFill/>
        </p:spPr>
        <p:txBody>
          <a:bodyPr wrap="square" rtlCol="0">
            <a:spAutoFit/>
          </a:bodyPr>
          <a:lstStyle/>
          <a:p>
            <a:r>
              <a:rPr lang="en-US" dirty="0" smtClean="0"/>
              <a:t>Johnson and Wang 2016, Johnson et al. 2016, WAF</a:t>
            </a:r>
            <a:endParaRPr lang="en-US" dirty="0"/>
          </a:p>
        </p:txBody>
      </p:sp>
      <p:pic>
        <p:nvPicPr>
          <p:cNvPr id="11" name="Picture 10" descr="I:\norman\4june.png"/>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412776"/>
            <a:ext cx="4627984" cy="4885923"/>
          </a:xfrm>
          <a:prstGeom prst="rect">
            <a:avLst/>
          </a:prstGeom>
          <a:noFill/>
          <a:ln>
            <a:noFill/>
          </a:ln>
        </p:spPr>
      </p:pic>
      <p:sp>
        <p:nvSpPr>
          <p:cNvPr id="7" name="TextBox 6"/>
          <p:cNvSpPr txBox="1"/>
          <p:nvPr/>
        </p:nvSpPr>
        <p:spPr>
          <a:xfrm>
            <a:off x="395536" y="1988840"/>
            <a:ext cx="2736304" cy="3416320"/>
          </a:xfrm>
          <a:prstGeom prst="rect">
            <a:avLst/>
          </a:prstGeom>
          <a:noFill/>
        </p:spPr>
        <p:txBody>
          <a:bodyPr wrap="square" rtlCol="0">
            <a:spAutoFit/>
          </a:bodyPr>
          <a:lstStyle/>
          <a:p>
            <a:pPr marL="285750" indent="-285750">
              <a:buFont typeface="Arial"/>
              <a:buChar char="•"/>
            </a:pPr>
            <a:r>
              <a:rPr lang="en-US" dirty="0"/>
              <a:t>T</a:t>
            </a:r>
            <a:r>
              <a:rPr lang="en-US" dirty="0" smtClean="0"/>
              <a:t>he </a:t>
            </a:r>
            <a:r>
              <a:rPr lang="en-US" dirty="0"/>
              <a:t>ensemble successfully predicts the presence of multiple smaller MCSs as well as high uncertainty about storm location, although the mean location is displaced slightly south of where the storms are observed </a:t>
            </a:r>
          </a:p>
        </p:txBody>
      </p:sp>
    </p:spTree>
    <p:extLst>
      <p:ext uri="{BB962C8B-B14F-4D97-AF65-F5344CB8AC3E}">
        <p14:creationId xmlns:p14="http://schemas.microsoft.com/office/powerpoint/2010/main" val="317193974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19E1E227-C631-A145-8EA5-4646FD3DEEEA}" type="slidenum">
              <a:rPr lang="en-US" altLang="zh-CN" smtClean="0"/>
              <a:pPr>
                <a:defRPr/>
              </a:pPr>
              <a:t>28</a:t>
            </a:fld>
            <a:endParaRPr lang="en-US" altLang="zh-CN"/>
          </a:p>
        </p:txBody>
      </p:sp>
      <p:sp>
        <p:nvSpPr>
          <p:cNvPr id="4" name="Title 1"/>
          <p:cNvSpPr txBox="1">
            <a:spLocks/>
          </p:cNvSpPr>
          <p:nvPr/>
        </p:nvSpPr>
        <p:spPr bwMode="auto">
          <a:xfrm>
            <a:off x="734888" y="4462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3200" dirty="0" smtClean="0">
                <a:solidFill>
                  <a:schemeClr val="accent2"/>
                </a:solidFill>
              </a:rPr>
              <a:t>June 24 2015 CI </a:t>
            </a:r>
            <a:endParaRPr lang="en-US" sz="3200" dirty="0">
              <a:solidFill>
                <a:schemeClr val="accent2"/>
              </a:solidFill>
            </a:endParaRPr>
          </a:p>
        </p:txBody>
      </p:sp>
      <p:cxnSp>
        <p:nvCxnSpPr>
          <p:cNvPr id="5" name="Straight Connector 4"/>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ou_logo_400x560.jpg"/>
          <p:cNvPicPr>
            <a:picLocks noChangeAspect="1"/>
          </p:cNvPicPr>
          <p:nvPr/>
        </p:nvPicPr>
        <p:blipFill>
          <a:blip r:embed="rId2" cstate="print"/>
          <a:stretch>
            <a:fillRect/>
          </a:stretch>
        </p:blipFill>
        <p:spPr>
          <a:xfrm>
            <a:off x="165100" y="78740"/>
            <a:ext cx="656643" cy="919301"/>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3609950" y="1700808"/>
            <a:ext cx="4490442" cy="4922242"/>
          </a:xfrm>
          <a:prstGeom prst="rect">
            <a:avLst/>
          </a:prstGeom>
          <a:noFill/>
          <a:ln>
            <a:noFill/>
          </a:ln>
        </p:spPr>
      </p:pic>
      <p:sp>
        <p:nvSpPr>
          <p:cNvPr id="7" name="TextBox 6"/>
          <p:cNvSpPr txBox="1"/>
          <p:nvPr/>
        </p:nvSpPr>
        <p:spPr>
          <a:xfrm>
            <a:off x="395536" y="2060848"/>
            <a:ext cx="2808312" cy="2585323"/>
          </a:xfrm>
          <a:prstGeom prst="rect">
            <a:avLst/>
          </a:prstGeom>
          <a:noFill/>
        </p:spPr>
        <p:txBody>
          <a:bodyPr wrap="square" rtlCol="0">
            <a:spAutoFit/>
          </a:bodyPr>
          <a:lstStyle/>
          <a:p>
            <a:pPr marL="285750" indent="-285750">
              <a:buFont typeface="Arial"/>
              <a:buChar char="•"/>
            </a:pPr>
            <a:r>
              <a:rPr lang="en-US" dirty="0"/>
              <a:t>The ensemble forecast successfully identifies the occurrence of this CI as well as the orientation of northwest to southeast bands of cells, although with a mean location error </a:t>
            </a:r>
          </a:p>
        </p:txBody>
      </p:sp>
      <p:sp>
        <p:nvSpPr>
          <p:cNvPr id="10" name="TextBox 9"/>
          <p:cNvSpPr txBox="1"/>
          <p:nvPr/>
        </p:nvSpPr>
        <p:spPr>
          <a:xfrm>
            <a:off x="467544" y="5733256"/>
            <a:ext cx="3672408" cy="646331"/>
          </a:xfrm>
          <a:prstGeom prst="rect">
            <a:avLst/>
          </a:prstGeom>
          <a:noFill/>
        </p:spPr>
        <p:txBody>
          <a:bodyPr wrap="square" rtlCol="0">
            <a:spAutoFit/>
          </a:bodyPr>
          <a:lstStyle/>
          <a:p>
            <a:r>
              <a:rPr lang="en-US" dirty="0" smtClean="0"/>
              <a:t>Johnson and Wang 2016, Johnson et al. 2016, WAF</a:t>
            </a:r>
            <a:endParaRPr lang="en-US" dirty="0"/>
          </a:p>
        </p:txBody>
      </p:sp>
    </p:spTree>
    <p:extLst>
      <p:ext uri="{BB962C8B-B14F-4D97-AF65-F5344CB8AC3E}">
        <p14:creationId xmlns:p14="http://schemas.microsoft.com/office/powerpoint/2010/main" val="209998767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755576" y="368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3200" dirty="0" smtClean="0">
                <a:solidFill>
                  <a:schemeClr val="accent2"/>
                </a:solidFill>
              </a:rPr>
              <a:t>July 11 2015 Bore</a:t>
            </a:r>
            <a:endParaRPr lang="en-US" sz="3200" dirty="0">
              <a:solidFill>
                <a:schemeClr val="accent2"/>
              </a:solidFill>
            </a:endParaRPr>
          </a:p>
        </p:txBody>
      </p:sp>
      <p:cxnSp>
        <p:nvCxnSpPr>
          <p:cNvPr id="9" name="Straight Connector 8"/>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ou_logo_400x560.jpg"/>
          <p:cNvPicPr>
            <a:picLocks noChangeAspect="1"/>
          </p:cNvPicPr>
          <p:nvPr/>
        </p:nvPicPr>
        <p:blipFill>
          <a:blip r:embed="rId2" cstate="print"/>
          <a:stretch>
            <a:fillRect/>
          </a:stretch>
        </p:blipFill>
        <p:spPr>
          <a:xfrm>
            <a:off x="165100" y="78740"/>
            <a:ext cx="656643" cy="919301"/>
          </a:xfrm>
          <a:prstGeom prst="rect">
            <a:avLst/>
          </a:prstGeom>
        </p:spPr>
      </p:pic>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628800"/>
            <a:ext cx="6984776" cy="2802230"/>
          </a:xfrm>
          <a:prstGeom prst="rect">
            <a:avLst/>
          </a:prstGeom>
          <a:noFill/>
          <a:ln>
            <a:noFill/>
          </a:ln>
        </p:spPr>
      </p:pic>
      <p:sp>
        <p:nvSpPr>
          <p:cNvPr id="3" name="TextBox 2"/>
          <p:cNvSpPr txBox="1"/>
          <p:nvPr/>
        </p:nvSpPr>
        <p:spPr>
          <a:xfrm>
            <a:off x="1115616" y="4869160"/>
            <a:ext cx="7200800" cy="1200329"/>
          </a:xfrm>
          <a:prstGeom prst="rect">
            <a:avLst/>
          </a:prstGeom>
          <a:noFill/>
        </p:spPr>
        <p:txBody>
          <a:bodyPr wrap="square" rtlCol="0">
            <a:spAutoFit/>
          </a:bodyPr>
          <a:lstStyle/>
          <a:p>
            <a:pPr marL="285750" indent="-285750">
              <a:buFont typeface="Arial"/>
              <a:buChar char="•"/>
            </a:pPr>
            <a:r>
              <a:rPr lang="en-US" dirty="0"/>
              <a:t>The 1km </a:t>
            </a:r>
            <a:r>
              <a:rPr lang="en-US" dirty="0" smtClean="0"/>
              <a:t>grid forecast </a:t>
            </a:r>
            <a:r>
              <a:rPr lang="en-US" dirty="0"/>
              <a:t>was successfully </a:t>
            </a:r>
            <a:r>
              <a:rPr lang="en-US" dirty="0" smtClean="0"/>
              <a:t>able to resolve </a:t>
            </a:r>
            <a:r>
              <a:rPr lang="en-US" dirty="0"/>
              <a:t>bore like features, although the predictability of specific bores was limited largely by the predictability of antecedent convection leading to density currents </a:t>
            </a:r>
          </a:p>
        </p:txBody>
      </p:sp>
      <p:sp>
        <p:nvSpPr>
          <p:cNvPr id="7" name="TextBox 6"/>
          <p:cNvSpPr txBox="1"/>
          <p:nvPr/>
        </p:nvSpPr>
        <p:spPr>
          <a:xfrm>
            <a:off x="467544" y="6023029"/>
            <a:ext cx="3672408" cy="646331"/>
          </a:xfrm>
          <a:prstGeom prst="rect">
            <a:avLst/>
          </a:prstGeom>
          <a:noFill/>
        </p:spPr>
        <p:txBody>
          <a:bodyPr wrap="square" rtlCol="0">
            <a:spAutoFit/>
          </a:bodyPr>
          <a:lstStyle/>
          <a:p>
            <a:r>
              <a:rPr lang="en-US" dirty="0" smtClean="0"/>
              <a:t>Johnson and Wang 2016, Johnson et al. 2016, WAF</a:t>
            </a:r>
            <a:endParaRPr lang="en-US" dirty="0"/>
          </a:p>
        </p:txBody>
      </p:sp>
    </p:spTree>
    <p:extLst>
      <p:ext uri="{BB962C8B-B14F-4D97-AF65-F5344CB8AC3E}">
        <p14:creationId xmlns:p14="http://schemas.microsoft.com/office/powerpoint/2010/main" val="398689728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390A1AF8-6243-804F-B4A7-A6DFC9AE0237}" type="slidenum">
              <a:rPr lang="en-US" sz="1200">
                <a:solidFill>
                  <a:srgbClr val="898989"/>
                </a:solidFill>
                <a:latin typeface="Calibri" charset="0"/>
              </a:rPr>
              <a:pPr eaLnBrk="1" hangingPunct="1"/>
              <a:t>3</a:t>
            </a:fld>
            <a:endParaRPr lang="en-US" sz="1200">
              <a:solidFill>
                <a:srgbClr val="898989"/>
              </a:solidFill>
              <a:latin typeface="Calibri" charset="0"/>
            </a:endParaRPr>
          </a:p>
        </p:txBody>
      </p:sp>
      <p:sp>
        <p:nvSpPr>
          <p:cNvPr id="21506" name="TextBox 2"/>
          <p:cNvSpPr txBox="1">
            <a:spLocks noChangeArrowheads="1"/>
          </p:cNvSpPr>
          <p:nvPr/>
        </p:nvSpPr>
        <p:spPr bwMode="auto">
          <a:xfrm>
            <a:off x="958031" y="282575"/>
            <a:ext cx="77184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lang="en-US" dirty="0" smtClean="0">
                <a:solidFill>
                  <a:schemeClr val="accent2"/>
                </a:solidFill>
              </a:rPr>
              <a:t>R&amp;D of GSI-based </a:t>
            </a:r>
            <a:r>
              <a:rPr lang="en-US" dirty="0" err="1" smtClean="0">
                <a:solidFill>
                  <a:schemeClr val="accent2"/>
                </a:solidFill>
              </a:rPr>
              <a:t>Var</a:t>
            </a:r>
            <a:r>
              <a:rPr lang="en-US" dirty="0">
                <a:solidFill>
                  <a:schemeClr val="accent2"/>
                </a:solidFill>
              </a:rPr>
              <a:t>/</a:t>
            </a:r>
            <a:r>
              <a:rPr lang="en-US" dirty="0" err="1">
                <a:solidFill>
                  <a:schemeClr val="accent2"/>
                </a:solidFill>
              </a:rPr>
              <a:t>EnKF</a:t>
            </a:r>
            <a:r>
              <a:rPr lang="en-US" dirty="0" smtClean="0">
                <a:solidFill>
                  <a:schemeClr val="accent2"/>
                </a:solidFill>
              </a:rPr>
              <a:t>/</a:t>
            </a:r>
            <a:r>
              <a:rPr lang="en-US" dirty="0" err="1" smtClean="0">
                <a:solidFill>
                  <a:schemeClr val="accent2"/>
                </a:solidFill>
              </a:rPr>
              <a:t>EnVar</a:t>
            </a:r>
            <a:r>
              <a:rPr lang="en-US" dirty="0" smtClean="0">
                <a:solidFill>
                  <a:schemeClr val="accent2"/>
                </a:solidFill>
              </a:rPr>
              <a:t>/Hybrid </a:t>
            </a:r>
            <a:r>
              <a:rPr lang="en-US" dirty="0">
                <a:solidFill>
                  <a:schemeClr val="accent2"/>
                </a:solidFill>
              </a:rPr>
              <a:t>for </a:t>
            </a:r>
            <a:r>
              <a:rPr lang="en-US" dirty="0" smtClean="0">
                <a:solidFill>
                  <a:schemeClr val="accent2"/>
                </a:solidFill>
              </a:rPr>
              <a:t>convective scale NWP over CONUS</a:t>
            </a:r>
            <a:endParaRPr lang="en-US" dirty="0">
              <a:solidFill>
                <a:schemeClr val="accent2"/>
              </a:solidFill>
            </a:endParaRPr>
          </a:p>
        </p:txBody>
      </p:sp>
      <p:cxnSp>
        <p:nvCxnSpPr>
          <p:cNvPr id="4" name="Straight Connector 3"/>
          <p:cNvCxnSpPr/>
          <p:nvPr/>
        </p:nvCxnSpPr>
        <p:spPr>
          <a:xfrm>
            <a:off x="0" y="1268413"/>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1508" name="Picture 4" descr="ou_logo_400x560.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a:spLocks noChangeAspect="1"/>
          </p:cNvSpPr>
          <p:nvPr/>
        </p:nvSpPr>
        <p:spPr bwMode="auto">
          <a:xfrm>
            <a:off x="2627784" y="1844823"/>
            <a:ext cx="3664350" cy="865312"/>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t>GSI-based </a:t>
            </a:r>
            <a:r>
              <a:rPr lang="en-US" sz="2000" dirty="0" err="1"/>
              <a:t>Var</a:t>
            </a:r>
            <a:r>
              <a:rPr lang="en-US" sz="2000" dirty="0"/>
              <a:t>/</a:t>
            </a:r>
            <a:r>
              <a:rPr lang="en-US" sz="2000" dirty="0" err="1"/>
              <a:t>EnKF</a:t>
            </a:r>
            <a:r>
              <a:rPr lang="en-US" sz="2000" dirty="0"/>
              <a:t>/</a:t>
            </a:r>
            <a:r>
              <a:rPr lang="en-US" sz="2000" dirty="0" smtClean="0"/>
              <a:t>3/4DEnVar/ Hybrid</a:t>
            </a:r>
            <a:endParaRPr lang="en-US" sz="2000" dirty="0"/>
          </a:p>
        </p:txBody>
      </p:sp>
      <p:sp>
        <p:nvSpPr>
          <p:cNvPr id="8" name="Rounded Rectangle 7"/>
          <p:cNvSpPr>
            <a:spLocks noChangeAspect="1"/>
          </p:cNvSpPr>
          <p:nvPr/>
        </p:nvSpPr>
        <p:spPr bwMode="auto">
          <a:xfrm>
            <a:off x="684213" y="3486422"/>
            <a:ext cx="1736725" cy="747713"/>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t>GFS</a:t>
            </a:r>
          </a:p>
        </p:txBody>
      </p:sp>
      <p:sp>
        <p:nvSpPr>
          <p:cNvPr id="10" name="Rounded Rectangle 9"/>
          <p:cNvSpPr>
            <a:spLocks noChangeAspect="1"/>
          </p:cNvSpPr>
          <p:nvPr/>
        </p:nvSpPr>
        <p:spPr bwMode="auto">
          <a:xfrm>
            <a:off x="6661150" y="3472135"/>
            <a:ext cx="1646238" cy="762000"/>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a:p>
            <a:pPr algn="ctr">
              <a:defRPr/>
            </a:pPr>
            <a:r>
              <a:rPr lang="en-US" dirty="0"/>
              <a:t>Hurricane-WRF (HWRF)</a:t>
            </a:r>
          </a:p>
          <a:p>
            <a:pPr algn="ctr">
              <a:defRPr/>
            </a:pPr>
            <a:endParaRPr lang="en-US" sz="2400" dirty="0"/>
          </a:p>
        </p:txBody>
      </p:sp>
      <p:sp>
        <p:nvSpPr>
          <p:cNvPr id="11" name="Rounded Rectangle 10"/>
          <p:cNvSpPr>
            <a:spLocks noChangeAspect="1"/>
          </p:cNvSpPr>
          <p:nvPr/>
        </p:nvSpPr>
        <p:spPr bwMode="auto">
          <a:xfrm>
            <a:off x="4789488" y="3488010"/>
            <a:ext cx="1600200" cy="746125"/>
          </a:xfrm>
          <a:prstGeom prst="roundRect">
            <a:avLst/>
          </a:prstGeom>
          <a:solidFill>
            <a:schemeClr val="accent2"/>
          </a:solidFill>
          <a:ln w="762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a:p>
            <a:pPr algn="ctr">
              <a:defRPr/>
            </a:pPr>
            <a:r>
              <a:rPr lang="en-US" dirty="0"/>
              <a:t>WRF </a:t>
            </a:r>
            <a:r>
              <a:rPr lang="en-US" dirty="0" smtClean="0"/>
              <a:t>NMMB</a:t>
            </a:r>
            <a:endParaRPr lang="en-US" dirty="0"/>
          </a:p>
          <a:p>
            <a:pPr algn="ctr">
              <a:defRPr/>
            </a:pPr>
            <a:endParaRPr lang="en-US" sz="2400" dirty="0"/>
          </a:p>
        </p:txBody>
      </p:sp>
      <p:sp>
        <p:nvSpPr>
          <p:cNvPr id="12" name="Rounded Rectangle 11"/>
          <p:cNvSpPr>
            <a:spLocks noChangeAspect="1"/>
          </p:cNvSpPr>
          <p:nvPr/>
        </p:nvSpPr>
        <p:spPr bwMode="auto">
          <a:xfrm>
            <a:off x="2938463" y="3488010"/>
            <a:ext cx="1554162" cy="746125"/>
          </a:xfrm>
          <a:prstGeom prst="roundRect">
            <a:avLst/>
          </a:prstGeom>
          <a:solidFill>
            <a:schemeClr val="accent2"/>
          </a:solidFill>
          <a:ln w="762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a:p>
            <a:pPr algn="ctr">
              <a:defRPr/>
            </a:pPr>
            <a:r>
              <a:rPr lang="en-US" dirty="0"/>
              <a:t>  </a:t>
            </a:r>
            <a:r>
              <a:rPr lang="en-US" dirty="0" smtClean="0"/>
              <a:t>WRF</a:t>
            </a:r>
            <a:r>
              <a:rPr lang="en-US" dirty="0"/>
              <a:t> </a:t>
            </a:r>
            <a:r>
              <a:rPr lang="en-US" dirty="0" smtClean="0"/>
              <a:t>ARW</a:t>
            </a:r>
            <a:endParaRPr lang="en-US" dirty="0"/>
          </a:p>
          <a:p>
            <a:pPr algn="ctr">
              <a:defRPr/>
            </a:pPr>
            <a:endParaRPr lang="en-US" sz="2400" dirty="0"/>
          </a:p>
        </p:txBody>
      </p:sp>
      <p:cxnSp>
        <p:nvCxnSpPr>
          <p:cNvPr id="30" name="Straight Arrow Connector 29"/>
          <p:cNvCxnSpPr/>
          <p:nvPr/>
        </p:nvCxnSpPr>
        <p:spPr bwMode="auto">
          <a:xfrm flipH="1">
            <a:off x="1674813" y="2710135"/>
            <a:ext cx="2711450" cy="6857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bwMode="auto">
          <a:xfrm flipH="1">
            <a:off x="3716338" y="2710135"/>
            <a:ext cx="669925" cy="6857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bwMode="auto">
          <a:xfrm>
            <a:off x="4386263" y="2710135"/>
            <a:ext cx="1203325" cy="6857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7" idx="2"/>
          </p:cNvCxnSpPr>
          <p:nvPr/>
        </p:nvCxnSpPr>
        <p:spPr bwMode="auto">
          <a:xfrm>
            <a:off x="4459959" y="2710136"/>
            <a:ext cx="2622350" cy="68579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11666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dirty="0"/>
          </a:p>
        </p:txBody>
      </p:sp>
      <p:cxnSp>
        <p:nvCxnSpPr>
          <p:cNvPr id="5" name="Straight Connector 4"/>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ou_logo_400x560.jpg"/>
          <p:cNvPicPr>
            <a:picLocks noChangeAspect="1"/>
          </p:cNvPicPr>
          <p:nvPr/>
        </p:nvPicPr>
        <p:blipFill>
          <a:blip r:embed="rId3" cstate="print"/>
          <a:stretch>
            <a:fillRect/>
          </a:stretch>
        </p:blipFill>
        <p:spPr>
          <a:xfrm>
            <a:off x="165102" y="78742"/>
            <a:ext cx="656643" cy="919301"/>
          </a:xfrm>
          <a:prstGeom prst="rect">
            <a:avLst/>
          </a:prstGeom>
        </p:spPr>
      </p:pic>
      <p:sp>
        <p:nvSpPr>
          <p:cNvPr id="8" name="TextBox 2"/>
          <p:cNvSpPr txBox="1">
            <a:spLocks noChangeArrowheads="1"/>
          </p:cNvSpPr>
          <p:nvPr/>
        </p:nvSpPr>
        <p:spPr bwMode="auto">
          <a:xfrm>
            <a:off x="958033" y="282575"/>
            <a:ext cx="77184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lang="en-US" sz="2800" dirty="0" smtClean="0">
                <a:solidFill>
                  <a:schemeClr val="accent2"/>
                </a:solidFill>
              </a:rPr>
              <a:t>R&amp;D of GSI-based </a:t>
            </a:r>
            <a:r>
              <a:rPr lang="en-US" sz="2800" dirty="0" err="1" smtClean="0">
                <a:solidFill>
                  <a:schemeClr val="accent2"/>
                </a:solidFill>
              </a:rPr>
              <a:t>Var</a:t>
            </a:r>
            <a:r>
              <a:rPr lang="en-US" sz="2800" dirty="0" smtClean="0">
                <a:solidFill>
                  <a:schemeClr val="accent2"/>
                </a:solidFill>
              </a:rPr>
              <a:t>/</a:t>
            </a:r>
            <a:r>
              <a:rPr lang="en-US" sz="2800" dirty="0" err="1" smtClean="0">
                <a:solidFill>
                  <a:schemeClr val="accent2"/>
                </a:solidFill>
              </a:rPr>
              <a:t>EnKF</a:t>
            </a:r>
            <a:r>
              <a:rPr lang="en-US" sz="2800" dirty="0" smtClean="0">
                <a:solidFill>
                  <a:schemeClr val="accent2"/>
                </a:solidFill>
              </a:rPr>
              <a:t>/</a:t>
            </a:r>
            <a:r>
              <a:rPr lang="en-US" sz="2800" dirty="0" err="1" smtClean="0">
                <a:solidFill>
                  <a:schemeClr val="accent2"/>
                </a:solidFill>
              </a:rPr>
              <a:t>EnVar</a:t>
            </a:r>
            <a:r>
              <a:rPr lang="en-US" sz="2800" dirty="0" smtClean="0">
                <a:solidFill>
                  <a:schemeClr val="accent2"/>
                </a:solidFill>
              </a:rPr>
              <a:t> for convection resolving NMMB  </a:t>
            </a:r>
            <a:endParaRPr lang="en-US" sz="2800" dirty="0">
              <a:solidFill>
                <a:schemeClr val="accent2"/>
              </a:solidFill>
            </a:endParaRPr>
          </a:p>
        </p:txBody>
      </p:sp>
      <p:sp>
        <p:nvSpPr>
          <p:cNvPr id="12" name="TextBox 11"/>
          <p:cNvSpPr txBox="1"/>
          <p:nvPr/>
        </p:nvSpPr>
        <p:spPr>
          <a:xfrm>
            <a:off x="342724" y="6524035"/>
            <a:ext cx="2389456" cy="369332"/>
          </a:xfrm>
          <a:prstGeom prst="rect">
            <a:avLst/>
          </a:prstGeom>
          <a:noFill/>
        </p:spPr>
        <p:txBody>
          <a:bodyPr wrap="square" rtlCol="0">
            <a:spAutoFit/>
          </a:bodyPr>
          <a:lstStyle/>
          <a:p>
            <a:r>
              <a:rPr lang="en-US" altLang="zh-CN" dirty="0"/>
              <a:t>90-min 0130 UTC</a:t>
            </a:r>
            <a:endParaRPr lang="zh-CN" altLang="en-US" dirty="0"/>
          </a:p>
        </p:txBody>
      </p:sp>
      <p:sp>
        <p:nvSpPr>
          <p:cNvPr id="13" name="TextBox 12"/>
          <p:cNvSpPr txBox="1"/>
          <p:nvPr/>
        </p:nvSpPr>
        <p:spPr>
          <a:xfrm>
            <a:off x="3512763" y="6453130"/>
            <a:ext cx="2496110" cy="369332"/>
          </a:xfrm>
          <a:prstGeom prst="rect">
            <a:avLst/>
          </a:prstGeom>
          <a:noFill/>
        </p:spPr>
        <p:txBody>
          <a:bodyPr wrap="square" rtlCol="0">
            <a:spAutoFit/>
          </a:bodyPr>
          <a:lstStyle/>
          <a:p>
            <a:r>
              <a:rPr lang="en-US" altLang="zh-CN" dirty="0"/>
              <a:t>2-hr </a:t>
            </a:r>
            <a:r>
              <a:rPr lang="en-US" altLang="zh-CN" dirty="0" err="1"/>
              <a:t>fcst</a:t>
            </a:r>
            <a:r>
              <a:rPr lang="en-US" altLang="zh-CN" dirty="0"/>
              <a:t> 0200 UTC</a:t>
            </a:r>
            <a:endParaRPr lang="zh-CN" alt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9224" r="17940" b="44090"/>
          <a:stretch/>
        </p:blipFill>
        <p:spPr>
          <a:xfrm>
            <a:off x="38040" y="4180113"/>
            <a:ext cx="2782079" cy="2207981"/>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866" r="17582" b="43135"/>
          <a:stretch/>
        </p:blipFill>
        <p:spPr>
          <a:xfrm>
            <a:off x="2950661" y="4180112"/>
            <a:ext cx="2813267" cy="2240499"/>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29583" r="17223" b="39785"/>
          <a:stretch/>
        </p:blipFill>
        <p:spPr>
          <a:xfrm>
            <a:off x="5855132" y="4180111"/>
            <a:ext cx="2660218" cy="2258503"/>
          </a:xfrm>
          <a:prstGeom prst="rect">
            <a:avLst/>
          </a:prstGeom>
        </p:spPr>
      </p:pic>
      <p:sp>
        <p:nvSpPr>
          <p:cNvPr id="16" name="TextBox 15"/>
          <p:cNvSpPr txBox="1"/>
          <p:nvPr/>
        </p:nvSpPr>
        <p:spPr>
          <a:xfrm>
            <a:off x="6457950" y="6418220"/>
            <a:ext cx="2496110" cy="369332"/>
          </a:xfrm>
          <a:prstGeom prst="rect">
            <a:avLst/>
          </a:prstGeom>
          <a:noFill/>
        </p:spPr>
        <p:txBody>
          <a:bodyPr wrap="square" rtlCol="0">
            <a:spAutoFit/>
          </a:bodyPr>
          <a:lstStyle/>
          <a:p>
            <a:r>
              <a:rPr lang="en-US" altLang="zh-CN" dirty="0"/>
              <a:t>2.5-hr </a:t>
            </a:r>
            <a:r>
              <a:rPr lang="en-US" altLang="zh-CN" dirty="0" err="1"/>
              <a:t>fcst</a:t>
            </a:r>
            <a:r>
              <a:rPr lang="en-US" altLang="zh-CN" dirty="0"/>
              <a:t> 0230 UTC</a:t>
            </a:r>
            <a:endParaRPr lang="zh-CN" altLang="en-US" dirty="0"/>
          </a:p>
        </p:txBody>
      </p:sp>
      <p:pic>
        <p:nvPicPr>
          <p:cNvPr id="10" name="Picture 9"/>
          <p:cNvPicPr>
            <a:picLocks noChangeAspect="1"/>
          </p:cNvPicPr>
          <p:nvPr/>
        </p:nvPicPr>
        <p:blipFill rotWithShape="1">
          <a:blip r:embed="rId7"/>
          <a:srcRect l="6365" t="4859" r="4444" b="3318"/>
          <a:stretch/>
        </p:blipFill>
        <p:spPr>
          <a:xfrm>
            <a:off x="5863816" y="1718907"/>
            <a:ext cx="2554283" cy="2247299"/>
          </a:xfrm>
          <a:prstGeom prst="rect">
            <a:avLst/>
          </a:prstGeom>
          <a:ln w="25400">
            <a:solidFill>
              <a:schemeClr val="tx1"/>
            </a:solidFill>
          </a:ln>
        </p:spPr>
      </p:pic>
      <p:pic>
        <p:nvPicPr>
          <p:cNvPr id="11" name="Picture 10"/>
          <p:cNvPicPr>
            <a:picLocks noChangeAspect="1"/>
          </p:cNvPicPr>
          <p:nvPr/>
        </p:nvPicPr>
        <p:blipFill>
          <a:blip r:embed="rId8"/>
          <a:stretch>
            <a:fillRect/>
          </a:stretch>
        </p:blipFill>
        <p:spPr>
          <a:xfrm>
            <a:off x="2967384" y="1731726"/>
            <a:ext cx="2751605" cy="2262614"/>
          </a:xfrm>
          <a:prstGeom prst="rect">
            <a:avLst/>
          </a:prstGeom>
          <a:ln w="25400">
            <a:solidFill>
              <a:schemeClr val="tx1"/>
            </a:solidFill>
          </a:ln>
        </p:spPr>
      </p:pic>
      <p:pic>
        <p:nvPicPr>
          <p:cNvPr id="17" name="Picture 16"/>
          <p:cNvPicPr>
            <a:picLocks noChangeAspect="1"/>
          </p:cNvPicPr>
          <p:nvPr/>
        </p:nvPicPr>
        <p:blipFill>
          <a:blip r:embed="rId9"/>
          <a:stretch>
            <a:fillRect/>
          </a:stretch>
        </p:blipFill>
        <p:spPr>
          <a:xfrm>
            <a:off x="57176" y="1731726"/>
            <a:ext cx="2764474" cy="2262615"/>
          </a:xfrm>
          <a:prstGeom prst="rect">
            <a:avLst/>
          </a:prstGeom>
          <a:ln w="25400">
            <a:solidFill>
              <a:schemeClr val="tx1"/>
            </a:solidFill>
          </a:ln>
        </p:spPr>
      </p:pic>
      <p:pic>
        <p:nvPicPr>
          <p:cNvPr id="18" name="Picture 17"/>
          <p:cNvPicPr>
            <a:picLocks noChangeAspect="1"/>
          </p:cNvPicPr>
          <p:nvPr/>
        </p:nvPicPr>
        <p:blipFill>
          <a:blip r:embed="rId10"/>
          <a:stretch>
            <a:fillRect/>
          </a:stretch>
        </p:blipFill>
        <p:spPr>
          <a:xfrm>
            <a:off x="8593971" y="1844261"/>
            <a:ext cx="550029" cy="3417204"/>
          </a:xfrm>
          <a:prstGeom prst="rect">
            <a:avLst/>
          </a:prstGeom>
        </p:spPr>
      </p:pic>
      <p:sp>
        <p:nvSpPr>
          <p:cNvPr id="19" name="TextBox 18"/>
          <p:cNvSpPr txBox="1"/>
          <p:nvPr/>
        </p:nvSpPr>
        <p:spPr>
          <a:xfrm>
            <a:off x="8593970" y="5175113"/>
            <a:ext cx="550029" cy="369332"/>
          </a:xfrm>
          <a:prstGeom prst="rect">
            <a:avLst/>
          </a:prstGeom>
          <a:noFill/>
        </p:spPr>
        <p:txBody>
          <a:bodyPr wrap="square" rtlCol="0">
            <a:spAutoFit/>
          </a:bodyPr>
          <a:lstStyle/>
          <a:p>
            <a:r>
              <a:rPr lang="en-US" altLang="zh-CN" dirty="0"/>
              <a:t>dBZ</a:t>
            </a:r>
            <a:endParaRPr lang="zh-CN" altLang="en-US" dirty="0"/>
          </a:p>
        </p:txBody>
      </p:sp>
      <p:sp>
        <p:nvSpPr>
          <p:cNvPr id="2" name="TextBox 1"/>
          <p:cNvSpPr txBox="1"/>
          <p:nvPr/>
        </p:nvSpPr>
        <p:spPr>
          <a:xfrm>
            <a:off x="2339752" y="1340768"/>
            <a:ext cx="5184576" cy="369332"/>
          </a:xfrm>
          <a:prstGeom prst="rect">
            <a:avLst/>
          </a:prstGeom>
          <a:noFill/>
        </p:spPr>
        <p:txBody>
          <a:bodyPr wrap="square" rtlCol="0">
            <a:spAutoFit/>
          </a:bodyPr>
          <a:lstStyle/>
          <a:p>
            <a:r>
              <a:rPr lang="en-US" dirty="0" err="1" smtClean="0"/>
              <a:t>Multiscale</a:t>
            </a:r>
            <a:r>
              <a:rPr lang="en-US" dirty="0" smtClean="0"/>
              <a:t> event in southern US Dec. 26, 2015</a:t>
            </a:r>
            <a:endParaRPr lang="en-US" dirty="0"/>
          </a:p>
        </p:txBody>
      </p:sp>
    </p:spTree>
    <p:extLst>
      <p:ext uri="{BB962C8B-B14F-4D97-AF65-F5344CB8AC3E}">
        <p14:creationId xmlns:p14="http://schemas.microsoft.com/office/powerpoint/2010/main" val="19490195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1268413"/>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6082" name="Picture 3" descr="ou_logo_400x560.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762000" y="228600"/>
            <a:ext cx="792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lang="en-US" altLang="zh-CN" sz="3600" dirty="0" smtClean="0">
                <a:solidFill>
                  <a:schemeClr val="accent2"/>
                </a:solidFill>
                <a:latin typeface="Calibri" charset="0"/>
              </a:rPr>
              <a:t>Summary and future work</a:t>
            </a:r>
            <a:endParaRPr lang="en-US" altLang="zh-CN" sz="3600" dirty="0">
              <a:solidFill>
                <a:schemeClr val="accent2"/>
              </a:solidFill>
              <a:latin typeface="Calibri" charset="0"/>
            </a:endParaRPr>
          </a:p>
        </p:txBody>
      </p:sp>
      <p:sp>
        <p:nvSpPr>
          <p:cNvPr id="6" name="Rectangle 5"/>
          <p:cNvSpPr/>
          <p:nvPr/>
        </p:nvSpPr>
        <p:spPr>
          <a:xfrm>
            <a:off x="1447800" y="1447800"/>
            <a:ext cx="2819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a:solidFill>
                <a:srgbClr val="FFFFFF"/>
              </a:solidFill>
              <a:latin typeface="Calibri" charset="0"/>
              <a:ea typeface="宋体" charset="0"/>
              <a:cs typeface="宋体" charset="0"/>
            </a:endParaRPr>
          </a:p>
        </p:txBody>
      </p:sp>
      <p:sp>
        <p:nvSpPr>
          <p:cNvPr id="46085"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B7368553-B9EB-5E4F-8C0C-147124D2D56F}" type="slidenum">
              <a:rPr lang="en-US" altLang="zh-CN" sz="1200">
                <a:solidFill>
                  <a:srgbClr val="898989"/>
                </a:solidFill>
                <a:latin typeface="Calibri" charset="0"/>
              </a:rPr>
              <a:pPr eaLnBrk="1" hangingPunct="1"/>
              <a:t>31</a:t>
            </a:fld>
            <a:endParaRPr lang="en-US" altLang="zh-CN" sz="1200">
              <a:solidFill>
                <a:srgbClr val="898989"/>
              </a:solidFill>
              <a:latin typeface="Calibri" charset="0"/>
            </a:endParaRPr>
          </a:p>
        </p:txBody>
      </p:sp>
      <p:sp>
        <p:nvSpPr>
          <p:cNvPr id="46086" name="TextBox 8"/>
          <p:cNvSpPr txBox="1">
            <a:spLocks noChangeArrowheads="1"/>
          </p:cNvSpPr>
          <p:nvPr/>
        </p:nvSpPr>
        <p:spPr bwMode="auto">
          <a:xfrm>
            <a:off x="461392" y="1304761"/>
            <a:ext cx="8503096"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buFont typeface="Wingdings" charset="2"/>
              <a:buChar char="q"/>
            </a:pPr>
            <a:r>
              <a:rPr lang="en-US" sz="2000" dirty="0" smtClean="0">
                <a:latin typeface="+mn-lt"/>
              </a:rPr>
              <a:t>GSI</a:t>
            </a:r>
            <a:r>
              <a:rPr lang="en-US" sz="2000" dirty="0">
                <a:latin typeface="+mn-lt"/>
              </a:rPr>
              <a:t>-based </a:t>
            </a:r>
            <a:r>
              <a:rPr lang="en-US" sz="2000" dirty="0" err="1" smtClean="0">
                <a:latin typeface="+mn-lt"/>
              </a:rPr>
              <a:t>Var</a:t>
            </a:r>
            <a:r>
              <a:rPr lang="en-US" sz="2000" dirty="0" smtClean="0">
                <a:latin typeface="+mn-lt"/>
              </a:rPr>
              <a:t>/</a:t>
            </a:r>
            <a:r>
              <a:rPr lang="en-US" sz="2000" dirty="0" err="1" smtClean="0">
                <a:latin typeface="+mn-lt"/>
              </a:rPr>
              <a:t>EnKF</a:t>
            </a:r>
            <a:r>
              <a:rPr lang="en-US" sz="2000" dirty="0" smtClean="0">
                <a:latin typeface="+mn-lt"/>
              </a:rPr>
              <a:t>/</a:t>
            </a:r>
            <a:r>
              <a:rPr lang="en-US" sz="2000" dirty="0" err="1" smtClean="0">
                <a:latin typeface="+mn-lt"/>
              </a:rPr>
              <a:t>EnVar</a:t>
            </a:r>
            <a:r>
              <a:rPr lang="en-US" sz="2000" dirty="0" smtClean="0">
                <a:latin typeface="+mn-lt"/>
              </a:rPr>
              <a:t>/Hybrid </a:t>
            </a:r>
            <a:r>
              <a:rPr lang="en-US" sz="2000" dirty="0">
                <a:latin typeface="+mn-lt"/>
              </a:rPr>
              <a:t>data assimilation </a:t>
            </a:r>
            <a:r>
              <a:rPr lang="en-US" sz="2000" dirty="0" smtClean="0">
                <a:latin typeface="+mn-lt"/>
              </a:rPr>
              <a:t>system is further developed for convective scale radar data assimilation. </a:t>
            </a:r>
          </a:p>
          <a:p>
            <a:pPr eaLnBrk="1" hangingPunct="1">
              <a:buFont typeface="Wingdings" charset="2"/>
              <a:buChar char="q"/>
            </a:pPr>
            <a:endParaRPr lang="en-US" sz="2000" dirty="0" smtClean="0">
              <a:latin typeface="+mn-lt"/>
            </a:endParaRPr>
          </a:p>
          <a:p>
            <a:pPr eaLnBrk="1" hangingPunct="1">
              <a:buFont typeface="Wingdings" charset="2"/>
              <a:buChar char="q"/>
            </a:pPr>
            <a:r>
              <a:rPr lang="en-US" sz="2000" dirty="0">
                <a:latin typeface="+mj-lt"/>
              </a:rPr>
              <a:t>Experiments for complex </a:t>
            </a:r>
            <a:r>
              <a:rPr lang="en-US" sz="2000" dirty="0" err="1">
                <a:latin typeface="+mj-lt"/>
              </a:rPr>
              <a:t>mesoscale</a:t>
            </a:r>
            <a:r>
              <a:rPr lang="en-US" sz="2000" dirty="0">
                <a:latin typeface="+mj-lt"/>
              </a:rPr>
              <a:t> system and isolated </a:t>
            </a:r>
            <a:r>
              <a:rPr lang="en-US" sz="2000" dirty="0" err="1">
                <a:latin typeface="+mj-lt"/>
              </a:rPr>
              <a:t>supercell</a:t>
            </a:r>
            <a:r>
              <a:rPr lang="en-US" sz="2000" dirty="0">
                <a:latin typeface="+mj-lt"/>
              </a:rPr>
              <a:t> both show improved analysis and forecast by </a:t>
            </a:r>
            <a:r>
              <a:rPr lang="en-US" sz="2000" dirty="0" err="1">
                <a:latin typeface="+mj-lt"/>
              </a:rPr>
              <a:t>EnKF</a:t>
            </a:r>
            <a:r>
              <a:rPr lang="en-US" sz="2000" dirty="0">
                <a:latin typeface="+mj-lt"/>
              </a:rPr>
              <a:t> </a:t>
            </a:r>
            <a:r>
              <a:rPr lang="en-US" sz="2000" dirty="0" smtClean="0">
                <a:solidFill>
                  <a:srgbClr val="000000"/>
                </a:solidFill>
                <a:latin typeface="+mj-lt"/>
              </a:rPr>
              <a:t>(J</a:t>
            </a:r>
            <a:r>
              <a:rPr lang="en-US" sz="2000" dirty="0" smtClean="0">
                <a:latin typeface="+mj-lt"/>
              </a:rPr>
              <a:t>ohnson et al. 2015) and </a:t>
            </a:r>
            <a:r>
              <a:rPr lang="en-US" sz="2000" dirty="0" err="1" smtClean="0">
                <a:latin typeface="+mj-lt"/>
              </a:rPr>
              <a:t>EnVar</a:t>
            </a:r>
            <a:r>
              <a:rPr lang="en-US" sz="2000" dirty="0" smtClean="0">
                <a:latin typeface="+mj-lt"/>
              </a:rPr>
              <a:t>(Wang and Wang 2016) compared to 3DVar.</a:t>
            </a:r>
          </a:p>
          <a:p>
            <a:pPr eaLnBrk="1" hangingPunct="1">
              <a:buFont typeface="Wingdings" charset="2"/>
              <a:buChar char="q"/>
            </a:pPr>
            <a:endParaRPr lang="en-US" sz="2000" dirty="0" smtClean="0">
              <a:latin typeface="+mj-lt"/>
            </a:endParaRPr>
          </a:p>
          <a:p>
            <a:pPr eaLnBrk="1" hangingPunct="1">
              <a:buFont typeface="Wingdings" charset="2"/>
              <a:buChar char="q"/>
            </a:pPr>
            <a:r>
              <a:rPr lang="en-US" sz="2000" dirty="0" smtClean="0">
                <a:solidFill>
                  <a:srgbClr val="C0504D"/>
                </a:solidFill>
                <a:latin typeface="+mn-lt"/>
              </a:rPr>
              <a:t>A method that avoids the tangent linear (TL) and </a:t>
            </a:r>
            <a:r>
              <a:rPr lang="en-US" sz="2000" dirty="0" err="1" smtClean="0">
                <a:solidFill>
                  <a:srgbClr val="C0504D"/>
                </a:solidFill>
                <a:latin typeface="+mn-lt"/>
              </a:rPr>
              <a:t>adjoint</a:t>
            </a:r>
            <a:r>
              <a:rPr lang="en-US" sz="2000" dirty="0" smtClean="0">
                <a:solidFill>
                  <a:srgbClr val="C0504D"/>
                </a:solidFill>
                <a:latin typeface="+mn-lt"/>
              </a:rPr>
              <a:t> of the nonlinear observation operator is developed for GSI </a:t>
            </a:r>
            <a:r>
              <a:rPr lang="en-US" sz="2000" dirty="0" err="1" smtClean="0">
                <a:solidFill>
                  <a:srgbClr val="C0504D"/>
                </a:solidFill>
                <a:latin typeface="+mn-lt"/>
              </a:rPr>
              <a:t>EnVar</a:t>
            </a:r>
            <a:r>
              <a:rPr lang="en-US" sz="2000" dirty="0" smtClean="0">
                <a:solidFill>
                  <a:srgbClr val="C0504D"/>
                </a:solidFill>
                <a:latin typeface="+mn-lt"/>
              </a:rPr>
              <a:t> (Wang and Wang 2016).</a:t>
            </a:r>
            <a:r>
              <a:rPr lang="en-US" sz="2000" dirty="0">
                <a:solidFill>
                  <a:srgbClr val="C0504D"/>
                </a:solidFill>
                <a:latin typeface="+mn-lt"/>
              </a:rPr>
              <a:t> </a:t>
            </a:r>
            <a:r>
              <a:rPr lang="en-US" sz="2000" dirty="0" smtClean="0">
                <a:solidFill>
                  <a:srgbClr val="C0504D"/>
                </a:solidFill>
                <a:latin typeface="+mn-lt"/>
              </a:rPr>
              <a:t>So now 4DEnVar is not only TLA free for forecast model, but also TLA free for nonlinear obs. operator</a:t>
            </a:r>
            <a:r>
              <a:rPr lang="en-US" sz="2000" dirty="0">
                <a:solidFill>
                  <a:srgbClr val="C0504D"/>
                </a:solidFill>
                <a:latin typeface="+mn-lt"/>
              </a:rPr>
              <a:t> </a:t>
            </a:r>
            <a:r>
              <a:rPr lang="en-US" sz="2000" dirty="0" smtClean="0">
                <a:solidFill>
                  <a:srgbClr val="C0504D"/>
                </a:solidFill>
                <a:latin typeface="+mn-lt"/>
              </a:rPr>
              <a:t>and therefore does not need </a:t>
            </a:r>
            <a:r>
              <a:rPr lang="en-US" sz="2000" dirty="0" err="1" smtClean="0">
                <a:solidFill>
                  <a:srgbClr val="C0504D"/>
                </a:solidFill>
                <a:latin typeface="+mn-lt"/>
              </a:rPr>
              <a:t>outloops</a:t>
            </a:r>
            <a:r>
              <a:rPr lang="en-US" sz="2000" dirty="0" smtClean="0">
                <a:solidFill>
                  <a:srgbClr val="C0504D"/>
                </a:solidFill>
                <a:latin typeface="+mn-lt"/>
              </a:rPr>
              <a:t>.</a:t>
            </a:r>
          </a:p>
          <a:p>
            <a:pPr eaLnBrk="1" hangingPunct="1">
              <a:buFont typeface="Wingdings" charset="2"/>
              <a:buChar char="q"/>
            </a:pPr>
            <a:endParaRPr lang="en-US" sz="2000" dirty="0" smtClean="0">
              <a:solidFill>
                <a:srgbClr val="C0504D"/>
              </a:solidFill>
              <a:latin typeface="+mn-lt"/>
            </a:endParaRPr>
          </a:p>
          <a:p>
            <a:pPr eaLnBrk="1" hangingPunct="1">
              <a:buFont typeface="Wingdings" charset="2"/>
              <a:buChar char="q"/>
            </a:pPr>
            <a:r>
              <a:rPr lang="en-US" sz="2000" dirty="0" smtClean="0">
                <a:latin typeface="+mn-lt"/>
              </a:rPr>
              <a:t>Plan to extend the R&amp;D to cloudy radiance </a:t>
            </a:r>
            <a:r>
              <a:rPr lang="en-US" sz="2000" dirty="0" smtClean="0">
                <a:latin typeface="+mn-lt"/>
              </a:rPr>
              <a:t>(e.g., GOES</a:t>
            </a:r>
            <a:r>
              <a:rPr lang="en-US" sz="2000" dirty="0" smtClean="0">
                <a:latin typeface="+mn-lt"/>
              </a:rPr>
              <a:t>-R) assimilation</a:t>
            </a:r>
            <a:r>
              <a:rPr lang="en-US" sz="2000" dirty="0" smtClean="0">
                <a:latin typeface="+mn-lt"/>
              </a:rPr>
              <a:t>.</a:t>
            </a:r>
          </a:p>
          <a:p>
            <a:pPr eaLnBrk="1" hangingPunct="1">
              <a:buFont typeface="Wingdings" charset="2"/>
              <a:buChar char="q"/>
            </a:pPr>
            <a:endParaRPr lang="en-US" sz="2000" dirty="0">
              <a:latin typeface="+mn-lt"/>
            </a:endParaRPr>
          </a:p>
          <a:p>
            <a:pPr eaLnBrk="1" hangingPunct="1">
              <a:buFont typeface="Wingdings" charset="2"/>
              <a:buChar char="q"/>
            </a:pPr>
            <a:r>
              <a:rPr lang="en-US" sz="2000" dirty="0" smtClean="0">
                <a:latin typeface="+mn-lt"/>
              </a:rPr>
              <a:t>Continue testing and experiment under HRRR, NAMRR and </a:t>
            </a:r>
            <a:r>
              <a:rPr lang="en-US" sz="2000" dirty="0" err="1" smtClean="0">
                <a:latin typeface="+mn-lt"/>
              </a:rPr>
              <a:t>WoF</a:t>
            </a:r>
            <a:r>
              <a:rPr lang="en-US" sz="2000" dirty="0" smtClean="0">
                <a:latin typeface="+mn-lt"/>
              </a:rPr>
              <a:t> contexts in collaboration with GSD, EMC and NSSL.</a:t>
            </a:r>
            <a:endParaRPr lang="en-US" sz="2000" dirty="0" smtClean="0">
              <a:latin typeface="+mn-lt"/>
            </a:endParaRPr>
          </a:p>
          <a:p>
            <a:pPr eaLnBrk="1" hangingPunct="1">
              <a:buFont typeface="Wingdings" charset="2"/>
              <a:buChar char="q"/>
            </a:pPr>
            <a:endParaRPr lang="en-US" sz="2000" dirty="0" smtClean="0">
              <a:latin typeface="+mn-lt"/>
            </a:endParaRPr>
          </a:p>
          <a:p>
            <a:pPr eaLnBrk="1" hangingPunct="1">
              <a:buFont typeface="Wingdings" charset="2"/>
              <a:buChar char="q"/>
            </a:pPr>
            <a:endParaRPr lang="en-US" sz="2000" dirty="0" smtClean="0">
              <a:latin typeface="+mn-lt"/>
            </a:endParaRPr>
          </a:p>
        </p:txBody>
      </p:sp>
    </p:spTree>
    <p:extLst>
      <p:ext uri="{BB962C8B-B14F-4D97-AF65-F5344CB8AC3E}">
        <p14:creationId xmlns:p14="http://schemas.microsoft.com/office/powerpoint/2010/main" val="260750089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390A1AF8-6243-804F-B4A7-A6DFC9AE0237}" type="slidenum">
              <a:rPr lang="en-US" sz="1200">
                <a:solidFill>
                  <a:srgbClr val="898989"/>
                </a:solidFill>
                <a:latin typeface="Calibri" charset="0"/>
              </a:rPr>
              <a:pPr eaLnBrk="1" hangingPunct="1"/>
              <a:t>32</a:t>
            </a:fld>
            <a:endParaRPr lang="en-US" sz="1200">
              <a:solidFill>
                <a:srgbClr val="898989"/>
              </a:solidFill>
              <a:latin typeface="Calibri" charset="0"/>
            </a:endParaRPr>
          </a:p>
        </p:txBody>
      </p:sp>
      <p:sp>
        <p:nvSpPr>
          <p:cNvPr id="21506" name="TextBox 2"/>
          <p:cNvSpPr txBox="1">
            <a:spLocks noChangeArrowheads="1"/>
          </p:cNvSpPr>
          <p:nvPr/>
        </p:nvSpPr>
        <p:spPr bwMode="auto">
          <a:xfrm>
            <a:off x="958031" y="282575"/>
            <a:ext cx="77184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lang="en-US" dirty="0" smtClean="0">
                <a:solidFill>
                  <a:schemeClr val="accent2"/>
                </a:solidFill>
              </a:rPr>
              <a:t>R&amp;D of GSI-based </a:t>
            </a:r>
            <a:r>
              <a:rPr lang="en-US" dirty="0" err="1" smtClean="0">
                <a:solidFill>
                  <a:schemeClr val="accent2"/>
                </a:solidFill>
              </a:rPr>
              <a:t>Var</a:t>
            </a:r>
            <a:r>
              <a:rPr lang="en-US" dirty="0">
                <a:solidFill>
                  <a:schemeClr val="accent2"/>
                </a:solidFill>
              </a:rPr>
              <a:t>/</a:t>
            </a:r>
            <a:r>
              <a:rPr lang="en-US" dirty="0" err="1">
                <a:solidFill>
                  <a:schemeClr val="accent2"/>
                </a:solidFill>
              </a:rPr>
              <a:t>EnKF</a:t>
            </a:r>
            <a:r>
              <a:rPr lang="en-US" dirty="0" smtClean="0">
                <a:solidFill>
                  <a:schemeClr val="accent2"/>
                </a:solidFill>
              </a:rPr>
              <a:t>/</a:t>
            </a:r>
            <a:r>
              <a:rPr lang="en-US" dirty="0" err="1" smtClean="0">
                <a:solidFill>
                  <a:schemeClr val="accent2"/>
                </a:solidFill>
              </a:rPr>
              <a:t>EnVar</a:t>
            </a:r>
            <a:r>
              <a:rPr lang="en-US" dirty="0" smtClean="0">
                <a:solidFill>
                  <a:schemeClr val="accent2"/>
                </a:solidFill>
              </a:rPr>
              <a:t>/Hybrid </a:t>
            </a:r>
            <a:r>
              <a:rPr lang="en-US" dirty="0">
                <a:solidFill>
                  <a:schemeClr val="accent2"/>
                </a:solidFill>
              </a:rPr>
              <a:t>for </a:t>
            </a:r>
            <a:r>
              <a:rPr lang="en-US" dirty="0" smtClean="0">
                <a:solidFill>
                  <a:schemeClr val="accent2"/>
                </a:solidFill>
              </a:rPr>
              <a:t>convection permitting hurricane prediction</a:t>
            </a:r>
            <a:endParaRPr lang="en-US" dirty="0">
              <a:solidFill>
                <a:schemeClr val="accent2"/>
              </a:solidFill>
            </a:endParaRPr>
          </a:p>
        </p:txBody>
      </p:sp>
      <p:cxnSp>
        <p:nvCxnSpPr>
          <p:cNvPr id="4" name="Straight Connector 3"/>
          <p:cNvCxnSpPr/>
          <p:nvPr/>
        </p:nvCxnSpPr>
        <p:spPr>
          <a:xfrm>
            <a:off x="0" y="1268413"/>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1508" name="Picture 4" descr="ou_logo_400x560.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a:spLocks noChangeAspect="1"/>
          </p:cNvSpPr>
          <p:nvPr/>
        </p:nvSpPr>
        <p:spPr bwMode="auto">
          <a:xfrm>
            <a:off x="2627784" y="1844823"/>
            <a:ext cx="3664350" cy="865312"/>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t>GSI-based </a:t>
            </a:r>
            <a:r>
              <a:rPr lang="en-US" sz="2000" dirty="0" err="1"/>
              <a:t>Var</a:t>
            </a:r>
            <a:r>
              <a:rPr lang="en-US" sz="2000" dirty="0"/>
              <a:t>/</a:t>
            </a:r>
            <a:r>
              <a:rPr lang="en-US" sz="2000" dirty="0" err="1"/>
              <a:t>EnKF</a:t>
            </a:r>
            <a:r>
              <a:rPr lang="en-US" sz="2000" dirty="0"/>
              <a:t>/</a:t>
            </a:r>
            <a:r>
              <a:rPr lang="en-US" sz="2000" dirty="0" smtClean="0"/>
              <a:t>3/4DEnVar/ Hybrid</a:t>
            </a:r>
            <a:endParaRPr lang="en-US" sz="2000" dirty="0"/>
          </a:p>
        </p:txBody>
      </p:sp>
      <p:sp>
        <p:nvSpPr>
          <p:cNvPr id="8" name="Rounded Rectangle 7"/>
          <p:cNvSpPr>
            <a:spLocks noChangeAspect="1"/>
          </p:cNvSpPr>
          <p:nvPr/>
        </p:nvSpPr>
        <p:spPr bwMode="auto">
          <a:xfrm>
            <a:off x="684213" y="3486422"/>
            <a:ext cx="1736725" cy="747713"/>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t>GFS</a:t>
            </a:r>
          </a:p>
        </p:txBody>
      </p:sp>
      <p:sp>
        <p:nvSpPr>
          <p:cNvPr id="10" name="Rounded Rectangle 9"/>
          <p:cNvSpPr>
            <a:spLocks noChangeAspect="1"/>
          </p:cNvSpPr>
          <p:nvPr/>
        </p:nvSpPr>
        <p:spPr bwMode="auto">
          <a:xfrm>
            <a:off x="6661150" y="3472135"/>
            <a:ext cx="1646238" cy="762000"/>
          </a:xfrm>
          <a:prstGeom prst="roundRect">
            <a:avLst/>
          </a:prstGeom>
          <a:solidFill>
            <a:schemeClr val="accent2"/>
          </a:solidFill>
          <a:ln w="762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a:p>
            <a:pPr algn="ctr">
              <a:defRPr/>
            </a:pPr>
            <a:r>
              <a:rPr lang="en-US" dirty="0"/>
              <a:t>Hurricane-WRF (HWRF)</a:t>
            </a:r>
          </a:p>
          <a:p>
            <a:pPr algn="ctr">
              <a:defRPr/>
            </a:pPr>
            <a:endParaRPr lang="en-US" sz="2400" dirty="0"/>
          </a:p>
        </p:txBody>
      </p:sp>
      <p:sp>
        <p:nvSpPr>
          <p:cNvPr id="11" name="Rounded Rectangle 10"/>
          <p:cNvSpPr>
            <a:spLocks noChangeAspect="1"/>
          </p:cNvSpPr>
          <p:nvPr/>
        </p:nvSpPr>
        <p:spPr bwMode="auto">
          <a:xfrm>
            <a:off x="4789488" y="3488010"/>
            <a:ext cx="1600200" cy="746125"/>
          </a:xfrm>
          <a:prstGeom prst="roundRect">
            <a:avLst/>
          </a:prstGeom>
          <a:solidFill>
            <a:schemeClr val="accent2"/>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a:p>
            <a:pPr algn="ctr">
              <a:defRPr/>
            </a:pPr>
            <a:r>
              <a:rPr lang="en-US" dirty="0"/>
              <a:t>WRF </a:t>
            </a:r>
            <a:r>
              <a:rPr lang="en-US" dirty="0" smtClean="0"/>
              <a:t>NMMB</a:t>
            </a:r>
            <a:endParaRPr lang="en-US" dirty="0"/>
          </a:p>
          <a:p>
            <a:pPr algn="ctr">
              <a:defRPr/>
            </a:pPr>
            <a:endParaRPr lang="en-US" sz="2400" dirty="0"/>
          </a:p>
        </p:txBody>
      </p:sp>
      <p:sp>
        <p:nvSpPr>
          <p:cNvPr id="12" name="Rounded Rectangle 11"/>
          <p:cNvSpPr>
            <a:spLocks noChangeAspect="1"/>
          </p:cNvSpPr>
          <p:nvPr/>
        </p:nvSpPr>
        <p:spPr bwMode="auto">
          <a:xfrm>
            <a:off x="2938463" y="3488010"/>
            <a:ext cx="1554162" cy="746125"/>
          </a:xfrm>
          <a:prstGeom prst="roundRect">
            <a:avLst/>
          </a:prstGeom>
          <a:solidFill>
            <a:schemeClr val="accent2"/>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a:p>
            <a:pPr algn="ctr">
              <a:defRPr/>
            </a:pPr>
            <a:r>
              <a:rPr lang="en-US" dirty="0"/>
              <a:t>  </a:t>
            </a:r>
            <a:r>
              <a:rPr lang="en-US" dirty="0" smtClean="0"/>
              <a:t>WRF</a:t>
            </a:r>
            <a:r>
              <a:rPr lang="en-US" dirty="0"/>
              <a:t> </a:t>
            </a:r>
            <a:r>
              <a:rPr lang="en-US" dirty="0" smtClean="0"/>
              <a:t>ARW</a:t>
            </a:r>
            <a:endParaRPr lang="en-US" dirty="0"/>
          </a:p>
          <a:p>
            <a:pPr algn="ctr">
              <a:defRPr/>
            </a:pPr>
            <a:endParaRPr lang="en-US" sz="2400" dirty="0"/>
          </a:p>
        </p:txBody>
      </p:sp>
      <p:cxnSp>
        <p:nvCxnSpPr>
          <p:cNvPr id="30" name="Straight Arrow Connector 29"/>
          <p:cNvCxnSpPr/>
          <p:nvPr/>
        </p:nvCxnSpPr>
        <p:spPr bwMode="auto">
          <a:xfrm flipH="1">
            <a:off x="1674813" y="2710135"/>
            <a:ext cx="2711450" cy="6857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bwMode="auto">
          <a:xfrm flipH="1">
            <a:off x="3716338" y="2710135"/>
            <a:ext cx="669925" cy="6857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bwMode="auto">
          <a:xfrm>
            <a:off x="4386263" y="2710135"/>
            <a:ext cx="1203325" cy="6857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7" idx="2"/>
          </p:cNvCxnSpPr>
          <p:nvPr/>
        </p:nvCxnSpPr>
        <p:spPr bwMode="auto">
          <a:xfrm>
            <a:off x="4459959" y="2710136"/>
            <a:ext cx="2622350" cy="68579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93377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7E95E48D-6740-EF42-B042-E8DC91EAE7DA}" type="slidenum">
              <a:rPr lang="en-US" altLang="zh-CN" sz="1200">
                <a:solidFill>
                  <a:srgbClr val="898989"/>
                </a:solidFill>
                <a:latin typeface="Calibri" charset="0"/>
              </a:rPr>
              <a:pPr eaLnBrk="1" hangingPunct="1"/>
              <a:t>33</a:t>
            </a:fld>
            <a:endParaRPr lang="en-US" altLang="zh-CN" sz="1200">
              <a:solidFill>
                <a:srgbClr val="898989"/>
              </a:solidFill>
              <a:latin typeface="Calibri" charset="0"/>
            </a:endParaRPr>
          </a:p>
        </p:txBody>
      </p:sp>
      <p:cxnSp>
        <p:nvCxnSpPr>
          <p:cNvPr id="4" name="Straight Connector 3"/>
          <p:cNvCxnSpPr/>
          <p:nvPr/>
        </p:nvCxnSpPr>
        <p:spPr>
          <a:xfrm>
            <a:off x="0" y="1268413"/>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2531" name="Picture 4"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5"/>
          <p:cNvSpPr txBox="1">
            <a:spLocks noChangeArrowheads="1"/>
          </p:cNvSpPr>
          <p:nvPr/>
        </p:nvSpPr>
        <p:spPr bwMode="auto">
          <a:xfrm>
            <a:off x="762000" y="228600"/>
            <a:ext cx="792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lang="en-US" altLang="zh-CN" sz="3200" dirty="0" smtClean="0">
                <a:solidFill>
                  <a:schemeClr val="accent2"/>
                </a:solidFill>
                <a:latin typeface="Calibri" charset="0"/>
              </a:rPr>
              <a:t>GSI hybrid </a:t>
            </a:r>
            <a:r>
              <a:rPr lang="en-US" altLang="zh-CN" sz="3200" dirty="0">
                <a:solidFill>
                  <a:schemeClr val="accent2"/>
                </a:solidFill>
                <a:latin typeface="Calibri" charset="0"/>
              </a:rPr>
              <a:t>for </a:t>
            </a:r>
            <a:r>
              <a:rPr lang="en-US" altLang="zh-CN" sz="3200" dirty="0" smtClean="0">
                <a:solidFill>
                  <a:schemeClr val="accent2"/>
                </a:solidFill>
                <a:latin typeface="Calibri" charset="0"/>
              </a:rPr>
              <a:t>HWRF: impact of error </a:t>
            </a:r>
            <a:r>
              <a:rPr lang="en-US" altLang="zh-CN" sz="3200" dirty="0" err="1" smtClean="0">
                <a:solidFill>
                  <a:schemeClr val="accent2"/>
                </a:solidFill>
                <a:latin typeface="Calibri" charset="0"/>
              </a:rPr>
              <a:t>covariances</a:t>
            </a:r>
            <a:r>
              <a:rPr lang="en-US" altLang="zh-CN" sz="3200" dirty="0" smtClean="0">
                <a:solidFill>
                  <a:schemeClr val="accent2"/>
                </a:solidFill>
                <a:latin typeface="Calibri" charset="0"/>
              </a:rPr>
              <a:t> for airborne radar DA</a:t>
            </a:r>
            <a:endParaRPr lang="en-US" altLang="zh-CN" sz="3200" dirty="0">
              <a:solidFill>
                <a:schemeClr val="accent2"/>
              </a:solidFill>
              <a:latin typeface="Calibri" charset="0"/>
            </a:endParaRPr>
          </a:p>
        </p:txBody>
      </p:sp>
      <p:sp>
        <p:nvSpPr>
          <p:cNvPr id="5" name="TextBox 4"/>
          <p:cNvSpPr txBox="1"/>
          <p:nvPr/>
        </p:nvSpPr>
        <p:spPr>
          <a:xfrm>
            <a:off x="3059832" y="1412776"/>
            <a:ext cx="4104456" cy="369332"/>
          </a:xfrm>
          <a:prstGeom prst="rect">
            <a:avLst/>
          </a:prstGeom>
          <a:noFill/>
        </p:spPr>
        <p:txBody>
          <a:bodyPr wrap="square" rtlCol="0">
            <a:spAutoFit/>
          </a:bodyPr>
          <a:lstStyle/>
          <a:p>
            <a:r>
              <a:rPr lang="en-US" dirty="0" smtClean="0"/>
              <a:t>Lu, Wang et al. 2016, QJRMS</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734456899"/>
              </p:ext>
            </p:extLst>
          </p:nvPr>
        </p:nvGraphicFramePr>
        <p:xfrm>
          <a:off x="971600" y="2132856"/>
          <a:ext cx="7348530" cy="3500090"/>
        </p:xfrm>
        <a:graphic>
          <a:graphicData uri="http://schemas.openxmlformats.org/presentationml/2006/ole">
            <mc:AlternateContent xmlns:mc="http://schemas.openxmlformats.org/markup-compatibility/2006">
              <mc:Choice xmlns:v="urn:schemas-microsoft-com:vml" Requires="v">
                <p:oleObj spid="_x0000_s127674" name="Document" r:id="rId4" imgW="5626100" imgH="2679700" progId="Word.Document.12">
                  <p:link updateAutomatic="1"/>
                </p:oleObj>
              </mc:Choice>
              <mc:Fallback>
                <p:oleObj name="Document" r:id="rId4" imgW="5626100" imgH="2679700" progId="Word.Document.12">
                  <p:link updateAutomatic="1"/>
                  <p:pic>
                    <p:nvPicPr>
                      <p:cNvPr id="0" name=""/>
                      <p:cNvPicPr/>
                      <p:nvPr/>
                    </p:nvPicPr>
                    <p:blipFill>
                      <a:blip r:embed="rId5"/>
                      <a:stretch>
                        <a:fillRect/>
                      </a:stretch>
                    </p:blipFill>
                    <p:spPr>
                      <a:xfrm>
                        <a:off x="971600" y="2132856"/>
                        <a:ext cx="7348530" cy="3500090"/>
                      </a:xfrm>
                      <a:prstGeom prst="rect">
                        <a:avLst/>
                      </a:prstGeom>
                    </p:spPr>
                  </p:pic>
                </p:oleObj>
              </mc:Fallback>
            </mc:AlternateContent>
          </a:graphicData>
        </a:graphic>
      </p:graphicFrame>
    </p:spTree>
    <p:extLst>
      <p:ext uri="{BB962C8B-B14F-4D97-AF65-F5344CB8AC3E}">
        <p14:creationId xmlns:p14="http://schemas.microsoft.com/office/powerpoint/2010/main" val="11130659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4F06F928-3C30-4E43-AD8A-58CA7D3A8F28}" type="slidenum">
              <a:rPr lang="en-US" altLang="zh-CN" sz="1200">
                <a:solidFill>
                  <a:srgbClr val="898989"/>
                </a:solidFill>
                <a:latin typeface="Calibri" charset="0"/>
              </a:rPr>
              <a:pPr eaLnBrk="1" hangingPunct="1"/>
              <a:t>34</a:t>
            </a:fld>
            <a:endParaRPr lang="en-US" altLang="zh-CN" sz="1200">
              <a:solidFill>
                <a:srgbClr val="898989"/>
              </a:solidFill>
              <a:latin typeface="Calibri" charset="0"/>
            </a:endParaRPr>
          </a:p>
        </p:txBody>
      </p:sp>
      <p:cxnSp>
        <p:nvCxnSpPr>
          <p:cNvPr id="7" name="Straight Connector 6"/>
          <p:cNvCxnSpPr/>
          <p:nvPr/>
        </p:nvCxnSpPr>
        <p:spPr>
          <a:xfrm>
            <a:off x="0" y="1268413"/>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3558" name="Picture 7" descr="ou_logo_400x56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2401725568"/>
              </p:ext>
            </p:extLst>
          </p:nvPr>
        </p:nvGraphicFramePr>
        <p:xfrm>
          <a:off x="1331640" y="1772816"/>
          <a:ext cx="6488579" cy="4490938"/>
        </p:xfrm>
        <a:graphic>
          <a:graphicData uri="http://schemas.openxmlformats.org/presentationml/2006/ole">
            <mc:AlternateContent xmlns:mc="http://schemas.openxmlformats.org/markup-compatibility/2006">
              <mc:Choice xmlns:v="urn:schemas-microsoft-com:vml" Requires="v">
                <p:oleObj spid="_x0000_s128689" name="Document" r:id="rId5" imgW="5486400" imgH="3797300" progId="Word.Document.12">
                  <p:link updateAutomatic="1"/>
                </p:oleObj>
              </mc:Choice>
              <mc:Fallback>
                <p:oleObj name="Document" r:id="rId5" imgW="5486400" imgH="3797300" progId="Word.Document.12">
                  <p:link updateAutomatic="1"/>
                  <p:pic>
                    <p:nvPicPr>
                      <p:cNvPr id="0" name=""/>
                      <p:cNvPicPr/>
                      <p:nvPr/>
                    </p:nvPicPr>
                    <p:blipFill>
                      <a:blip r:embed="rId6"/>
                      <a:stretch>
                        <a:fillRect/>
                      </a:stretch>
                    </p:blipFill>
                    <p:spPr>
                      <a:xfrm>
                        <a:off x="1331640" y="1772816"/>
                        <a:ext cx="6488579" cy="4490938"/>
                      </a:xfrm>
                      <a:prstGeom prst="rect">
                        <a:avLst/>
                      </a:prstGeom>
                    </p:spPr>
                  </p:pic>
                </p:oleObj>
              </mc:Fallback>
            </mc:AlternateContent>
          </a:graphicData>
        </a:graphic>
      </p:graphicFrame>
      <p:sp>
        <p:nvSpPr>
          <p:cNvPr id="14" name="TextBox 8"/>
          <p:cNvSpPr txBox="1">
            <a:spLocks noChangeArrowheads="1"/>
          </p:cNvSpPr>
          <p:nvPr/>
        </p:nvSpPr>
        <p:spPr bwMode="auto">
          <a:xfrm>
            <a:off x="762000" y="228600"/>
            <a:ext cx="792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lang="en-US" altLang="zh-CN" sz="3600" dirty="0" smtClean="0">
                <a:solidFill>
                  <a:schemeClr val="accent2"/>
                </a:solidFill>
                <a:latin typeface="Calibri" charset="0"/>
              </a:rPr>
              <a:t>Difference of error </a:t>
            </a:r>
            <a:r>
              <a:rPr lang="en-US" altLang="zh-CN" sz="3600" dirty="0" err="1" smtClean="0">
                <a:solidFill>
                  <a:schemeClr val="accent2"/>
                </a:solidFill>
                <a:latin typeface="Calibri" charset="0"/>
              </a:rPr>
              <a:t>covariances</a:t>
            </a:r>
            <a:endParaRPr lang="en-US" altLang="zh-CN" sz="3600" dirty="0">
              <a:solidFill>
                <a:schemeClr val="accent2"/>
              </a:solidFill>
              <a:latin typeface="Calibri" charset="0"/>
            </a:endParaRPr>
          </a:p>
        </p:txBody>
      </p:sp>
      <p:sp>
        <p:nvSpPr>
          <p:cNvPr id="6" name="TextBox 5"/>
          <p:cNvSpPr txBox="1"/>
          <p:nvPr/>
        </p:nvSpPr>
        <p:spPr>
          <a:xfrm>
            <a:off x="3707904" y="1340768"/>
            <a:ext cx="1584176" cy="369332"/>
          </a:xfrm>
          <a:prstGeom prst="rect">
            <a:avLst/>
          </a:prstGeom>
          <a:noFill/>
        </p:spPr>
        <p:txBody>
          <a:bodyPr wrap="square" rtlCol="0">
            <a:spAutoFit/>
          </a:bodyPr>
          <a:lstStyle/>
          <a:p>
            <a:r>
              <a:rPr lang="en-US" dirty="0" smtClean="0"/>
              <a:t>Sandy 2012</a:t>
            </a:r>
            <a:endParaRPr lang="en-US" dirty="0"/>
          </a:p>
        </p:txBody>
      </p:sp>
    </p:spTree>
    <p:extLst>
      <p:ext uri="{BB962C8B-B14F-4D97-AF65-F5344CB8AC3E}">
        <p14:creationId xmlns:p14="http://schemas.microsoft.com/office/powerpoint/2010/main" val="119619895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908749A5-03D5-3944-B19D-BD2ABBA1F2A4}" type="slidenum">
              <a:rPr lang="en-US" sz="1200">
                <a:solidFill>
                  <a:srgbClr val="898989"/>
                </a:solidFill>
                <a:ea typeface="ＭＳ Ｐゴシック" charset="0"/>
                <a:cs typeface="ＭＳ Ｐゴシック" charset="0"/>
              </a:rPr>
              <a:pPr eaLnBrk="1" hangingPunct="1"/>
              <a:t>35</a:t>
            </a:fld>
            <a:endParaRPr lang="en-US" altLang="zh-CN" sz="1800">
              <a:ea typeface="ＭＳ Ｐゴシック" charset="0"/>
              <a:cs typeface="ＭＳ Ｐゴシック" charset="0"/>
            </a:endParaRPr>
          </a:p>
        </p:txBody>
      </p:sp>
      <p:sp>
        <p:nvSpPr>
          <p:cNvPr id="31746" name="Straight Connector 6"/>
          <p:cNvSpPr>
            <a:spLocks noChangeShapeType="1"/>
          </p:cNvSpPr>
          <p:nvPr/>
        </p:nvSpPr>
        <p:spPr bwMode="auto">
          <a:xfrm>
            <a:off x="0" y="1420813"/>
            <a:ext cx="9144000" cy="1587"/>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1747" name="Picture 7" descr="ou_logo_400x5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0" y="2317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8"/>
          <p:cNvSpPr>
            <a:spLocks noChangeArrowheads="1"/>
          </p:cNvSpPr>
          <p:nvPr/>
        </p:nvSpPr>
        <p:spPr bwMode="auto">
          <a:xfrm>
            <a:off x="914400" y="260350"/>
            <a:ext cx="792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600">
                <a:solidFill>
                  <a:schemeClr val="accent2"/>
                </a:solidFill>
                <a:latin typeface="Calibri" charset="0"/>
                <a:ea typeface="ＭＳ Ｐゴシック" charset="0"/>
                <a:cs typeface="ＭＳ Ｐゴシック" charset="0"/>
                <a:sym typeface="Calibri" charset="0"/>
              </a:rPr>
              <a:t>Comparison with HRD radar wind analysis</a:t>
            </a:r>
            <a:endParaRPr lang="en-US">
              <a:latin typeface="Calibri" charset="0"/>
              <a:ea typeface="ＭＳ Ｐゴシック" charset="0"/>
              <a:cs typeface="ＭＳ Ｐゴシック" charset="0"/>
            </a:endParaRPr>
          </a:p>
        </p:txBody>
      </p:sp>
      <p:sp>
        <p:nvSpPr>
          <p:cNvPr id="9" name="TextBox 8"/>
          <p:cNvSpPr txBox="1"/>
          <p:nvPr/>
        </p:nvSpPr>
        <p:spPr>
          <a:xfrm>
            <a:off x="4139952" y="1412776"/>
            <a:ext cx="1584176" cy="369332"/>
          </a:xfrm>
          <a:prstGeom prst="rect">
            <a:avLst/>
          </a:prstGeom>
          <a:noFill/>
        </p:spPr>
        <p:txBody>
          <a:bodyPr wrap="square" rtlCol="0">
            <a:spAutoFit/>
          </a:bodyPr>
          <a:lstStyle/>
          <a:p>
            <a:r>
              <a:rPr lang="en-US" dirty="0" smtClean="0"/>
              <a:t>Sandy 2012</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369849753"/>
              </p:ext>
            </p:extLst>
          </p:nvPr>
        </p:nvGraphicFramePr>
        <p:xfrm>
          <a:off x="1259632" y="1844824"/>
          <a:ext cx="6854247" cy="4382988"/>
        </p:xfrm>
        <a:graphic>
          <a:graphicData uri="http://schemas.openxmlformats.org/presentationml/2006/ole">
            <mc:AlternateContent xmlns:mc="http://schemas.openxmlformats.org/markup-compatibility/2006">
              <mc:Choice xmlns:v="urn:schemas-microsoft-com:vml" Requires="v">
                <p:oleObj spid="_x0000_s129710" name="Document" r:id="rId5" imgW="5600700" imgH="3581400" progId="Word.Document.12">
                  <p:link updateAutomatic="1"/>
                </p:oleObj>
              </mc:Choice>
              <mc:Fallback>
                <p:oleObj name="Document" r:id="rId5" imgW="5600700" imgH="3581400" progId="Word.Document.12">
                  <p:link updateAutomatic="1"/>
                  <p:pic>
                    <p:nvPicPr>
                      <p:cNvPr id="0" name=""/>
                      <p:cNvPicPr/>
                      <p:nvPr/>
                    </p:nvPicPr>
                    <p:blipFill>
                      <a:blip r:embed="rId6"/>
                      <a:stretch>
                        <a:fillRect/>
                      </a:stretch>
                    </p:blipFill>
                    <p:spPr>
                      <a:xfrm>
                        <a:off x="1259632" y="1844824"/>
                        <a:ext cx="6854247" cy="4382988"/>
                      </a:xfrm>
                      <a:prstGeom prst="rect">
                        <a:avLst/>
                      </a:prstGeom>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528A9745-E476-6F4C-8A1F-4D308C83D0C3}" type="slidenum">
              <a:rPr lang="en-US" altLang="zh-CN" sz="1200">
                <a:solidFill>
                  <a:srgbClr val="898989"/>
                </a:solidFill>
                <a:ea typeface="ＭＳ Ｐゴシック" charset="0"/>
                <a:cs typeface="ＭＳ Ｐゴシック" charset="0"/>
              </a:rPr>
              <a:pPr eaLnBrk="1" hangingPunct="1"/>
              <a:t>36</a:t>
            </a:fld>
            <a:endParaRPr lang="en-US" altLang="zh-CN" sz="1800">
              <a:ea typeface="ＭＳ Ｐゴシック" charset="0"/>
              <a:cs typeface="ＭＳ Ｐゴシック" charset="0"/>
            </a:endParaRPr>
          </a:p>
        </p:txBody>
      </p:sp>
      <p:sp>
        <p:nvSpPr>
          <p:cNvPr id="37890" name="Straight Connector 8"/>
          <p:cNvSpPr>
            <a:spLocks noChangeShapeType="1"/>
          </p:cNvSpPr>
          <p:nvPr/>
        </p:nvSpPr>
        <p:spPr bwMode="auto">
          <a:xfrm>
            <a:off x="0" y="1268413"/>
            <a:ext cx="9144000" cy="1587"/>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7891" name="Picture 9" descr="ou_logo_400x5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Box 3"/>
          <p:cNvSpPr txBox="1">
            <a:spLocks noChangeArrowheads="1"/>
          </p:cNvSpPr>
          <p:nvPr/>
        </p:nvSpPr>
        <p:spPr bwMode="auto">
          <a:xfrm>
            <a:off x="1619672" y="260648"/>
            <a:ext cx="66247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lang="en-US" altLang="zh-CN" dirty="0">
                <a:solidFill>
                  <a:schemeClr val="accent2"/>
                </a:solidFill>
                <a:latin typeface="Calibri" charset="0"/>
              </a:rPr>
              <a:t>Correlation between HRD radar wind </a:t>
            </a:r>
            <a:r>
              <a:rPr lang="en-US" altLang="zh-CN" dirty="0" smtClean="0">
                <a:solidFill>
                  <a:schemeClr val="accent2"/>
                </a:solidFill>
                <a:latin typeface="Calibri" charset="0"/>
              </a:rPr>
              <a:t>analysis </a:t>
            </a:r>
            <a:r>
              <a:rPr lang="en-US" altLang="zh-CN" dirty="0">
                <a:solidFill>
                  <a:schemeClr val="accent2"/>
                </a:solidFill>
                <a:latin typeface="Calibri" charset="0"/>
              </a:rPr>
              <a:t>and analyses from various </a:t>
            </a:r>
            <a:r>
              <a:rPr lang="en-US" altLang="zh-CN" dirty="0" smtClean="0">
                <a:solidFill>
                  <a:schemeClr val="accent2"/>
                </a:solidFill>
                <a:latin typeface="Calibri" charset="0"/>
              </a:rPr>
              <a:t>error </a:t>
            </a:r>
            <a:r>
              <a:rPr lang="en-US" altLang="zh-CN" dirty="0" err="1" smtClean="0">
                <a:solidFill>
                  <a:schemeClr val="accent2"/>
                </a:solidFill>
                <a:latin typeface="Calibri" charset="0"/>
              </a:rPr>
              <a:t>covariances</a:t>
            </a:r>
            <a:endParaRPr lang="en-US" altLang="zh-CN" dirty="0">
              <a:solidFill>
                <a:schemeClr val="accent2"/>
              </a:solidFill>
              <a:latin typeface="Calibri" charset="0"/>
            </a:endParaRPr>
          </a:p>
        </p:txBody>
      </p:sp>
      <p:pic>
        <p:nvPicPr>
          <p:cNvPr id="2" name="Picture 1"/>
          <p:cNvPicPr>
            <a:picLocks noChangeAspect="1"/>
          </p:cNvPicPr>
          <p:nvPr/>
        </p:nvPicPr>
        <p:blipFill>
          <a:blip r:embed="rId4"/>
          <a:stretch>
            <a:fillRect/>
          </a:stretch>
        </p:blipFill>
        <p:spPr>
          <a:xfrm>
            <a:off x="654766" y="1916832"/>
            <a:ext cx="8057390" cy="447632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spcBef>
                <a:spcPct val="0"/>
              </a:spcBef>
              <a:buFontTx/>
              <a:buNone/>
            </a:pPr>
            <a:fld id="{F843557C-8029-404A-BDDB-1732505FBD2D}" type="slidenum">
              <a:rPr lang="en-US" altLang="en-US" sz="1200">
                <a:solidFill>
                  <a:srgbClr val="595959"/>
                </a:solidFill>
                <a:latin typeface="Times New Roman" panose="02020603050405020304" pitchFamily="18" charset="0"/>
                <a:cs typeface="Times New Roman" panose="02020603050405020304" pitchFamily="18" charset="0"/>
              </a:rPr>
              <a:pPr>
                <a:spcBef>
                  <a:spcPct val="0"/>
                </a:spcBef>
                <a:buFontTx/>
                <a:buNone/>
              </a:pPr>
              <a:t>37</a:t>
            </a:fld>
            <a:endParaRPr lang="en-US" altLang="en-US" sz="1800">
              <a:solidFill>
                <a:schemeClr val="tx1"/>
              </a:solidFill>
              <a:latin typeface="Times New Roman" panose="02020603050405020304" pitchFamily="18" charset="0"/>
              <a:cs typeface="Times New Roman" panose="02020603050405020304" pitchFamily="18" charset="0"/>
            </a:endParaRPr>
          </a:p>
        </p:txBody>
      </p:sp>
      <p:sp>
        <p:nvSpPr>
          <p:cNvPr id="31750" name="TextBox 13"/>
          <p:cNvSpPr txBox="1">
            <a:spLocks noChangeArrowheads="1"/>
          </p:cNvSpPr>
          <p:nvPr/>
        </p:nvSpPr>
        <p:spPr bwMode="auto">
          <a:xfrm>
            <a:off x="53826" y="1155263"/>
            <a:ext cx="1493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FontTx/>
              <a:buNone/>
            </a:pPr>
            <a:r>
              <a:rPr lang="en-US" altLang="en-US" sz="1200" dirty="0">
                <a:solidFill>
                  <a:schemeClr val="tx1"/>
                </a:solidFill>
                <a:latin typeface="Times New Roman" panose="02020603050405020304" pitchFamily="18" charset="0"/>
                <a:cs typeface="Times New Roman" panose="02020603050405020304" pitchFamily="18" charset="0"/>
              </a:rPr>
              <a:t>GFS initial Ensemble</a:t>
            </a:r>
          </a:p>
        </p:txBody>
      </p:sp>
      <p:cxnSp>
        <p:nvCxnSpPr>
          <p:cNvPr id="15" name="Straight Arrow Connector 14"/>
          <p:cNvCxnSpPr>
            <a:stCxn id="31752" idx="3"/>
            <a:endCxn id="31754" idx="1"/>
          </p:cNvCxnSpPr>
          <p:nvPr/>
        </p:nvCxnSpPr>
        <p:spPr>
          <a:xfrm>
            <a:off x="838200" y="2092325"/>
            <a:ext cx="44926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752" name="TextBox 15"/>
          <p:cNvSpPr txBox="1">
            <a:spLocks noChangeArrowheads="1"/>
          </p:cNvSpPr>
          <p:nvPr/>
        </p:nvSpPr>
        <p:spPr bwMode="auto">
          <a:xfrm>
            <a:off x="4763" y="1584325"/>
            <a:ext cx="833437" cy="10160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Mem 01</a:t>
            </a:r>
          </a:p>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Mem 02</a:t>
            </a:r>
          </a:p>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a:t>
            </a:r>
          </a:p>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a:t>
            </a:r>
          </a:p>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Mem 40</a:t>
            </a:r>
          </a:p>
        </p:txBody>
      </p:sp>
      <p:sp>
        <p:nvSpPr>
          <p:cNvPr id="31753" name="TextBox 16"/>
          <p:cNvSpPr txBox="1">
            <a:spLocks noChangeArrowheads="1"/>
          </p:cNvSpPr>
          <p:nvPr/>
        </p:nvSpPr>
        <p:spPr bwMode="auto">
          <a:xfrm>
            <a:off x="757238" y="1884363"/>
            <a:ext cx="5905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FontTx/>
              <a:buNone/>
            </a:pPr>
            <a:r>
              <a:rPr lang="en-US" altLang="en-US" sz="1000" dirty="0">
                <a:solidFill>
                  <a:schemeClr val="tx1"/>
                </a:solidFill>
                <a:latin typeface="Times New Roman" panose="02020603050405020304" pitchFamily="18" charset="0"/>
                <a:cs typeface="Times New Roman" panose="02020603050405020304" pitchFamily="18" charset="0"/>
              </a:rPr>
              <a:t>HWRF</a:t>
            </a:r>
          </a:p>
          <a:p>
            <a:pPr algn="ctr">
              <a:spcBef>
                <a:spcPct val="0"/>
              </a:spcBef>
              <a:buFontTx/>
              <a:buNone/>
            </a:pPr>
            <a:r>
              <a:rPr lang="en-US" altLang="en-US" sz="1000" dirty="0">
                <a:solidFill>
                  <a:schemeClr val="tx1"/>
                </a:solidFill>
                <a:latin typeface="Times New Roman" panose="02020603050405020304" pitchFamily="18" charset="0"/>
                <a:cs typeface="Times New Roman" panose="02020603050405020304" pitchFamily="18" charset="0"/>
              </a:rPr>
              <a:t>Spin-up</a:t>
            </a:r>
          </a:p>
          <a:p>
            <a:pPr algn="ctr">
              <a:spcBef>
                <a:spcPct val="0"/>
              </a:spcBef>
              <a:buFontTx/>
              <a:buNone/>
            </a:pPr>
            <a:r>
              <a:rPr lang="en-US" altLang="en-US" sz="1000" dirty="0">
                <a:solidFill>
                  <a:schemeClr val="tx1"/>
                </a:solidFill>
                <a:latin typeface="Times New Roman" panose="02020603050405020304" pitchFamily="18" charset="0"/>
                <a:cs typeface="Times New Roman" panose="02020603050405020304" pitchFamily="18" charset="0"/>
              </a:rPr>
              <a:t>27/9</a:t>
            </a:r>
          </a:p>
        </p:txBody>
      </p:sp>
      <p:sp>
        <p:nvSpPr>
          <p:cNvPr id="31754" name="TextBox 17"/>
          <p:cNvSpPr txBox="1">
            <a:spLocks noChangeArrowheads="1"/>
          </p:cNvSpPr>
          <p:nvPr/>
        </p:nvSpPr>
        <p:spPr bwMode="auto">
          <a:xfrm>
            <a:off x="1287463" y="1584325"/>
            <a:ext cx="660400" cy="1016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Fcst 01</a:t>
            </a:r>
          </a:p>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Fcst 02</a:t>
            </a:r>
          </a:p>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a:t>
            </a:r>
          </a:p>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a:t>
            </a:r>
          </a:p>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Fcst 40</a:t>
            </a:r>
          </a:p>
        </p:txBody>
      </p:sp>
      <p:sp>
        <p:nvSpPr>
          <p:cNvPr id="31755" name="TextBox 18"/>
          <p:cNvSpPr txBox="1">
            <a:spLocks noChangeArrowheads="1"/>
          </p:cNvSpPr>
          <p:nvPr/>
        </p:nvSpPr>
        <p:spPr bwMode="auto">
          <a:xfrm>
            <a:off x="0" y="4783138"/>
            <a:ext cx="822325" cy="277812"/>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FontTx/>
              <a:buNone/>
            </a:pPr>
            <a:r>
              <a:rPr lang="en-US" altLang="en-US" sz="1200" dirty="0" smtClean="0">
                <a:solidFill>
                  <a:schemeClr val="tx1"/>
                </a:solidFill>
                <a:latin typeface="Times New Roman" panose="02020603050405020304" pitchFamily="18" charset="0"/>
                <a:cs typeface="Times New Roman" panose="02020603050405020304" pitchFamily="18" charset="0"/>
              </a:rPr>
              <a:t>Control</a:t>
            </a:r>
            <a:endParaRPr lang="en-US"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0" name="Straight Arrow Connector 19"/>
          <p:cNvCxnSpPr>
            <a:stCxn id="31755" idx="3"/>
            <a:endCxn id="31765" idx="1"/>
          </p:cNvCxnSpPr>
          <p:nvPr/>
        </p:nvCxnSpPr>
        <p:spPr>
          <a:xfrm flipV="1">
            <a:off x="822325" y="4918075"/>
            <a:ext cx="47625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1" idx="3"/>
            <a:endCxn id="31761" idx="1"/>
          </p:cNvCxnSpPr>
          <p:nvPr/>
        </p:nvCxnSpPr>
        <p:spPr>
          <a:xfrm flipV="1">
            <a:off x="3084513" y="2089150"/>
            <a:ext cx="695325" cy="317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758" name="TextBox 21"/>
          <p:cNvSpPr txBox="1">
            <a:spLocks noChangeArrowheads="1"/>
          </p:cNvSpPr>
          <p:nvPr/>
        </p:nvSpPr>
        <p:spPr bwMode="auto">
          <a:xfrm>
            <a:off x="3771900" y="4783138"/>
            <a:ext cx="977900" cy="2778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Hybrid anl</a:t>
            </a:r>
          </a:p>
        </p:txBody>
      </p:sp>
      <p:sp>
        <p:nvSpPr>
          <p:cNvPr id="31759" name="TextBox 22"/>
          <p:cNvSpPr txBox="1">
            <a:spLocks noChangeArrowheads="1"/>
          </p:cNvSpPr>
          <p:nvPr/>
        </p:nvSpPr>
        <p:spPr bwMode="auto">
          <a:xfrm>
            <a:off x="2944813" y="4706938"/>
            <a:ext cx="8651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FontTx/>
              <a:buNone/>
            </a:pPr>
            <a:r>
              <a:rPr lang="en-US" altLang="en-US" sz="1000">
                <a:solidFill>
                  <a:schemeClr val="tx1"/>
                </a:solidFill>
                <a:latin typeface="Times New Roman" panose="02020603050405020304" pitchFamily="18" charset="0"/>
                <a:cs typeface="Times New Roman" panose="02020603050405020304" pitchFamily="18" charset="0"/>
              </a:rPr>
              <a:t>Hybrid</a:t>
            </a:r>
          </a:p>
          <a:p>
            <a:pPr algn="ctr">
              <a:spcBef>
                <a:spcPct val="0"/>
              </a:spcBef>
              <a:buFontTx/>
              <a:buNone/>
            </a:pPr>
            <a:r>
              <a:rPr lang="en-US" altLang="en-US" sz="1000">
                <a:solidFill>
                  <a:schemeClr val="tx1"/>
                </a:solidFill>
                <a:latin typeface="Times New Roman" panose="02020603050405020304" pitchFamily="18" charset="0"/>
                <a:cs typeface="Times New Roman" panose="02020603050405020304" pitchFamily="18" charset="0"/>
              </a:rPr>
              <a:t>3 ingest 9</a:t>
            </a:r>
          </a:p>
          <a:p>
            <a:pPr algn="ctr">
              <a:spcBef>
                <a:spcPct val="0"/>
              </a:spcBef>
              <a:buFontTx/>
              <a:buNone/>
            </a:pPr>
            <a:r>
              <a:rPr lang="en-US" altLang="en-US" sz="1000">
                <a:solidFill>
                  <a:schemeClr val="tx1"/>
                </a:solidFill>
                <a:latin typeface="Times New Roman" panose="02020603050405020304" pitchFamily="18" charset="0"/>
                <a:cs typeface="Times New Roman" panose="02020603050405020304" pitchFamily="18" charset="0"/>
              </a:rPr>
              <a:t>9 ingest 9</a:t>
            </a:r>
          </a:p>
        </p:txBody>
      </p:sp>
      <p:sp>
        <p:nvSpPr>
          <p:cNvPr id="31760" name="TextBox 23"/>
          <p:cNvSpPr txBox="1">
            <a:spLocks noChangeArrowheads="1"/>
          </p:cNvSpPr>
          <p:nvPr/>
        </p:nvSpPr>
        <p:spPr bwMode="auto">
          <a:xfrm>
            <a:off x="3052763" y="1867163"/>
            <a:ext cx="7508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FontTx/>
              <a:buNone/>
            </a:pPr>
            <a:r>
              <a:rPr lang="en-US" altLang="en-US" sz="1000">
                <a:solidFill>
                  <a:schemeClr val="tx1"/>
                </a:solidFill>
                <a:latin typeface="Times New Roman" panose="02020603050405020304" pitchFamily="18" charset="0"/>
                <a:cs typeface="Times New Roman" panose="02020603050405020304" pitchFamily="18" charset="0"/>
              </a:rPr>
              <a:t>9km EnKF</a:t>
            </a:r>
          </a:p>
        </p:txBody>
      </p:sp>
      <p:sp>
        <p:nvSpPr>
          <p:cNvPr id="31761" name="TextBox 24"/>
          <p:cNvSpPr txBox="1">
            <a:spLocks noChangeArrowheads="1"/>
          </p:cNvSpPr>
          <p:nvPr/>
        </p:nvSpPr>
        <p:spPr bwMode="auto">
          <a:xfrm>
            <a:off x="3779838" y="1581150"/>
            <a:ext cx="914400" cy="10160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EnKF a01</a:t>
            </a:r>
          </a:p>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EnKF a02</a:t>
            </a:r>
          </a:p>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a:t>
            </a:r>
          </a:p>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a:t>
            </a:r>
          </a:p>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EnKF a40</a:t>
            </a:r>
          </a:p>
        </p:txBody>
      </p:sp>
      <p:sp>
        <p:nvSpPr>
          <p:cNvPr id="31762" name="TextBox 25"/>
          <p:cNvSpPr txBox="1">
            <a:spLocks noChangeArrowheads="1"/>
          </p:cNvSpPr>
          <p:nvPr/>
        </p:nvSpPr>
        <p:spPr bwMode="auto">
          <a:xfrm>
            <a:off x="2209800" y="3022600"/>
            <a:ext cx="4111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spcBef>
                <a:spcPct val="0"/>
              </a:spcBef>
              <a:buFontTx/>
              <a:buNone/>
            </a:pPr>
            <a:r>
              <a:rPr lang="en-US" altLang="en-US" sz="1000">
                <a:solidFill>
                  <a:schemeClr val="tx1"/>
                </a:solidFill>
                <a:latin typeface="Times New Roman" panose="02020603050405020304" pitchFamily="18" charset="0"/>
                <a:cs typeface="Times New Roman" panose="02020603050405020304" pitchFamily="18" charset="0"/>
              </a:rPr>
              <a:t>9km</a:t>
            </a:r>
          </a:p>
          <a:p>
            <a:pPr>
              <a:spcBef>
                <a:spcPct val="0"/>
              </a:spcBef>
              <a:buFontTx/>
              <a:buNone/>
            </a:pPr>
            <a:r>
              <a:rPr lang="en-US" altLang="en-US" sz="1000">
                <a:solidFill>
                  <a:schemeClr val="tx1"/>
                </a:solidFill>
                <a:latin typeface="Times New Roman" panose="02020603050405020304" pitchFamily="18" charset="0"/>
                <a:cs typeface="Times New Roman" panose="02020603050405020304" pitchFamily="18" charset="0"/>
              </a:rPr>
              <a:t>Ens</a:t>
            </a:r>
          </a:p>
          <a:p>
            <a:pPr>
              <a:spcBef>
                <a:spcPct val="0"/>
              </a:spcBef>
              <a:buFontTx/>
              <a:buNone/>
            </a:pPr>
            <a:r>
              <a:rPr lang="en-US" altLang="en-US" sz="1000">
                <a:solidFill>
                  <a:schemeClr val="tx1"/>
                </a:solidFill>
                <a:latin typeface="Times New Roman" panose="02020603050405020304" pitchFamily="18" charset="0"/>
                <a:cs typeface="Times New Roman" panose="02020603050405020304" pitchFamily="18" charset="0"/>
              </a:rPr>
              <a:t>pert</a:t>
            </a:r>
          </a:p>
        </p:txBody>
      </p:sp>
      <p:cxnSp>
        <p:nvCxnSpPr>
          <p:cNvPr id="27" name="Straight Arrow Connector 26"/>
          <p:cNvCxnSpPr>
            <a:stCxn id="31758" idx="0"/>
            <a:endCxn id="31761" idx="2"/>
          </p:cNvCxnSpPr>
          <p:nvPr/>
        </p:nvCxnSpPr>
        <p:spPr>
          <a:xfrm flipH="1" flipV="1">
            <a:off x="4237038" y="2597150"/>
            <a:ext cx="23812" cy="21859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31764" name="TextBox 27"/>
          <p:cNvSpPr txBox="1">
            <a:spLocks noChangeArrowheads="1"/>
          </p:cNvSpPr>
          <p:nvPr/>
        </p:nvSpPr>
        <p:spPr bwMode="auto">
          <a:xfrm>
            <a:off x="4191000" y="3714750"/>
            <a:ext cx="990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spcBef>
                <a:spcPct val="0"/>
              </a:spcBef>
              <a:buFontTx/>
              <a:buNone/>
            </a:pPr>
            <a:r>
              <a:rPr lang="en-US" altLang="en-US" sz="1000">
                <a:solidFill>
                  <a:schemeClr val="tx1"/>
                </a:solidFill>
                <a:latin typeface="Times New Roman" panose="02020603050405020304" pitchFamily="18" charset="0"/>
                <a:cs typeface="Times New Roman" panose="02020603050405020304" pitchFamily="18" charset="0"/>
              </a:rPr>
              <a:t>9km Recenter</a:t>
            </a:r>
          </a:p>
        </p:txBody>
      </p:sp>
      <p:sp>
        <p:nvSpPr>
          <p:cNvPr id="31765" name="TextBox 28"/>
          <p:cNvSpPr txBox="1">
            <a:spLocks noChangeArrowheads="1"/>
          </p:cNvSpPr>
          <p:nvPr/>
        </p:nvSpPr>
        <p:spPr bwMode="auto">
          <a:xfrm>
            <a:off x="1298575" y="4687888"/>
            <a:ext cx="735013"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Fcs for Hybrid</a:t>
            </a:r>
          </a:p>
        </p:txBody>
      </p:sp>
      <p:cxnSp>
        <p:nvCxnSpPr>
          <p:cNvPr id="30" name="Straight Arrow Connector 29"/>
          <p:cNvCxnSpPr>
            <a:stCxn id="74" idx="3"/>
            <a:endCxn id="31758" idx="1"/>
          </p:cNvCxnSpPr>
          <p:nvPr/>
        </p:nvCxnSpPr>
        <p:spPr>
          <a:xfrm>
            <a:off x="3060700" y="4918075"/>
            <a:ext cx="711200" cy="317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767" name="TextBox 30"/>
          <p:cNvSpPr txBox="1">
            <a:spLocks noChangeArrowheads="1"/>
          </p:cNvSpPr>
          <p:nvPr/>
        </p:nvSpPr>
        <p:spPr bwMode="auto">
          <a:xfrm>
            <a:off x="757238" y="4687888"/>
            <a:ext cx="5905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FontTx/>
              <a:buNone/>
            </a:pPr>
            <a:r>
              <a:rPr lang="en-US" altLang="en-US" sz="1000">
                <a:solidFill>
                  <a:schemeClr val="tx1"/>
                </a:solidFill>
                <a:latin typeface="Times New Roman" panose="02020603050405020304" pitchFamily="18" charset="0"/>
                <a:cs typeface="Times New Roman" panose="02020603050405020304" pitchFamily="18" charset="0"/>
              </a:rPr>
              <a:t>HWRF</a:t>
            </a:r>
          </a:p>
          <a:p>
            <a:pPr algn="ctr">
              <a:spcBef>
                <a:spcPct val="0"/>
              </a:spcBef>
              <a:buFontTx/>
              <a:buNone/>
            </a:pPr>
            <a:r>
              <a:rPr lang="en-US" altLang="en-US" sz="1000">
                <a:solidFill>
                  <a:schemeClr val="tx1"/>
                </a:solidFill>
                <a:latin typeface="Times New Roman" panose="02020603050405020304" pitchFamily="18" charset="0"/>
                <a:cs typeface="Times New Roman" panose="02020603050405020304" pitchFamily="18" charset="0"/>
              </a:rPr>
              <a:t>Spin-up</a:t>
            </a:r>
          </a:p>
          <a:p>
            <a:pPr algn="ctr">
              <a:spcBef>
                <a:spcPct val="0"/>
              </a:spcBef>
              <a:buFontTx/>
              <a:buNone/>
            </a:pPr>
            <a:r>
              <a:rPr lang="en-US" altLang="en-US" sz="1000">
                <a:solidFill>
                  <a:schemeClr val="tx1"/>
                </a:solidFill>
                <a:latin typeface="Times New Roman" panose="02020603050405020304" pitchFamily="18" charset="0"/>
                <a:cs typeface="Times New Roman" panose="02020603050405020304" pitchFamily="18" charset="0"/>
              </a:rPr>
              <a:t>27/9/3</a:t>
            </a:r>
          </a:p>
        </p:txBody>
      </p:sp>
      <p:sp>
        <p:nvSpPr>
          <p:cNvPr id="31769" name="TextBox 33"/>
          <p:cNvSpPr txBox="1">
            <a:spLocks noChangeArrowheads="1"/>
          </p:cNvSpPr>
          <p:nvPr/>
        </p:nvSpPr>
        <p:spPr bwMode="auto">
          <a:xfrm>
            <a:off x="4267208" y="5181554"/>
            <a:ext cx="129698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spcBef>
                <a:spcPct val="0"/>
              </a:spcBef>
              <a:buFontTx/>
              <a:buNone/>
            </a:pPr>
            <a:r>
              <a:rPr lang="en-US" altLang="en-US" sz="1000" dirty="0">
                <a:solidFill>
                  <a:schemeClr val="tx1"/>
                </a:solidFill>
                <a:latin typeface="Times New Roman" panose="02020603050405020304" pitchFamily="18" charset="0"/>
                <a:cs typeface="Times New Roman" panose="02020603050405020304" pitchFamily="18" charset="0"/>
              </a:rPr>
              <a:t>120 h forecast</a:t>
            </a:r>
          </a:p>
          <a:p>
            <a:pPr>
              <a:spcBef>
                <a:spcPct val="0"/>
              </a:spcBef>
              <a:buFontTx/>
              <a:buNone/>
            </a:pPr>
            <a:r>
              <a:rPr lang="en-US" altLang="en-US" sz="1000" dirty="0">
                <a:solidFill>
                  <a:schemeClr val="tx1"/>
                </a:solidFill>
                <a:latin typeface="Times New Roman" panose="02020603050405020304" pitchFamily="18" charset="0"/>
                <a:cs typeface="Times New Roman" panose="02020603050405020304" pitchFamily="18" charset="0"/>
              </a:rPr>
              <a:t>d01 from GFS analysis</a:t>
            </a:r>
          </a:p>
          <a:p>
            <a:pPr>
              <a:spcBef>
                <a:spcPct val="0"/>
              </a:spcBef>
              <a:buFontTx/>
              <a:buNone/>
            </a:pPr>
            <a:r>
              <a:rPr lang="en-US" altLang="en-US" sz="1000" dirty="0">
                <a:solidFill>
                  <a:schemeClr val="tx1"/>
                </a:solidFill>
                <a:latin typeface="Times New Roman" panose="02020603050405020304" pitchFamily="18" charset="0"/>
                <a:cs typeface="Times New Roman" panose="02020603050405020304" pitchFamily="18" charset="0"/>
              </a:rPr>
              <a:t>d02/03 from Hybrid analysis</a:t>
            </a:r>
          </a:p>
        </p:txBody>
      </p:sp>
      <p:cxnSp>
        <p:nvCxnSpPr>
          <p:cNvPr id="35" name="Elbow Connector 34"/>
          <p:cNvCxnSpPr>
            <a:stCxn id="31758" idx="2"/>
          </p:cNvCxnSpPr>
          <p:nvPr/>
        </p:nvCxnSpPr>
        <p:spPr>
          <a:xfrm rot="16200000" flipH="1">
            <a:off x="4335462" y="4986338"/>
            <a:ext cx="1076325" cy="1225550"/>
          </a:xfrm>
          <a:prstGeom prst="bentConnector2">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1761" idx="3"/>
            <a:endCxn id="31773" idx="1"/>
          </p:cNvCxnSpPr>
          <p:nvPr/>
        </p:nvCxnSpPr>
        <p:spPr>
          <a:xfrm>
            <a:off x="4694238" y="2089150"/>
            <a:ext cx="47625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772" name="TextBox 37"/>
          <p:cNvSpPr txBox="1">
            <a:spLocks noChangeArrowheads="1"/>
          </p:cNvSpPr>
          <p:nvPr/>
        </p:nvSpPr>
        <p:spPr bwMode="auto">
          <a:xfrm>
            <a:off x="4643438" y="1901825"/>
            <a:ext cx="55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FontTx/>
              <a:buNone/>
            </a:pPr>
            <a:r>
              <a:rPr lang="en-US" altLang="en-US" sz="1000">
                <a:solidFill>
                  <a:schemeClr val="tx1"/>
                </a:solidFill>
                <a:latin typeface="Times New Roman" panose="02020603050405020304" pitchFamily="18" charset="0"/>
                <a:cs typeface="Times New Roman" panose="02020603050405020304" pitchFamily="18" charset="0"/>
              </a:rPr>
              <a:t>HWRF</a:t>
            </a:r>
          </a:p>
          <a:p>
            <a:pPr algn="ctr">
              <a:spcBef>
                <a:spcPct val="0"/>
              </a:spcBef>
              <a:buFontTx/>
              <a:buNone/>
            </a:pPr>
            <a:r>
              <a:rPr lang="en-US" altLang="en-US" sz="1000">
                <a:solidFill>
                  <a:schemeClr val="tx1"/>
                </a:solidFill>
                <a:latin typeface="Times New Roman" panose="02020603050405020304" pitchFamily="18" charset="0"/>
                <a:cs typeface="Times New Roman" panose="02020603050405020304" pitchFamily="18" charset="0"/>
              </a:rPr>
              <a:t>27/9</a:t>
            </a:r>
          </a:p>
        </p:txBody>
      </p:sp>
      <p:sp>
        <p:nvSpPr>
          <p:cNvPr id="31773" name="TextBox 38"/>
          <p:cNvSpPr txBox="1">
            <a:spLocks noChangeArrowheads="1"/>
          </p:cNvSpPr>
          <p:nvPr/>
        </p:nvSpPr>
        <p:spPr bwMode="auto">
          <a:xfrm>
            <a:off x="5170488" y="1584325"/>
            <a:ext cx="665162" cy="1016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Fcst 01</a:t>
            </a:r>
          </a:p>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Fcst 02</a:t>
            </a:r>
          </a:p>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a:t>
            </a:r>
          </a:p>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a:t>
            </a:r>
          </a:p>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Fcst 40</a:t>
            </a:r>
          </a:p>
        </p:txBody>
      </p:sp>
      <p:cxnSp>
        <p:nvCxnSpPr>
          <p:cNvPr id="40" name="Straight Arrow Connector 39"/>
          <p:cNvCxnSpPr>
            <a:stCxn id="31758" idx="3"/>
            <a:endCxn id="31775" idx="1"/>
          </p:cNvCxnSpPr>
          <p:nvPr/>
        </p:nvCxnSpPr>
        <p:spPr>
          <a:xfrm flipV="1">
            <a:off x="4749800" y="4918075"/>
            <a:ext cx="493713"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775" name="TextBox 40"/>
          <p:cNvSpPr txBox="1">
            <a:spLocks noChangeArrowheads="1"/>
          </p:cNvSpPr>
          <p:nvPr/>
        </p:nvSpPr>
        <p:spPr bwMode="auto">
          <a:xfrm>
            <a:off x="5243513" y="4687888"/>
            <a:ext cx="735012"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Fcs for Hybrid</a:t>
            </a:r>
          </a:p>
        </p:txBody>
      </p:sp>
      <p:sp>
        <p:nvSpPr>
          <p:cNvPr id="31776" name="TextBox 41"/>
          <p:cNvSpPr txBox="1">
            <a:spLocks noChangeArrowheads="1"/>
          </p:cNvSpPr>
          <p:nvPr/>
        </p:nvSpPr>
        <p:spPr bwMode="auto">
          <a:xfrm>
            <a:off x="4706938" y="4719638"/>
            <a:ext cx="55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FontTx/>
              <a:buNone/>
            </a:pPr>
            <a:r>
              <a:rPr lang="en-US" altLang="en-US" sz="1000">
                <a:solidFill>
                  <a:schemeClr val="tx1"/>
                </a:solidFill>
                <a:latin typeface="Times New Roman" panose="02020603050405020304" pitchFamily="18" charset="0"/>
                <a:cs typeface="Times New Roman" panose="02020603050405020304" pitchFamily="18" charset="0"/>
              </a:rPr>
              <a:t>HWRF</a:t>
            </a:r>
          </a:p>
          <a:p>
            <a:pPr algn="ctr">
              <a:spcBef>
                <a:spcPct val="0"/>
              </a:spcBef>
              <a:buFontTx/>
              <a:buNone/>
            </a:pPr>
            <a:r>
              <a:rPr lang="en-US" altLang="en-US" sz="1000">
                <a:solidFill>
                  <a:schemeClr val="tx1"/>
                </a:solidFill>
                <a:latin typeface="Times New Roman" panose="02020603050405020304" pitchFamily="18" charset="0"/>
                <a:cs typeface="Times New Roman" panose="02020603050405020304" pitchFamily="18" charset="0"/>
              </a:rPr>
              <a:t>27/9/3</a:t>
            </a:r>
          </a:p>
        </p:txBody>
      </p:sp>
      <p:cxnSp>
        <p:nvCxnSpPr>
          <p:cNvPr id="43" name="Straight Arrow Connector 42"/>
          <p:cNvCxnSpPr>
            <a:stCxn id="77" idx="3"/>
            <a:endCxn id="31781" idx="1"/>
          </p:cNvCxnSpPr>
          <p:nvPr/>
        </p:nvCxnSpPr>
        <p:spPr>
          <a:xfrm flipV="1">
            <a:off x="6965950" y="2092325"/>
            <a:ext cx="601663"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778" name="TextBox 43"/>
          <p:cNvSpPr txBox="1">
            <a:spLocks noChangeArrowheads="1"/>
          </p:cNvSpPr>
          <p:nvPr/>
        </p:nvSpPr>
        <p:spPr bwMode="auto">
          <a:xfrm>
            <a:off x="7543800" y="4781550"/>
            <a:ext cx="982663" cy="27781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FontTx/>
              <a:buNone/>
            </a:pPr>
            <a:r>
              <a:rPr lang="en-US" altLang="en-US" sz="1200">
                <a:solidFill>
                  <a:schemeClr val="tx1"/>
                </a:solidFill>
                <a:latin typeface="Times New Roman" panose="02020603050405020304" pitchFamily="18" charset="0"/>
                <a:cs typeface="Times New Roman" panose="02020603050405020304" pitchFamily="18" charset="0"/>
              </a:rPr>
              <a:t>Hybrid anl</a:t>
            </a:r>
          </a:p>
        </p:txBody>
      </p:sp>
      <p:sp>
        <p:nvSpPr>
          <p:cNvPr id="31779" name="TextBox 44"/>
          <p:cNvSpPr txBox="1">
            <a:spLocks noChangeArrowheads="1"/>
          </p:cNvSpPr>
          <p:nvPr/>
        </p:nvSpPr>
        <p:spPr bwMode="auto">
          <a:xfrm>
            <a:off x="6858000" y="4726913"/>
            <a:ext cx="8651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FontTx/>
              <a:buNone/>
            </a:pPr>
            <a:r>
              <a:rPr lang="en-US" altLang="en-US" sz="1000" dirty="0">
                <a:solidFill>
                  <a:schemeClr val="tx1"/>
                </a:solidFill>
                <a:latin typeface="Times New Roman" panose="02020603050405020304" pitchFamily="18" charset="0"/>
                <a:cs typeface="Times New Roman" panose="02020603050405020304" pitchFamily="18" charset="0"/>
              </a:rPr>
              <a:t>Hybrid</a:t>
            </a:r>
          </a:p>
          <a:p>
            <a:pPr algn="ctr">
              <a:spcBef>
                <a:spcPct val="0"/>
              </a:spcBef>
              <a:buFontTx/>
              <a:buNone/>
            </a:pPr>
            <a:r>
              <a:rPr lang="en-US" altLang="en-US" sz="1000" dirty="0">
                <a:solidFill>
                  <a:schemeClr val="tx1"/>
                </a:solidFill>
                <a:latin typeface="Times New Roman" panose="02020603050405020304" pitchFamily="18" charset="0"/>
                <a:cs typeface="Times New Roman" panose="02020603050405020304" pitchFamily="18" charset="0"/>
              </a:rPr>
              <a:t>3 ingest 9</a:t>
            </a:r>
          </a:p>
          <a:p>
            <a:pPr algn="ctr">
              <a:spcBef>
                <a:spcPct val="0"/>
              </a:spcBef>
              <a:buFontTx/>
              <a:buNone/>
            </a:pPr>
            <a:r>
              <a:rPr lang="en-US" altLang="en-US" sz="1000" dirty="0">
                <a:solidFill>
                  <a:schemeClr val="tx1"/>
                </a:solidFill>
                <a:latin typeface="Times New Roman" panose="02020603050405020304" pitchFamily="18" charset="0"/>
                <a:cs typeface="Times New Roman" panose="02020603050405020304" pitchFamily="18" charset="0"/>
              </a:rPr>
              <a:t>9 ingest 9</a:t>
            </a:r>
          </a:p>
        </p:txBody>
      </p:sp>
      <p:sp>
        <p:nvSpPr>
          <p:cNvPr id="31780" name="TextBox 45"/>
          <p:cNvSpPr txBox="1">
            <a:spLocks noChangeArrowheads="1"/>
          </p:cNvSpPr>
          <p:nvPr/>
        </p:nvSpPr>
        <p:spPr bwMode="auto">
          <a:xfrm>
            <a:off x="6899406" y="1886794"/>
            <a:ext cx="7508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FontTx/>
              <a:buNone/>
            </a:pPr>
            <a:r>
              <a:rPr lang="en-US" altLang="en-US" sz="1000" dirty="0">
                <a:solidFill>
                  <a:schemeClr val="tx1"/>
                </a:solidFill>
                <a:latin typeface="Times New Roman" panose="02020603050405020304" pitchFamily="18" charset="0"/>
                <a:cs typeface="Times New Roman" panose="02020603050405020304" pitchFamily="18" charset="0"/>
              </a:rPr>
              <a:t>9km </a:t>
            </a:r>
            <a:r>
              <a:rPr lang="en-US" altLang="en-US" sz="1000" dirty="0" err="1">
                <a:solidFill>
                  <a:schemeClr val="tx1"/>
                </a:solidFill>
                <a:latin typeface="Times New Roman" panose="02020603050405020304" pitchFamily="18" charset="0"/>
                <a:cs typeface="Times New Roman" panose="02020603050405020304" pitchFamily="18" charset="0"/>
              </a:rPr>
              <a:t>EnKF</a:t>
            </a:r>
            <a:endParaRPr lang="en-US" altLang="en-US" sz="1000" dirty="0">
              <a:solidFill>
                <a:schemeClr val="tx1"/>
              </a:solidFill>
              <a:latin typeface="Times New Roman" panose="02020603050405020304" pitchFamily="18" charset="0"/>
              <a:cs typeface="Times New Roman" panose="02020603050405020304" pitchFamily="18" charset="0"/>
            </a:endParaRPr>
          </a:p>
        </p:txBody>
      </p:sp>
      <p:sp>
        <p:nvSpPr>
          <p:cNvPr id="31781" name="TextBox 46"/>
          <p:cNvSpPr txBox="1">
            <a:spLocks noChangeArrowheads="1"/>
          </p:cNvSpPr>
          <p:nvPr/>
        </p:nvSpPr>
        <p:spPr bwMode="auto">
          <a:xfrm>
            <a:off x="7567613" y="1584325"/>
            <a:ext cx="923925" cy="10160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FontTx/>
              <a:buNone/>
            </a:pPr>
            <a:r>
              <a:rPr lang="en-US" altLang="en-US" sz="1200" dirty="0" err="1">
                <a:solidFill>
                  <a:schemeClr val="tx1"/>
                </a:solidFill>
                <a:latin typeface="Times New Roman" panose="02020603050405020304" pitchFamily="18" charset="0"/>
                <a:cs typeface="Times New Roman" panose="02020603050405020304" pitchFamily="18" charset="0"/>
              </a:rPr>
              <a:t>EnKF</a:t>
            </a:r>
            <a:r>
              <a:rPr lang="en-US" altLang="en-US" sz="1200" dirty="0">
                <a:solidFill>
                  <a:schemeClr val="tx1"/>
                </a:solidFill>
                <a:latin typeface="Times New Roman" panose="02020603050405020304" pitchFamily="18" charset="0"/>
                <a:cs typeface="Times New Roman" panose="02020603050405020304" pitchFamily="18" charset="0"/>
              </a:rPr>
              <a:t> a01</a:t>
            </a:r>
          </a:p>
          <a:p>
            <a:pPr algn="ctr">
              <a:spcBef>
                <a:spcPct val="0"/>
              </a:spcBef>
              <a:buFontTx/>
              <a:buNone/>
            </a:pPr>
            <a:r>
              <a:rPr lang="en-US" altLang="en-US" sz="1200" dirty="0" err="1">
                <a:solidFill>
                  <a:schemeClr val="tx1"/>
                </a:solidFill>
                <a:latin typeface="Times New Roman" panose="02020603050405020304" pitchFamily="18" charset="0"/>
                <a:cs typeface="Times New Roman" panose="02020603050405020304" pitchFamily="18" charset="0"/>
              </a:rPr>
              <a:t>EnKF</a:t>
            </a:r>
            <a:r>
              <a:rPr lang="en-US" altLang="en-US" sz="1200" dirty="0">
                <a:solidFill>
                  <a:schemeClr val="tx1"/>
                </a:solidFill>
                <a:latin typeface="Times New Roman" panose="02020603050405020304" pitchFamily="18" charset="0"/>
                <a:cs typeface="Times New Roman" panose="02020603050405020304" pitchFamily="18" charset="0"/>
              </a:rPr>
              <a:t> a02</a:t>
            </a:r>
          </a:p>
          <a:p>
            <a:pPr algn="ctr">
              <a:spcBef>
                <a:spcPct val="0"/>
              </a:spcBef>
              <a:buFontTx/>
              <a:buNone/>
            </a:pPr>
            <a:r>
              <a:rPr lang="en-US" altLang="en-US" sz="1200" dirty="0">
                <a:solidFill>
                  <a:schemeClr val="tx1"/>
                </a:solidFill>
                <a:latin typeface="Times New Roman" panose="02020603050405020304" pitchFamily="18" charset="0"/>
                <a:cs typeface="Times New Roman" panose="02020603050405020304" pitchFamily="18" charset="0"/>
              </a:rPr>
              <a:t>…</a:t>
            </a:r>
          </a:p>
          <a:p>
            <a:pPr algn="ctr">
              <a:spcBef>
                <a:spcPct val="0"/>
              </a:spcBef>
              <a:buFontTx/>
              <a:buNone/>
            </a:pPr>
            <a:r>
              <a:rPr lang="en-US" altLang="en-US" sz="1200" dirty="0">
                <a:solidFill>
                  <a:schemeClr val="tx1"/>
                </a:solidFill>
                <a:latin typeface="Times New Roman" panose="02020603050405020304" pitchFamily="18" charset="0"/>
                <a:cs typeface="Times New Roman" panose="02020603050405020304" pitchFamily="18" charset="0"/>
              </a:rPr>
              <a:t>…</a:t>
            </a:r>
          </a:p>
          <a:p>
            <a:pPr algn="ctr">
              <a:spcBef>
                <a:spcPct val="0"/>
              </a:spcBef>
              <a:buFontTx/>
              <a:buNone/>
            </a:pPr>
            <a:r>
              <a:rPr lang="en-US" altLang="en-US" sz="1200" dirty="0" err="1">
                <a:solidFill>
                  <a:schemeClr val="tx1"/>
                </a:solidFill>
                <a:latin typeface="Times New Roman" panose="02020603050405020304" pitchFamily="18" charset="0"/>
                <a:cs typeface="Times New Roman" panose="02020603050405020304" pitchFamily="18" charset="0"/>
              </a:rPr>
              <a:t>EnKF</a:t>
            </a:r>
            <a:r>
              <a:rPr lang="en-US" altLang="en-US" sz="1200" dirty="0">
                <a:solidFill>
                  <a:schemeClr val="tx1"/>
                </a:solidFill>
                <a:latin typeface="Times New Roman" panose="02020603050405020304" pitchFamily="18" charset="0"/>
                <a:cs typeface="Times New Roman" panose="02020603050405020304" pitchFamily="18" charset="0"/>
              </a:rPr>
              <a:t> a40</a:t>
            </a:r>
          </a:p>
        </p:txBody>
      </p:sp>
      <p:sp>
        <p:nvSpPr>
          <p:cNvPr id="31782" name="TextBox 47"/>
          <p:cNvSpPr txBox="1">
            <a:spLocks noChangeArrowheads="1"/>
          </p:cNvSpPr>
          <p:nvPr/>
        </p:nvSpPr>
        <p:spPr bwMode="auto">
          <a:xfrm>
            <a:off x="6156325" y="2981325"/>
            <a:ext cx="4111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spcBef>
                <a:spcPct val="0"/>
              </a:spcBef>
              <a:buFontTx/>
              <a:buNone/>
            </a:pPr>
            <a:r>
              <a:rPr lang="en-US" altLang="en-US" sz="1000">
                <a:solidFill>
                  <a:schemeClr val="tx1"/>
                </a:solidFill>
                <a:latin typeface="Times New Roman" panose="02020603050405020304" pitchFamily="18" charset="0"/>
                <a:cs typeface="Times New Roman" panose="02020603050405020304" pitchFamily="18" charset="0"/>
              </a:rPr>
              <a:t>9km</a:t>
            </a:r>
          </a:p>
          <a:p>
            <a:pPr>
              <a:spcBef>
                <a:spcPct val="0"/>
              </a:spcBef>
              <a:buFontTx/>
              <a:buNone/>
            </a:pPr>
            <a:r>
              <a:rPr lang="en-US" altLang="en-US" sz="1000">
                <a:solidFill>
                  <a:schemeClr val="tx1"/>
                </a:solidFill>
                <a:latin typeface="Times New Roman" panose="02020603050405020304" pitchFamily="18" charset="0"/>
                <a:cs typeface="Times New Roman" panose="02020603050405020304" pitchFamily="18" charset="0"/>
              </a:rPr>
              <a:t>Ens</a:t>
            </a:r>
          </a:p>
          <a:p>
            <a:pPr>
              <a:spcBef>
                <a:spcPct val="0"/>
              </a:spcBef>
              <a:buFontTx/>
              <a:buNone/>
            </a:pPr>
            <a:r>
              <a:rPr lang="en-US" altLang="en-US" sz="1000">
                <a:solidFill>
                  <a:schemeClr val="tx1"/>
                </a:solidFill>
                <a:latin typeface="Times New Roman" panose="02020603050405020304" pitchFamily="18" charset="0"/>
                <a:cs typeface="Times New Roman" panose="02020603050405020304" pitchFamily="18" charset="0"/>
              </a:rPr>
              <a:t>pert</a:t>
            </a:r>
          </a:p>
        </p:txBody>
      </p:sp>
      <p:cxnSp>
        <p:nvCxnSpPr>
          <p:cNvPr id="49" name="Straight Arrow Connector 48"/>
          <p:cNvCxnSpPr>
            <a:stCxn id="31778" idx="0"/>
            <a:endCxn id="31781" idx="2"/>
          </p:cNvCxnSpPr>
          <p:nvPr/>
        </p:nvCxnSpPr>
        <p:spPr>
          <a:xfrm flipH="1" flipV="1">
            <a:off x="8029575" y="2600325"/>
            <a:ext cx="4763" cy="218122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82" idx="3"/>
            <a:endCxn id="31778" idx="1"/>
          </p:cNvCxnSpPr>
          <p:nvPr/>
        </p:nvCxnSpPr>
        <p:spPr>
          <a:xfrm>
            <a:off x="7024688" y="4918075"/>
            <a:ext cx="519112" cy="158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31781" idx="3"/>
          </p:cNvCxnSpPr>
          <p:nvPr/>
        </p:nvCxnSpPr>
        <p:spPr>
          <a:xfrm>
            <a:off x="8491538" y="2092325"/>
            <a:ext cx="22701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31778" idx="3"/>
            <a:endCxn id="31792" idx="1"/>
          </p:cNvCxnSpPr>
          <p:nvPr/>
        </p:nvCxnSpPr>
        <p:spPr>
          <a:xfrm flipV="1">
            <a:off x="8526463" y="4916488"/>
            <a:ext cx="255587"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787" name="TextBox 52"/>
          <p:cNvSpPr txBox="1">
            <a:spLocks noChangeArrowheads="1"/>
          </p:cNvSpPr>
          <p:nvPr/>
        </p:nvSpPr>
        <p:spPr bwMode="auto">
          <a:xfrm>
            <a:off x="8029575" y="3609975"/>
            <a:ext cx="990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spcBef>
                <a:spcPct val="0"/>
              </a:spcBef>
              <a:buFontTx/>
              <a:buNone/>
            </a:pPr>
            <a:r>
              <a:rPr lang="en-US" altLang="en-US" sz="1000">
                <a:solidFill>
                  <a:schemeClr val="tx1"/>
                </a:solidFill>
                <a:latin typeface="Times New Roman" panose="02020603050405020304" pitchFamily="18" charset="0"/>
                <a:cs typeface="Times New Roman" panose="02020603050405020304" pitchFamily="18" charset="0"/>
              </a:rPr>
              <a:t>9km Recenter</a:t>
            </a:r>
          </a:p>
        </p:txBody>
      </p:sp>
      <p:sp>
        <p:nvSpPr>
          <p:cNvPr id="31788" name="TextBox 54"/>
          <p:cNvSpPr txBox="1">
            <a:spLocks noChangeArrowheads="1"/>
          </p:cNvSpPr>
          <p:nvPr/>
        </p:nvSpPr>
        <p:spPr bwMode="auto">
          <a:xfrm>
            <a:off x="8012670" y="5157719"/>
            <a:ext cx="12985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spcBef>
                <a:spcPct val="0"/>
              </a:spcBef>
              <a:buFontTx/>
              <a:buNone/>
            </a:pPr>
            <a:r>
              <a:rPr lang="en-US" altLang="en-US" sz="1000" dirty="0">
                <a:solidFill>
                  <a:schemeClr val="tx1"/>
                </a:solidFill>
                <a:latin typeface="Times New Roman" panose="02020603050405020304" pitchFamily="18" charset="0"/>
                <a:cs typeface="Times New Roman" panose="02020603050405020304" pitchFamily="18" charset="0"/>
              </a:rPr>
              <a:t>120 h forecast</a:t>
            </a:r>
          </a:p>
          <a:p>
            <a:pPr>
              <a:spcBef>
                <a:spcPct val="0"/>
              </a:spcBef>
              <a:buFontTx/>
              <a:buNone/>
            </a:pPr>
            <a:r>
              <a:rPr lang="en-US" altLang="en-US" sz="1000" dirty="0">
                <a:solidFill>
                  <a:schemeClr val="tx1"/>
                </a:solidFill>
                <a:latin typeface="Times New Roman" panose="02020603050405020304" pitchFamily="18" charset="0"/>
                <a:cs typeface="Times New Roman" panose="02020603050405020304" pitchFamily="18" charset="0"/>
              </a:rPr>
              <a:t>d01 from GFS analysis</a:t>
            </a:r>
          </a:p>
          <a:p>
            <a:pPr>
              <a:spcBef>
                <a:spcPct val="0"/>
              </a:spcBef>
              <a:buFontTx/>
              <a:buNone/>
            </a:pPr>
            <a:r>
              <a:rPr lang="en-US" altLang="en-US" sz="1000" dirty="0">
                <a:solidFill>
                  <a:schemeClr val="tx1"/>
                </a:solidFill>
                <a:latin typeface="Times New Roman" panose="02020603050405020304" pitchFamily="18" charset="0"/>
                <a:cs typeface="Times New Roman" panose="02020603050405020304" pitchFamily="18" charset="0"/>
              </a:rPr>
              <a:t>d02/03 from Hybrid analysis</a:t>
            </a:r>
          </a:p>
        </p:txBody>
      </p:sp>
      <p:cxnSp>
        <p:nvCxnSpPr>
          <p:cNvPr id="56" name="Elbow Connector 55"/>
          <p:cNvCxnSpPr>
            <a:stCxn id="31778" idx="2"/>
          </p:cNvCxnSpPr>
          <p:nvPr/>
        </p:nvCxnSpPr>
        <p:spPr>
          <a:xfrm rot="16200000" flipH="1">
            <a:off x="8050213" y="5043488"/>
            <a:ext cx="1077912" cy="1109662"/>
          </a:xfrm>
          <a:prstGeom prst="bentConnector2">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31790" name="TextBox 56"/>
          <p:cNvSpPr txBox="1">
            <a:spLocks noChangeArrowheads="1"/>
          </p:cNvSpPr>
          <p:nvPr/>
        </p:nvSpPr>
        <p:spPr bwMode="auto">
          <a:xfrm>
            <a:off x="-9575" y="4519820"/>
            <a:ext cx="8659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spcBef>
                <a:spcPct val="0"/>
              </a:spcBef>
              <a:buFontTx/>
              <a:buNone/>
            </a:pPr>
            <a:r>
              <a:rPr lang="en-US" altLang="en-US" sz="1200" dirty="0" smtClean="0">
                <a:solidFill>
                  <a:schemeClr val="tx1"/>
                </a:solidFill>
                <a:latin typeface="Times New Roman" panose="02020603050405020304" pitchFamily="18" charset="0"/>
                <a:cs typeface="Times New Roman" panose="02020603050405020304" pitchFamily="18" charset="0"/>
              </a:rPr>
              <a:t>GFS initial</a:t>
            </a:r>
            <a:endParaRPr lang="en-US" altLang="en-US" sz="1200" dirty="0">
              <a:solidFill>
                <a:schemeClr val="tx1"/>
              </a:solidFill>
              <a:latin typeface="Times New Roman" panose="02020603050405020304" pitchFamily="18" charset="0"/>
              <a:cs typeface="Times New Roman" panose="02020603050405020304" pitchFamily="18" charset="0"/>
            </a:endParaRPr>
          </a:p>
        </p:txBody>
      </p:sp>
      <p:sp>
        <p:nvSpPr>
          <p:cNvPr id="31791" name="TextBox 57"/>
          <p:cNvSpPr txBox="1">
            <a:spLocks noChangeArrowheads="1"/>
          </p:cNvSpPr>
          <p:nvPr/>
        </p:nvSpPr>
        <p:spPr bwMode="auto">
          <a:xfrm>
            <a:off x="8724900" y="1916113"/>
            <a:ext cx="414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spcBef>
                <a:spcPct val="0"/>
              </a:spcBef>
              <a:buFontTx/>
              <a:buNone/>
            </a:pPr>
            <a:r>
              <a:rPr lang="en-US" altLang="en-US" sz="1800">
                <a:solidFill>
                  <a:schemeClr val="tx1"/>
                </a:solidFill>
                <a:latin typeface="Times New Roman" panose="02020603050405020304" pitchFamily="18" charset="0"/>
                <a:cs typeface="Times New Roman" panose="02020603050405020304" pitchFamily="18" charset="0"/>
              </a:rPr>
              <a:t>…</a:t>
            </a:r>
          </a:p>
        </p:txBody>
      </p:sp>
      <p:sp>
        <p:nvSpPr>
          <p:cNvPr id="31792" name="TextBox 58"/>
          <p:cNvSpPr txBox="1">
            <a:spLocks noChangeArrowheads="1"/>
          </p:cNvSpPr>
          <p:nvPr/>
        </p:nvSpPr>
        <p:spPr bwMode="auto">
          <a:xfrm>
            <a:off x="8782050" y="4732338"/>
            <a:ext cx="414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spcBef>
                <a:spcPct val="0"/>
              </a:spcBef>
              <a:buFontTx/>
              <a:buNone/>
            </a:pPr>
            <a:r>
              <a:rPr lang="en-US" altLang="en-US" sz="1800">
                <a:solidFill>
                  <a:schemeClr val="tx1"/>
                </a:solidFill>
                <a:latin typeface="Times New Roman" panose="02020603050405020304" pitchFamily="18" charset="0"/>
                <a:cs typeface="Times New Roman" panose="02020603050405020304" pitchFamily="18" charset="0"/>
              </a:rPr>
              <a:t>…</a:t>
            </a:r>
          </a:p>
        </p:txBody>
      </p:sp>
      <p:cxnSp>
        <p:nvCxnSpPr>
          <p:cNvPr id="65" name="Elbow Connector 64"/>
          <p:cNvCxnSpPr/>
          <p:nvPr/>
        </p:nvCxnSpPr>
        <p:spPr>
          <a:xfrm rot="16200000" flipH="1">
            <a:off x="1912144" y="3323432"/>
            <a:ext cx="2012950" cy="715962"/>
          </a:xfrm>
          <a:prstGeom prst="bentConnector3">
            <a:avLst>
              <a:gd name="adj1" fmla="val 56085"/>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7" name="Elbow Connector 66"/>
          <p:cNvCxnSpPr/>
          <p:nvPr/>
        </p:nvCxnSpPr>
        <p:spPr>
          <a:xfrm rot="16200000" flipH="1">
            <a:off x="5874544" y="3361532"/>
            <a:ext cx="2012950" cy="639762"/>
          </a:xfrm>
          <a:prstGeom prst="bentConnector3">
            <a:avLst>
              <a:gd name="adj1" fmla="val 55274"/>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9" name="Straight Arrow Connector 68"/>
          <p:cNvCxnSpPr>
            <a:stCxn id="31754" idx="3"/>
            <a:endCxn id="71" idx="1"/>
          </p:cNvCxnSpPr>
          <p:nvPr/>
        </p:nvCxnSpPr>
        <p:spPr>
          <a:xfrm>
            <a:off x="1947863" y="2092325"/>
            <a:ext cx="419100"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1889125" y="1895738"/>
            <a:ext cx="527050" cy="400050"/>
          </a:xfrm>
          <a:prstGeom prst="rect">
            <a:avLst/>
          </a:prstGeom>
          <a:noFill/>
          <a:ln>
            <a:noFill/>
          </a:ln>
        </p:spPr>
        <p:txBody>
          <a:bodyPr>
            <a:spAutoFit/>
          </a:bodyPr>
          <a:lstStyle/>
          <a:p>
            <a:pPr>
              <a:defRPr/>
            </a:pPr>
            <a:r>
              <a:rPr lang="en-US" sz="1000" dirty="0">
                <a:solidFill>
                  <a:schemeClr val="accent6">
                    <a:lumMod val="75000"/>
                  </a:schemeClr>
                </a:solidFill>
                <a:latin typeface="Times New Roman" panose="02020603050405020304" pitchFamily="18" charset="0"/>
                <a:cs typeface="Times New Roman" panose="02020603050405020304" pitchFamily="18" charset="0"/>
              </a:rPr>
              <a:t>Relocation</a:t>
            </a:r>
          </a:p>
        </p:txBody>
      </p:sp>
      <p:sp>
        <p:nvSpPr>
          <p:cNvPr id="71" name="TextBox 70"/>
          <p:cNvSpPr txBox="1"/>
          <p:nvPr/>
        </p:nvSpPr>
        <p:spPr>
          <a:xfrm>
            <a:off x="2366963" y="1584325"/>
            <a:ext cx="717550" cy="1016000"/>
          </a:xfrm>
          <a:prstGeom prst="rect">
            <a:avLst/>
          </a:prstGeom>
          <a:noFill/>
          <a:ln>
            <a:solidFill>
              <a:schemeClr val="accent6">
                <a:lumMod val="75000"/>
              </a:schemeClr>
            </a:solidFill>
          </a:ln>
        </p:spPr>
        <p:txBody>
          <a:bodyPr>
            <a:spAutoFit/>
          </a:bodyPr>
          <a:lstStyle/>
          <a:p>
            <a:pPr algn="ctr">
              <a:defRPr/>
            </a:pPr>
            <a:r>
              <a:rPr lang="en-US" sz="1200" dirty="0" err="1">
                <a:solidFill>
                  <a:schemeClr val="accent6">
                    <a:lumMod val="75000"/>
                  </a:schemeClr>
                </a:solidFill>
                <a:latin typeface="Times New Roman" panose="02020603050405020304" pitchFamily="18" charset="0"/>
                <a:cs typeface="Times New Roman" panose="02020603050405020304" pitchFamily="18" charset="0"/>
              </a:rPr>
              <a:t>Relo</a:t>
            </a:r>
            <a:r>
              <a:rPr lang="en-US" sz="1200" dirty="0">
                <a:solidFill>
                  <a:schemeClr val="accent6">
                    <a:lumMod val="75000"/>
                  </a:schemeClr>
                </a:solidFill>
                <a:latin typeface="Times New Roman" panose="02020603050405020304" pitchFamily="18" charset="0"/>
                <a:cs typeface="Times New Roman" panose="02020603050405020304" pitchFamily="18" charset="0"/>
              </a:rPr>
              <a:t> 01</a:t>
            </a:r>
          </a:p>
          <a:p>
            <a:pPr algn="ctr">
              <a:defRPr/>
            </a:pPr>
            <a:r>
              <a:rPr lang="en-US" sz="1200" dirty="0" err="1">
                <a:solidFill>
                  <a:schemeClr val="accent6">
                    <a:lumMod val="75000"/>
                  </a:schemeClr>
                </a:solidFill>
                <a:latin typeface="Times New Roman" panose="02020603050405020304" pitchFamily="18" charset="0"/>
                <a:cs typeface="Times New Roman" panose="02020603050405020304" pitchFamily="18" charset="0"/>
              </a:rPr>
              <a:t>Relo</a:t>
            </a:r>
            <a:r>
              <a:rPr lang="en-US" sz="1200" dirty="0">
                <a:solidFill>
                  <a:schemeClr val="accent6">
                    <a:lumMod val="75000"/>
                  </a:schemeClr>
                </a:solidFill>
                <a:latin typeface="Times New Roman" panose="02020603050405020304" pitchFamily="18" charset="0"/>
                <a:cs typeface="Times New Roman" panose="02020603050405020304" pitchFamily="18" charset="0"/>
              </a:rPr>
              <a:t> 02</a:t>
            </a:r>
          </a:p>
          <a:p>
            <a:pPr algn="ctr">
              <a:defRPr/>
            </a:pPr>
            <a:r>
              <a:rPr lang="en-US" sz="1200" dirty="0">
                <a:solidFill>
                  <a:schemeClr val="accent6">
                    <a:lumMod val="75000"/>
                  </a:schemeClr>
                </a:solidFill>
                <a:latin typeface="Times New Roman" panose="02020603050405020304" pitchFamily="18" charset="0"/>
                <a:cs typeface="Times New Roman" panose="02020603050405020304" pitchFamily="18" charset="0"/>
              </a:rPr>
              <a:t>…</a:t>
            </a:r>
          </a:p>
          <a:p>
            <a:pPr algn="ctr">
              <a:defRPr/>
            </a:pPr>
            <a:r>
              <a:rPr lang="en-US" sz="1200" dirty="0">
                <a:solidFill>
                  <a:schemeClr val="accent6">
                    <a:lumMod val="75000"/>
                  </a:schemeClr>
                </a:solidFill>
                <a:latin typeface="Times New Roman" panose="02020603050405020304" pitchFamily="18" charset="0"/>
                <a:cs typeface="Times New Roman" panose="02020603050405020304" pitchFamily="18" charset="0"/>
              </a:rPr>
              <a:t>…</a:t>
            </a:r>
          </a:p>
          <a:p>
            <a:pPr algn="ctr">
              <a:defRPr/>
            </a:pPr>
            <a:r>
              <a:rPr lang="en-US" sz="1200" dirty="0" err="1">
                <a:solidFill>
                  <a:schemeClr val="accent6">
                    <a:lumMod val="75000"/>
                  </a:schemeClr>
                </a:solidFill>
                <a:latin typeface="Times New Roman" panose="02020603050405020304" pitchFamily="18" charset="0"/>
                <a:cs typeface="Times New Roman" panose="02020603050405020304" pitchFamily="18" charset="0"/>
              </a:rPr>
              <a:t>Relo</a:t>
            </a:r>
            <a:r>
              <a:rPr lang="en-US" sz="1200" dirty="0">
                <a:solidFill>
                  <a:schemeClr val="accent6">
                    <a:lumMod val="75000"/>
                  </a:schemeClr>
                </a:solidFill>
                <a:latin typeface="Times New Roman" panose="02020603050405020304" pitchFamily="18" charset="0"/>
                <a:cs typeface="Times New Roman" panose="02020603050405020304" pitchFamily="18" charset="0"/>
              </a:rPr>
              <a:t> 40</a:t>
            </a:r>
          </a:p>
        </p:txBody>
      </p:sp>
      <p:cxnSp>
        <p:nvCxnSpPr>
          <p:cNvPr id="72" name="Straight Arrow Connector 71"/>
          <p:cNvCxnSpPr>
            <a:stCxn id="31765" idx="3"/>
            <a:endCxn id="74" idx="1"/>
          </p:cNvCxnSpPr>
          <p:nvPr/>
        </p:nvCxnSpPr>
        <p:spPr>
          <a:xfrm>
            <a:off x="2033588" y="4918075"/>
            <a:ext cx="379412"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413000" y="4687888"/>
            <a:ext cx="647700" cy="460375"/>
          </a:xfrm>
          <a:prstGeom prst="rect">
            <a:avLst/>
          </a:prstGeom>
          <a:noFill/>
          <a:ln>
            <a:solidFill>
              <a:schemeClr val="accent6">
                <a:lumMod val="75000"/>
              </a:schemeClr>
            </a:solidFill>
          </a:ln>
        </p:spPr>
        <p:txBody>
          <a:bodyPr>
            <a:spAutoFit/>
          </a:bodyPr>
          <a:lstStyle/>
          <a:p>
            <a:pPr algn="ctr">
              <a:defRPr/>
            </a:pPr>
            <a:r>
              <a:rPr lang="en-US" sz="1200" dirty="0" err="1">
                <a:solidFill>
                  <a:schemeClr val="accent6">
                    <a:lumMod val="75000"/>
                  </a:schemeClr>
                </a:solidFill>
                <a:latin typeface="Times New Roman" panose="02020603050405020304" pitchFamily="18" charset="0"/>
                <a:cs typeface="Times New Roman" panose="02020603050405020304" pitchFamily="18" charset="0"/>
              </a:rPr>
              <a:t>Relo</a:t>
            </a:r>
            <a:r>
              <a:rPr lang="en-US" sz="1200" dirty="0">
                <a:solidFill>
                  <a:schemeClr val="accent6">
                    <a:lumMod val="75000"/>
                  </a:schemeClr>
                </a:solidFill>
                <a:latin typeface="Times New Roman" panose="02020603050405020304" pitchFamily="18" charset="0"/>
                <a:cs typeface="Times New Roman" panose="02020603050405020304" pitchFamily="18" charset="0"/>
              </a:rPr>
              <a:t> Hybrid</a:t>
            </a:r>
          </a:p>
        </p:txBody>
      </p:sp>
      <p:cxnSp>
        <p:nvCxnSpPr>
          <p:cNvPr id="75" name="Straight Arrow Connector 74"/>
          <p:cNvCxnSpPr>
            <a:stCxn id="31773" idx="3"/>
            <a:endCxn id="77" idx="1"/>
          </p:cNvCxnSpPr>
          <p:nvPr/>
        </p:nvCxnSpPr>
        <p:spPr>
          <a:xfrm>
            <a:off x="5835650" y="2092325"/>
            <a:ext cx="433388"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5791200" y="1900238"/>
            <a:ext cx="528638" cy="400050"/>
          </a:xfrm>
          <a:prstGeom prst="rect">
            <a:avLst/>
          </a:prstGeom>
          <a:noFill/>
          <a:ln>
            <a:noFill/>
          </a:ln>
        </p:spPr>
        <p:txBody>
          <a:bodyPr>
            <a:spAutoFit/>
          </a:bodyPr>
          <a:lstStyle/>
          <a:p>
            <a:pPr>
              <a:defRPr/>
            </a:pPr>
            <a:r>
              <a:rPr lang="en-US" sz="1000" dirty="0">
                <a:solidFill>
                  <a:schemeClr val="accent6">
                    <a:lumMod val="75000"/>
                  </a:schemeClr>
                </a:solidFill>
                <a:latin typeface="Times New Roman" panose="02020603050405020304" pitchFamily="18" charset="0"/>
                <a:cs typeface="Times New Roman" panose="02020603050405020304" pitchFamily="18" charset="0"/>
              </a:rPr>
              <a:t>Relocation</a:t>
            </a:r>
          </a:p>
        </p:txBody>
      </p:sp>
      <p:sp>
        <p:nvSpPr>
          <p:cNvPr id="77" name="TextBox 76"/>
          <p:cNvSpPr txBox="1"/>
          <p:nvPr/>
        </p:nvSpPr>
        <p:spPr>
          <a:xfrm>
            <a:off x="6269038" y="1584325"/>
            <a:ext cx="696912" cy="1016000"/>
          </a:xfrm>
          <a:prstGeom prst="rect">
            <a:avLst/>
          </a:prstGeom>
          <a:noFill/>
          <a:ln>
            <a:solidFill>
              <a:schemeClr val="accent6">
                <a:lumMod val="75000"/>
              </a:schemeClr>
            </a:solidFill>
          </a:ln>
        </p:spPr>
        <p:txBody>
          <a:bodyPr>
            <a:spAutoFit/>
          </a:bodyPr>
          <a:lstStyle/>
          <a:p>
            <a:pPr algn="ctr">
              <a:defRPr/>
            </a:pPr>
            <a:r>
              <a:rPr lang="en-US" sz="1200" dirty="0" err="1">
                <a:solidFill>
                  <a:schemeClr val="accent6">
                    <a:lumMod val="75000"/>
                  </a:schemeClr>
                </a:solidFill>
                <a:latin typeface="Times New Roman" panose="02020603050405020304" pitchFamily="18" charset="0"/>
                <a:cs typeface="Times New Roman" panose="02020603050405020304" pitchFamily="18" charset="0"/>
              </a:rPr>
              <a:t>Relo</a:t>
            </a:r>
            <a:r>
              <a:rPr lang="en-US" sz="1200" dirty="0">
                <a:solidFill>
                  <a:schemeClr val="accent6">
                    <a:lumMod val="75000"/>
                  </a:schemeClr>
                </a:solidFill>
                <a:latin typeface="Times New Roman" panose="02020603050405020304" pitchFamily="18" charset="0"/>
                <a:cs typeface="Times New Roman" panose="02020603050405020304" pitchFamily="18" charset="0"/>
              </a:rPr>
              <a:t> 01</a:t>
            </a:r>
          </a:p>
          <a:p>
            <a:pPr algn="ctr">
              <a:defRPr/>
            </a:pPr>
            <a:r>
              <a:rPr lang="en-US" sz="1200" dirty="0" err="1">
                <a:solidFill>
                  <a:schemeClr val="accent6">
                    <a:lumMod val="75000"/>
                  </a:schemeClr>
                </a:solidFill>
                <a:latin typeface="Times New Roman" panose="02020603050405020304" pitchFamily="18" charset="0"/>
                <a:cs typeface="Times New Roman" panose="02020603050405020304" pitchFamily="18" charset="0"/>
              </a:rPr>
              <a:t>Relo</a:t>
            </a:r>
            <a:r>
              <a:rPr lang="en-US" sz="1200" dirty="0">
                <a:solidFill>
                  <a:schemeClr val="accent6">
                    <a:lumMod val="75000"/>
                  </a:schemeClr>
                </a:solidFill>
                <a:latin typeface="Times New Roman" panose="02020603050405020304" pitchFamily="18" charset="0"/>
                <a:cs typeface="Times New Roman" panose="02020603050405020304" pitchFamily="18" charset="0"/>
              </a:rPr>
              <a:t> 02</a:t>
            </a:r>
          </a:p>
          <a:p>
            <a:pPr algn="ctr">
              <a:defRPr/>
            </a:pPr>
            <a:r>
              <a:rPr lang="en-US" sz="1200" dirty="0">
                <a:solidFill>
                  <a:schemeClr val="accent6">
                    <a:lumMod val="75000"/>
                  </a:schemeClr>
                </a:solidFill>
                <a:latin typeface="Times New Roman" panose="02020603050405020304" pitchFamily="18" charset="0"/>
                <a:cs typeface="Times New Roman" panose="02020603050405020304" pitchFamily="18" charset="0"/>
              </a:rPr>
              <a:t>…</a:t>
            </a:r>
          </a:p>
          <a:p>
            <a:pPr algn="ctr">
              <a:defRPr/>
            </a:pPr>
            <a:r>
              <a:rPr lang="en-US" sz="1200" dirty="0">
                <a:solidFill>
                  <a:schemeClr val="accent6">
                    <a:lumMod val="75000"/>
                  </a:schemeClr>
                </a:solidFill>
                <a:latin typeface="Times New Roman" panose="02020603050405020304" pitchFamily="18" charset="0"/>
                <a:cs typeface="Times New Roman" panose="02020603050405020304" pitchFamily="18" charset="0"/>
              </a:rPr>
              <a:t>…</a:t>
            </a:r>
          </a:p>
          <a:p>
            <a:pPr algn="ctr">
              <a:defRPr/>
            </a:pPr>
            <a:r>
              <a:rPr lang="en-US" sz="1200" dirty="0" err="1">
                <a:solidFill>
                  <a:schemeClr val="accent6">
                    <a:lumMod val="75000"/>
                  </a:schemeClr>
                </a:solidFill>
                <a:latin typeface="Times New Roman" panose="02020603050405020304" pitchFamily="18" charset="0"/>
                <a:cs typeface="Times New Roman" panose="02020603050405020304" pitchFamily="18" charset="0"/>
              </a:rPr>
              <a:t>Relo</a:t>
            </a:r>
            <a:r>
              <a:rPr lang="en-US" sz="1200" dirty="0">
                <a:solidFill>
                  <a:schemeClr val="accent6">
                    <a:lumMod val="75000"/>
                  </a:schemeClr>
                </a:solidFill>
                <a:latin typeface="Times New Roman" panose="02020603050405020304" pitchFamily="18" charset="0"/>
                <a:cs typeface="Times New Roman" panose="02020603050405020304" pitchFamily="18" charset="0"/>
              </a:rPr>
              <a:t> 40</a:t>
            </a:r>
          </a:p>
        </p:txBody>
      </p:sp>
      <p:cxnSp>
        <p:nvCxnSpPr>
          <p:cNvPr id="81" name="Straight Arrow Connector 80"/>
          <p:cNvCxnSpPr>
            <a:stCxn id="31775" idx="3"/>
            <a:endCxn id="82" idx="1"/>
          </p:cNvCxnSpPr>
          <p:nvPr/>
        </p:nvCxnSpPr>
        <p:spPr>
          <a:xfrm>
            <a:off x="5978525" y="4918075"/>
            <a:ext cx="404813"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6383338" y="4687888"/>
            <a:ext cx="641350" cy="460375"/>
          </a:xfrm>
          <a:prstGeom prst="rect">
            <a:avLst/>
          </a:prstGeom>
          <a:noFill/>
          <a:ln>
            <a:solidFill>
              <a:schemeClr val="accent6">
                <a:lumMod val="75000"/>
              </a:schemeClr>
            </a:solidFill>
          </a:ln>
        </p:spPr>
        <p:txBody>
          <a:bodyPr>
            <a:spAutoFit/>
          </a:bodyPr>
          <a:lstStyle/>
          <a:p>
            <a:pPr algn="ctr">
              <a:defRPr/>
            </a:pPr>
            <a:r>
              <a:rPr lang="en-US" sz="1200" dirty="0" err="1">
                <a:solidFill>
                  <a:schemeClr val="accent6">
                    <a:lumMod val="75000"/>
                  </a:schemeClr>
                </a:solidFill>
                <a:latin typeface="Times New Roman" panose="02020603050405020304" pitchFamily="18" charset="0"/>
                <a:cs typeface="Times New Roman" panose="02020603050405020304" pitchFamily="18" charset="0"/>
              </a:rPr>
              <a:t>Relo</a:t>
            </a:r>
            <a:r>
              <a:rPr lang="en-US" sz="1200" dirty="0">
                <a:solidFill>
                  <a:schemeClr val="accent6">
                    <a:lumMod val="75000"/>
                  </a:schemeClr>
                </a:solidFill>
                <a:latin typeface="Times New Roman" panose="02020603050405020304" pitchFamily="18" charset="0"/>
                <a:cs typeface="Times New Roman" panose="02020603050405020304" pitchFamily="18" charset="0"/>
              </a:rPr>
              <a:t> Hybrid</a:t>
            </a:r>
          </a:p>
        </p:txBody>
      </p:sp>
      <p:pic>
        <p:nvPicPr>
          <p:cNvPr id="31807" name="Picture 6" descr="ou_logo_400x560.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Box 65"/>
          <p:cNvSpPr txBox="1"/>
          <p:nvPr/>
        </p:nvSpPr>
        <p:spPr>
          <a:xfrm>
            <a:off x="5926138" y="4581128"/>
            <a:ext cx="528637" cy="707886"/>
          </a:xfrm>
          <a:prstGeom prst="rect">
            <a:avLst/>
          </a:prstGeom>
          <a:noFill/>
          <a:ln>
            <a:noFill/>
          </a:ln>
        </p:spPr>
        <p:txBody>
          <a:bodyPr>
            <a:spAutoFit/>
          </a:bodyPr>
          <a:lstStyle/>
          <a:p>
            <a:pPr>
              <a:defRPr/>
            </a:pPr>
            <a:r>
              <a:rPr lang="en-US" sz="1000" dirty="0" smtClean="0">
                <a:solidFill>
                  <a:schemeClr val="accent6">
                    <a:lumMod val="75000"/>
                  </a:schemeClr>
                </a:solidFill>
                <a:latin typeface="Times New Roman" panose="02020603050405020304" pitchFamily="18" charset="0"/>
                <a:cs typeface="Times New Roman" panose="02020603050405020304" pitchFamily="18" charset="0"/>
              </a:rPr>
              <a:t>Relocation/</a:t>
            </a:r>
          </a:p>
          <a:p>
            <a:pPr>
              <a:defRPr/>
            </a:pPr>
            <a:r>
              <a:rPr lang="en-US" sz="1000" dirty="0" smtClean="0">
                <a:solidFill>
                  <a:schemeClr val="accent6">
                    <a:lumMod val="75000"/>
                  </a:schemeClr>
                </a:solidFill>
                <a:latin typeface="Times New Roman" panose="02020603050405020304" pitchFamily="18" charset="0"/>
                <a:cs typeface="Times New Roman" panose="02020603050405020304" pitchFamily="18" charset="0"/>
              </a:rPr>
              <a:t>Initialization</a:t>
            </a:r>
            <a:endParaRPr lang="en-US" sz="1000" dirty="0">
              <a:solidFill>
                <a:schemeClr val="accent6">
                  <a:lumMod val="75000"/>
                </a:schemeClr>
              </a:solidFill>
              <a:latin typeface="Times New Roman" panose="02020603050405020304" pitchFamily="18" charset="0"/>
              <a:cs typeface="Times New Roman" panose="02020603050405020304" pitchFamily="18" charset="0"/>
            </a:endParaRPr>
          </a:p>
        </p:txBody>
      </p:sp>
      <p:cxnSp>
        <p:nvCxnSpPr>
          <p:cNvPr id="68" name="Elbow Connector 67"/>
          <p:cNvCxnSpPr>
            <a:stCxn id="31761" idx="0"/>
          </p:cNvCxnSpPr>
          <p:nvPr/>
        </p:nvCxnSpPr>
        <p:spPr>
          <a:xfrm rot="5400000" flipH="1" flipV="1">
            <a:off x="4566832" y="661580"/>
            <a:ext cx="589776" cy="1249364"/>
          </a:xfrm>
          <a:prstGeom prst="bentConnector2">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77"/>
          <p:cNvCxnSpPr>
            <a:stCxn id="31781" idx="0"/>
          </p:cNvCxnSpPr>
          <p:nvPr/>
        </p:nvCxnSpPr>
        <p:spPr>
          <a:xfrm rot="5400000" flipH="1" flipV="1">
            <a:off x="8299848" y="740173"/>
            <a:ext cx="573881" cy="1114424"/>
          </a:xfrm>
          <a:prstGeom prst="bentConnector2">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79" name="TextBox 33"/>
          <p:cNvSpPr txBox="1">
            <a:spLocks noChangeArrowheads="1"/>
          </p:cNvSpPr>
          <p:nvPr/>
        </p:nvSpPr>
        <p:spPr bwMode="auto">
          <a:xfrm>
            <a:off x="4243061" y="1038265"/>
            <a:ext cx="100678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spcBef>
                <a:spcPct val="0"/>
              </a:spcBef>
              <a:buFontTx/>
              <a:buNone/>
            </a:pPr>
            <a:r>
              <a:rPr lang="en-US" altLang="en-US" sz="1000" dirty="0">
                <a:solidFill>
                  <a:schemeClr val="tx1"/>
                </a:solidFill>
                <a:latin typeface="Times New Roman" panose="02020603050405020304" pitchFamily="18" charset="0"/>
                <a:cs typeface="Times New Roman" panose="02020603050405020304" pitchFamily="18" charset="0"/>
              </a:rPr>
              <a:t>120 </a:t>
            </a:r>
            <a:r>
              <a:rPr lang="en-US" altLang="en-US" sz="1000" dirty="0" smtClean="0">
                <a:solidFill>
                  <a:schemeClr val="tx1"/>
                </a:solidFill>
                <a:latin typeface="Times New Roman" panose="02020603050405020304" pitchFamily="18" charset="0"/>
                <a:cs typeface="Times New Roman" panose="02020603050405020304" pitchFamily="18" charset="0"/>
              </a:rPr>
              <a:t>h 27/9/3 ensemble forecast</a:t>
            </a:r>
            <a:endParaRPr lang="en-US" altLang="en-US" sz="1000" dirty="0">
              <a:solidFill>
                <a:schemeClr val="tx1"/>
              </a:solidFill>
              <a:latin typeface="Times New Roman" panose="02020603050405020304" pitchFamily="18" charset="0"/>
              <a:cs typeface="Times New Roman" panose="02020603050405020304" pitchFamily="18" charset="0"/>
            </a:endParaRPr>
          </a:p>
        </p:txBody>
      </p:sp>
      <p:sp>
        <p:nvSpPr>
          <p:cNvPr id="83" name="TextBox 33"/>
          <p:cNvSpPr txBox="1">
            <a:spLocks noChangeArrowheads="1"/>
          </p:cNvSpPr>
          <p:nvPr/>
        </p:nvSpPr>
        <p:spPr bwMode="auto">
          <a:xfrm>
            <a:off x="8011122" y="1047513"/>
            <a:ext cx="108664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spcBef>
                <a:spcPct val="0"/>
              </a:spcBef>
              <a:buFontTx/>
              <a:buNone/>
            </a:pPr>
            <a:r>
              <a:rPr lang="en-US" altLang="en-US" sz="1000" dirty="0">
                <a:solidFill>
                  <a:schemeClr val="tx1"/>
                </a:solidFill>
                <a:latin typeface="Times New Roman" panose="02020603050405020304" pitchFamily="18" charset="0"/>
                <a:cs typeface="Times New Roman" panose="02020603050405020304" pitchFamily="18" charset="0"/>
              </a:rPr>
              <a:t>120 h </a:t>
            </a:r>
            <a:r>
              <a:rPr lang="en-US" altLang="en-US" sz="1000" dirty="0" smtClean="0">
                <a:solidFill>
                  <a:schemeClr val="tx1"/>
                </a:solidFill>
                <a:latin typeface="Times New Roman" panose="02020603050405020304" pitchFamily="18" charset="0"/>
                <a:cs typeface="Times New Roman" panose="02020603050405020304" pitchFamily="18" charset="0"/>
              </a:rPr>
              <a:t>27/9/3</a:t>
            </a:r>
          </a:p>
          <a:p>
            <a:pPr>
              <a:spcBef>
                <a:spcPct val="0"/>
              </a:spcBef>
              <a:buFontTx/>
              <a:buNone/>
            </a:pPr>
            <a:r>
              <a:rPr lang="en-US" altLang="en-US" sz="1000" dirty="0">
                <a:solidFill>
                  <a:schemeClr val="tx1"/>
                </a:solidFill>
                <a:latin typeface="Times New Roman" panose="02020603050405020304" pitchFamily="18" charset="0"/>
                <a:cs typeface="Times New Roman" panose="02020603050405020304" pitchFamily="18" charset="0"/>
              </a:rPr>
              <a:t>e</a:t>
            </a:r>
            <a:r>
              <a:rPr lang="en-US" altLang="en-US" sz="1000" dirty="0" smtClean="0">
                <a:solidFill>
                  <a:schemeClr val="tx1"/>
                </a:solidFill>
                <a:latin typeface="Times New Roman" panose="02020603050405020304" pitchFamily="18" charset="0"/>
                <a:cs typeface="Times New Roman" panose="02020603050405020304" pitchFamily="18" charset="0"/>
              </a:rPr>
              <a:t>nsemble forecast</a:t>
            </a:r>
            <a:endParaRPr lang="en-US" altLang="en-US" sz="1000" dirty="0">
              <a:solidFill>
                <a:schemeClr val="tx1"/>
              </a:solidFill>
              <a:latin typeface="Times New Roman" panose="02020603050405020304" pitchFamily="18" charset="0"/>
              <a:cs typeface="Times New Roman" panose="02020603050405020304" pitchFamily="18" charset="0"/>
            </a:endParaRPr>
          </a:p>
        </p:txBody>
      </p:sp>
      <p:sp>
        <p:nvSpPr>
          <p:cNvPr id="84" name="TextBox 4"/>
          <p:cNvSpPr>
            <a:spLocks noChangeArrowheads="1"/>
          </p:cNvSpPr>
          <p:nvPr/>
        </p:nvSpPr>
        <p:spPr bwMode="auto">
          <a:xfrm>
            <a:off x="827584" y="-27384"/>
            <a:ext cx="79248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None/>
            </a:pPr>
            <a:r>
              <a:rPr lang="en-US" altLang="zh-CN" dirty="0" smtClean="0">
                <a:solidFill>
                  <a:srgbClr val="C00000"/>
                </a:solidFill>
                <a:latin typeface="+mj-lt"/>
                <a:ea typeface="华文中宋" charset="0"/>
                <a:cs typeface="Times New Roman" panose="02020603050405020304" pitchFamily="18" charset="0"/>
                <a:sym typeface="Calibri" panose="020F0502020204030204" pitchFamily="34" charset="0"/>
              </a:rPr>
              <a:t>Continuously cycled, Dual-resolution, Self-consistent HWRF </a:t>
            </a:r>
            <a:r>
              <a:rPr lang="en-US" altLang="zh-CN" dirty="0">
                <a:solidFill>
                  <a:srgbClr val="C00000"/>
                </a:solidFill>
                <a:latin typeface="+mj-lt"/>
                <a:ea typeface="华文中宋" charset="0"/>
                <a:cs typeface="Times New Roman" panose="02020603050405020304" pitchFamily="18" charset="0"/>
                <a:sym typeface="Calibri" panose="020F0502020204030204" pitchFamily="34" charset="0"/>
              </a:rPr>
              <a:t>hybrid DA </a:t>
            </a:r>
            <a:r>
              <a:rPr lang="en-US" altLang="zh-CN" dirty="0" smtClean="0">
                <a:solidFill>
                  <a:srgbClr val="C00000"/>
                </a:solidFill>
                <a:latin typeface="Calibri"/>
                <a:ea typeface="华文中宋" charset="0"/>
                <a:cs typeface="Calibri"/>
                <a:sym typeface="Calibri" panose="020F0502020204030204" pitchFamily="34" charset="0"/>
              </a:rPr>
              <a:t>system</a:t>
            </a:r>
            <a:r>
              <a:rPr lang="en-US" altLang="zh-CN" dirty="0">
                <a:solidFill>
                  <a:schemeClr val="tx1"/>
                </a:solidFill>
                <a:latin typeface="Calibri"/>
                <a:ea typeface="华文中宋" charset="0"/>
                <a:cs typeface="Calibri"/>
                <a:sym typeface="Calibri" panose="020F0502020204030204" pitchFamily="34" charset="0"/>
              </a:rPr>
              <a:t>(Lu and Wang </a:t>
            </a:r>
            <a:r>
              <a:rPr lang="en-US" altLang="zh-CN" dirty="0" smtClean="0">
                <a:solidFill>
                  <a:schemeClr val="tx1"/>
                </a:solidFill>
                <a:latin typeface="Calibri"/>
                <a:ea typeface="华文中宋" charset="0"/>
                <a:cs typeface="Calibri"/>
                <a:sym typeface="Calibri" panose="020F0502020204030204" pitchFamily="34" charset="0"/>
              </a:rPr>
              <a:t>2016a </a:t>
            </a:r>
            <a:r>
              <a:rPr lang="en-US" altLang="zh-CN" dirty="0">
                <a:solidFill>
                  <a:schemeClr val="tx1"/>
                </a:solidFill>
                <a:latin typeface="Calibri"/>
                <a:ea typeface="华文中宋" charset="0"/>
                <a:cs typeface="Calibri"/>
                <a:sym typeface="Calibri" panose="020F0502020204030204" pitchFamily="34" charset="0"/>
              </a:rPr>
              <a:t>MWR)</a:t>
            </a:r>
          </a:p>
          <a:p>
            <a:pPr algn="ctr" eaLnBrk="1" hangingPunct="1">
              <a:spcBef>
                <a:spcPct val="0"/>
              </a:spcBef>
              <a:buFont typeface="Arial" panose="020B0604020202020204" pitchFamily="34" charset="0"/>
              <a:buNone/>
            </a:pPr>
            <a:endParaRPr lang="en-US" altLang="zh-CN" sz="2800" dirty="0">
              <a:solidFill>
                <a:srgbClr val="C00000"/>
              </a:solidFill>
              <a:latin typeface="+mj-lt"/>
              <a:ea typeface="华文中宋" charset="0"/>
              <a:cs typeface="Times New Roman" panose="02020603050405020304" pitchFamily="18" charset="0"/>
              <a:sym typeface="Calibri" panose="020F0502020204030204" pitchFamily="34" charset="0"/>
            </a:endParaRPr>
          </a:p>
        </p:txBody>
      </p:sp>
      <p:sp>
        <p:nvSpPr>
          <p:cNvPr id="85" name="TextBox 84"/>
          <p:cNvSpPr txBox="1"/>
          <p:nvPr/>
        </p:nvSpPr>
        <p:spPr>
          <a:xfrm>
            <a:off x="1956562" y="4581128"/>
            <a:ext cx="528637" cy="707886"/>
          </a:xfrm>
          <a:prstGeom prst="rect">
            <a:avLst/>
          </a:prstGeom>
          <a:noFill/>
          <a:ln>
            <a:noFill/>
          </a:ln>
        </p:spPr>
        <p:txBody>
          <a:bodyPr>
            <a:spAutoFit/>
          </a:bodyPr>
          <a:lstStyle/>
          <a:p>
            <a:pPr>
              <a:defRPr/>
            </a:pPr>
            <a:r>
              <a:rPr lang="en-US" sz="1000" dirty="0" smtClean="0">
                <a:solidFill>
                  <a:schemeClr val="accent6">
                    <a:lumMod val="75000"/>
                  </a:schemeClr>
                </a:solidFill>
                <a:latin typeface="Times New Roman" panose="02020603050405020304" pitchFamily="18" charset="0"/>
                <a:cs typeface="Times New Roman" panose="02020603050405020304" pitchFamily="18" charset="0"/>
              </a:rPr>
              <a:t>Relocation/</a:t>
            </a:r>
          </a:p>
          <a:p>
            <a:pPr>
              <a:defRPr/>
            </a:pPr>
            <a:r>
              <a:rPr lang="en-US" sz="1000" dirty="0" smtClean="0">
                <a:solidFill>
                  <a:schemeClr val="accent6">
                    <a:lumMod val="75000"/>
                  </a:schemeClr>
                </a:solidFill>
                <a:latin typeface="Times New Roman" panose="02020603050405020304" pitchFamily="18" charset="0"/>
                <a:cs typeface="Times New Roman" panose="02020603050405020304" pitchFamily="18" charset="0"/>
              </a:rPr>
              <a:t>Initialization</a:t>
            </a:r>
            <a:endParaRPr lang="en-US" sz="10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73" name="Straight Connector 8"/>
          <p:cNvSpPr>
            <a:spLocks noChangeShapeType="1"/>
          </p:cNvSpPr>
          <p:nvPr/>
        </p:nvSpPr>
        <p:spPr bwMode="auto">
          <a:xfrm>
            <a:off x="0" y="836712"/>
            <a:ext cx="9144000" cy="1587"/>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4080583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55576" y="3068960"/>
            <a:ext cx="3528392"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7" name="TextBox 4"/>
          <p:cNvSpPr txBox="1">
            <a:spLocks noChangeArrowheads="1"/>
          </p:cNvSpPr>
          <p:nvPr/>
        </p:nvSpPr>
        <p:spPr bwMode="auto">
          <a:xfrm>
            <a:off x="6372200" y="1196752"/>
            <a:ext cx="2444750"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spcBef>
                <a:spcPct val="0"/>
              </a:spcBef>
              <a:buFontTx/>
              <a:buNone/>
            </a:pPr>
            <a:r>
              <a:rPr lang="en-US" altLang="en-US" sz="1800" dirty="0">
                <a:solidFill>
                  <a:srgbClr val="002060"/>
                </a:solidFill>
                <a:latin typeface="Times New Roman" panose="02020603050405020304" pitchFamily="18" charset="0"/>
                <a:cs typeface="Times New Roman" panose="02020603050405020304" pitchFamily="18" charset="0"/>
              </a:rPr>
              <a:t>d01:</a:t>
            </a:r>
          </a:p>
          <a:p>
            <a:pPr>
              <a:spcBef>
                <a:spcPct val="0"/>
              </a:spcBef>
              <a:buFontTx/>
              <a:buNone/>
            </a:pPr>
            <a:r>
              <a:rPr lang="en-US" altLang="en-US" sz="1800" dirty="0">
                <a:solidFill>
                  <a:srgbClr val="002060"/>
                </a:solidFill>
                <a:latin typeface="Times New Roman" panose="02020603050405020304" pitchFamily="18" charset="0"/>
                <a:cs typeface="Times New Roman" panose="02020603050405020304" pitchFamily="18" charset="0"/>
              </a:rPr>
              <a:t>member 1 with domain</a:t>
            </a:r>
          </a:p>
          <a:p>
            <a:pPr>
              <a:spcBef>
                <a:spcPct val="0"/>
              </a:spcBef>
              <a:buFontTx/>
              <a:buNone/>
            </a:pPr>
            <a:r>
              <a:rPr lang="en-US" altLang="en-US" sz="1800" dirty="0">
                <a:solidFill>
                  <a:srgbClr val="002060"/>
                </a:solidFill>
                <a:latin typeface="Times New Roman" panose="02020603050405020304" pitchFamily="18" charset="0"/>
                <a:cs typeface="Times New Roman" panose="02020603050405020304" pitchFamily="18" charset="0"/>
              </a:rPr>
              <a:t>moving fixed</a:t>
            </a:r>
          </a:p>
          <a:p>
            <a:pPr>
              <a:spcBef>
                <a:spcPct val="0"/>
              </a:spcBef>
              <a:buFontTx/>
              <a:buNone/>
            </a:pPr>
            <a:r>
              <a:rPr lang="en-US" altLang="en-US" sz="1800" dirty="0">
                <a:solidFill>
                  <a:srgbClr val="00B050"/>
                </a:solidFill>
                <a:latin typeface="Times New Roman" panose="02020603050405020304" pitchFamily="18" charset="0"/>
                <a:cs typeface="Times New Roman" panose="02020603050405020304" pitchFamily="18" charset="0"/>
              </a:rPr>
              <a:t>d02:</a:t>
            </a:r>
          </a:p>
          <a:p>
            <a:pPr>
              <a:spcBef>
                <a:spcPct val="0"/>
              </a:spcBef>
              <a:buFontTx/>
              <a:buNone/>
            </a:pPr>
            <a:r>
              <a:rPr lang="en-US" altLang="en-US" sz="1800" dirty="0">
                <a:solidFill>
                  <a:srgbClr val="00B050"/>
                </a:solidFill>
                <a:latin typeface="Times New Roman" panose="02020603050405020304" pitchFamily="18" charset="0"/>
                <a:cs typeface="Times New Roman" panose="02020603050405020304" pitchFamily="18" charset="0"/>
              </a:rPr>
              <a:t>member 2 with domain </a:t>
            </a:r>
          </a:p>
          <a:p>
            <a:pPr>
              <a:spcBef>
                <a:spcPct val="0"/>
              </a:spcBef>
              <a:buFontTx/>
              <a:buNone/>
            </a:pPr>
            <a:r>
              <a:rPr lang="en-US" altLang="en-US" sz="1800" dirty="0">
                <a:solidFill>
                  <a:srgbClr val="00B050"/>
                </a:solidFill>
                <a:latin typeface="Times New Roman" panose="02020603050405020304" pitchFamily="18" charset="0"/>
                <a:cs typeface="Times New Roman" panose="02020603050405020304" pitchFamily="18" charset="0"/>
              </a:rPr>
              <a:t>moving fixed</a:t>
            </a:r>
          </a:p>
          <a:p>
            <a:pPr>
              <a:spcBef>
                <a:spcPct val="0"/>
              </a:spcBef>
              <a:buFontTx/>
              <a:buNone/>
            </a:pPr>
            <a:r>
              <a:rPr lang="en-US" altLang="en-US" sz="1800" dirty="0">
                <a:solidFill>
                  <a:srgbClr val="FF0000"/>
                </a:solidFill>
                <a:latin typeface="Times New Roman" panose="02020603050405020304" pitchFamily="18" charset="0"/>
                <a:cs typeface="Times New Roman" panose="02020603050405020304" pitchFamily="18" charset="0"/>
              </a:rPr>
              <a:t>d03:</a:t>
            </a:r>
          </a:p>
          <a:p>
            <a:pPr>
              <a:spcBef>
                <a:spcPct val="0"/>
              </a:spcBef>
              <a:buFontTx/>
              <a:buNone/>
            </a:pPr>
            <a:r>
              <a:rPr lang="en-US" altLang="en-US" sz="1800" dirty="0">
                <a:solidFill>
                  <a:srgbClr val="FF0000"/>
                </a:solidFill>
                <a:latin typeface="Times New Roman" panose="02020603050405020304" pitchFamily="18" charset="0"/>
                <a:cs typeface="Times New Roman" panose="02020603050405020304" pitchFamily="18" charset="0"/>
              </a:rPr>
              <a:t>member 3 with domain </a:t>
            </a:r>
          </a:p>
          <a:p>
            <a:pPr>
              <a:spcBef>
                <a:spcPct val="0"/>
              </a:spcBef>
              <a:buFontTx/>
              <a:buNone/>
            </a:pPr>
            <a:r>
              <a:rPr lang="en-US" altLang="en-US" sz="1800" dirty="0">
                <a:solidFill>
                  <a:srgbClr val="FF0000"/>
                </a:solidFill>
                <a:latin typeface="Times New Roman" panose="02020603050405020304" pitchFamily="18" charset="0"/>
                <a:cs typeface="Times New Roman" panose="02020603050405020304" pitchFamily="18" charset="0"/>
              </a:rPr>
              <a:t>moving fixed</a:t>
            </a:r>
          </a:p>
          <a:p>
            <a:pPr>
              <a:spcBef>
                <a:spcPct val="0"/>
              </a:spcBef>
              <a:buFontTx/>
              <a:buNone/>
            </a:pPr>
            <a:endParaRPr lang="en-US" altLang="en-US" sz="1800" dirty="0">
              <a:solidFill>
                <a:schemeClr val="tx1"/>
              </a:solidFill>
              <a:latin typeface="Times New Roman" panose="02020603050405020304" pitchFamily="18" charset="0"/>
              <a:cs typeface="Times New Roman" panose="02020603050405020304" pitchFamily="18" charset="0"/>
            </a:endParaRPr>
          </a:p>
          <a:p>
            <a:pPr>
              <a:spcBef>
                <a:spcPct val="0"/>
              </a:spcBef>
              <a:buFontTx/>
              <a:buNone/>
            </a:pPr>
            <a:r>
              <a:rPr lang="en-US" altLang="en-US" sz="1800" dirty="0">
                <a:solidFill>
                  <a:srgbClr val="0000FF"/>
                </a:solidFill>
                <a:latin typeface="Times New Roman" panose="02020603050405020304" pitchFamily="18" charset="0"/>
                <a:cs typeface="Times New Roman" panose="02020603050405020304" pitchFamily="18" charset="0"/>
              </a:rPr>
              <a:t>d01-old:</a:t>
            </a:r>
          </a:p>
          <a:p>
            <a:pPr>
              <a:spcBef>
                <a:spcPct val="0"/>
              </a:spcBef>
              <a:buFontTx/>
              <a:buNone/>
            </a:pPr>
            <a:r>
              <a:rPr lang="en-US" altLang="en-US" sz="1800" dirty="0">
                <a:solidFill>
                  <a:srgbClr val="0000FF"/>
                </a:solidFill>
                <a:latin typeface="Times New Roman" panose="02020603050405020304" pitchFamily="18" charset="0"/>
                <a:cs typeface="Times New Roman" panose="02020603050405020304" pitchFamily="18" charset="0"/>
              </a:rPr>
              <a:t>member 1 with domain </a:t>
            </a:r>
          </a:p>
          <a:p>
            <a:pPr>
              <a:spcBef>
                <a:spcPct val="0"/>
              </a:spcBef>
              <a:buFontTx/>
              <a:buNone/>
            </a:pPr>
            <a:r>
              <a:rPr lang="en-US" altLang="en-US" sz="1800" dirty="0">
                <a:solidFill>
                  <a:srgbClr val="0000FF"/>
                </a:solidFill>
                <a:latin typeface="Times New Roman" panose="02020603050405020304" pitchFamily="18" charset="0"/>
                <a:cs typeface="Times New Roman" panose="02020603050405020304" pitchFamily="18" charset="0"/>
              </a:rPr>
              <a:t>moving</a:t>
            </a:r>
          </a:p>
          <a:p>
            <a:pPr>
              <a:spcBef>
                <a:spcPct val="0"/>
              </a:spcBef>
              <a:buFontTx/>
              <a:buNone/>
            </a:pPr>
            <a:r>
              <a:rPr lang="en-US" altLang="en-US" sz="1800" dirty="0">
                <a:solidFill>
                  <a:srgbClr val="92D050"/>
                </a:solidFill>
                <a:latin typeface="Times New Roman" panose="02020603050405020304" pitchFamily="18" charset="0"/>
                <a:cs typeface="Times New Roman" panose="02020603050405020304" pitchFamily="18" charset="0"/>
              </a:rPr>
              <a:t>d02-old:</a:t>
            </a:r>
          </a:p>
          <a:p>
            <a:pPr>
              <a:spcBef>
                <a:spcPct val="0"/>
              </a:spcBef>
              <a:buFontTx/>
              <a:buNone/>
            </a:pPr>
            <a:r>
              <a:rPr lang="en-US" altLang="en-US" sz="1800" dirty="0">
                <a:solidFill>
                  <a:srgbClr val="92D050"/>
                </a:solidFill>
                <a:latin typeface="Times New Roman" panose="02020603050405020304" pitchFamily="18" charset="0"/>
                <a:cs typeface="Times New Roman" panose="02020603050405020304" pitchFamily="18" charset="0"/>
              </a:rPr>
              <a:t>member 2 with domain </a:t>
            </a:r>
          </a:p>
          <a:p>
            <a:pPr>
              <a:spcBef>
                <a:spcPct val="0"/>
              </a:spcBef>
              <a:buFontTx/>
              <a:buNone/>
            </a:pPr>
            <a:r>
              <a:rPr lang="en-US" altLang="en-US" sz="1800" dirty="0">
                <a:solidFill>
                  <a:srgbClr val="92D050"/>
                </a:solidFill>
                <a:latin typeface="Times New Roman" panose="02020603050405020304" pitchFamily="18" charset="0"/>
                <a:cs typeface="Times New Roman" panose="02020603050405020304" pitchFamily="18" charset="0"/>
              </a:rPr>
              <a:t>moving</a:t>
            </a:r>
          </a:p>
          <a:p>
            <a:pPr>
              <a:spcBef>
                <a:spcPct val="0"/>
              </a:spcBef>
              <a:buFontTx/>
              <a:buNone/>
            </a:pPr>
            <a:r>
              <a:rPr lang="en-US" altLang="en-US" sz="1800" dirty="0">
                <a:solidFill>
                  <a:srgbClr val="4E2929"/>
                </a:solidFill>
                <a:latin typeface="Times New Roman" panose="02020603050405020304" pitchFamily="18" charset="0"/>
                <a:cs typeface="Times New Roman" panose="02020603050405020304" pitchFamily="18" charset="0"/>
              </a:rPr>
              <a:t>d03-old:</a:t>
            </a:r>
          </a:p>
          <a:p>
            <a:pPr>
              <a:spcBef>
                <a:spcPct val="0"/>
              </a:spcBef>
              <a:buFontTx/>
              <a:buNone/>
            </a:pPr>
            <a:r>
              <a:rPr lang="en-US" altLang="en-US" sz="1800" dirty="0">
                <a:solidFill>
                  <a:srgbClr val="4E2929"/>
                </a:solidFill>
                <a:latin typeface="Times New Roman" panose="02020603050405020304" pitchFamily="18" charset="0"/>
                <a:cs typeface="Times New Roman" panose="02020603050405020304" pitchFamily="18" charset="0"/>
              </a:rPr>
              <a:t>member 3 with domain </a:t>
            </a:r>
          </a:p>
          <a:p>
            <a:pPr>
              <a:spcBef>
                <a:spcPct val="0"/>
              </a:spcBef>
              <a:buFontTx/>
              <a:buNone/>
            </a:pPr>
            <a:r>
              <a:rPr lang="en-US" altLang="en-US" sz="1800" dirty="0">
                <a:solidFill>
                  <a:srgbClr val="4E2929"/>
                </a:solidFill>
                <a:latin typeface="Times New Roman" panose="02020603050405020304" pitchFamily="18" charset="0"/>
                <a:cs typeface="Times New Roman" panose="02020603050405020304" pitchFamily="18" charset="0"/>
              </a:rPr>
              <a:t>moving</a:t>
            </a:r>
          </a:p>
        </p:txBody>
      </p:sp>
      <p:sp>
        <p:nvSpPr>
          <p:cNvPr id="2150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spcBef>
                <a:spcPct val="0"/>
              </a:spcBef>
              <a:buFontTx/>
              <a:buNone/>
            </a:pPr>
            <a:fld id="{B11E2F52-3031-4237-8411-D9488191913B}" type="slidenum">
              <a:rPr lang="en-US" altLang="en-US" sz="1200">
                <a:solidFill>
                  <a:srgbClr val="595959"/>
                </a:solidFill>
              </a:rPr>
              <a:pPr>
                <a:spcBef>
                  <a:spcPct val="0"/>
                </a:spcBef>
                <a:buFontTx/>
                <a:buNone/>
              </a:pPr>
              <a:t>38</a:t>
            </a:fld>
            <a:endParaRPr lang="en-US" altLang="en-US" sz="1800">
              <a:solidFill>
                <a:schemeClr val="tx1"/>
              </a:solidFill>
            </a:endParaRPr>
          </a:p>
        </p:txBody>
      </p:sp>
      <p:pic>
        <p:nvPicPr>
          <p:cNvPr id="6" name="Picture 5" descr="ou_logo_400x560.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p:cNvSpPr>
            <a:spLocks noChangeArrowheads="1"/>
          </p:cNvSpPr>
          <p:nvPr/>
        </p:nvSpPr>
        <p:spPr bwMode="auto">
          <a:xfrm>
            <a:off x="823664" y="188640"/>
            <a:ext cx="7924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800" dirty="0" smtClean="0">
                <a:solidFill>
                  <a:srgbClr val="C00000"/>
                </a:solidFill>
                <a:latin typeface="+mj-lt"/>
                <a:ea typeface="华文中宋" charset="0"/>
                <a:cs typeface="Times New Roman" panose="02020603050405020304" pitchFamily="18" charset="0"/>
                <a:sym typeface="Calibri" panose="020F0502020204030204" pitchFamily="34" charset="0"/>
              </a:rPr>
              <a:t>Directed moving nest strategy: move ensemble of domains to a same location</a:t>
            </a:r>
            <a:endParaRPr lang="en-US" altLang="zh-CN" sz="2800" dirty="0">
              <a:solidFill>
                <a:srgbClr val="C00000"/>
              </a:solidFill>
              <a:latin typeface="+mj-lt"/>
              <a:ea typeface="华文中宋" charset="0"/>
              <a:cs typeface="Times New Roman" panose="02020603050405020304" pitchFamily="18" charset="0"/>
              <a:sym typeface="Calibri" panose="020F0502020204030204" pitchFamily="34" charset="0"/>
            </a:endParaRPr>
          </a:p>
        </p:txBody>
      </p:sp>
      <p:cxnSp>
        <p:nvCxnSpPr>
          <p:cNvPr id="8" name="Straight Connector 7"/>
          <p:cNvCxnSpPr/>
          <p:nvPr/>
        </p:nvCxnSpPr>
        <p:spPr>
          <a:xfrm>
            <a:off x="0" y="1124744"/>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1268760"/>
            <a:ext cx="6174432" cy="1569660"/>
          </a:xfrm>
          <a:prstGeom prst="rect">
            <a:avLst/>
          </a:prstGeom>
        </p:spPr>
        <p:txBody>
          <a:bodyPr wrap="square">
            <a:spAutoFit/>
          </a:bodyPr>
          <a:lstStyle/>
          <a:p>
            <a:pPr marL="285750" indent="-285750">
              <a:buFont typeface="Arial"/>
              <a:buChar char="•"/>
            </a:pPr>
            <a:r>
              <a:rPr lang="en-US" sz="1600" dirty="0" smtClean="0"/>
              <a:t>Storm-following moving nests will lead to non-overlapped domains for ensemble members.  Current GSI-based </a:t>
            </a:r>
            <a:r>
              <a:rPr lang="en-US" sz="1600" dirty="0" err="1" smtClean="0"/>
              <a:t>EnVar</a:t>
            </a:r>
            <a:r>
              <a:rPr lang="en-US" sz="1600" dirty="0" smtClean="0"/>
              <a:t>/</a:t>
            </a:r>
            <a:r>
              <a:rPr lang="en-US" sz="1600" dirty="0" err="1" smtClean="0"/>
              <a:t>EnKF</a:t>
            </a:r>
            <a:r>
              <a:rPr lang="en-US" sz="1600" dirty="0" smtClean="0"/>
              <a:t> code can not handle this.</a:t>
            </a:r>
          </a:p>
          <a:p>
            <a:pPr marL="285750" indent="-285750">
              <a:buFont typeface="Arial"/>
              <a:buChar char="•"/>
            </a:pPr>
            <a:endParaRPr lang="en-US" sz="1600" dirty="0" smtClean="0"/>
          </a:p>
          <a:p>
            <a:pPr marL="285750" indent="-285750">
              <a:buFont typeface="Arial"/>
              <a:buChar char="•"/>
            </a:pPr>
            <a:r>
              <a:rPr lang="en-US" sz="1600" dirty="0" smtClean="0"/>
              <a:t>Move </a:t>
            </a:r>
            <a:r>
              <a:rPr lang="en-US" sz="1600" dirty="0"/>
              <a:t>ensemble of nests to prescribed </a:t>
            </a:r>
            <a:r>
              <a:rPr lang="en-US" sz="1600" dirty="0" smtClean="0"/>
              <a:t>locations during DA cycling to </a:t>
            </a:r>
            <a:r>
              <a:rPr lang="en-US" sz="1600" dirty="0"/>
              <a:t>solve </a:t>
            </a:r>
            <a:r>
              <a:rPr lang="en-US" sz="1600" dirty="0" smtClean="0"/>
              <a:t>this issue without changing GSI code.</a:t>
            </a:r>
            <a:endParaRPr lang="en-US" sz="1600" dirty="0"/>
          </a:p>
        </p:txBody>
      </p:sp>
    </p:spTree>
    <p:extLst>
      <p:ext uri="{BB962C8B-B14F-4D97-AF65-F5344CB8AC3E}">
        <p14:creationId xmlns:p14="http://schemas.microsoft.com/office/powerpoint/2010/main" val="239199056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xlu\Dropbox\conferences\HFIP annual 2015\hybrid.gif"/>
          <p:cNvPicPr>
            <a:picLocks noChangeAspect="1" noChangeArrowheads="1" noCrop="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16200000">
            <a:off x="2984616" y="185432"/>
            <a:ext cx="5652655" cy="7315200"/>
          </a:xfrm>
          <a:prstGeom prst="rect">
            <a:avLst/>
          </a:prstGeom>
          <a:noFill/>
          <a:extLst>
            <a:ext uri="{909E8E84-426E-40dd-AFC4-6F175D3DCCD1}">
              <a14:hiddenFill xmlns:a14="http://schemas.microsoft.com/office/drawing/2010/main">
                <a:solidFill>
                  <a:srgbClr val="FFFFFF"/>
                </a:solidFill>
              </a14:hiddenFill>
            </a:ext>
          </a:extLst>
        </p:spPr>
      </p:pic>
      <p:sp>
        <p:nvSpPr>
          <p:cNvPr id="3379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spcBef>
                <a:spcPct val="0"/>
              </a:spcBef>
              <a:buFontTx/>
              <a:buNone/>
            </a:pPr>
            <a:fld id="{970EE429-F22A-4C77-ACE8-FEAF6A9A26E1}" type="slidenum">
              <a:rPr lang="en-US" altLang="en-US" sz="1200">
                <a:solidFill>
                  <a:srgbClr val="595959"/>
                </a:solidFill>
              </a:rPr>
              <a:pPr>
                <a:spcBef>
                  <a:spcPct val="0"/>
                </a:spcBef>
                <a:buFontTx/>
                <a:buNone/>
              </a:pPr>
              <a:t>39</a:t>
            </a:fld>
            <a:endParaRPr lang="en-US" altLang="en-US" sz="1800">
              <a:solidFill>
                <a:schemeClr val="tx1"/>
              </a:solidFill>
            </a:endParaRPr>
          </a:p>
        </p:txBody>
      </p:sp>
      <p:pic>
        <p:nvPicPr>
          <p:cNvPr id="5" name="Picture 4" descr="ou_logo_400x560.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5100" y="6156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a:spLocks noChangeArrowheads="1"/>
          </p:cNvSpPr>
          <p:nvPr/>
        </p:nvSpPr>
        <p:spPr bwMode="auto">
          <a:xfrm>
            <a:off x="827584" y="149731"/>
            <a:ext cx="82809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dirty="0" smtClean="0">
                <a:solidFill>
                  <a:srgbClr val="C00000"/>
                </a:solidFill>
                <a:latin typeface="+mj-lt"/>
                <a:ea typeface="华文中宋" charset="0"/>
                <a:cs typeface="Times New Roman" panose="02020603050405020304" pitchFamily="18" charset="0"/>
                <a:sym typeface="Calibri" panose="020F0502020204030204" pitchFamily="34" charset="0"/>
              </a:rPr>
              <a:t>Example of 6-hourly cycling using directed moving nest strategy (Edouard 2014)</a:t>
            </a:r>
            <a:endParaRPr lang="en-US" altLang="zh-CN" dirty="0">
              <a:solidFill>
                <a:srgbClr val="C00000"/>
              </a:solidFill>
              <a:latin typeface="+mj-lt"/>
              <a:ea typeface="华文中宋" charset="0"/>
              <a:cs typeface="Times New Roman" panose="02020603050405020304" pitchFamily="18" charset="0"/>
              <a:sym typeface="Calibri" panose="020F0502020204030204" pitchFamily="34" charset="0"/>
            </a:endParaRPr>
          </a:p>
        </p:txBody>
      </p:sp>
      <p:cxnSp>
        <p:nvCxnSpPr>
          <p:cNvPr id="7" name="Straight Connector 6"/>
          <p:cNvCxnSpPr/>
          <p:nvPr/>
        </p:nvCxnSpPr>
        <p:spPr>
          <a:xfrm>
            <a:off x="0" y="1052736"/>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6512" y="1124744"/>
            <a:ext cx="2664296" cy="6247863"/>
          </a:xfrm>
          <a:prstGeom prst="rect">
            <a:avLst/>
          </a:prstGeom>
          <a:noFill/>
        </p:spPr>
        <p:txBody>
          <a:bodyPr wrap="square" rtlCol="0">
            <a:spAutoFit/>
          </a:bodyPr>
          <a:lstStyle/>
          <a:p>
            <a:pPr marL="285750" indent="-285750">
              <a:buFont typeface="Arial"/>
              <a:buChar char="•"/>
            </a:pPr>
            <a:endParaRPr lang="en-US" sz="1400" b="1" dirty="0"/>
          </a:p>
          <a:p>
            <a:pPr marL="285750" indent="-285750">
              <a:buFont typeface="Arial"/>
              <a:buChar char="•"/>
            </a:pPr>
            <a:r>
              <a:rPr lang="en-US" sz="1400" b="1" dirty="0" smtClean="0"/>
              <a:t>This strategy has capability to move and stop as needed to apply e.g., 4DEnVar, FGAT</a:t>
            </a:r>
          </a:p>
          <a:p>
            <a:pPr marL="285750" indent="-285750">
              <a:buFont typeface="Arial"/>
              <a:buChar char="•"/>
            </a:pPr>
            <a:endParaRPr lang="en-US" sz="1400" b="1" dirty="0"/>
          </a:p>
          <a:p>
            <a:pPr marL="285750" indent="-285750">
              <a:buFont typeface="Arial"/>
              <a:buChar char="•"/>
            </a:pPr>
            <a:r>
              <a:rPr lang="en-US" sz="1400" b="1" dirty="0" smtClean="0"/>
              <a:t>Straightforward to apply to e.g. basin scale HWRF with multiple moving nests</a:t>
            </a:r>
          </a:p>
          <a:p>
            <a:pPr marL="285750" indent="-285750">
              <a:buFont typeface="Arial"/>
              <a:buChar char="•"/>
            </a:pPr>
            <a:endParaRPr lang="en-US" sz="1400" b="1" dirty="0" smtClean="0">
              <a:solidFill>
                <a:srgbClr val="000000"/>
              </a:solidFill>
            </a:endParaRPr>
          </a:p>
          <a:p>
            <a:pPr marL="285750" indent="-285750">
              <a:buFont typeface="Arial"/>
              <a:buChar char="•"/>
            </a:pPr>
            <a:r>
              <a:rPr lang="en-US" sz="1400" b="1" dirty="0">
                <a:solidFill>
                  <a:srgbClr val="000000"/>
                </a:solidFill>
              </a:rPr>
              <a:t>Simple to implement. No GSI DA code changes needed.</a:t>
            </a:r>
          </a:p>
          <a:p>
            <a:pPr marL="285750" indent="-285750">
              <a:buFont typeface="Arial"/>
              <a:buChar char="•"/>
            </a:pPr>
            <a:endParaRPr lang="en-US" sz="1400" b="1" dirty="0" smtClean="0">
              <a:solidFill>
                <a:srgbClr val="000000"/>
              </a:solidFill>
            </a:endParaRPr>
          </a:p>
          <a:p>
            <a:pPr marL="285750" indent="-285750">
              <a:buFont typeface="Arial"/>
              <a:buChar char="•"/>
            </a:pPr>
            <a:r>
              <a:rPr lang="en-US" sz="1400" b="1" dirty="0" smtClean="0">
                <a:solidFill>
                  <a:srgbClr val="000000"/>
                </a:solidFill>
              </a:rPr>
              <a:t>Analysis </a:t>
            </a:r>
            <a:r>
              <a:rPr lang="en-US" sz="1400" b="1" dirty="0">
                <a:solidFill>
                  <a:srgbClr val="000000"/>
                </a:solidFill>
              </a:rPr>
              <a:t>and forecast domains are the same (i.e., </a:t>
            </a:r>
            <a:r>
              <a:rPr lang="en-US" sz="1400" b="1" dirty="0" smtClean="0">
                <a:solidFill>
                  <a:srgbClr val="000000"/>
                </a:solidFill>
              </a:rPr>
              <a:t>avoid requesting </a:t>
            </a:r>
            <a:r>
              <a:rPr lang="en-US" sz="1400" b="1" dirty="0">
                <a:solidFill>
                  <a:srgbClr val="000000"/>
                </a:solidFill>
              </a:rPr>
              <a:t>analysis domain larger than forecast domain like the current HWRF</a:t>
            </a:r>
            <a:r>
              <a:rPr lang="en-US" sz="1400" b="1" dirty="0" smtClean="0">
                <a:solidFill>
                  <a:srgbClr val="000000"/>
                </a:solidFill>
              </a:rPr>
              <a:t>).</a:t>
            </a:r>
          </a:p>
          <a:p>
            <a:pPr marL="285750" indent="-285750">
              <a:buFont typeface="Arial"/>
              <a:buChar char="•"/>
            </a:pPr>
            <a:endParaRPr lang="en-US" sz="1400" b="1" dirty="0" smtClean="0">
              <a:solidFill>
                <a:srgbClr val="000000"/>
              </a:solidFill>
            </a:endParaRPr>
          </a:p>
          <a:p>
            <a:pPr marL="285750" indent="-285750">
              <a:buFont typeface="Arial"/>
              <a:buChar char="•"/>
            </a:pPr>
            <a:r>
              <a:rPr lang="en-US" sz="1400" b="1" dirty="0">
                <a:solidFill>
                  <a:srgbClr val="000000"/>
                </a:solidFill>
              </a:rPr>
              <a:t>Flexibility to select directed locations.</a:t>
            </a:r>
          </a:p>
          <a:p>
            <a:pPr marL="285750" indent="-285750">
              <a:buFont typeface="Arial"/>
              <a:buChar char="•"/>
            </a:pPr>
            <a:endParaRPr lang="en-US" sz="1400" b="1" dirty="0" smtClean="0">
              <a:solidFill>
                <a:srgbClr val="FF0000"/>
              </a:solidFill>
            </a:endParaRPr>
          </a:p>
          <a:p>
            <a:pPr marL="285750" indent="-285750">
              <a:buFont typeface="Arial"/>
              <a:buChar char="•"/>
            </a:pPr>
            <a:endParaRPr lang="en-US" sz="1400" b="1" dirty="0">
              <a:solidFill>
                <a:srgbClr val="FF0000"/>
              </a:solidFill>
            </a:endParaRPr>
          </a:p>
          <a:p>
            <a:pPr marL="285750" indent="-285750">
              <a:buFont typeface="Arial"/>
              <a:buChar char="•"/>
            </a:pPr>
            <a:endParaRPr lang="en-US" dirty="0"/>
          </a:p>
          <a:p>
            <a:r>
              <a:rPr lang="en-US" dirty="0" smtClean="0">
                <a:solidFill>
                  <a:srgbClr val="FF0000"/>
                </a:solidFill>
              </a:rPr>
              <a:t>.</a:t>
            </a:r>
            <a:endParaRPr lang="en-US" dirty="0">
              <a:solidFill>
                <a:srgbClr val="FF0000"/>
              </a:solidFill>
            </a:endParaRPr>
          </a:p>
        </p:txBody>
      </p:sp>
      <p:cxnSp>
        <p:nvCxnSpPr>
          <p:cNvPr id="9" name="Straight Connector 8"/>
          <p:cNvCxnSpPr/>
          <p:nvPr/>
        </p:nvCxnSpPr>
        <p:spPr>
          <a:xfrm>
            <a:off x="755576" y="5157192"/>
            <a:ext cx="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410279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VFG13-1745201606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916832"/>
            <a:ext cx="3088521" cy="2808312"/>
          </a:xfrm>
          <a:prstGeom prst="rect">
            <a:avLst/>
          </a:prstGeom>
        </p:spPr>
      </p:pic>
      <p:sp>
        <p:nvSpPr>
          <p:cNvPr id="2" name="Slide Number Placeholder 1"/>
          <p:cNvSpPr>
            <a:spLocks noGrp="1"/>
          </p:cNvSpPr>
          <p:nvPr>
            <p:ph type="sldNum" sz="quarter" idx="12"/>
          </p:nvPr>
        </p:nvSpPr>
        <p:spPr/>
        <p:txBody>
          <a:bodyPr/>
          <a:lstStyle/>
          <a:p>
            <a:pPr>
              <a:defRPr/>
            </a:pPr>
            <a:fld id="{8D14BF82-3E25-194C-AE77-04CF50DA3797}" type="slidenum">
              <a:rPr lang="en-US" altLang="zh-CN" smtClean="0"/>
              <a:pPr>
                <a:defRPr/>
              </a:pPr>
              <a:t>4</a:t>
            </a:fld>
            <a:endParaRPr lang="en-US" altLang="zh-CN"/>
          </a:p>
        </p:txBody>
      </p:sp>
      <p:pic>
        <p:nvPicPr>
          <p:cNvPr id="5" name="Picture 4"/>
          <p:cNvPicPr>
            <a:picLocks noChangeAspect="1"/>
          </p:cNvPicPr>
          <p:nvPr/>
        </p:nvPicPr>
        <p:blipFill>
          <a:blip r:embed="rId3"/>
          <a:stretch>
            <a:fillRect/>
          </a:stretch>
        </p:blipFill>
        <p:spPr>
          <a:xfrm>
            <a:off x="2792783" y="2693764"/>
            <a:ext cx="4537101" cy="2751460"/>
          </a:xfrm>
          <a:prstGeom prst="rect">
            <a:avLst/>
          </a:prstGeom>
        </p:spPr>
      </p:pic>
      <p:pic>
        <p:nvPicPr>
          <p:cNvPr id="6" name="Picture 5"/>
          <p:cNvPicPr>
            <a:picLocks noChangeAspect="1"/>
          </p:cNvPicPr>
          <p:nvPr/>
        </p:nvPicPr>
        <p:blipFill>
          <a:blip r:embed="rId4"/>
          <a:stretch>
            <a:fillRect/>
          </a:stretch>
        </p:blipFill>
        <p:spPr>
          <a:xfrm>
            <a:off x="5292080" y="4509120"/>
            <a:ext cx="2646186" cy="1368152"/>
          </a:xfrm>
          <a:prstGeom prst="rect">
            <a:avLst/>
          </a:prstGeom>
        </p:spPr>
      </p:pic>
      <p:pic>
        <p:nvPicPr>
          <p:cNvPr id="7"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740352" y="5229200"/>
            <a:ext cx="1059137" cy="1008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9" name="Straight Connector 8"/>
          <p:cNvCxnSpPr/>
          <p:nvPr/>
        </p:nvCxnSpPr>
        <p:spPr>
          <a:xfrm>
            <a:off x="0" y="1268413"/>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4" descr="ou_logo_400x560.jp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
          <p:cNvSpPr txBox="1">
            <a:spLocks noChangeArrowheads="1"/>
          </p:cNvSpPr>
          <p:nvPr/>
        </p:nvSpPr>
        <p:spPr bwMode="auto">
          <a:xfrm>
            <a:off x="958031" y="116632"/>
            <a:ext cx="77184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lang="en-US" sz="2800" dirty="0" smtClean="0">
                <a:solidFill>
                  <a:schemeClr val="accent2"/>
                </a:solidFill>
              </a:rPr>
              <a:t>Why further development is needed for convective scales?</a:t>
            </a:r>
            <a:endParaRPr lang="en-US" sz="2800" dirty="0">
              <a:solidFill>
                <a:schemeClr val="accent2"/>
              </a:solidFill>
            </a:endParaRPr>
          </a:p>
        </p:txBody>
      </p:sp>
    </p:spTree>
    <p:extLst>
      <p:ext uri="{BB962C8B-B14F-4D97-AF65-F5344CB8AC3E}">
        <p14:creationId xmlns:p14="http://schemas.microsoft.com/office/powerpoint/2010/main" val="217671683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spcBef>
                <a:spcPct val="0"/>
              </a:spcBef>
              <a:buFontTx/>
              <a:buNone/>
            </a:pPr>
            <a:fld id="{E438DB58-1993-4CA6-92FA-37FD51226686}" type="slidenum">
              <a:rPr lang="en-US" altLang="en-US" sz="1200">
                <a:solidFill>
                  <a:srgbClr val="595959"/>
                </a:solidFill>
              </a:rPr>
              <a:pPr>
                <a:spcBef>
                  <a:spcPct val="0"/>
                </a:spcBef>
                <a:buFontTx/>
                <a:buNone/>
              </a:pPr>
              <a:t>40</a:t>
            </a:fld>
            <a:endParaRPr lang="en-US" altLang="en-US" sz="1800">
              <a:solidFill>
                <a:schemeClr val="tx1"/>
              </a:solidFill>
            </a:endParaRPr>
          </a:p>
        </p:txBody>
      </p:sp>
      <p:pic>
        <p:nvPicPr>
          <p:cNvPr id="4" name="Picture 3" descr="ou_logo_400x560.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a:spLocks noChangeArrowheads="1"/>
          </p:cNvSpPr>
          <p:nvPr/>
        </p:nvSpPr>
        <p:spPr bwMode="auto">
          <a:xfrm>
            <a:off x="683568" y="313492"/>
            <a:ext cx="792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800" dirty="0" smtClean="0">
                <a:solidFill>
                  <a:srgbClr val="C00000"/>
                </a:solidFill>
                <a:latin typeface="+mj-lt"/>
                <a:ea typeface="华文中宋" charset="0"/>
                <a:cs typeface="Times New Roman" panose="02020603050405020304" pitchFamily="18" charset="0"/>
                <a:sym typeface="Calibri" panose="020F0502020204030204" pitchFamily="34" charset="0"/>
              </a:rPr>
              <a:t>Experiments for </a:t>
            </a:r>
            <a:r>
              <a:rPr lang="en-US" altLang="zh-CN" sz="2800" dirty="0" err="1" smtClean="0">
                <a:solidFill>
                  <a:srgbClr val="C00000"/>
                </a:solidFill>
                <a:latin typeface="+mj-lt"/>
                <a:ea typeface="华文中宋" charset="0"/>
                <a:cs typeface="Times New Roman" panose="02020603050405020304" pitchFamily="18" charset="0"/>
                <a:sym typeface="Calibri" panose="020F0502020204030204" pitchFamily="34" charset="0"/>
              </a:rPr>
              <a:t>Edouard</a:t>
            </a:r>
            <a:r>
              <a:rPr lang="en-US" altLang="zh-CN" sz="2800" dirty="0" smtClean="0">
                <a:solidFill>
                  <a:srgbClr val="C00000"/>
                </a:solidFill>
                <a:latin typeface="+mj-lt"/>
                <a:ea typeface="华文中宋" charset="0"/>
                <a:cs typeface="Times New Roman" panose="02020603050405020304" pitchFamily="18" charset="0"/>
                <a:sym typeface="Calibri" panose="020F0502020204030204" pitchFamily="34" charset="0"/>
              </a:rPr>
              <a:t> 2014 </a:t>
            </a:r>
            <a:endParaRPr lang="en-US" altLang="zh-CN" sz="2800" dirty="0">
              <a:solidFill>
                <a:srgbClr val="C00000"/>
              </a:solidFill>
              <a:latin typeface="+mj-lt"/>
              <a:ea typeface="华文中宋" charset="0"/>
              <a:cs typeface="Times New Roman" panose="02020603050405020304" pitchFamily="18" charset="0"/>
              <a:sym typeface="Calibri" panose="020F0502020204030204" pitchFamily="34" charset="0"/>
            </a:endParaRPr>
          </a:p>
        </p:txBody>
      </p:sp>
      <p:cxnSp>
        <p:nvCxnSpPr>
          <p:cNvPr id="6" name="Straight Connector 5"/>
          <p:cNvCxnSpPr/>
          <p:nvPr/>
        </p:nvCxnSpPr>
        <p:spPr>
          <a:xfrm>
            <a:off x="0" y="1124744"/>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val="3620083116"/>
              </p:ext>
            </p:extLst>
          </p:nvPr>
        </p:nvGraphicFramePr>
        <p:xfrm>
          <a:off x="18118" y="1654268"/>
          <a:ext cx="9100434" cy="4961382"/>
        </p:xfrm>
        <a:graphic>
          <a:graphicData uri="http://schemas.openxmlformats.org/drawingml/2006/table">
            <a:tbl>
              <a:tblPr/>
              <a:tblGrid>
                <a:gridCol w="2690817"/>
                <a:gridCol w="6409617"/>
              </a:tblGrid>
              <a:tr h="171452">
                <a:tc>
                  <a:txBody>
                    <a:bodyPr/>
                    <a:lstStyle>
                      <a:lvl1pPr>
                        <a:spcBef>
                          <a:spcPct val="20000"/>
                        </a:spcBef>
                        <a:defRPr sz="2500">
                          <a:solidFill>
                            <a:schemeClr val="tx1"/>
                          </a:solidFill>
                          <a:latin typeface="Arial" charset="0"/>
                          <a:ea typeface="MS PGothic" pitchFamily="34" charset="-128"/>
                        </a:defRPr>
                      </a:lvl1pPr>
                      <a:lvl2pPr marL="742950" indent="-285750">
                        <a:spcBef>
                          <a:spcPct val="20000"/>
                        </a:spcBef>
                        <a:defRPr sz="2500">
                          <a:solidFill>
                            <a:schemeClr val="tx1"/>
                          </a:solidFill>
                          <a:latin typeface="Arial" charset="0"/>
                          <a:ea typeface="MS PGothic" pitchFamily="34" charset="-128"/>
                        </a:defRPr>
                      </a:lvl2pPr>
                      <a:lvl3pPr marL="1143000" indent="-228600">
                        <a:spcBef>
                          <a:spcPct val="20000"/>
                        </a:spcBef>
                        <a:defRPr sz="2000">
                          <a:solidFill>
                            <a:schemeClr val="tx1"/>
                          </a:solidFill>
                          <a:latin typeface="Arial" charset="0"/>
                          <a:ea typeface="MS PGothic" pitchFamily="34" charset="-128"/>
                        </a:defRPr>
                      </a:lvl3pPr>
                      <a:lvl4pPr marL="1600200" indent="-228600">
                        <a:spcBef>
                          <a:spcPct val="20000"/>
                        </a:spcBef>
                        <a:defRPr sz="1700">
                          <a:solidFill>
                            <a:schemeClr val="tx1"/>
                          </a:solidFill>
                          <a:latin typeface="Arial" charset="0"/>
                          <a:ea typeface="MS PGothic" pitchFamily="34" charset="-128"/>
                        </a:defRPr>
                      </a:lvl4pPr>
                      <a:lvl5pPr marL="2057400" indent="-228600">
                        <a:spcBef>
                          <a:spcPct val="20000"/>
                        </a:spcBef>
                        <a:defRPr sz="1700">
                          <a:solidFill>
                            <a:schemeClr val="tx1"/>
                          </a:solidFill>
                          <a:latin typeface="Arial" charset="0"/>
                          <a:ea typeface="MS PGothic" pitchFamily="34" charset="-128"/>
                        </a:defRPr>
                      </a:lvl5pPr>
                      <a:lvl6pPr marL="2514600" indent="-228600" eaLnBrk="0" fontAlgn="base" hangingPunct="0">
                        <a:spcBef>
                          <a:spcPct val="20000"/>
                        </a:spcBef>
                        <a:spcAft>
                          <a:spcPct val="0"/>
                        </a:spcAft>
                        <a:defRPr sz="1700">
                          <a:solidFill>
                            <a:schemeClr val="tx1"/>
                          </a:solidFill>
                          <a:latin typeface="Arial" charset="0"/>
                          <a:ea typeface="MS PGothic" pitchFamily="34" charset="-128"/>
                        </a:defRPr>
                      </a:lvl6pPr>
                      <a:lvl7pPr marL="2971800" indent="-228600" eaLnBrk="0" fontAlgn="base" hangingPunct="0">
                        <a:spcBef>
                          <a:spcPct val="20000"/>
                        </a:spcBef>
                        <a:spcAft>
                          <a:spcPct val="0"/>
                        </a:spcAft>
                        <a:defRPr sz="1700">
                          <a:solidFill>
                            <a:schemeClr val="tx1"/>
                          </a:solidFill>
                          <a:latin typeface="Arial" charset="0"/>
                          <a:ea typeface="MS PGothic" pitchFamily="34" charset="-128"/>
                        </a:defRPr>
                      </a:lvl7pPr>
                      <a:lvl8pPr marL="3429000" indent="-228600" eaLnBrk="0" fontAlgn="base" hangingPunct="0">
                        <a:spcBef>
                          <a:spcPct val="20000"/>
                        </a:spcBef>
                        <a:spcAft>
                          <a:spcPct val="0"/>
                        </a:spcAft>
                        <a:defRPr sz="1700">
                          <a:solidFill>
                            <a:schemeClr val="tx1"/>
                          </a:solidFill>
                          <a:latin typeface="Arial" charset="0"/>
                          <a:ea typeface="MS PGothic" pitchFamily="34" charset="-128"/>
                        </a:defRPr>
                      </a:lvl8pPr>
                      <a:lvl9pPr marL="3886200" indent="-228600" eaLnBrk="0" fontAlgn="base" hangingPunct="0">
                        <a:spcBef>
                          <a:spcPct val="20000"/>
                        </a:spcBef>
                        <a:spcAft>
                          <a:spcPct val="0"/>
                        </a:spcAft>
                        <a:defRPr sz="1700">
                          <a:solidFill>
                            <a:schemeClr val="tx1"/>
                          </a:solidFill>
                          <a:latin typeface="Arial"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700" b="1"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Experiment name</a:t>
                      </a:r>
                      <a:endParaRPr kumimoji="0" lang="en-US" altLang="en-US" sz="1700" b="1" i="0" u="none" strike="noStrike" cap="none" normalizeH="0" baseline="0" dirty="0" smtClean="0">
                        <a:ln>
                          <a:noFill/>
                        </a:ln>
                        <a:solidFill>
                          <a:schemeClr val="tx1"/>
                        </a:solidFill>
                        <a:effectLst/>
                        <a:latin typeface="Times New Roman" pitchFamily="18" charset="0"/>
                        <a:ea typeface="MS PGothic" pitchFamily="34" charset="-128"/>
                      </a:endParaRPr>
                    </a:p>
                  </a:txBody>
                  <a:tcPr marL="128785" marR="1287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ea typeface="MS PGothic" pitchFamily="34" charset="-128"/>
                        </a:defRPr>
                      </a:lvl1pPr>
                      <a:lvl2pPr marL="742950" indent="-285750">
                        <a:spcBef>
                          <a:spcPct val="20000"/>
                        </a:spcBef>
                        <a:defRPr sz="2500">
                          <a:solidFill>
                            <a:schemeClr val="tx1"/>
                          </a:solidFill>
                          <a:latin typeface="Arial" charset="0"/>
                          <a:ea typeface="MS PGothic" pitchFamily="34" charset="-128"/>
                        </a:defRPr>
                      </a:lvl2pPr>
                      <a:lvl3pPr marL="1143000" indent="-228600">
                        <a:spcBef>
                          <a:spcPct val="20000"/>
                        </a:spcBef>
                        <a:defRPr sz="2000">
                          <a:solidFill>
                            <a:schemeClr val="tx1"/>
                          </a:solidFill>
                          <a:latin typeface="Arial" charset="0"/>
                          <a:ea typeface="MS PGothic" pitchFamily="34" charset="-128"/>
                        </a:defRPr>
                      </a:lvl3pPr>
                      <a:lvl4pPr marL="1600200" indent="-228600">
                        <a:spcBef>
                          <a:spcPct val="20000"/>
                        </a:spcBef>
                        <a:defRPr sz="1700">
                          <a:solidFill>
                            <a:schemeClr val="tx1"/>
                          </a:solidFill>
                          <a:latin typeface="Arial" charset="0"/>
                          <a:ea typeface="MS PGothic" pitchFamily="34" charset="-128"/>
                        </a:defRPr>
                      </a:lvl4pPr>
                      <a:lvl5pPr marL="2057400" indent="-228600">
                        <a:spcBef>
                          <a:spcPct val="20000"/>
                        </a:spcBef>
                        <a:defRPr sz="1700">
                          <a:solidFill>
                            <a:schemeClr val="tx1"/>
                          </a:solidFill>
                          <a:latin typeface="Arial" charset="0"/>
                          <a:ea typeface="MS PGothic" pitchFamily="34" charset="-128"/>
                        </a:defRPr>
                      </a:lvl5pPr>
                      <a:lvl6pPr marL="2514600" indent="-228600" eaLnBrk="0" fontAlgn="base" hangingPunct="0">
                        <a:spcBef>
                          <a:spcPct val="20000"/>
                        </a:spcBef>
                        <a:spcAft>
                          <a:spcPct val="0"/>
                        </a:spcAft>
                        <a:defRPr sz="1700">
                          <a:solidFill>
                            <a:schemeClr val="tx1"/>
                          </a:solidFill>
                          <a:latin typeface="Arial" charset="0"/>
                          <a:ea typeface="MS PGothic" pitchFamily="34" charset="-128"/>
                        </a:defRPr>
                      </a:lvl6pPr>
                      <a:lvl7pPr marL="2971800" indent="-228600" eaLnBrk="0" fontAlgn="base" hangingPunct="0">
                        <a:spcBef>
                          <a:spcPct val="20000"/>
                        </a:spcBef>
                        <a:spcAft>
                          <a:spcPct val="0"/>
                        </a:spcAft>
                        <a:defRPr sz="1700">
                          <a:solidFill>
                            <a:schemeClr val="tx1"/>
                          </a:solidFill>
                          <a:latin typeface="Arial" charset="0"/>
                          <a:ea typeface="MS PGothic" pitchFamily="34" charset="-128"/>
                        </a:defRPr>
                      </a:lvl7pPr>
                      <a:lvl8pPr marL="3429000" indent="-228600" eaLnBrk="0" fontAlgn="base" hangingPunct="0">
                        <a:spcBef>
                          <a:spcPct val="20000"/>
                        </a:spcBef>
                        <a:spcAft>
                          <a:spcPct val="0"/>
                        </a:spcAft>
                        <a:defRPr sz="1700">
                          <a:solidFill>
                            <a:schemeClr val="tx1"/>
                          </a:solidFill>
                          <a:latin typeface="Arial" charset="0"/>
                          <a:ea typeface="MS PGothic" pitchFamily="34" charset="-128"/>
                        </a:defRPr>
                      </a:lvl8pPr>
                      <a:lvl9pPr marL="3886200" indent="-228600" eaLnBrk="0" fontAlgn="base" hangingPunct="0">
                        <a:spcBef>
                          <a:spcPct val="20000"/>
                        </a:spcBef>
                        <a:spcAft>
                          <a:spcPct val="0"/>
                        </a:spcAft>
                        <a:defRPr sz="1700">
                          <a:solidFill>
                            <a:schemeClr val="tx1"/>
                          </a:solidFill>
                          <a:latin typeface="Arial"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700" b="1"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Description</a:t>
                      </a:r>
                      <a:endParaRPr kumimoji="0" lang="en-US" altLang="en-US" sz="1700" b="1" i="0" u="none" strike="noStrike" cap="none" normalizeH="0" baseline="0" dirty="0" smtClean="0">
                        <a:ln>
                          <a:noFill/>
                        </a:ln>
                        <a:solidFill>
                          <a:schemeClr val="tx1"/>
                        </a:solidFill>
                        <a:effectLst/>
                        <a:latin typeface="Times New Roman" pitchFamily="18" charset="0"/>
                        <a:ea typeface="MS PGothic" pitchFamily="34" charset="-128"/>
                      </a:endParaRPr>
                    </a:p>
                  </a:txBody>
                  <a:tcPr marL="128785" marR="1287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146">
                <a:tc rowSpan="6">
                  <a:txBody>
                    <a:bodyPr/>
                    <a:lstStyle>
                      <a:lvl1pPr>
                        <a:spcBef>
                          <a:spcPct val="20000"/>
                        </a:spcBef>
                        <a:defRPr sz="2500">
                          <a:solidFill>
                            <a:schemeClr val="tx1"/>
                          </a:solidFill>
                          <a:latin typeface="Arial" charset="0"/>
                          <a:ea typeface="MS PGothic" pitchFamily="34" charset="-128"/>
                        </a:defRPr>
                      </a:lvl1pPr>
                      <a:lvl2pPr marL="742950" indent="-285750">
                        <a:spcBef>
                          <a:spcPct val="20000"/>
                        </a:spcBef>
                        <a:defRPr sz="2500">
                          <a:solidFill>
                            <a:schemeClr val="tx1"/>
                          </a:solidFill>
                          <a:latin typeface="Arial" charset="0"/>
                          <a:ea typeface="MS PGothic" pitchFamily="34" charset="-128"/>
                        </a:defRPr>
                      </a:lvl2pPr>
                      <a:lvl3pPr marL="1143000" indent="-228600">
                        <a:spcBef>
                          <a:spcPct val="20000"/>
                        </a:spcBef>
                        <a:defRPr sz="2000">
                          <a:solidFill>
                            <a:schemeClr val="tx1"/>
                          </a:solidFill>
                          <a:latin typeface="Arial" charset="0"/>
                          <a:ea typeface="MS PGothic" pitchFamily="34" charset="-128"/>
                        </a:defRPr>
                      </a:lvl3pPr>
                      <a:lvl4pPr marL="1600200" indent="-228600">
                        <a:spcBef>
                          <a:spcPct val="20000"/>
                        </a:spcBef>
                        <a:defRPr sz="1700">
                          <a:solidFill>
                            <a:schemeClr val="tx1"/>
                          </a:solidFill>
                          <a:latin typeface="Arial" charset="0"/>
                          <a:ea typeface="MS PGothic" pitchFamily="34" charset="-128"/>
                        </a:defRPr>
                      </a:lvl4pPr>
                      <a:lvl5pPr marL="2057400" indent="-228600">
                        <a:spcBef>
                          <a:spcPct val="20000"/>
                        </a:spcBef>
                        <a:defRPr sz="1700">
                          <a:solidFill>
                            <a:schemeClr val="tx1"/>
                          </a:solidFill>
                          <a:latin typeface="Arial" charset="0"/>
                          <a:ea typeface="MS PGothic" pitchFamily="34" charset="-128"/>
                        </a:defRPr>
                      </a:lvl5pPr>
                      <a:lvl6pPr marL="2514600" indent="-228600" eaLnBrk="0" fontAlgn="base" hangingPunct="0">
                        <a:spcBef>
                          <a:spcPct val="20000"/>
                        </a:spcBef>
                        <a:spcAft>
                          <a:spcPct val="0"/>
                        </a:spcAft>
                        <a:defRPr sz="1700">
                          <a:solidFill>
                            <a:schemeClr val="tx1"/>
                          </a:solidFill>
                          <a:latin typeface="Arial" charset="0"/>
                          <a:ea typeface="MS PGothic" pitchFamily="34" charset="-128"/>
                        </a:defRPr>
                      </a:lvl6pPr>
                      <a:lvl7pPr marL="2971800" indent="-228600" eaLnBrk="0" fontAlgn="base" hangingPunct="0">
                        <a:spcBef>
                          <a:spcPct val="20000"/>
                        </a:spcBef>
                        <a:spcAft>
                          <a:spcPct val="0"/>
                        </a:spcAft>
                        <a:defRPr sz="1700">
                          <a:solidFill>
                            <a:schemeClr val="tx1"/>
                          </a:solidFill>
                          <a:latin typeface="Arial" charset="0"/>
                          <a:ea typeface="MS PGothic" pitchFamily="34" charset="-128"/>
                        </a:defRPr>
                      </a:lvl7pPr>
                      <a:lvl8pPr marL="3429000" indent="-228600" eaLnBrk="0" fontAlgn="base" hangingPunct="0">
                        <a:spcBef>
                          <a:spcPct val="20000"/>
                        </a:spcBef>
                        <a:spcAft>
                          <a:spcPct val="0"/>
                        </a:spcAft>
                        <a:defRPr sz="1700">
                          <a:solidFill>
                            <a:schemeClr val="tx1"/>
                          </a:solidFill>
                          <a:latin typeface="Arial" charset="0"/>
                          <a:ea typeface="MS PGothic" pitchFamily="34" charset="-128"/>
                        </a:defRPr>
                      </a:lvl8pPr>
                      <a:lvl9pPr marL="3886200" indent="-228600" eaLnBrk="0" fontAlgn="base" hangingPunct="0">
                        <a:spcBef>
                          <a:spcPct val="20000"/>
                        </a:spcBef>
                        <a:spcAft>
                          <a:spcPct val="0"/>
                        </a:spcAft>
                        <a:defRPr sz="1700">
                          <a:solidFill>
                            <a:schemeClr val="tx1"/>
                          </a:solidFill>
                          <a:latin typeface="Arial"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7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rPr>
                        <a:t>Hybrid</a:t>
                      </a:r>
                      <a:endParaRPr kumimoji="0" lang="en-US" altLang="en-US" sz="1700" b="1" i="0" u="none" strike="noStrike" cap="none" normalizeH="0" baseline="0" smtClean="0">
                        <a:ln>
                          <a:noFill/>
                        </a:ln>
                        <a:solidFill>
                          <a:schemeClr val="tx1"/>
                        </a:solidFill>
                        <a:effectLst/>
                        <a:latin typeface="Times New Roman" pitchFamily="18" charset="0"/>
                        <a:ea typeface="MS PGothic" pitchFamily="34" charset="-128"/>
                      </a:endParaRPr>
                    </a:p>
                  </a:txBody>
                  <a:tcPr marL="128785" marR="1287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ea typeface="MS PGothic" pitchFamily="34" charset="-128"/>
                        </a:defRPr>
                      </a:lvl1pPr>
                      <a:lvl2pPr marL="742950" indent="-285750">
                        <a:spcBef>
                          <a:spcPct val="20000"/>
                        </a:spcBef>
                        <a:defRPr sz="2500">
                          <a:solidFill>
                            <a:schemeClr val="tx1"/>
                          </a:solidFill>
                          <a:latin typeface="Arial" charset="0"/>
                          <a:ea typeface="MS PGothic" pitchFamily="34" charset="-128"/>
                        </a:defRPr>
                      </a:lvl2pPr>
                      <a:lvl3pPr marL="1143000" indent="-228600">
                        <a:spcBef>
                          <a:spcPct val="20000"/>
                        </a:spcBef>
                        <a:defRPr sz="2000">
                          <a:solidFill>
                            <a:schemeClr val="tx1"/>
                          </a:solidFill>
                          <a:latin typeface="Arial" charset="0"/>
                          <a:ea typeface="MS PGothic" pitchFamily="34" charset="-128"/>
                        </a:defRPr>
                      </a:lvl3pPr>
                      <a:lvl4pPr marL="1600200" indent="-228600">
                        <a:spcBef>
                          <a:spcPct val="20000"/>
                        </a:spcBef>
                        <a:defRPr sz="1700">
                          <a:solidFill>
                            <a:schemeClr val="tx1"/>
                          </a:solidFill>
                          <a:latin typeface="Arial" charset="0"/>
                          <a:ea typeface="MS PGothic" pitchFamily="34" charset="-128"/>
                        </a:defRPr>
                      </a:lvl4pPr>
                      <a:lvl5pPr marL="2057400" indent="-228600">
                        <a:spcBef>
                          <a:spcPct val="20000"/>
                        </a:spcBef>
                        <a:defRPr sz="1700">
                          <a:solidFill>
                            <a:schemeClr val="tx1"/>
                          </a:solidFill>
                          <a:latin typeface="Arial" charset="0"/>
                          <a:ea typeface="MS PGothic" pitchFamily="34" charset="-128"/>
                        </a:defRPr>
                      </a:lvl5pPr>
                      <a:lvl6pPr marL="2514600" indent="-228600" eaLnBrk="0" fontAlgn="base" hangingPunct="0">
                        <a:spcBef>
                          <a:spcPct val="20000"/>
                        </a:spcBef>
                        <a:spcAft>
                          <a:spcPct val="0"/>
                        </a:spcAft>
                        <a:defRPr sz="1700">
                          <a:solidFill>
                            <a:schemeClr val="tx1"/>
                          </a:solidFill>
                          <a:latin typeface="Arial" charset="0"/>
                          <a:ea typeface="MS PGothic" pitchFamily="34" charset="-128"/>
                        </a:defRPr>
                      </a:lvl6pPr>
                      <a:lvl7pPr marL="2971800" indent="-228600" eaLnBrk="0" fontAlgn="base" hangingPunct="0">
                        <a:spcBef>
                          <a:spcPct val="20000"/>
                        </a:spcBef>
                        <a:spcAft>
                          <a:spcPct val="0"/>
                        </a:spcAft>
                        <a:defRPr sz="1700">
                          <a:solidFill>
                            <a:schemeClr val="tx1"/>
                          </a:solidFill>
                          <a:latin typeface="Arial" charset="0"/>
                          <a:ea typeface="MS PGothic" pitchFamily="34" charset="-128"/>
                        </a:defRPr>
                      </a:lvl7pPr>
                      <a:lvl8pPr marL="3429000" indent="-228600" eaLnBrk="0" fontAlgn="base" hangingPunct="0">
                        <a:spcBef>
                          <a:spcPct val="20000"/>
                        </a:spcBef>
                        <a:spcAft>
                          <a:spcPct val="0"/>
                        </a:spcAft>
                        <a:defRPr sz="1700">
                          <a:solidFill>
                            <a:schemeClr val="tx1"/>
                          </a:solidFill>
                          <a:latin typeface="Arial" charset="0"/>
                          <a:ea typeface="MS PGothic" pitchFamily="34" charset="-128"/>
                        </a:defRPr>
                      </a:lvl8pPr>
                      <a:lvl9pPr marL="3886200" indent="-228600" eaLnBrk="0" fontAlgn="base" hangingPunct="0">
                        <a:spcBef>
                          <a:spcPct val="20000"/>
                        </a:spcBef>
                        <a:spcAft>
                          <a:spcPct val="0"/>
                        </a:spcAft>
                        <a:defRPr sz="17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6-hourly continuous end to end cycling</a:t>
                      </a:r>
                    </a:p>
                  </a:txBody>
                  <a:tcPr marL="128785" marR="1287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vMerge="1">
                  <a:txBody>
                    <a:bodyPr/>
                    <a:lstStyle/>
                    <a:p>
                      <a:endParaRPr lang="en-US"/>
                    </a:p>
                  </a:txBody>
                  <a:tcPr/>
                </a:tc>
                <a:tc>
                  <a:txBody>
                    <a:bodyPr/>
                    <a:lstStyle>
                      <a:lvl1pPr>
                        <a:spcBef>
                          <a:spcPct val="20000"/>
                        </a:spcBef>
                        <a:defRPr sz="2500">
                          <a:solidFill>
                            <a:schemeClr val="tx1"/>
                          </a:solidFill>
                          <a:latin typeface="Arial" charset="0"/>
                          <a:ea typeface="MS PGothic" pitchFamily="34" charset="-128"/>
                        </a:defRPr>
                      </a:lvl1pPr>
                      <a:lvl2pPr marL="742950" indent="-285750">
                        <a:spcBef>
                          <a:spcPct val="20000"/>
                        </a:spcBef>
                        <a:defRPr sz="2500">
                          <a:solidFill>
                            <a:schemeClr val="tx1"/>
                          </a:solidFill>
                          <a:latin typeface="Arial" charset="0"/>
                          <a:ea typeface="MS PGothic" pitchFamily="34" charset="-128"/>
                        </a:defRPr>
                      </a:lvl2pPr>
                      <a:lvl3pPr marL="1143000" indent="-228600">
                        <a:spcBef>
                          <a:spcPct val="20000"/>
                        </a:spcBef>
                        <a:defRPr sz="2000">
                          <a:solidFill>
                            <a:schemeClr val="tx1"/>
                          </a:solidFill>
                          <a:latin typeface="Arial" charset="0"/>
                          <a:ea typeface="MS PGothic" pitchFamily="34" charset="-128"/>
                        </a:defRPr>
                      </a:lvl3pPr>
                      <a:lvl4pPr marL="1600200" indent="-228600">
                        <a:spcBef>
                          <a:spcPct val="20000"/>
                        </a:spcBef>
                        <a:defRPr sz="1700">
                          <a:solidFill>
                            <a:schemeClr val="tx1"/>
                          </a:solidFill>
                          <a:latin typeface="Arial" charset="0"/>
                          <a:ea typeface="MS PGothic" pitchFamily="34" charset="-128"/>
                        </a:defRPr>
                      </a:lvl4pPr>
                      <a:lvl5pPr marL="2057400" indent="-228600">
                        <a:spcBef>
                          <a:spcPct val="20000"/>
                        </a:spcBef>
                        <a:defRPr sz="1700">
                          <a:solidFill>
                            <a:schemeClr val="tx1"/>
                          </a:solidFill>
                          <a:latin typeface="Arial" charset="0"/>
                          <a:ea typeface="MS PGothic" pitchFamily="34" charset="-128"/>
                        </a:defRPr>
                      </a:lvl5pPr>
                      <a:lvl6pPr marL="2514600" indent="-228600" eaLnBrk="0" fontAlgn="base" hangingPunct="0">
                        <a:spcBef>
                          <a:spcPct val="20000"/>
                        </a:spcBef>
                        <a:spcAft>
                          <a:spcPct val="0"/>
                        </a:spcAft>
                        <a:defRPr sz="1700">
                          <a:solidFill>
                            <a:schemeClr val="tx1"/>
                          </a:solidFill>
                          <a:latin typeface="Arial" charset="0"/>
                          <a:ea typeface="MS PGothic" pitchFamily="34" charset="-128"/>
                        </a:defRPr>
                      </a:lvl6pPr>
                      <a:lvl7pPr marL="2971800" indent="-228600" eaLnBrk="0" fontAlgn="base" hangingPunct="0">
                        <a:spcBef>
                          <a:spcPct val="20000"/>
                        </a:spcBef>
                        <a:spcAft>
                          <a:spcPct val="0"/>
                        </a:spcAft>
                        <a:defRPr sz="1700">
                          <a:solidFill>
                            <a:schemeClr val="tx1"/>
                          </a:solidFill>
                          <a:latin typeface="Arial" charset="0"/>
                          <a:ea typeface="MS PGothic" pitchFamily="34" charset="-128"/>
                        </a:defRPr>
                      </a:lvl7pPr>
                      <a:lvl8pPr marL="3429000" indent="-228600" eaLnBrk="0" fontAlgn="base" hangingPunct="0">
                        <a:spcBef>
                          <a:spcPct val="20000"/>
                        </a:spcBef>
                        <a:spcAft>
                          <a:spcPct val="0"/>
                        </a:spcAft>
                        <a:defRPr sz="1700">
                          <a:solidFill>
                            <a:schemeClr val="tx1"/>
                          </a:solidFill>
                          <a:latin typeface="Arial" charset="0"/>
                          <a:ea typeface="MS PGothic" pitchFamily="34" charset="-128"/>
                        </a:defRPr>
                      </a:lvl8pPr>
                      <a:lvl9pPr marL="3886200" indent="-228600" eaLnBrk="0" fontAlgn="base" hangingPunct="0">
                        <a:spcBef>
                          <a:spcPct val="20000"/>
                        </a:spcBef>
                        <a:spcAft>
                          <a:spcPct val="0"/>
                        </a:spcAft>
                        <a:defRPr sz="17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3DEnVar hybrid with FGAT</a:t>
                      </a:r>
                    </a:p>
                  </a:txBody>
                  <a:tcPr marL="128785" marR="1287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002">
                <a:tc vMerge="1">
                  <a:txBody>
                    <a:bodyPr/>
                    <a:lstStyle/>
                    <a:p>
                      <a:endParaRPr lang="en-US"/>
                    </a:p>
                  </a:txBody>
                  <a:tcPr/>
                </a:tc>
                <a:tc>
                  <a:txBody>
                    <a:bodyPr/>
                    <a:lstStyle>
                      <a:lvl1pPr>
                        <a:spcBef>
                          <a:spcPct val="20000"/>
                        </a:spcBef>
                        <a:defRPr sz="2500">
                          <a:solidFill>
                            <a:schemeClr val="tx1"/>
                          </a:solidFill>
                          <a:latin typeface="Arial" charset="0"/>
                          <a:ea typeface="MS PGothic" pitchFamily="34" charset="-128"/>
                        </a:defRPr>
                      </a:lvl1pPr>
                      <a:lvl2pPr marL="742950" indent="-285750">
                        <a:spcBef>
                          <a:spcPct val="20000"/>
                        </a:spcBef>
                        <a:defRPr sz="2500">
                          <a:solidFill>
                            <a:schemeClr val="tx1"/>
                          </a:solidFill>
                          <a:latin typeface="Arial" charset="0"/>
                          <a:ea typeface="MS PGothic" pitchFamily="34" charset="-128"/>
                        </a:defRPr>
                      </a:lvl2pPr>
                      <a:lvl3pPr marL="1143000" indent="-228600">
                        <a:spcBef>
                          <a:spcPct val="20000"/>
                        </a:spcBef>
                        <a:defRPr sz="2000">
                          <a:solidFill>
                            <a:schemeClr val="tx1"/>
                          </a:solidFill>
                          <a:latin typeface="Arial" charset="0"/>
                          <a:ea typeface="MS PGothic" pitchFamily="34" charset="-128"/>
                        </a:defRPr>
                      </a:lvl3pPr>
                      <a:lvl4pPr marL="1600200" indent="-228600">
                        <a:spcBef>
                          <a:spcPct val="20000"/>
                        </a:spcBef>
                        <a:defRPr sz="1700">
                          <a:solidFill>
                            <a:schemeClr val="tx1"/>
                          </a:solidFill>
                          <a:latin typeface="Arial" charset="0"/>
                          <a:ea typeface="MS PGothic" pitchFamily="34" charset="-128"/>
                        </a:defRPr>
                      </a:lvl4pPr>
                      <a:lvl5pPr marL="2057400" indent="-228600">
                        <a:spcBef>
                          <a:spcPct val="20000"/>
                        </a:spcBef>
                        <a:defRPr sz="1700">
                          <a:solidFill>
                            <a:schemeClr val="tx1"/>
                          </a:solidFill>
                          <a:latin typeface="Arial" charset="0"/>
                          <a:ea typeface="MS PGothic" pitchFamily="34" charset="-128"/>
                        </a:defRPr>
                      </a:lvl5pPr>
                      <a:lvl6pPr marL="2514600" indent="-228600" eaLnBrk="0" fontAlgn="base" hangingPunct="0">
                        <a:spcBef>
                          <a:spcPct val="20000"/>
                        </a:spcBef>
                        <a:spcAft>
                          <a:spcPct val="0"/>
                        </a:spcAft>
                        <a:defRPr sz="1700">
                          <a:solidFill>
                            <a:schemeClr val="tx1"/>
                          </a:solidFill>
                          <a:latin typeface="Arial" charset="0"/>
                          <a:ea typeface="MS PGothic" pitchFamily="34" charset="-128"/>
                        </a:defRPr>
                      </a:lvl6pPr>
                      <a:lvl7pPr marL="2971800" indent="-228600" eaLnBrk="0" fontAlgn="base" hangingPunct="0">
                        <a:spcBef>
                          <a:spcPct val="20000"/>
                        </a:spcBef>
                        <a:spcAft>
                          <a:spcPct val="0"/>
                        </a:spcAft>
                        <a:defRPr sz="1700">
                          <a:solidFill>
                            <a:schemeClr val="tx1"/>
                          </a:solidFill>
                          <a:latin typeface="Arial" charset="0"/>
                          <a:ea typeface="MS PGothic" pitchFamily="34" charset="-128"/>
                        </a:defRPr>
                      </a:lvl7pPr>
                      <a:lvl8pPr marL="3429000" indent="-228600" eaLnBrk="0" fontAlgn="base" hangingPunct="0">
                        <a:spcBef>
                          <a:spcPct val="20000"/>
                        </a:spcBef>
                        <a:spcAft>
                          <a:spcPct val="0"/>
                        </a:spcAft>
                        <a:defRPr sz="1700">
                          <a:solidFill>
                            <a:schemeClr val="tx1"/>
                          </a:solidFill>
                          <a:latin typeface="Arial" charset="0"/>
                          <a:ea typeface="MS PGothic" pitchFamily="34" charset="-128"/>
                        </a:defRPr>
                      </a:lvl8pPr>
                      <a:lvl9pPr marL="3886200" indent="-228600" eaLnBrk="0" fontAlgn="base" hangingPunct="0">
                        <a:spcBef>
                          <a:spcPct val="20000"/>
                        </a:spcBef>
                        <a:spcAft>
                          <a:spcPct val="0"/>
                        </a:spcAft>
                        <a:defRPr sz="17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Dual-resolution hybrid (3km control ingests 9km ensemble);</a:t>
                      </a:r>
                    </a:p>
                  </a:txBody>
                  <a:tcPr marL="128785" marR="1287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vMerge="1">
                  <a:txBody>
                    <a:bodyPr/>
                    <a:lstStyle/>
                    <a:p>
                      <a:endParaRPr lang="en-US"/>
                    </a:p>
                  </a:txBody>
                  <a:tcPr/>
                </a:tc>
                <a:tc>
                  <a:txBody>
                    <a:bodyPr/>
                    <a:lstStyle>
                      <a:lvl1pPr>
                        <a:spcBef>
                          <a:spcPct val="20000"/>
                        </a:spcBef>
                        <a:defRPr sz="2500">
                          <a:solidFill>
                            <a:schemeClr val="tx1"/>
                          </a:solidFill>
                          <a:latin typeface="Arial" charset="0"/>
                          <a:ea typeface="MS PGothic" pitchFamily="34" charset="-128"/>
                        </a:defRPr>
                      </a:lvl1pPr>
                      <a:lvl2pPr marL="742950" indent="-285750">
                        <a:spcBef>
                          <a:spcPct val="20000"/>
                        </a:spcBef>
                        <a:defRPr sz="2500">
                          <a:solidFill>
                            <a:schemeClr val="tx1"/>
                          </a:solidFill>
                          <a:latin typeface="Arial" charset="0"/>
                          <a:ea typeface="MS PGothic" pitchFamily="34" charset="-128"/>
                        </a:defRPr>
                      </a:lvl2pPr>
                      <a:lvl3pPr marL="1143000" indent="-228600">
                        <a:spcBef>
                          <a:spcPct val="20000"/>
                        </a:spcBef>
                        <a:defRPr sz="2000">
                          <a:solidFill>
                            <a:schemeClr val="tx1"/>
                          </a:solidFill>
                          <a:latin typeface="Arial" charset="0"/>
                          <a:ea typeface="MS PGothic" pitchFamily="34" charset="-128"/>
                        </a:defRPr>
                      </a:lvl3pPr>
                      <a:lvl4pPr marL="1600200" indent="-228600">
                        <a:spcBef>
                          <a:spcPct val="20000"/>
                        </a:spcBef>
                        <a:defRPr sz="1700">
                          <a:solidFill>
                            <a:schemeClr val="tx1"/>
                          </a:solidFill>
                          <a:latin typeface="Arial" charset="0"/>
                          <a:ea typeface="MS PGothic" pitchFamily="34" charset="-128"/>
                        </a:defRPr>
                      </a:lvl4pPr>
                      <a:lvl5pPr marL="2057400" indent="-228600">
                        <a:spcBef>
                          <a:spcPct val="20000"/>
                        </a:spcBef>
                        <a:defRPr sz="1700">
                          <a:solidFill>
                            <a:schemeClr val="tx1"/>
                          </a:solidFill>
                          <a:latin typeface="Arial" charset="0"/>
                          <a:ea typeface="MS PGothic" pitchFamily="34" charset="-128"/>
                        </a:defRPr>
                      </a:lvl5pPr>
                      <a:lvl6pPr marL="2514600" indent="-228600" eaLnBrk="0" fontAlgn="base" hangingPunct="0">
                        <a:spcBef>
                          <a:spcPct val="20000"/>
                        </a:spcBef>
                        <a:spcAft>
                          <a:spcPct val="0"/>
                        </a:spcAft>
                        <a:defRPr sz="1700">
                          <a:solidFill>
                            <a:schemeClr val="tx1"/>
                          </a:solidFill>
                          <a:latin typeface="Arial" charset="0"/>
                          <a:ea typeface="MS PGothic" pitchFamily="34" charset="-128"/>
                        </a:defRPr>
                      </a:lvl6pPr>
                      <a:lvl7pPr marL="2971800" indent="-228600" eaLnBrk="0" fontAlgn="base" hangingPunct="0">
                        <a:spcBef>
                          <a:spcPct val="20000"/>
                        </a:spcBef>
                        <a:spcAft>
                          <a:spcPct val="0"/>
                        </a:spcAft>
                        <a:defRPr sz="1700">
                          <a:solidFill>
                            <a:schemeClr val="tx1"/>
                          </a:solidFill>
                          <a:latin typeface="Arial" charset="0"/>
                          <a:ea typeface="MS PGothic" pitchFamily="34" charset="-128"/>
                        </a:defRPr>
                      </a:lvl7pPr>
                      <a:lvl8pPr marL="3429000" indent="-228600" eaLnBrk="0" fontAlgn="base" hangingPunct="0">
                        <a:spcBef>
                          <a:spcPct val="20000"/>
                        </a:spcBef>
                        <a:spcAft>
                          <a:spcPct val="0"/>
                        </a:spcAft>
                        <a:defRPr sz="1700">
                          <a:solidFill>
                            <a:schemeClr val="tx1"/>
                          </a:solidFill>
                          <a:latin typeface="Arial" charset="0"/>
                          <a:ea typeface="MS PGothic" pitchFamily="34" charset="-128"/>
                        </a:defRPr>
                      </a:lvl8pPr>
                      <a:lvl9pPr marL="3886200" indent="-228600" eaLnBrk="0" fontAlgn="base" hangingPunct="0">
                        <a:spcBef>
                          <a:spcPct val="20000"/>
                        </a:spcBef>
                        <a:spcAft>
                          <a:spcPct val="0"/>
                        </a:spcAft>
                        <a:defRPr sz="17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rPr>
                        <a:t>New directed moving nest strategy adopted; domains move for first 3 hour integration and stay for the next 6-hour integration.</a:t>
                      </a:r>
                    </a:p>
                  </a:txBody>
                  <a:tcPr marL="128785" marR="1287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8866">
                <a:tc vMerge="1">
                  <a:txBody>
                    <a:bodyPr/>
                    <a:lstStyle/>
                    <a:p>
                      <a:endParaRPr lang="en-US"/>
                    </a:p>
                  </a:txBody>
                  <a:tcPr/>
                </a:tc>
                <a:tc>
                  <a:txBody>
                    <a:bodyPr/>
                    <a:lstStyle>
                      <a:lvl1pPr>
                        <a:spcBef>
                          <a:spcPct val="20000"/>
                        </a:spcBef>
                        <a:defRPr sz="2500">
                          <a:solidFill>
                            <a:schemeClr val="tx1"/>
                          </a:solidFill>
                          <a:latin typeface="Arial" charset="0"/>
                          <a:ea typeface="MS PGothic" pitchFamily="34" charset="-128"/>
                        </a:defRPr>
                      </a:lvl1pPr>
                      <a:lvl2pPr marL="742950" indent="-285750">
                        <a:spcBef>
                          <a:spcPct val="20000"/>
                        </a:spcBef>
                        <a:defRPr sz="2500">
                          <a:solidFill>
                            <a:schemeClr val="tx1"/>
                          </a:solidFill>
                          <a:latin typeface="Arial" charset="0"/>
                          <a:ea typeface="MS PGothic" pitchFamily="34" charset="-128"/>
                        </a:defRPr>
                      </a:lvl2pPr>
                      <a:lvl3pPr marL="1143000" indent="-228600">
                        <a:spcBef>
                          <a:spcPct val="20000"/>
                        </a:spcBef>
                        <a:defRPr sz="2000">
                          <a:solidFill>
                            <a:schemeClr val="tx1"/>
                          </a:solidFill>
                          <a:latin typeface="Arial" charset="0"/>
                          <a:ea typeface="MS PGothic" pitchFamily="34" charset="-128"/>
                        </a:defRPr>
                      </a:lvl3pPr>
                      <a:lvl4pPr marL="1600200" indent="-228600">
                        <a:spcBef>
                          <a:spcPct val="20000"/>
                        </a:spcBef>
                        <a:defRPr sz="1700">
                          <a:solidFill>
                            <a:schemeClr val="tx1"/>
                          </a:solidFill>
                          <a:latin typeface="Arial" charset="0"/>
                          <a:ea typeface="MS PGothic" pitchFamily="34" charset="-128"/>
                        </a:defRPr>
                      </a:lvl4pPr>
                      <a:lvl5pPr marL="2057400" indent="-228600">
                        <a:spcBef>
                          <a:spcPct val="20000"/>
                        </a:spcBef>
                        <a:defRPr sz="1700">
                          <a:solidFill>
                            <a:schemeClr val="tx1"/>
                          </a:solidFill>
                          <a:latin typeface="Arial" charset="0"/>
                          <a:ea typeface="MS PGothic" pitchFamily="34" charset="-128"/>
                        </a:defRPr>
                      </a:lvl5pPr>
                      <a:lvl6pPr marL="2514600" indent="-228600" eaLnBrk="0" fontAlgn="base" hangingPunct="0">
                        <a:spcBef>
                          <a:spcPct val="20000"/>
                        </a:spcBef>
                        <a:spcAft>
                          <a:spcPct val="0"/>
                        </a:spcAft>
                        <a:defRPr sz="1700">
                          <a:solidFill>
                            <a:schemeClr val="tx1"/>
                          </a:solidFill>
                          <a:latin typeface="Arial" charset="0"/>
                          <a:ea typeface="MS PGothic" pitchFamily="34" charset="-128"/>
                        </a:defRPr>
                      </a:lvl6pPr>
                      <a:lvl7pPr marL="2971800" indent="-228600" eaLnBrk="0" fontAlgn="base" hangingPunct="0">
                        <a:spcBef>
                          <a:spcPct val="20000"/>
                        </a:spcBef>
                        <a:spcAft>
                          <a:spcPct val="0"/>
                        </a:spcAft>
                        <a:defRPr sz="1700">
                          <a:solidFill>
                            <a:schemeClr val="tx1"/>
                          </a:solidFill>
                          <a:latin typeface="Arial" charset="0"/>
                          <a:ea typeface="MS PGothic" pitchFamily="34" charset="-128"/>
                        </a:defRPr>
                      </a:lvl7pPr>
                      <a:lvl8pPr marL="3429000" indent="-228600" eaLnBrk="0" fontAlgn="base" hangingPunct="0">
                        <a:spcBef>
                          <a:spcPct val="20000"/>
                        </a:spcBef>
                        <a:spcAft>
                          <a:spcPct val="0"/>
                        </a:spcAft>
                        <a:defRPr sz="1700">
                          <a:solidFill>
                            <a:schemeClr val="tx1"/>
                          </a:solidFill>
                          <a:latin typeface="Arial" charset="0"/>
                          <a:ea typeface="MS PGothic" pitchFamily="34" charset="-128"/>
                        </a:defRPr>
                      </a:lvl8pPr>
                      <a:lvl9pPr marL="3886200" indent="-228600" eaLnBrk="0" fontAlgn="base" hangingPunct="0">
                        <a:spcBef>
                          <a:spcPct val="20000"/>
                        </a:spcBef>
                        <a:spcAft>
                          <a:spcPct val="0"/>
                        </a:spcAft>
                        <a:defRPr sz="17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Control background: vortex relocation and initialization for the control background when no TDR; vortex relocation only when TDR.</a:t>
                      </a:r>
                    </a:p>
                  </a:txBody>
                  <a:tcPr marL="128785" marR="1287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401">
                <a:tc vMerge="1">
                  <a:txBody>
                    <a:bodyPr/>
                    <a:lstStyle/>
                    <a:p>
                      <a:endParaRPr lang="en-US"/>
                    </a:p>
                  </a:txBody>
                  <a:tcPr/>
                </a:tc>
                <a:tc>
                  <a:txBody>
                    <a:bodyPr/>
                    <a:lstStyle>
                      <a:lvl1pPr>
                        <a:spcBef>
                          <a:spcPct val="20000"/>
                        </a:spcBef>
                        <a:defRPr sz="2500">
                          <a:solidFill>
                            <a:schemeClr val="tx1"/>
                          </a:solidFill>
                          <a:latin typeface="Arial" charset="0"/>
                          <a:ea typeface="MS PGothic" pitchFamily="34" charset="-128"/>
                        </a:defRPr>
                      </a:lvl1pPr>
                      <a:lvl2pPr marL="742950" indent="-285750">
                        <a:spcBef>
                          <a:spcPct val="20000"/>
                        </a:spcBef>
                        <a:defRPr sz="2500">
                          <a:solidFill>
                            <a:schemeClr val="tx1"/>
                          </a:solidFill>
                          <a:latin typeface="Arial" charset="0"/>
                          <a:ea typeface="MS PGothic" pitchFamily="34" charset="-128"/>
                        </a:defRPr>
                      </a:lvl2pPr>
                      <a:lvl3pPr marL="1143000" indent="-228600">
                        <a:spcBef>
                          <a:spcPct val="20000"/>
                        </a:spcBef>
                        <a:defRPr sz="2000">
                          <a:solidFill>
                            <a:schemeClr val="tx1"/>
                          </a:solidFill>
                          <a:latin typeface="Arial" charset="0"/>
                          <a:ea typeface="MS PGothic" pitchFamily="34" charset="-128"/>
                        </a:defRPr>
                      </a:lvl3pPr>
                      <a:lvl4pPr marL="1600200" indent="-228600">
                        <a:spcBef>
                          <a:spcPct val="20000"/>
                        </a:spcBef>
                        <a:defRPr sz="1700">
                          <a:solidFill>
                            <a:schemeClr val="tx1"/>
                          </a:solidFill>
                          <a:latin typeface="Arial" charset="0"/>
                          <a:ea typeface="MS PGothic" pitchFamily="34" charset="-128"/>
                        </a:defRPr>
                      </a:lvl4pPr>
                      <a:lvl5pPr marL="2057400" indent="-228600">
                        <a:spcBef>
                          <a:spcPct val="20000"/>
                        </a:spcBef>
                        <a:defRPr sz="1700">
                          <a:solidFill>
                            <a:schemeClr val="tx1"/>
                          </a:solidFill>
                          <a:latin typeface="Arial" charset="0"/>
                          <a:ea typeface="MS PGothic" pitchFamily="34" charset="-128"/>
                        </a:defRPr>
                      </a:lvl5pPr>
                      <a:lvl6pPr marL="2514600" indent="-228600" eaLnBrk="0" fontAlgn="base" hangingPunct="0">
                        <a:spcBef>
                          <a:spcPct val="20000"/>
                        </a:spcBef>
                        <a:spcAft>
                          <a:spcPct val="0"/>
                        </a:spcAft>
                        <a:defRPr sz="1700">
                          <a:solidFill>
                            <a:schemeClr val="tx1"/>
                          </a:solidFill>
                          <a:latin typeface="Arial" charset="0"/>
                          <a:ea typeface="MS PGothic" pitchFamily="34" charset="-128"/>
                        </a:defRPr>
                      </a:lvl6pPr>
                      <a:lvl7pPr marL="2971800" indent="-228600" eaLnBrk="0" fontAlgn="base" hangingPunct="0">
                        <a:spcBef>
                          <a:spcPct val="20000"/>
                        </a:spcBef>
                        <a:spcAft>
                          <a:spcPct val="0"/>
                        </a:spcAft>
                        <a:defRPr sz="1700">
                          <a:solidFill>
                            <a:schemeClr val="tx1"/>
                          </a:solidFill>
                          <a:latin typeface="Arial" charset="0"/>
                          <a:ea typeface="MS PGothic" pitchFamily="34" charset="-128"/>
                        </a:defRPr>
                      </a:lvl7pPr>
                      <a:lvl8pPr marL="3429000" indent="-228600" eaLnBrk="0" fontAlgn="base" hangingPunct="0">
                        <a:spcBef>
                          <a:spcPct val="20000"/>
                        </a:spcBef>
                        <a:spcAft>
                          <a:spcPct val="0"/>
                        </a:spcAft>
                        <a:defRPr sz="1700">
                          <a:solidFill>
                            <a:schemeClr val="tx1"/>
                          </a:solidFill>
                          <a:latin typeface="Arial" charset="0"/>
                          <a:ea typeface="MS PGothic" pitchFamily="34" charset="-128"/>
                        </a:defRPr>
                      </a:lvl8pPr>
                      <a:lvl9pPr marL="3886200" indent="-228600" eaLnBrk="0" fontAlgn="base" hangingPunct="0">
                        <a:spcBef>
                          <a:spcPct val="20000"/>
                        </a:spcBef>
                        <a:spcAft>
                          <a:spcPct val="0"/>
                        </a:spcAft>
                        <a:defRPr sz="17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rPr>
                        <a:t>Ensemble backgrounds: vortex relocation</a:t>
                      </a:r>
                    </a:p>
                  </a:txBody>
                  <a:tcPr marL="128785" marR="1287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lvl1pPr>
                        <a:spcBef>
                          <a:spcPct val="20000"/>
                        </a:spcBef>
                        <a:defRPr sz="2500">
                          <a:solidFill>
                            <a:schemeClr val="tx1"/>
                          </a:solidFill>
                          <a:latin typeface="Arial" charset="0"/>
                          <a:ea typeface="MS PGothic" pitchFamily="34" charset="-128"/>
                        </a:defRPr>
                      </a:lvl1pPr>
                      <a:lvl2pPr marL="742950" indent="-285750">
                        <a:spcBef>
                          <a:spcPct val="20000"/>
                        </a:spcBef>
                        <a:defRPr sz="2500">
                          <a:solidFill>
                            <a:schemeClr val="tx1"/>
                          </a:solidFill>
                          <a:latin typeface="Arial" charset="0"/>
                          <a:ea typeface="MS PGothic" pitchFamily="34" charset="-128"/>
                        </a:defRPr>
                      </a:lvl2pPr>
                      <a:lvl3pPr marL="1143000" indent="-228600">
                        <a:spcBef>
                          <a:spcPct val="20000"/>
                        </a:spcBef>
                        <a:defRPr sz="2000">
                          <a:solidFill>
                            <a:schemeClr val="tx1"/>
                          </a:solidFill>
                          <a:latin typeface="Arial" charset="0"/>
                          <a:ea typeface="MS PGothic" pitchFamily="34" charset="-128"/>
                        </a:defRPr>
                      </a:lvl3pPr>
                      <a:lvl4pPr marL="1600200" indent="-228600">
                        <a:spcBef>
                          <a:spcPct val="20000"/>
                        </a:spcBef>
                        <a:defRPr sz="1700">
                          <a:solidFill>
                            <a:schemeClr val="tx1"/>
                          </a:solidFill>
                          <a:latin typeface="Arial" charset="0"/>
                          <a:ea typeface="MS PGothic" pitchFamily="34" charset="-128"/>
                        </a:defRPr>
                      </a:lvl4pPr>
                      <a:lvl5pPr marL="2057400" indent="-228600">
                        <a:spcBef>
                          <a:spcPct val="20000"/>
                        </a:spcBef>
                        <a:defRPr sz="1700">
                          <a:solidFill>
                            <a:schemeClr val="tx1"/>
                          </a:solidFill>
                          <a:latin typeface="Arial" charset="0"/>
                          <a:ea typeface="MS PGothic" pitchFamily="34" charset="-128"/>
                        </a:defRPr>
                      </a:lvl5pPr>
                      <a:lvl6pPr marL="2514600" indent="-228600" eaLnBrk="0" fontAlgn="base" hangingPunct="0">
                        <a:spcBef>
                          <a:spcPct val="20000"/>
                        </a:spcBef>
                        <a:spcAft>
                          <a:spcPct val="0"/>
                        </a:spcAft>
                        <a:defRPr sz="1700">
                          <a:solidFill>
                            <a:schemeClr val="tx1"/>
                          </a:solidFill>
                          <a:latin typeface="Arial" charset="0"/>
                          <a:ea typeface="MS PGothic" pitchFamily="34" charset="-128"/>
                        </a:defRPr>
                      </a:lvl6pPr>
                      <a:lvl7pPr marL="2971800" indent="-228600" eaLnBrk="0" fontAlgn="base" hangingPunct="0">
                        <a:spcBef>
                          <a:spcPct val="20000"/>
                        </a:spcBef>
                        <a:spcAft>
                          <a:spcPct val="0"/>
                        </a:spcAft>
                        <a:defRPr sz="1700">
                          <a:solidFill>
                            <a:schemeClr val="tx1"/>
                          </a:solidFill>
                          <a:latin typeface="Arial" charset="0"/>
                          <a:ea typeface="MS PGothic" pitchFamily="34" charset="-128"/>
                        </a:defRPr>
                      </a:lvl7pPr>
                      <a:lvl8pPr marL="3429000" indent="-228600" eaLnBrk="0" fontAlgn="base" hangingPunct="0">
                        <a:spcBef>
                          <a:spcPct val="20000"/>
                        </a:spcBef>
                        <a:spcAft>
                          <a:spcPct val="0"/>
                        </a:spcAft>
                        <a:defRPr sz="1700">
                          <a:solidFill>
                            <a:schemeClr val="tx1"/>
                          </a:solidFill>
                          <a:latin typeface="Arial" charset="0"/>
                          <a:ea typeface="MS PGothic" pitchFamily="34" charset="-128"/>
                        </a:defRPr>
                      </a:lvl8pPr>
                      <a:lvl9pPr marL="3886200" indent="-228600" eaLnBrk="0" fontAlgn="base" hangingPunct="0">
                        <a:spcBef>
                          <a:spcPct val="20000"/>
                        </a:spcBef>
                        <a:spcAft>
                          <a:spcPct val="0"/>
                        </a:spcAft>
                        <a:defRPr sz="1700">
                          <a:solidFill>
                            <a:schemeClr val="tx1"/>
                          </a:solidFill>
                          <a:latin typeface="Arial"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700" b="1"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Hybrid-279</a:t>
                      </a:r>
                      <a:endParaRPr kumimoji="0" lang="en-US" altLang="en-US" sz="1700" b="1" i="0" u="none" strike="noStrike" cap="none" normalizeH="0" baseline="0" dirty="0" smtClean="0">
                        <a:ln>
                          <a:noFill/>
                        </a:ln>
                        <a:solidFill>
                          <a:schemeClr val="tx1"/>
                        </a:solidFill>
                        <a:effectLst/>
                        <a:latin typeface="Times New Roman" pitchFamily="18" charset="0"/>
                        <a:ea typeface="MS PGothic" pitchFamily="34" charset="-128"/>
                      </a:endParaRPr>
                    </a:p>
                  </a:txBody>
                  <a:tcPr marL="128785" marR="1287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ea typeface="MS PGothic" pitchFamily="34" charset="-128"/>
                        </a:defRPr>
                      </a:lvl1pPr>
                      <a:lvl2pPr marL="742950" indent="-285750">
                        <a:spcBef>
                          <a:spcPct val="20000"/>
                        </a:spcBef>
                        <a:defRPr sz="2500">
                          <a:solidFill>
                            <a:schemeClr val="tx1"/>
                          </a:solidFill>
                          <a:latin typeface="Arial" charset="0"/>
                          <a:ea typeface="MS PGothic" pitchFamily="34" charset="-128"/>
                        </a:defRPr>
                      </a:lvl2pPr>
                      <a:lvl3pPr marL="1143000" indent="-228600">
                        <a:spcBef>
                          <a:spcPct val="20000"/>
                        </a:spcBef>
                        <a:defRPr sz="2000">
                          <a:solidFill>
                            <a:schemeClr val="tx1"/>
                          </a:solidFill>
                          <a:latin typeface="Arial" charset="0"/>
                          <a:ea typeface="MS PGothic" pitchFamily="34" charset="-128"/>
                        </a:defRPr>
                      </a:lvl3pPr>
                      <a:lvl4pPr marL="1600200" indent="-228600">
                        <a:spcBef>
                          <a:spcPct val="20000"/>
                        </a:spcBef>
                        <a:defRPr sz="1700">
                          <a:solidFill>
                            <a:schemeClr val="tx1"/>
                          </a:solidFill>
                          <a:latin typeface="Arial" charset="0"/>
                          <a:ea typeface="MS PGothic" pitchFamily="34" charset="-128"/>
                        </a:defRPr>
                      </a:lvl4pPr>
                      <a:lvl5pPr marL="2057400" indent="-228600">
                        <a:spcBef>
                          <a:spcPct val="20000"/>
                        </a:spcBef>
                        <a:defRPr sz="1700">
                          <a:solidFill>
                            <a:schemeClr val="tx1"/>
                          </a:solidFill>
                          <a:latin typeface="Arial" charset="0"/>
                          <a:ea typeface="MS PGothic" pitchFamily="34" charset="-128"/>
                        </a:defRPr>
                      </a:lvl5pPr>
                      <a:lvl6pPr marL="2514600" indent="-228600" eaLnBrk="0" fontAlgn="base" hangingPunct="0">
                        <a:spcBef>
                          <a:spcPct val="20000"/>
                        </a:spcBef>
                        <a:spcAft>
                          <a:spcPct val="0"/>
                        </a:spcAft>
                        <a:defRPr sz="1700">
                          <a:solidFill>
                            <a:schemeClr val="tx1"/>
                          </a:solidFill>
                          <a:latin typeface="Arial" charset="0"/>
                          <a:ea typeface="MS PGothic" pitchFamily="34" charset="-128"/>
                        </a:defRPr>
                      </a:lvl6pPr>
                      <a:lvl7pPr marL="2971800" indent="-228600" eaLnBrk="0" fontAlgn="base" hangingPunct="0">
                        <a:spcBef>
                          <a:spcPct val="20000"/>
                        </a:spcBef>
                        <a:spcAft>
                          <a:spcPct val="0"/>
                        </a:spcAft>
                        <a:defRPr sz="1700">
                          <a:solidFill>
                            <a:schemeClr val="tx1"/>
                          </a:solidFill>
                          <a:latin typeface="Arial" charset="0"/>
                          <a:ea typeface="MS PGothic" pitchFamily="34" charset="-128"/>
                        </a:defRPr>
                      </a:lvl7pPr>
                      <a:lvl8pPr marL="3429000" indent="-228600" eaLnBrk="0" fontAlgn="base" hangingPunct="0">
                        <a:spcBef>
                          <a:spcPct val="20000"/>
                        </a:spcBef>
                        <a:spcAft>
                          <a:spcPct val="0"/>
                        </a:spcAft>
                        <a:defRPr sz="1700">
                          <a:solidFill>
                            <a:schemeClr val="tx1"/>
                          </a:solidFill>
                          <a:latin typeface="Arial" charset="0"/>
                          <a:ea typeface="MS PGothic" pitchFamily="34" charset="-128"/>
                        </a:defRPr>
                      </a:lvl8pPr>
                      <a:lvl9pPr marL="3886200" indent="-228600" eaLnBrk="0" fontAlgn="base" hangingPunct="0">
                        <a:spcBef>
                          <a:spcPct val="20000"/>
                        </a:spcBef>
                        <a:spcAft>
                          <a:spcPct val="0"/>
                        </a:spcAft>
                        <a:defRPr sz="17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Same as </a:t>
                      </a:r>
                      <a:r>
                        <a:rPr kumimoji="0" lang="ja-JP" altLang="en-US"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a:t>
                      </a:r>
                      <a:r>
                        <a:rPr kumimoji="0" lang="en-US" altLang="ja-JP"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Hybrid</a:t>
                      </a:r>
                      <a:r>
                        <a:rPr kumimoji="0" lang="ja-JP" altLang="en-US"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a:t>
                      </a:r>
                      <a:r>
                        <a:rPr kumimoji="0" lang="en-US" altLang="ja-JP"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 except it is not dual-resolution hybrid. Both hybrid control and ensemble are done at 9km resolution.</a:t>
                      </a:r>
                      <a:endParaRPr kumimoji="0" lang="en-US" altLang="en-US"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endParaRPr>
                    </a:p>
                  </a:txBody>
                  <a:tcPr marL="128785" marR="1287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097">
                <a:tc>
                  <a:txBody>
                    <a:bodyPr/>
                    <a:lstStyle>
                      <a:lvl1pPr>
                        <a:spcBef>
                          <a:spcPct val="20000"/>
                        </a:spcBef>
                        <a:defRPr sz="2500">
                          <a:solidFill>
                            <a:schemeClr val="tx1"/>
                          </a:solidFill>
                          <a:latin typeface="Arial" charset="0"/>
                          <a:ea typeface="MS PGothic" pitchFamily="34" charset="-128"/>
                        </a:defRPr>
                      </a:lvl1pPr>
                      <a:lvl2pPr marL="742950" indent="-285750">
                        <a:spcBef>
                          <a:spcPct val="20000"/>
                        </a:spcBef>
                        <a:defRPr sz="2500">
                          <a:solidFill>
                            <a:schemeClr val="tx1"/>
                          </a:solidFill>
                          <a:latin typeface="Arial" charset="0"/>
                          <a:ea typeface="MS PGothic" pitchFamily="34" charset="-128"/>
                        </a:defRPr>
                      </a:lvl2pPr>
                      <a:lvl3pPr marL="1143000" indent="-228600">
                        <a:spcBef>
                          <a:spcPct val="20000"/>
                        </a:spcBef>
                        <a:defRPr sz="2000">
                          <a:solidFill>
                            <a:schemeClr val="tx1"/>
                          </a:solidFill>
                          <a:latin typeface="Arial" charset="0"/>
                          <a:ea typeface="MS PGothic" pitchFamily="34" charset="-128"/>
                        </a:defRPr>
                      </a:lvl3pPr>
                      <a:lvl4pPr marL="1600200" indent="-228600">
                        <a:spcBef>
                          <a:spcPct val="20000"/>
                        </a:spcBef>
                        <a:defRPr sz="1700">
                          <a:solidFill>
                            <a:schemeClr val="tx1"/>
                          </a:solidFill>
                          <a:latin typeface="Arial" charset="0"/>
                          <a:ea typeface="MS PGothic" pitchFamily="34" charset="-128"/>
                        </a:defRPr>
                      </a:lvl4pPr>
                      <a:lvl5pPr marL="2057400" indent="-228600">
                        <a:spcBef>
                          <a:spcPct val="20000"/>
                        </a:spcBef>
                        <a:defRPr sz="1700">
                          <a:solidFill>
                            <a:schemeClr val="tx1"/>
                          </a:solidFill>
                          <a:latin typeface="Arial" charset="0"/>
                          <a:ea typeface="MS PGothic" pitchFamily="34" charset="-128"/>
                        </a:defRPr>
                      </a:lvl5pPr>
                      <a:lvl6pPr marL="2514600" indent="-228600" eaLnBrk="0" fontAlgn="base" hangingPunct="0">
                        <a:spcBef>
                          <a:spcPct val="20000"/>
                        </a:spcBef>
                        <a:spcAft>
                          <a:spcPct val="0"/>
                        </a:spcAft>
                        <a:defRPr sz="1700">
                          <a:solidFill>
                            <a:schemeClr val="tx1"/>
                          </a:solidFill>
                          <a:latin typeface="Arial" charset="0"/>
                          <a:ea typeface="MS PGothic" pitchFamily="34" charset="-128"/>
                        </a:defRPr>
                      </a:lvl6pPr>
                      <a:lvl7pPr marL="2971800" indent="-228600" eaLnBrk="0" fontAlgn="base" hangingPunct="0">
                        <a:spcBef>
                          <a:spcPct val="20000"/>
                        </a:spcBef>
                        <a:spcAft>
                          <a:spcPct val="0"/>
                        </a:spcAft>
                        <a:defRPr sz="1700">
                          <a:solidFill>
                            <a:schemeClr val="tx1"/>
                          </a:solidFill>
                          <a:latin typeface="Arial" charset="0"/>
                          <a:ea typeface="MS PGothic" pitchFamily="34" charset="-128"/>
                        </a:defRPr>
                      </a:lvl7pPr>
                      <a:lvl8pPr marL="3429000" indent="-228600" eaLnBrk="0" fontAlgn="base" hangingPunct="0">
                        <a:spcBef>
                          <a:spcPct val="20000"/>
                        </a:spcBef>
                        <a:spcAft>
                          <a:spcPct val="0"/>
                        </a:spcAft>
                        <a:defRPr sz="1700">
                          <a:solidFill>
                            <a:schemeClr val="tx1"/>
                          </a:solidFill>
                          <a:latin typeface="Arial" charset="0"/>
                          <a:ea typeface="MS PGothic" pitchFamily="34" charset="-128"/>
                        </a:defRPr>
                      </a:lvl8pPr>
                      <a:lvl9pPr marL="3886200" indent="-228600" eaLnBrk="0" fontAlgn="base" hangingPunct="0">
                        <a:spcBef>
                          <a:spcPct val="20000"/>
                        </a:spcBef>
                        <a:spcAft>
                          <a:spcPct val="0"/>
                        </a:spcAft>
                        <a:defRPr sz="1700">
                          <a:solidFill>
                            <a:schemeClr val="tx1"/>
                          </a:solidFill>
                          <a:latin typeface="Arial"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700" b="1"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Hybrid-</a:t>
                      </a:r>
                      <a:r>
                        <a:rPr kumimoji="0" lang="en-US" altLang="en-US" sz="1700" b="1" i="0" u="none" strike="noStrike" cap="none" normalizeH="0" baseline="0" dirty="0" err="1" smtClean="0">
                          <a:ln>
                            <a:noFill/>
                          </a:ln>
                          <a:solidFill>
                            <a:schemeClr val="tx1"/>
                          </a:solidFill>
                          <a:effectLst/>
                          <a:latin typeface="Times New Roman" pitchFamily="18" charset="0"/>
                          <a:ea typeface="MS PGothic" pitchFamily="34" charset="-128"/>
                          <a:cs typeface="Times New Roman" pitchFamily="18" charset="0"/>
                        </a:rPr>
                        <a:t>norelo</a:t>
                      </a:r>
                      <a:endParaRPr kumimoji="0" lang="en-US" altLang="en-US" sz="1700" b="1" i="0" u="none" strike="noStrike" cap="none" normalizeH="0" baseline="0" dirty="0" smtClean="0">
                        <a:ln>
                          <a:noFill/>
                        </a:ln>
                        <a:solidFill>
                          <a:schemeClr val="tx1"/>
                        </a:solidFill>
                        <a:effectLst/>
                        <a:latin typeface="Times New Roman" pitchFamily="18" charset="0"/>
                        <a:ea typeface="MS PGothic" pitchFamily="34" charset="-128"/>
                      </a:endParaRPr>
                    </a:p>
                  </a:txBody>
                  <a:tcPr marL="128785" marR="1287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ea typeface="MS PGothic" pitchFamily="34" charset="-128"/>
                        </a:defRPr>
                      </a:lvl1pPr>
                      <a:lvl2pPr marL="742950" indent="-285750">
                        <a:spcBef>
                          <a:spcPct val="20000"/>
                        </a:spcBef>
                        <a:defRPr sz="2500">
                          <a:solidFill>
                            <a:schemeClr val="tx1"/>
                          </a:solidFill>
                          <a:latin typeface="Arial" charset="0"/>
                          <a:ea typeface="MS PGothic" pitchFamily="34" charset="-128"/>
                        </a:defRPr>
                      </a:lvl2pPr>
                      <a:lvl3pPr marL="1143000" indent="-228600">
                        <a:spcBef>
                          <a:spcPct val="20000"/>
                        </a:spcBef>
                        <a:defRPr sz="2000">
                          <a:solidFill>
                            <a:schemeClr val="tx1"/>
                          </a:solidFill>
                          <a:latin typeface="Arial" charset="0"/>
                          <a:ea typeface="MS PGothic" pitchFamily="34" charset="-128"/>
                        </a:defRPr>
                      </a:lvl3pPr>
                      <a:lvl4pPr marL="1600200" indent="-228600">
                        <a:spcBef>
                          <a:spcPct val="20000"/>
                        </a:spcBef>
                        <a:defRPr sz="1700">
                          <a:solidFill>
                            <a:schemeClr val="tx1"/>
                          </a:solidFill>
                          <a:latin typeface="Arial" charset="0"/>
                          <a:ea typeface="MS PGothic" pitchFamily="34" charset="-128"/>
                        </a:defRPr>
                      </a:lvl4pPr>
                      <a:lvl5pPr marL="2057400" indent="-228600">
                        <a:spcBef>
                          <a:spcPct val="20000"/>
                        </a:spcBef>
                        <a:defRPr sz="1700">
                          <a:solidFill>
                            <a:schemeClr val="tx1"/>
                          </a:solidFill>
                          <a:latin typeface="Arial" charset="0"/>
                          <a:ea typeface="MS PGothic" pitchFamily="34" charset="-128"/>
                        </a:defRPr>
                      </a:lvl5pPr>
                      <a:lvl6pPr marL="2514600" indent="-228600" eaLnBrk="0" fontAlgn="base" hangingPunct="0">
                        <a:spcBef>
                          <a:spcPct val="20000"/>
                        </a:spcBef>
                        <a:spcAft>
                          <a:spcPct val="0"/>
                        </a:spcAft>
                        <a:defRPr sz="1700">
                          <a:solidFill>
                            <a:schemeClr val="tx1"/>
                          </a:solidFill>
                          <a:latin typeface="Arial" charset="0"/>
                          <a:ea typeface="MS PGothic" pitchFamily="34" charset="-128"/>
                        </a:defRPr>
                      </a:lvl6pPr>
                      <a:lvl7pPr marL="2971800" indent="-228600" eaLnBrk="0" fontAlgn="base" hangingPunct="0">
                        <a:spcBef>
                          <a:spcPct val="20000"/>
                        </a:spcBef>
                        <a:spcAft>
                          <a:spcPct val="0"/>
                        </a:spcAft>
                        <a:defRPr sz="1700">
                          <a:solidFill>
                            <a:schemeClr val="tx1"/>
                          </a:solidFill>
                          <a:latin typeface="Arial" charset="0"/>
                          <a:ea typeface="MS PGothic" pitchFamily="34" charset="-128"/>
                        </a:defRPr>
                      </a:lvl7pPr>
                      <a:lvl8pPr marL="3429000" indent="-228600" eaLnBrk="0" fontAlgn="base" hangingPunct="0">
                        <a:spcBef>
                          <a:spcPct val="20000"/>
                        </a:spcBef>
                        <a:spcAft>
                          <a:spcPct val="0"/>
                        </a:spcAft>
                        <a:defRPr sz="1700">
                          <a:solidFill>
                            <a:schemeClr val="tx1"/>
                          </a:solidFill>
                          <a:latin typeface="Arial" charset="0"/>
                          <a:ea typeface="MS PGothic" pitchFamily="34" charset="-128"/>
                        </a:defRPr>
                      </a:lvl8pPr>
                      <a:lvl9pPr marL="3886200" indent="-228600" eaLnBrk="0" fontAlgn="base" hangingPunct="0">
                        <a:spcBef>
                          <a:spcPct val="20000"/>
                        </a:spcBef>
                        <a:spcAft>
                          <a:spcPct val="0"/>
                        </a:spcAft>
                        <a:defRPr sz="17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rPr>
                        <a:t>Same as </a:t>
                      </a:r>
                      <a:r>
                        <a:rPr kumimoji="0" lang="ja-JP" altLang="en-US" sz="17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rPr>
                        <a:t>“</a:t>
                      </a:r>
                      <a:r>
                        <a:rPr kumimoji="0" lang="en-US" altLang="ja-JP" sz="17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rPr>
                        <a:t>Hybrid</a:t>
                      </a:r>
                      <a:r>
                        <a:rPr kumimoji="0" lang="ja-JP" altLang="en-US" sz="17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rPr>
                        <a:t>”</a:t>
                      </a:r>
                      <a:r>
                        <a:rPr kumimoji="0" lang="en-US" altLang="ja-JP" sz="17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rPr>
                        <a:t> except it does not do any vortex initialization or relocation on control and ensemble backgrounds.</a:t>
                      </a:r>
                      <a:endParaRPr kumimoji="0" lang="en-US" altLang="en-US" sz="17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128785" marR="1287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lvl1pPr>
                        <a:spcBef>
                          <a:spcPct val="20000"/>
                        </a:spcBef>
                        <a:defRPr sz="2500">
                          <a:solidFill>
                            <a:schemeClr val="tx1"/>
                          </a:solidFill>
                          <a:latin typeface="Arial" charset="0"/>
                          <a:ea typeface="MS PGothic" pitchFamily="34" charset="-128"/>
                        </a:defRPr>
                      </a:lvl1pPr>
                      <a:lvl2pPr marL="742950" indent="-285750">
                        <a:spcBef>
                          <a:spcPct val="20000"/>
                        </a:spcBef>
                        <a:defRPr sz="2500">
                          <a:solidFill>
                            <a:schemeClr val="tx1"/>
                          </a:solidFill>
                          <a:latin typeface="Arial" charset="0"/>
                          <a:ea typeface="MS PGothic" pitchFamily="34" charset="-128"/>
                        </a:defRPr>
                      </a:lvl2pPr>
                      <a:lvl3pPr marL="1143000" indent="-228600">
                        <a:spcBef>
                          <a:spcPct val="20000"/>
                        </a:spcBef>
                        <a:defRPr sz="2000">
                          <a:solidFill>
                            <a:schemeClr val="tx1"/>
                          </a:solidFill>
                          <a:latin typeface="Arial" charset="0"/>
                          <a:ea typeface="MS PGothic" pitchFamily="34" charset="-128"/>
                        </a:defRPr>
                      </a:lvl3pPr>
                      <a:lvl4pPr marL="1600200" indent="-228600">
                        <a:spcBef>
                          <a:spcPct val="20000"/>
                        </a:spcBef>
                        <a:defRPr sz="1700">
                          <a:solidFill>
                            <a:schemeClr val="tx1"/>
                          </a:solidFill>
                          <a:latin typeface="Arial" charset="0"/>
                          <a:ea typeface="MS PGothic" pitchFamily="34" charset="-128"/>
                        </a:defRPr>
                      </a:lvl4pPr>
                      <a:lvl5pPr marL="2057400" indent="-228600">
                        <a:spcBef>
                          <a:spcPct val="20000"/>
                        </a:spcBef>
                        <a:defRPr sz="1700">
                          <a:solidFill>
                            <a:schemeClr val="tx1"/>
                          </a:solidFill>
                          <a:latin typeface="Arial" charset="0"/>
                          <a:ea typeface="MS PGothic" pitchFamily="34" charset="-128"/>
                        </a:defRPr>
                      </a:lvl5pPr>
                      <a:lvl6pPr marL="2514600" indent="-228600" eaLnBrk="0" fontAlgn="base" hangingPunct="0">
                        <a:spcBef>
                          <a:spcPct val="20000"/>
                        </a:spcBef>
                        <a:spcAft>
                          <a:spcPct val="0"/>
                        </a:spcAft>
                        <a:defRPr sz="1700">
                          <a:solidFill>
                            <a:schemeClr val="tx1"/>
                          </a:solidFill>
                          <a:latin typeface="Arial" charset="0"/>
                          <a:ea typeface="MS PGothic" pitchFamily="34" charset="-128"/>
                        </a:defRPr>
                      </a:lvl6pPr>
                      <a:lvl7pPr marL="2971800" indent="-228600" eaLnBrk="0" fontAlgn="base" hangingPunct="0">
                        <a:spcBef>
                          <a:spcPct val="20000"/>
                        </a:spcBef>
                        <a:spcAft>
                          <a:spcPct val="0"/>
                        </a:spcAft>
                        <a:defRPr sz="1700">
                          <a:solidFill>
                            <a:schemeClr val="tx1"/>
                          </a:solidFill>
                          <a:latin typeface="Arial" charset="0"/>
                          <a:ea typeface="MS PGothic" pitchFamily="34" charset="-128"/>
                        </a:defRPr>
                      </a:lvl7pPr>
                      <a:lvl8pPr marL="3429000" indent="-228600" eaLnBrk="0" fontAlgn="base" hangingPunct="0">
                        <a:spcBef>
                          <a:spcPct val="20000"/>
                        </a:spcBef>
                        <a:spcAft>
                          <a:spcPct val="0"/>
                        </a:spcAft>
                        <a:defRPr sz="1700">
                          <a:solidFill>
                            <a:schemeClr val="tx1"/>
                          </a:solidFill>
                          <a:latin typeface="Arial" charset="0"/>
                          <a:ea typeface="MS PGothic" pitchFamily="34" charset="-128"/>
                        </a:defRPr>
                      </a:lvl8pPr>
                      <a:lvl9pPr marL="3886200" indent="-228600" eaLnBrk="0" fontAlgn="base" hangingPunct="0">
                        <a:spcBef>
                          <a:spcPct val="20000"/>
                        </a:spcBef>
                        <a:spcAft>
                          <a:spcPct val="0"/>
                        </a:spcAft>
                        <a:defRPr sz="1700">
                          <a:solidFill>
                            <a:schemeClr val="tx1"/>
                          </a:solidFill>
                          <a:latin typeface="Arial"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700" b="1"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Hybrid-</a:t>
                      </a:r>
                      <a:r>
                        <a:rPr kumimoji="0" lang="en-US" altLang="en-US" sz="1700" b="1" i="0" u="none" strike="noStrike" cap="none" normalizeH="0" baseline="0" dirty="0" err="1" smtClean="0">
                          <a:ln>
                            <a:noFill/>
                          </a:ln>
                          <a:solidFill>
                            <a:schemeClr val="tx1"/>
                          </a:solidFill>
                          <a:effectLst/>
                          <a:latin typeface="Times New Roman" pitchFamily="18" charset="0"/>
                          <a:ea typeface="MS PGothic" pitchFamily="34" charset="-128"/>
                          <a:cs typeface="Times New Roman" pitchFamily="18" charset="0"/>
                        </a:rPr>
                        <a:t>noensrelo</a:t>
                      </a:r>
                      <a:endParaRPr kumimoji="0" lang="en-US" altLang="en-US" sz="1700" b="1" i="0" u="none" strike="noStrike" cap="none" normalizeH="0" baseline="0" dirty="0" smtClean="0">
                        <a:ln>
                          <a:noFill/>
                        </a:ln>
                        <a:solidFill>
                          <a:schemeClr val="tx1"/>
                        </a:solidFill>
                        <a:effectLst/>
                        <a:latin typeface="Times New Roman" pitchFamily="18" charset="0"/>
                        <a:ea typeface="MS PGothic" pitchFamily="34" charset="-128"/>
                      </a:endParaRPr>
                    </a:p>
                  </a:txBody>
                  <a:tcPr marL="128785" marR="1287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ea typeface="MS PGothic" pitchFamily="34" charset="-128"/>
                        </a:defRPr>
                      </a:lvl1pPr>
                      <a:lvl2pPr marL="742950" indent="-285750">
                        <a:spcBef>
                          <a:spcPct val="20000"/>
                        </a:spcBef>
                        <a:defRPr sz="2500">
                          <a:solidFill>
                            <a:schemeClr val="tx1"/>
                          </a:solidFill>
                          <a:latin typeface="Arial" charset="0"/>
                          <a:ea typeface="MS PGothic" pitchFamily="34" charset="-128"/>
                        </a:defRPr>
                      </a:lvl2pPr>
                      <a:lvl3pPr marL="1143000" indent="-228600">
                        <a:spcBef>
                          <a:spcPct val="20000"/>
                        </a:spcBef>
                        <a:defRPr sz="2000">
                          <a:solidFill>
                            <a:schemeClr val="tx1"/>
                          </a:solidFill>
                          <a:latin typeface="Arial" charset="0"/>
                          <a:ea typeface="MS PGothic" pitchFamily="34" charset="-128"/>
                        </a:defRPr>
                      </a:lvl3pPr>
                      <a:lvl4pPr marL="1600200" indent="-228600">
                        <a:spcBef>
                          <a:spcPct val="20000"/>
                        </a:spcBef>
                        <a:defRPr sz="1700">
                          <a:solidFill>
                            <a:schemeClr val="tx1"/>
                          </a:solidFill>
                          <a:latin typeface="Arial" charset="0"/>
                          <a:ea typeface="MS PGothic" pitchFamily="34" charset="-128"/>
                        </a:defRPr>
                      </a:lvl4pPr>
                      <a:lvl5pPr marL="2057400" indent="-228600">
                        <a:spcBef>
                          <a:spcPct val="20000"/>
                        </a:spcBef>
                        <a:defRPr sz="1700">
                          <a:solidFill>
                            <a:schemeClr val="tx1"/>
                          </a:solidFill>
                          <a:latin typeface="Arial" charset="0"/>
                          <a:ea typeface="MS PGothic" pitchFamily="34" charset="-128"/>
                        </a:defRPr>
                      </a:lvl5pPr>
                      <a:lvl6pPr marL="2514600" indent="-228600" eaLnBrk="0" fontAlgn="base" hangingPunct="0">
                        <a:spcBef>
                          <a:spcPct val="20000"/>
                        </a:spcBef>
                        <a:spcAft>
                          <a:spcPct val="0"/>
                        </a:spcAft>
                        <a:defRPr sz="1700">
                          <a:solidFill>
                            <a:schemeClr val="tx1"/>
                          </a:solidFill>
                          <a:latin typeface="Arial" charset="0"/>
                          <a:ea typeface="MS PGothic" pitchFamily="34" charset="-128"/>
                        </a:defRPr>
                      </a:lvl6pPr>
                      <a:lvl7pPr marL="2971800" indent="-228600" eaLnBrk="0" fontAlgn="base" hangingPunct="0">
                        <a:spcBef>
                          <a:spcPct val="20000"/>
                        </a:spcBef>
                        <a:spcAft>
                          <a:spcPct val="0"/>
                        </a:spcAft>
                        <a:defRPr sz="1700">
                          <a:solidFill>
                            <a:schemeClr val="tx1"/>
                          </a:solidFill>
                          <a:latin typeface="Arial" charset="0"/>
                          <a:ea typeface="MS PGothic" pitchFamily="34" charset="-128"/>
                        </a:defRPr>
                      </a:lvl7pPr>
                      <a:lvl8pPr marL="3429000" indent="-228600" eaLnBrk="0" fontAlgn="base" hangingPunct="0">
                        <a:spcBef>
                          <a:spcPct val="20000"/>
                        </a:spcBef>
                        <a:spcAft>
                          <a:spcPct val="0"/>
                        </a:spcAft>
                        <a:defRPr sz="1700">
                          <a:solidFill>
                            <a:schemeClr val="tx1"/>
                          </a:solidFill>
                          <a:latin typeface="Arial" charset="0"/>
                          <a:ea typeface="MS PGothic" pitchFamily="34" charset="-128"/>
                        </a:defRPr>
                      </a:lvl8pPr>
                      <a:lvl9pPr marL="3886200" indent="-228600" eaLnBrk="0" fontAlgn="base" hangingPunct="0">
                        <a:spcBef>
                          <a:spcPct val="20000"/>
                        </a:spcBef>
                        <a:spcAft>
                          <a:spcPct val="0"/>
                        </a:spcAft>
                        <a:defRPr sz="17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Same as </a:t>
                      </a:r>
                      <a:r>
                        <a:rPr kumimoji="0" lang="ja-JP" altLang="en-US"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a:t>
                      </a:r>
                      <a:r>
                        <a:rPr kumimoji="0" lang="en-US" altLang="ja-JP"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Hybrid</a:t>
                      </a:r>
                      <a:r>
                        <a:rPr kumimoji="0" lang="ja-JP" altLang="en-US"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a:t>
                      </a:r>
                      <a:r>
                        <a:rPr kumimoji="0" lang="en-US" altLang="ja-JP"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 except it does not do relocation for ensemble backgrounds.</a:t>
                      </a:r>
                      <a:endParaRPr kumimoji="0" lang="en-US" altLang="en-US"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endParaRPr>
                    </a:p>
                  </a:txBody>
                  <a:tcPr marL="128785" marR="1287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631">
                <a:tc>
                  <a:txBody>
                    <a:bodyPr/>
                    <a:lstStyle>
                      <a:lvl1pPr>
                        <a:spcBef>
                          <a:spcPct val="20000"/>
                        </a:spcBef>
                        <a:defRPr sz="2500">
                          <a:solidFill>
                            <a:schemeClr val="tx1"/>
                          </a:solidFill>
                          <a:latin typeface="Arial" charset="0"/>
                          <a:ea typeface="MS PGothic" pitchFamily="34" charset="-128"/>
                        </a:defRPr>
                      </a:lvl1pPr>
                      <a:lvl2pPr marL="742950" indent="-285750">
                        <a:spcBef>
                          <a:spcPct val="20000"/>
                        </a:spcBef>
                        <a:defRPr sz="2500">
                          <a:solidFill>
                            <a:schemeClr val="tx1"/>
                          </a:solidFill>
                          <a:latin typeface="Arial" charset="0"/>
                          <a:ea typeface="MS PGothic" pitchFamily="34" charset="-128"/>
                        </a:defRPr>
                      </a:lvl2pPr>
                      <a:lvl3pPr marL="1143000" indent="-228600">
                        <a:spcBef>
                          <a:spcPct val="20000"/>
                        </a:spcBef>
                        <a:defRPr sz="2000">
                          <a:solidFill>
                            <a:schemeClr val="tx1"/>
                          </a:solidFill>
                          <a:latin typeface="Arial" charset="0"/>
                          <a:ea typeface="MS PGothic" pitchFamily="34" charset="-128"/>
                        </a:defRPr>
                      </a:lvl3pPr>
                      <a:lvl4pPr marL="1600200" indent="-228600">
                        <a:spcBef>
                          <a:spcPct val="20000"/>
                        </a:spcBef>
                        <a:defRPr sz="1700">
                          <a:solidFill>
                            <a:schemeClr val="tx1"/>
                          </a:solidFill>
                          <a:latin typeface="Arial" charset="0"/>
                          <a:ea typeface="MS PGothic" pitchFamily="34" charset="-128"/>
                        </a:defRPr>
                      </a:lvl4pPr>
                      <a:lvl5pPr marL="2057400" indent="-228600">
                        <a:spcBef>
                          <a:spcPct val="20000"/>
                        </a:spcBef>
                        <a:defRPr sz="1700">
                          <a:solidFill>
                            <a:schemeClr val="tx1"/>
                          </a:solidFill>
                          <a:latin typeface="Arial" charset="0"/>
                          <a:ea typeface="MS PGothic" pitchFamily="34" charset="-128"/>
                        </a:defRPr>
                      </a:lvl5pPr>
                      <a:lvl6pPr marL="2514600" indent="-228600" eaLnBrk="0" fontAlgn="base" hangingPunct="0">
                        <a:spcBef>
                          <a:spcPct val="20000"/>
                        </a:spcBef>
                        <a:spcAft>
                          <a:spcPct val="0"/>
                        </a:spcAft>
                        <a:defRPr sz="1700">
                          <a:solidFill>
                            <a:schemeClr val="tx1"/>
                          </a:solidFill>
                          <a:latin typeface="Arial" charset="0"/>
                          <a:ea typeface="MS PGothic" pitchFamily="34" charset="-128"/>
                        </a:defRPr>
                      </a:lvl6pPr>
                      <a:lvl7pPr marL="2971800" indent="-228600" eaLnBrk="0" fontAlgn="base" hangingPunct="0">
                        <a:spcBef>
                          <a:spcPct val="20000"/>
                        </a:spcBef>
                        <a:spcAft>
                          <a:spcPct val="0"/>
                        </a:spcAft>
                        <a:defRPr sz="1700">
                          <a:solidFill>
                            <a:schemeClr val="tx1"/>
                          </a:solidFill>
                          <a:latin typeface="Arial" charset="0"/>
                          <a:ea typeface="MS PGothic" pitchFamily="34" charset="-128"/>
                        </a:defRPr>
                      </a:lvl7pPr>
                      <a:lvl8pPr marL="3429000" indent="-228600" eaLnBrk="0" fontAlgn="base" hangingPunct="0">
                        <a:spcBef>
                          <a:spcPct val="20000"/>
                        </a:spcBef>
                        <a:spcAft>
                          <a:spcPct val="0"/>
                        </a:spcAft>
                        <a:defRPr sz="1700">
                          <a:solidFill>
                            <a:schemeClr val="tx1"/>
                          </a:solidFill>
                          <a:latin typeface="Arial" charset="0"/>
                          <a:ea typeface="MS PGothic" pitchFamily="34" charset="-128"/>
                        </a:defRPr>
                      </a:lvl8pPr>
                      <a:lvl9pPr marL="3886200" indent="-228600" eaLnBrk="0" fontAlgn="base" hangingPunct="0">
                        <a:spcBef>
                          <a:spcPct val="20000"/>
                        </a:spcBef>
                        <a:spcAft>
                          <a:spcPct val="0"/>
                        </a:spcAft>
                        <a:defRPr sz="1700">
                          <a:solidFill>
                            <a:schemeClr val="tx1"/>
                          </a:solidFill>
                          <a:latin typeface="Arial"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700" b="1"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Hybrid-4DTDR</a:t>
                      </a:r>
                      <a:endParaRPr kumimoji="0" lang="en-US" altLang="en-US" sz="1700" b="1" i="0" u="none" strike="noStrike" cap="none" normalizeH="0" baseline="0" dirty="0" smtClean="0">
                        <a:ln>
                          <a:noFill/>
                        </a:ln>
                        <a:solidFill>
                          <a:schemeClr val="tx1"/>
                        </a:solidFill>
                        <a:effectLst/>
                        <a:latin typeface="Times New Roman" pitchFamily="18" charset="0"/>
                        <a:ea typeface="MS PGothic" pitchFamily="34" charset="-128"/>
                      </a:endParaRPr>
                    </a:p>
                  </a:txBody>
                  <a:tcPr marL="128785" marR="1287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ea typeface="MS PGothic" pitchFamily="34" charset="-128"/>
                        </a:defRPr>
                      </a:lvl1pPr>
                      <a:lvl2pPr marL="742950" indent="-285750">
                        <a:spcBef>
                          <a:spcPct val="20000"/>
                        </a:spcBef>
                        <a:defRPr sz="2500">
                          <a:solidFill>
                            <a:schemeClr val="tx1"/>
                          </a:solidFill>
                          <a:latin typeface="Arial" charset="0"/>
                          <a:ea typeface="MS PGothic" pitchFamily="34" charset="-128"/>
                        </a:defRPr>
                      </a:lvl2pPr>
                      <a:lvl3pPr marL="1143000" indent="-228600">
                        <a:spcBef>
                          <a:spcPct val="20000"/>
                        </a:spcBef>
                        <a:defRPr sz="2000">
                          <a:solidFill>
                            <a:schemeClr val="tx1"/>
                          </a:solidFill>
                          <a:latin typeface="Arial" charset="0"/>
                          <a:ea typeface="MS PGothic" pitchFamily="34" charset="-128"/>
                        </a:defRPr>
                      </a:lvl3pPr>
                      <a:lvl4pPr marL="1600200" indent="-228600">
                        <a:spcBef>
                          <a:spcPct val="20000"/>
                        </a:spcBef>
                        <a:defRPr sz="1700">
                          <a:solidFill>
                            <a:schemeClr val="tx1"/>
                          </a:solidFill>
                          <a:latin typeface="Arial" charset="0"/>
                          <a:ea typeface="MS PGothic" pitchFamily="34" charset="-128"/>
                        </a:defRPr>
                      </a:lvl4pPr>
                      <a:lvl5pPr marL="2057400" indent="-228600">
                        <a:spcBef>
                          <a:spcPct val="20000"/>
                        </a:spcBef>
                        <a:defRPr sz="1700">
                          <a:solidFill>
                            <a:schemeClr val="tx1"/>
                          </a:solidFill>
                          <a:latin typeface="Arial" charset="0"/>
                          <a:ea typeface="MS PGothic" pitchFamily="34" charset="-128"/>
                        </a:defRPr>
                      </a:lvl5pPr>
                      <a:lvl6pPr marL="2514600" indent="-228600" eaLnBrk="0" fontAlgn="base" hangingPunct="0">
                        <a:spcBef>
                          <a:spcPct val="20000"/>
                        </a:spcBef>
                        <a:spcAft>
                          <a:spcPct val="0"/>
                        </a:spcAft>
                        <a:defRPr sz="1700">
                          <a:solidFill>
                            <a:schemeClr val="tx1"/>
                          </a:solidFill>
                          <a:latin typeface="Arial" charset="0"/>
                          <a:ea typeface="MS PGothic" pitchFamily="34" charset="-128"/>
                        </a:defRPr>
                      </a:lvl6pPr>
                      <a:lvl7pPr marL="2971800" indent="-228600" eaLnBrk="0" fontAlgn="base" hangingPunct="0">
                        <a:spcBef>
                          <a:spcPct val="20000"/>
                        </a:spcBef>
                        <a:spcAft>
                          <a:spcPct val="0"/>
                        </a:spcAft>
                        <a:defRPr sz="1700">
                          <a:solidFill>
                            <a:schemeClr val="tx1"/>
                          </a:solidFill>
                          <a:latin typeface="Arial" charset="0"/>
                          <a:ea typeface="MS PGothic" pitchFamily="34" charset="-128"/>
                        </a:defRPr>
                      </a:lvl7pPr>
                      <a:lvl8pPr marL="3429000" indent="-228600" eaLnBrk="0" fontAlgn="base" hangingPunct="0">
                        <a:spcBef>
                          <a:spcPct val="20000"/>
                        </a:spcBef>
                        <a:spcAft>
                          <a:spcPct val="0"/>
                        </a:spcAft>
                        <a:defRPr sz="1700">
                          <a:solidFill>
                            <a:schemeClr val="tx1"/>
                          </a:solidFill>
                          <a:latin typeface="Arial" charset="0"/>
                          <a:ea typeface="MS PGothic" pitchFamily="34" charset="-128"/>
                        </a:defRPr>
                      </a:lvl8pPr>
                      <a:lvl9pPr marL="3886200" indent="-228600" eaLnBrk="0" fontAlgn="base" hangingPunct="0">
                        <a:spcBef>
                          <a:spcPct val="20000"/>
                        </a:spcBef>
                        <a:spcAft>
                          <a:spcPct val="0"/>
                        </a:spcAft>
                        <a:defRPr sz="17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Same as </a:t>
                      </a:r>
                      <a:r>
                        <a:rPr kumimoji="0" lang="ja-JP" altLang="en-US"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a:t>
                      </a:r>
                      <a:r>
                        <a:rPr kumimoji="0" lang="en-US" altLang="ja-JP"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Hybrid</a:t>
                      </a:r>
                      <a:r>
                        <a:rPr kumimoji="0" lang="ja-JP" altLang="en-US"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a:t>
                      </a:r>
                      <a:r>
                        <a:rPr kumimoji="0" lang="en-US" altLang="ja-JP"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 except it uses 4DEnVar in the TDR-involved cycles.</a:t>
                      </a:r>
                      <a:endParaRPr kumimoji="0" lang="en-US" altLang="en-US"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endParaRPr>
                    </a:p>
                  </a:txBody>
                  <a:tcPr marL="128785" marR="1287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631">
                <a:tc>
                  <a:txBody>
                    <a:bodyPr/>
                    <a:lstStyle>
                      <a:lvl1pPr>
                        <a:spcBef>
                          <a:spcPct val="20000"/>
                        </a:spcBef>
                        <a:defRPr sz="2500">
                          <a:solidFill>
                            <a:schemeClr val="tx1"/>
                          </a:solidFill>
                          <a:latin typeface="Arial" charset="0"/>
                          <a:ea typeface="MS PGothic" pitchFamily="34" charset="-128"/>
                        </a:defRPr>
                      </a:lvl1pPr>
                      <a:lvl2pPr marL="742950" indent="-285750">
                        <a:spcBef>
                          <a:spcPct val="20000"/>
                        </a:spcBef>
                        <a:defRPr sz="2500">
                          <a:solidFill>
                            <a:schemeClr val="tx1"/>
                          </a:solidFill>
                          <a:latin typeface="Arial" charset="0"/>
                          <a:ea typeface="MS PGothic" pitchFamily="34" charset="-128"/>
                        </a:defRPr>
                      </a:lvl2pPr>
                      <a:lvl3pPr marL="1143000" indent="-228600">
                        <a:spcBef>
                          <a:spcPct val="20000"/>
                        </a:spcBef>
                        <a:defRPr sz="2000">
                          <a:solidFill>
                            <a:schemeClr val="tx1"/>
                          </a:solidFill>
                          <a:latin typeface="Arial" charset="0"/>
                          <a:ea typeface="MS PGothic" pitchFamily="34" charset="-128"/>
                        </a:defRPr>
                      </a:lvl3pPr>
                      <a:lvl4pPr marL="1600200" indent="-228600">
                        <a:spcBef>
                          <a:spcPct val="20000"/>
                        </a:spcBef>
                        <a:defRPr sz="1700">
                          <a:solidFill>
                            <a:schemeClr val="tx1"/>
                          </a:solidFill>
                          <a:latin typeface="Arial" charset="0"/>
                          <a:ea typeface="MS PGothic" pitchFamily="34" charset="-128"/>
                        </a:defRPr>
                      </a:lvl4pPr>
                      <a:lvl5pPr marL="2057400" indent="-228600">
                        <a:spcBef>
                          <a:spcPct val="20000"/>
                        </a:spcBef>
                        <a:defRPr sz="1700">
                          <a:solidFill>
                            <a:schemeClr val="tx1"/>
                          </a:solidFill>
                          <a:latin typeface="Arial" charset="0"/>
                          <a:ea typeface="MS PGothic" pitchFamily="34" charset="-128"/>
                        </a:defRPr>
                      </a:lvl5pPr>
                      <a:lvl6pPr marL="2514600" indent="-228600" eaLnBrk="0" fontAlgn="base" hangingPunct="0">
                        <a:spcBef>
                          <a:spcPct val="20000"/>
                        </a:spcBef>
                        <a:spcAft>
                          <a:spcPct val="0"/>
                        </a:spcAft>
                        <a:defRPr sz="1700">
                          <a:solidFill>
                            <a:schemeClr val="tx1"/>
                          </a:solidFill>
                          <a:latin typeface="Arial" charset="0"/>
                          <a:ea typeface="MS PGothic" pitchFamily="34" charset="-128"/>
                        </a:defRPr>
                      </a:lvl6pPr>
                      <a:lvl7pPr marL="2971800" indent="-228600" eaLnBrk="0" fontAlgn="base" hangingPunct="0">
                        <a:spcBef>
                          <a:spcPct val="20000"/>
                        </a:spcBef>
                        <a:spcAft>
                          <a:spcPct val="0"/>
                        </a:spcAft>
                        <a:defRPr sz="1700">
                          <a:solidFill>
                            <a:schemeClr val="tx1"/>
                          </a:solidFill>
                          <a:latin typeface="Arial" charset="0"/>
                          <a:ea typeface="MS PGothic" pitchFamily="34" charset="-128"/>
                        </a:defRPr>
                      </a:lvl7pPr>
                      <a:lvl8pPr marL="3429000" indent="-228600" eaLnBrk="0" fontAlgn="base" hangingPunct="0">
                        <a:spcBef>
                          <a:spcPct val="20000"/>
                        </a:spcBef>
                        <a:spcAft>
                          <a:spcPct val="0"/>
                        </a:spcAft>
                        <a:defRPr sz="1700">
                          <a:solidFill>
                            <a:schemeClr val="tx1"/>
                          </a:solidFill>
                          <a:latin typeface="Arial" charset="0"/>
                          <a:ea typeface="MS PGothic" pitchFamily="34" charset="-128"/>
                        </a:defRPr>
                      </a:lvl8pPr>
                      <a:lvl9pPr marL="3886200" indent="-228600" eaLnBrk="0" fontAlgn="base" hangingPunct="0">
                        <a:spcBef>
                          <a:spcPct val="20000"/>
                        </a:spcBef>
                        <a:spcAft>
                          <a:spcPct val="0"/>
                        </a:spcAft>
                        <a:defRPr sz="1700">
                          <a:solidFill>
                            <a:schemeClr val="tx1"/>
                          </a:solidFill>
                          <a:latin typeface="Arial"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700" b="1"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Hybrid-</a:t>
                      </a:r>
                      <a:r>
                        <a:rPr kumimoji="0" lang="en-US" altLang="en-US" sz="1700" b="1" i="0" u="none" strike="noStrike" cap="none" normalizeH="0" baseline="0" dirty="0" err="1" smtClean="0">
                          <a:ln>
                            <a:noFill/>
                          </a:ln>
                          <a:solidFill>
                            <a:schemeClr val="tx1"/>
                          </a:solidFill>
                          <a:effectLst/>
                          <a:latin typeface="Times New Roman" pitchFamily="18" charset="0"/>
                          <a:ea typeface="MS PGothic" pitchFamily="34" charset="-128"/>
                          <a:cs typeface="Times New Roman" pitchFamily="18" charset="0"/>
                        </a:rPr>
                        <a:t>HrlyTDR</a:t>
                      </a:r>
                      <a:endParaRPr kumimoji="0" lang="en-US" altLang="en-US" sz="1700" b="1" i="0" u="none" strike="noStrike" cap="none" normalizeH="0" baseline="0" dirty="0" smtClean="0">
                        <a:ln>
                          <a:noFill/>
                        </a:ln>
                        <a:solidFill>
                          <a:schemeClr val="tx1"/>
                        </a:solidFill>
                        <a:effectLst/>
                        <a:latin typeface="Times New Roman" pitchFamily="18" charset="0"/>
                        <a:ea typeface="MS PGothic" pitchFamily="34" charset="-128"/>
                      </a:endParaRPr>
                    </a:p>
                  </a:txBody>
                  <a:tcPr marL="128785" marR="1287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ea typeface="MS PGothic" pitchFamily="34" charset="-128"/>
                        </a:defRPr>
                      </a:lvl1pPr>
                      <a:lvl2pPr marL="742950" indent="-285750">
                        <a:spcBef>
                          <a:spcPct val="20000"/>
                        </a:spcBef>
                        <a:defRPr sz="2500">
                          <a:solidFill>
                            <a:schemeClr val="tx1"/>
                          </a:solidFill>
                          <a:latin typeface="Arial" charset="0"/>
                          <a:ea typeface="MS PGothic" pitchFamily="34" charset="-128"/>
                        </a:defRPr>
                      </a:lvl2pPr>
                      <a:lvl3pPr marL="1143000" indent="-228600">
                        <a:spcBef>
                          <a:spcPct val="20000"/>
                        </a:spcBef>
                        <a:defRPr sz="2000">
                          <a:solidFill>
                            <a:schemeClr val="tx1"/>
                          </a:solidFill>
                          <a:latin typeface="Arial" charset="0"/>
                          <a:ea typeface="MS PGothic" pitchFamily="34" charset="-128"/>
                        </a:defRPr>
                      </a:lvl3pPr>
                      <a:lvl4pPr marL="1600200" indent="-228600">
                        <a:spcBef>
                          <a:spcPct val="20000"/>
                        </a:spcBef>
                        <a:defRPr sz="1700">
                          <a:solidFill>
                            <a:schemeClr val="tx1"/>
                          </a:solidFill>
                          <a:latin typeface="Arial" charset="0"/>
                          <a:ea typeface="MS PGothic" pitchFamily="34" charset="-128"/>
                        </a:defRPr>
                      </a:lvl4pPr>
                      <a:lvl5pPr marL="2057400" indent="-228600">
                        <a:spcBef>
                          <a:spcPct val="20000"/>
                        </a:spcBef>
                        <a:defRPr sz="1700">
                          <a:solidFill>
                            <a:schemeClr val="tx1"/>
                          </a:solidFill>
                          <a:latin typeface="Arial" charset="0"/>
                          <a:ea typeface="MS PGothic" pitchFamily="34" charset="-128"/>
                        </a:defRPr>
                      </a:lvl5pPr>
                      <a:lvl6pPr marL="2514600" indent="-228600" eaLnBrk="0" fontAlgn="base" hangingPunct="0">
                        <a:spcBef>
                          <a:spcPct val="20000"/>
                        </a:spcBef>
                        <a:spcAft>
                          <a:spcPct val="0"/>
                        </a:spcAft>
                        <a:defRPr sz="1700">
                          <a:solidFill>
                            <a:schemeClr val="tx1"/>
                          </a:solidFill>
                          <a:latin typeface="Arial" charset="0"/>
                          <a:ea typeface="MS PGothic" pitchFamily="34" charset="-128"/>
                        </a:defRPr>
                      </a:lvl6pPr>
                      <a:lvl7pPr marL="2971800" indent="-228600" eaLnBrk="0" fontAlgn="base" hangingPunct="0">
                        <a:spcBef>
                          <a:spcPct val="20000"/>
                        </a:spcBef>
                        <a:spcAft>
                          <a:spcPct val="0"/>
                        </a:spcAft>
                        <a:defRPr sz="1700">
                          <a:solidFill>
                            <a:schemeClr val="tx1"/>
                          </a:solidFill>
                          <a:latin typeface="Arial" charset="0"/>
                          <a:ea typeface="MS PGothic" pitchFamily="34" charset="-128"/>
                        </a:defRPr>
                      </a:lvl7pPr>
                      <a:lvl8pPr marL="3429000" indent="-228600" eaLnBrk="0" fontAlgn="base" hangingPunct="0">
                        <a:spcBef>
                          <a:spcPct val="20000"/>
                        </a:spcBef>
                        <a:spcAft>
                          <a:spcPct val="0"/>
                        </a:spcAft>
                        <a:defRPr sz="1700">
                          <a:solidFill>
                            <a:schemeClr val="tx1"/>
                          </a:solidFill>
                          <a:latin typeface="Arial" charset="0"/>
                          <a:ea typeface="MS PGothic" pitchFamily="34" charset="-128"/>
                        </a:defRPr>
                      </a:lvl8pPr>
                      <a:lvl9pPr marL="3886200" indent="-228600" eaLnBrk="0" fontAlgn="base" hangingPunct="0">
                        <a:spcBef>
                          <a:spcPct val="20000"/>
                        </a:spcBef>
                        <a:spcAft>
                          <a:spcPct val="0"/>
                        </a:spcAft>
                        <a:defRPr sz="17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Same as </a:t>
                      </a:r>
                      <a:r>
                        <a:rPr kumimoji="0" lang="ja-JP" altLang="en-US"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a:t>
                      </a:r>
                      <a:r>
                        <a:rPr kumimoji="0" lang="en-US" altLang="ja-JP"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Hybrid</a:t>
                      </a:r>
                      <a:r>
                        <a:rPr kumimoji="0" lang="ja-JP" altLang="en-US"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a:t>
                      </a:r>
                      <a:r>
                        <a:rPr kumimoji="0" lang="en-US" altLang="ja-JP"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rPr>
                        <a:t> except it uses Hourly assimilation in the TDR-involved cycles.</a:t>
                      </a:r>
                      <a:endParaRPr kumimoji="0" lang="en-US" altLang="en-US" sz="1700" b="0" i="0" u="none" strike="noStrike" cap="none" normalizeH="0" baseline="0" dirty="0" smtClean="0">
                        <a:ln>
                          <a:noFill/>
                        </a:ln>
                        <a:solidFill>
                          <a:schemeClr val="tx1"/>
                        </a:solidFill>
                        <a:effectLst/>
                        <a:latin typeface="Times New Roman" pitchFamily="18" charset="0"/>
                        <a:ea typeface="MS PGothic" pitchFamily="34" charset="-128"/>
                        <a:cs typeface="Times New Roman" pitchFamily="18" charset="0"/>
                      </a:endParaRPr>
                    </a:p>
                  </a:txBody>
                  <a:tcPr marL="128785" marR="1287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 name="TextBox 7"/>
          <p:cNvSpPr txBox="1"/>
          <p:nvPr/>
        </p:nvSpPr>
        <p:spPr>
          <a:xfrm>
            <a:off x="3059832" y="1196752"/>
            <a:ext cx="3096344" cy="369332"/>
          </a:xfrm>
          <a:prstGeom prst="rect">
            <a:avLst/>
          </a:prstGeom>
          <a:noFill/>
        </p:spPr>
        <p:txBody>
          <a:bodyPr wrap="square" rtlCol="0">
            <a:spAutoFit/>
          </a:bodyPr>
          <a:lstStyle/>
          <a:p>
            <a:r>
              <a:rPr lang="en-US" dirty="0" smtClean="0"/>
              <a:t>Lu and Wang 2016, MWR</a:t>
            </a:r>
            <a:endParaRPr lang="en-US" dirty="0"/>
          </a:p>
        </p:txBody>
      </p:sp>
    </p:spTree>
    <p:extLst>
      <p:ext uri="{BB962C8B-B14F-4D97-AF65-F5344CB8AC3E}">
        <p14:creationId xmlns:p14="http://schemas.microsoft.com/office/powerpoint/2010/main" val="241876217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spcBef>
                <a:spcPct val="0"/>
              </a:spcBef>
              <a:buFontTx/>
              <a:buNone/>
            </a:pPr>
            <a:fld id="{EFE66E7C-C0B3-4E7D-BB5B-615EBBAFDA2C}" type="slidenum">
              <a:rPr lang="en-US" altLang="en-US" sz="1200">
                <a:solidFill>
                  <a:srgbClr val="595959"/>
                </a:solidFill>
              </a:rPr>
              <a:pPr>
                <a:spcBef>
                  <a:spcPct val="0"/>
                </a:spcBef>
                <a:buFontTx/>
                <a:buNone/>
              </a:pPr>
              <a:t>41</a:t>
            </a:fld>
            <a:endParaRPr lang="en-US" altLang="en-US" sz="1800" dirty="0">
              <a:solidFill>
                <a:schemeClr val="tx1"/>
              </a:solidFill>
            </a:endParaRPr>
          </a:p>
        </p:txBody>
      </p:sp>
      <p:sp>
        <p:nvSpPr>
          <p:cNvPr id="36867" name="TextBox 2"/>
          <p:cNvSpPr txBox="1">
            <a:spLocks noChangeArrowheads="1"/>
          </p:cNvSpPr>
          <p:nvPr/>
        </p:nvSpPr>
        <p:spPr bwMode="auto">
          <a:xfrm>
            <a:off x="533400" y="1347733"/>
            <a:ext cx="8229600" cy="41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spcBef>
                <a:spcPct val="0"/>
              </a:spcBef>
              <a:buFontTx/>
              <a:buNone/>
            </a:pPr>
            <a:r>
              <a:rPr lang="en-US" altLang="en-US" sz="2800" dirty="0" smtClean="0">
                <a:solidFill>
                  <a:schemeClr val="tx1"/>
                </a:solidFill>
                <a:latin typeface="Arial" panose="020B0604020202020204" pitchFamily="34" charset="0"/>
              </a:rPr>
              <a:t>Observations </a:t>
            </a:r>
            <a:r>
              <a:rPr lang="en-US" altLang="en-US" sz="2800" dirty="0">
                <a:solidFill>
                  <a:schemeClr val="tx1"/>
                </a:solidFill>
                <a:latin typeface="Arial" panose="020B0604020202020204" pitchFamily="34" charset="0"/>
              </a:rPr>
              <a:t>assimilated:</a:t>
            </a:r>
          </a:p>
          <a:p>
            <a:pPr>
              <a:spcBef>
                <a:spcPct val="0"/>
              </a:spcBef>
              <a:buFontTx/>
              <a:buNone/>
            </a:pPr>
            <a:endParaRPr lang="en-US" altLang="en-US" sz="2800" dirty="0" smtClean="0">
              <a:solidFill>
                <a:schemeClr val="tx1"/>
              </a:solidFill>
              <a:latin typeface="Arial" panose="020B0604020202020204" pitchFamily="34" charset="0"/>
            </a:endParaRPr>
          </a:p>
          <a:p>
            <a:pPr>
              <a:spcBef>
                <a:spcPct val="0"/>
              </a:spcBef>
              <a:buFontTx/>
              <a:buNone/>
            </a:pPr>
            <a:r>
              <a:rPr lang="en-US" altLang="en-US" u="sng" dirty="0" smtClean="0">
                <a:solidFill>
                  <a:schemeClr val="tx1"/>
                </a:solidFill>
                <a:latin typeface="Arial" panose="020B0604020202020204" pitchFamily="34" charset="0"/>
              </a:rPr>
              <a:t>3km </a:t>
            </a:r>
            <a:r>
              <a:rPr lang="en-US" altLang="en-US" u="sng" dirty="0">
                <a:solidFill>
                  <a:schemeClr val="tx1"/>
                </a:solidFill>
                <a:latin typeface="Arial" panose="020B0604020202020204" pitchFamily="34" charset="0"/>
              </a:rPr>
              <a:t>domain</a:t>
            </a:r>
            <a:r>
              <a:rPr lang="en-US" altLang="en-US" dirty="0">
                <a:solidFill>
                  <a:schemeClr val="tx1"/>
                </a:solidFill>
                <a:latin typeface="Arial" panose="020B0604020202020204" pitchFamily="34" charset="0"/>
              </a:rPr>
              <a:t>:</a:t>
            </a:r>
          </a:p>
          <a:p>
            <a:pPr>
              <a:spcBef>
                <a:spcPct val="0"/>
              </a:spcBef>
              <a:buFontTx/>
              <a:buNone/>
            </a:pPr>
            <a:r>
              <a:rPr lang="en-US" altLang="en-US" dirty="0" smtClean="0">
                <a:solidFill>
                  <a:schemeClr val="tx1"/>
                </a:solidFill>
                <a:latin typeface="Arial" panose="020B0604020202020204" pitchFamily="34" charset="0"/>
              </a:rPr>
              <a:t>Conventional in-situ data in </a:t>
            </a:r>
            <a:r>
              <a:rPr lang="en-US" altLang="en-US" dirty="0" err="1" smtClean="0">
                <a:solidFill>
                  <a:schemeClr val="tx1"/>
                </a:solidFill>
                <a:latin typeface="Arial" panose="020B0604020202020204" pitchFamily="34" charset="0"/>
              </a:rPr>
              <a:t>prepbufr</a:t>
            </a:r>
            <a:r>
              <a:rPr lang="en-US" altLang="en-US" dirty="0" smtClean="0">
                <a:solidFill>
                  <a:schemeClr val="tx1"/>
                </a:solidFill>
                <a:latin typeface="Arial" panose="020B0604020202020204" pitchFamily="34" charset="0"/>
              </a:rPr>
              <a:t>, satellite wind, TDR </a:t>
            </a:r>
            <a:r>
              <a:rPr lang="en-US" altLang="en-US" dirty="0">
                <a:solidFill>
                  <a:schemeClr val="tx1"/>
                </a:solidFill>
                <a:latin typeface="Arial" panose="020B0604020202020204" pitchFamily="34" charset="0"/>
              </a:rPr>
              <a:t>and </a:t>
            </a:r>
            <a:r>
              <a:rPr lang="en-US" altLang="en-US" dirty="0" err="1" smtClean="0">
                <a:solidFill>
                  <a:schemeClr val="tx1"/>
                </a:solidFill>
                <a:latin typeface="Arial" panose="020B0604020202020204" pitchFamily="34" charset="0"/>
              </a:rPr>
              <a:t>tcvital</a:t>
            </a:r>
            <a:endParaRPr lang="en-US" altLang="en-US" dirty="0">
              <a:solidFill>
                <a:schemeClr val="tx1"/>
              </a:solidFill>
              <a:latin typeface="Arial" panose="020B0604020202020204" pitchFamily="34" charset="0"/>
            </a:endParaRPr>
          </a:p>
          <a:p>
            <a:pPr>
              <a:spcBef>
                <a:spcPct val="0"/>
              </a:spcBef>
              <a:buFontTx/>
              <a:buNone/>
            </a:pPr>
            <a:endParaRPr lang="en-US" altLang="en-US" dirty="0">
              <a:solidFill>
                <a:schemeClr val="tx1"/>
              </a:solidFill>
              <a:latin typeface="Arial" panose="020B0604020202020204" pitchFamily="34" charset="0"/>
            </a:endParaRPr>
          </a:p>
          <a:p>
            <a:pPr>
              <a:spcBef>
                <a:spcPct val="0"/>
              </a:spcBef>
              <a:buFontTx/>
              <a:buNone/>
            </a:pPr>
            <a:r>
              <a:rPr lang="en-US" altLang="en-US" u="sng" dirty="0" smtClean="0">
                <a:solidFill>
                  <a:schemeClr val="tx1"/>
                </a:solidFill>
                <a:latin typeface="Arial" panose="020B0604020202020204" pitchFamily="34" charset="0"/>
              </a:rPr>
              <a:t>9km </a:t>
            </a:r>
            <a:r>
              <a:rPr lang="en-US" altLang="en-US" u="sng" dirty="0">
                <a:solidFill>
                  <a:schemeClr val="tx1"/>
                </a:solidFill>
                <a:latin typeface="Arial" panose="020B0604020202020204" pitchFamily="34" charset="0"/>
              </a:rPr>
              <a:t>domain</a:t>
            </a:r>
            <a:r>
              <a:rPr lang="en-US" altLang="en-US" dirty="0">
                <a:solidFill>
                  <a:schemeClr val="tx1"/>
                </a:solidFill>
                <a:latin typeface="Arial" panose="020B0604020202020204" pitchFamily="34" charset="0"/>
              </a:rPr>
              <a:t>:</a:t>
            </a:r>
          </a:p>
          <a:p>
            <a:pPr>
              <a:spcBef>
                <a:spcPct val="0"/>
              </a:spcBef>
              <a:buNone/>
            </a:pPr>
            <a:r>
              <a:rPr lang="en-US" altLang="en-US" dirty="0">
                <a:solidFill>
                  <a:schemeClr val="tx1"/>
                </a:solidFill>
                <a:latin typeface="Arial" panose="020B0604020202020204" pitchFamily="34" charset="0"/>
              </a:rPr>
              <a:t>Conventional </a:t>
            </a:r>
            <a:r>
              <a:rPr lang="en-US" altLang="en-US" dirty="0" smtClean="0">
                <a:solidFill>
                  <a:schemeClr val="tx1"/>
                </a:solidFill>
                <a:latin typeface="Arial" panose="020B0604020202020204" pitchFamily="34" charset="0"/>
              </a:rPr>
              <a:t>in-situ </a:t>
            </a:r>
            <a:r>
              <a:rPr lang="en-US" altLang="en-US" dirty="0">
                <a:solidFill>
                  <a:schemeClr val="tx1"/>
                </a:solidFill>
                <a:latin typeface="Arial" panose="020B0604020202020204" pitchFamily="34" charset="0"/>
              </a:rPr>
              <a:t>data in </a:t>
            </a:r>
            <a:r>
              <a:rPr lang="en-US" altLang="en-US" dirty="0" err="1" smtClean="0">
                <a:solidFill>
                  <a:schemeClr val="tx1"/>
                </a:solidFill>
                <a:latin typeface="Arial" panose="020B0604020202020204" pitchFamily="34" charset="0"/>
              </a:rPr>
              <a:t>prepbufr</a:t>
            </a:r>
            <a:r>
              <a:rPr lang="en-US" altLang="en-US" dirty="0" smtClean="0">
                <a:solidFill>
                  <a:schemeClr val="tx1"/>
                </a:solidFill>
                <a:latin typeface="Arial" panose="020B0604020202020204" pitchFamily="34" charset="0"/>
              </a:rPr>
              <a:t>, </a:t>
            </a:r>
            <a:r>
              <a:rPr lang="en-US" altLang="en-US" dirty="0">
                <a:solidFill>
                  <a:schemeClr val="tx1"/>
                </a:solidFill>
                <a:latin typeface="Arial" panose="020B0604020202020204" pitchFamily="34" charset="0"/>
              </a:rPr>
              <a:t>satellite wind, TDR and </a:t>
            </a:r>
            <a:r>
              <a:rPr lang="en-US" altLang="en-US" dirty="0" err="1">
                <a:solidFill>
                  <a:schemeClr val="tx1"/>
                </a:solidFill>
                <a:latin typeface="Arial" panose="020B0604020202020204" pitchFamily="34" charset="0"/>
              </a:rPr>
              <a:t>tcvital</a:t>
            </a:r>
            <a:endParaRPr lang="en-US" altLang="en-US" dirty="0">
              <a:solidFill>
                <a:schemeClr val="tx1"/>
              </a:solidFill>
              <a:latin typeface="Arial" panose="020B0604020202020204" pitchFamily="34" charset="0"/>
            </a:endParaRPr>
          </a:p>
          <a:p>
            <a:pPr>
              <a:spcBef>
                <a:spcPct val="0"/>
              </a:spcBef>
              <a:buFontTx/>
              <a:buNone/>
            </a:pPr>
            <a:r>
              <a:rPr lang="en-US" altLang="en-US" dirty="0" smtClean="0">
                <a:solidFill>
                  <a:schemeClr val="tx1"/>
                </a:solidFill>
                <a:latin typeface="Arial" panose="020B0604020202020204" pitchFamily="34" charset="0"/>
              </a:rPr>
              <a:t>Satellite radiances</a:t>
            </a:r>
          </a:p>
          <a:p>
            <a:pPr>
              <a:spcBef>
                <a:spcPct val="0"/>
              </a:spcBef>
              <a:buFontTx/>
              <a:buNone/>
            </a:pPr>
            <a:endParaRPr lang="en-US" altLang="en-US" sz="1800" dirty="0">
              <a:solidFill>
                <a:schemeClr val="tx1"/>
              </a:solidFill>
              <a:latin typeface="Arial" panose="020B0604020202020204" pitchFamily="34" charset="0"/>
            </a:endParaRPr>
          </a:p>
        </p:txBody>
      </p:sp>
      <p:pic>
        <p:nvPicPr>
          <p:cNvPr id="4" name="Picture 3" descr="ou_logo_400x560.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a:spLocks noChangeArrowheads="1"/>
          </p:cNvSpPr>
          <p:nvPr/>
        </p:nvSpPr>
        <p:spPr bwMode="auto">
          <a:xfrm>
            <a:off x="683568" y="313492"/>
            <a:ext cx="792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800" dirty="0" smtClean="0">
                <a:solidFill>
                  <a:srgbClr val="C00000"/>
                </a:solidFill>
                <a:latin typeface="+mj-lt"/>
                <a:ea typeface="华文中宋" charset="0"/>
                <a:cs typeface="Times New Roman" panose="02020603050405020304" pitchFamily="18" charset="0"/>
                <a:sym typeface="Calibri" panose="020F0502020204030204" pitchFamily="34" charset="0"/>
              </a:rPr>
              <a:t>Experiments for </a:t>
            </a:r>
            <a:r>
              <a:rPr lang="en-US" altLang="zh-CN" sz="2800" dirty="0" err="1" smtClean="0">
                <a:solidFill>
                  <a:srgbClr val="C00000"/>
                </a:solidFill>
                <a:latin typeface="+mj-lt"/>
                <a:ea typeface="华文中宋" charset="0"/>
                <a:cs typeface="Times New Roman" panose="02020603050405020304" pitchFamily="18" charset="0"/>
                <a:sym typeface="Calibri" panose="020F0502020204030204" pitchFamily="34" charset="0"/>
              </a:rPr>
              <a:t>Edouard</a:t>
            </a:r>
            <a:r>
              <a:rPr lang="en-US" altLang="zh-CN" sz="2800" dirty="0" smtClean="0">
                <a:solidFill>
                  <a:srgbClr val="C00000"/>
                </a:solidFill>
                <a:latin typeface="+mj-lt"/>
                <a:ea typeface="华文中宋" charset="0"/>
                <a:cs typeface="Times New Roman" panose="02020603050405020304" pitchFamily="18" charset="0"/>
                <a:sym typeface="Calibri" panose="020F0502020204030204" pitchFamily="34" charset="0"/>
              </a:rPr>
              <a:t> 2014 </a:t>
            </a:r>
            <a:endParaRPr lang="en-US" altLang="zh-CN" sz="2800" dirty="0">
              <a:solidFill>
                <a:srgbClr val="C00000"/>
              </a:solidFill>
              <a:latin typeface="+mj-lt"/>
              <a:ea typeface="华文中宋" charset="0"/>
              <a:cs typeface="Times New Roman" panose="02020603050405020304" pitchFamily="18" charset="0"/>
              <a:sym typeface="Calibri" panose="020F0502020204030204" pitchFamily="34" charset="0"/>
            </a:endParaRPr>
          </a:p>
        </p:txBody>
      </p:sp>
      <p:cxnSp>
        <p:nvCxnSpPr>
          <p:cNvPr id="6" name="Straight Connector 5"/>
          <p:cNvCxnSpPr/>
          <p:nvPr/>
        </p:nvCxnSpPr>
        <p:spPr>
          <a:xfrm>
            <a:off x="0" y="1124744"/>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4451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spcBef>
                <a:spcPct val="0"/>
              </a:spcBef>
              <a:buFontTx/>
              <a:buNone/>
            </a:pPr>
            <a:fld id="{3D8C0ABC-24B3-479F-B73C-EFB924F71146}" type="slidenum">
              <a:rPr lang="en-US" altLang="en-US" sz="1200">
                <a:solidFill>
                  <a:srgbClr val="595959"/>
                </a:solidFill>
              </a:rPr>
              <a:pPr>
                <a:spcBef>
                  <a:spcPct val="0"/>
                </a:spcBef>
                <a:buFontTx/>
                <a:buNone/>
              </a:pPr>
              <a:t>42</a:t>
            </a:fld>
            <a:endParaRPr lang="en-US" altLang="en-US" sz="1800" dirty="0">
              <a:solidFill>
                <a:schemeClr val="tx1"/>
              </a:solidFill>
            </a:endParaRPr>
          </a:p>
        </p:txBody>
      </p:sp>
      <p:pic>
        <p:nvPicPr>
          <p:cNvPr id="37891"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9512" y="836712"/>
            <a:ext cx="2347913" cy="290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3" name="Picture 1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51398" y="836712"/>
            <a:ext cx="2287588"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6" name="Picture 1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94548" y="858515"/>
            <a:ext cx="2333625" cy="293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894548" y="3828876"/>
            <a:ext cx="2368550" cy="298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551398" y="3830464"/>
            <a:ext cx="2343150" cy="298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79512" y="3828876"/>
            <a:ext cx="2390775" cy="298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ou_logo_400x560.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5496" y="-27384"/>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4"/>
          <p:cNvSpPr>
            <a:spLocks noChangeArrowheads="1"/>
          </p:cNvSpPr>
          <p:nvPr/>
        </p:nvSpPr>
        <p:spPr bwMode="auto">
          <a:xfrm>
            <a:off x="755576" y="-27384"/>
            <a:ext cx="792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None/>
            </a:pPr>
            <a:r>
              <a:rPr lang="en-US" altLang="zh-CN" sz="2800" dirty="0">
                <a:solidFill>
                  <a:srgbClr val="C00000"/>
                </a:solidFill>
                <a:latin typeface="+mj-lt"/>
                <a:ea typeface="华文中宋" charset="0"/>
                <a:cs typeface="Times New Roman" panose="02020603050405020304" pitchFamily="18" charset="0"/>
                <a:sym typeface="Calibri" panose="020F0502020204030204" pitchFamily="34" charset="0"/>
              </a:rPr>
              <a:t>Impacts of Dual Resolution </a:t>
            </a:r>
            <a:r>
              <a:rPr lang="en-US" altLang="zh-CN" sz="2800" dirty="0" smtClean="0">
                <a:solidFill>
                  <a:srgbClr val="C00000"/>
                </a:solidFill>
                <a:latin typeface="+mj-lt"/>
                <a:ea typeface="华文中宋" charset="0"/>
                <a:cs typeface="Times New Roman" panose="02020603050405020304" pitchFamily="18" charset="0"/>
                <a:sym typeface="Calibri" panose="020F0502020204030204" pitchFamily="34" charset="0"/>
              </a:rPr>
              <a:t>Hybrid</a:t>
            </a:r>
          </a:p>
          <a:p>
            <a:pPr algn="ctr">
              <a:spcBef>
                <a:spcPct val="0"/>
              </a:spcBef>
              <a:buNone/>
            </a:pPr>
            <a:r>
              <a:rPr lang="en-US" altLang="zh-CN" sz="2000" dirty="0" smtClean="0">
                <a:solidFill>
                  <a:srgbClr val="C00000"/>
                </a:solidFill>
                <a:latin typeface="+mj-lt"/>
                <a:ea typeface="华文中宋" charset="0"/>
                <a:cs typeface="Times New Roman" panose="02020603050405020304" pitchFamily="18" charset="0"/>
                <a:sym typeface="Calibri" panose="020F0502020204030204" pitchFamily="34" charset="0"/>
              </a:rPr>
              <a:t>analyzed Edouard structure @2014091518 </a:t>
            </a:r>
            <a:endParaRPr lang="en-US" altLang="zh-CN" sz="2000" dirty="0">
              <a:solidFill>
                <a:srgbClr val="C00000"/>
              </a:solidFill>
              <a:latin typeface="+mj-lt"/>
              <a:ea typeface="华文中宋" charset="0"/>
              <a:cs typeface="Times New Roman" panose="02020603050405020304" pitchFamily="18" charset="0"/>
              <a:sym typeface="Calibri" panose="020F0502020204030204" pitchFamily="34" charset="0"/>
            </a:endParaRPr>
          </a:p>
        </p:txBody>
      </p:sp>
      <p:sp>
        <p:nvSpPr>
          <p:cNvPr id="16" name="Rectangle 178"/>
          <p:cNvSpPr>
            <a:spLocks noChangeArrowheads="1"/>
          </p:cNvSpPr>
          <p:nvPr/>
        </p:nvSpPr>
        <p:spPr bwMode="auto">
          <a:xfrm>
            <a:off x="7085715" y="2386623"/>
            <a:ext cx="2094797"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29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9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9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MS PGothic" panose="020B0600070205080204" pitchFamily="34" charset="-128"/>
              </a:defRPr>
            </a:lvl9pPr>
          </a:lstStyle>
          <a:p>
            <a:pPr marL="516636" indent="-342900">
              <a:spcBef>
                <a:spcPct val="0"/>
              </a:spcBef>
              <a:spcAft>
                <a:spcPts val="500"/>
              </a:spcAft>
              <a:buFont typeface="Arial" panose="020B0604020202020204" pitchFamily="34" charset="0"/>
              <a:buChar char="•"/>
            </a:pPr>
            <a:r>
              <a:rPr lang="en-US" altLang="en-US" sz="2000" dirty="0" smtClean="0">
                <a:latin typeface="Arial Narrow" panose="020B0606020202030204" pitchFamily="34" charset="0"/>
                <a:cs typeface="Arial" panose="020B0604020202020204" pitchFamily="34" charset="0"/>
              </a:rPr>
              <a:t>The </a:t>
            </a:r>
            <a:r>
              <a:rPr lang="en-US" altLang="en-US" sz="2000" dirty="0">
                <a:latin typeface="Arial Narrow" panose="020B0606020202030204" pitchFamily="34" charset="0"/>
                <a:cs typeface="Arial" panose="020B0604020202020204" pitchFamily="34" charset="0"/>
              </a:rPr>
              <a:t>horizontal wind pattern generated by </a:t>
            </a:r>
            <a:r>
              <a:rPr lang="en-US" altLang="en-US" sz="2000" dirty="0" smtClean="0">
                <a:latin typeface="Arial Narrow" panose="020B0606020202030204" pitchFamily="34" charset="0"/>
                <a:cs typeface="Arial" panose="020B0604020202020204" pitchFamily="34" charset="0"/>
              </a:rPr>
              <a:t>Hybrid (dual resolution) fit </a:t>
            </a:r>
            <a:r>
              <a:rPr lang="en-US" altLang="en-US" sz="2000" dirty="0">
                <a:latin typeface="Arial Narrow" panose="020B0606020202030204" pitchFamily="34" charset="0"/>
                <a:cs typeface="Arial" panose="020B0604020202020204" pitchFamily="34" charset="0"/>
              </a:rPr>
              <a:t>the HRD wind analysis </a:t>
            </a:r>
            <a:r>
              <a:rPr lang="en-US" altLang="en-US" sz="2000" dirty="0" smtClean="0">
                <a:latin typeface="Arial Narrow" panose="020B0606020202030204" pitchFamily="34" charset="0"/>
                <a:cs typeface="Arial" panose="020B0604020202020204" pitchFamily="34" charset="0"/>
              </a:rPr>
              <a:t> </a:t>
            </a:r>
            <a:r>
              <a:rPr lang="en-US" altLang="en-US" sz="2000" dirty="0">
                <a:latin typeface="Arial Narrow" panose="020B0606020202030204" pitchFamily="34" charset="0"/>
                <a:cs typeface="Arial" panose="020B0604020202020204" pitchFamily="34" charset="0"/>
              </a:rPr>
              <a:t>better than </a:t>
            </a:r>
            <a:r>
              <a:rPr lang="en-US" altLang="en-US" sz="2000" dirty="0" smtClean="0">
                <a:latin typeface="Arial Narrow" panose="020B0606020202030204" pitchFamily="34" charset="0"/>
                <a:cs typeface="Arial" panose="020B0604020202020204" pitchFamily="34" charset="0"/>
              </a:rPr>
              <a:t>Hybrid-279 (single coarse resolution). </a:t>
            </a:r>
          </a:p>
        </p:txBody>
      </p:sp>
      <p:cxnSp>
        <p:nvCxnSpPr>
          <p:cNvPr id="17" name="Straight Connector 16"/>
          <p:cNvCxnSpPr/>
          <p:nvPr/>
        </p:nvCxnSpPr>
        <p:spPr>
          <a:xfrm>
            <a:off x="0" y="836712"/>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42660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spcBef>
                <a:spcPct val="0"/>
              </a:spcBef>
              <a:buFontTx/>
              <a:buNone/>
            </a:pPr>
            <a:fld id="{3D8C0ABC-24B3-479F-B73C-EFB924F71146}" type="slidenum">
              <a:rPr lang="en-US" altLang="en-US" sz="1200">
                <a:solidFill>
                  <a:srgbClr val="595959"/>
                </a:solidFill>
              </a:rPr>
              <a:pPr>
                <a:spcBef>
                  <a:spcPct val="0"/>
                </a:spcBef>
                <a:buFontTx/>
                <a:buNone/>
              </a:pPr>
              <a:t>43</a:t>
            </a:fld>
            <a:endParaRPr lang="en-US" altLang="en-US" sz="1800">
              <a:solidFill>
                <a:schemeClr val="tx1"/>
              </a:solidFill>
            </a:endParaRPr>
          </a:p>
        </p:txBody>
      </p:sp>
      <p:pic>
        <p:nvPicPr>
          <p:cNvPr id="14" name="Picture 13" descr="ou_logo_400x560.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5496"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p:nvCxnSpPr>
        <p:spPr>
          <a:xfrm>
            <a:off x="0" y="1013779"/>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Box 4"/>
          <p:cNvSpPr>
            <a:spLocks noChangeArrowheads="1"/>
          </p:cNvSpPr>
          <p:nvPr/>
        </p:nvSpPr>
        <p:spPr bwMode="auto">
          <a:xfrm>
            <a:off x="755576" y="116632"/>
            <a:ext cx="83203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lvl="0" algn="ctr">
              <a:spcBef>
                <a:spcPct val="0"/>
              </a:spcBef>
              <a:buNone/>
            </a:pPr>
            <a:r>
              <a:rPr lang="en-US" altLang="zh-CN" sz="2800" dirty="0">
                <a:solidFill>
                  <a:srgbClr val="C00000"/>
                </a:solidFill>
                <a:latin typeface="Calibri"/>
                <a:ea typeface="华文中宋" charset="0"/>
                <a:cs typeface="Times New Roman" panose="02020603050405020304" pitchFamily="18" charset="0"/>
                <a:sym typeface="Calibri" panose="020F0502020204030204" pitchFamily="34" charset="0"/>
              </a:rPr>
              <a:t>Impacts of vortex initialization and ensemble </a:t>
            </a:r>
            <a:r>
              <a:rPr lang="en-US" altLang="zh-CN" sz="2800" dirty="0" smtClean="0">
                <a:solidFill>
                  <a:srgbClr val="C00000"/>
                </a:solidFill>
                <a:latin typeface="Calibri"/>
                <a:ea typeface="华文中宋" charset="0"/>
                <a:cs typeface="Times New Roman" panose="02020603050405020304" pitchFamily="18" charset="0"/>
                <a:sym typeface="Calibri" panose="020F0502020204030204" pitchFamily="34" charset="0"/>
              </a:rPr>
              <a:t>relocation</a:t>
            </a:r>
          </a:p>
          <a:p>
            <a:pPr lvl="0" algn="ctr">
              <a:spcBef>
                <a:spcPct val="0"/>
              </a:spcBef>
              <a:buNone/>
            </a:pPr>
            <a:r>
              <a:rPr lang="en-US" altLang="zh-CN" sz="2000" dirty="0" smtClean="0">
                <a:solidFill>
                  <a:srgbClr val="C00000"/>
                </a:solidFill>
                <a:latin typeface="Calibri"/>
                <a:ea typeface="华文中宋" charset="0"/>
                <a:cs typeface="Times New Roman" panose="02020603050405020304" pitchFamily="18" charset="0"/>
                <a:sym typeface="Calibri" panose="020F0502020204030204" pitchFamily="34" charset="0"/>
              </a:rPr>
              <a:t>analyzed Edouard structure @2014091518 </a:t>
            </a:r>
            <a:endParaRPr lang="en-US" altLang="zh-CN" sz="2000" dirty="0">
              <a:solidFill>
                <a:srgbClr val="C00000"/>
              </a:solidFill>
              <a:latin typeface="Calibri"/>
              <a:ea typeface="华文中宋" charset="0"/>
              <a:cs typeface="Times New Roman" panose="02020603050405020304" pitchFamily="18" charset="0"/>
              <a:sym typeface="Calibri" panose="020F0502020204030204" pitchFamily="34" charset="0"/>
            </a:endParaRPr>
          </a:p>
        </p:txBody>
      </p:sp>
      <p:sp>
        <p:nvSpPr>
          <p:cNvPr id="15" name="Rectangle 14"/>
          <p:cNvSpPr/>
          <p:nvPr/>
        </p:nvSpPr>
        <p:spPr>
          <a:xfrm>
            <a:off x="7246460" y="2027356"/>
            <a:ext cx="1996264" cy="2841804"/>
          </a:xfrm>
          <a:prstGeom prst="rect">
            <a:avLst/>
          </a:prstGeom>
        </p:spPr>
        <p:txBody>
          <a:bodyPr wrap="square">
            <a:spAutoFit/>
          </a:bodyPr>
          <a:lstStyle/>
          <a:p>
            <a:pPr indent="-182880">
              <a:spcAft>
                <a:spcPts val="2000"/>
              </a:spcAft>
              <a:buFont typeface="Arial" panose="020B0604020202020204" pitchFamily="34" charset="0"/>
              <a:buChar char="•"/>
            </a:pPr>
            <a:r>
              <a:rPr lang="en-US" altLang="en-US" dirty="0" smtClean="0">
                <a:latin typeface="Arial Narrow" panose="020B0606020202030204" pitchFamily="34" charset="0"/>
                <a:cs typeface="Arial" panose="020B0604020202020204" pitchFamily="34" charset="0"/>
              </a:rPr>
              <a:t>There </a:t>
            </a:r>
            <a:r>
              <a:rPr lang="en-US" altLang="en-US" dirty="0">
                <a:latin typeface="Arial Narrow" panose="020B0606020202030204" pitchFamily="34" charset="0"/>
                <a:cs typeface="Arial" panose="020B0604020202020204" pitchFamily="34" charset="0"/>
              </a:rPr>
              <a:t>was a large location </a:t>
            </a:r>
            <a:r>
              <a:rPr lang="en-US" altLang="en-US" dirty="0" smtClean="0">
                <a:latin typeface="Arial Narrow" panose="020B0606020202030204" pitchFamily="34" charset="0"/>
                <a:cs typeface="Arial" panose="020B0604020202020204" pitchFamily="34" charset="0"/>
              </a:rPr>
              <a:t>and structure error if no initialization and relocation. </a:t>
            </a:r>
          </a:p>
          <a:p>
            <a:pPr indent="-182880">
              <a:spcAft>
                <a:spcPts val="2000"/>
              </a:spcAft>
              <a:buFont typeface="Arial" panose="020B0604020202020204" pitchFamily="34" charset="0"/>
              <a:buChar char="•"/>
            </a:pPr>
            <a:r>
              <a:rPr lang="en-US" altLang="en-US" dirty="0" smtClean="0">
                <a:latin typeface="Arial Narrow" panose="020B0606020202030204" pitchFamily="34" charset="0"/>
                <a:cs typeface="Arial" panose="020B0604020202020204" pitchFamily="34" charset="0"/>
              </a:rPr>
              <a:t>Relocation of ensemble is also important for storm structure.</a:t>
            </a:r>
            <a:endParaRPr lang="en-US" altLang="en-US" dirty="0">
              <a:latin typeface="Arial Narrow" panose="020B0606020202030204" pitchFamily="34" charset="0"/>
              <a:cs typeface="Arial" panose="020B0604020202020204" pitchFamily="34" charset="0"/>
            </a:endParaRPr>
          </a:p>
        </p:txBody>
      </p:sp>
      <p:pic>
        <p:nvPicPr>
          <p:cNvPr id="18" name="Picture 3"/>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66" y="1220365"/>
            <a:ext cx="1845522"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1"/>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35696" y="1217851"/>
            <a:ext cx="177103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4"/>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01643" y="1217851"/>
            <a:ext cx="185668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3"/>
          <p:cNvPicPr>
            <a:picLocks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621390" y="1252184"/>
            <a:ext cx="1810364"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0"/>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381011" y="3583902"/>
            <a:ext cx="1883518"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1"/>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601290" y="3573016"/>
            <a:ext cx="183480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3"/>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835844" y="3573694"/>
            <a:ext cx="176032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0083" y="3573016"/>
            <a:ext cx="1813101"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70936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3"/>
          <p:cNvPicPr>
            <a:picLocks noChangeAspect="1"/>
          </p:cNvPicPr>
          <p:nvPr/>
        </p:nvPicPr>
        <p:blipFill rotWithShape="1">
          <a:blip r:embed="rId2" cstate="email">
            <a:extLst>
              <a:ext uri="{28A0092B-C50C-407E-A947-70E740481C1C}">
                <a14:useLocalDpi xmlns:a14="http://schemas.microsoft.com/office/drawing/2010/main" val="0"/>
              </a:ext>
            </a:extLst>
          </a:blip>
          <a:srcRect b="10208"/>
          <a:stretch/>
        </p:blipFill>
        <p:spPr bwMode="auto">
          <a:xfrm>
            <a:off x="5920964" y="3789041"/>
            <a:ext cx="3030860" cy="292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1835696" y="1196752"/>
            <a:ext cx="7308304" cy="2862323"/>
          </a:xfrm>
          <a:prstGeom prst="rect">
            <a:avLst/>
          </a:prstGeom>
          <a:noFill/>
        </p:spPr>
        <p:txBody>
          <a:bodyPr wrap="square" rtlCol="0">
            <a:spAutoFit/>
          </a:bodyPr>
          <a:lstStyle/>
          <a:p>
            <a:pPr marL="285750" indent="-285750">
              <a:buFont typeface="Arial"/>
              <a:buChar char="•"/>
            </a:pPr>
            <a:r>
              <a:rPr lang="en-US" dirty="0"/>
              <a:t>Spuriously large wind maximum analyses in Hybrid </a:t>
            </a:r>
            <a:r>
              <a:rPr lang="en-US" dirty="0" smtClean="0"/>
              <a:t>with </a:t>
            </a:r>
            <a:r>
              <a:rPr lang="en-US" dirty="0"/>
              <a:t>3DEnVar were found in the last two TDR-involved </a:t>
            </a:r>
            <a:r>
              <a:rPr lang="en-US" dirty="0" smtClean="0"/>
              <a:t>cycles.</a:t>
            </a:r>
          </a:p>
          <a:p>
            <a:pPr marL="285750" indent="-285750">
              <a:buFont typeface="Arial"/>
              <a:buChar char="•"/>
            </a:pPr>
            <a:r>
              <a:rPr lang="en-US" dirty="0" smtClean="0"/>
              <a:t>Edouard was </a:t>
            </a:r>
            <a:r>
              <a:rPr lang="en-US" dirty="0"/>
              <a:t>going through complicated </a:t>
            </a:r>
            <a:r>
              <a:rPr lang="en-US" dirty="0" smtClean="0"/>
              <a:t>rapid-changing </a:t>
            </a:r>
            <a:r>
              <a:rPr lang="en-US" dirty="0"/>
              <a:t>eyewall </a:t>
            </a:r>
            <a:r>
              <a:rPr lang="en-US" dirty="0" smtClean="0"/>
              <a:t>replacement process. </a:t>
            </a:r>
          </a:p>
          <a:p>
            <a:pPr marL="285750" indent="-285750">
              <a:buFont typeface="Arial"/>
              <a:buChar char="•"/>
            </a:pPr>
            <a:r>
              <a:rPr lang="en-US" dirty="0" smtClean="0"/>
              <a:t>TDR coverage was very brief and </a:t>
            </a:r>
            <a:r>
              <a:rPr lang="en-US" dirty="0"/>
              <a:t>unevenly distributed over the 6-hour window (e.g. TDR covers 12:58~14:17 for cycle 24 valid at 12Z).  </a:t>
            </a:r>
            <a:endParaRPr lang="en-US" dirty="0" smtClean="0"/>
          </a:p>
          <a:p>
            <a:pPr marL="285750" indent="-285750">
              <a:buFont typeface="Arial"/>
              <a:buChar char="•"/>
            </a:pPr>
            <a:r>
              <a:rPr lang="en-US" dirty="0" smtClean="0"/>
              <a:t>Methods considering rapid error evolution during the 6 </a:t>
            </a:r>
            <a:r>
              <a:rPr lang="en-US" dirty="0" err="1" smtClean="0"/>
              <a:t>hr</a:t>
            </a:r>
            <a:r>
              <a:rPr lang="en-US" dirty="0" smtClean="0"/>
              <a:t> window (rather than 3DEnVar over 6-hr window) is needed based on our previous results </a:t>
            </a:r>
            <a:r>
              <a:rPr lang="en-US" dirty="0" smtClean="0"/>
              <a:t>(Wang and Lei, </a:t>
            </a:r>
            <a:r>
              <a:rPr lang="en-US" dirty="0" smtClean="0"/>
              <a:t>2014 MWR; </a:t>
            </a:r>
            <a:r>
              <a:rPr lang="en-US" dirty="0" smtClean="0"/>
              <a:t>Lu </a:t>
            </a:r>
            <a:r>
              <a:rPr lang="en-US" dirty="0" smtClean="0"/>
              <a:t>et al 2016 QJRMS)</a:t>
            </a:r>
            <a:endParaRPr lang="en-US" dirty="0"/>
          </a:p>
        </p:txBody>
      </p:sp>
      <p:grpSp>
        <p:nvGrpSpPr>
          <p:cNvPr id="18" name="Group 17"/>
          <p:cNvGrpSpPr/>
          <p:nvPr/>
        </p:nvGrpSpPr>
        <p:grpSpPr>
          <a:xfrm>
            <a:off x="1979712" y="4293096"/>
            <a:ext cx="3946525" cy="1836935"/>
            <a:chOff x="1119433" y="2069616"/>
            <a:chExt cx="3946525" cy="1836935"/>
          </a:xfrm>
        </p:grpSpPr>
        <p:cxnSp>
          <p:nvCxnSpPr>
            <p:cNvPr id="19" name="Straight Connector 18"/>
            <p:cNvCxnSpPr/>
            <p:nvPr/>
          </p:nvCxnSpPr>
          <p:spPr>
            <a:xfrm>
              <a:off x="3021258" y="2547453"/>
              <a:ext cx="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777033" y="2547453"/>
              <a:ext cx="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348033" y="2587141"/>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8"/>
            <p:cNvSpPr txBox="1">
              <a:spLocks noChangeArrowheads="1"/>
            </p:cNvSpPr>
            <p:nvPr/>
          </p:nvSpPr>
          <p:spPr bwMode="auto">
            <a:xfrm>
              <a:off x="2792658" y="3133241"/>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en-US"/>
                <a:t>12</a:t>
              </a:r>
            </a:p>
          </p:txBody>
        </p:sp>
        <p:cxnSp>
          <p:nvCxnSpPr>
            <p:cNvPr id="25" name="Straight Connector 24"/>
            <p:cNvCxnSpPr/>
            <p:nvPr/>
          </p:nvCxnSpPr>
          <p:spPr>
            <a:xfrm>
              <a:off x="3024433" y="2776053"/>
              <a:ext cx="581025"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11"/>
            <p:cNvSpPr txBox="1">
              <a:spLocks noChangeArrowheads="1"/>
            </p:cNvSpPr>
            <p:nvPr/>
          </p:nvSpPr>
          <p:spPr bwMode="auto">
            <a:xfrm>
              <a:off x="1119433" y="3133241"/>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en-US"/>
                <a:t>09</a:t>
              </a:r>
            </a:p>
          </p:txBody>
        </p:sp>
        <p:sp>
          <p:nvSpPr>
            <p:cNvPr id="27" name="TextBox 12"/>
            <p:cNvSpPr txBox="1">
              <a:spLocks noChangeArrowheads="1"/>
            </p:cNvSpPr>
            <p:nvPr/>
          </p:nvSpPr>
          <p:spPr bwMode="auto">
            <a:xfrm>
              <a:off x="4624633" y="3133241"/>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en-US"/>
                <a:t>15</a:t>
              </a:r>
            </a:p>
          </p:txBody>
        </p:sp>
        <p:cxnSp>
          <p:nvCxnSpPr>
            <p:cNvPr id="28" name="Straight Arrow Connector 27"/>
            <p:cNvCxnSpPr/>
            <p:nvPr/>
          </p:nvCxnSpPr>
          <p:spPr>
            <a:xfrm>
              <a:off x="3543546" y="2395053"/>
              <a:ext cx="771525" cy="0"/>
            </a:xfrm>
            <a:prstGeom prst="straightConnector1">
              <a:avLst/>
            </a:prstGeom>
            <a:ln>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16"/>
            <p:cNvSpPr txBox="1">
              <a:spLocks noChangeArrowheads="1"/>
            </p:cNvSpPr>
            <p:nvPr/>
          </p:nvSpPr>
          <p:spPr bwMode="auto">
            <a:xfrm>
              <a:off x="3046658" y="2069616"/>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en-US"/>
                <a:t>12:58</a:t>
              </a:r>
            </a:p>
          </p:txBody>
        </p:sp>
        <p:sp>
          <p:nvSpPr>
            <p:cNvPr id="30" name="TextBox 17"/>
            <p:cNvSpPr txBox="1">
              <a:spLocks noChangeArrowheads="1"/>
            </p:cNvSpPr>
            <p:nvPr/>
          </p:nvSpPr>
          <p:spPr bwMode="auto">
            <a:xfrm>
              <a:off x="4003921" y="2069616"/>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en-US" dirty="0"/>
                <a:t>14:17</a:t>
              </a:r>
            </a:p>
          </p:txBody>
        </p:sp>
        <p:cxnSp>
          <p:nvCxnSpPr>
            <p:cNvPr id="31" name="Straight Connector 30"/>
            <p:cNvCxnSpPr/>
            <p:nvPr/>
          </p:nvCxnSpPr>
          <p:spPr>
            <a:xfrm>
              <a:off x="3605458" y="2647466"/>
              <a:ext cx="0" cy="257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605458" y="2776053"/>
              <a:ext cx="5794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184896" y="2647466"/>
              <a:ext cx="0" cy="257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184896" y="2776053"/>
              <a:ext cx="5810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514846" y="2647466"/>
              <a:ext cx="0" cy="257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514846" y="2776053"/>
              <a:ext cx="5794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933821" y="2647466"/>
              <a:ext cx="0" cy="257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933821" y="2776053"/>
              <a:ext cx="5810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52796" y="2776053"/>
              <a:ext cx="581025"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3"/>
            <p:cNvSpPr txBox="1">
              <a:spLocks noChangeArrowheads="1"/>
            </p:cNvSpPr>
            <p:nvPr/>
          </p:nvSpPr>
          <p:spPr bwMode="auto">
            <a:xfrm>
              <a:off x="2237033" y="3536664"/>
              <a:ext cx="172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en-US" dirty="0"/>
                <a:t>201409171200</a:t>
              </a:r>
            </a:p>
          </p:txBody>
        </p:sp>
        <p:sp>
          <p:nvSpPr>
            <p:cNvPr id="41" name="TextBox 55"/>
            <p:cNvSpPr txBox="1">
              <a:spLocks noChangeArrowheads="1"/>
            </p:cNvSpPr>
            <p:nvPr/>
          </p:nvSpPr>
          <p:spPr bwMode="auto">
            <a:xfrm>
              <a:off x="3640383" y="2253766"/>
              <a:ext cx="554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en-US" sz="1400"/>
                <a:t>TDR</a:t>
              </a:r>
            </a:p>
          </p:txBody>
        </p:sp>
      </p:grpSp>
      <p:pic>
        <p:nvPicPr>
          <p:cNvPr id="43" name="Picture 10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630" y="1441947"/>
            <a:ext cx="1679353" cy="2543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11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0304" y="3526779"/>
            <a:ext cx="1695392" cy="2566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81B0FCF-27C2-7248-815F-ACE015405023}" type="slidenum">
              <a:rPr lang="en-US" altLang="zh-CN" smtClean="0"/>
              <a:pPr>
                <a:defRPr/>
              </a:pPr>
              <a:t>44</a:t>
            </a:fld>
            <a:endParaRPr lang="en-US" altLang="zh-CN"/>
          </a:p>
        </p:txBody>
      </p:sp>
      <p:pic>
        <p:nvPicPr>
          <p:cNvPr id="46" name="Picture 45" descr="ou_logo_400x560.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0359" y="116632"/>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 name="Straight Connector 47"/>
          <p:cNvCxnSpPr/>
          <p:nvPr/>
        </p:nvCxnSpPr>
        <p:spPr>
          <a:xfrm>
            <a:off x="0" y="1124744"/>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TextBox 4"/>
          <p:cNvSpPr>
            <a:spLocks noChangeArrowheads="1"/>
          </p:cNvSpPr>
          <p:nvPr/>
        </p:nvSpPr>
        <p:spPr bwMode="auto">
          <a:xfrm>
            <a:off x="823664" y="116632"/>
            <a:ext cx="7924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None/>
            </a:pPr>
            <a:r>
              <a:rPr lang="en-US" altLang="zh-CN" sz="2800" dirty="0" smtClean="0">
                <a:solidFill>
                  <a:srgbClr val="C00000"/>
                </a:solidFill>
                <a:latin typeface="+mj-lt"/>
                <a:ea typeface="华文中宋" charset="0"/>
                <a:cs typeface="Times New Roman" panose="02020603050405020304" pitchFamily="18" charset="0"/>
                <a:sym typeface="Calibri" panose="020F0502020204030204" pitchFamily="34" charset="0"/>
              </a:rPr>
              <a:t>Motivation of 4DEnVar/Hourly for vortex scale observation assimilation</a:t>
            </a:r>
            <a:endParaRPr lang="en-US" altLang="zh-CN" sz="2800" dirty="0">
              <a:solidFill>
                <a:srgbClr val="C00000"/>
              </a:solidFill>
              <a:latin typeface="+mj-lt"/>
              <a:ea typeface="华文中宋" charset="0"/>
              <a:cs typeface="Times New Roman" panose="02020603050405020304" pitchFamily="18" charset="0"/>
              <a:sym typeface="Calibri" panose="020F0502020204030204" pitchFamily="34" charset="0"/>
            </a:endParaRPr>
          </a:p>
        </p:txBody>
      </p:sp>
      <p:sp>
        <p:nvSpPr>
          <p:cNvPr id="45" name="TextBox 17"/>
          <p:cNvSpPr txBox="1">
            <a:spLocks noChangeArrowheads="1"/>
          </p:cNvSpPr>
          <p:nvPr/>
        </p:nvSpPr>
        <p:spPr bwMode="auto">
          <a:xfrm>
            <a:off x="7127828" y="3929606"/>
            <a:ext cx="12441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en-US" sz="1600" dirty="0" smtClean="0"/>
              <a:t>Flight Track</a:t>
            </a:r>
            <a:endParaRPr lang="en-US" altLang="en-US" sz="1600" dirty="0"/>
          </a:p>
        </p:txBody>
      </p:sp>
    </p:spTree>
    <p:extLst>
      <p:ext uri="{BB962C8B-B14F-4D97-AF65-F5344CB8AC3E}">
        <p14:creationId xmlns:p14="http://schemas.microsoft.com/office/powerpoint/2010/main" val="4099851867"/>
      </p:ext>
    </p:extLst>
  </p:cSld>
  <p:clrMapOvr>
    <a:masterClrMapping/>
  </p:clrMapOvr>
  <mc:AlternateContent xmlns:mc="http://schemas.openxmlformats.org/markup-compatibility/2006" xmlns:p14="http://schemas.microsoft.com/office/powerpoint/2010/main">
    <mc:Choice Requires="p14">
      <p:transition spd="slow" p14:dur="2000" advTm="54180"/>
    </mc:Choice>
    <mc:Fallback xmlns="">
      <p:transition spd="slow" advTm="54180"/>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6751514" y="1148625"/>
            <a:ext cx="2060076" cy="2700000"/>
          </a:xfrm>
          <a:prstGeom prst="rect">
            <a:avLst/>
          </a:prstGeom>
        </p:spPr>
      </p:pic>
      <p:pic>
        <p:nvPicPr>
          <p:cNvPr id="19" name="Picture 18"/>
          <p:cNvPicPr>
            <a:picLocks noChangeAspect="1"/>
          </p:cNvPicPr>
          <p:nvPr/>
        </p:nvPicPr>
        <p:blipFill>
          <a:blip r:embed="rId3"/>
          <a:stretch>
            <a:fillRect/>
          </a:stretch>
        </p:blipFill>
        <p:spPr>
          <a:xfrm>
            <a:off x="6624849" y="3343350"/>
            <a:ext cx="2279663" cy="2700000"/>
          </a:xfrm>
          <a:prstGeom prst="rect">
            <a:avLst/>
          </a:prstGeom>
        </p:spPr>
      </p:pic>
      <p:pic>
        <p:nvPicPr>
          <p:cNvPr id="6" name="Picture 5"/>
          <p:cNvPicPr>
            <a:picLocks noChangeAspect="1"/>
          </p:cNvPicPr>
          <p:nvPr/>
        </p:nvPicPr>
        <p:blipFill>
          <a:blip r:embed="rId4"/>
          <a:stretch>
            <a:fillRect/>
          </a:stretch>
        </p:blipFill>
        <p:spPr>
          <a:xfrm>
            <a:off x="235583" y="1124744"/>
            <a:ext cx="2062125" cy="2700000"/>
          </a:xfrm>
          <a:prstGeom prst="rect">
            <a:avLst/>
          </a:prstGeom>
        </p:spPr>
      </p:pic>
      <p:pic>
        <p:nvPicPr>
          <p:cNvPr id="14" name="Picture 13"/>
          <p:cNvPicPr>
            <a:picLocks noChangeAspect="1"/>
          </p:cNvPicPr>
          <p:nvPr/>
        </p:nvPicPr>
        <p:blipFill>
          <a:blip r:embed="rId5"/>
          <a:stretch>
            <a:fillRect/>
          </a:stretch>
        </p:blipFill>
        <p:spPr>
          <a:xfrm>
            <a:off x="4612111" y="1143535"/>
            <a:ext cx="2050633" cy="2700000"/>
          </a:xfrm>
          <a:prstGeom prst="rect">
            <a:avLst/>
          </a:prstGeom>
        </p:spPr>
      </p:pic>
      <p:pic>
        <p:nvPicPr>
          <p:cNvPr id="13" name="Picture 12"/>
          <p:cNvPicPr>
            <a:picLocks noChangeAspect="1"/>
          </p:cNvPicPr>
          <p:nvPr/>
        </p:nvPicPr>
        <p:blipFill>
          <a:blip r:embed="rId6"/>
          <a:stretch>
            <a:fillRect/>
          </a:stretch>
        </p:blipFill>
        <p:spPr>
          <a:xfrm>
            <a:off x="4494710" y="3328018"/>
            <a:ext cx="2278482" cy="2700000"/>
          </a:xfrm>
          <a:prstGeom prst="rect">
            <a:avLst/>
          </a:prstGeom>
        </p:spPr>
      </p:pic>
      <p:pic>
        <p:nvPicPr>
          <p:cNvPr id="8" name="Picture 7"/>
          <p:cNvPicPr>
            <a:picLocks noChangeAspect="1"/>
          </p:cNvPicPr>
          <p:nvPr/>
        </p:nvPicPr>
        <p:blipFill>
          <a:blip r:embed="rId7"/>
          <a:stretch>
            <a:fillRect/>
          </a:stretch>
        </p:blipFill>
        <p:spPr>
          <a:xfrm>
            <a:off x="2439033" y="1128845"/>
            <a:ext cx="2055681" cy="2700000"/>
          </a:xfrm>
          <a:prstGeom prst="rect">
            <a:avLst/>
          </a:prstGeom>
        </p:spPr>
      </p:pic>
      <p:pic>
        <p:nvPicPr>
          <p:cNvPr id="7" name="Picture 6"/>
          <p:cNvPicPr>
            <a:picLocks noChangeAspect="1"/>
          </p:cNvPicPr>
          <p:nvPr/>
        </p:nvPicPr>
        <p:blipFill>
          <a:blip r:embed="rId8"/>
          <a:stretch>
            <a:fillRect/>
          </a:stretch>
        </p:blipFill>
        <p:spPr>
          <a:xfrm>
            <a:off x="2333543" y="3328018"/>
            <a:ext cx="2270886" cy="2700000"/>
          </a:xfrm>
          <a:prstGeom prst="rect">
            <a:avLst/>
          </a:prstGeom>
        </p:spPr>
      </p:pic>
      <p:pic>
        <p:nvPicPr>
          <p:cNvPr id="12" name="Picture 11"/>
          <p:cNvPicPr>
            <a:picLocks noChangeAspect="1"/>
          </p:cNvPicPr>
          <p:nvPr/>
        </p:nvPicPr>
        <p:blipFill>
          <a:blip r:embed="rId9"/>
          <a:stretch>
            <a:fillRect/>
          </a:stretch>
        </p:blipFill>
        <p:spPr>
          <a:xfrm>
            <a:off x="138928" y="3352082"/>
            <a:ext cx="2277887" cy="2700000"/>
          </a:xfrm>
          <a:prstGeom prst="rect">
            <a:avLst/>
          </a:prstGeom>
        </p:spPr>
      </p:pic>
      <p:sp>
        <p:nvSpPr>
          <p:cNvPr id="2" name="Slide Number Placeholder 1"/>
          <p:cNvSpPr>
            <a:spLocks noGrp="1"/>
          </p:cNvSpPr>
          <p:nvPr>
            <p:ph type="sldNum" sz="quarter" idx="12"/>
          </p:nvPr>
        </p:nvSpPr>
        <p:spPr/>
        <p:txBody>
          <a:bodyPr/>
          <a:lstStyle/>
          <a:p>
            <a:pPr>
              <a:defRPr/>
            </a:pPr>
            <a:fld id="{881B0FCF-27C2-7248-815F-ACE015405023}" type="slidenum">
              <a:rPr lang="en-US" altLang="zh-CN" smtClean="0"/>
              <a:pPr>
                <a:defRPr/>
              </a:pPr>
              <a:t>45</a:t>
            </a:fld>
            <a:endParaRPr lang="en-US" altLang="zh-CN"/>
          </a:p>
        </p:txBody>
      </p:sp>
      <p:pic>
        <p:nvPicPr>
          <p:cNvPr id="9" name="Picture 8" descr="ou_logo_400x560.jp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70359" y="116632"/>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p:cNvSpPr>
            <a:spLocks noChangeArrowheads="1"/>
          </p:cNvSpPr>
          <p:nvPr/>
        </p:nvSpPr>
        <p:spPr bwMode="auto">
          <a:xfrm>
            <a:off x="755576" y="139279"/>
            <a:ext cx="84245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None/>
            </a:pPr>
            <a:r>
              <a:rPr lang="en-US" altLang="zh-CN" dirty="0">
                <a:solidFill>
                  <a:srgbClr val="C00000"/>
                </a:solidFill>
                <a:latin typeface="+mj-lt"/>
                <a:ea typeface="华文中宋" charset="0"/>
                <a:cs typeface="Times New Roman" panose="02020603050405020304" pitchFamily="18" charset="0"/>
                <a:sym typeface="Calibri" panose="020F0502020204030204" pitchFamily="34" charset="0"/>
              </a:rPr>
              <a:t>Impacts of </a:t>
            </a:r>
            <a:r>
              <a:rPr lang="en-US" altLang="zh-CN" dirty="0" smtClean="0">
                <a:solidFill>
                  <a:srgbClr val="C00000"/>
                </a:solidFill>
                <a:latin typeface="+mj-lt"/>
                <a:ea typeface="华文中宋" charset="0"/>
                <a:cs typeface="Times New Roman" panose="02020603050405020304" pitchFamily="18" charset="0"/>
                <a:sym typeface="Calibri" panose="020F0502020204030204" pitchFamily="34" charset="0"/>
              </a:rPr>
              <a:t>4DEnVar/</a:t>
            </a:r>
            <a:r>
              <a:rPr lang="en-US" altLang="zh-CN" dirty="0" err="1" smtClean="0">
                <a:solidFill>
                  <a:srgbClr val="C00000"/>
                </a:solidFill>
                <a:latin typeface="+mj-lt"/>
                <a:ea typeface="华文中宋" charset="0"/>
                <a:cs typeface="Times New Roman" panose="02020603050405020304" pitchFamily="18" charset="0"/>
                <a:sym typeface="Calibri" panose="020F0502020204030204" pitchFamily="34" charset="0"/>
              </a:rPr>
              <a:t>Hrly</a:t>
            </a:r>
            <a:r>
              <a:rPr lang="en-US" altLang="zh-CN" dirty="0" smtClean="0">
                <a:solidFill>
                  <a:srgbClr val="C00000"/>
                </a:solidFill>
                <a:latin typeface="+mj-lt"/>
                <a:ea typeface="华文中宋" charset="0"/>
                <a:cs typeface="Times New Roman" panose="02020603050405020304" pitchFamily="18" charset="0"/>
                <a:sym typeface="Calibri" panose="020F0502020204030204" pitchFamily="34" charset="0"/>
              </a:rPr>
              <a:t> </a:t>
            </a:r>
            <a:r>
              <a:rPr lang="en-US" altLang="zh-CN" dirty="0">
                <a:solidFill>
                  <a:srgbClr val="C00000"/>
                </a:solidFill>
                <a:latin typeface="+mj-lt"/>
                <a:ea typeface="华文中宋" charset="0"/>
                <a:cs typeface="Times New Roman" panose="02020603050405020304" pitchFamily="18" charset="0"/>
                <a:sym typeface="Calibri" panose="020F0502020204030204" pitchFamily="34" charset="0"/>
              </a:rPr>
              <a:t>for vortex scale </a:t>
            </a:r>
            <a:r>
              <a:rPr lang="en-US" altLang="zh-CN" dirty="0" smtClean="0">
                <a:solidFill>
                  <a:srgbClr val="C00000"/>
                </a:solidFill>
                <a:latin typeface="+mj-lt"/>
                <a:ea typeface="华文中宋" charset="0"/>
                <a:cs typeface="Times New Roman" panose="02020603050405020304" pitchFamily="18" charset="0"/>
                <a:sym typeface="Calibri" panose="020F0502020204030204" pitchFamily="34" charset="0"/>
              </a:rPr>
              <a:t>observation assimilation</a:t>
            </a:r>
          </a:p>
          <a:p>
            <a:pPr algn="ctr">
              <a:spcBef>
                <a:spcPct val="0"/>
              </a:spcBef>
              <a:buNone/>
            </a:pPr>
            <a:r>
              <a:rPr lang="en-US" altLang="zh-CN" sz="2000" dirty="0" smtClean="0">
                <a:solidFill>
                  <a:srgbClr val="C00000"/>
                </a:solidFill>
                <a:latin typeface="Calibri"/>
                <a:ea typeface="华文中宋" charset="0"/>
                <a:cs typeface="Times New Roman" panose="02020603050405020304" pitchFamily="18" charset="0"/>
                <a:sym typeface="Calibri" panose="020F0502020204030204" pitchFamily="34" charset="0"/>
              </a:rPr>
              <a:t>analyzed Edouard structure @2014091712 </a:t>
            </a:r>
            <a:endParaRPr lang="en-US" altLang="zh-CN" sz="2800" dirty="0">
              <a:solidFill>
                <a:srgbClr val="C00000"/>
              </a:solidFill>
              <a:latin typeface="+mj-lt"/>
              <a:ea typeface="华文中宋" charset="0"/>
              <a:cs typeface="Times New Roman" panose="02020603050405020304" pitchFamily="18" charset="0"/>
              <a:sym typeface="Calibri" panose="020F0502020204030204" pitchFamily="34" charset="0"/>
            </a:endParaRPr>
          </a:p>
        </p:txBody>
      </p:sp>
      <p:cxnSp>
        <p:nvCxnSpPr>
          <p:cNvPr id="11" name="Straight Connector 10"/>
          <p:cNvCxnSpPr/>
          <p:nvPr/>
        </p:nvCxnSpPr>
        <p:spPr>
          <a:xfrm>
            <a:off x="0" y="1064768"/>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05175" y="3588923"/>
            <a:ext cx="330540" cy="276999"/>
          </a:xfrm>
          <a:prstGeom prst="rect">
            <a:avLst/>
          </a:prstGeom>
          <a:noFill/>
        </p:spPr>
        <p:txBody>
          <a:bodyPr wrap="none" rtlCol="0">
            <a:spAutoFit/>
          </a:bodyPr>
          <a:lstStyle/>
          <a:p>
            <a:r>
              <a:rPr lang="en-US" sz="1200" dirty="0" smtClean="0"/>
              <a:t>W</a:t>
            </a:r>
            <a:endParaRPr lang="en-US" sz="1200" dirty="0"/>
          </a:p>
        </p:txBody>
      </p:sp>
      <p:sp>
        <p:nvSpPr>
          <p:cNvPr id="16" name="TextBox 15"/>
          <p:cNvSpPr txBox="1"/>
          <p:nvPr/>
        </p:nvSpPr>
        <p:spPr>
          <a:xfrm>
            <a:off x="1909367" y="3588923"/>
            <a:ext cx="287258" cy="276999"/>
          </a:xfrm>
          <a:prstGeom prst="rect">
            <a:avLst/>
          </a:prstGeom>
          <a:noFill/>
        </p:spPr>
        <p:txBody>
          <a:bodyPr wrap="none" rtlCol="0">
            <a:spAutoFit/>
          </a:bodyPr>
          <a:lstStyle/>
          <a:p>
            <a:r>
              <a:rPr lang="en-US" sz="1200" dirty="0" smtClean="0"/>
              <a:t>E</a:t>
            </a:r>
            <a:endParaRPr lang="en-US" sz="1200" dirty="0"/>
          </a:p>
        </p:txBody>
      </p:sp>
      <p:sp>
        <p:nvSpPr>
          <p:cNvPr id="3" name="Rectangle 2"/>
          <p:cNvSpPr/>
          <p:nvPr/>
        </p:nvSpPr>
        <p:spPr>
          <a:xfrm>
            <a:off x="960025" y="6008221"/>
            <a:ext cx="7267545" cy="877163"/>
          </a:xfrm>
          <a:prstGeom prst="rect">
            <a:avLst/>
          </a:prstGeom>
        </p:spPr>
        <p:txBody>
          <a:bodyPr wrap="square">
            <a:spAutoFit/>
          </a:bodyPr>
          <a:lstStyle/>
          <a:p>
            <a:pPr marL="285750" indent="-285750">
              <a:buFont typeface="Arial" panose="020B0604020202020204" pitchFamily="34" charset="0"/>
              <a:buChar char="•"/>
            </a:pPr>
            <a:r>
              <a:rPr lang="en-US" altLang="en-US" sz="1700" dirty="0">
                <a:latin typeface="Arial" panose="020B0604020202020204" pitchFamily="34" charset="0"/>
                <a:cs typeface="Arial" panose="020B0604020202020204" pitchFamily="34" charset="0"/>
              </a:rPr>
              <a:t>Using </a:t>
            </a:r>
            <a:r>
              <a:rPr lang="en-US" altLang="en-US" sz="1700" dirty="0" smtClean="0">
                <a:latin typeface="Arial" panose="020B0604020202020204" pitchFamily="34" charset="0"/>
                <a:cs typeface="Arial" panose="020B0604020202020204" pitchFamily="34" charset="0"/>
              </a:rPr>
              <a:t>4DEnVar or </a:t>
            </a:r>
            <a:r>
              <a:rPr lang="en-US" altLang="en-US" sz="1700" dirty="0" err="1" smtClean="0">
                <a:latin typeface="Arial" panose="020B0604020202020204" pitchFamily="34" charset="0"/>
                <a:cs typeface="Arial" panose="020B0604020202020204" pitchFamily="34" charset="0"/>
              </a:rPr>
              <a:t>Hrly</a:t>
            </a:r>
            <a:r>
              <a:rPr lang="en-US" altLang="en-US" sz="1700" dirty="0" smtClean="0">
                <a:latin typeface="Arial" panose="020B0604020202020204" pitchFamily="34" charset="0"/>
                <a:cs typeface="Arial" panose="020B0604020202020204" pitchFamily="34" charset="0"/>
              </a:rPr>
              <a:t>, the </a:t>
            </a:r>
            <a:r>
              <a:rPr lang="en-US" altLang="en-US" sz="1700" dirty="0">
                <a:latin typeface="Arial" panose="020B0604020202020204" pitchFamily="34" charset="0"/>
                <a:cs typeface="Arial" panose="020B0604020202020204" pitchFamily="34" charset="0"/>
              </a:rPr>
              <a:t>spurious wind </a:t>
            </a:r>
            <a:r>
              <a:rPr lang="en-US" altLang="en-US" sz="1700" dirty="0" smtClean="0">
                <a:latin typeface="Arial" panose="020B0604020202020204" pitchFamily="34" charset="0"/>
                <a:cs typeface="Arial" panose="020B0604020202020204" pitchFamily="34" charset="0"/>
              </a:rPr>
              <a:t>maximum was </a:t>
            </a:r>
            <a:r>
              <a:rPr lang="en-US" altLang="en-US" sz="1700" dirty="0">
                <a:latin typeface="Arial" panose="020B0604020202020204" pitchFamily="34" charset="0"/>
                <a:cs typeface="Arial" panose="020B0604020202020204" pitchFamily="34" charset="0"/>
              </a:rPr>
              <a:t>reduced and the wind pattern was more consistent with HRD radar </a:t>
            </a:r>
            <a:r>
              <a:rPr lang="en-US" altLang="en-US" sz="1700" dirty="0" smtClean="0">
                <a:latin typeface="Arial" panose="020B0604020202020204" pitchFamily="34" charset="0"/>
                <a:cs typeface="Arial" panose="020B0604020202020204" pitchFamily="34" charset="0"/>
              </a:rPr>
              <a:t>composite as compared to 3DEnVar</a:t>
            </a:r>
          </a:p>
        </p:txBody>
      </p:sp>
    </p:spTree>
    <p:extLst>
      <p:ext uri="{BB962C8B-B14F-4D97-AF65-F5344CB8AC3E}">
        <p14:creationId xmlns:p14="http://schemas.microsoft.com/office/powerpoint/2010/main" val="2729627075"/>
      </p:ext>
    </p:extLst>
  </p:cSld>
  <p:clrMapOvr>
    <a:masterClrMapping/>
  </p:clrMapOvr>
  <mc:AlternateContent xmlns:mc="http://schemas.openxmlformats.org/markup-compatibility/2006" xmlns:p14="http://schemas.microsoft.com/office/powerpoint/2010/main">
    <mc:Choice Requires="p14">
      <p:transition spd="slow" p14:dur="2000" advTm="15623"/>
    </mc:Choice>
    <mc:Fallback xmlns="">
      <p:transition spd="slow" advTm="15623"/>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5126" y="1174820"/>
            <a:ext cx="2870690" cy="2581396"/>
          </a:xfrm>
          <a:prstGeom prst="rect">
            <a:avLst/>
          </a:prstGeom>
        </p:spPr>
      </p:pic>
      <p:pic>
        <p:nvPicPr>
          <p:cNvPr id="7" name="Picture 6"/>
          <p:cNvPicPr>
            <a:picLocks noChangeAspect="1"/>
          </p:cNvPicPr>
          <p:nvPr/>
        </p:nvPicPr>
        <p:blipFill>
          <a:blip r:embed="rId4"/>
          <a:stretch>
            <a:fillRect/>
          </a:stretch>
        </p:blipFill>
        <p:spPr>
          <a:xfrm>
            <a:off x="2987824" y="1196752"/>
            <a:ext cx="2924826" cy="2592288"/>
          </a:xfrm>
          <a:prstGeom prst="rect">
            <a:avLst/>
          </a:prstGeom>
        </p:spPr>
      </p:pic>
      <p:sp>
        <p:nvSpPr>
          <p:cNvPr id="19" name="TextBox 18"/>
          <p:cNvSpPr txBox="1"/>
          <p:nvPr/>
        </p:nvSpPr>
        <p:spPr>
          <a:xfrm>
            <a:off x="5940152" y="2204864"/>
            <a:ext cx="2952328" cy="3693319"/>
          </a:xfrm>
          <a:prstGeom prst="rect">
            <a:avLst/>
          </a:prstGeom>
          <a:noFill/>
        </p:spPr>
        <p:txBody>
          <a:bodyPr wrap="square" rtlCol="0">
            <a:spAutoFit/>
          </a:bodyPr>
          <a:lstStyle/>
          <a:p>
            <a:pPr marL="285750" indent="-285750">
              <a:buFont typeface="Arial"/>
              <a:buChar char="•"/>
            </a:pPr>
            <a:r>
              <a:rPr lang="en-US" dirty="0" smtClean="0"/>
              <a:t>Hybrid-4DTDR improved MSLP and </a:t>
            </a:r>
            <a:r>
              <a:rPr lang="en-US" dirty="0" err="1" smtClean="0"/>
              <a:t>Vmax</a:t>
            </a:r>
            <a:r>
              <a:rPr lang="en-US" dirty="0" smtClean="0"/>
              <a:t>  forecast relative to operational HWRF during the intensification of Edouard until </a:t>
            </a:r>
            <a:r>
              <a:rPr lang="en-US" dirty="0"/>
              <a:t>it reached the maximum intensity</a:t>
            </a:r>
            <a:r>
              <a:rPr lang="en-US" dirty="0" smtClean="0"/>
              <a:t>.</a:t>
            </a:r>
          </a:p>
          <a:p>
            <a:pPr marL="285750" indent="-285750">
              <a:buFont typeface="Arial"/>
              <a:buChar char="•"/>
            </a:pPr>
            <a:endParaRPr lang="en-US" dirty="0"/>
          </a:p>
          <a:p>
            <a:pPr marL="285750" indent="-285750">
              <a:buFont typeface="Arial"/>
              <a:buChar char="•"/>
            </a:pPr>
            <a:r>
              <a:rPr lang="en-US" dirty="0" smtClean="0"/>
              <a:t>The improvement is largely due to the alleviation of spin down issue.</a:t>
            </a:r>
            <a:endParaRPr lang="en-US" dirty="0"/>
          </a:p>
        </p:txBody>
      </p:sp>
      <p:pic>
        <p:nvPicPr>
          <p:cNvPr id="22" name="Picture 7" descr="ou_logo_400x560.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81B0FCF-27C2-7248-815F-ACE015405023}" type="slidenum">
              <a:rPr lang="en-US" altLang="zh-CN" smtClean="0"/>
              <a:pPr>
                <a:defRPr/>
              </a:pPr>
              <a:t>46</a:t>
            </a:fld>
            <a:endParaRPr lang="en-US" altLang="zh-CN"/>
          </a:p>
        </p:txBody>
      </p:sp>
      <p:cxnSp>
        <p:nvCxnSpPr>
          <p:cNvPr id="20" name="Straight Connector 19"/>
          <p:cNvCxnSpPr/>
          <p:nvPr/>
        </p:nvCxnSpPr>
        <p:spPr>
          <a:xfrm>
            <a:off x="0" y="1124744"/>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Box 4"/>
          <p:cNvSpPr>
            <a:spLocks noChangeArrowheads="1"/>
          </p:cNvSpPr>
          <p:nvPr/>
        </p:nvSpPr>
        <p:spPr bwMode="auto">
          <a:xfrm>
            <a:off x="823664" y="116632"/>
            <a:ext cx="83203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None/>
            </a:pPr>
            <a:r>
              <a:rPr lang="en-US" altLang="zh-CN" sz="2800" dirty="0">
                <a:solidFill>
                  <a:srgbClr val="C00000"/>
                </a:solidFill>
                <a:latin typeface="+mj-lt"/>
                <a:ea typeface="华文中宋" charset="0"/>
                <a:cs typeface="Times New Roman" panose="02020603050405020304" pitchFamily="18" charset="0"/>
                <a:sym typeface="Calibri" panose="020F0502020204030204" pitchFamily="34" charset="0"/>
              </a:rPr>
              <a:t>Alleviation of the “spin-down” issue </a:t>
            </a:r>
            <a:r>
              <a:rPr lang="en-US" altLang="zh-CN" sz="2800" dirty="0" smtClean="0">
                <a:solidFill>
                  <a:srgbClr val="C00000"/>
                </a:solidFill>
                <a:latin typeface="+mj-lt"/>
                <a:ea typeface="华文中宋" charset="0"/>
                <a:cs typeface="Times New Roman" panose="02020603050405020304" pitchFamily="18" charset="0"/>
                <a:sym typeface="Calibri" panose="020F0502020204030204" pitchFamily="34" charset="0"/>
              </a:rPr>
              <a:t>relative to operational HWRF</a:t>
            </a:r>
            <a:endParaRPr lang="en-US" altLang="zh-CN" sz="2800" dirty="0">
              <a:solidFill>
                <a:srgbClr val="C00000"/>
              </a:solidFill>
              <a:latin typeface="+mj-lt"/>
              <a:ea typeface="华文中宋" charset="0"/>
              <a:cs typeface="Times New Roman" panose="02020603050405020304" pitchFamily="18" charset="0"/>
              <a:sym typeface="Calibri" panose="020F0502020204030204" pitchFamily="34" charset="0"/>
            </a:endParaRPr>
          </a:p>
        </p:txBody>
      </p:sp>
      <p:pic>
        <p:nvPicPr>
          <p:cNvPr id="23" name="Picture 22"/>
          <p:cNvPicPr>
            <a:picLocks noChangeAspect="1"/>
          </p:cNvPicPr>
          <p:nvPr/>
        </p:nvPicPr>
        <p:blipFill>
          <a:blip r:embed="rId6"/>
          <a:stretch>
            <a:fillRect/>
          </a:stretch>
        </p:blipFill>
        <p:spPr>
          <a:xfrm>
            <a:off x="0" y="3897344"/>
            <a:ext cx="2952724" cy="2628000"/>
          </a:xfrm>
          <a:prstGeom prst="rect">
            <a:avLst/>
          </a:prstGeom>
        </p:spPr>
      </p:pic>
      <p:pic>
        <p:nvPicPr>
          <p:cNvPr id="24" name="Picture 23"/>
          <p:cNvPicPr>
            <a:picLocks noChangeAspect="1"/>
          </p:cNvPicPr>
          <p:nvPr/>
        </p:nvPicPr>
        <p:blipFill>
          <a:blip r:embed="rId7"/>
          <a:stretch>
            <a:fillRect/>
          </a:stretch>
        </p:blipFill>
        <p:spPr>
          <a:xfrm>
            <a:off x="2915816" y="3906459"/>
            <a:ext cx="3024336" cy="2641508"/>
          </a:xfrm>
          <a:prstGeom prst="rect">
            <a:avLst/>
          </a:prstGeom>
        </p:spPr>
      </p:pic>
      <p:sp>
        <p:nvSpPr>
          <p:cNvPr id="3" name="TextBox 2"/>
          <p:cNvSpPr txBox="1"/>
          <p:nvPr/>
        </p:nvSpPr>
        <p:spPr>
          <a:xfrm>
            <a:off x="1547664" y="6453336"/>
            <a:ext cx="792088" cy="369332"/>
          </a:xfrm>
          <a:prstGeom prst="rect">
            <a:avLst/>
          </a:prstGeom>
          <a:noFill/>
        </p:spPr>
        <p:txBody>
          <a:bodyPr wrap="square" rtlCol="0">
            <a:spAutoFit/>
          </a:bodyPr>
          <a:lstStyle/>
          <a:p>
            <a:r>
              <a:rPr lang="en-US" dirty="0" err="1" smtClean="0"/>
              <a:t>hr</a:t>
            </a:r>
            <a:endParaRPr lang="en-US" dirty="0"/>
          </a:p>
        </p:txBody>
      </p:sp>
      <p:sp>
        <p:nvSpPr>
          <p:cNvPr id="25" name="TextBox 24"/>
          <p:cNvSpPr txBox="1"/>
          <p:nvPr/>
        </p:nvSpPr>
        <p:spPr>
          <a:xfrm>
            <a:off x="4427984" y="6453336"/>
            <a:ext cx="792088" cy="369332"/>
          </a:xfrm>
          <a:prstGeom prst="rect">
            <a:avLst/>
          </a:prstGeom>
          <a:noFill/>
        </p:spPr>
        <p:txBody>
          <a:bodyPr wrap="square" rtlCol="0">
            <a:spAutoFit/>
          </a:bodyPr>
          <a:lstStyle/>
          <a:p>
            <a:r>
              <a:rPr lang="en-US" dirty="0" err="1" smtClean="0"/>
              <a:t>hr</a:t>
            </a:r>
            <a:endParaRPr lang="en-US" dirty="0"/>
          </a:p>
        </p:txBody>
      </p:sp>
      <p:sp>
        <p:nvSpPr>
          <p:cNvPr id="4" name="TextBox 3"/>
          <p:cNvSpPr txBox="1"/>
          <p:nvPr/>
        </p:nvSpPr>
        <p:spPr>
          <a:xfrm>
            <a:off x="1619672" y="2276872"/>
            <a:ext cx="936104" cy="369332"/>
          </a:xfrm>
          <a:prstGeom prst="rect">
            <a:avLst/>
          </a:prstGeom>
          <a:noFill/>
        </p:spPr>
        <p:txBody>
          <a:bodyPr wrap="square" rtlCol="0">
            <a:spAutoFit/>
          </a:bodyPr>
          <a:lstStyle/>
          <a:p>
            <a:r>
              <a:rPr lang="en-US" dirty="0" smtClean="0"/>
              <a:t>MSLP</a:t>
            </a:r>
            <a:endParaRPr lang="en-US" dirty="0"/>
          </a:p>
        </p:txBody>
      </p:sp>
      <p:sp>
        <p:nvSpPr>
          <p:cNvPr id="14" name="TextBox 13"/>
          <p:cNvSpPr txBox="1"/>
          <p:nvPr/>
        </p:nvSpPr>
        <p:spPr>
          <a:xfrm>
            <a:off x="3635896" y="2780928"/>
            <a:ext cx="936104" cy="369332"/>
          </a:xfrm>
          <a:prstGeom prst="rect">
            <a:avLst/>
          </a:prstGeom>
          <a:noFill/>
        </p:spPr>
        <p:txBody>
          <a:bodyPr wrap="square" rtlCol="0">
            <a:spAutoFit/>
          </a:bodyPr>
          <a:lstStyle/>
          <a:p>
            <a:r>
              <a:rPr lang="en-US" dirty="0" err="1" smtClean="0"/>
              <a:t>Vmax</a:t>
            </a:r>
            <a:endParaRPr lang="en-US" dirty="0"/>
          </a:p>
        </p:txBody>
      </p:sp>
    </p:spTree>
    <p:extLst>
      <p:ext uri="{BB962C8B-B14F-4D97-AF65-F5344CB8AC3E}">
        <p14:creationId xmlns:p14="http://schemas.microsoft.com/office/powerpoint/2010/main" val="4247368992"/>
      </p:ext>
    </p:extLst>
  </p:cSld>
  <p:clrMapOvr>
    <a:masterClrMapping/>
  </p:clrMapOvr>
  <mc:AlternateContent xmlns:mc="http://schemas.openxmlformats.org/markup-compatibility/2006" xmlns:p14="http://schemas.microsoft.com/office/powerpoint/2010/main">
    <mc:Choice Requires="p14">
      <p:transition spd="slow" p14:dur="2000" advTm="44119"/>
    </mc:Choice>
    <mc:Fallback xmlns="">
      <p:transition spd="slow" advTm="44119"/>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34593" y="1845760"/>
            <a:ext cx="2444228" cy="2716040"/>
            <a:chOff x="1259632" y="1120295"/>
            <a:chExt cx="2854058" cy="3200400"/>
          </a:xfrm>
        </p:grpSpPr>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31931" y="1120295"/>
              <a:ext cx="2781759"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812572"/>
              <a:ext cx="335339" cy="102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24"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77358" y="1837928"/>
            <a:ext cx="2284424"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891375" y="1824676"/>
            <a:ext cx="196611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484590" y="3994871"/>
            <a:ext cx="2409694"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899014" y="3995054"/>
            <a:ext cx="1977242"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896856" y="3998168"/>
            <a:ext cx="228365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Straight Connector 35"/>
          <p:cNvCxnSpPr/>
          <p:nvPr/>
        </p:nvCxnSpPr>
        <p:spPr>
          <a:xfrm>
            <a:off x="2916854" y="3180724"/>
            <a:ext cx="19344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866654" y="1845760"/>
            <a:ext cx="0" cy="446178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47" name="Picture 7" descr="ou_logo_400x560.jpg"/>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9" name="Straight Connector 48"/>
          <p:cNvCxnSpPr/>
          <p:nvPr/>
        </p:nvCxnSpPr>
        <p:spPr>
          <a:xfrm>
            <a:off x="0" y="1124744"/>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0922" y="1124744"/>
            <a:ext cx="2646698" cy="5837495"/>
          </a:xfrm>
          <a:prstGeom prst="rect">
            <a:avLst/>
          </a:prstGeom>
          <a:noFill/>
        </p:spPr>
        <p:txBody>
          <a:bodyPr wrap="square" rtlCol="0">
            <a:spAutoFit/>
          </a:bodyPr>
          <a:lstStyle/>
          <a:p>
            <a:pPr marL="180000" indent="-180000">
              <a:spcAft>
                <a:spcPts val="1000"/>
              </a:spcAft>
              <a:buFont typeface="Arial" panose="020B0604020202020204" pitchFamily="34" charset="0"/>
              <a:buChar char="•"/>
            </a:pPr>
            <a:r>
              <a:rPr lang="en-US" sz="1700" dirty="0" smtClean="0"/>
              <a:t>Compared to operational HWRF, Hybrid analysis has a stronger inertial stability, smaller RMW, stronger tangential wind and shallower inflow layer.</a:t>
            </a:r>
          </a:p>
          <a:p>
            <a:pPr marL="180000" indent="-180000">
              <a:spcAft>
                <a:spcPts val="1000"/>
              </a:spcAft>
              <a:buFont typeface="Arial" panose="020B0604020202020204" pitchFamily="34" charset="0"/>
              <a:buChar char="•"/>
            </a:pPr>
            <a:r>
              <a:rPr lang="en-US" sz="1700" dirty="0"/>
              <a:t>Stronger inertial stability -&gt; </a:t>
            </a:r>
            <a:r>
              <a:rPr lang="en-US" sz="1700" dirty="0" smtClean="0"/>
              <a:t>stronger resistance to radial inflow-&gt; stronger updraft-&gt; stronger </a:t>
            </a:r>
            <a:r>
              <a:rPr lang="en-US" sz="1700" dirty="0"/>
              <a:t>secondary circulation  </a:t>
            </a:r>
            <a:r>
              <a:rPr lang="en-US" sz="1700" dirty="0" smtClean="0"/>
              <a:t> -&gt; intensification</a:t>
            </a:r>
          </a:p>
          <a:p>
            <a:pPr marL="180000" indent="-180000">
              <a:spcAft>
                <a:spcPts val="1000"/>
              </a:spcAft>
            </a:pPr>
            <a:r>
              <a:rPr lang="en-US" sz="1700" dirty="0"/>
              <a:t> </a:t>
            </a:r>
            <a:r>
              <a:rPr lang="en-US" sz="1700" dirty="0" smtClean="0"/>
              <a:t>    </a:t>
            </a:r>
            <a:r>
              <a:rPr lang="en-US" sz="1400" dirty="0" smtClean="0"/>
              <a:t>(</a:t>
            </a:r>
            <a:r>
              <a:rPr lang="en-US" altLang="zh-CN" sz="1400" dirty="0"/>
              <a:t>Holland and Merrill, 1984</a:t>
            </a:r>
            <a:r>
              <a:rPr lang="en-US" sz="1400" dirty="0" smtClean="0"/>
              <a:t>)  </a:t>
            </a:r>
            <a:endParaRPr lang="en-US" sz="1400" dirty="0"/>
          </a:p>
          <a:p>
            <a:pPr marL="180000" indent="-180000">
              <a:spcAft>
                <a:spcPts val="1000"/>
              </a:spcAft>
              <a:buFont typeface="Arial" panose="020B0604020202020204" pitchFamily="34" charset="0"/>
              <a:buChar char="•"/>
            </a:pPr>
            <a:r>
              <a:rPr lang="en-US" sz="1700" dirty="0" smtClean="0"/>
              <a:t>This explains why hybrid analysis help alleviate the “spin-down” issue</a:t>
            </a:r>
          </a:p>
        </p:txBody>
      </p:sp>
      <p:sp>
        <p:nvSpPr>
          <p:cNvPr id="28" name="TextBox 4"/>
          <p:cNvSpPr>
            <a:spLocks noChangeArrowheads="1"/>
          </p:cNvSpPr>
          <p:nvPr/>
        </p:nvSpPr>
        <p:spPr bwMode="auto">
          <a:xfrm>
            <a:off x="822325" y="170440"/>
            <a:ext cx="83568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None/>
            </a:pPr>
            <a:r>
              <a:rPr lang="en-US" altLang="zh-CN" sz="2800" dirty="0">
                <a:solidFill>
                  <a:srgbClr val="C00000"/>
                </a:solidFill>
                <a:latin typeface="+mj-lt"/>
                <a:ea typeface="华文中宋" charset="0"/>
                <a:cs typeface="Times New Roman" panose="02020603050405020304" pitchFamily="18" charset="0"/>
                <a:sym typeface="Calibri" panose="020F0502020204030204" pitchFamily="34" charset="0"/>
              </a:rPr>
              <a:t>Why new hybrid system alleviate the “spin-down” issue </a:t>
            </a:r>
            <a:r>
              <a:rPr lang="en-US" altLang="zh-CN" sz="2800" dirty="0" smtClean="0">
                <a:solidFill>
                  <a:srgbClr val="C00000"/>
                </a:solidFill>
                <a:latin typeface="+mj-lt"/>
                <a:ea typeface="华文中宋" charset="0"/>
                <a:cs typeface="Times New Roman" panose="02020603050405020304" pitchFamily="18" charset="0"/>
                <a:sym typeface="Calibri" panose="020F0502020204030204" pitchFamily="34" charset="0"/>
              </a:rPr>
              <a:t>?</a:t>
            </a:r>
            <a:endParaRPr lang="en-US" altLang="zh-CN" sz="2800" dirty="0">
              <a:solidFill>
                <a:srgbClr val="C00000"/>
              </a:solidFill>
              <a:latin typeface="+mj-lt"/>
              <a:ea typeface="华文中宋" charset="0"/>
              <a:cs typeface="Times New Roman" panose="02020603050405020304" pitchFamily="18" charset="0"/>
              <a:sym typeface="Calibri" panose="020F0502020204030204" pitchFamily="34" charset="0"/>
            </a:endParaRPr>
          </a:p>
        </p:txBody>
      </p:sp>
      <p:sp>
        <p:nvSpPr>
          <p:cNvPr id="41" name="TextBox 40"/>
          <p:cNvSpPr txBox="1"/>
          <p:nvPr/>
        </p:nvSpPr>
        <p:spPr>
          <a:xfrm>
            <a:off x="2895420" y="1811993"/>
            <a:ext cx="540533" cy="369332"/>
          </a:xfrm>
          <a:prstGeom prst="rect">
            <a:avLst/>
          </a:prstGeom>
          <a:noFill/>
        </p:spPr>
        <p:txBody>
          <a:bodyPr wrap="none" rtlCol="0">
            <a:spAutoFit/>
          </a:bodyPr>
          <a:lstStyle/>
          <a:p>
            <a:r>
              <a:rPr lang="en-US" dirty="0" smtClean="0"/>
              <a:t>00h</a:t>
            </a:r>
            <a:endParaRPr lang="en-US" dirty="0"/>
          </a:p>
        </p:txBody>
      </p:sp>
      <p:sp>
        <p:nvSpPr>
          <p:cNvPr id="42" name="TextBox 41"/>
          <p:cNvSpPr txBox="1"/>
          <p:nvPr/>
        </p:nvSpPr>
        <p:spPr>
          <a:xfrm>
            <a:off x="4930378" y="1827979"/>
            <a:ext cx="540533" cy="369332"/>
          </a:xfrm>
          <a:prstGeom prst="rect">
            <a:avLst/>
          </a:prstGeom>
          <a:noFill/>
        </p:spPr>
        <p:txBody>
          <a:bodyPr wrap="none" rtlCol="0">
            <a:spAutoFit/>
          </a:bodyPr>
          <a:lstStyle/>
          <a:p>
            <a:r>
              <a:rPr lang="en-US" dirty="0" smtClean="0"/>
              <a:t>06h</a:t>
            </a:r>
            <a:endParaRPr lang="en-US" dirty="0"/>
          </a:p>
        </p:txBody>
      </p:sp>
      <p:sp>
        <p:nvSpPr>
          <p:cNvPr id="44" name="TextBox 43"/>
          <p:cNvSpPr txBox="1"/>
          <p:nvPr/>
        </p:nvSpPr>
        <p:spPr>
          <a:xfrm>
            <a:off x="6845935" y="1821073"/>
            <a:ext cx="540533" cy="369332"/>
          </a:xfrm>
          <a:prstGeom prst="rect">
            <a:avLst/>
          </a:prstGeom>
          <a:noFill/>
        </p:spPr>
        <p:txBody>
          <a:bodyPr wrap="none" rtlCol="0">
            <a:spAutoFit/>
          </a:bodyPr>
          <a:lstStyle/>
          <a:p>
            <a:r>
              <a:rPr lang="en-US" dirty="0" smtClean="0"/>
              <a:t>12h</a:t>
            </a:r>
            <a:endParaRPr lang="en-US" dirty="0"/>
          </a:p>
        </p:txBody>
      </p:sp>
      <p:sp>
        <p:nvSpPr>
          <p:cNvPr id="50" name="TextBox 4"/>
          <p:cNvSpPr>
            <a:spLocks noChangeArrowheads="1"/>
          </p:cNvSpPr>
          <p:nvPr/>
        </p:nvSpPr>
        <p:spPr bwMode="auto">
          <a:xfrm>
            <a:off x="2286474" y="1196752"/>
            <a:ext cx="71820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ea typeface="宋体" panose="02010600030101010101" pitchFamily="2" charset="-122"/>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ea typeface="宋体" panose="02010600030101010101" pitchFamily="2" charset="-122"/>
              </a:defRPr>
            </a:lvl9pPr>
          </a:lstStyle>
          <a:p>
            <a:pPr algn="ctr">
              <a:spcBef>
                <a:spcPct val="0"/>
              </a:spcBef>
              <a:buNone/>
            </a:pPr>
            <a:r>
              <a:rPr lang="en-US" altLang="zh-CN" sz="1500" dirty="0">
                <a:solidFill>
                  <a:schemeClr val="tx1"/>
                </a:solidFill>
                <a:latin typeface="Calibri"/>
                <a:ea typeface="华文中宋" charset="0"/>
                <a:cs typeface="Times New Roman" panose="02020603050405020304" pitchFamily="18" charset="0"/>
                <a:sym typeface="Calibri" panose="020F0502020204030204" pitchFamily="34" charset="0"/>
              </a:rPr>
              <a:t>Average azimuth mean Inertial Stability (Shaded), Radial wind (Grey contour) and Tangential wind (Black contour) during Intensifying Stage ( Vmax change &gt; 10kt/12h )</a:t>
            </a:r>
          </a:p>
        </p:txBody>
      </p:sp>
      <p:cxnSp>
        <p:nvCxnSpPr>
          <p:cNvPr id="51" name="Straight Connector 50"/>
          <p:cNvCxnSpPr/>
          <p:nvPr/>
        </p:nvCxnSpPr>
        <p:spPr>
          <a:xfrm flipV="1">
            <a:off x="5796136" y="1847540"/>
            <a:ext cx="0" cy="446178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799108" y="1847540"/>
            <a:ext cx="0" cy="446178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925367" y="5137088"/>
            <a:ext cx="19344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2946341" y="4019349"/>
            <a:ext cx="540533" cy="369332"/>
          </a:xfrm>
          <a:prstGeom prst="rect">
            <a:avLst/>
          </a:prstGeom>
          <a:noFill/>
        </p:spPr>
        <p:txBody>
          <a:bodyPr wrap="none" rtlCol="0">
            <a:spAutoFit/>
          </a:bodyPr>
          <a:lstStyle/>
          <a:p>
            <a:r>
              <a:rPr lang="en-US" dirty="0" smtClean="0"/>
              <a:t>00h</a:t>
            </a:r>
            <a:endParaRPr lang="en-US" dirty="0"/>
          </a:p>
        </p:txBody>
      </p:sp>
      <p:sp>
        <p:nvSpPr>
          <p:cNvPr id="59" name="TextBox 58"/>
          <p:cNvSpPr txBox="1"/>
          <p:nvPr/>
        </p:nvSpPr>
        <p:spPr>
          <a:xfrm>
            <a:off x="4981299" y="4035335"/>
            <a:ext cx="540533" cy="369332"/>
          </a:xfrm>
          <a:prstGeom prst="rect">
            <a:avLst/>
          </a:prstGeom>
          <a:noFill/>
        </p:spPr>
        <p:txBody>
          <a:bodyPr wrap="none" rtlCol="0">
            <a:spAutoFit/>
          </a:bodyPr>
          <a:lstStyle/>
          <a:p>
            <a:r>
              <a:rPr lang="en-US" dirty="0" smtClean="0"/>
              <a:t>06h</a:t>
            </a:r>
            <a:endParaRPr lang="en-US" dirty="0"/>
          </a:p>
        </p:txBody>
      </p:sp>
      <p:sp>
        <p:nvSpPr>
          <p:cNvPr id="60" name="TextBox 59"/>
          <p:cNvSpPr txBox="1"/>
          <p:nvPr/>
        </p:nvSpPr>
        <p:spPr>
          <a:xfrm>
            <a:off x="6896856" y="4028429"/>
            <a:ext cx="540533" cy="369332"/>
          </a:xfrm>
          <a:prstGeom prst="rect">
            <a:avLst/>
          </a:prstGeom>
          <a:noFill/>
        </p:spPr>
        <p:txBody>
          <a:bodyPr wrap="none" rtlCol="0">
            <a:spAutoFit/>
          </a:bodyPr>
          <a:lstStyle/>
          <a:p>
            <a:r>
              <a:rPr lang="en-US" dirty="0" smtClean="0"/>
              <a:t>12h</a:t>
            </a:r>
            <a:endParaRPr lang="en-US" dirty="0"/>
          </a:p>
        </p:txBody>
      </p:sp>
      <p:sp>
        <p:nvSpPr>
          <p:cNvPr id="9" name="TextBox 8"/>
          <p:cNvSpPr txBox="1"/>
          <p:nvPr/>
        </p:nvSpPr>
        <p:spPr>
          <a:xfrm>
            <a:off x="4052240" y="1800207"/>
            <a:ext cx="851515" cy="369332"/>
          </a:xfrm>
          <a:prstGeom prst="rect">
            <a:avLst/>
          </a:prstGeom>
          <a:noFill/>
        </p:spPr>
        <p:txBody>
          <a:bodyPr wrap="none" rtlCol="0">
            <a:spAutoFit/>
          </a:bodyPr>
          <a:lstStyle/>
          <a:p>
            <a:r>
              <a:rPr lang="en-US" dirty="0" smtClean="0"/>
              <a:t>Hybrid</a:t>
            </a:r>
            <a:endParaRPr lang="en-US" dirty="0"/>
          </a:p>
        </p:txBody>
      </p:sp>
      <p:sp>
        <p:nvSpPr>
          <p:cNvPr id="62" name="TextBox 61"/>
          <p:cNvSpPr txBox="1"/>
          <p:nvPr/>
        </p:nvSpPr>
        <p:spPr>
          <a:xfrm>
            <a:off x="6036151" y="1800207"/>
            <a:ext cx="851515" cy="369332"/>
          </a:xfrm>
          <a:prstGeom prst="rect">
            <a:avLst/>
          </a:prstGeom>
          <a:noFill/>
        </p:spPr>
        <p:txBody>
          <a:bodyPr wrap="none" rtlCol="0">
            <a:spAutoFit/>
          </a:bodyPr>
          <a:lstStyle/>
          <a:p>
            <a:r>
              <a:rPr lang="en-US" dirty="0" smtClean="0"/>
              <a:t>Hybrid</a:t>
            </a:r>
            <a:endParaRPr lang="en-US" dirty="0"/>
          </a:p>
        </p:txBody>
      </p:sp>
      <p:sp>
        <p:nvSpPr>
          <p:cNvPr id="63" name="TextBox 62"/>
          <p:cNvSpPr txBox="1"/>
          <p:nvPr/>
        </p:nvSpPr>
        <p:spPr>
          <a:xfrm>
            <a:off x="7989887" y="1800207"/>
            <a:ext cx="851515" cy="369332"/>
          </a:xfrm>
          <a:prstGeom prst="rect">
            <a:avLst/>
          </a:prstGeom>
          <a:noFill/>
        </p:spPr>
        <p:txBody>
          <a:bodyPr wrap="none" rtlCol="0">
            <a:spAutoFit/>
          </a:bodyPr>
          <a:lstStyle/>
          <a:p>
            <a:r>
              <a:rPr lang="en-US" dirty="0" smtClean="0"/>
              <a:t>Hybrid</a:t>
            </a:r>
            <a:endParaRPr lang="en-US" dirty="0"/>
          </a:p>
        </p:txBody>
      </p:sp>
      <p:sp>
        <p:nvSpPr>
          <p:cNvPr id="64" name="TextBox 63"/>
          <p:cNvSpPr txBox="1"/>
          <p:nvPr/>
        </p:nvSpPr>
        <p:spPr>
          <a:xfrm>
            <a:off x="3975123" y="3943002"/>
            <a:ext cx="901703" cy="923330"/>
          </a:xfrm>
          <a:prstGeom prst="rect">
            <a:avLst/>
          </a:prstGeom>
          <a:noFill/>
        </p:spPr>
        <p:txBody>
          <a:bodyPr wrap="square" rtlCol="0">
            <a:spAutoFit/>
          </a:bodyPr>
          <a:lstStyle/>
          <a:p>
            <a:r>
              <a:rPr lang="en-US" dirty="0" smtClean="0"/>
              <a:t>Operational HWRF</a:t>
            </a:r>
            <a:endParaRPr lang="en-US" dirty="0"/>
          </a:p>
        </p:txBody>
      </p:sp>
      <p:sp>
        <p:nvSpPr>
          <p:cNvPr id="65" name="TextBox 64"/>
          <p:cNvSpPr txBox="1"/>
          <p:nvPr/>
        </p:nvSpPr>
        <p:spPr>
          <a:xfrm>
            <a:off x="5949622" y="3943002"/>
            <a:ext cx="901703" cy="923330"/>
          </a:xfrm>
          <a:prstGeom prst="rect">
            <a:avLst/>
          </a:prstGeom>
          <a:noFill/>
        </p:spPr>
        <p:txBody>
          <a:bodyPr wrap="square" rtlCol="0">
            <a:spAutoFit/>
          </a:bodyPr>
          <a:lstStyle/>
          <a:p>
            <a:r>
              <a:rPr lang="en-US" dirty="0" smtClean="0"/>
              <a:t>Operational HWRF</a:t>
            </a:r>
            <a:endParaRPr lang="en-US" dirty="0"/>
          </a:p>
        </p:txBody>
      </p:sp>
      <p:sp>
        <p:nvSpPr>
          <p:cNvPr id="66" name="TextBox 65"/>
          <p:cNvSpPr txBox="1"/>
          <p:nvPr/>
        </p:nvSpPr>
        <p:spPr>
          <a:xfrm>
            <a:off x="7977125" y="3943002"/>
            <a:ext cx="901703" cy="923330"/>
          </a:xfrm>
          <a:prstGeom prst="rect">
            <a:avLst/>
          </a:prstGeom>
          <a:noFill/>
        </p:spPr>
        <p:txBody>
          <a:bodyPr wrap="square" rtlCol="0">
            <a:spAutoFit/>
          </a:bodyPr>
          <a:lstStyle/>
          <a:p>
            <a:r>
              <a:rPr lang="en-US" dirty="0" smtClean="0"/>
              <a:t>Operational HWRF</a:t>
            </a:r>
            <a:endParaRPr lang="en-US" dirty="0"/>
          </a:p>
        </p:txBody>
      </p:sp>
    </p:spTree>
    <p:extLst>
      <p:ext uri="{BB962C8B-B14F-4D97-AF65-F5344CB8AC3E}">
        <p14:creationId xmlns:p14="http://schemas.microsoft.com/office/powerpoint/2010/main" val="304998730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7438" y="1377950"/>
            <a:ext cx="490537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4038600"/>
            <a:ext cx="310197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3" y="1268413"/>
            <a:ext cx="30988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97EABA2-1F91-4442-88E5-4DC3B905A2C5}" type="slidenum">
              <a:rPr lang="en-US" altLang="zh-CN" smtClean="0">
                <a:solidFill>
                  <a:srgbClr val="898989"/>
                </a:solidFill>
                <a:latin typeface="Calibri" panose="020F0502020204030204" pitchFamily="34" charset="0"/>
              </a:rPr>
              <a:pPr/>
              <a:t>48</a:t>
            </a:fld>
            <a:endParaRPr lang="en-US" altLang="zh-CN" smtClean="0">
              <a:solidFill>
                <a:srgbClr val="898989"/>
              </a:solidFill>
              <a:latin typeface="Calibri" panose="020F0502020204030204" pitchFamily="34" charset="0"/>
            </a:endParaRPr>
          </a:p>
        </p:txBody>
      </p:sp>
      <p:cxnSp>
        <p:nvCxnSpPr>
          <p:cNvPr id="3" name="Straight Connector 2"/>
          <p:cNvCxnSpPr/>
          <p:nvPr/>
        </p:nvCxnSpPr>
        <p:spPr>
          <a:xfrm>
            <a:off x="0" y="1268413"/>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3559" name="Picture 3" descr="ou_logo_400x560.jp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833438" y="188913"/>
            <a:ext cx="8275637" cy="647700"/>
          </a:xfrm>
          <a:prstGeom prst="rect">
            <a:avLst/>
          </a:prstGeom>
        </p:spPr>
        <p:txBody>
          <a:bodyPr>
            <a:normAutofit fontScale="25000" lnSpcReduction="20000"/>
          </a:bodyPr>
          <a:lstStyle/>
          <a:p>
            <a:pPr algn="ctr" eaLnBrk="1" fontAlgn="auto" hangingPunct="1">
              <a:spcAft>
                <a:spcPts val="0"/>
              </a:spcAft>
              <a:defRPr/>
            </a:pPr>
            <a:r>
              <a:rPr lang="en-US" sz="14400" dirty="0">
                <a:solidFill>
                  <a:schemeClr val="accent2"/>
                </a:solidFill>
                <a:latin typeface="+mj-lt"/>
                <a:ea typeface="+mj-ea"/>
                <a:cs typeface="+mj-cs"/>
              </a:rPr>
              <a:t>2015 </a:t>
            </a:r>
            <a:r>
              <a:rPr lang="en-US" sz="14400" dirty="0" smtClean="0">
                <a:solidFill>
                  <a:schemeClr val="accent2"/>
                </a:solidFill>
                <a:latin typeface="+mj-lt"/>
                <a:ea typeface="+mj-ea"/>
                <a:cs typeface="+mj-cs"/>
              </a:rPr>
              <a:t>near real-time experiment </a:t>
            </a:r>
            <a:r>
              <a:rPr lang="en-US" sz="14400" dirty="0">
                <a:solidFill>
                  <a:schemeClr val="accent2"/>
                </a:solidFill>
                <a:latin typeface="+mj-lt"/>
                <a:ea typeface="+mj-ea"/>
                <a:cs typeface="+mj-cs"/>
              </a:rPr>
              <a:t>results </a:t>
            </a:r>
          </a:p>
          <a:p>
            <a:pPr algn="ctr" eaLnBrk="1" fontAlgn="auto" hangingPunct="1">
              <a:spcAft>
                <a:spcPts val="0"/>
              </a:spcAft>
              <a:defRPr/>
            </a:pPr>
            <a:r>
              <a:rPr lang="en-US" sz="14400" dirty="0">
                <a:solidFill>
                  <a:schemeClr val="accent2"/>
                </a:solidFill>
                <a:latin typeface="+mj-lt"/>
                <a:ea typeface="+mj-ea"/>
                <a:cs typeface="+mj-cs"/>
              </a:rPr>
              <a:t>(Hurricane Patricia)</a:t>
            </a:r>
            <a:endParaRPr lang="en-US" sz="2200" dirty="0">
              <a:latin typeface="+mj-lt"/>
              <a:ea typeface="+mj-ea"/>
              <a:cs typeface="+mj-cs"/>
            </a:endParaRPr>
          </a:p>
        </p:txBody>
      </p:sp>
      <p:sp>
        <p:nvSpPr>
          <p:cNvPr id="23561" name="Rectangle 9"/>
          <p:cNvSpPr>
            <a:spLocks noChangeArrowheads="1"/>
          </p:cNvSpPr>
          <p:nvPr/>
        </p:nvSpPr>
        <p:spPr bwMode="auto">
          <a:xfrm>
            <a:off x="2951163" y="5891213"/>
            <a:ext cx="61928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Aft>
                <a:spcPts val="1000"/>
              </a:spcAft>
              <a:buFont typeface="Arial" panose="020B0604020202020204" pitchFamily="34" charset="0"/>
              <a:buChar char="•"/>
            </a:pPr>
            <a:r>
              <a:rPr lang="en-US" altLang="en-US" sz="1600" dirty="0">
                <a:cs typeface="Arial" panose="020B0604020202020204" pitchFamily="34" charset="0"/>
              </a:rPr>
              <a:t>2015 near real time </a:t>
            </a:r>
            <a:r>
              <a:rPr lang="en-US" altLang="en-US" sz="1600" dirty="0" smtClean="0">
                <a:cs typeface="Arial" panose="020B0604020202020204" pitchFamily="34" charset="0"/>
              </a:rPr>
              <a:t>experiments </a:t>
            </a:r>
            <a:r>
              <a:rPr lang="en-US" altLang="en-US" sz="1600" dirty="0">
                <a:cs typeface="Arial" panose="020B0604020202020204" pitchFamily="34" charset="0"/>
              </a:rPr>
              <a:t>showed better </a:t>
            </a:r>
            <a:r>
              <a:rPr lang="en-US" altLang="en-US" sz="1600" dirty="0" smtClean="0">
                <a:cs typeface="Arial" panose="020B0604020202020204" pitchFamily="34" charset="0"/>
              </a:rPr>
              <a:t>MSLP &amp; </a:t>
            </a:r>
            <a:r>
              <a:rPr lang="en-US" altLang="en-US" sz="1600" dirty="0" err="1" smtClean="0">
                <a:cs typeface="Arial" panose="020B0604020202020204" pitchFamily="34" charset="0"/>
              </a:rPr>
              <a:t>Vmax</a:t>
            </a:r>
            <a:r>
              <a:rPr lang="en-US" altLang="en-US" sz="1600" dirty="0" smtClean="0">
                <a:cs typeface="Arial" panose="020B0604020202020204" pitchFamily="34" charset="0"/>
              </a:rPr>
              <a:t> </a:t>
            </a:r>
            <a:r>
              <a:rPr lang="en-US" altLang="en-US" sz="1600" dirty="0">
                <a:cs typeface="Arial" panose="020B0604020202020204" pitchFamily="34" charset="0"/>
              </a:rPr>
              <a:t>forecasts during the RI of Patricia in comparison with the operational HWRF.</a:t>
            </a:r>
          </a:p>
        </p:txBody>
      </p:sp>
      <p:sp>
        <p:nvSpPr>
          <p:cNvPr id="23562" name="TextBox 5"/>
          <p:cNvSpPr txBox="1">
            <a:spLocks noChangeArrowheads="1"/>
          </p:cNvSpPr>
          <p:nvPr/>
        </p:nvSpPr>
        <p:spPr bwMode="auto">
          <a:xfrm>
            <a:off x="2176463" y="3421063"/>
            <a:ext cx="81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a:t>MSLP</a:t>
            </a:r>
          </a:p>
        </p:txBody>
      </p:sp>
      <p:sp>
        <p:nvSpPr>
          <p:cNvPr id="23563" name="TextBox 11"/>
          <p:cNvSpPr txBox="1">
            <a:spLocks noChangeArrowheads="1"/>
          </p:cNvSpPr>
          <p:nvPr/>
        </p:nvSpPr>
        <p:spPr bwMode="auto">
          <a:xfrm>
            <a:off x="2212975" y="4149725"/>
            <a:ext cx="774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a:t>Vmax</a:t>
            </a:r>
          </a:p>
        </p:txBody>
      </p:sp>
      <p:sp>
        <p:nvSpPr>
          <p:cNvPr id="23564" name="TextBox 12"/>
          <p:cNvSpPr txBox="1">
            <a:spLocks noChangeArrowheads="1"/>
          </p:cNvSpPr>
          <p:nvPr/>
        </p:nvSpPr>
        <p:spPr bwMode="auto">
          <a:xfrm>
            <a:off x="7451725" y="1600200"/>
            <a:ext cx="754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a:t>Track</a:t>
            </a:r>
          </a:p>
        </p:txBody>
      </p:sp>
    </p:spTree>
    <p:extLst>
      <p:ext uri="{BB962C8B-B14F-4D97-AF65-F5344CB8AC3E}">
        <p14:creationId xmlns:p14="http://schemas.microsoft.com/office/powerpoint/2010/main" val="238128322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346" y="1268760"/>
            <a:ext cx="2287296"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937" y="4114800"/>
            <a:ext cx="237648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8312" y="4114800"/>
            <a:ext cx="233362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Connector 23"/>
          <p:cNvCxnSpPr/>
          <p:nvPr/>
        </p:nvCxnSpPr>
        <p:spPr>
          <a:xfrm>
            <a:off x="0" y="1125538"/>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2054" name="Picture 3" descr="ou_logo_400x56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Box 1"/>
          <p:cNvSpPr txBox="1">
            <a:spLocks noChangeArrowheads="1"/>
          </p:cNvSpPr>
          <p:nvPr/>
        </p:nvSpPr>
        <p:spPr bwMode="auto">
          <a:xfrm>
            <a:off x="5199533" y="4211638"/>
            <a:ext cx="774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dirty="0" err="1">
                <a:latin typeface="Arial" charset="0"/>
                <a:ea typeface="宋体" charset="0"/>
                <a:cs typeface="宋体" charset="0"/>
              </a:rPr>
              <a:t>Vmax</a:t>
            </a:r>
            <a:endParaRPr lang="en-US" sz="1800" dirty="0">
              <a:latin typeface="Arial" charset="0"/>
              <a:ea typeface="宋体" charset="0"/>
              <a:cs typeface="宋体" charset="0"/>
            </a:endParaRPr>
          </a:p>
        </p:txBody>
      </p:sp>
      <p:sp>
        <p:nvSpPr>
          <p:cNvPr id="2056" name="TextBox 8"/>
          <p:cNvSpPr txBox="1">
            <a:spLocks noChangeArrowheads="1"/>
          </p:cNvSpPr>
          <p:nvPr/>
        </p:nvSpPr>
        <p:spPr bwMode="auto">
          <a:xfrm>
            <a:off x="6423496" y="4221163"/>
            <a:ext cx="81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latin typeface="Arial" charset="0"/>
                <a:ea typeface="宋体" charset="0"/>
                <a:cs typeface="宋体" charset="0"/>
              </a:rPr>
              <a:t>MSLP</a:t>
            </a:r>
          </a:p>
        </p:txBody>
      </p:sp>
      <p:sp>
        <p:nvSpPr>
          <p:cNvPr id="2058" name="TextBox 32"/>
          <p:cNvSpPr txBox="1">
            <a:spLocks noChangeArrowheads="1"/>
          </p:cNvSpPr>
          <p:nvPr/>
        </p:nvSpPr>
        <p:spPr bwMode="auto">
          <a:xfrm>
            <a:off x="-25400" y="4218617"/>
            <a:ext cx="3445272" cy="19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2563" indent="-182563">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spcAft>
                <a:spcPts val="500"/>
              </a:spcAft>
              <a:buFont typeface="Arial" charset="0"/>
              <a:buChar char="•"/>
            </a:pPr>
            <a:r>
              <a:rPr lang="en-US" sz="1800" dirty="0" smtClean="0">
                <a:latin typeface="Arial" charset="0"/>
                <a:ea typeface="宋体" charset="0"/>
                <a:cs typeface="宋体" charset="0"/>
              </a:rPr>
              <a:t>VI produces too large vortex.</a:t>
            </a:r>
          </a:p>
          <a:p>
            <a:pPr>
              <a:spcAft>
                <a:spcPts val="500"/>
              </a:spcAft>
              <a:buFont typeface="Arial" charset="0"/>
              <a:buChar char="•"/>
            </a:pPr>
            <a:r>
              <a:rPr lang="en-US" sz="1800" dirty="0" smtClean="0">
                <a:latin typeface="Arial" charset="0"/>
                <a:ea typeface="宋体" charset="0"/>
                <a:cs typeface="宋体" charset="0"/>
              </a:rPr>
              <a:t>DA </a:t>
            </a:r>
            <a:r>
              <a:rPr lang="en-US" sz="1800" dirty="0">
                <a:latin typeface="Arial" charset="0"/>
                <a:ea typeface="宋体" charset="0"/>
                <a:cs typeface="宋体" charset="0"/>
              </a:rPr>
              <a:t>can help improve </a:t>
            </a:r>
            <a:r>
              <a:rPr lang="en-US" sz="1800" dirty="0" smtClean="0">
                <a:latin typeface="Arial" charset="0"/>
                <a:ea typeface="宋体" charset="0"/>
                <a:cs typeface="宋体" charset="0"/>
              </a:rPr>
              <a:t>the size &amp; </a:t>
            </a:r>
            <a:r>
              <a:rPr lang="en-US" sz="1800" dirty="0">
                <a:latin typeface="Arial" charset="0"/>
                <a:ea typeface="宋体" charset="0"/>
                <a:cs typeface="宋体" charset="0"/>
              </a:rPr>
              <a:t>structure </a:t>
            </a:r>
            <a:r>
              <a:rPr lang="en-US" sz="1800" dirty="0" smtClean="0">
                <a:latin typeface="Arial" charset="0"/>
                <a:ea typeface="宋体" charset="0"/>
                <a:cs typeface="宋体" charset="0"/>
              </a:rPr>
              <a:t>analysis.</a:t>
            </a:r>
            <a:endParaRPr lang="en-US" sz="1800" dirty="0">
              <a:latin typeface="Arial" charset="0"/>
              <a:ea typeface="宋体" charset="0"/>
              <a:cs typeface="宋体" charset="0"/>
            </a:endParaRPr>
          </a:p>
          <a:p>
            <a:pPr>
              <a:spcAft>
                <a:spcPts val="500"/>
              </a:spcAft>
              <a:buFont typeface="Arial" charset="0"/>
              <a:buChar char="•"/>
            </a:pPr>
            <a:r>
              <a:rPr lang="en-US" sz="1800" dirty="0" err="1" smtClean="0">
                <a:latin typeface="Arial" charset="0"/>
                <a:ea typeface="宋体" charset="0"/>
                <a:cs typeface="宋体" charset="0"/>
              </a:rPr>
              <a:t>Vmax</a:t>
            </a:r>
            <a:r>
              <a:rPr lang="en-US" sz="1800" dirty="0" smtClean="0">
                <a:latin typeface="Arial" charset="0"/>
                <a:ea typeface="宋体" charset="0"/>
                <a:cs typeface="宋体" charset="0"/>
              </a:rPr>
              <a:t> </a:t>
            </a:r>
            <a:r>
              <a:rPr lang="en-US" sz="1800" dirty="0">
                <a:latin typeface="Arial" charset="0"/>
                <a:ea typeface="宋体" charset="0"/>
                <a:cs typeface="宋体" charset="0"/>
              </a:rPr>
              <a:t>and MSLP </a:t>
            </a:r>
            <a:r>
              <a:rPr lang="en-US" sz="1800" dirty="0" smtClean="0">
                <a:latin typeface="Arial" charset="0"/>
                <a:ea typeface="宋体" charset="0"/>
                <a:cs typeface="宋体" charset="0"/>
              </a:rPr>
              <a:t>adjustment “seemingly” inconsistent.</a:t>
            </a:r>
          </a:p>
          <a:p>
            <a:pPr>
              <a:spcAft>
                <a:spcPts val="500"/>
              </a:spcAft>
              <a:buFont typeface="Arial" charset="0"/>
              <a:buChar char="•"/>
            </a:pPr>
            <a:r>
              <a:rPr lang="en-US" sz="1800" dirty="0" smtClean="0">
                <a:latin typeface="Arial" charset="0"/>
                <a:ea typeface="宋体" charset="0"/>
                <a:cs typeface="宋体" charset="0"/>
              </a:rPr>
              <a:t>Spin-down issue.</a:t>
            </a:r>
            <a:endParaRPr lang="en-US" sz="1800" dirty="0">
              <a:latin typeface="Arial" charset="0"/>
              <a:ea typeface="宋体" charset="0"/>
              <a:cs typeface="宋体" charset="0"/>
            </a:endParaRPr>
          </a:p>
        </p:txBody>
      </p:sp>
      <p:pic>
        <p:nvPicPr>
          <p:cNvPr id="2059"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3984" y="1284288"/>
            <a:ext cx="2271712"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1"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2587" y="1282700"/>
            <a:ext cx="225583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3" name="Title 1"/>
          <p:cNvSpPr txBox="1">
            <a:spLocks/>
          </p:cNvSpPr>
          <p:nvPr/>
        </p:nvSpPr>
        <p:spPr bwMode="auto">
          <a:xfrm>
            <a:off x="822325" y="115888"/>
            <a:ext cx="80772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cs typeface="宋体" charset="0"/>
              </a:defRPr>
            </a:lvl1pPr>
            <a:lvl2pPr marL="742950" indent="-285750">
              <a:defRPr>
                <a:solidFill>
                  <a:schemeClr val="tx1"/>
                </a:solidFill>
                <a:latin typeface="Arial" charset="0"/>
                <a:ea typeface="宋体" charset="0"/>
                <a:cs typeface="宋体" charset="0"/>
              </a:defRPr>
            </a:lvl2pPr>
            <a:lvl3pPr marL="1143000" indent="-228600">
              <a:defRPr>
                <a:solidFill>
                  <a:schemeClr val="tx1"/>
                </a:solidFill>
                <a:latin typeface="Arial" charset="0"/>
                <a:ea typeface="宋体" charset="0"/>
                <a:cs typeface="宋体" charset="0"/>
              </a:defRPr>
            </a:lvl3pPr>
            <a:lvl4pPr marL="1600200" indent="-228600">
              <a:defRPr>
                <a:solidFill>
                  <a:schemeClr val="tx1"/>
                </a:solidFill>
                <a:latin typeface="Arial" charset="0"/>
                <a:ea typeface="宋体" charset="0"/>
                <a:cs typeface="宋体" charset="0"/>
              </a:defRPr>
            </a:lvl4pPr>
            <a:lvl5pPr marL="2057400" indent="-228600">
              <a:defRPr>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a:solidFill>
                  <a:schemeClr val="tx1"/>
                </a:solidFill>
                <a:latin typeface="Arial" charset="0"/>
                <a:ea typeface="宋体" charset="0"/>
                <a:cs typeface="宋体" charset="0"/>
              </a:defRPr>
            </a:lvl9pPr>
          </a:lstStyle>
          <a:p>
            <a:pPr algn="ctr" eaLnBrk="1" hangingPunct="1">
              <a:spcAft>
                <a:spcPts val="500"/>
              </a:spcAft>
            </a:pPr>
            <a:r>
              <a:rPr lang="en-US" sz="2400" dirty="0" smtClean="0">
                <a:solidFill>
                  <a:srgbClr val="C00000"/>
                </a:solidFill>
                <a:ea typeface="华文中宋" charset="0"/>
                <a:cs typeface="Arial" charset="0"/>
              </a:rPr>
              <a:t>Impact of anomalous size correction from vortex initialization (VI) on DA</a:t>
            </a:r>
            <a:endParaRPr lang="en-US" sz="2400" dirty="0">
              <a:solidFill>
                <a:srgbClr val="C00000"/>
              </a:solidFill>
              <a:ea typeface="华文中宋" charset="0"/>
              <a:cs typeface="Arial" charset="0"/>
            </a:endParaRPr>
          </a:p>
        </p:txBody>
      </p:sp>
      <p:sp>
        <p:nvSpPr>
          <p:cNvPr id="2065" name="TextBox 20"/>
          <p:cNvSpPr txBox="1">
            <a:spLocks noChangeArrowheads="1"/>
          </p:cNvSpPr>
          <p:nvPr/>
        </p:nvSpPr>
        <p:spPr bwMode="auto">
          <a:xfrm>
            <a:off x="6276032" y="1163638"/>
            <a:ext cx="21844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400" dirty="0" err="1">
                <a:latin typeface="Arial" charset="0"/>
                <a:ea typeface="宋体" charset="0"/>
                <a:cs typeface="宋体" charset="0"/>
              </a:rPr>
              <a:t>All+SFMR</a:t>
            </a:r>
            <a:r>
              <a:rPr lang="en-US" sz="1400" dirty="0">
                <a:latin typeface="Arial" charset="0"/>
                <a:ea typeface="宋体" charset="0"/>
                <a:cs typeface="宋体" charset="0"/>
              </a:rPr>
              <a:t> @ 10m 18Z22</a:t>
            </a:r>
          </a:p>
        </p:txBody>
      </p:sp>
      <p:sp>
        <p:nvSpPr>
          <p:cNvPr id="2067" name="TextBox 2"/>
          <p:cNvSpPr txBox="1">
            <a:spLocks noChangeArrowheads="1"/>
          </p:cNvSpPr>
          <p:nvPr/>
        </p:nvSpPr>
        <p:spPr bwMode="auto">
          <a:xfrm>
            <a:off x="3979367" y="1163638"/>
            <a:ext cx="177006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400">
                <a:latin typeface="Arial" charset="0"/>
                <a:ea typeface="宋体" charset="0"/>
                <a:cs typeface="宋体" charset="0"/>
              </a:rPr>
              <a:t>Back @ 10m 18Z22</a:t>
            </a:r>
          </a:p>
        </p:txBody>
      </p:sp>
      <p:sp>
        <p:nvSpPr>
          <p:cNvPr id="2" name="TextBox 1"/>
          <p:cNvSpPr txBox="1"/>
          <p:nvPr/>
        </p:nvSpPr>
        <p:spPr>
          <a:xfrm>
            <a:off x="323528" y="1700808"/>
            <a:ext cx="1008112" cy="1200329"/>
          </a:xfrm>
          <a:prstGeom prst="rect">
            <a:avLst/>
          </a:prstGeom>
          <a:noFill/>
        </p:spPr>
        <p:txBody>
          <a:bodyPr wrap="square" rtlCol="0">
            <a:spAutoFit/>
          </a:bodyPr>
          <a:lstStyle/>
          <a:p>
            <a:r>
              <a:rPr lang="en-US" dirty="0" smtClean="0"/>
              <a:t>Patricia 2015 during RI</a:t>
            </a:r>
            <a:endParaRPr lang="en-US" dirty="0"/>
          </a:p>
        </p:txBody>
      </p:sp>
      <p:sp>
        <p:nvSpPr>
          <p:cNvPr id="3" name="TextBox 2"/>
          <p:cNvSpPr txBox="1"/>
          <p:nvPr/>
        </p:nvSpPr>
        <p:spPr>
          <a:xfrm>
            <a:off x="3851920" y="836712"/>
            <a:ext cx="2448272" cy="369332"/>
          </a:xfrm>
          <a:prstGeom prst="rect">
            <a:avLst/>
          </a:prstGeom>
          <a:noFill/>
        </p:spPr>
        <p:txBody>
          <a:bodyPr wrap="square" rtlCol="0">
            <a:spAutoFit/>
          </a:bodyPr>
          <a:lstStyle/>
          <a:p>
            <a:r>
              <a:rPr lang="en-US" dirty="0" smtClean="0"/>
              <a:t>Lu and Wang 2016b)</a:t>
            </a:r>
            <a:endParaRPr lang="en-US" dirty="0"/>
          </a:p>
        </p:txBody>
      </p:sp>
    </p:spTree>
    <p:extLst>
      <p:ext uri="{BB962C8B-B14F-4D97-AF65-F5344CB8AC3E}">
        <p14:creationId xmlns:p14="http://schemas.microsoft.com/office/powerpoint/2010/main" val="34326233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4645" y="1124744"/>
            <a:ext cx="8065827" cy="5561351"/>
          </a:xfrm>
        </p:spPr>
        <p:txBody>
          <a:bodyPr>
            <a:normAutofit/>
          </a:bodyPr>
          <a:lstStyle/>
          <a:p>
            <a:pPr>
              <a:buFont typeface="Wingdings" panose="05000000000000000000" pitchFamily="2" charset="2"/>
              <a:buChar char="q"/>
            </a:pPr>
            <a:endParaRPr lang="en-US" sz="2000" dirty="0" smtClean="0"/>
          </a:p>
          <a:p>
            <a:pPr>
              <a:buFont typeface="Arial"/>
              <a:buChar char="•"/>
            </a:pPr>
            <a:r>
              <a:rPr lang="en-US" sz="2000" dirty="0"/>
              <a:t>Convective scale analysis and forecasting is a </a:t>
            </a:r>
            <a:r>
              <a:rPr lang="en-US" sz="2000" dirty="0">
                <a:solidFill>
                  <a:srgbClr val="C0504D"/>
                </a:solidFill>
              </a:rPr>
              <a:t>multi-scale </a:t>
            </a:r>
            <a:r>
              <a:rPr lang="en-US" sz="2000" dirty="0"/>
              <a:t>problem, requiring an accurate estimate of both the synoptic/</a:t>
            </a:r>
            <a:r>
              <a:rPr lang="en-US" sz="2000" dirty="0" err="1"/>
              <a:t>mesoscale</a:t>
            </a:r>
            <a:r>
              <a:rPr lang="en-US" sz="2000" dirty="0"/>
              <a:t> environment and the convective scale </a:t>
            </a:r>
            <a:r>
              <a:rPr lang="en-US" sz="2000" dirty="0" smtClean="0"/>
              <a:t>details.</a:t>
            </a:r>
            <a:endParaRPr lang="en-US" sz="2000" dirty="0"/>
          </a:p>
          <a:p>
            <a:pPr marL="0" indent="0">
              <a:buNone/>
            </a:pPr>
            <a:endParaRPr lang="en-US" sz="2000" dirty="0" smtClean="0">
              <a:solidFill>
                <a:schemeClr val="accent2"/>
              </a:solidFill>
            </a:endParaRPr>
          </a:p>
          <a:p>
            <a:r>
              <a:rPr lang="en-US" sz="2000" dirty="0" smtClean="0"/>
              <a:t>Convective </a:t>
            </a:r>
            <a:r>
              <a:rPr lang="en-US" sz="2000" dirty="0"/>
              <a:t>scale </a:t>
            </a:r>
            <a:r>
              <a:rPr lang="en-US" sz="2000" dirty="0" smtClean="0"/>
              <a:t>observations (</a:t>
            </a:r>
            <a:r>
              <a:rPr lang="en-US" sz="2000" dirty="0"/>
              <a:t>i.e., </a:t>
            </a:r>
            <a:r>
              <a:rPr lang="en-US" sz="2000" dirty="0" smtClean="0"/>
              <a:t>radar, cloudy radiances) </a:t>
            </a:r>
            <a:r>
              <a:rPr lang="en-US" sz="2000" dirty="0"/>
              <a:t>require </a:t>
            </a:r>
            <a:r>
              <a:rPr lang="en-US" sz="2000" dirty="0">
                <a:solidFill>
                  <a:srgbClr val="C0504D"/>
                </a:solidFill>
              </a:rPr>
              <a:t>unique observation </a:t>
            </a:r>
            <a:r>
              <a:rPr lang="en-US" sz="2000" dirty="0" smtClean="0">
                <a:solidFill>
                  <a:srgbClr val="C0504D"/>
                </a:solidFill>
              </a:rPr>
              <a:t>operators </a:t>
            </a:r>
            <a:r>
              <a:rPr lang="en-US" sz="2000" dirty="0" smtClean="0"/>
              <a:t>that are often complex and nonlinear.</a:t>
            </a:r>
          </a:p>
          <a:p>
            <a:endParaRPr lang="en-US" sz="2000" dirty="0"/>
          </a:p>
          <a:p>
            <a:r>
              <a:rPr lang="en-US" sz="2000" dirty="0" smtClean="0"/>
              <a:t>Inclusion of </a:t>
            </a:r>
            <a:r>
              <a:rPr lang="en-US" sz="2000" dirty="0" smtClean="0">
                <a:solidFill>
                  <a:srgbClr val="C0504D"/>
                </a:solidFill>
              </a:rPr>
              <a:t>additional state variables </a:t>
            </a:r>
            <a:r>
              <a:rPr lang="en-US" sz="2000" dirty="0" smtClean="0"/>
              <a:t>(e.g., hydrometeors, W) are required.</a:t>
            </a:r>
          </a:p>
          <a:p>
            <a:endParaRPr lang="en-US" sz="2000" dirty="0" smtClean="0"/>
          </a:p>
          <a:p>
            <a:r>
              <a:rPr lang="en-US" sz="2000" dirty="0" smtClean="0"/>
              <a:t>Accurate </a:t>
            </a:r>
            <a:r>
              <a:rPr lang="en-US" sz="2000" dirty="0">
                <a:solidFill>
                  <a:srgbClr val="C0504D"/>
                </a:solidFill>
              </a:rPr>
              <a:t>cross-variable </a:t>
            </a:r>
            <a:r>
              <a:rPr lang="en-US" sz="2000" dirty="0" smtClean="0">
                <a:solidFill>
                  <a:srgbClr val="C0504D"/>
                </a:solidFill>
              </a:rPr>
              <a:t>covariance </a:t>
            </a:r>
            <a:r>
              <a:rPr lang="en-US" sz="2000" dirty="0" smtClean="0"/>
              <a:t>is especially important.</a:t>
            </a:r>
          </a:p>
          <a:p>
            <a:endParaRPr lang="en-US" sz="2000" dirty="0"/>
          </a:p>
          <a:p>
            <a:r>
              <a:rPr lang="en-US" sz="2000" dirty="0"/>
              <a:t>Comparison study among </a:t>
            </a:r>
            <a:r>
              <a:rPr lang="en-US" sz="2000" dirty="0" err="1"/>
              <a:t>Var</a:t>
            </a:r>
            <a:r>
              <a:rPr lang="en-US" sz="2000" dirty="0"/>
              <a:t>, </a:t>
            </a:r>
            <a:r>
              <a:rPr lang="en-US" sz="2000" dirty="0" err="1" smtClean="0"/>
              <a:t>EnKF</a:t>
            </a:r>
            <a:r>
              <a:rPr lang="en-US" sz="2000" dirty="0"/>
              <a:t>,</a:t>
            </a:r>
            <a:r>
              <a:rPr lang="en-US" sz="2000" dirty="0" smtClean="0"/>
              <a:t> 3DEnVar, </a:t>
            </a:r>
            <a:r>
              <a:rPr lang="en-US" sz="2000" dirty="0"/>
              <a:t>4DEnVar </a:t>
            </a:r>
            <a:r>
              <a:rPr lang="en-US" sz="2000" dirty="0" smtClean="0"/>
              <a:t>and Hybrid </a:t>
            </a:r>
            <a:r>
              <a:rPr lang="en-US" sz="2000" dirty="0"/>
              <a:t>for convective scales </a:t>
            </a:r>
            <a:r>
              <a:rPr lang="en-US" sz="2000" dirty="0" smtClean="0"/>
              <a:t>is </a:t>
            </a:r>
            <a:r>
              <a:rPr lang="en-US" sz="2000" dirty="0"/>
              <a:t>still limited.  </a:t>
            </a:r>
            <a:endParaRPr lang="en-US" sz="2000" dirty="0" smtClean="0"/>
          </a:p>
          <a:p>
            <a:pPr marL="0" indent="0">
              <a:buNone/>
            </a:pPr>
            <a:endParaRPr lang="en-US" sz="2000" dirty="0"/>
          </a:p>
          <a:p>
            <a:endParaRPr lang="en-US" sz="2000" dirty="0" smtClean="0"/>
          </a:p>
          <a:p>
            <a:endParaRPr lang="en-US" sz="2000" dirty="0"/>
          </a:p>
          <a:p>
            <a:endParaRPr lang="en-US" sz="2000" dirty="0"/>
          </a:p>
          <a:p>
            <a:endParaRPr lang="en-US" sz="2000" dirty="0"/>
          </a:p>
          <a:p>
            <a:endParaRPr lang="en-US" sz="1800" dirty="0" smtClean="0"/>
          </a:p>
          <a:p>
            <a:endParaRPr lang="en-US" sz="2900" dirty="0" smtClean="0"/>
          </a:p>
          <a:p>
            <a:endParaRPr lang="en-US" dirty="0" smtClean="0"/>
          </a:p>
          <a:p>
            <a:pPr marL="457200" lvl="1" indent="0">
              <a:buNone/>
            </a:pP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cxnSp>
        <p:nvCxnSpPr>
          <p:cNvPr id="5" name="Straight Connector 4"/>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ou_logo_400x560.jpg"/>
          <p:cNvPicPr>
            <a:picLocks noChangeAspect="1"/>
          </p:cNvPicPr>
          <p:nvPr/>
        </p:nvPicPr>
        <p:blipFill>
          <a:blip r:embed="rId3" cstate="print"/>
          <a:stretch>
            <a:fillRect/>
          </a:stretch>
        </p:blipFill>
        <p:spPr>
          <a:xfrm>
            <a:off x="165100" y="78740"/>
            <a:ext cx="656643" cy="919301"/>
          </a:xfrm>
          <a:prstGeom prst="rect">
            <a:avLst/>
          </a:prstGeom>
        </p:spPr>
      </p:pic>
      <p:sp>
        <p:nvSpPr>
          <p:cNvPr id="8" name="TextBox 2"/>
          <p:cNvSpPr txBox="1">
            <a:spLocks noChangeArrowheads="1"/>
          </p:cNvSpPr>
          <p:nvPr/>
        </p:nvSpPr>
        <p:spPr bwMode="auto">
          <a:xfrm>
            <a:off x="958031" y="116632"/>
            <a:ext cx="77184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lang="en-US" sz="2800" dirty="0" smtClean="0">
                <a:solidFill>
                  <a:schemeClr val="accent2"/>
                </a:solidFill>
              </a:rPr>
              <a:t>Why further development is needed for convective scales?</a:t>
            </a:r>
            <a:endParaRPr lang="en-US" sz="2800" dirty="0">
              <a:solidFill>
                <a:schemeClr val="accent2"/>
              </a:solidFill>
            </a:endParaRPr>
          </a:p>
        </p:txBody>
      </p:sp>
    </p:spTree>
    <p:extLst>
      <p:ext uri="{BB962C8B-B14F-4D97-AF65-F5344CB8AC3E}">
        <p14:creationId xmlns:p14="http://schemas.microsoft.com/office/powerpoint/2010/main" val="192332022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1503040"/>
            <a:ext cx="189388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Connector 23"/>
          <p:cNvCxnSpPr/>
          <p:nvPr/>
        </p:nvCxnSpPr>
        <p:spPr>
          <a:xfrm>
            <a:off x="0" y="1125538"/>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49155" name="Picture 3" descr="ou_logo_400x56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4" name="TextBox 32"/>
          <p:cNvSpPr txBox="1">
            <a:spLocks noChangeArrowheads="1"/>
          </p:cNvSpPr>
          <p:nvPr/>
        </p:nvSpPr>
        <p:spPr bwMode="auto">
          <a:xfrm>
            <a:off x="5805488" y="1668214"/>
            <a:ext cx="3303587"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spcAft>
                <a:spcPts val="500"/>
              </a:spcAft>
              <a:buFont typeface="Wingdings" charset="2"/>
              <a:buChar char="q"/>
              <a:defRPr/>
            </a:pPr>
            <a:r>
              <a:rPr lang="en-US" altLang="en-US" sz="1800" dirty="0" smtClean="0">
                <a:latin typeface="Arial" pitchFamily="34" charset="0"/>
                <a:ea typeface="宋体" pitchFamily="2" charset="-122"/>
                <a:cs typeface="+mn-cs"/>
              </a:rPr>
              <a:t> Corrections </a:t>
            </a:r>
            <a:r>
              <a:rPr lang="en-US" altLang="en-US" sz="1800" dirty="0">
                <a:latin typeface="Arial" pitchFamily="34" charset="0"/>
                <a:ea typeface="宋体" pitchFamily="2" charset="-122"/>
                <a:cs typeface="+mn-cs"/>
              </a:rPr>
              <a:t>made during DA:</a:t>
            </a:r>
          </a:p>
          <a:p>
            <a:pPr>
              <a:spcBef>
                <a:spcPct val="0"/>
              </a:spcBef>
              <a:spcAft>
                <a:spcPts val="500"/>
              </a:spcAft>
              <a:defRPr/>
            </a:pPr>
            <a:r>
              <a:rPr lang="en-US" altLang="en-US" sz="1800" dirty="0" smtClean="0">
                <a:latin typeface="Arial" pitchFamily="34" charset="0"/>
                <a:ea typeface="宋体" pitchFamily="2" charset="-122"/>
                <a:cs typeface="+mn-cs"/>
              </a:rPr>
              <a:t>Wind </a:t>
            </a:r>
            <a:r>
              <a:rPr lang="en-US" altLang="en-US" sz="1800" dirty="0">
                <a:latin typeface="Arial" pitchFamily="34" charset="0"/>
                <a:ea typeface="宋体" pitchFamily="2" charset="-122"/>
                <a:cs typeface="+mn-cs"/>
              </a:rPr>
              <a:t>maximum increase</a:t>
            </a:r>
          </a:p>
          <a:p>
            <a:pPr>
              <a:spcBef>
                <a:spcPct val="0"/>
              </a:spcBef>
              <a:spcAft>
                <a:spcPts val="500"/>
              </a:spcAft>
              <a:defRPr/>
            </a:pPr>
            <a:r>
              <a:rPr lang="en-US" altLang="en-US" sz="1800" dirty="0" smtClean="0">
                <a:latin typeface="Arial" pitchFamily="34" charset="0"/>
                <a:ea typeface="宋体" pitchFamily="2" charset="-122"/>
                <a:cs typeface="+mn-cs"/>
              </a:rPr>
              <a:t>Size </a:t>
            </a:r>
            <a:r>
              <a:rPr lang="en-US" altLang="en-US" sz="1800" dirty="0">
                <a:latin typeface="Arial" pitchFamily="34" charset="0"/>
                <a:ea typeface="宋体" pitchFamily="2" charset="-122"/>
                <a:cs typeface="+mn-cs"/>
              </a:rPr>
              <a:t>contraction</a:t>
            </a:r>
          </a:p>
        </p:txBody>
      </p:sp>
      <p:sp>
        <p:nvSpPr>
          <p:cNvPr id="49158" name="Rectangle 11"/>
          <p:cNvSpPr>
            <a:spLocks noChangeArrowheads="1"/>
          </p:cNvSpPr>
          <p:nvPr/>
        </p:nvSpPr>
        <p:spPr bwMode="auto">
          <a:xfrm>
            <a:off x="5724525" y="3417888"/>
            <a:ext cx="34194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spcAft>
                <a:spcPts val="1000"/>
              </a:spcAft>
              <a:buFont typeface="Wingdings" charset="2"/>
              <a:buChar char="q"/>
            </a:pPr>
            <a:r>
              <a:rPr lang="en-US" dirty="0" smtClean="0"/>
              <a:t>The pressure and wind increments during DA are consistent</a:t>
            </a:r>
            <a:endParaRPr lang="en-US" dirty="0"/>
          </a:p>
        </p:txBody>
      </p:sp>
      <p:pic>
        <p:nvPicPr>
          <p:cNvPr id="49159"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4925" y="1503040"/>
            <a:ext cx="19240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60"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4850" y="1503040"/>
            <a:ext cx="18796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6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938" y="4059238"/>
            <a:ext cx="1828800" cy="20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6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3738" y="4043363"/>
            <a:ext cx="1828800"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63" name="Rectangle 20"/>
          <p:cNvSpPr>
            <a:spLocks noChangeArrowheads="1"/>
          </p:cNvSpPr>
          <p:nvPr/>
        </p:nvSpPr>
        <p:spPr bwMode="auto">
          <a:xfrm>
            <a:off x="358775" y="3832225"/>
            <a:ext cx="17653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a:t>Back dP/dr @ Surface</a:t>
            </a:r>
          </a:p>
        </p:txBody>
      </p:sp>
      <p:sp>
        <p:nvSpPr>
          <p:cNvPr id="49164" name="Rectangle 21"/>
          <p:cNvSpPr>
            <a:spLocks noChangeArrowheads="1"/>
          </p:cNvSpPr>
          <p:nvPr/>
        </p:nvSpPr>
        <p:spPr bwMode="auto">
          <a:xfrm>
            <a:off x="2051050" y="3832225"/>
            <a:ext cx="210185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a:t>All+SFMR dP/dr @ Surface</a:t>
            </a:r>
          </a:p>
        </p:txBody>
      </p:sp>
      <p:pic>
        <p:nvPicPr>
          <p:cNvPr id="49165"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0192" y="4497933"/>
            <a:ext cx="2106613" cy="80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6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29050" y="3977159"/>
            <a:ext cx="1828800" cy="2116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67" name="Rectangle 28"/>
          <p:cNvSpPr>
            <a:spLocks noChangeArrowheads="1"/>
          </p:cNvSpPr>
          <p:nvPr/>
        </p:nvSpPr>
        <p:spPr bwMode="auto">
          <a:xfrm>
            <a:off x="4286250" y="3789040"/>
            <a:ext cx="11493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dirty="0" err="1"/>
              <a:t>dP</a:t>
            </a:r>
            <a:r>
              <a:rPr lang="en-US" sz="1000" dirty="0"/>
              <a:t>/</a:t>
            </a:r>
            <a:r>
              <a:rPr lang="en-US" sz="1000" dirty="0" err="1"/>
              <a:t>dr</a:t>
            </a:r>
            <a:r>
              <a:rPr lang="en-US" sz="1000" dirty="0"/>
              <a:t> increment</a:t>
            </a:r>
          </a:p>
        </p:txBody>
      </p:sp>
      <p:sp>
        <p:nvSpPr>
          <p:cNvPr id="17" name="Title 1"/>
          <p:cNvSpPr txBox="1">
            <a:spLocks/>
          </p:cNvSpPr>
          <p:nvPr/>
        </p:nvSpPr>
        <p:spPr bwMode="auto">
          <a:xfrm>
            <a:off x="822325" y="115888"/>
            <a:ext cx="80772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cs typeface="宋体" charset="0"/>
              </a:defRPr>
            </a:lvl1pPr>
            <a:lvl2pPr marL="742950" indent="-285750">
              <a:defRPr>
                <a:solidFill>
                  <a:schemeClr val="tx1"/>
                </a:solidFill>
                <a:latin typeface="Arial" charset="0"/>
                <a:ea typeface="宋体" charset="0"/>
                <a:cs typeface="宋体" charset="0"/>
              </a:defRPr>
            </a:lvl2pPr>
            <a:lvl3pPr marL="1143000" indent="-228600">
              <a:defRPr>
                <a:solidFill>
                  <a:schemeClr val="tx1"/>
                </a:solidFill>
                <a:latin typeface="Arial" charset="0"/>
                <a:ea typeface="宋体" charset="0"/>
                <a:cs typeface="宋体" charset="0"/>
              </a:defRPr>
            </a:lvl3pPr>
            <a:lvl4pPr marL="1600200" indent="-228600">
              <a:defRPr>
                <a:solidFill>
                  <a:schemeClr val="tx1"/>
                </a:solidFill>
                <a:latin typeface="Arial" charset="0"/>
                <a:ea typeface="宋体" charset="0"/>
                <a:cs typeface="宋体" charset="0"/>
              </a:defRPr>
            </a:lvl4pPr>
            <a:lvl5pPr marL="2057400" indent="-228600">
              <a:defRPr>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a:solidFill>
                  <a:schemeClr val="tx1"/>
                </a:solidFill>
                <a:latin typeface="Arial" charset="0"/>
                <a:ea typeface="宋体" charset="0"/>
                <a:cs typeface="宋体" charset="0"/>
              </a:defRPr>
            </a:lvl9pPr>
          </a:lstStyle>
          <a:p>
            <a:pPr algn="ctr">
              <a:spcAft>
                <a:spcPts val="500"/>
              </a:spcAft>
            </a:pPr>
            <a:r>
              <a:rPr lang="en-US" sz="2400" dirty="0" smtClean="0">
                <a:solidFill>
                  <a:srgbClr val="C00000"/>
                </a:solidFill>
                <a:ea typeface="华文中宋" charset="0"/>
                <a:cs typeface="Arial" charset="0"/>
              </a:rPr>
              <a:t>Impact </a:t>
            </a:r>
            <a:r>
              <a:rPr lang="en-US" sz="2400" dirty="0">
                <a:solidFill>
                  <a:srgbClr val="C00000"/>
                </a:solidFill>
                <a:ea typeface="华文中宋" charset="0"/>
                <a:cs typeface="Arial" charset="0"/>
              </a:rPr>
              <a:t>of anomalous size </a:t>
            </a:r>
            <a:r>
              <a:rPr lang="en-US" sz="2400" dirty="0" smtClean="0">
                <a:solidFill>
                  <a:srgbClr val="C00000"/>
                </a:solidFill>
                <a:ea typeface="华文中宋" charset="0"/>
                <a:cs typeface="Arial" charset="0"/>
              </a:rPr>
              <a:t>adjustment </a:t>
            </a:r>
            <a:r>
              <a:rPr lang="en-US" sz="2400" dirty="0">
                <a:solidFill>
                  <a:srgbClr val="C00000"/>
                </a:solidFill>
                <a:ea typeface="华文中宋" charset="0"/>
                <a:cs typeface="Arial" charset="0"/>
              </a:rPr>
              <a:t>from vortex initialization on DA</a:t>
            </a:r>
          </a:p>
          <a:p>
            <a:pPr algn="ctr" eaLnBrk="1" hangingPunct="1">
              <a:spcAft>
                <a:spcPts val="500"/>
              </a:spcAft>
            </a:pPr>
            <a:endParaRPr lang="en-US" dirty="0">
              <a:solidFill>
                <a:srgbClr val="C00000"/>
              </a:solidFill>
              <a:ea typeface="华文中宋" charset="0"/>
              <a:cs typeface="Arial" charset="0"/>
            </a:endParaRPr>
          </a:p>
        </p:txBody>
      </p:sp>
    </p:spTree>
    <p:extLst>
      <p:ext uri="{BB962C8B-B14F-4D97-AF65-F5344CB8AC3E}">
        <p14:creationId xmlns:p14="http://schemas.microsoft.com/office/powerpoint/2010/main" val="373589461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0" y="1125538"/>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51202" name="Picture 3"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4" name="TextBox 32"/>
          <p:cNvSpPr txBox="1">
            <a:spLocks noChangeArrowheads="1"/>
          </p:cNvSpPr>
          <p:nvPr/>
        </p:nvSpPr>
        <p:spPr bwMode="auto">
          <a:xfrm>
            <a:off x="5652120" y="2996952"/>
            <a:ext cx="3303587" cy="38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spcAft>
                <a:spcPts val="500"/>
              </a:spcAft>
              <a:buFont typeface="Wingdings" charset="2"/>
              <a:buChar char="q"/>
              <a:defRPr/>
            </a:pPr>
            <a:r>
              <a:rPr lang="en-US" altLang="en-US" sz="1800" dirty="0" smtClean="0">
                <a:latin typeface="Arial" pitchFamily="34" charset="0"/>
                <a:ea typeface="宋体" pitchFamily="2" charset="-122"/>
                <a:cs typeface="+mn-cs"/>
              </a:rPr>
              <a:t>The less intense MSLP after DA  is consistent with the pressure gradient </a:t>
            </a:r>
            <a:r>
              <a:rPr lang="en-US" altLang="en-US" sz="1800" dirty="0" smtClean="0">
                <a:latin typeface="Arial" pitchFamily="34" charset="0"/>
                <a:ea typeface="宋体" pitchFamily="2" charset="-122"/>
                <a:cs typeface="+mn-cs"/>
              </a:rPr>
              <a:t>adjustment during size contraction.</a:t>
            </a:r>
            <a:endParaRPr lang="en-US" altLang="en-US" sz="1800" dirty="0" smtClean="0">
              <a:latin typeface="Arial" pitchFamily="34" charset="0"/>
              <a:ea typeface="宋体" pitchFamily="2" charset="-122"/>
              <a:cs typeface="+mn-cs"/>
            </a:endParaRPr>
          </a:p>
          <a:p>
            <a:pPr>
              <a:spcBef>
                <a:spcPct val="0"/>
              </a:spcBef>
              <a:spcAft>
                <a:spcPts val="500"/>
              </a:spcAft>
              <a:buFont typeface="Wingdings" charset="2"/>
              <a:buChar char="q"/>
              <a:defRPr/>
            </a:pPr>
            <a:endParaRPr lang="en-US" altLang="en-US" sz="1800" dirty="0" smtClean="0">
              <a:latin typeface="Arial" pitchFamily="34" charset="0"/>
              <a:ea typeface="宋体" pitchFamily="2" charset="-122"/>
              <a:cs typeface="+mn-cs"/>
            </a:endParaRPr>
          </a:p>
          <a:p>
            <a:pPr>
              <a:spcBef>
                <a:spcPct val="0"/>
              </a:spcBef>
              <a:spcAft>
                <a:spcPts val="500"/>
              </a:spcAft>
              <a:buFont typeface="Wingdings" charset="2"/>
              <a:buChar char="q"/>
              <a:defRPr/>
            </a:pPr>
            <a:r>
              <a:rPr lang="en-US" altLang="en-US" sz="1800" dirty="0" smtClean="0">
                <a:latin typeface="Arial" pitchFamily="34" charset="0"/>
                <a:ea typeface="宋体" pitchFamily="2" charset="-122"/>
                <a:cs typeface="+mn-cs"/>
              </a:rPr>
              <a:t>Therefore the “seemingly” inconsistent </a:t>
            </a:r>
            <a:r>
              <a:rPr lang="en-US" altLang="en-US" sz="1800" dirty="0" err="1" smtClean="0">
                <a:latin typeface="Arial" pitchFamily="34" charset="0"/>
                <a:ea typeface="宋体" pitchFamily="2" charset="-122"/>
                <a:cs typeface="+mn-cs"/>
              </a:rPr>
              <a:t>Vmax</a:t>
            </a:r>
            <a:r>
              <a:rPr lang="en-US" altLang="en-US" sz="1800" dirty="0" smtClean="0">
                <a:latin typeface="Arial" pitchFamily="34" charset="0"/>
                <a:ea typeface="宋体" pitchFamily="2" charset="-122"/>
                <a:cs typeface="+mn-cs"/>
              </a:rPr>
              <a:t> and MSLP adjustment during DA is due to dramatic size correction to fix the anomalously large size produced by VI.</a:t>
            </a:r>
            <a:endParaRPr lang="en-US" altLang="en-US" sz="1800" dirty="0">
              <a:latin typeface="Arial" pitchFamily="34" charset="0"/>
              <a:ea typeface="宋体" pitchFamily="2" charset="-122"/>
              <a:cs typeface="+mn-cs"/>
            </a:endParaRPr>
          </a:p>
        </p:txBody>
      </p:sp>
      <p:pic>
        <p:nvPicPr>
          <p:cNvPr id="51207"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163638"/>
            <a:ext cx="189388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4925" y="1173163"/>
            <a:ext cx="19240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9"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4850" y="1163638"/>
            <a:ext cx="18796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165100" y="2101850"/>
            <a:ext cx="55594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12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263" y="3457575"/>
            <a:ext cx="4337050"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
          <p:cNvSpPr txBox="1">
            <a:spLocks/>
          </p:cNvSpPr>
          <p:nvPr/>
        </p:nvSpPr>
        <p:spPr bwMode="auto">
          <a:xfrm>
            <a:off x="822325" y="115888"/>
            <a:ext cx="80772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cs typeface="宋体" charset="0"/>
              </a:defRPr>
            </a:lvl1pPr>
            <a:lvl2pPr marL="742950" indent="-285750">
              <a:defRPr>
                <a:solidFill>
                  <a:schemeClr val="tx1"/>
                </a:solidFill>
                <a:latin typeface="Arial" charset="0"/>
                <a:ea typeface="宋体" charset="0"/>
                <a:cs typeface="宋体" charset="0"/>
              </a:defRPr>
            </a:lvl2pPr>
            <a:lvl3pPr marL="1143000" indent="-228600">
              <a:defRPr>
                <a:solidFill>
                  <a:schemeClr val="tx1"/>
                </a:solidFill>
                <a:latin typeface="Arial" charset="0"/>
                <a:ea typeface="宋体" charset="0"/>
                <a:cs typeface="宋体" charset="0"/>
              </a:defRPr>
            </a:lvl3pPr>
            <a:lvl4pPr marL="1600200" indent="-228600">
              <a:defRPr>
                <a:solidFill>
                  <a:schemeClr val="tx1"/>
                </a:solidFill>
                <a:latin typeface="Arial" charset="0"/>
                <a:ea typeface="宋体" charset="0"/>
                <a:cs typeface="宋体" charset="0"/>
              </a:defRPr>
            </a:lvl4pPr>
            <a:lvl5pPr marL="2057400" indent="-228600">
              <a:defRPr>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a:solidFill>
                  <a:schemeClr val="tx1"/>
                </a:solidFill>
                <a:latin typeface="Arial" charset="0"/>
                <a:ea typeface="宋体" charset="0"/>
                <a:cs typeface="宋体" charset="0"/>
              </a:defRPr>
            </a:lvl9pPr>
          </a:lstStyle>
          <a:p>
            <a:pPr algn="ctr">
              <a:spcAft>
                <a:spcPts val="500"/>
              </a:spcAft>
            </a:pPr>
            <a:r>
              <a:rPr lang="en-US" sz="2400" dirty="0" smtClean="0">
                <a:solidFill>
                  <a:srgbClr val="C00000"/>
                </a:solidFill>
                <a:ea typeface="华文中宋" charset="0"/>
                <a:cs typeface="Arial" charset="0"/>
              </a:rPr>
              <a:t>Impact </a:t>
            </a:r>
            <a:r>
              <a:rPr lang="en-US" sz="2400" dirty="0">
                <a:solidFill>
                  <a:srgbClr val="C00000"/>
                </a:solidFill>
                <a:ea typeface="华文中宋" charset="0"/>
                <a:cs typeface="Arial" charset="0"/>
              </a:rPr>
              <a:t>of anomalous size </a:t>
            </a:r>
            <a:r>
              <a:rPr lang="en-US" sz="2400" dirty="0" smtClean="0">
                <a:solidFill>
                  <a:srgbClr val="C00000"/>
                </a:solidFill>
                <a:ea typeface="华文中宋" charset="0"/>
                <a:cs typeface="Arial" charset="0"/>
              </a:rPr>
              <a:t>adjustment </a:t>
            </a:r>
            <a:r>
              <a:rPr lang="en-US" sz="2400" dirty="0">
                <a:solidFill>
                  <a:srgbClr val="C00000"/>
                </a:solidFill>
                <a:ea typeface="华文中宋" charset="0"/>
                <a:cs typeface="Arial" charset="0"/>
              </a:rPr>
              <a:t>from vortex initialization on DA</a:t>
            </a:r>
          </a:p>
          <a:p>
            <a:pPr algn="ctr" eaLnBrk="1" hangingPunct="1">
              <a:spcAft>
                <a:spcPts val="500"/>
              </a:spcAft>
            </a:pPr>
            <a:endParaRPr lang="en-US" dirty="0">
              <a:solidFill>
                <a:srgbClr val="C00000"/>
              </a:solidFill>
              <a:ea typeface="华文中宋" charset="0"/>
              <a:cs typeface="Arial" charset="0"/>
            </a:endParaRPr>
          </a:p>
        </p:txBody>
      </p:sp>
    </p:spTree>
    <p:extLst>
      <p:ext uri="{BB962C8B-B14F-4D97-AF65-F5344CB8AC3E}">
        <p14:creationId xmlns:p14="http://schemas.microsoft.com/office/powerpoint/2010/main" val="11674617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838" y="3367088"/>
            <a:ext cx="20764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4560" y="1016000"/>
            <a:ext cx="186213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388" y="1000125"/>
            <a:ext cx="19113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1974" y="1027113"/>
            <a:ext cx="1905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3" descr="ou_logo_400x560.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6135" y="3370263"/>
            <a:ext cx="200342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5763" y="4497388"/>
            <a:ext cx="2106612" cy="80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3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5936" y="3303588"/>
            <a:ext cx="20129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3" name="Picture 4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98835" y="4510088"/>
            <a:ext cx="200501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4" name="Picture 4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07049" y="4510088"/>
            <a:ext cx="200183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35" name="TextBox 1"/>
          <p:cNvSpPr txBox="1">
            <a:spLocks noChangeArrowheads="1"/>
          </p:cNvSpPr>
          <p:nvPr/>
        </p:nvSpPr>
        <p:spPr bwMode="auto">
          <a:xfrm>
            <a:off x="6372225" y="5733256"/>
            <a:ext cx="2771775"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buFont typeface="Arial" charset="0"/>
              <a:buChar char="•"/>
            </a:pPr>
            <a:r>
              <a:rPr lang="en-US" sz="1600" dirty="0">
                <a:latin typeface="Arial" charset="0"/>
                <a:ea typeface="宋体" charset="0"/>
                <a:cs typeface="宋体" charset="0"/>
              </a:rPr>
              <a:t>VI breaks the gradient wind </a:t>
            </a:r>
            <a:r>
              <a:rPr lang="en-US" sz="1600" dirty="0" smtClean="0">
                <a:latin typeface="Arial" charset="0"/>
                <a:ea typeface="宋体" charset="0"/>
                <a:cs typeface="宋体" charset="0"/>
              </a:rPr>
              <a:t>balance.  DA is more consistent with gradient wind balance.</a:t>
            </a:r>
            <a:endParaRPr lang="en-US" sz="1600" dirty="0">
              <a:latin typeface="Arial" charset="0"/>
              <a:ea typeface="宋体" charset="0"/>
              <a:cs typeface="宋体" charset="0"/>
            </a:endParaRPr>
          </a:p>
        </p:txBody>
      </p:sp>
      <p:sp>
        <p:nvSpPr>
          <p:cNvPr id="5136" name="TextBox 2"/>
          <p:cNvSpPr txBox="1">
            <a:spLocks noChangeArrowheads="1"/>
          </p:cNvSpPr>
          <p:nvPr/>
        </p:nvSpPr>
        <p:spPr bwMode="auto">
          <a:xfrm>
            <a:off x="1518940" y="3376613"/>
            <a:ext cx="159543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dirty="0">
                <a:latin typeface="Arial" charset="0"/>
                <a:ea typeface="宋体" charset="0"/>
                <a:cs typeface="宋体" charset="0"/>
              </a:rPr>
              <a:t>Back-VI @ 500m </a:t>
            </a:r>
            <a:r>
              <a:rPr lang="en-US" sz="1200" dirty="0" err="1">
                <a:latin typeface="Arial" charset="0"/>
                <a:ea typeface="宋体" charset="0"/>
                <a:cs typeface="宋体" charset="0"/>
              </a:rPr>
              <a:t>leq</a:t>
            </a:r>
            <a:endParaRPr lang="en-US" sz="1200" dirty="0">
              <a:latin typeface="Arial" charset="0"/>
              <a:ea typeface="宋体" charset="0"/>
              <a:cs typeface="宋体" charset="0"/>
            </a:endParaRPr>
          </a:p>
        </p:txBody>
      </p:sp>
      <p:sp>
        <p:nvSpPr>
          <p:cNvPr id="5137" name="TextBox 49"/>
          <p:cNvSpPr txBox="1">
            <a:spLocks noChangeArrowheads="1"/>
          </p:cNvSpPr>
          <p:nvPr/>
        </p:nvSpPr>
        <p:spPr bwMode="auto">
          <a:xfrm>
            <a:off x="1518940" y="4514850"/>
            <a:ext cx="16129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Back-VI @ 500m req</a:t>
            </a:r>
          </a:p>
        </p:txBody>
      </p:sp>
      <p:sp>
        <p:nvSpPr>
          <p:cNvPr id="5140" name="TextBox 53"/>
          <p:cNvSpPr txBox="1">
            <a:spLocks noChangeArrowheads="1"/>
          </p:cNvSpPr>
          <p:nvPr/>
        </p:nvSpPr>
        <p:spPr bwMode="auto">
          <a:xfrm>
            <a:off x="4211960" y="3376613"/>
            <a:ext cx="17526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All+SFMR @ 500m leq</a:t>
            </a:r>
          </a:p>
        </p:txBody>
      </p:sp>
      <p:sp>
        <p:nvSpPr>
          <p:cNvPr id="5141" name="TextBox 54"/>
          <p:cNvSpPr txBox="1">
            <a:spLocks noChangeArrowheads="1"/>
          </p:cNvSpPr>
          <p:nvPr/>
        </p:nvSpPr>
        <p:spPr bwMode="auto">
          <a:xfrm>
            <a:off x="4211960" y="4514850"/>
            <a:ext cx="177006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All+SFMR @ 500m req</a:t>
            </a:r>
          </a:p>
        </p:txBody>
      </p:sp>
      <p:sp>
        <p:nvSpPr>
          <p:cNvPr id="5142" name="TextBox 57"/>
          <p:cNvSpPr txBox="1">
            <a:spLocks noChangeArrowheads="1"/>
          </p:cNvSpPr>
          <p:nvPr/>
        </p:nvSpPr>
        <p:spPr bwMode="auto">
          <a:xfrm>
            <a:off x="7200900" y="3376613"/>
            <a:ext cx="138906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HRD @ 500m leq</a:t>
            </a:r>
          </a:p>
        </p:txBody>
      </p:sp>
      <p:sp>
        <p:nvSpPr>
          <p:cNvPr id="5143" name="Title 1"/>
          <p:cNvSpPr txBox="1">
            <a:spLocks/>
          </p:cNvSpPr>
          <p:nvPr/>
        </p:nvSpPr>
        <p:spPr bwMode="auto">
          <a:xfrm>
            <a:off x="822325" y="115888"/>
            <a:ext cx="80772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cs typeface="宋体" charset="0"/>
              </a:defRPr>
            </a:lvl1pPr>
            <a:lvl2pPr marL="742950" indent="-285750">
              <a:defRPr>
                <a:solidFill>
                  <a:schemeClr val="tx1"/>
                </a:solidFill>
                <a:latin typeface="Arial" charset="0"/>
                <a:ea typeface="宋体" charset="0"/>
                <a:cs typeface="宋体" charset="0"/>
              </a:defRPr>
            </a:lvl2pPr>
            <a:lvl3pPr marL="1143000" indent="-228600">
              <a:defRPr>
                <a:solidFill>
                  <a:schemeClr val="tx1"/>
                </a:solidFill>
                <a:latin typeface="Arial" charset="0"/>
                <a:ea typeface="宋体" charset="0"/>
                <a:cs typeface="宋体" charset="0"/>
              </a:defRPr>
            </a:lvl3pPr>
            <a:lvl4pPr marL="1600200" indent="-228600">
              <a:defRPr>
                <a:solidFill>
                  <a:schemeClr val="tx1"/>
                </a:solidFill>
                <a:latin typeface="Arial" charset="0"/>
                <a:ea typeface="宋体" charset="0"/>
                <a:cs typeface="宋体" charset="0"/>
              </a:defRPr>
            </a:lvl4pPr>
            <a:lvl5pPr marL="2057400" indent="-228600">
              <a:defRPr>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a:solidFill>
                  <a:schemeClr val="tx1"/>
                </a:solidFill>
                <a:latin typeface="Arial" charset="0"/>
                <a:ea typeface="宋体" charset="0"/>
                <a:cs typeface="宋体" charset="0"/>
              </a:defRPr>
            </a:lvl9pPr>
          </a:lstStyle>
          <a:p>
            <a:pPr algn="ctr" eaLnBrk="1" hangingPunct="1">
              <a:spcAft>
                <a:spcPts val="500"/>
              </a:spcAft>
            </a:pPr>
            <a:r>
              <a:rPr lang="en-US" sz="2600" dirty="0" smtClean="0">
                <a:solidFill>
                  <a:srgbClr val="C00000"/>
                </a:solidFill>
                <a:ea typeface="华文中宋" charset="0"/>
                <a:cs typeface="Arial" charset="0"/>
              </a:rPr>
              <a:t>Better wind </a:t>
            </a:r>
            <a:r>
              <a:rPr lang="en-US" sz="2600" dirty="0">
                <a:solidFill>
                  <a:srgbClr val="C00000"/>
                </a:solidFill>
                <a:ea typeface="华文中宋" charset="0"/>
                <a:cs typeface="Arial" charset="0"/>
              </a:rPr>
              <a:t>and pressure </a:t>
            </a:r>
            <a:r>
              <a:rPr lang="en-US" sz="2600" dirty="0" smtClean="0">
                <a:solidFill>
                  <a:srgbClr val="C00000"/>
                </a:solidFill>
                <a:ea typeface="华文中宋" charset="0"/>
                <a:cs typeface="Arial" charset="0"/>
              </a:rPr>
              <a:t>relationship in DA than VI</a:t>
            </a:r>
            <a:endParaRPr lang="en-US" sz="2600" dirty="0">
              <a:solidFill>
                <a:srgbClr val="C00000"/>
              </a:solidFill>
              <a:ea typeface="华文中宋" charset="0"/>
              <a:cs typeface="Arial" charset="0"/>
            </a:endParaRPr>
          </a:p>
        </p:txBody>
      </p:sp>
      <p:sp>
        <p:nvSpPr>
          <p:cNvPr id="5145" name="TextBox 53"/>
          <p:cNvSpPr txBox="1">
            <a:spLocks noChangeArrowheads="1"/>
          </p:cNvSpPr>
          <p:nvPr/>
        </p:nvSpPr>
        <p:spPr bwMode="auto">
          <a:xfrm>
            <a:off x="4243710" y="981075"/>
            <a:ext cx="17113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dirty="0" err="1">
                <a:latin typeface="Arial" charset="0"/>
                <a:ea typeface="宋体" charset="0"/>
                <a:cs typeface="宋体" charset="0"/>
              </a:rPr>
              <a:t>All+SFMR</a:t>
            </a:r>
            <a:r>
              <a:rPr lang="en-US" sz="1200" dirty="0">
                <a:latin typeface="Arial" charset="0"/>
                <a:ea typeface="宋体" charset="0"/>
                <a:cs typeface="宋体" charset="0"/>
              </a:rPr>
              <a:t> @ 500m </a:t>
            </a:r>
            <a:r>
              <a:rPr lang="en-US" sz="1200" dirty="0" err="1">
                <a:latin typeface="Arial" charset="0"/>
                <a:ea typeface="宋体" charset="0"/>
                <a:cs typeface="宋体" charset="0"/>
              </a:rPr>
              <a:t>uv</a:t>
            </a:r>
            <a:endParaRPr lang="en-US" sz="1200" dirty="0">
              <a:latin typeface="Arial" charset="0"/>
              <a:ea typeface="宋体" charset="0"/>
              <a:cs typeface="宋体" charset="0"/>
            </a:endParaRPr>
          </a:p>
        </p:txBody>
      </p:sp>
      <p:cxnSp>
        <p:nvCxnSpPr>
          <p:cNvPr id="24" name="Straight Connector 23"/>
          <p:cNvCxnSpPr/>
          <p:nvPr/>
        </p:nvCxnSpPr>
        <p:spPr>
          <a:xfrm>
            <a:off x="0" y="981075"/>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77491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0" y="1125538"/>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6155" name="Picture 3"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TextBox 32"/>
          <p:cNvSpPr txBox="1">
            <a:spLocks noChangeArrowheads="1"/>
          </p:cNvSpPr>
          <p:nvPr/>
        </p:nvSpPr>
        <p:spPr bwMode="auto">
          <a:xfrm>
            <a:off x="12700" y="5711825"/>
            <a:ext cx="9144000" cy="64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spcAft>
                <a:spcPts val="500"/>
              </a:spcAft>
              <a:buFont typeface="Arial" charset="0"/>
              <a:buChar char="•"/>
            </a:pPr>
            <a:r>
              <a:rPr lang="en-US" sz="1600" dirty="0" smtClean="0">
                <a:latin typeface="Arial" charset="0"/>
                <a:ea typeface="宋体" charset="0"/>
                <a:cs typeface="宋体" charset="0"/>
              </a:rPr>
              <a:t>Although VI analysis is not consistent, spin down is less apparent.</a:t>
            </a:r>
            <a:endParaRPr lang="en-US" sz="1600" dirty="0">
              <a:latin typeface="Arial" charset="0"/>
              <a:ea typeface="宋体" charset="0"/>
              <a:cs typeface="宋体" charset="0"/>
            </a:endParaRPr>
          </a:p>
          <a:p>
            <a:pPr>
              <a:spcAft>
                <a:spcPts val="500"/>
              </a:spcAft>
              <a:buFont typeface="Arial" charset="0"/>
              <a:buChar char="•"/>
            </a:pPr>
            <a:r>
              <a:rPr lang="en-US" sz="1600" dirty="0">
                <a:latin typeface="Arial" charset="0"/>
                <a:ea typeface="宋体" charset="0"/>
                <a:cs typeface="宋体" charset="0"/>
              </a:rPr>
              <a:t>Although </a:t>
            </a:r>
            <a:r>
              <a:rPr lang="en-US" sz="1600" dirty="0" smtClean="0">
                <a:latin typeface="Arial" charset="0"/>
                <a:ea typeface="宋体" charset="0"/>
                <a:cs typeface="宋体" charset="0"/>
              </a:rPr>
              <a:t>DA produces more consistent analysis, spin down is more apparent. Why?</a:t>
            </a:r>
            <a:endParaRPr lang="en-US" sz="1600" dirty="0">
              <a:latin typeface="Arial" charset="0"/>
              <a:ea typeface="宋体" charset="0"/>
              <a:cs typeface="宋体" charset="0"/>
            </a:endParaRPr>
          </a:p>
        </p:txBody>
      </p:sp>
      <p:pic>
        <p:nvPicPr>
          <p:cNvPr id="615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844824"/>
            <a:ext cx="3183229" cy="3020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1844824"/>
            <a:ext cx="3113596"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9" name="Title 1"/>
          <p:cNvSpPr txBox="1">
            <a:spLocks/>
          </p:cNvSpPr>
          <p:nvPr/>
        </p:nvSpPr>
        <p:spPr bwMode="auto">
          <a:xfrm>
            <a:off x="822325" y="115888"/>
            <a:ext cx="80772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cs typeface="宋体" charset="0"/>
              </a:defRPr>
            </a:lvl1pPr>
            <a:lvl2pPr marL="742950" indent="-285750">
              <a:defRPr>
                <a:solidFill>
                  <a:schemeClr val="tx1"/>
                </a:solidFill>
                <a:latin typeface="Arial" charset="0"/>
                <a:ea typeface="宋体" charset="0"/>
                <a:cs typeface="宋体" charset="0"/>
              </a:defRPr>
            </a:lvl2pPr>
            <a:lvl3pPr marL="1143000" indent="-228600">
              <a:defRPr>
                <a:solidFill>
                  <a:schemeClr val="tx1"/>
                </a:solidFill>
                <a:latin typeface="Arial" charset="0"/>
                <a:ea typeface="宋体" charset="0"/>
                <a:cs typeface="宋体" charset="0"/>
              </a:defRPr>
            </a:lvl3pPr>
            <a:lvl4pPr marL="1600200" indent="-228600">
              <a:defRPr>
                <a:solidFill>
                  <a:schemeClr val="tx1"/>
                </a:solidFill>
                <a:latin typeface="Arial" charset="0"/>
                <a:ea typeface="宋体" charset="0"/>
                <a:cs typeface="宋体" charset="0"/>
              </a:defRPr>
            </a:lvl4pPr>
            <a:lvl5pPr marL="2057400" indent="-228600">
              <a:defRPr>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a:solidFill>
                  <a:schemeClr val="tx1"/>
                </a:solidFill>
                <a:latin typeface="Arial" charset="0"/>
                <a:ea typeface="宋体" charset="0"/>
                <a:cs typeface="宋体" charset="0"/>
              </a:defRPr>
            </a:lvl9pPr>
          </a:lstStyle>
          <a:p>
            <a:pPr algn="ctr" eaLnBrk="1" hangingPunct="1">
              <a:spcAft>
                <a:spcPts val="500"/>
              </a:spcAft>
            </a:pPr>
            <a:r>
              <a:rPr lang="en-US" sz="2800" dirty="0" smtClean="0">
                <a:solidFill>
                  <a:srgbClr val="C00000"/>
                </a:solidFill>
                <a:ea typeface="华文中宋" charset="0"/>
                <a:cs typeface="Arial" charset="0"/>
              </a:rPr>
              <a:t>DA is more reasonable, then where is the spin down coming from? </a:t>
            </a:r>
            <a:endParaRPr lang="en-US" sz="2800" dirty="0">
              <a:solidFill>
                <a:srgbClr val="C00000"/>
              </a:solidFill>
              <a:ea typeface="华文中宋" charset="0"/>
              <a:cs typeface="Arial" charset="0"/>
            </a:endParaRPr>
          </a:p>
        </p:txBody>
      </p:sp>
      <p:sp>
        <p:nvSpPr>
          <p:cNvPr id="6160" name="TextBox 1"/>
          <p:cNvSpPr txBox="1">
            <a:spLocks noChangeArrowheads="1"/>
          </p:cNvSpPr>
          <p:nvPr/>
        </p:nvSpPr>
        <p:spPr bwMode="auto">
          <a:xfrm>
            <a:off x="2915816" y="2060848"/>
            <a:ext cx="774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dirty="0" err="1">
                <a:latin typeface="Arial" charset="0"/>
                <a:ea typeface="宋体" charset="0"/>
                <a:cs typeface="宋体" charset="0"/>
              </a:rPr>
              <a:t>Vmax</a:t>
            </a:r>
            <a:endParaRPr lang="en-US" sz="1800" dirty="0">
              <a:latin typeface="Arial" charset="0"/>
              <a:ea typeface="宋体" charset="0"/>
              <a:cs typeface="宋体" charset="0"/>
            </a:endParaRPr>
          </a:p>
        </p:txBody>
      </p:sp>
      <p:sp>
        <p:nvSpPr>
          <p:cNvPr id="6161" name="TextBox 8"/>
          <p:cNvSpPr txBox="1">
            <a:spLocks noChangeArrowheads="1"/>
          </p:cNvSpPr>
          <p:nvPr/>
        </p:nvSpPr>
        <p:spPr bwMode="auto">
          <a:xfrm>
            <a:off x="5508104" y="2060848"/>
            <a:ext cx="81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dirty="0">
                <a:latin typeface="Arial" charset="0"/>
                <a:ea typeface="宋体" charset="0"/>
                <a:cs typeface="宋体" charset="0"/>
              </a:rPr>
              <a:t>MSLP</a:t>
            </a:r>
          </a:p>
        </p:txBody>
      </p:sp>
    </p:spTree>
    <p:extLst>
      <p:ext uri="{BB962C8B-B14F-4D97-AF65-F5344CB8AC3E}">
        <p14:creationId xmlns:p14="http://schemas.microsoft.com/office/powerpoint/2010/main" val="332419740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5875" y="1420813"/>
            <a:ext cx="1509713"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1408113"/>
            <a:ext cx="15081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14638" y="1400175"/>
            <a:ext cx="1503362"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92238" y="1409700"/>
            <a:ext cx="151606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2063" y="3562350"/>
            <a:ext cx="1497012"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5063" y="3573463"/>
            <a:ext cx="1500187"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11638" y="3573463"/>
            <a:ext cx="1498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03525" y="3573463"/>
            <a:ext cx="15081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403350" y="3573463"/>
            <a:ext cx="15065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3" descr="ou_logo_400x560.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4288" y="1409700"/>
            <a:ext cx="15065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TextBox 15"/>
          <p:cNvSpPr txBox="1">
            <a:spLocks noChangeArrowheads="1"/>
          </p:cNvSpPr>
          <p:nvPr/>
        </p:nvSpPr>
        <p:spPr bwMode="auto">
          <a:xfrm>
            <a:off x="49213" y="1135063"/>
            <a:ext cx="1468437"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buFont typeface="Arial" charset="0"/>
              <a:buNone/>
            </a:pPr>
            <a:r>
              <a:rPr lang="en-US" sz="1200">
                <a:latin typeface="Arial" charset="0"/>
                <a:ea typeface="宋体" charset="0"/>
                <a:cs typeface="宋体" charset="0"/>
              </a:rPr>
              <a:t>Back-VI @ surface</a:t>
            </a:r>
          </a:p>
        </p:txBody>
      </p:sp>
      <p:sp>
        <p:nvSpPr>
          <p:cNvPr id="7183" name="TextBox 15"/>
          <p:cNvSpPr txBox="1">
            <a:spLocks noChangeArrowheads="1"/>
          </p:cNvSpPr>
          <p:nvPr/>
        </p:nvSpPr>
        <p:spPr bwMode="auto">
          <a:xfrm>
            <a:off x="4763" y="3251200"/>
            <a:ext cx="16256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All+SFMR @ surface</a:t>
            </a:r>
          </a:p>
        </p:txBody>
      </p:sp>
      <p:pic>
        <p:nvPicPr>
          <p:cNvPr id="7184" name="Picture 1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938" y="3573463"/>
            <a:ext cx="150812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5" name="TextBox 32"/>
          <p:cNvSpPr txBox="1">
            <a:spLocks noChangeArrowheads="1"/>
          </p:cNvSpPr>
          <p:nvPr/>
        </p:nvSpPr>
        <p:spPr bwMode="auto">
          <a:xfrm>
            <a:off x="1588" y="5652536"/>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spcAft>
                <a:spcPts val="500"/>
              </a:spcAft>
              <a:buFont typeface="Arial" charset="0"/>
              <a:buChar char="•"/>
            </a:pPr>
            <a:r>
              <a:rPr lang="en-US" sz="1600" dirty="0" smtClean="0">
                <a:latin typeface="Arial" charset="0"/>
                <a:ea typeface="宋体" charset="0"/>
                <a:cs typeface="宋体" charset="0"/>
              </a:rPr>
              <a:t>DA </a:t>
            </a:r>
            <a:r>
              <a:rPr lang="en-US" sz="1600" dirty="0">
                <a:latin typeface="Arial" charset="0"/>
                <a:ea typeface="宋体" charset="0"/>
                <a:cs typeface="宋体" charset="0"/>
              </a:rPr>
              <a:t>can produce a better wind and pressure relationship at the analysis time, but the model can not handle the relationship built from DA </a:t>
            </a:r>
            <a:r>
              <a:rPr lang="en-US" sz="1600" dirty="0" smtClean="0">
                <a:latin typeface="Arial" charset="0"/>
                <a:ea typeface="宋体" charset="0"/>
                <a:cs typeface="宋体" charset="0"/>
              </a:rPr>
              <a:t>analysis</a:t>
            </a:r>
            <a:r>
              <a:rPr lang="en-US" sz="1600" dirty="0">
                <a:latin typeface="Arial" charset="0"/>
                <a:ea typeface="宋体" charset="0"/>
                <a:cs typeface="宋体" charset="0"/>
              </a:rPr>
              <a:t> </a:t>
            </a:r>
            <a:r>
              <a:rPr lang="en-US" sz="1600" dirty="0" smtClean="0">
                <a:latin typeface="Arial" charset="0"/>
                <a:ea typeface="宋体" charset="0"/>
                <a:cs typeface="宋体" charset="0"/>
              </a:rPr>
              <a:t>because HWRF is tuned to adapt to VI.</a:t>
            </a:r>
            <a:endParaRPr lang="en-US" sz="1600" dirty="0">
              <a:latin typeface="Arial" charset="0"/>
              <a:ea typeface="宋体" charset="0"/>
              <a:cs typeface="宋体" charset="0"/>
            </a:endParaRPr>
          </a:p>
        </p:txBody>
      </p:sp>
      <p:sp>
        <p:nvSpPr>
          <p:cNvPr id="7186" name="TextBox 15"/>
          <p:cNvSpPr txBox="1">
            <a:spLocks noChangeArrowheads="1"/>
          </p:cNvSpPr>
          <p:nvPr/>
        </p:nvSpPr>
        <p:spPr bwMode="auto">
          <a:xfrm>
            <a:off x="800100" y="2593975"/>
            <a:ext cx="6445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00 min</a:t>
            </a:r>
          </a:p>
        </p:txBody>
      </p:sp>
      <p:sp>
        <p:nvSpPr>
          <p:cNvPr id="7187" name="TextBox 15"/>
          <p:cNvSpPr txBox="1">
            <a:spLocks noChangeArrowheads="1"/>
          </p:cNvSpPr>
          <p:nvPr/>
        </p:nvSpPr>
        <p:spPr bwMode="auto">
          <a:xfrm>
            <a:off x="1187450" y="3727450"/>
            <a:ext cx="698500"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-2.4m/s</a:t>
            </a:r>
          </a:p>
        </p:txBody>
      </p:sp>
      <p:sp>
        <p:nvSpPr>
          <p:cNvPr id="7188" name="TextBox 15"/>
          <p:cNvSpPr txBox="1">
            <a:spLocks noChangeArrowheads="1"/>
          </p:cNvSpPr>
          <p:nvPr/>
        </p:nvSpPr>
        <p:spPr bwMode="auto">
          <a:xfrm>
            <a:off x="2595563" y="1571625"/>
            <a:ext cx="69691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-1.6m/s</a:t>
            </a:r>
          </a:p>
        </p:txBody>
      </p:sp>
      <p:sp>
        <p:nvSpPr>
          <p:cNvPr id="7189" name="TextBox 15"/>
          <p:cNvSpPr txBox="1">
            <a:spLocks noChangeArrowheads="1"/>
          </p:cNvSpPr>
          <p:nvPr/>
        </p:nvSpPr>
        <p:spPr bwMode="auto">
          <a:xfrm>
            <a:off x="2606675" y="3736975"/>
            <a:ext cx="69691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-4.8m/s</a:t>
            </a:r>
          </a:p>
        </p:txBody>
      </p:sp>
      <p:sp>
        <p:nvSpPr>
          <p:cNvPr id="7190" name="TextBox 15"/>
          <p:cNvSpPr txBox="1">
            <a:spLocks noChangeArrowheads="1"/>
          </p:cNvSpPr>
          <p:nvPr/>
        </p:nvSpPr>
        <p:spPr bwMode="auto">
          <a:xfrm>
            <a:off x="3975100" y="3736975"/>
            <a:ext cx="69691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-1.6m/s</a:t>
            </a:r>
          </a:p>
        </p:txBody>
      </p:sp>
      <p:sp>
        <p:nvSpPr>
          <p:cNvPr id="7191" name="TextBox 15"/>
          <p:cNvSpPr txBox="1">
            <a:spLocks noChangeArrowheads="1"/>
          </p:cNvSpPr>
          <p:nvPr/>
        </p:nvSpPr>
        <p:spPr bwMode="auto">
          <a:xfrm>
            <a:off x="3957638" y="1568450"/>
            <a:ext cx="7366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+0.5m/s</a:t>
            </a:r>
          </a:p>
        </p:txBody>
      </p:sp>
      <p:sp>
        <p:nvSpPr>
          <p:cNvPr id="7192" name="TextBox 15"/>
          <p:cNvSpPr txBox="1">
            <a:spLocks noChangeArrowheads="1"/>
          </p:cNvSpPr>
          <p:nvPr/>
        </p:nvSpPr>
        <p:spPr bwMode="auto">
          <a:xfrm>
            <a:off x="5735638" y="1538288"/>
            <a:ext cx="4921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a:t>
            </a:r>
          </a:p>
        </p:txBody>
      </p:sp>
      <p:sp>
        <p:nvSpPr>
          <p:cNvPr id="7193" name="TextBox 15"/>
          <p:cNvSpPr txBox="1">
            <a:spLocks noChangeArrowheads="1"/>
          </p:cNvSpPr>
          <p:nvPr/>
        </p:nvSpPr>
        <p:spPr bwMode="auto">
          <a:xfrm>
            <a:off x="5735638" y="3727450"/>
            <a:ext cx="492125"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a:t>
            </a:r>
          </a:p>
        </p:txBody>
      </p:sp>
      <p:pic>
        <p:nvPicPr>
          <p:cNvPr id="7194"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10300" y="1422400"/>
            <a:ext cx="1509713"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95" name="TextBox 15"/>
          <p:cNvSpPr txBox="1">
            <a:spLocks noChangeArrowheads="1"/>
          </p:cNvSpPr>
          <p:nvPr/>
        </p:nvSpPr>
        <p:spPr bwMode="auto">
          <a:xfrm>
            <a:off x="7346950" y="1568450"/>
            <a:ext cx="7366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+0.4m/s</a:t>
            </a:r>
          </a:p>
        </p:txBody>
      </p:sp>
      <p:sp>
        <p:nvSpPr>
          <p:cNvPr id="7196" name="TextBox 15"/>
          <p:cNvSpPr txBox="1">
            <a:spLocks noChangeArrowheads="1"/>
          </p:cNvSpPr>
          <p:nvPr/>
        </p:nvSpPr>
        <p:spPr bwMode="auto">
          <a:xfrm>
            <a:off x="7362825" y="3736975"/>
            <a:ext cx="7366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+0.1m/s</a:t>
            </a:r>
          </a:p>
        </p:txBody>
      </p:sp>
      <p:sp>
        <p:nvSpPr>
          <p:cNvPr id="7197" name="TextBox 15"/>
          <p:cNvSpPr txBox="1">
            <a:spLocks noChangeArrowheads="1"/>
          </p:cNvSpPr>
          <p:nvPr/>
        </p:nvSpPr>
        <p:spPr bwMode="auto">
          <a:xfrm>
            <a:off x="5691188" y="1855788"/>
            <a:ext cx="60801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+5m/s</a:t>
            </a:r>
          </a:p>
        </p:txBody>
      </p:sp>
      <p:sp>
        <p:nvSpPr>
          <p:cNvPr id="7198" name="TextBox 15"/>
          <p:cNvSpPr txBox="1">
            <a:spLocks noChangeArrowheads="1"/>
          </p:cNvSpPr>
          <p:nvPr/>
        </p:nvSpPr>
        <p:spPr bwMode="auto">
          <a:xfrm>
            <a:off x="5648325" y="4035425"/>
            <a:ext cx="6985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-7.3m/s</a:t>
            </a:r>
          </a:p>
        </p:txBody>
      </p:sp>
      <p:sp>
        <p:nvSpPr>
          <p:cNvPr id="7199" name="TextBox 15"/>
          <p:cNvSpPr txBox="1">
            <a:spLocks noChangeArrowheads="1"/>
          </p:cNvSpPr>
          <p:nvPr/>
        </p:nvSpPr>
        <p:spPr bwMode="auto">
          <a:xfrm>
            <a:off x="2211388" y="2593975"/>
            <a:ext cx="6445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02 min</a:t>
            </a:r>
          </a:p>
        </p:txBody>
      </p:sp>
      <p:sp>
        <p:nvSpPr>
          <p:cNvPr id="7200" name="TextBox 15"/>
          <p:cNvSpPr txBox="1">
            <a:spLocks noChangeArrowheads="1"/>
          </p:cNvSpPr>
          <p:nvPr/>
        </p:nvSpPr>
        <p:spPr bwMode="auto">
          <a:xfrm>
            <a:off x="3613150" y="2593975"/>
            <a:ext cx="6445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04 min</a:t>
            </a:r>
          </a:p>
        </p:txBody>
      </p:sp>
      <p:sp>
        <p:nvSpPr>
          <p:cNvPr id="7201" name="TextBox 15"/>
          <p:cNvSpPr txBox="1">
            <a:spLocks noChangeArrowheads="1"/>
          </p:cNvSpPr>
          <p:nvPr/>
        </p:nvSpPr>
        <p:spPr bwMode="auto">
          <a:xfrm>
            <a:off x="5024438" y="2593975"/>
            <a:ext cx="6445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06 min</a:t>
            </a:r>
          </a:p>
        </p:txBody>
      </p:sp>
      <p:sp>
        <p:nvSpPr>
          <p:cNvPr id="7202" name="TextBox 15"/>
          <p:cNvSpPr txBox="1">
            <a:spLocks noChangeArrowheads="1"/>
          </p:cNvSpPr>
          <p:nvPr/>
        </p:nvSpPr>
        <p:spPr bwMode="auto">
          <a:xfrm>
            <a:off x="7024688" y="2593975"/>
            <a:ext cx="6445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48 min</a:t>
            </a:r>
          </a:p>
        </p:txBody>
      </p:sp>
      <p:sp>
        <p:nvSpPr>
          <p:cNvPr id="7203" name="TextBox 15"/>
          <p:cNvSpPr txBox="1">
            <a:spLocks noChangeArrowheads="1"/>
          </p:cNvSpPr>
          <p:nvPr/>
        </p:nvSpPr>
        <p:spPr bwMode="auto">
          <a:xfrm>
            <a:off x="8447088" y="2593975"/>
            <a:ext cx="6445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50 min</a:t>
            </a:r>
          </a:p>
        </p:txBody>
      </p:sp>
      <p:sp>
        <p:nvSpPr>
          <p:cNvPr id="7204" name="TextBox 15"/>
          <p:cNvSpPr txBox="1">
            <a:spLocks noChangeArrowheads="1"/>
          </p:cNvSpPr>
          <p:nvPr/>
        </p:nvSpPr>
        <p:spPr bwMode="auto">
          <a:xfrm>
            <a:off x="800100" y="4754563"/>
            <a:ext cx="6445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00 min</a:t>
            </a:r>
          </a:p>
        </p:txBody>
      </p:sp>
      <p:sp>
        <p:nvSpPr>
          <p:cNvPr id="7205" name="TextBox 15"/>
          <p:cNvSpPr txBox="1">
            <a:spLocks noChangeArrowheads="1"/>
          </p:cNvSpPr>
          <p:nvPr/>
        </p:nvSpPr>
        <p:spPr bwMode="auto">
          <a:xfrm>
            <a:off x="2211388" y="4754563"/>
            <a:ext cx="6445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02 min</a:t>
            </a:r>
          </a:p>
        </p:txBody>
      </p:sp>
      <p:sp>
        <p:nvSpPr>
          <p:cNvPr id="7206" name="TextBox 15"/>
          <p:cNvSpPr txBox="1">
            <a:spLocks noChangeArrowheads="1"/>
          </p:cNvSpPr>
          <p:nvPr/>
        </p:nvSpPr>
        <p:spPr bwMode="auto">
          <a:xfrm>
            <a:off x="3613150" y="4754563"/>
            <a:ext cx="6445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04 min</a:t>
            </a:r>
          </a:p>
        </p:txBody>
      </p:sp>
      <p:sp>
        <p:nvSpPr>
          <p:cNvPr id="7207" name="TextBox 15"/>
          <p:cNvSpPr txBox="1">
            <a:spLocks noChangeArrowheads="1"/>
          </p:cNvSpPr>
          <p:nvPr/>
        </p:nvSpPr>
        <p:spPr bwMode="auto">
          <a:xfrm>
            <a:off x="5024438" y="4754563"/>
            <a:ext cx="6445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06 min</a:t>
            </a:r>
          </a:p>
        </p:txBody>
      </p:sp>
      <p:sp>
        <p:nvSpPr>
          <p:cNvPr id="7208" name="TextBox 15"/>
          <p:cNvSpPr txBox="1">
            <a:spLocks noChangeArrowheads="1"/>
          </p:cNvSpPr>
          <p:nvPr/>
        </p:nvSpPr>
        <p:spPr bwMode="auto">
          <a:xfrm>
            <a:off x="7024688" y="4754563"/>
            <a:ext cx="6445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48 min</a:t>
            </a:r>
          </a:p>
        </p:txBody>
      </p:sp>
      <p:sp>
        <p:nvSpPr>
          <p:cNvPr id="7209" name="TextBox 15"/>
          <p:cNvSpPr txBox="1">
            <a:spLocks noChangeArrowheads="1"/>
          </p:cNvSpPr>
          <p:nvPr/>
        </p:nvSpPr>
        <p:spPr bwMode="auto">
          <a:xfrm>
            <a:off x="8447088" y="4754563"/>
            <a:ext cx="6445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50 min</a:t>
            </a:r>
          </a:p>
        </p:txBody>
      </p:sp>
      <p:cxnSp>
        <p:nvCxnSpPr>
          <p:cNvPr id="85" name="Straight Connector 84"/>
          <p:cNvCxnSpPr/>
          <p:nvPr/>
        </p:nvCxnSpPr>
        <p:spPr>
          <a:xfrm>
            <a:off x="0" y="1125538"/>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211" name="TextBox 15"/>
          <p:cNvSpPr txBox="1">
            <a:spLocks noChangeArrowheads="1"/>
          </p:cNvSpPr>
          <p:nvPr/>
        </p:nvSpPr>
        <p:spPr bwMode="auto">
          <a:xfrm>
            <a:off x="1095375" y="1571625"/>
            <a:ext cx="6985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宋体" charset="0"/>
                <a:cs typeface="宋体" charset="0"/>
              </a:rPr>
              <a:t>-3.4m/s</a:t>
            </a:r>
          </a:p>
        </p:txBody>
      </p:sp>
      <p:sp>
        <p:nvSpPr>
          <p:cNvPr id="44" name="Title 1"/>
          <p:cNvSpPr txBox="1">
            <a:spLocks/>
          </p:cNvSpPr>
          <p:nvPr/>
        </p:nvSpPr>
        <p:spPr bwMode="auto">
          <a:xfrm>
            <a:off x="822325" y="115888"/>
            <a:ext cx="80772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cs typeface="宋体" charset="0"/>
              </a:defRPr>
            </a:lvl1pPr>
            <a:lvl2pPr marL="742950" indent="-285750">
              <a:defRPr>
                <a:solidFill>
                  <a:schemeClr val="tx1"/>
                </a:solidFill>
                <a:latin typeface="Arial" charset="0"/>
                <a:ea typeface="宋体" charset="0"/>
                <a:cs typeface="宋体" charset="0"/>
              </a:defRPr>
            </a:lvl2pPr>
            <a:lvl3pPr marL="1143000" indent="-228600">
              <a:defRPr>
                <a:solidFill>
                  <a:schemeClr val="tx1"/>
                </a:solidFill>
                <a:latin typeface="Arial" charset="0"/>
                <a:ea typeface="宋体" charset="0"/>
                <a:cs typeface="宋体" charset="0"/>
              </a:defRPr>
            </a:lvl3pPr>
            <a:lvl4pPr marL="1600200" indent="-228600">
              <a:defRPr>
                <a:solidFill>
                  <a:schemeClr val="tx1"/>
                </a:solidFill>
                <a:latin typeface="Arial" charset="0"/>
                <a:ea typeface="宋体" charset="0"/>
                <a:cs typeface="宋体" charset="0"/>
              </a:defRPr>
            </a:lvl4pPr>
            <a:lvl5pPr marL="2057400" indent="-228600">
              <a:defRPr>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a:solidFill>
                  <a:schemeClr val="tx1"/>
                </a:solidFill>
                <a:latin typeface="Arial" charset="0"/>
                <a:ea typeface="宋体" charset="0"/>
                <a:cs typeface="宋体" charset="0"/>
              </a:defRPr>
            </a:lvl9pPr>
          </a:lstStyle>
          <a:p>
            <a:pPr algn="ctr" eaLnBrk="1" hangingPunct="1">
              <a:spcAft>
                <a:spcPts val="500"/>
              </a:spcAft>
            </a:pPr>
            <a:r>
              <a:rPr lang="en-US" sz="2800" dirty="0" smtClean="0">
                <a:solidFill>
                  <a:srgbClr val="C00000"/>
                </a:solidFill>
                <a:ea typeface="华文中宋" charset="0"/>
                <a:cs typeface="Arial" charset="0"/>
              </a:rPr>
              <a:t>DA is more reasonable, then where is the spin down coming from? </a:t>
            </a:r>
            <a:endParaRPr lang="en-US" sz="2800" dirty="0">
              <a:solidFill>
                <a:srgbClr val="C00000"/>
              </a:solidFill>
              <a:ea typeface="华文中宋" charset="0"/>
              <a:cs typeface="Arial" charset="0"/>
            </a:endParaRPr>
          </a:p>
        </p:txBody>
      </p:sp>
    </p:spTree>
    <p:extLst>
      <p:ext uri="{BB962C8B-B14F-4D97-AF65-F5344CB8AC3E}">
        <p14:creationId xmlns:p14="http://schemas.microsoft.com/office/powerpoint/2010/main" val="250069685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ou_logo_400x56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profiles.png"/>
          <p:cNvPicPr>
            <a:picLocks noChangeAspect="1"/>
          </p:cNvPicPr>
          <p:nvPr/>
        </p:nvPicPr>
        <p:blipFill>
          <a:blip r:embed="rId3">
            <a:extLst>
              <a:ext uri="{28A0092B-C50C-407E-A947-70E740481C1C}">
                <a14:useLocalDpi xmlns:a14="http://schemas.microsoft.com/office/drawing/2010/main" val="0"/>
              </a:ext>
            </a:extLst>
          </a:blip>
          <a:srcRect r="6136"/>
          <a:stretch>
            <a:fillRect/>
          </a:stretch>
        </p:blipFill>
        <p:spPr bwMode="auto">
          <a:xfrm>
            <a:off x="6156325" y="3973090"/>
            <a:ext cx="2900363"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15"/>
          <p:cNvSpPr txBox="1">
            <a:spLocks noChangeArrowheads="1"/>
          </p:cNvSpPr>
          <p:nvPr/>
        </p:nvSpPr>
        <p:spPr bwMode="auto">
          <a:xfrm>
            <a:off x="7956376" y="420432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spcBef>
                <a:spcPct val="50000"/>
              </a:spcBef>
            </a:pPr>
            <a:r>
              <a:rPr lang="en-US" sz="1400" dirty="0" err="1" smtClean="0">
                <a:solidFill>
                  <a:srgbClr val="0000FF"/>
                </a:solidFill>
                <a:ea typeface="宋体" charset="0"/>
                <a:cs typeface="宋体" charset="0"/>
              </a:rPr>
              <a:t>Sippel</a:t>
            </a:r>
            <a:r>
              <a:rPr lang="en-US" sz="1400" dirty="0" smtClean="0">
                <a:solidFill>
                  <a:srgbClr val="0000FF"/>
                </a:solidFill>
                <a:ea typeface="宋体" charset="0"/>
                <a:cs typeface="宋体" charset="0"/>
              </a:rPr>
              <a:t> et al.</a:t>
            </a:r>
            <a:endParaRPr lang="en-US" sz="1400" dirty="0">
              <a:solidFill>
                <a:srgbClr val="0000FF"/>
              </a:solidFill>
              <a:ea typeface="宋体" charset="0"/>
              <a:cs typeface="宋体" charset="0"/>
            </a:endParaRPr>
          </a:p>
        </p:txBody>
      </p:sp>
      <p:sp>
        <p:nvSpPr>
          <p:cNvPr id="8197" name="TextBox 14"/>
          <p:cNvSpPr txBox="1">
            <a:spLocks noChangeArrowheads="1"/>
          </p:cNvSpPr>
          <p:nvPr/>
        </p:nvSpPr>
        <p:spPr bwMode="auto">
          <a:xfrm>
            <a:off x="149225" y="4271704"/>
            <a:ext cx="6007100" cy="160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spcAft>
                <a:spcPts val="500"/>
              </a:spcAft>
              <a:buFont typeface="Arial" charset="0"/>
              <a:buChar char="•"/>
            </a:pPr>
            <a:r>
              <a:rPr lang="en-US" sz="1800" dirty="0" smtClean="0">
                <a:latin typeface="Arial" charset="0"/>
                <a:ea typeface="宋体" charset="0"/>
                <a:cs typeface="Arial" charset="0"/>
              </a:rPr>
              <a:t>Although wind above surface and at surface all corrected toward obs. by </a:t>
            </a:r>
            <a:r>
              <a:rPr lang="en-US" sz="1800" dirty="0" smtClean="0">
                <a:latin typeface="Arial" charset="0"/>
                <a:ea typeface="宋体" charset="0"/>
                <a:cs typeface="Arial" charset="0"/>
              </a:rPr>
              <a:t>DA, HWRF </a:t>
            </a:r>
            <a:r>
              <a:rPr lang="en-US" sz="1800" dirty="0" smtClean="0">
                <a:latin typeface="Arial" charset="0"/>
                <a:ea typeface="宋体" charset="0"/>
                <a:cs typeface="Arial" charset="0"/>
              </a:rPr>
              <a:t>can not maintain the large </a:t>
            </a:r>
            <a:r>
              <a:rPr lang="en-US" sz="1800" dirty="0" err="1" smtClean="0">
                <a:latin typeface="Arial" charset="0"/>
                <a:ea typeface="宋体" charset="0"/>
                <a:cs typeface="Arial" charset="0"/>
              </a:rPr>
              <a:t>Vmax</a:t>
            </a:r>
            <a:r>
              <a:rPr lang="en-US" sz="1800" dirty="0" smtClean="0">
                <a:latin typeface="Arial" charset="0"/>
                <a:ea typeface="宋体" charset="0"/>
                <a:cs typeface="Arial" charset="0"/>
              </a:rPr>
              <a:t> from DA due to HWRF model bias.</a:t>
            </a:r>
          </a:p>
          <a:p>
            <a:pPr>
              <a:spcAft>
                <a:spcPts val="500"/>
              </a:spcAft>
              <a:buFont typeface="Arial" charset="0"/>
              <a:buChar char="•"/>
            </a:pPr>
            <a:endParaRPr lang="en-US" sz="1800" dirty="0" smtClean="0">
              <a:latin typeface="Arial" charset="0"/>
              <a:ea typeface="宋体" charset="0"/>
              <a:cs typeface="Arial" charset="0"/>
            </a:endParaRPr>
          </a:p>
          <a:p>
            <a:pPr>
              <a:spcAft>
                <a:spcPts val="500"/>
              </a:spcAft>
              <a:buFont typeface="Arial"/>
              <a:buChar char="•"/>
            </a:pPr>
            <a:r>
              <a:rPr lang="en-US" sz="1800" dirty="0" smtClean="0">
                <a:latin typeface="Arial" charset="0"/>
                <a:ea typeface="宋体" charset="0"/>
                <a:cs typeface="Arial" charset="0"/>
              </a:rPr>
              <a:t>Consistent with HWRF bias diagnostic by </a:t>
            </a:r>
            <a:r>
              <a:rPr lang="en-US" sz="1800" dirty="0" err="1" smtClean="0">
                <a:latin typeface="Arial" charset="0"/>
                <a:ea typeface="宋体" charset="0"/>
                <a:cs typeface="Arial" charset="0"/>
              </a:rPr>
              <a:t>Sippel</a:t>
            </a:r>
            <a:r>
              <a:rPr lang="en-US" sz="1800" dirty="0" smtClean="0">
                <a:latin typeface="Arial" charset="0"/>
                <a:ea typeface="宋体" charset="0"/>
                <a:cs typeface="Arial" charset="0"/>
              </a:rPr>
              <a:t> et al.</a:t>
            </a:r>
            <a:endParaRPr lang="en-US" sz="1800" dirty="0">
              <a:latin typeface="Arial" charset="0"/>
              <a:ea typeface="宋体" charset="0"/>
              <a:cs typeface="Arial" charset="0"/>
            </a:endParaRPr>
          </a:p>
        </p:txBody>
      </p:sp>
      <p:cxnSp>
        <p:nvCxnSpPr>
          <p:cNvPr id="16" name="Straight Connector 15"/>
          <p:cNvCxnSpPr/>
          <p:nvPr/>
        </p:nvCxnSpPr>
        <p:spPr>
          <a:xfrm>
            <a:off x="0" y="1125538"/>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20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6038" y="1669033"/>
            <a:ext cx="1423987"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2"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1672208"/>
            <a:ext cx="14636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3"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8113" y="1672208"/>
            <a:ext cx="14255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4"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672208"/>
            <a:ext cx="1408113"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5"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8975" y="1672208"/>
            <a:ext cx="143033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6"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9425" y="1672208"/>
            <a:ext cx="146208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1"/>
          <p:cNvSpPr txBox="1">
            <a:spLocks/>
          </p:cNvSpPr>
          <p:nvPr/>
        </p:nvSpPr>
        <p:spPr bwMode="auto">
          <a:xfrm>
            <a:off x="822325" y="115888"/>
            <a:ext cx="80772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cs typeface="宋体" charset="0"/>
              </a:defRPr>
            </a:lvl1pPr>
            <a:lvl2pPr marL="742950" indent="-285750">
              <a:defRPr>
                <a:solidFill>
                  <a:schemeClr val="tx1"/>
                </a:solidFill>
                <a:latin typeface="Arial" charset="0"/>
                <a:ea typeface="宋体" charset="0"/>
                <a:cs typeface="宋体" charset="0"/>
              </a:defRPr>
            </a:lvl2pPr>
            <a:lvl3pPr marL="1143000" indent="-228600">
              <a:defRPr>
                <a:solidFill>
                  <a:schemeClr val="tx1"/>
                </a:solidFill>
                <a:latin typeface="Arial" charset="0"/>
                <a:ea typeface="宋体" charset="0"/>
                <a:cs typeface="宋体" charset="0"/>
              </a:defRPr>
            </a:lvl3pPr>
            <a:lvl4pPr marL="1600200" indent="-228600">
              <a:defRPr>
                <a:solidFill>
                  <a:schemeClr val="tx1"/>
                </a:solidFill>
                <a:latin typeface="Arial" charset="0"/>
                <a:ea typeface="宋体" charset="0"/>
                <a:cs typeface="宋体" charset="0"/>
              </a:defRPr>
            </a:lvl4pPr>
            <a:lvl5pPr marL="2057400" indent="-228600">
              <a:defRPr>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a:solidFill>
                  <a:schemeClr val="tx1"/>
                </a:solidFill>
                <a:latin typeface="Arial" charset="0"/>
                <a:ea typeface="宋体" charset="0"/>
                <a:cs typeface="宋体" charset="0"/>
              </a:defRPr>
            </a:lvl9pPr>
          </a:lstStyle>
          <a:p>
            <a:pPr algn="ctr" eaLnBrk="1" hangingPunct="1">
              <a:spcAft>
                <a:spcPts val="500"/>
              </a:spcAft>
            </a:pPr>
            <a:r>
              <a:rPr lang="en-US" sz="2800" dirty="0" smtClean="0">
                <a:solidFill>
                  <a:srgbClr val="C00000"/>
                </a:solidFill>
                <a:ea typeface="华文中宋" charset="0"/>
                <a:cs typeface="Arial" charset="0"/>
              </a:rPr>
              <a:t>DA is more reasonable, then where is the spin down coming from? </a:t>
            </a:r>
            <a:endParaRPr lang="en-US" sz="2800" dirty="0">
              <a:solidFill>
                <a:srgbClr val="C00000"/>
              </a:solidFill>
              <a:ea typeface="华文中宋" charset="0"/>
              <a:cs typeface="Arial" charset="0"/>
            </a:endParaRPr>
          </a:p>
        </p:txBody>
      </p:sp>
      <p:sp>
        <p:nvSpPr>
          <p:cNvPr id="2" name="TextBox 1"/>
          <p:cNvSpPr txBox="1"/>
          <p:nvPr/>
        </p:nvSpPr>
        <p:spPr>
          <a:xfrm>
            <a:off x="3059832" y="1196752"/>
            <a:ext cx="3960440" cy="369332"/>
          </a:xfrm>
          <a:prstGeom prst="rect">
            <a:avLst/>
          </a:prstGeom>
          <a:noFill/>
        </p:spPr>
        <p:txBody>
          <a:bodyPr wrap="square" rtlCol="0">
            <a:spAutoFit/>
          </a:bodyPr>
          <a:lstStyle/>
          <a:p>
            <a:r>
              <a:rPr lang="en-US" dirty="0" smtClean="0"/>
              <a:t>24h </a:t>
            </a:r>
            <a:r>
              <a:rPr lang="en-US" dirty="0" smtClean="0"/>
              <a:t>forecast initialized from DA</a:t>
            </a:r>
            <a:endParaRPr lang="en-US" dirty="0"/>
          </a:p>
        </p:txBody>
      </p:sp>
      <p:sp>
        <p:nvSpPr>
          <p:cNvPr id="4" name="TextBox 3"/>
          <p:cNvSpPr txBox="1"/>
          <p:nvPr/>
        </p:nvSpPr>
        <p:spPr>
          <a:xfrm>
            <a:off x="1115616" y="3573016"/>
            <a:ext cx="1008112" cy="369332"/>
          </a:xfrm>
          <a:prstGeom prst="rect">
            <a:avLst/>
          </a:prstGeom>
          <a:noFill/>
        </p:spPr>
        <p:txBody>
          <a:bodyPr wrap="square" rtlCol="0">
            <a:spAutoFit/>
          </a:bodyPr>
          <a:lstStyle/>
          <a:p>
            <a:r>
              <a:rPr lang="en-US" dirty="0" smtClean="0"/>
              <a:t>surface</a:t>
            </a:r>
            <a:endParaRPr lang="en-US" dirty="0"/>
          </a:p>
        </p:txBody>
      </p:sp>
      <p:sp>
        <p:nvSpPr>
          <p:cNvPr id="19" name="TextBox 18"/>
          <p:cNvSpPr txBox="1"/>
          <p:nvPr/>
        </p:nvSpPr>
        <p:spPr>
          <a:xfrm>
            <a:off x="4211960" y="3563724"/>
            <a:ext cx="1008112" cy="369332"/>
          </a:xfrm>
          <a:prstGeom prst="rect">
            <a:avLst/>
          </a:prstGeom>
          <a:noFill/>
        </p:spPr>
        <p:txBody>
          <a:bodyPr wrap="square" rtlCol="0">
            <a:spAutoFit/>
          </a:bodyPr>
          <a:lstStyle/>
          <a:p>
            <a:r>
              <a:rPr lang="en-US" dirty="0" smtClean="0"/>
              <a:t>1km</a:t>
            </a:r>
            <a:endParaRPr lang="en-US" dirty="0"/>
          </a:p>
        </p:txBody>
      </p:sp>
      <p:sp>
        <p:nvSpPr>
          <p:cNvPr id="20" name="TextBox 19"/>
          <p:cNvSpPr txBox="1"/>
          <p:nvPr/>
        </p:nvSpPr>
        <p:spPr>
          <a:xfrm>
            <a:off x="7236296" y="3573016"/>
            <a:ext cx="1008112" cy="369332"/>
          </a:xfrm>
          <a:prstGeom prst="rect">
            <a:avLst/>
          </a:prstGeom>
          <a:noFill/>
        </p:spPr>
        <p:txBody>
          <a:bodyPr wrap="square" rtlCol="0">
            <a:spAutoFit/>
          </a:bodyPr>
          <a:lstStyle/>
          <a:p>
            <a:r>
              <a:rPr lang="en-US" dirty="0"/>
              <a:t>3</a:t>
            </a:r>
            <a:r>
              <a:rPr lang="en-US" dirty="0" smtClean="0"/>
              <a:t>km</a:t>
            </a:r>
            <a:endParaRPr lang="en-US" dirty="0"/>
          </a:p>
        </p:txBody>
      </p:sp>
    </p:spTree>
    <p:extLst>
      <p:ext uri="{BB962C8B-B14F-4D97-AF65-F5344CB8AC3E}">
        <p14:creationId xmlns:p14="http://schemas.microsoft.com/office/powerpoint/2010/main" val="192907537"/>
      </p:ext>
    </p:extLst>
  </p:cSld>
  <p:clrMapOvr>
    <a:masterClrMapping/>
  </p:clrMapOvr>
  <p:transition xmlns:p14="http://schemas.microsoft.com/office/powerpoint/2010/main" spd="slow" advTm="109278"/>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D14BF82-3E25-194C-AE77-04CF50DA3797}" type="slidenum">
              <a:rPr lang="en-US" altLang="zh-CN" smtClean="0"/>
              <a:pPr>
                <a:defRPr/>
              </a:pPr>
              <a:t>56</a:t>
            </a:fld>
            <a:endParaRPr lang="en-US" altLang="zh-CN"/>
          </a:p>
        </p:txBody>
      </p:sp>
      <p:cxnSp>
        <p:nvCxnSpPr>
          <p:cNvPr id="3" name="Straight Connector 2"/>
          <p:cNvCxnSpPr/>
          <p:nvPr/>
        </p:nvCxnSpPr>
        <p:spPr>
          <a:xfrm>
            <a:off x="0" y="1124744"/>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ou_logo_400x560.jpg"/>
          <p:cNvPicPr>
            <a:picLocks noChangeAspect="1"/>
          </p:cNvPicPr>
          <p:nvPr/>
        </p:nvPicPr>
        <p:blipFill>
          <a:blip r:embed="rId2" cstate="print"/>
          <a:stretch>
            <a:fillRect/>
          </a:stretch>
        </p:blipFill>
        <p:spPr>
          <a:xfrm>
            <a:off x="165100" y="78740"/>
            <a:ext cx="656643" cy="919301"/>
          </a:xfrm>
          <a:prstGeom prst="rect">
            <a:avLst/>
          </a:prstGeom>
        </p:spPr>
      </p:pic>
      <p:sp>
        <p:nvSpPr>
          <p:cNvPr id="5" name="Title 1"/>
          <p:cNvSpPr txBox="1">
            <a:spLocks/>
          </p:cNvSpPr>
          <p:nvPr/>
        </p:nvSpPr>
        <p:spPr>
          <a:xfrm>
            <a:off x="762000" y="-201265"/>
            <a:ext cx="8077200" cy="1470025"/>
          </a:xfrm>
          <a:prstGeom prst="rect">
            <a:avLst/>
          </a:prstGeom>
        </p:spPr>
        <p:txBody>
          <a:bodyP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700" b="0" i="0" u="none" strike="noStrike" kern="1200" cap="none" spc="0" normalizeH="0" baseline="0" noProof="0" dirty="0" smtClean="0">
                <a:ln>
                  <a:noFill/>
                </a:ln>
                <a:solidFill>
                  <a:schemeClr val="tx1"/>
                </a:solidFill>
                <a:effectLst/>
                <a:uLnTx/>
                <a:uFillTx/>
                <a:latin typeface="+mj-lt"/>
                <a:ea typeface="+mj-ea"/>
                <a:cs typeface="+mj-cs"/>
              </a:rPr>
              <a:t/>
            </a:r>
            <a:br>
              <a:rPr kumimoji="0" lang="en-US" sz="2700" b="0" i="0" u="none" strike="noStrike" kern="1200" cap="none" spc="0" normalizeH="0" baseline="0" noProof="0" dirty="0" smtClean="0">
                <a:ln>
                  <a:noFill/>
                </a:ln>
                <a:solidFill>
                  <a:schemeClr val="tx1"/>
                </a:solidFill>
                <a:effectLst/>
                <a:uLnTx/>
                <a:uFillTx/>
                <a:latin typeface="+mj-lt"/>
                <a:ea typeface="+mj-ea"/>
                <a:cs typeface="+mj-cs"/>
              </a:rPr>
            </a:br>
            <a:r>
              <a:rPr kumimoji="0" lang="en-US" sz="2700" b="0" i="0" u="none" strike="noStrike" kern="1200" cap="none" spc="0" normalizeH="0" baseline="0" noProof="0" dirty="0" smtClean="0">
                <a:ln>
                  <a:noFill/>
                </a:ln>
                <a:solidFill>
                  <a:schemeClr val="tx1"/>
                </a:solidFill>
                <a:effectLst/>
                <a:uLnTx/>
                <a:uFillTx/>
                <a:latin typeface="+mj-lt"/>
                <a:ea typeface="+mj-ea"/>
                <a:cs typeface="+mj-cs"/>
              </a:rPr>
              <a:t/>
            </a:r>
            <a:br>
              <a:rPr kumimoji="0" lang="en-US" sz="2700" b="0" i="0" u="none" strike="noStrike" kern="1200" cap="none" spc="0" normalizeH="0" baseline="0" noProof="0" dirty="0" smtClean="0">
                <a:ln>
                  <a:noFill/>
                </a:ln>
                <a:solidFill>
                  <a:schemeClr val="tx1"/>
                </a:solidFill>
                <a:effectLst/>
                <a:uLnTx/>
                <a:uFillTx/>
                <a:latin typeface="+mj-lt"/>
                <a:ea typeface="+mj-ea"/>
                <a:cs typeface="+mj-cs"/>
              </a:rPr>
            </a:br>
            <a:r>
              <a:rPr kumimoji="0" lang="en-US" sz="11200" b="0" i="0" u="none" strike="noStrike" kern="1200" cap="none" spc="0" normalizeH="0" baseline="0" noProof="0" dirty="0" smtClean="0">
                <a:ln>
                  <a:noFill/>
                </a:ln>
                <a:solidFill>
                  <a:schemeClr val="tx1"/>
                </a:solidFill>
                <a:effectLst/>
                <a:uLnTx/>
                <a:uFillTx/>
                <a:latin typeface="+mj-lt"/>
                <a:ea typeface="+mj-ea"/>
                <a:cs typeface="+mj-cs"/>
              </a:rPr>
              <a:t/>
            </a:r>
            <a:br>
              <a:rPr kumimoji="0" lang="en-US" sz="11200" b="0" i="0" u="none" strike="noStrike" kern="1200" cap="none" spc="0" normalizeH="0" baseline="0" noProof="0" dirty="0" smtClean="0">
                <a:ln>
                  <a:noFill/>
                </a:ln>
                <a:solidFill>
                  <a:schemeClr val="tx1"/>
                </a:solidFill>
                <a:effectLst/>
                <a:uLnTx/>
                <a:uFillTx/>
                <a:latin typeface="+mj-lt"/>
                <a:ea typeface="+mj-ea"/>
                <a:cs typeface="+mj-cs"/>
              </a:rPr>
            </a:br>
            <a:r>
              <a:rPr kumimoji="0" lang="en-US" sz="14400" b="0" i="0" u="none" strike="noStrike" kern="1200" cap="none" spc="0" normalizeH="0" baseline="0" noProof="0" dirty="0" smtClean="0">
                <a:ln>
                  <a:noFill/>
                </a:ln>
                <a:solidFill>
                  <a:schemeClr val="accent2"/>
                </a:solidFill>
                <a:effectLst/>
                <a:uLnTx/>
                <a:uFillTx/>
                <a:latin typeface="+mj-lt"/>
                <a:ea typeface="+mj-ea"/>
                <a:cs typeface="+mj-cs"/>
              </a:rPr>
              <a:t>Summary and</a:t>
            </a:r>
            <a:r>
              <a:rPr kumimoji="0" lang="en-US" sz="14400" b="0" i="0" u="none" strike="noStrike" kern="1200" cap="none" spc="0" normalizeH="0" noProof="0" dirty="0" smtClean="0">
                <a:ln>
                  <a:noFill/>
                </a:ln>
                <a:solidFill>
                  <a:schemeClr val="accent2"/>
                </a:solidFill>
                <a:effectLst/>
                <a:uLnTx/>
                <a:uFillTx/>
                <a:latin typeface="+mj-lt"/>
                <a:ea typeface="+mj-ea"/>
                <a:cs typeface="+mj-cs"/>
              </a:rPr>
              <a:t> ongoing work </a:t>
            </a:r>
            <a:r>
              <a:rPr kumimoji="0" lang="en-US" sz="2700" b="0" i="0" u="none" strike="noStrike" kern="1200" cap="none" spc="0" normalizeH="0" baseline="0" noProof="0" dirty="0" smtClean="0">
                <a:ln>
                  <a:noFill/>
                </a:ln>
                <a:solidFill>
                  <a:schemeClr val="tx1"/>
                </a:solidFill>
                <a:effectLst/>
                <a:uLnTx/>
                <a:uFillTx/>
                <a:latin typeface="+mj-lt"/>
                <a:ea typeface="+mj-ea"/>
                <a:cs typeface="+mj-cs"/>
              </a:rPr>
              <a:t/>
            </a:r>
            <a:br>
              <a:rPr kumimoji="0" lang="en-US" sz="2700" b="0" i="0" u="none" strike="noStrike" kern="1200" cap="none" spc="0" normalizeH="0" baseline="0" noProof="0" dirty="0" smtClean="0">
                <a:ln>
                  <a:noFill/>
                </a:ln>
                <a:solidFill>
                  <a:schemeClr val="tx1"/>
                </a:solidFill>
                <a:effectLst/>
                <a:uLnTx/>
                <a:uFillTx/>
                <a:latin typeface="+mj-lt"/>
                <a:ea typeface="+mj-ea"/>
                <a:cs typeface="+mj-cs"/>
              </a:rPr>
            </a:br>
            <a:r>
              <a:rPr kumimoji="0" lang="en-US" sz="2700" b="0" i="0" u="none" strike="noStrike" kern="1200" cap="none" spc="0" normalizeH="0" baseline="0" noProof="0" dirty="0" smtClean="0">
                <a:ln>
                  <a:noFill/>
                </a:ln>
                <a:solidFill>
                  <a:schemeClr val="tx1"/>
                </a:solidFill>
                <a:effectLst/>
                <a:uLnTx/>
                <a:uFillTx/>
                <a:latin typeface="+mj-lt"/>
                <a:ea typeface="+mj-ea"/>
                <a:cs typeface="+mj-cs"/>
              </a:rPr>
              <a:t/>
            </a:r>
            <a:br>
              <a:rPr kumimoji="0" lang="en-US" sz="2700" b="0" i="0" u="none" strike="noStrike" kern="1200" cap="none" spc="0" normalizeH="0" baseline="0" noProof="0" dirty="0" smtClean="0">
                <a:ln>
                  <a:noFill/>
                </a:ln>
                <a:solidFill>
                  <a:schemeClr val="tx1"/>
                </a:solidFill>
                <a:effectLst/>
                <a:uLnTx/>
                <a:uFillTx/>
                <a:latin typeface="+mj-lt"/>
                <a:ea typeface="+mj-ea"/>
                <a:cs typeface="+mj-cs"/>
              </a:rPr>
            </a:br>
            <a:r>
              <a:rPr kumimoji="0" lang="en-US" sz="2200" b="0" i="0" u="none" strike="noStrike" kern="1200" cap="none" spc="0" normalizeH="0" baseline="0" noProof="0" dirty="0" smtClean="0">
                <a:ln>
                  <a:noFill/>
                </a:ln>
                <a:solidFill>
                  <a:schemeClr val="tx1"/>
                </a:solidFill>
                <a:effectLst/>
                <a:uLnTx/>
                <a:uFillTx/>
                <a:latin typeface="+mj-lt"/>
                <a:ea typeface="+mj-ea"/>
                <a:cs typeface="+mj-cs"/>
              </a:rPr>
              <a:t/>
            </a:r>
            <a:br>
              <a:rPr kumimoji="0" lang="en-US" sz="2200" b="0" i="0" u="none" strike="noStrike" kern="1200" cap="none" spc="0" normalizeH="0" baseline="0" noProof="0" dirty="0" smtClean="0">
                <a:ln>
                  <a:noFill/>
                </a:ln>
                <a:solidFill>
                  <a:schemeClr val="tx1"/>
                </a:solidFill>
                <a:effectLst/>
                <a:uLnTx/>
                <a:uFillTx/>
                <a:latin typeface="+mj-lt"/>
                <a:ea typeface="+mj-ea"/>
                <a:cs typeface="+mj-cs"/>
              </a:rPr>
            </a:br>
            <a:endParaRPr kumimoji="0" lang="en-US" sz="22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p:cNvSpPr txBox="1"/>
          <p:nvPr/>
        </p:nvSpPr>
        <p:spPr>
          <a:xfrm>
            <a:off x="117646" y="1124744"/>
            <a:ext cx="9026354" cy="6799297"/>
          </a:xfrm>
          <a:prstGeom prst="rect">
            <a:avLst/>
          </a:prstGeom>
          <a:noFill/>
        </p:spPr>
        <p:txBody>
          <a:bodyPr wrap="square" rtlCol="0">
            <a:spAutoFit/>
          </a:bodyPr>
          <a:lstStyle/>
          <a:p>
            <a:pPr marL="342900" indent="-342900">
              <a:spcAft>
                <a:spcPts val="500"/>
              </a:spcAft>
              <a:buFont typeface="Wingdings" charset="2"/>
              <a:buChar char="§"/>
            </a:pPr>
            <a:r>
              <a:rPr lang="en-US" sz="1500" dirty="0" smtClean="0"/>
              <a:t>GSI-based, continuously cycled, dual resolution, self consistent 3D/4DEnVar DA system with new directed moving nest strategy, assimilating all operational observations for HWRF is developed.</a:t>
            </a:r>
          </a:p>
          <a:p>
            <a:pPr marL="342900" indent="-342900">
              <a:spcAft>
                <a:spcPts val="500"/>
              </a:spcAft>
              <a:buFont typeface="Wingdings" charset="2"/>
              <a:buChar char="§"/>
            </a:pPr>
            <a:endParaRPr lang="en-US" sz="1500" dirty="0" smtClean="0"/>
          </a:p>
          <a:p>
            <a:pPr marL="342900" lvl="0" indent="-342900">
              <a:spcAft>
                <a:spcPts val="300"/>
              </a:spcAft>
              <a:buFont typeface="Wingdings" charset="2"/>
              <a:buChar char="§"/>
            </a:pPr>
            <a:r>
              <a:rPr lang="en-US" sz="1500" dirty="0" smtClean="0">
                <a:solidFill>
                  <a:prstClr val="black"/>
                </a:solidFill>
              </a:rPr>
              <a:t>The new hybrid system </a:t>
            </a:r>
            <a:r>
              <a:rPr lang="en-US" sz="1500" dirty="0">
                <a:solidFill>
                  <a:prstClr val="black"/>
                </a:solidFill>
              </a:rPr>
              <a:t>improved MSLP and Vmax forecasts </a:t>
            </a:r>
            <a:r>
              <a:rPr lang="en-US" sz="1500" dirty="0" smtClean="0">
                <a:solidFill>
                  <a:prstClr val="black"/>
                </a:solidFill>
              </a:rPr>
              <a:t>especially </a:t>
            </a:r>
            <a:r>
              <a:rPr lang="en-US" sz="1500" dirty="0">
                <a:solidFill>
                  <a:prstClr val="black"/>
                </a:solidFill>
              </a:rPr>
              <a:t>during intensification </a:t>
            </a:r>
            <a:r>
              <a:rPr lang="en-US" sz="1500" dirty="0" smtClean="0">
                <a:solidFill>
                  <a:prstClr val="black"/>
                </a:solidFill>
              </a:rPr>
              <a:t>period </a:t>
            </a:r>
            <a:r>
              <a:rPr lang="en-US" sz="1500" dirty="0">
                <a:solidFill>
                  <a:prstClr val="black"/>
                </a:solidFill>
              </a:rPr>
              <a:t>through alleviation of spin down </a:t>
            </a:r>
            <a:r>
              <a:rPr lang="en-US" sz="1500" dirty="0" smtClean="0">
                <a:solidFill>
                  <a:prstClr val="black"/>
                </a:solidFill>
              </a:rPr>
              <a:t>issue.</a:t>
            </a:r>
          </a:p>
          <a:p>
            <a:pPr marL="342900" lvl="0" indent="-342900">
              <a:spcAft>
                <a:spcPts val="300"/>
              </a:spcAft>
              <a:buFont typeface="Wingdings" charset="2"/>
              <a:buChar char="§"/>
            </a:pPr>
            <a:endParaRPr lang="en-US" sz="1500" dirty="0" smtClean="0">
              <a:solidFill>
                <a:prstClr val="black"/>
              </a:solidFill>
            </a:endParaRPr>
          </a:p>
          <a:p>
            <a:pPr marL="342900" lvl="0" indent="-342900">
              <a:spcAft>
                <a:spcPts val="300"/>
              </a:spcAft>
              <a:buFont typeface="Wingdings" charset="2"/>
              <a:buChar char="§"/>
            </a:pPr>
            <a:r>
              <a:rPr lang="en-US" sz="1500" dirty="0" smtClean="0">
                <a:solidFill>
                  <a:prstClr val="black"/>
                </a:solidFill>
              </a:rPr>
              <a:t>The spin</a:t>
            </a:r>
            <a:r>
              <a:rPr lang="en-US" sz="1500" dirty="0">
                <a:solidFill>
                  <a:prstClr val="black"/>
                </a:solidFill>
              </a:rPr>
              <a:t>-down issue is alleviated by better analyzed storm </a:t>
            </a:r>
            <a:r>
              <a:rPr lang="en-US" sz="1500" dirty="0" smtClean="0">
                <a:solidFill>
                  <a:prstClr val="black"/>
                </a:solidFill>
              </a:rPr>
              <a:t>structures consistent with </a:t>
            </a:r>
            <a:r>
              <a:rPr lang="en-US" sz="1500" dirty="0">
                <a:solidFill>
                  <a:prstClr val="black"/>
                </a:solidFill>
              </a:rPr>
              <a:t>the characteristics of an intensifying </a:t>
            </a:r>
            <a:r>
              <a:rPr lang="en-US" sz="1500" dirty="0" smtClean="0">
                <a:solidFill>
                  <a:prstClr val="black"/>
                </a:solidFill>
              </a:rPr>
              <a:t>storm.</a:t>
            </a:r>
          </a:p>
          <a:p>
            <a:pPr lvl="0">
              <a:spcAft>
                <a:spcPts val="300"/>
              </a:spcAft>
            </a:pPr>
            <a:endParaRPr lang="en-US" sz="1500" dirty="0" smtClean="0">
              <a:solidFill>
                <a:prstClr val="black"/>
              </a:solidFill>
            </a:endParaRPr>
          </a:p>
          <a:p>
            <a:pPr marL="285750" lvl="0" indent="-285750">
              <a:spcAft>
                <a:spcPts val="300"/>
              </a:spcAft>
              <a:buFont typeface="Arial"/>
              <a:buChar char="•"/>
            </a:pPr>
            <a:r>
              <a:rPr lang="en-US" sz="1500" dirty="0" smtClean="0">
                <a:solidFill>
                  <a:prstClr val="black"/>
                </a:solidFill>
              </a:rPr>
              <a:t>Although vortex initialization integrated with DA is helpful, diagnostics suggest VI produces too large vortex, and wind &amp; pressure relationship from VI is not consistent.</a:t>
            </a:r>
          </a:p>
          <a:p>
            <a:pPr marL="285750" lvl="0" indent="-285750">
              <a:spcAft>
                <a:spcPts val="300"/>
              </a:spcAft>
              <a:buFont typeface="Arial"/>
              <a:buChar char="•"/>
            </a:pPr>
            <a:endParaRPr lang="en-US" sz="1500" dirty="0">
              <a:solidFill>
                <a:prstClr val="black"/>
              </a:solidFill>
            </a:endParaRPr>
          </a:p>
          <a:p>
            <a:pPr marL="285750" lvl="0" indent="-285750">
              <a:spcAft>
                <a:spcPts val="300"/>
              </a:spcAft>
              <a:buFont typeface="Arial"/>
              <a:buChar char="•"/>
            </a:pPr>
            <a:r>
              <a:rPr lang="en-US" sz="1500" dirty="0" smtClean="0">
                <a:solidFill>
                  <a:prstClr val="black"/>
                </a:solidFill>
              </a:rPr>
              <a:t>DA can alleviate the spin down issue. To further eliminate the spin down, HWRF model needs to retune to adapt to the analysis from DA rather than VI, and surface low bias also needs to be corrected.</a:t>
            </a:r>
          </a:p>
          <a:p>
            <a:pPr marL="285750" lvl="0" indent="-285750">
              <a:spcAft>
                <a:spcPts val="300"/>
              </a:spcAft>
              <a:buFont typeface="Arial"/>
              <a:buChar char="•"/>
            </a:pPr>
            <a:endParaRPr lang="en-US" sz="1500" dirty="0" smtClean="0">
              <a:solidFill>
                <a:prstClr val="black"/>
              </a:solidFill>
            </a:endParaRPr>
          </a:p>
          <a:p>
            <a:pPr marL="342900" indent="-342900">
              <a:buFont typeface="Wingdings" charset="2"/>
              <a:buChar char="§"/>
            </a:pPr>
            <a:r>
              <a:rPr lang="en-US" sz="1500" dirty="0" smtClean="0"/>
              <a:t>We plan to optimize </a:t>
            </a:r>
            <a:r>
              <a:rPr lang="en-US" sz="1500" dirty="0"/>
              <a:t>the usage of and explore the impact of other airborne and </a:t>
            </a:r>
            <a:r>
              <a:rPr lang="en-US" sz="1500" dirty="0" err="1"/>
              <a:t>spaceborne</a:t>
            </a:r>
            <a:r>
              <a:rPr lang="en-US" sz="1500" dirty="0"/>
              <a:t> observations (P3, GIV radar, </a:t>
            </a:r>
            <a:r>
              <a:rPr lang="en-US" sz="1500" dirty="0" err="1"/>
              <a:t>dropsonde</a:t>
            </a:r>
            <a:r>
              <a:rPr lang="en-US" sz="1500" dirty="0"/>
              <a:t>, flight level, SFMR, HIRAD, AMV, </a:t>
            </a:r>
            <a:r>
              <a:rPr lang="en-US" sz="1500" dirty="0" smtClean="0"/>
              <a:t>cloudy radiances, etc</a:t>
            </a:r>
            <a:r>
              <a:rPr lang="en-US" sz="1500" dirty="0"/>
              <a:t>.) using the new system.</a:t>
            </a:r>
          </a:p>
          <a:p>
            <a:pPr marL="342900" indent="-342900">
              <a:buFont typeface="Wingdings" charset="2"/>
              <a:buChar char="§"/>
            </a:pPr>
            <a:endParaRPr lang="en-US" sz="1500" dirty="0"/>
          </a:p>
          <a:p>
            <a:pPr marL="342900" indent="-342900">
              <a:buFont typeface="Wingdings" charset="2"/>
              <a:buChar char="§"/>
            </a:pPr>
            <a:r>
              <a:rPr lang="en-US" sz="1500" dirty="0"/>
              <a:t>Implementation and conducting </a:t>
            </a:r>
            <a:r>
              <a:rPr lang="en-US" sz="1500" dirty="0" smtClean="0"/>
              <a:t>research on 4DIAU for HWRF hybrid DA</a:t>
            </a:r>
            <a:r>
              <a:rPr lang="en-US" sz="1500" dirty="0" smtClean="0"/>
              <a:t>.</a:t>
            </a:r>
          </a:p>
          <a:p>
            <a:pPr marL="342900" indent="-342900">
              <a:buFont typeface="Wingdings" charset="2"/>
              <a:buChar char="§"/>
            </a:pPr>
            <a:endParaRPr lang="en-US" sz="1500" dirty="0">
              <a:solidFill>
                <a:prstClr val="black"/>
              </a:solidFill>
            </a:endParaRPr>
          </a:p>
          <a:p>
            <a:pPr marL="342900" indent="-342900">
              <a:buFont typeface="Wingdings" charset="2"/>
              <a:buChar char="§"/>
            </a:pPr>
            <a:r>
              <a:rPr lang="en-US" sz="1500" dirty="0" smtClean="0">
                <a:solidFill>
                  <a:prstClr val="black"/>
                </a:solidFill>
              </a:rPr>
              <a:t>Integrate with operational HWRF and transition to operational implementation with HWRF team</a:t>
            </a:r>
            <a:endParaRPr lang="en-US" sz="1500" dirty="0" smtClean="0">
              <a:solidFill>
                <a:prstClr val="black"/>
              </a:solidFill>
            </a:endParaRPr>
          </a:p>
          <a:p>
            <a:pPr marL="285750" lvl="0" indent="-285750">
              <a:spcAft>
                <a:spcPts val="300"/>
              </a:spcAft>
              <a:buFont typeface="Arial"/>
              <a:buChar char="•"/>
            </a:pPr>
            <a:endParaRPr lang="en-US" sz="1700" dirty="0">
              <a:solidFill>
                <a:prstClr val="black"/>
              </a:solidFill>
            </a:endParaRPr>
          </a:p>
          <a:p>
            <a:pPr marL="285750" lvl="0" indent="-285750">
              <a:spcAft>
                <a:spcPts val="300"/>
              </a:spcAft>
              <a:buFont typeface="Arial"/>
              <a:buChar char="•"/>
            </a:pPr>
            <a:endParaRPr lang="en-US" sz="1700" dirty="0">
              <a:solidFill>
                <a:prstClr val="black"/>
              </a:solidFill>
            </a:endParaRPr>
          </a:p>
          <a:p>
            <a:pPr marL="342900" lvl="0" indent="-342900">
              <a:spcAft>
                <a:spcPts val="300"/>
              </a:spcAft>
              <a:buFont typeface="Wingdings" charset="2"/>
              <a:buChar char="§"/>
            </a:pPr>
            <a:endParaRPr lang="en-US" sz="1700" dirty="0" smtClean="0">
              <a:solidFill>
                <a:prstClr val="black"/>
              </a:solidFill>
            </a:endParaRPr>
          </a:p>
          <a:p>
            <a:pPr lvl="0"/>
            <a:endParaRPr lang="en-US" sz="400" dirty="0" smtClean="0"/>
          </a:p>
        </p:txBody>
      </p:sp>
    </p:spTree>
    <p:extLst>
      <p:ext uri="{BB962C8B-B14F-4D97-AF65-F5344CB8AC3E}">
        <p14:creationId xmlns:p14="http://schemas.microsoft.com/office/powerpoint/2010/main" val="370753452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390A1AF8-6243-804F-B4A7-A6DFC9AE0237}" type="slidenum">
              <a:rPr lang="en-US" sz="1200">
                <a:solidFill>
                  <a:srgbClr val="898989"/>
                </a:solidFill>
                <a:latin typeface="Calibri" charset="0"/>
              </a:rPr>
              <a:pPr eaLnBrk="1" hangingPunct="1"/>
              <a:t>57</a:t>
            </a:fld>
            <a:endParaRPr lang="en-US" sz="1200">
              <a:solidFill>
                <a:srgbClr val="898989"/>
              </a:solidFill>
              <a:latin typeface="Calibri" charset="0"/>
            </a:endParaRPr>
          </a:p>
        </p:txBody>
      </p:sp>
      <p:cxnSp>
        <p:nvCxnSpPr>
          <p:cNvPr id="4" name="Straight Connector 3"/>
          <p:cNvCxnSpPr/>
          <p:nvPr/>
        </p:nvCxnSpPr>
        <p:spPr>
          <a:xfrm>
            <a:off x="0" y="1268413"/>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1508" name="Picture 4" descr="ou_logo_400x560.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a:spLocks noChangeAspect="1"/>
          </p:cNvSpPr>
          <p:nvPr/>
        </p:nvSpPr>
        <p:spPr bwMode="auto">
          <a:xfrm>
            <a:off x="2627784" y="1844823"/>
            <a:ext cx="3664350" cy="865312"/>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t>GSI-based </a:t>
            </a:r>
            <a:r>
              <a:rPr lang="en-US" sz="2000" dirty="0" err="1"/>
              <a:t>Var</a:t>
            </a:r>
            <a:r>
              <a:rPr lang="en-US" sz="2000" dirty="0"/>
              <a:t>/</a:t>
            </a:r>
            <a:r>
              <a:rPr lang="en-US" sz="2000" dirty="0" err="1"/>
              <a:t>EnKF</a:t>
            </a:r>
            <a:r>
              <a:rPr lang="en-US" sz="2000" dirty="0"/>
              <a:t>/</a:t>
            </a:r>
            <a:r>
              <a:rPr lang="en-US" sz="2000" dirty="0" smtClean="0"/>
              <a:t>3/4DEnVar/ Hybrid</a:t>
            </a:r>
            <a:endParaRPr lang="en-US" sz="2000" dirty="0"/>
          </a:p>
        </p:txBody>
      </p:sp>
      <p:sp>
        <p:nvSpPr>
          <p:cNvPr id="8" name="Rounded Rectangle 7"/>
          <p:cNvSpPr>
            <a:spLocks noChangeAspect="1"/>
          </p:cNvSpPr>
          <p:nvPr/>
        </p:nvSpPr>
        <p:spPr bwMode="auto">
          <a:xfrm>
            <a:off x="684213" y="3486422"/>
            <a:ext cx="1736725" cy="747713"/>
          </a:xfrm>
          <a:prstGeom prst="roundRect">
            <a:avLst/>
          </a:prstGeom>
          <a:solidFill>
            <a:srgbClr val="92D050"/>
          </a:solidFill>
          <a:ln w="762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t>GFS</a:t>
            </a:r>
          </a:p>
        </p:txBody>
      </p:sp>
      <p:sp>
        <p:nvSpPr>
          <p:cNvPr id="10" name="Rounded Rectangle 9"/>
          <p:cNvSpPr>
            <a:spLocks noChangeAspect="1"/>
          </p:cNvSpPr>
          <p:nvPr/>
        </p:nvSpPr>
        <p:spPr bwMode="auto">
          <a:xfrm>
            <a:off x="6661150" y="3472135"/>
            <a:ext cx="1646238" cy="762000"/>
          </a:xfrm>
          <a:prstGeom prst="roundRect">
            <a:avLst/>
          </a:prstGeom>
          <a:solidFill>
            <a:schemeClr val="accent2"/>
          </a:soli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a:p>
            <a:pPr algn="ctr">
              <a:defRPr/>
            </a:pPr>
            <a:r>
              <a:rPr lang="en-US" dirty="0"/>
              <a:t>Hurricane-WRF (HWRF)</a:t>
            </a:r>
          </a:p>
          <a:p>
            <a:pPr algn="ctr">
              <a:defRPr/>
            </a:pPr>
            <a:endParaRPr lang="en-US" sz="2400" dirty="0"/>
          </a:p>
        </p:txBody>
      </p:sp>
      <p:sp>
        <p:nvSpPr>
          <p:cNvPr id="11" name="Rounded Rectangle 10"/>
          <p:cNvSpPr>
            <a:spLocks noChangeAspect="1"/>
          </p:cNvSpPr>
          <p:nvPr/>
        </p:nvSpPr>
        <p:spPr bwMode="auto">
          <a:xfrm>
            <a:off x="4789488" y="3488010"/>
            <a:ext cx="1600200" cy="746125"/>
          </a:xfrm>
          <a:prstGeom prst="roundRect">
            <a:avLst/>
          </a:prstGeom>
          <a:solidFill>
            <a:schemeClr val="accent2"/>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a:p>
            <a:pPr algn="ctr">
              <a:defRPr/>
            </a:pPr>
            <a:r>
              <a:rPr lang="en-US" dirty="0"/>
              <a:t>WRF </a:t>
            </a:r>
            <a:r>
              <a:rPr lang="en-US" dirty="0" smtClean="0"/>
              <a:t>NMMB</a:t>
            </a:r>
            <a:endParaRPr lang="en-US" dirty="0"/>
          </a:p>
          <a:p>
            <a:pPr algn="ctr">
              <a:defRPr/>
            </a:pPr>
            <a:endParaRPr lang="en-US" sz="2400" dirty="0"/>
          </a:p>
        </p:txBody>
      </p:sp>
      <p:sp>
        <p:nvSpPr>
          <p:cNvPr id="12" name="Rounded Rectangle 11"/>
          <p:cNvSpPr>
            <a:spLocks noChangeAspect="1"/>
          </p:cNvSpPr>
          <p:nvPr/>
        </p:nvSpPr>
        <p:spPr bwMode="auto">
          <a:xfrm>
            <a:off x="2938463" y="3488010"/>
            <a:ext cx="1554162" cy="746125"/>
          </a:xfrm>
          <a:prstGeom prst="roundRect">
            <a:avLst/>
          </a:prstGeom>
          <a:solidFill>
            <a:schemeClr val="accent2"/>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a:p>
            <a:pPr algn="ctr">
              <a:defRPr/>
            </a:pPr>
            <a:r>
              <a:rPr lang="en-US" dirty="0"/>
              <a:t>  </a:t>
            </a:r>
            <a:r>
              <a:rPr lang="en-US" dirty="0" smtClean="0"/>
              <a:t>WRF</a:t>
            </a:r>
            <a:r>
              <a:rPr lang="en-US" dirty="0"/>
              <a:t> </a:t>
            </a:r>
            <a:r>
              <a:rPr lang="en-US" dirty="0" smtClean="0"/>
              <a:t>ARW</a:t>
            </a:r>
            <a:endParaRPr lang="en-US" dirty="0"/>
          </a:p>
          <a:p>
            <a:pPr algn="ctr">
              <a:defRPr/>
            </a:pPr>
            <a:endParaRPr lang="en-US" sz="2400" dirty="0"/>
          </a:p>
        </p:txBody>
      </p:sp>
      <p:cxnSp>
        <p:nvCxnSpPr>
          <p:cNvPr id="30" name="Straight Arrow Connector 29"/>
          <p:cNvCxnSpPr/>
          <p:nvPr/>
        </p:nvCxnSpPr>
        <p:spPr bwMode="auto">
          <a:xfrm flipH="1">
            <a:off x="1674813" y="2710135"/>
            <a:ext cx="2711450" cy="6857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bwMode="auto">
          <a:xfrm flipH="1">
            <a:off x="3716338" y="2710135"/>
            <a:ext cx="669925" cy="6857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bwMode="auto">
          <a:xfrm>
            <a:off x="4386263" y="2710135"/>
            <a:ext cx="1203325" cy="6857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7" idx="2"/>
          </p:cNvCxnSpPr>
          <p:nvPr/>
        </p:nvCxnSpPr>
        <p:spPr bwMode="auto">
          <a:xfrm>
            <a:off x="4459959" y="2710136"/>
            <a:ext cx="2622350" cy="68579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2"/>
          <p:cNvSpPr txBox="1">
            <a:spLocks noChangeArrowheads="1"/>
          </p:cNvSpPr>
          <p:nvPr/>
        </p:nvSpPr>
        <p:spPr bwMode="auto">
          <a:xfrm>
            <a:off x="958031" y="282575"/>
            <a:ext cx="77184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lang="en-US" dirty="0" smtClean="0">
                <a:solidFill>
                  <a:schemeClr val="accent2"/>
                </a:solidFill>
              </a:rPr>
              <a:t>Further R&amp;D to improve GSI-based </a:t>
            </a:r>
            <a:r>
              <a:rPr lang="en-US" dirty="0" err="1" smtClean="0">
                <a:solidFill>
                  <a:schemeClr val="accent2"/>
                </a:solidFill>
              </a:rPr>
              <a:t>Var</a:t>
            </a:r>
            <a:r>
              <a:rPr lang="en-US" dirty="0">
                <a:solidFill>
                  <a:schemeClr val="accent2"/>
                </a:solidFill>
              </a:rPr>
              <a:t>/</a:t>
            </a:r>
            <a:r>
              <a:rPr lang="en-US" dirty="0" err="1">
                <a:solidFill>
                  <a:schemeClr val="accent2"/>
                </a:solidFill>
              </a:rPr>
              <a:t>EnKF</a:t>
            </a:r>
            <a:r>
              <a:rPr lang="en-US" dirty="0" smtClean="0">
                <a:solidFill>
                  <a:schemeClr val="accent2"/>
                </a:solidFill>
              </a:rPr>
              <a:t>/</a:t>
            </a:r>
            <a:r>
              <a:rPr lang="en-US" dirty="0" err="1" smtClean="0">
                <a:solidFill>
                  <a:schemeClr val="accent2"/>
                </a:solidFill>
              </a:rPr>
              <a:t>EnVar</a:t>
            </a:r>
            <a:r>
              <a:rPr lang="en-US" dirty="0" smtClean="0">
                <a:solidFill>
                  <a:schemeClr val="accent2"/>
                </a:solidFill>
              </a:rPr>
              <a:t>/Hybrid for GFS</a:t>
            </a:r>
            <a:endParaRPr lang="en-US" dirty="0">
              <a:solidFill>
                <a:schemeClr val="accent2"/>
              </a:solidFill>
            </a:endParaRPr>
          </a:p>
        </p:txBody>
      </p:sp>
      <p:sp>
        <p:nvSpPr>
          <p:cNvPr id="2" name="TextBox 1"/>
          <p:cNvSpPr txBox="1"/>
          <p:nvPr/>
        </p:nvSpPr>
        <p:spPr>
          <a:xfrm>
            <a:off x="755576" y="4581128"/>
            <a:ext cx="6912768" cy="923330"/>
          </a:xfrm>
          <a:prstGeom prst="rect">
            <a:avLst/>
          </a:prstGeom>
          <a:noFill/>
        </p:spPr>
        <p:txBody>
          <a:bodyPr wrap="square" rtlCol="0">
            <a:spAutoFit/>
          </a:bodyPr>
          <a:lstStyle/>
          <a:p>
            <a:pPr marL="285750" indent="-285750">
              <a:buFont typeface="Arial"/>
              <a:buChar char="•"/>
            </a:pPr>
            <a:r>
              <a:rPr lang="en-US" dirty="0">
                <a:solidFill>
                  <a:srgbClr val="000000"/>
                </a:solidFill>
                <a:cs typeface="Arial" charset="0"/>
              </a:rPr>
              <a:t>Improving Global</a:t>
            </a:r>
            <a:r>
              <a:rPr lang="zh-CN" altLang="en-US" dirty="0">
                <a:solidFill>
                  <a:srgbClr val="000000"/>
                </a:solidFill>
                <a:cs typeface="Arial" charset="0"/>
              </a:rPr>
              <a:t> </a:t>
            </a:r>
            <a:r>
              <a:rPr lang="en-US" altLang="zh-CN" dirty="0">
                <a:solidFill>
                  <a:srgbClr val="000000"/>
                </a:solidFill>
                <a:cs typeface="Arial" charset="0"/>
              </a:rPr>
              <a:t>and</a:t>
            </a:r>
            <a:r>
              <a:rPr lang="zh-CN" altLang="en-US" dirty="0">
                <a:solidFill>
                  <a:srgbClr val="000000"/>
                </a:solidFill>
                <a:cs typeface="Arial" charset="0"/>
              </a:rPr>
              <a:t> </a:t>
            </a:r>
            <a:r>
              <a:rPr lang="en-US" altLang="zh-CN" dirty="0">
                <a:solidFill>
                  <a:srgbClr val="000000"/>
                </a:solidFill>
                <a:cs typeface="Arial" charset="0"/>
              </a:rPr>
              <a:t>Hurricane</a:t>
            </a:r>
            <a:r>
              <a:rPr lang="zh-CN" altLang="en-US" dirty="0">
                <a:solidFill>
                  <a:srgbClr val="000000"/>
                </a:solidFill>
                <a:cs typeface="Arial" charset="0"/>
              </a:rPr>
              <a:t> </a:t>
            </a:r>
            <a:r>
              <a:rPr lang="en-US" altLang="zh-CN" dirty="0">
                <a:solidFill>
                  <a:srgbClr val="000000"/>
                </a:solidFill>
                <a:cs typeface="Arial" charset="0"/>
              </a:rPr>
              <a:t>Predictions</a:t>
            </a:r>
            <a:r>
              <a:rPr lang="zh-CN" altLang="en-US" dirty="0">
                <a:solidFill>
                  <a:srgbClr val="000000"/>
                </a:solidFill>
                <a:cs typeface="Arial" charset="0"/>
              </a:rPr>
              <a:t> </a:t>
            </a:r>
            <a:r>
              <a:rPr lang="en-US" altLang="zh-CN" dirty="0">
                <a:solidFill>
                  <a:srgbClr val="000000"/>
                </a:solidFill>
                <a:cs typeface="Arial" charset="0"/>
              </a:rPr>
              <a:t>by</a:t>
            </a:r>
            <a:r>
              <a:rPr lang="zh-CN" altLang="en-US" dirty="0">
                <a:solidFill>
                  <a:srgbClr val="000000"/>
                </a:solidFill>
                <a:cs typeface="Arial" charset="0"/>
              </a:rPr>
              <a:t> </a:t>
            </a:r>
            <a:r>
              <a:rPr lang="en-US" altLang="zh-CN" dirty="0">
                <a:solidFill>
                  <a:srgbClr val="000000"/>
                </a:solidFill>
                <a:cs typeface="Arial" charset="0"/>
              </a:rPr>
              <a:t>Using</a:t>
            </a:r>
            <a:r>
              <a:rPr lang="zh-CN" altLang="en-US" dirty="0">
                <a:solidFill>
                  <a:srgbClr val="000000"/>
                </a:solidFill>
                <a:cs typeface="Arial" charset="0"/>
              </a:rPr>
              <a:t> </a:t>
            </a:r>
            <a:r>
              <a:rPr lang="en-US" altLang="zh-CN" dirty="0">
                <a:solidFill>
                  <a:srgbClr val="000000"/>
                </a:solidFill>
                <a:cs typeface="Arial" charset="0"/>
              </a:rPr>
              <a:t>Minimum</a:t>
            </a:r>
            <a:r>
              <a:rPr lang="zh-CN" altLang="en-US" dirty="0">
                <a:solidFill>
                  <a:srgbClr val="000000"/>
                </a:solidFill>
                <a:cs typeface="Arial" charset="0"/>
              </a:rPr>
              <a:t>-</a:t>
            </a:r>
            <a:r>
              <a:rPr lang="en-US" altLang="zh-CN" dirty="0">
                <a:solidFill>
                  <a:srgbClr val="000000"/>
                </a:solidFill>
                <a:cs typeface="Arial" charset="0"/>
              </a:rPr>
              <a:t>Cost</a:t>
            </a:r>
            <a:r>
              <a:rPr lang="zh-CN" altLang="en-US" dirty="0">
                <a:solidFill>
                  <a:srgbClr val="000000"/>
                </a:solidFill>
                <a:cs typeface="Arial" charset="0"/>
              </a:rPr>
              <a:t> </a:t>
            </a:r>
            <a:r>
              <a:rPr lang="en-US" altLang="zh-CN" dirty="0">
                <a:solidFill>
                  <a:srgbClr val="000000"/>
                </a:solidFill>
                <a:cs typeface="Arial" charset="0"/>
              </a:rPr>
              <a:t>Large</a:t>
            </a:r>
            <a:r>
              <a:rPr lang="zh-CN" altLang="en-US" dirty="0">
                <a:solidFill>
                  <a:srgbClr val="000000"/>
                </a:solidFill>
                <a:cs typeface="Arial" charset="0"/>
              </a:rPr>
              <a:t> </a:t>
            </a:r>
            <a:r>
              <a:rPr lang="en-US" altLang="zh-CN" dirty="0">
                <a:solidFill>
                  <a:srgbClr val="000000"/>
                </a:solidFill>
                <a:cs typeface="Arial" charset="0"/>
              </a:rPr>
              <a:t>Ensembles</a:t>
            </a:r>
            <a:r>
              <a:rPr lang="zh-CN" altLang="en-US" dirty="0">
                <a:solidFill>
                  <a:srgbClr val="000000"/>
                </a:solidFill>
                <a:cs typeface="Arial" charset="0"/>
              </a:rPr>
              <a:t> </a:t>
            </a:r>
            <a:r>
              <a:rPr lang="en-US" altLang="zh-CN" dirty="0">
                <a:solidFill>
                  <a:srgbClr val="000000"/>
                </a:solidFill>
                <a:cs typeface="Arial" charset="0"/>
              </a:rPr>
              <a:t>in</a:t>
            </a:r>
            <a:r>
              <a:rPr lang="zh-CN" altLang="en-US" dirty="0">
                <a:solidFill>
                  <a:srgbClr val="000000"/>
                </a:solidFill>
                <a:cs typeface="Arial" charset="0"/>
              </a:rPr>
              <a:t> </a:t>
            </a:r>
            <a:r>
              <a:rPr lang="en-US" dirty="0">
                <a:solidFill>
                  <a:srgbClr val="000000"/>
                </a:solidFill>
                <a:cs typeface="Arial" charset="0"/>
              </a:rPr>
              <a:t>GFS 4DEnVar Hybrid Data Assimilation System</a:t>
            </a:r>
            <a:endParaRPr lang="en-US" dirty="0">
              <a:solidFill>
                <a:srgbClr val="000000"/>
              </a:solidFill>
            </a:endParaRPr>
          </a:p>
        </p:txBody>
      </p:sp>
    </p:spTree>
    <p:extLst>
      <p:ext uri="{BB962C8B-B14F-4D97-AF65-F5344CB8AC3E}">
        <p14:creationId xmlns:p14="http://schemas.microsoft.com/office/powerpoint/2010/main" val="174105275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25602" name="Picture 7"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9"/>
          <p:cNvSpPr txBox="1">
            <a:spLocks noChangeArrowheads="1"/>
          </p:cNvSpPr>
          <p:nvPr/>
        </p:nvSpPr>
        <p:spPr bwMode="auto">
          <a:xfrm>
            <a:off x="539750" y="5516563"/>
            <a:ext cx="86407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sz="2000"/>
              <a:t>Large-sized ensemble reveals long-range error covariance at the continental scales, while localization will remove this signal.</a:t>
            </a:r>
          </a:p>
          <a:p>
            <a:pPr>
              <a:buFont typeface="Arial" charset="0"/>
              <a:buChar char="•"/>
            </a:pPr>
            <a:r>
              <a:rPr lang="en-US" sz="2000"/>
              <a:t>Extremely expensive computations are required for large-sized ensemble.</a:t>
            </a:r>
          </a:p>
        </p:txBody>
      </p:sp>
      <p:sp>
        <p:nvSpPr>
          <p:cNvPr id="2560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18FDEE-9537-8C43-93ED-4508399B1A4A}" type="slidenum">
              <a:rPr lang="en-US" altLang="zh-CN" sz="1200">
                <a:solidFill>
                  <a:srgbClr val="898989"/>
                </a:solidFill>
                <a:latin typeface="Calibri" charset="0"/>
              </a:rPr>
              <a:pPr/>
              <a:t>58</a:t>
            </a:fld>
            <a:endParaRPr lang="en-US" altLang="zh-CN" sz="1200">
              <a:solidFill>
                <a:srgbClr val="898989"/>
              </a:solidFill>
              <a:latin typeface="Calibri" charset="0"/>
            </a:endParaRPr>
          </a:p>
        </p:txBody>
      </p:sp>
      <p:sp>
        <p:nvSpPr>
          <p:cNvPr id="25605" name="Rectangle 13"/>
          <p:cNvSpPr>
            <a:spLocks noChangeArrowheads="1"/>
          </p:cNvSpPr>
          <p:nvPr/>
        </p:nvSpPr>
        <p:spPr bwMode="auto">
          <a:xfrm>
            <a:off x="539750" y="333375"/>
            <a:ext cx="8496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2400">
                <a:solidFill>
                  <a:srgbClr val="C00000"/>
                </a:solidFill>
              </a:rPr>
              <a:t>Sampling Error</a:t>
            </a:r>
          </a:p>
          <a:p>
            <a:pPr algn="ctr" eaLnBrk="1" hangingPunct="1"/>
            <a:r>
              <a:rPr lang="en-US" sz="2400">
                <a:solidFill>
                  <a:srgbClr val="C00000"/>
                </a:solidFill>
              </a:rPr>
              <a:t>Covariance localization vs increasing ensemble size</a:t>
            </a:r>
          </a:p>
        </p:txBody>
      </p:sp>
      <p:sp>
        <p:nvSpPr>
          <p:cNvPr id="25606" name="TextBox 7"/>
          <p:cNvSpPr txBox="1">
            <a:spLocks noChangeArrowheads="1"/>
          </p:cNvSpPr>
          <p:nvPr/>
        </p:nvSpPr>
        <p:spPr bwMode="auto">
          <a:xfrm>
            <a:off x="6877050" y="4797425"/>
            <a:ext cx="2266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000000"/>
                </a:solidFill>
                <a:cs typeface="Arial" charset="0"/>
              </a:rPr>
              <a:t>Miyoshi et al, 2014</a:t>
            </a:r>
          </a:p>
        </p:txBody>
      </p:sp>
      <p:pic>
        <p:nvPicPr>
          <p:cNvPr id="25607" name="Picture 1"/>
          <p:cNvPicPr>
            <a:picLocks noChangeAspect="1"/>
          </p:cNvPicPr>
          <p:nvPr/>
        </p:nvPicPr>
        <p:blipFill>
          <a:blip r:embed="rId4">
            <a:extLst>
              <a:ext uri="{28A0092B-C50C-407E-A947-70E740481C1C}">
                <a14:useLocalDpi xmlns:a14="http://schemas.microsoft.com/office/drawing/2010/main" val="0"/>
              </a:ext>
            </a:extLst>
          </a:blip>
          <a:srcRect t="62302" b="8540"/>
          <a:stretch>
            <a:fillRect/>
          </a:stretch>
        </p:blipFill>
        <p:spPr bwMode="auto">
          <a:xfrm>
            <a:off x="4645025" y="3213100"/>
            <a:ext cx="446405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
          <p:cNvPicPr>
            <a:picLocks noChangeAspect="1"/>
          </p:cNvPicPr>
          <p:nvPr/>
        </p:nvPicPr>
        <p:blipFill>
          <a:blip r:embed="rId4">
            <a:extLst>
              <a:ext uri="{28A0092B-C50C-407E-A947-70E740481C1C}">
                <a14:useLocalDpi xmlns:a14="http://schemas.microsoft.com/office/drawing/2010/main" val="0"/>
              </a:ext>
            </a:extLst>
          </a:blip>
          <a:srcRect b="71034"/>
          <a:stretch>
            <a:fillRect/>
          </a:stretch>
        </p:blipFill>
        <p:spPr bwMode="auto">
          <a:xfrm>
            <a:off x="2266950" y="1389063"/>
            <a:ext cx="446405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
          <p:cNvPicPr>
            <a:picLocks noChangeAspect="1"/>
          </p:cNvPicPr>
          <p:nvPr/>
        </p:nvPicPr>
        <p:blipFill>
          <a:blip r:embed="rId4">
            <a:extLst>
              <a:ext uri="{28A0092B-C50C-407E-A947-70E740481C1C}">
                <a14:useLocalDpi xmlns:a14="http://schemas.microsoft.com/office/drawing/2010/main" val="0"/>
              </a:ext>
            </a:extLst>
          </a:blip>
          <a:srcRect t="31291" b="39410"/>
          <a:stretch>
            <a:fillRect/>
          </a:stretch>
        </p:blipFill>
        <p:spPr bwMode="auto">
          <a:xfrm>
            <a:off x="36513" y="3213100"/>
            <a:ext cx="4464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
          <p:cNvPicPr>
            <a:picLocks noChangeAspect="1"/>
          </p:cNvPicPr>
          <p:nvPr/>
        </p:nvPicPr>
        <p:blipFill>
          <a:blip r:embed="rId4">
            <a:extLst>
              <a:ext uri="{28A0092B-C50C-407E-A947-70E740481C1C}">
                <a14:useLocalDpi xmlns:a14="http://schemas.microsoft.com/office/drawing/2010/main" val="0"/>
              </a:ext>
            </a:extLst>
          </a:blip>
          <a:srcRect t="93292"/>
          <a:stretch>
            <a:fillRect/>
          </a:stretch>
        </p:blipFill>
        <p:spPr bwMode="auto">
          <a:xfrm>
            <a:off x="2268538" y="4868863"/>
            <a:ext cx="44640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H="1">
            <a:off x="1187450" y="2157413"/>
            <a:ext cx="1223963" cy="112712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6588125" y="2157413"/>
            <a:ext cx="1008063" cy="127158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5613" name="TextBox 7"/>
          <p:cNvSpPr txBox="1">
            <a:spLocks noChangeArrowheads="1"/>
          </p:cNvSpPr>
          <p:nvPr/>
        </p:nvSpPr>
        <p:spPr bwMode="auto">
          <a:xfrm>
            <a:off x="539750" y="2133600"/>
            <a:ext cx="14398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Covariance</a:t>
            </a:r>
          </a:p>
          <a:p>
            <a:r>
              <a:rPr lang="en-US" sz="1800"/>
              <a:t>localization</a:t>
            </a:r>
          </a:p>
        </p:txBody>
      </p:sp>
      <p:sp>
        <p:nvSpPr>
          <p:cNvPr id="25614" name="TextBox 17"/>
          <p:cNvSpPr txBox="1">
            <a:spLocks noChangeArrowheads="1"/>
          </p:cNvSpPr>
          <p:nvPr/>
        </p:nvSpPr>
        <p:spPr bwMode="auto">
          <a:xfrm>
            <a:off x="6875463" y="1989138"/>
            <a:ext cx="14414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Increase</a:t>
            </a:r>
          </a:p>
          <a:p>
            <a:r>
              <a:rPr lang="en-US" sz="1800"/>
              <a:t>ensemble size</a:t>
            </a:r>
          </a:p>
        </p:txBody>
      </p:sp>
    </p:spTree>
    <p:extLst>
      <p:ext uri="{BB962C8B-B14F-4D97-AF65-F5344CB8AC3E}">
        <p14:creationId xmlns:p14="http://schemas.microsoft.com/office/powerpoint/2010/main" val="3437256569"/>
      </p:ext>
    </p:extLst>
  </p:cSld>
  <p:clrMapOvr>
    <a:masterClrMapping/>
  </p:clrMapOvr>
  <p:transition xmlns:p14="http://schemas.microsoft.com/office/powerpoint/2010/main" spd="slow" advTm="37092"/>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27650" name="Picture 7"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5"/>
          <p:cNvSpPr txBox="1">
            <a:spLocks noChangeArrowheads="1"/>
          </p:cNvSpPr>
          <p:nvPr/>
        </p:nvSpPr>
        <p:spPr bwMode="auto">
          <a:xfrm>
            <a:off x="1258888" y="115888"/>
            <a:ext cx="66976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solidFill>
                  <a:srgbClr val="C1271F"/>
                </a:solidFill>
              </a:rPr>
              <a:t>Impact of Increasing Ensemble Size</a:t>
            </a:r>
            <a:br>
              <a:rPr lang="en-US" sz="2800" dirty="0">
                <a:solidFill>
                  <a:srgbClr val="C1271F"/>
                </a:solidFill>
              </a:rPr>
            </a:br>
            <a:r>
              <a:rPr lang="en-US" sz="2800" dirty="0">
                <a:solidFill>
                  <a:srgbClr val="C1271F"/>
                </a:solidFill>
              </a:rPr>
              <a:t> in GFS Hybrid </a:t>
            </a:r>
            <a:r>
              <a:rPr lang="en-US" sz="2800" dirty="0" err="1" smtClean="0">
                <a:solidFill>
                  <a:srgbClr val="C1271F"/>
                </a:solidFill>
              </a:rPr>
              <a:t>EnVar</a:t>
            </a:r>
            <a:r>
              <a:rPr lang="en-US" sz="2800" dirty="0" smtClean="0">
                <a:solidFill>
                  <a:srgbClr val="C1271F"/>
                </a:solidFill>
              </a:rPr>
              <a:t> </a:t>
            </a:r>
            <a:r>
              <a:rPr lang="en-US" sz="2800" dirty="0">
                <a:solidFill>
                  <a:srgbClr val="C1271F"/>
                </a:solidFill>
              </a:rPr>
              <a:t>System</a:t>
            </a:r>
            <a:endParaRPr lang="en-US" sz="2800" dirty="0">
              <a:solidFill>
                <a:srgbClr val="C1271F"/>
              </a:solidFill>
              <a:ea typeface="宋体" charset="0"/>
              <a:cs typeface="宋体" charset="0"/>
            </a:endParaRPr>
          </a:p>
        </p:txBody>
      </p:sp>
      <p:sp>
        <p:nvSpPr>
          <p:cNvPr id="2765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1BA000-B770-3C40-9E53-0B589E8DC8DB}" type="slidenum">
              <a:rPr lang="en-US" altLang="zh-CN" sz="1200">
                <a:solidFill>
                  <a:srgbClr val="898989"/>
                </a:solidFill>
                <a:latin typeface="Calibri" charset="0"/>
              </a:rPr>
              <a:pPr/>
              <a:t>59</a:t>
            </a:fld>
            <a:endParaRPr lang="en-US" altLang="zh-CN" sz="1200">
              <a:solidFill>
                <a:srgbClr val="898989"/>
              </a:solidFill>
              <a:latin typeface="Calibri" charset="0"/>
            </a:endParaRPr>
          </a:p>
        </p:txBody>
      </p:sp>
      <p:sp>
        <p:nvSpPr>
          <p:cNvPr id="27653" name="TextBox 10"/>
          <p:cNvSpPr txBox="1">
            <a:spLocks noChangeArrowheads="1"/>
          </p:cNvSpPr>
          <p:nvPr/>
        </p:nvSpPr>
        <p:spPr bwMode="auto">
          <a:xfrm>
            <a:off x="684213" y="1557338"/>
            <a:ext cx="77739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sz="2000">
                <a:cs typeface="Arial" charset="0"/>
              </a:rPr>
              <a:t>Hybrid 3DEnVar in GFS was further improved by directly increasing the original 80 members to 320 members (Lei and Wang</a:t>
            </a:r>
            <a:r>
              <a:rPr lang="en-US" altLang="zh-CN" sz="2000">
                <a:cs typeface="Arial" charset="0"/>
              </a:rPr>
              <a:t>,</a:t>
            </a:r>
            <a:r>
              <a:rPr lang="en-US" sz="2000">
                <a:cs typeface="Arial" charset="0"/>
              </a:rPr>
              <a:t> 2016). Similar is found for 4DEnVar (Lei and Whitaker talk, EnKF workshop, 2016).</a:t>
            </a:r>
          </a:p>
        </p:txBody>
      </p:sp>
      <p:pic>
        <p:nvPicPr>
          <p:cNvPr id="27654" name="Content Placeholder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357563"/>
            <a:ext cx="8543925"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Box 16"/>
          <p:cNvSpPr txBox="1">
            <a:spLocks noChangeArrowheads="1"/>
          </p:cNvSpPr>
          <p:nvPr/>
        </p:nvSpPr>
        <p:spPr bwMode="auto">
          <a:xfrm>
            <a:off x="1385888" y="2916238"/>
            <a:ext cx="966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cs typeface="Arial" charset="0"/>
              </a:rPr>
              <a:t>NH</a:t>
            </a:r>
          </a:p>
        </p:txBody>
      </p:sp>
      <p:sp>
        <p:nvSpPr>
          <p:cNvPr id="27656" name="TextBox 17"/>
          <p:cNvSpPr txBox="1">
            <a:spLocks noChangeArrowheads="1"/>
          </p:cNvSpPr>
          <p:nvPr/>
        </p:nvSpPr>
        <p:spPr bwMode="auto">
          <a:xfrm>
            <a:off x="4294188" y="2916238"/>
            <a:ext cx="966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cs typeface="Arial" charset="0"/>
              </a:rPr>
              <a:t>SH</a:t>
            </a:r>
          </a:p>
        </p:txBody>
      </p:sp>
      <p:sp>
        <p:nvSpPr>
          <p:cNvPr id="27657" name="TextBox 18"/>
          <p:cNvSpPr txBox="1">
            <a:spLocks noChangeArrowheads="1"/>
          </p:cNvSpPr>
          <p:nvPr/>
        </p:nvSpPr>
        <p:spPr bwMode="auto">
          <a:xfrm>
            <a:off x="7015163" y="2916238"/>
            <a:ext cx="966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cs typeface="Arial" charset="0"/>
              </a:rPr>
              <a:t>TR</a:t>
            </a:r>
          </a:p>
        </p:txBody>
      </p:sp>
    </p:spTree>
    <p:extLst>
      <p:ext uri="{BB962C8B-B14F-4D97-AF65-F5344CB8AC3E}">
        <p14:creationId xmlns:p14="http://schemas.microsoft.com/office/powerpoint/2010/main" val="297719255"/>
      </p:ext>
    </p:extLst>
  </p:cSld>
  <p:clrMapOvr>
    <a:masterClrMapping/>
  </p:clrMapOvr>
  <p:transition xmlns:p14="http://schemas.microsoft.com/office/powerpoint/2010/main" spd="slow" advTm="37092"/>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53752"/>
            <a:ext cx="8229600" cy="1143000"/>
          </a:xfrm>
        </p:spPr>
        <p:txBody>
          <a:bodyPr>
            <a:noAutofit/>
          </a:bodyPr>
          <a:lstStyle/>
          <a:p>
            <a:r>
              <a:rPr lang="en-US" sz="2800" dirty="0" smtClean="0">
                <a:solidFill>
                  <a:srgbClr val="C0504D"/>
                </a:solidFill>
              </a:rPr>
              <a:t>Development so far for convective scales</a:t>
            </a:r>
            <a:endParaRPr lang="en-US" sz="2800" dirty="0">
              <a:solidFill>
                <a:srgbClr val="C0504D"/>
              </a:solidFill>
            </a:endParaRPr>
          </a:p>
        </p:txBody>
      </p:sp>
      <p:sp>
        <p:nvSpPr>
          <p:cNvPr id="3" name="Content Placeholder 2"/>
          <p:cNvSpPr>
            <a:spLocks noGrp="1"/>
          </p:cNvSpPr>
          <p:nvPr>
            <p:ph idx="1"/>
          </p:nvPr>
        </p:nvSpPr>
        <p:spPr>
          <a:xfrm>
            <a:off x="251520" y="1371600"/>
            <a:ext cx="8686800" cy="5029200"/>
          </a:xfrm>
        </p:spPr>
        <p:txBody>
          <a:bodyPr>
            <a:normAutofit fontScale="77500" lnSpcReduction="20000"/>
          </a:bodyPr>
          <a:lstStyle/>
          <a:p>
            <a:r>
              <a:rPr lang="en-US" sz="2900" dirty="0" smtClean="0"/>
              <a:t>GSI-based </a:t>
            </a:r>
            <a:r>
              <a:rPr lang="en-US" sz="2900" dirty="0" err="1" smtClean="0"/>
              <a:t>Var</a:t>
            </a:r>
            <a:r>
              <a:rPr lang="en-US" sz="2900" dirty="0" smtClean="0"/>
              <a:t>, </a:t>
            </a:r>
            <a:r>
              <a:rPr lang="en-US" sz="2900" dirty="0" err="1" smtClean="0"/>
              <a:t>EnKF</a:t>
            </a:r>
            <a:r>
              <a:rPr lang="en-US" sz="2900" dirty="0"/>
              <a:t>,</a:t>
            </a:r>
            <a:r>
              <a:rPr lang="en-US" sz="2900" dirty="0" smtClean="0"/>
              <a:t> 3DEnVar, 4DEnVar and Hybrid are extended to work with convection-resolving models such as WRF ARW (Johnson et al. 2015; Wang and Wang 2016) and NMMB.</a:t>
            </a:r>
          </a:p>
          <a:p>
            <a:endParaRPr lang="en-US" sz="2900" dirty="0" smtClean="0"/>
          </a:p>
          <a:p>
            <a:r>
              <a:rPr lang="en-US" sz="2900" dirty="0" smtClean="0"/>
              <a:t>Vertical velocity and hydrometeor state variables are added.</a:t>
            </a:r>
          </a:p>
          <a:p>
            <a:endParaRPr lang="en-US" sz="2900" dirty="0"/>
          </a:p>
          <a:p>
            <a:r>
              <a:rPr lang="en-US" sz="2900" dirty="0" smtClean="0"/>
              <a:t>For assimilating radar data, radar radial velocity and reflectivity </a:t>
            </a:r>
            <a:r>
              <a:rPr lang="en-US" sz="2900" dirty="0"/>
              <a:t>observation </a:t>
            </a:r>
            <a:r>
              <a:rPr lang="en-US" sz="2900" dirty="0" smtClean="0"/>
              <a:t>operators are </a:t>
            </a:r>
            <a:r>
              <a:rPr lang="en-US" sz="2900" dirty="0"/>
              <a:t>implemented</a:t>
            </a:r>
            <a:r>
              <a:rPr lang="en-US" sz="2900" dirty="0" smtClean="0"/>
              <a:t>.</a:t>
            </a:r>
          </a:p>
          <a:p>
            <a:pPr marL="0" indent="0">
              <a:buNone/>
            </a:pPr>
            <a:endParaRPr lang="en-US" sz="2900" dirty="0"/>
          </a:p>
          <a:p>
            <a:pPr marL="341313" lvl="1" indent="-341313">
              <a:buFont typeface="Arial"/>
              <a:buChar char="•"/>
            </a:pPr>
            <a:r>
              <a:rPr lang="en-US" sz="2900" dirty="0"/>
              <a:t>C</a:t>
            </a:r>
            <a:r>
              <a:rPr lang="en-US" sz="2900" dirty="0" smtClean="0"/>
              <a:t>apability to use storm scale perturbations to treat model errors is added.</a:t>
            </a:r>
          </a:p>
          <a:p>
            <a:pPr marL="341313" lvl="1" indent="-341313">
              <a:buFont typeface="Arial"/>
              <a:buChar char="•"/>
            </a:pPr>
            <a:endParaRPr lang="en-US" sz="2900" dirty="0" smtClean="0"/>
          </a:p>
          <a:p>
            <a:pPr marL="341313" lvl="1" indent="-341313">
              <a:buFont typeface="Arial"/>
              <a:buChar char="•"/>
            </a:pPr>
            <a:r>
              <a:rPr lang="en-US" sz="2900" dirty="0" smtClean="0">
                <a:solidFill>
                  <a:srgbClr val="C0504D"/>
                </a:solidFill>
              </a:rPr>
              <a:t>GSI-based </a:t>
            </a:r>
            <a:r>
              <a:rPr lang="en-US" sz="2900" b="1" dirty="0" err="1" smtClean="0">
                <a:solidFill>
                  <a:srgbClr val="C0504D"/>
                </a:solidFill>
              </a:rPr>
              <a:t>EnVar</a:t>
            </a:r>
            <a:r>
              <a:rPr lang="en-US" sz="2900" b="1" dirty="0" smtClean="0">
                <a:solidFill>
                  <a:srgbClr val="C0504D"/>
                </a:solidFill>
              </a:rPr>
              <a:t> without </a:t>
            </a:r>
            <a:r>
              <a:rPr lang="en-US" sz="2900" b="1" dirty="0">
                <a:solidFill>
                  <a:srgbClr val="C0504D"/>
                </a:solidFill>
              </a:rPr>
              <a:t>tangent linear (TL) and </a:t>
            </a:r>
            <a:r>
              <a:rPr lang="en-US" sz="2900" b="1" dirty="0" err="1">
                <a:solidFill>
                  <a:srgbClr val="C0504D"/>
                </a:solidFill>
              </a:rPr>
              <a:t>adjoint</a:t>
            </a:r>
            <a:r>
              <a:rPr lang="en-US" sz="2900" b="1" dirty="0">
                <a:solidFill>
                  <a:srgbClr val="C0504D"/>
                </a:solidFill>
              </a:rPr>
              <a:t> of the nonlinear </a:t>
            </a:r>
            <a:r>
              <a:rPr lang="en-US" sz="2900" b="1" dirty="0" smtClean="0">
                <a:solidFill>
                  <a:srgbClr val="C0504D"/>
                </a:solidFill>
              </a:rPr>
              <a:t>observation operator </a:t>
            </a:r>
            <a:r>
              <a:rPr lang="en-US" sz="2900" dirty="0" smtClean="0">
                <a:solidFill>
                  <a:srgbClr val="C0504D"/>
                </a:solidFill>
              </a:rPr>
              <a:t>is derived and implemented for </a:t>
            </a:r>
            <a:r>
              <a:rPr lang="en-US" sz="2900" b="1" dirty="0">
                <a:solidFill>
                  <a:srgbClr val="C0504D"/>
                </a:solidFill>
              </a:rPr>
              <a:t>direct</a:t>
            </a:r>
            <a:r>
              <a:rPr lang="en-US" sz="2900" dirty="0">
                <a:solidFill>
                  <a:srgbClr val="C0504D"/>
                </a:solidFill>
              </a:rPr>
              <a:t> assimilation of reflectivity observations </a:t>
            </a:r>
            <a:r>
              <a:rPr lang="en-US" sz="2900" dirty="0" smtClean="0">
                <a:solidFill>
                  <a:srgbClr val="C0504D"/>
                </a:solidFill>
              </a:rPr>
              <a:t>(</a:t>
            </a:r>
            <a:r>
              <a:rPr lang="en-US" sz="2900" dirty="0">
                <a:solidFill>
                  <a:srgbClr val="C0504D"/>
                </a:solidFill>
              </a:rPr>
              <a:t>Wang </a:t>
            </a:r>
            <a:r>
              <a:rPr lang="en-US" sz="2900" dirty="0" smtClean="0">
                <a:solidFill>
                  <a:srgbClr val="C0504D"/>
                </a:solidFill>
              </a:rPr>
              <a:t>and Wang. </a:t>
            </a:r>
            <a:r>
              <a:rPr lang="en-US" sz="2900" dirty="0">
                <a:solidFill>
                  <a:srgbClr val="C0504D"/>
                </a:solidFill>
              </a:rPr>
              <a:t>2016).</a:t>
            </a:r>
          </a:p>
          <a:p>
            <a:pPr marL="341313" lvl="1" indent="-341313">
              <a:buFont typeface="Arial"/>
              <a:buChar char="•"/>
            </a:pPr>
            <a:endParaRPr lang="en-US" sz="2900" dirty="0" smtClean="0"/>
          </a:p>
          <a:p>
            <a:endParaRPr lang="en-US" dirty="0"/>
          </a:p>
          <a:p>
            <a:endParaRPr lang="en-US" dirty="0"/>
          </a:p>
        </p:txBody>
      </p:sp>
      <p:cxnSp>
        <p:nvCxnSpPr>
          <p:cNvPr id="4" name="Straight Connector 3"/>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ou_logo_400x560.jpg"/>
          <p:cNvPicPr>
            <a:picLocks noChangeAspect="1"/>
          </p:cNvPicPr>
          <p:nvPr/>
        </p:nvPicPr>
        <p:blipFill>
          <a:blip r:embed="rId2" cstate="print"/>
          <a:stretch>
            <a:fillRect/>
          </a:stretch>
        </p:blipFill>
        <p:spPr>
          <a:xfrm>
            <a:off x="165100" y="78740"/>
            <a:ext cx="656643" cy="919301"/>
          </a:xfrm>
          <a:prstGeom prst="rect">
            <a:avLst/>
          </a:prstGeom>
        </p:spPr>
      </p:pic>
      <p:sp>
        <p:nvSpPr>
          <p:cNvPr id="6" name="Slide Number Placeholder 5"/>
          <p:cNvSpPr>
            <a:spLocks noGrp="1"/>
          </p:cNvSpPr>
          <p:nvPr>
            <p:ph type="sldNum" sz="quarter" idx="12"/>
          </p:nvPr>
        </p:nvSpPr>
        <p:spPr/>
        <p:txBody>
          <a:bodyPr/>
          <a:lstStyle/>
          <a:p>
            <a:fld id="{B6F15528-21DE-4FAA-801E-634DDDAF4B2B}" type="slidenum">
              <a:rPr lang="en-US" smtClean="0"/>
              <a:pPr/>
              <a:t>6</a:t>
            </a:fld>
            <a:endParaRPr lang="en-US" dirty="0"/>
          </a:p>
        </p:txBody>
      </p:sp>
    </p:spTree>
    <p:extLst>
      <p:ext uri="{BB962C8B-B14F-4D97-AF65-F5344CB8AC3E}">
        <p14:creationId xmlns:p14="http://schemas.microsoft.com/office/powerpoint/2010/main" val="143975276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29698" name="Picture 7"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5"/>
          <p:cNvSpPr txBox="1">
            <a:spLocks noChangeArrowheads="1"/>
          </p:cNvSpPr>
          <p:nvPr/>
        </p:nvSpPr>
        <p:spPr bwMode="auto">
          <a:xfrm>
            <a:off x="1258888" y="404813"/>
            <a:ext cx="6697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solidFill>
                  <a:srgbClr val="C00000"/>
                </a:solidFill>
              </a:rPr>
              <a:t>Objectives</a:t>
            </a:r>
          </a:p>
        </p:txBody>
      </p:sp>
      <p:sp>
        <p:nvSpPr>
          <p:cNvPr id="26628" name="TextBox 9"/>
          <p:cNvSpPr txBox="1">
            <a:spLocks noChangeArrowheads="1"/>
          </p:cNvSpPr>
          <p:nvPr/>
        </p:nvSpPr>
        <p:spPr bwMode="auto">
          <a:xfrm>
            <a:off x="755650" y="1557338"/>
            <a:ext cx="7773988"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defRPr/>
            </a:pPr>
            <a:endParaRPr lang="en-US" sz="2000" dirty="0" smtClean="0"/>
          </a:p>
          <a:p>
            <a:pPr>
              <a:buFont typeface="Arial" charset="0"/>
              <a:buChar char="•"/>
              <a:defRPr/>
            </a:pPr>
            <a:r>
              <a:rPr lang="en-US" dirty="0" smtClean="0">
                <a:solidFill>
                  <a:srgbClr val="000000"/>
                </a:solidFill>
              </a:rPr>
              <a:t>Aside from increasing ensemble members directly, is there a cheaper way to increase the ensemble size while still improving the analysis and forecast?</a:t>
            </a:r>
          </a:p>
          <a:p>
            <a:pPr>
              <a:buFont typeface="Arial" charset="0"/>
              <a:buChar char="•"/>
              <a:defRPr/>
            </a:pPr>
            <a:endParaRPr lang="en-US" dirty="0" smtClean="0">
              <a:solidFill>
                <a:srgbClr val="000000"/>
              </a:solidFill>
            </a:endParaRPr>
          </a:p>
          <a:p>
            <a:pPr>
              <a:buFont typeface="Arial" charset="0"/>
              <a:buChar char="•"/>
              <a:defRPr/>
            </a:pPr>
            <a:r>
              <a:rPr lang="en-US" dirty="0" smtClean="0">
                <a:solidFill>
                  <a:srgbClr val="000000"/>
                </a:solidFill>
              </a:rPr>
              <a:t>To what extent would such method help? Why is it helpful?  </a:t>
            </a:r>
          </a:p>
          <a:p>
            <a:pPr>
              <a:buFont typeface="Arial" charset="0"/>
              <a:buChar char="•"/>
              <a:defRPr/>
            </a:pPr>
            <a:endParaRPr lang="en-US" dirty="0">
              <a:solidFill>
                <a:srgbClr val="000000"/>
              </a:solidFill>
            </a:endParaRPr>
          </a:p>
          <a:p>
            <a:pPr>
              <a:buFont typeface="Arial" charset="0"/>
              <a:buChar char="•"/>
              <a:defRPr/>
            </a:pPr>
            <a:r>
              <a:rPr lang="en-US" dirty="0" smtClean="0">
                <a:solidFill>
                  <a:srgbClr val="000000"/>
                </a:solidFill>
              </a:rPr>
              <a:t>What is the best way of using such cheaply generated ensemble?  </a:t>
            </a:r>
          </a:p>
          <a:p>
            <a:pPr>
              <a:buFont typeface="Arial" charset="0"/>
              <a:buChar char="•"/>
              <a:defRPr/>
            </a:pPr>
            <a:endParaRPr lang="en-US" dirty="0">
              <a:solidFill>
                <a:srgbClr val="000000"/>
              </a:solidFill>
            </a:endParaRPr>
          </a:p>
          <a:p>
            <a:pPr>
              <a:buFont typeface="Arial" charset="0"/>
              <a:buChar char="•"/>
              <a:defRPr/>
            </a:pPr>
            <a:r>
              <a:rPr lang="en-US" dirty="0" smtClean="0">
                <a:solidFill>
                  <a:srgbClr val="000000"/>
                </a:solidFill>
              </a:rPr>
              <a:t>What is the best way of using ensemble resolving different range of scales?  </a:t>
            </a:r>
          </a:p>
        </p:txBody>
      </p:sp>
      <p:sp>
        <p:nvSpPr>
          <p:cNvPr id="2970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DBD745-196D-2B40-940E-825BAF8F4B7D}" type="slidenum">
              <a:rPr lang="en-US" altLang="zh-CN" sz="1200">
                <a:solidFill>
                  <a:srgbClr val="898989"/>
                </a:solidFill>
                <a:latin typeface="Calibri" charset="0"/>
              </a:rPr>
              <a:pPr/>
              <a:t>60</a:t>
            </a:fld>
            <a:endParaRPr lang="en-US" altLang="zh-CN" sz="1200">
              <a:solidFill>
                <a:srgbClr val="898989"/>
              </a:solidFill>
              <a:latin typeface="Calibri" charset="0"/>
            </a:endParaRPr>
          </a:p>
        </p:txBody>
      </p:sp>
    </p:spTree>
    <p:extLst>
      <p:ext uri="{BB962C8B-B14F-4D97-AF65-F5344CB8AC3E}">
        <p14:creationId xmlns:p14="http://schemas.microsoft.com/office/powerpoint/2010/main" val="3618516922"/>
      </p:ext>
    </p:extLst>
  </p:cSld>
  <p:clrMapOvr>
    <a:masterClrMapping/>
  </p:clrMapOvr>
  <p:transition xmlns:p14="http://schemas.microsoft.com/office/powerpoint/2010/main" spd="slow" advTm="37092"/>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C17F93-EDC2-4F49-B90D-898592D1D739}" type="slidenum">
              <a:rPr lang="en-US" altLang="zh-CN" sz="1200">
                <a:solidFill>
                  <a:srgbClr val="898989"/>
                </a:solidFill>
                <a:latin typeface="Calibri" charset="0"/>
              </a:rPr>
              <a:pPr/>
              <a:t>61</a:t>
            </a:fld>
            <a:endParaRPr lang="en-US" altLang="zh-CN" sz="1200">
              <a:solidFill>
                <a:srgbClr val="898989"/>
              </a:solidFill>
              <a:latin typeface="Calibri" charset="0"/>
            </a:endParaRPr>
          </a:p>
        </p:txBody>
      </p:sp>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33795" name="Picture 7"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5"/>
          <p:cNvSpPr txBox="1">
            <a:spLocks noChangeArrowheads="1"/>
          </p:cNvSpPr>
          <p:nvPr/>
        </p:nvSpPr>
        <p:spPr bwMode="auto">
          <a:xfrm>
            <a:off x="649288" y="333375"/>
            <a:ext cx="8459787"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700">
                <a:solidFill>
                  <a:srgbClr val="C00000"/>
                </a:solidFill>
              </a:rPr>
              <a:t>Valid Time Lagging method (VTL)</a:t>
            </a:r>
          </a:p>
        </p:txBody>
      </p:sp>
      <p:sp>
        <p:nvSpPr>
          <p:cNvPr id="33797" name="TextBox 6"/>
          <p:cNvSpPr txBox="1">
            <a:spLocks noChangeArrowheads="1"/>
          </p:cNvSpPr>
          <p:nvPr/>
        </p:nvSpPr>
        <p:spPr bwMode="auto">
          <a:xfrm>
            <a:off x="395288" y="1412875"/>
            <a:ext cx="8566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sz="1800">
                <a:ea typeface="宋体" charset="0"/>
                <a:cs typeface="宋体" charset="0"/>
              </a:rPr>
              <a:t>Shift the the ensemble perturbations at </a:t>
            </a:r>
            <a:r>
              <a:rPr lang="en-US" sz="1800" i="1">
                <a:ea typeface="宋体" charset="0"/>
                <a:cs typeface="宋体" charset="0"/>
              </a:rPr>
              <a:t>m</a:t>
            </a:r>
            <a:r>
              <a:rPr lang="en-US" sz="1800">
                <a:ea typeface="宋体" charset="0"/>
                <a:cs typeface="宋体" charset="0"/>
              </a:rPr>
              <a:t> hours before and after </a:t>
            </a:r>
            <a:r>
              <a:rPr lang="en-US" sz="1800" i="1">
                <a:ea typeface="宋体" charset="0"/>
                <a:cs typeface="宋体" charset="0"/>
              </a:rPr>
              <a:t>t</a:t>
            </a:r>
            <a:r>
              <a:rPr lang="en-US" sz="1800" i="1" baseline="-25000">
                <a:ea typeface="宋体" charset="0"/>
                <a:cs typeface="宋体" charset="0"/>
              </a:rPr>
              <a:t>i</a:t>
            </a:r>
            <a:r>
              <a:rPr lang="en-US" sz="1800" baseline="-25000">
                <a:ea typeface="宋体" charset="0"/>
                <a:cs typeface="宋体" charset="0"/>
              </a:rPr>
              <a:t> </a:t>
            </a:r>
            <a:r>
              <a:rPr lang="en-US" sz="1800">
                <a:ea typeface="宋体" charset="0"/>
                <a:cs typeface="宋体" charset="0"/>
              </a:rPr>
              <a:t> to </a:t>
            </a:r>
            <a:r>
              <a:rPr lang="en-US" sz="1800" i="1">
                <a:ea typeface="宋体" charset="0"/>
                <a:cs typeface="宋体" charset="0"/>
              </a:rPr>
              <a:t>t</a:t>
            </a:r>
            <a:r>
              <a:rPr lang="en-US" sz="1800" i="1" baseline="-25000">
                <a:ea typeface="宋体" charset="0"/>
                <a:cs typeface="宋体" charset="0"/>
              </a:rPr>
              <a:t>i</a:t>
            </a:r>
            <a:r>
              <a:rPr lang="en-US" sz="1800" baseline="-25000">
                <a:ea typeface="宋体" charset="0"/>
                <a:cs typeface="宋体" charset="0"/>
              </a:rPr>
              <a:t> </a:t>
            </a:r>
            <a:r>
              <a:rPr lang="en-US" sz="1800">
                <a:ea typeface="宋体" charset="0"/>
                <a:cs typeface="宋体" charset="0"/>
              </a:rPr>
              <a:t>.  E.g., m=3, then ensemble size will be tripled in current GFS 4DEnVar.</a:t>
            </a:r>
          </a:p>
        </p:txBody>
      </p:sp>
      <p:sp>
        <p:nvSpPr>
          <p:cNvPr id="67" name="Rectangle 66"/>
          <p:cNvSpPr/>
          <p:nvPr/>
        </p:nvSpPr>
        <p:spPr bwMode="auto">
          <a:xfrm>
            <a:off x="2771775" y="3068638"/>
            <a:ext cx="3817938" cy="863600"/>
          </a:xfrm>
          <a:prstGeom prst="rect">
            <a:avLst/>
          </a:prstGeom>
          <a:noFill/>
          <a:ln w="38100">
            <a:solidFill>
              <a:srgbClr val="0000FF"/>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33799" name="Group 4"/>
          <p:cNvGrpSpPr>
            <a:grpSpLocks/>
          </p:cNvGrpSpPr>
          <p:nvPr/>
        </p:nvGrpSpPr>
        <p:grpSpPr bwMode="auto">
          <a:xfrm>
            <a:off x="1547813" y="3429000"/>
            <a:ext cx="6624637" cy="369888"/>
            <a:chOff x="1691680" y="3284984"/>
            <a:chExt cx="6624638" cy="369887"/>
          </a:xfrm>
        </p:grpSpPr>
        <p:sp>
          <p:nvSpPr>
            <p:cNvPr id="33816" name="TextBox 18"/>
            <p:cNvSpPr txBox="1">
              <a:spLocks noChangeArrowheads="1"/>
            </p:cNvSpPr>
            <p:nvPr/>
          </p:nvSpPr>
          <p:spPr bwMode="auto">
            <a:xfrm>
              <a:off x="1691680" y="3284984"/>
              <a:ext cx="6624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a:ea typeface="宋体" charset="0"/>
                  <a:cs typeface="宋体" charset="0"/>
                </a:rPr>
                <a:t>t</a:t>
              </a:r>
              <a:r>
                <a:rPr lang="en-US" sz="1800" i="1" baseline="-25000">
                  <a:ea typeface="宋体" charset="0"/>
                  <a:cs typeface="宋体" charset="0"/>
                </a:rPr>
                <a:t>i </a:t>
              </a:r>
              <a:r>
                <a:rPr lang="en-US" sz="1800"/>
                <a:t> -2m             </a:t>
              </a:r>
              <a:r>
                <a:rPr lang="en-US" sz="1800" i="1">
                  <a:ea typeface="宋体" charset="0"/>
                  <a:cs typeface="宋体" charset="0"/>
                </a:rPr>
                <a:t>t</a:t>
              </a:r>
              <a:r>
                <a:rPr lang="en-US" sz="1800" i="1" baseline="-25000">
                  <a:ea typeface="宋体" charset="0"/>
                  <a:cs typeface="宋体" charset="0"/>
                </a:rPr>
                <a:t>i</a:t>
              </a:r>
              <a:r>
                <a:rPr lang="en-US" sz="1800"/>
                <a:t> -m                  </a:t>
              </a:r>
              <a:r>
                <a:rPr lang="en-US" sz="1800" i="1">
                  <a:ea typeface="宋体" charset="0"/>
                  <a:cs typeface="宋体" charset="0"/>
                </a:rPr>
                <a:t>t</a:t>
              </a:r>
              <a:r>
                <a:rPr lang="en-US" sz="1800" i="1" baseline="-25000">
                  <a:ea typeface="宋体" charset="0"/>
                  <a:cs typeface="宋体" charset="0"/>
                </a:rPr>
                <a:t>i</a:t>
              </a:r>
              <a:r>
                <a:rPr lang="en-US" sz="1800"/>
                <a:t>                  </a:t>
              </a:r>
              <a:r>
                <a:rPr lang="en-US" sz="1800" i="1">
                  <a:ea typeface="宋体" charset="0"/>
                  <a:cs typeface="宋体" charset="0"/>
                </a:rPr>
                <a:t>t</a:t>
              </a:r>
              <a:r>
                <a:rPr lang="en-US" sz="1800" i="1" baseline="-25000">
                  <a:ea typeface="宋体" charset="0"/>
                  <a:cs typeface="宋体" charset="0"/>
                </a:rPr>
                <a:t>i</a:t>
              </a:r>
              <a:r>
                <a:rPr lang="en-US" sz="1800"/>
                <a:t> +m              </a:t>
              </a:r>
              <a:r>
                <a:rPr lang="en-US" sz="1800" i="1">
                  <a:ea typeface="宋体" charset="0"/>
                  <a:cs typeface="宋体" charset="0"/>
                </a:rPr>
                <a:t>t</a:t>
              </a:r>
              <a:r>
                <a:rPr lang="en-US" sz="1800" i="1" baseline="-25000">
                  <a:ea typeface="宋体" charset="0"/>
                  <a:cs typeface="宋体" charset="0"/>
                </a:rPr>
                <a:t>i </a:t>
              </a:r>
              <a:r>
                <a:rPr lang="en-US" sz="1800">
                  <a:ea typeface="宋体" charset="0"/>
                  <a:cs typeface="宋体" charset="0"/>
                </a:rPr>
                <a:t>+2m</a:t>
              </a:r>
              <a:endParaRPr lang="en-US" sz="1800"/>
            </a:p>
          </p:txBody>
        </p:sp>
        <p:grpSp>
          <p:nvGrpSpPr>
            <p:cNvPr id="33817" name="Group 1"/>
            <p:cNvGrpSpPr>
              <a:grpSpLocks/>
            </p:cNvGrpSpPr>
            <p:nvPr/>
          </p:nvGrpSpPr>
          <p:grpSpPr bwMode="auto">
            <a:xfrm>
              <a:off x="2015530" y="3285303"/>
              <a:ext cx="5695951" cy="12"/>
              <a:chOff x="2015530" y="3285303"/>
              <a:chExt cx="5695951" cy="12"/>
            </a:xfrm>
          </p:grpSpPr>
          <p:cxnSp>
            <p:nvCxnSpPr>
              <p:cNvPr id="69" name="Straight Connector 68"/>
              <p:cNvCxnSpPr/>
              <p:nvPr/>
            </p:nvCxnSpPr>
            <p:spPr bwMode="auto">
              <a:xfrm>
                <a:off x="4900018" y="3284984"/>
                <a:ext cx="1371600" cy="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a:off x="3453805" y="3284984"/>
                <a:ext cx="1371600" cy="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a:off x="2015530" y="3284984"/>
                <a:ext cx="1373187" cy="0"/>
              </a:xfrm>
              <a:prstGeom prst="line">
                <a:avLst/>
              </a:prstGeom>
              <a:ln w="635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bwMode="auto">
              <a:xfrm>
                <a:off x="6339881" y="3284984"/>
                <a:ext cx="1371600" cy="0"/>
              </a:xfrm>
              <a:prstGeom prst="line">
                <a:avLst/>
              </a:prstGeom>
              <a:ln w="635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grpSp>
      <p:sp>
        <p:nvSpPr>
          <p:cNvPr id="51" name="Rectangle 50"/>
          <p:cNvSpPr/>
          <p:nvPr/>
        </p:nvSpPr>
        <p:spPr bwMode="auto">
          <a:xfrm>
            <a:off x="2771775" y="4868863"/>
            <a:ext cx="3816350" cy="1800225"/>
          </a:xfrm>
          <a:prstGeom prst="rect">
            <a:avLst/>
          </a:prstGeom>
          <a:noFill/>
          <a:ln w="38100">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4" name="Straight Arrow Connector 43"/>
          <p:cNvCxnSpPr/>
          <p:nvPr/>
        </p:nvCxnSpPr>
        <p:spPr bwMode="auto">
          <a:xfrm>
            <a:off x="4716463" y="4005263"/>
            <a:ext cx="0" cy="792162"/>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3802" name="TextBox 17"/>
          <p:cNvSpPr txBox="1">
            <a:spLocks noChangeArrowheads="1"/>
          </p:cNvSpPr>
          <p:nvPr/>
        </p:nvSpPr>
        <p:spPr bwMode="auto">
          <a:xfrm>
            <a:off x="4140200" y="4148138"/>
            <a:ext cx="1150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FF0000"/>
                </a:solidFill>
              </a:rPr>
              <a:t>VTL</a:t>
            </a:r>
          </a:p>
        </p:txBody>
      </p:sp>
      <p:grpSp>
        <p:nvGrpSpPr>
          <p:cNvPr id="33803" name="Group 5"/>
          <p:cNvGrpSpPr>
            <a:grpSpLocks/>
          </p:cNvGrpSpPr>
          <p:nvPr/>
        </p:nvGrpSpPr>
        <p:grpSpPr bwMode="auto">
          <a:xfrm>
            <a:off x="1547813" y="5084763"/>
            <a:ext cx="6624637" cy="1522412"/>
            <a:chOff x="1691680" y="4941168"/>
            <a:chExt cx="6624638" cy="1522016"/>
          </a:xfrm>
        </p:grpSpPr>
        <p:sp>
          <p:nvSpPr>
            <p:cNvPr id="33804" name="TextBox 18"/>
            <p:cNvSpPr txBox="1">
              <a:spLocks noChangeArrowheads="1"/>
            </p:cNvSpPr>
            <p:nvPr/>
          </p:nvSpPr>
          <p:spPr bwMode="auto">
            <a:xfrm>
              <a:off x="1691680" y="5517232"/>
              <a:ext cx="6624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a:ea typeface="宋体" charset="0"/>
                  <a:cs typeface="宋体" charset="0"/>
                </a:rPr>
                <a:t>t</a:t>
              </a:r>
              <a:r>
                <a:rPr lang="en-US" sz="1800" i="1" baseline="-25000">
                  <a:ea typeface="宋体" charset="0"/>
                  <a:cs typeface="宋体" charset="0"/>
                </a:rPr>
                <a:t>i </a:t>
              </a:r>
              <a:r>
                <a:rPr lang="en-US" sz="1800"/>
                <a:t> -2m             </a:t>
              </a:r>
              <a:r>
                <a:rPr lang="en-US" sz="1800" i="1">
                  <a:ea typeface="宋体" charset="0"/>
                  <a:cs typeface="宋体" charset="0"/>
                </a:rPr>
                <a:t>t</a:t>
              </a:r>
              <a:r>
                <a:rPr lang="en-US" sz="1800" i="1" baseline="-25000">
                  <a:ea typeface="宋体" charset="0"/>
                  <a:cs typeface="宋体" charset="0"/>
                </a:rPr>
                <a:t>i</a:t>
              </a:r>
              <a:r>
                <a:rPr lang="en-US" sz="1800"/>
                <a:t> -m                  </a:t>
              </a:r>
              <a:r>
                <a:rPr lang="en-US" sz="1800" i="1">
                  <a:ea typeface="宋体" charset="0"/>
                  <a:cs typeface="宋体" charset="0"/>
                </a:rPr>
                <a:t>t</a:t>
              </a:r>
              <a:r>
                <a:rPr lang="en-US" sz="1800" i="1" baseline="-25000">
                  <a:ea typeface="宋体" charset="0"/>
                  <a:cs typeface="宋体" charset="0"/>
                </a:rPr>
                <a:t>i</a:t>
              </a:r>
              <a:r>
                <a:rPr lang="en-US" sz="1800"/>
                <a:t>                  </a:t>
              </a:r>
              <a:r>
                <a:rPr lang="en-US" sz="1800" i="1">
                  <a:ea typeface="宋体" charset="0"/>
                  <a:cs typeface="宋体" charset="0"/>
                </a:rPr>
                <a:t>t</a:t>
              </a:r>
              <a:r>
                <a:rPr lang="en-US" sz="1800" i="1" baseline="-25000">
                  <a:ea typeface="宋体" charset="0"/>
                  <a:cs typeface="宋体" charset="0"/>
                </a:rPr>
                <a:t>i</a:t>
              </a:r>
              <a:r>
                <a:rPr lang="en-US" sz="1800"/>
                <a:t> +m              </a:t>
              </a:r>
              <a:r>
                <a:rPr lang="en-US" sz="1800" i="1">
                  <a:ea typeface="宋体" charset="0"/>
                  <a:cs typeface="宋体" charset="0"/>
                </a:rPr>
                <a:t>t</a:t>
              </a:r>
              <a:r>
                <a:rPr lang="en-US" sz="1800" i="1" baseline="-25000">
                  <a:ea typeface="宋体" charset="0"/>
                  <a:cs typeface="宋体" charset="0"/>
                </a:rPr>
                <a:t>i </a:t>
              </a:r>
              <a:r>
                <a:rPr lang="en-US" sz="1800">
                  <a:ea typeface="宋体" charset="0"/>
                  <a:cs typeface="宋体" charset="0"/>
                </a:rPr>
                <a:t>+2m</a:t>
              </a:r>
              <a:endParaRPr lang="en-US" sz="1800"/>
            </a:p>
          </p:txBody>
        </p:sp>
        <p:sp>
          <p:nvSpPr>
            <p:cNvPr id="33805" name="TextBox 18"/>
            <p:cNvSpPr txBox="1">
              <a:spLocks noChangeArrowheads="1"/>
            </p:cNvSpPr>
            <p:nvPr/>
          </p:nvSpPr>
          <p:spPr bwMode="auto">
            <a:xfrm>
              <a:off x="3131840" y="4941168"/>
              <a:ext cx="4608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a:ea typeface="宋体" charset="0"/>
                  <a:cs typeface="宋体" charset="0"/>
                </a:rPr>
                <a:t>t</a:t>
              </a:r>
              <a:r>
                <a:rPr lang="en-US" sz="1800" i="1" baseline="-25000">
                  <a:ea typeface="宋体" charset="0"/>
                  <a:cs typeface="宋体" charset="0"/>
                </a:rPr>
                <a:t>i </a:t>
              </a:r>
              <a:r>
                <a:rPr lang="en-US" sz="1800"/>
                <a:t> -2m             </a:t>
              </a:r>
              <a:r>
                <a:rPr lang="en-US" sz="1800" i="1">
                  <a:ea typeface="宋体" charset="0"/>
                  <a:cs typeface="宋体" charset="0"/>
                </a:rPr>
                <a:t>t</a:t>
              </a:r>
              <a:r>
                <a:rPr lang="en-US" sz="1800" i="1" baseline="-25000">
                  <a:ea typeface="宋体" charset="0"/>
                  <a:cs typeface="宋体" charset="0"/>
                </a:rPr>
                <a:t>i</a:t>
              </a:r>
              <a:r>
                <a:rPr lang="en-US" sz="1800"/>
                <a:t> -m                  </a:t>
              </a:r>
              <a:r>
                <a:rPr lang="en-US" sz="1800" i="1">
                  <a:ea typeface="宋体" charset="0"/>
                  <a:cs typeface="宋体" charset="0"/>
                </a:rPr>
                <a:t>t</a:t>
              </a:r>
              <a:r>
                <a:rPr lang="en-US" sz="1800" i="1" baseline="-25000">
                  <a:ea typeface="宋体" charset="0"/>
                  <a:cs typeface="宋体" charset="0"/>
                </a:rPr>
                <a:t>i</a:t>
              </a:r>
              <a:r>
                <a:rPr lang="en-US" sz="1800"/>
                <a:t>    </a:t>
              </a:r>
            </a:p>
          </p:txBody>
        </p:sp>
        <p:sp>
          <p:nvSpPr>
            <p:cNvPr id="33806" name="TextBox 18"/>
            <p:cNvSpPr txBox="1">
              <a:spLocks noChangeArrowheads="1"/>
            </p:cNvSpPr>
            <p:nvPr/>
          </p:nvSpPr>
          <p:spPr bwMode="auto">
            <a:xfrm>
              <a:off x="3275856" y="6093296"/>
              <a:ext cx="446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a:ea typeface="宋体" charset="0"/>
                  <a:cs typeface="宋体" charset="0"/>
                </a:rPr>
                <a:t>t</a:t>
              </a:r>
              <a:r>
                <a:rPr lang="en-US" sz="1800" i="1" baseline="-25000">
                  <a:ea typeface="宋体" charset="0"/>
                  <a:cs typeface="宋体" charset="0"/>
                </a:rPr>
                <a:t>i</a:t>
              </a:r>
              <a:r>
                <a:rPr lang="en-US" sz="1800"/>
                <a:t>                  </a:t>
              </a:r>
              <a:r>
                <a:rPr lang="en-US" sz="1800" i="1">
                  <a:ea typeface="宋体" charset="0"/>
                  <a:cs typeface="宋体" charset="0"/>
                </a:rPr>
                <a:t>t</a:t>
              </a:r>
              <a:r>
                <a:rPr lang="en-US" sz="1800" i="1" baseline="-25000">
                  <a:ea typeface="宋体" charset="0"/>
                  <a:cs typeface="宋体" charset="0"/>
                </a:rPr>
                <a:t>i</a:t>
              </a:r>
              <a:r>
                <a:rPr lang="en-US" sz="1800"/>
                <a:t> +m              </a:t>
              </a:r>
              <a:r>
                <a:rPr lang="en-US" sz="1800" i="1">
                  <a:ea typeface="宋体" charset="0"/>
                  <a:cs typeface="宋体" charset="0"/>
                </a:rPr>
                <a:t>t</a:t>
              </a:r>
              <a:r>
                <a:rPr lang="en-US" sz="1800" i="1" baseline="-25000">
                  <a:ea typeface="宋体" charset="0"/>
                  <a:cs typeface="宋体" charset="0"/>
                </a:rPr>
                <a:t>i </a:t>
              </a:r>
              <a:r>
                <a:rPr lang="en-US" sz="1800">
                  <a:ea typeface="宋体" charset="0"/>
                  <a:cs typeface="宋体" charset="0"/>
                </a:rPr>
                <a:t>+2m</a:t>
              </a:r>
              <a:endParaRPr lang="en-US" sz="1800"/>
            </a:p>
          </p:txBody>
        </p:sp>
        <p:grpSp>
          <p:nvGrpSpPr>
            <p:cNvPr id="33807" name="Group 2"/>
            <p:cNvGrpSpPr>
              <a:grpSpLocks/>
            </p:cNvGrpSpPr>
            <p:nvPr/>
          </p:nvGrpSpPr>
          <p:grpSpPr bwMode="auto">
            <a:xfrm>
              <a:off x="2016113" y="4941168"/>
              <a:ext cx="5691409" cy="1151657"/>
              <a:chOff x="2269245" y="4941168"/>
              <a:chExt cx="5691409" cy="1151657"/>
            </a:xfrm>
          </p:grpSpPr>
          <p:cxnSp>
            <p:nvCxnSpPr>
              <p:cNvPr id="62" name="Straight Connector 61"/>
              <p:cNvCxnSpPr/>
              <p:nvPr/>
            </p:nvCxnSpPr>
            <p:spPr bwMode="auto">
              <a:xfrm>
                <a:off x="5148388" y="5517280"/>
                <a:ext cx="1371600" cy="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bwMode="auto">
              <a:xfrm>
                <a:off x="3705349" y="5517280"/>
                <a:ext cx="1371600" cy="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bwMode="auto">
              <a:xfrm>
                <a:off x="2268662" y="5517280"/>
                <a:ext cx="1371600" cy="0"/>
              </a:xfrm>
              <a:prstGeom prst="line">
                <a:avLst/>
              </a:prstGeom>
              <a:ln w="635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bwMode="auto">
              <a:xfrm>
                <a:off x="6589838" y="5517280"/>
                <a:ext cx="1371600" cy="0"/>
              </a:xfrm>
              <a:prstGeom prst="line">
                <a:avLst/>
              </a:prstGeom>
              <a:ln w="635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bwMode="auto">
              <a:xfrm>
                <a:off x="3708524" y="6093393"/>
                <a:ext cx="1371600" cy="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bwMode="auto">
              <a:xfrm>
                <a:off x="5149975" y="6093393"/>
                <a:ext cx="1371600" cy="0"/>
              </a:xfrm>
              <a:prstGeom prst="line">
                <a:avLst/>
              </a:prstGeom>
              <a:ln w="635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bwMode="auto">
              <a:xfrm>
                <a:off x="3703762" y="4941168"/>
                <a:ext cx="1371600" cy="0"/>
              </a:xfrm>
              <a:prstGeom prst="line">
                <a:avLst/>
              </a:prstGeom>
              <a:ln w="635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bwMode="auto">
              <a:xfrm>
                <a:off x="5148388" y="4941168"/>
                <a:ext cx="1371600" cy="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938195810"/>
      </p:ext>
    </p:extLst>
  </p:cSld>
  <p:clrMapOvr>
    <a:masterClrMapping/>
  </p:clrMapOvr>
  <p:transition xmlns:p14="http://schemas.microsoft.com/office/powerpoint/2010/main" spd="slow" advTm="37092"/>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3C651E-B561-F241-977C-386520C8FC93}" type="slidenum">
              <a:rPr lang="en-US" altLang="zh-CN" sz="1200">
                <a:solidFill>
                  <a:srgbClr val="898989"/>
                </a:solidFill>
                <a:latin typeface="Calibri" charset="0"/>
              </a:rPr>
              <a:pPr/>
              <a:t>62</a:t>
            </a:fld>
            <a:endParaRPr lang="en-US" altLang="zh-CN" sz="1200">
              <a:solidFill>
                <a:srgbClr val="898989"/>
              </a:solidFill>
              <a:latin typeface="Calibri" charset="0"/>
            </a:endParaRPr>
          </a:p>
        </p:txBody>
      </p:sp>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35843" name="Picture 7"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5"/>
          <p:cNvSpPr txBox="1">
            <a:spLocks noChangeArrowheads="1"/>
          </p:cNvSpPr>
          <p:nvPr/>
        </p:nvSpPr>
        <p:spPr bwMode="auto">
          <a:xfrm>
            <a:off x="649288" y="188913"/>
            <a:ext cx="84597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700">
                <a:solidFill>
                  <a:srgbClr val="C00000"/>
                </a:solidFill>
              </a:rPr>
              <a:t>Why would VTL help?</a:t>
            </a:r>
          </a:p>
          <a:p>
            <a:pPr algn="ctr" eaLnBrk="1" hangingPunct="1"/>
            <a:endParaRPr lang="en-US" sz="2700">
              <a:solidFill>
                <a:srgbClr val="C00000"/>
              </a:solidFill>
            </a:endParaRPr>
          </a:p>
        </p:txBody>
      </p:sp>
      <p:sp>
        <p:nvSpPr>
          <p:cNvPr id="35845" name="TextBox 6"/>
          <p:cNvSpPr txBox="1">
            <a:spLocks noChangeArrowheads="1"/>
          </p:cNvSpPr>
          <p:nvPr/>
        </p:nvSpPr>
        <p:spPr bwMode="auto">
          <a:xfrm>
            <a:off x="395288" y="1412875"/>
            <a:ext cx="8566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sz="1800">
                <a:ea typeface="宋体" charset="0"/>
                <a:cs typeface="宋体" charset="0"/>
              </a:rPr>
              <a:t>May</a:t>
            </a:r>
            <a:r>
              <a:rPr lang="zh-CN" altLang="en-US" sz="1800">
                <a:ea typeface="宋体" charset="0"/>
                <a:cs typeface="宋体" charset="0"/>
              </a:rPr>
              <a:t> </a:t>
            </a:r>
            <a:r>
              <a:rPr lang="en-US" altLang="zh-CN" sz="1800">
                <a:ea typeface="宋体" charset="0"/>
                <a:cs typeface="宋体" charset="0"/>
              </a:rPr>
              <a:t>more completely</a:t>
            </a:r>
            <a:r>
              <a:rPr lang="zh-CN" altLang="en-US" sz="1800">
                <a:ea typeface="宋体" charset="0"/>
                <a:cs typeface="宋体" charset="0"/>
              </a:rPr>
              <a:t> </a:t>
            </a:r>
            <a:r>
              <a:rPr lang="en-US" altLang="zh-CN" sz="1800">
                <a:ea typeface="宋体" charset="0"/>
                <a:cs typeface="宋体" charset="0"/>
              </a:rPr>
              <a:t>represent</a:t>
            </a:r>
            <a:r>
              <a:rPr lang="zh-CN" altLang="en-US" sz="1800">
                <a:ea typeface="宋体" charset="0"/>
                <a:cs typeface="宋体" charset="0"/>
              </a:rPr>
              <a:t> </a:t>
            </a:r>
            <a:r>
              <a:rPr lang="en-US" altLang="zh-CN" sz="1800">
                <a:ea typeface="宋体" charset="0"/>
                <a:cs typeface="宋体" charset="0"/>
              </a:rPr>
              <a:t>the</a:t>
            </a:r>
            <a:r>
              <a:rPr lang="zh-CN" altLang="en-US" sz="1800">
                <a:ea typeface="宋体" charset="0"/>
                <a:cs typeface="宋体" charset="0"/>
              </a:rPr>
              <a:t> </a:t>
            </a:r>
            <a:r>
              <a:rPr lang="en-US" altLang="zh-CN" sz="1800">
                <a:ea typeface="宋体" charset="0"/>
                <a:cs typeface="宋体" charset="0"/>
              </a:rPr>
              <a:t>forecasts errors</a:t>
            </a:r>
            <a:r>
              <a:rPr lang="zh-CN" altLang="en-US" sz="1800">
                <a:ea typeface="宋体" charset="0"/>
                <a:cs typeface="宋体" charset="0"/>
              </a:rPr>
              <a:t> </a:t>
            </a:r>
            <a:r>
              <a:rPr lang="en-US" altLang="zh-CN" sz="1800">
                <a:ea typeface="宋体" charset="0"/>
                <a:cs typeface="宋体" charset="0"/>
              </a:rPr>
              <a:t>related</a:t>
            </a:r>
            <a:r>
              <a:rPr lang="zh-CN" altLang="en-US" sz="1800">
                <a:ea typeface="宋体" charset="0"/>
                <a:cs typeface="宋体" charset="0"/>
              </a:rPr>
              <a:t> </a:t>
            </a:r>
            <a:r>
              <a:rPr lang="en-US" altLang="zh-CN" sz="1800">
                <a:ea typeface="宋体" charset="0"/>
                <a:cs typeface="宋体" charset="0"/>
              </a:rPr>
              <a:t>to</a:t>
            </a:r>
            <a:r>
              <a:rPr lang="zh-CN" altLang="en-US" sz="1800">
                <a:ea typeface="宋体" charset="0"/>
                <a:cs typeface="宋体" charset="0"/>
              </a:rPr>
              <a:t> </a:t>
            </a:r>
            <a:r>
              <a:rPr lang="en-US" altLang="zh-CN" sz="1800">
                <a:ea typeface="宋体" charset="0"/>
                <a:cs typeface="宋体" charset="0"/>
              </a:rPr>
              <a:t>the</a:t>
            </a:r>
            <a:r>
              <a:rPr lang="zh-CN" altLang="en-US" sz="1800">
                <a:ea typeface="宋体" charset="0"/>
                <a:cs typeface="宋体" charset="0"/>
              </a:rPr>
              <a:t> </a:t>
            </a:r>
            <a:r>
              <a:rPr lang="en-US" altLang="zh-CN" sz="1800">
                <a:ea typeface="宋体" charset="0"/>
                <a:cs typeface="宋体" charset="0"/>
              </a:rPr>
              <a:t>location,</a:t>
            </a:r>
            <a:r>
              <a:rPr lang="zh-CN" altLang="en-US" sz="1800">
                <a:ea typeface="宋体" charset="0"/>
                <a:cs typeface="宋体" charset="0"/>
              </a:rPr>
              <a:t> </a:t>
            </a:r>
            <a:r>
              <a:rPr lang="en-US" altLang="zh-CN" sz="1800">
                <a:ea typeface="宋体" charset="0"/>
                <a:cs typeface="宋体" charset="0"/>
              </a:rPr>
              <a:t>structure</a:t>
            </a:r>
            <a:r>
              <a:rPr lang="zh-CN" altLang="en-US" sz="1800">
                <a:ea typeface="宋体" charset="0"/>
                <a:cs typeface="宋体" charset="0"/>
              </a:rPr>
              <a:t> </a:t>
            </a:r>
            <a:r>
              <a:rPr lang="en-US" altLang="zh-CN" sz="1800">
                <a:ea typeface="宋体" charset="0"/>
                <a:cs typeface="宋体" charset="0"/>
              </a:rPr>
              <a:t>and</a:t>
            </a:r>
            <a:r>
              <a:rPr lang="zh-CN" altLang="en-US" sz="1800">
                <a:ea typeface="宋体" charset="0"/>
                <a:cs typeface="宋体" charset="0"/>
              </a:rPr>
              <a:t> </a:t>
            </a:r>
            <a:r>
              <a:rPr lang="en-US" altLang="zh-CN" sz="1800">
                <a:ea typeface="宋体" charset="0"/>
                <a:cs typeface="宋体" charset="0"/>
              </a:rPr>
              <a:t>orientation so that truth acts like one of the ensemble members.</a:t>
            </a:r>
            <a:endParaRPr lang="en-US" sz="1800">
              <a:ea typeface="宋体" charset="0"/>
              <a:cs typeface="宋体" charset="0"/>
            </a:endParaRPr>
          </a:p>
        </p:txBody>
      </p:sp>
      <p:pic>
        <p:nvPicPr>
          <p:cNvPr id="35846" name="Picture 9" descr="ENS80_spa_lev850_2013080718.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403351" y="2205037"/>
            <a:ext cx="2798762"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5" descr="VTL240M80_color_spa_lev850_2013080718.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2205038"/>
            <a:ext cx="280987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Box 7"/>
          <p:cNvSpPr txBox="1">
            <a:spLocks noChangeArrowheads="1"/>
          </p:cNvSpPr>
          <p:nvPr/>
        </p:nvSpPr>
        <p:spPr bwMode="auto">
          <a:xfrm>
            <a:off x="3203575" y="2347913"/>
            <a:ext cx="936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ENS80</a:t>
            </a:r>
          </a:p>
        </p:txBody>
      </p:sp>
      <p:sp>
        <p:nvSpPr>
          <p:cNvPr id="35849" name="TextBox 29"/>
          <p:cNvSpPr txBox="1">
            <a:spLocks noChangeArrowheads="1"/>
          </p:cNvSpPr>
          <p:nvPr/>
        </p:nvSpPr>
        <p:spPr bwMode="auto">
          <a:xfrm>
            <a:off x="6156325" y="2347913"/>
            <a:ext cx="1728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VTL240M80</a:t>
            </a:r>
          </a:p>
        </p:txBody>
      </p:sp>
      <p:cxnSp>
        <p:nvCxnSpPr>
          <p:cNvPr id="30" name="Straight Connector 29"/>
          <p:cNvCxnSpPr/>
          <p:nvPr/>
        </p:nvCxnSpPr>
        <p:spPr>
          <a:xfrm>
            <a:off x="468313" y="5229225"/>
            <a:ext cx="935037"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68313" y="5589588"/>
            <a:ext cx="935037"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68313" y="6021388"/>
            <a:ext cx="935037" cy="0"/>
          </a:xfrm>
          <a:prstGeom prst="line">
            <a:avLst/>
          </a:prstGeom>
          <a:ln>
            <a:solidFill>
              <a:srgbClr val="4CFF0E"/>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219700" y="5661025"/>
            <a:ext cx="936625" cy="0"/>
          </a:xfrm>
          <a:prstGeom prst="line">
            <a:avLst/>
          </a:prstGeom>
          <a:ln>
            <a:solidFill>
              <a:srgbClr val="FF28BA"/>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219700" y="5300663"/>
            <a:ext cx="936625" cy="0"/>
          </a:xfrm>
          <a:prstGeom prst="line">
            <a:avLst/>
          </a:prstGeom>
          <a:ln>
            <a:solidFill>
              <a:srgbClr val="FFA419"/>
            </a:solidFill>
          </a:ln>
          <a:effectLst/>
        </p:spPr>
        <p:style>
          <a:lnRef idx="2">
            <a:schemeClr val="accent1"/>
          </a:lnRef>
          <a:fillRef idx="0">
            <a:schemeClr val="accent1"/>
          </a:fillRef>
          <a:effectRef idx="1">
            <a:schemeClr val="accent1"/>
          </a:effectRef>
          <a:fontRef idx="minor">
            <a:schemeClr val="tx1"/>
          </a:fontRef>
        </p:style>
      </p:cxnSp>
      <p:sp>
        <p:nvSpPr>
          <p:cNvPr id="35855" name="TextBox 10"/>
          <p:cNvSpPr txBox="1">
            <a:spLocks noChangeArrowheads="1"/>
          </p:cNvSpPr>
          <p:nvPr/>
        </p:nvSpPr>
        <p:spPr bwMode="auto">
          <a:xfrm>
            <a:off x="1547813" y="5033963"/>
            <a:ext cx="20875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80-mem 6h fcst</a:t>
            </a:r>
          </a:p>
        </p:txBody>
      </p:sp>
      <p:sp>
        <p:nvSpPr>
          <p:cNvPr id="35856" name="TextBox 37"/>
          <p:cNvSpPr txBox="1">
            <a:spLocks noChangeArrowheads="1"/>
          </p:cNvSpPr>
          <p:nvPr/>
        </p:nvSpPr>
        <p:spPr bwMode="auto">
          <a:xfrm>
            <a:off x="6227763" y="5086350"/>
            <a:ext cx="2736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80-mem 3h perturbations plus 6h ensemble mean</a:t>
            </a:r>
          </a:p>
          <a:p>
            <a:endParaRPr lang="en-US" sz="1200"/>
          </a:p>
        </p:txBody>
      </p:sp>
      <p:sp>
        <p:nvSpPr>
          <p:cNvPr id="35857" name="TextBox 38"/>
          <p:cNvSpPr txBox="1">
            <a:spLocks noChangeArrowheads="1"/>
          </p:cNvSpPr>
          <p:nvPr/>
        </p:nvSpPr>
        <p:spPr bwMode="auto">
          <a:xfrm>
            <a:off x="1547813" y="5373688"/>
            <a:ext cx="2879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Ensemble mean from 80-mem 6h fcst</a:t>
            </a:r>
          </a:p>
        </p:txBody>
      </p:sp>
      <p:sp>
        <p:nvSpPr>
          <p:cNvPr id="35858" name="TextBox 39"/>
          <p:cNvSpPr txBox="1">
            <a:spLocks noChangeArrowheads="1"/>
          </p:cNvSpPr>
          <p:nvPr/>
        </p:nvSpPr>
        <p:spPr bwMode="auto">
          <a:xfrm>
            <a:off x="1547813" y="5876925"/>
            <a:ext cx="28797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EC analysis</a:t>
            </a:r>
          </a:p>
        </p:txBody>
      </p:sp>
      <p:sp>
        <p:nvSpPr>
          <p:cNvPr id="35859" name="TextBox 41"/>
          <p:cNvSpPr txBox="1">
            <a:spLocks noChangeArrowheads="1"/>
          </p:cNvSpPr>
          <p:nvPr/>
        </p:nvSpPr>
        <p:spPr bwMode="auto">
          <a:xfrm>
            <a:off x="6227763" y="5516563"/>
            <a:ext cx="273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80-mem 9h perturbations plus 6h ensemble mean</a:t>
            </a:r>
          </a:p>
          <a:p>
            <a:endParaRPr lang="en-US" sz="1200"/>
          </a:p>
        </p:txBody>
      </p:sp>
      <p:sp>
        <p:nvSpPr>
          <p:cNvPr id="35860" name="Rectangle 1"/>
          <p:cNvSpPr>
            <a:spLocks noChangeArrowheads="1"/>
          </p:cNvSpPr>
          <p:nvPr/>
        </p:nvSpPr>
        <p:spPr bwMode="auto">
          <a:xfrm>
            <a:off x="3203575" y="5805488"/>
            <a:ext cx="2917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Hurricane Henriette (2013) </a:t>
            </a:r>
          </a:p>
        </p:txBody>
      </p:sp>
    </p:spTree>
    <p:extLst>
      <p:ext uri="{BB962C8B-B14F-4D97-AF65-F5344CB8AC3E}">
        <p14:creationId xmlns:p14="http://schemas.microsoft.com/office/powerpoint/2010/main" val="2779601379"/>
      </p:ext>
    </p:extLst>
  </p:cSld>
  <p:clrMapOvr>
    <a:masterClrMapping/>
  </p:clrMapOvr>
  <p:transition xmlns:p14="http://schemas.microsoft.com/office/powerpoint/2010/main" spd="slow" advTm="37092"/>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40FED2-BC1B-7C42-AAE9-B00DD4FD5BBE}" type="slidenum">
              <a:rPr lang="en-US" altLang="zh-CN" sz="1200">
                <a:solidFill>
                  <a:srgbClr val="898989"/>
                </a:solidFill>
                <a:latin typeface="Calibri" charset="0"/>
              </a:rPr>
              <a:pPr/>
              <a:t>63</a:t>
            </a:fld>
            <a:endParaRPr lang="en-US" altLang="zh-CN" sz="1200">
              <a:solidFill>
                <a:srgbClr val="898989"/>
              </a:solidFill>
              <a:latin typeface="Calibri" charset="0"/>
            </a:endParaRPr>
          </a:p>
        </p:txBody>
      </p:sp>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37891" name="Picture 7"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6"/>
          <p:cNvSpPr txBox="1">
            <a:spLocks noChangeArrowheads="1"/>
          </p:cNvSpPr>
          <p:nvPr/>
        </p:nvSpPr>
        <p:spPr bwMode="auto">
          <a:xfrm>
            <a:off x="179388" y="1516063"/>
            <a:ext cx="8785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sz="2000">
                <a:solidFill>
                  <a:srgbClr val="000000"/>
                </a:solidFill>
                <a:ea typeface="宋体" charset="0"/>
                <a:cs typeface="宋体" charset="0"/>
              </a:rPr>
              <a:t>VTL by design has smoothing effect.</a:t>
            </a:r>
          </a:p>
        </p:txBody>
      </p:sp>
      <p:pic>
        <p:nvPicPr>
          <p:cNvPr id="37893" name="Picture 16" descr="Macintosh HD:Users:HBO:Dropbox:000:2Ddiagnostics:test240analysis:pg003:TES240hr3_yesre_pg003_2013081012_corrTT_Lev700_NH_ILON400ILAT80.png"/>
          <p:cNvPicPr>
            <a:picLocks noChangeAspect="1"/>
          </p:cNvPicPr>
          <p:nvPr/>
        </p:nvPicPr>
        <p:blipFill>
          <a:blip r:embed="rId4">
            <a:extLst>
              <a:ext uri="{28A0092B-C50C-407E-A947-70E740481C1C}">
                <a14:useLocalDpi xmlns:a14="http://schemas.microsoft.com/office/drawing/2010/main" val="0"/>
              </a:ext>
            </a:extLst>
          </a:blip>
          <a:srcRect l="5740" t="2895" r="2969" b="6342"/>
          <a:stretch>
            <a:fillRect/>
          </a:stretch>
        </p:blipFill>
        <p:spPr bwMode="auto">
          <a:xfrm>
            <a:off x="995363" y="2428875"/>
            <a:ext cx="2208212"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7" descr="Macintosh HD:Users:HBO:Dropbox:000:2Ddiagnostics:test240analysis:pg006:TES240hr3_yesre_pg006_2013081012_corrTT_Lev700_NH_ILON400ILAT80.png"/>
          <p:cNvPicPr>
            <a:picLocks noChangeAspect="1"/>
          </p:cNvPicPr>
          <p:nvPr/>
        </p:nvPicPr>
        <p:blipFill>
          <a:blip r:embed="rId5">
            <a:extLst>
              <a:ext uri="{28A0092B-C50C-407E-A947-70E740481C1C}">
                <a14:useLocalDpi xmlns:a14="http://schemas.microsoft.com/office/drawing/2010/main" val="0"/>
              </a:ext>
            </a:extLst>
          </a:blip>
          <a:srcRect l="4419" t="2267" r="4289" b="5374"/>
          <a:stretch>
            <a:fillRect/>
          </a:stretch>
        </p:blipFill>
        <p:spPr bwMode="auto">
          <a:xfrm>
            <a:off x="3011488" y="2420938"/>
            <a:ext cx="2208212"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8" descr="Macintosh HD:Users:HBO:Dropbox:000:2Ddiagnostics:test240analysis:pg009:TES240hr3_yesre_pg009_2013081012_corrTT_Lev700_NH_ILON400ILAT80.png"/>
          <p:cNvPicPr>
            <a:picLocks noChangeAspect="1"/>
          </p:cNvPicPr>
          <p:nvPr/>
        </p:nvPicPr>
        <p:blipFill>
          <a:blip r:embed="rId6">
            <a:extLst>
              <a:ext uri="{28A0092B-C50C-407E-A947-70E740481C1C}">
                <a14:useLocalDpi xmlns:a14="http://schemas.microsoft.com/office/drawing/2010/main" val="0"/>
              </a:ext>
            </a:extLst>
          </a:blip>
          <a:srcRect l="3946" t="2715" r="4764" b="5989"/>
          <a:stretch>
            <a:fillRect/>
          </a:stretch>
        </p:blipFill>
        <p:spPr bwMode="auto">
          <a:xfrm>
            <a:off x="5027613" y="2425700"/>
            <a:ext cx="220821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9" descr="Macintosh HD:Users:HBO:Dropbox:000:2Ddiagnostics:test240analysis:pg369:TES240hr3_yesre_pg369_2013081012_corrTT_Lev700_NH_ILON400ILAT80.png"/>
          <p:cNvPicPr>
            <a:picLocks noChangeAspect="1"/>
          </p:cNvPicPr>
          <p:nvPr/>
        </p:nvPicPr>
        <p:blipFill>
          <a:blip r:embed="rId7">
            <a:extLst>
              <a:ext uri="{28A0092B-C50C-407E-A947-70E740481C1C}">
                <a14:useLocalDpi xmlns:a14="http://schemas.microsoft.com/office/drawing/2010/main" val="0"/>
              </a:ext>
            </a:extLst>
          </a:blip>
          <a:srcRect l="4420" t="3069" r="3226" b="5103"/>
          <a:stretch>
            <a:fillRect/>
          </a:stretch>
        </p:blipFill>
        <p:spPr bwMode="auto">
          <a:xfrm>
            <a:off x="2987675" y="4633913"/>
            <a:ext cx="2135188"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TextBox 2"/>
          <p:cNvSpPr txBox="1">
            <a:spLocks noChangeArrowheads="1"/>
          </p:cNvSpPr>
          <p:nvPr/>
        </p:nvSpPr>
        <p:spPr bwMode="auto">
          <a:xfrm>
            <a:off x="1187450" y="2492375"/>
            <a:ext cx="863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03Z</a:t>
            </a:r>
          </a:p>
        </p:txBody>
      </p:sp>
      <p:sp>
        <p:nvSpPr>
          <p:cNvPr id="37898" name="TextBox 21"/>
          <p:cNvSpPr txBox="1">
            <a:spLocks noChangeArrowheads="1"/>
          </p:cNvSpPr>
          <p:nvPr/>
        </p:nvSpPr>
        <p:spPr bwMode="auto">
          <a:xfrm>
            <a:off x="5508625" y="2492375"/>
            <a:ext cx="863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09Z</a:t>
            </a:r>
          </a:p>
        </p:txBody>
      </p:sp>
      <p:sp>
        <p:nvSpPr>
          <p:cNvPr id="37899" name="TextBox 22"/>
          <p:cNvSpPr txBox="1">
            <a:spLocks noChangeArrowheads="1"/>
          </p:cNvSpPr>
          <p:nvPr/>
        </p:nvSpPr>
        <p:spPr bwMode="auto">
          <a:xfrm>
            <a:off x="3419475" y="2492375"/>
            <a:ext cx="863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06Z</a:t>
            </a:r>
          </a:p>
        </p:txBody>
      </p:sp>
      <p:sp>
        <p:nvSpPr>
          <p:cNvPr id="37900" name="TextBox 23"/>
          <p:cNvSpPr txBox="1">
            <a:spLocks noChangeArrowheads="1"/>
          </p:cNvSpPr>
          <p:nvPr/>
        </p:nvSpPr>
        <p:spPr bwMode="auto">
          <a:xfrm>
            <a:off x="3419475" y="4652963"/>
            <a:ext cx="1152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06Z after VTL</a:t>
            </a:r>
          </a:p>
        </p:txBody>
      </p:sp>
      <p:sp>
        <p:nvSpPr>
          <p:cNvPr id="37901" name="TextBox 5"/>
          <p:cNvSpPr txBox="1">
            <a:spLocks noChangeArrowheads="1"/>
          </p:cNvSpPr>
          <p:nvPr/>
        </p:nvSpPr>
        <p:spPr bwMode="auto">
          <a:xfrm>
            <a:off x="703263" y="260350"/>
            <a:ext cx="8458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700">
                <a:solidFill>
                  <a:srgbClr val="C00000"/>
                </a:solidFill>
              </a:rPr>
              <a:t>Why would VTL help ?</a:t>
            </a:r>
          </a:p>
        </p:txBody>
      </p:sp>
    </p:spTree>
    <p:extLst>
      <p:ext uri="{BB962C8B-B14F-4D97-AF65-F5344CB8AC3E}">
        <p14:creationId xmlns:p14="http://schemas.microsoft.com/office/powerpoint/2010/main" val="2637663955"/>
      </p:ext>
    </p:extLst>
  </p:cSld>
  <p:clrMapOvr>
    <a:masterClrMapping/>
  </p:clrMapOvr>
  <p:transition xmlns:p14="http://schemas.microsoft.com/office/powerpoint/2010/main" spd="slow" advTm="37092"/>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EAB7E3-DB94-4145-AB01-F7B547F69275}" type="slidenum">
              <a:rPr lang="en-US" altLang="zh-CN" sz="1200">
                <a:solidFill>
                  <a:srgbClr val="898989"/>
                </a:solidFill>
                <a:latin typeface="Calibri" charset="0"/>
              </a:rPr>
              <a:pPr/>
              <a:t>64</a:t>
            </a:fld>
            <a:endParaRPr lang="en-US" altLang="zh-CN" sz="1200">
              <a:solidFill>
                <a:srgbClr val="898989"/>
              </a:solidFill>
              <a:latin typeface="Calibri" charset="0"/>
            </a:endParaRPr>
          </a:p>
        </p:txBody>
      </p:sp>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39939" name="Picture 7"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5"/>
          <p:cNvSpPr txBox="1">
            <a:spLocks noChangeArrowheads="1"/>
          </p:cNvSpPr>
          <p:nvPr/>
        </p:nvSpPr>
        <p:spPr bwMode="auto">
          <a:xfrm>
            <a:off x="655638" y="401638"/>
            <a:ext cx="845978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700">
                <a:solidFill>
                  <a:srgbClr val="C00000"/>
                </a:solidFill>
              </a:rPr>
              <a:t>Initial Time Lagging method (ITL)</a:t>
            </a:r>
          </a:p>
        </p:txBody>
      </p:sp>
      <p:sp>
        <p:nvSpPr>
          <p:cNvPr id="39941" name="TextBox 6"/>
          <p:cNvSpPr txBox="1">
            <a:spLocks noChangeArrowheads="1"/>
          </p:cNvSpPr>
          <p:nvPr/>
        </p:nvSpPr>
        <p:spPr bwMode="auto">
          <a:xfrm>
            <a:off x="395288" y="1268413"/>
            <a:ext cx="8566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sz="1800">
                <a:ea typeface="宋体" charset="0"/>
                <a:cs typeface="宋体" charset="0"/>
              </a:rPr>
              <a:t>Increasing ensemble size by collecting ensemble perturbations valid at </a:t>
            </a:r>
            <a:r>
              <a:rPr lang="en-US" sz="1800" i="1">
                <a:ea typeface="宋体" charset="0"/>
                <a:cs typeface="宋体" charset="0"/>
              </a:rPr>
              <a:t>t</a:t>
            </a:r>
            <a:r>
              <a:rPr lang="en-US" sz="1800" i="1" baseline="-25000">
                <a:ea typeface="宋体" charset="0"/>
                <a:cs typeface="宋体" charset="0"/>
              </a:rPr>
              <a:t>i</a:t>
            </a:r>
            <a:r>
              <a:rPr lang="en-US" sz="1800" baseline="-25000">
                <a:ea typeface="宋体" charset="0"/>
                <a:cs typeface="宋体" charset="0"/>
              </a:rPr>
              <a:t> </a:t>
            </a:r>
            <a:r>
              <a:rPr lang="en-US" sz="1800">
                <a:ea typeface="宋体" charset="0"/>
                <a:cs typeface="宋体" charset="0"/>
              </a:rPr>
              <a:t> but initialized at different times prior to </a:t>
            </a:r>
            <a:r>
              <a:rPr lang="en-US" sz="1800" i="1">
                <a:ea typeface="宋体" charset="0"/>
                <a:cs typeface="宋体" charset="0"/>
              </a:rPr>
              <a:t>t</a:t>
            </a:r>
            <a:r>
              <a:rPr lang="en-US" sz="1800" i="1" baseline="-25000">
                <a:ea typeface="宋体" charset="0"/>
                <a:cs typeface="宋体" charset="0"/>
              </a:rPr>
              <a:t>i-1.</a:t>
            </a:r>
            <a:endParaRPr lang="en-US" sz="1800">
              <a:ea typeface="宋体" charset="0"/>
              <a:cs typeface="宋体" charset="0"/>
            </a:endParaRPr>
          </a:p>
        </p:txBody>
      </p:sp>
      <p:grpSp>
        <p:nvGrpSpPr>
          <p:cNvPr id="39942" name="Group 2"/>
          <p:cNvGrpSpPr>
            <a:grpSpLocks/>
          </p:cNvGrpSpPr>
          <p:nvPr/>
        </p:nvGrpSpPr>
        <p:grpSpPr bwMode="auto">
          <a:xfrm>
            <a:off x="1619250" y="1557338"/>
            <a:ext cx="5543550" cy="2879725"/>
            <a:chOff x="1475656" y="1844402"/>
            <a:chExt cx="5543550" cy="2880742"/>
          </a:xfrm>
        </p:grpSpPr>
        <p:sp>
          <p:nvSpPr>
            <p:cNvPr id="2" name="Rectangle 1"/>
            <p:cNvSpPr/>
            <p:nvPr/>
          </p:nvSpPr>
          <p:spPr bwMode="auto">
            <a:xfrm>
              <a:off x="6442944" y="2420868"/>
              <a:ext cx="73025" cy="230427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 name="Straight Arrow Connector 4"/>
            <p:cNvCxnSpPr/>
            <p:nvPr/>
          </p:nvCxnSpPr>
          <p:spPr bwMode="auto">
            <a:xfrm>
              <a:off x="5528544" y="2708307"/>
              <a:ext cx="914400" cy="0"/>
            </a:xfrm>
            <a:prstGeom prst="straightConnector1">
              <a:avLst/>
            </a:prstGeom>
            <a:ln w="3810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bwMode="auto">
            <a:xfrm>
              <a:off x="4614144" y="3151375"/>
              <a:ext cx="1828800" cy="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bwMode="auto">
            <a:xfrm>
              <a:off x="3701331" y="3573800"/>
              <a:ext cx="2741613" cy="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bwMode="auto">
            <a:xfrm>
              <a:off x="2786931" y="4005752"/>
              <a:ext cx="3656013" cy="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9949" name="TextBox 6"/>
            <p:cNvSpPr txBox="1">
              <a:spLocks noChangeArrowheads="1"/>
            </p:cNvSpPr>
            <p:nvPr/>
          </p:nvSpPr>
          <p:spPr bwMode="auto">
            <a:xfrm>
              <a:off x="4211434" y="2575620"/>
              <a:ext cx="1295895" cy="277039"/>
            </a:xfrm>
            <a:prstGeom prst="rect">
              <a:avLst/>
            </a:prstGeom>
            <a:noFill/>
            <a:ln w="158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Ens fcst from </a:t>
              </a:r>
              <a:r>
                <a:rPr lang="en-US" sz="1200" i="1">
                  <a:ea typeface="宋体" charset="0"/>
                  <a:cs typeface="宋体" charset="0"/>
                </a:rPr>
                <a:t>t</a:t>
              </a:r>
              <a:r>
                <a:rPr lang="en-US" sz="1200" i="1" baseline="-25000">
                  <a:ea typeface="宋体" charset="0"/>
                  <a:cs typeface="宋体" charset="0"/>
                </a:rPr>
                <a:t>i-1</a:t>
              </a:r>
              <a:endParaRPr lang="en-US" sz="1200"/>
            </a:p>
          </p:txBody>
        </p:sp>
        <p:sp>
          <p:nvSpPr>
            <p:cNvPr id="39950" name="TextBox 36"/>
            <p:cNvSpPr txBox="1">
              <a:spLocks noChangeArrowheads="1"/>
            </p:cNvSpPr>
            <p:nvPr/>
          </p:nvSpPr>
          <p:spPr bwMode="auto">
            <a:xfrm>
              <a:off x="3347504" y="3007945"/>
              <a:ext cx="1295895" cy="277039"/>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Ens fcst from </a:t>
              </a:r>
              <a:r>
                <a:rPr lang="en-US" sz="1200" i="1">
                  <a:ea typeface="宋体" charset="0"/>
                  <a:cs typeface="宋体" charset="0"/>
                </a:rPr>
                <a:t>t</a:t>
              </a:r>
              <a:r>
                <a:rPr lang="en-US" sz="1200" i="1" baseline="-25000">
                  <a:ea typeface="宋体" charset="0"/>
                  <a:cs typeface="宋体" charset="0"/>
                </a:rPr>
                <a:t>i-2</a:t>
              </a:r>
              <a:endParaRPr lang="en-US" sz="1200"/>
            </a:p>
          </p:txBody>
        </p:sp>
        <p:sp>
          <p:nvSpPr>
            <p:cNvPr id="39951" name="TextBox 38"/>
            <p:cNvSpPr txBox="1">
              <a:spLocks noChangeArrowheads="1"/>
            </p:cNvSpPr>
            <p:nvPr/>
          </p:nvSpPr>
          <p:spPr bwMode="auto">
            <a:xfrm>
              <a:off x="2411580" y="3429000"/>
              <a:ext cx="1295895" cy="277039"/>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Ens fcst from </a:t>
              </a:r>
              <a:r>
                <a:rPr lang="en-US" sz="1200" i="1">
                  <a:ea typeface="宋体" charset="0"/>
                  <a:cs typeface="宋体" charset="0"/>
                </a:rPr>
                <a:t>t</a:t>
              </a:r>
              <a:r>
                <a:rPr lang="en-US" sz="1200" i="1" baseline="-25000">
                  <a:ea typeface="宋体" charset="0"/>
                  <a:cs typeface="宋体" charset="0"/>
                </a:rPr>
                <a:t>i-3</a:t>
              </a:r>
              <a:endParaRPr lang="en-US" sz="1200"/>
            </a:p>
          </p:txBody>
        </p:sp>
        <p:sp>
          <p:nvSpPr>
            <p:cNvPr id="39952" name="TextBox 39"/>
            <p:cNvSpPr txBox="1">
              <a:spLocks noChangeArrowheads="1"/>
            </p:cNvSpPr>
            <p:nvPr/>
          </p:nvSpPr>
          <p:spPr bwMode="auto">
            <a:xfrm>
              <a:off x="1475656" y="3861048"/>
              <a:ext cx="1295895" cy="277039"/>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Ens fcst from </a:t>
              </a:r>
              <a:r>
                <a:rPr lang="en-US" sz="1200" i="1">
                  <a:ea typeface="宋体" charset="0"/>
                  <a:cs typeface="宋体" charset="0"/>
                </a:rPr>
                <a:t>t</a:t>
              </a:r>
              <a:r>
                <a:rPr lang="en-US" sz="1200" i="1" baseline="-25000">
                  <a:ea typeface="宋体" charset="0"/>
                  <a:cs typeface="宋体" charset="0"/>
                </a:rPr>
                <a:t>i-4</a:t>
              </a:r>
              <a:endParaRPr lang="en-US" sz="1200"/>
            </a:p>
          </p:txBody>
        </p:sp>
        <p:sp>
          <p:nvSpPr>
            <p:cNvPr id="39953" name="TextBox 8"/>
            <p:cNvSpPr txBox="1">
              <a:spLocks noChangeArrowheads="1"/>
            </p:cNvSpPr>
            <p:nvPr/>
          </p:nvSpPr>
          <p:spPr bwMode="auto">
            <a:xfrm>
              <a:off x="6299264" y="1844402"/>
              <a:ext cx="503959" cy="46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ea typeface="宋体" charset="0"/>
                  <a:cs typeface="宋体" charset="0"/>
                </a:rPr>
                <a:t>t</a:t>
              </a:r>
              <a:r>
                <a:rPr lang="en-US" i="1" baseline="-25000">
                  <a:ea typeface="宋体" charset="0"/>
                  <a:cs typeface="宋体" charset="0"/>
                </a:rPr>
                <a:t>i</a:t>
              </a:r>
              <a:r>
                <a:rPr lang="en-US" baseline="-25000">
                  <a:ea typeface="宋体" charset="0"/>
                  <a:cs typeface="宋体" charset="0"/>
                </a:rPr>
                <a:t> </a:t>
              </a:r>
              <a:endParaRPr lang="en-US"/>
            </a:p>
          </p:txBody>
        </p:sp>
        <p:sp>
          <p:nvSpPr>
            <p:cNvPr id="39954" name="TextBox 10"/>
            <p:cNvSpPr txBox="1">
              <a:spLocks noChangeArrowheads="1"/>
            </p:cNvSpPr>
            <p:nvPr/>
          </p:nvSpPr>
          <p:spPr bwMode="auto">
            <a:xfrm>
              <a:off x="5867300" y="4149080"/>
              <a:ext cx="1151906" cy="36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s-IS" sz="1800">
                  <a:solidFill>
                    <a:srgbClr val="FF0000"/>
                  </a:solidFill>
                </a:rPr>
                <a:t>…...</a:t>
              </a:r>
              <a:endParaRPr lang="en-US" sz="1800">
                <a:solidFill>
                  <a:srgbClr val="FF0000"/>
                </a:solidFill>
              </a:endParaRPr>
            </a:p>
          </p:txBody>
        </p:sp>
      </p:grpSp>
      <p:sp>
        <p:nvSpPr>
          <p:cNvPr id="44039" name="TextBox 6"/>
          <p:cNvSpPr txBox="1">
            <a:spLocks noChangeArrowheads="1"/>
          </p:cNvSpPr>
          <p:nvPr/>
        </p:nvSpPr>
        <p:spPr bwMode="auto">
          <a:xfrm>
            <a:off x="395288" y="4437063"/>
            <a:ext cx="85661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defRPr/>
            </a:pPr>
            <a:endParaRPr lang="en-US" sz="1800" dirty="0" smtClean="0">
              <a:cs typeface="宋体" charset="0"/>
            </a:endParaRPr>
          </a:p>
          <a:p>
            <a:pPr>
              <a:buFont typeface="Arial" charset="0"/>
              <a:buChar char="•"/>
              <a:defRPr/>
            </a:pPr>
            <a:r>
              <a:rPr lang="en-US" sz="1800" dirty="0" smtClean="0">
                <a:cs typeface="宋体" charset="0"/>
              </a:rPr>
              <a:t>May better represent the model error due to the use of forecasts with different leading times. </a:t>
            </a:r>
          </a:p>
          <a:p>
            <a:pPr>
              <a:buFont typeface="Arial" charset="0"/>
              <a:buChar char="•"/>
              <a:defRPr/>
            </a:pPr>
            <a:endParaRPr lang="en-US" sz="1800" dirty="0" smtClean="0">
              <a:cs typeface="宋体" charset="0"/>
            </a:endParaRPr>
          </a:p>
          <a:p>
            <a:pPr>
              <a:buFont typeface="Arial" charset="0"/>
              <a:buChar char="•"/>
              <a:defRPr/>
            </a:pPr>
            <a:r>
              <a:rPr lang="en-US" sz="1800" dirty="0" smtClean="0">
                <a:cs typeface="宋体" charset="0"/>
              </a:rPr>
              <a:t>Forecasts with different leading times may need to be assigned with different weights.</a:t>
            </a:r>
          </a:p>
        </p:txBody>
      </p:sp>
    </p:spTree>
    <p:extLst>
      <p:ext uri="{BB962C8B-B14F-4D97-AF65-F5344CB8AC3E}">
        <p14:creationId xmlns:p14="http://schemas.microsoft.com/office/powerpoint/2010/main" val="4254335298"/>
      </p:ext>
    </p:extLst>
  </p:cSld>
  <p:clrMapOvr>
    <a:masterClrMapping/>
  </p:clrMapOvr>
  <p:transition xmlns:p14="http://schemas.microsoft.com/office/powerpoint/2010/main" spd="slow" advTm="37092"/>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3" name="Object 103"/>
          <p:cNvGraphicFramePr>
            <a:graphicFrameLocks noChangeAspect="1"/>
          </p:cNvGraphicFramePr>
          <p:nvPr/>
        </p:nvGraphicFramePr>
        <p:xfrm>
          <a:off x="895350" y="2538413"/>
          <a:ext cx="9275763" cy="2089150"/>
        </p:xfrm>
        <a:graphic>
          <a:graphicData uri="http://schemas.openxmlformats.org/presentationml/2006/ole">
            <mc:AlternateContent xmlns:mc="http://schemas.openxmlformats.org/markup-compatibility/2006">
              <mc:Choice xmlns:v="urn:schemas-microsoft-com:vml" Requires="v">
                <p:oleObj spid="_x0000_s149733" name="Document" r:id="rId3" imgW="5486400" imgH="1231900" progId="Word.Document.8">
                  <p:embed/>
                </p:oleObj>
              </mc:Choice>
              <mc:Fallback>
                <p:oleObj name="Document" r:id="rId3" imgW="5486400" imgH="12319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350" y="2538413"/>
                        <a:ext cx="92757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3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315F2E-06B0-4142-A9CC-8EB8FFC2CB27}" type="slidenum">
              <a:rPr lang="en-US" sz="1200">
                <a:solidFill>
                  <a:srgbClr val="898989"/>
                </a:solidFill>
                <a:latin typeface="Calibri" charset="0"/>
                <a:ea typeface="宋体" charset="0"/>
                <a:cs typeface="宋体" charset="0"/>
              </a:rPr>
              <a:pPr/>
              <a:t>65</a:t>
            </a:fld>
            <a:endParaRPr lang="en-US" sz="1200">
              <a:solidFill>
                <a:srgbClr val="898989"/>
              </a:solidFill>
              <a:latin typeface="Calibri" charset="0"/>
              <a:ea typeface="宋体" charset="0"/>
              <a:cs typeface="宋体" charset="0"/>
            </a:endParaRPr>
          </a:p>
        </p:txBody>
      </p:sp>
      <p:sp>
        <p:nvSpPr>
          <p:cNvPr id="44035" name="Rectangle 7"/>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44036"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44037"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44038"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44039" name="Rectangle 11"/>
          <p:cNvSpPr>
            <a:spLocks noChangeArrowheads="1"/>
          </p:cNvSpPr>
          <p:nvPr/>
        </p:nvSpPr>
        <p:spPr bwMode="auto">
          <a:xfrm>
            <a:off x="0" y="3276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44040" name="Rectangle 12"/>
          <p:cNvSpPr>
            <a:spLocks noChangeArrowheads="1"/>
          </p:cNvSpPr>
          <p:nvPr/>
        </p:nvSpPr>
        <p:spPr bwMode="auto">
          <a:xfrm>
            <a:off x="3205163" y="3524250"/>
            <a:ext cx="2555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200"/>
              <a:t> </a:t>
            </a:r>
            <a:r>
              <a:rPr lang="en-US" sz="800"/>
              <a:t> </a:t>
            </a:r>
            <a:endParaRPr lang="en-US"/>
          </a:p>
        </p:txBody>
      </p:sp>
      <p:sp>
        <p:nvSpPr>
          <p:cNvPr id="44041" name="Rectangle 13"/>
          <p:cNvSpPr>
            <a:spLocks noChangeArrowheads="1"/>
          </p:cNvSpPr>
          <p:nvPr/>
        </p:nvSpPr>
        <p:spPr bwMode="auto">
          <a:xfrm>
            <a:off x="0" y="3352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44042" name="Rectangle 14"/>
          <p:cNvSpPr>
            <a:spLocks noChangeArrowheads="1"/>
          </p:cNvSpPr>
          <p:nvPr/>
        </p:nvSpPr>
        <p:spPr bwMode="auto">
          <a:xfrm>
            <a:off x="0" y="3733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44043" name="Rectangle 15"/>
          <p:cNvSpPr>
            <a:spLocks noChangeArrowheads="1"/>
          </p:cNvSpPr>
          <p:nvPr/>
        </p:nvSpPr>
        <p:spPr bwMode="auto">
          <a:xfrm>
            <a:off x="0" y="4953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44044" name="Rectangle 16"/>
          <p:cNvSpPr>
            <a:spLocks noChangeArrowheads="1"/>
          </p:cNvSpPr>
          <p:nvPr/>
        </p:nvSpPr>
        <p:spPr bwMode="auto">
          <a:xfrm>
            <a:off x="0" y="5105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44045" name="Rectangle 17"/>
          <p:cNvSpPr>
            <a:spLocks noChangeArrowheads="1"/>
          </p:cNvSpPr>
          <p:nvPr/>
        </p:nvSpPr>
        <p:spPr bwMode="auto">
          <a:xfrm>
            <a:off x="1066800" y="6324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44046" name="Text Box 19"/>
          <p:cNvSpPr txBox="1">
            <a:spLocks noChangeArrowheads="1"/>
          </p:cNvSpPr>
          <p:nvPr/>
        </p:nvSpPr>
        <p:spPr bwMode="auto">
          <a:xfrm>
            <a:off x="5486400" y="2209800"/>
            <a:ext cx="327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Tx/>
              <a:buChar char="•"/>
            </a:pPr>
            <a:endParaRPr lang="en-US" sz="1800"/>
          </a:p>
        </p:txBody>
      </p:sp>
      <p:cxnSp>
        <p:nvCxnSpPr>
          <p:cNvPr id="23" name="Straight Connector 22"/>
          <p:cNvCxnSpPr/>
          <p:nvPr/>
        </p:nvCxnSpPr>
        <p:spPr>
          <a:xfrm>
            <a:off x="0" y="1268413"/>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4048" name="Picture 23" descr="ou_logo_400x56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9" name="Text Box 31"/>
          <p:cNvSpPr txBox="1">
            <a:spLocks noChangeArrowheads="1"/>
          </p:cNvSpPr>
          <p:nvPr/>
        </p:nvSpPr>
        <p:spPr bwMode="auto">
          <a:xfrm>
            <a:off x="525463" y="1516063"/>
            <a:ext cx="86868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Clr>
                <a:schemeClr val="tx1"/>
              </a:buClr>
              <a:buSzPct val="150000"/>
              <a:buFontTx/>
              <a:buChar char="•"/>
            </a:pPr>
            <a:r>
              <a:rPr lang="en-US" sz="2200" b="1"/>
              <a:t>GSI-4DEnVar</a:t>
            </a:r>
            <a:r>
              <a:rPr lang="en-US" sz="2200"/>
              <a:t>: Naturally extended from and unified with GSI-based 3DEnVar hybrid formula. Conveniently avoid TLA.</a:t>
            </a:r>
          </a:p>
        </p:txBody>
      </p:sp>
      <p:sp>
        <p:nvSpPr>
          <p:cNvPr id="21" name="Rectangle 20"/>
          <p:cNvSpPr/>
          <p:nvPr/>
        </p:nvSpPr>
        <p:spPr>
          <a:xfrm>
            <a:off x="5334000" y="2894013"/>
            <a:ext cx="3429000" cy="700087"/>
          </a:xfrm>
          <a:prstGeom prst="rect">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26" name="Rectangle 25"/>
          <p:cNvSpPr/>
          <p:nvPr/>
        </p:nvSpPr>
        <p:spPr>
          <a:xfrm>
            <a:off x="1828800" y="3597275"/>
            <a:ext cx="1555750" cy="682625"/>
          </a:xfrm>
          <a:prstGeom prst="rect">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52" name="TextBox 26"/>
          <p:cNvSpPr txBox="1">
            <a:spLocks noChangeArrowheads="1"/>
          </p:cNvSpPr>
          <p:nvPr/>
        </p:nvSpPr>
        <p:spPr bwMode="auto">
          <a:xfrm>
            <a:off x="4533900" y="2205038"/>
            <a:ext cx="3848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3333FF"/>
                </a:solidFill>
              </a:rPr>
              <a:t>Add time dimension in 4DEnVar</a:t>
            </a:r>
          </a:p>
        </p:txBody>
      </p:sp>
      <p:cxnSp>
        <p:nvCxnSpPr>
          <p:cNvPr id="28" name="Straight Arrow Connector 27"/>
          <p:cNvCxnSpPr/>
          <p:nvPr/>
        </p:nvCxnSpPr>
        <p:spPr>
          <a:xfrm>
            <a:off x="5638800" y="2565400"/>
            <a:ext cx="990600" cy="190500"/>
          </a:xfrm>
          <a:prstGeom prst="straightConnector1">
            <a:avLst/>
          </a:prstGeom>
          <a:ln>
            <a:solidFill>
              <a:srgbClr val="3333FF"/>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2743200" y="2565400"/>
            <a:ext cx="2590800" cy="1200150"/>
          </a:xfrm>
          <a:prstGeom prst="straightConnector1">
            <a:avLst/>
          </a:prstGeom>
          <a:ln>
            <a:solidFill>
              <a:srgbClr val="3333FF"/>
            </a:solidFill>
            <a:tailEnd type="arrow"/>
          </a:ln>
        </p:spPr>
        <p:style>
          <a:lnRef idx="1">
            <a:schemeClr val="accent1"/>
          </a:lnRef>
          <a:fillRef idx="0">
            <a:schemeClr val="accent1"/>
          </a:fillRef>
          <a:effectRef idx="0">
            <a:schemeClr val="accent1"/>
          </a:effectRef>
          <a:fontRef idx="minor">
            <a:schemeClr val="tx1"/>
          </a:fontRef>
        </p:style>
      </p:cxnSp>
      <p:pic>
        <p:nvPicPr>
          <p:cNvPr id="4405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925" y="4365625"/>
            <a:ext cx="4608513"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400550"/>
            <a:ext cx="4537075"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7" name="TextBox 8"/>
          <p:cNvSpPr txBox="1">
            <a:spLocks noChangeArrowheads="1"/>
          </p:cNvSpPr>
          <p:nvPr/>
        </p:nvSpPr>
        <p:spPr bwMode="auto">
          <a:xfrm>
            <a:off x="34925" y="6021388"/>
            <a:ext cx="228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ea typeface="宋体" charset="0"/>
                <a:cs typeface="宋体" charset="0"/>
              </a:rPr>
              <a:t>True increment </a:t>
            </a:r>
          </a:p>
        </p:txBody>
      </p:sp>
      <p:sp>
        <p:nvSpPr>
          <p:cNvPr id="44058" name="TextBox 9"/>
          <p:cNvSpPr txBox="1">
            <a:spLocks noChangeArrowheads="1"/>
          </p:cNvSpPr>
          <p:nvPr/>
        </p:nvSpPr>
        <p:spPr bwMode="auto">
          <a:xfrm>
            <a:off x="2627313" y="6021388"/>
            <a:ext cx="2305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ea typeface="宋体" charset="0"/>
                <a:cs typeface="宋体" charset="0"/>
              </a:rPr>
              <a:t>4DEnVar (hrly)</a:t>
            </a:r>
          </a:p>
        </p:txBody>
      </p:sp>
      <p:sp>
        <p:nvSpPr>
          <p:cNvPr id="44059" name="TextBox 10"/>
          <p:cNvSpPr txBox="1">
            <a:spLocks noChangeArrowheads="1"/>
          </p:cNvSpPr>
          <p:nvPr/>
        </p:nvSpPr>
        <p:spPr bwMode="auto">
          <a:xfrm>
            <a:off x="4859338" y="6021388"/>
            <a:ext cx="1944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ea typeface="宋体" charset="0"/>
                <a:cs typeface="宋体" charset="0"/>
              </a:rPr>
              <a:t>4DEnVar (2hrly)</a:t>
            </a:r>
          </a:p>
        </p:txBody>
      </p:sp>
      <p:sp>
        <p:nvSpPr>
          <p:cNvPr id="44060" name="TextBox 11"/>
          <p:cNvSpPr txBox="1">
            <a:spLocks noChangeArrowheads="1"/>
          </p:cNvSpPr>
          <p:nvPr/>
        </p:nvSpPr>
        <p:spPr bwMode="auto">
          <a:xfrm>
            <a:off x="7164388" y="6021388"/>
            <a:ext cx="137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ea typeface="宋体" charset="0"/>
                <a:cs typeface="宋体" charset="0"/>
              </a:rPr>
              <a:t>3DEnVar</a:t>
            </a:r>
          </a:p>
        </p:txBody>
      </p:sp>
      <p:grpSp>
        <p:nvGrpSpPr>
          <p:cNvPr id="44061" name="Group 12"/>
          <p:cNvGrpSpPr>
            <a:grpSpLocks/>
          </p:cNvGrpSpPr>
          <p:nvPr/>
        </p:nvGrpSpPr>
        <p:grpSpPr bwMode="auto">
          <a:xfrm>
            <a:off x="2514600" y="8545513"/>
            <a:ext cx="5562600" cy="457200"/>
            <a:chOff x="1752600" y="6248400"/>
            <a:chExt cx="5562600" cy="457200"/>
          </a:xfrm>
        </p:grpSpPr>
        <p:cxnSp>
          <p:nvCxnSpPr>
            <p:cNvPr id="39" name="Straight Connector 38"/>
            <p:cNvCxnSpPr/>
            <p:nvPr/>
          </p:nvCxnSpPr>
          <p:spPr>
            <a:xfrm>
              <a:off x="1981200" y="6324600"/>
              <a:ext cx="3733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86200" y="6248400"/>
              <a:ext cx="0" cy="76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981200" y="6248400"/>
              <a:ext cx="0" cy="76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715000" y="6248400"/>
              <a:ext cx="0" cy="76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072" name="TextBox 17"/>
            <p:cNvSpPr txBox="1">
              <a:spLocks noChangeArrowheads="1"/>
            </p:cNvSpPr>
            <p:nvPr/>
          </p:nvSpPr>
          <p:spPr bwMode="auto">
            <a:xfrm>
              <a:off x="1752600" y="6324600"/>
              <a:ext cx="5562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ea typeface="宋体" charset="0"/>
                  <a:cs typeface="宋体" charset="0"/>
                </a:rPr>
                <a:t>-3h                          0                          3h</a:t>
              </a:r>
            </a:p>
          </p:txBody>
        </p:sp>
      </p:grpSp>
      <p:sp>
        <p:nvSpPr>
          <p:cNvPr id="44062" name="TextBox 18"/>
          <p:cNvSpPr txBox="1">
            <a:spLocks noChangeArrowheads="1"/>
          </p:cNvSpPr>
          <p:nvPr/>
        </p:nvSpPr>
        <p:spPr bwMode="auto">
          <a:xfrm>
            <a:off x="2514600" y="8066088"/>
            <a:ext cx="99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a:ea typeface="宋体" charset="0"/>
                <a:cs typeface="宋体" charset="0"/>
              </a:rPr>
              <a:t>*</a:t>
            </a:r>
          </a:p>
        </p:txBody>
      </p:sp>
      <p:sp>
        <p:nvSpPr>
          <p:cNvPr id="44063" name="TextBox 19"/>
          <p:cNvSpPr txBox="1">
            <a:spLocks noChangeArrowheads="1"/>
          </p:cNvSpPr>
          <p:nvPr/>
        </p:nvSpPr>
        <p:spPr bwMode="auto">
          <a:xfrm>
            <a:off x="7010400" y="8393113"/>
            <a:ext cx="106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ea typeface="宋体" charset="0"/>
                <a:cs typeface="宋体" charset="0"/>
              </a:rPr>
              <a:t>time</a:t>
            </a:r>
          </a:p>
        </p:txBody>
      </p:sp>
      <p:sp>
        <p:nvSpPr>
          <p:cNvPr id="44064" name="TextBox 7"/>
          <p:cNvSpPr txBox="1">
            <a:spLocks noChangeArrowheads="1"/>
          </p:cNvSpPr>
          <p:nvPr/>
        </p:nvSpPr>
        <p:spPr bwMode="auto">
          <a:xfrm>
            <a:off x="3132138" y="7318375"/>
            <a:ext cx="3024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ea typeface="宋体" charset="0"/>
                <a:cs typeface="宋体" charset="0"/>
              </a:rPr>
              <a:t>Hurricane Daniel 2010</a:t>
            </a:r>
          </a:p>
        </p:txBody>
      </p:sp>
      <p:sp>
        <p:nvSpPr>
          <p:cNvPr id="44065" name="TextBox 5"/>
          <p:cNvSpPr txBox="1">
            <a:spLocks noChangeArrowheads="1"/>
          </p:cNvSpPr>
          <p:nvPr/>
        </p:nvSpPr>
        <p:spPr bwMode="auto">
          <a:xfrm>
            <a:off x="900113" y="25400"/>
            <a:ext cx="84978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solidFill>
                  <a:srgbClr val="C00000"/>
                </a:solidFill>
              </a:rPr>
              <a:t>Experiment Design</a:t>
            </a:r>
          </a:p>
          <a:p>
            <a:pPr algn="ctr" eaLnBrk="1" hangingPunct="1"/>
            <a:r>
              <a:rPr lang="en-US" sz="3200">
                <a:solidFill>
                  <a:srgbClr val="C00000"/>
                </a:solidFill>
              </a:rPr>
              <a:t>GSI-4DEnVar for GFS</a:t>
            </a:r>
            <a:endParaRPr lang="en-US">
              <a:solidFill>
                <a:srgbClr val="C00000"/>
              </a:solidFill>
            </a:endParaRPr>
          </a:p>
        </p:txBody>
      </p:sp>
      <p:sp>
        <p:nvSpPr>
          <p:cNvPr id="44066" name="TextBox 2"/>
          <p:cNvSpPr txBox="1">
            <a:spLocks noChangeArrowheads="1"/>
          </p:cNvSpPr>
          <p:nvPr/>
        </p:nvSpPr>
        <p:spPr bwMode="auto">
          <a:xfrm>
            <a:off x="5148263" y="3933825"/>
            <a:ext cx="3744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t>Wang and Lei 2014, MWR</a:t>
            </a:r>
          </a:p>
        </p:txBody>
      </p:sp>
      <p:sp>
        <p:nvSpPr>
          <p:cNvPr id="44067" name="TextBox 1"/>
          <p:cNvSpPr txBox="1">
            <a:spLocks noChangeArrowheads="1"/>
          </p:cNvSpPr>
          <p:nvPr/>
        </p:nvSpPr>
        <p:spPr bwMode="auto">
          <a:xfrm>
            <a:off x="1331913" y="6524625"/>
            <a:ext cx="2735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Hurricane Daniel 2010</a:t>
            </a:r>
          </a:p>
        </p:txBody>
      </p:sp>
    </p:spTree>
    <p:extLst>
      <p:ext uri="{BB962C8B-B14F-4D97-AF65-F5344CB8AC3E}">
        <p14:creationId xmlns:p14="http://schemas.microsoft.com/office/powerpoint/2010/main" val="194298925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45058" name="Picture 7"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5"/>
          <p:cNvSpPr txBox="1">
            <a:spLocks noChangeArrowheads="1"/>
          </p:cNvSpPr>
          <p:nvPr/>
        </p:nvSpPr>
        <p:spPr bwMode="auto">
          <a:xfrm>
            <a:off x="900113" y="25400"/>
            <a:ext cx="84978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solidFill>
                  <a:srgbClr val="C00000"/>
                </a:solidFill>
              </a:rPr>
              <a:t>Experiment Design</a:t>
            </a:r>
          </a:p>
          <a:p>
            <a:pPr algn="ctr" eaLnBrk="1" hangingPunct="1"/>
            <a:r>
              <a:rPr lang="en-US">
                <a:solidFill>
                  <a:srgbClr val="C00000"/>
                </a:solidFill>
              </a:rPr>
              <a:t>Experiment Settings for Baseline Experiment (ENS80)</a:t>
            </a:r>
          </a:p>
        </p:txBody>
      </p:sp>
      <p:sp>
        <p:nvSpPr>
          <p:cNvPr id="45060" name="TextBox 9"/>
          <p:cNvSpPr txBox="1">
            <a:spLocks noChangeArrowheads="1"/>
          </p:cNvSpPr>
          <p:nvPr/>
        </p:nvSpPr>
        <p:spPr bwMode="auto">
          <a:xfrm>
            <a:off x="323850" y="1557338"/>
            <a:ext cx="8532813"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20000"/>
              </a:lnSpc>
              <a:buFont typeface="Arial" charset="0"/>
              <a:buChar char="•"/>
            </a:pPr>
            <a:r>
              <a:rPr lang="en-US" sz="1800">
                <a:ea typeface="宋体" charset="0"/>
                <a:cs typeface="宋体" charset="0"/>
              </a:rPr>
              <a:t>4DEnVar using 80 member ensemble.</a:t>
            </a:r>
          </a:p>
          <a:p>
            <a:pPr>
              <a:lnSpc>
                <a:spcPct val="120000"/>
              </a:lnSpc>
              <a:buFont typeface="Arial" charset="0"/>
              <a:buChar char="•"/>
            </a:pPr>
            <a:r>
              <a:rPr lang="en-US" sz="1800">
                <a:ea typeface="宋体" charset="0"/>
                <a:cs typeface="宋体" charset="0"/>
              </a:rPr>
              <a:t>T670/T254 GFS model.</a:t>
            </a:r>
          </a:p>
          <a:p>
            <a:pPr>
              <a:lnSpc>
                <a:spcPct val="120000"/>
              </a:lnSpc>
              <a:buFont typeface="Arial" charset="0"/>
              <a:buChar char="•"/>
            </a:pPr>
            <a:r>
              <a:rPr lang="en-US" sz="1800">
                <a:ea typeface="宋体" charset="0"/>
                <a:cs typeface="宋体" charset="0"/>
              </a:rPr>
              <a:t>6-hourly assimilation of all operational conventional and satellite data.</a:t>
            </a:r>
          </a:p>
          <a:p>
            <a:pPr>
              <a:lnSpc>
                <a:spcPct val="120000"/>
              </a:lnSpc>
              <a:buFont typeface="Arial" charset="0"/>
              <a:buChar char="•"/>
            </a:pPr>
            <a:r>
              <a:rPr lang="en-US" sz="1800">
                <a:ea typeface="宋体" charset="0"/>
                <a:cs typeface="宋体" charset="0"/>
              </a:rPr>
              <a:t>12.5% weight on the static background error covariance and 87.5% weight on the ensemble covariance.</a:t>
            </a:r>
          </a:p>
          <a:p>
            <a:pPr>
              <a:lnSpc>
                <a:spcPct val="120000"/>
              </a:lnSpc>
              <a:buFont typeface="Arial" charset="0"/>
              <a:buChar char="•"/>
            </a:pPr>
            <a:r>
              <a:rPr lang="en-US" sz="1800">
                <a:ea typeface="宋体" charset="0"/>
                <a:cs typeface="宋体" charset="0"/>
              </a:rPr>
              <a:t>Three-hourly ensemble perturbations. </a:t>
            </a:r>
          </a:p>
          <a:p>
            <a:pPr>
              <a:lnSpc>
                <a:spcPct val="120000"/>
              </a:lnSpc>
              <a:buFont typeface="Arial" charset="0"/>
              <a:buChar char="•"/>
            </a:pPr>
            <a:r>
              <a:rPr lang="en-US" sz="1800">
                <a:ea typeface="宋体" charset="0"/>
                <a:cs typeface="宋体" charset="0"/>
              </a:rPr>
              <a:t>Level-dependent localization length scales.</a:t>
            </a:r>
          </a:p>
          <a:p>
            <a:pPr>
              <a:lnSpc>
                <a:spcPct val="120000"/>
              </a:lnSpc>
              <a:buFont typeface="Arial" charset="0"/>
              <a:buChar char="•"/>
            </a:pPr>
            <a:r>
              <a:rPr lang="en-US" sz="1800">
                <a:ea typeface="宋体" charset="0"/>
                <a:cs typeface="宋体" charset="0"/>
              </a:rPr>
              <a:t>Multiplicative inflation with a relaxation coefficient 0.85 and stochastic parameterizations for the spread issue.</a:t>
            </a:r>
          </a:p>
          <a:p>
            <a:pPr>
              <a:lnSpc>
                <a:spcPct val="120000"/>
              </a:lnSpc>
              <a:buFont typeface="Arial" charset="0"/>
              <a:buChar char="•"/>
            </a:pPr>
            <a:r>
              <a:rPr lang="en-US" sz="1800">
                <a:ea typeface="宋体" charset="0"/>
                <a:cs typeface="宋体" charset="0"/>
              </a:rPr>
              <a:t>Four-dimensional incremental analysis update (4DIAU) and tangent linear normal mode constraint (TLNMC) to alleviate the imbalance issue. </a:t>
            </a:r>
            <a:endParaRPr lang="en-US" sz="1800">
              <a:cs typeface="Arial" charset="0"/>
            </a:endParaRPr>
          </a:p>
          <a:p>
            <a:pPr>
              <a:lnSpc>
                <a:spcPct val="120000"/>
              </a:lnSpc>
              <a:buFont typeface="Arial" charset="0"/>
              <a:buChar char="•"/>
            </a:pPr>
            <a:r>
              <a:rPr lang="en-US" sz="1800">
                <a:cs typeface="Arial" charset="0"/>
              </a:rPr>
              <a:t>Cycling experiment for Aug. 2013 and verify both </a:t>
            </a:r>
            <a:r>
              <a:rPr lang="en-US" sz="1800">
                <a:ea typeface="宋体" charset="0"/>
                <a:cs typeface="宋体" charset="0"/>
              </a:rPr>
              <a:t>global forecast and hurricane track forecast.</a:t>
            </a:r>
          </a:p>
          <a:p>
            <a:endParaRPr lang="en-US" sz="2000">
              <a:ea typeface="宋体" charset="0"/>
              <a:cs typeface="宋体" charset="0"/>
            </a:endParaRPr>
          </a:p>
        </p:txBody>
      </p:sp>
      <p:sp>
        <p:nvSpPr>
          <p:cNvPr id="4506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9AECE8-725F-AD4A-9EF4-E1360FDD67D8}" type="slidenum">
              <a:rPr lang="en-US" altLang="zh-CN" sz="1200">
                <a:solidFill>
                  <a:srgbClr val="898989"/>
                </a:solidFill>
                <a:latin typeface="Calibri" charset="0"/>
              </a:rPr>
              <a:pPr/>
              <a:t>66</a:t>
            </a:fld>
            <a:endParaRPr lang="en-US" altLang="zh-CN" sz="1200">
              <a:solidFill>
                <a:srgbClr val="898989"/>
              </a:solidFill>
              <a:latin typeface="Calibri" charset="0"/>
            </a:endParaRPr>
          </a:p>
        </p:txBody>
      </p:sp>
    </p:spTree>
    <p:extLst>
      <p:ext uri="{BB962C8B-B14F-4D97-AF65-F5344CB8AC3E}">
        <p14:creationId xmlns:p14="http://schemas.microsoft.com/office/powerpoint/2010/main" val="2308385618"/>
      </p:ext>
    </p:extLst>
  </p:cSld>
  <p:clrMapOvr>
    <a:masterClrMapping/>
  </p:clrMapOvr>
  <p:transition xmlns:p14="http://schemas.microsoft.com/office/powerpoint/2010/main" spd="slow" advTm="37092"/>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47106" name="Picture 7"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5"/>
          <p:cNvSpPr txBox="1">
            <a:spLocks noChangeArrowheads="1"/>
          </p:cNvSpPr>
          <p:nvPr/>
        </p:nvSpPr>
        <p:spPr bwMode="auto">
          <a:xfrm>
            <a:off x="900113" y="115888"/>
            <a:ext cx="84248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solidFill>
                  <a:srgbClr val="C00000"/>
                </a:solidFill>
              </a:rPr>
              <a:t>Experiment Design</a:t>
            </a:r>
          </a:p>
          <a:p>
            <a:pPr algn="ctr" eaLnBrk="1" hangingPunct="1"/>
            <a:r>
              <a:rPr lang="en-US">
                <a:solidFill>
                  <a:srgbClr val="C00000"/>
                </a:solidFill>
              </a:rPr>
              <a:t>Lagged Ensemble Experiment Design and Estimated Cost</a:t>
            </a:r>
          </a:p>
        </p:txBody>
      </p:sp>
      <p:sp>
        <p:nvSpPr>
          <p:cNvPr id="4710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46E916-F08A-1445-84A1-289CA78A0D2A}" type="slidenum">
              <a:rPr lang="en-US" altLang="zh-CN" sz="1200">
                <a:solidFill>
                  <a:srgbClr val="898989"/>
                </a:solidFill>
                <a:latin typeface="Calibri" charset="0"/>
              </a:rPr>
              <a:pPr/>
              <a:t>67</a:t>
            </a:fld>
            <a:endParaRPr lang="en-US" altLang="zh-CN" sz="1200">
              <a:solidFill>
                <a:srgbClr val="898989"/>
              </a:solidFill>
              <a:latin typeface="Calibri" charset="0"/>
            </a:endParaRPr>
          </a:p>
        </p:txBody>
      </p:sp>
      <p:graphicFrame>
        <p:nvGraphicFramePr>
          <p:cNvPr id="7" name="Table 6"/>
          <p:cNvGraphicFramePr>
            <a:graphicFrameLocks noGrp="1"/>
          </p:cNvGraphicFramePr>
          <p:nvPr/>
        </p:nvGraphicFramePr>
        <p:xfrm>
          <a:off x="323850" y="1508125"/>
          <a:ext cx="8496301" cy="5114926"/>
        </p:xfrm>
        <a:graphic>
          <a:graphicData uri="http://schemas.openxmlformats.org/drawingml/2006/table">
            <a:tbl>
              <a:tblPr/>
              <a:tblGrid>
                <a:gridCol w="1171903"/>
                <a:gridCol w="3448891"/>
                <a:gridCol w="968877"/>
                <a:gridCol w="1192464"/>
                <a:gridCol w="894348"/>
                <a:gridCol w="819818"/>
              </a:tblGrid>
              <a:tr h="11451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rgbClr val="000000"/>
                          </a:solidFill>
                          <a:effectLst/>
                          <a:latin typeface="Arial" charset="0"/>
                          <a:ea typeface="ＭＳ Ｐゴシック" charset="0"/>
                          <a:cs typeface="Arial" charset="0"/>
                        </a:rPr>
                        <a:t>Exps</a:t>
                      </a:r>
                      <a:r>
                        <a:rPr kumimoji="0" lang="en-US" sz="1400" b="1" i="0" u="none" strike="noStrike" cap="none" normalizeH="0" baseline="0" dirty="0" smtClean="0">
                          <a:ln>
                            <a:noFill/>
                          </a:ln>
                          <a:solidFill>
                            <a:srgbClr val="000000"/>
                          </a:solidFill>
                          <a:effectLst/>
                          <a:latin typeface="Arial" charset="0"/>
                          <a:ea typeface="ＭＳ Ｐゴシック" charset="0"/>
                          <a:cs typeface="Arial" charset="0"/>
                        </a:rPr>
                        <a:t>.</a:t>
                      </a: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L="65307" marR="65307" marT="39184" marB="39184"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ＭＳ Ｐゴシック" charset="0"/>
                          <a:cs typeface="Arial" charset="0"/>
                        </a:rPr>
                        <a:t>Total ensemble </a:t>
                      </a:r>
                      <a:r>
                        <a:rPr kumimoji="0" lang="en-US" sz="1400" b="1" i="0" u="none" strike="noStrike" cap="none" normalizeH="0" baseline="0" dirty="0" err="1" smtClean="0">
                          <a:ln>
                            <a:noFill/>
                          </a:ln>
                          <a:solidFill>
                            <a:srgbClr val="000000"/>
                          </a:solidFill>
                          <a:effectLst/>
                          <a:latin typeface="Arial" charset="0"/>
                          <a:ea typeface="ＭＳ Ｐゴシック" charset="0"/>
                          <a:cs typeface="Arial" charset="0"/>
                        </a:rPr>
                        <a:t>perts</a:t>
                      </a:r>
                      <a:r>
                        <a:rPr kumimoji="0" lang="en-US" sz="1400" b="1" i="0" u="none" strike="noStrike" cap="none" normalizeH="0" baseline="0" dirty="0" smtClean="0">
                          <a:ln>
                            <a:noFill/>
                          </a:ln>
                          <a:solidFill>
                            <a:srgbClr val="000000"/>
                          </a:solidFill>
                          <a:effectLst/>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ＭＳ Ｐゴシック" charset="0"/>
                          <a:cs typeface="Arial" charset="0"/>
                        </a:rPr>
                        <a:t>for 4DEnVar </a:t>
                      </a:r>
                      <a:r>
                        <a:rPr kumimoji="0" lang="en-US" sz="1400" b="1" i="0" u="none" strike="noStrike" cap="none" normalizeH="0" baseline="0" dirty="0">
                          <a:ln>
                            <a:noFill/>
                          </a:ln>
                          <a:solidFill>
                            <a:srgbClr val="000000"/>
                          </a:solidFill>
                          <a:effectLst/>
                          <a:latin typeface="Arial" charset="0"/>
                          <a:ea typeface="ＭＳ Ｐゴシック" charset="0"/>
                          <a:cs typeface="Arial" charset="0"/>
                        </a:rPr>
                        <a:t>at </a:t>
                      </a:r>
                      <a:r>
                        <a:rPr kumimoji="0" lang="en-US" sz="1400" b="1" i="1" u="none" strike="noStrike" cap="none" normalizeH="0" baseline="0" dirty="0" err="1">
                          <a:ln>
                            <a:noFill/>
                          </a:ln>
                          <a:solidFill>
                            <a:srgbClr val="000000"/>
                          </a:solidFill>
                          <a:effectLst/>
                          <a:latin typeface="Arial" charset="0"/>
                          <a:ea typeface="ＭＳ Ｐゴシック" charset="0"/>
                          <a:cs typeface="Arial" charset="0"/>
                        </a:rPr>
                        <a:t>t</a:t>
                      </a:r>
                      <a:r>
                        <a:rPr kumimoji="0" lang="en-US" sz="1400" b="1" i="1" u="none" strike="noStrike" cap="none" normalizeH="0" baseline="-25000" dirty="0" err="1">
                          <a:ln>
                            <a:noFill/>
                          </a:ln>
                          <a:solidFill>
                            <a:srgbClr val="000000"/>
                          </a:solidFill>
                          <a:effectLst/>
                          <a:latin typeface="Arial" charset="0"/>
                          <a:ea typeface="ＭＳ Ｐゴシック" charset="0"/>
                          <a:cs typeface="Arial" charset="0"/>
                        </a:rPr>
                        <a:t>i</a:t>
                      </a:r>
                      <a:endParaRPr kumimoji="0" lang="en-US" sz="1400" b="1" i="1" u="none" strike="noStrike" cap="none" normalizeH="0" baseline="0" dirty="0">
                        <a:ln>
                          <a:noFill/>
                        </a:ln>
                        <a:solidFill>
                          <a:srgbClr val="000000"/>
                        </a:solidFill>
                        <a:effectLst/>
                        <a:latin typeface="Arial" charset="0"/>
                        <a:ea typeface="ＭＳ Ｐゴシック" charset="0"/>
                        <a:cs typeface="Arial" charset="0"/>
                      </a:endParaRP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ＭＳ Ｐゴシック" charset="0"/>
                          <a:cs typeface="Arial" charset="0"/>
                        </a:rPr>
                        <a:t>Total </a:t>
                      </a:r>
                      <a:r>
                        <a:rPr kumimoji="0" lang="en-US" sz="1400" b="1" i="0" u="none" strike="noStrike" cap="none" normalizeH="0" baseline="0" dirty="0" err="1" smtClean="0">
                          <a:ln>
                            <a:noFill/>
                          </a:ln>
                          <a:solidFill>
                            <a:srgbClr val="000000"/>
                          </a:solidFill>
                          <a:effectLst/>
                          <a:latin typeface="Arial" charset="0"/>
                          <a:ea typeface="ＭＳ Ｐゴシック" charset="0"/>
                          <a:cs typeface="Arial" charset="0"/>
                        </a:rPr>
                        <a:t>mem</a:t>
                      </a:r>
                      <a:r>
                        <a:rPr kumimoji="0" lang="en-US" sz="1400" b="1" i="0" u="none" strike="noStrike" cap="none" normalizeH="0" baseline="0" dirty="0" smtClean="0">
                          <a:ln>
                            <a:noFill/>
                          </a:ln>
                          <a:solidFill>
                            <a:srgbClr val="000000"/>
                          </a:solidFill>
                          <a:effectLst/>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ＭＳ Ｐゴシック" charset="0"/>
                          <a:cs typeface="Arial" charset="0"/>
                        </a:rPr>
                        <a:t>for </a:t>
                      </a:r>
                      <a:r>
                        <a:rPr kumimoji="0" lang="en-US" sz="1400" b="1" i="0" u="none" strike="noStrike" cap="none" normalizeH="0" baseline="0" dirty="0" err="1" smtClean="0">
                          <a:ln>
                            <a:noFill/>
                          </a:ln>
                          <a:solidFill>
                            <a:srgbClr val="000000"/>
                          </a:solidFill>
                          <a:effectLst/>
                          <a:latin typeface="Arial" charset="0"/>
                          <a:ea typeface="ＭＳ Ｐゴシック" charset="0"/>
                          <a:cs typeface="Arial" charset="0"/>
                        </a:rPr>
                        <a:t>EnKF</a:t>
                      </a:r>
                      <a:r>
                        <a:rPr kumimoji="0" lang="en-US" sz="1400" b="1" i="0" u="none" strike="noStrike" cap="none" normalizeH="0" baseline="0" dirty="0" smtClean="0">
                          <a:ln>
                            <a:noFill/>
                          </a:ln>
                          <a:solidFill>
                            <a:srgbClr val="000000"/>
                          </a:solidFill>
                          <a:effectLst/>
                          <a:latin typeface="Arial" charset="0"/>
                          <a:ea typeface="ＭＳ Ｐゴシック" charset="0"/>
                          <a:cs typeface="Arial" charset="0"/>
                        </a:rPr>
                        <a:t> </a:t>
                      </a:r>
                      <a:r>
                        <a:rPr kumimoji="0" lang="en-US" sz="1400" b="1" i="0" u="none" strike="noStrike" cap="none" normalizeH="0" baseline="0" dirty="0">
                          <a:ln>
                            <a:noFill/>
                          </a:ln>
                          <a:solidFill>
                            <a:srgbClr val="000000"/>
                          </a:solidFill>
                          <a:effectLst/>
                          <a:latin typeface="Arial" charset="0"/>
                          <a:ea typeface="ＭＳ Ｐゴシック" charset="0"/>
                          <a:cs typeface="Arial" charset="0"/>
                        </a:rPr>
                        <a:t>at </a:t>
                      </a:r>
                      <a:r>
                        <a:rPr kumimoji="0" lang="en-US" sz="1400" b="1" i="1" u="none" strike="noStrike" cap="none" normalizeH="0" baseline="0" dirty="0" err="1">
                          <a:ln>
                            <a:noFill/>
                          </a:ln>
                          <a:solidFill>
                            <a:srgbClr val="000000"/>
                          </a:solidFill>
                          <a:effectLst/>
                          <a:latin typeface="Arial" charset="0"/>
                          <a:ea typeface="ＭＳ Ｐゴシック" charset="0"/>
                          <a:cs typeface="Arial" charset="0"/>
                        </a:rPr>
                        <a:t>t</a:t>
                      </a:r>
                      <a:r>
                        <a:rPr kumimoji="0" lang="en-US" sz="1400" b="1" i="1" u="none" strike="noStrike" cap="none" normalizeH="0" baseline="-25000" dirty="0" err="1">
                          <a:ln>
                            <a:noFill/>
                          </a:ln>
                          <a:solidFill>
                            <a:srgbClr val="000000"/>
                          </a:solidFill>
                          <a:effectLst/>
                          <a:latin typeface="Arial" charset="0"/>
                          <a:ea typeface="ＭＳ Ｐゴシック" charset="0"/>
                          <a:cs typeface="Arial" charset="0"/>
                        </a:rPr>
                        <a:t>i</a:t>
                      </a:r>
                      <a:endParaRPr kumimoji="0" lang="en-US" sz="1400" b="1" i="1" u="none" strike="noStrike" cap="none" normalizeH="0" baseline="0" dirty="0">
                        <a:ln>
                          <a:noFill/>
                        </a:ln>
                        <a:solidFill>
                          <a:srgbClr val="000000"/>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ＭＳ Ｐゴシック" charset="0"/>
                          <a:cs typeface="Arial" charset="0"/>
                        </a:rPr>
                        <a:t>Ensemble </a:t>
                      </a:r>
                      <a:r>
                        <a:rPr kumimoji="0" lang="en-US" sz="1200" b="1" i="0" u="none" strike="noStrike" cap="none" normalizeH="0" baseline="0" dirty="0" err="1" smtClean="0">
                          <a:ln>
                            <a:noFill/>
                          </a:ln>
                          <a:solidFill>
                            <a:srgbClr val="000000"/>
                          </a:solidFill>
                          <a:effectLst/>
                          <a:latin typeface="Arial" charset="0"/>
                          <a:ea typeface="ＭＳ Ｐゴシック" charset="0"/>
                          <a:cs typeface="Arial" charset="0"/>
                        </a:rPr>
                        <a:t>Fcsts</a:t>
                      </a:r>
                      <a:r>
                        <a:rPr kumimoji="0" lang="en-US" sz="1200" b="1" i="0" u="none" strike="noStrike" cap="none" normalizeH="0" baseline="0" dirty="0" smtClean="0">
                          <a:ln>
                            <a:noFill/>
                          </a:ln>
                          <a:solidFill>
                            <a:srgbClr val="000000"/>
                          </a:solidFill>
                          <a:effectLst/>
                          <a:latin typeface="Arial" charset="0"/>
                          <a:ea typeface="ＭＳ Ｐゴシック" charset="0"/>
                          <a:cs typeface="Arial" charset="0"/>
                        </a:rPr>
                        <a:t> </a:t>
                      </a:r>
                      <a:r>
                        <a:rPr kumimoji="0" lang="en-US" sz="1200" b="1" i="0" u="none" strike="noStrike" cap="none" normalizeH="0" baseline="0" dirty="0">
                          <a:ln>
                            <a:noFill/>
                          </a:ln>
                          <a:solidFill>
                            <a:srgbClr val="000000"/>
                          </a:solidFill>
                          <a:effectLst/>
                          <a:latin typeface="Arial" charset="0"/>
                          <a:ea typeface="ＭＳ Ｐゴシック" charset="0"/>
                          <a:cs typeface="Arial" charset="0"/>
                        </a:rPr>
                        <a:t>at </a:t>
                      </a:r>
                      <a:r>
                        <a:rPr kumimoji="0" lang="en-US" sz="1200" b="1" i="1" u="none" strike="noStrike" cap="none" normalizeH="0" baseline="0" dirty="0" err="1">
                          <a:ln>
                            <a:noFill/>
                          </a:ln>
                          <a:solidFill>
                            <a:srgbClr val="000000"/>
                          </a:solidFill>
                          <a:effectLst/>
                          <a:latin typeface="Arial" charset="0"/>
                          <a:ea typeface="ＭＳ Ｐゴシック" charset="0"/>
                          <a:cs typeface="Arial" charset="0"/>
                        </a:rPr>
                        <a:t>t</a:t>
                      </a:r>
                      <a:r>
                        <a:rPr kumimoji="0" lang="en-US" sz="1200" b="1" i="1" u="none" strike="noStrike" cap="none" normalizeH="0" baseline="-25000" dirty="0" err="1">
                          <a:ln>
                            <a:noFill/>
                          </a:ln>
                          <a:solidFill>
                            <a:srgbClr val="000000"/>
                          </a:solidFill>
                          <a:effectLst/>
                          <a:latin typeface="Arial" charset="0"/>
                          <a:ea typeface="ＭＳ Ｐゴシック" charset="0"/>
                          <a:cs typeface="Arial" charset="0"/>
                        </a:rPr>
                        <a:t>i</a:t>
                      </a:r>
                      <a:endParaRPr kumimoji="0" lang="en-US" sz="1200" b="1" i="1" u="none" strike="noStrike" cap="none" normalizeH="0" baseline="0" dirty="0">
                        <a:ln>
                          <a:noFill/>
                        </a:ln>
                        <a:solidFill>
                          <a:srgbClr val="000000"/>
                        </a:solidFill>
                        <a:effectLst/>
                        <a:latin typeface="Arial" charset="0"/>
                        <a:ea typeface="ＭＳ Ｐゴシック" charset="0"/>
                        <a:cs typeface="Arial" charset="0"/>
                      </a:endParaRP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ＭＳ Ｐゴシック" charset="0"/>
                          <a:cs typeface="Arial" charset="0"/>
                        </a:rPr>
                        <a:t>Cost </a:t>
                      </a:r>
                      <a:endParaRPr kumimoji="0" lang="en-US" sz="1200" b="1" i="0" u="none" strike="noStrike" cap="none" normalizeH="0" baseline="0" dirty="0" smtClean="0">
                        <a:ln>
                          <a:noFill/>
                        </a:ln>
                        <a:solidFill>
                          <a:srgbClr val="000000"/>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ea typeface="ＭＳ Ｐゴシック" charset="0"/>
                          <a:cs typeface="Arial" charset="0"/>
                        </a:rPr>
                        <a:t>estimate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ea typeface="ＭＳ Ｐゴシック" charset="0"/>
                          <a:cs typeface="Arial" charset="0"/>
                        </a:rPr>
                        <a:t>(rel. to ENS80)</a:t>
                      </a:r>
                      <a:endParaRPr kumimoji="0" lang="en-US" sz="1200" b="1" i="0" u="none" strike="noStrike" cap="none" normalizeH="0" baseline="0" dirty="0">
                        <a:ln>
                          <a:noFill/>
                        </a:ln>
                        <a:solidFill>
                          <a:srgbClr val="000000"/>
                        </a:solidFill>
                        <a:effectLst/>
                        <a:latin typeface="Arial" charset="0"/>
                        <a:ea typeface="ＭＳ Ｐゴシック" charset="0"/>
                        <a:cs typeface="Arial" charset="0"/>
                      </a:endParaRP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ea typeface="ＭＳ Ｐゴシック" charset="0"/>
                          <a:cs typeface="Arial" charset="0"/>
                        </a:rPr>
                        <a:t>Required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ea typeface="ＭＳ Ｐゴシック" charset="0"/>
                          <a:cs typeface="Arial" charset="0"/>
                        </a:rPr>
                        <a:t> storage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ea typeface="ＭＳ Ｐゴシック" charset="0"/>
                          <a:cs typeface="Arial" charset="0"/>
                        </a:rPr>
                        <a:t>(rel. to ENS80)</a:t>
                      </a:r>
                      <a:endParaRPr kumimoji="0" lang="en-US" sz="1200" b="1" i="0" u="none" strike="noStrike" cap="none" normalizeH="0" baseline="0" dirty="0">
                        <a:ln>
                          <a:noFill/>
                        </a:ln>
                        <a:solidFill>
                          <a:srgbClr val="000000"/>
                        </a:solidFill>
                        <a:effectLst/>
                        <a:latin typeface="Arial" charset="0"/>
                        <a:ea typeface="ＭＳ Ｐゴシック" charset="0"/>
                        <a:cs typeface="Arial" charset="0"/>
                      </a:endParaRPr>
                    </a:p>
                  </a:txBody>
                  <a:tcPr marL="65307" marR="65307" marT="39184" marB="39184"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71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ＭＳ Ｐゴシック" charset="0"/>
                          <a:cs typeface="Arial" charset="0"/>
                        </a:rPr>
                        <a:t>ENS80</a:t>
                      </a: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L="65307" marR="65307" marT="39184" marB="39184"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a:ea typeface="ＭＳ Ｐゴシック" charset="0"/>
                          <a:cs typeface="Arial"/>
                        </a:rPr>
                        <a:t>80</a:t>
                      </a:r>
                      <a:r>
                        <a:rPr kumimoji="0" lang="en-US" sz="1400" b="0" i="0" u="none" strike="noStrike" cap="none" normalizeH="0" baseline="0" dirty="0">
                          <a:ln>
                            <a:noFill/>
                          </a:ln>
                          <a:solidFill>
                            <a:srgbClr val="000000"/>
                          </a:solidFill>
                          <a:effectLst/>
                          <a:latin typeface="Arial"/>
                          <a:ea typeface="ＭＳ Ｐゴシック" charset="0"/>
                          <a:cs typeface="Arial"/>
                        </a:rPr>
                        <a:t>-</a:t>
                      </a:r>
                      <a:r>
                        <a:rPr kumimoji="0" lang="en-US" sz="1400" b="0" i="0" u="none" strike="noStrike" cap="none" normalizeH="0" baseline="0" dirty="0" smtClean="0">
                          <a:ln>
                            <a:noFill/>
                          </a:ln>
                          <a:solidFill>
                            <a:srgbClr val="000000"/>
                          </a:solidFill>
                          <a:effectLst/>
                          <a:latin typeface="Arial"/>
                          <a:ea typeface="ＭＳ Ｐゴシック" charset="0"/>
                          <a:cs typeface="Arial"/>
                        </a:rPr>
                        <a:t>mem </a:t>
                      </a:r>
                      <a:r>
                        <a:rPr kumimoji="0" lang="en-US" sz="1400" b="0" i="0" u="none" strike="noStrike" cap="none" normalizeH="0" baseline="0" dirty="0" err="1" smtClean="0">
                          <a:ln>
                            <a:noFill/>
                          </a:ln>
                          <a:solidFill>
                            <a:srgbClr val="000000"/>
                          </a:solidFill>
                          <a:effectLst/>
                          <a:latin typeface="Arial"/>
                          <a:ea typeface="ＭＳ Ｐゴシック" charset="0"/>
                          <a:cs typeface="Arial"/>
                        </a:rPr>
                        <a:t>perts</a:t>
                      </a:r>
                      <a:endParaRPr kumimoji="0" lang="en-US" sz="1400" b="0" i="0" u="none" strike="noStrike" cap="none" normalizeH="0" baseline="0" dirty="0">
                        <a:ln>
                          <a:noFill/>
                        </a:ln>
                        <a:solidFill>
                          <a:srgbClr val="000000"/>
                        </a:solidFill>
                        <a:effectLst/>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rgbClr val="000000"/>
                          </a:solidFill>
                          <a:effectLst/>
                          <a:latin typeface="Arial"/>
                          <a:ea typeface="ＭＳ Ｐゴシック" charset="0"/>
                          <a:cs typeface="Arial"/>
                        </a:rPr>
                        <a:t> </a:t>
                      </a:r>
                      <a:r>
                        <a:rPr kumimoji="0" lang="en-US" sz="1400" b="0" i="0" u="none" strike="noStrike" cap="none" normalizeH="0" baseline="0" dirty="0" smtClean="0">
                          <a:ln>
                            <a:noFill/>
                          </a:ln>
                          <a:solidFill>
                            <a:srgbClr val="000000"/>
                          </a:solidFill>
                          <a:effectLst/>
                          <a:latin typeface="Arial"/>
                          <a:ea typeface="ＭＳ Ｐゴシック" charset="0"/>
                          <a:cs typeface="Arial"/>
                        </a:rPr>
                        <a:t> from </a:t>
                      </a:r>
                      <a:r>
                        <a:rPr kumimoji="0" lang="en-US" sz="1400" b="0" i="0" u="none" strike="noStrike" cap="none" normalizeH="0" baseline="0" dirty="0" err="1" smtClean="0">
                          <a:ln>
                            <a:noFill/>
                          </a:ln>
                          <a:solidFill>
                            <a:srgbClr val="000000"/>
                          </a:solidFill>
                          <a:effectLst/>
                          <a:latin typeface="Arial"/>
                          <a:ea typeface="ＭＳ Ｐゴシック" charset="0"/>
                          <a:cs typeface="Arial"/>
                        </a:rPr>
                        <a:t>fcsts</a:t>
                      </a:r>
                      <a:r>
                        <a:rPr kumimoji="0" lang="en-US" sz="1400" b="0" i="0" u="none" strike="noStrike" cap="none" normalizeH="0" baseline="0" dirty="0" smtClean="0">
                          <a:ln>
                            <a:noFill/>
                          </a:ln>
                          <a:solidFill>
                            <a:srgbClr val="000000"/>
                          </a:solidFill>
                          <a:effectLst/>
                          <a:latin typeface="Arial"/>
                          <a:ea typeface="ＭＳ Ｐゴシック" charset="0"/>
                          <a:cs typeface="Arial"/>
                        </a:rPr>
                        <a:t> valid at </a:t>
                      </a:r>
                      <a:r>
                        <a:rPr kumimoji="0" lang="en-US" sz="1400" b="0" i="1" u="none" strike="noStrike" cap="none" normalizeH="0" baseline="0" dirty="0" err="1" smtClean="0">
                          <a:ln>
                            <a:noFill/>
                          </a:ln>
                          <a:solidFill>
                            <a:srgbClr val="000000"/>
                          </a:solidFill>
                          <a:effectLst/>
                          <a:latin typeface="Arial"/>
                          <a:ea typeface="ＭＳ Ｐゴシック" charset="0"/>
                          <a:cs typeface="Arial"/>
                        </a:rPr>
                        <a:t>t</a:t>
                      </a:r>
                      <a:r>
                        <a:rPr kumimoji="0" lang="en-US" sz="1400" b="0" i="1" u="none" strike="noStrike" cap="none" normalizeH="0" baseline="-25000" dirty="0" err="1" smtClean="0">
                          <a:ln>
                            <a:noFill/>
                          </a:ln>
                          <a:solidFill>
                            <a:srgbClr val="000000"/>
                          </a:solidFill>
                          <a:effectLst/>
                          <a:latin typeface="Arial"/>
                          <a:ea typeface="ＭＳ Ｐゴシック" charset="0"/>
                          <a:cs typeface="Arial"/>
                        </a:rPr>
                        <a:t>i</a:t>
                      </a:r>
                      <a:r>
                        <a:rPr kumimoji="0" lang="en-US" sz="1400" b="0" i="1" u="none" strike="noStrike" cap="none" normalizeH="0" baseline="0" dirty="0" smtClean="0">
                          <a:ln>
                            <a:noFill/>
                          </a:ln>
                          <a:solidFill>
                            <a:srgbClr val="000000"/>
                          </a:solidFill>
                          <a:effectLst/>
                          <a:latin typeface="Arial"/>
                          <a:ea typeface="ＭＳ Ｐゴシック" charset="0"/>
                          <a:cs typeface="Arial"/>
                        </a:rPr>
                        <a:t> </a:t>
                      </a:r>
                      <a:r>
                        <a:rPr kumimoji="0" lang="en-US" sz="1400" b="0" i="0" u="none" strike="noStrike" cap="none" normalizeH="0" baseline="0" dirty="0" smtClean="0">
                          <a:ln>
                            <a:noFill/>
                          </a:ln>
                          <a:solidFill>
                            <a:srgbClr val="000000"/>
                          </a:solidFill>
                          <a:effectLst/>
                          <a:latin typeface="Arial"/>
                          <a:ea typeface="ＭＳ Ｐゴシック" charset="0"/>
                          <a:cs typeface="Arial"/>
                        </a:rPr>
                        <a:t>but initialized </a:t>
                      </a:r>
                      <a:r>
                        <a:rPr kumimoji="0" lang="en-US" sz="1400" b="0" i="0" u="none" strike="noStrike" cap="none" normalizeH="0" baseline="0" dirty="0">
                          <a:ln>
                            <a:noFill/>
                          </a:ln>
                          <a:solidFill>
                            <a:srgbClr val="000000"/>
                          </a:solidFill>
                          <a:effectLst/>
                          <a:latin typeface="Arial"/>
                          <a:ea typeface="ＭＳ Ｐゴシック" charset="0"/>
                          <a:cs typeface="Arial"/>
                        </a:rPr>
                        <a:t>from </a:t>
                      </a:r>
                      <a:r>
                        <a:rPr kumimoji="0" lang="en-US" sz="1400" b="0" i="1" u="none" strike="noStrike" cap="none" normalizeH="0" baseline="0" dirty="0">
                          <a:ln>
                            <a:noFill/>
                          </a:ln>
                          <a:solidFill>
                            <a:srgbClr val="000000"/>
                          </a:solidFill>
                          <a:effectLst/>
                          <a:latin typeface="Arial"/>
                          <a:ea typeface="ＭＳ Ｐゴシック" charset="0"/>
                          <a:cs typeface="Arial"/>
                        </a:rPr>
                        <a:t>t</a:t>
                      </a:r>
                      <a:r>
                        <a:rPr kumimoji="0" lang="en-US" sz="1400" b="0" i="1" u="none" strike="noStrike" cap="none" normalizeH="0" baseline="-25000" dirty="0">
                          <a:ln>
                            <a:noFill/>
                          </a:ln>
                          <a:solidFill>
                            <a:srgbClr val="000000"/>
                          </a:solidFill>
                          <a:effectLst/>
                          <a:latin typeface="Arial"/>
                          <a:ea typeface="ＭＳ Ｐゴシック" charset="0"/>
                          <a:cs typeface="Arial"/>
                        </a:rPr>
                        <a:t>i-1</a:t>
                      </a:r>
                      <a:r>
                        <a:rPr kumimoji="0" lang="en-US" sz="1400" b="0" i="1" u="none" strike="noStrike" cap="none" normalizeH="0" baseline="0" dirty="0">
                          <a:ln>
                            <a:noFill/>
                          </a:ln>
                          <a:solidFill>
                            <a:srgbClr val="000000"/>
                          </a:solidFill>
                          <a:effectLst/>
                          <a:latin typeface="Arial"/>
                          <a:ea typeface="ＭＳ Ｐゴシック" charset="0"/>
                          <a:cs typeface="Arial"/>
                        </a:rPr>
                        <a:t> </a:t>
                      </a: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a:ea typeface="ＭＳ Ｐゴシック" charset="0"/>
                          <a:cs typeface="Arial"/>
                        </a:rPr>
                        <a:t>80</a:t>
                      </a:r>
                      <a:endParaRPr kumimoji="0" lang="en-US" sz="1400" b="0" i="0" u="none" strike="noStrike" cap="none" normalizeH="0" baseline="0" dirty="0">
                        <a:ln>
                          <a:noFill/>
                        </a:ln>
                        <a:solidFill>
                          <a:srgbClr val="000000"/>
                        </a:solidFill>
                        <a:effectLst/>
                        <a:latin typeface="Arial"/>
                        <a:ea typeface="ＭＳ Ｐゴシック" charset="0"/>
                        <a:cs typeface="Arial"/>
                      </a:endParaRP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ＭＳ Ｐゴシック" charset="0"/>
                          <a:cs typeface="Arial"/>
                        </a:rPr>
                        <a:t>80-</a:t>
                      </a:r>
                      <a:r>
                        <a:rPr kumimoji="0" lang="en-US" sz="1400" b="0" i="0" u="none" strike="noStrike" cap="none" normalizeH="0" baseline="0" dirty="0" smtClean="0">
                          <a:ln>
                            <a:noFill/>
                          </a:ln>
                          <a:solidFill>
                            <a:srgbClr val="000000"/>
                          </a:solidFill>
                          <a:effectLst/>
                          <a:latin typeface="Arial"/>
                          <a:ea typeface="ＭＳ Ｐゴシック" charset="0"/>
                          <a:cs typeface="Arial"/>
                        </a:rPr>
                        <a:t>mem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a:ea typeface="ＭＳ Ｐゴシック" charset="0"/>
                          <a:cs typeface="Arial"/>
                        </a:rPr>
                        <a:t>9</a:t>
                      </a:r>
                      <a:r>
                        <a:rPr kumimoji="0" lang="en-US" sz="1400" b="0" i="0" u="none" strike="noStrike" cap="none" normalizeH="0" baseline="0" dirty="0">
                          <a:ln>
                            <a:noFill/>
                          </a:ln>
                          <a:solidFill>
                            <a:srgbClr val="000000"/>
                          </a:solidFill>
                          <a:effectLst/>
                          <a:latin typeface="Arial"/>
                          <a:ea typeface="ＭＳ Ｐゴシック" charset="0"/>
                          <a:cs typeface="Arial"/>
                        </a:rPr>
                        <a:t>-hour </a:t>
                      </a:r>
                      <a:r>
                        <a:rPr kumimoji="0" lang="en-US" sz="1400" b="0" i="0" u="none" strike="noStrike" cap="none" normalizeH="0" baseline="0" dirty="0" err="1" smtClean="0">
                          <a:ln>
                            <a:noFill/>
                          </a:ln>
                          <a:solidFill>
                            <a:srgbClr val="000000"/>
                          </a:solidFill>
                          <a:effectLst/>
                          <a:latin typeface="Arial"/>
                          <a:ea typeface="ＭＳ Ｐゴシック" charset="0"/>
                          <a:cs typeface="Arial"/>
                        </a:rPr>
                        <a:t>fcsts</a:t>
                      </a:r>
                      <a:r>
                        <a:rPr kumimoji="0" lang="en-US" sz="1400" b="0" i="0" u="none" strike="noStrike" cap="none" normalizeH="0" baseline="0" dirty="0" smtClean="0">
                          <a:ln>
                            <a:noFill/>
                          </a:ln>
                          <a:solidFill>
                            <a:srgbClr val="000000"/>
                          </a:solidFill>
                          <a:effectLst/>
                          <a:latin typeface="Arial"/>
                          <a:ea typeface="ＭＳ Ｐゴシック" charset="0"/>
                          <a:cs typeface="Arial"/>
                        </a:rPr>
                        <a:t> </a:t>
                      </a:r>
                      <a:endParaRPr kumimoji="0" lang="en-US" sz="1400" b="0" i="0" u="none" strike="noStrike" cap="none" normalizeH="0" baseline="0" dirty="0">
                        <a:ln>
                          <a:noFill/>
                        </a:ln>
                        <a:solidFill>
                          <a:srgbClr val="000000"/>
                        </a:solidFill>
                        <a:effectLst/>
                        <a:latin typeface="Arial"/>
                        <a:ea typeface="ＭＳ Ｐゴシック" charset="0"/>
                        <a:cs typeface="Arial"/>
                      </a:endParaRP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ＭＳ Ｐゴシック" charset="0"/>
                          <a:cs typeface="Arial"/>
                        </a:rPr>
                        <a:t>1</a:t>
                      </a: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a:ea typeface="ＭＳ Ｐゴシック" charset="0"/>
                          <a:cs typeface="Arial"/>
                        </a:rPr>
                        <a:t>1</a:t>
                      </a:r>
                      <a:endParaRPr kumimoji="0" lang="en-US" sz="1400" b="0" i="0" u="none" strike="noStrike" cap="none" normalizeH="0" baseline="0" dirty="0">
                        <a:ln>
                          <a:noFill/>
                        </a:ln>
                        <a:solidFill>
                          <a:srgbClr val="000000"/>
                        </a:solidFill>
                        <a:effectLst/>
                        <a:latin typeface="Arial"/>
                        <a:ea typeface="ＭＳ Ｐゴシック" charset="0"/>
                        <a:cs typeface="Arial"/>
                      </a:endParaRPr>
                    </a:p>
                  </a:txBody>
                  <a:tcPr marL="65307" marR="65307" marT="39184" marB="39184"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016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ＭＳ Ｐゴシック" charset="0"/>
                          <a:cs typeface="Arial" charset="0"/>
                        </a:rPr>
                        <a:t>ENS240</a:t>
                      </a: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L="65307" marR="65307" marT="39184" marB="39184"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ＭＳ Ｐゴシック" charset="0"/>
                          <a:cs typeface="Arial"/>
                        </a:rPr>
                        <a:t>240-</a:t>
                      </a:r>
                      <a:r>
                        <a:rPr kumimoji="0" lang="en-US" sz="1400" b="0" i="0" u="none" strike="noStrike" cap="none" normalizeH="0" baseline="0" dirty="0" smtClean="0">
                          <a:ln>
                            <a:noFill/>
                          </a:ln>
                          <a:solidFill>
                            <a:srgbClr val="000000"/>
                          </a:solidFill>
                          <a:effectLst/>
                          <a:latin typeface="Arial"/>
                          <a:ea typeface="ＭＳ Ｐゴシック" charset="0"/>
                          <a:cs typeface="Arial"/>
                        </a:rPr>
                        <a:t>mem </a:t>
                      </a:r>
                      <a:r>
                        <a:rPr kumimoji="0" lang="en-US" sz="1400" b="0" i="0" u="none" strike="noStrike" cap="none" normalizeH="0" baseline="0" dirty="0" err="1" smtClean="0">
                          <a:ln>
                            <a:noFill/>
                          </a:ln>
                          <a:solidFill>
                            <a:srgbClr val="000000"/>
                          </a:solidFill>
                          <a:effectLst/>
                          <a:latin typeface="Arial"/>
                          <a:ea typeface="ＭＳ Ｐゴシック" charset="0"/>
                          <a:cs typeface="Arial"/>
                        </a:rPr>
                        <a:t>perts</a:t>
                      </a:r>
                      <a:endParaRPr kumimoji="0" lang="en-US" sz="1400" b="0" i="0" u="none" strike="noStrike" cap="none" normalizeH="0" baseline="0" dirty="0">
                        <a:ln>
                          <a:noFill/>
                        </a:ln>
                        <a:solidFill>
                          <a:srgbClr val="000000"/>
                        </a:solidFill>
                        <a:effectLst/>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rgbClr val="000000"/>
                          </a:solidFill>
                          <a:effectLst/>
                          <a:latin typeface="Arial"/>
                          <a:ea typeface="ＭＳ Ｐゴシック" charset="0"/>
                          <a:cs typeface="Arial"/>
                        </a:rPr>
                        <a:t>  </a:t>
                      </a:r>
                      <a:r>
                        <a:rPr kumimoji="0" lang="en-US" sz="1400" b="0" i="0" u="none" strike="noStrike" cap="none" normalizeH="0" baseline="0" dirty="0" smtClean="0">
                          <a:ln>
                            <a:noFill/>
                          </a:ln>
                          <a:solidFill>
                            <a:srgbClr val="000000"/>
                          </a:solidFill>
                          <a:effectLst/>
                          <a:latin typeface="Arial"/>
                          <a:ea typeface="ＭＳ Ｐゴシック" charset="0"/>
                          <a:cs typeface="Arial"/>
                        </a:rPr>
                        <a:t>from </a:t>
                      </a:r>
                      <a:r>
                        <a:rPr kumimoji="0" lang="en-US" sz="1400" b="0" i="0" u="none" strike="noStrike" cap="none" normalizeH="0" baseline="0" dirty="0" err="1" smtClean="0">
                          <a:ln>
                            <a:noFill/>
                          </a:ln>
                          <a:solidFill>
                            <a:srgbClr val="000000"/>
                          </a:solidFill>
                          <a:effectLst/>
                          <a:latin typeface="Arial"/>
                          <a:ea typeface="ＭＳ Ｐゴシック" charset="0"/>
                          <a:cs typeface="Arial"/>
                        </a:rPr>
                        <a:t>fcsts</a:t>
                      </a:r>
                      <a:r>
                        <a:rPr kumimoji="0" lang="en-US" sz="1400" b="0" i="0" u="none" strike="noStrike" cap="none" normalizeH="0" baseline="0" dirty="0" smtClean="0">
                          <a:ln>
                            <a:noFill/>
                          </a:ln>
                          <a:solidFill>
                            <a:srgbClr val="000000"/>
                          </a:solidFill>
                          <a:effectLst/>
                          <a:latin typeface="Arial"/>
                          <a:ea typeface="ＭＳ Ｐゴシック" charset="0"/>
                          <a:cs typeface="Arial"/>
                        </a:rPr>
                        <a:t> valid at </a:t>
                      </a:r>
                      <a:r>
                        <a:rPr kumimoji="0" lang="en-US" sz="1400" b="0" i="1" u="none" strike="noStrike" cap="none" normalizeH="0" baseline="0" dirty="0" err="1" smtClean="0">
                          <a:ln>
                            <a:noFill/>
                          </a:ln>
                          <a:solidFill>
                            <a:srgbClr val="000000"/>
                          </a:solidFill>
                          <a:effectLst/>
                          <a:latin typeface="Arial"/>
                          <a:ea typeface="ＭＳ Ｐゴシック" charset="0"/>
                          <a:cs typeface="Arial"/>
                        </a:rPr>
                        <a:t>t</a:t>
                      </a:r>
                      <a:r>
                        <a:rPr kumimoji="0" lang="en-US" sz="1400" b="0" i="1" u="none" strike="noStrike" cap="none" normalizeH="0" baseline="-25000" dirty="0" err="1" smtClean="0">
                          <a:ln>
                            <a:noFill/>
                          </a:ln>
                          <a:solidFill>
                            <a:srgbClr val="000000"/>
                          </a:solidFill>
                          <a:effectLst/>
                          <a:latin typeface="Arial"/>
                          <a:ea typeface="ＭＳ Ｐゴシック" charset="0"/>
                          <a:cs typeface="Arial"/>
                        </a:rPr>
                        <a:t>i</a:t>
                      </a:r>
                      <a:r>
                        <a:rPr kumimoji="0" lang="en-US" sz="1400" b="0" i="1" u="none" strike="noStrike" cap="none" normalizeH="0" baseline="0" dirty="0" smtClean="0">
                          <a:ln>
                            <a:noFill/>
                          </a:ln>
                          <a:solidFill>
                            <a:srgbClr val="000000"/>
                          </a:solidFill>
                          <a:effectLst/>
                          <a:latin typeface="Arial"/>
                          <a:ea typeface="ＭＳ Ｐゴシック" charset="0"/>
                          <a:cs typeface="Arial"/>
                        </a:rPr>
                        <a:t> </a:t>
                      </a:r>
                      <a:r>
                        <a:rPr kumimoji="0" lang="en-US" sz="1400" b="0" i="0" u="none" strike="noStrike" cap="none" normalizeH="0" baseline="0" dirty="0" smtClean="0">
                          <a:ln>
                            <a:noFill/>
                          </a:ln>
                          <a:solidFill>
                            <a:srgbClr val="000000"/>
                          </a:solidFill>
                          <a:effectLst/>
                          <a:latin typeface="Arial"/>
                          <a:ea typeface="ＭＳ Ｐゴシック" charset="0"/>
                          <a:cs typeface="Arial"/>
                        </a:rPr>
                        <a:t>but initialized from </a:t>
                      </a:r>
                      <a:r>
                        <a:rPr kumimoji="0" lang="en-US" sz="1400" b="0" i="1" u="none" strike="noStrike" cap="none" normalizeH="0" baseline="0" dirty="0" smtClean="0">
                          <a:ln>
                            <a:noFill/>
                          </a:ln>
                          <a:solidFill>
                            <a:srgbClr val="000000"/>
                          </a:solidFill>
                          <a:effectLst/>
                          <a:latin typeface="Arial"/>
                          <a:ea typeface="ＭＳ Ｐゴシック" charset="0"/>
                          <a:cs typeface="Arial"/>
                        </a:rPr>
                        <a:t>t</a:t>
                      </a:r>
                      <a:r>
                        <a:rPr kumimoji="0" lang="en-US" sz="1400" b="0" i="1" u="none" strike="noStrike" cap="none" normalizeH="0" baseline="-25000" dirty="0" smtClean="0">
                          <a:ln>
                            <a:noFill/>
                          </a:ln>
                          <a:solidFill>
                            <a:srgbClr val="000000"/>
                          </a:solidFill>
                          <a:effectLst/>
                          <a:latin typeface="Arial"/>
                          <a:ea typeface="ＭＳ Ｐゴシック" charset="0"/>
                          <a:cs typeface="Arial"/>
                        </a:rPr>
                        <a:t>i-1</a:t>
                      </a:r>
                      <a:r>
                        <a:rPr kumimoji="0" lang="en-US" sz="1400" b="0" i="1" u="none" strike="noStrike" cap="none" normalizeH="0" baseline="0" dirty="0" smtClean="0">
                          <a:ln>
                            <a:noFill/>
                          </a:ln>
                          <a:solidFill>
                            <a:srgbClr val="000000"/>
                          </a:solidFill>
                          <a:effectLst/>
                          <a:latin typeface="Arial"/>
                          <a:ea typeface="ＭＳ Ｐゴシック" charset="0"/>
                          <a:cs typeface="Arial"/>
                        </a:rPr>
                        <a:t> </a:t>
                      </a:r>
                      <a:endParaRPr kumimoji="0" lang="en-US" sz="1400" b="0" i="1" u="none" strike="noStrike" cap="none" normalizeH="0" baseline="0" dirty="0">
                        <a:ln>
                          <a:noFill/>
                        </a:ln>
                        <a:solidFill>
                          <a:srgbClr val="000000"/>
                        </a:solidFill>
                        <a:effectLst/>
                        <a:latin typeface="Arial"/>
                        <a:ea typeface="ＭＳ Ｐゴシック" charset="0"/>
                        <a:cs typeface="Arial"/>
                      </a:endParaRP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544513"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rgbClr val="000000"/>
                          </a:solidFill>
                          <a:effectLst/>
                          <a:latin typeface="Arial"/>
                          <a:ea typeface="ＭＳ Ｐゴシック" charset="0"/>
                          <a:cs typeface="Arial"/>
                        </a:rPr>
                        <a:t>240</a:t>
                      </a: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544513"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rgbClr val="000000"/>
                          </a:solidFill>
                          <a:effectLst/>
                          <a:latin typeface="Arial"/>
                          <a:ea typeface="ＭＳ Ｐゴシック" charset="0"/>
                          <a:cs typeface="Arial"/>
                        </a:rPr>
                        <a:t>240-</a:t>
                      </a:r>
                      <a:r>
                        <a:rPr kumimoji="0" lang="en-US" sz="1400" b="0" i="0" u="none" strike="noStrike" cap="none" normalizeH="0" baseline="0" dirty="0" smtClean="0">
                          <a:ln>
                            <a:noFill/>
                          </a:ln>
                          <a:solidFill>
                            <a:srgbClr val="000000"/>
                          </a:solidFill>
                          <a:effectLst/>
                          <a:latin typeface="Arial"/>
                          <a:ea typeface="ＭＳ Ｐゴシック" charset="0"/>
                          <a:cs typeface="Arial"/>
                        </a:rPr>
                        <a:t>mem </a:t>
                      </a:r>
                    </a:p>
                    <a:p>
                      <a:pPr marL="0" marR="0" lvl="0" indent="0" algn="ctr" defTabSz="544513"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rgbClr val="000000"/>
                          </a:solidFill>
                          <a:effectLst/>
                          <a:latin typeface="Arial"/>
                          <a:ea typeface="ＭＳ Ｐゴシック" charset="0"/>
                          <a:cs typeface="Arial"/>
                        </a:rPr>
                        <a:t>9</a:t>
                      </a:r>
                      <a:r>
                        <a:rPr kumimoji="0" lang="en-US" sz="1400" b="0" i="0" u="none" strike="noStrike" cap="none" normalizeH="0" baseline="0" dirty="0">
                          <a:ln>
                            <a:noFill/>
                          </a:ln>
                          <a:solidFill>
                            <a:srgbClr val="000000"/>
                          </a:solidFill>
                          <a:effectLst/>
                          <a:latin typeface="Arial"/>
                          <a:ea typeface="ＭＳ Ｐゴシック" charset="0"/>
                          <a:cs typeface="Arial"/>
                        </a:rPr>
                        <a:t>-hour </a:t>
                      </a:r>
                      <a:r>
                        <a:rPr kumimoji="0" lang="en-US" sz="1400" b="0" i="0" u="none" strike="noStrike" cap="none" normalizeH="0" baseline="0" dirty="0" err="1" smtClean="0">
                          <a:ln>
                            <a:noFill/>
                          </a:ln>
                          <a:solidFill>
                            <a:srgbClr val="000000"/>
                          </a:solidFill>
                          <a:effectLst/>
                          <a:latin typeface="Arial"/>
                          <a:ea typeface="ＭＳ Ｐゴシック" charset="0"/>
                          <a:cs typeface="Arial"/>
                        </a:rPr>
                        <a:t>fcsts</a:t>
                      </a:r>
                      <a:r>
                        <a:rPr kumimoji="0" lang="en-US" sz="1400" b="0" i="0" u="none" strike="noStrike" cap="none" normalizeH="0" baseline="0" dirty="0" smtClean="0">
                          <a:ln>
                            <a:noFill/>
                          </a:ln>
                          <a:solidFill>
                            <a:srgbClr val="000000"/>
                          </a:solidFill>
                          <a:effectLst/>
                          <a:latin typeface="Arial"/>
                          <a:ea typeface="ＭＳ Ｐゴシック" charset="0"/>
                          <a:cs typeface="Arial"/>
                        </a:rPr>
                        <a:t> </a:t>
                      </a:r>
                      <a:endParaRPr kumimoji="0" lang="en-US" sz="1400" b="0" i="0" u="none" strike="noStrike" cap="none" normalizeH="0" baseline="0" dirty="0">
                        <a:ln>
                          <a:noFill/>
                        </a:ln>
                        <a:solidFill>
                          <a:srgbClr val="000000"/>
                        </a:solidFill>
                        <a:effectLst/>
                        <a:latin typeface="Arial"/>
                        <a:ea typeface="ＭＳ Ｐゴシック" charset="0"/>
                        <a:cs typeface="Arial"/>
                      </a:endParaRP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544513"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rgbClr val="000000"/>
                          </a:solidFill>
                          <a:effectLst/>
                          <a:latin typeface="Arial"/>
                          <a:ea typeface="ＭＳ Ｐゴシック" charset="0"/>
                          <a:cs typeface="Arial"/>
                        </a:rPr>
                        <a:t>3</a:t>
                      </a:r>
                      <a:endParaRPr kumimoji="0" lang="en-US" sz="1400" b="0" i="0" u="none" strike="noStrike" cap="none" normalizeH="0" baseline="0" dirty="0">
                        <a:ln>
                          <a:noFill/>
                        </a:ln>
                        <a:solidFill>
                          <a:srgbClr val="000000"/>
                        </a:solidFill>
                        <a:effectLst/>
                        <a:latin typeface="Arial"/>
                        <a:ea typeface="ＭＳ Ｐゴシック" charset="0"/>
                        <a:cs typeface="Arial"/>
                      </a:endParaRP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544513"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rgbClr val="000000"/>
                          </a:solidFill>
                          <a:effectLst/>
                          <a:latin typeface="Arial"/>
                          <a:ea typeface="ＭＳ Ｐゴシック" charset="0"/>
                          <a:cs typeface="Arial"/>
                        </a:rPr>
                        <a:t>3</a:t>
                      </a:r>
                      <a:endParaRPr kumimoji="0" lang="en-US" sz="1400" b="0" i="0" u="none" strike="noStrike" cap="none" normalizeH="0" baseline="0" dirty="0">
                        <a:ln>
                          <a:noFill/>
                        </a:ln>
                        <a:solidFill>
                          <a:srgbClr val="000000"/>
                        </a:solidFill>
                        <a:effectLst/>
                        <a:latin typeface="Arial"/>
                        <a:ea typeface="ＭＳ Ｐゴシック" charset="0"/>
                        <a:cs typeface="Arial"/>
                      </a:endParaRPr>
                    </a:p>
                  </a:txBody>
                  <a:tcPr marL="65307" marR="65307" marT="39184" marB="39184"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31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ＭＳ Ｐゴシック" charset="0"/>
                          <a:cs typeface="Arial" charset="0"/>
                        </a:rPr>
                        <a:t>ENS320</a:t>
                      </a: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L="65307" marR="65307" marT="39184" marB="39184"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ＭＳ Ｐゴシック" charset="0"/>
                          <a:cs typeface="Arial"/>
                        </a:rPr>
                        <a:t>320-</a:t>
                      </a:r>
                      <a:r>
                        <a:rPr kumimoji="0" lang="en-US" sz="1400" b="0" i="0" u="none" strike="noStrike" cap="none" normalizeH="0" baseline="0" dirty="0" smtClean="0">
                          <a:ln>
                            <a:noFill/>
                          </a:ln>
                          <a:solidFill>
                            <a:srgbClr val="000000"/>
                          </a:solidFill>
                          <a:effectLst/>
                          <a:latin typeface="Arial"/>
                          <a:ea typeface="ＭＳ Ｐゴシック" charset="0"/>
                          <a:cs typeface="Arial"/>
                        </a:rPr>
                        <a:t>mem </a:t>
                      </a:r>
                      <a:r>
                        <a:rPr kumimoji="0" lang="en-US" sz="1400" b="0" i="0" u="none" strike="noStrike" cap="none" normalizeH="0" baseline="0" dirty="0" err="1" smtClean="0">
                          <a:ln>
                            <a:noFill/>
                          </a:ln>
                          <a:solidFill>
                            <a:srgbClr val="000000"/>
                          </a:solidFill>
                          <a:effectLst/>
                          <a:latin typeface="Arial"/>
                          <a:ea typeface="ＭＳ Ｐゴシック" charset="0"/>
                          <a:cs typeface="Arial"/>
                        </a:rPr>
                        <a:t>perts</a:t>
                      </a:r>
                      <a:r>
                        <a:rPr kumimoji="0" lang="en-US" sz="1400" b="0" i="0" u="none" strike="noStrike" cap="none" normalizeH="0" baseline="0" dirty="0" smtClean="0">
                          <a:ln>
                            <a:noFill/>
                          </a:ln>
                          <a:solidFill>
                            <a:srgbClr val="000000"/>
                          </a:solidFill>
                          <a:effectLst/>
                          <a:latin typeface="Arial"/>
                          <a:ea typeface="ＭＳ Ｐゴシック" charset="0"/>
                          <a:cs typeface="Arial"/>
                        </a:rPr>
                        <a:t> </a:t>
                      </a:r>
                      <a:endParaRPr kumimoji="0" lang="en-US" sz="1400" b="0" i="0" u="none" strike="noStrike" cap="none" normalizeH="0" baseline="0" dirty="0">
                        <a:ln>
                          <a:noFill/>
                        </a:ln>
                        <a:solidFill>
                          <a:srgbClr val="000000"/>
                        </a:solidFill>
                        <a:effectLst/>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rgbClr val="000000"/>
                          </a:solidFill>
                          <a:effectLst/>
                          <a:latin typeface="Arial"/>
                          <a:ea typeface="ＭＳ Ｐゴシック" charset="0"/>
                          <a:cs typeface="Arial"/>
                        </a:rPr>
                        <a:t> </a:t>
                      </a:r>
                      <a:r>
                        <a:rPr kumimoji="0" lang="en-US" sz="1400" b="0" i="0" u="none" strike="noStrike" cap="none" normalizeH="0" baseline="0" dirty="0" smtClean="0">
                          <a:ln>
                            <a:noFill/>
                          </a:ln>
                          <a:solidFill>
                            <a:srgbClr val="000000"/>
                          </a:solidFill>
                          <a:effectLst/>
                          <a:latin typeface="Arial"/>
                          <a:ea typeface="ＭＳ Ｐゴシック" charset="0"/>
                          <a:cs typeface="Arial"/>
                        </a:rPr>
                        <a:t>from </a:t>
                      </a:r>
                      <a:r>
                        <a:rPr kumimoji="0" lang="en-US" sz="1400" b="0" i="0" u="none" strike="noStrike" cap="none" normalizeH="0" baseline="0" dirty="0" err="1" smtClean="0">
                          <a:ln>
                            <a:noFill/>
                          </a:ln>
                          <a:solidFill>
                            <a:srgbClr val="000000"/>
                          </a:solidFill>
                          <a:effectLst/>
                          <a:latin typeface="Arial"/>
                          <a:ea typeface="ＭＳ Ｐゴシック" charset="0"/>
                          <a:cs typeface="Arial"/>
                        </a:rPr>
                        <a:t>fcsts</a:t>
                      </a:r>
                      <a:r>
                        <a:rPr kumimoji="0" lang="en-US" sz="1400" b="0" i="0" u="none" strike="noStrike" cap="none" normalizeH="0" baseline="0" dirty="0" smtClean="0">
                          <a:ln>
                            <a:noFill/>
                          </a:ln>
                          <a:solidFill>
                            <a:srgbClr val="000000"/>
                          </a:solidFill>
                          <a:effectLst/>
                          <a:latin typeface="Arial"/>
                          <a:ea typeface="ＭＳ Ｐゴシック" charset="0"/>
                          <a:cs typeface="Arial"/>
                        </a:rPr>
                        <a:t> valid at </a:t>
                      </a:r>
                      <a:r>
                        <a:rPr kumimoji="0" lang="en-US" sz="1400" b="0" i="1" u="none" strike="noStrike" cap="none" normalizeH="0" baseline="0" dirty="0" err="1" smtClean="0">
                          <a:ln>
                            <a:noFill/>
                          </a:ln>
                          <a:solidFill>
                            <a:srgbClr val="000000"/>
                          </a:solidFill>
                          <a:effectLst/>
                          <a:latin typeface="Arial"/>
                          <a:ea typeface="ＭＳ Ｐゴシック" charset="0"/>
                          <a:cs typeface="Arial"/>
                        </a:rPr>
                        <a:t>t</a:t>
                      </a:r>
                      <a:r>
                        <a:rPr kumimoji="0" lang="en-US" sz="1400" b="0" i="1" u="none" strike="noStrike" cap="none" normalizeH="0" baseline="-25000" dirty="0" err="1" smtClean="0">
                          <a:ln>
                            <a:noFill/>
                          </a:ln>
                          <a:solidFill>
                            <a:srgbClr val="000000"/>
                          </a:solidFill>
                          <a:effectLst/>
                          <a:latin typeface="Arial"/>
                          <a:ea typeface="ＭＳ Ｐゴシック" charset="0"/>
                          <a:cs typeface="Arial"/>
                        </a:rPr>
                        <a:t>i</a:t>
                      </a:r>
                      <a:r>
                        <a:rPr kumimoji="0" lang="en-US" sz="1400" b="0" i="1" u="none" strike="noStrike" cap="none" normalizeH="0" baseline="0" dirty="0" smtClean="0">
                          <a:ln>
                            <a:noFill/>
                          </a:ln>
                          <a:solidFill>
                            <a:srgbClr val="000000"/>
                          </a:solidFill>
                          <a:effectLst/>
                          <a:latin typeface="Arial"/>
                          <a:ea typeface="ＭＳ Ｐゴシック" charset="0"/>
                          <a:cs typeface="Arial"/>
                        </a:rPr>
                        <a:t> </a:t>
                      </a:r>
                      <a:r>
                        <a:rPr kumimoji="0" lang="en-US" sz="1400" b="0" i="0" u="none" strike="noStrike" cap="none" normalizeH="0" baseline="0" dirty="0" smtClean="0">
                          <a:ln>
                            <a:noFill/>
                          </a:ln>
                          <a:solidFill>
                            <a:srgbClr val="000000"/>
                          </a:solidFill>
                          <a:effectLst/>
                          <a:latin typeface="Arial"/>
                          <a:ea typeface="ＭＳ Ｐゴシック" charset="0"/>
                          <a:cs typeface="Arial"/>
                        </a:rPr>
                        <a:t>but initialized from </a:t>
                      </a:r>
                      <a:r>
                        <a:rPr kumimoji="0" lang="en-US" sz="1400" b="0" i="1" u="none" strike="noStrike" cap="none" normalizeH="0" baseline="0" dirty="0" smtClean="0">
                          <a:ln>
                            <a:noFill/>
                          </a:ln>
                          <a:solidFill>
                            <a:srgbClr val="000000"/>
                          </a:solidFill>
                          <a:effectLst/>
                          <a:latin typeface="Arial"/>
                          <a:ea typeface="ＭＳ Ｐゴシック" charset="0"/>
                          <a:cs typeface="Arial"/>
                        </a:rPr>
                        <a:t>t</a:t>
                      </a:r>
                      <a:r>
                        <a:rPr kumimoji="0" lang="en-US" sz="1400" b="0" i="1" u="none" strike="noStrike" cap="none" normalizeH="0" baseline="-25000" dirty="0" smtClean="0">
                          <a:ln>
                            <a:noFill/>
                          </a:ln>
                          <a:solidFill>
                            <a:srgbClr val="000000"/>
                          </a:solidFill>
                          <a:effectLst/>
                          <a:latin typeface="Arial"/>
                          <a:ea typeface="ＭＳ Ｐゴシック" charset="0"/>
                          <a:cs typeface="Arial"/>
                        </a:rPr>
                        <a:t>i-1</a:t>
                      </a:r>
                      <a:r>
                        <a:rPr kumimoji="0" lang="en-US" sz="1400" b="0" i="1" u="none" strike="noStrike" cap="none" normalizeH="0" baseline="0" dirty="0" smtClean="0">
                          <a:ln>
                            <a:noFill/>
                          </a:ln>
                          <a:solidFill>
                            <a:srgbClr val="000000"/>
                          </a:solidFill>
                          <a:effectLst/>
                          <a:latin typeface="Arial"/>
                          <a:ea typeface="ＭＳ Ｐゴシック" charset="0"/>
                          <a:cs typeface="Arial"/>
                        </a:rPr>
                        <a:t> </a:t>
                      </a:r>
                      <a:endParaRPr kumimoji="0" lang="en-US" sz="1400" b="0" i="1" u="none" strike="noStrike" cap="none" normalizeH="0" baseline="0" dirty="0">
                        <a:ln>
                          <a:noFill/>
                        </a:ln>
                        <a:solidFill>
                          <a:srgbClr val="000000"/>
                        </a:solidFill>
                        <a:effectLst/>
                        <a:latin typeface="Arial"/>
                        <a:ea typeface="ＭＳ Ｐゴシック" charset="0"/>
                        <a:cs typeface="Arial"/>
                      </a:endParaRP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544513"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rgbClr val="000000"/>
                          </a:solidFill>
                          <a:effectLst/>
                          <a:latin typeface="Arial"/>
                          <a:ea typeface="ＭＳ Ｐゴシック" charset="0"/>
                          <a:cs typeface="Arial"/>
                        </a:rPr>
                        <a:t>320</a:t>
                      </a: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544513"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rgbClr val="000000"/>
                          </a:solidFill>
                          <a:effectLst/>
                          <a:latin typeface="Arial"/>
                          <a:ea typeface="ＭＳ Ｐゴシック" charset="0"/>
                          <a:cs typeface="Arial"/>
                        </a:rPr>
                        <a:t>320-</a:t>
                      </a:r>
                      <a:r>
                        <a:rPr kumimoji="0" lang="en-US" sz="1400" b="0" i="0" u="none" strike="noStrike" cap="none" normalizeH="0" baseline="0" dirty="0" smtClean="0">
                          <a:ln>
                            <a:noFill/>
                          </a:ln>
                          <a:solidFill>
                            <a:srgbClr val="000000"/>
                          </a:solidFill>
                          <a:effectLst/>
                          <a:latin typeface="Arial"/>
                          <a:ea typeface="ＭＳ Ｐゴシック" charset="0"/>
                          <a:cs typeface="Arial"/>
                        </a:rPr>
                        <a:t>mem </a:t>
                      </a:r>
                    </a:p>
                    <a:p>
                      <a:pPr marL="0" marR="0" lvl="0" indent="0" algn="ctr" defTabSz="544513"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rgbClr val="000000"/>
                          </a:solidFill>
                          <a:effectLst/>
                          <a:latin typeface="Arial"/>
                          <a:ea typeface="ＭＳ Ｐゴシック" charset="0"/>
                          <a:cs typeface="Arial"/>
                        </a:rPr>
                        <a:t>9</a:t>
                      </a:r>
                      <a:r>
                        <a:rPr kumimoji="0" lang="en-US" sz="1400" b="0" i="0" u="none" strike="noStrike" cap="none" normalizeH="0" baseline="0" dirty="0">
                          <a:ln>
                            <a:noFill/>
                          </a:ln>
                          <a:solidFill>
                            <a:srgbClr val="000000"/>
                          </a:solidFill>
                          <a:effectLst/>
                          <a:latin typeface="Arial"/>
                          <a:ea typeface="ＭＳ Ｐゴシック" charset="0"/>
                          <a:cs typeface="Arial"/>
                        </a:rPr>
                        <a:t>-hour </a:t>
                      </a:r>
                      <a:r>
                        <a:rPr kumimoji="0" lang="en-US" sz="1400" b="0" i="0" u="none" strike="noStrike" cap="none" normalizeH="0" baseline="0" dirty="0" err="1" smtClean="0">
                          <a:ln>
                            <a:noFill/>
                          </a:ln>
                          <a:solidFill>
                            <a:srgbClr val="000000"/>
                          </a:solidFill>
                          <a:effectLst/>
                          <a:latin typeface="Arial"/>
                          <a:ea typeface="ＭＳ Ｐゴシック" charset="0"/>
                          <a:cs typeface="Arial"/>
                        </a:rPr>
                        <a:t>fcsts</a:t>
                      </a:r>
                      <a:r>
                        <a:rPr kumimoji="0" lang="en-US" sz="1400" b="0" i="0" u="none" strike="noStrike" cap="none" normalizeH="0" baseline="0" dirty="0" smtClean="0">
                          <a:ln>
                            <a:noFill/>
                          </a:ln>
                          <a:solidFill>
                            <a:srgbClr val="000000"/>
                          </a:solidFill>
                          <a:effectLst/>
                          <a:latin typeface="Arial"/>
                          <a:ea typeface="ＭＳ Ｐゴシック" charset="0"/>
                          <a:cs typeface="Arial"/>
                        </a:rPr>
                        <a:t> </a:t>
                      </a:r>
                      <a:endParaRPr kumimoji="0" lang="en-US" sz="1400" b="0" i="0" u="none" strike="noStrike" cap="none" normalizeH="0" baseline="0" dirty="0">
                        <a:ln>
                          <a:noFill/>
                        </a:ln>
                        <a:solidFill>
                          <a:srgbClr val="000000"/>
                        </a:solidFill>
                        <a:effectLst/>
                        <a:latin typeface="Arial"/>
                        <a:ea typeface="ＭＳ Ｐゴシック" charset="0"/>
                        <a:cs typeface="Arial"/>
                      </a:endParaRP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544513"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rgbClr val="000000"/>
                          </a:solidFill>
                          <a:effectLst/>
                          <a:latin typeface="Arial"/>
                          <a:ea typeface="ＭＳ Ｐゴシック" charset="0"/>
                          <a:cs typeface="Arial"/>
                        </a:rPr>
                        <a:t>4</a:t>
                      </a:r>
                      <a:endParaRPr kumimoji="0" lang="en-US" sz="1400" b="0" i="0" u="none" strike="noStrike" cap="none" normalizeH="0" baseline="0" dirty="0">
                        <a:ln>
                          <a:noFill/>
                        </a:ln>
                        <a:solidFill>
                          <a:srgbClr val="000000"/>
                        </a:solidFill>
                        <a:effectLst/>
                        <a:latin typeface="Arial"/>
                        <a:ea typeface="ＭＳ Ｐゴシック" charset="0"/>
                        <a:cs typeface="Arial"/>
                      </a:endParaRP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544513"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rgbClr val="000000"/>
                          </a:solidFill>
                          <a:effectLst/>
                          <a:latin typeface="Arial"/>
                          <a:ea typeface="ＭＳ Ｐゴシック" charset="0"/>
                          <a:cs typeface="Arial"/>
                        </a:rPr>
                        <a:t>4</a:t>
                      </a:r>
                      <a:endParaRPr kumimoji="0" lang="en-US" sz="1400" b="0" i="0" u="none" strike="noStrike" cap="none" normalizeH="0" baseline="0" dirty="0">
                        <a:ln>
                          <a:noFill/>
                        </a:ln>
                        <a:solidFill>
                          <a:srgbClr val="000000"/>
                        </a:solidFill>
                        <a:effectLst/>
                        <a:latin typeface="Arial"/>
                        <a:ea typeface="ＭＳ Ｐゴシック" charset="0"/>
                        <a:cs typeface="Arial"/>
                      </a:endParaRPr>
                    </a:p>
                  </a:txBody>
                  <a:tcPr marL="65307" marR="65307" marT="39184" marB="39184"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44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ＭＳ Ｐゴシック" charset="0"/>
                          <a:cs typeface="Arial" charset="0"/>
                        </a:rPr>
                        <a:t>VTL240M80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L="65307" marR="65307" marT="39184" marB="39184"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ＭＳ Ｐゴシック" charset="0"/>
                          <a:cs typeface="Arial"/>
                        </a:rPr>
                        <a:t>240-</a:t>
                      </a:r>
                      <a:r>
                        <a:rPr kumimoji="0" lang="en-US" sz="1400" b="0" i="0" u="none" strike="noStrike" cap="none" normalizeH="0" baseline="0" dirty="0" smtClean="0">
                          <a:ln>
                            <a:noFill/>
                          </a:ln>
                          <a:solidFill>
                            <a:srgbClr val="000000"/>
                          </a:solidFill>
                          <a:effectLst/>
                          <a:latin typeface="Arial"/>
                          <a:ea typeface="ＭＳ Ｐゴシック" charset="0"/>
                          <a:cs typeface="Arial"/>
                        </a:rPr>
                        <a:t>mem </a:t>
                      </a:r>
                      <a:r>
                        <a:rPr kumimoji="0" lang="en-US" sz="1400" b="0" i="0" u="none" strike="noStrike" cap="none" normalizeH="0" baseline="0" dirty="0" err="1" smtClean="0">
                          <a:ln>
                            <a:noFill/>
                          </a:ln>
                          <a:solidFill>
                            <a:srgbClr val="000000"/>
                          </a:solidFill>
                          <a:effectLst/>
                          <a:latin typeface="Arial"/>
                          <a:ea typeface="ＭＳ Ｐゴシック" charset="0"/>
                          <a:cs typeface="Arial"/>
                        </a:rPr>
                        <a:t>perts</a:t>
                      </a:r>
                      <a:endParaRPr kumimoji="0" lang="en-US" sz="1400" b="0" i="0" u="none" strike="noStrike" cap="none" normalizeH="0" baseline="0" dirty="0">
                        <a:ln>
                          <a:noFill/>
                        </a:ln>
                        <a:solidFill>
                          <a:srgbClr val="000000"/>
                        </a:solidFill>
                        <a:effectLst/>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ＭＳ Ｐゴシック" charset="0"/>
                          <a:cs typeface="Arial"/>
                        </a:rPr>
                        <a:t> </a:t>
                      </a:r>
                      <a:r>
                        <a:rPr kumimoji="0" lang="en-US" sz="1400" b="0" i="0" u="none" strike="noStrike" cap="none" normalizeH="0" baseline="0" dirty="0" smtClean="0">
                          <a:ln>
                            <a:noFill/>
                          </a:ln>
                          <a:solidFill>
                            <a:srgbClr val="000000"/>
                          </a:solidFill>
                          <a:effectLst/>
                          <a:latin typeface="Arial"/>
                          <a:ea typeface="ＭＳ Ｐゴシック" charset="0"/>
                          <a:cs typeface="Arial"/>
                        </a:rPr>
                        <a:t> </a:t>
                      </a:r>
                      <a:r>
                        <a:rPr kumimoji="0" lang="en-US" sz="1400" b="0" i="0" u="none" strike="noStrike" cap="none" normalizeH="0" baseline="0" dirty="0">
                          <a:ln>
                            <a:noFill/>
                          </a:ln>
                          <a:solidFill>
                            <a:srgbClr val="000000"/>
                          </a:solidFill>
                          <a:effectLst/>
                          <a:latin typeface="Arial"/>
                          <a:ea typeface="ＭＳ Ｐゴシック" charset="0"/>
                          <a:cs typeface="Arial"/>
                        </a:rPr>
                        <a:t>by shifting the 80-member </a:t>
                      </a:r>
                      <a:r>
                        <a:rPr kumimoji="0" lang="en-US" sz="1400" b="0" i="0" u="none" strike="noStrike" cap="none" normalizeH="0" baseline="0" dirty="0" err="1" smtClean="0">
                          <a:ln>
                            <a:noFill/>
                          </a:ln>
                          <a:solidFill>
                            <a:srgbClr val="000000"/>
                          </a:solidFill>
                          <a:effectLst/>
                          <a:latin typeface="Arial"/>
                          <a:ea typeface="ＭＳ Ｐゴシック" charset="0"/>
                          <a:cs typeface="Arial"/>
                        </a:rPr>
                        <a:t>perts</a:t>
                      </a:r>
                      <a:r>
                        <a:rPr kumimoji="0" lang="en-US" sz="1400" b="0" i="0" u="none" strike="noStrike" cap="none" normalizeH="0" baseline="0" dirty="0" smtClean="0">
                          <a:ln>
                            <a:noFill/>
                          </a:ln>
                          <a:solidFill>
                            <a:srgbClr val="000000"/>
                          </a:solidFill>
                          <a:effectLst/>
                          <a:latin typeface="Arial"/>
                          <a:ea typeface="ＭＳ Ｐゴシック" charset="0"/>
                          <a:cs typeface="Arial"/>
                        </a:rPr>
                        <a:t>. </a:t>
                      </a:r>
                      <a:r>
                        <a:rPr kumimoji="0" lang="en-US" sz="1400" b="0" i="0" u="none" strike="noStrike" cap="none" normalizeH="0" baseline="0" dirty="0">
                          <a:ln>
                            <a:noFill/>
                          </a:ln>
                          <a:solidFill>
                            <a:srgbClr val="000000"/>
                          </a:solidFill>
                          <a:effectLst/>
                          <a:latin typeface="Arial"/>
                          <a:ea typeface="ＭＳ Ｐゴシック" charset="0"/>
                          <a:cs typeface="Arial"/>
                        </a:rPr>
                        <a:t>at the time 3-hour before and after </a:t>
                      </a:r>
                      <a:r>
                        <a:rPr kumimoji="0" lang="en-US" sz="1400" b="0" i="1" u="none" strike="noStrike" cap="none" normalizeH="0" baseline="0" dirty="0" err="1">
                          <a:ln>
                            <a:noFill/>
                          </a:ln>
                          <a:solidFill>
                            <a:srgbClr val="000000"/>
                          </a:solidFill>
                          <a:effectLst/>
                          <a:latin typeface="Arial"/>
                          <a:ea typeface="ＭＳ Ｐゴシック" charset="0"/>
                          <a:cs typeface="Arial"/>
                        </a:rPr>
                        <a:t>t</a:t>
                      </a:r>
                      <a:r>
                        <a:rPr kumimoji="0" lang="en-US" sz="1400" b="0" i="1" u="none" strike="noStrike" cap="none" normalizeH="0" baseline="-25000" dirty="0" err="1">
                          <a:ln>
                            <a:noFill/>
                          </a:ln>
                          <a:solidFill>
                            <a:srgbClr val="000000"/>
                          </a:solidFill>
                          <a:effectLst/>
                          <a:latin typeface="Arial"/>
                          <a:ea typeface="ＭＳ Ｐゴシック" charset="0"/>
                          <a:cs typeface="Arial"/>
                        </a:rPr>
                        <a:t>i</a:t>
                      </a:r>
                      <a:r>
                        <a:rPr kumimoji="0" lang="en-US" sz="1400" b="0" i="0" u="none" strike="noStrike" cap="none" normalizeH="0" baseline="0" dirty="0">
                          <a:ln>
                            <a:noFill/>
                          </a:ln>
                          <a:solidFill>
                            <a:srgbClr val="000000"/>
                          </a:solidFill>
                          <a:effectLst/>
                          <a:latin typeface="Arial"/>
                          <a:ea typeface="ＭＳ Ｐゴシック" charset="0"/>
                          <a:cs typeface="Arial"/>
                        </a:rPr>
                        <a:t> to </a:t>
                      </a:r>
                      <a:r>
                        <a:rPr kumimoji="0" lang="en-US" sz="1400" b="0" i="1" u="none" strike="noStrike" cap="none" normalizeH="0" baseline="0" dirty="0" err="1">
                          <a:ln>
                            <a:noFill/>
                          </a:ln>
                          <a:solidFill>
                            <a:srgbClr val="000000"/>
                          </a:solidFill>
                          <a:effectLst/>
                          <a:latin typeface="Arial"/>
                          <a:ea typeface="ＭＳ Ｐゴシック" charset="0"/>
                          <a:cs typeface="Arial"/>
                        </a:rPr>
                        <a:t>t</a:t>
                      </a:r>
                      <a:r>
                        <a:rPr kumimoji="0" lang="en-US" sz="1400" b="0" i="1" u="none" strike="noStrike" cap="none" normalizeH="0" baseline="-25000" dirty="0" err="1">
                          <a:ln>
                            <a:noFill/>
                          </a:ln>
                          <a:solidFill>
                            <a:srgbClr val="000000"/>
                          </a:solidFill>
                          <a:effectLst/>
                          <a:latin typeface="Arial"/>
                          <a:ea typeface="ＭＳ Ｐゴシック" charset="0"/>
                          <a:cs typeface="Arial"/>
                        </a:rPr>
                        <a:t>i</a:t>
                      </a:r>
                      <a:r>
                        <a:rPr kumimoji="0" lang="en-US" sz="1400" b="0" i="1" u="none" strike="noStrike" cap="none" normalizeH="0" baseline="0" dirty="0">
                          <a:ln>
                            <a:noFill/>
                          </a:ln>
                          <a:solidFill>
                            <a:srgbClr val="000000"/>
                          </a:solidFill>
                          <a:effectLst/>
                          <a:latin typeface="Arial"/>
                          <a:ea typeface="ＭＳ Ｐゴシック" charset="0"/>
                          <a:cs typeface="Arial"/>
                        </a:rPr>
                        <a:t> </a:t>
                      </a:r>
                      <a:r>
                        <a:rPr kumimoji="0" lang="en-US" sz="1400" b="0" i="0" u="none" strike="noStrike" cap="none" normalizeH="0" baseline="0" dirty="0">
                          <a:ln>
                            <a:noFill/>
                          </a:ln>
                          <a:solidFill>
                            <a:srgbClr val="000000"/>
                          </a:solidFill>
                          <a:effectLst/>
                          <a:latin typeface="Arial"/>
                          <a:ea typeface="ＭＳ Ｐゴシック" charset="0"/>
                          <a:cs typeface="Arial"/>
                        </a:rPr>
                        <a:t> </a:t>
                      </a: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544513"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rgbClr val="000000"/>
                          </a:solidFill>
                          <a:effectLst/>
                          <a:latin typeface="Arial"/>
                          <a:ea typeface="ＭＳ Ｐゴシック" charset="0"/>
                          <a:cs typeface="Arial"/>
                        </a:rPr>
                        <a:t>80</a:t>
                      </a: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544513"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rgbClr val="000000"/>
                          </a:solidFill>
                          <a:effectLst/>
                          <a:latin typeface="Arial"/>
                          <a:ea typeface="ＭＳ Ｐゴシック" charset="0"/>
                          <a:cs typeface="Arial"/>
                        </a:rPr>
                        <a:t>80</a:t>
                      </a:r>
                      <a:r>
                        <a:rPr kumimoji="0" lang="en-US" sz="1400" b="0" i="0" u="none" strike="noStrike" cap="none" normalizeH="0" baseline="0" dirty="0">
                          <a:ln>
                            <a:noFill/>
                          </a:ln>
                          <a:solidFill>
                            <a:srgbClr val="000000"/>
                          </a:solidFill>
                          <a:effectLst/>
                          <a:latin typeface="Arial"/>
                          <a:ea typeface="ＭＳ Ｐゴシック" charset="0"/>
                          <a:cs typeface="Arial"/>
                        </a:rPr>
                        <a:t>-</a:t>
                      </a:r>
                      <a:r>
                        <a:rPr kumimoji="0" lang="en-US" sz="1400" b="0" i="0" u="none" strike="noStrike" cap="none" normalizeH="0" baseline="0" dirty="0" smtClean="0">
                          <a:ln>
                            <a:noFill/>
                          </a:ln>
                          <a:solidFill>
                            <a:srgbClr val="000000"/>
                          </a:solidFill>
                          <a:effectLst/>
                          <a:latin typeface="Arial"/>
                          <a:ea typeface="ＭＳ Ｐゴシック" charset="0"/>
                          <a:cs typeface="Arial"/>
                        </a:rPr>
                        <a:t>mem </a:t>
                      </a:r>
                    </a:p>
                    <a:p>
                      <a:pPr marL="0" marR="0" lvl="0" indent="0" algn="ctr" defTabSz="544513"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rgbClr val="000000"/>
                          </a:solidFill>
                          <a:effectLst/>
                          <a:latin typeface="Arial"/>
                          <a:ea typeface="ＭＳ Ｐゴシック" charset="0"/>
                          <a:cs typeface="Arial"/>
                        </a:rPr>
                        <a:t>12</a:t>
                      </a:r>
                      <a:r>
                        <a:rPr kumimoji="0" lang="en-US" sz="1400" b="0" i="0" u="none" strike="noStrike" cap="none" normalizeH="0" baseline="0" dirty="0">
                          <a:ln>
                            <a:noFill/>
                          </a:ln>
                          <a:solidFill>
                            <a:srgbClr val="000000"/>
                          </a:solidFill>
                          <a:effectLst/>
                          <a:latin typeface="Arial"/>
                          <a:ea typeface="ＭＳ Ｐゴシック" charset="0"/>
                          <a:cs typeface="Arial"/>
                        </a:rPr>
                        <a:t>-hour </a:t>
                      </a:r>
                      <a:r>
                        <a:rPr kumimoji="0" lang="en-US" sz="1400" b="0" i="0" u="none" strike="noStrike" cap="none" normalizeH="0" baseline="0" dirty="0" err="1" smtClean="0">
                          <a:ln>
                            <a:noFill/>
                          </a:ln>
                          <a:solidFill>
                            <a:srgbClr val="000000"/>
                          </a:solidFill>
                          <a:effectLst/>
                          <a:latin typeface="Arial"/>
                          <a:ea typeface="ＭＳ Ｐゴシック" charset="0"/>
                          <a:cs typeface="Arial"/>
                        </a:rPr>
                        <a:t>fcsts</a:t>
                      </a:r>
                      <a:r>
                        <a:rPr kumimoji="0" lang="en-US" sz="1400" b="0" i="0" u="none" strike="noStrike" cap="none" normalizeH="0" baseline="0" dirty="0" smtClean="0">
                          <a:ln>
                            <a:noFill/>
                          </a:ln>
                          <a:solidFill>
                            <a:srgbClr val="000000"/>
                          </a:solidFill>
                          <a:effectLst/>
                          <a:latin typeface="Arial"/>
                          <a:ea typeface="ＭＳ Ｐゴシック" charset="0"/>
                          <a:cs typeface="Arial"/>
                        </a:rPr>
                        <a:t> </a:t>
                      </a:r>
                      <a:endParaRPr kumimoji="0" lang="en-US" sz="1400" b="0" i="0" u="none" strike="noStrike" cap="none" normalizeH="0" baseline="0" dirty="0">
                        <a:ln>
                          <a:noFill/>
                        </a:ln>
                        <a:solidFill>
                          <a:srgbClr val="000000"/>
                        </a:solidFill>
                        <a:effectLst/>
                        <a:latin typeface="Arial"/>
                        <a:ea typeface="ＭＳ Ｐゴシック" charset="0"/>
                        <a:cs typeface="Arial"/>
                      </a:endParaRP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544513"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rgbClr val="000000"/>
                          </a:solidFill>
                          <a:effectLst/>
                          <a:latin typeface="Arial"/>
                          <a:ea typeface="ＭＳ Ｐゴシック" charset="0"/>
                          <a:cs typeface="Arial"/>
                        </a:rPr>
                        <a:t>1.1</a:t>
                      </a:r>
                      <a:endParaRPr kumimoji="0" lang="en-US" sz="1400" b="0" i="0" u="none" strike="noStrike" cap="none" normalizeH="0" baseline="0" dirty="0">
                        <a:ln>
                          <a:noFill/>
                        </a:ln>
                        <a:solidFill>
                          <a:srgbClr val="000000"/>
                        </a:solidFill>
                        <a:effectLst/>
                        <a:latin typeface="Arial"/>
                        <a:ea typeface="ＭＳ Ｐゴシック" charset="0"/>
                        <a:cs typeface="Arial"/>
                      </a:endParaRP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544513"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rgbClr val="000000"/>
                          </a:solidFill>
                          <a:effectLst/>
                          <a:latin typeface="Arial"/>
                          <a:ea typeface="ＭＳ Ｐゴシック" charset="0"/>
                          <a:cs typeface="Arial"/>
                        </a:rPr>
                        <a:t>1.3</a:t>
                      </a:r>
                      <a:endParaRPr kumimoji="0" lang="en-US" sz="1400" b="0" i="0" u="none" strike="noStrike" cap="none" normalizeH="0" baseline="0" dirty="0">
                        <a:ln>
                          <a:noFill/>
                        </a:ln>
                        <a:solidFill>
                          <a:srgbClr val="000000"/>
                        </a:solidFill>
                        <a:effectLst/>
                        <a:latin typeface="Arial"/>
                        <a:ea typeface="ＭＳ Ｐゴシック" charset="0"/>
                        <a:cs typeface="Arial"/>
                      </a:endParaRPr>
                    </a:p>
                  </a:txBody>
                  <a:tcPr marL="65307" marR="65307" marT="39184" marB="39184"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449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ＭＳ Ｐゴシック" charset="0"/>
                          <a:cs typeface="Arial" charset="0"/>
                        </a:rPr>
                        <a:t>ITL320M80</a:t>
                      </a:r>
                    </a:p>
                  </a:txBody>
                  <a:tcPr marL="65307" marR="65307" marT="39184" marB="39184"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ＭＳ Ｐゴシック" charset="0"/>
                          <a:cs typeface="Arial"/>
                        </a:rPr>
                        <a:t>320-</a:t>
                      </a:r>
                      <a:r>
                        <a:rPr kumimoji="0" lang="en-US" sz="1400" b="0" i="0" u="none" strike="noStrike" cap="none" normalizeH="0" baseline="0" dirty="0" smtClean="0">
                          <a:ln>
                            <a:noFill/>
                          </a:ln>
                          <a:solidFill>
                            <a:srgbClr val="000000"/>
                          </a:solidFill>
                          <a:effectLst/>
                          <a:latin typeface="Arial"/>
                          <a:ea typeface="ＭＳ Ｐゴシック" charset="0"/>
                          <a:cs typeface="Arial"/>
                        </a:rPr>
                        <a:t>mem </a:t>
                      </a:r>
                      <a:r>
                        <a:rPr kumimoji="0" lang="en-US" sz="1400" b="0" i="0" u="none" strike="noStrike" cap="none" normalizeH="0" baseline="0" dirty="0" err="1" smtClean="0">
                          <a:ln>
                            <a:noFill/>
                          </a:ln>
                          <a:solidFill>
                            <a:srgbClr val="000000"/>
                          </a:solidFill>
                          <a:effectLst/>
                          <a:latin typeface="Arial"/>
                          <a:ea typeface="ＭＳ Ｐゴシック" charset="0"/>
                          <a:cs typeface="Arial"/>
                        </a:rPr>
                        <a:t>perts</a:t>
                      </a:r>
                      <a:r>
                        <a:rPr kumimoji="0" lang="en-US" sz="1400" b="0" i="0" u="none" strike="noStrike" cap="none" normalizeH="0" baseline="0" dirty="0" smtClean="0">
                          <a:ln>
                            <a:noFill/>
                          </a:ln>
                          <a:solidFill>
                            <a:srgbClr val="000000"/>
                          </a:solidFill>
                          <a:effectLst/>
                          <a:latin typeface="Arial"/>
                          <a:ea typeface="ＭＳ Ｐゴシック" charset="0"/>
                          <a:cs typeface="Arial"/>
                        </a:rPr>
                        <a:t> </a:t>
                      </a:r>
                      <a:endParaRPr kumimoji="0" lang="en-US" sz="1400" b="0" i="0" u="none" strike="noStrike" cap="none" normalizeH="0" baseline="0" dirty="0">
                        <a:ln>
                          <a:noFill/>
                        </a:ln>
                        <a:solidFill>
                          <a:srgbClr val="000000"/>
                        </a:solidFill>
                        <a:effectLst/>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ＭＳ Ｐゴシック" charset="0"/>
                          <a:cs typeface="Arial"/>
                        </a:rPr>
                        <a:t>  </a:t>
                      </a:r>
                      <a:r>
                        <a:rPr kumimoji="0" lang="en-US" sz="1400" b="0" i="0" u="none" strike="noStrike" cap="none" normalizeH="0" baseline="0" dirty="0" smtClean="0">
                          <a:ln>
                            <a:noFill/>
                          </a:ln>
                          <a:solidFill>
                            <a:srgbClr val="000000"/>
                          </a:solidFill>
                          <a:effectLst/>
                          <a:latin typeface="Arial"/>
                          <a:ea typeface="ＭＳ Ｐゴシック" charset="0"/>
                          <a:cs typeface="Arial"/>
                        </a:rPr>
                        <a:t>by adding </a:t>
                      </a:r>
                      <a:r>
                        <a:rPr kumimoji="0" lang="en-US" sz="1400" b="0" i="0" u="none" strike="noStrike" cap="none" normalizeH="0" baseline="0" dirty="0">
                          <a:ln>
                            <a:noFill/>
                          </a:ln>
                          <a:solidFill>
                            <a:srgbClr val="000000"/>
                          </a:solidFill>
                          <a:effectLst/>
                          <a:latin typeface="Arial"/>
                          <a:ea typeface="ＭＳ Ｐゴシック" charset="0"/>
                          <a:cs typeface="Arial"/>
                        </a:rPr>
                        <a:t>additional 3 groups of 80-</a:t>
                      </a:r>
                      <a:r>
                        <a:rPr kumimoji="0" lang="en-US" sz="1400" b="0" i="0" u="none" strike="noStrike" cap="none" normalizeH="0" baseline="0" dirty="0" smtClean="0">
                          <a:ln>
                            <a:noFill/>
                          </a:ln>
                          <a:solidFill>
                            <a:srgbClr val="000000"/>
                          </a:solidFill>
                          <a:effectLst/>
                          <a:latin typeface="Arial"/>
                          <a:ea typeface="ＭＳ Ｐゴシック" charset="0"/>
                          <a:cs typeface="Arial"/>
                        </a:rPr>
                        <a:t>mem </a:t>
                      </a:r>
                      <a:r>
                        <a:rPr kumimoji="0" lang="en-US" sz="1400" b="0" i="0" u="none" strike="noStrike" cap="none" normalizeH="0" baseline="0" dirty="0" err="1" smtClean="0">
                          <a:ln>
                            <a:noFill/>
                          </a:ln>
                          <a:solidFill>
                            <a:srgbClr val="000000"/>
                          </a:solidFill>
                          <a:effectLst/>
                          <a:latin typeface="Arial"/>
                          <a:ea typeface="ＭＳ Ｐゴシック" charset="0"/>
                          <a:cs typeface="Arial"/>
                        </a:rPr>
                        <a:t>perts</a:t>
                      </a:r>
                      <a:r>
                        <a:rPr kumimoji="0" lang="en-US" sz="1400" b="0" i="0" u="none" strike="noStrike" cap="none" normalizeH="0" baseline="0" dirty="0" smtClean="0">
                          <a:ln>
                            <a:noFill/>
                          </a:ln>
                          <a:solidFill>
                            <a:srgbClr val="000000"/>
                          </a:solidFill>
                          <a:effectLst/>
                          <a:latin typeface="Arial"/>
                          <a:ea typeface="ＭＳ Ｐゴシック" charset="0"/>
                          <a:cs typeface="Arial"/>
                        </a:rPr>
                        <a:t> </a:t>
                      </a:r>
                      <a:r>
                        <a:rPr kumimoji="0" lang="en-US" sz="1400" b="0" i="0" u="none" strike="noStrike" cap="none" normalizeH="0" baseline="0" dirty="0">
                          <a:ln>
                            <a:noFill/>
                          </a:ln>
                          <a:solidFill>
                            <a:srgbClr val="000000"/>
                          </a:solidFill>
                          <a:effectLst/>
                          <a:latin typeface="Arial"/>
                          <a:ea typeface="ＭＳ Ｐゴシック" charset="0"/>
                          <a:cs typeface="Arial"/>
                        </a:rPr>
                        <a:t>from </a:t>
                      </a:r>
                      <a:r>
                        <a:rPr kumimoji="0" lang="en-US" sz="1400" b="0" i="0" u="none" strike="noStrike" cap="none" normalizeH="0" baseline="0" dirty="0" err="1" smtClean="0">
                          <a:ln>
                            <a:noFill/>
                          </a:ln>
                          <a:solidFill>
                            <a:srgbClr val="000000"/>
                          </a:solidFill>
                          <a:effectLst/>
                          <a:latin typeface="Arial"/>
                          <a:ea typeface="ＭＳ Ｐゴシック" charset="0"/>
                          <a:cs typeface="Arial"/>
                        </a:rPr>
                        <a:t>fcsts</a:t>
                      </a:r>
                      <a:r>
                        <a:rPr kumimoji="0" lang="en-US" sz="1400" b="0" i="0" u="none" strike="noStrike" cap="none" normalizeH="0" baseline="0" dirty="0" smtClean="0">
                          <a:ln>
                            <a:noFill/>
                          </a:ln>
                          <a:solidFill>
                            <a:srgbClr val="000000"/>
                          </a:solidFill>
                          <a:effectLst/>
                          <a:latin typeface="Arial"/>
                          <a:ea typeface="ＭＳ Ｐゴシック" charset="0"/>
                          <a:cs typeface="Arial"/>
                        </a:rPr>
                        <a:t> valid at </a:t>
                      </a:r>
                      <a:r>
                        <a:rPr kumimoji="0" lang="en-US" sz="1400" b="0" i="1" u="none" strike="noStrike" cap="none" normalizeH="0" baseline="0" dirty="0" err="1" smtClean="0">
                          <a:ln>
                            <a:noFill/>
                          </a:ln>
                          <a:solidFill>
                            <a:srgbClr val="000000"/>
                          </a:solidFill>
                          <a:effectLst/>
                          <a:latin typeface="Arial"/>
                          <a:ea typeface="ＭＳ Ｐゴシック" charset="0"/>
                          <a:cs typeface="Arial"/>
                        </a:rPr>
                        <a:t>t</a:t>
                      </a:r>
                      <a:r>
                        <a:rPr kumimoji="0" lang="en-US" sz="1400" b="0" i="1" u="none" strike="noStrike" cap="none" normalizeH="0" baseline="-25000" dirty="0" err="1" smtClean="0">
                          <a:ln>
                            <a:noFill/>
                          </a:ln>
                          <a:solidFill>
                            <a:srgbClr val="000000"/>
                          </a:solidFill>
                          <a:effectLst/>
                          <a:latin typeface="Arial"/>
                          <a:ea typeface="ＭＳ Ｐゴシック" charset="0"/>
                          <a:cs typeface="Arial"/>
                        </a:rPr>
                        <a:t>i</a:t>
                      </a:r>
                      <a:r>
                        <a:rPr kumimoji="0" lang="en-US" sz="1400" b="0" i="1" u="none" strike="noStrike" cap="none" normalizeH="0" baseline="0" dirty="0" smtClean="0">
                          <a:ln>
                            <a:noFill/>
                          </a:ln>
                          <a:solidFill>
                            <a:srgbClr val="000000"/>
                          </a:solidFill>
                          <a:effectLst/>
                          <a:latin typeface="Arial"/>
                          <a:ea typeface="ＭＳ Ｐゴシック" charset="0"/>
                          <a:cs typeface="Arial"/>
                        </a:rPr>
                        <a:t> </a:t>
                      </a:r>
                      <a:r>
                        <a:rPr kumimoji="0" lang="en-US" sz="1400" b="0" i="0" u="none" strike="noStrike" cap="none" normalizeH="0" baseline="0" dirty="0" smtClean="0">
                          <a:ln>
                            <a:noFill/>
                          </a:ln>
                          <a:solidFill>
                            <a:srgbClr val="000000"/>
                          </a:solidFill>
                          <a:effectLst/>
                          <a:latin typeface="Arial"/>
                          <a:ea typeface="ＭＳ Ｐゴシック" charset="0"/>
                          <a:cs typeface="Arial"/>
                        </a:rPr>
                        <a:t>but  initialized </a:t>
                      </a:r>
                      <a:r>
                        <a:rPr kumimoji="0" lang="en-US" sz="1400" b="0" i="0" u="none" strike="noStrike" cap="none" normalizeH="0" baseline="0" dirty="0">
                          <a:ln>
                            <a:noFill/>
                          </a:ln>
                          <a:solidFill>
                            <a:srgbClr val="000000"/>
                          </a:solidFill>
                          <a:effectLst/>
                          <a:latin typeface="Arial"/>
                          <a:ea typeface="ＭＳ Ｐゴシック" charset="0"/>
                          <a:cs typeface="Arial"/>
                        </a:rPr>
                        <a:t>from the </a:t>
                      </a:r>
                      <a:r>
                        <a:rPr kumimoji="0" lang="en-US" sz="1400" b="0" i="0" u="none" strike="noStrike" cap="none" normalizeH="0" baseline="0" dirty="0" smtClean="0">
                          <a:ln>
                            <a:noFill/>
                          </a:ln>
                          <a:solidFill>
                            <a:srgbClr val="000000"/>
                          </a:solidFill>
                          <a:effectLst/>
                          <a:latin typeface="Arial"/>
                          <a:ea typeface="ＭＳ Ｐゴシック" charset="0"/>
                          <a:cs typeface="Arial"/>
                        </a:rPr>
                        <a:t>analysis at </a:t>
                      </a:r>
                      <a:r>
                        <a:rPr kumimoji="0" lang="en-US" sz="1400" b="0" i="1" u="none" strike="noStrike" cap="none" normalizeH="0" baseline="0" dirty="0" smtClean="0">
                          <a:ln>
                            <a:noFill/>
                          </a:ln>
                          <a:solidFill>
                            <a:srgbClr val="000000"/>
                          </a:solidFill>
                          <a:effectLst/>
                          <a:latin typeface="Arial"/>
                          <a:ea typeface="ＭＳ Ｐゴシック" charset="0"/>
                          <a:cs typeface="Arial"/>
                        </a:rPr>
                        <a:t>t</a:t>
                      </a:r>
                      <a:r>
                        <a:rPr kumimoji="0" lang="en-US" sz="1400" b="0" i="1" u="none" strike="noStrike" cap="none" normalizeH="0" baseline="-25000" dirty="0" smtClean="0">
                          <a:ln>
                            <a:noFill/>
                          </a:ln>
                          <a:solidFill>
                            <a:srgbClr val="000000"/>
                          </a:solidFill>
                          <a:effectLst/>
                          <a:latin typeface="Arial"/>
                          <a:ea typeface="ＭＳ Ｐゴシック" charset="0"/>
                          <a:cs typeface="Arial"/>
                        </a:rPr>
                        <a:t>i</a:t>
                      </a:r>
                      <a:r>
                        <a:rPr kumimoji="0" lang="en-US" sz="1400" b="0" i="1" u="none" strike="noStrike" cap="none" normalizeH="0" baseline="-25000" dirty="0">
                          <a:ln>
                            <a:noFill/>
                          </a:ln>
                          <a:solidFill>
                            <a:srgbClr val="000000"/>
                          </a:solidFill>
                          <a:effectLst/>
                          <a:latin typeface="Arial"/>
                          <a:ea typeface="ＭＳ Ｐゴシック" charset="0"/>
                          <a:cs typeface="Arial"/>
                        </a:rPr>
                        <a:t>-2</a:t>
                      </a:r>
                      <a:r>
                        <a:rPr kumimoji="0" lang="en-US" sz="1400" b="0" i="0" u="none" strike="noStrike" cap="none" normalizeH="0" baseline="0" dirty="0">
                          <a:ln>
                            <a:noFill/>
                          </a:ln>
                          <a:solidFill>
                            <a:srgbClr val="000000"/>
                          </a:solidFill>
                          <a:effectLst/>
                          <a:latin typeface="Arial"/>
                          <a:ea typeface="ＭＳ Ｐゴシック" charset="0"/>
                          <a:cs typeface="Arial"/>
                        </a:rPr>
                        <a:t>, </a:t>
                      </a:r>
                      <a:r>
                        <a:rPr kumimoji="0" lang="en-US" sz="1400" b="0" i="1" u="none" strike="noStrike" cap="none" normalizeH="0" baseline="0" dirty="0">
                          <a:ln>
                            <a:noFill/>
                          </a:ln>
                          <a:solidFill>
                            <a:srgbClr val="000000"/>
                          </a:solidFill>
                          <a:effectLst/>
                          <a:latin typeface="Arial"/>
                          <a:ea typeface="ＭＳ Ｐゴシック" charset="0"/>
                          <a:cs typeface="Arial"/>
                        </a:rPr>
                        <a:t>t</a:t>
                      </a:r>
                      <a:r>
                        <a:rPr kumimoji="0" lang="en-US" sz="1400" b="0" i="1" u="none" strike="noStrike" cap="none" normalizeH="0" baseline="-25000" dirty="0">
                          <a:ln>
                            <a:noFill/>
                          </a:ln>
                          <a:solidFill>
                            <a:srgbClr val="000000"/>
                          </a:solidFill>
                          <a:effectLst/>
                          <a:latin typeface="Arial"/>
                          <a:ea typeface="ＭＳ Ｐゴシック" charset="0"/>
                          <a:cs typeface="Arial"/>
                        </a:rPr>
                        <a:t>i-3</a:t>
                      </a:r>
                      <a:r>
                        <a:rPr kumimoji="0" lang="en-US" sz="1400" b="0" i="1" u="none" strike="noStrike" cap="none" normalizeH="0" baseline="0" dirty="0">
                          <a:ln>
                            <a:noFill/>
                          </a:ln>
                          <a:solidFill>
                            <a:srgbClr val="000000"/>
                          </a:solidFill>
                          <a:effectLst/>
                          <a:latin typeface="Arial"/>
                          <a:ea typeface="ＭＳ Ｐゴシック" charset="0"/>
                          <a:cs typeface="Arial"/>
                        </a:rPr>
                        <a:t> </a:t>
                      </a:r>
                      <a:r>
                        <a:rPr kumimoji="0" lang="en-US" sz="1400" b="0" i="0" u="none" strike="noStrike" cap="none" normalizeH="0" baseline="0" dirty="0">
                          <a:ln>
                            <a:noFill/>
                          </a:ln>
                          <a:solidFill>
                            <a:srgbClr val="000000"/>
                          </a:solidFill>
                          <a:effectLst/>
                          <a:latin typeface="Arial"/>
                          <a:ea typeface="ＭＳ Ｐゴシック" charset="0"/>
                          <a:cs typeface="Arial"/>
                        </a:rPr>
                        <a:t>and </a:t>
                      </a:r>
                      <a:r>
                        <a:rPr kumimoji="0" lang="en-US" sz="1400" b="0" i="1" u="none" strike="noStrike" cap="none" normalizeH="0" baseline="0" dirty="0">
                          <a:ln>
                            <a:noFill/>
                          </a:ln>
                          <a:solidFill>
                            <a:srgbClr val="000000"/>
                          </a:solidFill>
                          <a:effectLst/>
                          <a:latin typeface="Arial"/>
                          <a:ea typeface="ＭＳ Ｐゴシック" charset="0"/>
                          <a:cs typeface="Arial"/>
                        </a:rPr>
                        <a:t>t</a:t>
                      </a:r>
                      <a:r>
                        <a:rPr kumimoji="0" lang="en-US" sz="1400" b="0" i="1" u="none" strike="noStrike" cap="none" normalizeH="0" baseline="-25000" dirty="0">
                          <a:ln>
                            <a:noFill/>
                          </a:ln>
                          <a:solidFill>
                            <a:srgbClr val="000000"/>
                          </a:solidFill>
                          <a:effectLst/>
                          <a:latin typeface="Arial"/>
                          <a:ea typeface="ＭＳ Ｐゴシック" charset="0"/>
                          <a:cs typeface="Arial"/>
                        </a:rPr>
                        <a:t>i-</a:t>
                      </a:r>
                      <a:r>
                        <a:rPr kumimoji="0" lang="en-US" sz="1400" b="0" i="1" u="none" strike="noStrike" cap="none" normalizeH="0" baseline="-25000" dirty="0" smtClean="0">
                          <a:ln>
                            <a:noFill/>
                          </a:ln>
                          <a:solidFill>
                            <a:srgbClr val="000000"/>
                          </a:solidFill>
                          <a:effectLst/>
                          <a:latin typeface="Arial"/>
                          <a:ea typeface="ＭＳ Ｐゴシック" charset="0"/>
                          <a:cs typeface="Arial"/>
                        </a:rPr>
                        <a:t>4</a:t>
                      </a:r>
                      <a:endParaRPr kumimoji="0" lang="en-US" sz="1400" b="0" i="0" u="none" strike="noStrike" cap="none" normalizeH="0" baseline="0" dirty="0">
                        <a:ln>
                          <a:noFill/>
                        </a:ln>
                        <a:solidFill>
                          <a:srgbClr val="000000"/>
                        </a:solidFill>
                        <a:effectLst/>
                        <a:latin typeface="Arial"/>
                        <a:ea typeface="ＭＳ Ｐゴシック" charset="0"/>
                        <a:cs typeface="Arial"/>
                      </a:endParaRP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544513"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rgbClr val="000000"/>
                          </a:solidFill>
                          <a:effectLst/>
                          <a:latin typeface="Arial"/>
                          <a:ea typeface="ＭＳ Ｐゴシック" charset="0"/>
                          <a:cs typeface="Arial"/>
                        </a:rPr>
                        <a:t>80</a:t>
                      </a: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544513"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a:ln>
                            <a:noFill/>
                          </a:ln>
                          <a:solidFill>
                            <a:srgbClr val="000000"/>
                          </a:solidFill>
                          <a:effectLst/>
                          <a:latin typeface="Arial"/>
                          <a:ea typeface="ＭＳ Ｐゴシック" charset="0"/>
                          <a:cs typeface="Arial"/>
                        </a:rPr>
                        <a:t>80-</a:t>
                      </a:r>
                      <a:r>
                        <a:rPr kumimoji="0" lang="en-US" sz="1400" b="0" i="0" u="none" strike="noStrike" cap="none" normalizeH="0" baseline="0" dirty="0" smtClean="0">
                          <a:ln>
                            <a:noFill/>
                          </a:ln>
                          <a:solidFill>
                            <a:srgbClr val="000000"/>
                          </a:solidFill>
                          <a:effectLst/>
                          <a:latin typeface="Arial"/>
                          <a:ea typeface="ＭＳ Ｐゴシック" charset="0"/>
                          <a:cs typeface="Arial"/>
                        </a:rPr>
                        <a:t>mem</a:t>
                      </a:r>
                    </a:p>
                    <a:p>
                      <a:pPr marL="0" marR="0" lvl="0" indent="0" algn="ctr" defTabSz="544513"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rgbClr val="000000"/>
                          </a:solidFill>
                          <a:effectLst/>
                          <a:latin typeface="Arial"/>
                          <a:ea typeface="ＭＳ Ｐゴシック" charset="0"/>
                          <a:cs typeface="Arial"/>
                        </a:rPr>
                        <a:t>27</a:t>
                      </a:r>
                      <a:r>
                        <a:rPr kumimoji="0" lang="en-US" sz="1400" b="0" i="0" u="none" strike="noStrike" cap="none" normalizeH="0" baseline="0" dirty="0">
                          <a:ln>
                            <a:noFill/>
                          </a:ln>
                          <a:solidFill>
                            <a:srgbClr val="000000"/>
                          </a:solidFill>
                          <a:effectLst/>
                          <a:latin typeface="Arial"/>
                          <a:ea typeface="ＭＳ Ｐゴシック" charset="0"/>
                          <a:cs typeface="Arial"/>
                        </a:rPr>
                        <a:t>-hour </a:t>
                      </a:r>
                      <a:r>
                        <a:rPr kumimoji="0" lang="en-US" sz="1400" b="0" i="0" u="none" strike="noStrike" cap="none" normalizeH="0" baseline="0" dirty="0" err="1" smtClean="0">
                          <a:ln>
                            <a:noFill/>
                          </a:ln>
                          <a:solidFill>
                            <a:srgbClr val="000000"/>
                          </a:solidFill>
                          <a:effectLst/>
                          <a:latin typeface="Arial"/>
                          <a:ea typeface="ＭＳ Ｐゴシック" charset="0"/>
                          <a:cs typeface="Arial"/>
                        </a:rPr>
                        <a:t>fcsts</a:t>
                      </a:r>
                      <a:r>
                        <a:rPr kumimoji="0" lang="en-US" sz="1400" b="0" i="0" u="none" strike="noStrike" cap="none" normalizeH="0" baseline="0" dirty="0" smtClean="0">
                          <a:ln>
                            <a:noFill/>
                          </a:ln>
                          <a:solidFill>
                            <a:srgbClr val="000000"/>
                          </a:solidFill>
                          <a:effectLst/>
                          <a:latin typeface="Arial"/>
                          <a:ea typeface="ＭＳ Ｐゴシック" charset="0"/>
                          <a:cs typeface="Arial"/>
                        </a:rPr>
                        <a:t> </a:t>
                      </a:r>
                      <a:endParaRPr kumimoji="0" lang="en-US" sz="1400" b="0" i="0" u="none" strike="noStrike" cap="none" normalizeH="0" baseline="0" dirty="0">
                        <a:ln>
                          <a:noFill/>
                        </a:ln>
                        <a:solidFill>
                          <a:srgbClr val="000000"/>
                        </a:solidFill>
                        <a:effectLst/>
                        <a:latin typeface="Arial"/>
                        <a:ea typeface="ＭＳ Ｐゴシック" charset="0"/>
                        <a:cs typeface="Arial"/>
                      </a:endParaRP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544513"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rgbClr val="000000"/>
                          </a:solidFill>
                          <a:effectLst/>
                          <a:latin typeface="Arial"/>
                          <a:ea typeface="ＭＳ Ｐゴシック" charset="0"/>
                          <a:cs typeface="Arial"/>
                        </a:rPr>
                        <a:t>2.05</a:t>
                      </a:r>
                      <a:endParaRPr kumimoji="0" lang="en-US" sz="1400" b="0" i="0" u="none" strike="noStrike" cap="none" normalizeH="0" baseline="0" dirty="0">
                        <a:ln>
                          <a:noFill/>
                        </a:ln>
                        <a:solidFill>
                          <a:srgbClr val="000000"/>
                        </a:solidFill>
                        <a:effectLst/>
                        <a:latin typeface="Arial"/>
                        <a:ea typeface="ＭＳ Ｐゴシック" charset="0"/>
                        <a:cs typeface="Arial"/>
                      </a:endParaRPr>
                    </a:p>
                  </a:txBody>
                  <a:tcPr marL="65307" marR="65307" marT="39184" marB="391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544513"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rgbClr val="000000"/>
                          </a:solidFill>
                          <a:effectLst/>
                          <a:latin typeface="Arial"/>
                          <a:ea typeface="ＭＳ Ｐゴシック" charset="0"/>
                          <a:cs typeface="Arial"/>
                        </a:rPr>
                        <a:t>2.5</a:t>
                      </a:r>
                      <a:endParaRPr kumimoji="0" lang="en-US" sz="1400" b="0" i="0" u="none" strike="noStrike" cap="none" normalizeH="0" baseline="0" dirty="0">
                        <a:ln>
                          <a:noFill/>
                        </a:ln>
                        <a:solidFill>
                          <a:srgbClr val="000000"/>
                        </a:solidFill>
                        <a:effectLst/>
                        <a:latin typeface="Arial"/>
                        <a:ea typeface="ＭＳ Ｐゴシック" charset="0"/>
                        <a:cs typeface="Arial"/>
                      </a:endParaRPr>
                    </a:p>
                  </a:txBody>
                  <a:tcPr marL="65307" marR="65307" marT="39184" marB="39184"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 name="TextBox 1"/>
          <p:cNvSpPr txBox="1"/>
          <p:nvPr/>
        </p:nvSpPr>
        <p:spPr>
          <a:xfrm>
            <a:off x="4067944" y="908720"/>
            <a:ext cx="2160240" cy="369332"/>
          </a:xfrm>
          <a:prstGeom prst="rect">
            <a:avLst/>
          </a:prstGeom>
          <a:noFill/>
        </p:spPr>
        <p:txBody>
          <a:bodyPr wrap="square" rtlCol="0">
            <a:spAutoFit/>
          </a:bodyPr>
          <a:lstStyle/>
          <a:p>
            <a:r>
              <a:rPr lang="en-US" dirty="0" smtClean="0"/>
              <a:t>Huang et al. 2016</a:t>
            </a:r>
            <a:endParaRPr lang="en-US" dirty="0"/>
          </a:p>
        </p:txBody>
      </p:sp>
    </p:spTree>
    <p:extLst>
      <p:ext uri="{BB962C8B-B14F-4D97-AF65-F5344CB8AC3E}">
        <p14:creationId xmlns:p14="http://schemas.microsoft.com/office/powerpoint/2010/main" val="2613945035"/>
      </p:ext>
    </p:extLst>
  </p:cSld>
  <p:clrMapOvr>
    <a:masterClrMapping/>
  </p:clrMapOvr>
  <p:transition xmlns:p14="http://schemas.microsoft.com/office/powerpoint/2010/main" spd="slow" advTm="37092"/>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53250" name="Picture 7"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5"/>
          <p:cNvSpPr txBox="1">
            <a:spLocks noChangeArrowheads="1"/>
          </p:cNvSpPr>
          <p:nvPr/>
        </p:nvSpPr>
        <p:spPr bwMode="auto">
          <a:xfrm>
            <a:off x="1403350" y="115888"/>
            <a:ext cx="66976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C00000"/>
                </a:solidFill>
              </a:rPr>
              <a:t>VTL method</a:t>
            </a:r>
          </a:p>
          <a:p>
            <a:pPr algn="ctr" eaLnBrk="1" hangingPunct="1"/>
            <a:r>
              <a:rPr lang="en-US">
                <a:solidFill>
                  <a:srgbClr val="C00000"/>
                </a:solidFill>
              </a:rPr>
              <a:t>Self-correlation evaluation (TT at 700hpa)</a:t>
            </a:r>
          </a:p>
        </p:txBody>
      </p:sp>
      <p:sp>
        <p:nvSpPr>
          <p:cNvPr id="5325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05E32E7-0182-7C46-9DA9-C2A160C0ED4A}" type="slidenum">
              <a:rPr lang="en-US" altLang="zh-CN" sz="1200">
                <a:solidFill>
                  <a:srgbClr val="898989"/>
                </a:solidFill>
                <a:latin typeface="Calibri" charset="0"/>
              </a:rPr>
              <a:pPr/>
              <a:t>68</a:t>
            </a:fld>
            <a:endParaRPr lang="en-US" altLang="zh-CN" sz="1200">
              <a:solidFill>
                <a:srgbClr val="898989"/>
              </a:solidFill>
              <a:latin typeface="Calibri" charset="0"/>
            </a:endParaRPr>
          </a:p>
        </p:txBody>
      </p:sp>
      <p:pic>
        <p:nvPicPr>
          <p:cNvPr id="53253" name="Picture 2" descr="ens80_3hr_2013081012_corrTT_Lev700_NH_ILON376ILAT64.png"/>
          <p:cNvPicPr>
            <a:picLocks noChangeAspect="1"/>
          </p:cNvPicPr>
          <p:nvPr/>
        </p:nvPicPr>
        <p:blipFill>
          <a:blip r:embed="rId4">
            <a:extLst>
              <a:ext uri="{28A0092B-C50C-407E-A947-70E740481C1C}">
                <a14:useLocalDpi xmlns:a14="http://schemas.microsoft.com/office/drawing/2010/main" val="0"/>
              </a:ext>
            </a:extLst>
          </a:blip>
          <a:srcRect l="4605" t="3040" r="5327" b="5949"/>
          <a:stretch>
            <a:fillRect/>
          </a:stretch>
        </p:blipFill>
        <p:spPr bwMode="auto">
          <a:xfrm>
            <a:off x="2987675" y="1557338"/>
            <a:ext cx="2343150"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4" descr="ens240_3hr_2013081012_corrTT_Lev700_NH_ILON376ILAT64.png"/>
          <p:cNvPicPr>
            <a:picLocks noChangeAspect="1"/>
          </p:cNvPicPr>
          <p:nvPr/>
        </p:nvPicPr>
        <p:blipFill>
          <a:blip r:embed="rId5">
            <a:extLst>
              <a:ext uri="{28A0092B-C50C-407E-A947-70E740481C1C}">
                <a14:useLocalDpi xmlns:a14="http://schemas.microsoft.com/office/drawing/2010/main" val="0"/>
              </a:ext>
            </a:extLst>
          </a:blip>
          <a:srcRect l="4659" t="2640" r="5273" b="6349"/>
          <a:stretch>
            <a:fillRect/>
          </a:stretch>
        </p:blipFill>
        <p:spPr bwMode="auto">
          <a:xfrm>
            <a:off x="34925" y="1557338"/>
            <a:ext cx="2343150"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5" descr="TES240hr3_yesre_pg369_2013081012_corrTT_Lev700_NH_ILON376ILAT64.png"/>
          <p:cNvPicPr>
            <a:picLocks noChangeAspect="1"/>
          </p:cNvPicPr>
          <p:nvPr/>
        </p:nvPicPr>
        <p:blipFill>
          <a:blip r:embed="rId6">
            <a:extLst>
              <a:ext uri="{28A0092B-C50C-407E-A947-70E740481C1C}">
                <a14:useLocalDpi xmlns:a14="http://schemas.microsoft.com/office/drawing/2010/main" val="0"/>
              </a:ext>
            </a:extLst>
          </a:blip>
          <a:srcRect l="5206" t="2640" r="7274" b="5402"/>
          <a:stretch>
            <a:fillRect/>
          </a:stretch>
        </p:blipFill>
        <p:spPr bwMode="auto">
          <a:xfrm>
            <a:off x="6084888" y="1557338"/>
            <a:ext cx="2274887"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Box 18"/>
          <p:cNvSpPr txBox="1">
            <a:spLocks noChangeArrowheads="1"/>
          </p:cNvSpPr>
          <p:nvPr/>
        </p:nvSpPr>
        <p:spPr bwMode="auto">
          <a:xfrm>
            <a:off x="3851275" y="1628775"/>
            <a:ext cx="10080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ENS80</a:t>
            </a:r>
          </a:p>
        </p:txBody>
      </p:sp>
      <p:sp>
        <p:nvSpPr>
          <p:cNvPr id="53257" name="TextBox 19"/>
          <p:cNvSpPr txBox="1">
            <a:spLocks noChangeArrowheads="1"/>
          </p:cNvSpPr>
          <p:nvPr/>
        </p:nvSpPr>
        <p:spPr bwMode="auto">
          <a:xfrm>
            <a:off x="755650" y="1628775"/>
            <a:ext cx="10080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ENS240</a:t>
            </a:r>
          </a:p>
        </p:txBody>
      </p:sp>
      <p:sp>
        <p:nvSpPr>
          <p:cNvPr id="53258" name="TextBox 20"/>
          <p:cNvSpPr txBox="1">
            <a:spLocks noChangeArrowheads="1"/>
          </p:cNvSpPr>
          <p:nvPr/>
        </p:nvSpPr>
        <p:spPr bwMode="auto">
          <a:xfrm>
            <a:off x="6804025" y="1628775"/>
            <a:ext cx="12239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VTL240M80</a:t>
            </a:r>
          </a:p>
        </p:txBody>
      </p:sp>
      <p:sp>
        <p:nvSpPr>
          <p:cNvPr id="53259" name="TextBox 28"/>
          <p:cNvSpPr txBox="1">
            <a:spLocks noChangeArrowheads="1"/>
          </p:cNvSpPr>
          <p:nvPr/>
        </p:nvSpPr>
        <p:spPr bwMode="auto">
          <a:xfrm>
            <a:off x="179388" y="4205288"/>
            <a:ext cx="280828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sz="1400"/>
              <a:t>VTL240M80 is qualitatively closer to ENS</a:t>
            </a:r>
            <a:r>
              <a:rPr lang="en-US" altLang="zh-CN" sz="1400"/>
              <a:t>24</a:t>
            </a:r>
            <a:r>
              <a:rPr lang="en-US" sz="1400"/>
              <a:t>0 than ENS80.</a:t>
            </a:r>
          </a:p>
          <a:p>
            <a:pPr>
              <a:buFont typeface="Arial" charset="0"/>
              <a:buChar char="•"/>
            </a:pPr>
            <a:endParaRPr lang="en-US" sz="1400"/>
          </a:p>
          <a:p>
            <a:pPr>
              <a:buFont typeface="Arial" charset="0"/>
              <a:buChar char="•"/>
            </a:pPr>
            <a:r>
              <a:rPr lang="en-US" sz="1400"/>
              <a:t>S</a:t>
            </a:r>
            <a:r>
              <a:rPr lang="en-US" altLang="zh-CN" sz="1400"/>
              <a:t>cattering</a:t>
            </a:r>
            <a:r>
              <a:rPr lang="zh-CN" altLang="en-US" sz="1400"/>
              <a:t> </a:t>
            </a:r>
            <a:r>
              <a:rPr lang="en-US" altLang="zh-CN" sz="1400"/>
              <a:t>plots</a:t>
            </a:r>
            <a:r>
              <a:rPr lang="zh-CN" altLang="en-US" sz="1400"/>
              <a:t> </a:t>
            </a:r>
            <a:r>
              <a:rPr lang="en-US" altLang="zh-CN" sz="1400"/>
              <a:t>show</a:t>
            </a:r>
            <a:r>
              <a:rPr lang="zh-CN" altLang="en-US" sz="1400"/>
              <a:t> </a:t>
            </a:r>
            <a:r>
              <a:rPr lang="en-US" altLang="zh-CN" sz="1400"/>
              <a:t>that</a:t>
            </a:r>
            <a:r>
              <a:rPr lang="zh-CN" altLang="en-US" sz="1400"/>
              <a:t> </a:t>
            </a:r>
            <a:r>
              <a:rPr lang="en-US" altLang="zh-CN" sz="1400"/>
              <a:t>both</a:t>
            </a:r>
            <a:r>
              <a:rPr lang="zh-CN" altLang="en-US" sz="1400"/>
              <a:t> </a:t>
            </a:r>
            <a:r>
              <a:rPr lang="en-US" altLang="zh-CN" sz="1400"/>
              <a:t>the</a:t>
            </a:r>
            <a:r>
              <a:rPr lang="zh-CN" altLang="en-US" sz="1400"/>
              <a:t> </a:t>
            </a:r>
            <a:r>
              <a:rPr lang="en-US" altLang="zh-CN" sz="1400"/>
              <a:t>small</a:t>
            </a:r>
            <a:r>
              <a:rPr lang="zh-CN" altLang="en-US" sz="1400"/>
              <a:t> </a:t>
            </a:r>
            <a:r>
              <a:rPr lang="en-US" altLang="zh-CN" sz="1400"/>
              <a:t>([0,</a:t>
            </a:r>
            <a:r>
              <a:rPr lang="zh-CN" altLang="en-US" sz="1400"/>
              <a:t> </a:t>
            </a:r>
            <a:r>
              <a:rPr lang="en-US" altLang="zh-CN" sz="1400"/>
              <a:t>0.1],</a:t>
            </a:r>
            <a:r>
              <a:rPr lang="zh-CN" altLang="en-US" sz="1400"/>
              <a:t> </a:t>
            </a:r>
            <a:r>
              <a:rPr lang="en-US" altLang="zh-CN" sz="1400"/>
              <a:t>red)</a:t>
            </a:r>
            <a:r>
              <a:rPr lang="zh-CN" altLang="en-US" sz="1400"/>
              <a:t> </a:t>
            </a:r>
            <a:r>
              <a:rPr lang="en-US" altLang="zh-CN" sz="1400"/>
              <a:t>and</a:t>
            </a:r>
            <a:r>
              <a:rPr lang="zh-CN" altLang="en-US" sz="1400"/>
              <a:t> </a:t>
            </a:r>
            <a:r>
              <a:rPr lang="en-US" altLang="zh-CN" sz="1400"/>
              <a:t>large((0.1</a:t>
            </a:r>
            <a:r>
              <a:rPr lang="zh-CN" altLang="en-US" sz="1400"/>
              <a:t> </a:t>
            </a:r>
            <a:r>
              <a:rPr lang="en-US" altLang="zh-CN" sz="1400"/>
              <a:t>1.0])</a:t>
            </a:r>
            <a:r>
              <a:rPr lang="zh-CN" altLang="en-US" sz="1400"/>
              <a:t> </a:t>
            </a:r>
            <a:r>
              <a:rPr lang="en-US" altLang="zh-CN" sz="1400"/>
              <a:t>correlations</a:t>
            </a:r>
            <a:r>
              <a:rPr lang="zh-CN" altLang="en-US" sz="1400"/>
              <a:t> </a:t>
            </a:r>
            <a:r>
              <a:rPr lang="en-US" altLang="zh-CN" sz="1400"/>
              <a:t>of</a:t>
            </a:r>
            <a:r>
              <a:rPr lang="zh-CN" altLang="en-US" sz="1400"/>
              <a:t> </a:t>
            </a:r>
            <a:r>
              <a:rPr lang="en-US" altLang="zh-CN" sz="1400"/>
              <a:t>VTL240M80</a:t>
            </a:r>
            <a:r>
              <a:rPr lang="zh-CN" altLang="en-US" sz="1400"/>
              <a:t> </a:t>
            </a:r>
            <a:r>
              <a:rPr lang="en-US" altLang="zh-CN" sz="1400"/>
              <a:t>are</a:t>
            </a:r>
            <a:r>
              <a:rPr lang="zh-CN" altLang="en-US" sz="1400"/>
              <a:t> </a:t>
            </a:r>
            <a:r>
              <a:rPr lang="en-US" altLang="zh-CN" sz="1400"/>
              <a:t>improved</a:t>
            </a:r>
            <a:r>
              <a:rPr lang="zh-CN" altLang="en-US" sz="1400"/>
              <a:t> </a:t>
            </a:r>
            <a:r>
              <a:rPr lang="en-US" altLang="zh-CN" sz="1400"/>
              <a:t>over</a:t>
            </a:r>
            <a:r>
              <a:rPr lang="zh-CN" altLang="en-US" sz="1400"/>
              <a:t> </a:t>
            </a:r>
            <a:r>
              <a:rPr lang="en-US" altLang="zh-CN" sz="1400"/>
              <a:t>ENS80</a:t>
            </a:r>
            <a:r>
              <a:rPr lang="en-US" altLang="zh-CN" sz="1200"/>
              <a:t>.</a:t>
            </a:r>
            <a:endParaRPr lang="en-US" sz="1200"/>
          </a:p>
        </p:txBody>
      </p:sp>
      <p:pic>
        <p:nvPicPr>
          <p:cNvPr id="53260" name="Picture 4" descr="ENS240_ENS80_TT_CorrelationScatteringPlot.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84488" y="4005263"/>
            <a:ext cx="30559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5" descr="ENS240_VTL240M80_TT_CorrelationScatteringPlot.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80113" y="4005263"/>
            <a:ext cx="30559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443462"/>
      </p:ext>
    </p:extLst>
  </p:cSld>
  <p:clrMapOvr>
    <a:masterClrMapping/>
  </p:clrMapOvr>
  <p:transition xmlns:p14="http://schemas.microsoft.com/office/powerpoint/2010/main" spd="slow" advTm="37092"/>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55298" name="Picture 7"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Box 5"/>
          <p:cNvSpPr txBox="1">
            <a:spLocks noChangeArrowheads="1"/>
          </p:cNvSpPr>
          <p:nvPr/>
        </p:nvSpPr>
        <p:spPr bwMode="auto">
          <a:xfrm>
            <a:off x="1403350" y="115888"/>
            <a:ext cx="66976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C00000"/>
                </a:solidFill>
              </a:rPr>
              <a:t>VTL method</a:t>
            </a:r>
          </a:p>
          <a:p>
            <a:pPr algn="ctr" eaLnBrk="1" hangingPunct="1"/>
            <a:r>
              <a:rPr lang="en-US">
                <a:solidFill>
                  <a:srgbClr val="C00000"/>
                </a:solidFill>
              </a:rPr>
              <a:t>Cross-correlation evaluation (TU at 700hPa)</a:t>
            </a:r>
          </a:p>
        </p:txBody>
      </p:sp>
      <p:sp>
        <p:nvSpPr>
          <p:cNvPr id="5530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2B75FC-A529-8A47-81A2-8C2B7B249420}" type="slidenum">
              <a:rPr lang="en-US" altLang="zh-CN" sz="1200">
                <a:solidFill>
                  <a:srgbClr val="898989"/>
                </a:solidFill>
                <a:latin typeface="Calibri" charset="0"/>
              </a:rPr>
              <a:pPr/>
              <a:t>69</a:t>
            </a:fld>
            <a:endParaRPr lang="en-US" altLang="zh-CN" sz="1200">
              <a:solidFill>
                <a:srgbClr val="898989"/>
              </a:solidFill>
              <a:latin typeface="Calibri" charset="0"/>
            </a:endParaRPr>
          </a:p>
        </p:txBody>
      </p:sp>
      <p:pic>
        <p:nvPicPr>
          <p:cNvPr id="55301" name="Picture 14" descr="ens80_3hr_2013081012_corrTU_Lev700_NH_ILON376ILAT64.png"/>
          <p:cNvPicPr>
            <a:picLocks noChangeAspect="1"/>
          </p:cNvPicPr>
          <p:nvPr/>
        </p:nvPicPr>
        <p:blipFill>
          <a:blip r:embed="rId4">
            <a:extLst>
              <a:ext uri="{28A0092B-C50C-407E-A947-70E740481C1C}">
                <a14:useLocalDpi xmlns:a14="http://schemas.microsoft.com/office/drawing/2010/main" val="0"/>
              </a:ext>
            </a:extLst>
          </a:blip>
          <a:srcRect l="6796" t="2458" r="6610" b="5899"/>
          <a:stretch>
            <a:fillRect/>
          </a:stretch>
        </p:blipFill>
        <p:spPr bwMode="auto">
          <a:xfrm>
            <a:off x="3111500" y="1555750"/>
            <a:ext cx="2252663"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15" descr="ens240_3hr_2013081012_corrTU_Lev700_NH_ILON376ILAT64.png"/>
          <p:cNvPicPr>
            <a:picLocks noChangeAspect="1"/>
          </p:cNvPicPr>
          <p:nvPr/>
        </p:nvPicPr>
        <p:blipFill>
          <a:blip r:embed="rId5">
            <a:extLst>
              <a:ext uri="{28A0092B-C50C-407E-A947-70E740481C1C}">
                <a14:useLocalDpi xmlns:a14="http://schemas.microsoft.com/office/drawing/2010/main" val="0"/>
              </a:ext>
            </a:extLst>
          </a:blip>
          <a:srcRect l="4568" t="2760" r="5046" b="5595"/>
          <a:stretch>
            <a:fillRect/>
          </a:stretch>
        </p:blipFill>
        <p:spPr bwMode="auto">
          <a:xfrm>
            <a:off x="107950" y="1557338"/>
            <a:ext cx="2351088"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16" descr="TES240hr3_yesre_pg369_2013081012_corrTU_Lev700_NH_ILON376ILAT64.png"/>
          <p:cNvPicPr>
            <a:picLocks noChangeAspect="1"/>
          </p:cNvPicPr>
          <p:nvPr/>
        </p:nvPicPr>
        <p:blipFill>
          <a:blip r:embed="rId6">
            <a:extLst>
              <a:ext uri="{28A0092B-C50C-407E-A947-70E740481C1C}">
                <a14:useLocalDpi xmlns:a14="http://schemas.microsoft.com/office/drawing/2010/main" val="0"/>
              </a:ext>
            </a:extLst>
          </a:blip>
          <a:srcRect l="5676" t="2760" r="5203" b="4965"/>
          <a:stretch>
            <a:fillRect/>
          </a:stretch>
        </p:blipFill>
        <p:spPr bwMode="auto">
          <a:xfrm>
            <a:off x="6084888" y="1484313"/>
            <a:ext cx="23177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TextBox 18"/>
          <p:cNvSpPr txBox="1">
            <a:spLocks noChangeArrowheads="1"/>
          </p:cNvSpPr>
          <p:nvPr/>
        </p:nvSpPr>
        <p:spPr bwMode="auto">
          <a:xfrm>
            <a:off x="3851275" y="1555750"/>
            <a:ext cx="10080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ENS80</a:t>
            </a:r>
          </a:p>
        </p:txBody>
      </p:sp>
      <p:sp>
        <p:nvSpPr>
          <p:cNvPr id="55305" name="TextBox 19"/>
          <p:cNvSpPr txBox="1">
            <a:spLocks noChangeArrowheads="1"/>
          </p:cNvSpPr>
          <p:nvPr/>
        </p:nvSpPr>
        <p:spPr bwMode="auto">
          <a:xfrm>
            <a:off x="900113" y="1628775"/>
            <a:ext cx="10080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ENS240</a:t>
            </a:r>
          </a:p>
        </p:txBody>
      </p:sp>
      <p:sp>
        <p:nvSpPr>
          <p:cNvPr id="55306" name="TextBox 20"/>
          <p:cNvSpPr txBox="1">
            <a:spLocks noChangeArrowheads="1"/>
          </p:cNvSpPr>
          <p:nvPr/>
        </p:nvSpPr>
        <p:spPr bwMode="auto">
          <a:xfrm>
            <a:off x="6804025" y="1555750"/>
            <a:ext cx="12239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VTL240M80</a:t>
            </a:r>
          </a:p>
        </p:txBody>
      </p:sp>
      <p:pic>
        <p:nvPicPr>
          <p:cNvPr id="55307" name="Picture 4" descr="ENS240_ENS80_TU_CorrelationScatteringPlot.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87675" y="4149725"/>
            <a:ext cx="30638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5" descr="ENS240_VTL240M80_TU_CorrelationScatteringPlot.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42025" y="4149725"/>
            <a:ext cx="2994025"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9" name="TextBox 28"/>
          <p:cNvSpPr txBox="1">
            <a:spLocks noChangeArrowheads="1"/>
          </p:cNvSpPr>
          <p:nvPr/>
        </p:nvSpPr>
        <p:spPr bwMode="auto">
          <a:xfrm>
            <a:off x="179388" y="4205288"/>
            <a:ext cx="280828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sz="1400"/>
              <a:t>VTL240M80 is qualitatively closer to ENS</a:t>
            </a:r>
            <a:r>
              <a:rPr lang="en-US" altLang="zh-CN" sz="1400"/>
              <a:t>24</a:t>
            </a:r>
            <a:r>
              <a:rPr lang="en-US" sz="1400"/>
              <a:t>0 than ENS80.</a:t>
            </a:r>
          </a:p>
          <a:p>
            <a:pPr>
              <a:buFont typeface="Arial" charset="0"/>
              <a:buChar char="•"/>
            </a:pPr>
            <a:endParaRPr lang="en-US" sz="1400"/>
          </a:p>
          <a:p>
            <a:pPr>
              <a:buFont typeface="Arial" charset="0"/>
              <a:buChar char="•"/>
            </a:pPr>
            <a:r>
              <a:rPr lang="en-US" sz="1400"/>
              <a:t>S</a:t>
            </a:r>
            <a:r>
              <a:rPr lang="en-US" altLang="zh-CN" sz="1400"/>
              <a:t>cattering</a:t>
            </a:r>
            <a:r>
              <a:rPr lang="zh-CN" altLang="en-US" sz="1400"/>
              <a:t> </a:t>
            </a:r>
            <a:r>
              <a:rPr lang="en-US" altLang="zh-CN" sz="1400"/>
              <a:t>plots</a:t>
            </a:r>
            <a:r>
              <a:rPr lang="zh-CN" altLang="en-US" sz="1400"/>
              <a:t> </a:t>
            </a:r>
            <a:r>
              <a:rPr lang="en-US" altLang="zh-CN" sz="1400"/>
              <a:t>show</a:t>
            </a:r>
            <a:r>
              <a:rPr lang="zh-CN" altLang="en-US" sz="1400"/>
              <a:t> </a:t>
            </a:r>
            <a:r>
              <a:rPr lang="en-US" altLang="zh-CN" sz="1400"/>
              <a:t>that</a:t>
            </a:r>
            <a:r>
              <a:rPr lang="zh-CN" altLang="en-US" sz="1400"/>
              <a:t> </a:t>
            </a:r>
            <a:r>
              <a:rPr lang="en-US" altLang="zh-CN" sz="1400"/>
              <a:t>both</a:t>
            </a:r>
            <a:r>
              <a:rPr lang="zh-CN" altLang="en-US" sz="1400"/>
              <a:t> </a:t>
            </a:r>
            <a:r>
              <a:rPr lang="en-US" altLang="zh-CN" sz="1400"/>
              <a:t>the</a:t>
            </a:r>
            <a:r>
              <a:rPr lang="zh-CN" altLang="en-US" sz="1400"/>
              <a:t> </a:t>
            </a:r>
            <a:r>
              <a:rPr lang="en-US" altLang="zh-CN" sz="1400"/>
              <a:t>small</a:t>
            </a:r>
            <a:r>
              <a:rPr lang="zh-CN" altLang="en-US" sz="1400"/>
              <a:t> </a:t>
            </a:r>
            <a:r>
              <a:rPr lang="en-US" altLang="zh-CN" sz="1400"/>
              <a:t>([0,</a:t>
            </a:r>
            <a:r>
              <a:rPr lang="zh-CN" altLang="en-US" sz="1400"/>
              <a:t> </a:t>
            </a:r>
            <a:r>
              <a:rPr lang="en-US" altLang="zh-CN" sz="1400"/>
              <a:t>0.1],</a:t>
            </a:r>
            <a:r>
              <a:rPr lang="zh-CN" altLang="en-US" sz="1400"/>
              <a:t> </a:t>
            </a:r>
            <a:r>
              <a:rPr lang="en-US" altLang="zh-CN" sz="1400"/>
              <a:t>red)</a:t>
            </a:r>
            <a:r>
              <a:rPr lang="zh-CN" altLang="en-US" sz="1400"/>
              <a:t> </a:t>
            </a:r>
            <a:r>
              <a:rPr lang="en-US" altLang="zh-CN" sz="1400"/>
              <a:t>and</a:t>
            </a:r>
            <a:r>
              <a:rPr lang="zh-CN" altLang="en-US" sz="1400"/>
              <a:t> </a:t>
            </a:r>
            <a:r>
              <a:rPr lang="en-US" altLang="zh-CN" sz="1400"/>
              <a:t>large((0.1</a:t>
            </a:r>
            <a:r>
              <a:rPr lang="zh-CN" altLang="en-US" sz="1400"/>
              <a:t> </a:t>
            </a:r>
            <a:r>
              <a:rPr lang="en-US" altLang="zh-CN" sz="1400"/>
              <a:t>1.0])</a:t>
            </a:r>
            <a:r>
              <a:rPr lang="zh-CN" altLang="en-US" sz="1400"/>
              <a:t> </a:t>
            </a:r>
            <a:r>
              <a:rPr lang="en-US" altLang="zh-CN" sz="1400"/>
              <a:t>correlations</a:t>
            </a:r>
            <a:r>
              <a:rPr lang="zh-CN" altLang="en-US" sz="1400"/>
              <a:t> </a:t>
            </a:r>
            <a:r>
              <a:rPr lang="en-US" altLang="zh-CN" sz="1400"/>
              <a:t>of</a:t>
            </a:r>
            <a:r>
              <a:rPr lang="zh-CN" altLang="en-US" sz="1400"/>
              <a:t> </a:t>
            </a:r>
            <a:r>
              <a:rPr lang="en-US" altLang="zh-CN" sz="1400"/>
              <a:t>VTL240M80</a:t>
            </a:r>
            <a:r>
              <a:rPr lang="zh-CN" altLang="en-US" sz="1400"/>
              <a:t> </a:t>
            </a:r>
            <a:r>
              <a:rPr lang="en-US" altLang="zh-CN" sz="1400"/>
              <a:t>are</a:t>
            </a:r>
            <a:r>
              <a:rPr lang="zh-CN" altLang="en-US" sz="1400"/>
              <a:t> </a:t>
            </a:r>
            <a:r>
              <a:rPr lang="en-US" altLang="zh-CN" sz="1400"/>
              <a:t>improved</a:t>
            </a:r>
            <a:r>
              <a:rPr lang="zh-CN" altLang="en-US" sz="1400"/>
              <a:t> </a:t>
            </a:r>
            <a:r>
              <a:rPr lang="en-US" altLang="zh-CN" sz="1400"/>
              <a:t>over</a:t>
            </a:r>
            <a:r>
              <a:rPr lang="zh-CN" altLang="en-US" sz="1400"/>
              <a:t> </a:t>
            </a:r>
            <a:r>
              <a:rPr lang="en-US" altLang="zh-CN" sz="1400"/>
              <a:t>ENS80</a:t>
            </a:r>
            <a:r>
              <a:rPr lang="en-US" altLang="zh-CN" sz="1200"/>
              <a:t>.</a:t>
            </a:r>
            <a:endParaRPr lang="en-US" sz="1200"/>
          </a:p>
        </p:txBody>
      </p:sp>
    </p:spTree>
    <p:extLst>
      <p:ext uri="{BB962C8B-B14F-4D97-AF65-F5344CB8AC3E}">
        <p14:creationId xmlns:p14="http://schemas.microsoft.com/office/powerpoint/2010/main" val="2952189594"/>
      </p:ext>
    </p:extLst>
  </p:cSld>
  <p:clrMapOvr>
    <a:masterClrMapping/>
  </p:clrMapOvr>
  <p:transition xmlns:p14="http://schemas.microsoft.com/office/powerpoint/2010/main" spd="slow" advTm="37092"/>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7384"/>
            <a:ext cx="7855023" cy="886691"/>
          </a:xfrm>
        </p:spPr>
        <p:txBody>
          <a:bodyPr>
            <a:normAutofit/>
          </a:bodyPr>
          <a:lstStyle/>
          <a:p>
            <a:r>
              <a:rPr lang="en-US" sz="2200" dirty="0" smtClean="0">
                <a:solidFill>
                  <a:schemeClr val="accent2"/>
                </a:solidFill>
              </a:rPr>
              <a:t/>
            </a:r>
            <a:br>
              <a:rPr lang="en-US" sz="2200" dirty="0" smtClean="0">
                <a:solidFill>
                  <a:schemeClr val="accent2"/>
                </a:solidFill>
              </a:rPr>
            </a:br>
            <a:r>
              <a:rPr lang="en-US" sz="2700" dirty="0" smtClean="0">
                <a:solidFill>
                  <a:schemeClr val="accent2"/>
                </a:solidFill>
              </a:rPr>
              <a:t>Issue with TL of nonlinear reflectivity operator in </a:t>
            </a:r>
            <a:r>
              <a:rPr lang="en-US" sz="2700" dirty="0" err="1" smtClean="0">
                <a:solidFill>
                  <a:schemeClr val="accent2"/>
                </a:solidFill>
              </a:rPr>
              <a:t>EnVar</a:t>
            </a:r>
            <a:endParaRPr lang="en-US" sz="2700" dirty="0">
              <a:solidFill>
                <a:schemeClr val="accent2"/>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dirty="0"/>
          </a:p>
        </p:txBody>
      </p:sp>
      <p:sp>
        <p:nvSpPr>
          <p:cNvPr id="9" name="Content Placeholder 2"/>
          <p:cNvSpPr txBox="1">
            <a:spLocks/>
          </p:cNvSpPr>
          <p:nvPr/>
        </p:nvSpPr>
        <p:spPr>
          <a:xfrm>
            <a:off x="1143000" y="4831307"/>
            <a:ext cx="6858000" cy="18742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smtClean="0"/>
          </a:p>
        </p:txBody>
      </p:sp>
      <p:cxnSp>
        <p:nvCxnSpPr>
          <p:cNvPr id="10" name="Straight Connector 9"/>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descr="ou_logo_400x560.jpg"/>
          <p:cNvPicPr>
            <a:picLocks noChangeAspect="1"/>
          </p:cNvPicPr>
          <p:nvPr/>
        </p:nvPicPr>
        <p:blipFill>
          <a:blip r:embed="rId3" cstate="print"/>
          <a:stretch>
            <a:fillRect/>
          </a:stretch>
        </p:blipFill>
        <p:spPr>
          <a:xfrm>
            <a:off x="165100" y="78740"/>
            <a:ext cx="656643" cy="919301"/>
          </a:xfrm>
          <a:prstGeom prst="rect">
            <a:avLst/>
          </a:prstGeom>
        </p:spPr>
      </p:pic>
      <p:sp>
        <p:nvSpPr>
          <p:cNvPr id="5" name="TextBox 4"/>
          <p:cNvSpPr txBox="1"/>
          <p:nvPr/>
        </p:nvSpPr>
        <p:spPr>
          <a:xfrm>
            <a:off x="3563888" y="908720"/>
            <a:ext cx="2952328" cy="369332"/>
          </a:xfrm>
          <a:prstGeom prst="rect">
            <a:avLst/>
          </a:prstGeom>
          <a:noFill/>
        </p:spPr>
        <p:txBody>
          <a:bodyPr wrap="square" rtlCol="0">
            <a:spAutoFit/>
          </a:bodyPr>
          <a:lstStyle/>
          <a:p>
            <a:r>
              <a:rPr lang="en-US" dirty="0" smtClean="0"/>
              <a:t>Wang and Wang 2016</a:t>
            </a:r>
            <a:endParaRPr lang="en-US" dirty="0"/>
          </a:p>
        </p:txBody>
      </p:sp>
      <p:sp>
        <p:nvSpPr>
          <p:cNvPr id="6" name="Rectangle 5"/>
          <p:cNvSpPr/>
          <p:nvPr/>
        </p:nvSpPr>
        <p:spPr>
          <a:xfrm>
            <a:off x="971600" y="4784360"/>
            <a:ext cx="3168352" cy="369332"/>
          </a:xfrm>
          <a:prstGeom prst="rect">
            <a:avLst/>
          </a:prstGeom>
        </p:spPr>
        <p:txBody>
          <a:bodyPr wrap="square">
            <a:spAutoFit/>
          </a:bodyPr>
          <a:lstStyle/>
          <a:p>
            <a:r>
              <a:rPr lang="en-US" altLang="zh-CN" i="1" kern="100" dirty="0">
                <a:latin typeface="Times New Roman" panose="02020603050405020304" pitchFamily="18" charset="0"/>
                <a:ea typeface="宋体" panose="02010600030101010101" pitchFamily="2" charset="-122"/>
              </a:rPr>
              <a:t> H</a:t>
            </a:r>
            <a:r>
              <a:rPr lang="en-US" altLang="zh-CN" kern="100" dirty="0">
                <a:latin typeface="Times New Roman" panose="02020603050405020304" pitchFamily="18" charset="0"/>
                <a:ea typeface="宋体" panose="02010600030101010101" pitchFamily="2" charset="-122"/>
              </a:rPr>
              <a:t>(</a:t>
            </a:r>
            <a:r>
              <a:rPr lang="en-US" altLang="zh-CN" kern="100" dirty="0" err="1">
                <a:latin typeface="Times New Roman" panose="02020603050405020304" pitchFamily="18" charset="0"/>
                <a:ea typeface="宋体" panose="02010600030101010101" pitchFamily="2" charset="-122"/>
              </a:rPr>
              <a:t>q</a:t>
            </a:r>
            <a:r>
              <a:rPr lang="en-US" altLang="zh-CN" kern="100" baseline="-25000" dirty="0" err="1">
                <a:latin typeface="Times New Roman" panose="02020603050405020304" pitchFamily="18" charset="0"/>
                <a:ea typeface="宋体" panose="02010600030101010101" pitchFamily="2" charset="-122"/>
              </a:rPr>
              <a:t>r</a:t>
            </a:r>
            <a:r>
              <a:rPr lang="en-US" altLang="zh-CN" kern="100" dirty="0">
                <a:latin typeface="Times New Roman" panose="02020603050405020304" pitchFamily="18" charset="0"/>
                <a:ea typeface="宋体" panose="02010600030101010101" pitchFamily="2" charset="-122"/>
              </a:rPr>
              <a:t>, </a:t>
            </a:r>
            <a:r>
              <a:rPr lang="en-US" altLang="zh-CN" kern="100" dirty="0" err="1">
                <a:latin typeface="Times New Roman" panose="02020603050405020304" pitchFamily="18" charset="0"/>
                <a:ea typeface="宋体" panose="02010600030101010101" pitchFamily="2" charset="-122"/>
              </a:rPr>
              <a:t>q</a:t>
            </a:r>
            <a:r>
              <a:rPr lang="en-US" altLang="zh-CN" kern="100" baseline="-25000" dirty="0" err="1">
                <a:latin typeface="Times New Roman" panose="02020603050405020304" pitchFamily="18" charset="0"/>
                <a:ea typeface="宋体" panose="02010600030101010101" pitchFamily="2" charset="-122"/>
              </a:rPr>
              <a:t>s</a:t>
            </a:r>
            <a:r>
              <a:rPr lang="en-US" altLang="zh-CN" kern="100" dirty="0">
                <a:latin typeface="Times New Roman" panose="02020603050405020304" pitchFamily="18" charset="0"/>
                <a:ea typeface="宋体" panose="02010600030101010101" pitchFamily="2" charset="-122"/>
              </a:rPr>
              <a:t>, </a:t>
            </a:r>
            <a:r>
              <a:rPr lang="en-US" altLang="zh-CN" kern="100" dirty="0" err="1">
                <a:latin typeface="Times New Roman" panose="02020603050405020304" pitchFamily="18" charset="0"/>
                <a:ea typeface="宋体" panose="02010600030101010101" pitchFamily="2" charset="-122"/>
              </a:rPr>
              <a:t>q</a:t>
            </a:r>
            <a:r>
              <a:rPr lang="en-US" altLang="zh-CN" kern="100" baseline="-25000" dirty="0" err="1">
                <a:latin typeface="Times New Roman" panose="02020603050405020304" pitchFamily="18" charset="0"/>
                <a:ea typeface="宋体" panose="02010600030101010101" pitchFamily="2" charset="-122"/>
              </a:rPr>
              <a:t>g</a:t>
            </a:r>
            <a:r>
              <a:rPr lang="en-US" altLang="zh-CN" kern="100" dirty="0">
                <a:latin typeface="Times New Roman" panose="02020603050405020304" pitchFamily="18" charset="0"/>
                <a:ea typeface="宋体" panose="02010600030101010101" pitchFamily="2" charset="-122"/>
              </a:rPr>
              <a:t>) = </a:t>
            </a:r>
            <a:r>
              <a:rPr lang="en-US" altLang="zh-CN" kern="100" dirty="0" err="1">
                <a:latin typeface="Times New Roman" panose="02020603050405020304" pitchFamily="18" charset="0"/>
                <a:ea typeface="宋体" panose="02010600030101010101" pitchFamily="2" charset="-122"/>
              </a:rPr>
              <a:t>Z</a:t>
            </a:r>
            <a:r>
              <a:rPr lang="en-US" altLang="zh-CN" kern="100" baseline="-25000" dirty="0" err="1">
                <a:latin typeface="Times New Roman" panose="02020603050405020304" pitchFamily="18" charset="0"/>
                <a:ea typeface="宋体" panose="02010600030101010101" pitchFamily="2" charset="-122"/>
              </a:rPr>
              <a:t>dB</a:t>
            </a:r>
            <a:r>
              <a:rPr lang="en-US" altLang="zh-CN" kern="100" dirty="0">
                <a:latin typeface="Times New Roman" panose="02020603050405020304" pitchFamily="18" charset="0"/>
                <a:ea typeface="宋体" panose="02010600030101010101" pitchFamily="2" charset="-122"/>
              </a:rPr>
              <a:t> = 10logZ</a:t>
            </a:r>
            <a:r>
              <a:rPr lang="en-US" altLang="zh-CN" kern="100" baseline="-25000" dirty="0">
                <a:latin typeface="Times New Roman" panose="02020603050405020304" pitchFamily="18" charset="0"/>
                <a:ea typeface="宋体" panose="02010600030101010101" pitchFamily="2" charset="-122"/>
              </a:rPr>
              <a:t>e</a:t>
            </a:r>
            <a:endParaRPr lang="en-US" dirty="0"/>
          </a:p>
        </p:txBody>
      </p:sp>
      <p:sp>
        <p:nvSpPr>
          <p:cNvPr id="7" name="Rectangle 6"/>
          <p:cNvSpPr/>
          <p:nvPr/>
        </p:nvSpPr>
        <p:spPr>
          <a:xfrm>
            <a:off x="1043608" y="5360424"/>
            <a:ext cx="2016224" cy="369332"/>
          </a:xfrm>
          <a:prstGeom prst="rect">
            <a:avLst/>
          </a:prstGeom>
        </p:spPr>
        <p:txBody>
          <a:bodyPr wrap="square">
            <a:spAutoFit/>
          </a:bodyPr>
          <a:lstStyle/>
          <a:p>
            <a:r>
              <a:rPr lang="en-US" altLang="zh-CN" kern="100" dirty="0" err="1">
                <a:latin typeface="Times New Roman" panose="02020603050405020304" pitchFamily="18" charset="0"/>
                <a:ea typeface="宋体" panose="02010600030101010101" pitchFamily="2" charset="-122"/>
              </a:rPr>
              <a:t>Z</a:t>
            </a:r>
            <a:r>
              <a:rPr lang="en-US" altLang="zh-CN" kern="100" baseline="-25000" dirty="0" err="1">
                <a:latin typeface="Times New Roman" panose="02020603050405020304" pitchFamily="18" charset="0"/>
                <a:ea typeface="宋体" panose="02010600030101010101" pitchFamily="2" charset="-122"/>
              </a:rPr>
              <a:t>e</a:t>
            </a:r>
            <a:r>
              <a:rPr lang="en-US" altLang="zh-CN" kern="100" dirty="0">
                <a:latin typeface="Times New Roman" panose="02020603050405020304" pitchFamily="18" charset="0"/>
                <a:ea typeface="宋体" panose="02010600030101010101" pitchFamily="2" charset="-122"/>
              </a:rPr>
              <a:t> = </a:t>
            </a:r>
            <a:r>
              <a:rPr lang="en-US" altLang="zh-CN" kern="100" dirty="0" err="1">
                <a:latin typeface="Times New Roman" panose="02020603050405020304" pitchFamily="18" charset="0"/>
                <a:ea typeface="宋体" panose="02010600030101010101" pitchFamily="2" charset="-122"/>
              </a:rPr>
              <a:t>Z</a:t>
            </a:r>
            <a:r>
              <a:rPr lang="en-US" altLang="zh-CN" kern="100" baseline="-25000" dirty="0" err="1">
                <a:latin typeface="Times New Roman" panose="02020603050405020304" pitchFamily="18" charset="0"/>
                <a:ea typeface="宋体" panose="02010600030101010101" pitchFamily="2" charset="-122"/>
              </a:rPr>
              <a:t>r</a:t>
            </a:r>
            <a:r>
              <a:rPr lang="en-US" altLang="zh-CN" kern="100" baseline="-25000" dirty="0">
                <a:latin typeface="Times New Roman" panose="02020603050405020304" pitchFamily="18" charset="0"/>
                <a:ea typeface="宋体" panose="02010600030101010101" pitchFamily="2" charset="-122"/>
              </a:rPr>
              <a:t> </a:t>
            </a:r>
            <a:r>
              <a:rPr lang="en-US" altLang="zh-CN" kern="100" dirty="0">
                <a:latin typeface="Times New Roman" panose="02020603050405020304" pitchFamily="18" charset="0"/>
                <a:ea typeface="宋体" panose="02010600030101010101" pitchFamily="2" charset="-122"/>
              </a:rPr>
              <a:t>+ </a:t>
            </a:r>
            <a:r>
              <a:rPr lang="en-US" altLang="zh-CN" kern="100" dirty="0" err="1">
                <a:latin typeface="Times New Roman" panose="02020603050405020304" pitchFamily="18" charset="0"/>
                <a:ea typeface="宋体" panose="02010600030101010101" pitchFamily="2" charset="-122"/>
              </a:rPr>
              <a:t>Z</a:t>
            </a:r>
            <a:r>
              <a:rPr lang="en-US" altLang="zh-CN" kern="100" baseline="-25000" dirty="0" err="1">
                <a:latin typeface="Times New Roman" panose="02020603050405020304" pitchFamily="18" charset="0"/>
                <a:ea typeface="宋体" panose="02010600030101010101" pitchFamily="2" charset="-122"/>
              </a:rPr>
              <a:t>s</a:t>
            </a:r>
            <a:r>
              <a:rPr lang="en-US" altLang="zh-CN" kern="100" baseline="-25000" dirty="0">
                <a:latin typeface="Times New Roman" panose="02020603050405020304" pitchFamily="18" charset="0"/>
                <a:ea typeface="宋体" panose="02010600030101010101" pitchFamily="2" charset="-122"/>
              </a:rPr>
              <a:t> </a:t>
            </a:r>
            <a:r>
              <a:rPr lang="en-US" altLang="zh-CN" kern="100" dirty="0">
                <a:latin typeface="Times New Roman" panose="02020603050405020304" pitchFamily="18" charset="0"/>
                <a:ea typeface="宋体" panose="02010600030101010101" pitchFamily="2" charset="-122"/>
              </a:rPr>
              <a:t>+ </a:t>
            </a:r>
            <a:r>
              <a:rPr lang="en-US" altLang="zh-CN" kern="100" dirty="0" err="1">
                <a:latin typeface="Times New Roman" panose="02020603050405020304" pitchFamily="18" charset="0"/>
                <a:ea typeface="宋体" panose="02010600030101010101" pitchFamily="2" charset="-122"/>
              </a:rPr>
              <a:t>Z</a:t>
            </a:r>
            <a:r>
              <a:rPr lang="en-US" altLang="zh-CN" kern="100" baseline="-25000" dirty="0" err="1">
                <a:latin typeface="Times New Roman" panose="02020603050405020304" pitchFamily="18" charset="0"/>
                <a:ea typeface="宋体" panose="02010600030101010101" pitchFamily="2" charset="-122"/>
              </a:rPr>
              <a:t>g</a:t>
            </a:r>
            <a:endParaRPr lang="en-US" baseline="-25000" dirty="0"/>
          </a:p>
        </p:txBody>
      </p:sp>
      <p:graphicFrame>
        <p:nvGraphicFramePr>
          <p:cNvPr id="13" name="Object 12"/>
          <p:cNvGraphicFramePr>
            <a:graphicFrameLocks noChangeAspect="1"/>
          </p:cNvGraphicFramePr>
          <p:nvPr>
            <p:extLst>
              <p:ext uri="{D42A27DB-BD31-4B8C-83A1-F6EECF244321}">
                <p14:modId xmlns:p14="http://schemas.microsoft.com/office/powerpoint/2010/main" val="1881200134"/>
              </p:ext>
            </p:extLst>
          </p:nvPr>
        </p:nvGraphicFramePr>
        <p:xfrm>
          <a:off x="1104153" y="5910767"/>
          <a:ext cx="2243711" cy="398553"/>
        </p:xfrm>
        <a:graphic>
          <a:graphicData uri="http://schemas.openxmlformats.org/presentationml/2006/ole">
            <mc:AlternateContent xmlns:mc="http://schemas.openxmlformats.org/markup-compatibility/2006">
              <mc:Choice xmlns:v="urn:schemas-microsoft-com:vml" Requires="v">
                <p:oleObj spid="_x0000_s196938" name="Equation" r:id="rId4" imgW="1447172" imgH="253890" progId="Equation.DSMT4">
                  <p:embed/>
                </p:oleObj>
              </mc:Choice>
              <mc:Fallback>
                <p:oleObj name="Equation" r:id="rId4" imgW="1447172" imgH="25389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153" y="5910767"/>
                        <a:ext cx="2243711" cy="398553"/>
                      </a:xfrm>
                      <a:prstGeom prst="rect">
                        <a:avLst/>
                      </a:prstGeom>
                      <a:noFill/>
                    </p:spPr>
                  </p:pic>
                </p:oleObj>
              </mc:Fallback>
            </mc:AlternateContent>
          </a:graphicData>
        </a:graphic>
      </p:graphicFrame>
      <p:sp>
        <p:nvSpPr>
          <p:cNvPr id="8" name="TextBox 7"/>
          <p:cNvSpPr txBox="1"/>
          <p:nvPr/>
        </p:nvSpPr>
        <p:spPr>
          <a:xfrm>
            <a:off x="755576" y="4280304"/>
            <a:ext cx="4824536" cy="369332"/>
          </a:xfrm>
          <a:prstGeom prst="rect">
            <a:avLst/>
          </a:prstGeom>
          <a:noFill/>
        </p:spPr>
        <p:txBody>
          <a:bodyPr wrap="square" rtlCol="0">
            <a:spAutoFit/>
          </a:bodyPr>
          <a:lstStyle/>
          <a:p>
            <a:pPr marL="285750" indent="-285750">
              <a:buFont typeface="Arial"/>
              <a:buChar char="•"/>
            </a:pPr>
            <a:r>
              <a:rPr lang="en-US" dirty="0" smtClean="0"/>
              <a:t>Nonlinear radar reflectivity operator</a:t>
            </a:r>
            <a:endParaRPr lang="en-US" dirty="0"/>
          </a:p>
        </p:txBody>
      </p:sp>
      <p:graphicFrame>
        <p:nvGraphicFramePr>
          <p:cNvPr id="17" name="Object 16"/>
          <p:cNvGraphicFramePr>
            <a:graphicFrameLocks noChangeAspect="1"/>
          </p:cNvGraphicFramePr>
          <p:nvPr>
            <p:extLst>
              <p:ext uri="{D42A27DB-BD31-4B8C-83A1-F6EECF244321}">
                <p14:modId xmlns:p14="http://schemas.microsoft.com/office/powerpoint/2010/main" val="3370292469"/>
              </p:ext>
            </p:extLst>
          </p:nvPr>
        </p:nvGraphicFramePr>
        <p:xfrm>
          <a:off x="1043609" y="2564904"/>
          <a:ext cx="3312368" cy="504056"/>
        </p:xfrm>
        <a:graphic>
          <a:graphicData uri="http://schemas.openxmlformats.org/presentationml/2006/ole">
            <mc:AlternateContent xmlns:mc="http://schemas.openxmlformats.org/markup-compatibility/2006">
              <mc:Choice xmlns:v="urn:schemas-microsoft-com:vml" Requires="v">
                <p:oleObj spid="_x0000_s196939" name="Equation" r:id="rId6" imgW="1726920" imgH="279360" progId="Equation.DSMT4">
                  <p:embed/>
                </p:oleObj>
              </mc:Choice>
              <mc:Fallback>
                <p:oleObj name="Equation" r:id="rId6" imgW="1726920" imgH="279360" progId="Equation.DSMT4">
                  <p:embed/>
                  <p:pic>
                    <p:nvPicPr>
                      <p:cNvPr id="0" name=""/>
                      <p:cNvPicPr>
                        <a:picLocks noChangeAspect="1" noChangeArrowheads="1"/>
                      </p:cNvPicPr>
                      <p:nvPr/>
                    </p:nvPicPr>
                    <p:blipFill>
                      <a:blip r:embed="rId7"/>
                      <a:srcRect/>
                      <a:stretch>
                        <a:fillRect/>
                      </a:stretch>
                    </p:blipFill>
                    <p:spPr bwMode="auto">
                      <a:xfrm>
                        <a:off x="1043609" y="2564904"/>
                        <a:ext cx="3312368" cy="504056"/>
                      </a:xfrm>
                      <a:prstGeom prst="rect">
                        <a:avLst/>
                      </a:prstGeom>
                      <a:noFill/>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253787709"/>
              </p:ext>
            </p:extLst>
          </p:nvPr>
        </p:nvGraphicFramePr>
        <p:xfrm>
          <a:off x="1043609" y="2060848"/>
          <a:ext cx="5832647" cy="443281"/>
        </p:xfrm>
        <a:graphic>
          <a:graphicData uri="http://schemas.openxmlformats.org/presentationml/2006/ole">
            <mc:AlternateContent xmlns:mc="http://schemas.openxmlformats.org/markup-compatibility/2006">
              <mc:Choice xmlns:v="urn:schemas-microsoft-com:vml" Requires="v">
                <p:oleObj spid="_x0000_s196940" name="Equation" r:id="rId8" imgW="3175000" imgH="241300" progId="Equation.3">
                  <p:embed/>
                </p:oleObj>
              </mc:Choice>
              <mc:Fallback>
                <p:oleObj name="Equation" r:id="rId8" imgW="3175000" imgH="241300" progId="Equation.3">
                  <p:embed/>
                  <p:pic>
                    <p:nvPicPr>
                      <p:cNvPr id="0" name=""/>
                      <p:cNvPicPr/>
                      <p:nvPr/>
                    </p:nvPicPr>
                    <p:blipFill>
                      <a:blip r:embed="rId9"/>
                      <a:stretch>
                        <a:fillRect/>
                      </a:stretch>
                    </p:blipFill>
                    <p:spPr>
                      <a:xfrm>
                        <a:off x="1043609" y="2060848"/>
                        <a:ext cx="5832647" cy="443281"/>
                      </a:xfrm>
                      <a:prstGeom prst="rect">
                        <a:avLst/>
                      </a:prstGeom>
                    </p:spPr>
                  </p:pic>
                </p:oleObj>
              </mc:Fallback>
            </mc:AlternateContent>
          </a:graphicData>
        </a:graphic>
      </p:graphicFrame>
      <p:sp>
        <p:nvSpPr>
          <p:cNvPr id="12" name="TextBox 11"/>
          <p:cNvSpPr txBox="1"/>
          <p:nvPr/>
        </p:nvSpPr>
        <p:spPr>
          <a:xfrm>
            <a:off x="683568" y="1556792"/>
            <a:ext cx="7128792" cy="369332"/>
          </a:xfrm>
          <a:prstGeom prst="rect">
            <a:avLst/>
          </a:prstGeom>
          <a:noFill/>
        </p:spPr>
        <p:txBody>
          <a:bodyPr wrap="square" rtlCol="0">
            <a:spAutoFit/>
          </a:bodyPr>
          <a:lstStyle/>
          <a:p>
            <a:pPr marL="285750" indent="-285750">
              <a:buFont typeface="Arial"/>
              <a:buChar char="•"/>
            </a:pPr>
            <a:r>
              <a:rPr lang="en-US" dirty="0" smtClean="0"/>
              <a:t>GSI-based </a:t>
            </a:r>
            <a:r>
              <a:rPr lang="en-US" dirty="0" err="1" smtClean="0"/>
              <a:t>EnVar</a:t>
            </a:r>
            <a:r>
              <a:rPr lang="en-US" dirty="0" smtClean="0"/>
              <a:t> cost function (Wang 2010)</a:t>
            </a:r>
            <a:endParaRPr lang="en-US" dirty="0"/>
          </a:p>
        </p:txBody>
      </p:sp>
      <p:graphicFrame>
        <p:nvGraphicFramePr>
          <p:cNvPr id="14" name="Object 13"/>
          <p:cNvGraphicFramePr>
            <a:graphicFrameLocks noChangeAspect="1"/>
          </p:cNvGraphicFramePr>
          <p:nvPr>
            <p:extLst>
              <p:ext uri="{D42A27DB-BD31-4B8C-83A1-F6EECF244321}">
                <p14:modId xmlns:p14="http://schemas.microsoft.com/office/powerpoint/2010/main" val="4055626614"/>
              </p:ext>
            </p:extLst>
          </p:nvPr>
        </p:nvGraphicFramePr>
        <p:xfrm>
          <a:off x="1043608" y="3068960"/>
          <a:ext cx="1948108" cy="936104"/>
        </p:xfrm>
        <a:graphic>
          <a:graphicData uri="http://schemas.openxmlformats.org/presentationml/2006/ole">
            <mc:AlternateContent xmlns:mc="http://schemas.openxmlformats.org/markup-compatibility/2006">
              <mc:Choice xmlns:v="urn:schemas-microsoft-com:vml" Requires="v">
                <p:oleObj spid="_x0000_s196941" name="Equation" r:id="rId10" imgW="977900" imgH="469900" progId="Equation.3">
                  <p:embed/>
                </p:oleObj>
              </mc:Choice>
              <mc:Fallback>
                <p:oleObj name="Equation" r:id="rId10" imgW="977900" imgH="469900" progId="Equation.3">
                  <p:embed/>
                  <p:pic>
                    <p:nvPicPr>
                      <p:cNvPr id="0" name=""/>
                      <p:cNvPicPr/>
                      <p:nvPr/>
                    </p:nvPicPr>
                    <p:blipFill>
                      <a:blip r:embed="rId11"/>
                      <a:stretch>
                        <a:fillRect/>
                      </a:stretch>
                    </p:blipFill>
                    <p:spPr>
                      <a:xfrm>
                        <a:off x="1043608" y="3068960"/>
                        <a:ext cx="1948108" cy="936104"/>
                      </a:xfrm>
                      <a:prstGeom prst="rect">
                        <a:avLst/>
                      </a:prstGeom>
                    </p:spPr>
                  </p:pic>
                </p:oleObj>
              </mc:Fallback>
            </mc:AlternateContent>
          </a:graphicData>
        </a:graphic>
      </p:graphicFrame>
      <p:pic>
        <p:nvPicPr>
          <p:cNvPr id="15" name="Picture 14"/>
          <p:cNvPicPr>
            <a:picLocks noChangeAspect="1"/>
          </p:cNvPicPr>
          <p:nvPr/>
        </p:nvPicPr>
        <p:blipFill>
          <a:blip r:embed="rId12"/>
          <a:stretch>
            <a:fillRect/>
          </a:stretch>
        </p:blipFill>
        <p:spPr>
          <a:xfrm>
            <a:off x="5004048" y="4494482"/>
            <a:ext cx="3240360" cy="2363518"/>
          </a:xfrm>
          <a:prstGeom prst="rect">
            <a:avLst/>
          </a:prstGeom>
        </p:spPr>
      </p:pic>
      <p:pic>
        <p:nvPicPr>
          <p:cNvPr id="18" name="Picture 3"/>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8055877" y="5301208"/>
            <a:ext cx="1059137" cy="1008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0409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57346" name="Picture 7" descr="ou_logo_400x56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5"/>
          <p:cNvSpPr txBox="1">
            <a:spLocks noChangeArrowheads="1"/>
          </p:cNvSpPr>
          <p:nvPr/>
        </p:nvSpPr>
        <p:spPr bwMode="auto">
          <a:xfrm>
            <a:off x="1116013" y="115888"/>
            <a:ext cx="82089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C00000"/>
                </a:solidFill>
              </a:rPr>
              <a:t>VTL method</a:t>
            </a:r>
          </a:p>
          <a:p>
            <a:pPr algn="ctr" eaLnBrk="1" hangingPunct="1"/>
            <a:r>
              <a:rPr lang="en-US" altLang="zh-CN">
                <a:solidFill>
                  <a:srgbClr val="C00000"/>
                </a:solidFill>
              </a:rPr>
              <a:t>Systematic evaluation</a:t>
            </a:r>
            <a:r>
              <a:rPr lang="zh-CN" altLang="en-US">
                <a:solidFill>
                  <a:srgbClr val="C00000"/>
                </a:solidFill>
              </a:rPr>
              <a:t> </a:t>
            </a:r>
            <a:r>
              <a:rPr lang="en-US" altLang="zh-CN">
                <a:solidFill>
                  <a:srgbClr val="C00000"/>
                </a:solidFill>
              </a:rPr>
              <a:t>of</a:t>
            </a:r>
            <a:r>
              <a:rPr lang="zh-CN" altLang="en-US">
                <a:solidFill>
                  <a:srgbClr val="C00000"/>
                </a:solidFill>
              </a:rPr>
              <a:t> </a:t>
            </a:r>
            <a:r>
              <a:rPr lang="en-US" altLang="zh-CN">
                <a:solidFill>
                  <a:srgbClr val="C00000"/>
                </a:solidFill>
              </a:rPr>
              <a:t>ENS80</a:t>
            </a:r>
            <a:r>
              <a:rPr lang="zh-CN" altLang="en-US">
                <a:solidFill>
                  <a:srgbClr val="C00000"/>
                </a:solidFill>
              </a:rPr>
              <a:t> </a:t>
            </a:r>
            <a:r>
              <a:rPr lang="en-US" altLang="zh-CN">
                <a:solidFill>
                  <a:srgbClr val="C00000"/>
                </a:solidFill>
              </a:rPr>
              <a:t>c</a:t>
            </a:r>
            <a:r>
              <a:rPr lang="en-US">
                <a:solidFill>
                  <a:srgbClr val="C00000"/>
                </a:solidFill>
              </a:rPr>
              <a:t>orrelation</a:t>
            </a:r>
            <a:r>
              <a:rPr lang="zh-CN" altLang="en-US">
                <a:solidFill>
                  <a:srgbClr val="C00000"/>
                </a:solidFill>
              </a:rPr>
              <a:t> </a:t>
            </a:r>
            <a:r>
              <a:rPr lang="en-US" altLang="zh-CN">
                <a:solidFill>
                  <a:srgbClr val="C00000"/>
                </a:solidFill>
              </a:rPr>
              <a:t>errors</a:t>
            </a:r>
            <a:endParaRPr lang="en-US">
              <a:solidFill>
                <a:srgbClr val="C00000"/>
              </a:solidFill>
            </a:endParaRPr>
          </a:p>
        </p:txBody>
      </p:sp>
      <p:sp>
        <p:nvSpPr>
          <p:cNvPr id="5734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EE2183-157E-9D4A-90C5-4D522755BF6D}" type="slidenum">
              <a:rPr lang="en-US" altLang="zh-CN" sz="1200">
                <a:solidFill>
                  <a:srgbClr val="898989"/>
                </a:solidFill>
                <a:latin typeface="Calibri" charset="0"/>
              </a:rPr>
              <a:pPr/>
              <a:t>70</a:t>
            </a:fld>
            <a:endParaRPr lang="en-US" altLang="zh-CN" sz="1200">
              <a:solidFill>
                <a:srgbClr val="898989"/>
              </a:solidFill>
              <a:latin typeface="Calibri" charset="0"/>
            </a:endParaRPr>
          </a:p>
        </p:txBody>
      </p:sp>
      <p:sp>
        <p:nvSpPr>
          <p:cNvPr id="18" name="TextBox 6"/>
          <p:cNvSpPr txBox="1">
            <a:spLocks noChangeArrowheads="1"/>
          </p:cNvSpPr>
          <p:nvPr/>
        </p:nvSpPr>
        <p:spPr bwMode="auto">
          <a:xfrm>
            <a:off x="34925" y="2565400"/>
            <a:ext cx="41052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defRPr/>
            </a:pPr>
            <a:endParaRPr lang="en-US" sz="1400" dirty="0" smtClean="0">
              <a:ea typeface="宋体" charset="0"/>
              <a:cs typeface="宋体" charset="0"/>
            </a:endParaRPr>
          </a:p>
          <a:p>
            <a:pPr marL="285750" indent="-285750">
              <a:buFont typeface="Arial"/>
              <a:buChar char="•"/>
              <a:defRPr/>
            </a:pPr>
            <a:r>
              <a:rPr lang="en-US" sz="1400" dirty="0" smtClean="0">
                <a:ea typeface="宋体" charset="0"/>
                <a:cs typeface="宋体" charset="0"/>
              </a:rPr>
              <a:t>RCE</a:t>
            </a:r>
            <a:r>
              <a:rPr lang="zh-CN" altLang="en-US" sz="1400" dirty="0" smtClean="0">
                <a:ea typeface="宋体" charset="0"/>
                <a:cs typeface="宋体" charset="0"/>
              </a:rPr>
              <a:t> </a:t>
            </a:r>
            <a:r>
              <a:rPr lang="en-US" sz="1400" dirty="0" smtClean="0">
                <a:ea typeface="宋体" charset="0"/>
                <a:cs typeface="宋体" charset="0"/>
              </a:rPr>
              <a:t>was systematically evaluated for the small ([0 0.1), red) and large ([0.1 1.0],blue) absolute correlations</a:t>
            </a:r>
            <a:r>
              <a:rPr lang="zh-CN" altLang="en-US" sz="1400" dirty="0">
                <a:ea typeface="宋体" charset="0"/>
                <a:cs typeface="宋体" charset="0"/>
              </a:rPr>
              <a:t> </a:t>
            </a:r>
            <a:r>
              <a:rPr lang="en-US" altLang="zh-CN" sz="1400" dirty="0" smtClean="0">
                <a:ea typeface="宋体" charset="0"/>
                <a:cs typeface="宋体" charset="0"/>
              </a:rPr>
              <a:t>and</a:t>
            </a:r>
            <a:r>
              <a:rPr lang="zh-CN" altLang="en-US" sz="1400" dirty="0" smtClean="0">
                <a:ea typeface="宋体" charset="0"/>
                <a:cs typeface="宋体" charset="0"/>
              </a:rPr>
              <a:t> </a:t>
            </a:r>
            <a:r>
              <a:rPr lang="en-US" altLang="zh-CN" sz="1400" dirty="0" smtClean="0">
                <a:ea typeface="宋体" charset="0"/>
                <a:cs typeface="宋体" charset="0"/>
              </a:rPr>
              <a:t>self-correlation</a:t>
            </a:r>
            <a:r>
              <a:rPr lang="zh-CN" altLang="en-US" sz="1400" dirty="0" smtClean="0">
                <a:ea typeface="宋体" charset="0"/>
                <a:cs typeface="宋体" charset="0"/>
              </a:rPr>
              <a:t> </a:t>
            </a:r>
            <a:r>
              <a:rPr lang="en-US" altLang="zh-CN" sz="1400" dirty="0" smtClean="0">
                <a:ea typeface="宋体" charset="0"/>
                <a:cs typeface="宋体" charset="0"/>
              </a:rPr>
              <a:t>(no</a:t>
            </a:r>
            <a:r>
              <a:rPr lang="zh-CN" altLang="en-US" sz="1400" dirty="0" smtClean="0">
                <a:ea typeface="宋体" charset="0"/>
                <a:cs typeface="宋体" charset="0"/>
              </a:rPr>
              <a:t> </a:t>
            </a:r>
            <a:r>
              <a:rPr lang="en-US" altLang="zh-CN" sz="1400" dirty="0" smtClean="0">
                <a:ea typeface="宋体" charset="0"/>
                <a:cs typeface="宋体" charset="0"/>
              </a:rPr>
              <a:t>green</a:t>
            </a:r>
            <a:r>
              <a:rPr lang="zh-CN" altLang="en-US" sz="1400" dirty="0" smtClean="0">
                <a:ea typeface="宋体" charset="0"/>
                <a:cs typeface="宋体" charset="0"/>
              </a:rPr>
              <a:t> </a:t>
            </a:r>
            <a:r>
              <a:rPr lang="en-US" altLang="zh-CN" sz="1400" dirty="0" smtClean="0">
                <a:ea typeface="宋体" charset="0"/>
                <a:cs typeface="宋体" charset="0"/>
              </a:rPr>
              <a:t>edge)</a:t>
            </a:r>
            <a:r>
              <a:rPr lang="zh-CN" altLang="en-US" sz="1400" dirty="0" smtClean="0">
                <a:ea typeface="宋体" charset="0"/>
                <a:cs typeface="宋体" charset="0"/>
              </a:rPr>
              <a:t> </a:t>
            </a:r>
            <a:r>
              <a:rPr lang="en-US" altLang="zh-CN" sz="1400" dirty="0" smtClean="0">
                <a:ea typeface="宋体" charset="0"/>
                <a:cs typeface="宋体" charset="0"/>
              </a:rPr>
              <a:t>and</a:t>
            </a:r>
            <a:r>
              <a:rPr lang="zh-CN" altLang="en-US" sz="1400" dirty="0" smtClean="0">
                <a:ea typeface="宋体" charset="0"/>
                <a:cs typeface="宋体" charset="0"/>
              </a:rPr>
              <a:t> </a:t>
            </a:r>
            <a:r>
              <a:rPr lang="en-US" altLang="zh-CN" sz="1400" dirty="0" smtClean="0">
                <a:ea typeface="宋体" charset="0"/>
                <a:cs typeface="宋体" charset="0"/>
              </a:rPr>
              <a:t>cross-correlations</a:t>
            </a:r>
            <a:r>
              <a:rPr lang="zh-CN" altLang="en-US" sz="1400" dirty="0" smtClean="0">
                <a:ea typeface="宋体" charset="0"/>
                <a:cs typeface="宋体" charset="0"/>
              </a:rPr>
              <a:t> </a:t>
            </a:r>
            <a:r>
              <a:rPr lang="en-US" altLang="zh-CN" sz="1400" dirty="0" smtClean="0">
                <a:ea typeface="宋体" charset="0"/>
                <a:cs typeface="宋体" charset="0"/>
              </a:rPr>
              <a:t>(with</a:t>
            </a:r>
            <a:r>
              <a:rPr lang="zh-CN" altLang="en-US" sz="1400" dirty="0" smtClean="0">
                <a:ea typeface="宋体" charset="0"/>
                <a:cs typeface="宋体" charset="0"/>
              </a:rPr>
              <a:t> </a:t>
            </a:r>
            <a:r>
              <a:rPr lang="en-US" altLang="zh-CN" sz="1400" dirty="0" smtClean="0">
                <a:ea typeface="宋体" charset="0"/>
                <a:cs typeface="宋体" charset="0"/>
              </a:rPr>
              <a:t>green</a:t>
            </a:r>
            <a:r>
              <a:rPr lang="zh-CN" altLang="en-US" sz="1400" dirty="0" smtClean="0">
                <a:ea typeface="宋体" charset="0"/>
                <a:cs typeface="宋体" charset="0"/>
              </a:rPr>
              <a:t> </a:t>
            </a:r>
            <a:r>
              <a:rPr lang="en-US" altLang="zh-CN" sz="1400" dirty="0" smtClean="0">
                <a:ea typeface="宋体" charset="0"/>
                <a:cs typeface="宋体" charset="0"/>
              </a:rPr>
              <a:t>edge)</a:t>
            </a:r>
            <a:endParaRPr lang="en-US" sz="1400" dirty="0">
              <a:ea typeface="宋体" charset="0"/>
              <a:cs typeface="宋体" charset="0"/>
            </a:endParaRPr>
          </a:p>
          <a:p>
            <a:pPr marL="171450" indent="-171450">
              <a:buFont typeface="Arial"/>
              <a:buChar char="•"/>
              <a:defRPr/>
            </a:pPr>
            <a:endParaRPr lang="en-US" sz="1400" dirty="0" smtClean="0">
              <a:ea typeface="宋体" charset="0"/>
              <a:cs typeface="宋体" charset="0"/>
            </a:endParaRPr>
          </a:p>
          <a:p>
            <a:pPr marL="285750" indent="-285750">
              <a:buFont typeface="Arial"/>
              <a:buChar char="•"/>
              <a:defRPr/>
            </a:pPr>
            <a:r>
              <a:rPr lang="en-US" altLang="zh-CN" sz="1400" dirty="0" smtClean="0">
                <a:ea typeface="宋体" charset="0"/>
                <a:cs typeface="宋体" charset="0"/>
              </a:rPr>
              <a:t>Errors</a:t>
            </a:r>
            <a:r>
              <a:rPr lang="zh-CN" altLang="en-US" sz="1400" dirty="0" smtClean="0">
                <a:ea typeface="宋体" charset="0"/>
                <a:cs typeface="宋体" charset="0"/>
              </a:rPr>
              <a:t> </a:t>
            </a:r>
            <a:r>
              <a:rPr lang="en-US" altLang="zh-CN" sz="1400" dirty="0" smtClean="0">
                <a:ea typeface="宋体" charset="0"/>
                <a:cs typeface="宋体" charset="0"/>
              </a:rPr>
              <a:t>for</a:t>
            </a:r>
            <a:r>
              <a:rPr lang="zh-CN" altLang="en-US" sz="1400" dirty="0" smtClean="0">
                <a:ea typeface="宋体" charset="0"/>
                <a:cs typeface="宋体" charset="0"/>
              </a:rPr>
              <a:t> </a:t>
            </a:r>
            <a:r>
              <a:rPr lang="en-US" altLang="zh-CN" sz="1400" dirty="0" smtClean="0">
                <a:ea typeface="宋体" charset="0"/>
                <a:cs typeface="宋体" charset="0"/>
              </a:rPr>
              <a:t>small</a:t>
            </a:r>
            <a:r>
              <a:rPr lang="zh-CN" altLang="en-US" sz="1400" dirty="0" smtClean="0">
                <a:ea typeface="宋体" charset="0"/>
                <a:cs typeface="宋体" charset="0"/>
              </a:rPr>
              <a:t> </a:t>
            </a:r>
            <a:r>
              <a:rPr lang="en-US" altLang="zh-CN" sz="1400" dirty="0" smtClean="0">
                <a:ea typeface="宋体" charset="0"/>
                <a:cs typeface="宋体" charset="0"/>
              </a:rPr>
              <a:t>correlations</a:t>
            </a:r>
            <a:r>
              <a:rPr lang="zh-CN" altLang="en-US" sz="1400" dirty="0" smtClean="0">
                <a:ea typeface="宋体" charset="0"/>
                <a:cs typeface="宋体" charset="0"/>
              </a:rPr>
              <a:t> </a:t>
            </a:r>
            <a:r>
              <a:rPr lang="en-US" altLang="zh-CN" sz="1400" dirty="0" smtClean="0">
                <a:ea typeface="宋体" charset="0"/>
                <a:cs typeface="宋体" charset="0"/>
              </a:rPr>
              <a:t>(red)</a:t>
            </a:r>
            <a:r>
              <a:rPr lang="en-US" altLang="zh-CN" sz="1400" dirty="0">
                <a:ea typeface="宋体" charset="0"/>
                <a:cs typeface="宋体" charset="0"/>
              </a:rPr>
              <a:t> </a:t>
            </a:r>
            <a:r>
              <a:rPr lang="en-US" altLang="zh-CN" sz="1400" dirty="0" smtClean="0">
                <a:ea typeface="宋体" charset="0"/>
                <a:cs typeface="宋体" charset="0"/>
              </a:rPr>
              <a:t>are</a:t>
            </a:r>
            <a:r>
              <a:rPr lang="zh-CN" altLang="en-US" sz="1400" dirty="0" smtClean="0">
                <a:ea typeface="宋体" charset="0"/>
                <a:cs typeface="宋体" charset="0"/>
              </a:rPr>
              <a:t> </a:t>
            </a:r>
            <a:r>
              <a:rPr lang="en-US" altLang="zh-CN" sz="1400" dirty="0" smtClean="0">
                <a:ea typeface="宋体" charset="0"/>
                <a:cs typeface="宋体" charset="0"/>
              </a:rPr>
              <a:t>larger</a:t>
            </a:r>
            <a:r>
              <a:rPr lang="zh-CN" altLang="en-US" sz="1400" dirty="0" smtClean="0">
                <a:ea typeface="宋体" charset="0"/>
                <a:cs typeface="宋体" charset="0"/>
              </a:rPr>
              <a:t>  </a:t>
            </a:r>
            <a:r>
              <a:rPr lang="en-US" altLang="zh-CN" sz="1400" dirty="0" smtClean="0">
                <a:ea typeface="宋体" charset="0"/>
                <a:cs typeface="宋体" charset="0"/>
              </a:rPr>
              <a:t>than</a:t>
            </a:r>
            <a:r>
              <a:rPr lang="zh-CN" altLang="en-US" sz="1400" dirty="0" smtClean="0">
                <a:ea typeface="宋体" charset="0"/>
                <a:cs typeface="宋体" charset="0"/>
              </a:rPr>
              <a:t> </a:t>
            </a:r>
            <a:r>
              <a:rPr lang="en-US" altLang="zh-CN" sz="1400" dirty="0" smtClean="0">
                <a:ea typeface="宋体" charset="0"/>
                <a:cs typeface="宋体" charset="0"/>
              </a:rPr>
              <a:t>large</a:t>
            </a:r>
            <a:r>
              <a:rPr lang="zh-CN" altLang="en-US" sz="1400" dirty="0" smtClean="0">
                <a:ea typeface="宋体" charset="0"/>
                <a:cs typeface="宋体" charset="0"/>
              </a:rPr>
              <a:t> </a:t>
            </a:r>
            <a:r>
              <a:rPr lang="en-US" altLang="zh-CN" sz="1400" dirty="0" smtClean="0">
                <a:ea typeface="宋体" charset="0"/>
                <a:cs typeface="宋体" charset="0"/>
              </a:rPr>
              <a:t>correlations</a:t>
            </a:r>
            <a:r>
              <a:rPr lang="zh-CN" altLang="en-US" sz="1400" dirty="0" smtClean="0">
                <a:ea typeface="宋体" charset="0"/>
                <a:cs typeface="宋体" charset="0"/>
              </a:rPr>
              <a:t> </a:t>
            </a:r>
            <a:r>
              <a:rPr lang="en-US" altLang="zh-CN" sz="1400" dirty="0" smtClean="0">
                <a:ea typeface="宋体" charset="0"/>
                <a:cs typeface="宋体" charset="0"/>
              </a:rPr>
              <a:t>(blue)</a:t>
            </a:r>
            <a:r>
              <a:rPr lang="zh-CN" altLang="en-US" sz="1400" dirty="0" smtClean="0">
                <a:ea typeface="宋体" charset="0"/>
                <a:cs typeface="宋体" charset="0"/>
              </a:rPr>
              <a:t> </a:t>
            </a:r>
            <a:r>
              <a:rPr lang="en-US" altLang="zh-CN" sz="1400" dirty="0" smtClean="0">
                <a:ea typeface="宋体" charset="0"/>
                <a:cs typeface="宋体" charset="0"/>
              </a:rPr>
              <a:t>for</a:t>
            </a:r>
            <a:r>
              <a:rPr lang="zh-CN" altLang="en-US" sz="1400" dirty="0" smtClean="0">
                <a:ea typeface="宋体" charset="0"/>
                <a:cs typeface="宋体" charset="0"/>
              </a:rPr>
              <a:t> </a:t>
            </a:r>
            <a:r>
              <a:rPr lang="en-US" altLang="zh-CN" sz="1400" dirty="0" smtClean="0">
                <a:ea typeface="宋体" charset="0"/>
                <a:cs typeface="宋体" charset="0"/>
              </a:rPr>
              <a:t>both</a:t>
            </a:r>
            <a:r>
              <a:rPr lang="zh-CN" altLang="en-US" sz="1400" dirty="0" smtClean="0">
                <a:ea typeface="宋体" charset="0"/>
                <a:cs typeface="宋体" charset="0"/>
              </a:rPr>
              <a:t> </a:t>
            </a:r>
            <a:r>
              <a:rPr lang="en-US" altLang="zh-CN" sz="1400" dirty="0" smtClean="0">
                <a:ea typeface="宋体" charset="0"/>
                <a:cs typeface="宋体" charset="0"/>
              </a:rPr>
              <a:t>the</a:t>
            </a:r>
            <a:r>
              <a:rPr lang="zh-CN" altLang="en-US" sz="1400" dirty="0" smtClean="0">
                <a:ea typeface="宋体" charset="0"/>
                <a:cs typeface="宋体" charset="0"/>
              </a:rPr>
              <a:t> </a:t>
            </a:r>
            <a:r>
              <a:rPr lang="en-US" altLang="zh-CN" sz="1400" dirty="0" smtClean="0">
                <a:ea typeface="宋体" charset="0"/>
                <a:cs typeface="宋体" charset="0"/>
              </a:rPr>
              <a:t>self-</a:t>
            </a:r>
            <a:r>
              <a:rPr lang="zh-CN" altLang="en-US" sz="1400" dirty="0" smtClean="0">
                <a:ea typeface="宋体" charset="0"/>
                <a:cs typeface="宋体" charset="0"/>
              </a:rPr>
              <a:t> </a:t>
            </a:r>
            <a:r>
              <a:rPr lang="en-US" altLang="zh-CN" sz="1400" dirty="0" smtClean="0">
                <a:ea typeface="宋体" charset="0"/>
                <a:cs typeface="宋体" charset="0"/>
              </a:rPr>
              <a:t>and</a:t>
            </a:r>
            <a:r>
              <a:rPr lang="zh-CN" altLang="en-US" sz="1400" dirty="0" smtClean="0">
                <a:ea typeface="宋体" charset="0"/>
                <a:cs typeface="宋体" charset="0"/>
              </a:rPr>
              <a:t> </a:t>
            </a:r>
            <a:r>
              <a:rPr lang="en-US" altLang="zh-CN" sz="1400" dirty="0" smtClean="0">
                <a:ea typeface="宋体" charset="0"/>
                <a:cs typeface="宋体" charset="0"/>
              </a:rPr>
              <a:t>cross-correlations.</a:t>
            </a:r>
          </a:p>
          <a:p>
            <a:pPr marL="171450" indent="-171450">
              <a:buFont typeface="Arial"/>
              <a:buChar char="•"/>
              <a:defRPr/>
            </a:pPr>
            <a:endParaRPr lang="en-US" altLang="zh-CN" sz="1400" dirty="0">
              <a:ea typeface="宋体" charset="0"/>
              <a:cs typeface="宋体" charset="0"/>
            </a:endParaRPr>
          </a:p>
          <a:p>
            <a:pPr marL="285750" indent="-285750">
              <a:buFont typeface="Arial"/>
              <a:buChar char="•"/>
              <a:defRPr/>
            </a:pPr>
            <a:r>
              <a:rPr lang="en-US" altLang="zh-CN" sz="1400" dirty="0" smtClean="0">
                <a:ea typeface="宋体" charset="0"/>
                <a:cs typeface="宋体" charset="0"/>
              </a:rPr>
              <a:t>Errors for</a:t>
            </a:r>
            <a:r>
              <a:rPr lang="zh-CN" altLang="en-US" sz="1400" dirty="0" smtClean="0">
                <a:ea typeface="宋体" charset="0"/>
                <a:cs typeface="宋体" charset="0"/>
              </a:rPr>
              <a:t> </a:t>
            </a:r>
            <a:r>
              <a:rPr lang="en-US" altLang="zh-CN" sz="1400" dirty="0" smtClean="0">
                <a:ea typeface="宋体" charset="0"/>
                <a:cs typeface="宋体" charset="0"/>
              </a:rPr>
              <a:t>cross-correlations</a:t>
            </a:r>
            <a:r>
              <a:rPr lang="zh-CN" altLang="en-US" sz="1400" dirty="0" smtClean="0">
                <a:ea typeface="宋体" charset="0"/>
                <a:cs typeface="宋体" charset="0"/>
              </a:rPr>
              <a:t> </a:t>
            </a:r>
            <a:r>
              <a:rPr lang="en-US" altLang="zh-CN" sz="1400" dirty="0" smtClean="0">
                <a:ea typeface="宋体" charset="0"/>
                <a:cs typeface="宋体" charset="0"/>
              </a:rPr>
              <a:t>(with</a:t>
            </a:r>
            <a:r>
              <a:rPr lang="zh-CN" altLang="en-US" sz="1400" dirty="0" smtClean="0">
                <a:ea typeface="宋体" charset="0"/>
                <a:cs typeface="宋体" charset="0"/>
              </a:rPr>
              <a:t> </a:t>
            </a:r>
            <a:r>
              <a:rPr lang="en-US" altLang="zh-CN" sz="1400" dirty="0" smtClean="0">
                <a:ea typeface="宋体" charset="0"/>
                <a:cs typeface="宋体" charset="0"/>
              </a:rPr>
              <a:t>green</a:t>
            </a:r>
            <a:r>
              <a:rPr lang="zh-CN" altLang="en-US" sz="1400" dirty="0" smtClean="0">
                <a:ea typeface="宋体" charset="0"/>
                <a:cs typeface="宋体" charset="0"/>
              </a:rPr>
              <a:t> </a:t>
            </a:r>
            <a:r>
              <a:rPr lang="en-US" altLang="zh-CN" sz="1400" dirty="0" smtClean="0">
                <a:ea typeface="宋体" charset="0"/>
                <a:cs typeface="宋体" charset="0"/>
              </a:rPr>
              <a:t>edge)</a:t>
            </a:r>
            <a:r>
              <a:rPr lang="zh-CN" altLang="en-US" sz="1400" dirty="0" smtClean="0">
                <a:ea typeface="宋体" charset="0"/>
                <a:cs typeface="宋体" charset="0"/>
              </a:rPr>
              <a:t> </a:t>
            </a:r>
            <a:r>
              <a:rPr lang="en-US" altLang="zh-CN" sz="1400" dirty="0" smtClean="0">
                <a:ea typeface="宋体" charset="0"/>
                <a:cs typeface="宋体" charset="0"/>
              </a:rPr>
              <a:t>are</a:t>
            </a:r>
            <a:r>
              <a:rPr lang="zh-CN" altLang="en-US" sz="1400" dirty="0" smtClean="0">
                <a:ea typeface="宋体" charset="0"/>
                <a:cs typeface="宋体" charset="0"/>
              </a:rPr>
              <a:t> </a:t>
            </a:r>
            <a:r>
              <a:rPr lang="en-US" altLang="zh-CN" sz="1400" dirty="0" smtClean="0">
                <a:ea typeface="宋体" charset="0"/>
                <a:cs typeface="宋体" charset="0"/>
              </a:rPr>
              <a:t>larger</a:t>
            </a:r>
            <a:r>
              <a:rPr lang="zh-CN" altLang="en-US" sz="1400" dirty="0" smtClean="0">
                <a:ea typeface="宋体" charset="0"/>
                <a:cs typeface="宋体" charset="0"/>
              </a:rPr>
              <a:t> </a:t>
            </a:r>
            <a:r>
              <a:rPr lang="en-US" altLang="zh-CN" sz="1400" dirty="0" smtClean="0">
                <a:ea typeface="宋体" charset="0"/>
                <a:cs typeface="宋体" charset="0"/>
              </a:rPr>
              <a:t>than</a:t>
            </a:r>
            <a:r>
              <a:rPr lang="zh-CN" altLang="en-US" sz="1400" dirty="0" smtClean="0">
                <a:ea typeface="宋体" charset="0"/>
                <a:cs typeface="宋体" charset="0"/>
              </a:rPr>
              <a:t> </a:t>
            </a:r>
            <a:r>
              <a:rPr lang="en-US" altLang="zh-CN" sz="1400" dirty="0" smtClean="0">
                <a:ea typeface="宋体" charset="0"/>
                <a:cs typeface="宋体" charset="0"/>
              </a:rPr>
              <a:t>self-correlations</a:t>
            </a:r>
            <a:r>
              <a:rPr lang="zh-CN" altLang="en-US" sz="1400" dirty="0" smtClean="0">
                <a:ea typeface="宋体" charset="0"/>
                <a:cs typeface="宋体" charset="0"/>
              </a:rPr>
              <a:t> </a:t>
            </a:r>
            <a:r>
              <a:rPr lang="en-US" altLang="zh-CN" sz="1400" dirty="0" smtClean="0">
                <a:ea typeface="宋体" charset="0"/>
                <a:cs typeface="宋体" charset="0"/>
              </a:rPr>
              <a:t>(no</a:t>
            </a:r>
            <a:r>
              <a:rPr lang="zh-CN" altLang="en-US" sz="1400" dirty="0" smtClean="0">
                <a:ea typeface="宋体" charset="0"/>
                <a:cs typeface="宋体" charset="0"/>
              </a:rPr>
              <a:t> </a:t>
            </a:r>
            <a:r>
              <a:rPr lang="en-US" altLang="zh-CN" sz="1400" dirty="0" smtClean="0">
                <a:ea typeface="宋体" charset="0"/>
                <a:cs typeface="宋体" charset="0"/>
              </a:rPr>
              <a:t>green</a:t>
            </a:r>
            <a:r>
              <a:rPr lang="zh-CN" altLang="en-US" sz="1400" dirty="0" smtClean="0">
                <a:ea typeface="宋体" charset="0"/>
                <a:cs typeface="宋体" charset="0"/>
              </a:rPr>
              <a:t> </a:t>
            </a:r>
            <a:r>
              <a:rPr lang="en-US" altLang="zh-CN" sz="1400" dirty="0" smtClean="0">
                <a:ea typeface="宋体" charset="0"/>
                <a:cs typeface="宋体" charset="0"/>
              </a:rPr>
              <a:t>edge)</a:t>
            </a:r>
            <a:r>
              <a:rPr lang="zh-CN" altLang="en-US" sz="1400" dirty="0" smtClean="0">
                <a:ea typeface="宋体" charset="0"/>
                <a:cs typeface="宋体" charset="0"/>
              </a:rPr>
              <a:t> </a:t>
            </a:r>
            <a:r>
              <a:rPr lang="en-US" altLang="zh-CN" sz="1400" dirty="0" smtClean="0">
                <a:ea typeface="宋体" charset="0"/>
                <a:cs typeface="宋体" charset="0"/>
              </a:rPr>
              <a:t>for</a:t>
            </a:r>
            <a:r>
              <a:rPr lang="zh-CN" altLang="en-US" sz="1400" dirty="0" smtClean="0">
                <a:ea typeface="宋体" charset="0"/>
                <a:cs typeface="宋体" charset="0"/>
              </a:rPr>
              <a:t> </a:t>
            </a:r>
            <a:r>
              <a:rPr lang="en-US" altLang="zh-CN" sz="1400" dirty="0" smtClean="0">
                <a:ea typeface="宋体" charset="0"/>
                <a:cs typeface="宋体" charset="0"/>
              </a:rPr>
              <a:t>both</a:t>
            </a:r>
            <a:r>
              <a:rPr lang="zh-CN" altLang="en-US" sz="1400" dirty="0" smtClean="0">
                <a:ea typeface="宋体" charset="0"/>
                <a:cs typeface="宋体" charset="0"/>
              </a:rPr>
              <a:t> </a:t>
            </a:r>
            <a:r>
              <a:rPr lang="en-US" altLang="zh-CN" sz="1400" dirty="0" smtClean="0">
                <a:ea typeface="宋体" charset="0"/>
                <a:cs typeface="宋体" charset="0"/>
              </a:rPr>
              <a:t>the</a:t>
            </a:r>
            <a:r>
              <a:rPr lang="zh-CN" altLang="en-US" sz="1400" dirty="0" smtClean="0">
                <a:ea typeface="宋体" charset="0"/>
                <a:cs typeface="宋体" charset="0"/>
              </a:rPr>
              <a:t> </a:t>
            </a:r>
            <a:r>
              <a:rPr lang="en-US" altLang="zh-CN" sz="1400" dirty="0" smtClean="0">
                <a:ea typeface="宋体" charset="0"/>
                <a:cs typeface="宋体" charset="0"/>
              </a:rPr>
              <a:t>small</a:t>
            </a:r>
            <a:r>
              <a:rPr lang="zh-CN" altLang="en-US" sz="1400" dirty="0" smtClean="0">
                <a:ea typeface="宋体" charset="0"/>
                <a:cs typeface="宋体" charset="0"/>
              </a:rPr>
              <a:t> </a:t>
            </a:r>
            <a:r>
              <a:rPr lang="en-US" altLang="zh-CN" sz="1400" dirty="0" smtClean="0">
                <a:ea typeface="宋体" charset="0"/>
                <a:cs typeface="宋体" charset="0"/>
              </a:rPr>
              <a:t>and</a:t>
            </a:r>
            <a:r>
              <a:rPr lang="zh-CN" altLang="en-US" sz="1400" dirty="0" smtClean="0">
                <a:ea typeface="宋体" charset="0"/>
                <a:cs typeface="宋体" charset="0"/>
              </a:rPr>
              <a:t> </a:t>
            </a:r>
            <a:r>
              <a:rPr lang="en-US" altLang="zh-CN" sz="1400" dirty="0" smtClean="0">
                <a:ea typeface="宋体" charset="0"/>
                <a:cs typeface="宋体" charset="0"/>
              </a:rPr>
              <a:t>large</a:t>
            </a:r>
            <a:r>
              <a:rPr lang="zh-CN" altLang="en-US" sz="1400" dirty="0" smtClean="0">
                <a:ea typeface="宋体" charset="0"/>
                <a:cs typeface="宋体" charset="0"/>
              </a:rPr>
              <a:t> </a:t>
            </a:r>
            <a:r>
              <a:rPr lang="en-US" altLang="zh-CN" sz="1400" dirty="0" smtClean="0">
                <a:ea typeface="宋体" charset="0"/>
                <a:cs typeface="宋体" charset="0"/>
              </a:rPr>
              <a:t>correlations.</a:t>
            </a:r>
            <a:r>
              <a:rPr lang="zh-CN" altLang="en-US" sz="1400" dirty="0" smtClean="0">
                <a:ea typeface="宋体" charset="0"/>
                <a:cs typeface="宋体" charset="0"/>
              </a:rPr>
              <a:t> </a:t>
            </a:r>
            <a:endParaRPr lang="en-US" altLang="zh-CN" sz="1400" dirty="0" smtClean="0">
              <a:ea typeface="宋体" charset="0"/>
              <a:cs typeface="宋体" charset="0"/>
            </a:endParaRPr>
          </a:p>
          <a:p>
            <a:pPr marL="171450" indent="-171450">
              <a:buFont typeface="Arial"/>
              <a:buChar char="•"/>
              <a:defRPr/>
            </a:pPr>
            <a:endParaRPr lang="en-US" sz="1400" dirty="0" smtClean="0">
              <a:ea typeface="宋体" charset="0"/>
              <a:cs typeface="宋体" charset="0"/>
            </a:endParaRPr>
          </a:p>
        </p:txBody>
      </p:sp>
      <p:sp>
        <p:nvSpPr>
          <p:cNvPr id="57350" name="TextBox 6"/>
          <p:cNvSpPr txBox="1">
            <a:spLocks noChangeArrowheads="1"/>
          </p:cNvSpPr>
          <p:nvPr/>
        </p:nvSpPr>
        <p:spPr bwMode="auto">
          <a:xfrm>
            <a:off x="107950" y="1341438"/>
            <a:ext cx="38163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sz="1400" b="1">
                <a:ea typeface="宋体" charset="0"/>
                <a:cs typeface="宋体" charset="0"/>
              </a:rPr>
              <a:t>R</a:t>
            </a:r>
            <a:r>
              <a:rPr lang="en-US" altLang="zh-CN" sz="1400" b="1">
                <a:ea typeface="宋体" charset="0"/>
                <a:cs typeface="宋体" charset="0"/>
              </a:rPr>
              <a:t>elative</a:t>
            </a:r>
            <a:r>
              <a:rPr lang="en-US" sz="1400" b="1">
                <a:ea typeface="宋体" charset="0"/>
                <a:cs typeface="宋体" charset="0"/>
              </a:rPr>
              <a:t> correlation errors (RCE)</a:t>
            </a:r>
            <a:r>
              <a:rPr lang="zh-CN" altLang="en-US" sz="1400" b="1">
                <a:ea typeface="宋体" charset="0"/>
                <a:cs typeface="宋体" charset="0"/>
              </a:rPr>
              <a:t> </a:t>
            </a:r>
            <a:r>
              <a:rPr lang="en-US" altLang="zh-CN" sz="1400">
                <a:ea typeface="宋体" charset="0"/>
                <a:cs typeface="宋体" charset="0"/>
              </a:rPr>
              <a:t>of</a:t>
            </a:r>
            <a:r>
              <a:rPr lang="zh-CN" altLang="en-US" sz="1400">
                <a:ea typeface="宋体" charset="0"/>
                <a:cs typeface="宋体" charset="0"/>
              </a:rPr>
              <a:t> </a:t>
            </a:r>
            <a:r>
              <a:rPr lang="en-US" altLang="zh-CN" sz="1400">
                <a:ea typeface="宋体" charset="0"/>
                <a:cs typeface="宋体" charset="0"/>
              </a:rPr>
              <a:t>ENS80</a:t>
            </a:r>
            <a:r>
              <a:rPr lang="zh-CN" altLang="en-US" sz="1400">
                <a:ea typeface="宋体" charset="0"/>
                <a:cs typeface="宋体" charset="0"/>
              </a:rPr>
              <a:t> </a:t>
            </a:r>
            <a:r>
              <a:rPr lang="en-US" altLang="zh-CN" sz="1400">
                <a:ea typeface="宋体" charset="0"/>
                <a:cs typeface="宋体" charset="0"/>
              </a:rPr>
              <a:t>was</a:t>
            </a:r>
            <a:r>
              <a:rPr lang="zh-CN" altLang="en-US" sz="1400">
                <a:ea typeface="宋体" charset="0"/>
                <a:cs typeface="宋体" charset="0"/>
              </a:rPr>
              <a:t> </a:t>
            </a:r>
            <a:r>
              <a:rPr lang="en-US" altLang="zh-CN" sz="1400">
                <a:ea typeface="宋体" charset="0"/>
                <a:cs typeface="宋体" charset="0"/>
              </a:rPr>
              <a:t>defined</a:t>
            </a:r>
            <a:r>
              <a:rPr lang="zh-CN" altLang="en-US" sz="1400">
                <a:ea typeface="宋体" charset="0"/>
                <a:cs typeface="宋体" charset="0"/>
              </a:rPr>
              <a:t> </a:t>
            </a:r>
            <a:r>
              <a:rPr lang="en-US" altLang="zh-CN" sz="1400">
                <a:ea typeface="宋体" charset="0"/>
                <a:cs typeface="宋体" charset="0"/>
              </a:rPr>
              <a:t>by</a:t>
            </a:r>
            <a:r>
              <a:rPr lang="zh-CN" altLang="en-US" sz="1400">
                <a:ea typeface="宋体" charset="0"/>
                <a:cs typeface="宋体" charset="0"/>
              </a:rPr>
              <a:t> </a:t>
            </a:r>
            <a:r>
              <a:rPr lang="en-US" altLang="zh-CN" sz="1400">
                <a:ea typeface="宋体" charset="0"/>
                <a:cs typeface="宋体" charset="0"/>
              </a:rPr>
              <a:t>comparing</a:t>
            </a:r>
            <a:r>
              <a:rPr lang="zh-CN" altLang="en-US" sz="1400">
                <a:ea typeface="宋体" charset="0"/>
                <a:cs typeface="宋体" charset="0"/>
              </a:rPr>
              <a:t> </a:t>
            </a:r>
            <a:r>
              <a:rPr lang="en-US" altLang="zh-CN" sz="1400">
                <a:ea typeface="宋体" charset="0"/>
                <a:cs typeface="宋体" charset="0"/>
              </a:rPr>
              <a:t>with ENS240.</a:t>
            </a:r>
            <a:endParaRPr lang="en-US" sz="1200">
              <a:ea typeface="宋体" charset="0"/>
              <a:cs typeface="宋体" charset="0"/>
            </a:endParaRPr>
          </a:p>
        </p:txBody>
      </p:sp>
      <p:graphicFrame>
        <p:nvGraphicFramePr>
          <p:cNvPr id="57351" name="Object 8"/>
          <p:cNvGraphicFramePr>
            <a:graphicFrameLocks noChangeAspect="1"/>
          </p:cNvGraphicFramePr>
          <p:nvPr/>
        </p:nvGraphicFramePr>
        <p:xfrm>
          <a:off x="388938" y="1989138"/>
          <a:ext cx="3276600" cy="444500"/>
        </p:xfrm>
        <a:graphic>
          <a:graphicData uri="http://schemas.openxmlformats.org/presentationml/2006/ole">
            <mc:AlternateContent xmlns:mc="http://schemas.openxmlformats.org/markup-compatibility/2006">
              <mc:Choice xmlns:v="urn:schemas-microsoft-com:vml" Requires="v">
                <p:oleObj spid="_x0000_s158948" name="Equation" r:id="rId5" imgW="3276600" imgH="444500" progId="Equation.3">
                  <p:embed/>
                </p:oleObj>
              </mc:Choice>
              <mc:Fallback>
                <p:oleObj name="Equation" r:id="rId5" imgW="3276600" imgH="444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938" y="1989138"/>
                        <a:ext cx="32766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7352" name="Picture 1" descr="TU_PCER_refENS240_VTL240.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1773238"/>
            <a:ext cx="4876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2" descr="UT_PCER_refENS240_VTL240.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4508500"/>
            <a:ext cx="4876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TextBox 13"/>
          <p:cNvSpPr txBox="1">
            <a:spLocks noChangeArrowheads="1"/>
          </p:cNvSpPr>
          <p:nvPr/>
        </p:nvSpPr>
        <p:spPr bwMode="auto">
          <a:xfrm>
            <a:off x="6300788" y="1412875"/>
            <a:ext cx="15843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TT</a:t>
            </a:r>
            <a:r>
              <a:rPr lang="zh-CN" altLang="en-US" sz="1400"/>
              <a:t> </a:t>
            </a:r>
            <a:r>
              <a:rPr lang="en-US" altLang="zh-CN" sz="1400"/>
              <a:t>&amp;</a:t>
            </a:r>
            <a:r>
              <a:rPr lang="zh-CN" altLang="en-US" sz="1400"/>
              <a:t> </a:t>
            </a:r>
            <a:r>
              <a:rPr lang="en-US" altLang="zh-CN" sz="1400"/>
              <a:t>TU</a:t>
            </a:r>
            <a:endParaRPr lang="en-US" sz="1400"/>
          </a:p>
        </p:txBody>
      </p:sp>
      <p:sp>
        <p:nvSpPr>
          <p:cNvPr id="57355" name="TextBox 13"/>
          <p:cNvSpPr txBox="1">
            <a:spLocks noChangeArrowheads="1"/>
          </p:cNvSpPr>
          <p:nvPr/>
        </p:nvSpPr>
        <p:spPr bwMode="auto">
          <a:xfrm>
            <a:off x="6300788" y="4221163"/>
            <a:ext cx="15843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400"/>
              <a:t>UU</a:t>
            </a:r>
            <a:r>
              <a:rPr lang="zh-CN" altLang="en-US" sz="1400"/>
              <a:t> </a:t>
            </a:r>
            <a:r>
              <a:rPr lang="en-US" altLang="zh-CN" sz="1400"/>
              <a:t>&amp;</a:t>
            </a:r>
            <a:r>
              <a:rPr lang="zh-CN" altLang="en-US" sz="1400"/>
              <a:t> </a:t>
            </a:r>
            <a:r>
              <a:rPr lang="en-US" altLang="zh-CN" sz="1400"/>
              <a:t>UT</a:t>
            </a:r>
            <a:endParaRPr lang="en-US" sz="1400"/>
          </a:p>
        </p:txBody>
      </p:sp>
    </p:spTree>
    <p:extLst>
      <p:ext uri="{BB962C8B-B14F-4D97-AF65-F5344CB8AC3E}">
        <p14:creationId xmlns:p14="http://schemas.microsoft.com/office/powerpoint/2010/main" val="4034776219"/>
      </p:ext>
    </p:extLst>
  </p:cSld>
  <p:clrMapOvr>
    <a:masterClrMapping/>
  </p:clrMapOvr>
  <p:transition xmlns:p14="http://schemas.microsoft.com/office/powerpoint/2010/main" spd="slow" advTm="37092"/>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59394" name="Picture 7" descr="ou_logo_400x56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5"/>
          <p:cNvSpPr txBox="1">
            <a:spLocks noChangeArrowheads="1"/>
          </p:cNvSpPr>
          <p:nvPr/>
        </p:nvSpPr>
        <p:spPr bwMode="auto">
          <a:xfrm>
            <a:off x="1403350" y="115888"/>
            <a:ext cx="72723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C00000"/>
                </a:solidFill>
              </a:rPr>
              <a:t>VTL method</a:t>
            </a:r>
          </a:p>
          <a:p>
            <a:pPr algn="ctr" eaLnBrk="1" hangingPunct="1"/>
            <a:r>
              <a:rPr lang="en-US">
                <a:solidFill>
                  <a:srgbClr val="C00000"/>
                </a:solidFill>
              </a:rPr>
              <a:t>Improvement of VTL correlation relative to ENS80 </a:t>
            </a:r>
          </a:p>
        </p:txBody>
      </p:sp>
      <p:sp>
        <p:nvSpPr>
          <p:cNvPr id="5939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C766FE-DA12-604A-8DF2-118D4BD66955}" type="slidenum">
              <a:rPr lang="en-US" altLang="zh-CN" sz="1200">
                <a:solidFill>
                  <a:srgbClr val="898989"/>
                </a:solidFill>
                <a:latin typeface="Calibri" charset="0"/>
              </a:rPr>
              <a:pPr/>
              <a:t>71</a:t>
            </a:fld>
            <a:endParaRPr lang="en-US" altLang="zh-CN" sz="1200">
              <a:solidFill>
                <a:srgbClr val="898989"/>
              </a:solidFill>
              <a:latin typeface="Calibri" charset="0"/>
            </a:endParaRPr>
          </a:p>
        </p:txBody>
      </p:sp>
      <p:sp>
        <p:nvSpPr>
          <p:cNvPr id="18" name="TextBox 6"/>
          <p:cNvSpPr txBox="1">
            <a:spLocks noChangeArrowheads="1"/>
          </p:cNvSpPr>
          <p:nvPr/>
        </p:nvSpPr>
        <p:spPr bwMode="auto">
          <a:xfrm>
            <a:off x="107950" y="2133600"/>
            <a:ext cx="35274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defRPr/>
            </a:pPr>
            <a:endParaRPr lang="en-US" sz="1200" dirty="0" smtClean="0">
              <a:ea typeface="宋体" charset="0"/>
              <a:cs typeface="宋体" charset="0"/>
            </a:endParaRPr>
          </a:p>
          <a:p>
            <a:pPr marL="0" indent="0">
              <a:defRPr/>
            </a:pPr>
            <a:r>
              <a:rPr lang="en-US" sz="1200" dirty="0" smtClean="0">
                <a:ea typeface="宋体" charset="0"/>
                <a:cs typeface="宋体" charset="0"/>
              </a:rPr>
              <a:t>    </a:t>
            </a:r>
          </a:p>
          <a:p>
            <a:pPr marL="171450" indent="-171450">
              <a:buFont typeface="Arial"/>
              <a:buChar char="•"/>
              <a:defRPr/>
            </a:pPr>
            <a:r>
              <a:rPr lang="en-US" sz="1200" dirty="0" smtClean="0">
                <a:ea typeface="宋体" charset="0"/>
                <a:cs typeface="宋体" charset="0"/>
              </a:rPr>
              <a:t>PCER was systematically evaluated for the small ([0 0.1), red) and large ([0.1 1.0],blue) absolute correlations</a:t>
            </a:r>
            <a:r>
              <a:rPr lang="en-US" altLang="zh-CN" sz="1200" dirty="0" smtClean="0">
                <a:ea typeface="宋体" charset="0"/>
                <a:cs typeface="宋体" charset="0"/>
              </a:rPr>
              <a:t>,</a:t>
            </a:r>
            <a:r>
              <a:rPr lang="zh-CN" altLang="en-US" sz="1200" dirty="0" smtClean="0">
                <a:ea typeface="宋体" charset="0"/>
                <a:cs typeface="宋体" charset="0"/>
              </a:rPr>
              <a:t> </a:t>
            </a:r>
            <a:r>
              <a:rPr lang="en-US" altLang="zh-CN" sz="1200" dirty="0" smtClean="0">
                <a:ea typeface="宋体" charset="0"/>
                <a:cs typeface="宋体" charset="0"/>
              </a:rPr>
              <a:t>and</a:t>
            </a:r>
            <a:r>
              <a:rPr lang="zh-CN" altLang="en-US" sz="1200" dirty="0" smtClean="0">
                <a:ea typeface="宋体" charset="0"/>
                <a:cs typeface="宋体" charset="0"/>
              </a:rPr>
              <a:t> </a:t>
            </a:r>
            <a:r>
              <a:rPr lang="en-US" altLang="zh-CN" sz="1200" dirty="0" smtClean="0">
                <a:ea typeface="宋体" charset="0"/>
                <a:cs typeface="宋体" charset="0"/>
              </a:rPr>
              <a:t>the</a:t>
            </a:r>
            <a:r>
              <a:rPr lang="zh-CN" altLang="en-US" sz="1200" dirty="0" smtClean="0">
                <a:ea typeface="宋体" charset="0"/>
                <a:cs typeface="宋体" charset="0"/>
              </a:rPr>
              <a:t> </a:t>
            </a:r>
            <a:r>
              <a:rPr lang="en-US" altLang="zh-CN" sz="1200" dirty="0" smtClean="0">
                <a:ea typeface="宋体" charset="0"/>
                <a:cs typeface="宋体" charset="0"/>
              </a:rPr>
              <a:t>self-correlation</a:t>
            </a:r>
            <a:r>
              <a:rPr lang="zh-CN" altLang="en-US" sz="1200" dirty="0" smtClean="0">
                <a:ea typeface="宋体" charset="0"/>
                <a:cs typeface="宋体" charset="0"/>
              </a:rPr>
              <a:t> </a:t>
            </a:r>
            <a:r>
              <a:rPr lang="en-US" altLang="zh-CN" sz="1200" dirty="0" smtClean="0">
                <a:ea typeface="宋体" charset="0"/>
                <a:cs typeface="宋体" charset="0"/>
              </a:rPr>
              <a:t>(no</a:t>
            </a:r>
            <a:r>
              <a:rPr lang="zh-CN" altLang="en-US" sz="1200" dirty="0" smtClean="0">
                <a:ea typeface="宋体" charset="0"/>
                <a:cs typeface="宋体" charset="0"/>
              </a:rPr>
              <a:t> </a:t>
            </a:r>
            <a:r>
              <a:rPr lang="en-US" altLang="zh-CN" sz="1200" dirty="0" smtClean="0">
                <a:ea typeface="宋体" charset="0"/>
                <a:cs typeface="宋体" charset="0"/>
              </a:rPr>
              <a:t>green</a:t>
            </a:r>
            <a:r>
              <a:rPr lang="zh-CN" altLang="en-US" sz="1200" dirty="0" smtClean="0">
                <a:ea typeface="宋体" charset="0"/>
                <a:cs typeface="宋体" charset="0"/>
              </a:rPr>
              <a:t> </a:t>
            </a:r>
            <a:r>
              <a:rPr lang="en-US" altLang="zh-CN" sz="1200" dirty="0" smtClean="0">
                <a:ea typeface="宋体" charset="0"/>
                <a:cs typeface="宋体" charset="0"/>
              </a:rPr>
              <a:t>edge)</a:t>
            </a:r>
            <a:r>
              <a:rPr lang="zh-CN" altLang="en-US" sz="1200" dirty="0" smtClean="0">
                <a:ea typeface="宋体" charset="0"/>
                <a:cs typeface="宋体" charset="0"/>
              </a:rPr>
              <a:t> </a:t>
            </a:r>
            <a:r>
              <a:rPr lang="en-US" altLang="zh-CN" sz="1200" dirty="0" smtClean="0">
                <a:ea typeface="宋体" charset="0"/>
                <a:cs typeface="宋体" charset="0"/>
              </a:rPr>
              <a:t>and</a:t>
            </a:r>
            <a:r>
              <a:rPr lang="zh-CN" altLang="en-US" sz="1200" dirty="0" smtClean="0">
                <a:ea typeface="宋体" charset="0"/>
                <a:cs typeface="宋体" charset="0"/>
              </a:rPr>
              <a:t> </a:t>
            </a:r>
            <a:r>
              <a:rPr lang="en-US" altLang="zh-CN" sz="1200" dirty="0" smtClean="0">
                <a:ea typeface="宋体" charset="0"/>
                <a:cs typeface="宋体" charset="0"/>
              </a:rPr>
              <a:t>cross-correlations</a:t>
            </a:r>
            <a:r>
              <a:rPr lang="zh-CN" altLang="en-US" sz="1200" dirty="0" smtClean="0">
                <a:ea typeface="宋体" charset="0"/>
                <a:cs typeface="宋体" charset="0"/>
              </a:rPr>
              <a:t> </a:t>
            </a:r>
            <a:r>
              <a:rPr lang="en-US" altLang="zh-CN" sz="1200" dirty="0" smtClean="0">
                <a:ea typeface="宋体" charset="0"/>
                <a:cs typeface="宋体" charset="0"/>
              </a:rPr>
              <a:t>(with</a:t>
            </a:r>
            <a:r>
              <a:rPr lang="zh-CN" altLang="en-US" sz="1200" dirty="0" smtClean="0">
                <a:ea typeface="宋体" charset="0"/>
                <a:cs typeface="宋体" charset="0"/>
              </a:rPr>
              <a:t> </a:t>
            </a:r>
            <a:r>
              <a:rPr lang="en-US" altLang="zh-CN" sz="1200" dirty="0" smtClean="0">
                <a:ea typeface="宋体" charset="0"/>
                <a:cs typeface="宋体" charset="0"/>
              </a:rPr>
              <a:t>green</a:t>
            </a:r>
            <a:r>
              <a:rPr lang="zh-CN" altLang="en-US" sz="1200" dirty="0" smtClean="0">
                <a:ea typeface="宋体" charset="0"/>
                <a:cs typeface="宋体" charset="0"/>
              </a:rPr>
              <a:t> </a:t>
            </a:r>
            <a:r>
              <a:rPr lang="en-US" altLang="zh-CN" sz="1200" dirty="0" smtClean="0">
                <a:ea typeface="宋体" charset="0"/>
                <a:cs typeface="宋体" charset="0"/>
              </a:rPr>
              <a:t>edge)</a:t>
            </a:r>
            <a:r>
              <a:rPr lang="en-US" sz="1200" dirty="0" smtClean="0">
                <a:ea typeface="宋体" charset="0"/>
                <a:cs typeface="宋体" charset="0"/>
              </a:rPr>
              <a:t>.</a:t>
            </a:r>
            <a:endParaRPr lang="en-US" sz="1200" dirty="0">
              <a:ea typeface="宋体" charset="0"/>
              <a:cs typeface="宋体" charset="0"/>
            </a:endParaRPr>
          </a:p>
          <a:p>
            <a:pPr marL="171450" indent="-171450">
              <a:buFont typeface="Arial"/>
              <a:buChar char="•"/>
              <a:defRPr/>
            </a:pPr>
            <a:endParaRPr lang="en-US" sz="1200" dirty="0" smtClean="0">
              <a:ea typeface="宋体" charset="0"/>
              <a:cs typeface="宋体" charset="0"/>
            </a:endParaRPr>
          </a:p>
          <a:p>
            <a:pPr marL="171450" indent="-171450">
              <a:buFont typeface="Arial"/>
              <a:buChar char="•"/>
              <a:defRPr/>
            </a:pPr>
            <a:r>
              <a:rPr lang="en-US" sz="1200" dirty="0" smtClean="0">
                <a:ea typeface="宋体" charset="0"/>
                <a:cs typeface="宋体" charset="0"/>
              </a:rPr>
              <a:t>VTL240M80 improves the correlation estimate compared to ENS80 </a:t>
            </a:r>
            <a:r>
              <a:rPr lang="en-US" altLang="zh-CN" sz="1200" dirty="0" smtClean="0">
                <a:ea typeface="宋体" charset="0"/>
                <a:cs typeface="宋体" charset="0"/>
              </a:rPr>
              <a:t>for</a:t>
            </a:r>
            <a:r>
              <a:rPr lang="zh-CN" altLang="en-US" sz="1200" dirty="0" smtClean="0">
                <a:ea typeface="宋体" charset="0"/>
                <a:cs typeface="宋体" charset="0"/>
              </a:rPr>
              <a:t> </a:t>
            </a:r>
            <a:r>
              <a:rPr lang="en-US" altLang="zh-CN" sz="1200" dirty="0" smtClean="0">
                <a:ea typeface="宋体" charset="0"/>
                <a:cs typeface="宋体" charset="0"/>
              </a:rPr>
              <a:t>both</a:t>
            </a:r>
            <a:r>
              <a:rPr lang="zh-CN" altLang="en-US" sz="1200" dirty="0" smtClean="0">
                <a:ea typeface="宋体" charset="0"/>
                <a:cs typeface="宋体" charset="0"/>
              </a:rPr>
              <a:t> </a:t>
            </a:r>
            <a:r>
              <a:rPr lang="en-US" altLang="zh-CN" sz="1200" dirty="0" smtClean="0">
                <a:ea typeface="宋体" charset="0"/>
                <a:cs typeface="宋体" charset="0"/>
              </a:rPr>
              <a:t>the</a:t>
            </a:r>
            <a:r>
              <a:rPr lang="zh-CN" altLang="en-US" sz="1200" dirty="0" smtClean="0">
                <a:ea typeface="宋体" charset="0"/>
                <a:cs typeface="宋体" charset="0"/>
              </a:rPr>
              <a:t> </a:t>
            </a:r>
            <a:r>
              <a:rPr lang="en-US" altLang="zh-CN" sz="1200" dirty="0" smtClean="0">
                <a:ea typeface="宋体" charset="0"/>
                <a:cs typeface="宋体" charset="0"/>
              </a:rPr>
              <a:t>small/large</a:t>
            </a:r>
            <a:r>
              <a:rPr lang="zh-CN" altLang="en-US" sz="1200" dirty="0" smtClean="0">
                <a:ea typeface="宋体" charset="0"/>
                <a:cs typeface="宋体" charset="0"/>
              </a:rPr>
              <a:t> </a:t>
            </a:r>
            <a:r>
              <a:rPr lang="en-US" altLang="zh-CN" sz="1200" dirty="0" smtClean="0">
                <a:ea typeface="宋体" charset="0"/>
                <a:cs typeface="宋体" charset="0"/>
              </a:rPr>
              <a:t>and</a:t>
            </a:r>
            <a:r>
              <a:rPr lang="zh-CN" altLang="en-US" sz="1200" dirty="0" smtClean="0">
                <a:ea typeface="宋体" charset="0"/>
                <a:cs typeface="宋体" charset="0"/>
              </a:rPr>
              <a:t> </a:t>
            </a:r>
            <a:r>
              <a:rPr lang="en-US" altLang="zh-CN" sz="1200" dirty="0" smtClean="0">
                <a:ea typeface="宋体" charset="0"/>
                <a:cs typeface="宋体" charset="0"/>
              </a:rPr>
              <a:t>the</a:t>
            </a:r>
            <a:r>
              <a:rPr lang="zh-CN" altLang="en-US" sz="1200" dirty="0" smtClean="0">
                <a:ea typeface="宋体" charset="0"/>
                <a:cs typeface="宋体" charset="0"/>
              </a:rPr>
              <a:t> </a:t>
            </a:r>
            <a:r>
              <a:rPr lang="en-US" altLang="zh-CN" sz="1200" dirty="0" smtClean="0">
                <a:ea typeface="宋体" charset="0"/>
                <a:cs typeface="宋体" charset="0"/>
              </a:rPr>
              <a:t>self-/cross-correlation.</a:t>
            </a:r>
          </a:p>
          <a:p>
            <a:pPr marL="171450" indent="-171450">
              <a:buFont typeface="Arial"/>
              <a:buChar char="•"/>
              <a:defRPr/>
            </a:pPr>
            <a:endParaRPr lang="en-US" sz="1200" dirty="0" smtClean="0">
              <a:ea typeface="宋体" charset="0"/>
              <a:cs typeface="宋体" charset="0"/>
            </a:endParaRPr>
          </a:p>
          <a:p>
            <a:pPr marL="171450" indent="-171450">
              <a:buFont typeface="Arial"/>
              <a:buChar char="•"/>
              <a:defRPr/>
            </a:pPr>
            <a:r>
              <a:rPr lang="en-US" sz="1200" dirty="0" smtClean="0">
                <a:ea typeface="宋体" charset="0"/>
                <a:cs typeface="宋体" charset="0"/>
              </a:rPr>
              <a:t>VTL</a:t>
            </a:r>
            <a:r>
              <a:rPr lang="en-US" altLang="zh-CN" sz="1200" dirty="0" smtClean="0">
                <a:ea typeface="宋体" charset="0"/>
                <a:cs typeface="宋体" charset="0"/>
              </a:rPr>
              <a:t>240M80</a:t>
            </a:r>
            <a:r>
              <a:rPr lang="zh-CN" altLang="en-US" sz="1200" dirty="0" smtClean="0">
                <a:ea typeface="宋体" charset="0"/>
                <a:cs typeface="宋体" charset="0"/>
              </a:rPr>
              <a:t> </a:t>
            </a:r>
            <a:r>
              <a:rPr lang="en-US" altLang="zh-CN" sz="1200" dirty="0" smtClean="0">
                <a:ea typeface="宋体" charset="0"/>
                <a:cs typeface="宋体" charset="0"/>
              </a:rPr>
              <a:t>generally</a:t>
            </a:r>
            <a:r>
              <a:rPr lang="zh-CN" altLang="en-US" sz="1200" dirty="0" smtClean="0">
                <a:ea typeface="宋体" charset="0"/>
                <a:cs typeface="宋体" charset="0"/>
              </a:rPr>
              <a:t> </a:t>
            </a:r>
            <a:r>
              <a:rPr lang="en-US" altLang="zh-CN" sz="1200" dirty="0" smtClean="0">
                <a:ea typeface="宋体" charset="0"/>
                <a:cs typeface="宋体" charset="0"/>
              </a:rPr>
              <a:t>has</a:t>
            </a:r>
            <a:r>
              <a:rPr lang="zh-CN" altLang="en-US" sz="1200" dirty="0" smtClean="0">
                <a:ea typeface="宋体" charset="0"/>
                <a:cs typeface="宋体" charset="0"/>
              </a:rPr>
              <a:t> </a:t>
            </a:r>
            <a:r>
              <a:rPr lang="en-US" altLang="zh-CN" sz="1200" dirty="0" smtClean="0">
                <a:ea typeface="宋体" charset="0"/>
                <a:cs typeface="宋体" charset="0"/>
              </a:rPr>
              <a:t>a</a:t>
            </a:r>
            <a:r>
              <a:rPr lang="zh-CN" altLang="en-US" sz="1200" dirty="0" smtClean="0">
                <a:ea typeface="宋体" charset="0"/>
                <a:cs typeface="宋体" charset="0"/>
              </a:rPr>
              <a:t> </a:t>
            </a:r>
            <a:r>
              <a:rPr lang="en-US" altLang="zh-CN" sz="1200" dirty="0" smtClean="0">
                <a:ea typeface="宋体" charset="0"/>
                <a:cs typeface="宋体" charset="0"/>
              </a:rPr>
              <a:t>larger</a:t>
            </a:r>
            <a:r>
              <a:rPr lang="zh-CN" altLang="en-US" sz="1200" dirty="0" smtClean="0">
                <a:ea typeface="宋体" charset="0"/>
                <a:cs typeface="宋体" charset="0"/>
              </a:rPr>
              <a:t> </a:t>
            </a:r>
            <a:r>
              <a:rPr lang="en-US" altLang="zh-CN" sz="1200" dirty="0" smtClean="0">
                <a:ea typeface="宋体" charset="0"/>
                <a:cs typeface="宋体" charset="0"/>
              </a:rPr>
              <a:t>improvement</a:t>
            </a:r>
            <a:r>
              <a:rPr lang="zh-CN" altLang="en-US" sz="1200" dirty="0" smtClean="0">
                <a:ea typeface="宋体" charset="0"/>
                <a:cs typeface="宋体" charset="0"/>
              </a:rPr>
              <a:t> </a:t>
            </a:r>
            <a:r>
              <a:rPr lang="en-US" altLang="zh-CN" sz="1200" dirty="0" smtClean="0">
                <a:ea typeface="宋体" charset="0"/>
                <a:cs typeface="宋体" charset="0"/>
              </a:rPr>
              <a:t>for</a:t>
            </a:r>
            <a:r>
              <a:rPr lang="zh-CN" altLang="en-US" sz="1200" dirty="0" smtClean="0">
                <a:ea typeface="宋体" charset="0"/>
                <a:cs typeface="宋体" charset="0"/>
              </a:rPr>
              <a:t> </a:t>
            </a:r>
            <a:r>
              <a:rPr lang="en-US" altLang="zh-CN" sz="1200" dirty="0" smtClean="0">
                <a:ea typeface="宋体" charset="0"/>
                <a:cs typeface="宋体" charset="0"/>
              </a:rPr>
              <a:t>the</a:t>
            </a:r>
            <a:r>
              <a:rPr lang="zh-CN" altLang="en-US" sz="1200" dirty="0" smtClean="0">
                <a:ea typeface="宋体" charset="0"/>
                <a:cs typeface="宋体" charset="0"/>
              </a:rPr>
              <a:t> </a:t>
            </a:r>
            <a:r>
              <a:rPr lang="en-US" altLang="zh-CN" sz="1200" dirty="0" smtClean="0">
                <a:ea typeface="宋体" charset="0"/>
                <a:cs typeface="宋体" charset="0"/>
              </a:rPr>
              <a:t>small</a:t>
            </a:r>
            <a:r>
              <a:rPr lang="zh-CN" altLang="en-US" sz="1200" dirty="0" smtClean="0">
                <a:ea typeface="宋体" charset="0"/>
                <a:cs typeface="宋体" charset="0"/>
              </a:rPr>
              <a:t> </a:t>
            </a:r>
            <a:r>
              <a:rPr lang="en-US" altLang="zh-CN" sz="1200" dirty="0" smtClean="0">
                <a:ea typeface="宋体" charset="0"/>
                <a:cs typeface="宋体" charset="0"/>
              </a:rPr>
              <a:t>correlations</a:t>
            </a:r>
            <a:r>
              <a:rPr lang="zh-CN" altLang="en-US" sz="1200" dirty="0" smtClean="0">
                <a:ea typeface="宋体" charset="0"/>
                <a:cs typeface="宋体" charset="0"/>
              </a:rPr>
              <a:t> </a:t>
            </a:r>
            <a:r>
              <a:rPr lang="en-US" altLang="zh-CN" sz="1200" dirty="0" smtClean="0">
                <a:ea typeface="宋体" charset="0"/>
                <a:cs typeface="宋体" charset="0"/>
              </a:rPr>
              <a:t>than</a:t>
            </a:r>
            <a:r>
              <a:rPr lang="zh-CN" altLang="en-US" sz="1200" dirty="0" smtClean="0">
                <a:ea typeface="宋体" charset="0"/>
                <a:cs typeface="宋体" charset="0"/>
              </a:rPr>
              <a:t> </a:t>
            </a:r>
            <a:r>
              <a:rPr lang="en-US" altLang="zh-CN" sz="1200" dirty="0" smtClean="0">
                <a:ea typeface="宋体" charset="0"/>
                <a:cs typeface="宋体" charset="0"/>
              </a:rPr>
              <a:t>the</a:t>
            </a:r>
            <a:r>
              <a:rPr lang="zh-CN" altLang="en-US" sz="1200" dirty="0" smtClean="0">
                <a:ea typeface="宋体" charset="0"/>
                <a:cs typeface="宋体" charset="0"/>
              </a:rPr>
              <a:t> </a:t>
            </a:r>
            <a:r>
              <a:rPr lang="en-US" altLang="zh-CN" sz="1200" dirty="0" smtClean="0">
                <a:ea typeface="宋体" charset="0"/>
                <a:cs typeface="宋体" charset="0"/>
              </a:rPr>
              <a:t>large</a:t>
            </a:r>
            <a:r>
              <a:rPr lang="zh-CN" altLang="en-US" sz="1200" dirty="0" smtClean="0">
                <a:ea typeface="宋体" charset="0"/>
                <a:cs typeface="宋体" charset="0"/>
              </a:rPr>
              <a:t> </a:t>
            </a:r>
            <a:r>
              <a:rPr lang="en-US" altLang="zh-CN" sz="1200" dirty="0" smtClean="0">
                <a:ea typeface="宋体" charset="0"/>
                <a:cs typeface="宋体" charset="0"/>
              </a:rPr>
              <a:t>correlations</a:t>
            </a:r>
            <a:r>
              <a:rPr lang="en-US" sz="1200" dirty="0" smtClean="0">
                <a:ea typeface="宋体" charset="0"/>
                <a:cs typeface="宋体" charset="0"/>
              </a:rPr>
              <a:t>. </a:t>
            </a:r>
          </a:p>
          <a:p>
            <a:pPr marL="171450" indent="-171450">
              <a:buFont typeface="Arial"/>
              <a:buChar char="•"/>
              <a:defRPr/>
            </a:pPr>
            <a:endParaRPr lang="en-US" sz="1200" dirty="0" smtClean="0">
              <a:ea typeface="宋体" charset="0"/>
              <a:cs typeface="宋体" charset="0"/>
            </a:endParaRPr>
          </a:p>
          <a:p>
            <a:pPr marL="171450" indent="-171450">
              <a:buFont typeface="Arial"/>
              <a:buChar char="•"/>
              <a:defRPr/>
            </a:pPr>
            <a:r>
              <a:rPr lang="en-US" altLang="zh-CN" sz="1200" dirty="0" smtClean="0">
                <a:ea typeface="宋体" charset="0"/>
                <a:cs typeface="宋体" charset="0"/>
              </a:rPr>
              <a:t>VTL240M80</a:t>
            </a:r>
            <a:r>
              <a:rPr lang="zh-CN" altLang="en-US" sz="1200" dirty="0" smtClean="0">
                <a:ea typeface="宋体" charset="0"/>
                <a:cs typeface="宋体" charset="0"/>
              </a:rPr>
              <a:t> </a:t>
            </a:r>
            <a:r>
              <a:rPr lang="en-US" altLang="zh-CN" sz="1200" dirty="0" smtClean="0">
                <a:ea typeface="宋体" charset="0"/>
                <a:cs typeface="宋体" charset="0"/>
              </a:rPr>
              <a:t>has</a:t>
            </a:r>
            <a:r>
              <a:rPr lang="zh-CN" altLang="en-US" sz="1200" dirty="0" smtClean="0">
                <a:ea typeface="宋体" charset="0"/>
                <a:cs typeface="宋体" charset="0"/>
              </a:rPr>
              <a:t> </a:t>
            </a:r>
            <a:r>
              <a:rPr lang="en-US" altLang="zh-CN" sz="1200" dirty="0" smtClean="0">
                <a:ea typeface="宋体" charset="0"/>
                <a:cs typeface="宋体" charset="0"/>
              </a:rPr>
              <a:t>a</a:t>
            </a:r>
            <a:r>
              <a:rPr lang="zh-CN" altLang="en-US" sz="1200" dirty="0" smtClean="0">
                <a:ea typeface="宋体" charset="0"/>
                <a:cs typeface="宋体" charset="0"/>
              </a:rPr>
              <a:t> </a:t>
            </a:r>
            <a:r>
              <a:rPr lang="en-US" altLang="zh-CN" sz="1200" dirty="0" smtClean="0">
                <a:ea typeface="宋体" charset="0"/>
                <a:cs typeface="宋体" charset="0"/>
              </a:rPr>
              <a:t>larger</a:t>
            </a:r>
            <a:r>
              <a:rPr lang="zh-CN" altLang="en-US" sz="1200" dirty="0" smtClean="0">
                <a:ea typeface="宋体" charset="0"/>
                <a:cs typeface="宋体" charset="0"/>
              </a:rPr>
              <a:t> </a:t>
            </a:r>
            <a:r>
              <a:rPr lang="en-US" altLang="zh-CN" sz="1200" dirty="0" smtClean="0">
                <a:ea typeface="宋体" charset="0"/>
                <a:cs typeface="宋体" charset="0"/>
              </a:rPr>
              <a:t>improvement</a:t>
            </a:r>
            <a:r>
              <a:rPr lang="zh-CN" altLang="en-US" sz="1200" dirty="0" smtClean="0">
                <a:ea typeface="宋体" charset="0"/>
                <a:cs typeface="宋体" charset="0"/>
              </a:rPr>
              <a:t> </a:t>
            </a:r>
            <a:r>
              <a:rPr lang="en-US" altLang="zh-CN" sz="1200" dirty="0" smtClean="0">
                <a:ea typeface="宋体" charset="0"/>
                <a:cs typeface="宋体" charset="0"/>
              </a:rPr>
              <a:t>for</a:t>
            </a:r>
            <a:r>
              <a:rPr lang="zh-CN" altLang="en-US" sz="1200" dirty="0" smtClean="0">
                <a:ea typeface="宋体" charset="0"/>
                <a:cs typeface="宋体" charset="0"/>
              </a:rPr>
              <a:t> </a:t>
            </a:r>
            <a:r>
              <a:rPr lang="en-US" altLang="zh-CN" sz="1200" dirty="0" smtClean="0">
                <a:ea typeface="宋体" charset="0"/>
                <a:cs typeface="宋体" charset="0"/>
              </a:rPr>
              <a:t>the</a:t>
            </a:r>
            <a:r>
              <a:rPr lang="zh-CN" altLang="en-US" sz="1200" dirty="0" smtClean="0">
                <a:ea typeface="宋体" charset="0"/>
                <a:cs typeface="宋体" charset="0"/>
              </a:rPr>
              <a:t> </a:t>
            </a:r>
            <a:r>
              <a:rPr lang="en-US" altLang="zh-CN" sz="1200" dirty="0" smtClean="0">
                <a:ea typeface="宋体" charset="0"/>
                <a:cs typeface="宋体" charset="0"/>
              </a:rPr>
              <a:t>cross-correlation when correlation is small</a:t>
            </a:r>
            <a:r>
              <a:rPr lang="en-US" altLang="zh-CN" sz="1200" dirty="0">
                <a:ea typeface="宋体" charset="0"/>
                <a:cs typeface="宋体" charset="0"/>
              </a:rPr>
              <a:t>;</a:t>
            </a:r>
            <a:r>
              <a:rPr lang="zh-CN" altLang="en-US" sz="1200" dirty="0" smtClean="0">
                <a:ea typeface="宋体" charset="0"/>
                <a:cs typeface="宋体" charset="0"/>
              </a:rPr>
              <a:t> </a:t>
            </a:r>
            <a:r>
              <a:rPr lang="en-US" altLang="zh-CN" sz="1200" dirty="0" smtClean="0">
                <a:ea typeface="宋体" charset="0"/>
                <a:cs typeface="宋体" charset="0"/>
              </a:rPr>
              <a:t>it</a:t>
            </a:r>
            <a:r>
              <a:rPr lang="zh-CN" altLang="en-US" sz="1200" dirty="0" smtClean="0">
                <a:ea typeface="宋体" charset="0"/>
                <a:cs typeface="宋体" charset="0"/>
              </a:rPr>
              <a:t> </a:t>
            </a:r>
            <a:r>
              <a:rPr lang="en-US" altLang="zh-CN" sz="1200" dirty="0" smtClean="0">
                <a:ea typeface="宋体" charset="0"/>
                <a:cs typeface="宋体" charset="0"/>
              </a:rPr>
              <a:t>has</a:t>
            </a:r>
            <a:r>
              <a:rPr lang="zh-CN" altLang="en-US" sz="1200" dirty="0" smtClean="0">
                <a:ea typeface="宋体" charset="0"/>
                <a:cs typeface="宋体" charset="0"/>
              </a:rPr>
              <a:t> </a:t>
            </a:r>
            <a:r>
              <a:rPr lang="en-US" altLang="zh-CN" sz="1200" dirty="0" smtClean="0">
                <a:ea typeface="宋体" charset="0"/>
                <a:cs typeface="宋体" charset="0"/>
              </a:rPr>
              <a:t>a</a:t>
            </a:r>
            <a:r>
              <a:rPr lang="zh-CN" altLang="en-US" sz="1200" dirty="0" smtClean="0">
                <a:ea typeface="宋体" charset="0"/>
                <a:cs typeface="宋体" charset="0"/>
              </a:rPr>
              <a:t> </a:t>
            </a:r>
            <a:r>
              <a:rPr lang="en-US" altLang="zh-CN" sz="1200" dirty="0" smtClean="0">
                <a:ea typeface="宋体" charset="0"/>
                <a:cs typeface="宋体" charset="0"/>
              </a:rPr>
              <a:t>larger</a:t>
            </a:r>
            <a:r>
              <a:rPr lang="zh-CN" altLang="en-US" sz="1200" dirty="0" smtClean="0">
                <a:ea typeface="宋体" charset="0"/>
                <a:cs typeface="宋体" charset="0"/>
              </a:rPr>
              <a:t> </a:t>
            </a:r>
            <a:r>
              <a:rPr lang="en-US" altLang="zh-CN" sz="1200" dirty="0" smtClean="0">
                <a:ea typeface="宋体" charset="0"/>
                <a:cs typeface="宋体" charset="0"/>
              </a:rPr>
              <a:t>improvement</a:t>
            </a:r>
            <a:r>
              <a:rPr lang="zh-CN" altLang="en-US" sz="1200" dirty="0" smtClean="0">
                <a:ea typeface="宋体" charset="0"/>
                <a:cs typeface="宋体" charset="0"/>
              </a:rPr>
              <a:t> </a:t>
            </a:r>
            <a:r>
              <a:rPr lang="en-US" altLang="zh-CN" sz="1200" dirty="0" smtClean="0">
                <a:ea typeface="宋体" charset="0"/>
                <a:cs typeface="宋体" charset="0"/>
              </a:rPr>
              <a:t>for</a:t>
            </a:r>
            <a:r>
              <a:rPr lang="zh-CN" altLang="en-US" sz="1200" dirty="0" smtClean="0">
                <a:ea typeface="宋体" charset="0"/>
                <a:cs typeface="宋体" charset="0"/>
              </a:rPr>
              <a:t> </a:t>
            </a:r>
            <a:r>
              <a:rPr lang="en-US" altLang="zh-CN" sz="1200" dirty="0" smtClean="0">
                <a:ea typeface="宋体" charset="0"/>
                <a:cs typeface="宋体" charset="0"/>
              </a:rPr>
              <a:t>the</a:t>
            </a:r>
            <a:r>
              <a:rPr lang="zh-CN" altLang="en-US" sz="1200" dirty="0" smtClean="0">
                <a:ea typeface="宋体" charset="0"/>
                <a:cs typeface="宋体" charset="0"/>
              </a:rPr>
              <a:t> </a:t>
            </a:r>
            <a:r>
              <a:rPr lang="en-US" altLang="zh-CN" sz="1200" dirty="0" smtClean="0">
                <a:ea typeface="宋体" charset="0"/>
                <a:cs typeface="宋体" charset="0"/>
              </a:rPr>
              <a:t>self-correlation when the correlation is large.</a:t>
            </a:r>
            <a:endParaRPr lang="en-US" sz="1200" dirty="0" smtClean="0">
              <a:ea typeface="宋体" charset="0"/>
              <a:cs typeface="宋体" charset="0"/>
            </a:endParaRPr>
          </a:p>
        </p:txBody>
      </p:sp>
      <p:graphicFrame>
        <p:nvGraphicFramePr>
          <p:cNvPr id="59398" name="Object 8"/>
          <p:cNvGraphicFramePr>
            <a:graphicFrameLocks noChangeAspect="1"/>
          </p:cNvGraphicFramePr>
          <p:nvPr/>
        </p:nvGraphicFramePr>
        <p:xfrm>
          <a:off x="3021013" y="1400175"/>
          <a:ext cx="6019800" cy="444500"/>
        </p:xfrm>
        <a:graphic>
          <a:graphicData uri="http://schemas.openxmlformats.org/presentationml/2006/ole">
            <mc:AlternateContent xmlns:mc="http://schemas.openxmlformats.org/markup-compatibility/2006">
              <mc:Choice xmlns:v="urn:schemas-microsoft-com:vml" Requires="v">
                <p:oleObj spid="_x0000_s160996" name="Equation" r:id="rId5" imgW="6019800" imgH="444500" progId="Equation.3">
                  <p:embed/>
                </p:oleObj>
              </mc:Choice>
              <mc:Fallback>
                <p:oleObj name="Equation" r:id="rId5" imgW="6019800" imgH="444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1013" y="1400175"/>
                        <a:ext cx="60198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399" name="TextBox 6"/>
          <p:cNvSpPr txBox="1">
            <a:spLocks noChangeArrowheads="1"/>
          </p:cNvSpPr>
          <p:nvPr/>
        </p:nvSpPr>
        <p:spPr bwMode="auto">
          <a:xfrm>
            <a:off x="107950" y="1268413"/>
            <a:ext cx="3024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sz="1400" b="1">
                <a:ea typeface="宋体" charset="0"/>
                <a:cs typeface="宋体" charset="0"/>
              </a:rPr>
              <a:t>Percentage correlation errors reduction (PCER) </a:t>
            </a:r>
            <a:r>
              <a:rPr lang="en-US" sz="1200">
                <a:ea typeface="宋体" charset="0"/>
                <a:cs typeface="宋体" charset="0"/>
              </a:rPr>
              <a:t>was defined by</a:t>
            </a:r>
          </a:p>
        </p:txBody>
      </p:sp>
      <p:pic>
        <p:nvPicPr>
          <p:cNvPr id="59400" name="Picture 1" descr="TU_PCER_refENS240_VTL240.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13200" y="2227263"/>
            <a:ext cx="5095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2" descr="UT_PCER_refENS240_VTL240.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3200" y="4675188"/>
            <a:ext cx="5095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2" name="TextBox 13"/>
          <p:cNvSpPr txBox="1">
            <a:spLocks noChangeArrowheads="1"/>
          </p:cNvSpPr>
          <p:nvPr/>
        </p:nvSpPr>
        <p:spPr bwMode="auto">
          <a:xfrm>
            <a:off x="6300788" y="1898650"/>
            <a:ext cx="15843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TT</a:t>
            </a:r>
            <a:r>
              <a:rPr lang="zh-CN" altLang="en-US" sz="1400"/>
              <a:t> </a:t>
            </a:r>
            <a:r>
              <a:rPr lang="en-US" altLang="zh-CN" sz="1400"/>
              <a:t>&amp;</a:t>
            </a:r>
            <a:r>
              <a:rPr lang="zh-CN" altLang="en-US" sz="1400"/>
              <a:t> </a:t>
            </a:r>
            <a:r>
              <a:rPr lang="en-US" altLang="zh-CN" sz="1400"/>
              <a:t>TU</a:t>
            </a:r>
            <a:endParaRPr lang="en-US" sz="1400"/>
          </a:p>
        </p:txBody>
      </p:sp>
      <p:sp>
        <p:nvSpPr>
          <p:cNvPr id="59403" name="TextBox 13"/>
          <p:cNvSpPr txBox="1">
            <a:spLocks noChangeArrowheads="1"/>
          </p:cNvSpPr>
          <p:nvPr/>
        </p:nvSpPr>
        <p:spPr bwMode="auto">
          <a:xfrm>
            <a:off x="6300788" y="4437063"/>
            <a:ext cx="15843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400"/>
              <a:t>UU</a:t>
            </a:r>
            <a:r>
              <a:rPr lang="zh-CN" altLang="en-US" sz="1400"/>
              <a:t> </a:t>
            </a:r>
            <a:r>
              <a:rPr lang="en-US" altLang="zh-CN" sz="1400"/>
              <a:t>&amp;</a:t>
            </a:r>
            <a:r>
              <a:rPr lang="zh-CN" altLang="en-US" sz="1400"/>
              <a:t> </a:t>
            </a:r>
            <a:r>
              <a:rPr lang="en-US" altLang="zh-CN" sz="1400"/>
              <a:t>UT</a:t>
            </a:r>
            <a:endParaRPr lang="en-US" sz="1400"/>
          </a:p>
        </p:txBody>
      </p:sp>
    </p:spTree>
    <p:extLst>
      <p:ext uri="{BB962C8B-B14F-4D97-AF65-F5344CB8AC3E}">
        <p14:creationId xmlns:p14="http://schemas.microsoft.com/office/powerpoint/2010/main" val="642815704"/>
      </p:ext>
    </p:extLst>
  </p:cSld>
  <p:clrMapOvr>
    <a:masterClrMapping/>
  </p:clrMapOvr>
  <p:transition xmlns:p14="http://schemas.microsoft.com/office/powerpoint/2010/main" spd="slow" advTm="37092"/>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61442" name="Picture 7"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5"/>
          <p:cNvSpPr txBox="1">
            <a:spLocks noChangeArrowheads="1"/>
          </p:cNvSpPr>
          <p:nvPr/>
        </p:nvSpPr>
        <p:spPr bwMode="auto">
          <a:xfrm>
            <a:off x="1331913" y="222250"/>
            <a:ext cx="72723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C00000"/>
                </a:solidFill>
              </a:rPr>
              <a:t>VTL method</a:t>
            </a:r>
          </a:p>
          <a:p>
            <a:pPr algn="ctr" eaLnBrk="1" hangingPunct="1"/>
            <a:r>
              <a:rPr lang="en-US">
                <a:solidFill>
                  <a:srgbClr val="C00000"/>
                </a:solidFill>
              </a:rPr>
              <a:t>6-hour forecast verification against rawinsondes</a:t>
            </a:r>
          </a:p>
        </p:txBody>
      </p:sp>
      <p:sp>
        <p:nvSpPr>
          <p:cNvPr id="6144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5F5AE6-E332-B24F-BEDC-728E9240F4EF}" type="slidenum">
              <a:rPr lang="en-US" altLang="zh-CN" sz="1200">
                <a:solidFill>
                  <a:srgbClr val="898989"/>
                </a:solidFill>
                <a:latin typeface="Calibri" charset="0"/>
              </a:rPr>
              <a:pPr/>
              <a:t>72</a:t>
            </a:fld>
            <a:endParaRPr lang="en-US" altLang="zh-CN" sz="1200">
              <a:solidFill>
                <a:srgbClr val="898989"/>
              </a:solidFill>
              <a:latin typeface="Calibri" charset="0"/>
            </a:endParaRPr>
          </a:p>
        </p:txBody>
      </p:sp>
      <p:sp>
        <p:nvSpPr>
          <p:cNvPr id="45063" name="TextBox 22"/>
          <p:cNvSpPr txBox="1">
            <a:spLocks noChangeArrowheads="1"/>
          </p:cNvSpPr>
          <p:nvPr/>
        </p:nvSpPr>
        <p:spPr bwMode="auto">
          <a:xfrm>
            <a:off x="755650" y="5211763"/>
            <a:ext cx="77771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defRPr/>
            </a:pPr>
            <a:endParaRPr lang="en-US" altLang="zh-CN" sz="1400" dirty="0" smtClean="0"/>
          </a:p>
          <a:p>
            <a:pPr>
              <a:buFont typeface="Arial" charset="0"/>
              <a:buChar char="•"/>
              <a:defRPr/>
            </a:pPr>
            <a:r>
              <a:rPr lang="en-US" sz="1400" dirty="0" smtClean="0"/>
              <a:t>Both ENS240 and VTL240M80 show a closer fit than ENS80, especially for the wind field. In most levels the difference VTL240M80 and ENS80 is significant at the 95% confident level.</a:t>
            </a:r>
          </a:p>
          <a:p>
            <a:pPr>
              <a:buFont typeface="Arial" charset="0"/>
              <a:buChar char="•"/>
              <a:defRPr/>
            </a:pPr>
            <a:endParaRPr lang="en-US" sz="1400" dirty="0" smtClean="0"/>
          </a:p>
          <a:p>
            <a:pPr>
              <a:buFont typeface="Arial" charset="0"/>
              <a:buChar char="•"/>
              <a:defRPr/>
            </a:pPr>
            <a:r>
              <a:rPr lang="en-US" sz="1400" dirty="0" smtClean="0"/>
              <a:t>Improvement of VTL240M80 is more than half of the improvement of ENS240.</a:t>
            </a:r>
          </a:p>
        </p:txBody>
      </p:sp>
      <p:pic>
        <p:nvPicPr>
          <p:cNvPr id="61446" name="Picture 1" descr="temp_vtl240.eps"/>
          <p:cNvPicPr>
            <a:picLocks noChangeAspect="1"/>
          </p:cNvPicPr>
          <p:nvPr/>
        </p:nvPicPr>
        <p:blipFill>
          <a:blip r:embed="rId4">
            <a:extLst>
              <a:ext uri="{28A0092B-C50C-407E-A947-70E740481C1C}">
                <a14:useLocalDpi xmlns:a14="http://schemas.microsoft.com/office/drawing/2010/main" val="0"/>
              </a:ext>
            </a:extLst>
          </a:blip>
          <a:srcRect l="40462" t="50346" r="19833"/>
          <a:stretch>
            <a:fillRect/>
          </a:stretch>
        </p:blipFill>
        <p:spPr bwMode="auto">
          <a:xfrm>
            <a:off x="179388" y="1484313"/>
            <a:ext cx="4165600"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2" descr="uvuv_vtl240.eps"/>
          <p:cNvPicPr>
            <a:picLocks noChangeAspect="1"/>
          </p:cNvPicPr>
          <p:nvPr/>
        </p:nvPicPr>
        <p:blipFill>
          <a:blip r:embed="rId5">
            <a:extLst>
              <a:ext uri="{28A0092B-C50C-407E-A947-70E740481C1C}">
                <a14:useLocalDpi xmlns:a14="http://schemas.microsoft.com/office/drawing/2010/main" val="0"/>
              </a:ext>
            </a:extLst>
          </a:blip>
          <a:srcRect l="49609" t="50931"/>
          <a:stretch>
            <a:fillRect/>
          </a:stretch>
        </p:blipFill>
        <p:spPr bwMode="auto">
          <a:xfrm>
            <a:off x="4572000" y="1484313"/>
            <a:ext cx="4344988"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863816"/>
      </p:ext>
    </p:extLst>
  </p:cSld>
  <p:clrMapOvr>
    <a:masterClrMapping/>
  </p:clrMapOvr>
  <p:transition xmlns:p14="http://schemas.microsoft.com/office/powerpoint/2010/main" spd="slow" advTm="37092"/>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63490" name="Picture 7"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5"/>
          <p:cNvSpPr txBox="1">
            <a:spLocks noChangeArrowheads="1"/>
          </p:cNvSpPr>
          <p:nvPr/>
        </p:nvSpPr>
        <p:spPr bwMode="auto">
          <a:xfrm>
            <a:off x="1331913" y="222250"/>
            <a:ext cx="72723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C00000"/>
                </a:solidFill>
              </a:rPr>
              <a:t>VTL results</a:t>
            </a:r>
          </a:p>
          <a:p>
            <a:pPr algn="ctr" eaLnBrk="1" hangingPunct="1"/>
            <a:r>
              <a:rPr lang="en-US">
                <a:solidFill>
                  <a:srgbClr val="C00000"/>
                </a:solidFill>
              </a:rPr>
              <a:t>5-day forecast verification against rawinsonde</a:t>
            </a:r>
          </a:p>
        </p:txBody>
      </p:sp>
      <p:sp>
        <p:nvSpPr>
          <p:cNvPr id="6349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EF961A-0072-8E4C-AF62-FD5E3D9C3723}" type="slidenum">
              <a:rPr lang="en-US" altLang="zh-CN" sz="1200">
                <a:solidFill>
                  <a:srgbClr val="898989"/>
                </a:solidFill>
                <a:latin typeface="Calibri" charset="0"/>
              </a:rPr>
              <a:pPr/>
              <a:t>73</a:t>
            </a:fld>
            <a:endParaRPr lang="en-US" altLang="zh-CN" sz="1200">
              <a:solidFill>
                <a:srgbClr val="898989"/>
              </a:solidFill>
              <a:latin typeface="Calibri" charset="0"/>
            </a:endParaRPr>
          </a:p>
        </p:txBody>
      </p:sp>
      <p:sp>
        <p:nvSpPr>
          <p:cNvPr id="63493" name="TextBox 17"/>
          <p:cNvSpPr txBox="1">
            <a:spLocks noChangeArrowheads="1"/>
          </p:cNvSpPr>
          <p:nvPr/>
        </p:nvSpPr>
        <p:spPr bwMode="auto">
          <a:xfrm>
            <a:off x="1692275" y="1249363"/>
            <a:ext cx="1008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ENS80</a:t>
            </a:r>
          </a:p>
        </p:txBody>
      </p:sp>
      <p:sp>
        <p:nvSpPr>
          <p:cNvPr id="63494" name="TextBox 18"/>
          <p:cNvSpPr txBox="1">
            <a:spLocks noChangeArrowheads="1"/>
          </p:cNvSpPr>
          <p:nvPr/>
        </p:nvSpPr>
        <p:spPr bwMode="auto">
          <a:xfrm>
            <a:off x="3779838" y="1249363"/>
            <a:ext cx="1728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ENS240 – ENS80</a:t>
            </a:r>
          </a:p>
        </p:txBody>
      </p:sp>
      <p:sp>
        <p:nvSpPr>
          <p:cNvPr id="63495" name="TextBox 21"/>
          <p:cNvSpPr txBox="1">
            <a:spLocks noChangeArrowheads="1"/>
          </p:cNvSpPr>
          <p:nvPr/>
        </p:nvSpPr>
        <p:spPr bwMode="auto">
          <a:xfrm>
            <a:off x="6229350" y="1249363"/>
            <a:ext cx="2087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 VTL240M80 – ENS80</a:t>
            </a:r>
          </a:p>
        </p:txBody>
      </p:sp>
      <p:sp>
        <p:nvSpPr>
          <p:cNvPr id="63496" name="TextBox 23"/>
          <p:cNvSpPr txBox="1">
            <a:spLocks noChangeArrowheads="1"/>
          </p:cNvSpPr>
          <p:nvPr/>
        </p:nvSpPr>
        <p:spPr bwMode="auto">
          <a:xfrm>
            <a:off x="217488" y="2420938"/>
            <a:ext cx="682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Temp</a:t>
            </a:r>
          </a:p>
        </p:txBody>
      </p:sp>
      <p:sp>
        <p:nvSpPr>
          <p:cNvPr id="63497" name="TextBox 24"/>
          <p:cNvSpPr txBox="1">
            <a:spLocks noChangeArrowheads="1"/>
          </p:cNvSpPr>
          <p:nvPr/>
        </p:nvSpPr>
        <p:spPr bwMode="auto">
          <a:xfrm>
            <a:off x="288925" y="4716463"/>
            <a:ext cx="1258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UV </a:t>
            </a:r>
          </a:p>
        </p:txBody>
      </p:sp>
      <p:sp>
        <p:nvSpPr>
          <p:cNvPr id="27" name="TextBox 26"/>
          <p:cNvSpPr txBox="1"/>
          <p:nvPr/>
        </p:nvSpPr>
        <p:spPr>
          <a:xfrm>
            <a:off x="827088" y="5921375"/>
            <a:ext cx="7921625" cy="1323975"/>
          </a:xfrm>
          <a:prstGeom prst="rect">
            <a:avLst/>
          </a:prstGeom>
          <a:noFill/>
        </p:spPr>
        <p:txBody>
          <a:bodyPr>
            <a:spAutoFit/>
          </a:bodyPr>
          <a:lstStyle/>
          <a:p>
            <a:pPr marL="285750" indent="-285750">
              <a:buFont typeface="Arial"/>
              <a:buChar char="•"/>
              <a:defRPr/>
            </a:pPr>
            <a:r>
              <a:rPr lang="en-US" sz="1300" dirty="0"/>
              <a:t>VTL240M80 in general improves forecast during the 5-day period. Spatial pattern of improvement resembles that of ENS240. </a:t>
            </a:r>
          </a:p>
          <a:p>
            <a:pPr marL="285750" indent="-285750">
              <a:buFont typeface="Arial"/>
              <a:buChar char="•"/>
              <a:defRPr/>
            </a:pPr>
            <a:endParaRPr lang="en-US" sz="1300" dirty="0"/>
          </a:p>
          <a:p>
            <a:pPr marL="285750" indent="-285750">
              <a:buFont typeface="Arial"/>
              <a:buChar char="•"/>
              <a:defRPr/>
            </a:pPr>
            <a:r>
              <a:rPr lang="en-US" sz="1300" dirty="0"/>
              <a:t>Degradation </a:t>
            </a:r>
            <a:r>
              <a:rPr lang="en-US" altLang="zh-CN" sz="1300" dirty="0"/>
              <a:t>may</a:t>
            </a:r>
            <a:r>
              <a:rPr lang="zh-CN" altLang="en-US" sz="1300" dirty="0"/>
              <a:t> </a:t>
            </a:r>
            <a:r>
              <a:rPr lang="en-US" altLang="zh-CN" sz="1300" dirty="0"/>
              <a:t>be</a:t>
            </a:r>
            <a:r>
              <a:rPr lang="zh-CN" altLang="en-US" sz="1300" dirty="0"/>
              <a:t> </a:t>
            </a:r>
            <a:r>
              <a:rPr lang="en-US" altLang="zh-CN" sz="1300" dirty="0"/>
              <a:t>caused</a:t>
            </a:r>
            <a:r>
              <a:rPr lang="zh-CN" altLang="en-US" sz="1300" dirty="0"/>
              <a:t> </a:t>
            </a:r>
            <a:r>
              <a:rPr lang="en-US" altLang="zh-CN" sz="1300" dirty="0"/>
              <a:t>by</a:t>
            </a:r>
            <a:r>
              <a:rPr lang="zh-CN" altLang="en-US" sz="1300" dirty="0"/>
              <a:t> </a:t>
            </a:r>
            <a:r>
              <a:rPr lang="en-US" altLang="zh-CN" sz="1300" dirty="0"/>
              <a:t>the</a:t>
            </a:r>
            <a:r>
              <a:rPr lang="zh-CN" altLang="en-US" sz="1300" dirty="0"/>
              <a:t> </a:t>
            </a:r>
            <a:r>
              <a:rPr lang="en-US" altLang="zh-CN" sz="1300" dirty="0"/>
              <a:t>small</a:t>
            </a:r>
            <a:r>
              <a:rPr lang="zh-CN" altLang="en-US" sz="1300" dirty="0"/>
              <a:t> </a:t>
            </a:r>
            <a:r>
              <a:rPr lang="en-US" altLang="zh-CN" sz="1300" dirty="0"/>
              <a:t>samples</a:t>
            </a:r>
            <a:r>
              <a:rPr lang="zh-CN" altLang="en-US" sz="1300" dirty="0"/>
              <a:t> </a:t>
            </a:r>
            <a:r>
              <a:rPr lang="en-US" altLang="zh-CN" sz="1300" dirty="0"/>
              <a:t>(3-weeks). More DA cycling is ongoing.</a:t>
            </a:r>
            <a:endParaRPr lang="en-US" sz="1300" dirty="0"/>
          </a:p>
          <a:p>
            <a:pPr marL="285750" indent="-285750">
              <a:buFont typeface="Arial"/>
              <a:buChar char="•"/>
              <a:defRPr/>
            </a:pPr>
            <a:endParaRPr lang="en-US" sz="1400" dirty="0"/>
          </a:p>
          <a:p>
            <a:pPr>
              <a:defRPr/>
            </a:pPr>
            <a:endParaRPr lang="en-US" sz="1400" dirty="0"/>
          </a:p>
        </p:txBody>
      </p:sp>
      <p:pic>
        <p:nvPicPr>
          <p:cNvPr id="63499" name="Picture 1" descr="contour_ENS80_temp_RMSE_Rawin.eps"/>
          <p:cNvPicPr>
            <a:picLocks noChangeAspect="1"/>
          </p:cNvPicPr>
          <p:nvPr/>
        </p:nvPicPr>
        <p:blipFill>
          <a:blip r:embed="rId4">
            <a:extLst>
              <a:ext uri="{28A0092B-C50C-407E-A947-70E740481C1C}">
                <a14:useLocalDpi xmlns:a14="http://schemas.microsoft.com/office/drawing/2010/main" val="0"/>
              </a:ext>
            </a:extLst>
          </a:blip>
          <a:srcRect l="53497" t="53951"/>
          <a:stretch>
            <a:fillRect/>
          </a:stretch>
        </p:blipFill>
        <p:spPr bwMode="auto">
          <a:xfrm>
            <a:off x="827088" y="1484313"/>
            <a:ext cx="2449512"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0" name="Picture 2" descr="contour_ENS240-ENS80_temp_RMSE_Rawin.eps"/>
          <p:cNvPicPr>
            <a:picLocks noChangeAspect="1"/>
          </p:cNvPicPr>
          <p:nvPr/>
        </p:nvPicPr>
        <p:blipFill>
          <a:blip r:embed="rId5">
            <a:extLst>
              <a:ext uri="{28A0092B-C50C-407E-A947-70E740481C1C}">
                <a14:useLocalDpi xmlns:a14="http://schemas.microsoft.com/office/drawing/2010/main" val="0"/>
              </a:ext>
            </a:extLst>
          </a:blip>
          <a:srcRect l="52905" t="54152"/>
          <a:stretch>
            <a:fillRect/>
          </a:stretch>
        </p:blipFill>
        <p:spPr bwMode="auto">
          <a:xfrm>
            <a:off x="3419475" y="1484313"/>
            <a:ext cx="252095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1" name="Picture 4" descr="contour_VTL240M80-ENS80_temp_RMSE_Rawin.eps"/>
          <p:cNvPicPr>
            <a:picLocks noChangeAspect="1"/>
          </p:cNvPicPr>
          <p:nvPr/>
        </p:nvPicPr>
        <p:blipFill>
          <a:blip r:embed="rId6">
            <a:extLst>
              <a:ext uri="{28A0092B-C50C-407E-A947-70E740481C1C}">
                <a14:useLocalDpi xmlns:a14="http://schemas.microsoft.com/office/drawing/2010/main" val="0"/>
              </a:ext>
            </a:extLst>
          </a:blip>
          <a:srcRect l="52905" t="54152"/>
          <a:stretch>
            <a:fillRect/>
          </a:stretch>
        </p:blipFill>
        <p:spPr bwMode="auto">
          <a:xfrm>
            <a:off x="6084888" y="1484313"/>
            <a:ext cx="2519362"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2" name="Picture 5" descr="contour_ENS80_uvuv_RMSE_Rawin.eps"/>
          <p:cNvPicPr>
            <a:picLocks noChangeAspect="1"/>
          </p:cNvPicPr>
          <p:nvPr/>
        </p:nvPicPr>
        <p:blipFill>
          <a:blip r:embed="rId7">
            <a:extLst>
              <a:ext uri="{28A0092B-C50C-407E-A947-70E740481C1C}">
                <a14:useLocalDpi xmlns:a14="http://schemas.microsoft.com/office/drawing/2010/main" val="0"/>
              </a:ext>
            </a:extLst>
          </a:blip>
          <a:srcRect l="53683" t="53751"/>
          <a:stretch>
            <a:fillRect/>
          </a:stretch>
        </p:blipFill>
        <p:spPr bwMode="auto">
          <a:xfrm>
            <a:off x="827088" y="3708400"/>
            <a:ext cx="24384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3" name="Picture 6" descr="contour_ENS240-ENS80_uvuv_RMSE_Rawin.eps"/>
          <p:cNvPicPr>
            <a:picLocks noChangeAspect="1"/>
          </p:cNvPicPr>
          <p:nvPr/>
        </p:nvPicPr>
        <p:blipFill>
          <a:blip r:embed="rId8">
            <a:extLst>
              <a:ext uri="{28A0092B-C50C-407E-A947-70E740481C1C}">
                <a14:useLocalDpi xmlns:a14="http://schemas.microsoft.com/office/drawing/2010/main" val="0"/>
              </a:ext>
            </a:extLst>
          </a:blip>
          <a:srcRect l="52905" t="53951"/>
          <a:stretch>
            <a:fillRect/>
          </a:stretch>
        </p:blipFill>
        <p:spPr bwMode="auto">
          <a:xfrm>
            <a:off x="3419475" y="3708400"/>
            <a:ext cx="252095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4" name="Picture 7" descr="contour_VTL240M80-ENS80_uvuv_RMSE_Rawin.eps"/>
          <p:cNvPicPr>
            <a:picLocks noChangeAspect="1"/>
          </p:cNvPicPr>
          <p:nvPr/>
        </p:nvPicPr>
        <p:blipFill>
          <a:blip r:embed="rId9">
            <a:extLst>
              <a:ext uri="{28A0092B-C50C-407E-A947-70E740481C1C}">
                <a14:useLocalDpi xmlns:a14="http://schemas.microsoft.com/office/drawing/2010/main" val="0"/>
              </a:ext>
            </a:extLst>
          </a:blip>
          <a:srcRect l="52901" t="53548"/>
          <a:stretch>
            <a:fillRect/>
          </a:stretch>
        </p:blipFill>
        <p:spPr bwMode="auto">
          <a:xfrm>
            <a:off x="6084888" y="3708400"/>
            <a:ext cx="2519362"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90339"/>
      </p:ext>
    </p:extLst>
  </p:cSld>
  <p:clrMapOvr>
    <a:masterClrMapping/>
  </p:clrMapOvr>
  <p:transition xmlns:p14="http://schemas.microsoft.com/office/powerpoint/2010/main" spd="slow" advTm="37092"/>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67586" name="Picture 7"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Box 5"/>
          <p:cNvSpPr txBox="1">
            <a:spLocks noChangeArrowheads="1"/>
          </p:cNvSpPr>
          <p:nvPr/>
        </p:nvSpPr>
        <p:spPr bwMode="auto">
          <a:xfrm>
            <a:off x="1331913" y="149225"/>
            <a:ext cx="72723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C00000"/>
                </a:solidFill>
              </a:rPr>
              <a:t>VTL Method</a:t>
            </a:r>
          </a:p>
          <a:p>
            <a:pPr algn="ctr" eaLnBrk="1" hangingPunct="1"/>
            <a:r>
              <a:rPr lang="en-US">
                <a:solidFill>
                  <a:srgbClr val="C00000"/>
                </a:solidFill>
              </a:rPr>
              <a:t>Hurricane track verification</a:t>
            </a:r>
          </a:p>
        </p:txBody>
      </p:sp>
      <p:sp>
        <p:nvSpPr>
          <p:cNvPr id="6758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8A6C96-16CF-B949-9360-3EB478F9034A}" type="slidenum">
              <a:rPr lang="en-US" altLang="zh-CN" sz="1200">
                <a:solidFill>
                  <a:srgbClr val="898989"/>
                </a:solidFill>
                <a:latin typeface="Calibri" charset="0"/>
              </a:rPr>
              <a:pPr/>
              <a:t>74</a:t>
            </a:fld>
            <a:endParaRPr lang="en-US" altLang="zh-CN" sz="1200">
              <a:solidFill>
                <a:srgbClr val="898989"/>
              </a:solidFill>
              <a:latin typeface="Calibri" charset="0"/>
            </a:endParaRPr>
          </a:p>
        </p:txBody>
      </p:sp>
      <p:sp>
        <p:nvSpPr>
          <p:cNvPr id="67589" name="TextBox 26"/>
          <p:cNvSpPr txBox="1">
            <a:spLocks noChangeArrowheads="1"/>
          </p:cNvSpPr>
          <p:nvPr/>
        </p:nvSpPr>
        <p:spPr bwMode="auto">
          <a:xfrm>
            <a:off x="3779838" y="6289675"/>
            <a:ext cx="5472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sz="1400"/>
              <a:t>VTL240M80 has a better track forecast compared with ENS80.</a:t>
            </a:r>
          </a:p>
          <a:p>
            <a:pPr>
              <a:buFont typeface="Arial" charset="0"/>
              <a:buChar char="•"/>
            </a:pPr>
            <a:r>
              <a:rPr lang="en-US" sz="1400"/>
              <a:t> VTL240M80 vs ENS240 is mixed (more sample is needed). </a:t>
            </a:r>
          </a:p>
        </p:txBody>
      </p:sp>
      <p:pic>
        <p:nvPicPr>
          <p:cNvPr id="67590" name="Picture 1" descr="ATL.eps"/>
          <p:cNvPicPr>
            <a:picLocks noChangeAspect="1"/>
          </p:cNvPicPr>
          <p:nvPr/>
        </p:nvPicPr>
        <p:blipFill>
          <a:blip r:embed="rId4">
            <a:extLst>
              <a:ext uri="{28A0092B-C50C-407E-A947-70E740481C1C}">
                <a14:useLocalDpi xmlns:a14="http://schemas.microsoft.com/office/drawing/2010/main" val="0"/>
              </a:ext>
            </a:extLst>
          </a:blip>
          <a:srcRect l="10403" t="39796" r="13530" b="37997"/>
          <a:stretch>
            <a:fillRect/>
          </a:stretch>
        </p:blipFill>
        <p:spPr bwMode="auto">
          <a:xfrm>
            <a:off x="107950" y="3630613"/>
            <a:ext cx="35464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2" descr="EPC.eps"/>
          <p:cNvPicPr>
            <a:picLocks noChangeAspect="1"/>
          </p:cNvPicPr>
          <p:nvPr/>
        </p:nvPicPr>
        <p:blipFill>
          <a:blip r:embed="rId5">
            <a:extLst>
              <a:ext uri="{28A0092B-C50C-407E-A947-70E740481C1C}">
                <a14:useLocalDpi xmlns:a14="http://schemas.microsoft.com/office/drawing/2010/main" val="0"/>
              </a:ext>
            </a:extLst>
          </a:blip>
          <a:srcRect l="11186" t="35229" r="12488" b="33165"/>
          <a:stretch>
            <a:fillRect/>
          </a:stretch>
        </p:blipFill>
        <p:spPr bwMode="auto">
          <a:xfrm>
            <a:off x="179388" y="5013325"/>
            <a:ext cx="3559175"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4" descr="WPC.eps"/>
          <p:cNvPicPr>
            <a:picLocks noChangeAspect="1"/>
          </p:cNvPicPr>
          <p:nvPr/>
        </p:nvPicPr>
        <p:blipFill>
          <a:blip r:embed="rId6">
            <a:extLst>
              <a:ext uri="{28A0092B-C50C-407E-A947-70E740481C1C}">
                <a14:useLocalDpi xmlns:a14="http://schemas.microsoft.com/office/drawing/2010/main" val="0"/>
              </a:ext>
            </a:extLst>
          </a:blip>
          <a:srcRect l="13789" t="30978" r="16396" b="29140"/>
          <a:stretch>
            <a:fillRect/>
          </a:stretch>
        </p:blipFill>
        <p:spPr bwMode="auto">
          <a:xfrm>
            <a:off x="179388" y="1366838"/>
            <a:ext cx="298450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3" name="TextBox 5"/>
          <p:cNvSpPr txBox="1">
            <a:spLocks noChangeArrowheads="1"/>
          </p:cNvSpPr>
          <p:nvPr/>
        </p:nvSpPr>
        <p:spPr bwMode="auto">
          <a:xfrm>
            <a:off x="1476375" y="1412875"/>
            <a:ext cx="1511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WPC</a:t>
            </a:r>
          </a:p>
        </p:txBody>
      </p:sp>
      <p:sp>
        <p:nvSpPr>
          <p:cNvPr id="67594" name="TextBox 12"/>
          <p:cNvSpPr txBox="1">
            <a:spLocks noChangeArrowheads="1"/>
          </p:cNvSpPr>
          <p:nvPr/>
        </p:nvSpPr>
        <p:spPr bwMode="auto">
          <a:xfrm>
            <a:off x="1476375" y="3625850"/>
            <a:ext cx="1511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ATL</a:t>
            </a:r>
          </a:p>
        </p:txBody>
      </p:sp>
      <p:sp>
        <p:nvSpPr>
          <p:cNvPr id="67595" name="TextBox 13"/>
          <p:cNvSpPr txBox="1">
            <a:spLocks noChangeArrowheads="1"/>
          </p:cNvSpPr>
          <p:nvPr/>
        </p:nvSpPr>
        <p:spPr bwMode="auto">
          <a:xfrm>
            <a:off x="1476375" y="5137150"/>
            <a:ext cx="1511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EPC</a:t>
            </a:r>
          </a:p>
        </p:txBody>
      </p:sp>
      <p:pic>
        <p:nvPicPr>
          <p:cNvPr id="67596" name="Picture 1" descr="hurrRnse_TES240.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92588" y="1341438"/>
            <a:ext cx="44831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7" name="Picture 1" descr="hurrRnse_exp2_all.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11638" y="3735388"/>
            <a:ext cx="44831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8" name="TextBox 2"/>
          <p:cNvSpPr txBox="1">
            <a:spLocks noChangeArrowheads="1"/>
          </p:cNvSpPr>
          <p:nvPr/>
        </p:nvSpPr>
        <p:spPr bwMode="auto">
          <a:xfrm>
            <a:off x="5940425" y="1557338"/>
            <a:ext cx="1655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Three</a:t>
            </a:r>
            <a:r>
              <a:rPr lang="zh-CN" sz="1800"/>
              <a:t> </a:t>
            </a:r>
            <a:r>
              <a:rPr lang="en-US" altLang="zh-CN" sz="1800"/>
              <a:t>weeks</a:t>
            </a:r>
            <a:endParaRPr lang="en-US" sz="1800"/>
          </a:p>
        </p:txBody>
      </p:sp>
      <p:sp>
        <p:nvSpPr>
          <p:cNvPr id="67599" name="TextBox 15"/>
          <p:cNvSpPr txBox="1">
            <a:spLocks noChangeArrowheads="1"/>
          </p:cNvSpPr>
          <p:nvPr/>
        </p:nvSpPr>
        <p:spPr bwMode="auto">
          <a:xfrm>
            <a:off x="5867400" y="3933825"/>
            <a:ext cx="1657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One</a:t>
            </a:r>
            <a:r>
              <a:rPr lang="zh-CN" altLang="en-US" sz="1800"/>
              <a:t> </a:t>
            </a:r>
            <a:r>
              <a:rPr lang="en-US" altLang="zh-CN" sz="1800"/>
              <a:t>month</a:t>
            </a:r>
            <a:endParaRPr lang="en-US" sz="1800"/>
          </a:p>
        </p:txBody>
      </p:sp>
    </p:spTree>
    <p:extLst>
      <p:ext uri="{BB962C8B-B14F-4D97-AF65-F5344CB8AC3E}">
        <p14:creationId xmlns:p14="http://schemas.microsoft.com/office/powerpoint/2010/main" val="3345009864"/>
      </p:ext>
    </p:extLst>
  </p:cSld>
  <p:clrMapOvr>
    <a:masterClrMapping/>
  </p:clrMapOvr>
  <p:transition xmlns:p14="http://schemas.microsoft.com/office/powerpoint/2010/main" spd="slow" advTm="37092"/>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71682" name="Picture 7"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Box 5"/>
          <p:cNvSpPr txBox="1">
            <a:spLocks noChangeArrowheads="1"/>
          </p:cNvSpPr>
          <p:nvPr/>
        </p:nvSpPr>
        <p:spPr bwMode="auto">
          <a:xfrm>
            <a:off x="1403350" y="115888"/>
            <a:ext cx="72723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C00000"/>
                </a:solidFill>
              </a:rPr>
              <a:t>ITL method</a:t>
            </a:r>
          </a:p>
          <a:p>
            <a:pPr algn="ctr" eaLnBrk="1" hangingPunct="1"/>
            <a:r>
              <a:rPr lang="en-US">
                <a:solidFill>
                  <a:srgbClr val="C00000"/>
                </a:solidFill>
              </a:rPr>
              <a:t>Improvement of ITL correlation relative to ENS80</a:t>
            </a:r>
          </a:p>
        </p:txBody>
      </p:sp>
      <p:sp>
        <p:nvSpPr>
          <p:cNvPr id="7168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DE88DB-2E82-1448-B08B-5EA55FB45865}" type="slidenum">
              <a:rPr lang="en-US" altLang="zh-CN" sz="1200">
                <a:solidFill>
                  <a:srgbClr val="898989"/>
                </a:solidFill>
                <a:latin typeface="Calibri" charset="0"/>
              </a:rPr>
              <a:pPr/>
              <a:t>75</a:t>
            </a:fld>
            <a:endParaRPr lang="en-US" altLang="zh-CN" sz="1200">
              <a:solidFill>
                <a:srgbClr val="898989"/>
              </a:solidFill>
              <a:latin typeface="Calibri" charset="0"/>
            </a:endParaRPr>
          </a:p>
        </p:txBody>
      </p:sp>
      <p:sp>
        <p:nvSpPr>
          <p:cNvPr id="71685" name="TextBox 29"/>
          <p:cNvSpPr txBox="1">
            <a:spLocks noChangeArrowheads="1"/>
          </p:cNvSpPr>
          <p:nvPr/>
        </p:nvSpPr>
        <p:spPr bwMode="auto">
          <a:xfrm>
            <a:off x="250825" y="1989138"/>
            <a:ext cx="324167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endParaRPr lang="en-US" sz="1400"/>
          </a:p>
          <a:p>
            <a:pPr>
              <a:buFont typeface="Arial" charset="0"/>
              <a:buChar char="•"/>
            </a:pPr>
            <a:r>
              <a:rPr lang="en-US" sz="1400"/>
              <a:t>ITL320M80 can only improve small correlation errors at certain levels, but degrade large correlation errors. </a:t>
            </a:r>
          </a:p>
        </p:txBody>
      </p:sp>
      <p:pic>
        <p:nvPicPr>
          <p:cNvPr id="71686" name="Picture 1" descr="TU_PCER_refENS240_VTL240.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1687513"/>
            <a:ext cx="51530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2" descr="UT_PCER_refENS240_VTL240.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81425" y="4252913"/>
            <a:ext cx="51530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TextBox 13"/>
          <p:cNvSpPr txBox="1">
            <a:spLocks noChangeArrowheads="1"/>
          </p:cNvSpPr>
          <p:nvPr/>
        </p:nvSpPr>
        <p:spPr bwMode="auto">
          <a:xfrm>
            <a:off x="6038850" y="1412875"/>
            <a:ext cx="15843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TT</a:t>
            </a:r>
            <a:r>
              <a:rPr lang="zh-CN" altLang="en-US" sz="1400"/>
              <a:t> </a:t>
            </a:r>
            <a:r>
              <a:rPr lang="en-US" altLang="zh-CN" sz="1400"/>
              <a:t>&amp;</a:t>
            </a:r>
            <a:r>
              <a:rPr lang="zh-CN" altLang="en-US" sz="1400"/>
              <a:t> </a:t>
            </a:r>
            <a:r>
              <a:rPr lang="en-US" altLang="zh-CN" sz="1400"/>
              <a:t>TU</a:t>
            </a:r>
            <a:endParaRPr lang="en-US" sz="1400"/>
          </a:p>
        </p:txBody>
      </p:sp>
      <p:sp>
        <p:nvSpPr>
          <p:cNvPr id="71689" name="TextBox 13"/>
          <p:cNvSpPr txBox="1">
            <a:spLocks noChangeArrowheads="1"/>
          </p:cNvSpPr>
          <p:nvPr/>
        </p:nvSpPr>
        <p:spPr bwMode="auto">
          <a:xfrm>
            <a:off x="6038850" y="3951288"/>
            <a:ext cx="15843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400"/>
              <a:t>UU</a:t>
            </a:r>
            <a:r>
              <a:rPr lang="zh-CN" altLang="en-US" sz="1400"/>
              <a:t> </a:t>
            </a:r>
            <a:r>
              <a:rPr lang="en-US" altLang="zh-CN" sz="1400"/>
              <a:t>&amp;</a:t>
            </a:r>
            <a:r>
              <a:rPr lang="zh-CN" altLang="en-US" sz="1400"/>
              <a:t> </a:t>
            </a:r>
            <a:r>
              <a:rPr lang="en-US" altLang="zh-CN" sz="1400"/>
              <a:t>UT</a:t>
            </a:r>
            <a:endParaRPr lang="en-US" sz="1400"/>
          </a:p>
        </p:txBody>
      </p:sp>
    </p:spTree>
    <p:extLst>
      <p:ext uri="{BB962C8B-B14F-4D97-AF65-F5344CB8AC3E}">
        <p14:creationId xmlns:p14="http://schemas.microsoft.com/office/powerpoint/2010/main" val="2808753906"/>
      </p:ext>
    </p:extLst>
  </p:cSld>
  <p:clrMapOvr>
    <a:masterClrMapping/>
  </p:clrMapOvr>
  <p:transition xmlns:p14="http://schemas.microsoft.com/office/powerpoint/2010/main" spd="slow" advTm="37092"/>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73730" name="Picture 7"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Box 5"/>
          <p:cNvSpPr txBox="1">
            <a:spLocks noChangeArrowheads="1"/>
          </p:cNvSpPr>
          <p:nvPr/>
        </p:nvSpPr>
        <p:spPr bwMode="auto">
          <a:xfrm>
            <a:off x="1331913" y="149225"/>
            <a:ext cx="72723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C00000"/>
                </a:solidFill>
              </a:rPr>
              <a:t>ITL method</a:t>
            </a:r>
          </a:p>
          <a:p>
            <a:pPr algn="ctr" eaLnBrk="1" hangingPunct="1"/>
            <a:r>
              <a:rPr lang="en-US">
                <a:solidFill>
                  <a:srgbClr val="C00000"/>
                </a:solidFill>
              </a:rPr>
              <a:t>6-hour forecast verification against rawinsondes</a:t>
            </a:r>
          </a:p>
        </p:txBody>
      </p:sp>
      <p:sp>
        <p:nvSpPr>
          <p:cNvPr id="7373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7A9720-A055-BF43-8AD8-EAFEF31A5ACE}" type="slidenum">
              <a:rPr lang="en-US" altLang="zh-CN" sz="1200">
                <a:solidFill>
                  <a:srgbClr val="898989"/>
                </a:solidFill>
                <a:latin typeface="Calibri" charset="0"/>
              </a:rPr>
              <a:pPr/>
              <a:t>76</a:t>
            </a:fld>
            <a:endParaRPr lang="en-US" altLang="zh-CN" sz="1200">
              <a:solidFill>
                <a:srgbClr val="898989"/>
              </a:solidFill>
              <a:latin typeface="Calibri" charset="0"/>
            </a:endParaRPr>
          </a:p>
        </p:txBody>
      </p:sp>
      <p:sp>
        <p:nvSpPr>
          <p:cNvPr id="83973" name="TextBox 22"/>
          <p:cNvSpPr txBox="1">
            <a:spLocks noChangeArrowheads="1"/>
          </p:cNvSpPr>
          <p:nvPr/>
        </p:nvSpPr>
        <p:spPr bwMode="auto">
          <a:xfrm>
            <a:off x="827088" y="5930900"/>
            <a:ext cx="77771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defRPr/>
            </a:pPr>
            <a:r>
              <a:rPr lang="en-US" altLang="zh-CN" sz="1400" dirty="0" smtClean="0"/>
              <a:t>One-month</a:t>
            </a:r>
            <a:r>
              <a:rPr lang="zh-CN" altLang="en-US" sz="1400" dirty="0" smtClean="0"/>
              <a:t> </a:t>
            </a:r>
            <a:r>
              <a:rPr lang="en-US" altLang="zh-CN" sz="1400" dirty="0" smtClean="0"/>
              <a:t>experiments</a:t>
            </a:r>
            <a:r>
              <a:rPr lang="zh-CN" altLang="en-US" sz="1400" dirty="0" smtClean="0"/>
              <a:t> </a:t>
            </a:r>
            <a:r>
              <a:rPr lang="en-US" altLang="zh-CN" sz="1400" dirty="0" smtClean="0"/>
              <a:t>show</a:t>
            </a:r>
            <a:r>
              <a:rPr lang="zh-CN" altLang="en-US" sz="1400" dirty="0" smtClean="0"/>
              <a:t> </a:t>
            </a:r>
            <a:r>
              <a:rPr lang="en-US" altLang="zh-CN" sz="1400" dirty="0" smtClean="0"/>
              <a:t>that</a:t>
            </a:r>
            <a:r>
              <a:rPr lang="zh-CN" altLang="en-US" sz="1400" dirty="0" smtClean="0"/>
              <a:t>  </a:t>
            </a:r>
            <a:endParaRPr lang="en-US" sz="1400" dirty="0" smtClean="0"/>
          </a:p>
          <a:p>
            <a:pPr>
              <a:buFont typeface="Arial" charset="0"/>
              <a:buChar char="•"/>
              <a:defRPr/>
            </a:pPr>
            <a:r>
              <a:rPr lang="en-US" sz="1400" dirty="0" smtClean="0"/>
              <a:t>Both ENS320 and ITL320M80 show a closer fit than ENS80, especially for the wind field;</a:t>
            </a:r>
          </a:p>
          <a:p>
            <a:pPr>
              <a:buFont typeface="Arial" charset="0"/>
              <a:buChar char="•"/>
              <a:defRPr/>
            </a:pPr>
            <a:r>
              <a:rPr lang="en-US" sz="1400" dirty="0" smtClean="0"/>
              <a:t>Improvement of ITL320M80 is much smaller than ENS320.</a:t>
            </a:r>
          </a:p>
          <a:p>
            <a:pPr>
              <a:buFont typeface="Arial" charset="0"/>
              <a:buChar char="•"/>
              <a:defRPr/>
            </a:pPr>
            <a:endParaRPr lang="en-US" sz="1400" dirty="0" smtClean="0"/>
          </a:p>
        </p:txBody>
      </p:sp>
      <p:pic>
        <p:nvPicPr>
          <p:cNvPr id="73734" name="Picture 1" descr="temp_ITL320.eps"/>
          <p:cNvPicPr>
            <a:picLocks noChangeAspect="1"/>
          </p:cNvPicPr>
          <p:nvPr/>
        </p:nvPicPr>
        <p:blipFill>
          <a:blip r:embed="rId4">
            <a:extLst>
              <a:ext uri="{28A0092B-C50C-407E-A947-70E740481C1C}">
                <a14:useLocalDpi xmlns:a14="http://schemas.microsoft.com/office/drawing/2010/main" val="0"/>
              </a:ext>
            </a:extLst>
          </a:blip>
          <a:srcRect l="50079" t="50714"/>
          <a:stretch>
            <a:fillRect/>
          </a:stretch>
        </p:blipFill>
        <p:spPr bwMode="auto">
          <a:xfrm>
            <a:off x="395288" y="1773238"/>
            <a:ext cx="4184650"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2" descr="wind_ITL320.eps"/>
          <p:cNvPicPr>
            <a:picLocks noChangeAspect="1"/>
          </p:cNvPicPr>
          <p:nvPr/>
        </p:nvPicPr>
        <p:blipFill>
          <a:blip r:embed="rId5">
            <a:extLst>
              <a:ext uri="{28A0092B-C50C-407E-A947-70E740481C1C}">
                <a14:useLocalDpi xmlns:a14="http://schemas.microsoft.com/office/drawing/2010/main" val="0"/>
              </a:ext>
            </a:extLst>
          </a:blip>
          <a:srcRect l="49854" t="51233"/>
          <a:stretch>
            <a:fillRect/>
          </a:stretch>
        </p:blipFill>
        <p:spPr bwMode="auto">
          <a:xfrm>
            <a:off x="4716463" y="1773238"/>
            <a:ext cx="4267200"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TextBox 4"/>
          <p:cNvSpPr txBox="1">
            <a:spLocks noChangeArrowheads="1"/>
          </p:cNvSpPr>
          <p:nvPr/>
        </p:nvSpPr>
        <p:spPr bwMode="auto">
          <a:xfrm>
            <a:off x="3779838" y="1989138"/>
            <a:ext cx="936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12.5%</a:t>
            </a:r>
          </a:p>
        </p:txBody>
      </p:sp>
      <p:sp>
        <p:nvSpPr>
          <p:cNvPr id="73737" name="TextBox 11"/>
          <p:cNvSpPr txBox="1">
            <a:spLocks noChangeArrowheads="1"/>
          </p:cNvSpPr>
          <p:nvPr/>
        </p:nvSpPr>
        <p:spPr bwMode="auto">
          <a:xfrm>
            <a:off x="8172450" y="1989138"/>
            <a:ext cx="936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4.7%</a:t>
            </a:r>
          </a:p>
        </p:txBody>
      </p:sp>
    </p:spTree>
    <p:extLst>
      <p:ext uri="{BB962C8B-B14F-4D97-AF65-F5344CB8AC3E}">
        <p14:creationId xmlns:p14="http://schemas.microsoft.com/office/powerpoint/2010/main" val="315479295"/>
      </p:ext>
    </p:extLst>
  </p:cSld>
  <p:clrMapOvr>
    <a:masterClrMapping/>
  </p:clrMapOvr>
  <p:transition xmlns:p14="http://schemas.microsoft.com/office/powerpoint/2010/main" spd="slow" advTm="37092"/>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268413"/>
            <a:ext cx="914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3970" name="Picture 7" descr="ou_logo_400x5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Box 5"/>
          <p:cNvSpPr txBox="1">
            <a:spLocks noChangeArrowheads="1"/>
          </p:cNvSpPr>
          <p:nvPr/>
        </p:nvSpPr>
        <p:spPr bwMode="auto">
          <a:xfrm>
            <a:off x="1331913" y="404813"/>
            <a:ext cx="7272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smtClean="0">
                <a:solidFill>
                  <a:srgbClr val="C00000"/>
                </a:solidFill>
              </a:rPr>
              <a:t>Summary and ongoing work</a:t>
            </a:r>
            <a:endParaRPr lang="en-US" sz="3200" dirty="0">
              <a:solidFill>
                <a:srgbClr val="C00000"/>
              </a:solidFill>
            </a:endParaRPr>
          </a:p>
        </p:txBody>
      </p:sp>
      <p:sp>
        <p:nvSpPr>
          <p:cNvPr id="8397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A8F487-77EE-CD4E-B0BB-739CABCBFE35}" type="slidenum">
              <a:rPr lang="en-US" altLang="zh-CN" sz="1200">
                <a:solidFill>
                  <a:srgbClr val="898989"/>
                </a:solidFill>
                <a:latin typeface="Calibri" charset="0"/>
              </a:rPr>
              <a:pPr/>
              <a:t>77</a:t>
            </a:fld>
            <a:endParaRPr lang="en-US" altLang="zh-CN" sz="1200">
              <a:solidFill>
                <a:srgbClr val="898989"/>
              </a:solidFill>
              <a:latin typeface="Calibri" charset="0"/>
            </a:endParaRPr>
          </a:p>
        </p:txBody>
      </p:sp>
      <p:sp>
        <p:nvSpPr>
          <p:cNvPr id="6" name="TextBox 8"/>
          <p:cNvSpPr txBox="1">
            <a:spLocks noChangeArrowheads="1"/>
          </p:cNvSpPr>
          <p:nvPr/>
        </p:nvSpPr>
        <p:spPr bwMode="auto">
          <a:xfrm>
            <a:off x="395288" y="1824038"/>
            <a:ext cx="838835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200150" indent="-28575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buFont typeface="Arial"/>
              <a:buChar char="•"/>
              <a:defRPr/>
            </a:pPr>
            <a:r>
              <a:rPr lang="en-US" sz="1800" dirty="0" smtClean="0"/>
              <a:t>Among all tested methods of increasing ensemble size, our results indicate VTL is the most cost-effective method.</a:t>
            </a:r>
          </a:p>
          <a:p>
            <a:pPr lvl="1">
              <a:buFont typeface="Arial"/>
              <a:buChar char="•"/>
              <a:defRPr/>
            </a:pPr>
            <a:endParaRPr lang="en-US" sz="1800" dirty="0" smtClean="0"/>
          </a:p>
          <a:p>
            <a:pPr lvl="1">
              <a:buFont typeface="Arial"/>
              <a:buChar char="•"/>
              <a:defRPr/>
            </a:pPr>
            <a:r>
              <a:rPr lang="en-US" sz="1800" dirty="0" smtClean="0"/>
              <a:t>VTL is easy to implement.  Cost increase is during background forecast, not much on DA.  So can fit </a:t>
            </a:r>
            <a:r>
              <a:rPr lang="en-US" sz="1800" dirty="0" smtClean="0"/>
              <a:t>NCEP production suite. </a:t>
            </a:r>
            <a:endParaRPr lang="en-US" sz="1800" dirty="0" smtClean="0"/>
          </a:p>
          <a:p>
            <a:pPr lvl="1">
              <a:buFont typeface="Arial"/>
              <a:buChar char="•"/>
              <a:defRPr/>
            </a:pPr>
            <a:endParaRPr lang="en-US" sz="1800" dirty="0" smtClean="0"/>
          </a:p>
          <a:p>
            <a:pPr lvl="1">
              <a:buFont typeface="Arial" charset="0"/>
              <a:buChar char="•"/>
            </a:pPr>
            <a:r>
              <a:rPr lang="en-US" sz="2000" dirty="0" smtClean="0"/>
              <a:t>Plan to study </a:t>
            </a:r>
            <a:r>
              <a:rPr lang="en-US" sz="2000" dirty="0"/>
              <a:t>the sensitivity of VTL240MA80 to the shifting period ( m =1 or 2 hour(s) instead of 3 hours</a:t>
            </a:r>
            <a:r>
              <a:rPr lang="en-US" sz="2000" dirty="0" smtClean="0"/>
              <a:t>. Combination of VTL and ITL.</a:t>
            </a:r>
            <a:endParaRPr lang="en-US" sz="2000" dirty="0"/>
          </a:p>
          <a:p>
            <a:pPr lvl="1">
              <a:buFont typeface="Arial" charset="0"/>
              <a:buChar char="•"/>
            </a:pPr>
            <a:endParaRPr lang="en-US" sz="2000" dirty="0"/>
          </a:p>
          <a:p>
            <a:pPr lvl="1">
              <a:buFont typeface="Arial" charset="0"/>
              <a:buChar char="•"/>
            </a:pPr>
            <a:r>
              <a:rPr lang="en-US" sz="2000" dirty="0"/>
              <a:t>Explore the benefit of VTL w/o IAU, TLMNC.</a:t>
            </a:r>
          </a:p>
          <a:p>
            <a:pPr lvl="2">
              <a:buFont typeface="Wingdings" charset="0"/>
              <a:buChar char="q"/>
            </a:pPr>
            <a:endParaRPr lang="en-US" sz="2000" dirty="0"/>
          </a:p>
          <a:p>
            <a:pPr lvl="1">
              <a:buFont typeface="Arial" charset="0"/>
              <a:buChar char="•"/>
            </a:pPr>
            <a:r>
              <a:rPr lang="en-US" sz="2000" dirty="0"/>
              <a:t>Implement multi-resolution lagged ensemble in GSI 4DEnVar</a:t>
            </a:r>
          </a:p>
          <a:p>
            <a:pPr lvl="1">
              <a:buFont typeface="Arial" charset="0"/>
              <a:buChar char="•"/>
            </a:pPr>
            <a:endParaRPr lang="en-US" sz="2000" dirty="0"/>
          </a:p>
          <a:p>
            <a:pPr lvl="1">
              <a:buFont typeface="Arial" charset="0"/>
              <a:buChar char="•"/>
            </a:pPr>
            <a:r>
              <a:rPr lang="en-US" sz="2000" dirty="0"/>
              <a:t>Implement and explore scale-dependent weighting on multi-resolution lagged ensemble in 4DEnVar</a:t>
            </a:r>
          </a:p>
          <a:p>
            <a:pPr lvl="2">
              <a:buFont typeface="Wingdings" charset="2"/>
              <a:buChar char="q"/>
              <a:defRPr/>
            </a:pPr>
            <a:endParaRPr lang="en-US" sz="1800" dirty="0" smtClean="0"/>
          </a:p>
          <a:p>
            <a:pPr marL="914400" lvl="2" indent="0">
              <a:defRPr/>
            </a:pPr>
            <a:endParaRPr lang="en-US" sz="1400" dirty="0" smtClean="0"/>
          </a:p>
        </p:txBody>
      </p:sp>
    </p:spTree>
    <p:extLst>
      <p:ext uri="{BB962C8B-B14F-4D97-AF65-F5344CB8AC3E}">
        <p14:creationId xmlns:p14="http://schemas.microsoft.com/office/powerpoint/2010/main" val="554957888"/>
      </p:ext>
    </p:extLst>
  </p:cSld>
  <p:clrMapOvr>
    <a:masterClrMapping/>
  </p:clrMapOvr>
  <p:transition xmlns:p14="http://schemas.microsoft.com/office/powerpoint/2010/main" spd="slow" advTm="37092"/>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1268413"/>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6082" name="Picture 3" descr="ou_logo_400x56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762000" y="44624"/>
            <a:ext cx="7924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lang="en-US" altLang="zh-CN" sz="3600" dirty="0" smtClean="0">
                <a:solidFill>
                  <a:schemeClr val="accent2"/>
                </a:solidFill>
                <a:latin typeface="Calibri" charset="0"/>
              </a:rPr>
              <a:t>Challenges for ensemble DA and implication for NGGPS</a:t>
            </a:r>
            <a:endParaRPr lang="en-US" altLang="zh-CN" sz="3600" dirty="0">
              <a:solidFill>
                <a:schemeClr val="accent2"/>
              </a:solidFill>
              <a:latin typeface="Calibri" charset="0"/>
            </a:endParaRPr>
          </a:p>
        </p:txBody>
      </p:sp>
      <p:sp>
        <p:nvSpPr>
          <p:cNvPr id="6" name="Rectangle 5"/>
          <p:cNvSpPr/>
          <p:nvPr/>
        </p:nvSpPr>
        <p:spPr>
          <a:xfrm>
            <a:off x="1447800" y="1447800"/>
            <a:ext cx="2819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a:solidFill>
                <a:srgbClr val="FFFFFF"/>
              </a:solidFill>
              <a:latin typeface="Calibri" charset="0"/>
              <a:ea typeface="宋体" charset="0"/>
              <a:cs typeface="宋体" charset="0"/>
            </a:endParaRPr>
          </a:p>
        </p:txBody>
      </p:sp>
      <p:sp>
        <p:nvSpPr>
          <p:cNvPr id="46085"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B7368553-B9EB-5E4F-8C0C-147124D2D56F}" type="slidenum">
              <a:rPr lang="en-US" altLang="zh-CN" sz="1200">
                <a:solidFill>
                  <a:srgbClr val="898989"/>
                </a:solidFill>
                <a:latin typeface="Calibri" charset="0"/>
              </a:rPr>
              <a:pPr eaLnBrk="1" hangingPunct="1"/>
              <a:t>78</a:t>
            </a:fld>
            <a:endParaRPr lang="en-US" altLang="zh-CN" sz="1200">
              <a:solidFill>
                <a:srgbClr val="898989"/>
              </a:solidFill>
              <a:latin typeface="Calibri" charset="0"/>
            </a:endParaRPr>
          </a:p>
        </p:txBody>
      </p:sp>
      <p:sp>
        <p:nvSpPr>
          <p:cNvPr id="2" name="Rectangle 1"/>
          <p:cNvSpPr/>
          <p:nvPr/>
        </p:nvSpPr>
        <p:spPr>
          <a:xfrm>
            <a:off x="251520" y="1412776"/>
            <a:ext cx="9001000" cy="4801314"/>
          </a:xfrm>
          <a:prstGeom prst="rect">
            <a:avLst/>
          </a:prstGeom>
        </p:spPr>
        <p:txBody>
          <a:bodyPr wrap="square">
            <a:spAutoFit/>
          </a:bodyPr>
          <a:lstStyle/>
          <a:p>
            <a:pPr eaLnBrk="1" hangingPunct="1">
              <a:buFont typeface="Wingdings" charset="2"/>
              <a:buChar char="q"/>
            </a:pPr>
            <a:r>
              <a:rPr lang="en-US" sz="2000" dirty="0" smtClean="0"/>
              <a:t>Assimilating </a:t>
            </a:r>
            <a:r>
              <a:rPr lang="en-US" sz="2000" dirty="0"/>
              <a:t>observations in a system that resolves multiple scales.  </a:t>
            </a:r>
            <a:endParaRPr lang="en-US" sz="2000" dirty="0" smtClean="0"/>
          </a:p>
          <a:p>
            <a:pPr eaLnBrk="1" hangingPunct="1">
              <a:buFont typeface="Wingdings" charset="2"/>
              <a:buChar char="q"/>
            </a:pPr>
            <a:endParaRPr lang="en-US" sz="2000" dirty="0" smtClean="0"/>
          </a:p>
          <a:p>
            <a:pPr>
              <a:buFont typeface="Wingdings" charset="2"/>
              <a:buChar char="q"/>
            </a:pPr>
            <a:r>
              <a:rPr lang="en-US" altLang="zh-CN" sz="2000" dirty="0"/>
              <a:t>Effective methods to sample model error in ensemble background</a:t>
            </a:r>
            <a:r>
              <a:rPr lang="en-US" altLang="zh-CN" sz="2000" dirty="0" smtClean="0"/>
              <a:t>.</a:t>
            </a:r>
          </a:p>
          <a:p>
            <a:pPr>
              <a:buFont typeface="Wingdings" charset="2"/>
              <a:buChar char="q"/>
            </a:pPr>
            <a:endParaRPr lang="en-US" sz="2000" dirty="0"/>
          </a:p>
          <a:p>
            <a:pPr eaLnBrk="1" hangingPunct="1">
              <a:buFont typeface="Wingdings" charset="2"/>
              <a:buChar char="q"/>
            </a:pPr>
            <a:r>
              <a:rPr lang="en-US" altLang="zh-CN" sz="2000" dirty="0"/>
              <a:t>Assimilating </a:t>
            </a:r>
            <a:r>
              <a:rPr lang="en-US" altLang="zh-CN" sz="2000" dirty="0" smtClean="0"/>
              <a:t>advanced/new observations</a:t>
            </a:r>
            <a:r>
              <a:rPr lang="en-US" altLang="zh-CN" sz="2000" dirty="0"/>
              <a:t> </a:t>
            </a:r>
            <a:r>
              <a:rPr lang="en-US" altLang="zh-CN" sz="2000" dirty="0" smtClean="0"/>
              <a:t>(e.g. cloudy radiances, dual pol radar data)</a:t>
            </a:r>
          </a:p>
          <a:p>
            <a:pPr eaLnBrk="1" hangingPunct="1"/>
            <a:endParaRPr lang="en-US" altLang="zh-CN" sz="2000" dirty="0" smtClean="0"/>
          </a:p>
          <a:p>
            <a:pPr eaLnBrk="1" hangingPunct="1">
              <a:buFont typeface="Wingdings" charset="2"/>
              <a:buChar char="q"/>
            </a:pPr>
            <a:r>
              <a:rPr lang="en-US" altLang="zh-CN" sz="2000" dirty="0" smtClean="0"/>
              <a:t>Methods to treat or take into account nonlinearity and non-</a:t>
            </a:r>
            <a:r>
              <a:rPr lang="en-US" altLang="zh-CN" sz="2000" dirty="0" err="1" smtClean="0"/>
              <a:t>Gaussianity</a:t>
            </a:r>
            <a:endParaRPr lang="en-US" altLang="zh-CN" sz="2000" dirty="0" smtClean="0"/>
          </a:p>
          <a:p>
            <a:pPr eaLnBrk="1" hangingPunct="1">
              <a:buFont typeface="Wingdings" charset="2"/>
              <a:buChar char="q"/>
            </a:pPr>
            <a:endParaRPr lang="en-US" altLang="zh-CN" sz="2000" dirty="0"/>
          </a:p>
          <a:p>
            <a:pPr>
              <a:buFont typeface="Wingdings" charset="2"/>
              <a:buChar char="q"/>
            </a:pPr>
            <a:r>
              <a:rPr lang="en-US" sz="2000" dirty="0"/>
              <a:t>Given GFS becoming non-hydrostatic and convection resolving, global DA now is a </a:t>
            </a:r>
            <a:r>
              <a:rPr lang="en-US" sz="2000" dirty="0" err="1"/>
              <a:t>multiscale</a:t>
            </a:r>
            <a:r>
              <a:rPr lang="en-US" sz="2000" dirty="0"/>
              <a:t> problem.  DA </a:t>
            </a:r>
            <a:r>
              <a:rPr lang="en-US" sz="2000" dirty="0" smtClean="0"/>
              <a:t>development and experiences </a:t>
            </a:r>
            <a:r>
              <a:rPr lang="en-US" sz="2000" dirty="0"/>
              <a:t>gained from global NWP as well as from regional, convection resolving NWP </a:t>
            </a:r>
            <a:r>
              <a:rPr lang="en-US" sz="2000" dirty="0" smtClean="0"/>
              <a:t>under the unified GSI should </a:t>
            </a:r>
            <a:r>
              <a:rPr lang="en-US" sz="2000" dirty="0"/>
              <a:t>be leveraged to form foundation for further R&amp;D.</a:t>
            </a:r>
          </a:p>
          <a:p>
            <a:pPr eaLnBrk="1" hangingPunct="1">
              <a:buFont typeface="Wingdings" charset="2"/>
              <a:buChar char="q"/>
            </a:pPr>
            <a:endParaRPr lang="en-US" altLang="zh-CN" sz="2200" dirty="0" smtClean="0"/>
          </a:p>
          <a:p>
            <a:pPr eaLnBrk="1" hangingPunct="1"/>
            <a:endParaRPr lang="en-US" altLang="zh-CN" sz="2400" dirty="0" smtClean="0"/>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1268413"/>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6082" name="Picture 3" descr="ou_logo_400x56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762000" y="228600"/>
            <a:ext cx="792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lang="en-US" altLang="zh-CN" sz="3600" dirty="0" smtClean="0">
                <a:solidFill>
                  <a:schemeClr val="accent2"/>
                </a:solidFill>
                <a:latin typeface="Calibri" charset="0"/>
              </a:rPr>
              <a:t>References cited</a:t>
            </a:r>
            <a:endParaRPr lang="en-US" altLang="zh-CN" sz="3600" dirty="0">
              <a:solidFill>
                <a:schemeClr val="accent2"/>
              </a:solidFill>
              <a:latin typeface="Calibri" charset="0"/>
            </a:endParaRPr>
          </a:p>
        </p:txBody>
      </p:sp>
      <p:sp>
        <p:nvSpPr>
          <p:cNvPr id="6" name="Rectangle 5"/>
          <p:cNvSpPr/>
          <p:nvPr/>
        </p:nvSpPr>
        <p:spPr>
          <a:xfrm>
            <a:off x="1447800" y="1447800"/>
            <a:ext cx="2819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a:solidFill>
                <a:srgbClr val="FFFFFF"/>
              </a:solidFill>
              <a:latin typeface="Calibri" charset="0"/>
              <a:ea typeface="宋体" charset="0"/>
              <a:cs typeface="宋体" charset="0"/>
            </a:endParaRPr>
          </a:p>
        </p:txBody>
      </p:sp>
      <p:sp>
        <p:nvSpPr>
          <p:cNvPr id="46085"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B7368553-B9EB-5E4F-8C0C-147124D2D56F}" type="slidenum">
              <a:rPr lang="en-US" altLang="zh-CN" sz="1200">
                <a:solidFill>
                  <a:srgbClr val="898989"/>
                </a:solidFill>
                <a:latin typeface="Calibri" charset="0"/>
              </a:rPr>
              <a:pPr eaLnBrk="1" hangingPunct="1"/>
              <a:t>79</a:t>
            </a:fld>
            <a:endParaRPr lang="en-US" altLang="zh-CN" sz="1200" dirty="0">
              <a:solidFill>
                <a:srgbClr val="898989"/>
              </a:solidFill>
              <a:latin typeface="Calibri" charset="0"/>
            </a:endParaRPr>
          </a:p>
        </p:txBody>
      </p:sp>
      <p:sp>
        <p:nvSpPr>
          <p:cNvPr id="2" name="TextBox 1"/>
          <p:cNvSpPr txBox="1"/>
          <p:nvPr/>
        </p:nvSpPr>
        <p:spPr>
          <a:xfrm>
            <a:off x="683568" y="1268760"/>
            <a:ext cx="7272808" cy="8710075"/>
          </a:xfrm>
          <a:prstGeom prst="rect">
            <a:avLst/>
          </a:prstGeom>
          <a:noFill/>
        </p:spPr>
        <p:txBody>
          <a:bodyPr wrap="square" rtlCol="0">
            <a:spAutoFit/>
          </a:bodyPr>
          <a:lstStyle/>
          <a:p>
            <a:pPr marL="285750" indent="-285750">
              <a:buFont typeface="Arial"/>
              <a:buChar char="•"/>
            </a:pPr>
            <a:r>
              <a:rPr lang="en-US" sz="1000" dirty="0" smtClean="0">
                <a:latin typeface="Arial"/>
                <a:cs typeface="Arial"/>
              </a:rPr>
              <a:t>Wang</a:t>
            </a:r>
            <a:r>
              <a:rPr lang="en-US" sz="1000" dirty="0">
                <a:latin typeface="Arial"/>
                <a:cs typeface="Arial"/>
              </a:rPr>
              <a:t>, X., T. M. Hamill, J. S. Whitaker and C. H. Bishop, </a:t>
            </a:r>
            <a:r>
              <a:rPr lang="en-US" sz="1000" dirty="0" smtClean="0">
                <a:latin typeface="Arial"/>
                <a:cs typeface="Arial"/>
              </a:rPr>
              <a:t>2007a: </a:t>
            </a:r>
            <a:r>
              <a:rPr lang="en-US" sz="1000" dirty="0">
                <a:latin typeface="Arial"/>
                <a:cs typeface="Arial"/>
              </a:rPr>
              <a:t>A comparison of hybrid ensemble transform </a:t>
            </a:r>
            <a:r>
              <a:rPr lang="en-US" sz="1000" dirty="0" err="1">
                <a:latin typeface="Arial"/>
                <a:cs typeface="Arial"/>
              </a:rPr>
              <a:t>Kalman</a:t>
            </a:r>
            <a:r>
              <a:rPr lang="en-US" sz="1000" dirty="0">
                <a:latin typeface="Arial"/>
                <a:cs typeface="Arial"/>
              </a:rPr>
              <a:t> filter-OI and ensemble square-root filter analysis schemes. </a:t>
            </a:r>
            <a:r>
              <a:rPr lang="en-US" sz="1000" i="1" dirty="0">
                <a:latin typeface="Arial"/>
                <a:cs typeface="Arial"/>
              </a:rPr>
              <a:t>Mon. </a:t>
            </a:r>
            <a:r>
              <a:rPr lang="en-US" sz="1000" i="1" dirty="0" err="1">
                <a:latin typeface="Arial"/>
                <a:cs typeface="Arial"/>
              </a:rPr>
              <a:t>Wea</a:t>
            </a:r>
            <a:r>
              <a:rPr lang="en-US" sz="1000" i="1" dirty="0">
                <a:latin typeface="Arial"/>
                <a:cs typeface="Arial"/>
              </a:rPr>
              <a:t>. Rev.</a:t>
            </a:r>
            <a:r>
              <a:rPr lang="en-US" sz="1000" dirty="0">
                <a:latin typeface="Arial"/>
                <a:cs typeface="Arial"/>
              </a:rPr>
              <a:t>, </a:t>
            </a:r>
            <a:r>
              <a:rPr lang="en-US" sz="1000" b="1" dirty="0">
                <a:latin typeface="Arial"/>
                <a:cs typeface="Arial"/>
              </a:rPr>
              <a:t>135</a:t>
            </a:r>
            <a:r>
              <a:rPr lang="en-US" sz="1000" dirty="0">
                <a:latin typeface="Arial"/>
                <a:cs typeface="Arial"/>
              </a:rPr>
              <a:t>, 1055-1076. </a:t>
            </a:r>
            <a:endParaRPr lang="en-US" sz="1000" u="sng" dirty="0">
              <a:latin typeface="Arial"/>
              <a:cs typeface="Arial"/>
              <a:hlinkClick r:id="rId3"/>
            </a:endParaRPr>
          </a:p>
          <a:p>
            <a:pPr marL="285750" indent="-285750">
              <a:buFont typeface="Arial"/>
              <a:buChar char="•"/>
            </a:pPr>
            <a:r>
              <a:rPr lang="en-US" sz="1000" dirty="0">
                <a:latin typeface="Arial"/>
                <a:cs typeface="Arial"/>
              </a:rPr>
              <a:t>Wang, X., C. Snyder, and T. M. Hamill, </a:t>
            </a:r>
            <a:r>
              <a:rPr lang="en-US" sz="1000" dirty="0" smtClean="0">
                <a:latin typeface="Arial"/>
                <a:cs typeface="Arial"/>
              </a:rPr>
              <a:t>2007b: </a:t>
            </a:r>
            <a:r>
              <a:rPr lang="en-US" sz="1000" dirty="0">
                <a:latin typeface="Arial"/>
                <a:cs typeface="Arial"/>
              </a:rPr>
              <a:t>On the theoretical equivalence of differently proposed ensemble/3D-Var hybrid analysis schemes. </a:t>
            </a:r>
            <a:r>
              <a:rPr lang="en-US" sz="1000" i="1" dirty="0">
                <a:latin typeface="Arial"/>
                <a:cs typeface="Arial"/>
              </a:rPr>
              <a:t>Mon. </a:t>
            </a:r>
            <a:r>
              <a:rPr lang="en-US" sz="1000" i="1" dirty="0" err="1">
                <a:latin typeface="Arial"/>
                <a:cs typeface="Arial"/>
              </a:rPr>
              <a:t>Wea</a:t>
            </a:r>
            <a:r>
              <a:rPr lang="en-US" sz="1000" i="1" dirty="0">
                <a:latin typeface="Arial"/>
                <a:cs typeface="Arial"/>
              </a:rPr>
              <a:t>. Rev.</a:t>
            </a:r>
            <a:r>
              <a:rPr lang="en-US" sz="1000" dirty="0">
                <a:latin typeface="Arial"/>
                <a:cs typeface="Arial"/>
              </a:rPr>
              <a:t>, </a:t>
            </a:r>
            <a:r>
              <a:rPr lang="en-US" sz="1000" b="1" dirty="0">
                <a:latin typeface="Arial"/>
                <a:cs typeface="Arial"/>
              </a:rPr>
              <a:t>135</a:t>
            </a:r>
            <a:r>
              <a:rPr lang="en-US" sz="1000" dirty="0">
                <a:latin typeface="Arial"/>
                <a:cs typeface="Arial"/>
              </a:rPr>
              <a:t>, 222-227. </a:t>
            </a:r>
            <a:endParaRPr lang="en-US" sz="1000" u="sng" dirty="0">
              <a:latin typeface="Arial"/>
              <a:cs typeface="Arial"/>
              <a:hlinkClick r:id="rId4"/>
            </a:endParaRPr>
          </a:p>
          <a:p>
            <a:pPr marL="285750" indent="-285750">
              <a:buFont typeface="Arial"/>
              <a:buChar char="•"/>
            </a:pPr>
            <a:r>
              <a:rPr lang="en-US" sz="1000" dirty="0">
                <a:latin typeface="Arial"/>
                <a:cs typeface="Arial"/>
              </a:rPr>
              <a:t>Wang, X., D. Barker, C. Snyder, T. M. Hamill, </a:t>
            </a:r>
            <a:r>
              <a:rPr lang="en-US" sz="1000" dirty="0" smtClean="0">
                <a:latin typeface="Arial"/>
                <a:cs typeface="Arial"/>
              </a:rPr>
              <a:t>2008a: </a:t>
            </a:r>
            <a:r>
              <a:rPr lang="en-US" sz="1000" dirty="0">
                <a:latin typeface="Arial"/>
                <a:cs typeface="Arial"/>
              </a:rPr>
              <a:t>A hybrid ETKF-3DVAR data assimilation scheme for the WRF model. Part I: observing system simulation experiment. </a:t>
            </a:r>
            <a:r>
              <a:rPr lang="en-US" sz="1000" i="1" dirty="0">
                <a:latin typeface="Arial"/>
                <a:cs typeface="Arial"/>
              </a:rPr>
              <a:t>Mon. </a:t>
            </a:r>
            <a:r>
              <a:rPr lang="en-US" sz="1000" i="1" dirty="0" err="1">
                <a:latin typeface="Arial"/>
                <a:cs typeface="Arial"/>
              </a:rPr>
              <a:t>Wea</a:t>
            </a:r>
            <a:r>
              <a:rPr lang="en-US" sz="1000" i="1" dirty="0">
                <a:latin typeface="Arial"/>
                <a:cs typeface="Arial"/>
              </a:rPr>
              <a:t>. Rev.</a:t>
            </a:r>
            <a:r>
              <a:rPr lang="en-US" sz="1000" dirty="0">
                <a:latin typeface="Arial"/>
                <a:cs typeface="Arial"/>
              </a:rPr>
              <a:t>, </a:t>
            </a:r>
            <a:r>
              <a:rPr lang="en-US" sz="1000" b="1" dirty="0">
                <a:latin typeface="Arial"/>
                <a:cs typeface="Arial"/>
              </a:rPr>
              <a:t>136</a:t>
            </a:r>
            <a:r>
              <a:rPr lang="en-US" sz="1000" dirty="0">
                <a:latin typeface="Arial"/>
                <a:cs typeface="Arial"/>
              </a:rPr>
              <a:t>, 5116-5131. </a:t>
            </a:r>
            <a:endParaRPr lang="en-US" sz="1000" u="sng" dirty="0">
              <a:latin typeface="Arial"/>
              <a:cs typeface="Arial"/>
              <a:hlinkClick r:id="rId5"/>
            </a:endParaRPr>
          </a:p>
          <a:p>
            <a:pPr marL="285750" indent="-285750">
              <a:buFont typeface="Arial"/>
              <a:buChar char="•"/>
            </a:pPr>
            <a:r>
              <a:rPr lang="en-US" sz="1000" dirty="0">
                <a:latin typeface="Arial"/>
                <a:cs typeface="Arial"/>
              </a:rPr>
              <a:t>Wang, X., D. Barker, C. Snyder, T. M. Hamill, </a:t>
            </a:r>
            <a:r>
              <a:rPr lang="en-US" sz="1000" dirty="0" smtClean="0">
                <a:latin typeface="Arial"/>
                <a:cs typeface="Arial"/>
              </a:rPr>
              <a:t>2008b: </a:t>
            </a:r>
            <a:r>
              <a:rPr lang="en-US" sz="1000" dirty="0">
                <a:latin typeface="Arial"/>
                <a:cs typeface="Arial"/>
              </a:rPr>
              <a:t>A hybrid ETKF-3DVAR data assimilation scheme for the WRF model. Part II: real observation experiments. </a:t>
            </a:r>
            <a:r>
              <a:rPr lang="en-US" sz="1000" i="1" dirty="0">
                <a:latin typeface="Arial"/>
                <a:cs typeface="Arial"/>
              </a:rPr>
              <a:t>Mon. </a:t>
            </a:r>
            <a:r>
              <a:rPr lang="en-US" sz="1000" i="1" dirty="0" err="1">
                <a:latin typeface="Arial"/>
                <a:cs typeface="Arial"/>
              </a:rPr>
              <a:t>Wea</a:t>
            </a:r>
            <a:r>
              <a:rPr lang="en-US" sz="1000" i="1" dirty="0">
                <a:latin typeface="Arial"/>
                <a:cs typeface="Arial"/>
              </a:rPr>
              <a:t>. Rev.</a:t>
            </a:r>
            <a:r>
              <a:rPr lang="en-US" sz="1000" dirty="0">
                <a:latin typeface="Arial"/>
                <a:cs typeface="Arial"/>
              </a:rPr>
              <a:t>, </a:t>
            </a:r>
            <a:r>
              <a:rPr lang="en-US" sz="1000" b="1" dirty="0">
                <a:latin typeface="Arial"/>
                <a:cs typeface="Arial"/>
              </a:rPr>
              <a:t>136</a:t>
            </a:r>
            <a:r>
              <a:rPr lang="en-US" sz="1000" dirty="0">
                <a:latin typeface="Arial"/>
                <a:cs typeface="Arial"/>
              </a:rPr>
              <a:t>, 5132-5147. </a:t>
            </a:r>
            <a:endParaRPr lang="en-US" sz="1000" u="sng" dirty="0">
              <a:latin typeface="Arial"/>
              <a:cs typeface="Arial"/>
              <a:hlinkClick r:id="rId6"/>
            </a:endParaRPr>
          </a:p>
          <a:p>
            <a:pPr marL="285750" indent="-285750">
              <a:buFont typeface="Arial"/>
              <a:buChar char="•"/>
            </a:pPr>
            <a:r>
              <a:rPr lang="en-US" sz="1000" dirty="0">
                <a:latin typeface="Arial"/>
                <a:cs typeface="Arial"/>
              </a:rPr>
              <a:t>Wang, X., T. M. Hamill, J. S. Whitaker, C. H. Bishop, 2009: A comparison of the hybrid and </a:t>
            </a:r>
            <a:r>
              <a:rPr lang="en-US" sz="1000" dirty="0" err="1">
                <a:latin typeface="Arial"/>
                <a:cs typeface="Arial"/>
              </a:rPr>
              <a:t>EnSRF</a:t>
            </a:r>
            <a:r>
              <a:rPr lang="en-US" sz="1000" dirty="0">
                <a:latin typeface="Arial"/>
                <a:cs typeface="Arial"/>
              </a:rPr>
              <a:t> analysis schemes in the presence of model error due to unresolved scales. </a:t>
            </a:r>
            <a:r>
              <a:rPr lang="en-US" sz="1000" i="1" dirty="0">
                <a:latin typeface="Arial"/>
                <a:cs typeface="Arial"/>
              </a:rPr>
              <a:t>Mon. </a:t>
            </a:r>
            <a:r>
              <a:rPr lang="en-US" sz="1000" i="1" dirty="0" err="1">
                <a:latin typeface="Arial"/>
                <a:cs typeface="Arial"/>
              </a:rPr>
              <a:t>Wea</a:t>
            </a:r>
            <a:r>
              <a:rPr lang="en-US" sz="1000" i="1" dirty="0">
                <a:latin typeface="Arial"/>
                <a:cs typeface="Arial"/>
              </a:rPr>
              <a:t>. Rev.</a:t>
            </a:r>
            <a:r>
              <a:rPr lang="en-US" sz="1000" dirty="0">
                <a:latin typeface="Arial"/>
                <a:cs typeface="Arial"/>
              </a:rPr>
              <a:t>, </a:t>
            </a:r>
            <a:r>
              <a:rPr lang="en-US" sz="1000" b="1" dirty="0">
                <a:latin typeface="Arial"/>
                <a:cs typeface="Arial"/>
              </a:rPr>
              <a:t>137</a:t>
            </a:r>
            <a:r>
              <a:rPr lang="en-US" sz="1000" dirty="0">
                <a:latin typeface="Arial"/>
                <a:cs typeface="Arial"/>
              </a:rPr>
              <a:t>,3219-3232. </a:t>
            </a:r>
            <a:endParaRPr lang="en-US" sz="1000" dirty="0" smtClean="0">
              <a:latin typeface="Arial"/>
              <a:cs typeface="Arial"/>
            </a:endParaRPr>
          </a:p>
          <a:p>
            <a:pPr marL="285750" indent="-285750">
              <a:buFont typeface="Arial"/>
              <a:buChar char="•"/>
            </a:pPr>
            <a:r>
              <a:rPr lang="en-US" sz="1000" dirty="0" smtClean="0">
                <a:solidFill>
                  <a:srgbClr val="000000"/>
                </a:solidFill>
                <a:latin typeface="Arial"/>
                <a:cs typeface="Arial"/>
              </a:rPr>
              <a:t>Wang</a:t>
            </a:r>
            <a:r>
              <a:rPr lang="en-US" sz="1000" dirty="0">
                <a:solidFill>
                  <a:srgbClr val="000000"/>
                </a:solidFill>
                <a:latin typeface="Arial"/>
                <a:cs typeface="Arial"/>
              </a:rPr>
              <a:t>, X., 2010: Incorporating ensemble covariance in the </a:t>
            </a:r>
            <a:r>
              <a:rPr lang="en-US" sz="1000" dirty="0" err="1">
                <a:solidFill>
                  <a:srgbClr val="000000"/>
                </a:solidFill>
                <a:latin typeface="Arial"/>
                <a:cs typeface="Arial"/>
              </a:rPr>
              <a:t>Gridpoint</a:t>
            </a:r>
            <a:r>
              <a:rPr lang="en-US" sz="1000" dirty="0">
                <a:solidFill>
                  <a:srgbClr val="000000"/>
                </a:solidFill>
                <a:latin typeface="Arial"/>
                <a:cs typeface="Arial"/>
              </a:rPr>
              <a:t> Statistical Interpolation </a:t>
            </a:r>
            <a:r>
              <a:rPr lang="en-US" sz="1000" dirty="0">
                <a:latin typeface="Arial"/>
                <a:cs typeface="Arial"/>
              </a:rPr>
              <a:t>(GSI) </a:t>
            </a:r>
            <a:r>
              <a:rPr lang="en-US" sz="1000" dirty="0" err="1">
                <a:latin typeface="Arial"/>
                <a:cs typeface="Arial"/>
              </a:rPr>
              <a:t>variational</a:t>
            </a:r>
            <a:r>
              <a:rPr lang="en-US" sz="1000" dirty="0">
                <a:latin typeface="Arial"/>
                <a:cs typeface="Arial"/>
              </a:rPr>
              <a:t> minimization: a mathematical framework. </a:t>
            </a:r>
            <a:r>
              <a:rPr lang="en-US" sz="1000" i="1" dirty="0">
                <a:latin typeface="Arial"/>
                <a:cs typeface="Arial"/>
              </a:rPr>
              <a:t>Mon. </a:t>
            </a:r>
            <a:r>
              <a:rPr lang="en-US" sz="1000" i="1" dirty="0" err="1">
                <a:latin typeface="Arial"/>
                <a:cs typeface="Arial"/>
              </a:rPr>
              <a:t>Wea</a:t>
            </a:r>
            <a:r>
              <a:rPr lang="en-US" sz="1000" i="1" dirty="0">
                <a:latin typeface="Arial"/>
                <a:cs typeface="Arial"/>
              </a:rPr>
              <a:t>. Rev.</a:t>
            </a:r>
            <a:r>
              <a:rPr lang="en-US" sz="1000" dirty="0">
                <a:latin typeface="Arial"/>
                <a:cs typeface="Arial"/>
              </a:rPr>
              <a:t>, </a:t>
            </a:r>
            <a:r>
              <a:rPr lang="en-US" sz="1000" b="1" dirty="0">
                <a:latin typeface="Arial"/>
                <a:cs typeface="Arial"/>
              </a:rPr>
              <a:t>138</a:t>
            </a:r>
            <a:r>
              <a:rPr lang="en-US" sz="1000" dirty="0" smtClean="0">
                <a:latin typeface="Arial"/>
                <a:cs typeface="Arial"/>
              </a:rPr>
              <a:t>, 2990</a:t>
            </a:r>
            <a:r>
              <a:rPr lang="en-US" sz="1000" dirty="0">
                <a:latin typeface="Arial"/>
                <a:cs typeface="Arial"/>
              </a:rPr>
              <a:t>-2995</a:t>
            </a:r>
            <a:r>
              <a:rPr lang="en-US" sz="1000" dirty="0" smtClean="0">
                <a:latin typeface="Arial"/>
                <a:cs typeface="Arial"/>
              </a:rPr>
              <a:t>.</a:t>
            </a:r>
          </a:p>
          <a:p>
            <a:pPr marL="285750" indent="-285750">
              <a:buFont typeface="Arial"/>
              <a:buChar char="•"/>
            </a:pPr>
            <a:r>
              <a:rPr lang="en-US" sz="1000" dirty="0">
                <a:latin typeface="Arial"/>
                <a:cs typeface="Arial"/>
              </a:rPr>
              <a:t>Johnson, A</a:t>
            </a:r>
            <a:r>
              <a:rPr lang="en-US" sz="1000" dirty="0" smtClean="0">
                <a:latin typeface="Arial"/>
                <a:cs typeface="Arial"/>
              </a:rPr>
              <a:t>., </a:t>
            </a:r>
            <a:r>
              <a:rPr lang="en-US" sz="1000" dirty="0">
                <a:latin typeface="Arial"/>
                <a:cs typeface="Arial"/>
              </a:rPr>
              <a:t>X. Wang, J. Carely, L. Wicker and C. Karstens, </a:t>
            </a:r>
            <a:r>
              <a:rPr lang="en-US" sz="1000" dirty="0" smtClean="0">
                <a:latin typeface="Arial"/>
                <a:cs typeface="Arial"/>
              </a:rPr>
              <a:t>2015: </a:t>
            </a:r>
            <a:r>
              <a:rPr lang="en-US" sz="1000" dirty="0">
                <a:latin typeface="Arial"/>
                <a:cs typeface="Arial"/>
              </a:rPr>
              <a:t>A Comparison of Multi-scale GSI-based EnKF and 3DVar Data Assimilation using Radar and Conventional Observations for Mid-latitude Convective-scale Precipitation Forecasts. </a:t>
            </a:r>
            <a:r>
              <a:rPr lang="en-US" sz="1000" i="1" dirty="0">
                <a:latin typeface="Arial"/>
                <a:cs typeface="Arial"/>
              </a:rPr>
              <a:t>Mon. Wea. Rev. </a:t>
            </a:r>
            <a:r>
              <a:rPr lang="en-US" sz="1000" dirty="0">
                <a:latin typeface="Arial"/>
                <a:cs typeface="Arial"/>
              </a:rPr>
              <a:t>, </a:t>
            </a:r>
            <a:r>
              <a:rPr lang="en-US" sz="1000" b="1" dirty="0" smtClean="0">
                <a:latin typeface="Arial"/>
                <a:cs typeface="Arial"/>
              </a:rPr>
              <a:t>143</a:t>
            </a:r>
            <a:r>
              <a:rPr lang="en-US" sz="1000" dirty="0" smtClean="0">
                <a:latin typeface="Arial"/>
                <a:cs typeface="Arial"/>
              </a:rPr>
              <a:t>,</a:t>
            </a:r>
            <a:r>
              <a:rPr lang="en-US" sz="1000" dirty="0">
                <a:latin typeface="Arial"/>
                <a:cs typeface="Arial"/>
              </a:rPr>
              <a:t> 3087-</a:t>
            </a:r>
            <a:r>
              <a:rPr lang="en-US" sz="1000" dirty="0" smtClean="0">
                <a:latin typeface="Arial"/>
                <a:cs typeface="Arial"/>
              </a:rPr>
              <a:t>3108.</a:t>
            </a:r>
          </a:p>
          <a:p>
            <a:pPr marL="285750" indent="-285750">
              <a:buFont typeface="Arial"/>
              <a:buChar char="•"/>
            </a:pPr>
            <a:r>
              <a:rPr lang="en-US" sz="1000" dirty="0">
                <a:latin typeface="Arial"/>
                <a:cs typeface="Arial"/>
              </a:rPr>
              <a:t>Wang, X. 2011: Application of the WRF hybrid ETKF-3DVAR data assimilation system for hurricane track forecasts. </a:t>
            </a:r>
            <a:r>
              <a:rPr lang="en-US" sz="1000" i="1" dirty="0" err="1">
                <a:latin typeface="Arial"/>
                <a:cs typeface="Arial"/>
              </a:rPr>
              <a:t>Wea</a:t>
            </a:r>
            <a:r>
              <a:rPr lang="en-US" sz="1000" i="1" dirty="0">
                <a:latin typeface="Arial"/>
                <a:cs typeface="Arial"/>
              </a:rPr>
              <a:t>. Forecasting</a:t>
            </a:r>
            <a:r>
              <a:rPr lang="en-US" sz="1000" dirty="0">
                <a:latin typeface="Arial"/>
                <a:cs typeface="Arial"/>
              </a:rPr>
              <a:t>,</a:t>
            </a:r>
            <a:r>
              <a:rPr lang="en-US" sz="1000" b="1" dirty="0">
                <a:latin typeface="Arial"/>
                <a:cs typeface="Arial"/>
              </a:rPr>
              <a:t> 26</a:t>
            </a:r>
            <a:r>
              <a:rPr lang="en-US" sz="1000" dirty="0">
                <a:latin typeface="Arial"/>
                <a:cs typeface="Arial"/>
              </a:rPr>
              <a:t>, 868-884. </a:t>
            </a:r>
          </a:p>
          <a:p>
            <a:pPr marL="285750" indent="-285750">
              <a:buFont typeface="Arial"/>
              <a:buChar char="•"/>
            </a:pPr>
            <a:r>
              <a:rPr lang="en-US" sz="1000" dirty="0">
                <a:latin typeface="Arial"/>
                <a:cs typeface="Arial"/>
              </a:rPr>
              <a:t>Wang, X., D. Parrish, D. Kleist and J. S. Whitaker, 2013: GSI 3DVar-based Ensemble-</a:t>
            </a:r>
            <a:r>
              <a:rPr lang="en-US" sz="1000" dirty="0" err="1">
                <a:latin typeface="Arial"/>
                <a:cs typeface="Arial"/>
              </a:rPr>
              <a:t>Variational</a:t>
            </a:r>
            <a:r>
              <a:rPr lang="en-US" sz="1000" dirty="0">
                <a:latin typeface="Arial"/>
                <a:cs typeface="Arial"/>
              </a:rPr>
              <a:t> Hybrid Data Assimilation for NCEP Global Forecast System: Single Resolution Experiments. </a:t>
            </a:r>
            <a:r>
              <a:rPr lang="en-US" sz="1000" i="1" dirty="0">
                <a:latin typeface="Arial"/>
                <a:cs typeface="Arial"/>
              </a:rPr>
              <a:t>Mon. </a:t>
            </a:r>
            <a:r>
              <a:rPr lang="en-US" sz="1000" i="1" dirty="0" err="1">
                <a:latin typeface="Arial"/>
                <a:cs typeface="Arial"/>
              </a:rPr>
              <a:t>Wea</a:t>
            </a:r>
            <a:r>
              <a:rPr lang="en-US" sz="1000" i="1" dirty="0">
                <a:latin typeface="Arial"/>
                <a:cs typeface="Arial"/>
              </a:rPr>
              <a:t>. Rev.</a:t>
            </a:r>
            <a:r>
              <a:rPr lang="en-US" sz="1000" dirty="0">
                <a:latin typeface="Arial"/>
                <a:cs typeface="Arial"/>
              </a:rPr>
              <a:t>, </a:t>
            </a:r>
            <a:r>
              <a:rPr lang="en-US" sz="1000" b="1" dirty="0">
                <a:latin typeface="Arial"/>
                <a:cs typeface="Arial"/>
              </a:rPr>
              <a:t>141</a:t>
            </a:r>
            <a:r>
              <a:rPr lang="en-US" sz="1000" dirty="0">
                <a:latin typeface="Arial"/>
                <a:cs typeface="Arial"/>
              </a:rPr>
              <a:t>, 4098-4117.</a:t>
            </a:r>
          </a:p>
          <a:p>
            <a:pPr marL="285750" indent="-285750">
              <a:buFont typeface="Arial"/>
              <a:buChar char="•"/>
            </a:pPr>
            <a:r>
              <a:rPr lang="en-US" altLang="zh-CN" sz="1000" dirty="0">
                <a:latin typeface="Arial"/>
                <a:cs typeface="Arial"/>
              </a:rPr>
              <a:t>Wang, X. and T. Lei, 2014: </a:t>
            </a:r>
            <a:r>
              <a:rPr lang="en-US" sz="1000" dirty="0">
                <a:latin typeface="Arial"/>
                <a:cs typeface="Arial"/>
              </a:rPr>
              <a:t>GSI-based four dimensional ensemble-</a:t>
            </a:r>
            <a:r>
              <a:rPr lang="en-US" sz="1000" dirty="0" err="1">
                <a:latin typeface="Arial"/>
                <a:cs typeface="Arial"/>
              </a:rPr>
              <a:t>variational</a:t>
            </a:r>
            <a:r>
              <a:rPr lang="en-US" sz="1000" dirty="0">
                <a:latin typeface="Arial"/>
                <a:cs typeface="Arial"/>
              </a:rPr>
              <a:t> (4DEnsVar) data assimilation: formulation and single resolution experiments with real data for NCEP Global Forecast System.  </a:t>
            </a:r>
            <a:r>
              <a:rPr lang="en-US" altLang="zh-CN" sz="1000" dirty="0">
                <a:latin typeface="Arial"/>
                <a:cs typeface="Arial"/>
              </a:rPr>
              <a:t>Mon. </a:t>
            </a:r>
            <a:r>
              <a:rPr lang="en-US" altLang="zh-CN" sz="1000" dirty="0" err="1">
                <a:latin typeface="Arial"/>
                <a:cs typeface="Arial"/>
              </a:rPr>
              <a:t>Wea</a:t>
            </a:r>
            <a:r>
              <a:rPr lang="en-US" altLang="zh-CN" sz="1000" dirty="0">
                <a:latin typeface="Arial"/>
                <a:cs typeface="Arial"/>
              </a:rPr>
              <a:t>. Rev., </a:t>
            </a:r>
            <a:r>
              <a:rPr lang="en-US" altLang="zh-CN" sz="1000" b="1" dirty="0">
                <a:latin typeface="Arial"/>
                <a:cs typeface="Arial"/>
              </a:rPr>
              <a:t>142</a:t>
            </a:r>
            <a:r>
              <a:rPr lang="en-US" altLang="zh-CN" sz="1000" dirty="0">
                <a:latin typeface="Arial"/>
                <a:cs typeface="Arial"/>
              </a:rPr>
              <a:t>, 3303-3325.</a:t>
            </a:r>
          </a:p>
          <a:p>
            <a:pPr marL="285750" indent="-285750">
              <a:buFont typeface="Arial"/>
              <a:buChar char="•"/>
            </a:pPr>
            <a:r>
              <a:rPr lang="en-US" sz="1000" dirty="0">
                <a:latin typeface="Arial"/>
                <a:cs typeface="Arial"/>
              </a:rPr>
              <a:t>Li, Y., X. Wang and M. </a:t>
            </a:r>
            <a:r>
              <a:rPr lang="en-US" sz="1000" dirty="0" err="1">
                <a:latin typeface="Arial"/>
                <a:cs typeface="Arial"/>
              </a:rPr>
              <a:t>Xue</a:t>
            </a:r>
            <a:r>
              <a:rPr lang="en-US" sz="1000" dirty="0">
                <a:latin typeface="Arial"/>
                <a:cs typeface="Arial"/>
              </a:rPr>
              <a:t>, 2012: Assimilation of radar radial velocity data with the WRF ensemble-3DVAR hybrid system for the prediction of hurricane Ike (2008) . </a:t>
            </a:r>
            <a:r>
              <a:rPr lang="en-US" sz="1000" i="1" dirty="0">
                <a:latin typeface="Arial"/>
                <a:cs typeface="Arial"/>
              </a:rPr>
              <a:t>Mon. </a:t>
            </a:r>
            <a:r>
              <a:rPr lang="en-US" sz="1000" i="1" dirty="0" err="1">
                <a:latin typeface="Arial"/>
                <a:cs typeface="Arial"/>
              </a:rPr>
              <a:t>Wea</a:t>
            </a:r>
            <a:r>
              <a:rPr lang="en-US" sz="1000" i="1" dirty="0">
                <a:latin typeface="Arial"/>
                <a:cs typeface="Arial"/>
              </a:rPr>
              <a:t>. Rev. </a:t>
            </a:r>
            <a:r>
              <a:rPr lang="en-US" sz="1000" dirty="0">
                <a:latin typeface="Arial"/>
                <a:cs typeface="Arial"/>
              </a:rPr>
              <a:t>, </a:t>
            </a:r>
            <a:r>
              <a:rPr lang="en-US" sz="1000" b="1" dirty="0">
                <a:latin typeface="Arial"/>
                <a:cs typeface="Arial"/>
              </a:rPr>
              <a:t>140</a:t>
            </a:r>
            <a:r>
              <a:rPr lang="en-US" sz="1000" dirty="0">
                <a:latin typeface="Arial"/>
                <a:cs typeface="Arial"/>
              </a:rPr>
              <a:t>, 3507-3524. </a:t>
            </a:r>
            <a:endParaRPr lang="en-US" altLang="zh-CN" sz="1000" dirty="0">
              <a:latin typeface="Arial"/>
              <a:cs typeface="Arial"/>
            </a:endParaRPr>
          </a:p>
          <a:p>
            <a:pPr marL="285750" lvl="0" indent="-285750">
              <a:buFont typeface="Arial"/>
              <a:buChar char="•"/>
            </a:pPr>
            <a:r>
              <a:rPr lang="en-US" altLang="zh-CN" sz="1000" dirty="0">
                <a:latin typeface="Arial"/>
                <a:cs typeface="Arial"/>
              </a:rPr>
              <a:t>Lu, X., X. Wang, Y. Li, M. Tong, </a:t>
            </a:r>
            <a:r>
              <a:rPr lang="en-US" altLang="zh-CN" sz="1000" dirty="0" smtClean="0">
                <a:latin typeface="Arial"/>
                <a:cs typeface="Arial"/>
              </a:rPr>
              <a:t>and X</a:t>
            </a:r>
            <a:r>
              <a:rPr lang="en-US" altLang="zh-CN" sz="1000" dirty="0">
                <a:latin typeface="Arial"/>
                <a:cs typeface="Arial"/>
              </a:rPr>
              <a:t>. </a:t>
            </a:r>
            <a:r>
              <a:rPr lang="en-US" altLang="zh-CN" sz="1000" dirty="0" smtClean="0">
                <a:latin typeface="Arial"/>
                <a:cs typeface="Arial"/>
              </a:rPr>
              <a:t>Ma, 2016</a:t>
            </a:r>
            <a:r>
              <a:rPr lang="en-US" sz="1000" dirty="0" smtClean="0">
                <a:latin typeface="Arial"/>
                <a:cs typeface="Arial"/>
              </a:rPr>
              <a:t>:</a:t>
            </a:r>
            <a:r>
              <a:rPr lang="en-US" sz="1000" dirty="0">
                <a:latin typeface="Arial"/>
                <a:cs typeface="Arial"/>
              </a:rPr>
              <a:t>GSI-based ensemble-</a:t>
            </a:r>
            <a:r>
              <a:rPr lang="en-US" sz="1000" dirty="0" err="1">
                <a:latin typeface="Arial"/>
                <a:cs typeface="Arial"/>
              </a:rPr>
              <a:t>variational</a:t>
            </a:r>
            <a:r>
              <a:rPr lang="en-US" sz="1000" dirty="0">
                <a:latin typeface="Arial"/>
                <a:cs typeface="Arial"/>
              </a:rPr>
              <a:t> hybrid data assimilation for HWRF for hurricane initialization and prediction: Experiments with airborne radar observations. </a:t>
            </a:r>
            <a:r>
              <a:rPr lang="en-US" sz="1000" i="1" dirty="0">
                <a:latin typeface="Arial"/>
                <a:cs typeface="Arial"/>
              </a:rPr>
              <a:t>Q. J. R. </a:t>
            </a:r>
            <a:r>
              <a:rPr lang="en-US" sz="1000" i="1" dirty="0" err="1">
                <a:latin typeface="Arial"/>
                <a:cs typeface="Arial"/>
              </a:rPr>
              <a:t>Meteo</a:t>
            </a:r>
            <a:r>
              <a:rPr lang="en-US" sz="1000" i="1" dirty="0">
                <a:latin typeface="Arial"/>
                <a:cs typeface="Arial"/>
              </a:rPr>
              <a:t>. Soc.</a:t>
            </a:r>
            <a:r>
              <a:rPr lang="en-US" sz="1000" dirty="0">
                <a:latin typeface="Arial"/>
                <a:cs typeface="Arial"/>
              </a:rPr>
              <a:t>, in </a:t>
            </a:r>
            <a:r>
              <a:rPr lang="en-US" sz="1000" dirty="0" smtClean="0">
                <a:latin typeface="Arial"/>
                <a:cs typeface="Arial"/>
              </a:rPr>
              <a:t>review</a:t>
            </a:r>
            <a:endParaRPr lang="en-US" sz="1000" dirty="0">
              <a:latin typeface="Arial"/>
              <a:cs typeface="Arial"/>
            </a:endParaRPr>
          </a:p>
          <a:p>
            <a:pPr marL="285750" indent="-285750">
              <a:buFont typeface="Arial"/>
              <a:buChar char="•"/>
            </a:pPr>
            <a:r>
              <a:rPr lang="en-US" altLang="zh-CN" sz="1000" dirty="0">
                <a:latin typeface="Arial"/>
                <a:cs typeface="Arial"/>
              </a:rPr>
              <a:t>Lu, X. and X. Wang </a:t>
            </a:r>
            <a:r>
              <a:rPr lang="en-US" altLang="zh-CN" sz="1000" dirty="0" smtClean="0">
                <a:latin typeface="Arial"/>
                <a:cs typeface="Arial"/>
              </a:rPr>
              <a:t>2016</a:t>
            </a:r>
            <a:r>
              <a:rPr lang="en-US" sz="1000" dirty="0" smtClean="0">
                <a:latin typeface="Arial"/>
                <a:cs typeface="Arial"/>
              </a:rPr>
              <a:t>: </a:t>
            </a:r>
            <a:r>
              <a:rPr lang="en-US" sz="1000" dirty="0">
                <a:latin typeface="Arial"/>
                <a:cs typeface="Arial"/>
              </a:rPr>
              <a:t>GSI-based, continuously cycled, dual resolution, ensemble-</a:t>
            </a:r>
            <a:r>
              <a:rPr lang="en-US" sz="1000" dirty="0" err="1">
                <a:latin typeface="Arial"/>
                <a:cs typeface="Arial"/>
              </a:rPr>
              <a:t>variational</a:t>
            </a:r>
            <a:r>
              <a:rPr lang="en-US" sz="1000" dirty="0">
                <a:latin typeface="Arial"/>
                <a:cs typeface="Arial"/>
              </a:rPr>
              <a:t> hybrid data assimilation for HWRF: system description and experiments with </a:t>
            </a:r>
            <a:r>
              <a:rPr lang="en-US" sz="1000" dirty="0" err="1">
                <a:latin typeface="Arial"/>
                <a:cs typeface="Arial"/>
              </a:rPr>
              <a:t>Edouard</a:t>
            </a:r>
            <a:r>
              <a:rPr lang="en-US" sz="1000" dirty="0">
                <a:latin typeface="Arial"/>
                <a:cs typeface="Arial"/>
              </a:rPr>
              <a:t> (2014). Mon. </a:t>
            </a:r>
            <a:r>
              <a:rPr lang="en-US" sz="1000" dirty="0" err="1">
                <a:latin typeface="Arial"/>
                <a:cs typeface="Arial"/>
              </a:rPr>
              <a:t>Wea</a:t>
            </a:r>
            <a:r>
              <a:rPr lang="en-US" sz="1000" dirty="0">
                <a:latin typeface="Arial"/>
                <a:cs typeface="Arial"/>
              </a:rPr>
              <a:t>. Rev., To be submitted</a:t>
            </a:r>
            <a:r>
              <a:rPr lang="en-US" sz="1000" dirty="0" smtClean="0">
                <a:latin typeface="Arial"/>
                <a:cs typeface="Arial"/>
              </a:rPr>
              <a:t>.</a:t>
            </a:r>
          </a:p>
          <a:p>
            <a:pPr marL="285750" lvl="0" indent="-285750">
              <a:buFont typeface="Arial"/>
              <a:buChar char="•"/>
            </a:pPr>
            <a:r>
              <a:rPr lang="en-US" sz="1000" dirty="0">
                <a:latin typeface="Arial"/>
                <a:cs typeface="Arial"/>
              </a:rPr>
              <a:t>Wang, Y</a:t>
            </a:r>
            <a:r>
              <a:rPr lang="en-US" sz="1000" dirty="0" smtClean="0">
                <a:latin typeface="Arial"/>
                <a:cs typeface="Arial"/>
              </a:rPr>
              <a:t>. </a:t>
            </a:r>
            <a:r>
              <a:rPr lang="en-US" sz="1000" dirty="0">
                <a:latin typeface="Arial"/>
                <a:cs typeface="Arial"/>
              </a:rPr>
              <a:t>and X. Wang, 2016: Direct Assimilation of Radar Reflectivity without Tangent Linear and </a:t>
            </a:r>
            <a:r>
              <a:rPr lang="en-US" sz="1000" dirty="0" err="1">
                <a:latin typeface="Arial"/>
                <a:cs typeface="Arial"/>
              </a:rPr>
              <a:t>Adjoint</a:t>
            </a:r>
            <a:r>
              <a:rPr lang="en-US" sz="1000" dirty="0">
                <a:latin typeface="Arial"/>
                <a:cs typeface="Arial"/>
              </a:rPr>
              <a:t> of the Nonlinear Observation Operator in GSI-Based </a:t>
            </a:r>
            <a:r>
              <a:rPr lang="en-US" sz="1000" dirty="0" err="1">
                <a:latin typeface="Arial"/>
                <a:cs typeface="Arial"/>
              </a:rPr>
              <a:t>EnVar</a:t>
            </a:r>
            <a:r>
              <a:rPr lang="en-US" sz="1000" dirty="0">
                <a:latin typeface="Arial"/>
                <a:cs typeface="Arial"/>
              </a:rPr>
              <a:t> System: Methodology and Experiment with the 8 May 2003 Oklahoma City </a:t>
            </a:r>
            <a:r>
              <a:rPr lang="en-US" sz="1000" dirty="0" err="1">
                <a:latin typeface="Arial"/>
                <a:cs typeface="Arial"/>
              </a:rPr>
              <a:t>Tornadic</a:t>
            </a:r>
            <a:r>
              <a:rPr lang="en-US" sz="1000" dirty="0">
                <a:latin typeface="Arial"/>
                <a:cs typeface="Arial"/>
              </a:rPr>
              <a:t> </a:t>
            </a:r>
            <a:r>
              <a:rPr lang="en-US" sz="1000" dirty="0" err="1">
                <a:latin typeface="Arial"/>
                <a:cs typeface="Arial"/>
              </a:rPr>
              <a:t>Supercell</a:t>
            </a:r>
            <a:r>
              <a:rPr lang="en-US" sz="1000" dirty="0">
                <a:latin typeface="Arial"/>
                <a:cs typeface="Arial"/>
              </a:rPr>
              <a:t>, </a:t>
            </a:r>
            <a:r>
              <a:rPr lang="en-US" sz="1000" i="1" dirty="0">
                <a:latin typeface="Arial"/>
                <a:cs typeface="Arial"/>
              </a:rPr>
              <a:t>Mon. </a:t>
            </a:r>
            <a:r>
              <a:rPr lang="en-US" sz="1000" i="1" dirty="0" err="1">
                <a:latin typeface="Arial"/>
                <a:cs typeface="Arial"/>
              </a:rPr>
              <a:t>Wea</a:t>
            </a:r>
            <a:r>
              <a:rPr lang="en-US" sz="1000" i="1" dirty="0">
                <a:latin typeface="Arial"/>
                <a:cs typeface="Arial"/>
              </a:rPr>
              <a:t>. Rev</a:t>
            </a:r>
            <a:r>
              <a:rPr lang="en-US" sz="1000" dirty="0">
                <a:latin typeface="Arial"/>
                <a:cs typeface="Arial"/>
              </a:rPr>
              <a:t>., in review</a:t>
            </a:r>
            <a:r>
              <a:rPr lang="en-US" sz="1000" dirty="0" smtClean="0">
                <a:latin typeface="Arial"/>
                <a:cs typeface="Arial"/>
              </a:rPr>
              <a:t>.</a:t>
            </a:r>
          </a:p>
          <a:p>
            <a:pPr marL="285750" indent="-285750">
              <a:buFont typeface="Arial"/>
              <a:buChar char="•"/>
            </a:pPr>
            <a:r>
              <a:rPr lang="en-US" sz="1000" dirty="0">
                <a:latin typeface="Arial"/>
                <a:cs typeface="Arial"/>
              </a:rPr>
              <a:t>Johnson, A</a:t>
            </a:r>
            <a:r>
              <a:rPr lang="en-US" sz="1000" dirty="0" smtClean="0">
                <a:latin typeface="Arial"/>
                <a:cs typeface="Arial"/>
              </a:rPr>
              <a:t>. </a:t>
            </a:r>
            <a:r>
              <a:rPr lang="en-US" sz="1000" dirty="0">
                <a:latin typeface="Arial"/>
                <a:cs typeface="Arial"/>
              </a:rPr>
              <a:t>and X. Wang, 2016: Design and implementation of a GSI-based convection-allowing ensemble data assimilation and forecast system for the PECAN field experiment. Part 1: Optimal configurations for nocturnal convection prediction using retrospective cases", </a:t>
            </a:r>
            <a:r>
              <a:rPr lang="en-US" sz="1000" i="1" dirty="0">
                <a:latin typeface="Arial"/>
                <a:cs typeface="Arial"/>
              </a:rPr>
              <a:t>Weather and Forecasting</a:t>
            </a:r>
            <a:r>
              <a:rPr lang="en-US" sz="1000" dirty="0">
                <a:latin typeface="Arial"/>
                <a:cs typeface="Arial"/>
              </a:rPr>
              <a:t>, in review.</a:t>
            </a:r>
          </a:p>
          <a:p>
            <a:pPr marL="285750" lvl="0" indent="-285750">
              <a:buFont typeface="Arial"/>
              <a:buChar char="•"/>
            </a:pPr>
            <a:endParaRPr lang="en-US" sz="1200" dirty="0"/>
          </a:p>
          <a:p>
            <a:pPr marL="285750" indent="-285750">
              <a:buFont typeface="Arial"/>
              <a:buChar char="•"/>
            </a:pPr>
            <a:endParaRPr lang="en-US" sz="1200" dirty="0">
              <a:cs typeface="Times New Roman"/>
            </a:endParaRPr>
          </a:p>
          <a:p>
            <a:pPr marL="285750" indent="-285750">
              <a:buFont typeface="Arial"/>
              <a:buChar char="•"/>
            </a:pPr>
            <a:endParaRPr lang="en-US" sz="1200" dirty="0" smtClean="0">
              <a:latin typeface="+mn-lt"/>
            </a:endParaRPr>
          </a:p>
          <a:p>
            <a:endParaRPr lang="en-US" sz="1400" dirty="0"/>
          </a:p>
          <a:p>
            <a:pPr marL="285750" indent="-285750">
              <a:buFont typeface="Arial"/>
              <a:buChar char="•"/>
            </a:pPr>
            <a:endParaRPr lang="en-US" sz="1400" dirty="0" smtClean="0">
              <a:latin typeface="+mn-lt"/>
            </a:endParaRPr>
          </a:p>
          <a:p>
            <a:pPr marL="285750" indent="-285750">
              <a:buFont typeface="Arial"/>
              <a:buChar char="•"/>
            </a:pPr>
            <a:endParaRPr lang="en-US" sz="1400" dirty="0" smtClean="0">
              <a:latin typeface="+mn-lt"/>
            </a:endParaRPr>
          </a:p>
          <a:p>
            <a:pPr marL="285750" indent="-285750">
              <a:buFont typeface="Arial"/>
              <a:buChar char="•"/>
            </a:pPr>
            <a:endParaRPr lang="en-US" sz="1400" dirty="0" smtClean="0">
              <a:latin typeface="+mn-lt"/>
            </a:endParaRPr>
          </a:p>
          <a:p>
            <a:pPr marL="285750" indent="-285750">
              <a:buFont typeface="Arial"/>
              <a:buChar char="•"/>
            </a:pPr>
            <a:endParaRPr lang="en-US" sz="1400" dirty="0" smtClean="0">
              <a:latin typeface="+mn-lt"/>
            </a:endParaRPr>
          </a:p>
          <a:p>
            <a:pPr marL="285750" indent="-285750">
              <a:buFont typeface="Arial"/>
              <a:buChar char="•"/>
            </a:pPr>
            <a:endParaRPr lang="en-US" altLang="zh-CN" sz="1400" dirty="0">
              <a:latin typeface="+mn-lt"/>
              <a:cs typeface="Times New Roman"/>
            </a:endParaRPr>
          </a:p>
          <a:p>
            <a:pPr marL="285750" indent="-285750">
              <a:buFont typeface="Arial"/>
              <a:buChar char="•"/>
            </a:pPr>
            <a:endParaRPr lang="en-US" altLang="zh-CN" sz="1400" dirty="0">
              <a:latin typeface="+mn-lt"/>
              <a:cs typeface="Times New Roman"/>
            </a:endParaRPr>
          </a:p>
          <a:p>
            <a:pPr marL="285750" indent="-285750">
              <a:buFont typeface="Arial"/>
              <a:buChar char="•"/>
            </a:pPr>
            <a:endParaRPr lang="en-US" altLang="zh-CN" sz="1400" dirty="0" smtClean="0">
              <a:latin typeface="+mn-lt"/>
              <a:cs typeface="Times New Roman"/>
            </a:endParaRPr>
          </a:p>
          <a:p>
            <a:pPr marL="285750" indent="-285750">
              <a:buFont typeface="Arial"/>
              <a:buChar char="•"/>
            </a:pPr>
            <a:endParaRPr lang="en-US" sz="1400" dirty="0">
              <a:latin typeface="+mn-lt"/>
            </a:endParaRPr>
          </a:p>
          <a:p>
            <a:pPr marL="285750" indent="-285750">
              <a:buFont typeface="Arial"/>
              <a:buChar char="•"/>
            </a:pPr>
            <a:endParaRPr lang="en-US" sz="1400" dirty="0" smtClean="0">
              <a:latin typeface="+mn-lt"/>
            </a:endParaRPr>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p:txBody>
      </p:sp>
    </p:spTree>
    <p:extLst>
      <p:ext uri="{BB962C8B-B14F-4D97-AF65-F5344CB8AC3E}">
        <p14:creationId xmlns:p14="http://schemas.microsoft.com/office/powerpoint/2010/main" val="6701191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dirty="0"/>
          </a:p>
        </p:txBody>
      </p:sp>
      <p:sp>
        <p:nvSpPr>
          <p:cNvPr id="9" name="Content Placeholder 2"/>
          <p:cNvSpPr txBox="1">
            <a:spLocks/>
          </p:cNvSpPr>
          <p:nvPr/>
        </p:nvSpPr>
        <p:spPr>
          <a:xfrm>
            <a:off x="1143000" y="4831307"/>
            <a:ext cx="6858000" cy="18742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smtClean="0"/>
          </a:p>
        </p:txBody>
      </p:sp>
      <p:cxnSp>
        <p:nvCxnSpPr>
          <p:cNvPr id="10" name="Straight Connector 9"/>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descr="ou_logo_400x560.jpg"/>
          <p:cNvPicPr>
            <a:picLocks noChangeAspect="1"/>
          </p:cNvPicPr>
          <p:nvPr/>
        </p:nvPicPr>
        <p:blipFill>
          <a:blip r:embed="rId3" cstate="print"/>
          <a:stretch>
            <a:fillRect/>
          </a:stretch>
        </p:blipFill>
        <p:spPr>
          <a:xfrm>
            <a:off x="165100" y="78740"/>
            <a:ext cx="656643" cy="919301"/>
          </a:xfrm>
          <a:prstGeom prst="rect">
            <a:avLst/>
          </a:prstGeom>
        </p:spPr>
      </p:pic>
      <p:pic>
        <p:nvPicPr>
          <p:cNvPr id="18" name="内容占位符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6145" t="18346" r="17107" b="8866"/>
          <a:stretch/>
        </p:blipFill>
        <p:spPr>
          <a:xfrm>
            <a:off x="971600" y="2204863"/>
            <a:ext cx="3384376" cy="3209787"/>
          </a:xfrm>
        </p:spPr>
      </p:pic>
      <p:pic>
        <p:nvPicPr>
          <p:cNvPr id="24"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3352" y="2204864"/>
            <a:ext cx="3425032" cy="3168352"/>
          </a:xfrm>
          <a:prstGeom prst="rect">
            <a:avLst/>
          </a:prstGeom>
        </p:spPr>
      </p:pic>
      <p:sp>
        <p:nvSpPr>
          <p:cNvPr id="5" name="TextBox 4"/>
          <p:cNvSpPr txBox="1"/>
          <p:nvPr/>
        </p:nvSpPr>
        <p:spPr>
          <a:xfrm>
            <a:off x="3347864" y="908720"/>
            <a:ext cx="2808312" cy="369332"/>
          </a:xfrm>
          <a:prstGeom prst="rect">
            <a:avLst/>
          </a:prstGeom>
          <a:noFill/>
        </p:spPr>
        <p:txBody>
          <a:bodyPr wrap="square" rtlCol="0">
            <a:spAutoFit/>
          </a:bodyPr>
          <a:lstStyle/>
          <a:p>
            <a:r>
              <a:rPr lang="en-US" dirty="0" smtClean="0"/>
              <a:t>Wang and Wang 2016</a:t>
            </a:r>
            <a:endParaRPr lang="en-US" dirty="0"/>
          </a:p>
        </p:txBody>
      </p:sp>
      <p:sp>
        <p:nvSpPr>
          <p:cNvPr id="3" name="TextBox 2"/>
          <p:cNvSpPr txBox="1"/>
          <p:nvPr/>
        </p:nvSpPr>
        <p:spPr>
          <a:xfrm>
            <a:off x="1043608" y="1556792"/>
            <a:ext cx="6696744" cy="369332"/>
          </a:xfrm>
          <a:prstGeom prst="rect">
            <a:avLst/>
          </a:prstGeom>
          <a:noFill/>
        </p:spPr>
        <p:txBody>
          <a:bodyPr wrap="square" rtlCol="0">
            <a:spAutoFit/>
          </a:bodyPr>
          <a:lstStyle/>
          <a:p>
            <a:pPr marL="285750" indent="-285750">
              <a:buFont typeface="Arial"/>
              <a:buChar char="•"/>
            </a:pPr>
            <a:r>
              <a:rPr lang="en-US" dirty="0" smtClean="0"/>
              <a:t>Use hydrometeor mixing ratio as state variable</a:t>
            </a:r>
            <a:endParaRPr lang="en-US" dirty="0"/>
          </a:p>
        </p:txBody>
      </p:sp>
      <p:sp>
        <p:nvSpPr>
          <p:cNvPr id="12" name="Title 1"/>
          <p:cNvSpPr>
            <a:spLocks noGrp="1"/>
          </p:cNvSpPr>
          <p:nvPr>
            <p:ph type="title"/>
          </p:nvPr>
        </p:nvSpPr>
        <p:spPr>
          <a:xfrm>
            <a:off x="971600" y="-27384"/>
            <a:ext cx="7855023" cy="886691"/>
          </a:xfrm>
        </p:spPr>
        <p:txBody>
          <a:bodyPr>
            <a:normAutofit/>
          </a:bodyPr>
          <a:lstStyle/>
          <a:p>
            <a:r>
              <a:rPr lang="en-US" sz="2200" dirty="0" smtClean="0">
                <a:solidFill>
                  <a:schemeClr val="accent2"/>
                </a:solidFill>
              </a:rPr>
              <a:t/>
            </a:r>
            <a:br>
              <a:rPr lang="en-US" sz="2200" dirty="0" smtClean="0">
                <a:solidFill>
                  <a:schemeClr val="accent2"/>
                </a:solidFill>
              </a:rPr>
            </a:br>
            <a:r>
              <a:rPr lang="en-US" sz="2700" dirty="0" smtClean="0">
                <a:solidFill>
                  <a:schemeClr val="accent2"/>
                </a:solidFill>
              </a:rPr>
              <a:t>Issue with TL of nonlinear reflectivity operator in </a:t>
            </a:r>
            <a:r>
              <a:rPr lang="en-US" sz="2700" dirty="0" err="1" smtClean="0">
                <a:solidFill>
                  <a:schemeClr val="accent2"/>
                </a:solidFill>
              </a:rPr>
              <a:t>EnVar</a:t>
            </a:r>
            <a:endParaRPr lang="en-US" sz="2700" dirty="0">
              <a:solidFill>
                <a:schemeClr val="accent2"/>
              </a:solidFil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864360863"/>
              </p:ext>
            </p:extLst>
          </p:nvPr>
        </p:nvGraphicFramePr>
        <p:xfrm>
          <a:off x="2627784" y="2420888"/>
          <a:ext cx="657225" cy="458788"/>
        </p:xfrm>
        <a:graphic>
          <a:graphicData uri="http://schemas.openxmlformats.org/presentationml/2006/ole">
            <mc:AlternateContent xmlns:mc="http://schemas.openxmlformats.org/markup-compatibility/2006">
              <mc:Choice xmlns:v="urn:schemas-microsoft-com:vml" Requires="v">
                <p:oleObj spid="_x0000_s130726" name="Equation" r:id="rId6" imgW="342900" imgH="254000" progId="Equation.3">
                  <p:embed/>
                </p:oleObj>
              </mc:Choice>
              <mc:Fallback>
                <p:oleObj name="Equation" r:id="rId6" imgW="342900" imgH="254000" progId="Equation.3">
                  <p:embed/>
                  <p:pic>
                    <p:nvPicPr>
                      <p:cNvPr id="0" name=""/>
                      <p:cNvPicPr>
                        <a:picLocks noChangeAspect="1" noChangeArrowheads="1"/>
                      </p:cNvPicPr>
                      <p:nvPr/>
                    </p:nvPicPr>
                    <p:blipFill>
                      <a:blip r:embed="rId7"/>
                      <a:srcRect/>
                      <a:stretch>
                        <a:fillRect/>
                      </a:stretch>
                    </p:blipFill>
                    <p:spPr bwMode="auto">
                      <a:xfrm>
                        <a:off x="2627784" y="2420888"/>
                        <a:ext cx="657225" cy="458788"/>
                      </a:xfrm>
                      <a:prstGeom prst="rect">
                        <a:avLst/>
                      </a:prstGeom>
                      <a:no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094221721"/>
              </p:ext>
            </p:extLst>
          </p:nvPr>
        </p:nvGraphicFramePr>
        <p:xfrm>
          <a:off x="6710710" y="2420888"/>
          <a:ext cx="309562" cy="309563"/>
        </p:xfrm>
        <a:graphic>
          <a:graphicData uri="http://schemas.openxmlformats.org/presentationml/2006/ole">
            <mc:AlternateContent xmlns:mc="http://schemas.openxmlformats.org/markup-compatibility/2006">
              <mc:Choice xmlns:v="urn:schemas-microsoft-com:vml" Requires="v">
                <p:oleObj spid="_x0000_s130727" name="Equation" r:id="rId8" imgW="165100" imgH="165100" progId="Equation.3">
                  <p:embed/>
                </p:oleObj>
              </mc:Choice>
              <mc:Fallback>
                <p:oleObj name="Equation" r:id="rId8" imgW="165100" imgH="165100" progId="Equation.3">
                  <p:embed/>
                  <p:pic>
                    <p:nvPicPr>
                      <p:cNvPr id="0" name=""/>
                      <p:cNvPicPr/>
                      <p:nvPr/>
                    </p:nvPicPr>
                    <p:blipFill>
                      <a:blip r:embed="rId9"/>
                      <a:stretch>
                        <a:fillRect/>
                      </a:stretch>
                    </p:blipFill>
                    <p:spPr>
                      <a:xfrm>
                        <a:off x="6710710" y="2420888"/>
                        <a:ext cx="309562" cy="309563"/>
                      </a:xfrm>
                      <a:prstGeom prst="rect">
                        <a:avLst/>
                      </a:prstGeom>
                    </p:spPr>
                  </p:pic>
                </p:oleObj>
              </mc:Fallback>
            </mc:AlternateContent>
          </a:graphicData>
        </a:graphic>
      </p:graphicFrame>
    </p:spTree>
    <p:extLst>
      <p:ext uri="{BB962C8B-B14F-4D97-AF65-F5344CB8AC3E}">
        <p14:creationId xmlns:p14="http://schemas.microsoft.com/office/powerpoint/2010/main" val="229195390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p:nvPr/>
        </p:nvPicPr>
        <p:blipFill>
          <a:blip r:embed="rId3" cstate="print">
            <a:extLst>
              <a:ext uri="{28A0092B-C50C-407E-A947-70E740481C1C}">
                <a14:useLocalDpi xmlns:a14="http://schemas.microsoft.com/office/drawing/2010/main" val="0"/>
              </a:ext>
            </a:extLst>
          </a:blip>
          <a:stretch>
            <a:fillRect/>
          </a:stretch>
        </p:blipFill>
        <p:spPr bwMode="auto">
          <a:xfrm>
            <a:off x="755576" y="2276872"/>
            <a:ext cx="3620135" cy="3597910"/>
          </a:xfrm>
          <a:prstGeom prst="rect">
            <a:avLst/>
          </a:prstGeom>
          <a:noFill/>
          <a:ln>
            <a:noFill/>
          </a:ln>
        </p:spPr>
      </p:pic>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dirty="0"/>
          </a:p>
        </p:txBody>
      </p:sp>
      <p:sp>
        <p:nvSpPr>
          <p:cNvPr id="9" name="Content Placeholder 2"/>
          <p:cNvSpPr txBox="1">
            <a:spLocks/>
          </p:cNvSpPr>
          <p:nvPr/>
        </p:nvSpPr>
        <p:spPr>
          <a:xfrm>
            <a:off x="1143000" y="4831307"/>
            <a:ext cx="6858000" cy="18742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smtClean="0"/>
          </a:p>
        </p:txBody>
      </p:sp>
      <p:cxnSp>
        <p:nvCxnSpPr>
          <p:cNvPr id="10" name="Straight Connector 9"/>
          <p:cNvCxnSpPr/>
          <p:nvPr/>
        </p:nvCxnSpPr>
        <p:spPr>
          <a:xfrm>
            <a:off x="0" y="126876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descr="ou_logo_400x560.jpg"/>
          <p:cNvPicPr>
            <a:picLocks noChangeAspect="1"/>
          </p:cNvPicPr>
          <p:nvPr/>
        </p:nvPicPr>
        <p:blipFill>
          <a:blip r:embed="rId4" cstate="print"/>
          <a:stretch>
            <a:fillRect/>
          </a:stretch>
        </p:blipFill>
        <p:spPr>
          <a:xfrm>
            <a:off x="165100" y="78740"/>
            <a:ext cx="656643" cy="919301"/>
          </a:xfrm>
          <a:prstGeom prst="rect">
            <a:avLst/>
          </a:prstGeom>
        </p:spPr>
      </p:pic>
      <p:sp>
        <p:nvSpPr>
          <p:cNvPr id="5" name="TextBox 4"/>
          <p:cNvSpPr txBox="1"/>
          <p:nvPr/>
        </p:nvSpPr>
        <p:spPr>
          <a:xfrm>
            <a:off x="3419872" y="908720"/>
            <a:ext cx="2736304" cy="369332"/>
          </a:xfrm>
          <a:prstGeom prst="rect">
            <a:avLst/>
          </a:prstGeom>
          <a:noFill/>
        </p:spPr>
        <p:txBody>
          <a:bodyPr wrap="square" rtlCol="0">
            <a:spAutoFit/>
          </a:bodyPr>
          <a:lstStyle/>
          <a:p>
            <a:r>
              <a:rPr lang="en-US" dirty="0" smtClean="0"/>
              <a:t>Wang and Wang 2016</a:t>
            </a:r>
            <a:endParaRPr lang="en-US" dirty="0"/>
          </a:p>
        </p:txBody>
      </p:sp>
      <p:sp>
        <p:nvSpPr>
          <p:cNvPr id="3" name="TextBox 2"/>
          <p:cNvSpPr txBox="1"/>
          <p:nvPr/>
        </p:nvSpPr>
        <p:spPr>
          <a:xfrm>
            <a:off x="1043608" y="1556792"/>
            <a:ext cx="6840760" cy="369332"/>
          </a:xfrm>
          <a:prstGeom prst="rect">
            <a:avLst/>
          </a:prstGeom>
          <a:noFill/>
        </p:spPr>
        <p:txBody>
          <a:bodyPr wrap="square" rtlCol="0">
            <a:spAutoFit/>
          </a:bodyPr>
          <a:lstStyle/>
          <a:p>
            <a:pPr marL="285750" indent="-285750">
              <a:buFont typeface="Arial"/>
              <a:buChar char="•"/>
            </a:pPr>
            <a:r>
              <a:rPr lang="en-US" dirty="0" smtClean="0"/>
              <a:t>Use hydrometeor mixing ratio as state variable</a:t>
            </a:r>
            <a:endParaRPr lang="en-US" dirty="0"/>
          </a:p>
        </p:txBody>
      </p:sp>
      <p:sp>
        <p:nvSpPr>
          <p:cNvPr id="16" name="Title 1"/>
          <p:cNvSpPr>
            <a:spLocks noGrp="1"/>
          </p:cNvSpPr>
          <p:nvPr>
            <p:ph type="title"/>
          </p:nvPr>
        </p:nvSpPr>
        <p:spPr>
          <a:xfrm>
            <a:off x="971600" y="-27384"/>
            <a:ext cx="7855023" cy="886691"/>
          </a:xfrm>
        </p:spPr>
        <p:txBody>
          <a:bodyPr>
            <a:normAutofit/>
          </a:bodyPr>
          <a:lstStyle/>
          <a:p>
            <a:r>
              <a:rPr lang="en-US" sz="2200" dirty="0" smtClean="0">
                <a:solidFill>
                  <a:schemeClr val="accent2"/>
                </a:solidFill>
              </a:rPr>
              <a:t/>
            </a:r>
            <a:br>
              <a:rPr lang="en-US" sz="2200" dirty="0" smtClean="0">
                <a:solidFill>
                  <a:schemeClr val="accent2"/>
                </a:solidFill>
              </a:rPr>
            </a:br>
            <a:r>
              <a:rPr lang="en-US" sz="2700" dirty="0" smtClean="0">
                <a:solidFill>
                  <a:schemeClr val="accent2"/>
                </a:solidFill>
              </a:rPr>
              <a:t>Issue with TL of nonlinear reflectivity operator in </a:t>
            </a:r>
            <a:r>
              <a:rPr lang="en-US" sz="2700" dirty="0" err="1" smtClean="0">
                <a:solidFill>
                  <a:schemeClr val="accent2"/>
                </a:solidFill>
              </a:rPr>
              <a:t>EnVar</a:t>
            </a:r>
            <a:endParaRPr lang="en-US" sz="2700" dirty="0">
              <a:solidFill>
                <a:schemeClr val="accent2"/>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232388788"/>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32088" name="Equation" r:id="rId5" imgW="114300" imgH="165100" progId="Equation.3">
                  <p:embed/>
                </p:oleObj>
              </mc:Choice>
              <mc:Fallback>
                <p:oleObj name="Equation" r:id="rId5" imgW="114300" imgH="165100" progId="Equation.3">
                  <p:embed/>
                  <p:pic>
                    <p:nvPicPr>
                      <p:cNvPr id="0" name=""/>
                      <p:cNvPicPr/>
                      <p:nvPr/>
                    </p:nvPicPr>
                    <p:blipFill>
                      <a:blip r:embed="rId6"/>
                      <a:stretch>
                        <a:fillRect/>
                      </a:stretch>
                    </p:blipFill>
                    <p:spPr>
                      <a:xfrm>
                        <a:off x="4514850" y="3346450"/>
                        <a:ext cx="114300" cy="1651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933824001"/>
              </p:ext>
            </p:extLst>
          </p:nvPr>
        </p:nvGraphicFramePr>
        <p:xfrm>
          <a:off x="5201562" y="2708920"/>
          <a:ext cx="3474894" cy="380810"/>
        </p:xfrm>
        <a:graphic>
          <a:graphicData uri="http://schemas.openxmlformats.org/presentationml/2006/ole">
            <mc:AlternateContent xmlns:mc="http://schemas.openxmlformats.org/markup-compatibility/2006">
              <mc:Choice xmlns:v="urn:schemas-microsoft-com:vml" Requires="v">
                <p:oleObj spid="_x0000_s132089" name="Equation" r:id="rId7" imgW="1854200" imgH="203200" progId="Equation.3">
                  <p:embed/>
                </p:oleObj>
              </mc:Choice>
              <mc:Fallback>
                <p:oleObj name="Equation" r:id="rId7" imgW="1854200" imgH="203200" progId="Equation.3">
                  <p:embed/>
                  <p:pic>
                    <p:nvPicPr>
                      <p:cNvPr id="0" name=""/>
                      <p:cNvPicPr/>
                      <p:nvPr/>
                    </p:nvPicPr>
                    <p:blipFill>
                      <a:blip r:embed="rId8"/>
                      <a:stretch>
                        <a:fillRect/>
                      </a:stretch>
                    </p:blipFill>
                    <p:spPr>
                      <a:xfrm>
                        <a:off x="5201562" y="2708920"/>
                        <a:ext cx="3474894" cy="380810"/>
                      </a:xfrm>
                      <a:prstGeom prst="rect">
                        <a:avLst/>
                      </a:prstGeom>
                    </p:spPr>
                  </p:pic>
                </p:oleObj>
              </mc:Fallback>
            </mc:AlternateContent>
          </a:graphicData>
        </a:graphic>
      </p:graphicFrame>
      <p:cxnSp>
        <p:nvCxnSpPr>
          <p:cNvPr id="17" name="Straight Arrow Connector 16"/>
          <p:cNvCxnSpPr/>
          <p:nvPr/>
        </p:nvCxnSpPr>
        <p:spPr>
          <a:xfrm>
            <a:off x="1259632" y="3356992"/>
            <a:ext cx="1296144"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555776" y="3356992"/>
            <a:ext cx="0" cy="2016224"/>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24" name="Object 23"/>
          <p:cNvGraphicFramePr>
            <a:graphicFrameLocks noChangeAspect="1"/>
          </p:cNvGraphicFramePr>
          <p:nvPr>
            <p:extLst>
              <p:ext uri="{D42A27DB-BD31-4B8C-83A1-F6EECF244321}">
                <p14:modId xmlns:p14="http://schemas.microsoft.com/office/powerpoint/2010/main" val="3226588436"/>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32090" name="Equation" r:id="rId9" imgW="114300" imgH="165100" progId="Equation.3">
                  <p:embed/>
                </p:oleObj>
              </mc:Choice>
              <mc:Fallback>
                <p:oleObj name="Equation" r:id="rId9" imgW="114300" imgH="165100" progId="Equation.3">
                  <p:embed/>
                  <p:pic>
                    <p:nvPicPr>
                      <p:cNvPr id="0" name=""/>
                      <p:cNvPicPr/>
                      <p:nvPr/>
                    </p:nvPicPr>
                    <p:blipFill>
                      <a:blip r:embed="rId10"/>
                      <a:stretch>
                        <a:fillRect/>
                      </a:stretch>
                    </p:blipFill>
                    <p:spPr>
                      <a:xfrm>
                        <a:off x="4514850" y="3346450"/>
                        <a:ext cx="114300" cy="165100"/>
                      </a:xfrm>
                      <a:prstGeom prst="rect">
                        <a:avLst/>
                      </a:prstGeom>
                    </p:spPr>
                  </p:pic>
                </p:oleObj>
              </mc:Fallback>
            </mc:AlternateContent>
          </a:graphicData>
        </a:graphic>
      </p:graphicFrame>
    </p:spTree>
    <p:extLst>
      <p:ext uri="{BB962C8B-B14F-4D97-AF65-F5344CB8AC3E}">
        <p14:creationId xmlns:p14="http://schemas.microsoft.com/office/powerpoint/2010/main" val="363352541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CCEDC7"/>
    </a:lt1>
    <a:dk2>
      <a:srgbClr val="1F497D"/>
    </a:dk2>
    <a:lt2>
      <a:srgbClr val="EEECE1"/>
    </a:lt2>
    <a:accent1>
      <a:srgbClr val="4F81BD"/>
    </a:accent1>
    <a:accent2>
      <a:srgbClr val="C0504D"/>
    </a:accent2>
    <a:accent3>
      <a:srgbClr val="E2F4E0"/>
    </a:accent3>
    <a:accent4>
      <a:srgbClr val="000000"/>
    </a:accent4>
    <a:accent5>
      <a:srgbClr val="B2C1DB"/>
    </a:accent5>
    <a:accent6>
      <a:srgbClr val="AE4845"/>
    </a:accent6>
    <a:hlink>
      <a:srgbClr val="0000FF"/>
    </a:hlink>
    <a:folHlink>
      <a:srgbClr val="800080"/>
    </a:folHlink>
  </a:clrScheme>
</a:themeOverride>
</file>

<file path=ppt/theme/themeOverride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14723</TotalTime>
  <Words>5963</Words>
  <Application>Microsoft Macintosh PowerPoint</Application>
  <PresentationFormat>On-screen Show (4:3)</PresentationFormat>
  <Paragraphs>920</Paragraphs>
  <Slides>79</Slides>
  <Notes>38</Notes>
  <HiddenSlides>0</HiddenSlides>
  <MMClips>1</MMClips>
  <ScaleCrop>false</ScaleCrop>
  <HeadingPairs>
    <vt:vector size="8" baseType="variant">
      <vt:variant>
        <vt:lpstr>Theme</vt:lpstr>
      </vt:variant>
      <vt:variant>
        <vt:i4>1</vt:i4>
      </vt:variant>
      <vt:variant>
        <vt:lpstr>Links</vt:lpstr>
      </vt:variant>
      <vt:variant>
        <vt:i4>3</vt:i4>
      </vt:variant>
      <vt:variant>
        <vt:lpstr>Embedded OLE Servers</vt:lpstr>
      </vt:variant>
      <vt:variant>
        <vt:i4>2</vt:i4>
      </vt:variant>
      <vt:variant>
        <vt:lpstr>Slide Titles</vt:lpstr>
      </vt:variant>
      <vt:variant>
        <vt:i4>79</vt:i4>
      </vt:variant>
    </vt:vector>
  </HeadingPairs>
  <TitlesOfParts>
    <vt:vector size="85" baseType="lpstr">
      <vt:lpstr>Office Theme</vt:lpstr>
      <vt:lpstr>\\localhost\Users\xwang\xwang\china visit 2016\Document3!OLE_LINK5</vt:lpstr>
      <vt:lpstr>\\localhost\Users\xwang\xwang\china visit 2016\Macintosh HD:Users:xwang:xwang:xu:QJ-20160703:hwrfhybrid-QJRMS-revision2-2.doc!OLE_LINK3</vt:lpstr>
      <vt:lpstr>\\localhost\Users\xwang\xwang\china visit 2016\Macintosh HD:Users:xwang:xwang:xu:QJ-20160703:hwrfhybrid-QJRMS-revision2-2.doc!OLE_LINK1</vt:lpstr>
      <vt:lpstr>Equation</vt:lpstr>
      <vt:lpstr>Document</vt:lpstr>
      <vt:lpstr>   GSI-based Hybrid Ensemble-Variational Data Assimilation for Global, Hurricane and Storm Scale Numerical Weather Prediction    </vt:lpstr>
      <vt:lpstr>PowerPoint Presentation</vt:lpstr>
      <vt:lpstr>PowerPoint Presentation</vt:lpstr>
      <vt:lpstr>PowerPoint Presentation</vt:lpstr>
      <vt:lpstr>PowerPoint Presentation</vt:lpstr>
      <vt:lpstr>Development so far for convective scales</vt:lpstr>
      <vt:lpstr> Issue with TL of nonlinear reflectivity operator in EnVar</vt:lpstr>
      <vt:lpstr> Issue with TL of nonlinear reflectivity operator in EnVar</vt:lpstr>
      <vt:lpstr> Issue with TL of nonlinear reflectivity operator in EnVar</vt:lpstr>
      <vt:lpstr> Issue with TL of nonlinear reflectivity operator in EnVar</vt:lpstr>
      <vt:lpstr> Issue with TL of nonlinear reflectivity operator in EnVar</vt:lpstr>
      <vt:lpstr> GSI-based EnVar without tangent linear (TL) and adjoint of the nonlinear reflectivity operator</vt:lpstr>
      <vt:lpstr> May 8th 2003 OKC Tornadic Supercell</vt:lpstr>
      <vt:lpstr>Experiment design</vt:lpstr>
      <vt:lpstr>GSI based 3DVar: analysis and 1h forecast from 2200UTC</vt:lpstr>
      <vt:lpstr>GSI based EnVar: analysis and 1h forecast from 2200UTC</vt:lpstr>
      <vt:lpstr>RMS fit to radar observation</vt:lpstr>
      <vt:lpstr> 1 hour forecast: w and vorticity at 4km</vt:lpstr>
      <vt:lpstr> 1 hour forecast: Neighborhood ensemble probability (%) of vorticity at 150 m AGL  </vt:lpstr>
      <vt:lpstr>Graupel (qg) analysis and dynamical factors that impact storm evolution</vt:lpstr>
      <vt:lpstr> 1 hour forecast: Reflectivity</vt:lpstr>
      <vt:lpstr> 1 hour forecast: Reflectivity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Assimilation of TDR radial velocity using the unified GSI-based hybrid ensemble-variational data assimilation system for HWRF</dc:title>
  <dc:creator>xwang</dc:creator>
  <cp:lastModifiedBy>Xuguang Wang</cp:lastModifiedBy>
  <cp:revision>1636</cp:revision>
  <dcterms:created xsi:type="dcterms:W3CDTF">2006-08-16T00:00:00Z</dcterms:created>
  <dcterms:modified xsi:type="dcterms:W3CDTF">2016-08-08T13:56:01Z</dcterms:modified>
</cp:coreProperties>
</file>