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8" r:id="rId2"/>
  </p:sldMasterIdLst>
  <p:notesMasterIdLst>
    <p:notesMasterId r:id="rId48"/>
  </p:notesMasterIdLst>
  <p:sldIdLst>
    <p:sldId id="258" r:id="rId3"/>
    <p:sldId id="261" r:id="rId4"/>
    <p:sldId id="322" r:id="rId5"/>
    <p:sldId id="348" r:id="rId6"/>
    <p:sldId id="351" r:id="rId7"/>
    <p:sldId id="352" r:id="rId8"/>
    <p:sldId id="354" r:id="rId9"/>
    <p:sldId id="356" r:id="rId10"/>
    <p:sldId id="420" r:id="rId11"/>
    <p:sldId id="421" r:id="rId12"/>
    <p:sldId id="422" r:id="rId13"/>
    <p:sldId id="461" r:id="rId14"/>
    <p:sldId id="409" r:id="rId15"/>
    <p:sldId id="456" r:id="rId16"/>
    <p:sldId id="414" r:id="rId17"/>
    <p:sldId id="357" r:id="rId18"/>
    <p:sldId id="358" r:id="rId19"/>
    <p:sldId id="360" r:id="rId20"/>
    <p:sldId id="444" r:id="rId21"/>
    <p:sldId id="445" r:id="rId22"/>
    <p:sldId id="460" r:id="rId23"/>
    <p:sldId id="447" r:id="rId24"/>
    <p:sldId id="364" r:id="rId25"/>
    <p:sldId id="366" r:id="rId26"/>
    <p:sldId id="367" r:id="rId27"/>
    <p:sldId id="379" r:id="rId28"/>
    <p:sldId id="388" r:id="rId29"/>
    <p:sldId id="389" r:id="rId30"/>
    <p:sldId id="382" r:id="rId31"/>
    <p:sldId id="383" r:id="rId32"/>
    <p:sldId id="415" r:id="rId33"/>
    <p:sldId id="384" r:id="rId34"/>
    <p:sldId id="385" r:id="rId35"/>
    <p:sldId id="417" r:id="rId36"/>
    <p:sldId id="380" r:id="rId37"/>
    <p:sldId id="370" r:id="rId38"/>
    <p:sldId id="371" r:id="rId39"/>
    <p:sldId id="372" r:id="rId40"/>
    <p:sldId id="373" r:id="rId41"/>
    <p:sldId id="459" r:id="rId42"/>
    <p:sldId id="443" r:id="rId43"/>
    <p:sldId id="393" r:id="rId44"/>
    <p:sldId id="438" r:id="rId45"/>
    <p:sldId id="442" r:id="rId46"/>
    <p:sldId id="378" r:id="rId47"/>
  </p:sldIdLst>
  <p:sldSz cx="9144000" cy="6858000" type="screen4x3"/>
  <p:notesSz cx="7315200" cy="96012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6699FF"/>
    <a:srgbClr val="C3D69B"/>
    <a:srgbClr val="FFCC00"/>
    <a:srgbClr val="FFFFFF"/>
    <a:srgbClr val="FFFFCC"/>
    <a:srgbClr val="CCFFFF"/>
    <a:srgbClr val="FF33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8" autoAdjust="0"/>
    <p:restoredTop sz="86538" autoAdjust="0"/>
  </p:normalViewPr>
  <p:slideViewPr>
    <p:cSldViewPr>
      <p:cViewPr varScale="1">
        <p:scale>
          <a:sx n="92" d="100"/>
          <a:sy n="92" d="100"/>
        </p:scale>
        <p:origin x="64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170432" cy="479984"/>
          </a:xfrm>
          <a:prstGeom prst="rect">
            <a:avLst/>
          </a:prstGeom>
        </p:spPr>
        <p:txBody>
          <a:bodyPr vert="horz" lIns="91440" tIns="45720" rIns="91440" bIns="45720" rtlCol="0"/>
          <a:lstStyle>
            <a:lvl1pPr algn="l">
              <a:defRPr sz="1200">
                <a:ea typeface="ＭＳ Ｐゴシック" charset="-128"/>
              </a:defRPr>
            </a:lvl1pPr>
          </a:lstStyle>
          <a:p>
            <a:pPr>
              <a:defRPr/>
            </a:pPr>
            <a:endParaRPr lang="en-US"/>
          </a:p>
        </p:txBody>
      </p:sp>
      <p:sp>
        <p:nvSpPr>
          <p:cNvPr id="3" name="日付プレースホルダ 2"/>
          <p:cNvSpPr>
            <a:spLocks noGrp="1"/>
          </p:cNvSpPr>
          <p:nvPr>
            <p:ph type="dt" idx="1"/>
          </p:nvPr>
        </p:nvSpPr>
        <p:spPr>
          <a:xfrm>
            <a:off x="4143062" y="0"/>
            <a:ext cx="3170432" cy="479984"/>
          </a:xfrm>
          <a:prstGeom prst="rect">
            <a:avLst/>
          </a:prstGeom>
        </p:spPr>
        <p:txBody>
          <a:bodyPr vert="horz" lIns="91440" tIns="45720" rIns="91440" bIns="45720" rtlCol="0"/>
          <a:lstStyle>
            <a:lvl1pPr algn="r">
              <a:defRPr sz="1200">
                <a:ea typeface="ＭＳ Ｐゴシック" charset="-128"/>
              </a:defRPr>
            </a:lvl1pPr>
          </a:lstStyle>
          <a:p>
            <a:pPr>
              <a:defRPr/>
            </a:pPr>
            <a:fld id="{B424694D-FB1C-47E7-B42D-5607A3FE5FF8}" type="datetimeFigureOut">
              <a:rPr lang="en-US"/>
              <a:pPr>
                <a:defRPr/>
              </a:pPr>
              <a:t>10/5/16</a:t>
            </a:fld>
            <a:endParaRPr lang="en-US"/>
          </a:p>
        </p:txBody>
      </p:sp>
      <p:sp>
        <p:nvSpPr>
          <p:cNvPr id="4" name="スライド イメージ プレースホルダ 3"/>
          <p:cNvSpPr>
            <a:spLocks noGrp="1" noRot="1" noChangeAspect="1"/>
          </p:cNvSpPr>
          <p:nvPr>
            <p:ph type="sldImg" idx="2"/>
          </p:nvPr>
        </p:nvSpPr>
        <p:spPr>
          <a:xfrm>
            <a:off x="1258888" y="720725"/>
            <a:ext cx="4799012" cy="35988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ノート プレースホルダ 4"/>
          <p:cNvSpPr>
            <a:spLocks noGrp="1"/>
          </p:cNvSpPr>
          <p:nvPr>
            <p:ph type="body" sz="quarter" idx="3"/>
          </p:nvPr>
        </p:nvSpPr>
        <p:spPr>
          <a:xfrm>
            <a:off x="732033" y="4560608"/>
            <a:ext cx="5851135" cy="431985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noProof="0" smtClean="0"/>
          </a:p>
        </p:txBody>
      </p:sp>
      <p:sp>
        <p:nvSpPr>
          <p:cNvPr id="6" name="フッター プレースホルダ 5"/>
          <p:cNvSpPr>
            <a:spLocks noGrp="1"/>
          </p:cNvSpPr>
          <p:nvPr>
            <p:ph type="ftr" sz="quarter" idx="4"/>
          </p:nvPr>
        </p:nvSpPr>
        <p:spPr>
          <a:xfrm>
            <a:off x="0" y="9119684"/>
            <a:ext cx="3170432" cy="479983"/>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US"/>
          </a:p>
        </p:txBody>
      </p:sp>
      <p:sp>
        <p:nvSpPr>
          <p:cNvPr id="7" name="スライド番号プレースホルダ 6"/>
          <p:cNvSpPr>
            <a:spLocks noGrp="1"/>
          </p:cNvSpPr>
          <p:nvPr>
            <p:ph type="sldNum" sz="quarter" idx="5"/>
          </p:nvPr>
        </p:nvSpPr>
        <p:spPr>
          <a:xfrm>
            <a:off x="4143062" y="9119684"/>
            <a:ext cx="3170432" cy="479983"/>
          </a:xfrm>
          <a:prstGeom prst="rect">
            <a:avLst/>
          </a:prstGeom>
        </p:spPr>
        <p:txBody>
          <a:bodyPr vert="horz" lIns="91440" tIns="45720" rIns="91440" bIns="45720" rtlCol="0" anchor="b"/>
          <a:lstStyle>
            <a:lvl1pPr algn="r">
              <a:defRPr sz="1200">
                <a:ea typeface="ＭＳ Ｐゴシック" charset="-128"/>
              </a:defRPr>
            </a:lvl1pPr>
          </a:lstStyle>
          <a:p>
            <a:pPr>
              <a:defRPr/>
            </a:pPr>
            <a:fld id="{7B53203F-6A54-4075-A2B4-6A37B1F39087}" type="slidenum">
              <a:rPr lang="en-US"/>
              <a:pPr>
                <a:defRPr/>
              </a:pPr>
              <a:t>‹#›</a:t>
            </a:fld>
            <a:endParaRPr lang="en-US"/>
          </a:p>
        </p:txBody>
      </p:sp>
    </p:spTree>
    <p:extLst>
      <p:ext uri="{BB962C8B-B14F-4D97-AF65-F5344CB8AC3E}">
        <p14:creationId xmlns:p14="http://schemas.microsoft.com/office/powerpoint/2010/main" val="3983371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B53203F-6A54-4075-A2B4-6A37B1F39087}" type="slidenum">
              <a:rPr lang="en-US" smtClean="0"/>
              <a:pPr>
                <a:defRPr/>
              </a:pPr>
              <a:t>1</a:t>
            </a:fld>
            <a:endParaRPr lang="en-US"/>
          </a:p>
        </p:txBody>
      </p:sp>
    </p:spTree>
    <p:extLst>
      <p:ext uri="{BB962C8B-B14F-4D97-AF65-F5344CB8AC3E}">
        <p14:creationId xmlns:p14="http://schemas.microsoft.com/office/powerpoint/2010/main" val="135585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200" dirty="0" smtClean="0">
                <a:solidFill>
                  <a:schemeClr val="tx1"/>
                </a:solidFill>
              </a:rPr>
              <a:t>TC </a:t>
            </a:r>
            <a:r>
              <a:rPr lang="en-US" altLang="ja-JP" sz="1200" b="1" dirty="0" smtClean="0"/>
              <a:t>central position</a:t>
            </a:r>
            <a:r>
              <a:rPr lang="en-US" altLang="ja-JP" sz="1200" dirty="0" smtClean="0">
                <a:solidFill>
                  <a:schemeClr val="tx1"/>
                </a:solidFill>
              </a:rPr>
              <a:t>, </a:t>
            </a:r>
            <a:r>
              <a:rPr lang="en-US" altLang="ja-JP" sz="1200" b="1" dirty="0" smtClean="0"/>
              <a:t>central pressure </a:t>
            </a:r>
            <a:r>
              <a:rPr lang="en-US" altLang="ja-JP" sz="1200" dirty="0" smtClean="0">
                <a:solidFill>
                  <a:schemeClr val="tx1"/>
                </a:solidFill>
              </a:rPr>
              <a:t>and the </a:t>
            </a:r>
            <a:r>
              <a:rPr lang="en-US" altLang="ja-JP" sz="1200" b="1" dirty="0" smtClean="0"/>
              <a:t>radius of 30kt wind </a:t>
            </a:r>
            <a:r>
              <a:rPr lang="en-US" altLang="ja-JP" sz="1200" dirty="0" smtClean="0">
                <a:solidFill>
                  <a:schemeClr val="tx1"/>
                </a:solidFill>
              </a:rPr>
              <a:t>analyzed by forecasters at JMA are reflected into the initial state of GSM and MSM. </a:t>
            </a:r>
            <a:endParaRPr lang="ja-JP" altLang="en-US" sz="1200" dirty="0">
              <a:latin typeface="Arial" panose="020B0604020202020204" pitchFamily="34" charset="0"/>
            </a:endParaRPr>
          </a:p>
        </p:txBody>
      </p:sp>
      <p:sp>
        <p:nvSpPr>
          <p:cNvPr id="583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defTabSz="915988"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defTabSz="915988"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defTabSz="915988"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defTabSz="915988"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defTabSz="915988"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defTabSz="915988"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defTabSz="915988"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defTabSz="915988"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fld id="{0E52E93C-9DB8-41D0-BA78-1ED4792987D6}" type="slidenum">
              <a:rPr lang="en-US" altLang="ja-JP" sz="1200">
                <a:solidFill>
                  <a:schemeClr val="tx1"/>
                </a:solidFill>
              </a:rPr>
              <a:pPr eaLnBrk="1" hangingPunct="1"/>
              <a:t>13</a:t>
            </a:fld>
            <a:endParaRPr lang="en-US" altLang="ja-JP" sz="1200">
              <a:solidFill>
                <a:schemeClr val="tx1"/>
              </a:solidFill>
            </a:endParaRPr>
          </a:p>
        </p:txBody>
      </p:sp>
    </p:spTree>
    <p:extLst>
      <p:ext uri="{BB962C8B-B14F-4D97-AF65-F5344CB8AC3E}">
        <p14:creationId xmlns:p14="http://schemas.microsoft.com/office/powerpoint/2010/main" val="190048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err="1" smtClean="0"/>
              <a:t>Psea</a:t>
            </a:r>
            <a:r>
              <a:rPr lang="ja-JP" altLang="en-US" sz="1200" dirty="0" smtClean="0"/>
              <a:t>面で局所的に急激なインクリメント</a:t>
            </a:r>
            <a:r>
              <a:rPr lang="en-US" altLang="ja-JP" sz="1200" dirty="0" smtClean="0"/>
              <a:t/>
            </a:r>
            <a:br>
              <a:rPr lang="en-US" altLang="ja-JP" sz="1200" dirty="0" smtClean="0"/>
            </a:br>
            <a:r>
              <a:rPr kumimoji="1" lang="ja-JP" altLang="en-US" dirty="0" smtClean="0"/>
              <a:t>性能評価試験の事例</a:t>
            </a:r>
            <a:r>
              <a:rPr kumimoji="1" lang="en-US" altLang="ja-JP" dirty="0" smtClean="0"/>
              <a:t>1</a:t>
            </a:r>
            <a:r>
              <a:rPr kumimoji="1" lang="ja-JP" altLang="en-US" dirty="0" err="1" smtClean="0"/>
              <a:t>で紹</a:t>
            </a:r>
            <a:r>
              <a:rPr kumimoji="1" lang="ja-JP" altLang="en-US" dirty="0" smtClean="0"/>
              <a:t>介した</a:t>
            </a:r>
            <a:r>
              <a:rPr kumimoji="1" lang="en-US" altLang="ja-JP" dirty="0" smtClean="0"/>
              <a:t>15</a:t>
            </a:r>
            <a:r>
              <a:rPr kumimoji="1" lang="ja-JP" altLang="en-US" dirty="0" smtClean="0"/>
              <a:t>号。業務化試験での</a:t>
            </a:r>
            <a:r>
              <a:rPr kumimoji="1" lang="en-US" altLang="ja-JP" dirty="0" smtClean="0"/>
              <a:t>Cntl</a:t>
            </a:r>
            <a:r>
              <a:rPr kumimoji="1" lang="ja-JP" altLang="en-US" dirty="0" err="1" smtClean="0"/>
              <a:t>、</a:t>
            </a:r>
            <a:r>
              <a:rPr kumimoji="1" lang="en-US" altLang="ja-JP" dirty="0" smtClean="0"/>
              <a:t>Test</a:t>
            </a:r>
            <a:r>
              <a:rPr kumimoji="1" lang="ja-JP" altLang="en-US" dirty="0" smtClean="0"/>
              <a:t>の結果を表示。この試験でも</a:t>
            </a:r>
            <a:r>
              <a:rPr kumimoji="1" lang="en-US" altLang="ja-JP" dirty="0" smtClean="0"/>
              <a:t>Cntl</a:t>
            </a:r>
            <a:r>
              <a:rPr kumimoji="1" lang="ja-JP" altLang="en-US" dirty="0" smtClean="0"/>
              <a:t>で台風中心が二つになっている。</a:t>
            </a:r>
            <a:r>
              <a:rPr kumimoji="1" lang="en-US" altLang="ja-JP" dirty="0" smtClean="0"/>
              <a:t>ges</a:t>
            </a:r>
            <a:r>
              <a:rPr kumimoji="1" lang="ja-JP" altLang="en-US" dirty="0" smtClean="0"/>
              <a:t>台風中心が残ったままであり、予報時間が進むと</a:t>
            </a:r>
            <a:r>
              <a:rPr kumimoji="1" lang="en-US" altLang="ja-JP" dirty="0" smtClean="0"/>
              <a:t>ges</a:t>
            </a:r>
            <a:r>
              <a:rPr kumimoji="1" lang="ja-JP" altLang="en-US" dirty="0" smtClean="0"/>
              <a:t>の台風中心が発達する。中心位置の補正が全くできなかったということ。</a:t>
            </a:r>
            <a:endParaRPr kumimoji="1" lang="ja-JP" altLang="en-US" dirty="0"/>
          </a:p>
        </p:txBody>
      </p:sp>
      <p:sp>
        <p:nvSpPr>
          <p:cNvPr id="4" name="スライド番号プレースホルダー 3"/>
          <p:cNvSpPr>
            <a:spLocks noGrp="1"/>
          </p:cNvSpPr>
          <p:nvPr>
            <p:ph type="sldNum" sz="quarter" idx="10"/>
          </p:nvPr>
        </p:nvSpPr>
        <p:spPr/>
        <p:txBody>
          <a:bodyPr/>
          <a:lstStyle/>
          <a:p>
            <a:fld id="{39267DBC-8255-4718-8544-4C500E87ADC5}" type="slidenum">
              <a:rPr kumimoji="1" lang="ja-JP" altLang="en-US" smtClean="0"/>
              <a:t>14</a:t>
            </a:fld>
            <a:endParaRPr kumimoji="1" lang="ja-JP" altLang="en-US"/>
          </a:p>
        </p:txBody>
      </p:sp>
    </p:spTree>
    <p:extLst>
      <p:ext uri="{BB962C8B-B14F-4D97-AF65-F5344CB8AC3E}">
        <p14:creationId xmlns:p14="http://schemas.microsoft.com/office/powerpoint/2010/main" val="265301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687A495-5D89-436B-BF29-20661D2F2E97}" type="slidenum">
              <a:rPr lang="en-US" altLang="ja-JP" smtClean="0">
                <a:ea typeface="ＭＳ Ｐゴシック" charset="-128"/>
              </a:rPr>
              <a:pPr eaLnBrk="1" hangingPunct="1">
                <a:spcBef>
                  <a:spcPct val="0"/>
                </a:spcBef>
              </a:pPr>
              <a:t>17</a:t>
            </a:fld>
            <a:endParaRPr lang="en-US" altLang="ja-JP" smtClean="0">
              <a:ea typeface="ＭＳ Ｐゴシック" charset="-128"/>
            </a:endParaRPr>
          </a:p>
        </p:txBody>
      </p:sp>
      <p:sp>
        <p:nvSpPr>
          <p:cNvPr id="123907" name="Rectangle 2"/>
          <p:cNvSpPr>
            <a:spLocks noGrp="1" noRot="1" noChangeAspect="1" noChangeArrowheads="1" noTextEdit="1"/>
          </p:cNvSpPr>
          <p:nvPr>
            <p:ph type="sldImg"/>
          </p:nvPr>
        </p:nvSpPr>
        <p:spPr>
          <a:xfrm>
            <a:off x="1141413" y="685800"/>
            <a:ext cx="4575175" cy="3430588"/>
          </a:xfrm>
          <a:ln/>
        </p:spPr>
      </p:sp>
      <p:sp>
        <p:nvSpPr>
          <p:cNvPr id="123908" name="Rectangle 3"/>
          <p:cNvSpPr>
            <a:spLocks noGrp="1" noChangeArrowheads="1"/>
          </p:cNvSpPr>
          <p:nvPr>
            <p:ph type="body" idx="1"/>
          </p:nvPr>
        </p:nvSpPr>
        <p:spPr>
          <a:xfrm>
            <a:off x="685316" y="4343216"/>
            <a:ext cx="5487370" cy="41151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smtClean="0">
              <a:solidFill>
                <a:srgbClr val="FF3300"/>
              </a:solidFill>
            </a:endParaRPr>
          </a:p>
        </p:txBody>
      </p:sp>
    </p:spTree>
    <p:extLst>
      <p:ext uri="{BB962C8B-B14F-4D97-AF65-F5344CB8AC3E}">
        <p14:creationId xmlns:p14="http://schemas.microsoft.com/office/powerpoint/2010/main" val="1453972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8D6D5F3-3601-4E85-9396-1BFB58790D90}" type="slidenum">
              <a:rPr lang="en-US" altLang="ja-JP" smtClean="0">
                <a:ea typeface="ＭＳ Ｐゴシック" charset="-128"/>
              </a:rPr>
              <a:pPr eaLnBrk="1" hangingPunct="1">
                <a:spcBef>
                  <a:spcPct val="0"/>
                </a:spcBef>
              </a:pPr>
              <a:t>18</a:t>
            </a:fld>
            <a:endParaRPr lang="en-US" altLang="ja-JP" smtClean="0">
              <a:ea typeface="ＭＳ Ｐゴシック" charset="-128"/>
            </a:endParaRPr>
          </a:p>
        </p:txBody>
      </p:sp>
      <p:sp>
        <p:nvSpPr>
          <p:cNvPr id="136195" name="Rectangle 2"/>
          <p:cNvSpPr>
            <a:spLocks noGrp="1" noRot="1" noChangeAspect="1" noChangeArrowheads="1" noTextEdit="1"/>
          </p:cNvSpPr>
          <p:nvPr>
            <p:ph type="sldImg"/>
          </p:nvPr>
        </p:nvSpPr>
        <p:spPr>
          <a:xfrm>
            <a:off x="1141413" y="685800"/>
            <a:ext cx="4575175" cy="3430588"/>
          </a:xfrm>
          <a:ln/>
        </p:spPr>
      </p:sp>
      <p:sp>
        <p:nvSpPr>
          <p:cNvPr id="136196" name="Rectangle 3"/>
          <p:cNvSpPr>
            <a:spLocks noGrp="1" noChangeArrowheads="1"/>
          </p:cNvSpPr>
          <p:nvPr>
            <p:ph type="body" idx="1"/>
          </p:nvPr>
        </p:nvSpPr>
        <p:spPr>
          <a:xfrm>
            <a:off x="685316" y="4343216"/>
            <a:ext cx="5487370" cy="41151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1714271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CSC: cloud system center</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B53203F-6A54-4075-A2B4-6A37B1F39087}" type="slidenum">
              <a:rPr lang="en-US" smtClean="0"/>
              <a:pPr>
                <a:defRPr/>
              </a:pPr>
              <a:t>27</a:t>
            </a:fld>
            <a:endParaRPr lang="en-US"/>
          </a:p>
        </p:txBody>
      </p:sp>
    </p:spTree>
    <p:extLst>
      <p:ext uri="{BB962C8B-B14F-4D97-AF65-F5344CB8AC3E}">
        <p14:creationId xmlns:p14="http://schemas.microsoft.com/office/powerpoint/2010/main" val="2243020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29</a:t>
            </a:fld>
            <a:endParaRPr kumimoji="1" lang="ja-JP" altLang="en-US" dirty="0"/>
          </a:p>
        </p:txBody>
      </p:sp>
    </p:spTree>
    <p:extLst>
      <p:ext uri="{BB962C8B-B14F-4D97-AF65-F5344CB8AC3E}">
        <p14:creationId xmlns:p14="http://schemas.microsoft.com/office/powerpoint/2010/main" val="138268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pPr/>
              <a:t>31</a:t>
            </a:fld>
            <a:endParaRPr kumimoji="1" lang="ja-JP" altLang="en-US" dirty="0"/>
          </a:p>
        </p:txBody>
      </p:sp>
    </p:spTree>
    <p:extLst>
      <p:ext uri="{BB962C8B-B14F-4D97-AF65-F5344CB8AC3E}">
        <p14:creationId xmlns:p14="http://schemas.microsoft.com/office/powerpoint/2010/main" val="210224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pPr/>
              <a:t>32</a:t>
            </a:fld>
            <a:endParaRPr kumimoji="1" lang="ja-JP" altLang="en-US" dirty="0"/>
          </a:p>
        </p:txBody>
      </p:sp>
    </p:spTree>
    <p:extLst>
      <p:ext uri="{BB962C8B-B14F-4D97-AF65-F5344CB8AC3E}">
        <p14:creationId xmlns:p14="http://schemas.microsoft.com/office/powerpoint/2010/main" val="204621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0" i="0" u="none" strike="noStrike" kern="1200" baseline="0" dirty="0" smtClean="0">
                <a:solidFill>
                  <a:schemeClr val="tx1"/>
                </a:solidFill>
                <a:latin typeface="+mn-lt"/>
                <a:ea typeface="+mn-ea"/>
                <a:cs typeface="+mn-cs"/>
              </a:rPr>
              <a:t>Table 1 shows the outline of the specifications of the SSWS storm surge model. The horizontal grid</a:t>
            </a:r>
          </a:p>
          <a:p>
            <a:r>
              <a:rPr lang="en-US" altLang="ja-JP" sz="1200" b="0" i="0" u="none" strike="noStrike" kern="1200" baseline="0" dirty="0" smtClean="0">
                <a:solidFill>
                  <a:schemeClr val="tx1"/>
                </a:solidFill>
                <a:latin typeface="+mn-lt"/>
                <a:ea typeface="+mn-ea"/>
                <a:cs typeface="+mn-cs"/>
              </a:rPr>
              <a:t>resolution is 2 minutes, corresponding to a distance of about 3.7 km. The model covers almost all coastal</a:t>
            </a:r>
          </a:p>
          <a:p>
            <a:r>
              <a:rPr lang="en-US" altLang="ja-JP" sz="1200" b="0" i="0" u="none" strike="noStrike" kern="1200" baseline="0" dirty="0" smtClean="0">
                <a:solidFill>
                  <a:schemeClr val="tx1"/>
                </a:solidFill>
                <a:latin typeface="+mn-lt"/>
                <a:ea typeface="+mn-ea"/>
                <a:cs typeface="+mn-cs"/>
              </a:rPr>
              <a:t>areas in the RSMC Tokyo area of responsibility (Figure 4). It runs four times a day (every 6 hours) on the</a:t>
            </a:r>
          </a:p>
          <a:p>
            <a:r>
              <a:rPr lang="en-US" altLang="ja-JP" sz="1200" b="0" i="0" u="none" strike="noStrike" kern="1200" baseline="0" dirty="0" smtClean="0">
                <a:solidFill>
                  <a:schemeClr val="tx1"/>
                </a:solidFill>
                <a:latin typeface="+mn-lt"/>
                <a:ea typeface="+mn-ea"/>
                <a:cs typeface="+mn-cs"/>
              </a:rPr>
              <a:t>JMA supercomputer system, and calculates storm surge predictions up to 72 hours ahead.</a:t>
            </a:r>
          </a:p>
          <a:p>
            <a:r>
              <a:rPr lang="en-US" altLang="ja-JP" sz="1200" b="0" i="0" u="none" strike="noStrike" kern="1200" baseline="0" dirty="0" smtClean="0">
                <a:solidFill>
                  <a:schemeClr val="tx1"/>
                </a:solidFill>
                <a:latin typeface="+mn-lt"/>
                <a:ea typeface="+mn-ea"/>
                <a:cs typeface="+mn-cs"/>
              </a:rPr>
              <a:t>Each calculation takes about 10 minutes, and storm surge distribution maps are created using the</a:t>
            </a:r>
          </a:p>
          <a:p>
            <a:r>
              <a:rPr lang="en-US" altLang="ja-JP" sz="1200" b="0" i="0" u="none" strike="noStrike" kern="1200" baseline="0" dirty="0" smtClean="0">
                <a:solidFill>
                  <a:schemeClr val="tx1"/>
                </a:solidFill>
                <a:latin typeface="+mn-lt"/>
                <a:ea typeface="+mn-ea"/>
                <a:cs typeface="+mn-cs"/>
              </a:rPr>
              <a:t>results. When no typhoon is expected during the forecast time, the model calculates data only for the next</a:t>
            </a:r>
          </a:p>
          <a:p>
            <a:r>
              <a:rPr lang="en-US" altLang="ja-JP" sz="1200" b="0" i="0" u="none" strike="noStrike" kern="1200" baseline="0" dirty="0" smtClean="0">
                <a:solidFill>
                  <a:schemeClr val="tx1"/>
                </a:solidFill>
                <a:latin typeface="+mn-lt"/>
                <a:ea typeface="+mn-ea"/>
                <a:cs typeface="+mn-cs"/>
              </a:rPr>
              <a:t>run, and no distribution maps are produced.</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B53203F-6A54-4075-A2B4-6A37B1F39087}" type="slidenum">
              <a:rPr lang="en-US" smtClean="0"/>
              <a:pPr>
                <a:defRPr/>
              </a:pPr>
              <a:t>33</a:t>
            </a:fld>
            <a:endParaRPr lang="en-US"/>
          </a:p>
        </p:txBody>
      </p:sp>
    </p:spTree>
    <p:extLst>
      <p:ext uri="{BB962C8B-B14F-4D97-AF65-F5344CB8AC3E}">
        <p14:creationId xmlns:p14="http://schemas.microsoft.com/office/powerpoint/2010/main" val="269458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B53203F-6A54-4075-A2B4-6A37B1F39087}" type="slidenum">
              <a:rPr lang="en-US" smtClean="0"/>
              <a:pPr>
                <a:defRPr/>
              </a:pPr>
              <a:t>36</a:t>
            </a:fld>
            <a:endParaRPr lang="en-US"/>
          </a:p>
        </p:txBody>
      </p:sp>
    </p:spTree>
    <p:extLst>
      <p:ext uri="{BB962C8B-B14F-4D97-AF65-F5344CB8AC3E}">
        <p14:creationId xmlns:p14="http://schemas.microsoft.com/office/powerpoint/2010/main" val="132373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C8C9A82-E243-4508-882B-4C403CEA14BD}" type="slidenum">
              <a:rPr lang="en-US" altLang="ja-JP" smtClean="0"/>
              <a:pPr/>
              <a:t>4</a:t>
            </a:fld>
            <a:endParaRPr lang="en-US" altLang="ja-JP"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r>
              <a:rPr lang="en-US" altLang="ja-JP" smtClean="0"/>
              <a:t>This table shows specifications of the models. </a:t>
            </a:r>
          </a:p>
        </p:txBody>
      </p:sp>
    </p:spTree>
    <p:extLst>
      <p:ext uri="{BB962C8B-B14F-4D97-AF65-F5344CB8AC3E}">
        <p14:creationId xmlns:p14="http://schemas.microsoft.com/office/powerpoint/2010/main" val="352321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a:ln/>
        </p:spPr>
      </p:sp>
      <p:sp>
        <p:nvSpPr>
          <p:cNvPr id="819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smtClean="0"/>
              <a:t>An</a:t>
            </a:r>
            <a:r>
              <a:rPr lang="en-US" altLang="ja-JP" baseline="0" dirty="0" smtClean="0"/>
              <a:t> elapse time of </a:t>
            </a:r>
            <a:r>
              <a:rPr lang="en-US" altLang="ja-JP" dirty="0" smtClean="0"/>
              <a:t>20</a:t>
            </a:r>
            <a:r>
              <a:rPr lang="en-US" altLang="ja-JP" baseline="0" dirty="0" smtClean="0"/>
              <a:t> minutes for </a:t>
            </a:r>
            <a:r>
              <a:rPr lang="en-US" altLang="ja-JP" dirty="0" smtClean="0"/>
              <a:t>84</a:t>
            </a:r>
            <a:r>
              <a:rPr lang="en-US" altLang="ja-JP" baseline="0" dirty="0" smtClean="0"/>
              <a:t> hour forecast</a:t>
            </a:r>
            <a:endParaRPr lang="ja-JP" altLang="en-US" dirty="0"/>
          </a:p>
        </p:txBody>
      </p:sp>
      <p:sp>
        <p:nvSpPr>
          <p:cNvPr id="819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FF6A9AE8-4366-44D1-8F64-51FEA0722272}" type="slidenum">
              <a:rPr lang="en-US" altLang="ja-JP" smtClean="0"/>
              <a:pPr eaLnBrk="1" hangingPunct="1"/>
              <a:t>6</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47047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a:ln/>
        </p:spPr>
      </p:sp>
      <p:sp>
        <p:nvSpPr>
          <p:cNvPr id="890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890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2624E8C1-F5DF-4BA0-9C07-5ECA108D4905}" type="slidenum">
              <a:rPr lang="en-US" altLang="ja-JP" smtClean="0"/>
              <a:pPr eaLnBrk="1" hangingPunct="1"/>
              <a:t>7</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102352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921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FBD376F9-805E-4D1D-AD19-AE8E0566F58A}" type="slidenum">
              <a:rPr lang="en-US" altLang="ja-JP" smtClean="0"/>
              <a:pPr eaLnBrk="1" hangingPunct="1"/>
              <a:t>8</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3702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積雲 </a:t>
            </a:r>
            <a:r>
              <a:rPr lang="en-US" altLang="ja-JP" dirty="0" smtClean="0"/>
              <a:t>A. </a:t>
            </a:r>
            <a:r>
              <a:rPr lang="en-US" altLang="ja-JP" dirty="0" err="1" smtClean="0"/>
              <a:t>Shimokobe</a:t>
            </a:r>
            <a:r>
              <a:rPr lang="en-US" altLang="ja-JP" dirty="0" smtClean="0"/>
              <a:t>, H. Sato, M. </a:t>
            </a:r>
            <a:r>
              <a:rPr lang="en-US" altLang="ja-JP" dirty="0" err="1" smtClean="0"/>
              <a:t>Ujiie</a:t>
            </a:r>
            <a:endParaRPr lang="en-US" altLang="ja-JP" dirty="0" smtClean="0"/>
          </a:p>
          <a:p>
            <a:pPr eaLnBrk="1" hangingPunct="1"/>
            <a:r>
              <a:rPr lang="ja-JP" altLang="en-US" dirty="0" smtClean="0"/>
              <a:t>雲 </a:t>
            </a:r>
            <a:r>
              <a:rPr lang="en-US" altLang="ja-JP" dirty="0" smtClean="0"/>
              <a:t>K. Saitou, M. </a:t>
            </a:r>
            <a:r>
              <a:rPr lang="en-US" altLang="ja-JP" dirty="0" err="1" smtClean="0"/>
              <a:t>Ujiie</a:t>
            </a:r>
            <a:r>
              <a:rPr lang="en-US" altLang="ja-JP" dirty="0" smtClean="0"/>
              <a:t> </a:t>
            </a:r>
          </a:p>
          <a:p>
            <a:pPr eaLnBrk="1" hangingPunct="1"/>
            <a:r>
              <a:rPr lang="ja-JP" altLang="en-US" dirty="0" smtClean="0"/>
              <a:t>陸面 </a:t>
            </a:r>
            <a:r>
              <a:rPr lang="en-US" altLang="ja-JP" dirty="0" smtClean="0"/>
              <a:t>T. Tokuhiro, D. </a:t>
            </a:r>
            <a:r>
              <a:rPr lang="en-US" altLang="ja-JP" dirty="0" err="1" smtClean="0"/>
              <a:t>Hotta</a:t>
            </a:r>
            <a:r>
              <a:rPr lang="en-US" altLang="ja-JP" dirty="0" smtClean="0"/>
              <a:t>, M. Hirai, M. </a:t>
            </a:r>
            <a:r>
              <a:rPr lang="en-US" altLang="ja-JP" dirty="0" err="1" smtClean="0"/>
              <a:t>Ohizumi</a:t>
            </a:r>
            <a:r>
              <a:rPr lang="en-US" altLang="ja-JP" dirty="0" smtClean="0"/>
              <a:t> </a:t>
            </a:r>
          </a:p>
          <a:p>
            <a:pPr eaLnBrk="1" hangingPunct="1"/>
            <a:r>
              <a:rPr lang="ja-JP" altLang="en-US" dirty="0" smtClean="0"/>
              <a:t>海面 </a:t>
            </a:r>
            <a:r>
              <a:rPr lang="en-US" altLang="ja-JP" dirty="0" smtClean="0"/>
              <a:t>H. </a:t>
            </a:r>
            <a:r>
              <a:rPr lang="en-US" altLang="ja-JP" dirty="0" err="1" smtClean="0"/>
              <a:t>Yonehara</a:t>
            </a:r>
            <a:r>
              <a:rPr lang="en-US" altLang="ja-JP" dirty="0" smtClean="0"/>
              <a:t>, M. </a:t>
            </a:r>
            <a:r>
              <a:rPr lang="en-US" altLang="ja-JP" dirty="0" err="1" smtClean="0"/>
              <a:t>Higaki</a:t>
            </a:r>
            <a:r>
              <a:rPr lang="en-US" altLang="ja-JP" dirty="0" smtClean="0"/>
              <a:t> </a:t>
            </a:r>
          </a:p>
          <a:p>
            <a:pPr eaLnBrk="1" hangingPunct="1"/>
            <a:r>
              <a:rPr lang="ja-JP" altLang="en-US" dirty="0" smtClean="0"/>
              <a:t>放射 </a:t>
            </a:r>
            <a:r>
              <a:rPr lang="en-US" altLang="ja-JP" dirty="0" smtClean="0"/>
              <a:t>R. </a:t>
            </a:r>
            <a:r>
              <a:rPr lang="en-US" altLang="ja-JP" dirty="0" err="1" smtClean="0"/>
              <a:t>Nagasawa</a:t>
            </a:r>
            <a:r>
              <a:rPr lang="en-US" altLang="ja-JP" dirty="0" smtClean="0"/>
              <a:t>, R. </a:t>
            </a:r>
            <a:r>
              <a:rPr lang="en-US" altLang="ja-JP" dirty="0" err="1" smtClean="0"/>
              <a:t>Sekiguchi</a:t>
            </a:r>
            <a:r>
              <a:rPr lang="en-US" altLang="ja-JP" dirty="0" smtClean="0"/>
              <a:t> </a:t>
            </a:r>
          </a:p>
          <a:p>
            <a:pPr eaLnBrk="1" hangingPunct="1"/>
            <a:endParaRPr lang="ja-JP" altLang="en-US" dirty="0"/>
          </a:p>
        </p:txBody>
      </p:sp>
      <p:sp>
        <p:nvSpPr>
          <p:cNvPr id="921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FBD376F9-805E-4D1D-AD19-AE8E0566F58A}" type="slidenum">
              <a:rPr lang="en-US" altLang="ja-JP" smtClean="0"/>
              <a:pPr eaLnBrk="1" hangingPunct="1"/>
              <a:t>9</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211702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921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FBD376F9-805E-4D1D-AD19-AE8E0566F58A}" type="slidenum">
              <a:rPr lang="en-US" altLang="ja-JP" smtClean="0"/>
              <a:pPr eaLnBrk="1" hangingPunct="1"/>
              <a:t>10</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213003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921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FBD376F9-805E-4D1D-AD19-AE8E0566F58A}" type="slidenum">
              <a:rPr lang="en-US" altLang="ja-JP" smtClean="0"/>
              <a:pPr eaLnBrk="1" hangingPunct="1"/>
              <a:t>11</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35623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849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61A48CDF-B399-453A-88F4-D9A7974FA57F}" type="slidenum">
              <a:rPr lang="en-US" altLang="ja-JP" smtClean="0"/>
              <a:pPr eaLnBrk="1" hangingPunct="1"/>
              <a:t>12</a:t>
            </a:fld>
            <a:endParaRPr lang="en-US" altLang="ja-JP" smtClean="0"/>
          </a:p>
        </p:txBody>
      </p:sp>
      <p:sp>
        <p:nvSpPr>
          <p:cNvPr id="2" name="フッター プレースホルダー 1"/>
          <p:cNvSpPr>
            <a:spLocks noGrp="1"/>
          </p:cNvSpPr>
          <p:nvPr>
            <p:ph type="ftr" sz="quarter" idx="10"/>
          </p:nvPr>
        </p:nvSpPr>
        <p:spPr/>
        <p:txBody>
          <a:bodyPr/>
          <a:lstStyle/>
          <a:p>
            <a:pPr>
              <a:defRPr/>
            </a:pPr>
            <a:r>
              <a:rPr lang="en-US" altLang="ja-JP" smtClean="0"/>
              <a:t>JICA Group Training Course in METEOROLOGY 2015/9/17</a:t>
            </a:r>
            <a:endParaRPr lang="en-US" altLang="ja-JP"/>
          </a:p>
        </p:txBody>
      </p:sp>
    </p:spTree>
    <p:extLst>
      <p:ext uri="{BB962C8B-B14F-4D97-AF65-F5344CB8AC3E}">
        <p14:creationId xmlns:p14="http://schemas.microsoft.com/office/powerpoint/2010/main" val="318250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pic>
        <p:nvPicPr>
          <p:cNvPr id="4" name="Picture 2" descr="C:\Documents and Settings\JMA325C\デスクトップ\新しい画像.jpg"/>
          <p:cNvPicPr>
            <a:picLocks noChangeAspect="1" noChangeArrowheads="1"/>
          </p:cNvPicPr>
          <p:nvPr/>
        </p:nvPicPr>
        <p:blipFill>
          <a:blip r:embed="rId2"/>
          <a:srcRect l="275" t="954" r="275"/>
          <a:stretch>
            <a:fillRect/>
          </a:stretch>
        </p:blipFill>
        <p:spPr bwMode="auto">
          <a:xfrm>
            <a:off x="1588" y="0"/>
            <a:ext cx="9142412" cy="1871663"/>
          </a:xfrm>
          <a:prstGeom prst="rect">
            <a:avLst/>
          </a:prstGeom>
          <a:noFill/>
          <a:ln w="9525">
            <a:noFill/>
            <a:miter lim="800000"/>
            <a:headEnd/>
            <a:tailEnd/>
          </a:ln>
        </p:spPr>
      </p:pic>
      <p:sp>
        <p:nvSpPr>
          <p:cNvPr id="2" name="タイトル 1"/>
          <p:cNvSpPr>
            <a:spLocks noGrp="1"/>
          </p:cNvSpPr>
          <p:nvPr>
            <p:ph type="ctrTitle"/>
          </p:nvPr>
        </p:nvSpPr>
        <p:spPr>
          <a:xfrm>
            <a:off x="685800" y="2130425"/>
            <a:ext cx="7772400" cy="1470025"/>
          </a:xfrm>
        </p:spPr>
        <p:txBody>
          <a:bodyPr/>
          <a:lstStyle>
            <a:lvl1pPr>
              <a:defRPr>
                <a:solidFill>
                  <a:schemeClr val="tx2"/>
                </a:solidFill>
              </a:defRPr>
            </a:lvl1pPr>
          </a:lstStyle>
          <a:p>
            <a:r>
              <a:rPr lang="ja-JP" altLang="en-US" smtClean="0"/>
              <a:t>マスタ タイトルの書式設定</a:t>
            </a:r>
            <a:endParaRPr lang="ja-JP" altLang="en-US" dirty="0"/>
          </a:p>
        </p:txBody>
      </p:sp>
      <p:sp>
        <p:nvSpPr>
          <p:cNvPr id="3" name="サブタイトル 2"/>
          <p:cNvSpPr>
            <a:spLocks noGrp="1"/>
          </p:cNvSpPr>
          <p:nvPr>
            <p:ph type="subTitle" idx="1"/>
          </p:nvPr>
        </p:nvSpPr>
        <p:spPr>
          <a:xfrm>
            <a:off x="1371600" y="4293096"/>
            <a:ext cx="6400800" cy="1296144"/>
          </a:xfrm>
        </p:spPr>
        <p:txBody>
          <a:bodyPr anchor="ct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D3C68239-6F22-4579-91E8-545185C9EAE6}" type="slidenum">
              <a:rPr lang="ja-JP" altLang="en-US"/>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3" name="スライド番号プレースホルダ 5"/>
          <p:cNvSpPr>
            <a:spLocks noGrp="1"/>
          </p:cNvSpPr>
          <p:nvPr>
            <p:ph type="sldNum" sz="quarter" idx="11"/>
          </p:nvPr>
        </p:nvSpPr>
        <p:spPr/>
        <p:txBody>
          <a:bodyPr/>
          <a:lstStyle>
            <a:lvl1pPr>
              <a:defRPr/>
            </a:lvl1pPr>
          </a:lstStyle>
          <a:p>
            <a:pPr>
              <a:defRPr/>
            </a:pPr>
            <a:fld id="{B5811ECE-CC72-445E-9188-6A84C8FEFF96}"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1F7C6404-2854-4CE7-88ED-92A1EBE373E1}" type="slidenum">
              <a:rPr lang="ja-JP" altLang="en-US"/>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2FA8AC73-645D-4AC5-B079-76DB334A9C7D}" type="slidenum">
              <a:rPr lang="ja-JP" altLang="en-US"/>
              <a:pPr>
                <a:defRPr/>
              </a:pPr>
              <a:t>‹#›</a:t>
            </a:fld>
            <a:endParaRPr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A1841613-3C68-48F4-B930-82D75E517E60}" type="slidenum">
              <a:rPr lang="ja-JP" altLang="en-US"/>
              <a:pPr>
                <a:defRPr/>
              </a:pPr>
              <a:t>‹#›</a:t>
            </a:fld>
            <a:endParaRPr lang="ja-JP"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solidFill>
                  <a:schemeClr val="tx2"/>
                </a:solidFill>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E0935633-2801-494F-9B8F-02DF9C72EE0C}" type="slidenum">
              <a:rPr lang="ja-JP" altLang="en-US"/>
              <a:pPr>
                <a:defRPr/>
              </a:pPr>
              <a:t>‹#›</a:t>
            </a:fld>
            <a:endParaRPr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4"/>
          </p:nvPr>
        </p:nvSpPr>
        <p:spPr>
          <a:xfrm>
            <a:off x="6865178" y="6592268"/>
            <a:ext cx="2133600" cy="257113"/>
          </a:xfrm>
          <a:prstGeom prst="rect">
            <a:avLst/>
          </a:prstGeom>
        </p:spPr>
        <p:txBody>
          <a:bodyPr vert="horz" lIns="0" tIns="0" rIns="0" bIns="0" rtlCol="0" anchor="ctr"/>
          <a:lstStyle>
            <a:lvl1pPr algn="r">
              <a:defRPr sz="923" b="1">
                <a:solidFill>
                  <a:srgbClr val="4D4D4D"/>
                </a:solidFill>
                <a:latin typeface="メイリオ" pitchFamily="50" charset="-128"/>
                <a:ea typeface="メイリオ" pitchFamily="50" charset="-128"/>
                <a:cs typeface="メイリオ" pitchFamily="50" charset="-128"/>
              </a:defRPr>
            </a:lvl1pPr>
          </a:lstStyle>
          <a:p>
            <a:fld id="{FB3508C7-2FE0-4945-9CBD-863E05F850D2}" type="slidenum">
              <a:rPr lang="ja-JP" altLang="en-US" smtClean="0"/>
              <a:pPr/>
              <a:t>‹#›</a:t>
            </a:fld>
            <a:endParaRPr lang="ja-JP" altLang="en-US" dirty="0"/>
          </a:p>
        </p:txBody>
      </p:sp>
      <p:sp>
        <p:nvSpPr>
          <p:cNvPr id="12" name="タイトル 1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6" name="フッター プレースホルダー 3"/>
          <p:cNvSpPr>
            <a:spLocks noGrp="1"/>
          </p:cNvSpPr>
          <p:nvPr>
            <p:ph type="ftr" sz="quarter" idx="3"/>
          </p:nvPr>
        </p:nvSpPr>
        <p:spPr>
          <a:xfrm>
            <a:off x="85348" y="6580850"/>
            <a:ext cx="583704" cy="190783"/>
          </a:xfrm>
          <a:prstGeom prst="rect">
            <a:avLst/>
          </a:prstGeom>
          <a:solidFill>
            <a:schemeClr val="bg2"/>
          </a:solidFill>
          <a:ln>
            <a:noFill/>
          </a:ln>
        </p:spPr>
        <p:txBody>
          <a:bodyPr wrap="square" lIns="0" tIns="36000" rIns="0" bIns="18000" anchor="ctr" anchorCtr="0">
            <a:spAutoFit/>
          </a:bodyPr>
          <a:lstStyle>
            <a:lvl1pPr algn="ctr">
              <a:lnSpc>
                <a:spcPct val="120000"/>
              </a:lnSpc>
              <a:defRPr sz="738">
                <a:solidFill>
                  <a:schemeClr val="tx1"/>
                </a:solidFill>
                <a:latin typeface="メイリオ" pitchFamily="50" charset="-128"/>
                <a:ea typeface="メイリオ" pitchFamily="50" charset="-128"/>
                <a:cs typeface="メイリオ" pitchFamily="50" charset="-128"/>
              </a:defRPr>
            </a:lvl1pPr>
          </a:lstStyle>
          <a:p>
            <a:r>
              <a:rPr lang="en-US" altLang="ja-JP" smtClean="0"/>
              <a:t>#P14101</a:t>
            </a:r>
            <a:endParaRPr lang="ja-JP" altLang="en-US" dirty="0"/>
          </a:p>
        </p:txBody>
      </p:sp>
      <p:sp>
        <p:nvSpPr>
          <p:cNvPr id="9" name="Line 5"/>
          <p:cNvSpPr>
            <a:spLocks noChangeShapeType="1"/>
          </p:cNvSpPr>
          <p:nvPr userDrawn="1"/>
        </p:nvSpPr>
        <p:spPr bwMode="gray">
          <a:xfrm>
            <a:off x="0" y="620713"/>
            <a:ext cx="9144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
        <p:nvSpPr>
          <p:cNvPr id="10" name="Rectangle 10"/>
          <p:cNvSpPr>
            <a:spLocks noChangeArrowheads="1"/>
          </p:cNvSpPr>
          <p:nvPr userDrawn="1"/>
        </p:nvSpPr>
        <p:spPr bwMode="auto">
          <a:xfrm>
            <a:off x="0" y="519520"/>
            <a:ext cx="65" cy="276999"/>
          </a:xfrm>
          <a:prstGeom prst="rect">
            <a:avLst/>
          </a:prstGeom>
          <a:solidFill>
            <a:schemeClr val="bg2"/>
          </a:solidFill>
          <a:ln>
            <a:noFill/>
          </a:ln>
          <a:effectLst/>
          <a:extLst/>
        </p:spPr>
        <p:txBody>
          <a:bodyPr wrap="none" lIns="0" tIns="0" rIns="0" bIns="0" anchor="ctr">
            <a:spAutoFit/>
          </a:bodyPr>
          <a:lstStyle/>
          <a:p>
            <a:endParaRPr lang="ja-JP" altLang="en-US"/>
          </a:p>
        </p:txBody>
      </p:sp>
    </p:spTree>
    <p:extLst>
      <p:ext uri="{BB962C8B-B14F-4D97-AF65-F5344CB8AC3E}">
        <p14:creationId xmlns:p14="http://schemas.microsoft.com/office/powerpoint/2010/main" val="19899112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2" descr="C:\Documents and Settings\JMA325C\デスクトップ\新しい画像.jpg"/>
          <p:cNvPicPr>
            <a:picLocks noChangeAspect="1" noChangeArrowheads="1"/>
          </p:cNvPicPr>
          <p:nvPr/>
        </p:nvPicPr>
        <p:blipFill>
          <a:blip r:embed="rId2"/>
          <a:srcRect l="275" t="954" r="275"/>
          <a:stretch>
            <a:fillRect/>
          </a:stretch>
        </p:blipFill>
        <p:spPr bwMode="auto">
          <a:xfrm>
            <a:off x="1588" y="0"/>
            <a:ext cx="9142412" cy="1871663"/>
          </a:xfrm>
          <a:prstGeom prst="rect">
            <a:avLst/>
          </a:prstGeom>
          <a:noFill/>
          <a:ln w="9525">
            <a:noFill/>
            <a:miter lim="800000"/>
            <a:headEnd/>
            <a:tailEnd/>
          </a:ln>
        </p:spPr>
      </p:pic>
      <p:sp>
        <p:nvSpPr>
          <p:cNvPr id="2" name="タイトル 1"/>
          <p:cNvSpPr>
            <a:spLocks noGrp="1"/>
          </p:cNvSpPr>
          <p:nvPr>
            <p:ph type="ctrTitle"/>
          </p:nvPr>
        </p:nvSpPr>
        <p:spPr>
          <a:xfrm>
            <a:off x="685800" y="2130425"/>
            <a:ext cx="7772400" cy="1470025"/>
          </a:xfrm>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4293096"/>
            <a:ext cx="6400800" cy="1296144"/>
          </a:xfrm>
        </p:spPr>
        <p:txBody>
          <a:bodyPr anchor="ct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C141EA2A-51BE-4D9E-898B-0845634C0D7C}" type="slidenum">
              <a:rPr lang="ja-JP" altLang="en-US"/>
              <a:pPr>
                <a:defRPr/>
              </a:pPr>
              <a:t>‹#›</a:t>
            </a:fld>
            <a:endParaRPr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C9E19B47-0836-4C2E-9492-6DA88983B36B}" type="slidenum">
              <a:rPr lang="ja-JP" altLang="en-US"/>
              <a:pPr>
                <a:defRPr/>
              </a:pPr>
              <a:t>‹#›</a:t>
            </a:fld>
            <a:endParaRPr lang="ja-JP"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rrowheads="1"/>
          </p:cNvPicPr>
          <p:nvPr/>
        </p:nvPicPr>
        <p:blipFill>
          <a:blip r:embed="rId2"/>
          <a:srcRect l="6076" r="4987"/>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17DD023C-82E8-454D-A54C-A2957662AC93}" type="slidenum">
              <a:rPr lang="ja-JP" altLang="en-US"/>
              <a:pPr>
                <a:defRPr/>
              </a:pPr>
              <a:t>‹#›</a:t>
            </a:fld>
            <a:endParaRPr lang="ja-JP"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rrowheads="1"/>
          </p:cNvPicPr>
          <p:nvPr/>
        </p:nvPicPr>
        <p:blipFill>
          <a:blip r:embed="rId2"/>
          <a:srcRect l="11147"/>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E4B24389-83B7-44F4-A052-10354088EC8C}"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808EB84C-6FBA-423C-A0BA-C18E74F7F35A}" type="slidenum">
              <a:rPr lang="ja-JP" altLang="en-US"/>
              <a:pPr>
                <a:defRPr/>
              </a:pPr>
              <a:t>‹#›</a:t>
            </a:fld>
            <a:endParaRPr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3.JPG"/>
          <p:cNvPicPr>
            <a:picLocks noChangeArrowheads="1"/>
          </p:cNvPicPr>
          <p:nvPr/>
        </p:nvPicPr>
        <p:blipFill>
          <a:blip r:embed="rId2"/>
          <a:srcRect l="11104"/>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6A31D15C-A233-48E0-A567-55B7396E82B3}" type="slidenum">
              <a:rPr lang="ja-JP" altLang="en-US"/>
              <a:pPr>
                <a:defRPr/>
              </a:pPr>
              <a:t>‹#›</a:t>
            </a:fld>
            <a:endParaRPr lang="ja-JP"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3_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53388AE2-3D30-4376-9FAE-5EE0D6C7CD66}" type="slidenum">
              <a:rPr lang="ja-JP" altLang="en-US"/>
              <a:pPr>
                <a:defRPr/>
              </a:pPr>
              <a:t>‹#›</a:t>
            </a:fld>
            <a:endParaRPr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A1F8D6DC-7D2F-4EFC-B924-BE48DE9DEF2C}" type="slidenum">
              <a:rPr lang="ja-JP" altLang="en-US"/>
              <a:pPr>
                <a:defRPr/>
              </a:pPr>
              <a:t>‹#›</a:t>
            </a:fld>
            <a:endParaRPr lang="ja-JP"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8" name="スライド番号プレースホルダ 5"/>
          <p:cNvSpPr>
            <a:spLocks noGrp="1"/>
          </p:cNvSpPr>
          <p:nvPr>
            <p:ph type="sldNum" sz="quarter" idx="11"/>
          </p:nvPr>
        </p:nvSpPr>
        <p:spPr/>
        <p:txBody>
          <a:bodyPr/>
          <a:lstStyle>
            <a:lvl1pPr>
              <a:defRPr/>
            </a:lvl1pPr>
          </a:lstStyle>
          <a:p>
            <a:pPr>
              <a:defRPr/>
            </a:pPr>
            <a:fld id="{A252C356-869C-416F-A295-467C8628B69F}" type="slidenum">
              <a:rPr lang="ja-JP" altLang="en-US"/>
              <a:pPr>
                <a:defRPr/>
              </a:pPr>
              <a:t>‹#›</a:t>
            </a:fld>
            <a:endParaRPr lang="ja-JP"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1"/>
          </p:nvPr>
        </p:nvSpPr>
        <p:spPr/>
        <p:txBody>
          <a:bodyPr/>
          <a:lstStyle>
            <a:lvl1pPr>
              <a:defRPr/>
            </a:lvl1pPr>
          </a:lstStyle>
          <a:p>
            <a:pPr>
              <a:defRPr/>
            </a:pPr>
            <a:fld id="{436E9B2E-343E-42F2-A357-90FA84ABA3F8}" type="slidenum">
              <a:rPr lang="ja-JP" altLang="en-US"/>
              <a:pPr>
                <a:defRPr/>
              </a:pPr>
              <a:t>‹#›</a:t>
            </a:fld>
            <a:endParaRPr lang="ja-JP"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3" name="スライド番号プレースホルダ 5"/>
          <p:cNvSpPr>
            <a:spLocks noGrp="1"/>
          </p:cNvSpPr>
          <p:nvPr>
            <p:ph type="sldNum" sz="quarter" idx="11"/>
          </p:nvPr>
        </p:nvSpPr>
        <p:spPr/>
        <p:txBody>
          <a:bodyPr/>
          <a:lstStyle>
            <a:lvl1pPr>
              <a:defRPr/>
            </a:lvl1pPr>
          </a:lstStyle>
          <a:p>
            <a:pPr>
              <a:defRPr/>
            </a:pPr>
            <a:fld id="{CFAB5B33-A825-4E8D-AF09-C79D337FD095}" type="slidenum">
              <a:rPr lang="ja-JP" altLang="en-US"/>
              <a:pPr>
                <a:defRPr/>
              </a:pPr>
              <a:t>‹#›</a:t>
            </a:fld>
            <a:endParaRPr lang="ja-JP"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0FC994AB-1A5F-4BED-9A41-87057A0328F0}" type="slidenum">
              <a:rPr lang="ja-JP" altLang="en-US"/>
              <a:pPr>
                <a:defRPr/>
              </a:pPr>
              <a:t>‹#›</a:t>
            </a:fld>
            <a:endParaRPr lang="ja-JP"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15CD9708-F80B-4440-BED9-3A1F088875B1}" type="slidenum">
              <a:rPr lang="ja-JP" altLang="en-US"/>
              <a:pPr>
                <a:defRPr/>
              </a:pPr>
              <a:t>‹#›</a:t>
            </a:fld>
            <a:endParaRPr lang="ja-JP"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F8636EC0-A624-47D9-90C4-6A4B5BA0230A}" type="slidenum">
              <a:rPr lang="ja-JP" altLang="en-US"/>
              <a:pPr>
                <a:defRPr/>
              </a:pPr>
              <a:t>‹#›</a:t>
            </a:fld>
            <a:endParaRPr lang="ja-JP"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solidFill>
                  <a:schemeClr val="tx2"/>
                </a:solidFill>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7A999181-5001-4A1A-BF04-B5D332E65D57}"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rrowheads="1"/>
          </p:cNvPicPr>
          <p:nvPr/>
        </p:nvPicPr>
        <p:blipFill>
          <a:blip r:embed="rId2"/>
          <a:srcRect l="6076" r="4987"/>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2C4735A4-BDA3-40E9-956F-61E6B3F4F31E}" type="slidenum">
              <a:rPr lang="ja-JP" altLang="en-US"/>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rrowheads="1"/>
          </p:cNvPicPr>
          <p:nvPr/>
        </p:nvPicPr>
        <p:blipFill>
          <a:blip r:embed="rId2"/>
          <a:srcRect l="11147"/>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F060069E-B8D5-468C-B0C2-4AAA9CFC6D76}" type="slidenum">
              <a:rPr lang="ja-JP" altLang="en-US"/>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3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3.JPG"/>
          <p:cNvPicPr>
            <a:picLocks noChangeArrowheads="1"/>
          </p:cNvPicPr>
          <p:nvPr/>
        </p:nvPicPr>
        <p:blipFill>
          <a:blip r:embed="rId2"/>
          <a:srcRect l="11104"/>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a:xfrm>
            <a:off x="2411413" y="6381750"/>
            <a:ext cx="4321175" cy="365125"/>
          </a:xfrm>
        </p:spPr>
        <p:txBody>
          <a:bodyPr/>
          <a:lstStyle>
            <a:lvl1pPr>
              <a:defRPr>
                <a:solidFill>
                  <a:schemeClr val="bg1"/>
                </a:solidFill>
              </a:defRPr>
            </a:lvl1pPr>
          </a:lstStyle>
          <a:p>
            <a:pPr>
              <a:defRPr/>
            </a:pPr>
            <a:endParaRPr lang="ja-JP" altLang="en-US"/>
          </a:p>
        </p:txBody>
      </p:sp>
      <p:sp>
        <p:nvSpPr>
          <p:cNvPr id="6" name="スライド番号プレースホルダ 5"/>
          <p:cNvSpPr>
            <a:spLocks noGrp="1"/>
          </p:cNvSpPr>
          <p:nvPr>
            <p:ph type="sldNum" sz="quarter" idx="11"/>
          </p:nvPr>
        </p:nvSpPr>
        <p:spPr>
          <a:xfrm>
            <a:off x="8101013" y="6381750"/>
            <a:ext cx="909637" cy="365125"/>
          </a:xfrm>
        </p:spPr>
        <p:txBody>
          <a:bodyPr/>
          <a:lstStyle>
            <a:lvl1pPr>
              <a:defRPr>
                <a:solidFill>
                  <a:schemeClr val="bg1"/>
                </a:solidFill>
              </a:defRPr>
            </a:lvl1pPr>
          </a:lstStyle>
          <a:p>
            <a:pPr>
              <a:defRPr/>
            </a:pPr>
            <a:fld id="{BCF8A205-E34F-4092-86B5-5FDB7C6901F7}" type="slidenum">
              <a:rPr lang="ja-JP" altLang="en-US"/>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25408815-59E3-4505-B477-4CE191A8BB64}"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A733EB25-F396-4588-B6A0-3C002750B232}"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8" name="スライド番号プレースホルダ 5"/>
          <p:cNvSpPr>
            <a:spLocks noGrp="1"/>
          </p:cNvSpPr>
          <p:nvPr>
            <p:ph type="sldNum" sz="quarter" idx="11"/>
          </p:nvPr>
        </p:nvSpPr>
        <p:spPr/>
        <p:txBody>
          <a:bodyPr/>
          <a:lstStyle>
            <a:lvl1pPr>
              <a:defRPr/>
            </a:lvl1pPr>
          </a:lstStyle>
          <a:p>
            <a:pPr>
              <a:defRPr/>
            </a:pPr>
            <a:fld id="{6B71CDDF-A333-4F1D-BB1E-D6FFEB8CF576}" type="slidenum">
              <a:rPr lang="ja-JP" altLang="en-US"/>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 タイトルの書式設定</a:t>
            </a:r>
            <a:endParaRPr lang="ja-JP" altLang="en-US"/>
          </a:p>
        </p:txBody>
      </p:sp>
      <p:sp>
        <p:nvSpPr>
          <p:cNvPr id="3"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1"/>
          </p:nvPr>
        </p:nvSpPr>
        <p:spPr/>
        <p:txBody>
          <a:bodyPr/>
          <a:lstStyle>
            <a:lvl1pPr>
              <a:defRPr/>
            </a:lvl1pPr>
          </a:lstStyle>
          <a:p>
            <a:pPr>
              <a:defRPr/>
            </a:pPr>
            <a:fld id="{317F04E9-D4D5-4BCB-9CCD-57914E8ACD3F}"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theme" Target="../theme/theme2.xml"/><Relationship Id="rId16" Type="http://schemas.openxmlformats.org/officeDocument/2006/relationships/image" Target="../media/image6.jpe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7170" name="Picture 10" descr="C:\Documents and Settings\JMA3214\デスクトップ\図\下枠JMA.JPG"/>
          <p:cNvPicPr>
            <a:picLocks noChangeAspect="1" noChangeArrowheads="1"/>
          </p:cNvPicPr>
          <p:nvPr/>
        </p:nvPicPr>
        <p:blipFill>
          <a:blip r:embed="rId17"/>
          <a:srcRect/>
          <a:stretch>
            <a:fillRect/>
          </a:stretch>
        </p:blipFill>
        <p:spPr bwMode="auto">
          <a:xfrm>
            <a:off x="47625" y="5911850"/>
            <a:ext cx="9096375" cy="800100"/>
          </a:xfrm>
          <a:prstGeom prst="rect">
            <a:avLst/>
          </a:prstGeom>
          <a:noFill/>
          <a:ln w="9525">
            <a:noFill/>
            <a:miter lim="800000"/>
            <a:headEnd/>
            <a:tailEnd/>
          </a:ln>
        </p:spPr>
      </p:pic>
      <p:sp>
        <p:nvSpPr>
          <p:cNvPr id="7171"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2"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 name="フッター プレースホルダ 4"/>
          <p:cNvSpPr>
            <a:spLocks noGrp="1"/>
          </p:cNvSpPr>
          <p:nvPr>
            <p:ph type="ftr" sz="quarter" idx="3"/>
          </p:nvPr>
        </p:nvSpPr>
        <p:spPr>
          <a:xfrm>
            <a:off x="2411413" y="6381750"/>
            <a:ext cx="4408487"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804025" y="6381750"/>
            <a:ext cx="19177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ea typeface="+mn-ea"/>
              </a:defRPr>
            </a:lvl1pPr>
          </a:lstStyle>
          <a:p>
            <a:pPr>
              <a:defRPr/>
            </a:pPr>
            <a:fld id="{7CEC031F-A24D-4B59-BBB3-A2F8FDF1A45B}"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5214" r:id="rId1"/>
    <p:sldLayoutId id="2147485194" r:id="rId2"/>
    <p:sldLayoutId id="2147485215" r:id="rId3"/>
    <p:sldLayoutId id="2147485216" r:id="rId4"/>
    <p:sldLayoutId id="2147485217"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22" r:id="rId15"/>
  </p:sldLayoutIdLst>
  <p:hf hdr="0" ftr="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8194" name="Picture 7" descr="C:\Documents and Settings\JMA3214\デスクトップ\図\下枠数値.JPG"/>
          <p:cNvPicPr>
            <a:picLocks noChangeAspect="1" noChangeArrowheads="1"/>
          </p:cNvPicPr>
          <p:nvPr/>
        </p:nvPicPr>
        <p:blipFill>
          <a:blip r:embed="rId16"/>
          <a:srcRect/>
          <a:stretch>
            <a:fillRect/>
          </a:stretch>
        </p:blipFill>
        <p:spPr bwMode="auto">
          <a:xfrm>
            <a:off x="47625" y="5911850"/>
            <a:ext cx="9096375" cy="800100"/>
          </a:xfrm>
          <a:prstGeom prst="rect">
            <a:avLst/>
          </a:prstGeom>
          <a:noFill/>
          <a:ln w="9525">
            <a:noFill/>
            <a:miter lim="800000"/>
            <a:headEnd/>
            <a:tailEnd/>
          </a:ln>
        </p:spPr>
      </p:pic>
      <p:sp>
        <p:nvSpPr>
          <p:cNvPr id="8195"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196"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 name="フッター プレースホルダ 4"/>
          <p:cNvSpPr>
            <a:spLocks noGrp="1"/>
          </p:cNvSpPr>
          <p:nvPr>
            <p:ph type="ftr" sz="quarter" idx="3"/>
          </p:nvPr>
        </p:nvSpPr>
        <p:spPr>
          <a:xfrm>
            <a:off x="2411413" y="6381750"/>
            <a:ext cx="316865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5580063" y="6381750"/>
            <a:ext cx="909637"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ea typeface="+mn-ea"/>
              </a:defRPr>
            </a:lvl1pPr>
          </a:lstStyle>
          <a:p>
            <a:pPr>
              <a:defRPr/>
            </a:pPr>
            <a:fld id="{CA1310E9-3B18-4D59-B15C-5A7B40CCC4E8}"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5218" r:id="rId1"/>
    <p:sldLayoutId id="2147485204" r:id="rId2"/>
    <p:sldLayoutId id="2147485219" r:id="rId3"/>
    <p:sldLayoutId id="2147485220" r:id="rId4"/>
    <p:sldLayoutId id="2147485221" r:id="rId5"/>
    <p:sldLayoutId id="2147485205" r:id="rId6"/>
    <p:sldLayoutId id="2147485206" r:id="rId7"/>
    <p:sldLayoutId id="2147485207" r:id="rId8"/>
    <p:sldLayoutId id="2147485208" r:id="rId9"/>
    <p:sldLayoutId id="2147485209" r:id="rId10"/>
    <p:sldLayoutId id="2147485210" r:id="rId11"/>
    <p:sldLayoutId id="2147485211" r:id="rId12"/>
    <p:sldLayoutId id="2147485212" r:id="rId13"/>
    <p:sldLayoutId id="2147485213" r:id="rId14"/>
  </p:sldLayoutIdLst>
  <p:hf hdr="0" ftr="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image" Target="../media/image14.gi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24.w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15.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png"/><Relationship Id="rId8"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6"/>
          <p:cNvSpPr>
            <a:spLocks noGrp="1"/>
          </p:cNvSpPr>
          <p:nvPr>
            <p:ph type="ctrTitle"/>
          </p:nvPr>
        </p:nvSpPr>
        <p:spPr>
          <a:xfrm>
            <a:off x="0" y="1066800"/>
            <a:ext cx="9144000" cy="2895600"/>
          </a:xfrm>
        </p:spPr>
        <p:txBody>
          <a:bodyPr/>
          <a:lstStyle/>
          <a:p>
            <a:pPr eaLnBrk="1" hangingPunct="1"/>
            <a:r>
              <a:rPr lang="en-US" altLang="ja-JP" dirty="0"/>
              <a:t>The overview of JMA </a:t>
            </a:r>
            <a:r>
              <a:rPr lang="en-US" altLang="ja-JP" dirty="0" smtClean="0"/>
              <a:t>activity:</a:t>
            </a:r>
            <a:br>
              <a:rPr lang="en-US" altLang="ja-JP" dirty="0" smtClean="0"/>
            </a:br>
            <a:r>
              <a:rPr lang="en-US" altLang="ja-JP" dirty="0" smtClean="0"/>
              <a:t>numerical prediction division, RSMC Tokyo, and</a:t>
            </a:r>
            <a:br>
              <a:rPr lang="en-US" altLang="ja-JP" dirty="0" smtClean="0"/>
            </a:br>
            <a:r>
              <a:rPr lang="en-US" altLang="ja-JP" dirty="0" smtClean="0"/>
              <a:t>Meteorological Research Institute</a:t>
            </a:r>
          </a:p>
        </p:txBody>
      </p:sp>
      <p:sp>
        <p:nvSpPr>
          <p:cNvPr id="17411" name="サブタイトル 7"/>
          <p:cNvSpPr>
            <a:spLocks noGrp="1"/>
          </p:cNvSpPr>
          <p:nvPr>
            <p:ph type="subTitle" idx="1"/>
          </p:nvPr>
        </p:nvSpPr>
        <p:spPr>
          <a:xfrm>
            <a:off x="1638300" y="3916363"/>
            <a:ext cx="5868988" cy="1722437"/>
          </a:xfrm>
        </p:spPr>
        <p:txBody>
          <a:bodyPr/>
          <a:lstStyle/>
          <a:p>
            <a:pPr eaLnBrk="1" hangingPunct="1"/>
            <a:r>
              <a:rPr lang="en-US" altLang="ja-JP" dirty="0" smtClean="0"/>
              <a:t>Masahiro Sawada (</a:t>
            </a:r>
            <a:r>
              <a:rPr lang="en-US" altLang="ja-JP" dirty="0" err="1" smtClean="0"/>
              <a:t>Dr</a:t>
            </a:r>
            <a:r>
              <a:rPr lang="en-US" altLang="ja-JP" dirty="0" smtClean="0"/>
              <a:t>)</a:t>
            </a:r>
          </a:p>
          <a:p>
            <a:pPr eaLnBrk="1" hangingPunct="1"/>
            <a:r>
              <a:rPr lang="en-US" altLang="ja-JP" dirty="0" smtClean="0"/>
              <a:t>EMC (visiting scientist from MRI/JMA)</a:t>
            </a:r>
          </a:p>
          <a:p>
            <a:pPr eaLnBrk="1" hangingPunct="1"/>
            <a:endParaRPr lang="en-US" altLang="ja-JP" sz="1000" dirty="0" smtClean="0"/>
          </a:p>
          <a:p>
            <a:pPr eaLnBrk="1" hangingPunct="1"/>
            <a:r>
              <a:rPr lang="en-US" altLang="ja-JP" sz="2000" dirty="0" smtClean="0"/>
              <a:t>Thanks to colleagues at NPD, Tokyo Typhoon center, and MRI of JMA, and JAMSTEC</a:t>
            </a:r>
          </a:p>
        </p:txBody>
      </p:sp>
      <p:sp>
        <p:nvSpPr>
          <p:cNvPr id="6" name="スライド番号プレースホルダ 5"/>
          <p:cNvSpPr>
            <a:spLocks noGrp="1"/>
          </p:cNvSpPr>
          <p:nvPr>
            <p:ph type="sldNum" sz="quarter" idx="11"/>
          </p:nvPr>
        </p:nvSpPr>
        <p:spPr/>
        <p:txBody>
          <a:bodyPr/>
          <a:lstStyle/>
          <a:p>
            <a:pPr>
              <a:defRPr/>
            </a:pPr>
            <a:fld id="{6B28436A-308D-4E6F-A1FD-09548C4A9D6D}" type="slidenum">
              <a:rPr lang="ja-JP" altLang="en-US" smtClean="0"/>
              <a:pPr>
                <a:defRPr/>
              </a:pPr>
              <a:t>1</a:t>
            </a:fld>
            <a:endParaRPr lang="ja-JP" altLang="en-US"/>
          </a:p>
        </p:txBody>
      </p:sp>
      <p:sp>
        <p:nvSpPr>
          <p:cNvPr id="5" name="Text Box 2"/>
          <p:cNvSpPr txBox="1">
            <a:spLocks noChangeArrowheads="1"/>
          </p:cNvSpPr>
          <p:nvPr/>
        </p:nvSpPr>
        <p:spPr bwMode="auto">
          <a:xfrm>
            <a:off x="3276600" y="5862953"/>
            <a:ext cx="2590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1200" dirty="0" smtClean="0">
                <a:solidFill>
                  <a:schemeClr val="tx2"/>
                </a:solidFill>
                <a:latin typeface="Tahoma" pitchFamily="34" charset="0"/>
                <a:cs typeface="Tahoma" pitchFamily="34" charset="0"/>
              </a:rPr>
              <a:t>EMC seminar 27 September 2016</a:t>
            </a:r>
          </a:p>
          <a:p>
            <a:r>
              <a:rPr lang="en-US" altLang="ja-JP" sz="1200" dirty="0" smtClean="0">
                <a:solidFill>
                  <a:schemeClr val="tx2"/>
                </a:solidFill>
                <a:latin typeface="Tahoma" pitchFamily="34" charset="0"/>
                <a:cs typeface="Tahoma" pitchFamily="34" charset="0"/>
              </a:rPr>
              <a:t>@ </a:t>
            </a:r>
            <a:r>
              <a:rPr lang="en-US" altLang="ja-JP" sz="1200" dirty="0">
                <a:solidFill>
                  <a:schemeClr val="tx2"/>
                </a:solidFill>
                <a:latin typeface="Verdana" charset="0"/>
              </a:rPr>
              <a:t>NCWCP, College Park, </a:t>
            </a:r>
            <a:r>
              <a:rPr lang="en-US" altLang="ja-JP" sz="1200" dirty="0" smtClean="0">
                <a:solidFill>
                  <a:schemeClr val="tx2"/>
                </a:solidFill>
                <a:latin typeface="Verdana" charset="0"/>
              </a:rPr>
              <a:t>US</a:t>
            </a:r>
            <a:endParaRPr lang="en-US" altLang="ja-JP" sz="1200" dirty="0">
              <a:solidFill>
                <a:schemeClr val="tx2"/>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76200"/>
            <a:ext cx="7772400" cy="762000"/>
          </a:xfrm>
        </p:spPr>
        <p:txBody>
          <a:bodyPr/>
          <a:lstStyle/>
          <a:p>
            <a:pPr eaLnBrk="1" hangingPunct="1"/>
            <a:r>
              <a:rPr lang="en-US" altLang="ja-JP" sz="3600" dirty="0" smtClean="0"/>
              <a:t>Recent update of physics-2 (2016.3)</a:t>
            </a:r>
          </a:p>
        </p:txBody>
      </p:sp>
      <p:sp>
        <p:nvSpPr>
          <p:cNvPr id="34819" name="Rectangle 3"/>
          <p:cNvSpPr>
            <a:spLocks noGrp="1" noChangeArrowheads="1"/>
          </p:cNvSpPr>
          <p:nvPr>
            <p:ph idx="1"/>
          </p:nvPr>
        </p:nvSpPr>
        <p:spPr>
          <a:xfrm>
            <a:off x="391758" y="761999"/>
            <a:ext cx="8352928" cy="5984875"/>
          </a:xfrm>
          <a:solidFill>
            <a:srgbClr val="FFFFFF">
              <a:alpha val="80000"/>
            </a:srgbClr>
          </a:solidFill>
        </p:spPr>
        <p:txBody>
          <a:bodyPr/>
          <a:lstStyle/>
          <a:p>
            <a:pPr marL="0" indent="0">
              <a:buNone/>
            </a:pPr>
            <a:r>
              <a:rPr lang="en-US" altLang="ja-JP" sz="1800" b="1" dirty="0" smtClean="0"/>
              <a:t>- Land surface (</a:t>
            </a:r>
            <a:r>
              <a:rPr lang="en-US" altLang="ja-JP" sz="1800" b="1" dirty="0" err="1" smtClean="0"/>
              <a:t>iSiB</a:t>
            </a:r>
            <a:r>
              <a:rPr lang="en-US" altLang="ja-JP" sz="1800" b="1" dirty="0" smtClean="0"/>
              <a:t>)     by </a:t>
            </a:r>
            <a:r>
              <a:rPr lang="en-US" altLang="ja-JP" sz="1800" b="1" dirty="0"/>
              <a:t>T. Tokuhiro, D. </a:t>
            </a:r>
            <a:r>
              <a:rPr lang="en-US" altLang="ja-JP" sz="1800" b="1" dirty="0" err="1"/>
              <a:t>Hotta</a:t>
            </a:r>
            <a:r>
              <a:rPr lang="en-US" altLang="ja-JP" sz="1800" b="1" dirty="0"/>
              <a:t>, M. Hirai, M. </a:t>
            </a:r>
            <a:r>
              <a:rPr lang="en-US" altLang="ja-JP" sz="1800" b="1" dirty="0" err="1"/>
              <a:t>Ohizumi</a:t>
            </a:r>
            <a:endParaRPr lang="en-US" altLang="ja-JP" sz="1800" b="1" dirty="0"/>
          </a:p>
          <a:p>
            <a:pPr marL="0" indent="0">
              <a:buNone/>
            </a:pPr>
            <a:r>
              <a:rPr lang="en-US" altLang="ja-JP" sz="1800" dirty="0" smtClean="0"/>
              <a:t>1. Increasing number of soil layer</a:t>
            </a:r>
            <a:endParaRPr lang="en-US" altLang="ja-JP" sz="1800" dirty="0"/>
          </a:p>
          <a:p>
            <a:pPr marL="0" indent="0">
              <a:buNone/>
            </a:pPr>
            <a:r>
              <a:rPr lang="en-US" altLang="ja-JP" sz="1800" dirty="0" smtClean="0"/>
              <a:t>2. Refining snow model</a:t>
            </a:r>
          </a:p>
          <a:p>
            <a:pPr marL="0" indent="0">
              <a:buNone/>
            </a:pPr>
            <a:r>
              <a:rPr lang="en-US" altLang="ja-JP" sz="1800" dirty="0" smtClean="0"/>
              <a:t>3. Refining treatment of canopy and soil processes</a:t>
            </a:r>
            <a:endParaRPr lang="en-US" altLang="ja-JP" sz="1800" dirty="0"/>
          </a:p>
          <a:p>
            <a:pPr marL="0" indent="0">
              <a:buNone/>
            </a:pPr>
            <a:r>
              <a:rPr lang="en-US" altLang="ja-JP" sz="1800" dirty="0" smtClean="0"/>
              <a:t>4</a:t>
            </a:r>
            <a:r>
              <a:rPr lang="en-US" altLang="ja-JP" sz="1800" dirty="0"/>
              <a:t>. Improving flux </a:t>
            </a:r>
            <a:r>
              <a:rPr lang="en-US" altLang="ja-JP" sz="1800" dirty="0" smtClean="0"/>
              <a:t>exchange</a:t>
            </a:r>
            <a:endParaRPr lang="en-US" altLang="ja-JP" sz="1800" dirty="0"/>
          </a:p>
          <a:p>
            <a:pPr marL="0" indent="0">
              <a:buNone/>
            </a:pPr>
            <a:r>
              <a:rPr lang="en-US" altLang="ja-JP" sz="1800" dirty="0" smtClean="0"/>
              <a:t>5</a:t>
            </a:r>
            <a:r>
              <a:rPr lang="en-US" altLang="ja-JP" sz="1800" dirty="0"/>
              <a:t>. Renewal of vegetation parameters and related parameters</a:t>
            </a:r>
          </a:p>
          <a:p>
            <a:pPr marL="0" indent="0">
              <a:buNone/>
            </a:pPr>
            <a:r>
              <a:rPr lang="en-US" altLang="ja-JP" sz="1800" dirty="0" smtClean="0"/>
              <a:t>6. </a:t>
            </a:r>
            <a:r>
              <a:rPr lang="en-US" altLang="ja-JP" sz="1800" dirty="0"/>
              <a:t>Renewal of </a:t>
            </a:r>
            <a:r>
              <a:rPr lang="en-US" altLang="ja-JP" sz="1800" dirty="0" smtClean="0"/>
              <a:t>climatology for initial condition of soil moisture</a:t>
            </a:r>
            <a:endParaRPr lang="en-US" altLang="ja-JP" sz="1800" dirty="0"/>
          </a:p>
          <a:p>
            <a:pPr marL="0" indent="0">
              <a:buNone/>
            </a:pPr>
            <a:r>
              <a:rPr lang="en-US" altLang="ja-JP" sz="1800" dirty="0" smtClean="0">
                <a:solidFill>
                  <a:srgbClr val="FF0000"/>
                </a:solidFill>
              </a:rPr>
              <a:t>       </a:t>
            </a:r>
            <a:r>
              <a:rPr lang="en-US" altLang="ja-JP" sz="1800" dirty="0">
                <a:solidFill>
                  <a:srgbClr val="FF0000"/>
                </a:solidFill>
              </a:rPr>
              <a:t>→ </a:t>
            </a:r>
            <a:r>
              <a:rPr lang="en-US" altLang="ja-JP" sz="1800" dirty="0" smtClean="0">
                <a:solidFill>
                  <a:srgbClr val="FF0000"/>
                </a:solidFill>
              </a:rPr>
              <a:t>reducing low temperature bias at lowest level in winter season</a:t>
            </a:r>
          </a:p>
          <a:p>
            <a:pPr marL="0" indent="0">
              <a:buNone/>
            </a:pPr>
            <a:r>
              <a:rPr lang="en-US" altLang="ja-JP" sz="1800" b="1" dirty="0" smtClean="0"/>
              <a:t>- Sea surface    by </a:t>
            </a:r>
            <a:r>
              <a:rPr lang="en-US" altLang="ja-JP" sz="1800" b="1" dirty="0"/>
              <a:t>H. </a:t>
            </a:r>
            <a:r>
              <a:rPr lang="en-US" altLang="ja-JP" sz="1800" b="1" dirty="0" err="1"/>
              <a:t>Yonehara</a:t>
            </a:r>
            <a:r>
              <a:rPr lang="en-US" altLang="ja-JP" sz="1800" b="1" dirty="0"/>
              <a:t>, M. </a:t>
            </a:r>
            <a:r>
              <a:rPr lang="en-US" altLang="ja-JP" sz="1800" b="1" dirty="0" err="1"/>
              <a:t>Higaki</a:t>
            </a:r>
            <a:endParaRPr lang="en-US" altLang="ja-JP" sz="1800" b="1" dirty="0" smtClean="0"/>
          </a:p>
          <a:p>
            <a:pPr marL="0" indent="0">
              <a:buNone/>
            </a:pPr>
            <a:r>
              <a:rPr lang="en-US" altLang="ja-JP" sz="1800" dirty="0" smtClean="0"/>
              <a:t>1</a:t>
            </a:r>
            <a:r>
              <a:rPr lang="en-US" altLang="ja-JP" sz="1800" dirty="0"/>
              <a:t>. </a:t>
            </a:r>
            <a:r>
              <a:rPr lang="en-US" altLang="ja-JP" sz="1800" dirty="0" smtClean="0"/>
              <a:t>Introduction of 4 layers sea-ice model</a:t>
            </a:r>
            <a:endParaRPr lang="en-US" altLang="ja-JP" sz="1800" dirty="0"/>
          </a:p>
          <a:p>
            <a:pPr marL="0" indent="0">
              <a:buNone/>
            </a:pPr>
            <a:r>
              <a:rPr lang="en-US" altLang="ja-JP" sz="1800" dirty="0" smtClean="0"/>
              <a:t>2</a:t>
            </a:r>
            <a:r>
              <a:rPr lang="en-US" altLang="ja-JP" sz="1800" dirty="0"/>
              <a:t>. </a:t>
            </a:r>
            <a:r>
              <a:rPr lang="en-US" altLang="ja-JP" sz="1800" dirty="0" smtClean="0"/>
              <a:t>Renewal of surface boundary layer scheme</a:t>
            </a:r>
            <a:endParaRPr lang="en-US" altLang="ja-JP" sz="1800" dirty="0"/>
          </a:p>
          <a:p>
            <a:pPr marL="0" indent="0">
              <a:buNone/>
            </a:pPr>
            <a:r>
              <a:rPr lang="en-US" altLang="ja-JP" sz="1800" dirty="0" smtClean="0"/>
              <a:t>3. Introduction of sea-ice and open-water mixed grid</a:t>
            </a:r>
            <a:endParaRPr lang="en-US" altLang="ja-JP" sz="1800" dirty="0"/>
          </a:p>
          <a:p>
            <a:pPr marL="0" indent="0">
              <a:buNone/>
            </a:pPr>
            <a:r>
              <a:rPr lang="en-US" altLang="ja-JP" sz="1800" dirty="0">
                <a:solidFill>
                  <a:srgbClr val="FF0000"/>
                </a:solidFill>
              </a:rPr>
              <a:t>       → </a:t>
            </a:r>
            <a:r>
              <a:rPr lang="en-US" altLang="ja-JP" sz="1800" dirty="0" smtClean="0">
                <a:solidFill>
                  <a:srgbClr val="FF0000"/>
                </a:solidFill>
              </a:rPr>
              <a:t>reducing excessive latent heat flux at ocean bias and low temperature bias at polar region</a:t>
            </a:r>
            <a:endParaRPr lang="en-US" altLang="ja-JP" sz="1800" dirty="0">
              <a:solidFill>
                <a:srgbClr val="FF0000"/>
              </a:solidFill>
            </a:endParaRPr>
          </a:p>
          <a:p>
            <a:pPr marL="0" indent="0">
              <a:buNone/>
            </a:pPr>
            <a:endParaRPr lang="en-US" altLang="ja-JP" sz="1800" dirty="0">
              <a:solidFill>
                <a:srgbClr val="FF0000"/>
              </a:solidFill>
            </a:endParaRPr>
          </a:p>
        </p:txBody>
      </p:sp>
      <p:sp>
        <p:nvSpPr>
          <p:cNvPr id="4" name="スライド番号プレースホルダ 3"/>
          <p:cNvSpPr>
            <a:spLocks noGrp="1"/>
          </p:cNvSpPr>
          <p:nvPr>
            <p:ph type="sldNum" sz="quarter" idx="11"/>
          </p:nvPr>
        </p:nvSpPr>
        <p:spPr/>
        <p:txBody>
          <a:bodyPr/>
          <a:lstStyle/>
          <a:p>
            <a:pPr>
              <a:defRPr/>
            </a:pPr>
            <a:fld id="{7D3780F8-9611-4933-BA94-03BE126813C2}" type="slidenum">
              <a:rPr lang="ja-JP" altLang="en-US" smtClean="0"/>
              <a:pPr>
                <a:defRPr/>
              </a:pPr>
              <a:t>10</a:t>
            </a:fld>
            <a:endParaRPr lang="ja-JP" altLang="en-US" dirty="0"/>
          </a:p>
        </p:txBody>
      </p:sp>
      <p:sp>
        <p:nvSpPr>
          <p:cNvPr id="5" name="テキスト ボックス 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499037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76200"/>
            <a:ext cx="7772400" cy="762000"/>
          </a:xfrm>
        </p:spPr>
        <p:txBody>
          <a:bodyPr/>
          <a:lstStyle/>
          <a:p>
            <a:pPr eaLnBrk="1" hangingPunct="1"/>
            <a:r>
              <a:rPr lang="en-US" altLang="ja-JP" sz="3600" dirty="0" smtClean="0"/>
              <a:t>Recent update of physics-3 (2016.3)</a:t>
            </a:r>
          </a:p>
        </p:txBody>
      </p:sp>
      <p:sp>
        <p:nvSpPr>
          <p:cNvPr id="34819" name="Rectangle 3"/>
          <p:cNvSpPr>
            <a:spLocks noGrp="1" noChangeArrowheads="1"/>
          </p:cNvSpPr>
          <p:nvPr>
            <p:ph idx="1"/>
          </p:nvPr>
        </p:nvSpPr>
        <p:spPr>
          <a:xfrm>
            <a:off x="391758" y="762000"/>
            <a:ext cx="8599842" cy="5554308"/>
          </a:xfrm>
          <a:solidFill>
            <a:srgbClr val="FFFFFF">
              <a:alpha val="80000"/>
            </a:srgbClr>
          </a:solidFill>
        </p:spPr>
        <p:txBody>
          <a:bodyPr/>
          <a:lstStyle/>
          <a:p>
            <a:pPr marL="0" indent="0">
              <a:buNone/>
            </a:pPr>
            <a:r>
              <a:rPr lang="en-US" altLang="ja-JP" sz="1800" b="1" dirty="0" smtClean="0"/>
              <a:t>- Radiation scheme     by </a:t>
            </a:r>
            <a:r>
              <a:rPr lang="en-US" altLang="ja-JP" sz="1800" b="1" dirty="0"/>
              <a:t>R. </a:t>
            </a:r>
            <a:r>
              <a:rPr lang="en-US" altLang="ja-JP" sz="1800" b="1" dirty="0" err="1"/>
              <a:t>Nagasawa</a:t>
            </a:r>
            <a:r>
              <a:rPr lang="en-US" altLang="ja-JP" sz="1800" b="1" dirty="0"/>
              <a:t>, R. </a:t>
            </a:r>
            <a:r>
              <a:rPr lang="en-US" altLang="ja-JP" sz="1800" b="1" dirty="0" err="1"/>
              <a:t>Sekiguchi</a:t>
            </a:r>
            <a:endParaRPr lang="en-US" altLang="ja-JP" sz="1800" b="1" dirty="0"/>
          </a:p>
          <a:p>
            <a:pPr marL="0" indent="0">
              <a:buNone/>
            </a:pPr>
            <a:r>
              <a:rPr lang="en-US" altLang="ja-JP" sz="1800" dirty="0" smtClean="0"/>
              <a:t>1. Introduction of maximum-random overlap by Practical Independent Column Approximation for short-wave radiation</a:t>
            </a:r>
            <a:endParaRPr lang="en-US" altLang="ja-JP" sz="1800" dirty="0"/>
          </a:p>
          <a:p>
            <a:pPr marL="0" indent="0">
              <a:buNone/>
            </a:pPr>
            <a:r>
              <a:rPr lang="en-US" altLang="ja-JP" sz="1800" dirty="0">
                <a:solidFill>
                  <a:srgbClr val="FF0000"/>
                </a:solidFill>
              </a:rPr>
              <a:t> </a:t>
            </a:r>
            <a:r>
              <a:rPr lang="en-US" altLang="ja-JP" sz="1800" dirty="0" smtClean="0">
                <a:solidFill>
                  <a:srgbClr val="FF0000"/>
                </a:solidFill>
              </a:rPr>
              <a:t>      → decrease cloud optical thickness in tropics ~ </a:t>
            </a:r>
            <a:r>
              <a:rPr lang="en-US" altLang="ja-JP" sz="1800" dirty="0" err="1" smtClean="0">
                <a:solidFill>
                  <a:srgbClr val="FF0000"/>
                </a:solidFill>
              </a:rPr>
              <a:t>extratopics</a:t>
            </a:r>
            <a:endParaRPr lang="en-US" altLang="ja-JP" sz="1800" dirty="0" smtClean="0">
              <a:solidFill>
                <a:srgbClr val="FF0000"/>
              </a:solidFill>
            </a:endParaRPr>
          </a:p>
          <a:p>
            <a:pPr marL="0" indent="0">
              <a:buNone/>
            </a:pPr>
            <a:r>
              <a:rPr lang="en-US" altLang="ja-JP" sz="1800" dirty="0" smtClean="0"/>
              <a:t>2. Revising optical properties of water clouds parameterization </a:t>
            </a:r>
          </a:p>
          <a:p>
            <a:pPr marL="0" indent="0">
              <a:buNone/>
            </a:pPr>
            <a:r>
              <a:rPr lang="en-US" altLang="ja-JP" sz="1800" dirty="0">
                <a:solidFill>
                  <a:srgbClr val="FF0000"/>
                </a:solidFill>
              </a:rPr>
              <a:t> </a:t>
            </a:r>
            <a:r>
              <a:rPr lang="en-US" altLang="ja-JP" sz="1800" dirty="0" smtClean="0">
                <a:solidFill>
                  <a:srgbClr val="FF0000"/>
                </a:solidFill>
              </a:rPr>
              <a:t>      → decrease overestimation of effective radius of water cloud </a:t>
            </a:r>
            <a:endParaRPr lang="en-US" altLang="ja-JP" sz="1800" dirty="0">
              <a:solidFill>
                <a:srgbClr val="FF0000"/>
              </a:solidFill>
            </a:endParaRPr>
          </a:p>
          <a:p>
            <a:pPr marL="0" indent="0">
              <a:buNone/>
            </a:pPr>
            <a:r>
              <a:rPr lang="en-US" altLang="ja-JP" sz="1800" dirty="0"/>
              <a:t>3</a:t>
            </a:r>
            <a:r>
              <a:rPr lang="en-US" altLang="ja-JP" sz="1800" dirty="0" smtClean="0"/>
              <a:t>. Renewal of climatology of GHGs</a:t>
            </a:r>
            <a:endParaRPr lang="en-US" altLang="ja-JP" sz="1800" dirty="0"/>
          </a:p>
          <a:p>
            <a:pPr marL="0" indent="0">
              <a:buNone/>
            </a:pPr>
            <a:r>
              <a:rPr lang="en-US" altLang="ja-JP" sz="1800" dirty="0" smtClean="0">
                <a:solidFill>
                  <a:srgbClr val="FF0000"/>
                </a:solidFill>
              </a:rPr>
              <a:t>       → physically reasonable change</a:t>
            </a:r>
          </a:p>
          <a:p>
            <a:pPr marL="0" indent="0">
              <a:buNone/>
            </a:pPr>
            <a:endParaRPr lang="en-US" altLang="ja-JP" sz="1800" dirty="0" smtClean="0">
              <a:solidFill>
                <a:srgbClr val="FF0000"/>
              </a:solidFill>
            </a:endParaRPr>
          </a:p>
          <a:p>
            <a:pPr marL="0" indent="0">
              <a:buNone/>
            </a:pPr>
            <a:r>
              <a:rPr lang="en-US" altLang="ja-JP" sz="1800" dirty="0" smtClean="0"/>
              <a:t>There are other several modifications of dynamics/physics to reduce the elapse time.</a:t>
            </a:r>
          </a:p>
          <a:p>
            <a:pPr marL="0" indent="0">
              <a:buNone/>
            </a:pPr>
            <a:endParaRPr lang="en-US" altLang="ja-JP" sz="1800" dirty="0"/>
          </a:p>
          <a:p>
            <a:pPr marL="0" indent="0">
              <a:buNone/>
            </a:pPr>
            <a:r>
              <a:rPr lang="en-US" altLang="ja-JP" sz="2400" dirty="0" smtClean="0"/>
              <a:t>This update was the biggest changes of JMA-GSM in recent years!</a:t>
            </a:r>
            <a:endParaRPr lang="en-US" altLang="ja-JP" sz="1800" dirty="0">
              <a:solidFill>
                <a:srgbClr val="FF0000"/>
              </a:solidFill>
            </a:endParaRPr>
          </a:p>
        </p:txBody>
      </p:sp>
      <p:sp>
        <p:nvSpPr>
          <p:cNvPr id="4" name="スライド番号プレースホルダ 3"/>
          <p:cNvSpPr>
            <a:spLocks noGrp="1"/>
          </p:cNvSpPr>
          <p:nvPr>
            <p:ph type="sldNum" sz="quarter" idx="11"/>
          </p:nvPr>
        </p:nvSpPr>
        <p:spPr/>
        <p:txBody>
          <a:bodyPr/>
          <a:lstStyle/>
          <a:p>
            <a:pPr>
              <a:defRPr/>
            </a:pPr>
            <a:fld id="{7D3780F8-9611-4933-BA94-03BE126813C2}" type="slidenum">
              <a:rPr lang="ja-JP" altLang="en-US" smtClean="0"/>
              <a:pPr>
                <a:defRPr/>
              </a:pPr>
              <a:t>11</a:t>
            </a:fld>
            <a:endParaRPr lang="ja-JP" altLang="en-US" dirty="0"/>
          </a:p>
        </p:txBody>
      </p:sp>
      <p:sp>
        <p:nvSpPr>
          <p:cNvPr id="5" name="テキスト ボックス 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1398600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グループ化 38"/>
          <p:cNvGrpSpPr>
            <a:grpSpLocks/>
          </p:cNvGrpSpPr>
          <p:nvPr/>
        </p:nvGrpSpPr>
        <p:grpSpPr bwMode="auto">
          <a:xfrm>
            <a:off x="0" y="873125"/>
            <a:ext cx="9144000" cy="5257800"/>
            <a:chOff x="0" y="980728"/>
            <a:chExt cx="9144000" cy="6286812"/>
          </a:xfrm>
        </p:grpSpPr>
        <p:sp>
          <p:nvSpPr>
            <p:cNvPr id="38" name="正方形/長方形 37"/>
            <p:cNvSpPr/>
            <p:nvPr/>
          </p:nvSpPr>
          <p:spPr>
            <a:xfrm>
              <a:off x="0" y="980728"/>
              <a:ext cx="9144000" cy="5876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60" name="Text Box 108"/>
            <p:cNvSpPr txBox="1">
              <a:spLocks noChangeArrowheads="1"/>
            </p:cNvSpPr>
            <p:nvPr/>
          </p:nvSpPr>
          <p:spPr bwMode="auto">
            <a:xfrm>
              <a:off x="250824" y="5734050"/>
              <a:ext cx="8569648" cy="153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en-US" altLang="ja-JP">
                <a:solidFill>
                  <a:srgbClr val="333399"/>
                </a:solidFill>
              </a:endParaRPr>
            </a:p>
            <a:p>
              <a:pPr eaLnBrk="1" hangingPunct="1">
                <a:spcBef>
                  <a:spcPct val="50000"/>
                </a:spcBef>
              </a:pPr>
              <a:endParaRPr lang="en-US" altLang="ja-JP"/>
            </a:p>
            <a:p>
              <a:pPr eaLnBrk="1" hangingPunct="1">
                <a:spcBef>
                  <a:spcPct val="50000"/>
                </a:spcBef>
              </a:pPr>
              <a:endParaRPr lang="en-US" altLang="ja-JP"/>
            </a:p>
            <a:p>
              <a:pPr eaLnBrk="1" hangingPunct="1">
                <a:spcBef>
                  <a:spcPct val="50000"/>
                </a:spcBef>
              </a:pPr>
              <a:endParaRPr lang="en-US" altLang="ja-JP">
                <a:solidFill>
                  <a:srgbClr val="333399"/>
                </a:solidFill>
              </a:endParaRPr>
            </a:p>
          </p:txBody>
        </p:sp>
        <p:sp>
          <p:nvSpPr>
            <p:cNvPr id="26661" name="Text Box 109"/>
            <p:cNvSpPr txBox="1">
              <a:spLocks noChangeArrowheads="1"/>
            </p:cNvSpPr>
            <p:nvPr/>
          </p:nvSpPr>
          <p:spPr bwMode="auto">
            <a:xfrm>
              <a:off x="1908175" y="5738813"/>
              <a:ext cx="6911975" cy="32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lnSpc>
                  <a:spcPct val="110000"/>
                </a:lnSpc>
                <a:spcBef>
                  <a:spcPct val="50000"/>
                </a:spcBef>
              </a:pPr>
              <a:endParaRPr lang="en-US" altLang="ja-JP" sz="1600"/>
            </a:p>
          </p:txBody>
        </p:sp>
      </p:grpSp>
      <p:sp>
        <p:nvSpPr>
          <p:cNvPr id="26627" name="Rectangle 2"/>
          <p:cNvSpPr>
            <a:spLocks noGrp="1" noChangeArrowheads="1"/>
          </p:cNvSpPr>
          <p:nvPr>
            <p:ph type="title"/>
          </p:nvPr>
        </p:nvSpPr>
        <p:spPr>
          <a:xfrm>
            <a:off x="179388" y="56249"/>
            <a:ext cx="8785225" cy="757237"/>
          </a:xfrm>
        </p:spPr>
        <p:txBody>
          <a:bodyPr/>
          <a:lstStyle/>
          <a:p>
            <a:pPr eaLnBrk="1" hangingPunct="1"/>
            <a:r>
              <a:rPr lang="en-US" altLang="ja-JP" sz="3600" dirty="0" smtClean="0"/>
              <a:t>Operational Global Objective Analysis</a:t>
            </a:r>
          </a:p>
        </p:txBody>
      </p:sp>
      <p:sp>
        <p:nvSpPr>
          <p:cNvPr id="10" name="スライド番号プレースホルダ 9"/>
          <p:cNvSpPr>
            <a:spLocks noGrp="1"/>
          </p:cNvSpPr>
          <p:nvPr>
            <p:ph type="sldNum" sz="quarter" idx="11"/>
          </p:nvPr>
        </p:nvSpPr>
        <p:spPr/>
        <p:txBody>
          <a:bodyPr/>
          <a:lstStyle/>
          <a:p>
            <a:pPr>
              <a:defRPr/>
            </a:pPr>
            <a:fld id="{E53F2738-A187-41CC-B541-3B5136B23CC3}" type="slidenum">
              <a:rPr lang="ja-JP" altLang="en-US" smtClean="0"/>
              <a:pPr>
                <a:defRPr/>
              </a:pPr>
              <a:t>12</a:t>
            </a:fld>
            <a:endParaRPr lang="ja-JP" altLang="en-US" dirty="0"/>
          </a:p>
        </p:txBody>
      </p:sp>
      <p:graphicFrame>
        <p:nvGraphicFramePr>
          <p:cNvPr id="175211" name="Group 107"/>
          <p:cNvGraphicFramePr>
            <a:graphicFrameLocks noGrp="1"/>
          </p:cNvGraphicFramePr>
          <p:nvPr>
            <p:extLst/>
          </p:nvPr>
        </p:nvGraphicFramePr>
        <p:xfrm>
          <a:off x="250824" y="762000"/>
          <a:ext cx="8640763" cy="4806948"/>
        </p:xfrm>
        <a:graphic>
          <a:graphicData uri="http://schemas.openxmlformats.org/drawingml/2006/table">
            <a:tbl>
              <a:tblPr/>
              <a:tblGrid>
                <a:gridCol w="2016919"/>
                <a:gridCol w="6623844"/>
              </a:tblGrid>
              <a:tr h="920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Cut-off time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2h20m  for early run analyses at 00, 06, 12 and 18 UTC,</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11h50m for cycle run analyses at 00 and 12 UTC,</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7h50m  for cycle run analyses at 06 and 18 UTC</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Initial Guess</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6-hour  forecast by GSM</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Grid form,         Horizontal resolution</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Reduced Gaussian grid, approximately 20km for outer model</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Reduced Gaussian grid, approximately 55km for inner model</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Vertical resolution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100 forecast model levels up to 0.01 </a:t>
                      </a:r>
                      <a:r>
                        <a:rPr kumimoji="1" lang="en-US" altLang="ja-JP" sz="1600" b="0" i="0" u="none" strike="noStrike" cap="none" normalizeH="0" baseline="0" dirty="0" err="1" smtClean="0">
                          <a:ln>
                            <a:noFill/>
                          </a:ln>
                          <a:solidFill>
                            <a:schemeClr val="tx1"/>
                          </a:solidFill>
                          <a:effectLst/>
                          <a:latin typeface="+mn-lt"/>
                          <a:ea typeface="ＭＳ Ｐゴシック" pitchFamily="50" charset="-128"/>
                        </a:rPr>
                        <a:t>hPa</a:t>
                      </a:r>
                      <a:r>
                        <a:rPr kumimoji="1" lang="en-US" altLang="ja-JP" sz="1600" b="0" i="0" u="none" strike="noStrike" cap="none" normalizeH="0" baseline="0" dirty="0" smtClean="0">
                          <a:ln>
                            <a:noFill/>
                          </a:ln>
                          <a:solidFill>
                            <a:schemeClr val="tx1"/>
                          </a:solidFill>
                          <a:effectLst/>
                          <a:latin typeface="+mn-lt"/>
                          <a:ea typeface="ＭＳ Ｐゴシック" pitchFamily="50" charset="-128"/>
                        </a:rPr>
                        <a:t> + surface</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mn-lt"/>
                          <a:ea typeface="ＭＳ Ｐゴシック" pitchFamily="50" charset="-128"/>
                        </a:rPr>
                        <a:t>Analysis variables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Surface pressure, temperature, winds and specific humidity</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mn-lt"/>
                          <a:ea typeface="ＭＳ Ｐゴシック" pitchFamily="50" charset="-128"/>
                        </a:rPr>
                        <a:t>Methodology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Four-dimensional </a:t>
                      </a:r>
                      <a:r>
                        <a:rPr kumimoji="1" lang="en-US" altLang="ja-JP" sz="1600" b="0" i="0" u="none" strike="noStrike" cap="none" normalizeH="0" baseline="0" dirty="0" err="1" smtClean="0">
                          <a:ln>
                            <a:noFill/>
                          </a:ln>
                          <a:solidFill>
                            <a:schemeClr val="tx1"/>
                          </a:solidFill>
                          <a:effectLst/>
                          <a:latin typeface="+mn-lt"/>
                          <a:ea typeface="ＭＳ Ｐゴシック" pitchFamily="50" charset="-128"/>
                        </a:rPr>
                        <a:t>variational</a:t>
                      </a:r>
                      <a:r>
                        <a:rPr kumimoji="1" lang="en-US" altLang="ja-JP" sz="1600" b="0" i="0" u="none" strike="noStrike" cap="none" normalizeH="0" baseline="0" dirty="0" smtClean="0">
                          <a:ln>
                            <a:noFill/>
                          </a:ln>
                          <a:solidFill>
                            <a:schemeClr val="tx1"/>
                          </a:solidFill>
                          <a:effectLst/>
                          <a:latin typeface="+mn-lt"/>
                          <a:ea typeface="ＭＳ Ｐゴシック" pitchFamily="50" charset="-128"/>
                        </a:rPr>
                        <a:t> (4D-Var) scheme on model levels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0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Data Used</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mn-lt"/>
                          <a:ea typeface="ＭＳ Ｐゴシック" pitchFamily="50" charset="-128"/>
                        </a:rPr>
                        <a:t>SYNOP, SHIP, BUOY, TEMP, PILOT, wind profiler, Aircraft, MW sounders, MW imagers, hyperspectral IR sounders, sea surface wind data from </a:t>
                      </a:r>
                      <a:r>
                        <a:rPr kumimoji="1" lang="en-US" altLang="ja-JP" sz="1400" b="0" i="0" u="none" strike="noStrike" cap="none" normalizeH="0" baseline="0" dirty="0" err="1" smtClean="0">
                          <a:ln>
                            <a:noFill/>
                          </a:ln>
                          <a:solidFill>
                            <a:schemeClr val="tx1"/>
                          </a:solidFill>
                          <a:effectLst/>
                          <a:latin typeface="+mn-lt"/>
                          <a:ea typeface="ＭＳ Ｐゴシック" pitchFamily="50" charset="-128"/>
                        </a:rPr>
                        <a:t>scatterometer</a:t>
                      </a:r>
                      <a:r>
                        <a:rPr kumimoji="1" lang="en-US" altLang="ja-JP" sz="1400" b="0" i="0" u="none" strike="noStrike" cap="none" normalizeH="0" baseline="0" dirty="0" smtClean="0">
                          <a:ln>
                            <a:noFill/>
                          </a:ln>
                          <a:solidFill>
                            <a:schemeClr val="tx1"/>
                          </a:solidFill>
                          <a:effectLst/>
                          <a:latin typeface="+mn-lt"/>
                          <a:ea typeface="ＭＳ Ｐゴシック" pitchFamily="50" charset="-128"/>
                        </a:rPr>
                        <a:t> on the </a:t>
                      </a:r>
                      <a:r>
                        <a:rPr kumimoji="1" lang="en-US" altLang="ja-JP" sz="1400" b="0" i="0" u="none" strike="noStrike" cap="none" normalizeH="0" baseline="0" dirty="0" err="1" smtClean="0">
                          <a:ln>
                            <a:noFill/>
                          </a:ln>
                          <a:solidFill>
                            <a:schemeClr val="tx1"/>
                          </a:solidFill>
                          <a:effectLst/>
                          <a:latin typeface="+mn-lt"/>
                          <a:ea typeface="ＭＳ Ｐゴシック" pitchFamily="50" charset="-128"/>
                        </a:rPr>
                        <a:t>Metop</a:t>
                      </a:r>
                      <a:r>
                        <a:rPr kumimoji="1" lang="en-US" altLang="ja-JP" sz="1400" b="0" i="0" u="none" strike="noStrike" cap="none" normalizeH="0" baseline="0" dirty="0" smtClean="0">
                          <a:ln>
                            <a:noFill/>
                          </a:ln>
                          <a:solidFill>
                            <a:schemeClr val="tx1"/>
                          </a:solidFill>
                          <a:effectLst/>
                          <a:latin typeface="+mn-lt"/>
                          <a:ea typeface="ＭＳ Ｐゴシック" pitchFamily="50" charset="-128"/>
                        </a:rPr>
                        <a:t>,     AMV and CSR from geostationary satellites, MODIS wind data from Terra and Aqua, bending angle from GPS radio occultation observation, GNSS-ZTD(Zenith Total Delay) data; </a:t>
                      </a:r>
                      <a:r>
                        <a:rPr kumimoji="1" lang="en-US" altLang="ja-JP" sz="1400" b="0" i="0" u="none" strike="noStrike" cap="none" normalizeH="0" baseline="0" dirty="0" smtClean="0">
                          <a:ln>
                            <a:noFill/>
                          </a:ln>
                          <a:solidFill>
                            <a:srgbClr val="FF0000"/>
                          </a:solidFill>
                          <a:effectLst/>
                          <a:latin typeface="+mn-lt"/>
                          <a:ea typeface="ＭＳ Ｐゴシック" pitchFamily="50" charset="-128"/>
                        </a:rPr>
                        <a:t>Typhoon </a:t>
                      </a:r>
                      <a:r>
                        <a:rPr kumimoji="1" lang="en-US" altLang="ja-JP" sz="1400" b="0" i="0" u="none" strike="noStrike" cap="none" normalizeH="0" baseline="0" dirty="0" err="1" smtClean="0">
                          <a:ln>
                            <a:noFill/>
                          </a:ln>
                          <a:solidFill>
                            <a:srgbClr val="FF0000"/>
                          </a:solidFill>
                          <a:effectLst/>
                          <a:latin typeface="+mn-lt"/>
                          <a:ea typeface="ＭＳ Ｐゴシック" pitchFamily="50" charset="-128"/>
                        </a:rPr>
                        <a:t>bogussing</a:t>
                      </a:r>
                      <a:r>
                        <a:rPr kumimoji="1" lang="en-US" altLang="ja-JP" sz="1400" b="0" i="0" u="none" strike="noStrike" cap="none" normalizeH="0" baseline="0" dirty="0" smtClean="0">
                          <a:ln>
                            <a:noFill/>
                          </a:ln>
                          <a:solidFill>
                            <a:schemeClr val="tx1"/>
                          </a:solidFill>
                          <a:effectLst/>
                          <a:latin typeface="+mn-lt"/>
                          <a:ea typeface="ＭＳ Ｐゴシック" pitchFamily="50" charset="-128"/>
                        </a:rPr>
                        <a:t> applied for analysis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Initialization</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mn-lt"/>
                          <a:ea typeface="ＭＳ Ｐゴシック" pitchFamily="50" charset="-128"/>
                        </a:rPr>
                        <a:t>Non-linear normal mode initialization and a vertical mode initialization for inner model</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3" name="グループ化 12"/>
          <p:cNvGrpSpPr/>
          <p:nvPr/>
        </p:nvGrpSpPr>
        <p:grpSpPr>
          <a:xfrm>
            <a:off x="251147" y="5571476"/>
            <a:ext cx="8569325" cy="925715"/>
            <a:chOff x="250825" y="679572"/>
            <a:chExt cx="8569325" cy="1073896"/>
          </a:xfrm>
          <a:solidFill>
            <a:schemeClr val="bg1"/>
          </a:solidFill>
        </p:grpSpPr>
        <p:sp>
          <p:nvSpPr>
            <p:cNvPr id="14" name="Text Box 9"/>
            <p:cNvSpPr txBox="1">
              <a:spLocks noChangeArrowheads="1"/>
            </p:cNvSpPr>
            <p:nvPr/>
          </p:nvSpPr>
          <p:spPr bwMode="auto">
            <a:xfrm>
              <a:off x="250825" y="683610"/>
              <a:ext cx="1873250" cy="400110"/>
            </a:xfrm>
            <a:prstGeom prst="rect">
              <a:avLst/>
            </a:prstGeom>
            <a:grpFill/>
            <a:ln w="9525">
              <a:noFill/>
              <a:miter lim="800000"/>
              <a:headEnd/>
              <a:tailEnd/>
            </a:ln>
          </p:spPr>
          <p:txBody>
            <a:bodyPr>
              <a:spAutoFit/>
            </a:bodyPr>
            <a:lstStyle/>
            <a:p>
              <a:pPr>
                <a:spcBef>
                  <a:spcPct val="50000"/>
                </a:spcBef>
                <a:defRPr/>
              </a:pPr>
              <a:r>
                <a:rPr lang="en-US" altLang="ja-JP" sz="2000" dirty="0">
                  <a:solidFill>
                    <a:srgbClr val="333399"/>
                  </a:solidFill>
                  <a:latin typeface="+mn-lt"/>
                  <a:ea typeface="ＭＳ Ｐゴシック" charset="-128"/>
                </a:rPr>
                <a:t>Early Analysis:</a:t>
              </a:r>
            </a:p>
          </p:txBody>
        </p:sp>
        <p:sp>
          <p:nvSpPr>
            <p:cNvPr id="15" name="Text Box 10"/>
            <p:cNvSpPr txBox="1">
              <a:spLocks noChangeArrowheads="1"/>
            </p:cNvSpPr>
            <p:nvPr/>
          </p:nvSpPr>
          <p:spPr bwMode="auto">
            <a:xfrm>
              <a:off x="1908175" y="679572"/>
              <a:ext cx="6911975" cy="397032"/>
            </a:xfrm>
            <a:prstGeom prst="rect">
              <a:avLst/>
            </a:prstGeom>
            <a:grpFill/>
            <a:ln w="9525">
              <a:noFill/>
              <a:miter lim="800000"/>
              <a:headEnd/>
              <a:tailEnd/>
            </a:ln>
          </p:spPr>
          <p:txBody>
            <a:bodyPr>
              <a:spAutoFit/>
            </a:bodyPr>
            <a:lstStyle/>
            <a:p>
              <a:pPr>
                <a:lnSpc>
                  <a:spcPct val="110000"/>
                </a:lnSpc>
                <a:spcBef>
                  <a:spcPct val="50000"/>
                </a:spcBef>
                <a:defRPr/>
              </a:pPr>
              <a:r>
                <a:rPr lang="en-US" altLang="ja-JP" dirty="0">
                  <a:latin typeface="+mn-lt"/>
                  <a:ea typeface="ＭＳ Ｐゴシック" charset="-128"/>
                </a:rPr>
                <a:t>Analysis for weather forecast.  The data cut off time is very short.</a:t>
              </a:r>
            </a:p>
          </p:txBody>
        </p:sp>
        <p:sp>
          <p:nvSpPr>
            <p:cNvPr id="16" name="Text Box 11"/>
            <p:cNvSpPr txBox="1">
              <a:spLocks noChangeArrowheads="1"/>
            </p:cNvSpPr>
            <p:nvPr/>
          </p:nvSpPr>
          <p:spPr bwMode="auto">
            <a:xfrm>
              <a:off x="250825" y="1037402"/>
              <a:ext cx="1873250" cy="400110"/>
            </a:xfrm>
            <a:prstGeom prst="rect">
              <a:avLst/>
            </a:prstGeom>
            <a:grpFill/>
            <a:ln w="9525">
              <a:noFill/>
              <a:miter lim="800000"/>
              <a:headEnd/>
              <a:tailEnd/>
            </a:ln>
          </p:spPr>
          <p:txBody>
            <a:bodyPr>
              <a:spAutoFit/>
            </a:bodyPr>
            <a:lstStyle/>
            <a:p>
              <a:pPr>
                <a:spcBef>
                  <a:spcPct val="50000"/>
                </a:spcBef>
                <a:defRPr/>
              </a:pPr>
              <a:r>
                <a:rPr lang="en-US" altLang="ja-JP" sz="2000" dirty="0">
                  <a:solidFill>
                    <a:srgbClr val="333399"/>
                  </a:solidFill>
                  <a:latin typeface="+mn-lt"/>
                  <a:ea typeface="ＭＳ Ｐゴシック" charset="-128"/>
                </a:rPr>
                <a:t>Cycle Analysis:</a:t>
              </a:r>
            </a:p>
          </p:txBody>
        </p:sp>
        <p:sp>
          <p:nvSpPr>
            <p:cNvPr id="17" name="Text Box 12"/>
            <p:cNvSpPr txBox="1">
              <a:spLocks noChangeArrowheads="1"/>
            </p:cNvSpPr>
            <p:nvPr/>
          </p:nvSpPr>
          <p:spPr bwMode="auto">
            <a:xfrm>
              <a:off x="1908175" y="1051737"/>
              <a:ext cx="6319838" cy="701731"/>
            </a:xfrm>
            <a:prstGeom prst="rect">
              <a:avLst/>
            </a:prstGeom>
            <a:grpFill/>
            <a:ln w="9525">
              <a:noFill/>
              <a:miter lim="800000"/>
              <a:headEnd/>
              <a:tailEnd/>
            </a:ln>
          </p:spPr>
          <p:txBody>
            <a:bodyPr>
              <a:spAutoFit/>
            </a:bodyPr>
            <a:lstStyle/>
            <a:p>
              <a:pPr>
                <a:lnSpc>
                  <a:spcPct val="110000"/>
                </a:lnSpc>
                <a:spcBef>
                  <a:spcPct val="50000"/>
                </a:spcBef>
                <a:defRPr/>
              </a:pPr>
              <a:r>
                <a:rPr lang="en-US" altLang="ja-JP" dirty="0">
                  <a:latin typeface="+mn-lt"/>
                  <a:ea typeface="ＭＳ ゴシック" pitchFamily="49" charset="-128"/>
                </a:rPr>
                <a:t>Analysis for keeping quality of global data assimilation system.  This analysis is done after much observation data are received.</a:t>
              </a:r>
            </a:p>
          </p:txBody>
        </p:sp>
      </p:grpSp>
      <p:sp>
        <p:nvSpPr>
          <p:cNvPr id="18" name="テキスト ボックス 17"/>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4095136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5"/>
          <p:cNvSpPr>
            <a:spLocks noChangeArrowheads="1"/>
          </p:cNvSpPr>
          <p:nvPr/>
        </p:nvSpPr>
        <p:spPr bwMode="auto">
          <a:xfrm>
            <a:off x="5340350" y="4243388"/>
            <a:ext cx="4032250" cy="1152525"/>
          </a:xfrm>
          <a:prstGeom prst="parallelogram">
            <a:avLst>
              <a:gd name="adj" fmla="val 87466"/>
            </a:avLst>
          </a:prstGeom>
          <a:solidFill>
            <a:schemeClr val="tx2">
              <a:lumMod val="20000"/>
              <a:lumOff val="80000"/>
              <a:alpha val="89018"/>
            </a:schemeClr>
          </a:solidFill>
          <a:ln w="9525">
            <a:solidFill>
              <a:schemeClr val="tx1"/>
            </a:solidFill>
            <a:miter lim="800000"/>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cxnSp>
        <p:nvCxnSpPr>
          <p:cNvPr id="53" name="直線コネクタ 52"/>
          <p:cNvCxnSpPr/>
          <p:nvPr/>
        </p:nvCxnSpPr>
        <p:spPr>
          <a:xfrm flipV="1">
            <a:off x="7883980" y="2462892"/>
            <a:ext cx="0" cy="226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6594020" y="2514600"/>
            <a:ext cx="0" cy="2232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a:off x="6019800" y="2835728"/>
            <a:ext cx="570182" cy="12926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flipV="1">
            <a:off x="7290708" y="2667000"/>
            <a:ext cx="573230" cy="15172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9"/>
          <p:cNvGrpSpPr>
            <a:grpSpLocks/>
          </p:cNvGrpSpPr>
          <p:nvPr/>
        </p:nvGrpSpPr>
        <p:grpSpPr bwMode="auto">
          <a:xfrm>
            <a:off x="6324098" y="3487043"/>
            <a:ext cx="1967838" cy="324325"/>
            <a:chOff x="598" y="2953"/>
            <a:chExt cx="1452" cy="318"/>
          </a:xfrm>
          <a:solidFill>
            <a:srgbClr val="C3D69B">
              <a:alpha val="60000"/>
            </a:srgbClr>
          </a:solidFill>
        </p:grpSpPr>
        <p:sp>
          <p:nvSpPr>
            <p:cNvPr id="55" name="Oval 10"/>
            <p:cNvSpPr>
              <a:spLocks noChangeArrowheads="1"/>
            </p:cNvSpPr>
            <p:nvPr/>
          </p:nvSpPr>
          <p:spPr bwMode="auto">
            <a:xfrm>
              <a:off x="598" y="2953"/>
              <a:ext cx="1452" cy="318"/>
            </a:xfrm>
            <a:prstGeom prst="ellipse">
              <a:avLst/>
            </a:prstGeom>
            <a:grpFill/>
            <a:ln w="12700">
              <a:solidFill>
                <a:srgbClr val="FF00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56" name="Oval 21"/>
            <p:cNvSpPr>
              <a:spLocks noChangeArrowheads="1"/>
            </p:cNvSpPr>
            <p:nvPr/>
          </p:nvSpPr>
          <p:spPr bwMode="auto">
            <a:xfrm flipV="1">
              <a:off x="1723" y="2962"/>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57" name="Oval 23"/>
            <p:cNvSpPr>
              <a:spLocks noChangeArrowheads="1"/>
            </p:cNvSpPr>
            <p:nvPr/>
          </p:nvSpPr>
          <p:spPr bwMode="auto">
            <a:xfrm flipV="1">
              <a:off x="1847" y="319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58" name="Oval 25"/>
            <p:cNvSpPr>
              <a:spLocks noChangeArrowheads="1"/>
            </p:cNvSpPr>
            <p:nvPr/>
          </p:nvSpPr>
          <p:spPr bwMode="auto">
            <a:xfrm flipV="1">
              <a:off x="947" y="322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59" name="Oval 27"/>
            <p:cNvSpPr>
              <a:spLocks noChangeArrowheads="1"/>
            </p:cNvSpPr>
            <p:nvPr/>
          </p:nvSpPr>
          <p:spPr bwMode="auto">
            <a:xfrm flipV="1">
              <a:off x="767" y="2971"/>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grpSp>
      <p:cxnSp>
        <p:nvCxnSpPr>
          <p:cNvPr id="60" name="直線矢印コネクタ 59"/>
          <p:cNvCxnSpPr/>
          <p:nvPr/>
        </p:nvCxnSpPr>
        <p:spPr>
          <a:xfrm flipV="1">
            <a:off x="8060563" y="3581400"/>
            <a:ext cx="582693" cy="1755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flipV="1">
            <a:off x="7290708" y="3352800"/>
            <a:ext cx="573230" cy="15172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6019800" y="3521528"/>
            <a:ext cx="570182" cy="12926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6856001" y="3810000"/>
            <a:ext cx="415655" cy="5732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434" name="Rectangle 9"/>
          <p:cNvSpPr>
            <a:spLocks noChangeArrowheads="1"/>
          </p:cNvSpPr>
          <p:nvPr/>
        </p:nvSpPr>
        <p:spPr bwMode="auto">
          <a:xfrm>
            <a:off x="0" y="115888"/>
            <a:ext cx="9144000" cy="649287"/>
          </a:xfrm>
          <a:prstGeom prst="rect">
            <a:avLst/>
          </a:prstGeom>
          <a:gradFill rotWithShape="1">
            <a:gsLst>
              <a:gs pos="0">
                <a:srgbClr val="99CCFF"/>
              </a:gs>
              <a:gs pos="100000">
                <a:schemeClr val="accent2"/>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algn="ctr" eaLnBrk="1" hangingPunct="1">
              <a:spcBef>
                <a:spcPct val="0"/>
              </a:spcBef>
            </a:pPr>
            <a:r>
              <a:rPr lang="en-US" altLang="ja-JP" sz="3200">
                <a:solidFill>
                  <a:schemeClr val="bg1"/>
                </a:solidFill>
              </a:rPr>
              <a:t>Typhoon Bogus Technique</a:t>
            </a:r>
          </a:p>
        </p:txBody>
      </p:sp>
      <p:sp>
        <p:nvSpPr>
          <p:cNvPr id="18436" name="Oval 8"/>
          <p:cNvSpPr>
            <a:spLocks noChangeArrowheads="1"/>
          </p:cNvSpPr>
          <p:nvPr/>
        </p:nvSpPr>
        <p:spPr bwMode="auto">
          <a:xfrm flipV="1">
            <a:off x="7228242" y="4841839"/>
            <a:ext cx="123328" cy="45719"/>
          </a:xfrm>
          <a:prstGeom prst="ellipse">
            <a:avLst/>
          </a:prstGeom>
          <a:solidFill>
            <a:srgbClr val="FF0000"/>
          </a:solidFill>
          <a:ln w="9525">
            <a:solidFill>
              <a:srgbClr val="FF00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grpSp>
        <p:nvGrpSpPr>
          <p:cNvPr id="18437" name="Group 9"/>
          <p:cNvGrpSpPr>
            <a:grpSpLocks/>
          </p:cNvGrpSpPr>
          <p:nvPr/>
        </p:nvGrpSpPr>
        <p:grpSpPr bwMode="auto">
          <a:xfrm>
            <a:off x="6324098" y="4096643"/>
            <a:ext cx="1967838" cy="324325"/>
            <a:chOff x="598" y="2953"/>
            <a:chExt cx="1452" cy="318"/>
          </a:xfrm>
          <a:solidFill>
            <a:srgbClr val="C3D69B">
              <a:alpha val="60000"/>
            </a:srgbClr>
          </a:solidFill>
        </p:grpSpPr>
        <p:sp>
          <p:nvSpPr>
            <p:cNvPr id="18456" name="Oval 10"/>
            <p:cNvSpPr>
              <a:spLocks noChangeArrowheads="1"/>
            </p:cNvSpPr>
            <p:nvPr/>
          </p:nvSpPr>
          <p:spPr bwMode="auto">
            <a:xfrm>
              <a:off x="598" y="2953"/>
              <a:ext cx="1452" cy="318"/>
            </a:xfrm>
            <a:prstGeom prst="ellipse">
              <a:avLst/>
            </a:prstGeom>
            <a:grpFill/>
            <a:ln w="12700">
              <a:solidFill>
                <a:srgbClr val="FF00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58" name="Oval 21"/>
            <p:cNvSpPr>
              <a:spLocks noChangeArrowheads="1"/>
            </p:cNvSpPr>
            <p:nvPr/>
          </p:nvSpPr>
          <p:spPr bwMode="auto">
            <a:xfrm flipV="1">
              <a:off x="1723" y="2962"/>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60" name="Oval 23"/>
            <p:cNvSpPr>
              <a:spLocks noChangeArrowheads="1"/>
            </p:cNvSpPr>
            <p:nvPr/>
          </p:nvSpPr>
          <p:spPr bwMode="auto">
            <a:xfrm flipV="1">
              <a:off x="1847" y="319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62" name="Oval 25"/>
            <p:cNvSpPr>
              <a:spLocks noChangeArrowheads="1"/>
            </p:cNvSpPr>
            <p:nvPr/>
          </p:nvSpPr>
          <p:spPr bwMode="auto">
            <a:xfrm flipV="1">
              <a:off x="947" y="322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64" name="Oval 27"/>
            <p:cNvSpPr>
              <a:spLocks noChangeArrowheads="1"/>
            </p:cNvSpPr>
            <p:nvPr/>
          </p:nvSpPr>
          <p:spPr bwMode="auto">
            <a:xfrm flipV="1">
              <a:off x="767" y="2971"/>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grpSp>
      <p:sp>
        <p:nvSpPr>
          <p:cNvPr id="18439" name="Line 57"/>
          <p:cNvSpPr>
            <a:spLocks noChangeShapeType="1"/>
          </p:cNvSpPr>
          <p:nvPr/>
        </p:nvSpPr>
        <p:spPr bwMode="auto">
          <a:xfrm>
            <a:off x="6272892" y="2590800"/>
            <a:ext cx="0" cy="226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0" name="Line 58"/>
          <p:cNvSpPr>
            <a:spLocks noChangeShapeType="1"/>
          </p:cNvSpPr>
          <p:nvPr/>
        </p:nvSpPr>
        <p:spPr bwMode="auto">
          <a:xfrm>
            <a:off x="8305800" y="2590800"/>
            <a:ext cx="0" cy="226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1" name="Oval 59"/>
          <p:cNvSpPr>
            <a:spLocks noChangeArrowheads="1"/>
          </p:cNvSpPr>
          <p:nvPr/>
        </p:nvSpPr>
        <p:spPr bwMode="auto">
          <a:xfrm>
            <a:off x="6276975" y="4696937"/>
            <a:ext cx="2028825" cy="324326"/>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42" name="Oval 60"/>
          <p:cNvSpPr>
            <a:spLocks noChangeArrowheads="1"/>
          </p:cNvSpPr>
          <p:nvPr/>
        </p:nvSpPr>
        <p:spPr bwMode="auto">
          <a:xfrm>
            <a:off x="6276975" y="2438400"/>
            <a:ext cx="2028825" cy="324326"/>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444" name="Rectangle 68"/>
          <p:cNvSpPr>
            <a:spLocks noChangeArrowheads="1"/>
          </p:cNvSpPr>
          <p:nvPr/>
        </p:nvSpPr>
        <p:spPr bwMode="auto">
          <a:xfrm>
            <a:off x="457200" y="1600200"/>
            <a:ext cx="67008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r>
              <a:rPr lang="en-US" altLang="ja-JP" sz="2400" b="1" dirty="0" smtClean="0"/>
              <a:t>Step1</a:t>
            </a:r>
            <a:r>
              <a:rPr lang="en-US" altLang="ja-JP" sz="2400" b="1" dirty="0"/>
              <a:t>.</a:t>
            </a:r>
            <a:r>
              <a:rPr lang="en-US" altLang="ja-JP" sz="2400" b="1" dirty="0">
                <a:solidFill>
                  <a:schemeClr val="folHlink"/>
                </a:solidFill>
              </a:rPr>
              <a:t> </a:t>
            </a:r>
            <a:r>
              <a:rPr lang="en-US" altLang="ja-JP" sz="2400" dirty="0" smtClean="0">
                <a:solidFill>
                  <a:schemeClr val="tx1"/>
                </a:solidFill>
              </a:rPr>
              <a:t>Symmetric bogus profiles are generated based </a:t>
            </a:r>
            <a:r>
              <a:rPr lang="en-US" altLang="ja-JP" sz="2400" dirty="0">
                <a:solidFill>
                  <a:schemeClr val="tx1"/>
                </a:solidFill>
              </a:rPr>
              <a:t>on TC central position, central pressure and the radius of 30kt wind, which are analyzed by forecasters at </a:t>
            </a:r>
            <a:r>
              <a:rPr lang="en-US" altLang="ja-JP" sz="2400" dirty="0" smtClean="0">
                <a:solidFill>
                  <a:schemeClr val="tx1"/>
                </a:solidFill>
              </a:rPr>
              <a:t>JMA only over WNP basin.</a:t>
            </a:r>
            <a:endParaRPr lang="ja-JP" altLang="en-US" sz="2400" dirty="0"/>
          </a:p>
        </p:txBody>
      </p:sp>
      <p:sp>
        <p:nvSpPr>
          <p:cNvPr id="18445" name="Rectangle 69"/>
          <p:cNvSpPr>
            <a:spLocks noChangeArrowheads="1"/>
          </p:cNvSpPr>
          <p:nvPr/>
        </p:nvSpPr>
        <p:spPr bwMode="auto">
          <a:xfrm>
            <a:off x="416282" y="3184789"/>
            <a:ext cx="5000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r>
              <a:rPr lang="en-US" altLang="ja-JP" sz="2400" b="1" dirty="0"/>
              <a:t>Step2.</a:t>
            </a:r>
            <a:r>
              <a:rPr lang="en-US" altLang="ja-JP" sz="2400" b="1" dirty="0">
                <a:solidFill>
                  <a:schemeClr val="folHlink"/>
                </a:solidFill>
              </a:rPr>
              <a:t> </a:t>
            </a:r>
            <a:r>
              <a:rPr lang="en-US" altLang="ja-JP" sz="2400" dirty="0" smtClean="0">
                <a:solidFill>
                  <a:schemeClr val="tx1"/>
                </a:solidFill>
              </a:rPr>
              <a:t>Asymmetric component are retrieved from the first guess fields and added to the symmetric bogus profile.</a:t>
            </a:r>
            <a:endParaRPr lang="ja-JP" altLang="en-US" sz="2400" dirty="0"/>
          </a:p>
        </p:txBody>
      </p:sp>
      <p:sp>
        <p:nvSpPr>
          <p:cNvPr id="18446" name="Rectangle 60"/>
          <p:cNvSpPr>
            <a:spLocks noChangeArrowheads="1"/>
          </p:cNvSpPr>
          <p:nvPr/>
        </p:nvSpPr>
        <p:spPr bwMode="auto">
          <a:xfrm>
            <a:off x="457200" y="4476929"/>
            <a:ext cx="4714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r>
              <a:rPr lang="en-US" altLang="ja-JP" sz="2400" b="1" dirty="0"/>
              <a:t>Step3.</a:t>
            </a:r>
            <a:r>
              <a:rPr lang="en-US" altLang="ja-JP" sz="2400" b="1" dirty="0">
                <a:solidFill>
                  <a:schemeClr val="folHlink"/>
                </a:solidFill>
              </a:rPr>
              <a:t> </a:t>
            </a:r>
            <a:r>
              <a:rPr lang="en-US" altLang="ja-JP" sz="2400" dirty="0" smtClean="0">
                <a:solidFill>
                  <a:schemeClr val="tx1"/>
                </a:solidFill>
              </a:rPr>
              <a:t>The resulting bogus are assimilated in the 4DVAR assuming that they are observation data.</a:t>
            </a:r>
            <a:endParaRPr lang="ja-JP" altLang="en-US" sz="2400" dirty="0"/>
          </a:p>
        </p:txBody>
      </p:sp>
      <p:sp>
        <p:nvSpPr>
          <p:cNvPr id="2" name="正方形/長方形 1"/>
          <p:cNvSpPr/>
          <p:nvPr/>
        </p:nvSpPr>
        <p:spPr>
          <a:xfrm>
            <a:off x="457200" y="762000"/>
            <a:ext cx="7666832" cy="830997"/>
          </a:xfrm>
          <a:prstGeom prst="rect">
            <a:avLst/>
          </a:prstGeom>
        </p:spPr>
        <p:txBody>
          <a:bodyPr wrap="square">
            <a:spAutoFit/>
          </a:bodyPr>
          <a:lstStyle/>
          <a:p>
            <a:pPr eaLnBrk="1" hangingPunct="1"/>
            <a:r>
              <a:rPr lang="en-US" altLang="ja-JP" sz="2400" dirty="0">
                <a:latin typeface="Times New Roman" panose="02020603050405020304" pitchFamily="18" charset="0"/>
                <a:cs typeface="Times New Roman" panose="02020603050405020304" pitchFamily="18" charset="0"/>
              </a:rPr>
              <a:t>Bogus are made up of </a:t>
            </a:r>
            <a:r>
              <a:rPr lang="en-US" altLang="ja-JP" sz="2400" dirty="0" err="1">
                <a:latin typeface="Times New Roman" panose="02020603050405020304" pitchFamily="18" charset="0"/>
                <a:cs typeface="Times New Roman" panose="02020603050405020304" pitchFamily="18" charset="0"/>
              </a:rPr>
              <a:t>Psea</a:t>
            </a:r>
            <a:r>
              <a:rPr lang="en-US" altLang="ja-JP" sz="2400" dirty="0">
                <a:latin typeface="Times New Roman" panose="02020603050405020304" pitchFamily="18" charset="0"/>
                <a:cs typeface="Times New Roman" panose="02020603050405020304" pitchFamily="18" charset="0"/>
              </a:rPr>
              <a:t> </a:t>
            </a:r>
            <a:r>
              <a:rPr lang="en-US" altLang="ja-JP" sz="2400" dirty="0" smtClean="0">
                <a:latin typeface="Times New Roman" panose="02020603050405020304" pitchFamily="18" charset="0"/>
                <a:cs typeface="Times New Roman" panose="02020603050405020304" pitchFamily="18" charset="0"/>
              </a:rPr>
              <a:t>(2 points) and </a:t>
            </a:r>
            <a:r>
              <a:rPr lang="en-US" altLang="ja-JP" sz="2400" dirty="0">
                <a:latin typeface="Times New Roman" panose="02020603050405020304" pitchFamily="18" charset="0"/>
                <a:cs typeface="Times New Roman" panose="02020603050405020304" pitchFamily="18" charset="0"/>
              </a:rPr>
              <a:t>vertical profile of </a:t>
            </a:r>
            <a:r>
              <a:rPr lang="en-US" altLang="ja-JP" sz="2400" dirty="0" smtClean="0">
                <a:latin typeface="Times New Roman" panose="02020603050405020304" pitchFamily="18" charset="0"/>
                <a:cs typeface="Times New Roman" panose="02020603050405020304" pitchFamily="18" charset="0"/>
              </a:rPr>
              <a:t>the wind </a:t>
            </a:r>
            <a:r>
              <a:rPr lang="en-US" altLang="ja-JP" sz="2400" dirty="0">
                <a:latin typeface="Times New Roman" panose="02020603050405020304" pitchFamily="18" charset="0"/>
                <a:cs typeface="Times New Roman" panose="02020603050405020304" pitchFamily="18" charset="0"/>
              </a:rPr>
              <a:t>around </a:t>
            </a:r>
            <a:r>
              <a:rPr lang="en-US" altLang="ja-JP" sz="2400" dirty="0" smtClean="0">
                <a:latin typeface="Times New Roman" panose="02020603050405020304" pitchFamily="18" charset="0"/>
                <a:cs typeface="Times New Roman" panose="02020603050405020304" pitchFamily="18" charset="0"/>
              </a:rPr>
              <a:t>TC (4 profiles).</a:t>
            </a:r>
            <a:endParaRPr lang="en-US" altLang="ja-JP" sz="2400" dirty="0">
              <a:latin typeface="Times New Roman" panose="02020603050405020304" pitchFamily="18" charset="0"/>
              <a:cs typeface="Times New Roman" panose="02020603050405020304" pitchFamily="18" charset="0"/>
            </a:endParaRPr>
          </a:p>
        </p:txBody>
      </p:sp>
      <p:sp>
        <p:nvSpPr>
          <p:cNvPr id="35" name="Oval 8"/>
          <p:cNvSpPr>
            <a:spLocks noChangeArrowheads="1"/>
          </p:cNvSpPr>
          <p:nvPr/>
        </p:nvSpPr>
        <p:spPr bwMode="auto">
          <a:xfrm flipV="1">
            <a:off x="7620000" y="4876800"/>
            <a:ext cx="123328" cy="45719"/>
          </a:xfrm>
          <a:prstGeom prst="ellipse">
            <a:avLst/>
          </a:prstGeom>
          <a:solidFill>
            <a:srgbClr val="FFCC00"/>
          </a:solidFill>
          <a:ln w="9525">
            <a:solidFill>
              <a:srgbClr val="FFCC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4" name="テキスト ボックス 3"/>
          <p:cNvSpPr txBox="1"/>
          <p:nvPr/>
        </p:nvSpPr>
        <p:spPr>
          <a:xfrm>
            <a:off x="5334000" y="5063068"/>
            <a:ext cx="2206694" cy="369332"/>
          </a:xfrm>
          <a:prstGeom prst="rect">
            <a:avLst/>
          </a:prstGeom>
          <a:noFill/>
        </p:spPr>
        <p:txBody>
          <a:bodyPr wrap="none" rtlCol="0">
            <a:spAutoFit/>
          </a:bodyPr>
          <a:lstStyle/>
          <a:p>
            <a:r>
              <a:rPr kumimoji="1" lang="en-US" altLang="ja-JP" dirty="0" smtClean="0">
                <a:solidFill>
                  <a:srgbClr val="FF0000"/>
                </a:solidFill>
              </a:rPr>
              <a:t>Analyzed TC center</a:t>
            </a:r>
            <a:endParaRPr kumimoji="1" lang="ja-JP" altLang="en-US" dirty="0">
              <a:solidFill>
                <a:srgbClr val="FF0000"/>
              </a:solidFill>
            </a:endParaRPr>
          </a:p>
        </p:txBody>
      </p:sp>
      <p:sp>
        <p:nvSpPr>
          <p:cNvPr id="37" name="テキスト ボックス 36"/>
          <p:cNvSpPr txBox="1"/>
          <p:nvPr/>
        </p:nvSpPr>
        <p:spPr>
          <a:xfrm>
            <a:off x="6132397" y="5496878"/>
            <a:ext cx="3018775" cy="369332"/>
          </a:xfrm>
          <a:prstGeom prst="rect">
            <a:avLst/>
          </a:prstGeom>
          <a:noFill/>
        </p:spPr>
        <p:txBody>
          <a:bodyPr wrap="none" rtlCol="0">
            <a:spAutoFit/>
          </a:bodyPr>
          <a:lstStyle/>
          <a:p>
            <a:r>
              <a:rPr kumimoji="1" lang="en-US" altLang="ja-JP" dirty="0" smtClean="0">
                <a:solidFill>
                  <a:srgbClr val="FFC000"/>
                </a:solidFill>
              </a:rPr>
              <a:t>TC center on the first guess</a:t>
            </a:r>
            <a:endParaRPr kumimoji="1" lang="ja-JP" altLang="en-US" dirty="0">
              <a:solidFill>
                <a:srgbClr val="FFC000"/>
              </a:solidFill>
            </a:endParaRPr>
          </a:p>
        </p:txBody>
      </p:sp>
      <p:cxnSp>
        <p:nvCxnSpPr>
          <p:cNvPr id="8" name="直線矢印コネクタ 7"/>
          <p:cNvCxnSpPr/>
          <p:nvPr/>
        </p:nvCxnSpPr>
        <p:spPr>
          <a:xfrm flipV="1">
            <a:off x="8060563" y="4191000"/>
            <a:ext cx="582693" cy="1755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flipV="1">
            <a:off x="7290708" y="3962400"/>
            <a:ext cx="573230" cy="15172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6019800" y="4131128"/>
            <a:ext cx="570182" cy="12926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6856001" y="4419600"/>
            <a:ext cx="415655" cy="5732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9"/>
          <p:cNvGrpSpPr>
            <a:grpSpLocks/>
          </p:cNvGrpSpPr>
          <p:nvPr/>
        </p:nvGrpSpPr>
        <p:grpSpPr bwMode="auto">
          <a:xfrm>
            <a:off x="6324098" y="2801243"/>
            <a:ext cx="1967838" cy="324325"/>
            <a:chOff x="598" y="2953"/>
            <a:chExt cx="1452" cy="318"/>
          </a:xfrm>
          <a:solidFill>
            <a:srgbClr val="C3D69B">
              <a:alpha val="60000"/>
            </a:srgbClr>
          </a:solidFill>
        </p:grpSpPr>
        <p:sp>
          <p:nvSpPr>
            <p:cNvPr id="65" name="Oval 10"/>
            <p:cNvSpPr>
              <a:spLocks noChangeArrowheads="1"/>
            </p:cNvSpPr>
            <p:nvPr/>
          </p:nvSpPr>
          <p:spPr bwMode="auto">
            <a:xfrm>
              <a:off x="598" y="2953"/>
              <a:ext cx="1452" cy="318"/>
            </a:xfrm>
            <a:prstGeom prst="ellipse">
              <a:avLst/>
            </a:prstGeom>
            <a:grpFill/>
            <a:ln w="12700">
              <a:solidFill>
                <a:srgbClr val="FF00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6" name="Oval 21"/>
            <p:cNvSpPr>
              <a:spLocks noChangeArrowheads="1"/>
            </p:cNvSpPr>
            <p:nvPr/>
          </p:nvSpPr>
          <p:spPr bwMode="auto">
            <a:xfrm flipV="1">
              <a:off x="1723" y="2962"/>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7" name="Oval 23"/>
            <p:cNvSpPr>
              <a:spLocks noChangeArrowheads="1"/>
            </p:cNvSpPr>
            <p:nvPr/>
          </p:nvSpPr>
          <p:spPr bwMode="auto">
            <a:xfrm flipV="1">
              <a:off x="1847" y="319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8" name="Oval 25"/>
            <p:cNvSpPr>
              <a:spLocks noChangeArrowheads="1"/>
            </p:cNvSpPr>
            <p:nvPr/>
          </p:nvSpPr>
          <p:spPr bwMode="auto">
            <a:xfrm flipV="1">
              <a:off x="947" y="3225"/>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9" name="Oval 27"/>
            <p:cNvSpPr>
              <a:spLocks noChangeArrowheads="1"/>
            </p:cNvSpPr>
            <p:nvPr/>
          </p:nvSpPr>
          <p:spPr bwMode="auto">
            <a:xfrm flipV="1">
              <a:off x="767" y="2971"/>
              <a:ext cx="45" cy="44"/>
            </a:xfrm>
            <a:prstGeom prst="ellipse">
              <a:avLst/>
            </a:prstGeom>
            <a:grpFill/>
            <a:ln w="9525">
              <a:solidFill>
                <a:srgbClr val="FF9900"/>
              </a:solidFill>
              <a:round/>
              <a:headEnd/>
              <a:tailEnd/>
            </a:ln>
          </p:spPr>
          <p:txBody>
            <a:bodyPr wrap="none" anchor="ctr"/>
            <a:lstStyle>
              <a:lvl1pPr eaLnBrk="0" hangingPunct="0">
                <a:defRPr kumimoji="1" sz="2800">
                  <a:solidFill>
                    <a:srgbClr val="FF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a:solidFill>
                    <a:srgbClr val="FF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a:solidFill>
                    <a:srgbClr val="FF00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50000"/>
                </a:spcBef>
                <a:spcAft>
                  <a:spcPct val="0"/>
                </a:spcAft>
                <a:defRPr kumimoji="1" sz="2800">
                  <a:solidFill>
                    <a:srgbClr val="FF00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grpSp>
      <p:cxnSp>
        <p:nvCxnSpPr>
          <p:cNvPr id="70" name="直線矢印コネクタ 69"/>
          <p:cNvCxnSpPr/>
          <p:nvPr/>
        </p:nvCxnSpPr>
        <p:spPr>
          <a:xfrm flipV="1">
            <a:off x="8060563" y="2895600"/>
            <a:ext cx="582693" cy="1755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a:off x="6856001" y="3124200"/>
            <a:ext cx="415655" cy="5732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6841672" y="2743200"/>
            <a:ext cx="0" cy="226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8052708" y="2699656"/>
            <a:ext cx="0" cy="226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2918712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8539" y="152400"/>
            <a:ext cx="8686800" cy="778098"/>
          </a:xfrm>
        </p:spPr>
        <p:txBody>
          <a:bodyPr/>
          <a:lstStyle/>
          <a:p>
            <a:r>
              <a:rPr kumimoji="1" lang="en-US" altLang="ja-JP" sz="3600" dirty="0" smtClean="0"/>
              <a:t>Problem 1: locally large increment</a:t>
            </a:r>
            <a:r>
              <a:rPr lang="en-US" altLang="ja-JP" sz="3600" dirty="0" smtClean="0"/>
              <a:t> at sea level</a:t>
            </a:r>
            <a:endParaRPr kumimoji="1" lang="ja-JP" altLang="en-US" sz="3600" dirty="0"/>
          </a:p>
        </p:txBody>
      </p:sp>
      <p:pic>
        <p:nvPicPr>
          <p:cNvPr id="1026" name="Picture 2" descr="\\lib.npd.naps.kishou.go.jp\share3\観測データ処理\岡部\TYBGS\台風ボーガス_業務化試験\T1515\switch_psea_0814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02" y="1052736"/>
            <a:ext cx="8407190" cy="436103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11560" y="5445913"/>
            <a:ext cx="8064896" cy="1200329"/>
          </a:xfrm>
          <a:prstGeom prst="rect">
            <a:avLst/>
          </a:prstGeom>
          <a:solidFill>
            <a:srgbClr val="FFFFFF"/>
          </a:solidFill>
        </p:spPr>
        <p:txBody>
          <a:bodyPr wrap="square" rtlCol="0">
            <a:spAutoFit/>
          </a:bodyPr>
          <a:lstStyle/>
          <a:p>
            <a:r>
              <a:rPr kumimoji="1" lang="en-US" altLang="ja-JP" dirty="0" smtClean="0"/>
              <a:t>In </a:t>
            </a:r>
            <a:r>
              <a:rPr kumimoji="1" lang="en-US" altLang="ja-JP" dirty="0" err="1" smtClean="0"/>
              <a:t>Cntl</a:t>
            </a:r>
            <a:r>
              <a:rPr kumimoji="1" lang="en-US" altLang="ja-JP" dirty="0" smtClean="0"/>
              <a:t>, there are two TC centers; one is the center of first guess, which should be removed by typhoon bogus, and the other is generated from bogus with locally large increment. This deteriorates track forecast in this case.</a:t>
            </a:r>
          </a:p>
          <a:p>
            <a:pPr marL="0" lvl="1"/>
            <a:r>
              <a:rPr lang="en-US" altLang="ja-JP" dirty="0" smtClean="0"/>
              <a:t>=&gt; May solve it by changing obs. error and density of bogus points.</a:t>
            </a:r>
            <a:endParaRPr lang="en-US" altLang="ja-JP" dirty="0"/>
          </a:p>
        </p:txBody>
      </p:sp>
      <p:sp>
        <p:nvSpPr>
          <p:cNvPr id="5" name="正方形/長方形 4"/>
          <p:cNvSpPr/>
          <p:nvPr/>
        </p:nvSpPr>
        <p:spPr>
          <a:xfrm>
            <a:off x="467545" y="1052736"/>
            <a:ext cx="8440547" cy="2304256"/>
          </a:xfrm>
          <a:prstGeom prst="rect">
            <a:avLst/>
          </a:prstGeom>
          <a:ln w="31750">
            <a:solidFill>
              <a:srgbClr val="00B05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正方形/長方形 5"/>
          <p:cNvSpPr/>
          <p:nvPr/>
        </p:nvSpPr>
        <p:spPr>
          <a:xfrm>
            <a:off x="467544" y="3356992"/>
            <a:ext cx="8440548" cy="2056777"/>
          </a:xfrm>
          <a:prstGeom prst="rect">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p:cNvSpPr txBox="1"/>
          <p:nvPr/>
        </p:nvSpPr>
        <p:spPr>
          <a:xfrm>
            <a:off x="-36512" y="2020198"/>
            <a:ext cx="557653" cy="369332"/>
          </a:xfrm>
          <a:prstGeom prst="rect">
            <a:avLst/>
          </a:prstGeom>
          <a:noFill/>
        </p:spPr>
        <p:txBody>
          <a:bodyPr wrap="none" rtlCol="0">
            <a:spAutoFit/>
          </a:bodyPr>
          <a:lstStyle/>
          <a:p>
            <a:r>
              <a:rPr kumimoji="1" lang="en-US" altLang="ja-JP" dirty="0" smtClean="0"/>
              <a:t>Cntl</a:t>
            </a:r>
            <a:endParaRPr kumimoji="1" lang="ja-JP" altLang="en-US" dirty="0" smtClean="0"/>
          </a:p>
        </p:txBody>
      </p:sp>
      <p:sp>
        <p:nvSpPr>
          <p:cNvPr id="8" name="テキスト ボックス 7"/>
          <p:cNvSpPr txBox="1"/>
          <p:nvPr/>
        </p:nvSpPr>
        <p:spPr>
          <a:xfrm>
            <a:off x="-36512" y="4149080"/>
            <a:ext cx="555921" cy="369332"/>
          </a:xfrm>
          <a:prstGeom prst="rect">
            <a:avLst/>
          </a:prstGeom>
          <a:noFill/>
        </p:spPr>
        <p:txBody>
          <a:bodyPr wrap="none" rtlCol="0">
            <a:spAutoFit/>
          </a:bodyPr>
          <a:lstStyle/>
          <a:p>
            <a:r>
              <a:rPr lang="en-US" altLang="ja-JP" dirty="0" smtClean="0"/>
              <a:t>Test</a:t>
            </a:r>
            <a:endParaRPr kumimoji="1" lang="ja-JP" altLang="en-US" dirty="0" smtClean="0"/>
          </a:p>
        </p:txBody>
      </p:sp>
      <p:sp>
        <p:nvSpPr>
          <p:cNvPr id="7" name="テキスト ボックス 6"/>
          <p:cNvSpPr txBox="1"/>
          <p:nvPr/>
        </p:nvSpPr>
        <p:spPr>
          <a:xfrm>
            <a:off x="1447800" y="1373867"/>
            <a:ext cx="1043876" cy="646331"/>
          </a:xfrm>
          <a:prstGeom prst="rect">
            <a:avLst/>
          </a:prstGeom>
          <a:noFill/>
        </p:spPr>
        <p:txBody>
          <a:bodyPr wrap="none" rtlCol="0">
            <a:spAutoFit/>
          </a:bodyPr>
          <a:lstStyle/>
          <a:p>
            <a:r>
              <a:rPr kumimoji="1" lang="en-US" altLang="ja-JP" dirty="0" smtClean="0">
                <a:solidFill>
                  <a:srgbClr val="00B050"/>
                </a:solidFill>
              </a:rPr>
              <a:t>Guess</a:t>
            </a:r>
          </a:p>
          <a:p>
            <a:r>
              <a:rPr lang="en-US" altLang="ja-JP" dirty="0" smtClean="0"/>
              <a:t>Analysis</a:t>
            </a:r>
            <a:endParaRPr kumimoji="1" lang="ja-JP" altLang="en-US" dirty="0"/>
          </a:p>
        </p:txBody>
      </p:sp>
      <p:sp>
        <p:nvSpPr>
          <p:cNvPr id="9" name="テキスト ボックス 8"/>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2180954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784448"/>
          </a:xfrm>
        </p:spPr>
        <p:txBody>
          <a:bodyPr/>
          <a:lstStyle/>
          <a:p>
            <a:r>
              <a:rPr kumimoji="1" lang="en-US" altLang="ja-JP" sz="3600" dirty="0" smtClean="0"/>
              <a:t>TC Track error</a:t>
            </a:r>
            <a:endParaRPr kumimoji="1" lang="ja-JP" altLang="en-US" sz="3600" dirty="0"/>
          </a:p>
        </p:txBody>
      </p:sp>
      <p:pic>
        <p:nvPicPr>
          <p:cNvPr id="3075" name="Picture 3" descr="C:\Users\JMA552D\Desktop\台風ボーガス_業務化試験\Tyverif\trackerror_s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43" y="685800"/>
            <a:ext cx="4421514" cy="59744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660136" y="805934"/>
            <a:ext cx="3493264" cy="369332"/>
          </a:xfrm>
          <a:prstGeom prst="rect">
            <a:avLst/>
          </a:prstGeom>
          <a:noFill/>
        </p:spPr>
        <p:txBody>
          <a:bodyPr wrap="none" rtlCol="0">
            <a:spAutoFit/>
          </a:bodyPr>
          <a:lstStyle/>
          <a:p>
            <a:pPr algn="ctr"/>
            <a:r>
              <a:rPr kumimoji="1" lang="en-US" altLang="ja-JP" dirty="0" smtClean="0"/>
              <a:t>Case: 2015062006-2015102506</a:t>
            </a:r>
            <a:endParaRPr kumimoji="1" lang="ja-JP" altLang="en-US" dirty="0" smtClean="0"/>
          </a:p>
        </p:txBody>
      </p:sp>
      <p:sp>
        <p:nvSpPr>
          <p:cNvPr id="4" name="テキスト ボックス 3"/>
          <p:cNvSpPr txBox="1"/>
          <p:nvPr/>
        </p:nvSpPr>
        <p:spPr>
          <a:xfrm>
            <a:off x="4584357" y="2503944"/>
            <a:ext cx="4572001" cy="2677656"/>
          </a:xfrm>
          <a:prstGeom prst="rect">
            <a:avLst/>
          </a:prstGeom>
          <a:noFill/>
        </p:spPr>
        <p:txBody>
          <a:bodyPr wrap="square" rtlCol="0">
            <a:spAutoFit/>
          </a:bodyPr>
          <a:lstStyle/>
          <a:p>
            <a:r>
              <a:rPr kumimoji="1" lang="en-US" altLang="ja-JP" sz="2800" dirty="0" smtClean="0"/>
              <a:t>By adjusting density of typhoon bogus, observation error, and gross error check procedure, TC track error reduced with statisticall</a:t>
            </a:r>
            <a:r>
              <a:rPr lang="en-US" altLang="ja-JP" sz="2800" dirty="0" smtClean="0"/>
              <a:t>y significance.</a:t>
            </a:r>
            <a:endParaRPr kumimoji="1" lang="ja-JP" altLang="en-US" sz="2800" dirty="0"/>
          </a:p>
        </p:txBody>
      </p:sp>
      <p:sp>
        <p:nvSpPr>
          <p:cNvPr id="3" name="テキスト ボックス 2"/>
          <p:cNvSpPr txBox="1"/>
          <p:nvPr/>
        </p:nvSpPr>
        <p:spPr>
          <a:xfrm>
            <a:off x="4648200" y="1371600"/>
            <a:ext cx="1742785" cy="954107"/>
          </a:xfrm>
          <a:prstGeom prst="rect">
            <a:avLst/>
          </a:prstGeom>
          <a:noFill/>
        </p:spPr>
        <p:txBody>
          <a:bodyPr wrap="none" rtlCol="0">
            <a:spAutoFit/>
          </a:bodyPr>
          <a:lstStyle/>
          <a:p>
            <a:r>
              <a:rPr kumimoji="1" lang="en-US" altLang="ja-JP" sz="2800" dirty="0" smtClean="0">
                <a:solidFill>
                  <a:srgbClr val="0000FF"/>
                </a:solidFill>
              </a:rPr>
              <a:t>Blue: </a:t>
            </a:r>
            <a:r>
              <a:rPr lang="en-US" altLang="ja-JP" sz="2800" dirty="0" err="1">
                <a:solidFill>
                  <a:srgbClr val="0000FF"/>
                </a:solidFill>
              </a:rPr>
              <a:t>C</a:t>
            </a:r>
            <a:r>
              <a:rPr kumimoji="1" lang="en-US" altLang="ja-JP" sz="2800" dirty="0" err="1" smtClean="0">
                <a:solidFill>
                  <a:srgbClr val="0000FF"/>
                </a:solidFill>
              </a:rPr>
              <a:t>ntl</a:t>
            </a:r>
            <a:endParaRPr kumimoji="1" lang="en-US" altLang="ja-JP" sz="2800" dirty="0" smtClean="0">
              <a:solidFill>
                <a:srgbClr val="0000FF"/>
              </a:solidFill>
            </a:endParaRPr>
          </a:p>
          <a:p>
            <a:r>
              <a:rPr lang="en-US" altLang="ja-JP" sz="2800" dirty="0" smtClean="0">
                <a:solidFill>
                  <a:srgbClr val="FF0000"/>
                </a:solidFill>
              </a:rPr>
              <a:t>Red: Test</a:t>
            </a:r>
            <a:endParaRPr kumimoji="1" lang="ja-JP" altLang="en-US" sz="2800" dirty="0">
              <a:solidFill>
                <a:srgbClr val="FF0000"/>
              </a:solidFill>
            </a:endParaRPr>
          </a:p>
        </p:txBody>
      </p:sp>
      <p:sp>
        <p:nvSpPr>
          <p:cNvPr id="7" name="テキスト ボックス 6"/>
          <p:cNvSpPr txBox="1"/>
          <p:nvPr/>
        </p:nvSpPr>
        <p:spPr>
          <a:xfrm>
            <a:off x="2105906" y="4648200"/>
            <a:ext cx="1399294" cy="461665"/>
          </a:xfrm>
          <a:prstGeom prst="rect">
            <a:avLst/>
          </a:prstGeom>
          <a:noFill/>
        </p:spPr>
        <p:txBody>
          <a:bodyPr wrap="none" rtlCol="0">
            <a:spAutoFit/>
          </a:bodyPr>
          <a:lstStyle/>
          <a:p>
            <a:r>
              <a:rPr lang="en-US" altLang="ja-JP" sz="2400" dirty="0" smtClean="0"/>
              <a:t>Test-</a:t>
            </a:r>
            <a:r>
              <a:rPr lang="en-US" altLang="ja-JP" sz="2400" dirty="0" err="1"/>
              <a:t>C</a:t>
            </a:r>
            <a:r>
              <a:rPr lang="en-US" altLang="ja-JP" sz="2400" dirty="0" err="1" smtClean="0"/>
              <a:t>ntl</a:t>
            </a:r>
            <a:endParaRPr kumimoji="1" lang="ja-JP" altLang="en-US" sz="2400" dirty="0"/>
          </a:p>
        </p:txBody>
      </p:sp>
      <p:sp>
        <p:nvSpPr>
          <p:cNvPr id="8" name="テキスト ボックス 7"/>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64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err="1" smtClean="0"/>
              <a:t>Meso</a:t>
            </a:r>
            <a:r>
              <a:rPr kumimoji="1" lang="en-US" altLang="ja-JP" dirty="0" smtClean="0"/>
              <a:t> scale model</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16</a:t>
            </a:fld>
            <a:endParaRPr lang="ja-JP" altLang="en-US" dirty="0"/>
          </a:p>
        </p:txBody>
      </p:sp>
    </p:spTree>
    <p:extLst>
      <p:ext uri="{BB962C8B-B14F-4D97-AF65-F5344CB8AC3E}">
        <p14:creationId xmlns:p14="http://schemas.microsoft.com/office/powerpoint/2010/main" val="3492629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6200" y="65088"/>
            <a:ext cx="8966200" cy="1143000"/>
          </a:xfrm>
        </p:spPr>
        <p:txBody>
          <a:bodyPr/>
          <a:lstStyle/>
          <a:p>
            <a:pPr eaLnBrk="1" hangingPunct="1"/>
            <a:r>
              <a:rPr lang="en-US" altLang="ja-JP" sz="4000" smtClean="0"/>
              <a:t>Objectives of Meso-scale NWP System</a:t>
            </a:r>
          </a:p>
        </p:txBody>
      </p:sp>
      <p:sp>
        <p:nvSpPr>
          <p:cNvPr id="68611" name="Rectangle 3"/>
          <p:cNvSpPr>
            <a:spLocks noGrp="1" noChangeArrowheads="1"/>
          </p:cNvSpPr>
          <p:nvPr>
            <p:ph idx="1"/>
          </p:nvPr>
        </p:nvSpPr>
        <p:spPr>
          <a:xfrm>
            <a:off x="217488" y="1362075"/>
            <a:ext cx="8720137" cy="4367213"/>
          </a:xfrm>
        </p:spPr>
        <p:txBody>
          <a:bodyPr/>
          <a:lstStyle/>
          <a:p>
            <a:pPr eaLnBrk="1" hangingPunct="1"/>
            <a:r>
              <a:rPr lang="en-US" altLang="ja-JP" sz="2800" dirty="0" smtClean="0">
                <a:solidFill>
                  <a:srgbClr val="FF3300"/>
                </a:solidFill>
              </a:rPr>
              <a:t>Disaster Prevention</a:t>
            </a:r>
          </a:p>
          <a:p>
            <a:pPr lvl="1" eaLnBrk="1" hangingPunct="1"/>
            <a:r>
              <a:rPr lang="en-US" altLang="en-US" sz="2400" dirty="0" smtClean="0">
                <a:ea typeface="ＭＳ Ｐゴシック" charset="-128"/>
              </a:rPr>
              <a:t>Prediction of severe weather (</a:t>
            </a:r>
            <a:r>
              <a:rPr lang="en-US" altLang="ja-JP" sz="2400" dirty="0" smtClean="0"/>
              <a:t>heavy rainfall etc.) </a:t>
            </a:r>
            <a:r>
              <a:rPr lang="en-US" altLang="en-US" sz="2400" dirty="0" smtClean="0">
                <a:ea typeface="ＭＳ Ｐゴシック" charset="-128"/>
              </a:rPr>
              <a:t>is important to reduce loss of life and property.</a:t>
            </a:r>
            <a:endParaRPr lang="en-US" altLang="ja-JP" sz="2400" dirty="0" smtClean="0"/>
          </a:p>
          <a:p>
            <a:pPr lvl="1" eaLnBrk="1" hangingPunct="1"/>
            <a:r>
              <a:rPr lang="en-US" altLang="ja-JP" sz="2400" dirty="0" smtClean="0"/>
              <a:t>Input to very short-range precipitation forecast system</a:t>
            </a:r>
          </a:p>
          <a:p>
            <a:pPr lvl="1" eaLnBrk="1" hangingPunct="1"/>
            <a:r>
              <a:rPr lang="en-US" altLang="ja-JP" sz="2400" dirty="0" smtClean="0"/>
              <a:t>Input to storm surge model</a:t>
            </a:r>
          </a:p>
          <a:p>
            <a:pPr lvl="1" eaLnBrk="1" hangingPunct="1"/>
            <a:r>
              <a:rPr lang="en-US" altLang="ja-JP" sz="2400" dirty="0" smtClean="0"/>
              <a:t>Boundary condition for Local Forecast Model</a:t>
            </a:r>
          </a:p>
          <a:p>
            <a:pPr eaLnBrk="1" hangingPunct="1"/>
            <a:r>
              <a:rPr lang="en-US" altLang="ja-JP" sz="2800" dirty="0" smtClean="0">
                <a:solidFill>
                  <a:srgbClr val="FF3300"/>
                </a:solidFill>
              </a:rPr>
              <a:t>Aviation Weather Forecast</a:t>
            </a:r>
          </a:p>
          <a:p>
            <a:pPr lvl="1" eaLnBrk="1" hangingPunct="1"/>
            <a:r>
              <a:rPr lang="en-US" altLang="ja-JP" sz="2400" dirty="0" smtClean="0"/>
              <a:t>Enhanced weather information for aviation safety</a:t>
            </a:r>
          </a:p>
          <a:p>
            <a:pPr lvl="1" eaLnBrk="1" hangingPunct="1"/>
            <a:r>
              <a:rPr lang="en-US" altLang="ja-JP" sz="2400" dirty="0" smtClean="0"/>
              <a:t>Terminal Aerodrome Forecast (TAF) Guidance and so on.</a:t>
            </a:r>
            <a:endParaRPr lang="en-US" altLang="en-US" sz="2400" dirty="0" smtClean="0">
              <a:ea typeface="ＭＳ Ｐゴシック" charset="-128"/>
            </a:endParaRPr>
          </a:p>
        </p:txBody>
      </p:sp>
      <p:sp>
        <p:nvSpPr>
          <p:cNvPr id="5" name="スライド番号プレースホルダ 4"/>
          <p:cNvSpPr>
            <a:spLocks noGrp="1"/>
          </p:cNvSpPr>
          <p:nvPr>
            <p:ph type="sldNum" sz="quarter" idx="11"/>
          </p:nvPr>
        </p:nvSpPr>
        <p:spPr/>
        <p:txBody>
          <a:bodyPr/>
          <a:lstStyle/>
          <a:p>
            <a:pPr>
              <a:defRPr/>
            </a:pPr>
            <a:fld id="{A1769F56-F3E4-4805-82C9-1E7651BDBBB8}" type="slidenum">
              <a:rPr lang="en-US" altLang="ja-JP"/>
              <a:pPr>
                <a:defRPr/>
              </a:pPr>
              <a:t>17</a:t>
            </a:fld>
            <a:endParaRPr lang="en-US" altLang="ja-JP"/>
          </a:p>
        </p:txBody>
      </p:sp>
      <p:sp>
        <p:nvSpPr>
          <p:cNvPr id="6" name="テキスト ボックス 5"/>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414050583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76250" y="104775"/>
            <a:ext cx="8210550" cy="809625"/>
          </a:xfrm>
        </p:spPr>
        <p:txBody>
          <a:bodyPr/>
          <a:lstStyle/>
          <a:p>
            <a:pPr eaLnBrk="1" hangingPunct="1"/>
            <a:r>
              <a:rPr lang="en-US" altLang="ja-JP" sz="4000" smtClean="0"/>
              <a:t>Overview of MSM</a:t>
            </a:r>
            <a:r>
              <a:rPr lang="en-US" altLang="ja-JP" sz="4000" smtClean="0">
                <a:solidFill>
                  <a:srgbClr val="1F497D"/>
                </a:solidFill>
              </a:rPr>
              <a:t> </a:t>
            </a:r>
            <a:r>
              <a:rPr lang="en-US" altLang="ja-JP" sz="3200" smtClean="0">
                <a:solidFill>
                  <a:srgbClr val="1F497D"/>
                </a:solidFill>
              </a:rPr>
              <a:t/>
            </a:r>
            <a:br>
              <a:rPr lang="en-US" altLang="ja-JP" sz="3200" smtClean="0">
                <a:solidFill>
                  <a:srgbClr val="1F497D"/>
                </a:solidFill>
              </a:rPr>
            </a:br>
            <a:r>
              <a:rPr lang="en-US" altLang="ja-JP" sz="2800" smtClean="0">
                <a:solidFill>
                  <a:srgbClr val="1F497D"/>
                </a:solidFill>
              </a:rPr>
              <a:t>based on </a:t>
            </a:r>
            <a:r>
              <a:rPr lang="en-US" altLang="ja-JP" sz="2800" smtClean="0">
                <a:solidFill>
                  <a:srgbClr val="FF0000"/>
                </a:solidFill>
              </a:rPr>
              <a:t>JMA-NHM</a:t>
            </a:r>
            <a:r>
              <a:rPr lang="en-US" altLang="ja-JP" sz="2800" smtClean="0">
                <a:solidFill>
                  <a:srgbClr val="1F497D"/>
                </a:solidFill>
              </a:rPr>
              <a:t>:</a:t>
            </a:r>
            <a:r>
              <a:rPr lang="it-IT" altLang="ja-JP" sz="2800" smtClean="0">
                <a:solidFill>
                  <a:srgbClr val="1F497D"/>
                </a:solidFill>
              </a:rPr>
              <a:t>“</a:t>
            </a:r>
            <a:r>
              <a:rPr lang="it-IT" altLang="ja-JP" sz="2800" smtClean="0">
                <a:solidFill>
                  <a:srgbClr val="FF0000"/>
                </a:solidFill>
              </a:rPr>
              <a:t>JMA</a:t>
            </a:r>
            <a:r>
              <a:rPr lang="it-IT" altLang="ja-JP" sz="2800" smtClean="0">
                <a:solidFill>
                  <a:srgbClr val="1F497D"/>
                </a:solidFill>
              </a:rPr>
              <a:t>-</a:t>
            </a:r>
            <a:r>
              <a:rPr lang="it-IT" altLang="ja-JP" sz="2800" smtClean="0">
                <a:solidFill>
                  <a:srgbClr val="FF0000"/>
                </a:solidFill>
              </a:rPr>
              <a:t>N</a:t>
            </a:r>
            <a:r>
              <a:rPr lang="it-IT" altLang="ja-JP" sz="2800" smtClean="0">
                <a:solidFill>
                  <a:srgbClr val="002060"/>
                </a:solidFill>
              </a:rPr>
              <a:t>o</a:t>
            </a:r>
            <a:r>
              <a:rPr lang="it-IT" altLang="ja-JP" sz="2800" smtClean="0">
                <a:solidFill>
                  <a:srgbClr val="1F497D"/>
                </a:solidFill>
              </a:rPr>
              <a:t>n</a:t>
            </a:r>
            <a:r>
              <a:rPr lang="it-IT" altLang="ja-JP" sz="2800" smtClean="0">
                <a:solidFill>
                  <a:srgbClr val="FF0000"/>
                </a:solidFill>
              </a:rPr>
              <a:t>H</a:t>
            </a:r>
            <a:r>
              <a:rPr lang="it-IT" altLang="ja-JP" sz="2800" smtClean="0">
                <a:solidFill>
                  <a:srgbClr val="1F497D"/>
                </a:solidFill>
              </a:rPr>
              <a:t>ydrostatic </a:t>
            </a:r>
            <a:r>
              <a:rPr lang="it-IT" altLang="ja-JP" sz="2800" smtClean="0">
                <a:solidFill>
                  <a:srgbClr val="FF0000"/>
                </a:solidFill>
              </a:rPr>
              <a:t>M</a:t>
            </a:r>
            <a:r>
              <a:rPr lang="it-IT" altLang="ja-JP" sz="2800" smtClean="0">
                <a:solidFill>
                  <a:srgbClr val="1F497D"/>
                </a:solidFill>
              </a:rPr>
              <a:t>odel”</a:t>
            </a:r>
            <a:endParaRPr lang="en-US" altLang="ja-JP" smtClean="0"/>
          </a:p>
        </p:txBody>
      </p:sp>
      <p:sp>
        <p:nvSpPr>
          <p:cNvPr id="84995" name="Rectangle 3"/>
          <p:cNvSpPr>
            <a:spLocks noGrp="1" noChangeArrowheads="1"/>
          </p:cNvSpPr>
          <p:nvPr>
            <p:ph idx="1"/>
          </p:nvPr>
        </p:nvSpPr>
        <p:spPr>
          <a:xfrm>
            <a:off x="1030288" y="1135063"/>
            <a:ext cx="8054975" cy="5380037"/>
          </a:xfrm>
        </p:spPr>
        <p:txBody>
          <a:bodyPr/>
          <a:lstStyle/>
          <a:p>
            <a:pPr eaLnBrk="1" hangingPunct="1">
              <a:lnSpc>
                <a:spcPct val="80000"/>
              </a:lnSpc>
            </a:pPr>
            <a:r>
              <a:rPr lang="en-US" altLang="ja-JP" sz="2400" dirty="0" smtClean="0">
                <a:solidFill>
                  <a:srgbClr val="FF3300"/>
                </a:solidFill>
              </a:rPr>
              <a:t>Fully compressible equations</a:t>
            </a:r>
            <a:r>
              <a:rPr lang="en-US" altLang="ja-JP" sz="2400" dirty="0" smtClean="0"/>
              <a:t> with map factors</a:t>
            </a:r>
          </a:p>
          <a:p>
            <a:pPr eaLnBrk="1" hangingPunct="1">
              <a:lnSpc>
                <a:spcPct val="80000"/>
              </a:lnSpc>
            </a:pPr>
            <a:r>
              <a:rPr lang="en-US" altLang="ja-JP" sz="2400" dirty="0" smtClean="0"/>
              <a:t>Hybrid terrain-following vertical coordinate</a:t>
            </a:r>
          </a:p>
          <a:p>
            <a:pPr eaLnBrk="1" hangingPunct="1">
              <a:lnSpc>
                <a:spcPct val="80000"/>
              </a:lnSpc>
            </a:pPr>
            <a:r>
              <a:rPr lang="en-US" altLang="ja-JP" sz="2400" dirty="0" smtClean="0"/>
              <a:t>Sound and gravity waves</a:t>
            </a:r>
          </a:p>
          <a:p>
            <a:pPr lvl="1" eaLnBrk="1" hangingPunct="1">
              <a:lnSpc>
                <a:spcPct val="80000"/>
              </a:lnSpc>
            </a:pPr>
            <a:r>
              <a:rPr lang="en-US" altLang="ja-JP" sz="1800" dirty="0" smtClean="0"/>
              <a:t>Split explicit scheme</a:t>
            </a:r>
          </a:p>
          <a:p>
            <a:pPr eaLnBrk="1" hangingPunct="1">
              <a:lnSpc>
                <a:spcPct val="80000"/>
              </a:lnSpc>
            </a:pPr>
            <a:r>
              <a:rPr lang="en-US" altLang="ja-JP" sz="2400" dirty="0" smtClean="0"/>
              <a:t>Advection terms</a:t>
            </a:r>
          </a:p>
          <a:p>
            <a:pPr lvl="1" eaLnBrk="1" hangingPunct="1">
              <a:lnSpc>
                <a:spcPct val="80000"/>
              </a:lnSpc>
            </a:pPr>
            <a:r>
              <a:rPr lang="en-US" altLang="ja-JP" sz="1800" dirty="0" smtClean="0"/>
              <a:t>Horizontal : fourth order , Vertical : second order</a:t>
            </a:r>
          </a:p>
          <a:p>
            <a:pPr eaLnBrk="1" hangingPunct="1">
              <a:lnSpc>
                <a:spcPct val="80000"/>
              </a:lnSpc>
            </a:pPr>
            <a:r>
              <a:rPr lang="en-US" altLang="ja-JP" sz="2400" dirty="0" smtClean="0">
                <a:solidFill>
                  <a:srgbClr val="FF3300"/>
                </a:solidFill>
              </a:rPr>
              <a:t>Cloud microphysics</a:t>
            </a:r>
          </a:p>
          <a:p>
            <a:pPr lvl="1" eaLnBrk="1" hangingPunct="1">
              <a:lnSpc>
                <a:spcPct val="80000"/>
              </a:lnSpc>
            </a:pPr>
            <a:r>
              <a:rPr lang="en-US" altLang="ja-JP" sz="1800" dirty="0" smtClean="0"/>
              <a:t>Bulk method</a:t>
            </a:r>
            <a:r>
              <a:rPr lang="ja-JP" altLang="en-US" sz="1800" dirty="0" smtClean="0"/>
              <a:t>：</a:t>
            </a:r>
            <a:r>
              <a:rPr lang="en-US" altLang="ja-JP" sz="1800" dirty="0" err="1" smtClean="0">
                <a:solidFill>
                  <a:srgbClr val="FF3300"/>
                </a:solidFill>
              </a:rPr>
              <a:t>qc,qr,qci,qs,qg,nci</a:t>
            </a:r>
            <a:endParaRPr lang="en-US" altLang="ja-JP" sz="1800" dirty="0" smtClean="0">
              <a:solidFill>
                <a:srgbClr val="FF3300"/>
              </a:solidFill>
            </a:endParaRPr>
          </a:p>
          <a:p>
            <a:pPr eaLnBrk="1" hangingPunct="1">
              <a:lnSpc>
                <a:spcPct val="80000"/>
              </a:lnSpc>
            </a:pPr>
            <a:r>
              <a:rPr lang="en-US" altLang="ja-JP" sz="2400" dirty="0" smtClean="0"/>
              <a:t>Cumulus parameterization</a:t>
            </a:r>
          </a:p>
          <a:p>
            <a:pPr lvl="1" eaLnBrk="1" hangingPunct="1">
              <a:lnSpc>
                <a:spcPct val="80000"/>
              </a:lnSpc>
            </a:pPr>
            <a:r>
              <a:rPr lang="en-US" altLang="ja-JP" sz="1800" dirty="0" err="1" smtClean="0">
                <a:solidFill>
                  <a:srgbClr val="FF3300"/>
                </a:solidFill>
              </a:rPr>
              <a:t>Kain</a:t>
            </a:r>
            <a:r>
              <a:rPr lang="en-US" altLang="ja-JP" sz="1800" dirty="0" smtClean="0">
                <a:solidFill>
                  <a:srgbClr val="FF3300"/>
                </a:solidFill>
              </a:rPr>
              <a:t>-Fritsch scheme</a:t>
            </a:r>
          </a:p>
          <a:p>
            <a:pPr eaLnBrk="1" hangingPunct="1">
              <a:lnSpc>
                <a:spcPct val="80000"/>
              </a:lnSpc>
            </a:pPr>
            <a:r>
              <a:rPr lang="en-US" altLang="ja-JP" sz="2400" dirty="0" smtClean="0"/>
              <a:t>Surface processes</a:t>
            </a:r>
          </a:p>
          <a:p>
            <a:pPr lvl="1" eaLnBrk="1" hangingPunct="1">
              <a:lnSpc>
                <a:spcPct val="80000"/>
              </a:lnSpc>
            </a:pPr>
            <a:r>
              <a:rPr lang="en-US" altLang="ja-JP" sz="1800" dirty="0" smtClean="0"/>
              <a:t>computation of bulk coefficients : </a:t>
            </a:r>
            <a:r>
              <a:rPr lang="en-US" altLang="ja-JP" sz="1800" dirty="0" err="1" smtClean="0"/>
              <a:t>Beljaars</a:t>
            </a:r>
            <a:r>
              <a:rPr lang="en-US" altLang="ja-JP" sz="1800" dirty="0" smtClean="0"/>
              <a:t> and </a:t>
            </a:r>
            <a:r>
              <a:rPr lang="en-US" altLang="ja-JP" sz="1800" dirty="0" err="1" smtClean="0"/>
              <a:t>Holtslag</a:t>
            </a:r>
            <a:endParaRPr lang="en-US" altLang="ja-JP" sz="1800" dirty="0" smtClean="0"/>
          </a:p>
          <a:p>
            <a:pPr eaLnBrk="1" hangingPunct="1">
              <a:lnSpc>
                <a:spcPct val="80000"/>
              </a:lnSpc>
            </a:pPr>
            <a:r>
              <a:rPr lang="en-US" altLang="ja-JP" sz="2400" dirty="0" smtClean="0"/>
              <a:t>Boundary layer process</a:t>
            </a:r>
          </a:p>
          <a:p>
            <a:pPr lvl="1" eaLnBrk="1" hangingPunct="1">
              <a:lnSpc>
                <a:spcPct val="80000"/>
              </a:lnSpc>
            </a:pPr>
            <a:r>
              <a:rPr lang="en-US" altLang="ja-JP" sz="1800" dirty="0" smtClean="0"/>
              <a:t>Improved Mellor-Yamada (MYNN) Level 2.5 scheme</a:t>
            </a:r>
          </a:p>
          <a:p>
            <a:pPr eaLnBrk="1" hangingPunct="1">
              <a:lnSpc>
                <a:spcPct val="80000"/>
              </a:lnSpc>
            </a:pPr>
            <a:r>
              <a:rPr lang="en-US" altLang="ja-JP" sz="2400" dirty="0" smtClean="0"/>
              <a:t>Radiation</a:t>
            </a:r>
          </a:p>
          <a:p>
            <a:pPr lvl="1" eaLnBrk="1" hangingPunct="1">
              <a:lnSpc>
                <a:spcPct val="80000"/>
              </a:lnSpc>
            </a:pPr>
            <a:r>
              <a:rPr lang="en-US" altLang="ja-JP" sz="1800" dirty="0" smtClean="0"/>
              <a:t>Short-wave and long-wave radiations are calculated every 15 minutes</a:t>
            </a:r>
          </a:p>
        </p:txBody>
      </p:sp>
      <p:sp>
        <p:nvSpPr>
          <p:cNvPr id="3" name="スライド番号プレースホルダー 2"/>
          <p:cNvSpPr>
            <a:spLocks noGrp="1"/>
          </p:cNvSpPr>
          <p:nvPr>
            <p:ph type="sldNum" sz="quarter" idx="11"/>
          </p:nvPr>
        </p:nvSpPr>
        <p:spPr/>
        <p:txBody>
          <a:bodyPr/>
          <a:lstStyle/>
          <a:p>
            <a:pPr>
              <a:defRPr/>
            </a:pPr>
            <a:fld id="{141DFCDA-B81C-4988-BCDF-3BEEF03606D1}" type="slidenum">
              <a:rPr lang="en-US" altLang="ja-JP" smtClean="0"/>
              <a:pPr>
                <a:defRPr/>
              </a:pPr>
              <a:t>18</a:t>
            </a:fld>
            <a:endParaRPr lang="en-US" altLang="ja-JP"/>
          </a:p>
        </p:txBody>
      </p:sp>
      <p:sp>
        <p:nvSpPr>
          <p:cNvPr id="5" name="テキスト ボックス 4"/>
          <p:cNvSpPr txBox="1"/>
          <p:nvPr/>
        </p:nvSpPr>
        <p:spPr>
          <a:xfrm>
            <a:off x="6170108" y="6562580"/>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
        <p:nvSpPr>
          <p:cNvPr id="6" name="Rectangle 5"/>
          <p:cNvSpPr/>
          <p:nvPr/>
        </p:nvSpPr>
        <p:spPr>
          <a:xfrm>
            <a:off x="1105947" y="2732782"/>
            <a:ext cx="6971253" cy="1077218"/>
          </a:xfrm>
          <a:prstGeom prst="rect">
            <a:avLst/>
          </a:prstGeom>
          <a:solidFill>
            <a:schemeClr val="bg1"/>
          </a:solidFill>
          <a:ln w="28575">
            <a:solidFill>
              <a:srgbClr val="FF0000"/>
            </a:solidFill>
          </a:ln>
        </p:spPr>
        <p:txBody>
          <a:bodyPr wrap="square">
            <a:spAutoFit/>
          </a:bodyPr>
          <a:lstStyle/>
          <a:p>
            <a:r>
              <a:rPr lang="en-US" sz="3200" dirty="0"/>
              <a:t>Model of MSM will be upgraded to </a:t>
            </a:r>
            <a:r>
              <a:rPr lang="en-US" sz="3200" dirty="0">
                <a:solidFill>
                  <a:srgbClr val="FF0000"/>
                </a:solidFill>
              </a:rPr>
              <a:t>ASUCA</a:t>
            </a:r>
            <a:r>
              <a:rPr lang="en-US" sz="3200" dirty="0"/>
              <a:t> from JMA-NHM very </a:t>
            </a:r>
            <a:r>
              <a:rPr lang="en-US" sz="3200" dirty="0" smtClean="0"/>
              <a:t>soon!</a:t>
            </a:r>
            <a:endParaRPr lang="en-US" sz="3200" dirty="0"/>
          </a:p>
        </p:txBody>
      </p:sp>
    </p:spTree>
    <p:extLst>
      <p:ext uri="{BB962C8B-B14F-4D97-AF65-F5344CB8AC3E}">
        <p14:creationId xmlns:p14="http://schemas.microsoft.com/office/powerpoint/2010/main" val="1568381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684213" y="1820863"/>
            <a:ext cx="7772400" cy="1824037"/>
          </a:xfrm>
        </p:spPr>
        <p:txBody>
          <a:bodyPr/>
          <a:lstStyle/>
          <a:p>
            <a:pPr>
              <a:defRPr/>
            </a:pPr>
            <a:r>
              <a:rPr lang="en-US" altLang="ja-JP" dirty="0" smtClean="0">
                <a:latin typeface="Arial" charset="0"/>
              </a:rPr>
              <a:t>Development </a:t>
            </a:r>
            <a:r>
              <a:rPr lang="en-US" altLang="ja-JP" dirty="0">
                <a:latin typeface="Arial" charset="0"/>
              </a:rPr>
              <a:t>of a New NWP </a:t>
            </a:r>
            <a:r>
              <a:rPr lang="en-US" altLang="ja-JP" dirty="0" smtClean="0">
                <a:latin typeface="Arial" charset="0"/>
              </a:rPr>
              <a:t>System</a:t>
            </a:r>
            <a:r>
              <a:rPr lang="en-US" altLang="ja-JP" dirty="0"/>
              <a:t/>
            </a:r>
            <a:br>
              <a:rPr lang="en-US" altLang="ja-JP" dirty="0"/>
            </a:br>
            <a:r>
              <a:rPr lang="en-US" altLang="ja-JP" sz="2800" dirty="0"/>
              <a:t>– </a:t>
            </a:r>
            <a:r>
              <a:rPr lang="en-US" altLang="ja-JP" sz="2800" dirty="0" err="1" smtClean="0"/>
              <a:t>asuca</a:t>
            </a:r>
            <a:r>
              <a:rPr lang="en-US" altLang="ja-JP" sz="2800" dirty="0" smtClean="0"/>
              <a:t>, Physics Library, </a:t>
            </a:r>
            <a:r>
              <a:rPr lang="en-US" altLang="ja-JP" sz="2800" dirty="0" err="1" smtClean="0"/>
              <a:t>asuca-Var</a:t>
            </a:r>
            <a:r>
              <a:rPr lang="en-US" altLang="ja-JP" sz="2800" dirty="0"/>
              <a:t> – </a:t>
            </a:r>
            <a:endParaRPr lang="ja-JP" altLang="en-US" sz="2800" dirty="0"/>
          </a:p>
        </p:txBody>
      </p:sp>
      <p:sp>
        <p:nvSpPr>
          <p:cNvPr id="2" name="スライド番号プレースホルダー 1"/>
          <p:cNvSpPr>
            <a:spLocks noGrp="1"/>
          </p:cNvSpPr>
          <p:nvPr>
            <p:ph type="sldNum" sz="quarter" idx="11"/>
          </p:nvPr>
        </p:nvSpPr>
        <p:spPr/>
        <p:txBody>
          <a:bodyPr/>
          <a:lstStyle/>
          <a:p>
            <a:pPr>
              <a:defRPr/>
            </a:pPr>
            <a:fld id="{C024AF15-4E44-49DF-81A5-384F2F82F040}" type="slidenum">
              <a:rPr lang="ja-JP" altLang="en-US" smtClean="0"/>
              <a:pPr>
                <a:defRPr/>
              </a:pPr>
              <a:t>19</a:t>
            </a:fld>
            <a:endParaRPr lang="ja-JP" altLang="en-US" dirty="0"/>
          </a:p>
        </p:txBody>
      </p:sp>
    </p:spTree>
    <p:extLst>
      <p:ext uri="{BB962C8B-B14F-4D97-AF65-F5344CB8AC3E}">
        <p14:creationId xmlns:p14="http://schemas.microsoft.com/office/powerpoint/2010/main" val="3843302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6"/>
          <p:cNvSpPr>
            <a:spLocks noGrp="1"/>
          </p:cNvSpPr>
          <p:nvPr>
            <p:ph type="title"/>
          </p:nvPr>
        </p:nvSpPr>
        <p:spPr/>
        <p:txBody>
          <a:bodyPr/>
          <a:lstStyle/>
          <a:p>
            <a:pPr eaLnBrk="1" hangingPunct="1"/>
            <a:r>
              <a:rPr lang="en-US" altLang="ja-JP" dirty="0" smtClean="0"/>
              <a:t>contents</a:t>
            </a:r>
            <a:endParaRPr lang="ja-JP" altLang="en-US" dirty="0" smtClean="0"/>
          </a:p>
        </p:txBody>
      </p:sp>
      <p:sp>
        <p:nvSpPr>
          <p:cNvPr id="18435" name="コンテンツ プレースホルダ 7"/>
          <p:cNvSpPr>
            <a:spLocks noGrp="1"/>
          </p:cNvSpPr>
          <p:nvPr>
            <p:ph idx="1"/>
          </p:nvPr>
        </p:nvSpPr>
        <p:spPr/>
        <p:txBody>
          <a:bodyPr/>
          <a:lstStyle/>
          <a:p>
            <a:pPr eaLnBrk="1" hangingPunct="1"/>
            <a:r>
              <a:rPr lang="en-US" altLang="ja-JP" dirty="0" smtClean="0"/>
              <a:t>Operational NWP system at JMA</a:t>
            </a:r>
          </a:p>
          <a:p>
            <a:pPr eaLnBrk="1" hangingPunct="1"/>
            <a:r>
              <a:rPr lang="en-US" altLang="ja-JP" dirty="0" smtClean="0"/>
              <a:t>Overview of RSMC Tokyo</a:t>
            </a:r>
          </a:p>
          <a:p>
            <a:pPr eaLnBrk="1" hangingPunct="1"/>
            <a:r>
              <a:rPr lang="en-US" altLang="ja-JP" dirty="0" smtClean="0"/>
              <a:t>Recent activity of MRI/JMA</a:t>
            </a:r>
          </a:p>
        </p:txBody>
      </p:sp>
      <p:sp>
        <p:nvSpPr>
          <p:cNvPr id="4" name="スライド番号プレースホルダ 3"/>
          <p:cNvSpPr>
            <a:spLocks noGrp="1"/>
          </p:cNvSpPr>
          <p:nvPr>
            <p:ph type="sldNum" sz="quarter" idx="11"/>
          </p:nvPr>
        </p:nvSpPr>
        <p:spPr/>
        <p:txBody>
          <a:bodyPr/>
          <a:lstStyle/>
          <a:p>
            <a:pPr>
              <a:defRPr/>
            </a:pPr>
            <a:fld id="{ADC09ACD-7B09-4411-BB8C-5D99EC53A0BB}" type="slidenum">
              <a:rPr lang="ja-JP" altLang="en-US" smtClean="0"/>
              <a:pPr>
                <a:defRPr/>
              </a:pPr>
              <a:t>2</a:t>
            </a:fld>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正方形/長方形 4"/>
          <p:cNvSpPr>
            <a:spLocks noChangeArrowheads="1"/>
          </p:cNvSpPr>
          <p:nvPr/>
        </p:nvSpPr>
        <p:spPr bwMode="auto">
          <a:xfrm>
            <a:off x="373063" y="373313"/>
            <a:ext cx="8418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ts val="600"/>
              </a:spcBef>
              <a:buFontTx/>
              <a:buNone/>
            </a:pPr>
            <a:r>
              <a:rPr lang="en-US" altLang="ja-JP" sz="2000" dirty="0" smtClean="0">
                <a:latin typeface="Arial" charset="0"/>
              </a:rPr>
              <a:t>NPD/JMA </a:t>
            </a:r>
            <a:r>
              <a:rPr lang="en-US" altLang="ja-JP" sz="2000" dirty="0">
                <a:latin typeface="Arial" charset="0"/>
              </a:rPr>
              <a:t>has been developing a new Forecast/DA system “ASUCA”, for the next-generation operational </a:t>
            </a:r>
            <a:r>
              <a:rPr lang="en-US" altLang="ja-JP" sz="2000" dirty="0" err="1">
                <a:latin typeface="Arial" charset="0"/>
              </a:rPr>
              <a:t>Meso</a:t>
            </a:r>
            <a:r>
              <a:rPr lang="en-US" altLang="ja-JP" sz="2000" dirty="0">
                <a:latin typeface="Arial" charset="0"/>
              </a:rPr>
              <a:t>-scale and Local NWP Systems. </a:t>
            </a:r>
          </a:p>
        </p:txBody>
      </p:sp>
      <p:sp>
        <p:nvSpPr>
          <p:cNvPr id="89093" name="テキスト ボックス 3"/>
          <p:cNvSpPr txBox="1">
            <a:spLocks noChangeArrowheads="1"/>
          </p:cNvSpPr>
          <p:nvPr/>
        </p:nvSpPr>
        <p:spPr bwMode="auto">
          <a:xfrm>
            <a:off x="1316038" y="-1525"/>
            <a:ext cx="6080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400" dirty="0">
                <a:latin typeface="Arial" charset="0"/>
              </a:rPr>
              <a:t>Development of a New NWP System</a:t>
            </a:r>
            <a:endParaRPr lang="ja-JP" altLang="en-US" sz="2400" dirty="0">
              <a:latin typeface="Arial" charset="0"/>
            </a:endParaRPr>
          </a:p>
        </p:txBody>
      </p:sp>
      <p:sp>
        <p:nvSpPr>
          <p:cNvPr id="89094" name="正方形/長方形 6"/>
          <p:cNvSpPr>
            <a:spLocks noChangeArrowheads="1"/>
          </p:cNvSpPr>
          <p:nvPr/>
        </p:nvSpPr>
        <p:spPr bwMode="auto">
          <a:xfrm>
            <a:off x="449263" y="2981325"/>
            <a:ext cx="83978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ts val="600"/>
              </a:spcBef>
              <a:buFontTx/>
              <a:buNone/>
            </a:pPr>
            <a:r>
              <a:rPr lang="en-US" altLang="ja-JP" sz="2000" dirty="0">
                <a:latin typeface="Arial" charset="0"/>
                <a:cs typeface="Arial" charset="0"/>
              </a:rPr>
              <a:t>“ASUCA”-based Local NWP has been in operation since Jan. 2015.</a:t>
            </a:r>
          </a:p>
          <a:p>
            <a:pPr eaLnBrk="1" hangingPunct="1">
              <a:spcBef>
                <a:spcPts val="600"/>
              </a:spcBef>
              <a:buFont typeface="Arial" charset="0"/>
              <a:buNone/>
            </a:pPr>
            <a:r>
              <a:rPr lang="en-US" altLang="ja-JP" sz="2000" dirty="0">
                <a:latin typeface="Arial" charset="0"/>
                <a:cs typeface="Arial" charset="0"/>
              </a:rPr>
              <a:t>Development to incorporate ASUCA and ASUCA-</a:t>
            </a:r>
            <a:r>
              <a:rPr lang="en-US" altLang="ja-JP" sz="2000" dirty="0" err="1">
                <a:latin typeface="Arial" charset="0"/>
                <a:cs typeface="Arial" charset="0"/>
              </a:rPr>
              <a:t>Var</a:t>
            </a:r>
            <a:r>
              <a:rPr lang="en-US" altLang="ja-JP" sz="2000" dirty="0">
                <a:latin typeface="Arial" charset="0"/>
                <a:cs typeface="Arial" charset="0"/>
              </a:rPr>
              <a:t> into the </a:t>
            </a:r>
            <a:r>
              <a:rPr lang="en-US" altLang="ja-JP" sz="2000" dirty="0" err="1">
                <a:latin typeface="Arial" charset="0"/>
                <a:cs typeface="Arial" charset="0"/>
              </a:rPr>
              <a:t>Meso</a:t>
            </a:r>
            <a:r>
              <a:rPr lang="en-US" altLang="ja-JP" sz="2000" dirty="0">
                <a:latin typeface="Arial" charset="0"/>
                <a:cs typeface="Arial" charset="0"/>
              </a:rPr>
              <a:t>-scale NWP System is in progress.</a:t>
            </a:r>
          </a:p>
        </p:txBody>
      </p:sp>
      <p:sp>
        <p:nvSpPr>
          <p:cNvPr id="89095" name="正方形/長方形 39"/>
          <p:cNvSpPr>
            <a:spLocks noChangeArrowheads="1"/>
          </p:cNvSpPr>
          <p:nvPr/>
        </p:nvSpPr>
        <p:spPr bwMode="auto">
          <a:xfrm>
            <a:off x="304800" y="1676400"/>
            <a:ext cx="4143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2425"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a:solidFill>
                  <a:srgbClr val="FF0000"/>
                </a:solidFill>
                <a:latin typeface="Arial" charset="0"/>
              </a:rPr>
              <a:t>Physics Library</a:t>
            </a:r>
            <a:r>
              <a:rPr lang="en-US" altLang="ja-JP" sz="1800" dirty="0">
                <a:latin typeface="Arial" charset="0"/>
              </a:rPr>
              <a:t>: repository of highly-portable physical process routines</a:t>
            </a:r>
          </a:p>
        </p:txBody>
      </p:sp>
      <p:sp>
        <p:nvSpPr>
          <p:cNvPr id="89096" name="正方形/長方形 40"/>
          <p:cNvSpPr>
            <a:spLocks noChangeArrowheads="1"/>
          </p:cNvSpPr>
          <p:nvPr/>
        </p:nvSpPr>
        <p:spPr bwMode="auto">
          <a:xfrm>
            <a:off x="350837" y="2325687"/>
            <a:ext cx="4448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2425"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a:solidFill>
                  <a:srgbClr val="FF0000"/>
                </a:solidFill>
                <a:latin typeface="Arial" charset="0"/>
              </a:rPr>
              <a:t>ASUCA-</a:t>
            </a:r>
            <a:r>
              <a:rPr lang="en-US" altLang="ja-JP" sz="1800" dirty="0" err="1">
                <a:solidFill>
                  <a:srgbClr val="FF0000"/>
                </a:solidFill>
                <a:latin typeface="Arial" charset="0"/>
              </a:rPr>
              <a:t>Var</a:t>
            </a:r>
            <a:r>
              <a:rPr lang="en-US" altLang="ja-JP" sz="1800" dirty="0">
                <a:latin typeface="Arial" charset="0"/>
              </a:rPr>
              <a:t>: </a:t>
            </a:r>
            <a:r>
              <a:rPr lang="en-US" altLang="ja-JP" sz="1800" dirty="0" err="1">
                <a:latin typeface="Arial" charset="0"/>
              </a:rPr>
              <a:t>Variational</a:t>
            </a:r>
            <a:r>
              <a:rPr lang="en-US" altLang="ja-JP" sz="1800" dirty="0">
                <a:latin typeface="Arial" charset="0"/>
              </a:rPr>
              <a:t> data assimilation system based on “ASUCA”</a:t>
            </a:r>
          </a:p>
        </p:txBody>
      </p:sp>
      <p:sp>
        <p:nvSpPr>
          <p:cNvPr id="89097" name="正方形/長方形 41"/>
          <p:cNvSpPr>
            <a:spLocks noChangeArrowheads="1"/>
          </p:cNvSpPr>
          <p:nvPr/>
        </p:nvSpPr>
        <p:spPr bwMode="auto">
          <a:xfrm>
            <a:off x="320675" y="1066800"/>
            <a:ext cx="6202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dirty="0">
                <a:solidFill>
                  <a:srgbClr val="FF0000"/>
                </a:solidFill>
                <a:latin typeface="Arial" charset="0"/>
              </a:rPr>
              <a:t>ASUCA</a:t>
            </a:r>
            <a:r>
              <a:rPr lang="en-US" altLang="ja-JP" sz="1800" dirty="0">
                <a:latin typeface="Arial" charset="0"/>
              </a:rPr>
              <a:t>: new dynamical </a:t>
            </a:r>
            <a:r>
              <a:rPr lang="en-US" altLang="ja-JP" sz="1800" dirty="0" smtClean="0">
                <a:latin typeface="Arial" charset="0"/>
              </a:rPr>
              <a:t>core</a:t>
            </a:r>
          </a:p>
          <a:p>
            <a:pPr eaLnBrk="1" hangingPunct="1">
              <a:spcBef>
                <a:spcPct val="0"/>
              </a:spcBef>
              <a:buNone/>
            </a:pPr>
            <a:r>
              <a:rPr lang="en-US" altLang="ja-JP" sz="1800" dirty="0" smtClean="0"/>
              <a:t>(</a:t>
            </a:r>
            <a:r>
              <a:rPr lang="en-US" altLang="ja-JP" sz="1800" b="1" dirty="0" err="1" smtClean="0"/>
              <a:t>A</a:t>
            </a:r>
            <a:r>
              <a:rPr lang="en-US" altLang="ja-JP" sz="1800" dirty="0" err="1" smtClean="0"/>
              <a:t>suca</a:t>
            </a:r>
            <a:r>
              <a:rPr lang="en-US" altLang="ja-JP" sz="1800" dirty="0" smtClean="0"/>
              <a:t> </a:t>
            </a:r>
            <a:r>
              <a:rPr lang="en-US" altLang="ja-JP" sz="1800" dirty="0"/>
              <a:t>is a </a:t>
            </a:r>
            <a:r>
              <a:rPr lang="en-US" altLang="ja-JP" sz="1800" b="1" dirty="0"/>
              <a:t>S</a:t>
            </a:r>
            <a:r>
              <a:rPr lang="en-US" altLang="ja-JP" sz="1800" dirty="0"/>
              <a:t>ystem based on a </a:t>
            </a:r>
            <a:r>
              <a:rPr lang="en-US" altLang="ja-JP" sz="1800" b="1" dirty="0"/>
              <a:t>U</a:t>
            </a:r>
            <a:r>
              <a:rPr lang="en-US" altLang="ja-JP" sz="1800" dirty="0"/>
              <a:t>nified </a:t>
            </a:r>
            <a:r>
              <a:rPr lang="en-US" altLang="ja-JP" sz="1800" b="1" dirty="0"/>
              <a:t>C</a:t>
            </a:r>
            <a:r>
              <a:rPr lang="en-US" altLang="ja-JP" sz="1800" dirty="0"/>
              <a:t>oncept for </a:t>
            </a:r>
            <a:r>
              <a:rPr lang="en-US" altLang="ja-JP" sz="1800" b="1" dirty="0" smtClean="0"/>
              <a:t>A</a:t>
            </a:r>
            <a:r>
              <a:rPr lang="en-US" altLang="ja-JP" sz="1800" dirty="0" smtClean="0"/>
              <a:t>tmosphere)</a:t>
            </a:r>
            <a:endParaRPr lang="en-US" altLang="ja-JP" sz="1800" dirty="0">
              <a:solidFill>
                <a:srgbClr val="FF0000"/>
              </a:solidFill>
            </a:endParaRPr>
          </a:p>
          <a:p>
            <a:pPr eaLnBrk="1" hangingPunct="1">
              <a:spcBef>
                <a:spcPct val="0"/>
              </a:spcBef>
              <a:buFontTx/>
              <a:buNone/>
            </a:pPr>
            <a:endParaRPr lang="en-US" altLang="ja-JP" sz="1800" dirty="0">
              <a:latin typeface="Arial" charset="0"/>
            </a:endParaRPr>
          </a:p>
        </p:txBody>
      </p:sp>
      <p:sp>
        <p:nvSpPr>
          <p:cNvPr id="89098" name="テキスト ボックス 40"/>
          <p:cNvSpPr txBox="1">
            <a:spLocks noChangeArrowheads="1"/>
          </p:cNvSpPr>
          <p:nvPr/>
        </p:nvSpPr>
        <p:spPr bwMode="auto">
          <a:xfrm>
            <a:off x="73025" y="4415088"/>
            <a:ext cx="1804988"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a:latin typeface="Arial" charset="0"/>
              </a:rPr>
              <a:t>3h accumulated precipitation valid at 11 Jul. 2012, 21UTC</a:t>
            </a:r>
            <a:endParaRPr lang="ja-JP" altLang="en-US" sz="1600">
              <a:latin typeface="Arial" charset="0"/>
            </a:endParaRPr>
          </a:p>
        </p:txBody>
      </p:sp>
      <p:pic>
        <p:nvPicPr>
          <p:cNvPr id="89099" name="Picture 24" descr="F:\JICA\ob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289" y="4069013"/>
            <a:ext cx="2748956"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25" descr="F:\JICA\fcst.png"/>
          <p:cNvPicPr>
            <a:picLocks noChangeAspect="1" noChangeArrowheads="1"/>
          </p:cNvPicPr>
          <p:nvPr/>
        </p:nvPicPr>
        <p:blipFill>
          <a:blip r:embed="rId3">
            <a:extLst>
              <a:ext uri="{28A0092B-C50C-407E-A947-70E740481C1C}">
                <a14:useLocalDpi xmlns:a14="http://schemas.microsoft.com/office/drawing/2010/main" val="0"/>
              </a:ext>
            </a:extLst>
          </a:blip>
          <a:srcRect l="-5" r="50014"/>
          <a:stretch>
            <a:fillRect/>
          </a:stretch>
        </p:blipFill>
        <p:spPr bwMode="auto">
          <a:xfrm>
            <a:off x="1878014" y="4114800"/>
            <a:ext cx="278668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テキスト ボックス 41"/>
          <p:cNvSpPr txBox="1">
            <a:spLocks noChangeArrowheads="1"/>
          </p:cNvSpPr>
          <p:nvPr/>
        </p:nvSpPr>
        <p:spPr bwMode="auto">
          <a:xfrm>
            <a:off x="5664200" y="4108450"/>
            <a:ext cx="1241425" cy="307975"/>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400">
                <a:latin typeface="Arial" charset="0"/>
              </a:rPr>
              <a:t>Observation</a:t>
            </a:r>
            <a:endParaRPr lang="ja-JP" altLang="en-US" sz="1400">
              <a:latin typeface="Arial" charset="0"/>
            </a:endParaRPr>
          </a:p>
        </p:txBody>
      </p:sp>
      <p:sp>
        <p:nvSpPr>
          <p:cNvPr id="89102" name="テキスト ボックス 41"/>
          <p:cNvSpPr txBox="1">
            <a:spLocks noChangeArrowheads="1"/>
          </p:cNvSpPr>
          <p:nvPr/>
        </p:nvSpPr>
        <p:spPr bwMode="auto">
          <a:xfrm>
            <a:off x="2011363" y="4110037"/>
            <a:ext cx="1598612" cy="461963"/>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a:latin typeface="Arial" charset="0"/>
              </a:rPr>
              <a:t>ASUCA-based Local NWP</a:t>
            </a:r>
            <a:endParaRPr lang="ja-JP" altLang="en-US" sz="1200">
              <a:latin typeface="Arial" charset="0"/>
            </a:endParaRPr>
          </a:p>
        </p:txBody>
      </p:sp>
      <p:grpSp>
        <p:nvGrpSpPr>
          <p:cNvPr id="89103" name="グループ化 26"/>
          <p:cNvGrpSpPr>
            <a:grpSpLocks/>
          </p:cNvGrpSpPr>
          <p:nvPr/>
        </p:nvGrpSpPr>
        <p:grpSpPr bwMode="auto">
          <a:xfrm>
            <a:off x="5373688" y="1703388"/>
            <a:ext cx="3184525" cy="852487"/>
            <a:chOff x="1333140" y="1312412"/>
            <a:chExt cx="6479770" cy="1558802"/>
          </a:xfrm>
        </p:grpSpPr>
        <p:sp>
          <p:nvSpPr>
            <p:cNvPr id="42" name="正方形/長方形 41"/>
            <p:cNvSpPr/>
            <p:nvPr/>
          </p:nvSpPr>
          <p:spPr>
            <a:xfrm>
              <a:off x="1333140" y="1312412"/>
              <a:ext cx="2157770" cy="719894"/>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ja-JP" sz="1400" b="1" dirty="0"/>
                <a:t>ASUCA</a:t>
              </a:r>
            </a:p>
          </p:txBody>
        </p:sp>
        <p:sp>
          <p:nvSpPr>
            <p:cNvPr id="43" name="正方形/長方形 42"/>
            <p:cNvSpPr/>
            <p:nvPr/>
          </p:nvSpPr>
          <p:spPr>
            <a:xfrm>
              <a:off x="5655140" y="1312412"/>
              <a:ext cx="2157770" cy="71989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400" dirty="0"/>
                <a:t>Physics Library</a:t>
              </a:r>
              <a:endParaRPr lang="ja-JP" altLang="en-US" sz="1400" dirty="0"/>
            </a:p>
          </p:txBody>
        </p:sp>
        <p:cxnSp>
          <p:nvCxnSpPr>
            <p:cNvPr id="44" name="直線コネクタ 43"/>
            <p:cNvCxnSpPr>
              <a:stCxn id="42" idx="3"/>
              <a:endCxn id="43" idx="1"/>
            </p:cNvCxnSpPr>
            <p:nvPr/>
          </p:nvCxnSpPr>
          <p:spPr>
            <a:xfrm>
              <a:off x="3490910" y="1669455"/>
              <a:ext cx="2164230" cy="0"/>
            </a:xfrm>
            <a:prstGeom prst="line">
              <a:avLst/>
            </a:prstGeom>
            <a:ln w="38100">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図形 28"/>
            <p:cNvCxnSpPr>
              <a:stCxn id="42" idx="2"/>
            </p:cNvCxnSpPr>
            <p:nvPr/>
          </p:nvCxnSpPr>
          <p:spPr>
            <a:xfrm rot="16200000" flipH="1">
              <a:off x="2380193" y="2064138"/>
              <a:ext cx="838908" cy="775247"/>
            </a:xfrm>
            <a:prstGeom prst="bentConnector2">
              <a:avLst/>
            </a:prstGeom>
            <a:ln w="381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図形 49"/>
            <p:cNvCxnSpPr>
              <a:stCxn id="43" idx="2"/>
            </p:cNvCxnSpPr>
            <p:nvPr/>
          </p:nvCxnSpPr>
          <p:spPr>
            <a:xfrm rot="5400000">
              <a:off x="5917257" y="2054446"/>
              <a:ext cx="838908" cy="794628"/>
            </a:xfrm>
            <a:prstGeom prst="bentConnector2">
              <a:avLst/>
            </a:prstGeom>
            <a:ln w="381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7" name="正方形/長方形 46"/>
          <p:cNvSpPr/>
          <p:nvPr/>
        </p:nvSpPr>
        <p:spPr bwMode="auto">
          <a:xfrm>
            <a:off x="6284913" y="2290763"/>
            <a:ext cx="1352550" cy="528637"/>
          </a:xfrm>
          <a:prstGeom prst="rect">
            <a:avLst/>
          </a:prstGeom>
          <a:solidFill>
            <a:srgbClr val="8E3432"/>
          </a:solidFill>
          <a:ln>
            <a:solidFill>
              <a:srgbClr val="8E343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1200" b="1" dirty="0">
                <a:solidFill>
                  <a:schemeClr val="bg1"/>
                </a:solidFill>
              </a:rPr>
              <a:t>ASUCA-</a:t>
            </a:r>
            <a:r>
              <a:rPr lang="en-US" altLang="ja-JP" sz="1200" b="1" dirty="0" err="1">
                <a:solidFill>
                  <a:schemeClr val="bg1"/>
                </a:solidFill>
              </a:rPr>
              <a:t>Var</a:t>
            </a:r>
            <a:r>
              <a:rPr lang="en-US" altLang="ja-JP" sz="1200" b="1" dirty="0">
                <a:solidFill>
                  <a:schemeClr val="bg1"/>
                </a:solidFill>
              </a:rPr>
              <a:t/>
            </a:r>
            <a:br>
              <a:rPr lang="en-US" altLang="ja-JP" sz="1200" b="1" dirty="0">
                <a:solidFill>
                  <a:schemeClr val="bg1"/>
                </a:solidFill>
              </a:rPr>
            </a:br>
            <a:r>
              <a:rPr lang="en-US" altLang="ja-JP" sz="1200" b="1" dirty="0">
                <a:solidFill>
                  <a:schemeClr val="bg1"/>
                </a:solidFill>
              </a:rPr>
              <a:t> (3D/4D-Var core,</a:t>
            </a:r>
            <a:br>
              <a:rPr lang="en-US" altLang="ja-JP" sz="1200" b="1" dirty="0">
                <a:solidFill>
                  <a:schemeClr val="bg1"/>
                </a:solidFill>
              </a:rPr>
            </a:br>
            <a:r>
              <a:rPr lang="en-US" altLang="ja-JP" sz="1200" b="1" dirty="0">
                <a:solidFill>
                  <a:schemeClr val="bg1"/>
                </a:solidFill>
              </a:rPr>
              <a:t>Obs. Operator)</a:t>
            </a:r>
            <a:endParaRPr lang="ja-JP" altLang="en-US" sz="1200" b="1" dirty="0">
              <a:solidFill>
                <a:schemeClr val="bg1"/>
              </a:solidFill>
            </a:endParaRPr>
          </a:p>
        </p:txBody>
      </p:sp>
      <p:sp>
        <p:nvSpPr>
          <p:cNvPr id="89105" name="テキスト ボックス 47"/>
          <p:cNvSpPr txBox="1">
            <a:spLocks noChangeArrowheads="1"/>
          </p:cNvSpPr>
          <p:nvPr/>
        </p:nvSpPr>
        <p:spPr bwMode="auto">
          <a:xfrm>
            <a:off x="2011363" y="5859713"/>
            <a:ext cx="1598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a:latin typeface="Arial" charset="0"/>
              </a:rPr>
              <a:t>6h forecast</a:t>
            </a:r>
            <a:endParaRPr lang="ja-JP" altLang="en-US" sz="1800">
              <a:latin typeface="Arial" charset="0"/>
            </a:endParaRPr>
          </a:p>
        </p:txBody>
      </p:sp>
      <p:sp>
        <p:nvSpPr>
          <p:cNvPr id="2" name="スライド番号プレースホルダー 1"/>
          <p:cNvSpPr>
            <a:spLocks noGrp="1"/>
          </p:cNvSpPr>
          <p:nvPr>
            <p:ph type="sldNum" sz="quarter" idx="11"/>
          </p:nvPr>
        </p:nvSpPr>
        <p:spPr>
          <a:xfrm>
            <a:off x="6804025" y="6294438"/>
            <a:ext cx="1917700" cy="365125"/>
          </a:xfrm>
        </p:spPr>
        <p:txBody>
          <a:bodyPr/>
          <a:lstStyle/>
          <a:p>
            <a:pPr>
              <a:defRPr/>
            </a:pPr>
            <a:fld id="{097AFEB1-D0E8-44C7-8C5E-7721204A3D65}" type="slidenum">
              <a:rPr lang="ja-JP" altLang="en-US" smtClean="0"/>
              <a:pPr>
                <a:defRPr/>
              </a:pPr>
              <a:t>20</a:t>
            </a:fld>
            <a:endParaRPr lang="ja-JP" altLang="en-US" dirty="0"/>
          </a:p>
        </p:txBody>
      </p:sp>
      <p:sp>
        <p:nvSpPr>
          <p:cNvPr id="22" name="テキスト ボックス 21"/>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3192439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9238" y="3300413"/>
            <a:ext cx="44465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3300413"/>
            <a:ext cx="44481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テキスト ボックス 4"/>
          <p:cNvSpPr txBox="1">
            <a:spLocks noChangeArrowheads="1"/>
          </p:cNvSpPr>
          <p:nvPr/>
        </p:nvSpPr>
        <p:spPr bwMode="auto">
          <a:xfrm>
            <a:off x="835025" y="6121400"/>
            <a:ext cx="3205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800">
                <a:latin typeface="Arial" charset="0"/>
              </a:rPr>
              <a:t>ASUCA-based new 2km-LFM</a:t>
            </a:r>
            <a:endParaRPr lang="ja-JP" altLang="en-US" sz="1800">
              <a:latin typeface="Arial" charset="0"/>
            </a:endParaRPr>
          </a:p>
        </p:txBody>
      </p:sp>
      <p:sp>
        <p:nvSpPr>
          <p:cNvPr id="90117" name="テキスト ボックス 5"/>
          <p:cNvSpPr txBox="1">
            <a:spLocks noChangeArrowheads="1"/>
          </p:cNvSpPr>
          <p:nvPr/>
        </p:nvSpPr>
        <p:spPr bwMode="auto">
          <a:xfrm>
            <a:off x="249238" y="742950"/>
            <a:ext cx="6442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2400">
                <a:latin typeface="Arial" charset="0"/>
              </a:rPr>
              <a:t>Initial time at 2015/02/18/00UTC (T+0 to T+9)</a:t>
            </a:r>
            <a:endParaRPr lang="ja-JP" altLang="en-US" sz="2400">
              <a:latin typeface="Arial" charset="0"/>
            </a:endParaRPr>
          </a:p>
        </p:txBody>
      </p:sp>
      <p:sp>
        <p:nvSpPr>
          <p:cNvPr id="90118" name="タイトル 2"/>
          <p:cNvSpPr>
            <a:spLocks noGrp="1"/>
          </p:cNvSpPr>
          <p:nvPr>
            <p:ph type="title"/>
          </p:nvPr>
        </p:nvSpPr>
        <p:spPr>
          <a:xfrm>
            <a:off x="457200" y="53975"/>
            <a:ext cx="8229600" cy="688975"/>
          </a:xfrm>
        </p:spPr>
        <p:txBody>
          <a:bodyPr/>
          <a:lstStyle/>
          <a:p>
            <a:r>
              <a:rPr lang="en-US" altLang="ja-JP" smtClean="0"/>
              <a:t>Karman Vortex Streets</a:t>
            </a:r>
            <a:endParaRPr lang="ja-JP" altLang="en-US" smtClean="0"/>
          </a:p>
        </p:txBody>
      </p:sp>
      <p:sp>
        <p:nvSpPr>
          <p:cNvPr id="90119" name="テキスト ボックス 13"/>
          <p:cNvSpPr txBox="1">
            <a:spLocks noChangeArrowheads="1"/>
          </p:cNvSpPr>
          <p:nvPr/>
        </p:nvSpPr>
        <p:spPr bwMode="auto">
          <a:xfrm>
            <a:off x="5480050" y="6121400"/>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800">
                <a:latin typeface="Arial" charset="0"/>
              </a:rPr>
              <a:t>Previous 2km-LFM</a:t>
            </a:r>
            <a:endParaRPr lang="ja-JP" altLang="en-US" sz="1800">
              <a:latin typeface="Arial" charset="0"/>
            </a:endParaRPr>
          </a:p>
        </p:txBody>
      </p:sp>
      <p:sp>
        <p:nvSpPr>
          <p:cNvPr id="90120" name="テキスト ボックス 3"/>
          <p:cNvSpPr txBox="1">
            <a:spLocks noChangeArrowheads="1"/>
          </p:cNvSpPr>
          <p:nvPr/>
        </p:nvSpPr>
        <p:spPr bwMode="auto">
          <a:xfrm>
            <a:off x="3495675" y="1504950"/>
            <a:ext cx="5449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2400" dirty="0">
                <a:latin typeface="Arial" charset="0"/>
              </a:rPr>
              <a:t>Karman vortex streets on the leeside of </a:t>
            </a:r>
            <a:r>
              <a:rPr lang="en-US" altLang="ja-JP" sz="2400" dirty="0" err="1">
                <a:latin typeface="Arial" charset="0"/>
              </a:rPr>
              <a:t>Jeju</a:t>
            </a:r>
            <a:r>
              <a:rPr lang="en-US" altLang="ja-JP" sz="2400" dirty="0">
                <a:latin typeface="Arial" charset="0"/>
              </a:rPr>
              <a:t> island are well reproduced by the ASUCA-based new 2km-LFM.</a:t>
            </a:r>
            <a:endParaRPr lang="ja-JP" altLang="en-US" sz="2400" dirty="0">
              <a:latin typeface="Arial" charset="0"/>
            </a:endParaRPr>
          </a:p>
        </p:txBody>
      </p:sp>
      <p:pic>
        <p:nvPicPr>
          <p:cNvPr id="90121" name="Picture 3"/>
          <p:cNvPicPr>
            <a:picLocks noChangeAspect="1" noChangeArrowheads="1"/>
          </p:cNvPicPr>
          <p:nvPr/>
        </p:nvPicPr>
        <p:blipFill>
          <a:blip r:embed="rId4">
            <a:extLst>
              <a:ext uri="{28A0092B-C50C-407E-A947-70E740481C1C}">
                <a14:useLocalDpi xmlns:a14="http://schemas.microsoft.com/office/drawing/2010/main" val="0"/>
              </a:ext>
            </a:extLst>
          </a:blip>
          <a:srcRect l="29521" t="47359" r="47223" b="28412"/>
          <a:stretch>
            <a:fillRect/>
          </a:stretch>
        </p:blipFill>
        <p:spPr bwMode="auto">
          <a:xfrm>
            <a:off x="725488" y="1317625"/>
            <a:ext cx="2016125" cy="1979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0122" name="テキスト ボックス 1"/>
          <p:cNvSpPr txBox="1">
            <a:spLocks noChangeArrowheads="1"/>
          </p:cNvSpPr>
          <p:nvPr/>
        </p:nvSpPr>
        <p:spPr bwMode="auto">
          <a:xfrm>
            <a:off x="115888" y="3297238"/>
            <a:ext cx="37846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800">
                <a:latin typeface="Arial" charset="0"/>
              </a:rPr>
              <a:t>Observation at 2015/02/18/04UTC</a:t>
            </a:r>
            <a:endParaRPr lang="ja-JP" altLang="en-US" sz="1800">
              <a:latin typeface="Arial" charset="0"/>
            </a:endParaRPr>
          </a:p>
        </p:txBody>
      </p:sp>
      <p:sp>
        <p:nvSpPr>
          <p:cNvPr id="7" name="円/楕円 6"/>
          <p:cNvSpPr/>
          <p:nvPr/>
        </p:nvSpPr>
        <p:spPr>
          <a:xfrm rot="20009993">
            <a:off x="1138238" y="1400175"/>
            <a:ext cx="554037" cy="1406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円/楕円 11"/>
          <p:cNvSpPr/>
          <p:nvPr/>
        </p:nvSpPr>
        <p:spPr>
          <a:xfrm rot="20009993">
            <a:off x="2857500" y="3927475"/>
            <a:ext cx="554038" cy="1406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円/楕円 14"/>
          <p:cNvSpPr/>
          <p:nvPr/>
        </p:nvSpPr>
        <p:spPr>
          <a:xfrm rot="20009993">
            <a:off x="7323138" y="3916363"/>
            <a:ext cx="554037" cy="1406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スライド番号プレースホルダー 1"/>
          <p:cNvSpPr>
            <a:spLocks noGrp="1"/>
          </p:cNvSpPr>
          <p:nvPr>
            <p:ph type="sldNum" sz="quarter" idx="11"/>
          </p:nvPr>
        </p:nvSpPr>
        <p:spPr/>
        <p:txBody>
          <a:bodyPr/>
          <a:lstStyle/>
          <a:p>
            <a:pPr>
              <a:defRPr/>
            </a:pPr>
            <a:fld id="{880138B7-9F4A-4F74-A5B7-A031111FA840}" type="slidenum">
              <a:rPr lang="ja-JP" altLang="en-US" smtClean="0"/>
              <a:pPr>
                <a:defRPr/>
              </a:pPr>
              <a:t>21</a:t>
            </a:fld>
            <a:endParaRPr lang="ja-JP" altLang="en-US" dirty="0"/>
          </a:p>
        </p:txBody>
      </p:sp>
      <p:sp>
        <p:nvSpPr>
          <p:cNvPr id="16" name="テキスト ボックス 15"/>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1910964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1887538"/>
            <a:ext cx="2136775" cy="17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906588"/>
            <a:ext cx="2146300" cy="176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5502275"/>
            <a:ext cx="24765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1890713"/>
            <a:ext cx="215423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4350" y="3716338"/>
            <a:ext cx="21463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2588" y="3698875"/>
            <a:ext cx="21621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5300" y="3719513"/>
            <a:ext cx="21463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47" name="テキスト ボックス 5"/>
          <p:cNvSpPr txBox="1">
            <a:spLocks noChangeArrowheads="1"/>
          </p:cNvSpPr>
          <p:nvPr/>
        </p:nvSpPr>
        <p:spPr bwMode="auto">
          <a:xfrm>
            <a:off x="111125" y="79375"/>
            <a:ext cx="90058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800">
                <a:solidFill>
                  <a:schemeClr val="tx2"/>
                </a:solidFill>
                <a:latin typeface="Arial" charset="0"/>
              </a:rPr>
              <a:t>“ASUCA”-based Local NWP System</a:t>
            </a:r>
          </a:p>
        </p:txBody>
      </p:sp>
      <p:sp>
        <p:nvSpPr>
          <p:cNvPr id="91148" name="テキスト ボックス 41"/>
          <p:cNvSpPr txBox="1">
            <a:spLocks noChangeArrowheads="1"/>
          </p:cNvSpPr>
          <p:nvPr/>
        </p:nvSpPr>
        <p:spPr bwMode="auto">
          <a:xfrm>
            <a:off x="4737100" y="3290888"/>
            <a:ext cx="1241425" cy="246062"/>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Observation</a:t>
            </a:r>
            <a:endParaRPr lang="ja-JP" altLang="en-US" sz="1000">
              <a:latin typeface="Arial" charset="0"/>
            </a:endParaRPr>
          </a:p>
        </p:txBody>
      </p:sp>
      <p:sp>
        <p:nvSpPr>
          <p:cNvPr id="91149" name="テキスト ボックス 41"/>
          <p:cNvSpPr txBox="1">
            <a:spLocks noChangeArrowheads="1"/>
          </p:cNvSpPr>
          <p:nvPr/>
        </p:nvSpPr>
        <p:spPr bwMode="auto">
          <a:xfrm>
            <a:off x="7107238" y="3287713"/>
            <a:ext cx="1563687" cy="40005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Previous JMA-NHM based System</a:t>
            </a:r>
            <a:endParaRPr lang="ja-JP" altLang="en-US" sz="1000">
              <a:latin typeface="Arial" charset="0"/>
            </a:endParaRPr>
          </a:p>
        </p:txBody>
      </p:sp>
      <p:sp>
        <p:nvSpPr>
          <p:cNvPr id="91150" name="テキスト ボックス 41"/>
          <p:cNvSpPr txBox="1">
            <a:spLocks noChangeArrowheads="1"/>
          </p:cNvSpPr>
          <p:nvPr/>
        </p:nvSpPr>
        <p:spPr bwMode="auto">
          <a:xfrm>
            <a:off x="1897063" y="3309938"/>
            <a:ext cx="1651000" cy="40005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Operational ASUCA-based System</a:t>
            </a:r>
            <a:endParaRPr lang="ja-JP" altLang="en-US" sz="1000">
              <a:latin typeface="Arial" charset="0"/>
            </a:endParaRPr>
          </a:p>
        </p:txBody>
      </p:sp>
      <p:sp>
        <p:nvSpPr>
          <p:cNvPr id="91151" name="テキスト ボックス 3"/>
          <p:cNvSpPr txBox="1">
            <a:spLocks noChangeArrowheads="1"/>
          </p:cNvSpPr>
          <p:nvPr/>
        </p:nvSpPr>
        <p:spPr bwMode="auto">
          <a:xfrm>
            <a:off x="68263" y="2559050"/>
            <a:ext cx="14351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400">
                <a:latin typeface="Arial" charset="0"/>
              </a:rPr>
              <a:t>Initiation stage</a:t>
            </a:r>
          </a:p>
          <a:p>
            <a:pPr eaLnBrk="1" hangingPunct="1">
              <a:spcBef>
                <a:spcPct val="0"/>
              </a:spcBef>
              <a:buFontTx/>
              <a:buNone/>
            </a:pPr>
            <a:r>
              <a:rPr lang="en-US" altLang="ja-JP" sz="1400">
                <a:latin typeface="Arial" charset="0"/>
              </a:rPr>
              <a:t>05UTC (14:00 local time)</a:t>
            </a:r>
            <a:endParaRPr lang="ja-JP" altLang="en-US" sz="1400">
              <a:latin typeface="Arial" charset="0"/>
            </a:endParaRPr>
          </a:p>
        </p:txBody>
      </p:sp>
      <p:sp>
        <p:nvSpPr>
          <p:cNvPr id="91152" name="テキスト ボックス 22"/>
          <p:cNvSpPr txBox="1">
            <a:spLocks noChangeArrowheads="1"/>
          </p:cNvSpPr>
          <p:nvPr/>
        </p:nvSpPr>
        <p:spPr bwMode="auto">
          <a:xfrm>
            <a:off x="66675" y="4097338"/>
            <a:ext cx="15684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400">
                <a:latin typeface="Arial" charset="0"/>
              </a:rPr>
              <a:t>termination stage</a:t>
            </a:r>
          </a:p>
          <a:p>
            <a:pPr eaLnBrk="1" hangingPunct="1">
              <a:spcBef>
                <a:spcPct val="0"/>
              </a:spcBef>
              <a:buFontTx/>
              <a:buNone/>
            </a:pPr>
            <a:r>
              <a:rPr lang="en-US" altLang="ja-JP" sz="1400">
                <a:latin typeface="Arial" charset="0"/>
              </a:rPr>
              <a:t>10UTC (19:00</a:t>
            </a:r>
          </a:p>
          <a:p>
            <a:pPr eaLnBrk="1" hangingPunct="1">
              <a:spcBef>
                <a:spcPct val="0"/>
              </a:spcBef>
              <a:buFontTx/>
              <a:buNone/>
            </a:pPr>
            <a:r>
              <a:rPr lang="en-US" altLang="ja-JP" sz="1400">
                <a:latin typeface="Arial" charset="0"/>
              </a:rPr>
              <a:t>Local time)</a:t>
            </a:r>
            <a:endParaRPr lang="ja-JP" altLang="en-US" sz="1400">
              <a:latin typeface="Arial" charset="0"/>
            </a:endParaRPr>
          </a:p>
        </p:txBody>
      </p:sp>
      <p:sp>
        <p:nvSpPr>
          <p:cNvPr id="91153" name="正方形/長方形 5"/>
          <p:cNvSpPr>
            <a:spLocks noChangeArrowheads="1"/>
          </p:cNvSpPr>
          <p:nvPr/>
        </p:nvSpPr>
        <p:spPr bwMode="auto">
          <a:xfrm>
            <a:off x="257175" y="612775"/>
            <a:ext cx="8689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a:latin typeface="Arial" charset="0"/>
              </a:rPr>
              <a:t>Effect from the parameterization of convective-initiation newly introduced in ASUCA</a:t>
            </a:r>
          </a:p>
          <a:p>
            <a:pPr eaLnBrk="1" hangingPunct="1">
              <a:spcBef>
                <a:spcPct val="0"/>
              </a:spcBef>
              <a:buFontTx/>
              <a:buNone/>
            </a:pPr>
            <a:r>
              <a:rPr lang="en-US" altLang="ja-JP" sz="1800">
                <a:latin typeface="Arial" charset="0"/>
              </a:rPr>
              <a:t>1h accumulated precipitation 17 Aug. 2012 </a:t>
            </a:r>
            <a:endParaRPr lang="ja-JP" altLang="en-US" sz="1800">
              <a:latin typeface="Arial" charset="0"/>
            </a:endParaRPr>
          </a:p>
        </p:txBody>
      </p:sp>
      <p:sp>
        <p:nvSpPr>
          <p:cNvPr id="91154" name="テキスト ボックス 6"/>
          <p:cNvSpPr txBox="1">
            <a:spLocks noChangeArrowheads="1"/>
          </p:cNvSpPr>
          <p:nvPr/>
        </p:nvSpPr>
        <p:spPr bwMode="auto">
          <a:xfrm>
            <a:off x="581025" y="5711825"/>
            <a:ext cx="7840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a:latin typeface="Arial" charset="0"/>
              </a:rPr>
              <a:t>Phases of convection (initiation, development and termination) are improved in the ASUCA forecast.</a:t>
            </a:r>
            <a:endParaRPr lang="ja-JP" altLang="en-US" sz="1800">
              <a:latin typeface="Arial" charset="0"/>
            </a:endParaRPr>
          </a:p>
        </p:txBody>
      </p:sp>
      <p:sp>
        <p:nvSpPr>
          <p:cNvPr id="91155" name="テキスト ボックス 7"/>
          <p:cNvSpPr txBox="1">
            <a:spLocks noChangeArrowheads="1"/>
          </p:cNvSpPr>
          <p:nvPr/>
        </p:nvSpPr>
        <p:spPr bwMode="auto">
          <a:xfrm>
            <a:off x="1825625" y="1309688"/>
            <a:ext cx="59896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600">
                <a:latin typeface="Arial" charset="0"/>
              </a:rPr>
              <a:t>Small scale convections initiated under an unstably stratified condition formed from daytime heating of the surface in summer.</a:t>
            </a:r>
            <a:endParaRPr lang="ja-JP" altLang="en-US" sz="1600">
              <a:latin typeface="Arial" charset="0"/>
            </a:endParaRPr>
          </a:p>
        </p:txBody>
      </p:sp>
      <p:sp>
        <p:nvSpPr>
          <p:cNvPr id="91156" name="テキスト ボックス 41"/>
          <p:cNvSpPr txBox="1">
            <a:spLocks noChangeArrowheads="1"/>
          </p:cNvSpPr>
          <p:nvPr/>
        </p:nvSpPr>
        <p:spPr bwMode="auto">
          <a:xfrm>
            <a:off x="4719638" y="5122863"/>
            <a:ext cx="1241425" cy="246062"/>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Observation</a:t>
            </a:r>
            <a:endParaRPr lang="ja-JP" altLang="en-US" sz="1000">
              <a:latin typeface="Arial" charset="0"/>
            </a:endParaRPr>
          </a:p>
        </p:txBody>
      </p:sp>
      <p:sp>
        <p:nvSpPr>
          <p:cNvPr id="91157" name="テキスト ボックス 41"/>
          <p:cNvSpPr txBox="1">
            <a:spLocks noChangeArrowheads="1"/>
          </p:cNvSpPr>
          <p:nvPr/>
        </p:nvSpPr>
        <p:spPr bwMode="auto">
          <a:xfrm>
            <a:off x="1889125" y="5002213"/>
            <a:ext cx="1651000" cy="40005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Operational ASUCA-based System</a:t>
            </a:r>
            <a:endParaRPr lang="ja-JP" altLang="en-US" sz="1000">
              <a:latin typeface="Arial" charset="0"/>
            </a:endParaRPr>
          </a:p>
        </p:txBody>
      </p:sp>
      <p:sp>
        <p:nvSpPr>
          <p:cNvPr id="91158" name="テキスト ボックス 41"/>
          <p:cNvSpPr txBox="1">
            <a:spLocks noChangeArrowheads="1"/>
          </p:cNvSpPr>
          <p:nvPr/>
        </p:nvSpPr>
        <p:spPr bwMode="auto">
          <a:xfrm>
            <a:off x="7115175" y="5011738"/>
            <a:ext cx="1563688" cy="40005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000">
                <a:latin typeface="Arial" charset="0"/>
              </a:rPr>
              <a:t>Previous JMA-NHM based System</a:t>
            </a:r>
            <a:endParaRPr lang="ja-JP" altLang="en-US" sz="1000">
              <a:latin typeface="Arial" charset="0"/>
            </a:endParaRPr>
          </a:p>
        </p:txBody>
      </p:sp>
      <p:sp>
        <p:nvSpPr>
          <p:cNvPr id="2" name="スライド番号プレースホルダー 1"/>
          <p:cNvSpPr>
            <a:spLocks noGrp="1"/>
          </p:cNvSpPr>
          <p:nvPr>
            <p:ph type="sldNum" sz="quarter" idx="11"/>
          </p:nvPr>
        </p:nvSpPr>
        <p:spPr/>
        <p:txBody>
          <a:bodyPr/>
          <a:lstStyle/>
          <a:p>
            <a:pPr>
              <a:defRPr/>
            </a:pPr>
            <a:fld id="{097AFEB1-D0E8-44C7-8C5E-7721204A3D65}" type="slidenum">
              <a:rPr lang="ja-JP" altLang="en-US" smtClean="0"/>
              <a:pPr>
                <a:defRPr/>
              </a:pPr>
              <a:t>22</a:t>
            </a:fld>
            <a:endParaRPr lang="ja-JP" altLang="en-US" dirty="0"/>
          </a:p>
        </p:txBody>
      </p:sp>
      <p:sp>
        <p:nvSpPr>
          <p:cNvPr id="22" name="テキスト ボックス 21"/>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3824395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Future plan</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23</a:t>
            </a:fld>
            <a:endParaRPr lang="ja-JP" altLang="en-US" dirty="0"/>
          </a:p>
        </p:txBody>
      </p:sp>
    </p:spTree>
    <p:extLst>
      <p:ext uri="{BB962C8B-B14F-4D97-AF65-F5344CB8AC3E}">
        <p14:creationId xmlns:p14="http://schemas.microsoft.com/office/powerpoint/2010/main" val="1183097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131840" y="3796515"/>
            <a:ext cx="0" cy="14400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2351488" y="764704"/>
            <a:ext cx="0" cy="554528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179388" y="4940598"/>
            <a:ext cx="1584325" cy="576262"/>
          </a:xfrm>
          <a:prstGeom prst="rect">
            <a:avLst/>
          </a:prstGeom>
          <a:solidFill>
            <a:schemeClr val="accent6">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smtClean="0">
                <a:solidFill>
                  <a:srgbClr val="FF0000"/>
                </a:solidFill>
              </a:rPr>
              <a:t>Typhoon EPS</a:t>
            </a:r>
            <a:endParaRPr lang="ja-JP" altLang="en-US" sz="2000" b="1" dirty="0">
              <a:solidFill>
                <a:srgbClr val="FF0000"/>
              </a:solidFill>
            </a:endParaRPr>
          </a:p>
        </p:txBody>
      </p:sp>
      <p:sp>
        <p:nvSpPr>
          <p:cNvPr id="15" name="正方形/長方形 14"/>
          <p:cNvSpPr/>
          <p:nvPr/>
        </p:nvSpPr>
        <p:spPr>
          <a:xfrm>
            <a:off x="107504" y="5563806"/>
            <a:ext cx="1728787"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ja-JP" sz="1400" dirty="0" smtClean="0">
                <a:solidFill>
                  <a:prstClr val="black"/>
                </a:solidFill>
              </a:rPr>
              <a:t>DX=40km, L60</a:t>
            </a:r>
            <a:endParaRPr lang="en-US" altLang="ja-JP" sz="1400" dirty="0">
              <a:solidFill>
                <a:prstClr val="black"/>
              </a:solidFill>
            </a:endParaRPr>
          </a:p>
          <a:p>
            <a:pPr algn="ctr">
              <a:lnSpc>
                <a:spcPts val="1400"/>
              </a:lnSpc>
              <a:defRPr/>
            </a:pPr>
            <a:r>
              <a:rPr lang="en-US" altLang="ja-JP" sz="1400" dirty="0" smtClean="0">
                <a:solidFill>
                  <a:prstClr val="black"/>
                </a:solidFill>
              </a:rPr>
              <a:t>25 members</a:t>
            </a:r>
            <a:endParaRPr lang="ja-JP" altLang="en-US" sz="1400" dirty="0">
              <a:solidFill>
                <a:prstClr val="black"/>
              </a:solidFill>
            </a:endParaRPr>
          </a:p>
        </p:txBody>
      </p:sp>
      <p:cxnSp>
        <p:nvCxnSpPr>
          <p:cNvPr id="62" name="直線矢印コネクタ 61"/>
          <p:cNvCxnSpPr>
            <a:stCxn id="12" idx="3"/>
          </p:cNvCxnSpPr>
          <p:nvPr/>
        </p:nvCxnSpPr>
        <p:spPr>
          <a:xfrm flipV="1">
            <a:off x="1763713" y="5220076"/>
            <a:ext cx="1367705" cy="8653"/>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179512" y="6084076"/>
            <a:ext cx="2987551" cy="29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251520" y="5949404"/>
            <a:ext cx="2232025" cy="215900"/>
          </a:xfrm>
          <a:prstGeom prst="rect">
            <a:avLst/>
          </a:prstGeom>
          <a:solidFill>
            <a:schemeClr val="bg1"/>
          </a:solid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EPS</a:t>
            </a:r>
            <a:endParaRPr lang="en-US" altLang="ja-JP" sz="1400" dirty="0">
              <a:solidFill>
                <a:prstClr val="black"/>
              </a:solidFill>
            </a:endParaRPr>
          </a:p>
        </p:txBody>
      </p:sp>
      <p:sp>
        <p:nvSpPr>
          <p:cNvPr id="47" name="正方形/長方形 46"/>
          <p:cNvSpPr/>
          <p:nvPr/>
        </p:nvSpPr>
        <p:spPr>
          <a:xfrm>
            <a:off x="6840000" y="980852"/>
            <a:ext cx="1945258" cy="49648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FF0000"/>
                </a:solidFill>
              </a:rPr>
              <a:t>DX=13km, L128</a:t>
            </a:r>
          </a:p>
          <a:p>
            <a:pPr algn="ctr">
              <a:defRPr/>
            </a:pPr>
            <a:r>
              <a:rPr lang="en-US" altLang="ja-JP" sz="1400" dirty="0" smtClean="0">
                <a:solidFill>
                  <a:srgbClr val="FF0000"/>
                </a:solidFill>
              </a:rPr>
              <a:t>Hybrid data assimilation</a:t>
            </a:r>
            <a:endParaRPr lang="en-US" altLang="ja-JP" sz="1400" dirty="0">
              <a:solidFill>
                <a:srgbClr val="FF0000"/>
              </a:solidFill>
            </a:endParaRPr>
          </a:p>
        </p:txBody>
      </p:sp>
      <p:sp>
        <p:nvSpPr>
          <p:cNvPr id="10" name="正方形/長方形 9"/>
          <p:cNvSpPr/>
          <p:nvPr/>
        </p:nvSpPr>
        <p:spPr>
          <a:xfrm>
            <a:off x="179388" y="3212951"/>
            <a:ext cx="1584325" cy="576263"/>
          </a:xfrm>
          <a:prstGeom prst="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smtClean="0">
                <a:solidFill>
                  <a:srgbClr val="FF0000"/>
                </a:solidFill>
              </a:rPr>
              <a:t>Weekly EPS</a:t>
            </a:r>
            <a:endParaRPr lang="ja-JP" altLang="en-US" sz="2000" b="1" dirty="0">
              <a:solidFill>
                <a:srgbClr val="FF0000"/>
              </a:solidFill>
            </a:endParaRPr>
          </a:p>
        </p:txBody>
      </p:sp>
      <p:sp>
        <p:nvSpPr>
          <p:cNvPr id="13" name="正方形/長方形 12"/>
          <p:cNvSpPr/>
          <p:nvPr/>
        </p:nvSpPr>
        <p:spPr>
          <a:xfrm>
            <a:off x="107504" y="3789214"/>
            <a:ext cx="17287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ja-JP" sz="1400" dirty="0" smtClean="0">
                <a:solidFill>
                  <a:prstClr val="black"/>
                </a:solidFill>
              </a:rPr>
              <a:t>DX=40km, L60</a:t>
            </a:r>
            <a:endParaRPr lang="en-US" altLang="ja-JP" sz="1400" dirty="0">
              <a:solidFill>
                <a:prstClr val="black"/>
              </a:solidFill>
            </a:endParaRPr>
          </a:p>
          <a:p>
            <a:pPr algn="ctr">
              <a:lnSpc>
                <a:spcPts val="1400"/>
              </a:lnSpc>
              <a:defRPr/>
            </a:pPr>
            <a:r>
              <a:rPr lang="en-US" altLang="ja-JP" sz="1400" dirty="0" smtClean="0">
                <a:solidFill>
                  <a:prstClr val="black"/>
                </a:solidFill>
              </a:rPr>
              <a:t>27</a:t>
            </a:r>
            <a:r>
              <a:rPr lang="ja-JP" altLang="en-US" sz="1400" dirty="0">
                <a:solidFill>
                  <a:prstClr val="black"/>
                </a:solidFill>
              </a:rPr>
              <a:t> </a:t>
            </a:r>
            <a:r>
              <a:rPr lang="en-US" altLang="ja-JP" sz="1400" dirty="0" smtClean="0">
                <a:solidFill>
                  <a:prstClr val="black"/>
                </a:solidFill>
              </a:rPr>
              <a:t>members</a:t>
            </a:r>
            <a:endParaRPr lang="ja-JP" altLang="en-US" sz="1400" dirty="0">
              <a:solidFill>
                <a:prstClr val="black"/>
              </a:solidFill>
            </a:endParaRPr>
          </a:p>
        </p:txBody>
      </p:sp>
      <p:sp>
        <p:nvSpPr>
          <p:cNvPr id="39" name="正方形/長方形 38"/>
          <p:cNvSpPr/>
          <p:nvPr/>
        </p:nvSpPr>
        <p:spPr>
          <a:xfrm>
            <a:off x="2482925" y="3211364"/>
            <a:ext cx="1296987" cy="577850"/>
          </a:xfrm>
          <a:prstGeom prst="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smtClean="0">
                <a:solidFill>
                  <a:srgbClr val="FF0000"/>
                </a:solidFill>
              </a:rPr>
              <a:t>Unification</a:t>
            </a:r>
          </a:p>
          <a:p>
            <a:pPr algn="ctr">
              <a:defRPr/>
            </a:pPr>
            <a:r>
              <a:rPr lang="en-US" altLang="ja-JP" sz="1400" b="1" dirty="0" smtClean="0">
                <a:solidFill>
                  <a:srgbClr val="FF0000"/>
                </a:solidFill>
              </a:rPr>
              <a:t>of system</a:t>
            </a:r>
            <a:endParaRPr lang="ja-JP" altLang="en-US" sz="1400" b="1" dirty="0">
              <a:solidFill>
                <a:srgbClr val="FF0000"/>
              </a:solidFill>
            </a:endParaRPr>
          </a:p>
        </p:txBody>
      </p:sp>
      <p:sp>
        <p:nvSpPr>
          <p:cNvPr id="40" name="正方形/長方形 39"/>
          <p:cNvSpPr/>
          <p:nvPr/>
        </p:nvSpPr>
        <p:spPr>
          <a:xfrm>
            <a:off x="1763688" y="3789213"/>
            <a:ext cx="2849132" cy="238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DX=40km, L100, 27 members</a:t>
            </a:r>
            <a:endParaRPr lang="en-US" altLang="ja-JP" sz="1400" dirty="0">
              <a:solidFill>
                <a:prstClr val="black"/>
              </a:solidFill>
            </a:endParaRPr>
          </a:p>
        </p:txBody>
      </p:sp>
      <p:cxnSp>
        <p:nvCxnSpPr>
          <p:cNvPr id="41" name="直線矢印コネクタ 40"/>
          <p:cNvCxnSpPr>
            <a:stCxn id="10" idx="3"/>
            <a:endCxn id="39" idx="1"/>
          </p:cNvCxnSpPr>
          <p:nvPr/>
        </p:nvCxnSpPr>
        <p:spPr>
          <a:xfrm flipV="1">
            <a:off x="1763713" y="3500289"/>
            <a:ext cx="719212" cy="79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39" idx="3"/>
          </p:cNvCxnSpPr>
          <p:nvPr/>
        </p:nvCxnSpPr>
        <p:spPr>
          <a:xfrm>
            <a:off x="3779912" y="3500289"/>
            <a:ext cx="5327749" cy="79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1187723" y="4292451"/>
            <a:ext cx="2016125" cy="215900"/>
          </a:xfrm>
          <a:prstGeom prst="rect">
            <a:avLst/>
          </a:prstGeom>
          <a:solidFill>
            <a:schemeClr val="bg1"/>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Start of reforecast</a:t>
            </a:r>
            <a:endParaRPr lang="en-US" altLang="ja-JP" sz="1400" dirty="0">
              <a:solidFill>
                <a:prstClr val="black"/>
              </a:solidFill>
            </a:endParaRPr>
          </a:p>
        </p:txBody>
      </p:sp>
      <p:cxnSp>
        <p:nvCxnSpPr>
          <p:cNvPr id="49" name="直線矢印コネクタ 48"/>
          <p:cNvCxnSpPr>
            <a:stCxn id="48" idx="3"/>
          </p:cNvCxnSpPr>
          <p:nvPr/>
        </p:nvCxnSpPr>
        <p:spPr>
          <a:xfrm>
            <a:off x="3203848" y="4400401"/>
            <a:ext cx="5760765"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180488" y="4716076"/>
            <a:ext cx="87840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51520" y="4581376"/>
            <a:ext cx="2232025" cy="215900"/>
          </a:xfrm>
          <a:prstGeom prst="rect">
            <a:avLst/>
          </a:prstGeom>
          <a:solidFill>
            <a:schemeClr val="bg1"/>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EPS</a:t>
            </a:r>
            <a:endParaRPr lang="en-US" altLang="ja-JP" sz="1400" dirty="0">
              <a:solidFill>
                <a:prstClr val="black"/>
              </a:solidFill>
            </a:endParaRPr>
          </a:p>
        </p:txBody>
      </p:sp>
      <p:sp>
        <p:nvSpPr>
          <p:cNvPr id="50" name="正方形/長方形 49"/>
          <p:cNvSpPr/>
          <p:nvPr/>
        </p:nvSpPr>
        <p:spPr>
          <a:xfrm>
            <a:off x="6840000" y="3573140"/>
            <a:ext cx="1944000" cy="4548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FF0000"/>
                </a:solidFill>
              </a:rPr>
              <a:t>DX=27km, L128</a:t>
            </a:r>
            <a:endParaRPr lang="en-US" altLang="ja-JP" sz="1400" dirty="0">
              <a:solidFill>
                <a:srgbClr val="FF0000"/>
              </a:solidFill>
            </a:endParaRPr>
          </a:p>
          <a:p>
            <a:pPr algn="ctr">
              <a:defRPr/>
            </a:pPr>
            <a:r>
              <a:rPr lang="en-US" altLang="ja-JP" sz="1400" dirty="0" smtClean="0">
                <a:solidFill>
                  <a:srgbClr val="FF0000"/>
                </a:solidFill>
              </a:rPr>
              <a:t>51</a:t>
            </a:r>
            <a:r>
              <a:rPr lang="ja-JP" altLang="en-US" sz="1400" dirty="0">
                <a:solidFill>
                  <a:srgbClr val="FF0000"/>
                </a:solidFill>
              </a:rPr>
              <a:t> </a:t>
            </a:r>
            <a:r>
              <a:rPr lang="en-US" altLang="ja-JP" sz="1400" dirty="0" smtClean="0">
                <a:solidFill>
                  <a:srgbClr val="FF0000"/>
                </a:solidFill>
              </a:rPr>
              <a:t>members</a:t>
            </a:r>
            <a:endParaRPr lang="ja-JP" altLang="en-US" sz="1400" dirty="0">
              <a:solidFill>
                <a:srgbClr val="FF0000"/>
              </a:solidFill>
            </a:endParaRPr>
          </a:p>
        </p:txBody>
      </p:sp>
      <p:sp>
        <p:nvSpPr>
          <p:cNvPr id="51" name="正方形/長方形 50"/>
          <p:cNvSpPr/>
          <p:nvPr/>
        </p:nvSpPr>
        <p:spPr>
          <a:xfrm>
            <a:off x="2181410" y="3953859"/>
            <a:ext cx="3075726"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0000FF"/>
                </a:solidFill>
              </a:rPr>
              <a:t>Unification of 2week and 1month EPS</a:t>
            </a:r>
            <a:endParaRPr lang="en-US" altLang="ja-JP" sz="1400" dirty="0">
              <a:solidFill>
                <a:srgbClr val="0000FF"/>
              </a:solidFill>
            </a:endParaRPr>
          </a:p>
        </p:txBody>
      </p:sp>
      <p:cxnSp>
        <p:nvCxnSpPr>
          <p:cNvPr id="56" name="直線矢印コネクタ 55"/>
          <p:cNvCxnSpPr/>
          <p:nvPr/>
        </p:nvCxnSpPr>
        <p:spPr>
          <a:xfrm flipV="1">
            <a:off x="179388" y="2583704"/>
            <a:ext cx="8785225" cy="53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79388" y="2908944"/>
            <a:ext cx="878522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79388" y="1251868"/>
            <a:ext cx="1584325" cy="57626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smtClean="0">
                <a:solidFill>
                  <a:srgbClr val="FF0000"/>
                </a:solidFill>
              </a:rPr>
              <a:t>GSM</a:t>
            </a:r>
            <a:endParaRPr lang="ja-JP" altLang="en-US" sz="2000" b="1" dirty="0">
              <a:solidFill>
                <a:srgbClr val="FF0000"/>
              </a:solidFill>
            </a:endParaRPr>
          </a:p>
        </p:txBody>
      </p:sp>
      <p:sp>
        <p:nvSpPr>
          <p:cNvPr id="14" name="正方形/長方形 13"/>
          <p:cNvSpPr/>
          <p:nvPr/>
        </p:nvSpPr>
        <p:spPr>
          <a:xfrm>
            <a:off x="35496" y="1803638"/>
            <a:ext cx="187325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DX=20km, L100</a:t>
            </a:r>
            <a:endParaRPr lang="en-US" altLang="ja-JP" sz="1400" dirty="0">
              <a:solidFill>
                <a:prstClr val="black"/>
              </a:solidFill>
            </a:endParaRPr>
          </a:p>
        </p:txBody>
      </p:sp>
      <p:sp>
        <p:nvSpPr>
          <p:cNvPr id="16" name="正方形/長方形 15"/>
          <p:cNvSpPr/>
          <p:nvPr/>
        </p:nvSpPr>
        <p:spPr>
          <a:xfrm>
            <a:off x="2483768" y="1251868"/>
            <a:ext cx="1296144" cy="576262"/>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smtClean="0">
                <a:solidFill>
                  <a:srgbClr val="FF0000"/>
                </a:solidFill>
              </a:rPr>
              <a:t>Upgrade of physics / dynamics</a:t>
            </a:r>
            <a:endParaRPr lang="ja-JP" altLang="en-US" sz="1400" b="1" dirty="0">
              <a:solidFill>
                <a:srgbClr val="FF0000"/>
              </a:solidFill>
            </a:endParaRPr>
          </a:p>
        </p:txBody>
      </p:sp>
      <p:cxnSp>
        <p:nvCxnSpPr>
          <p:cNvPr id="19" name="直線矢印コネクタ 18"/>
          <p:cNvCxnSpPr>
            <a:stCxn id="11" idx="3"/>
            <a:endCxn id="16" idx="1"/>
          </p:cNvCxnSpPr>
          <p:nvPr/>
        </p:nvCxnSpPr>
        <p:spPr>
          <a:xfrm>
            <a:off x="1763713" y="1539999"/>
            <a:ext cx="720055" cy="0"/>
          </a:xfrm>
          <a:prstGeom prst="straightConnector1">
            <a:avLst/>
          </a:prstGeom>
          <a:ln w="635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6" idx="3"/>
          </p:cNvCxnSpPr>
          <p:nvPr/>
        </p:nvCxnSpPr>
        <p:spPr>
          <a:xfrm>
            <a:off x="3779912" y="1539999"/>
            <a:ext cx="5213350" cy="79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251519" y="2764482"/>
            <a:ext cx="3687435" cy="215900"/>
          </a:xfrm>
          <a:prstGeom prst="rect">
            <a:avLst/>
          </a:prstGeom>
          <a:solidFill>
            <a:schemeClr val="bg1"/>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Start/upgrade of observation data assimilation</a:t>
            </a:r>
            <a:endParaRPr lang="en-US" altLang="ja-JP" sz="1400" dirty="0">
              <a:solidFill>
                <a:prstClr val="black"/>
              </a:solidFill>
            </a:endParaRPr>
          </a:p>
        </p:txBody>
      </p:sp>
      <p:sp>
        <p:nvSpPr>
          <p:cNvPr id="55" name="正方形/長方形 54"/>
          <p:cNvSpPr/>
          <p:nvPr/>
        </p:nvSpPr>
        <p:spPr>
          <a:xfrm>
            <a:off x="251520" y="2476450"/>
            <a:ext cx="2733203" cy="215900"/>
          </a:xfrm>
          <a:prstGeom prst="rect">
            <a:avLst/>
          </a:prstGeom>
          <a:solidFill>
            <a:schemeClr val="bg1"/>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data assimilation</a:t>
            </a:r>
          </a:p>
        </p:txBody>
      </p:sp>
      <p:cxnSp>
        <p:nvCxnSpPr>
          <p:cNvPr id="57" name="直線矢印コネクタ 56"/>
          <p:cNvCxnSpPr/>
          <p:nvPr/>
        </p:nvCxnSpPr>
        <p:spPr>
          <a:xfrm>
            <a:off x="179263" y="2308388"/>
            <a:ext cx="878522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251520" y="2141257"/>
            <a:ext cx="2704926" cy="261239"/>
          </a:xfrm>
          <a:prstGeom prst="rect">
            <a:avLst/>
          </a:prstGeom>
          <a:solidFill>
            <a:schemeClr val="bg1"/>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physics/dynamics</a:t>
            </a:r>
            <a:endParaRPr lang="en-US" altLang="ja-JP" sz="1400" dirty="0">
              <a:solidFill>
                <a:prstClr val="black"/>
              </a:solidFill>
            </a:endParaRPr>
          </a:p>
        </p:txBody>
      </p:sp>
      <p:cxnSp>
        <p:nvCxnSpPr>
          <p:cNvPr id="66" name="直線矢印コネクタ 65"/>
          <p:cNvCxnSpPr/>
          <p:nvPr/>
        </p:nvCxnSpPr>
        <p:spPr>
          <a:xfrm flipV="1">
            <a:off x="8042672" y="1556916"/>
            <a:ext cx="0" cy="756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539750" y="476796"/>
            <a:ext cx="1187450" cy="252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FY2015</a:t>
            </a:r>
            <a:endParaRPr lang="ja-JP" altLang="en-US" dirty="0">
              <a:solidFill>
                <a:prstClr val="black"/>
              </a:solidFill>
            </a:endParaRPr>
          </a:p>
        </p:txBody>
      </p:sp>
      <p:sp>
        <p:nvSpPr>
          <p:cNvPr id="71" name="正方形/長方形 70"/>
          <p:cNvSpPr/>
          <p:nvPr/>
        </p:nvSpPr>
        <p:spPr>
          <a:xfrm>
            <a:off x="1979613" y="476796"/>
            <a:ext cx="1187450" cy="25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FY2016</a:t>
            </a:r>
            <a:endParaRPr lang="ja-JP" altLang="en-US" dirty="0">
              <a:solidFill>
                <a:prstClr val="black"/>
              </a:solidFill>
            </a:endParaRPr>
          </a:p>
        </p:txBody>
      </p:sp>
      <p:sp>
        <p:nvSpPr>
          <p:cNvPr id="72" name="正方形/長方形 71"/>
          <p:cNvSpPr/>
          <p:nvPr/>
        </p:nvSpPr>
        <p:spPr>
          <a:xfrm>
            <a:off x="3492500" y="476796"/>
            <a:ext cx="1187450" cy="25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FY2017</a:t>
            </a:r>
            <a:endParaRPr lang="ja-JP" altLang="en-US" dirty="0">
              <a:solidFill>
                <a:prstClr val="black"/>
              </a:solidFill>
            </a:endParaRPr>
          </a:p>
        </p:txBody>
      </p:sp>
      <p:sp>
        <p:nvSpPr>
          <p:cNvPr id="77" name="正方形/長方形 76"/>
          <p:cNvSpPr/>
          <p:nvPr/>
        </p:nvSpPr>
        <p:spPr>
          <a:xfrm>
            <a:off x="5003800" y="476796"/>
            <a:ext cx="1189038"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FY2018</a:t>
            </a:r>
            <a:endParaRPr lang="ja-JP" altLang="en-US" dirty="0">
              <a:solidFill>
                <a:prstClr val="black"/>
              </a:solidFill>
            </a:endParaRPr>
          </a:p>
        </p:txBody>
      </p:sp>
      <p:sp>
        <p:nvSpPr>
          <p:cNvPr id="78" name="正方形/長方形 77"/>
          <p:cNvSpPr/>
          <p:nvPr/>
        </p:nvSpPr>
        <p:spPr>
          <a:xfrm>
            <a:off x="6516688" y="476796"/>
            <a:ext cx="2447925" cy="252000"/>
          </a:xfrm>
          <a:prstGeom prst="rect">
            <a:avLst/>
          </a:prstGeom>
          <a:gradFill flip="none" rotWithShape="1">
            <a:gsLst>
              <a:gs pos="0">
                <a:srgbClr val="92D050"/>
              </a:gs>
              <a:gs pos="80000">
                <a:srgbClr val="C9E828"/>
              </a:gs>
              <a:gs pos="100000">
                <a:srgbClr val="FFFF00"/>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FY2019--</a:t>
            </a:r>
            <a:endParaRPr lang="ja-JP" altLang="en-US" dirty="0">
              <a:solidFill>
                <a:prstClr val="black"/>
              </a:solidFill>
            </a:endParaRPr>
          </a:p>
        </p:txBody>
      </p:sp>
      <p:sp>
        <p:nvSpPr>
          <p:cNvPr id="79" name="正方形/長方形 78"/>
          <p:cNvSpPr/>
          <p:nvPr/>
        </p:nvSpPr>
        <p:spPr>
          <a:xfrm>
            <a:off x="5301588" y="764828"/>
            <a:ext cx="172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ja-JP" sz="1400" dirty="0" smtClean="0">
                <a:solidFill>
                  <a:prstClr val="black"/>
                </a:solidFill>
              </a:rPr>
              <a:t>Next supercomputer</a:t>
            </a:r>
            <a:endParaRPr lang="en-US" altLang="ja-JP" sz="1400" dirty="0">
              <a:solidFill>
                <a:prstClr val="black"/>
              </a:solidFill>
            </a:endParaRPr>
          </a:p>
        </p:txBody>
      </p:sp>
      <p:sp>
        <p:nvSpPr>
          <p:cNvPr id="80" name="正方形/長方形 79"/>
          <p:cNvSpPr/>
          <p:nvPr/>
        </p:nvSpPr>
        <p:spPr>
          <a:xfrm>
            <a:off x="3336029" y="764828"/>
            <a:ext cx="172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ja-JP" sz="1400" dirty="0" smtClean="0">
                <a:solidFill>
                  <a:prstClr val="black"/>
                </a:solidFill>
              </a:rPr>
              <a:t>Current Supercomputer</a:t>
            </a:r>
            <a:endParaRPr lang="en-US" altLang="ja-JP" sz="1400" dirty="0">
              <a:solidFill>
                <a:prstClr val="black"/>
              </a:solidFill>
            </a:endParaRPr>
          </a:p>
        </p:txBody>
      </p:sp>
      <p:cxnSp>
        <p:nvCxnSpPr>
          <p:cNvPr id="81" name="直線矢印コネクタ 80"/>
          <p:cNvCxnSpPr/>
          <p:nvPr/>
        </p:nvCxnSpPr>
        <p:spPr>
          <a:xfrm flipV="1">
            <a:off x="8100392" y="1556915"/>
            <a:ext cx="0" cy="1008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3131840" y="1809028"/>
            <a:ext cx="0" cy="504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5257136" y="764828"/>
            <a:ext cx="0" cy="5545286"/>
          </a:xfrm>
          <a:prstGeom prst="line">
            <a:avLst/>
          </a:prstGeom>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4949826" y="5876379"/>
            <a:ext cx="1641894" cy="577850"/>
          </a:xfrm>
          <a:prstGeom prst="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smtClean="0">
                <a:solidFill>
                  <a:srgbClr val="FF0000"/>
                </a:solidFill>
              </a:rPr>
              <a:t>Super computer system upgrade</a:t>
            </a:r>
            <a:endParaRPr lang="ja-JP" altLang="en-US" sz="1400" b="1" dirty="0">
              <a:solidFill>
                <a:srgbClr val="FF0000"/>
              </a:solidFill>
            </a:endParaRPr>
          </a:p>
        </p:txBody>
      </p:sp>
      <p:sp>
        <p:nvSpPr>
          <p:cNvPr id="45" name="テキスト ボックス 4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3594996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直線矢印コネクタ 122"/>
          <p:cNvCxnSpPr/>
          <p:nvPr/>
        </p:nvCxnSpPr>
        <p:spPr>
          <a:xfrm flipV="1">
            <a:off x="2601536" y="2908660"/>
            <a:ext cx="0" cy="56227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V="1">
            <a:off x="3591703" y="2606940"/>
            <a:ext cx="0" cy="113112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431872" y="877532"/>
            <a:ext cx="0" cy="5545286"/>
          </a:xfrm>
          <a:prstGeom prst="line">
            <a:avLst/>
          </a:prstGeom>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113536" y="2318809"/>
            <a:ext cx="1584325" cy="576263"/>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smtClean="0">
                <a:solidFill>
                  <a:srgbClr val="FF0000"/>
                </a:solidFill>
              </a:rPr>
              <a:t>MSM</a:t>
            </a:r>
            <a:endParaRPr lang="ja-JP" altLang="en-US" sz="2000" b="1" dirty="0">
              <a:solidFill>
                <a:srgbClr val="FF0000"/>
              </a:solidFill>
            </a:endParaRPr>
          </a:p>
        </p:txBody>
      </p:sp>
      <p:sp>
        <p:nvSpPr>
          <p:cNvPr id="58" name="正方形/長方形 57"/>
          <p:cNvSpPr/>
          <p:nvPr/>
        </p:nvSpPr>
        <p:spPr>
          <a:xfrm>
            <a:off x="113536" y="2852936"/>
            <a:ext cx="1387542"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smtClean="0">
                <a:solidFill>
                  <a:prstClr val="black"/>
                </a:solidFill>
              </a:rPr>
              <a:t>DX=5km, L48</a:t>
            </a:r>
            <a:endParaRPr lang="en-US" altLang="ja-JP" sz="1400" dirty="0">
              <a:solidFill>
                <a:prstClr val="black"/>
              </a:solidFill>
            </a:endParaRPr>
          </a:p>
        </p:txBody>
      </p:sp>
      <p:sp>
        <p:nvSpPr>
          <p:cNvPr id="59" name="正方形/長方形 58"/>
          <p:cNvSpPr/>
          <p:nvPr/>
        </p:nvSpPr>
        <p:spPr>
          <a:xfrm>
            <a:off x="113536" y="4143054"/>
            <a:ext cx="1584325" cy="576262"/>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smtClean="0">
                <a:solidFill>
                  <a:srgbClr val="FF0000"/>
                </a:solidFill>
              </a:rPr>
              <a:t>LFM</a:t>
            </a:r>
            <a:endParaRPr lang="ja-JP" altLang="en-US" sz="2000" b="1" dirty="0">
              <a:solidFill>
                <a:srgbClr val="FF0000"/>
              </a:solidFill>
            </a:endParaRPr>
          </a:p>
        </p:txBody>
      </p:sp>
      <p:sp>
        <p:nvSpPr>
          <p:cNvPr id="60" name="正方形/長方形 59"/>
          <p:cNvSpPr/>
          <p:nvPr/>
        </p:nvSpPr>
        <p:spPr>
          <a:xfrm>
            <a:off x="113536" y="4694626"/>
            <a:ext cx="1815539"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smtClean="0">
                <a:solidFill>
                  <a:prstClr val="black"/>
                </a:solidFill>
              </a:rPr>
              <a:t>DX=2km, L58</a:t>
            </a:r>
            <a:endParaRPr lang="en-US" altLang="ja-JP" sz="1400" dirty="0">
              <a:solidFill>
                <a:prstClr val="black"/>
              </a:solidFill>
            </a:endParaRPr>
          </a:p>
        </p:txBody>
      </p:sp>
      <p:sp>
        <p:nvSpPr>
          <p:cNvPr id="61" name="正方形/長方形 60"/>
          <p:cNvSpPr/>
          <p:nvPr/>
        </p:nvSpPr>
        <p:spPr>
          <a:xfrm>
            <a:off x="119100" y="1021126"/>
            <a:ext cx="1584325" cy="576263"/>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err="1" smtClean="0">
                <a:solidFill>
                  <a:srgbClr val="FF0000"/>
                </a:solidFill>
              </a:rPr>
              <a:t>Meso</a:t>
            </a:r>
            <a:r>
              <a:rPr lang="en-US" altLang="ja-JP" sz="2000" b="1" dirty="0" smtClean="0">
                <a:solidFill>
                  <a:srgbClr val="FF0000"/>
                </a:solidFill>
              </a:rPr>
              <a:t> EPS</a:t>
            </a:r>
            <a:endParaRPr lang="ja-JP" altLang="en-US" sz="2000" b="1" dirty="0">
              <a:solidFill>
                <a:srgbClr val="FF0000"/>
              </a:solidFill>
            </a:endParaRPr>
          </a:p>
        </p:txBody>
      </p:sp>
      <p:cxnSp>
        <p:nvCxnSpPr>
          <p:cNvPr id="63" name="直線矢印コネクタ 62"/>
          <p:cNvCxnSpPr/>
          <p:nvPr/>
        </p:nvCxnSpPr>
        <p:spPr>
          <a:xfrm>
            <a:off x="119100" y="2014778"/>
            <a:ext cx="892800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V="1">
            <a:off x="1763688" y="1308464"/>
            <a:ext cx="4895875" cy="1588"/>
          </a:xfrm>
          <a:prstGeom prst="straightConnector1">
            <a:avLst/>
          </a:prstGeom>
          <a:ln w="6350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57" idx="3"/>
          </p:cNvCxnSpPr>
          <p:nvPr/>
        </p:nvCxnSpPr>
        <p:spPr>
          <a:xfrm flipV="1">
            <a:off x="1697861" y="2606147"/>
            <a:ext cx="7344000" cy="794"/>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1763688" y="2852837"/>
            <a:ext cx="1728787"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DX=5km, </a:t>
            </a:r>
            <a:r>
              <a:rPr lang="en-US" altLang="ja-JP" sz="1400" dirty="0" smtClean="0">
                <a:solidFill>
                  <a:srgbClr val="FF0000"/>
                </a:solidFill>
              </a:rPr>
              <a:t>L76</a:t>
            </a:r>
            <a:endParaRPr lang="en-US" altLang="ja-JP" sz="1400" dirty="0">
              <a:solidFill>
                <a:srgbClr val="FF0000"/>
              </a:solidFill>
            </a:endParaRPr>
          </a:p>
        </p:txBody>
      </p:sp>
      <p:cxnSp>
        <p:nvCxnSpPr>
          <p:cNvPr id="67" name="直線矢印コネクタ 66"/>
          <p:cNvCxnSpPr/>
          <p:nvPr/>
        </p:nvCxnSpPr>
        <p:spPr>
          <a:xfrm>
            <a:off x="119100" y="3758274"/>
            <a:ext cx="8928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119100" y="3470937"/>
            <a:ext cx="8928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219592" y="3326474"/>
            <a:ext cx="2373842" cy="210997"/>
          </a:xfrm>
          <a:prstGeom prst="rect">
            <a:avLst/>
          </a:prstGeom>
          <a:solidFill>
            <a:schemeClr val="bg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physics/dynamics</a:t>
            </a:r>
            <a:endParaRPr lang="en-US" altLang="ja-JP" sz="1400" dirty="0">
              <a:solidFill>
                <a:prstClr val="black"/>
              </a:solidFill>
            </a:endParaRPr>
          </a:p>
        </p:txBody>
      </p:sp>
      <p:sp>
        <p:nvSpPr>
          <p:cNvPr id="71" name="正方形/長方形 70"/>
          <p:cNvSpPr/>
          <p:nvPr/>
        </p:nvSpPr>
        <p:spPr>
          <a:xfrm>
            <a:off x="1907703" y="2318809"/>
            <a:ext cx="1440162" cy="576263"/>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altLang="ja-JP" sz="1400" b="1" dirty="0" smtClean="0">
                <a:solidFill>
                  <a:srgbClr val="FF0000"/>
                </a:solidFill>
              </a:rPr>
              <a:t>Upgrade of vertical resolution</a:t>
            </a:r>
            <a:endParaRPr lang="ja-JP" altLang="en-US" sz="1400" b="1" dirty="0">
              <a:solidFill>
                <a:srgbClr val="FF0000"/>
              </a:solidFill>
            </a:endParaRPr>
          </a:p>
        </p:txBody>
      </p:sp>
      <p:cxnSp>
        <p:nvCxnSpPr>
          <p:cNvPr id="72" name="直線矢印コネクタ 71"/>
          <p:cNvCxnSpPr/>
          <p:nvPr/>
        </p:nvCxnSpPr>
        <p:spPr>
          <a:xfrm flipV="1">
            <a:off x="1693377" y="4430391"/>
            <a:ext cx="7380000" cy="0"/>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235415" y="1958322"/>
            <a:ext cx="2232025" cy="215900"/>
          </a:xfrm>
          <a:prstGeom prst="rect">
            <a:avLst/>
          </a:prstGeom>
          <a:solidFill>
            <a:schemeClr val="bg1"/>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EPS</a:t>
            </a:r>
            <a:endParaRPr lang="en-US" altLang="ja-JP" sz="1400" dirty="0">
              <a:solidFill>
                <a:prstClr val="black"/>
              </a:solidFill>
            </a:endParaRPr>
          </a:p>
        </p:txBody>
      </p:sp>
      <p:cxnSp>
        <p:nvCxnSpPr>
          <p:cNvPr id="78" name="直線矢印コネクタ 77"/>
          <p:cNvCxnSpPr/>
          <p:nvPr/>
        </p:nvCxnSpPr>
        <p:spPr>
          <a:xfrm>
            <a:off x="6659563" y="1308464"/>
            <a:ext cx="2412000" cy="1587"/>
          </a:xfrm>
          <a:prstGeom prst="straightConnector1">
            <a:avLst/>
          </a:prstGeom>
          <a:ln w="6350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3203699" y="1035033"/>
            <a:ext cx="1584325"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Test operation</a:t>
            </a:r>
            <a:endParaRPr lang="ja-JP" altLang="en-US" sz="1400" dirty="0">
              <a:solidFill>
                <a:prstClr val="black"/>
              </a:solidFill>
            </a:endParaRPr>
          </a:p>
        </p:txBody>
      </p:sp>
      <p:sp>
        <p:nvSpPr>
          <p:cNvPr id="80" name="正方形/長方形 79"/>
          <p:cNvSpPr/>
          <p:nvPr/>
        </p:nvSpPr>
        <p:spPr>
          <a:xfrm>
            <a:off x="1619672" y="3013174"/>
            <a:ext cx="2337594" cy="344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0000FF"/>
                </a:solidFill>
              </a:rPr>
              <a:t>Introduction of ASUCA</a:t>
            </a:r>
            <a:endParaRPr lang="ja-JP" altLang="en-US" sz="1400" dirty="0">
              <a:solidFill>
                <a:srgbClr val="0000FF"/>
              </a:solidFill>
            </a:endParaRPr>
          </a:p>
        </p:txBody>
      </p:sp>
      <p:cxnSp>
        <p:nvCxnSpPr>
          <p:cNvPr id="87" name="直線矢印コネクタ 86"/>
          <p:cNvCxnSpPr/>
          <p:nvPr/>
        </p:nvCxnSpPr>
        <p:spPr>
          <a:xfrm flipV="1">
            <a:off x="8086725" y="2606940"/>
            <a:ext cx="0" cy="115133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119100" y="5313711"/>
            <a:ext cx="892800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119100" y="5085569"/>
            <a:ext cx="892800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251520" y="4930311"/>
            <a:ext cx="2321818" cy="237490"/>
          </a:xfrm>
          <a:prstGeom prst="rect">
            <a:avLst/>
          </a:prstGeom>
          <a:solidFill>
            <a:schemeClr val="bg1"/>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physics/dynamics</a:t>
            </a:r>
            <a:endParaRPr lang="en-US" altLang="ja-JP" sz="1400" dirty="0">
              <a:solidFill>
                <a:prstClr val="black"/>
              </a:solidFill>
            </a:endParaRPr>
          </a:p>
        </p:txBody>
      </p:sp>
      <p:sp>
        <p:nvSpPr>
          <p:cNvPr id="92" name="正方形/長方形 91"/>
          <p:cNvSpPr/>
          <p:nvPr/>
        </p:nvSpPr>
        <p:spPr>
          <a:xfrm>
            <a:off x="251520" y="5184325"/>
            <a:ext cx="2376265" cy="239236"/>
          </a:xfrm>
          <a:prstGeom prst="rect">
            <a:avLst/>
          </a:prstGeom>
          <a:solidFill>
            <a:schemeClr val="bg1"/>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data assimilation</a:t>
            </a:r>
            <a:endParaRPr lang="en-US" altLang="ja-JP" sz="1400" dirty="0">
              <a:solidFill>
                <a:prstClr val="black"/>
              </a:solidFill>
            </a:endParaRPr>
          </a:p>
        </p:txBody>
      </p:sp>
      <p:sp>
        <p:nvSpPr>
          <p:cNvPr id="95" name="正方形/長方形 94"/>
          <p:cNvSpPr/>
          <p:nvPr/>
        </p:nvSpPr>
        <p:spPr>
          <a:xfrm>
            <a:off x="113536" y="1570438"/>
            <a:ext cx="2156091"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400"/>
              </a:lnSpc>
              <a:defRPr/>
            </a:pPr>
            <a:r>
              <a:rPr lang="en-US" altLang="ja-JP" sz="1400" dirty="0" smtClean="0">
                <a:solidFill>
                  <a:prstClr val="black"/>
                </a:solidFill>
              </a:rPr>
              <a:t>DX=5km, L48, 11 members</a:t>
            </a:r>
            <a:endParaRPr lang="ja-JP" altLang="en-US" sz="1400" dirty="0">
              <a:solidFill>
                <a:prstClr val="black"/>
              </a:solidFill>
            </a:endParaRPr>
          </a:p>
        </p:txBody>
      </p:sp>
      <p:sp>
        <p:nvSpPr>
          <p:cNvPr id="96" name="正方形/長方形 95"/>
          <p:cNvSpPr/>
          <p:nvPr/>
        </p:nvSpPr>
        <p:spPr>
          <a:xfrm>
            <a:off x="3024554" y="1357766"/>
            <a:ext cx="2130249"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ja-JP" sz="1400" dirty="0" smtClean="0">
                <a:solidFill>
                  <a:prstClr val="black"/>
                </a:solidFill>
              </a:rPr>
              <a:t>DX=5km, </a:t>
            </a:r>
            <a:r>
              <a:rPr lang="en-US" altLang="ja-JP" sz="1400" dirty="0" smtClean="0">
                <a:solidFill>
                  <a:srgbClr val="FF0000"/>
                </a:solidFill>
              </a:rPr>
              <a:t>L76</a:t>
            </a:r>
            <a:r>
              <a:rPr lang="en-US" altLang="ja-JP" sz="1400" dirty="0" smtClean="0">
                <a:solidFill>
                  <a:prstClr val="black"/>
                </a:solidFill>
              </a:rPr>
              <a:t>, 11 members</a:t>
            </a:r>
            <a:endParaRPr lang="ja-JP" altLang="en-US" sz="1400" dirty="0">
              <a:solidFill>
                <a:prstClr val="black"/>
              </a:solidFill>
            </a:endParaRPr>
          </a:p>
        </p:txBody>
      </p:sp>
      <p:sp>
        <p:nvSpPr>
          <p:cNvPr id="97" name="正方形/長方形 96"/>
          <p:cNvSpPr/>
          <p:nvPr/>
        </p:nvSpPr>
        <p:spPr>
          <a:xfrm>
            <a:off x="2612791" y="1628800"/>
            <a:ext cx="3111337" cy="344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0000FF"/>
                </a:solidFill>
              </a:rPr>
              <a:t>Introduction of ASUCA</a:t>
            </a:r>
            <a:endParaRPr lang="ja-JP" altLang="en-US" sz="1400" dirty="0">
              <a:solidFill>
                <a:srgbClr val="0000FF"/>
              </a:solidFill>
            </a:endParaRPr>
          </a:p>
        </p:txBody>
      </p:sp>
      <p:sp>
        <p:nvSpPr>
          <p:cNvPr id="101" name="正方形/長方形 100"/>
          <p:cNvSpPr/>
          <p:nvPr/>
        </p:nvSpPr>
        <p:spPr>
          <a:xfrm>
            <a:off x="7020272" y="2084758"/>
            <a:ext cx="1944216" cy="41649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DX=5km,</a:t>
            </a:r>
            <a:r>
              <a:rPr lang="ja-JP" altLang="en-US" sz="1400" dirty="0">
                <a:solidFill>
                  <a:srgbClr val="FF0000"/>
                </a:solidFill>
              </a:rPr>
              <a:t> </a:t>
            </a:r>
            <a:r>
              <a:rPr lang="en-US" altLang="ja-JP" sz="1400" dirty="0" smtClean="0">
                <a:solidFill>
                  <a:srgbClr val="FF0000"/>
                </a:solidFill>
              </a:rPr>
              <a:t>L96</a:t>
            </a:r>
          </a:p>
          <a:p>
            <a:pPr algn="ctr">
              <a:defRPr/>
            </a:pPr>
            <a:r>
              <a:rPr lang="en-US" altLang="ja-JP" sz="1400" dirty="0" smtClean="0">
                <a:solidFill>
                  <a:srgbClr val="FF0000"/>
                </a:solidFill>
              </a:rPr>
              <a:t>Hybrid data assimilation</a:t>
            </a:r>
            <a:endParaRPr lang="en-US" altLang="ja-JP" sz="1400" dirty="0">
              <a:solidFill>
                <a:srgbClr val="FF0000"/>
              </a:solidFill>
            </a:endParaRPr>
          </a:p>
        </p:txBody>
      </p:sp>
      <p:sp>
        <p:nvSpPr>
          <p:cNvPr id="102" name="正方形/長方形 101"/>
          <p:cNvSpPr/>
          <p:nvPr/>
        </p:nvSpPr>
        <p:spPr>
          <a:xfrm>
            <a:off x="7020272" y="1408980"/>
            <a:ext cx="1944216" cy="44342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chemeClr val="tx1"/>
                </a:solidFill>
              </a:rPr>
              <a:t>DX=5km, </a:t>
            </a:r>
            <a:r>
              <a:rPr lang="en-US" altLang="ja-JP" sz="1400" dirty="0" smtClean="0">
                <a:solidFill>
                  <a:srgbClr val="FF0000"/>
                </a:solidFill>
              </a:rPr>
              <a:t>L96</a:t>
            </a:r>
          </a:p>
          <a:p>
            <a:pPr algn="ctr">
              <a:defRPr/>
            </a:pPr>
            <a:r>
              <a:rPr lang="en-US" altLang="ja-JP" sz="1400" dirty="0" smtClean="0">
                <a:solidFill>
                  <a:schemeClr val="tx1"/>
                </a:solidFill>
              </a:rPr>
              <a:t>21 members</a:t>
            </a:r>
            <a:endParaRPr lang="en-US" altLang="ja-JP" sz="1400" dirty="0">
              <a:solidFill>
                <a:schemeClr val="tx1"/>
              </a:solidFill>
            </a:endParaRPr>
          </a:p>
        </p:txBody>
      </p:sp>
      <p:sp>
        <p:nvSpPr>
          <p:cNvPr id="103" name="正方形/長方形 102"/>
          <p:cNvSpPr/>
          <p:nvPr/>
        </p:nvSpPr>
        <p:spPr>
          <a:xfrm>
            <a:off x="6956944" y="4478603"/>
            <a:ext cx="2007544" cy="5760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ja-JP" sz="1400" dirty="0" smtClean="0">
                <a:solidFill>
                  <a:prstClr val="black"/>
                </a:solidFill>
              </a:rPr>
              <a:t>DX=2km, </a:t>
            </a:r>
            <a:r>
              <a:rPr lang="en-US" altLang="ja-JP" sz="1400" dirty="0" smtClean="0">
                <a:solidFill>
                  <a:srgbClr val="FF0000"/>
                </a:solidFill>
              </a:rPr>
              <a:t>L76</a:t>
            </a:r>
          </a:p>
          <a:p>
            <a:pPr algn="ctr">
              <a:lnSpc>
                <a:spcPts val="1400"/>
              </a:lnSpc>
              <a:defRPr/>
            </a:pPr>
            <a:r>
              <a:rPr lang="en-US" altLang="ja-JP" sz="1400" dirty="0" smtClean="0">
                <a:solidFill>
                  <a:srgbClr val="FF0000"/>
                </a:solidFill>
              </a:rPr>
              <a:t>Upgrade of analysis cycle</a:t>
            </a:r>
            <a:endParaRPr lang="en-US" altLang="ja-JP" sz="1400" dirty="0">
              <a:solidFill>
                <a:srgbClr val="FF0000"/>
              </a:solidFill>
            </a:endParaRPr>
          </a:p>
        </p:txBody>
      </p:sp>
      <p:cxnSp>
        <p:nvCxnSpPr>
          <p:cNvPr id="104" name="直線矢印コネクタ 103"/>
          <p:cNvCxnSpPr/>
          <p:nvPr/>
        </p:nvCxnSpPr>
        <p:spPr>
          <a:xfrm flipV="1">
            <a:off x="6660232" y="1285119"/>
            <a:ext cx="0" cy="1287119"/>
          </a:xfrm>
          <a:prstGeom prst="straightConnector1">
            <a:avLst/>
          </a:prstGeom>
          <a:ln w="25400">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3632144" y="2583702"/>
            <a:ext cx="1429350" cy="585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srgbClr val="0000FF"/>
                </a:solidFill>
              </a:rPr>
              <a:t>Introduction of ASUCA 4D-Var</a:t>
            </a:r>
            <a:endParaRPr lang="ja-JP" altLang="en-US" sz="1400" dirty="0">
              <a:solidFill>
                <a:srgbClr val="0000FF"/>
              </a:solidFill>
            </a:endParaRPr>
          </a:p>
        </p:txBody>
      </p:sp>
      <p:cxnSp>
        <p:nvCxnSpPr>
          <p:cNvPr id="54" name="直線矢印コネクタ 53"/>
          <p:cNvCxnSpPr/>
          <p:nvPr/>
        </p:nvCxnSpPr>
        <p:spPr>
          <a:xfrm>
            <a:off x="119100" y="3974819"/>
            <a:ext cx="8928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正方形/長方形 87"/>
          <p:cNvSpPr/>
          <p:nvPr/>
        </p:nvSpPr>
        <p:spPr>
          <a:xfrm>
            <a:off x="219592" y="3592061"/>
            <a:ext cx="2375569" cy="237600"/>
          </a:xfrm>
          <a:prstGeom prst="rect">
            <a:avLst/>
          </a:prstGeom>
          <a:solidFill>
            <a:schemeClr val="bg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Upgrade of data assimilation</a:t>
            </a:r>
            <a:endParaRPr lang="en-US" altLang="ja-JP" sz="1400" dirty="0">
              <a:solidFill>
                <a:prstClr val="black"/>
              </a:solidFill>
            </a:endParaRPr>
          </a:p>
        </p:txBody>
      </p:sp>
      <p:sp>
        <p:nvSpPr>
          <p:cNvPr id="70" name="正方形/長方形 69"/>
          <p:cNvSpPr/>
          <p:nvPr/>
        </p:nvSpPr>
        <p:spPr>
          <a:xfrm>
            <a:off x="219592" y="3880866"/>
            <a:ext cx="3737674" cy="217487"/>
          </a:xfrm>
          <a:prstGeom prst="rect">
            <a:avLst/>
          </a:prstGeom>
          <a:solidFill>
            <a:schemeClr val="bg1"/>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Start/upgrade </a:t>
            </a:r>
            <a:r>
              <a:rPr lang="en-US" altLang="ja-JP" sz="1400" dirty="0">
                <a:solidFill>
                  <a:prstClr val="black"/>
                </a:solidFill>
              </a:rPr>
              <a:t>of observation data assimilation</a:t>
            </a:r>
          </a:p>
        </p:txBody>
      </p:sp>
      <p:cxnSp>
        <p:nvCxnSpPr>
          <p:cNvPr id="107" name="直線矢印コネクタ 106"/>
          <p:cNvCxnSpPr/>
          <p:nvPr/>
        </p:nvCxnSpPr>
        <p:spPr>
          <a:xfrm>
            <a:off x="119100" y="5554566"/>
            <a:ext cx="892800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a:off x="251520" y="5435804"/>
            <a:ext cx="3705746" cy="239236"/>
          </a:xfrm>
          <a:prstGeom prst="rect">
            <a:avLst/>
          </a:prstGeom>
          <a:solidFill>
            <a:schemeClr val="bg1"/>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smtClean="0">
                <a:solidFill>
                  <a:prstClr val="black"/>
                </a:solidFill>
              </a:rPr>
              <a:t>Start /upgrade of observation data assimilation</a:t>
            </a:r>
            <a:endParaRPr lang="en-US" altLang="ja-JP" sz="1400" dirty="0">
              <a:solidFill>
                <a:prstClr val="black"/>
              </a:solidFill>
            </a:endParaRPr>
          </a:p>
        </p:txBody>
      </p:sp>
      <p:cxnSp>
        <p:nvCxnSpPr>
          <p:cNvPr id="109" name="直線矢印コネクタ 108"/>
          <p:cNvCxnSpPr>
            <a:endCxn id="103" idx="2"/>
          </p:cNvCxnSpPr>
          <p:nvPr/>
        </p:nvCxnSpPr>
        <p:spPr>
          <a:xfrm flipV="1">
            <a:off x="7956104" y="5054667"/>
            <a:ext cx="4612" cy="25904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6" name="正方形/長方形 115"/>
          <p:cNvSpPr/>
          <p:nvPr/>
        </p:nvSpPr>
        <p:spPr>
          <a:xfrm>
            <a:off x="539750" y="476796"/>
            <a:ext cx="1187450" cy="252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FY2015</a:t>
            </a:r>
            <a:endParaRPr lang="ja-JP" altLang="en-US" dirty="0">
              <a:solidFill>
                <a:prstClr val="black"/>
              </a:solidFill>
            </a:endParaRPr>
          </a:p>
        </p:txBody>
      </p:sp>
      <p:sp>
        <p:nvSpPr>
          <p:cNvPr id="117" name="正方形/長方形 116"/>
          <p:cNvSpPr/>
          <p:nvPr/>
        </p:nvSpPr>
        <p:spPr>
          <a:xfrm>
            <a:off x="1979613" y="476796"/>
            <a:ext cx="1187450" cy="25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FY2016</a:t>
            </a:r>
            <a:endParaRPr lang="ja-JP" altLang="en-US" dirty="0">
              <a:solidFill>
                <a:prstClr val="black"/>
              </a:solidFill>
            </a:endParaRPr>
          </a:p>
        </p:txBody>
      </p:sp>
      <p:sp>
        <p:nvSpPr>
          <p:cNvPr id="118" name="正方形/長方形 117"/>
          <p:cNvSpPr/>
          <p:nvPr/>
        </p:nvSpPr>
        <p:spPr>
          <a:xfrm>
            <a:off x="3492500" y="476796"/>
            <a:ext cx="1187450" cy="25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FY2017</a:t>
            </a:r>
            <a:endParaRPr lang="ja-JP" altLang="en-US" dirty="0">
              <a:solidFill>
                <a:prstClr val="black"/>
              </a:solidFill>
            </a:endParaRPr>
          </a:p>
        </p:txBody>
      </p:sp>
      <p:sp>
        <p:nvSpPr>
          <p:cNvPr id="119" name="正方形/長方形 118"/>
          <p:cNvSpPr/>
          <p:nvPr/>
        </p:nvSpPr>
        <p:spPr>
          <a:xfrm>
            <a:off x="5003800" y="476796"/>
            <a:ext cx="1189038" cy="25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FY2018</a:t>
            </a:r>
            <a:endParaRPr lang="ja-JP" altLang="en-US" dirty="0">
              <a:solidFill>
                <a:prstClr val="black"/>
              </a:solidFill>
            </a:endParaRPr>
          </a:p>
        </p:txBody>
      </p:sp>
      <p:sp>
        <p:nvSpPr>
          <p:cNvPr id="120" name="正方形/長方形 119"/>
          <p:cNvSpPr/>
          <p:nvPr/>
        </p:nvSpPr>
        <p:spPr>
          <a:xfrm>
            <a:off x="6516688" y="476796"/>
            <a:ext cx="2447925" cy="252000"/>
          </a:xfrm>
          <a:prstGeom prst="rect">
            <a:avLst/>
          </a:prstGeom>
          <a:gradFill flip="none" rotWithShape="1">
            <a:gsLst>
              <a:gs pos="0">
                <a:srgbClr val="92D050"/>
              </a:gs>
              <a:gs pos="80000">
                <a:srgbClr val="C9E828"/>
              </a:gs>
              <a:gs pos="100000">
                <a:srgbClr val="FFFF00"/>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FY2019--</a:t>
            </a:r>
            <a:endParaRPr lang="ja-JP" altLang="en-US" dirty="0">
              <a:solidFill>
                <a:prstClr val="black"/>
              </a:solidFill>
            </a:endParaRPr>
          </a:p>
        </p:txBody>
      </p:sp>
      <p:sp>
        <p:nvSpPr>
          <p:cNvPr id="124" name="正方形/長方形 123"/>
          <p:cNvSpPr/>
          <p:nvPr/>
        </p:nvSpPr>
        <p:spPr>
          <a:xfrm>
            <a:off x="5363493" y="1372204"/>
            <a:ext cx="17287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ja-JP" sz="1400" dirty="0" smtClean="0">
                <a:solidFill>
                  <a:prstClr val="black"/>
                </a:solidFill>
              </a:rPr>
              <a:t>DX=5km, L76,</a:t>
            </a:r>
            <a:endParaRPr lang="en-US" altLang="ja-JP" sz="1400" dirty="0">
              <a:solidFill>
                <a:prstClr val="black"/>
              </a:solidFill>
            </a:endParaRPr>
          </a:p>
          <a:p>
            <a:pPr algn="ctr">
              <a:lnSpc>
                <a:spcPts val="1400"/>
              </a:lnSpc>
              <a:defRPr/>
            </a:pPr>
            <a:r>
              <a:rPr lang="en-US" altLang="ja-JP" sz="1400" dirty="0" smtClean="0">
                <a:solidFill>
                  <a:srgbClr val="FF0000"/>
                </a:solidFill>
              </a:rPr>
              <a:t>21 members</a:t>
            </a:r>
            <a:endParaRPr lang="ja-JP" altLang="en-US" sz="1400" dirty="0">
              <a:solidFill>
                <a:srgbClr val="FF0000"/>
              </a:solidFill>
            </a:endParaRPr>
          </a:p>
        </p:txBody>
      </p:sp>
      <p:sp>
        <p:nvSpPr>
          <p:cNvPr id="81" name="正方形/長方形 80"/>
          <p:cNvSpPr/>
          <p:nvPr/>
        </p:nvSpPr>
        <p:spPr>
          <a:xfrm>
            <a:off x="5301588" y="764828"/>
            <a:ext cx="172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ja-JP" sz="1400" dirty="0" smtClean="0">
                <a:solidFill>
                  <a:prstClr val="black"/>
                </a:solidFill>
              </a:rPr>
              <a:t>Next supercomputer</a:t>
            </a:r>
            <a:endParaRPr lang="en-US" altLang="ja-JP" sz="1400" dirty="0">
              <a:solidFill>
                <a:prstClr val="black"/>
              </a:solidFill>
            </a:endParaRPr>
          </a:p>
        </p:txBody>
      </p:sp>
      <p:sp>
        <p:nvSpPr>
          <p:cNvPr id="82" name="正方形/長方形 81"/>
          <p:cNvSpPr/>
          <p:nvPr/>
        </p:nvSpPr>
        <p:spPr>
          <a:xfrm>
            <a:off x="3336029" y="764828"/>
            <a:ext cx="172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ja-JP" sz="1400" dirty="0" smtClean="0">
                <a:solidFill>
                  <a:prstClr val="black"/>
                </a:solidFill>
              </a:rPr>
              <a:t>Current Supercomputer</a:t>
            </a:r>
            <a:endParaRPr lang="en-US" altLang="ja-JP" sz="1400" dirty="0">
              <a:solidFill>
                <a:prstClr val="black"/>
              </a:solidFill>
            </a:endParaRPr>
          </a:p>
        </p:txBody>
      </p:sp>
      <p:cxnSp>
        <p:nvCxnSpPr>
          <p:cNvPr id="83" name="直線コネクタ 82"/>
          <p:cNvCxnSpPr/>
          <p:nvPr/>
        </p:nvCxnSpPr>
        <p:spPr>
          <a:xfrm>
            <a:off x="5257136" y="764828"/>
            <a:ext cx="0" cy="5545286"/>
          </a:xfrm>
          <a:prstGeom prst="line">
            <a:avLst/>
          </a:prstGeom>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4949826" y="5876379"/>
            <a:ext cx="1641894" cy="577850"/>
          </a:xfrm>
          <a:prstGeom prst="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smtClean="0">
                <a:solidFill>
                  <a:srgbClr val="FF0000"/>
                </a:solidFill>
              </a:rPr>
              <a:t>Super computer system upgrade</a:t>
            </a:r>
            <a:endParaRPr lang="ja-JP" altLang="en-US" sz="1400" b="1" dirty="0">
              <a:solidFill>
                <a:srgbClr val="FF0000"/>
              </a:solidFill>
            </a:endParaRPr>
          </a:p>
        </p:txBody>
      </p:sp>
      <p:sp>
        <p:nvSpPr>
          <p:cNvPr id="52" name="テキスト ボックス 51"/>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1828384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1"/>
          </p:nvPr>
        </p:nvSpPr>
        <p:spPr/>
        <p:txBody>
          <a:bodyPr/>
          <a:lstStyle/>
          <a:p>
            <a:pPr>
              <a:defRPr/>
            </a:pPr>
            <a:fld id="{EB96EB55-5BEA-4D27-AB8B-113AB14363DA}" type="slidenum">
              <a:rPr lang="ja-JP" altLang="en-US" smtClean="0">
                <a:solidFill>
                  <a:schemeClr val="tx2"/>
                </a:solidFill>
              </a:rPr>
              <a:pPr>
                <a:defRPr/>
              </a:pPr>
              <a:t>26</a:t>
            </a:fld>
            <a:endParaRPr lang="ja-JP" altLang="en-US" dirty="0">
              <a:solidFill>
                <a:schemeClr val="tx2"/>
              </a:solidFill>
            </a:endParaRPr>
          </a:p>
        </p:txBody>
      </p:sp>
      <p:sp>
        <p:nvSpPr>
          <p:cNvPr id="5" name="タイトル 4"/>
          <p:cNvSpPr>
            <a:spLocks noGrp="1"/>
          </p:cNvSpPr>
          <p:nvPr>
            <p:ph type="title" idx="4294967295"/>
          </p:nvPr>
        </p:nvSpPr>
        <p:spPr>
          <a:xfrm>
            <a:off x="0" y="1752600"/>
            <a:ext cx="9144000" cy="1905000"/>
          </a:xfrm>
        </p:spPr>
        <p:txBody>
          <a:bodyPr/>
          <a:lstStyle/>
          <a:p>
            <a:pPr eaLnBrk="1" hangingPunct="1"/>
            <a:r>
              <a:rPr lang="en-US" altLang="ja-JP" sz="4800" b="1" dirty="0" smtClean="0"/>
              <a:t>Activities of</a:t>
            </a:r>
            <a:br>
              <a:rPr lang="en-US" altLang="ja-JP" sz="4800" b="1" dirty="0" smtClean="0"/>
            </a:br>
            <a:r>
              <a:rPr lang="en-US" altLang="ja-JP" sz="4800" b="1" dirty="0" smtClean="0"/>
              <a:t>the RSMC Tokyo – Typhoon Center</a:t>
            </a:r>
            <a:br>
              <a:rPr lang="en-US" altLang="ja-JP" sz="4800" b="1" dirty="0" smtClean="0"/>
            </a:br>
            <a:r>
              <a:rPr lang="en-US" altLang="ja-JP" sz="4000" baseline="-25000" dirty="0"/>
              <a:t/>
            </a:r>
            <a:br>
              <a:rPr lang="en-US" altLang="ja-JP" sz="4000" baseline="-25000" dirty="0"/>
            </a:br>
            <a:r>
              <a:rPr lang="en-US" altLang="ja-JP" sz="4000" baseline="-25000" dirty="0"/>
              <a:t>Following slides are kindly provided by colleagues at RSMC Tokyo and Office of Marine Prediction</a:t>
            </a:r>
          </a:p>
        </p:txBody>
      </p:sp>
      <p:sp>
        <p:nvSpPr>
          <p:cNvPr id="2" name="TextBox 1"/>
          <p:cNvSpPr txBox="1"/>
          <p:nvPr/>
        </p:nvSpPr>
        <p:spPr>
          <a:xfrm>
            <a:off x="2362200" y="4495800"/>
            <a:ext cx="4419600" cy="1200329"/>
          </a:xfrm>
          <a:prstGeom prst="rect">
            <a:avLst/>
          </a:prstGeom>
          <a:noFill/>
        </p:spPr>
        <p:txBody>
          <a:bodyPr wrap="square" rtlCol="0">
            <a:spAutoFit/>
          </a:bodyPr>
          <a:lstStyle/>
          <a:p>
            <a:pPr marL="342900" indent="-342900">
              <a:buAutoNum type="arabicPeriod"/>
            </a:pPr>
            <a:r>
              <a:rPr lang="en-US" sz="2400" dirty="0" smtClean="0"/>
              <a:t>Early </a:t>
            </a:r>
            <a:r>
              <a:rPr lang="en-US" sz="2400" dirty="0"/>
              <a:t>D</a:t>
            </a:r>
            <a:r>
              <a:rPr lang="en-US" sz="2400" dirty="0" smtClean="0"/>
              <a:t>vorak analysis</a:t>
            </a:r>
          </a:p>
          <a:p>
            <a:pPr marL="342900" indent="-342900">
              <a:buAutoNum type="arabicPeriod"/>
            </a:pPr>
            <a:r>
              <a:rPr lang="en-US" sz="2400" dirty="0" smtClean="0"/>
              <a:t>NWP-TCEFP</a:t>
            </a:r>
          </a:p>
          <a:p>
            <a:pPr marL="342900" indent="-342900">
              <a:buAutoNum type="arabicPeriod"/>
            </a:pPr>
            <a:r>
              <a:rPr lang="en-US" sz="2400" dirty="0" smtClean="0"/>
              <a:t>Storm-surge model</a:t>
            </a:r>
            <a:endParaRPr lang="en-US" sz="2400" dirty="0"/>
          </a:p>
        </p:txBody>
      </p:sp>
    </p:spTree>
    <p:extLst>
      <p:ext uri="{BB962C8B-B14F-4D97-AF65-F5344CB8AC3E}">
        <p14:creationId xmlns:p14="http://schemas.microsoft.com/office/powerpoint/2010/main" val="3167561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4"/>
          </p:nvPr>
        </p:nvSpPr>
        <p:spPr>
          <a:xfrm>
            <a:off x="6865178" y="6494052"/>
            <a:ext cx="2133600" cy="257113"/>
          </a:xfrm>
        </p:spPr>
        <p:txBody>
          <a:bodyPr/>
          <a:lstStyle/>
          <a:p>
            <a:fld id="{FB3508C7-2FE0-4945-9CBD-863E05F850D2}" type="slidenum">
              <a:rPr lang="ja-JP" altLang="en-US" smtClean="0"/>
              <a:pPr/>
              <a:t>27</a:t>
            </a:fld>
            <a:endParaRPr lang="ja-JP" altLang="en-US" dirty="0"/>
          </a:p>
        </p:txBody>
      </p:sp>
      <p:graphicFrame>
        <p:nvGraphicFramePr>
          <p:cNvPr id="4" name="Object 6"/>
          <p:cNvGraphicFramePr>
            <a:graphicFrameLocks noChangeAspect="1"/>
          </p:cNvGraphicFramePr>
          <p:nvPr>
            <p:extLst>
              <p:ext uri="{D42A27DB-BD31-4B8C-83A1-F6EECF244321}">
                <p14:modId xmlns:p14="http://schemas.microsoft.com/office/powerpoint/2010/main" val="3457056407"/>
              </p:ext>
            </p:extLst>
          </p:nvPr>
        </p:nvGraphicFramePr>
        <p:xfrm>
          <a:off x="2511463" y="1922331"/>
          <a:ext cx="4853354" cy="4149969"/>
        </p:xfrm>
        <a:graphic>
          <a:graphicData uri="http://schemas.openxmlformats.org/presentationml/2006/ole">
            <mc:AlternateContent xmlns:mc="http://schemas.openxmlformats.org/markup-compatibility/2006">
              <mc:Choice xmlns:v="urn:schemas-microsoft-com:vml" Requires="v">
                <p:oleObj spid="_x0000_s72035" name="図" r:id="rId4" imgW="2534412" imgH="2244852" progId="Word.Picture.8">
                  <p:embed/>
                </p:oleObj>
              </mc:Choice>
              <mc:Fallback>
                <p:oleObj name="図" r:id="rId4" imgW="2534412" imgH="2244852"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463" y="1922331"/>
                        <a:ext cx="4853354" cy="41499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7"/>
          <p:cNvSpPr txBox="1">
            <a:spLocks noChangeArrowheads="1"/>
          </p:cNvSpPr>
          <p:nvPr/>
        </p:nvSpPr>
        <p:spPr bwMode="auto">
          <a:xfrm>
            <a:off x="5953652" y="4495800"/>
            <a:ext cx="2209800" cy="1115434"/>
          </a:xfrm>
          <a:prstGeom prst="rect">
            <a:avLst/>
          </a:prstGeom>
          <a:solidFill>
            <a:srgbClr val="FFFF99">
              <a:alpha val="61176"/>
            </a:srgbClr>
          </a:solidFill>
          <a:ln w="9525">
            <a:noFill/>
            <a:miter lim="800000"/>
            <a:headEnd/>
            <a:tailEnd/>
          </a:ln>
        </p:spPr>
        <p:txBody>
          <a:bodyPr>
            <a:spAutoFit/>
          </a:bodyPr>
          <a:lstStyle/>
          <a:p>
            <a:pPr marL="316531" indent="-316531"/>
            <a:r>
              <a:rPr lang="en-US" altLang="ja-JP" sz="1662" b="1">
                <a:solidFill>
                  <a:srgbClr val="CC6600"/>
                </a:solidFill>
                <a:latin typeface="Arial" pitchFamily="34" charset="0"/>
              </a:rPr>
              <a:t>[2] CSC is defined within an area of 2.5</a:t>
            </a:r>
            <a:r>
              <a:rPr lang="en-US" altLang="ja-JP" sz="1662" b="1" baseline="30000">
                <a:solidFill>
                  <a:srgbClr val="CC6600"/>
                </a:solidFill>
                <a:latin typeface="Arial" pitchFamily="34" charset="0"/>
              </a:rPr>
              <a:t>o</a:t>
            </a:r>
            <a:r>
              <a:rPr lang="en-US" altLang="ja-JP" sz="1662" b="1">
                <a:solidFill>
                  <a:srgbClr val="CC6600"/>
                </a:solidFill>
                <a:latin typeface="Arial" pitchFamily="34" charset="0"/>
              </a:rPr>
              <a:t> lat. or less in diameter.</a:t>
            </a:r>
          </a:p>
        </p:txBody>
      </p:sp>
      <p:sp>
        <p:nvSpPr>
          <p:cNvPr id="6" name="Text Box 8"/>
          <p:cNvSpPr txBox="1">
            <a:spLocks noChangeArrowheads="1"/>
          </p:cNvSpPr>
          <p:nvPr/>
        </p:nvSpPr>
        <p:spPr bwMode="auto">
          <a:xfrm>
            <a:off x="785240" y="3093174"/>
            <a:ext cx="1795097" cy="1626984"/>
          </a:xfrm>
          <a:prstGeom prst="rect">
            <a:avLst/>
          </a:prstGeom>
          <a:solidFill>
            <a:srgbClr val="CCFFCC">
              <a:alpha val="61176"/>
            </a:srgbClr>
          </a:solidFill>
          <a:ln w="9525">
            <a:noFill/>
            <a:miter lim="800000"/>
            <a:headEnd/>
            <a:tailEnd/>
          </a:ln>
        </p:spPr>
        <p:txBody>
          <a:bodyPr>
            <a:spAutoFit/>
          </a:bodyPr>
          <a:lstStyle/>
          <a:p>
            <a:pPr marL="316531" indent="-316531"/>
            <a:r>
              <a:rPr lang="en-US" altLang="ja-JP" sz="1662" b="1">
                <a:solidFill>
                  <a:srgbClr val="0000FF"/>
                </a:solidFill>
                <a:latin typeface="Arial" pitchFamily="34" charset="0"/>
              </a:rPr>
              <a:t>[4] A dense (-31  </a:t>
            </a:r>
            <a:r>
              <a:rPr lang="en-US" altLang="ja-JP" sz="1662" b="1" baseline="30000">
                <a:solidFill>
                  <a:srgbClr val="0000FF"/>
                </a:solidFill>
                <a:latin typeface="Arial" pitchFamily="34" charset="0"/>
              </a:rPr>
              <a:t>o</a:t>
            </a:r>
            <a:r>
              <a:rPr lang="en-US" altLang="ja-JP" sz="1662" b="1">
                <a:solidFill>
                  <a:srgbClr val="0000FF"/>
                </a:solidFill>
                <a:latin typeface="Arial" pitchFamily="34" charset="0"/>
              </a:rPr>
              <a:t>C or colder) overcast exists within 2.0</a:t>
            </a:r>
            <a:r>
              <a:rPr lang="en-US" altLang="ja-JP" sz="1662" b="1" baseline="30000">
                <a:solidFill>
                  <a:srgbClr val="0000FF"/>
                </a:solidFill>
                <a:latin typeface="Arial" pitchFamily="34" charset="0"/>
              </a:rPr>
              <a:t>o</a:t>
            </a:r>
            <a:r>
              <a:rPr lang="en-US" altLang="ja-JP" sz="1662" b="1">
                <a:solidFill>
                  <a:srgbClr val="0000FF"/>
                </a:solidFill>
                <a:latin typeface="Arial" pitchFamily="34" charset="0"/>
              </a:rPr>
              <a:t> lat. from the CSC.</a:t>
            </a:r>
          </a:p>
        </p:txBody>
      </p:sp>
      <p:sp>
        <p:nvSpPr>
          <p:cNvPr id="7" name="Oval 10"/>
          <p:cNvSpPr>
            <a:spLocks noChangeArrowheads="1"/>
          </p:cNvSpPr>
          <p:nvPr/>
        </p:nvSpPr>
        <p:spPr bwMode="auto">
          <a:xfrm>
            <a:off x="2825055" y="3605755"/>
            <a:ext cx="2901462" cy="519351"/>
          </a:xfrm>
          <a:prstGeom prst="ellipse">
            <a:avLst/>
          </a:prstGeom>
          <a:noFill/>
          <a:ln w="38100" algn="ctr">
            <a:solidFill>
              <a:srgbClr val="0000FF"/>
            </a:solidFill>
            <a:round/>
            <a:headEnd/>
            <a:tailEnd/>
          </a:ln>
          <a:effectLst/>
        </p:spPr>
        <p:txBody>
          <a:bodyPr anchor="ctr">
            <a:spAutoFit/>
          </a:bodyPr>
          <a:lstStyle/>
          <a:p>
            <a:pPr>
              <a:defRPr/>
            </a:pPr>
            <a:endParaRPr lang="ja-JP" altLang="en-US"/>
          </a:p>
        </p:txBody>
      </p:sp>
      <p:sp>
        <p:nvSpPr>
          <p:cNvPr id="8" name="Oval 11"/>
          <p:cNvSpPr>
            <a:spLocks noChangeArrowheads="1"/>
          </p:cNvSpPr>
          <p:nvPr/>
        </p:nvSpPr>
        <p:spPr bwMode="auto">
          <a:xfrm>
            <a:off x="5075886" y="2752902"/>
            <a:ext cx="1195754" cy="519351"/>
          </a:xfrm>
          <a:prstGeom prst="ellipse">
            <a:avLst/>
          </a:prstGeom>
          <a:noFill/>
          <a:ln w="38100" algn="ctr">
            <a:solidFill>
              <a:srgbClr val="FF0000"/>
            </a:solidFill>
            <a:round/>
            <a:headEnd/>
            <a:tailEnd/>
          </a:ln>
          <a:effectLst/>
        </p:spPr>
        <p:txBody>
          <a:bodyPr anchor="ctr">
            <a:spAutoFit/>
          </a:bodyPr>
          <a:lstStyle/>
          <a:p>
            <a:pPr>
              <a:defRPr/>
            </a:pPr>
            <a:endParaRPr lang="ja-JP" altLang="en-US"/>
          </a:p>
        </p:txBody>
      </p:sp>
      <p:sp>
        <p:nvSpPr>
          <p:cNvPr id="9" name="Oval 12"/>
          <p:cNvSpPr>
            <a:spLocks noChangeArrowheads="1"/>
          </p:cNvSpPr>
          <p:nvPr/>
        </p:nvSpPr>
        <p:spPr bwMode="auto">
          <a:xfrm>
            <a:off x="3370179" y="3588171"/>
            <a:ext cx="1828800" cy="519351"/>
          </a:xfrm>
          <a:prstGeom prst="ellipse">
            <a:avLst/>
          </a:prstGeom>
          <a:noFill/>
          <a:ln w="38100" algn="ctr">
            <a:solidFill>
              <a:srgbClr val="CC6600"/>
            </a:solidFill>
            <a:round/>
            <a:headEnd/>
            <a:tailEnd/>
          </a:ln>
          <a:effectLst/>
        </p:spPr>
        <p:txBody>
          <a:bodyPr anchor="ctr">
            <a:spAutoFit/>
          </a:bodyPr>
          <a:lstStyle/>
          <a:p>
            <a:pPr>
              <a:defRPr/>
            </a:pPr>
            <a:endParaRPr lang="ja-JP" altLang="en-US"/>
          </a:p>
        </p:txBody>
      </p:sp>
      <p:sp>
        <p:nvSpPr>
          <p:cNvPr id="10" name="Text Box 13"/>
          <p:cNvSpPr txBox="1">
            <a:spLocks noChangeArrowheads="1"/>
          </p:cNvSpPr>
          <p:nvPr/>
        </p:nvSpPr>
        <p:spPr bwMode="auto">
          <a:xfrm>
            <a:off x="785241" y="5291251"/>
            <a:ext cx="2552700" cy="859659"/>
          </a:xfrm>
          <a:prstGeom prst="rect">
            <a:avLst/>
          </a:prstGeom>
          <a:solidFill>
            <a:srgbClr val="CCFFCC">
              <a:alpha val="61176"/>
            </a:srgbClr>
          </a:solidFill>
          <a:ln w="9525">
            <a:noFill/>
            <a:miter lim="800000"/>
            <a:headEnd/>
            <a:tailEnd/>
          </a:ln>
        </p:spPr>
        <p:txBody>
          <a:bodyPr>
            <a:spAutoFit/>
          </a:bodyPr>
          <a:lstStyle/>
          <a:p>
            <a:pPr marL="316531" indent="-316531"/>
            <a:r>
              <a:rPr lang="en-US" altLang="ja-JP" sz="1662" b="1">
                <a:solidFill>
                  <a:srgbClr val="FF0000"/>
                </a:solidFill>
                <a:latin typeface="Arial" pitchFamily="34" charset="0"/>
              </a:rPr>
              <a:t>[5] The above overcast size is more than 1.5</a:t>
            </a:r>
            <a:r>
              <a:rPr lang="en-US" altLang="ja-JP" sz="1662" b="1" baseline="30000">
                <a:solidFill>
                  <a:srgbClr val="FF0000"/>
                </a:solidFill>
                <a:latin typeface="Arial" pitchFamily="34" charset="0"/>
              </a:rPr>
              <a:t>o</a:t>
            </a:r>
            <a:r>
              <a:rPr lang="en-US" altLang="ja-JP" sz="1662" b="1">
                <a:solidFill>
                  <a:srgbClr val="FF0000"/>
                </a:solidFill>
                <a:latin typeface="Arial" pitchFamily="34" charset="0"/>
              </a:rPr>
              <a:t> lat. in diameter.</a:t>
            </a:r>
          </a:p>
        </p:txBody>
      </p:sp>
      <p:sp>
        <p:nvSpPr>
          <p:cNvPr id="11" name="Text Box 14"/>
          <p:cNvSpPr txBox="1">
            <a:spLocks noChangeArrowheads="1"/>
          </p:cNvSpPr>
          <p:nvPr/>
        </p:nvSpPr>
        <p:spPr bwMode="auto">
          <a:xfrm>
            <a:off x="5317675" y="5676900"/>
            <a:ext cx="2526323" cy="603883"/>
          </a:xfrm>
          <a:prstGeom prst="rect">
            <a:avLst/>
          </a:prstGeom>
          <a:solidFill>
            <a:srgbClr val="FFFF99">
              <a:alpha val="61176"/>
            </a:srgbClr>
          </a:solidFill>
          <a:ln w="9525">
            <a:noFill/>
            <a:miter lim="800000"/>
            <a:headEnd/>
            <a:tailEnd/>
          </a:ln>
        </p:spPr>
        <p:txBody>
          <a:bodyPr>
            <a:spAutoFit/>
          </a:bodyPr>
          <a:lstStyle/>
          <a:p>
            <a:pPr marL="316531" indent="-316531"/>
            <a:r>
              <a:rPr lang="en-US" altLang="ja-JP" sz="1662" b="1">
                <a:solidFill>
                  <a:srgbClr val="000000"/>
                </a:solidFill>
                <a:latin typeface="Arial" pitchFamily="34" charset="0"/>
              </a:rPr>
              <a:t>[3] CSC has persisted          for 6 hours or more.</a:t>
            </a:r>
          </a:p>
        </p:txBody>
      </p:sp>
      <p:grpSp>
        <p:nvGrpSpPr>
          <p:cNvPr id="12" name="グループ化 22"/>
          <p:cNvGrpSpPr>
            <a:grpSpLocks/>
          </p:cNvGrpSpPr>
          <p:nvPr/>
        </p:nvGrpSpPr>
        <p:grpSpPr bwMode="auto">
          <a:xfrm>
            <a:off x="452599" y="1945778"/>
            <a:ext cx="391257" cy="2553003"/>
            <a:chOff x="250825" y="1965325"/>
            <a:chExt cx="423863" cy="2765753"/>
          </a:xfrm>
        </p:grpSpPr>
        <p:sp>
          <p:nvSpPr>
            <p:cNvPr id="13" name="AutoShape 16"/>
            <p:cNvSpPr>
              <a:spLocks/>
            </p:cNvSpPr>
            <p:nvPr/>
          </p:nvSpPr>
          <p:spPr bwMode="auto">
            <a:xfrm>
              <a:off x="458787" y="4168448"/>
              <a:ext cx="215901" cy="562630"/>
            </a:xfrm>
            <a:prstGeom prst="leftBracket">
              <a:avLst>
                <a:gd name="adj" fmla="val 163971"/>
              </a:avLst>
            </a:prstGeom>
            <a:noFill/>
            <a:ln w="50800">
              <a:solidFill>
                <a:srgbClr val="008000"/>
              </a:solidFill>
              <a:round/>
              <a:headEnd/>
              <a:tailEnd/>
            </a:ln>
            <a:effectLst/>
          </p:spPr>
          <p:txBody>
            <a:bodyPr anchor="ctr">
              <a:spAutoFit/>
            </a:bodyPr>
            <a:lstStyle/>
            <a:p>
              <a:pPr>
                <a:defRPr/>
              </a:pPr>
              <a:endParaRPr lang="ja-JP" altLang="en-US"/>
            </a:p>
          </p:txBody>
        </p:sp>
        <p:sp>
          <p:nvSpPr>
            <p:cNvPr id="14" name="Line 17"/>
            <p:cNvSpPr>
              <a:spLocks noChangeShapeType="1"/>
            </p:cNvSpPr>
            <p:nvPr/>
          </p:nvSpPr>
          <p:spPr bwMode="auto">
            <a:xfrm flipH="1">
              <a:off x="250825" y="4557713"/>
              <a:ext cx="217488" cy="0"/>
            </a:xfrm>
            <a:prstGeom prst="line">
              <a:avLst/>
            </a:prstGeom>
            <a:noFill/>
            <a:ln w="28575">
              <a:solidFill>
                <a:srgbClr val="008000"/>
              </a:solidFill>
              <a:round/>
              <a:headEnd/>
              <a:tailEnd/>
            </a:ln>
            <a:effectLst/>
          </p:spPr>
          <p:txBody>
            <a:bodyPr>
              <a:spAutoFit/>
            </a:bodyPr>
            <a:lstStyle/>
            <a:p>
              <a:pPr>
                <a:defRPr/>
              </a:pPr>
              <a:endParaRPr lang="ja-JP" altLang="en-US"/>
            </a:p>
          </p:txBody>
        </p:sp>
        <p:sp>
          <p:nvSpPr>
            <p:cNvPr id="15" name="Line 18"/>
            <p:cNvSpPr>
              <a:spLocks noChangeShapeType="1"/>
            </p:cNvSpPr>
            <p:nvPr/>
          </p:nvSpPr>
          <p:spPr bwMode="auto">
            <a:xfrm flipV="1">
              <a:off x="260350" y="1965325"/>
              <a:ext cx="0" cy="2592388"/>
            </a:xfrm>
            <a:prstGeom prst="line">
              <a:avLst/>
            </a:prstGeom>
            <a:noFill/>
            <a:ln w="28575">
              <a:solidFill>
                <a:srgbClr val="008000"/>
              </a:solidFill>
              <a:round/>
              <a:headEnd/>
              <a:tailEnd/>
            </a:ln>
            <a:effectLst/>
          </p:spPr>
          <p:txBody>
            <a:bodyPr>
              <a:spAutoFit/>
            </a:bodyPr>
            <a:lstStyle/>
            <a:p>
              <a:pPr>
                <a:defRPr/>
              </a:pPr>
              <a:endParaRPr lang="ja-JP" altLang="en-US"/>
            </a:p>
          </p:txBody>
        </p:sp>
      </p:grpSp>
      <p:sp>
        <p:nvSpPr>
          <p:cNvPr id="16" name="Rectangle 19"/>
          <p:cNvSpPr>
            <a:spLocks noChangeArrowheads="1"/>
          </p:cNvSpPr>
          <p:nvPr/>
        </p:nvSpPr>
        <p:spPr bwMode="auto">
          <a:xfrm>
            <a:off x="118582" y="1822806"/>
            <a:ext cx="3020158" cy="348109"/>
          </a:xfrm>
          <a:prstGeom prst="rect">
            <a:avLst/>
          </a:prstGeom>
          <a:solidFill>
            <a:srgbClr val="CCFFCC"/>
          </a:solidFill>
          <a:ln w="28575" algn="ctr">
            <a:solidFill>
              <a:srgbClr val="008000"/>
            </a:solidFill>
            <a:miter lim="800000"/>
            <a:headEnd/>
            <a:tailEnd/>
          </a:ln>
        </p:spPr>
        <p:txBody>
          <a:bodyPr anchor="ctr">
            <a:spAutoFit/>
          </a:bodyPr>
          <a:lstStyle/>
          <a:p>
            <a:pPr algn="ctr"/>
            <a:r>
              <a:rPr lang="en-US" altLang="ja-JP" sz="1662" b="1">
                <a:solidFill>
                  <a:srgbClr val="000000"/>
                </a:solidFill>
              </a:rPr>
              <a:t>convective clouds</a:t>
            </a:r>
          </a:p>
        </p:txBody>
      </p:sp>
      <p:sp>
        <p:nvSpPr>
          <p:cNvPr id="17" name="Rectangle 21"/>
          <p:cNvSpPr>
            <a:spLocks noChangeArrowheads="1"/>
          </p:cNvSpPr>
          <p:nvPr/>
        </p:nvSpPr>
        <p:spPr bwMode="auto">
          <a:xfrm>
            <a:off x="6134684" y="1861390"/>
            <a:ext cx="2857500" cy="348109"/>
          </a:xfrm>
          <a:prstGeom prst="rect">
            <a:avLst/>
          </a:prstGeom>
          <a:solidFill>
            <a:srgbClr val="FFFF99"/>
          </a:solidFill>
          <a:ln w="28575" algn="ctr">
            <a:solidFill>
              <a:srgbClr val="FFFF00"/>
            </a:solidFill>
            <a:miter lim="800000"/>
            <a:headEnd/>
            <a:tailEnd/>
          </a:ln>
        </p:spPr>
        <p:txBody>
          <a:bodyPr wrap="square" anchor="ctr">
            <a:spAutoFit/>
          </a:bodyPr>
          <a:lstStyle/>
          <a:p>
            <a:pPr algn="ctr"/>
            <a:r>
              <a:rPr lang="en-US" altLang="ja-JP" sz="1662" b="1" dirty="0">
                <a:solidFill>
                  <a:srgbClr val="000000"/>
                </a:solidFill>
              </a:rPr>
              <a:t>cyclonic cloud circulation</a:t>
            </a:r>
          </a:p>
        </p:txBody>
      </p:sp>
      <p:grpSp>
        <p:nvGrpSpPr>
          <p:cNvPr id="18" name="グループ化 21"/>
          <p:cNvGrpSpPr>
            <a:grpSpLocks/>
          </p:cNvGrpSpPr>
          <p:nvPr/>
        </p:nvGrpSpPr>
        <p:grpSpPr bwMode="auto">
          <a:xfrm>
            <a:off x="8135610" y="1905000"/>
            <a:ext cx="426427" cy="3660603"/>
            <a:chOff x="8502526" y="1989138"/>
            <a:chExt cx="461962" cy="3965654"/>
          </a:xfrm>
        </p:grpSpPr>
        <p:sp>
          <p:nvSpPr>
            <p:cNvPr id="19" name="AutoShape 20"/>
            <p:cNvSpPr>
              <a:spLocks/>
            </p:cNvSpPr>
            <p:nvPr/>
          </p:nvSpPr>
          <p:spPr bwMode="auto">
            <a:xfrm rot="10800000">
              <a:off x="8502526" y="5465683"/>
              <a:ext cx="215900" cy="489109"/>
            </a:xfrm>
            <a:prstGeom prst="leftBracket">
              <a:avLst>
                <a:gd name="adj" fmla="val 72304"/>
              </a:avLst>
            </a:prstGeom>
            <a:noFill/>
            <a:ln w="50800">
              <a:solidFill>
                <a:srgbClr val="FFFF00"/>
              </a:solidFill>
              <a:round/>
              <a:headEnd/>
              <a:tailEnd/>
            </a:ln>
            <a:effectLst/>
          </p:spPr>
          <p:txBody>
            <a:bodyPr anchor="ctr">
              <a:spAutoFit/>
            </a:bodyPr>
            <a:lstStyle/>
            <a:p>
              <a:pPr>
                <a:defRPr/>
              </a:pPr>
              <a:endParaRPr lang="ja-JP" altLang="en-US"/>
            </a:p>
          </p:txBody>
        </p:sp>
        <p:sp>
          <p:nvSpPr>
            <p:cNvPr id="20" name="Line 22"/>
            <p:cNvSpPr>
              <a:spLocks noChangeShapeType="1"/>
            </p:cNvSpPr>
            <p:nvPr/>
          </p:nvSpPr>
          <p:spPr bwMode="auto">
            <a:xfrm flipH="1" flipV="1">
              <a:off x="8940675" y="1989138"/>
              <a:ext cx="23813" cy="3665537"/>
            </a:xfrm>
            <a:prstGeom prst="line">
              <a:avLst/>
            </a:prstGeom>
            <a:noFill/>
            <a:ln w="28575">
              <a:solidFill>
                <a:srgbClr val="FFFF00"/>
              </a:solidFill>
              <a:round/>
              <a:headEnd/>
              <a:tailEnd/>
            </a:ln>
            <a:effectLst/>
          </p:spPr>
          <p:txBody>
            <a:bodyPr>
              <a:spAutoFit/>
            </a:bodyPr>
            <a:lstStyle/>
            <a:p>
              <a:pPr>
                <a:defRPr/>
              </a:pPr>
              <a:endParaRPr lang="ja-JP" altLang="en-US"/>
            </a:p>
          </p:txBody>
        </p:sp>
        <p:sp>
          <p:nvSpPr>
            <p:cNvPr id="21" name="Line 23"/>
            <p:cNvSpPr>
              <a:spLocks noChangeShapeType="1"/>
            </p:cNvSpPr>
            <p:nvPr/>
          </p:nvSpPr>
          <p:spPr bwMode="auto">
            <a:xfrm flipH="1">
              <a:off x="8747000" y="5638800"/>
              <a:ext cx="217488" cy="0"/>
            </a:xfrm>
            <a:prstGeom prst="line">
              <a:avLst/>
            </a:prstGeom>
            <a:noFill/>
            <a:ln w="28575">
              <a:solidFill>
                <a:srgbClr val="FFFF00"/>
              </a:solidFill>
              <a:round/>
              <a:headEnd/>
              <a:tailEnd/>
            </a:ln>
            <a:effectLst/>
          </p:spPr>
          <p:txBody>
            <a:bodyPr>
              <a:spAutoFit/>
            </a:bodyPr>
            <a:lstStyle/>
            <a:p>
              <a:pPr>
                <a:defRPr/>
              </a:pPr>
              <a:endParaRPr lang="ja-JP" altLang="en-US"/>
            </a:p>
          </p:txBody>
        </p:sp>
      </p:grpSp>
      <p:sp>
        <p:nvSpPr>
          <p:cNvPr id="22" name="Text Box 9"/>
          <p:cNvSpPr txBox="1">
            <a:spLocks noChangeArrowheads="1"/>
          </p:cNvSpPr>
          <p:nvPr/>
        </p:nvSpPr>
        <p:spPr bwMode="auto">
          <a:xfrm>
            <a:off x="785240" y="2300401"/>
            <a:ext cx="2791558" cy="603883"/>
          </a:xfrm>
          <a:prstGeom prst="rect">
            <a:avLst/>
          </a:prstGeom>
          <a:solidFill>
            <a:srgbClr val="CCFFCC">
              <a:alpha val="61176"/>
            </a:srgbClr>
          </a:solidFill>
          <a:ln w="9525">
            <a:noFill/>
            <a:miter lim="800000"/>
            <a:headEnd/>
            <a:tailEnd/>
          </a:ln>
        </p:spPr>
        <p:txBody>
          <a:bodyPr>
            <a:spAutoFit/>
          </a:bodyPr>
          <a:lstStyle/>
          <a:p>
            <a:pPr marL="316531" indent="-316531"/>
            <a:r>
              <a:rPr lang="en-US" altLang="ja-JP" sz="1662" b="1">
                <a:solidFill>
                  <a:srgbClr val="000000"/>
                </a:solidFill>
                <a:latin typeface="Arial" pitchFamily="34" charset="0"/>
              </a:rPr>
              <a:t>[1] System has persisted for 12 hours or more.</a:t>
            </a:r>
          </a:p>
        </p:txBody>
      </p:sp>
      <p:sp>
        <p:nvSpPr>
          <p:cNvPr id="23" name="タイトル 3"/>
          <p:cNvSpPr>
            <a:spLocks noGrp="1"/>
          </p:cNvSpPr>
          <p:nvPr>
            <p:ph type="title"/>
          </p:nvPr>
        </p:nvSpPr>
        <p:spPr>
          <a:xfrm>
            <a:off x="251520" y="228600"/>
            <a:ext cx="8640960" cy="615930"/>
          </a:xfrm>
        </p:spPr>
        <p:txBody>
          <a:bodyPr/>
          <a:lstStyle/>
          <a:p>
            <a:r>
              <a:rPr lang="en-US" altLang="ja-JP" b="1" dirty="0" smtClean="0"/>
              <a:t>Early Dvorak Analysis</a:t>
            </a:r>
            <a:endParaRPr lang="en-US" altLang="ja-JP" b="1" dirty="0"/>
          </a:p>
        </p:txBody>
      </p:sp>
      <p:sp>
        <p:nvSpPr>
          <p:cNvPr id="24" name="AutoShape 3"/>
          <p:cNvSpPr>
            <a:spLocks noChangeArrowheads="1"/>
          </p:cNvSpPr>
          <p:nvPr/>
        </p:nvSpPr>
        <p:spPr bwMode="auto">
          <a:xfrm>
            <a:off x="151817" y="838200"/>
            <a:ext cx="8873601" cy="85254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63776" indent="-263776" algn="just">
              <a:lnSpc>
                <a:spcPct val="140000"/>
              </a:lnSpc>
              <a:spcAft>
                <a:spcPts val="554"/>
              </a:spcAft>
              <a:buFont typeface="Wingdings" panose="05000000000000000000" pitchFamily="2" charset="2"/>
              <a:buChar char="l"/>
            </a:pPr>
            <a:r>
              <a:rPr lang="en-US" altLang="ja-JP" dirty="0" smtClean="0">
                <a:latin typeface="メイリオ" pitchFamily="50" charset="-128"/>
                <a:ea typeface="メイリオ" pitchFamily="50" charset="-128"/>
                <a:cs typeface="メイリオ" pitchFamily="50" charset="-128"/>
              </a:rPr>
              <a:t>T0.0, T0.5, or T1.0 is assigned to a TC meeting 3 or less, 4, or 5 conditions.</a:t>
            </a:r>
          </a:p>
          <a:p>
            <a:pPr marL="263776" indent="-263776" algn="just">
              <a:lnSpc>
                <a:spcPct val="140000"/>
              </a:lnSpc>
              <a:spcAft>
                <a:spcPts val="554"/>
              </a:spcAft>
              <a:buFont typeface="Wingdings" panose="05000000000000000000" pitchFamily="2" charset="2"/>
              <a:buChar char="l"/>
            </a:pPr>
            <a:r>
              <a:rPr lang="en-US" altLang="ja-JP" dirty="0" smtClean="0">
                <a:latin typeface="メイリオ" pitchFamily="50" charset="-128"/>
                <a:ea typeface="メイリオ" pitchFamily="50" charset="-128"/>
                <a:cs typeface="メイリオ" pitchFamily="50" charset="-128"/>
              </a:rPr>
              <a:t>T1.5 or T2.0 are assigned when a TCs with T1.0 is further developed. </a:t>
            </a:r>
          </a:p>
        </p:txBody>
      </p:sp>
      <p:sp>
        <p:nvSpPr>
          <p:cNvPr id="3" name="正方形/長方形 2"/>
          <p:cNvSpPr/>
          <p:nvPr/>
        </p:nvSpPr>
        <p:spPr>
          <a:xfrm>
            <a:off x="3162585" y="6458727"/>
            <a:ext cx="2852063" cy="369332"/>
          </a:xfrm>
          <a:prstGeom prst="rect">
            <a:avLst/>
          </a:prstGeom>
        </p:spPr>
        <p:txBody>
          <a:bodyPr wrap="none">
            <a:spAutoFit/>
          </a:bodyPr>
          <a:lstStyle/>
          <a:p>
            <a:r>
              <a:rPr lang="en-US" altLang="ja-JP" dirty="0"/>
              <a:t>CSC: cloud system center</a:t>
            </a:r>
            <a:endParaRPr lang="ja-JP" altLang="en-US" dirty="0"/>
          </a:p>
        </p:txBody>
      </p:sp>
    </p:spTree>
    <p:extLst>
      <p:ext uri="{BB962C8B-B14F-4D97-AF65-F5344CB8AC3E}">
        <p14:creationId xmlns:p14="http://schemas.microsoft.com/office/powerpoint/2010/main" val="24751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4"/>
          </p:nvPr>
        </p:nvSpPr>
        <p:spPr/>
        <p:txBody>
          <a:bodyPr/>
          <a:lstStyle/>
          <a:p>
            <a:fld id="{FB3508C7-2FE0-4945-9CBD-863E05F850D2}" type="slidenum">
              <a:rPr lang="ja-JP" altLang="en-US" smtClean="0"/>
              <a:pPr/>
              <a:t>28</a:t>
            </a:fld>
            <a:endParaRPr lang="ja-JP" altLang="en-US" dirty="0"/>
          </a:p>
        </p:txBody>
      </p:sp>
      <p:graphicFrame>
        <p:nvGraphicFramePr>
          <p:cNvPr id="93186" name="グラフ 3"/>
          <p:cNvGraphicFramePr>
            <a:graphicFrameLocks/>
          </p:cNvGraphicFramePr>
          <p:nvPr/>
        </p:nvGraphicFramePr>
        <p:xfrm>
          <a:off x="85348" y="975203"/>
          <a:ext cx="7804638" cy="5411665"/>
        </p:xfrm>
        <a:graphic>
          <a:graphicData uri="http://schemas.openxmlformats.org/presentationml/2006/ole">
            <mc:AlternateContent xmlns:mc="http://schemas.openxmlformats.org/markup-compatibility/2006">
              <mc:Choice xmlns:v="urn:schemas-microsoft-com:vml" Requires="v">
                <p:oleObj spid="_x0000_s73057" name="Chart" r:id="rId3" imgW="8461981" imgH="5864860" progId="Excel.Sheet.8">
                  <p:embed/>
                </p:oleObj>
              </mc:Choice>
              <mc:Fallback>
                <p:oleObj name="Chart" r:id="rId3" imgW="8461981" imgH="5864860"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8" y="975203"/>
                        <a:ext cx="7804638" cy="5411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タイトル 3"/>
          <p:cNvSpPr>
            <a:spLocks noGrp="1"/>
          </p:cNvSpPr>
          <p:nvPr>
            <p:ph type="title"/>
          </p:nvPr>
        </p:nvSpPr>
        <p:spPr>
          <a:xfrm>
            <a:off x="251520" y="404664"/>
            <a:ext cx="8640960" cy="365579"/>
          </a:xfrm>
        </p:spPr>
        <p:txBody>
          <a:bodyPr/>
          <a:lstStyle/>
          <a:p>
            <a:r>
              <a:rPr lang="en-US" altLang="ja-JP" b="1" dirty="0" smtClean="0"/>
              <a:t>TC genesis probability based on EDA</a:t>
            </a:r>
            <a:endParaRPr lang="en-US" altLang="ja-JP" b="1" dirty="0"/>
          </a:p>
        </p:txBody>
      </p:sp>
      <p:pic>
        <p:nvPicPr>
          <p:cNvPr id="6" name="Picture 3"/>
          <p:cNvPicPr>
            <a:picLocks noChangeAspect="1" noChangeArrowheads="1"/>
          </p:cNvPicPr>
          <p:nvPr/>
        </p:nvPicPr>
        <p:blipFill>
          <a:blip r:embed="rId5"/>
          <a:srcRect/>
          <a:stretch>
            <a:fillRect/>
          </a:stretch>
        </p:blipFill>
        <p:spPr bwMode="auto">
          <a:xfrm>
            <a:off x="6925751" y="936416"/>
            <a:ext cx="2166136" cy="1794660"/>
          </a:xfrm>
          <a:prstGeom prst="rect">
            <a:avLst/>
          </a:prstGeom>
          <a:noFill/>
          <a:ln w="9525" algn="ctr">
            <a:noFill/>
            <a:miter lim="800000"/>
            <a:headEnd/>
            <a:tailEnd/>
          </a:ln>
        </p:spPr>
      </p:pic>
      <p:grpSp>
        <p:nvGrpSpPr>
          <p:cNvPr id="9" name="グループ化 8"/>
          <p:cNvGrpSpPr>
            <a:grpSpLocks/>
          </p:cNvGrpSpPr>
          <p:nvPr/>
        </p:nvGrpSpPr>
        <p:grpSpPr bwMode="auto">
          <a:xfrm>
            <a:off x="1219200" y="2743200"/>
            <a:ext cx="5524500" cy="1828800"/>
            <a:chOff x="1773558" y="1844824"/>
            <a:chExt cx="5524874" cy="1829265"/>
          </a:xfrm>
        </p:grpSpPr>
        <p:sp>
          <p:nvSpPr>
            <p:cNvPr id="10" name="Text Box 33"/>
            <p:cNvSpPr txBox="1">
              <a:spLocks noChangeArrowheads="1"/>
            </p:cNvSpPr>
            <p:nvPr/>
          </p:nvSpPr>
          <p:spPr bwMode="auto">
            <a:xfrm>
              <a:off x="1773558" y="1844824"/>
              <a:ext cx="5524874" cy="1200329"/>
            </a:xfrm>
            <a:prstGeom prst="rect">
              <a:avLst/>
            </a:prstGeom>
            <a:solidFill>
              <a:srgbClr val="FFFF00"/>
            </a:solidFill>
            <a:ln w="38100">
              <a:solidFill>
                <a:schemeClr val="tx1"/>
              </a:solidFill>
              <a:miter lim="800000"/>
              <a:headEnd/>
              <a:tailEnd/>
            </a:ln>
            <a:effectLst>
              <a:outerShdw dist="71842" dir="2700000" algn="ctr" rotWithShape="0">
                <a:schemeClr val="bg2"/>
              </a:outerShdw>
            </a:effec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just" fontAlgn="base">
                <a:lnSpc>
                  <a:spcPct val="100000"/>
                </a:lnSpc>
                <a:spcBef>
                  <a:spcPct val="20000"/>
                </a:spcBef>
                <a:spcAft>
                  <a:spcPct val="0"/>
                </a:spcAft>
                <a:buClr>
                  <a:srgbClr val="808080"/>
                </a:buClr>
                <a:buSzPct val="75000"/>
                <a:buFontTx/>
                <a:buNone/>
              </a:pPr>
              <a:r>
                <a:rPr lang="en-US" altLang="ja-JP" sz="2400" b="1" dirty="0" smtClean="0">
                  <a:solidFill>
                    <a:srgbClr val="008000"/>
                  </a:solidFill>
                </a:rPr>
                <a:t>About 26 % of tropical disturbances analyzed with T-Number of 0.5 reach a tropical storm intensity within 48 hours</a:t>
              </a:r>
            </a:p>
          </p:txBody>
        </p:sp>
        <p:cxnSp>
          <p:nvCxnSpPr>
            <p:cNvPr id="11" name="直線矢印コネクタ 6"/>
            <p:cNvCxnSpPr>
              <a:cxnSpLocks noChangeShapeType="1"/>
            </p:cNvCxnSpPr>
            <p:nvPr/>
          </p:nvCxnSpPr>
          <p:spPr bwMode="auto">
            <a:xfrm flipH="1">
              <a:off x="3221456" y="3045153"/>
              <a:ext cx="54401" cy="628936"/>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20639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p:txBody>
          <a:bodyPr/>
          <a:lstStyle/>
          <a:p>
            <a:fld id="{FB3508C7-2FE0-4945-9CBD-863E05F850D2}" type="slidenum">
              <a:rPr lang="ja-JP" altLang="en-US" smtClean="0"/>
              <a:pPr/>
              <a:t>29</a:t>
            </a:fld>
            <a:endParaRPr lang="ja-JP" altLang="en-US" dirty="0"/>
          </a:p>
        </p:txBody>
      </p:sp>
      <p:sp>
        <p:nvSpPr>
          <p:cNvPr id="4" name="タイトル 3"/>
          <p:cNvSpPr>
            <a:spLocks noGrp="1"/>
          </p:cNvSpPr>
          <p:nvPr>
            <p:ph type="title"/>
          </p:nvPr>
        </p:nvSpPr>
        <p:spPr>
          <a:xfrm>
            <a:off x="251520" y="152400"/>
            <a:ext cx="8892480" cy="617843"/>
          </a:xfrm>
        </p:spPr>
        <p:txBody>
          <a:bodyPr/>
          <a:lstStyle/>
          <a:p>
            <a:pPr>
              <a:lnSpc>
                <a:spcPts val="3200"/>
              </a:lnSpc>
            </a:pPr>
            <a:r>
              <a:rPr lang="en-US" altLang="ja-JP" sz="3200" b="1" dirty="0" smtClean="0"/>
              <a:t>What is WMO </a:t>
            </a:r>
            <a:r>
              <a:rPr lang="en-US" altLang="ja-JP" sz="3200" b="1" dirty="0"/>
              <a:t>North Western Pacific Tropical Cyclone Ensemble Forecast Project (NWP-TCEFP</a:t>
            </a:r>
            <a:r>
              <a:rPr lang="en-US" altLang="ja-JP" sz="3200" b="1" dirty="0" smtClean="0"/>
              <a:t>)?</a:t>
            </a:r>
            <a:endParaRPr lang="en-US" altLang="ja-JP" sz="3200" b="1" dirty="0"/>
          </a:p>
        </p:txBody>
      </p:sp>
      <p:sp>
        <p:nvSpPr>
          <p:cNvPr id="26" name="AutoShape 3"/>
          <p:cNvSpPr>
            <a:spLocks noChangeArrowheads="1"/>
          </p:cNvSpPr>
          <p:nvPr/>
        </p:nvSpPr>
        <p:spPr bwMode="auto">
          <a:xfrm>
            <a:off x="151816" y="936416"/>
            <a:ext cx="4436801" cy="496341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NWP-TCEFP is the initiative by RSMC Tokyo to promote operational use of TC ensemble products in NWP. </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NWP-TCEFP website provides TC ensemble products using TIGGE data in a near real-time basis. The effectiveness of such products were confirmed by the WMO questionnaires in 2011 and 2012.</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In 2014, RSMC Tokyo requested ECMWF, UKMO, and NWS to send their ensemble NWP data in a real-time basis.</a:t>
            </a:r>
          </a:p>
          <a:p>
            <a:pPr marL="263776" indent="-263776" algn="just">
              <a:lnSpc>
                <a:spcPct val="140000"/>
              </a:lnSpc>
              <a:spcAft>
                <a:spcPts val="554"/>
              </a:spcAft>
              <a:buFont typeface="Wingdings" panose="05000000000000000000" pitchFamily="2" charset="2"/>
              <a:buChar char="l"/>
            </a:pPr>
            <a:r>
              <a:rPr lang="en-US" altLang="ja-JP" sz="1569" dirty="0" smtClean="0">
                <a:latin typeface="メイリオ" pitchFamily="50" charset="-128"/>
                <a:ea typeface="メイリオ" pitchFamily="50" charset="-128"/>
                <a:cs typeface="メイリオ" pitchFamily="50" charset="-128"/>
              </a:rPr>
              <a:t>NCEP, UKMO, and ECMWF ensemble </a:t>
            </a:r>
            <a:r>
              <a:rPr lang="en-US" altLang="ja-JP" sz="1569" dirty="0">
                <a:latin typeface="メイリオ" pitchFamily="50" charset="-128"/>
                <a:ea typeface="メイリオ" pitchFamily="50" charset="-128"/>
                <a:cs typeface="メイリオ" pitchFamily="50" charset="-128"/>
              </a:rPr>
              <a:t>track guidance have been provided through the Numerical Typhoon Prediction website. </a:t>
            </a:r>
          </a:p>
        </p:txBody>
      </p:sp>
      <p:pic>
        <p:nvPicPr>
          <p:cNvPr id="11" name="図 1" descr="nalga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577" y="1186495"/>
            <a:ext cx="3458621" cy="24357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045" t="-4680" r="-4792" b="-3130"/>
          <a:stretch>
            <a:fillRect/>
          </a:stretch>
        </p:blipFill>
        <p:spPr bwMode="auto">
          <a:xfrm>
            <a:off x="5419504" y="2960629"/>
            <a:ext cx="3724496" cy="309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419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08EB84C-6FBA-423C-A0BA-C18E74F7F35A}" type="slidenum">
              <a:rPr lang="ja-JP" altLang="en-US" smtClean="0"/>
              <a:pPr>
                <a:defRPr/>
              </a:pPr>
              <a:t>3</a:t>
            </a:fld>
            <a:endParaRPr lang="ja-JP" altLang="en-US" dirty="0"/>
          </a:p>
        </p:txBody>
      </p:sp>
      <p:sp>
        <p:nvSpPr>
          <p:cNvPr id="5" name="TextBox 4"/>
          <p:cNvSpPr txBox="1"/>
          <p:nvPr/>
        </p:nvSpPr>
        <p:spPr>
          <a:xfrm>
            <a:off x="228600" y="2133600"/>
            <a:ext cx="8686800" cy="2369880"/>
          </a:xfrm>
          <a:prstGeom prst="rect">
            <a:avLst/>
          </a:prstGeom>
          <a:noFill/>
        </p:spPr>
        <p:txBody>
          <a:bodyPr wrap="square" rtlCol="0">
            <a:spAutoFit/>
          </a:bodyPr>
          <a:lstStyle/>
          <a:p>
            <a:pPr algn="ctr"/>
            <a:r>
              <a:rPr lang="en-US" sz="3600" dirty="0" smtClean="0"/>
              <a:t>Operational NWP system at JMA</a:t>
            </a:r>
          </a:p>
          <a:p>
            <a:endParaRPr lang="en-US" sz="2800" dirty="0"/>
          </a:p>
          <a:p>
            <a:r>
              <a:rPr lang="en-US" sz="2800" dirty="0" smtClean="0"/>
              <a:t>Recent achievement of numerical prediction division.</a:t>
            </a:r>
          </a:p>
          <a:p>
            <a:r>
              <a:rPr lang="en-US" sz="2800" dirty="0" smtClean="0"/>
              <a:t>Following slides are kindly provided by colleagues at NPD.</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FB3508C7-2FE0-4945-9CBD-863E05F850D2}" type="slidenum">
              <a:rPr lang="ja-JP" altLang="en-US" smtClean="0"/>
              <a:pPr/>
              <a:t>30</a:t>
            </a:fld>
            <a:endParaRPr lang="ja-JP" altLang="en-US" dirty="0"/>
          </a:p>
        </p:txBody>
      </p:sp>
      <p:sp>
        <p:nvSpPr>
          <p:cNvPr id="4" name="正方形/長方形 3"/>
          <p:cNvSpPr/>
          <p:nvPr/>
        </p:nvSpPr>
        <p:spPr>
          <a:xfrm>
            <a:off x="-14355" y="4265474"/>
            <a:ext cx="9137562" cy="1754326"/>
          </a:xfrm>
          <a:prstGeom prst="rect">
            <a:avLst/>
          </a:prstGeom>
          <a:noFill/>
        </p:spPr>
        <p:txBody>
          <a:bodyPr wrap="square">
            <a:spAutoFit/>
          </a:bodyPr>
          <a:lstStyle/>
          <a:p>
            <a:pPr marL="316531" indent="-316531" defTabSz="844083" fontAlgn="auto">
              <a:spcBef>
                <a:spcPts val="0"/>
              </a:spcBef>
              <a:spcAft>
                <a:spcPts val="0"/>
              </a:spcAft>
              <a:buFont typeface="Wingdings" panose="05000000000000000000" pitchFamily="2" charset="2"/>
              <a:buChar char="l"/>
              <a:defRPr/>
            </a:pPr>
            <a:r>
              <a:rPr kumimoji="0" lang="en-US" altLang="ja-JP" kern="0" dirty="0">
                <a:solidFill>
                  <a:prstClr val="black"/>
                </a:solidFill>
                <a:ea typeface="ＭＳ 明朝" panose="02020609040205080304" pitchFamily="17" charset="-128"/>
                <a:cs typeface="Times New Roman" panose="02020603050405020304" pitchFamily="18" charset="0"/>
              </a:rPr>
              <a:t>In most of these basins, these operational global medium-range ensembles are capable of </a:t>
            </a:r>
            <a:r>
              <a:rPr kumimoji="0" lang="en-US" altLang="ja-JP" b="1" kern="0" dirty="0">
                <a:solidFill>
                  <a:srgbClr val="FF0000"/>
                </a:solidFill>
                <a:ea typeface="ＭＳ 明朝" panose="02020609040205080304" pitchFamily="17" charset="-128"/>
                <a:cs typeface="Times New Roman" panose="02020603050405020304" pitchFamily="18" charset="0"/>
              </a:rPr>
              <a:t>providing skillful guidance of TC activity forecasts with a forecast lead time extending into week 2</a:t>
            </a:r>
            <a:r>
              <a:rPr kumimoji="0" lang="en-US" altLang="ja-JP" kern="0" dirty="0">
                <a:solidFill>
                  <a:prstClr val="black"/>
                </a:solidFill>
                <a:ea typeface="ＭＳ 明朝" panose="02020609040205080304" pitchFamily="17" charset="-128"/>
                <a:cs typeface="Times New Roman" panose="02020603050405020304" pitchFamily="18" charset="0"/>
              </a:rPr>
              <a:t>.</a:t>
            </a:r>
            <a:endParaRPr kumimoji="0" lang="ja-JP" altLang="ja-JP" kern="0" dirty="0">
              <a:solidFill>
                <a:prstClr val="black"/>
              </a:solidFill>
              <a:ea typeface="ＭＳ 明朝" panose="02020609040205080304" pitchFamily="17" charset="-128"/>
              <a:cs typeface="Times New Roman" panose="02020603050405020304" pitchFamily="18" charset="0"/>
            </a:endParaRPr>
          </a:p>
          <a:p>
            <a:pPr marL="316531" indent="-316531" defTabSz="844083" fontAlgn="auto">
              <a:spcBef>
                <a:spcPts val="0"/>
              </a:spcBef>
              <a:spcAft>
                <a:spcPts val="0"/>
              </a:spcAft>
              <a:buFont typeface="Wingdings" panose="05000000000000000000" pitchFamily="2" charset="2"/>
              <a:buChar char="l"/>
              <a:defRPr/>
            </a:pPr>
            <a:r>
              <a:rPr kumimoji="0" lang="en-US" altLang="ja-JP" b="1" kern="0" dirty="0">
                <a:solidFill>
                  <a:srgbClr val="FF0000"/>
                </a:solidFill>
                <a:ea typeface="ＭＳ 明朝" panose="02020609040205080304" pitchFamily="17" charset="-128"/>
                <a:cs typeface="Times New Roman" panose="02020603050405020304" pitchFamily="18" charset="0"/>
              </a:rPr>
              <a:t>The MCGEs have more skill (larger BSS) than the best single-model ensemble</a:t>
            </a:r>
            <a:r>
              <a:rPr kumimoji="0" lang="en-US" altLang="ja-JP" kern="0" dirty="0">
                <a:solidFill>
                  <a:prstClr val="black"/>
                </a:solidFill>
                <a:ea typeface="ＭＳ 明朝" panose="02020609040205080304" pitchFamily="17" charset="-128"/>
                <a:cs typeface="Times New Roman" panose="02020603050405020304" pitchFamily="18" charset="0"/>
              </a:rPr>
              <a:t>, which is generally the ECMWF ensemble for most time windows and in most TC basins.</a:t>
            </a:r>
            <a:endParaRPr kumimoji="0" lang="ja-JP" altLang="ja-JP" kern="0" dirty="0">
              <a:solidFill>
                <a:prstClr val="black"/>
              </a:solidFill>
              <a:ea typeface="ＭＳ 明朝" panose="02020609040205080304" pitchFamily="17" charset="-128"/>
              <a:cs typeface="Times New Roman" panose="02020603050405020304" pitchFamily="18" charset="0"/>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14" y="903181"/>
            <a:ext cx="5086829" cy="3145463"/>
          </a:xfrm>
          <a:prstGeom prst="rect">
            <a:avLst/>
          </a:prstGeom>
        </p:spPr>
      </p:pic>
      <p:sp>
        <p:nvSpPr>
          <p:cNvPr id="7" name="テキスト ボックス 6"/>
          <p:cNvSpPr txBox="1"/>
          <p:nvPr/>
        </p:nvSpPr>
        <p:spPr>
          <a:xfrm>
            <a:off x="2311473" y="6019800"/>
            <a:ext cx="6680127" cy="291170"/>
          </a:xfrm>
          <a:prstGeom prst="rect">
            <a:avLst/>
          </a:prstGeom>
          <a:noFill/>
        </p:spPr>
        <p:txBody>
          <a:bodyPr wrap="square" rtlCol="0">
            <a:spAutoFit/>
          </a:bodyPr>
          <a:lstStyle/>
          <a:p>
            <a:r>
              <a:rPr lang="en-US" altLang="ja-JP" sz="1292" dirty="0">
                <a:solidFill>
                  <a:prstClr val="black"/>
                </a:solidFill>
                <a:latin typeface="Calibri" panose="020F0502020204030204"/>
              </a:rPr>
              <a:t>Yamaguchi et al. (2015, WAF)</a:t>
            </a:r>
            <a:r>
              <a:rPr lang="ja-JP" altLang="en-US" sz="1292" dirty="0">
                <a:solidFill>
                  <a:prstClr val="black"/>
                </a:solidFill>
                <a:latin typeface="Calibri" panose="020F0502020204030204"/>
              </a:rPr>
              <a:t> </a:t>
            </a:r>
            <a:r>
              <a:rPr lang="en-US" altLang="ja-JP" sz="1292" dirty="0">
                <a:solidFill>
                  <a:prstClr val="black"/>
                </a:solidFill>
                <a:latin typeface="Calibri" panose="020F0502020204030204"/>
              </a:rPr>
              <a:t>http://journals.ametsoc.org/doi/abs/10.1175/WAF-D-14-00136.1</a:t>
            </a:r>
            <a:endParaRPr lang="ja-JP" altLang="en-US" sz="1292" dirty="0">
              <a:solidFill>
                <a:prstClr val="black"/>
              </a:solidFill>
              <a:latin typeface="Calibri" panose="020F0502020204030204"/>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455" y="1030456"/>
            <a:ext cx="3872759" cy="246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5271880" y="1135822"/>
            <a:ext cx="1126783" cy="433196"/>
          </a:xfrm>
          <a:prstGeom prst="rect">
            <a:avLst/>
          </a:prstGeom>
          <a:noFill/>
          <a:ln w="38100">
            <a:solidFill>
              <a:srgbClr val="FF0000"/>
            </a:solidFill>
          </a:ln>
        </p:spPr>
        <p:txBody>
          <a:bodyPr wrap="none" rtlCol="0">
            <a:spAutoFit/>
          </a:bodyPr>
          <a:lstStyle/>
          <a:p>
            <a:r>
              <a:rPr lang="en-US" altLang="ja-JP" sz="2215" dirty="0">
                <a:solidFill>
                  <a:srgbClr val="FF0000"/>
                </a:solidFill>
                <a:latin typeface="Calibri" panose="020F0502020204030204"/>
              </a:rPr>
              <a:t>SAMPLE</a:t>
            </a:r>
            <a:endParaRPr lang="ja-JP" altLang="en-US" sz="2215" dirty="0">
              <a:solidFill>
                <a:srgbClr val="FF0000"/>
              </a:solidFill>
              <a:latin typeface="Calibri" panose="020F0502020204030204"/>
            </a:endParaRPr>
          </a:p>
        </p:txBody>
      </p:sp>
      <p:sp>
        <p:nvSpPr>
          <p:cNvPr id="10" name="タイトル 3"/>
          <p:cNvSpPr>
            <a:spLocks noGrp="1"/>
          </p:cNvSpPr>
          <p:nvPr>
            <p:ph type="title"/>
          </p:nvPr>
        </p:nvSpPr>
        <p:spPr>
          <a:xfrm>
            <a:off x="251520" y="152400"/>
            <a:ext cx="8892480" cy="617843"/>
          </a:xfrm>
        </p:spPr>
        <p:txBody>
          <a:bodyPr/>
          <a:lstStyle/>
          <a:p>
            <a:pPr>
              <a:lnSpc>
                <a:spcPts val="3200"/>
              </a:lnSpc>
            </a:pPr>
            <a:r>
              <a:rPr lang="en-US" altLang="ja-JP" sz="3200" b="1" dirty="0" smtClean="0"/>
              <a:t>TC activity forecast on NWP-TCEFP</a:t>
            </a:r>
            <a:endParaRPr lang="en-US" altLang="ja-JP" sz="3200" b="1" dirty="0"/>
          </a:p>
        </p:txBody>
      </p:sp>
    </p:spTree>
    <p:extLst>
      <p:ext uri="{BB962C8B-B14F-4D97-AF65-F5344CB8AC3E}">
        <p14:creationId xmlns:p14="http://schemas.microsoft.com/office/powerpoint/2010/main" val="13705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rotWithShape="1">
          <a:blip r:embed="rId3"/>
          <a:srcRect l="19459" t="42572" r="32730"/>
          <a:stretch/>
        </p:blipFill>
        <p:spPr>
          <a:xfrm>
            <a:off x="4568192" y="2036870"/>
            <a:ext cx="4587242" cy="4135330"/>
          </a:xfrm>
          <a:prstGeom prst="rect">
            <a:avLst/>
          </a:prstGeom>
        </p:spPr>
      </p:pic>
      <p:pic>
        <p:nvPicPr>
          <p:cNvPr id="5" name="図 4"/>
          <p:cNvPicPr>
            <a:picLocks noChangeAspect="1"/>
          </p:cNvPicPr>
          <p:nvPr/>
        </p:nvPicPr>
        <p:blipFill rotWithShape="1">
          <a:blip r:embed="rId3"/>
          <a:srcRect l="19459" t="10826" r="32730" b="58201"/>
          <a:stretch/>
        </p:blipFill>
        <p:spPr>
          <a:xfrm>
            <a:off x="0" y="1732070"/>
            <a:ext cx="4587242" cy="2230330"/>
          </a:xfrm>
          <a:prstGeom prst="rect">
            <a:avLst/>
          </a:prstGeom>
        </p:spPr>
      </p:pic>
      <p:sp>
        <p:nvSpPr>
          <p:cNvPr id="4" name="タイトル 3"/>
          <p:cNvSpPr>
            <a:spLocks noGrp="1"/>
          </p:cNvSpPr>
          <p:nvPr>
            <p:ph type="title"/>
          </p:nvPr>
        </p:nvSpPr>
        <p:spPr>
          <a:xfrm>
            <a:off x="189127" y="76200"/>
            <a:ext cx="8773898" cy="694043"/>
          </a:xfrm>
        </p:spPr>
        <p:txBody>
          <a:bodyPr/>
          <a:lstStyle/>
          <a:p>
            <a:r>
              <a:rPr lang="en-US" altLang="ja-JP" b="1" dirty="0" smtClean="0"/>
              <a:t>TC activity prediction based on EPS</a:t>
            </a:r>
            <a:endParaRPr kumimoji="1" lang="ja-JP" altLang="en-US" b="1"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646" t="14135" r="20172" b="74122"/>
          <a:stretch/>
        </p:blipFill>
        <p:spPr bwMode="auto">
          <a:xfrm>
            <a:off x="183601" y="770243"/>
            <a:ext cx="8769899"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4701250" y="2054423"/>
            <a:ext cx="678071" cy="215444"/>
          </a:xfrm>
          <a:prstGeom prst="rect">
            <a:avLst/>
          </a:prstGeom>
          <a:solidFill>
            <a:schemeClr val="bg1"/>
          </a:solidFill>
        </p:spPr>
        <p:txBody>
          <a:bodyPr wrap="none" lIns="0" tIns="0" rIns="0" bIns="0" rtlCol="0">
            <a:spAutoFit/>
          </a:bodyPr>
          <a:lstStyle/>
          <a:p>
            <a:r>
              <a:rPr kumimoji="1" lang="en-US" altLang="ja-JP" sz="1400" dirty="0" smtClean="0"/>
              <a:t>ECMWF</a:t>
            </a:r>
            <a:endParaRPr kumimoji="1" lang="ja-JP" altLang="en-US" sz="1400" dirty="0"/>
          </a:p>
        </p:txBody>
      </p:sp>
      <p:sp>
        <p:nvSpPr>
          <p:cNvPr id="29" name="テキスト ボックス 28"/>
          <p:cNvSpPr txBox="1"/>
          <p:nvPr/>
        </p:nvSpPr>
        <p:spPr>
          <a:xfrm>
            <a:off x="4701250" y="4038600"/>
            <a:ext cx="628377" cy="215444"/>
          </a:xfrm>
          <a:prstGeom prst="rect">
            <a:avLst/>
          </a:prstGeom>
          <a:solidFill>
            <a:schemeClr val="bg1"/>
          </a:solidFill>
        </p:spPr>
        <p:txBody>
          <a:bodyPr wrap="none" lIns="0" tIns="0" rIns="0" bIns="0" rtlCol="0">
            <a:spAutoFit/>
          </a:bodyPr>
          <a:lstStyle/>
          <a:p>
            <a:r>
              <a:rPr kumimoji="1" lang="en-US" altLang="ja-JP" sz="1400" dirty="0" smtClean="0"/>
              <a:t>UKMET</a:t>
            </a:r>
            <a:endParaRPr kumimoji="1" lang="ja-JP" altLang="en-US" sz="1400" dirty="0"/>
          </a:p>
        </p:txBody>
      </p:sp>
      <p:sp>
        <p:nvSpPr>
          <p:cNvPr id="31" name="テキスト ボックス 30"/>
          <p:cNvSpPr txBox="1"/>
          <p:nvPr/>
        </p:nvSpPr>
        <p:spPr>
          <a:xfrm>
            <a:off x="146682" y="2100056"/>
            <a:ext cx="1343316" cy="215444"/>
          </a:xfrm>
          <a:prstGeom prst="rect">
            <a:avLst/>
          </a:prstGeom>
          <a:solidFill>
            <a:schemeClr val="bg1"/>
          </a:solidFill>
        </p:spPr>
        <p:txBody>
          <a:bodyPr wrap="none" lIns="0" tIns="0" rIns="0" bIns="0" rtlCol="0">
            <a:spAutoFit/>
          </a:bodyPr>
          <a:lstStyle/>
          <a:p>
            <a:r>
              <a:rPr kumimoji="1" lang="en-US" altLang="ja-JP" sz="1400" dirty="0" smtClean="0"/>
              <a:t>Grand Ensemble</a:t>
            </a:r>
            <a:endParaRPr kumimoji="1" lang="ja-JP" altLang="en-US" sz="1400" dirty="0"/>
          </a:p>
        </p:txBody>
      </p:sp>
      <p:grpSp>
        <p:nvGrpSpPr>
          <p:cNvPr id="14" name="グループ化 13"/>
          <p:cNvGrpSpPr/>
          <p:nvPr/>
        </p:nvGrpSpPr>
        <p:grpSpPr>
          <a:xfrm>
            <a:off x="0" y="4018070"/>
            <a:ext cx="4587242" cy="2154130"/>
            <a:chOff x="0" y="4018070"/>
            <a:chExt cx="4587242" cy="2154130"/>
          </a:xfrm>
        </p:grpSpPr>
        <p:pic>
          <p:nvPicPr>
            <p:cNvPr id="32" name="図 31"/>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9459" t="70085" r="32730"/>
            <a:stretch/>
          </p:blipFill>
          <p:spPr>
            <a:xfrm>
              <a:off x="0" y="4018070"/>
              <a:ext cx="4587242" cy="2154130"/>
            </a:xfrm>
            <a:prstGeom prst="rect">
              <a:avLst/>
            </a:prstGeom>
          </p:spPr>
        </p:pic>
        <p:sp>
          <p:nvSpPr>
            <p:cNvPr id="30" name="テキスト ボックス 29"/>
            <p:cNvSpPr txBox="1"/>
            <p:nvPr/>
          </p:nvSpPr>
          <p:spPr>
            <a:xfrm>
              <a:off x="146683" y="4104535"/>
              <a:ext cx="500137" cy="215444"/>
            </a:xfrm>
            <a:prstGeom prst="rect">
              <a:avLst/>
            </a:prstGeom>
            <a:solidFill>
              <a:schemeClr val="bg1"/>
            </a:solidFill>
          </p:spPr>
          <p:txBody>
            <a:bodyPr wrap="none" lIns="0" tIns="0" rIns="0" bIns="0" rtlCol="0">
              <a:spAutoFit/>
            </a:bodyPr>
            <a:lstStyle/>
            <a:p>
              <a:r>
                <a:rPr kumimoji="1" lang="en-US" altLang="ja-JP" sz="1400" dirty="0" smtClean="0"/>
                <a:t>NCEP</a:t>
              </a:r>
              <a:endParaRPr kumimoji="1" lang="ja-JP" altLang="en-US" sz="1400" dirty="0"/>
            </a:p>
          </p:txBody>
        </p:sp>
        <p:sp>
          <p:nvSpPr>
            <p:cNvPr id="13" name="テキスト ボックス 12"/>
            <p:cNvSpPr txBox="1"/>
            <p:nvPr/>
          </p:nvSpPr>
          <p:spPr>
            <a:xfrm>
              <a:off x="76200" y="4419600"/>
              <a:ext cx="4491992" cy="1200329"/>
            </a:xfrm>
            <a:prstGeom prst="rect">
              <a:avLst/>
            </a:prstGeom>
            <a:solidFill>
              <a:schemeClr val="bg1">
                <a:alpha val="80000"/>
              </a:schemeClr>
            </a:solidFill>
          </p:spPr>
          <p:txBody>
            <a:bodyPr wrap="square" rtlCol="0">
              <a:spAutoFit/>
            </a:bodyPr>
            <a:lstStyle/>
            <a:p>
              <a:r>
                <a:rPr lang="en-US" altLang="ja-JP" sz="2400" dirty="0" smtClean="0"/>
                <a:t>RSMC Tokyo strongly desires NCEP provides TC tracking data!!! </a:t>
              </a:r>
              <a:r>
                <a:rPr lang="en-US" altLang="ja-JP" sz="1600" dirty="0" smtClean="0"/>
                <a:t>(This background image is dummy)</a:t>
              </a:r>
              <a:endParaRPr lang="en-US" altLang="ja-JP" dirty="0" smtClean="0"/>
            </a:p>
          </p:txBody>
        </p:sp>
      </p:grpSp>
    </p:spTree>
    <p:extLst>
      <p:ext uri="{BB962C8B-B14F-4D97-AF65-F5344CB8AC3E}">
        <p14:creationId xmlns:p14="http://schemas.microsoft.com/office/powerpoint/2010/main" val="321600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p:txBody>
          <a:bodyPr/>
          <a:lstStyle/>
          <a:p>
            <a:fld id="{FB3508C7-2FE0-4945-9CBD-863E05F850D2}" type="slidenum">
              <a:rPr lang="ja-JP" altLang="en-US" smtClean="0"/>
              <a:pPr/>
              <a:t>32</a:t>
            </a:fld>
            <a:endParaRPr lang="ja-JP" altLang="en-US" dirty="0"/>
          </a:p>
        </p:txBody>
      </p:sp>
      <p:sp>
        <p:nvSpPr>
          <p:cNvPr id="4" name="タイトル 3"/>
          <p:cNvSpPr>
            <a:spLocks noGrp="1"/>
          </p:cNvSpPr>
          <p:nvPr>
            <p:ph type="title"/>
          </p:nvPr>
        </p:nvSpPr>
        <p:spPr>
          <a:xfrm>
            <a:off x="457200" y="228600"/>
            <a:ext cx="8229600" cy="672444"/>
          </a:xfrm>
        </p:spPr>
        <p:txBody>
          <a:bodyPr/>
          <a:lstStyle/>
          <a:p>
            <a:r>
              <a:rPr lang="en-US" altLang="ja-JP" sz="3200" b="1" dirty="0"/>
              <a:t>Regional Storm Surge </a:t>
            </a:r>
            <a:r>
              <a:rPr lang="en-US" altLang="ja-JP" sz="3200" b="1" dirty="0" smtClean="0"/>
              <a:t>Prediction</a:t>
            </a:r>
            <a:endParaRPr lang="en-US" altLang="ja-JP" sz="3200" b="1" dirty="0"/>
          </a:p>
        </p:txBody>
      </p:sp>
      <p:sp>
        <p:nvSpPr>
          <p:cNvPr id="32" name="AutoShape 3"/>
          <p:cNvSpPr>
            <a:spLocks noChangeArrowheads="1"/>
          </p:cNvSpPr>
          <p:nvPr/>
        </p:nvSpPr>
        <p:spPr bwMode="auto">
          <a:xfrm>
            <a:off x="218286" y="947082"/>
            <a:ext cx="8873601" cy="77559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63776" indent="-263776" algn="just">
              <a:lnSpc>
                <a:spcPct val="140000"/>
              </a:lnSpc>
              <a:spcAft>
                <a:spcPts val="554"/>
              </a:spcAft>
              <a:buFont typeface="Wingdings" panose="05000000000000000000" pitchFamily="2" charset="2"/>
              <a:buChar char="l"/>
            </a:pPr>
            <a:r>
              <a:rPr lang="en-US" altLang="ja-JP" dirty="0" smtClean="0">
                <a:latin typeface="メイリオ" pitchFamily="50" charset="-128"/>
                <a:ea typeface="メイリオ" pitchFamily="50" charset="-128"/>
                <a:cs typeface="メイリオ" pitchFamily="50" charset="-128"/>
              </a:rPr>
              <a:t>RSMC Tokyo has provided storm surge prediction in WNP to the Typhoon Committee Members since 2011. </a:t>
            </a:r>
          </a:p>
        </p:txBody>
      </p:sp>
      <p:sp>
        <p:nvSpPr>
          <p:cNvPr id="12" name="スライド番号プレースホルダー 5"/>
          <p:cNvSpPr txBox="1">
            <a:spLocks/>
          </p:cNvSpPr>
          <p:nvPr/>
        </p:nvSpPr>
        <p:spPr>
          <a:xfrm>
            <a:off x="6865178" y="6348939"/>
            <a:ext cx="2133600" cy="237335"/>
          </a:xfrm>
          <a:prstGeom prst="rect">
            <a:avLst/>
          </a:prstGeom>
        </p:spPr>
        <p:txBody>
          <a:bodyPr vert="horz" lIns="0" tIns="0" rIns="0" bIns="0" rtlCol="0" anchor="ctr"/>
          <a:lstStyle/>
          <a:p>
            <a:pPr algn="r" defTabSz="844083" fontAlgn="auto">
              <a:spcBef>
                <a:spcPts val="0"/>
              </a:spcBef>
              <a:spcAft>
                <a:spcPts val="0"/>
              </a:spcAft>
              <a:defRPr/>
            </a:pPr>
            <a:fld id="{FB3508C7-2FE0-4945-9CBD-863E05F850D2}" type="slidenum">
              <a:rPr lang="ja-JP" altLang="en-US" sz="923" b="1">
                <a:solidFill>
                  <a:srgbClr val="4D4D4D"/>
                </a:solidFill>
                <a:latin typeface="メイリオ" pitchFamily="50" charset="-128"/>
                <a:ea typeface="メイリオ" pitchFamily="50" charset="-128"/>
                <a:cs typeface="メイリオ" pitchFamily="50" charset="-128"/>
              </a:rPr>
              <a:pPr algn="r" defTabSz="844083" fontAlgn="auto">
                <a:spcBef>
                  <a:spcPts val="0"/>
                </a:spcBef>
                <a:spcAft>
                  <a:spcPts val="0"/>
                </a:spcAft>
                <a:defRPr/>
              </a:pPr>
              <a:t>32</a:t>
            </a:fld>
            <a:endParaRPr lang="ja-JP" altLang="en-US" sz="923" b="1" dirty="0">
              <a:solidFill>
                <a:srgbClr val="4D4D4D"/>
              </a:solidFill>
              <a:latin typeface="メイリオ" pitchFamily="50" charset="-128"/>
              <a:ea typeface="メイリオ" pitchFamily="50" charset="-128"/>
              <a:cs typeface="メイリオ" pitchFamily="50" charset="-128"/>
            </a:endParaRPr>
          </a:p>
        </p:txBody>
      </p:sp>
      <p:sp>
        <p:nvSpPr>
          <p:cNvPr id="19" name="正方形/長方形 18"/>
          <p:cNvSpPr/>
          <p:nvPr/>
        </p:nvSpPr>
        <p:spPr>
          <a:xfrm>
            <a:off x="414499" y="2008496"/>
            <a:ext cx="3412880" cy="44116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1" name="テキスト ボックス 5"/>
          <p:cNvSpPr txBox="1">
            <a:spLocks noChangeArrowheads="1"/>
          </p:cNvSpPr>
          <p:nvPr/>
        </p:nvSpPr>
        <p:spPr bwMode="auto">
          <a:xfrm>
            <a:off x="836530" y="4707734"/>
            <a:ext cx="2259623"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292">
                <a:cs typeface="Tahoma" pitchFamily="34" charset="0"/>
                <a:sym typeface="Wingdings" pitchFamily="2" charset="2"/>
              </a:rPr>
              <a:t>↑</a:t>
            </a:r>
            <a:r>
              <a:rPr lang="en-US" altLang="ja-JP" sz="1292">
                <a:cs typeface="Tahoma" pitchFamily="34" charset="0"/>
                <a:sym typeface="Wingdings" pitchFamily="2" charset="2"/>
              </a:rPr>
              <a:t> </a:t>
            </a:r>
            <a:r>
              <a:rPr lang="en-US" altLang="ja-JP" sz="1292">
                <a:cs typeface="Tahoma" pitchFamily="34" charset="0"/>
              </a:rPr>
              <a:t>enlarged map image</a:t>
            </a:r>
          </a:p>
        </p:txBody>
      </p:sp>
      <p:sp>
        <p:nvSpPr>
          <p:cNvPr id="22" name="正方形/長方形 21"/>
          <p:cNvSpPr/>
          <p:nvPr/>
        </p:nvSpPr>
        <p:spPr>
          <a:xfrm>
            <a:off x="610860" y="5655942"/>
            <a:ext cx="2976196" cy="1001556"/>
          </a:xfrm>
          <a:prstGeom prst="rect">
            <a:avLst/>
          </a:prstGeom>
        </p:spPr>
        <p:txBody>
          <a:bodyPr>
            <a:spAutoFit/>
          </a:bodyPr>
          <a:lstStyle/>
          <a:p>
            <a:pPr>
              <a:defRPr/>
            </a:pPr>
            <a:r>
              <a:rPr lang="en-US" altLang="ja-JP" sz="1477" kern="0" dirty="0">
                <a:solidFill>
                  <a:srgbClr val="C00000"/>
                </a:solidFill>
                <a:cs typeface="Times New Roman" panose="02020603050405020304" pitchFamily="18" charset="0"/>
              </a:rPr>
              <a:t>The maximum surge height in the domain is added since 24 September.</a:t>
            </a:r>
          </a:p>
          <a:p>
            <a:pPr>
              <a:defRPr/>
            </a:pPr>
            <a:endParaRPr lang="en-US" altLang="ja-JP" sz="1477" i="1" kern="0" dirty="0">
              <a:solidFill>
                <a:srgbClr val="3399FF"/>
              </a:solidFill>
              <a:latin typeface="Times New Roman" panose="02020603050405020304" pitchFamily="18" charset="0"/>
              <a:cs typeface="Times New Roman" panose="02020603050405020304" pitchFamily="18" charset="0"/>
            </a:endParaRPr>
          </a:p>
        </p:txBody>
      </p:sp>
      <p:sp>
        <p:nvSpPr>
          <p:cNvPr id="23" name="正方形/長方形 22"/>
          <p:cNvSpPr/>
          <p:nvPr/>
        </p:nvSpPr>
        <p:spPr>
          <a:xfrm>
            <a:off x="348030" y="1734042"/>
            <a:ext cx="3608680" cy="369332"/>
          </a:xfrm>
          <a:prstGeom prst="rect">
            <a:avLst/>
          </a:prstGeom>
        </p:spPr>
        <p:txBody>
          <a:bodyPr wrap="none">
            <a:spAutoFit/>
          </a:bodyPr>
          <a:lstStyle/>
          <a:p>
            <a:pPr>
              <a:defRPr/>
            </a:pPr>
            <a:r>
              <a:rPr lang="en-US" altLang="ja-JP" b="1" kern="0" dirty="0">
                <a:solidFill>
                  <a:schemeClr val="accent1">
                    <a:lumMod val="25000"/>
                  </a:schemeClr>
                </a:solidFill>
                <a:cs typeface="Arial" pitchFamily="34" charset="0"/>
              </a:rPr>
              <a:t>Storm surge distribution maps </a:t>
            </a:r>
            <a:endParaRPr lang="ja-JP" altLang="en-US" dirty="0">
              <a:solidFill>
                <a:schemeClr val="accent1">
                  <a:lumMod val="25000"/>
                </a:schemeClr>
              </a:solidFill>
            </a:endParaRPr>
          </a:p>
        </p:txBody>
      </p:sp>
      <p:pic>
        <p:nvPicPr>
          <p:cNvPr id="25"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87" y="2197130"/>
            <a:ext cx="3121269" cy="340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21118" y="2406061"/>
            <a:ext cx="1229458" cy="1553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7" name="右矢印 26"/>
          <p:cNvSpPr/>
          <p:nvPr/>
        </p:nvSpPr>
        <p:spPr>
          <a:xfrm rot="9492362">
            <a:off x="2130464" y="2575599"/>
            <a:ext cx="291612" cy="225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0" name="コンテンツ プレースホルダ 2"/>
          <p:cNvSpPr txBox="1">
            <a:spLocks/>
          </p:cNvSpPr>
          <p:nvPr/>
        </p:nvSpPr>
        <p:spPr bwMode="auto">
          <a:xfrm>
            <a:off x="4566398" y="2063538"/>
            <a:ext cx="1727200" cy="465992"/>
          </a:xfrm>
          <a:prstGeom prst="rect">
            <a:avLst/>
          </a:prstGeom>
          <a:noFill/>
          <a:ln w="9525">
            <a:noFill/>
            <a:miter lim="800000"/>
            <a:headEnd/>
            <a:tailEnd/>
          </a:ln>
        </p:spPr>
        <p:txBody>
          <a:bodyPr/>
          <a:lstStyle/>
          <a:p>
            <a:pPr>
              <a:buFont typeface="Arial" charset="0"/>
              <a:buNone/>
            </a:pPr>
            <a:r>
              <a:rPr lang="en-US" altLang="ja-JP" b="1" i="1" u="sng" dirty="0" smtClean="0">
                <a:solidFill>
                  <a:srgbClr val="C00000"/>
                </a:solidFill>
                <a:cs typeface="Tahoma" pitchFamily="34" charset="0"/>
              </a:rPr>
              <a:t>68 </a:t>
            </a:r>
            <a:r>
              <a:rPr lang="en-US" altLang="ja-JP" b="1" i="1" u="sng" dirty="0">
                <a:solidFill>
                  <a:srgbClr val="C00000"/>
                </a:solidFill>
                <a:cs typeface="Tahoma" pitchFamily="34" charset="0"/>
              </a:rPr>
              <a:t>stations</a:t>
            </a:r>
            <a:endParaRPr lang="en-US" altLang="ja-JP" b="1" i="1" u="sng" dirty="0">
              <a:solidFill>
                <a:srgbClr val="C00000"/>
              </a:solidFill>
              <a:cs typeface="Times New Roman" pitchFamily="18" charset="0"/>
            </a:endParaRPr>
          </a:p>
          <a:p>
            <a:pPr>
              <a:buFont typeface="Arial" charset="0"/>
              <a:buNone/>
            </a:pPr>
            <a:r>
              <a:rPr lang="en-US" altLang="ja-JP" sz="1846" i="1" dirty="0">
                <a:cs typeface="Tahoma" pitchFamily="34" charset="0"/>
              </a:rPr>
              <a:t> </a:t>
            </a:r>
          </a:p>
        </p:txBody>
      </p:sp>
      <p:sp>
        <p:nvSpPr>
          <p:cNvPr id="31" name="正方形/長方形 30"/>
          <p:cNvSpPr/>
          <p:nvPr/>
        </p:nvSpPr>
        <p:spPr>
          <a:xfrm>
            <a:off x="4535572" y="1758700"/>
            <a:ext cx="3454792" cy="369332"/>
          </a:xfrm>
          <a:prstGeom prst="rect">
            <a:avLst/>
          </a:prstGeom>
        </p:spPr>
        <p:txBody>
          <a:bodyPr wrap="none">
            <a:spAutoFit/>
          </a:bodyPr>
          <a:lstStyle/>
          <a:p>
            <a:pPr>
              <a:defRPr/>
            </a:pPr>
            <a:r>
              <a:rPr lang="en-US" altLang="ja-JP" b="1" kern="0" dirty="0" smtClean="0">
                <a:solidFill>
                  <a:schemeClr val="accent1">
                    <a:lumMod val="25000"/>
                  </a:schemeClr>
                </a:solidFill>
                <a:cs typeface="Arial" pitchFamily="34" charset="0"/>
              </a:rPr>
              <a:t>Time series prediction charts </a:t>
            </a:r>
            <a:endParaRPr lang="ja-JP" altLang="en-US" dirty="0">
              <a:solidFill>
                <a:schemeClr val="accent1">
                  <a:lumMod val="25000"/>
                </a:schemeClr>
              </a:solidFill>
            </a:endParaRPr>
          </a:p>
        </p:txBody>
      </p:sp>
      <p:pic>
        <p:nvPicPr>
          <p:cNvPr id="17" name="図 16"/>
          <p:cNvPicPr/>
          <p:nvPr/>
        </p:nvPicPr>
        <p:blipFill>
          <a:blip r:embed="rId4"/>
          <a:stretch>
            <a:fillRect/>
          </a:stretch>
        </p:blipFill>
        <p:spPr>
          <a:xfrm>
            <a:off x="3907311" y="2383564"/>
            <a:ext cx="3341025" cy="2806862"/>
          </a:xfrm>
          <a:prstGeom prst="rect">
            <a:avLst/>
          </a:prstGeom>
        </p:spPr>
      </p:pic>
      <p:pic>
        <p:nvPicPr>
          <p:cNvPr id="33" name="図 45"/>
          <p:cNvPicPr>
            <a:picLocks noChangeAspect="1"/>
          </p:cNvPicPr>
          <p:nvPr/>
        </p:nvPicPr>
        <p:blipFill>
          <a:blip r:embed="rId5"/>
          <a:srcRect/>
          <a:stretch>
            <a:fillRect/>
          </a:stretch>
        </p:blipFill>
        <p:spPr bwMode="auto">
          <a:xfrm>
            <a:off x="5794096" y="3727003"/>
            <a:ext cx="3204682" cy="2426116"/>
          </a:xfrm>
          <a:prstGeom prst="rect">
            <a:avLst/>
          </a:prstGeom>
          <a:noFill/>
          <a:ln w="9525">
            <a:noFill/>
            <a:miter lim="800000"/>
            <a:headEnd/>
            <a:tailEnd/>
          </a:ln>
        </p:spPr>
      </p:pic>
      <p:sp>
        <p:nvSpPr>
          <p:cNvPr id="2" name="正方形/長方形 1"/>
          <p:cNvSpPr/>
          <p:nvPr/>
        </p:nvSpPr>
        <p:spPr>
          <a:xfrm>
            <a:off x="4007598" y="5572772"/>
            <a:ext cx="1786498" cy="525528"/>
          </a:xfrm>
          <a:prstGeom prst="rect">
            <a:avLst/>
          </a:prstGeom>
          <a:noFill/>
        </p:spPr>
        <p:txBody>
          <a:bodyPr wrap="square">
            <a:spAutoFit/>
          </a:bodyPr>
          <a:lstStyle/>
          <a:p>
            <a:r>
              <a:rPr lang="ja-JP" altLang="ja-JP" sz="923" dirty="0">
                <a:latin typeface="+mn-ea"/>
              </a:rPr>
              <a:t>★：</a:t>
            </a:r>
            <a:r>
              <a:rPr lang="en-US" altLang="ja-JP" sz="923" dirty="0">
                <a:latin typeface="+mn-ea"/>
              </a:rPr>
              <a:t>~2013</a:t>
            </a:r>
          </a:p>
          <a:p>
            <a:r>
              <a:rPr lang="ja-JP" altLang="ja-JP" sz="969" b="1" dirty="0">
                <a:latin typeface="+mn-ea"/>
              </a:rPr>
              <a:t>☆</a:t>
            </a:r>
            <a:r>
              <a:rPr lang="ja-JP" altLang="ja-JP" sz="923" dirty="0">
                <a:latin typeface="+mn-ea"/>
              </a:rPr>
              <a:t>：</a:t>
            </a:r>
            <a:r>
              <a:rPr lang="en-US" altLang="ja-JP" sz="923" dirty="0">
                <a:latin typeface="+mn-ea"/>
              </a:rPr>
              <a:t>added</a:t>
            </a:r>
            <a:r>
              <a:rPr lang="ja-JP" altLang="en-US" sz="923" dirty="0">
                <a:latin typeface="+mn-ea"/>
              </a:rPr>
              <a:t> </a:t>
            </a:r>
            <a:r>
              <a:rPr lang="en-US" altLang="ja-JP" sz="923" dirty="0">
                <a:latin typeface="+mn-ea"/>
              </a:rPr>
              <a:t>in</a:t>
            </a:r>
            <a:r>
              <a:rPr lang="ja-JP" altLang="en-US" sz="923" dirty="0">
                <a:latin typeface="+mn-ea"/>
              </a:rPr>
              <a:t> </a:t>
            </a:r>
            <a:r>
              <a:rPr lang="en-US" altLang="ja-JP" sz="923" dirty="0">
                <a:latin typeface="+mn-ea"/>
              </a:rPr>
              <a:t>2014</a:t>
            </a:r>
          </a:p>
          <a:p>
            <a:r>
              <a:rPr lang="ja-JP" altLang="ja-JP" sz="923" b="1" dirty="0">
                <a:solidFill>
                  <a:srgbClr val="0000FF"/>
                </a:solidFill>
                <a:latin typeface="+mn-ea"/>
              </a:rPr>
              <a:t>☆</a:t>
            </a:r>
            <a:r>
              <a:rPr lang="ja-JP" altLang="ja-JP" sz="923" dirty="0">
                <a:latin typeface="+mn-ea"/>
              </a:rPr>
              <a:t>：</a:t>
            </a:r>
            <a:r>
              <a:rPr lang="en-US" altLang="ja-JP" sz="923" dirty="0">
                <a:latin typeface="+mn-ea"/>
              </a:rPr>
              <a:t>added</a:t>
            </a:r>
            <a:r>
              <a:rPr lang="ja-JP" altLang="en-US" sz="923" dirty="0">
                <a:latin typeface="+mn-ea"/>
              </a:rPr>
              <a:t> </a:t>
            </a:r>
            <a:r>
              <a:rPr lang="en-US" altLang="ja-JP" sz="923" dirty="0">
                <a:latin typeface="+mn-ea"/>
              </a:rPr>
              <a:t>in</a:t>
            </a:r>
            <a:r>
              <a:rPr lang="ja-JP" altLang="en-US" sz="923" dirty="0">
                <a:latin typeface="+mn-ea"/>
              </a:rPr>
              <a:t> </a:t>
            </a:r>
            <a:r>
              <a:rPr lang="en-US" altLang="ja-JP" sz="923" dirty="0">
                <a:latin typeface="+mn-ea"/>
              </a:rPr>
              <a:t>Jan.</a:t>
            </a:r>
            <a:r>
              <a:rPr lang="ja-JP" altLang="en-US" sz="923" dirty="0">
                <a:latin typeface="+mn-ea"/>
              </a:rPr>
              <a:t> </a:t>
            </a:r>
            <a:r>
              <a:rPr lang="en-US" altLang="ja-JP" sz="923" dirty="0">
                <a:latin typeface="+mn-ea"/>
              </a:rPr>
              <a:t>2016</a:t>
            </a:r>
            <a:endParaRPr lang="ja-JP" altLang="en-US" sz="923" dirty="0">
              <a:latin typeface="+mn-ea"/>
            </a:endParaRPr>
          </a:p>
        </p:txBody>
      </p:sp>
    </p:spTree>
    <p:extLst>
      <p:ext uri="{BB962C8B-B14F-4D97-AF65-F5344CB8AC3E}">
        <p14:creationId xmlns:p14="http://schemas.microsoft.com/office/powerpoint/2010/main" val="3946491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4"/>
          </p:nvPr>
        </p:nvSpPr>
        <p:spPr/>
        <p:txBody>
          <a:bodyPr/>
          <a:lstStyle/>
          <a:p>
            <a:fld id="{FB3508C7-2FE0-4945-9CBD-863E05F850D2}" type="slidenum">
              <a:rPr lang="ja-JP" altLang="en-US" smtClean="0"/>
              <a:pPr/>
              <a:t>33</a:t>
            </a:fld>
            <a:endParaRPr lang="ja-JP" altLang="en-US" dirty="0"/>
          </a:p>
        </p:txBody>
      </p:sp>
      <p:sp>
        <p:nvSpPr>
          <p:cNvPr id="4" name="タイトル 3"/>
          <p:cNvSpPr>
            <a:spLocks noGrp="1"/>
          </p:cNvSpPr>
          <p:nvPr>
            <p:ph type="title"/>
          </p:nvPr>
        </p:nvSpPr>
        <p:spPr>
          <a:xfrm>
            <a:off x="251520" y="152400"/>
            <a:ext cx="8640960" cy="365579"/>
          </a:xfrm>
        </p:spPr>
        <p:txBody>
          <a:bodyPr/>
          <a:lstStyle/>
          <a:p>
            <a:r>
              <a:rPr lang="en-US" altLang="ja-JP" sz="3200" b="1" dirty="0" smtClean="0"/>
              <a:t>Specification of Storm Surge model</a:t>
            </a:r>
            <a:endParaRPr lang="en-US" altLang="ja-JP" sz="3200" b="1" dirty="0"/>
          </a:p>
        </p:txBody>
      </p:sp>
      <p:pic>
        <p:nvPicPr>
          <p:cNvPr id="5" name="table"/>
          <p:cNvPicPr>
            <a:picLocks noChangeAspect="1"/>
          </p:cNvPicPr>
          <p:nvPr/>
        </p:nvPicPr>
        <p:blipFill>
          <a:blip r:embed="rId3"/>
          <a:stretch>
            <a:fillRect/>
          </a:stretch>
        </p:blipFill>
        <p:spPr>
          <a:xfrm>
            <a:off x="374468" y="685800"/>
            <a:ext cx="8312332" cy="5212694"/>
          </a:xfrm>
          <a:prstGeom prst="rect">
            <a:avLst/>
          </a:prstGeom>
        </p:spPr>
      </p:pic>
    </p:spTree>
    <p:extLst>
      <p:ext uri="{BB962C8B-B14F-4D97-AF65-F5344CB8AC3E}">
        <p14:creationId xmlns:p14="http://schemas.microsoft.com/office/powerpoint/2010/main" val="1626325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4"/>
          </p:nvPr>
        </p:nvSpPr>
        <p:spPr/>
        <p:txBody>
          <a:bodyPr/>
          <a:lstStyle/>
          <a:p>
            <a:fld id="{FB3508C7-2FE0-4945-9CBD-863E05F850D2}" type="slidenum">
              <a:rPr lang="ja-JP" altLang="en-US" smtClean="0"/>
              <a:pPr/>
              <a:t>34</a:t>
            </a:fld>
            <a:endParaRPr lang="ja-JP" altLang="en-US" dirty="0"/>
          </a:p>
        </p:txBody>
      </p:sp>
      <p:sp>
        <p:nvSpPr>
          <p:cNvPr id="4" name="タイトル 3"/>
          <p:cNvSpPr>
            <a:spLocks noGrp="1"/>
          </p:cNvSpPr>
          <p:nvPr>
            <p:ph type="title"/>
          </p:nvPr>
        </p:nvSpPr>
        <p:spPr>
          <a:xfrm>
            <a:off x="251520" y="152400"/>
            <a:ext cx="8640960" cy="365579"/>
          </a:xfrm>
        </p:spPr>
        <p:txBody>
          <a:bodyPr/>
          <a:lstStyle/>
          <a:p>
            <a:r>
              <a:rPr lang="en-US" altLang="ja-JP" sz="3200" b="1" dirty="0" smtClean="0"/>
              <a:t>Multi-scenario Storm Surge Prediction</a:t>
            </a:r>
            <a:endParaRPr lang="en-US" altLang="ja-JP" sz="3200" b="1" dirty="0"/>
          </a:p>
        </p:txBody>
      </p:sp>
      <p:sp>
        <p:nvSpPr>
          <p:cNvPr id="13" name="正方形/長方形 29"/>
          <p:cNvSpPr>
            <a:spLocks noChangeArrowheads="1"/>
          </p:cNvSpPr>
          <p:nvPr/>
        </p:nvSpPr>
        <p:spPr bwMode="auto">
          <a:xfrm>
            <a:off x="1486837" y="2398732"/>
            <a:ext cx="5910093" cy="602857"/>
          </a:xfrm>
          <a:prstGeom prst="rect">
            <a:avLst/>
          </a:prstGeom>
          <a:noFill/>
          <a:ln w="19050" algn="ctr">
            <a:solidFill>
              <a:schemeClr val="tx1"/>
            </a:solidFill>
            <a:round/>
            <a:headEnd/>
            <a:tailEnd/>
          </a:ln>
        </p:spPr>
        <p:txBody>
          <a:bodyPr/>
          <a:lstStyle/>
          <a:p>
            <a:pPr algn="ctr"/>
            <a:r>
              <a:rPr lang="en-US" altLang="ja-JP" dirty="0">
                <a:solidFill>
                  <a:srgbClr val="0070C0"/>
                </a:solidFill>
                <a:latin typeface="Times New Roman" pitchFamily="18" charset="0"/>
                <a:cs typeface="Times New Roman" pitchFamily="18" charset="0"/>
              </a:rPr>
              <a:t>TEPS </a:t>
            </a:r>
            <a:r>
              <a:rPr lang="en-US" altLang="ja-JP" dirty="0">
                <a:latin typeface="Times New Roman" pitchFamily="18" charset="0"/>
                <a:cs typeface="Times New Roman" pitchFamily="18" charset="0"/>
              </a:rPr>
              <a:t>(</a:t>
            </a:r>
            <a:r>
              <a:rPr lang="en-US" altLang="ja-JP" dirty="0">
                <a:solidFill>
                  <a:srgbClr val="0070C0"/>
                </a:solidFill>
                <a:latin typeface="Times New Roman" pitchFamily="18" charset="0"/>
                <a:cs typeface="Times New Roman" pitchFamily="18" charset="0"/>
              </a:rPr>
              <a:t>25 members </a:t>
            </a:r>
            <a:r>
              <a:rPr lang="ja-JP" altLang="en-US" dirty="0">
                <a:solidFill>
                  <a:srgbClr val="0070C0"/>
                </a:solidFill>
                <a:latin typeface="Times New Roman" pitchFamily="18" charset="0"/>
                <a:cs typeface="Times New Roman" pitchFamily="18" charset="0"/>
              </a:rPr>
              <a:t>⇒　</a:t>
            </a:r>
            <a:r>
              <a:rPr lang="en-US" altLang="ja-JP" b="1" i="1" dirty="0">
                <a:solidFill>
                  <a:srgbClr val="FF0000"/>
                </a:solidFill>
                <a:latin typeface="Times New Roman" pitchFamily="18" charset="0"/>
                <a:cs typeface="Times New Roman" pitchFamily="18" charset="0"/>
              </a:rPr>
              <a:t>five typhoon tracks</a:t>
            </a:r>
            <a:r>
              <a:rPr lang="en-US" altLang="ja-JP" dirty="0">
                <a:latin typeface="Times New Roman" pitchFamily="18" charset="0"/>
                <a:cs typeface="Times New Roman" pitchFamily="18" charset="0"/>
              </a:rPr>
              <a:t>)</a:t>
            </a:r>
          </a:p>
          <a:p>
            <a:pPr algn="ctr"/>
            <a:r>
              <a:rPr lang="en-US" altLang="ja-JP" dirty="0">
                <a:latin typeface="Calibri" pitchFamily="34" charset="0"/>
              </a:rPr>
              <a:t>TC intensity of these scenarios is based on those in TC advisory</a:t>
            </a:r>
            <a:endParaRPr lang="en-US" altLang="ja-JP" dirty="0">
              <a:latin typeface="Times New Roman" pitchFamily="18" charset="0"/>
              <a:cs typeface="Times New Roman" pitchFamily="18" charset="0"/>
            </a:endParaRPr>
          </a:p>
        </p:txBody>
      </p:sp>
      <p:pic>
        <p:nvPicPr>
          <p:cNvPr id="16" name="Picture 4" descr="http://svkva.naps.kishou.go.jp/%7Ekaijou05/MyRsmc/track.png"/>
          <p:cNvPicPr>
            <a:picLocks noChangeAspect="1" noChangeArrowheads="1"/>
          </p:cNvPicPr>
          <p:nvPr/>
        </p:nvPicPr>
        <p:blipFill>
          <a:blip r:embed="rId2"/>
          <a:srcRect r="34624"/>
          <a:stretch>
            <a:fillRect/>
          </a:stretch>
        </p:blipFill>
        <p:spPr bwMode="auto">
          <a:xfrm>
            <a:off x="85348" y="3048095"/>
            <a:ext cx="3024336" cy="2175566"/>
          </a:xfrm>
          <a:prstGeom prst="rect">
            <a:avLst/>
          </a:prstGeom>
          <a:noFill/>
          <a:ln w="9525">
            <a:noFill/>
            <a:miter lim="800000"/>
            <a:headEnd/>
            <a:tailEnd/>
          </a:ln>
        </p:spPr>
      </p:pic>
      <p:pic>
        <p:nvPicPr>
          <p:cNvPr id="17" name="Picture 10" descr="http://svkva.naps.kishou.go.jp/~kaijou05/MyRsmc/201311071200/member_01/surge_SSWS_60.png"/>
          <p:cNvPicPr>
            <a:picLocks noChangeAspect="1" noChangeArrowheads="1"/>
          </p:cNvPicPr>
          <p:nvPr/>
        </p:nvPicPr>
        <p:blipFill>
          <a:blip r:embed="rId3"/>
          <a:srcRect l="12714" t="46986" r="58847" b="19981"/>
          <a:stretch>
            <a:fillRect/>
          </a:stretch>
        </p:blipFill>
        <p:spPr bwMode="auto">
          <a:xfrm>
            <a:off x="3962521" y="3645281"/>
            <a:ext cx="1213340" cy="1206763"/>
          </a:xfrm>
          <a:prstGeom prst="rect">
            <a:avLst/>
          </a:prstGeom>
          <a:noFill/>
          <a:ln w="19050">
            <a:solidFill>
              <a:srgbClr val="FF0000"/>
            </a:solidFill>
            <a:miter lim="800000"/>
            <a:headEnd/>
            <a:tailEnd/>
          </a:ln>
        </p:spPr>
      </p:pic>
      <p:pic>
        <p:nvPicPr>
          <p:cNvPr id="18" name="Picture 12" descr="http://svkva.naps.kishou.go.jp/~kaijou05/MyRsmc/201311071200/member_02/surge_SSWS_60.png"/>
          <p:cNvPicPr>
            <a:picLocks noChangeAspect="1" noChangeArrowheads="1"/>
          </p:cNvPicPr>
          <p:nvPr/>
        </p:nvPicPr>
        <p:blipFill>
          <a:blip r:embed="rId4"/>
          <a:srcRect l="12753" t="46683" r="58807" b="20827"/>
          <a:stretch>
            <a:fillRect/>
          </a:stretch>
        </p:blipFill>
        <p:spPr bwMode="auto">
          <a:xfrm>
            <a:off x="2661941" y="4936335"/>
            <a:ext cx="1213384" cy="1186926"/>
          </a:xfrm>
          <a:prstGeom prst="rect">
            <a:avLst/>
          </a:prstGeom>
          <a:noFill/>
          <a:ln w="19050">
            <a:solidFill>
              <a:srgbClr val="FFC000"/>
            </a:solidFill>
            <a:miter lim="800000"/>
            <a:headEnd/>
            <a:tailEnd/>
          </a:ln>
        </p:spPr>
      </p:pic>
      <p:pic>
        <p:nvPicPr>
          <p:cNvPr id="19" name="Picture 5" descr="http://svkva.naps.kishou.go.jp/~kaijou05/MyRsmc/201311071200/member_03/surge_SSWS_60.png"/>
          <p:cNvPicPr>
            <a:picLocks noChangeAspect="1" noChangeArrowheads="1"/>
          </p:cNvPicPr>
          <p:nvPr/>
        </p:nvPicPr>
        <p:blipFill>
          <a:blip r:embed="rId5"/>
          <a:srcRect l="12886" t="47272" r="58829" b="19691"/>
          <a:stretch>
            <a:fillRect/>
          </a:stretch>
        </p:blipFill>
        <p:spPr bwMode="auto">
          <a:xfrm>
            <a:off x="1372410" y="4935809"/>
            <a:ext cx="1206771" cy="1206909"/>
          </a:xfrm>
          <a:prstGeom prst="rect">
            <a:avLst/>
          </a:prstGeom>
          <a:noFill/>
          <a:ln w="19050">
            <a:solidFill>
              <a:srgbClr val="66FFFF"/>
            </a:solidFill>
            <a:miter lim="800000"/>
            <a:headEnd/>
            <a:tailEnd/>
          </a:ln>
        </p:spPr>
      </p:pic>
      <p:pic>
        <p:nvPicPr>
          <p:cNvPr id="20" name="Picture 14" descr="http://svkva.naps.kishou.go.jp/~kaijou05/MyRsmc/201311071200/member_04/surge_SSWS_60.png"/>
          <p:cNvPicPr>
            <a:picLocks noChangeAspect="1" noChangeArrowheads="1"/>
          </p:cNvPicPr>
          <p:nvPr/>
        </p:nvPicPr>
        <p:blipFill>
          <a:blip r:embed="rId6"/>
          <a:srcRect l="12906" t="47865" r="58965" b="19998"/>
          <a:stretch>
            <a:fillRect/>
          </a:stretch>
        </p:blipFill>
        <p:spPr bwMode="auto">
          <a:xfrm>
            <a:off x="3973780" y="4924551"/>
            <a:ext cx="1200114" cy="1174030"/>
          </a:xfrm>
          <a:prstGeom prst="rect">
            <a:avLst/>
          </a:prstGeom>
          <a:noFill/>
          <a:ln w="19050">
            <a:solidFill>
              <a:srgbClr val="00FF00"/>
            </a:solidFill>
            <a:miter lim="800000"/>
            <a:headEnd/>
            <a:tailEnd/>
          </a:ln>
        </p:spPr>
      </p:pic>
      <p:pic>
        <p:nvPicPr>
          <p:cNvPr id="21" name="Picture 16" descr="http://svkva.naps.kishou.go.jp/~kaijou05/MyRsmc/201311071200/member_05/surge_SSWS_60.png"/>
          <p:cNvPicPr>
            <a:picLocks noChangeAspect="1" noChangeArrowheads="1"/>
          </p:cNvPicPr>
          <p:nvPr/>
        </p:nvPicPr>
        <p:blipFill>
          <a:blip r:embed="rId7"/>
          <a:srcRect l="13049" t="46751" r="58821" b="20758"/>
          <a:stretch>
            <a:fillRect/>
          </a:stretch>
        </p:blipFill>
        <p:spPr bwMode="auto">
          <a:xfrm>
            <a:off x="2675167" y="3656007"/>
            <a:ext cx="1200157" cy="1186962"/>
          </a:xfrm>
          <a:prstGeom prst="rect">
            <a:avLst/>
          </a:prstGeom>
          <a:noFill/>
          <a:ln w="19050">
            <a:solidFill>
              <a:srgbClr val="0070C0"/>
            </a:solidFill>
            <a:miter lim="800000"/>
            <a:headEnd/>
            <a:tailEnd/>
          </a:ln>
        </p:spPr>
      </p:pic>
      <p:sp>
        <p:nvSpPr>
          <p:cNvPr id="25" name="コンテンツ プレースホルダー 2"/>
          <p:cNvSpPr txBox="1">
            <a:spLocks/>
          </p:cNvSpPr>
          <p:nvPr/>
        </p:nvSpPr>
        <p:spPr bwMode="auto">
          <a:xfrm>
            <a:off x="192156" y="685800"/>
            <a:ext cx="8756120" cy="1562020"/>
          </a:xfrm>
          <a:prstGeom prst="rect">
            <a:avLst/>
          </a:prstGeom>
          <a:noFill/>
          <a:ln w="9525">
            <a:noFill/>
            <a:miter lim="800000"/>
            <a:headEnd/>
            <a:tailEnd/>
          </a:ln>
        </p:spPr>
        <p:txBody>
          <a:bodyPr/>
          <a:lstStyle/>
          <a:p>
            <a:pPr eaLnBrk="0" hangingPunct="0">
              <a:spcBef>
                <a:spcPct val="20000"/>
              </a:spcBef>
            </a:pPr>
            <a:r>
              <a:rPr lang="en-US" altLang="ja-JP" sz="2400" dirty="0" smtClean="0">
                <a:cs typeface="Arial" charset="0"/>
              </a:rPr>
              <a:t>Additional </a:t>
            </a:r>
            <a:r>
              <a:rPr lang="en-US" altLang="ja-JP" sz="2400" dirty="0">
                <a:cs typeface="Arial" charset="0"/>
              </a:rPr>
              <a:t>five storm surge predictions based on five TC track scenarios derived from the cluster analysis (k-mean clustering) from  25 members of </a:t>
            </a:r>
            <a:r>
              <a:rPr lang="en-US" altLang="ja-JP" sz="2400" dirty="0" smtClean="0">
                <a:cs typeface="Arial" charset="0"/>
              </a:rPr>
              <a:t>JMA’s Typhoon Ensemble Prediction System (TC </a:t>
            </a:r>
            <a:r>
              <a:rPr lang="en-US" altLang="ja-JP" sz="2400" dirty="0">
                <a:cs typeface="Arial" charset="0"/>
              </a:rPr>
              <a:t>intensity scenarios are based on </a:t>
            </a:r>
            <a:r>
              <a:rPr lang="en-US" altLang="ja-JP" sz="2400" dirty="0" smtClean="0">
                <a:cs typeface="Arial" charset="0"/>
              </a:rPr>
              <a:t>TC advisory). </a:t>
            </a:r>
          </a:p>
        </p:txBody>
      </p:sp>
      <p:pic>
        <p:nvPicPr>
          <p:cNvPr id="22" name="Picture 2" descr="C:\Users\JMA30E4\Documents\work\海洋気象情報室\モデル開発班\講義・発表関連\JCOMM\2015\Extended Abstract\fig\color\ts_TC.png"/>
          <p:cNvPicPr>
            <a:picLocks noChangeAspect="1" noChangeArrowheads="1"/>
          </p:cNvPicPr>
          <p:nvPr/>
        </p:nvPicPr>
        <p:blipFill>
          <a:blip r:embed="rId8"/>
          <a:srcRect/>
          <a:stretch>
            <a:fillRect/>
          </a:stretch>
        </p:blipFill>
        <p:spPr bwMode="auto">
          <a:xfrm>
            <a:off x="5402862" y="3861048"/>
            <a:ext cx="3409096" cy="1800862"/>
          </a:xfrm>
          <a:prstGeom prst="rect">
            <a:avLst/>
          </a:prstGeom>
          <a:noFill/>
          <a:ln w="9525">
            <a:noFill/>
            <a:miter lim="800000"/>
            <a:headEnd/>
            <a:tailEnd/>
          </a:ln>
        </p:spPr>
      </p:pic>
    </p:spTree>
    <p:extLst>
      <p:ext uri="{BB962C8B-B14F-4D97-AF65-F5344CB8AC3E}">
        <p14:creationId xmlns:p14="http://schemas.microsoft.com/office/powerpoint/2010/main" val="139726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4"/>
          </p:nvPr>
        </p:nvSpPr>
        <p:spPr/>
        <p:txBody>
          <a:bodyPr/>
          <a:lstStyle/>
          <a:p>
            <a:fld id="{FB3508C7-2FE0-4945-9CBD-863E05F850D2}" type="slidenum">
              <a:rPr lang="ja-JP" altLang="en-US" smtClean="0"/>
              <a:pPr/>
              <a:t>35</a:t>
            </a:fld>
            <a:endParaRPr lang="ja-JP" altLang="en-US" dirty="0"/>
          </a:p>
        </p:txBody>
      </p:sp>
      <p:sp>
        <p:nvSpPr>
          <p:cNvPr id="5" name="タイトル 3"/>
          <p:cNvSpPr txBox="1">
            <a:spLocks/>
          </p:cNvSpPr>
          <p:nvPr/>
        </p:nvSpPr>
        <p:spPr>
          <a:xfrm>
            <a:off x="251520" y="404664"/>
            <a:ext cx="8640960" cy="365579"/>
          </a:xfrm>
          <a:prstGeom prst="rect">
            <a:avLst/>
          </a:prstGeom>
        </p:spPr>
        <p:txBody>
          <a:bodyPr vert="horz" lIns="0" tIns="0" rIns="0" bIns="0" rtlCol="0" anchor="ctr">
            <a:noAutofit/>
          </a:bodyPr>
          <a:lstStyle/>
          <a:p>
            <a:pPr defTabSz="844083" fontAlgn="auto">
              <a:spcAft>
                <a:spcPts val="0"/>
              </a:spcAft>
              <a:defRPr/>
            </a:pPr>
            <a:r>
              <a:rPr lang="en-US" altLang="ja-JP" sz="2031" b="1" dirty="0">
                <a:latin typeface="メイリオ" pitchFamily="50" charset="-128"/>
                <a:ea typeface="メイリオ" pitchFamily="50" charset="-128"/>
                <a:cs typeface="メイリオ" pitchFamily="50" charset="-128"/>
              </a:rPr>
              <a:t>Future Challenges &amp; Directions</a:t>
            </a:r>
          </a:p>
        </p:txBody>
      </p:sp>
      <p:sp>
        <p:nvSpPr>
          <p:cNvPr id="6" name="AutoShape 3"/>
          <p:cNvSpPr>
            <a:spLocks noChangeArrowheads="1"/>
          </p:cNvSpPr>
          <p:nvPr/>
        </p:nvSpPr>
        <p:spPr bwMode="auto">
          <a:xfrm>
            <a:off x="370102" y="762000"/>
            <a:ext cx="8773898" cy="5732851"/>
          </a:xfrm>
          <a:prstGeom prst="roundRect">
            <a:avLst>
              <a:gd name="adj" fmla="val 0"/>
            </a:avLst>
          </a:prstGeom>
          <a:solidFill>
            <a:srgbClr val="FFFFFF">
              <a:alpha val="80000"/>
            </a:srgbClr>
          </a:solidFill>
          <a:ln>
            <a:noFill/>
          </a:ln>
          <a:effectLst/>
          <a:extLst/>
        </p:spPr>
        <p:txBody>
          <a:bodyPr wrap="square" lIns="0" tIns="0" rIns="0" bIns="0">
            <a:spAutoFit/>
          </a:bodyPr>
          <a:lstStyle/>
          <a:p>
            <a:pPr marL="263776" indent="-263776" algn="just">
              <a:lnSpc>
                <a:spcPct val="140000"/>
              </a:lnSpc>
              <a:spcAft>
                <a:spcPts val="554"/>
              </a:spcAft>
            </a:pPr>
            <a:r>
              <a:rPr lang="en-US" altLang="ja-JP" sz="1569" b="1" dirty="0">
                <a:latin typeface="メイリオ" pitchFamily="50" charset="-128"/>
                <a:ea typeface="メイリオ" pitchFamily="50" charset="-128"/>
                <a:cs typeface="メイリオ" pitchFamily="50" charset="-128"/>
              </a:rPr>
              <a:t>TC Genesis</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Need NWP based objective guidance for issuance of quantitative TC genesis prediction</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Potential for 5 Day TC genesis forecasts </a:t>
            </a:r>
            <a:endParaRPr lang="en-US" altLang="ja-JP" sz="1569" b="1" dirty="0">
              <a:latin typeface="メイリオ" pitchFamily="50" charset="-128"/>
              <a:ea typeface="メイリオ" pitchFamily="50" charset="-128"/>
              <a:cs typeface="メイリオ" pitchFamily="50" charset="-128"/>
            </a:endParaRPr>
          </a:p>
          <a:p>
            <a:pPr marL="263776" indent="-263776" algn="just">
              <a:lnSpc>
                <a:spcPct val="140000"/>
              </a:lnSpc>
              <a:spcAft>
                <a:spcPts val="554"/>
              </a:spcAft>
            </a:pPr>
            <a:r>
              <a:rPr lang="en-US" altLang="ja-JP" sz="1569" b="1" dirty="0">
                <a:latin typeface="メイリオ" pitchFamily="50" charset="-128"/>
                <a:ea typeface="メイリオ" pitchFamily="50" charset="-128"/>
                <a:cs typeface="メイリオ" pitchFamily="50" charset="-128"/>
              </a:rPr>
              <a:t>TC Track Forecast</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Potential for further improvement in TC track accuracy (7 Day track forecast ?)</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Better use of ensemble forecasts to represent track forecast uncertainty</a:t>
            </a:r>
          </a:p>
          <a:p>
            <a:pPr marL="263776" indent="-263776" algn="just">
              <a:lnSpc>
                <a:spcPct val="140000"/>
              </a:lnSpc>
              <a:spcAft>
                <a:spcPts val="554"/>
              </a:spcAft>
            </a:pPr>
            <a:r>
              <a:rPr lang="en-US" altLang="ja-JP" sz="1569" b="1" dirty="0">
                <a:latin typeface="メイリオ" pitchFamily="50" charset="-128"/>
                <a:ea typeface="メイリオ" pitchFamily="50" charset="-128"/>
                <a:cs typeface="メイリオ" pitchFamily="50" charset="-128"/>
              </a:rPr>
              <a:t>TC Intensity Forecast</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Need objective guidance to issue 5 Day TC intensity forecasts</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Potential of regional NWP models for use of TC intensity guidance</a:t>
            </a:r>
          </a:p>
          <a:p>
            <a:pPr marL="263776" indent="-263776" algn="just">
              <a:lnSpc>
                <a:spcPct val="140000"/>
              </a:lnSpc>
              <a:spcAft>
                <a:spcPts val="554"/>
              </a:spcAft>
            </a:pPr>
            <a:r>
              <a:rPr lang="en-US" altLang="ja-JP" sz="1569" b="1" dirty="0">
                <a:latin typeface="メイリオ" pitchFamily="50" charset="-128"/>
                <a:ea typeface="メイリオ" pitchFamily="50" charset="-128"/>
                <a:cs typeface="メイリオ" pitchFamily="50" charset="-128"/>
              </a:rPr>
              <a:t>TC Analysis</a:t>
            </a:r>
          </a:p>
          <a:p>
            <a:pPr marL="263776" indent="-263776" algn="just">
              <a:lnSpc>
                <a:spcPct val="140000"/>
              </a:lnSpc>
              <a:spcAft>
                <a:spcPts val="554"/>
              </a:spcAft>
              <a:buFont typeface="Wingdings" pitchFamily="2" charset="2"/>
              <a:buChar char="l"/>
            </a:pPr>
            <a:r>
              <a:rPr lang="en-US" altLang="ja-JP" sz="1569" dirty="0">
                <a:latin typeface="メイリオ" pitchFamily="50" charset="-128"/>
                <a:ea typeface="メイリオ" pitchFamily="50" charset="-128"/>
                <a:cs typeface="メイリオ" pitchFamily="50" charset="-128"/>
              </a:rPr>
              <a:t>Better use of satellite microwave data for TC intensity estimates</a:t>
            </a:r>
          </a:p>
          <a:p>
            <a:pPr marL="263776" indent="-263776" algn="just">
              <a:lnSpc>
                <a:spcPct val="140000"/>
              </a:lnSpc>
              <a:spcAft>
                <a:spcPts val="554"/>
              </a:spcAft>
              <a:buFont typeface="Wingdings" pitchFamily="2" charset="2"/>
              <a:buChar char="l"/>
            </a:pPr>
            <a:r>
              <a:rPr lang="en-US" altLang="ja-JP" sz="1569" dirty="0">
                <a:latin typeface="メイリオ" pitchFamily="50" charset="-128"/>
                <a:ea typeface="メイリオ" pitchFamily="50" charset="-128"/>
                <a:cs typeface="メイリオ" pitchFamily="50" charset="-128"/>
              </a:rPr>
              <a:t>Utilization of Himawari-8 for TC analysis/forecast</a:t>
            </a:r>
          </a:p>
          <a:p>
            <a:pPr marL="263776" indent="-263776" algn="just">
              <a:lnSpc>
                <a:spcPct val="140000"/>
              </a:lnSpc>
              <a:spcAft>
                <a:spcPts val="554"/>
              </a:spcAft>
            </a:pPr>
            <a:r>
              <a:rPr lang="en-US" altLang="ja-JP" sz="1569" b="1" dirty="0">
                <a:latin typeface="メイリオ" pitchFamily="50" charset="-128"/>
                <a:ea typeface="メイリオ" pitchFamily="50" charset="-128"/>
                <a:cs typeface="メイリオ" pitchFamily="50" charset="-128"/>
              </a:rPr>
              <a:t>TC Forecast Competency &amp; Forecast Training</a:t>
            </a:r>
          </a:p>
          <a:p>
            <a:pPr marL="263776" indent="-263776" algn="just">
              <a:lnSpc>
                <a:spcPct val="140000"/>
              </a:lnSpc>
              <a:spcAft>
                <a:spcPts val="554"/>
              </a:spcAft>
              <a:buFont typeface="Wingdings" panose="05000000000000000000" pitchFamily="2" charset="2"/>
              <a:buChar char="l"/>
            </a:pPr>
            <a:r>
              <a:rPr lang="en-US" altLang="ja-JP" sz="1569" dirty="0">
                <a:latin typeface="メイリオ" pitchFamily="50" charset="-128"/>
                <a:ea typeface="メイリオ" pitchFamily="50" charset="-128"/>
                <a:cs typeface="メイリオ" pitchFamily="50" charset="-128"/>
              </a:rPr>
              <a:t>Establishment of TC forecaster competency &amp; better forecaster training </a:t>
            </a:r>
          </a:p>
        </p:txBody>
      </p:sp>
    </p:spTree>
    <p:extLst>
      <p:ext uri="{BB962C8B-B14F-4D97-AF65-F5344CB8AC3E}">
        <p14:creationId xmlns:p14="http://schemas.microsoft.com/office/powerpoint/2010/main" val="3647386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5266" y="914400"/>
            <a:ext cx="7918554" cy="1481293"/>
          </a:xfrm>
          <a:ln>
            <a:solidFill>
              <a:schemeClr val="tx1"/>
            </a:solidFill>
          </a:ln>
        </p:spPr>
        <p:txBody>
          <a:bodyPr>
            <a:normAutofit/>
          </a:bodyPr>
          <a:lstStyle/>
          <a:p>
            <a:r>
              <a:rPr lang="en-US" altLang="ja-JP" sz="2800" b="1" dirty="0"/>
              <a:t>Global 7-km mesh nonhydrostatic Model </a:t>
            </a:r>
            <a:r>
              <a:rPr lang="en-US" altLang="ja-JP" sz="2800" b="1" dirty="0" err="1"/>
              <a:t>Intercomparison</a:t>
            </a:r>
            <a:r>
              <a:rPr lang="en-US" altLang="ja-JP" sz="2800" b="1" dirty="0"/>
              <a:t> Project</a:t>
            </a:r>
            <a:br>
              <a:rPr lang="en-US" altLang="ja-JP" sz="2800" b="1" dirty="0"/>
            </a:br>
            <a:r>
              <a:rPr lang="en-US" altLang="ja-JP" sz="2800" b="1" dirty="0"/>
              <a:t>for improving </a:t>
            </a:r>
            <a:r>
              <a:rPr lang="en-US" altLang="ja-JP" sz="2800" b="1" dirty="0" err="1"/>
              <a:t>TYphoon</a:t>
            </a:r>
            <a:r>
              <a:rPr lang="en-US" altLang="ja-JP" sz="2800" b="1" dirty="0"/>
              <a:t> forecast (TYMIP-G7</a:t>
            </a:r>
            <a:r>
              <a:rPr lang="en-US" altLang="ja-JP" sz="2800" b="1" dirty="0" smtClean="0"/>
              <a:t>)</a:t>
            </a:r>
            <a:endParaRPr kumimoji="1" lang="ja-JP" altLang="en-US" sz="2700" dirty="0"/>
          </a:p>
        </p:txBody>
      </p:sp>
      <p:pic>
        <p:nvPicPr>
          <p:cNvPr id="4" name="Picture 4" descr="C:\Users\ryo\Dropbox\works\ＧＬワーク\計算機関係\地球シミュレータ\201506特別推進（気象研吉村）\NICAM-image03.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82151" y="3429000"/>
            <a:ext cx="1495049" cy="14950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yoshimu\Desktop\glob_2d_decomp_gsam.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6837" y="3429000"/>
            <a:ext cx="1557763" cy="1551797"/>
          </a:xfrm>
          <a:prstGeom prst="rect">
            <a:avLst/>
          </a:prstGeom>
          <a:noFill/>
          <a:extLst/>
        </p:spPr>
      </p:pic>
      <p:pic>
        <p:nvPicPr>
          <p:cNvPr id="6" name="Picture 3" descr="C:\Users\ryo\Dropbox\works\ＧＬワーク\計算機関係\地球シミュレータ\201506特別推進（気象研吉村）\yin-yang.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52709" y="2366467"/>
            <a:ext cx="1486814" cy="151973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844276" y="2390002"/>
            <a:ext cx="3164810" cy="1046440"/>
          </a:xfrm>
          <a:prstGeom prst="rect">
            <a:avLst/>
          </a:prstGeom>
          <a:noFill/>
        </p:spPr>
        <p:txBody>
          <a:bodyPr wrap="square" rtlCol="0">
            <a:spAutoFit/>
          </a:bodyPr>
          <a:lstStyle/>
          <a:p>
            <a:pPr algn="ctr"/>
            <a:r>
              <a:rPr kumimoji="1" lang="en-US" altLang="ja-JP" sz="2200" b="1" dirty="0" smtClean="0"/>
              <a:t>NICAM</a:t>
            </a:r>
          </a:p>
          <a:p>
            <a:pPr algn="ctr"/>
            <a:r>
              <a:rPr lang="en-US" altLang="ja-JP" sz="2000" b="1" dirty="0" smtClean="0"/>
              <a:t>(JAMSTEC/AORI/AICS)</a:t>
            </a:r>
          </a:p>
          <a:p>
            <a:pPr algn="ctr"/>
            <a:r>
              <a:rPr lang="en-US" altLang="ja-JP" sz="2000" dirty="0" err="1" smtClean="0"/>
              <a:t>Icosahydral</a:t>
            </a:r>
            <a:r>
              <a:rPr lang="en-US" altLang="ja-JP" sz="2000" dirty="0" smtClean="0"/>
              <a:t> grid</a:t>
            </a:r>
            <a:endParaRPr lang="en-US" altLang="ja-JP" sz="2000" dirty="0"/>
          </a:p>
        </p:txBody>
      </p:sp>
      <p:sp>
        <p:nvSpPr>
          <p:cNvPr id="8" name="テキスト ボックス 7"/>
          <p:cNvSpPr txBox="1"/>
          <p:nvPr/>
        </p:nvSpPr>
        <p:spPr>
          <a:xfrm>
            <a:off x="9836" y="2411213"/>
            <a:ext cx="3434598" cy="1046440"/>
          </a:xfrm>
          <a:prstGeom prst="rect">
            <a:avLst/>
          </a:prstGeom>
          <a:noFill/>
        </p:spPr>
        <p:txBody>
          <a:bodyPr wrap="square" rtlCol="0">
            <a:spAutoFit/>
          </a:bodyPr>
          <a:lstStyle/>
          <a:p>
            <a:pPr algn="ctr"/>
            <a:r>
              <a:rPr kumimoji="1" lang="en-US" altLang="ja-JP" sz="2200" b="1" dirty="0" smtClean="0"/>
              <a:t>DFS</a:t>
            </a:r>
          </a:p>
          <a:p>
            <a:pPr algn="ctr"/>
            <a:r>
              <a:rPr lang="en-US" altLang="ja-JP" sz="2000" b="1" dirty="0" smtClean="0"/>
              <a:t>(MRI)</a:t>
            </a:r>
          </a:p>
          <a:p>
            <a:pPr algn="ctr"/>
            <a:r>
              <a:rPr lang="en-US" altLang="ja-JP" sz="2000" dirty="0" smtClean="0"/>
              <a:t>Double</a:t>
            </a:r>
            <a:r>
              <a:rPr lang="ja-JP" altLang="en-US" sz="2000" dirty="0" smtClean="0"/>
              <a:t> </a:t>
            </a:r>
            <a:r>
              <a:rPr lang="en-US" altLang="ja-JP" sz="2000" dirty="0" err="1" smtClean="0"/>
              <a:t>Fourie</a:t>
            </a:r>
            <a:r>
              <a:rPr lang="ja-JP" altLang="en-US" sz="2000" dirty="0" smtClean="0"/>
              <a:t> </a:t>
            </a:r>
            <a:r>
              <a:rPr lang="en-US" altLang="ja-JP" sz="2000" dirty="0" smtClean="0"/>
              <a:t>Series</a:t>
            </a:r>
            <a:r>
              <a:rPr lang="ja-JP" altLang="en-US" sz="2000" dirty="0" smtClean="0"/>
              <a:t> </a:t>
            </a:r>
            <a:r>
              <a:rPr lang="en-US" altLang="ja-JP" sz="2000" dirty="0" smtClean="0"/>
              <a:t>model</a:t>
            </a:r>
            <a:endParaRPr lang="en-US" altLang="ja-JP" sz="2000" b="1" dirty="0"/>
          </a:p>
        </p:txBody>
      </p:sp>
      <p:sp>
        <p:nvSpPr>
          <p:cNvPr id="9" name="テキスト ボックス 8"/>
          <p:cNvSpPr txBox="1"/>
          <p:nvPr/>
        </p:nvSpPr>
        <p:spPr>
          <a:xfrm>
            <a:off x="3515715" y="3922370"/>
            <a:ext cx="1977656" cy="1046440"/>
          </a:xfrm>
          <a:prstGeom prst="rect">
            <a:avLst/>
          </a:prstGeom>
          <a:noFill/>
        </p:spPr>
        <p:txBody>
          <a:bodyPr wrap="square" rtlCol="0">
            <a:spAutoFit/>
          </a:bodyPr>
          <a:lstStyle/>
          <a:p>
            <a:pPr algn="ctr"/>
            <a:r>
              <a:rPr kumimoji="1" lang="en-US" altLang="ja-JP" sz="2200" b="1" dirty="0" smtClean="0"/>
              <a:t>MSSG</a:t>
            </a:r>
          </a:p>
          <a:p>
            <a:pPr algn="ctr"/>
            <a:r>
              <a:rPr kumimoji="1" lang="en-US" altLang="ja-JP" sz="2000" b="1" dirty="0" smtClean="0"/>
              <a:t>(JAMSTEC)</a:t>
            </a:r>
          </a:p>
          <a:p>
            <a:pPr algn="ctr"/>
            <a:r>
              <a:rPr lang="en-US" altLang="ja-JP" sz="2000" dirty="0" smtClean="0"/>
              <a:t>Yin-Yang</a:t>
            </a:r>
            <a:r>
              <a:rPr lang="ja-JP" altLang="en-US" sz="2000" dirty="0" smtClean="0"/>
              <a:t> </a:t>
            </a:r>
            <a:r>
              <a:rPr lang="en-US" altLang="ja-JP" sz="2000" dirty="0" smtClean="0"/>
              <a:t>grid</a:t>
            </a:r>
            <a:endParaRPr lang="en-US" altLang="ja-JP" sz="2000" dirty="0"/>
          </a:p>
        </p:txBody>
      </p:sp>
      <p:sp>
        <p:nvSpPr>
          <p:cNvPr id="10" name="正方形/長方形 9"/>
          <p:cNvSpPr/>
          <p:nvPr/>
        </p:nvSpPr>
        <p:spPr>
          <a:xfrm>
            <a:off x="1066800" y="6019800"/>
            <a:ext cx="6553200" cy="461665"/>
          </a:xfrm>
          <a:prstGeom prst="rect">
            <a:avLst/>
          </a:prstGeom>
          <a:solidFill>
            <a:srgbClr val="FFFFFF">
              <a:alpha val="69804"/>
            </a:srgbClr>
          </a:solidFill>
        </p:spPr>
        <p:txBody>
          <a:bodyPr wrap="square">
            <a:spAutoFit/>
          </a:bodyPr>
          <a:lstStyle/>
          <a:p>
            <a:r>
              <a:rPr lang="en-US" altLang="ja-JP" sz="1200" dirty="0"/>
              <a:t>This project was conducted as “The Earth Simulator Strategic Project with Special Support” of JAMSTEC. All </a:t>
            </a:r>
            <a:r>
              <a:rPr lang="en-US" altLang="ja-JP" sz="1200" dirty="0" smtClean="0"/>
              <a:t>numerical experiments </a:t>
            </a:r>
            <a:r>
              <a:rPr lang="en-US" altLang="ja-JP" sz="1200" dirty="0"/>
              <a:t>were run on the Earth Simulator (NEC SX-ACE).</a:t>
            </a:r>
            <a:endParaRPr lang="ja-JP" altLang="en-US" sz="1200" b="1" dirty="0"/>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42322"/>
            <a:ext cx="937312" cy="943678"/>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6645" y="1308645"/>
            <a:ext cx="977355" cy="977355"/>
          </a:xfrm>
          <a:prstGeom prst="rect">
            <a:avLst/>
          </a:prstGeom>
        </p:spPr>
      </p:pic>
      <p:sp>
        <p:nvSpPr>
          <p:cNvPr id="19" name="Rectangle 5"/>
          <p:cNvSpPr>
            <a:spLocks noChangeArrowheads="1"/>
          </p:cNvSpPr>
          <p:nvPr/>
        </p:nvSpPr>
        <p:spPr bwMode="auto">
          <a:xfrm>
            <a:off x="9836" y="5174159"/>
            <a:ext cx="745776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Nakano, M</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Wada, A</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Sawada, M</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Yoshimura, H</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Onishi, R</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Kawahara, S</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Sasaki, W</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Nasuno, T</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Yamaguchi, M</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Iriguchi, T</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Sugi, M</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and Takeuchi, Y.: Global 7-km mesh nonhydrostatic Model Intercomparison Project for improving TYphoon forecast (TYMIP-G7): Experimental design and preliminary results, Geosci. Model Dev. Discuss</a:t>
            </a:r>
            <a:r>
              <a:rPr kumimoji="0" lang="ja-JP" altLang="ja-JP" sz="1100" b="0" i="0" u="none" strike="noStrike" cap="none" normalizeH="0" baseline="0" dirty="0" err="1" smtClean="0">
                <a:ln>
                  <a:noFill/>
                </a:ln>
                <a:solidFill>
                  <a:schemeClr val="tx1"/>
                </a:solidFill>
                <a:effectLst/>
                <a:latin typeface="Arial Unicode MS" panose="020B0604020202020204" pitchFamily="50" charset="-128"/>
              </a:rPr>
              <a:t>.,</a:t>
            </a:r>
            <a:r>
              <a:rPr kumimoji="0" lang="ja-JP" altLang="ja-JP" sz="1100" b="0" i="0" u="none" strike="noStrike" cap="none" normalizeH="0" baseline="0" dirty="0" smtClean="0">
                <a:ln>
                  <a:noFill/>
                </a:ln>
                <a:solidFill>
                  <a:schemeClr val="tx1"/>
                </a:solidFill>
                <a:effectLst/>
                <a:latin typeface="Arial Unicode MS" panose="020B0604020202020204" pitchFamily="50" charset="-128"/>
              </a:rPr>
              <a:t> doi:10.5194/gmd-2016-184, in review, 2016</a:t>
            </a:r>
            <a:r>
              <a:rPr kumimoji="0" lang="ja-JP" altLang="ja-JP" sz="800" b="0" i="0" u="none" strike="noStrike" cap="none" normalizeH="0" baseline="0" dirty="0" smtClean="0">
                <a:ln>
                  <a:noFill/>
                </a:ln>
                <a:solidFill>
                  <a:schemeClr val="tx1"/>
                </a:solidFill>
                <a:effectLst/>
              </a:rPr>
              <a:t> </a:t>
            </a:r>
            <a:endParaRPr kumimoji="0" lang="ja-JP" altLang="ja-JP" sz="2400" b="0" i="0" u="none" strike="noStrike" cap="none" normalizeH="0" baseline="0" dirty="0" smtClean="0">
              <a:ln>
                <a:noFill/>
              </a:ln>
              <a:solidFill>
                <a:schemeClr val="tx1"/>
              </a:solidFill>
              <a:effectLst/>
              <a:latin typeface="Arial" panose="020B0604020202020204" pitchFamily="34" charset="0"/>
            </a:endParaRPr>
          </a:p>
        </p:txBody>
      </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00" y="5665297"/>
            <a:ext cx="1471650" cy="1103738"/>
          </a:xfrm>
          <a:prstGeom prst="rect">
            <a:avLst/>
          </a:prstGeom>
        </p:spPr>
      </p:pic>
    </p:spTree>
    <p:extLst>
      <p:ext uri="{BB962C8B-B14F-4D97-AF65-F5344CB8AC3E}">
        <p14:creationId xmlns:p14="http://schemas.microsoft.com/office/powerpoint/2010/main" val="1615915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06" y="2822631"/>
            <a:ext cx="4982311" cy="3083179"/>
          </a:xfrm>
          <a:prstGeom prst="rect">
            <a:avLst/>
          </a:prstGeom>
        </p:spPr>
      </p:pic>
      <p:sp>
        <p:nvSpPr>
          <p:cNvPr id="4" name="タイトル 3"/>
          <p:cNvSpPr>
            <a:spLocks noGrp="1"/>
          </p:cNvSpPr>
          <p:nvPr>
            <p:ph type="title"/>
          </p:nvPr>
        </p:nvSpPr>
        <p:spPr>
          <a:xfrm>
            <a:off x="1695450" y="165584"/>
            <a:ext cx="5755898" cy="720080"/>
          </a:xfrm>
        </p:spPr>
        <p:txBody>
          <a:bodyPr>
            <a:normAutofit/>
          </a:bodyPr>
          <a:lstStyle/>
          <a:p>
            <a:r>
              <a:rPr kumimoji="1" lang="en-US" altLang="ja-JP" sz="4000" dirty="0" smtClean="0">
                <a:solidFill>
                  <a:srgbClr val="333399"/>
                </a:solidFill>
              </a:rPr>
              <a:t>Background of this project</a:t>
            </a:r>
            <a:endParaRPr kumimoji="1" lang="ja-JP" altLang="en-US" sz="4000" dirty="0">
              <a:solidFill>
                <a:srgbClr val="333399"/>
              </a:solidFill>
            </a:endParaRPr>
          </a:p>
        </p:txBody>
      </p:sp>
      <p:sp>
        <p:nvSpPr>
          <p:cNvPr id="5" name="コンテンツ プレースホルダー 4"/>
          <p:cNvSpPr>
            <a:spLocks noGrp="1"/>
          </p:cNvSpPr>
          <p:nvPr>
            <p:ph idx="1"/>
          </p:nvPr>
        </p:nvSpPr>
        <p:spPr>
          <a:xfrm>
            <a:off x="0" y="914400"/>
            <a:ext cx="9143999" cy="1767080"/>
          </a:xfrm>
        </p:spPr>
        <p:txBody>
          <a:bodyPr>
            <a:normAutofit fontScale="92500" lnSpcReduction="20000"/>
          </a:bodyPr>
          <a:lstStyle/>
          <a:p>
            <a:pPr marL="0" indent="0">
              <a:buNone/>
            </a:pPr>
            <a:r>
              <a:rPr lang="en-US" altLang="ja-JP" sz="3100" dirty="0" smtClean="0"/>
              <a:t>Social needs for TC prediction and advancement in high-performance computer</a:t>
            </a:r>
          </a:p>
          <a:p>
            <a:pPr>
              <a:buFontTx/>
              <a:buChar char="-"/>
            </a:pPr>
            <a:r>
              <a:rPr lang="en-US" altLang="ja-JP" dirty="0" smtClean="0"/>
              <a:t>Further improvement of TC track prediction</a:t>
            </a:r>
          </a:p>
          <a:p>
            <a:pPr>
              <a:buFontTx/>
              <a:buChar char="-"/>
            </a:pPr>
            <a:r>
              <a:rPr lang="en-US" altLang="ja-JP" dirty="0" smtClean="0"/>
              <a:t>Improvement by sophisticate TC intensity prediction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5541" y="2819400"/>
            <a:ext cx="4181266" cy="302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820877" y="5721144"/>
            <a:ext cx="2428870" cy="369332"/>
          </a:xfrm>
          <a:prstGeom prst="rect">
            <a:avLst/>
          </a:prstGeom>
          <a:noFill/>
        </p:spPr>
        <p:txBody>
          <a:bodyPr wrap="none" rtlCol="0">
            <a:spAutoFit/>
          </a:bodyPr>
          <a:lstStyle/>
          <a:p>
            <a:r>
              <a:rPr lang="en-US" altLang="ja-JP" dirty="0" smtClean="0"/>
              <a:t>(From JTWC website)</a:t>
            </a:r>
            <a:endParaRPr kumimoji="1" lang="ja-JP" altLang="en-US" dirty="0"/>
          </a:p>
        </p:txBody>
      </p:sp>
    </p:spTree>
    <p:extLst>
      <p:ext uri="{BB962C8B-B14F-4D97-AF65-F5344CB8AC3E}">
        <p14:creationId xmlns:p14="http://schemas.microsoft.com/office/powerpoint/2010/main" val="4218932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7380" y="-27384"/>
            <a:ext cx="8500113" cy="850106"/>
          </a:xfrm>
        </p:spPr>
        <p:txBody>
          <a:bodyPr>
            <a:normAutofit/>
          </a:bodyPr>
          <a:lstStyle/>
          <a:p>
            <a:r>
              <a:rPr lang="en-US" altLang="ja-JP" sz="4000" dirty="0" smtClean="0"/>
              <a:t>Aim of project &amp; expected outcome</a:t>
            </a:r>
            <a:endParaRPr kumimoji="1" lang="ja-JP" altLang="en-US" sz="4000" dirty="0"/>
          </a:p>
        </p:txBody>
      </p:sp>
      <p:sp>
        <p:nvSpPr>
          <p:cNvPr id="5" name="テキスト ボックス 4"/>
          <p:cNvSpPr txBox="1"/>
          <p:nvPr/>
        </p:nvSpPr>
        <p:spPr>
          <a:xfrm>
            <a:off x="297836" y="1056144"/>
            <a:ext cx="8388964" cy="2677656"/>
          </a:xfrm>
          <a:prstGeom prst="rect">
            <a:avLst/>
          </a:prstGeom>
          <a:ln w="25400"/>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lgn="just">
              <a:buFont typeface="Wingdings" panose="05000000000000000000" pitchFamily="2" charset="2"/>
              <a:buChar char="Ø"/>
            </a:pPr>
            <a:r>
              <a:rPr lang="en-US" altLang="ja-JP" sz="2800" dirty="0" smtClean="0"/>
              <a:t>Quantify the advantage of high resolution nonhydrostatic global atmospheric models</a:t>
            </a:r>
          </a:p>
          <a:p>
            <a:pPr marL="342900" indent="-342900" algn="just">
              <a:buFont typeface="Wingdings" panose="05000000000000000000" pitchFamily="2" charset="2"/>
              <a:buChar char="Ø"/>
            </a:pPr>
            <a:r>
              <a:rPr lang="en-US" altLang="ja-JP" sz="2800" dirty="0" smtClean="0"/>
              <a:t>Verify benefit of multi-model ensemble</a:t>
            </a:r>
          </a:p>
          <a:p>
            <a:pPr marL="342900" indent="-342900" algn="just">
              <a:buFont typeface="Wingdings" panose="05000000000000000000" pitchFamily="2" charset="2"/>
              <a:buChar char="Ø"/>
            </a:pPr>
            <a:r>
              <a:rPr kumimoji="1" lang="en-US" altLang="ja-JP" sz="2800" dirty="0" smtClean="0"/>
              <a:t>Gain knowledge of physical schemes suitable for high-resolution models</a:t>
            </a:r>
          </a:p>
          <a:p>
            <a:pPr marL="342900" indent="-342900" algn="just">
              <a:buFont typeface="Wingdings" panose="05000000000000000000" pitchFamily="2" charset="2"/>
              <a:buChar char="Ø"/>
            </a:pPr>
            <a:r>
              <a:rPr lang="en-US" altLang="ja-JP" sz="2800" dirty="0" smtClean="0"/>
              <a:t>Develop efficient handling method for big-data</a:t>
            </a:r>
            <a:endParaRPr kumimoji="1" lang="en-US" altLang="ja-JP" sz="2800" dirty="0" smtClean="0"/>
          </a:p>
        </p:txBody>
      </p:sp>
      <p:sp>
        <p:nvSpPr>
          <p:cNvPr id="14" name="テキスト ボックス 13"/>
          <p:cNvSpPr txBox="1"/>
          <p:nvPr/>
        </p:nvSpPr>
        <p:spPr>
          <a:xfrm>
            <a:off x="1011866" y="4495800"/>
            <a:ext cx="7118272" cy="1569660"/>
          </a:xfrm>
          <a:prstGeom prst="rect">
            <a:avLst/>
          </a:prstGeom>
          <a:ln w="25400"/>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altLang="ja-JP" sz="3200" dirty="0" smtClean="0"/>
              <a:t>Sharing </a:t>
            </a:r>
            <a:r>
              <a:rPr lang="en-US" altLang="ja-JP" sz="3200" dirty="0"/>
              <a:t>the knowledge obtained in this project among research and operational communities would facilitate R2O</a:t>
            </a:r>
            <a:endParaRPr kumimoji="1" lang="en-US" altLang="ja-JP" sz="3200" dirty="0" smtClean="0"/>
          </a:p>
        </p:txBody>
      </p:sp>
      <p:sp>
        <p:nvSpPr>
          <p:cNvPr id="16" name="下矢印 15"/>
          <p:cNvSpPr/>
          <p:nvPr/>
        </p:nvSpPr>
        <p:spPr>
          <a:xfrm>
            <a:off x="4201633" y="3896833"/>
            <a:ext cx="742317" cy="48073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3630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01186"/>
            <a:ext cx="7886700" cy="547744"/>
          </a:xfrm>
        </p:spPr>
        <p:txBody>
          <a:bodyPr>
            <a:noAutofit/>
          </a:bodyPr>
          <a:lstStyle/>
          <a:p>
            <a:r>
              <a:rPr kumimoji="1" lang="en-US" altLang="ja-JP" sz="3200" dirty="0" smtClean="0"/>
              <a:t>Outline of Model and experiments</a:t>
            </a:r>
            <a:endParaRPr kumimoji="1" lang="ja-JP" altLang="en-US" sz="3200" dirty="0"/>
          </a:p>
        </p:txBody>
      </p:sp>
      <p:sp>
        <p:nvSpPr>
          <p:cNvPr id="3" name="コンテンツ プレースホルダー 2"/>
          <p:cNvSpPr>
            <a:spLocks noGrp="1"/>
          </p:cNvSpPr>
          <p:nvPr>
            <p:ph idx="1"/>
          </p:nvPr>
        </p:nvSpPr>
        <p:spPr>
          <a:xfrm>
            <a:off x="97436" y="685800"/>
            <a:ext cx="8941633" cy="1090418"/>
          </a:xfrm>
          <a:ln>
            <a:solidFill>
              <a:schemeClr val="tx1"/>
            </a:solidFill>
          </a:ln>
        </p:spPr>
        <p:txBody>
          <a:bodyPr>
            <a:noAutofit/>
          </a:bodyPr>
          <a:lstStyle/>
          <a:p>
            <a:pPr marL="0" indent="0">
              <a:lnSpc>
                <a:spcPts val="2400"/>
              </a:lnSpc>
              <a:buNone/>
            </a:pPr>
            <a:r>
              <a:rPr lang="en-US" altLang="ja-JP" sz="2200" dirty="0"/>
              <a:t>First stage: 2013/9-10, </a:t>
            </a:r>
            <a:r>
              <a:rPr lang="en-US" altLang="ja-JP" sz="2200" dirty="0" smtClean="0"/>
              <a:t>most activate </a:t>
            </a:r>
            <a:r>
              <a:rPr lang="en-US" altLang="ja-JP" sz="2200" dirty="0"/>
              <a:t>TC season </a:t>
            </a:r>
            <a:r>
              <a:rPr lang="en-US" altLang="ja-JP" sz="2200" dirty="0" smtClean="0"/>
              <a:t>since 1951</a:t>
            </a:r>
            <a:r>
              <a:rPr lang="en-US" altLang="ja-JP" sz="2200" dirty="0"/>
              <a:t>. </a:t>
            </a:r>
            <a:r>
              <a:rPr lang="en-US" altLang="ja-JP" sz="2200" dirty="0" smtClean="0"/>
              <a:t>9 TCs </a:t>
            </a:r>
            <a:r>
              <a:rPr lang="en-US" altLang="ja-JP" sz="2200" dirty="0"/>
              <a:t>in 52 </a:t>
            </a:r>
            <a:r>
              <a:rPr lang="en-US" altLang="ja-JP" sz="2200" dirty="0" smtClean="0"/>
              <a:t>runs.</a:t>
            </a:r>
          </a:p>
          <a:p>
            <a:pPr marL="0" indent="0">
              <a:lnSpc>
                <a:spcPts val="2400"/>
              </a:lnSpc>
              <a:buNone/>
            </a:pPr>
            <a:r>
              <a:rPr lang="en-US" altLang="ja-JP" sz="2200" dirty="0"/>
              <a:t>Second stage: a lifecycle of a TC such as genesis, </a:t>
            </a:r>
            <a:r>
              <a:rPr lang="en-US" altLang="ja-JP" sz="2200" dirty="0" smtClean="0"/>
              <a:t>rapid intensification</a:t>
            </a:r>
            <a:r>
              <a:rPr lang="en-US" altLang="ja-JP" sz="2200" dirty="0"/>
              <a:t>, </a:t>
            </a:r>
            <a:r>
              <a:rPr lang="en-US" altLang="ja-JP" sz="2200" dirty="0" err="1"/>
              <a:t>recurvature</a:t>
            </a:r>
            <a:r>
              <a:rPr lang="en-US" altLang="ja-JP" sz="2200" dirty="0"/>
              <a:t>, extratropical </a:t>
            </a:r>
            <a:r>
              <a:rPr lang="en-US" altLang="ja-JP" sz="2200" dirty="0" smtClean="0"/>
              <a:t>transition. 13 </a:t>
            </a:r>
            <a:r>
              <a:rPr lang="en-US" altLang="ja-JP" sz="2200" dirty="0"/>
              <a:t>TCs in 85 </a:t>
            </a:r>
            <a:r>
              <a:rPr lang="en-US" altLang="ja-JP" sz="2200" dirty="0" smtClean="0"/>
              <a:t>runs.</a:t>
            </a:r>
            <a:endParaRPr lang="en-US" altLang="ja-JP" sz="2200" dirty="0"/>
          </a:p>
        </p:txBody>
      </p:sp>
      <p:graphicFrame>
        <p:nvGraphicFramePr>
          <p:cNvPr id="4" name="表 3"/>
          <p:cNvGraphicFramePr>
            <a:graphicFrameLocks noGrp="1"/>
          </p:cNvGraphicFramePr>
          <p:nvPr>
            <p:extLst>
              <p:ext uri="{D42A27DB-BD31-4B8C-83A1-F6EECF244321}">
                <p14:modId xmlns:p14="http://schemas.microsoft.com/office/powerpoint/2010/main" val="3295873402"/>
              </p:ext>
            </p:extLst>
          </p:nvPr>
        </p:nvGraphicFramePr>
        <p:xfrm>
          <a:off x="76200" y="1828800"/>
          <a:ext cx="8839200" cy="4974528"/>
        </p:xfrm>
        <a:graphic>
          <a:graphicData uri="http://schemas.openxmlformats.org/drawingml/2006/table">
            <a:tbl>
              <a:tblPr firstRow="1" firstCol="1" bandRow="1">
                <a:tableStyleId>{5C22544A-7EE6-4342-B048-85BDC9FD1C3A}</a:tableStyleId>
              </a:tblPr>
              <a:tblGrid>
                <a:gridCol w="1600200"/>
                <a:gridCol w="1600200"/>
                <a:gridCol w="1752600"/>
                <a:gridCol w="1828800"/>
                <a:gridCol w="2057400"/>
              </a:tblGrid>
              <a:tr h="368871">
                <a:tc>
                  <a:txBody>
                    <a:bodyPr/>
                    <a:lstStyle/>
                    <a:p>
                      <a:pPr algn="just">
                        <a:spcAft>
                          <a:spcPts val="0"/>
                        </a:spcAft>
                      </a:pPr>
                      <a:r>
                        <a:rPr lang="en-US" sz="1800" kern="100" dirty="0">
                          <a:effectLst/>
                          <a:latin typeface="+mn-lt"/>
                        </a:rPr>
                        <a:t> </a:t>
                      </a:r>
                      <a:endParaRPr lang="ja-JP" sz="1800" kern="100" dirty="0">
                        <a:effectLst/>
                        <a:latin typeface="+mn-lt"/>
                        <a:ea typeface="ＭＳ 明朝"/>
                        <a:cs typeface="Times New Roman"/>
                      </a:endParaRPr>
                    </a:p>
                  </a:txBody>
                  <a:tcPr marL="60622" marR="60622" marT="0" marB="0"/>
                </a:tc>
                <a:tc>
                  <a:txBody>
                    <a:bodyPr/>
                    <a:lstStyle/>
                    <a:p>
                      <a:pPr algn="just">
                        <a:spcAft>
                          <a:spcPts val="0"/>
                        </a:spcAft>
                      </a:pPr>
                      <a:r>
                        <a:rPr lang="en-US" sz="1800" kern="100" dirty="0">
                          <a:effectLst/>
                          <a:latin typeface="+mn-lt"/>
                        </a:rPr>
                        <a:t>GSM</a:t>
                      </a:r>
                      <a:endParaRPr lang="ja-JP" sz="1800" kern="100" dirty="0">
                        <a:effectLst/>
                        <a:latin typeface="+mn-lt"/>
                        <a:ea typeface="ＭＳ 明朝"/>
                        <a:cs typeface="Times New Roman"/>
                      </a:endParaRPr>
                    </a:p>
                  </a:txBody>
                  <a:tcPr marL="60622" marR="60622" marT="0" marB="0"/>
                </a:tc>
                <a:tc>
                  <a:txBody>
                    <a:bodyPr/>
                    <a:lstStyle/>
                    <a:p>
                      <a:pPr algn="just">
                        <a:spcAft>
                          <a:spcPts val="0"/>
                        </a:spcAft>
                      </a:pPr>
                      <a:r>
                        <a:rPr lang="en-US" sz="1800" kern="100" dirty="0" smtClean="0">
                          <a:effectLst/>
                          <a:latin typeface="+mn-lt"/>
                        </a:rPr>
                        <a:t>DFSM</a:t>
                      </a:r>
                      <a:endParaRPr lang="ja-JP" sz="1800" kern="100" dirty="0">
                        <a:effectLst/>
                        <a:latin typeface="+mn-lt"/>
                        <a:ea typeface="ＭＳ 明朝"/>
                        <a:cs typeface="Times New Roman"/>
                      </a:endParaRPr>
                    </a:p>
                  </a:txBody>
                  <a:tcPr marL="60622" marR="60622" marT="0" marB="0"/>
                </a:tc>
                <a:tc>
                  <a:txBody>
                    <a:bodyPr/>
                    <a:lstStyle/>
                    <a:p>
                      <a:pPr algn="just">
                        <a:spcAft>
                          <a:spcPts val="0"/>
                        </a:spcAft>
                      </a:pPr>
                      <a:r>
                        <a:rPr lang="en-US" sz="1800" kern="100" dirty="0">
                          <a:effectLst/>
                          <a:latin typeface="+mn-lt"/>
                        </a:rPr>
                        <a:t>MSSG</a:t>
                      </a:r>
                      <a:endParaRPr lang="ja-JP" sz="1800" kern="100" dirty="0">
                        <a:effectLst/>
                        <a:latin typeface="+mn-lt"/>
                        <a:ea typeface="ＭＳ 明朝"/>
                        <a:cs typeface="Times New Roman"/>
                      </a:endParaRPr>
                    </a:p>
                  </a:txBody>
                  <a:tcPr marL="60622" marR="60622" marT="0" marB="0"/>
                </a:tc>
                <a:tc>
                  <a:txBody>
                    <a:bodyPr/>
                    <a:lstStyle/>
                    <a:p>
                      <a:pPr algn="just">
                        <a:spcAft>
                          <a:spcPts val="0"/>
                        </a:spcAft>
                      </a:pPr>
                      <a:r>
                        <a:rPr lang="en-US" sz="1800" kern="100">
                          <a:effectLst/>
                          <a:latin typeface="+mn-lt"/>
                        </a:rPr>
                        <a:t>NICAM</a:t>
                      </a:r>
                      <a:endParaRPr lang="ja-JP" sz="1800" kern="100">
                        <a:effectLst/>
                        <a:latin typeface="+mn-lt"/>
                        <a:ea typeface="ＭＳ 明朝"/>
                        <a:cs typeface="Times New Roman"/>
                      </a:endParaRPr>
                    </a:p>
                  </a:txBody>
                  <a:tcPr marL="60622" marR="60622" marT="0" marB="0"/>
                </a:tc>
              </a:tr>
              <a:tr h="517160">
                <a:tc>
                  <a:txBody>
                    <a:bodyPr/>
                    <a:lstStyle/>
                    <a:p>
                      <a:pPr algn="just">
                        <a:lnSpc>
                          <a:spcPts val="1500"/>
                        </a:lnSpc>
                        <a:spcAft>
                          <a:spcPts val="0"/>
                        </a:spcAft>
                      </a:pPr>
                      <a:r>
                        <a:rPr lang="en-US" altLang="ja-JP" sz="1800" kern="100" dirty="0" smtClean="0">
                          <a:effectLst/>
                          <a:latin typeface="+mn-lt"/>
                        </a:rPr>
                        <a:t>Horizontal grid configuration</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Reduced linear Gaussian grid</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Reduced linear equally spaced</a:t>
                      </a:r>
                      <a:r>
                        <a:rPr lang="en-US" altLang="ja-JP" sz="1800" kern="100" baseline="0" dirty="0" smtClean="0">
                          <a:effectLst/>
                          <a:latin typeface="+mn-lt"/>
                        </a:rPr>
                        <a:t> latitude grid</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Yin-yang grid</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Icosahedral</a:t>
                      </a:r>
                      <a:r>
                        <a:rPr lang="en-US" altLang="ja-JP" sz="1800" kern="100" baseline="0" dirty="0" smtClean="0">
                          <a:effectLst/>
                          <a:latin typeface="+mn-lt"/>
                        </a:rPr>
                        <a:t> grid</a:t>
                      </a:r>
                      <a:endParaRPr lang="ja-JP" sz="1800" kern="100" dirty="0">
                        <a:effectLst/>
                        <a:latin typeface="+mn-lt"/>
                        <a:ea typeface="ＭＳ 明朝"/>
                        <a:cs typeface="Times New Roman"/>
                      </a:endParaRPr>
                    </a:p>
                  </a:txBody>
                  <a:tcPr marL="60622" marR="60622" marT="0" marB="0" anchor="ctr"/>
                </a:tc>
              </a:tr>
              <a:tr h="479686">
                <a:tc>
                  <a:txBody>
                    <a:bodyPr/>
                    <a:lstStyle/>
                    <a:p>
                      <a:pPr algn="just">
                        <a:lnSpc>
                          <a:spcPts val="1500"/>
                        </a:lnSpc>
                        <a:spcAft>
                          <a:spcPts val="0"/>
                        </a:spcAft>
                      </a:pPr>
                      <a:r>
                        <a:rPr lang="en-US" altLang="ja-JP" sz="1800" kern="100" dirty="0" smtClean="0">
                          <a:effectLst/>
                          <a:latin typeface="+mn-lt"/>
                        </a:rPr>
                        <a:t>Dynamical</a:t>
                      </a:r>
                      <a:r>
                        <a:rPr lang="en-US" altLang="ja-JP" sz="1800" kern="100" baseline="0" dirty="0" smtClean="0">
                          <a:effectLst/>
                          <a:latin typeface="+mn-lt"/>
                        </a:rPr>
                        <a:t> core</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Hydrostatic spectral model using</a:t>
                      </a:r>
                      <a:r>
                        <a:rPr lang="en-US" altLang="ja-JP" sz="1800" kern="100" baseline="0" dirty="0" smtClean="0">
                          <a:effectLst/>
                          <a:latin typeface="+mn-lt"/>
                        </a:rPr>
                        <a:t> </a:t>
                      </a:r>
                      <a:r>
                        <a:rPr lang="en-US" altLang="ja-JP" sz="1800" kern="100" dirty="0" smtClean="0">
                          <a:effectLst/>
                          <a:latin typeface="+mn-lt"/>
                        </a:rPr>
                        <a:t>spherical harmonics</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Nonhydrostatic spectral model using double fourier series</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Nonhydrostatic grid model using finite difference method</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Nonhydrostatic grid model using finite volume method</a:t>
                      </a:r>
                      <a:endParaRPr lang="ja-JP" sz="1800" kern="100" dirty="0">
                        <a:effectLst/>
                        <a:latin typeface="+mn-lt"/>
                        <a:ea typeface="ＭＳ 明朝"/>
                        <a:cs typeface="Times New Roman"/>
                      </a:endParaRPr>
                    </a:p>
                  </a:txBody>
                  <a:tcPr marL="60622" marR="60622" marT="0" marB="0" anchor="ctr"/>
                </a:tc>
              </a:tr>
              <a:tr h="374754">
                <a:tc>
                  <a:txBody>
                    <a:bodyPr/>
                    <a:lstStyle/>
                    <a:p>
                      <a:pPr algn="just">
                        <a:lnSpc>
                          <a:spcPts val="1500"/>
                        </a:lnSpc>
                        <a:spcAft>
                          <a:spcPts val="0"/>
                        </a:spcAft>
                      </a:pPr>
                      <a:r>
                        <a:rPr lang="en-US" altLang="ja-JP" sz="1800" kern="100" dirty="0" smtClean="0">
                          <a:effectLst/>
                          <a:latin typeface="+mn-lt"/>
                        </a:rPr>
                        <a:t>Cloud physics</a:t>
                      </a:r>
                    </a:p>
                  </a:txBody>
                  <a:tcPr marL="60622" marR="60622" marT="0" marB="0" anchor="ctr"/>
                </a:tc>
                <a:tc>
                  <a:txBody>
                    <a:bodyPr/>
                    <a:lstStyle/>
                    <a:p>
                      <a:pPr algn="just">
                        <a:lnSpc>
                          <a:spcPts val="1500"/>
                        </a:lnSpc>
                        <a:spcAft>
                          <a:spcPts val="0"/>
                        </a:spcAft>
                      </a:pPr>
                      <a:r>
                        <a:rPr lang="en-US" sz="1800" kern="100" dirty="0">
                          <a:effectLst/>
                          <a:latin typeface="+mn-lt"/>
                        </a:rPr>
                        <a:t>Smith(1990</a:t>
                      </a:r>
                      <a:r>
                        <a:rPr lang="en-US" sz="1800" kern="100" dirty="0" smtClean="0">
                          <a:effectLst/>
                          <a:latin typeface="+mn-lt"/>
                        </a:rPr>
                        <a:t>)</a:t>
                      </a:r>
                    </a:p>
                  </a:txBody>
                  <a:tcPr marL="60622" marR="60622" marT="0" marB="0" anchor="ctr"/>
                </a:tc>
                <a:tc>
                  <a:txBody>
                    <a:bodyPr/>
                    <a:lstStyle/>
                    <a:p>
                      <a:pPr algn="just">
                        <a:lnSpc>
                          <a:spcPts val="1500"/>
                        </a:lnSpc>
                        <a:spcAft>
                          <a:spcPts val="0"/>
                        </a:spcAft>
                      </a:pPr>
                      <a:r>
                        <a:rPr lang="en-US" sz="1800" kern="100" dirty="0">
                          <a:effectLst/>
                          <a:latin typeface="+mn-lt"/>
                        </a:rPr>
                        <a:t>Smith(1990</a:t>
                      </a:r>
                      <a:r>
                        <a:rPr lang="en-US" sz="1800" kern="100" dirty="0" smtClean="0">
                          <a:effectLst/>
                          <a:latin typeface="+mn-lt"/>
                        </a:rPr>
                        <a:t>)</a:t>
                      </a:r>
                    </a:p>
                  </a:txBody>
                  <a:tcPr marL="60622" marR="60622" marT="0" marB="0" anchor="ctr"/>
                </a:tc>
                <a:tc>
                  <a:txBody>
                    <a:bodyPr/>
                    <a:lstStyle/>
                    <a:p>
                      <a:pPr algn="just">
                        <a:lnSpc>
                          <a:spcPts val="1600"/>
                        </a:lnSpc>
                        <a:spcAft>
                          <a:spcPts val="0"/>
                        </a:spcAft>
                      </a:pPr>
                      <a:r>
                        <a:rPr lang="en-US" sz="1800" kern="100" dirty="0" err="1">
                          <a:effectLst/>
                          <a:latin typeface="+mn-lt"/>
                        </a:rPr>
                        <a:t>Onishi&amp;Takahashi</a:t>
                      </a:r>
                      <a:r>
                        <a:rPr lang="en-US" sz="1800" kern="100" dirty="0">
                          <a:effectLst/>
                          <a:latin typeface="+mn-lt"/>
                        </a:rPr>
                        <a:t> (2012</a:t>
                      </a:r>
                      <a:r>
                        <a:rPr lang="en-US" sz="1800" kern="100" dirty="0" smtClean="0">
                          <a:effectLst/>
                          <a:latin typeface="+mn-lt"/>
                        </a:rPr>
                        <a:t>)</a:t>
                      </a:r>
                    </a:p>
                  </a:txBody>
                  <a:tcPr marL="60622" marR="60622" marT="0" marB="0" anchor="ctr"/>
                </a:tc>
                <a:tc>
                  <a:txBody>
                    <a:bodyPr/>
                    <a:lstStyle/>
                    <a:p>
                      <a:pPr algn="just">
                        <a:lnSpc>
                          <a:spcPts val="1600"/>
                        </a:lnSpc>
                        <a:spcAft>
                          <a:spcPts val="0"/>
                        </a:spcAft>
                      </a:pPr>
                      <a:r>
                        <a:rPr lang="en-US" sz="1800" kern="100" dirty="0">
                          <a:effectLst/>
                          <a:latin typeface="+mn-lt"/>
                        </a:rPr>
                        <a:t>Tomita (2008</a:t>
                      </a:r>
                      <a:r>
                        <a:rPr lang="en-US" sz="1800" kern="100" dirty="0" smtClean="0">
                          <a:effectLst/>
                          <a:latin typeface="+mn-lt"/>
                        </a:rPr>
                        <a:t>)</a:t>
                      </a:r>
                    </a:p>
                  </a:txBody>
                  <a:tcPr marL="60622" marR="60622" marT="0" marB="0" anchor="ctr"/>
                </a:tc>
              </a:tr>
              <a:tr h="548704">
                <a:tc>
                  <a:txBody>
                    <a:bodyPr/>
                    <a:lstStyle/>
                    <a:p>
                      <a:pPr algn="just">
                        <a:lnSpc>
                          <a:spcPts val="1500"/>
                        </a:lnSpc>
                        <a:spcAft>
                          <a:spcPts val="0"/>
                        </a:spcAft>
                      </a:pPr>
                      <a:r>
                        <a:rPr lang="en-US" altLang="ja-JP" sz="1800" kern="100" dirty="0" smtClean="0">
                          <a:solidFill>
                            <a:srgbClr val="FF0000"/>
                          </a:solidFill>
                          <a:effectLst/>
                          <a:latin typeface="+mn-lt"/>
                          <a:ea typeface="ＭＳ 明朝"/>
                          <a:cs typeface="Times New Roman"/>
                        </a:rPr>
                        <a:t>Cumulus convection</a:t>
                      </a:r>
                      <a:endParaRPr lang="ja-JP" sz="1800" kern="100" dirty="0">
                        <a:solidFill>
                          <a:srgbClr val="FF0000"/>
                        </a:solidFill>
                        <a:effectLst/>
                        <a:latin typeface="+mn-lt"/>
                        <a:ea typeface="ＭＳ 明朝"/>
                        <a:cs typeface="Times New Roman"/>
                      </a:endParaRPr>
                    </a:p>
                  </a:txBody>
                  <a:tcPr marL="60622" marR="60622" marT="0" marB="0" anchor="ctr"/>
                </a:tc>
                <a:tc>
                  <a:txBody>
                    <a:bodyPr/>
                    <a:lstStyle/>
                    <a:p>
                      <a:pPr marL="0" marR="0" indent="0" algn="just" defTabSz="914400" rtl="0" eaLnBrk="1" fontAlgn="auto" latinLnBrk="0" hangingPunct="1">
                        <a:lnSpc>
                          <a:spcPts val="1500"/>
                        </a:lnSpc>
                        <a:spcBef>
                          <a:spcPts val="0"/>
                        </a:spcBef>
                        <a:spcAft>
                          <a:spcPts val="0"/>
                        </a:spcAft>
                        <a:buClrTx/>
                        <a:buSzTx/>
                        <a:buFontTx/>
                        <a:buNone/>
                        <a:tabLst/>
                        <a:defRPr/>
                      </a:pPr>
                      <a:r>
                        <a:rPr lang="en-US" altLang="ja-JP" sz="1800" kern="100" dirty="0" err="1" smtClean="0">
                          <a:solidFill>
                            <a:srgbClr val="FF0000"/>
                          </a:solidFill>
                          <a:effectLst/>
                          <a:latin typeface="+mn-lt"/>
                        </a:rPr>
                        <a:t>Randall&amp;Pan</a:t>
                      </a:r>
                      <a:r>
                        <a:rPr lang="ja-JP" altLang="en-US" sz="1800" kern="100" dirty="0" smtClean="0">
                          <a:solidFill>
                            <a:srgbClr val="FF0000"/>
                          </a:solidFill>
                          <a:effectLst/>
                          <a:latin typeface="+mn-lt"/>
                        </a:rPr>
                        <a:t> </a:t>
                      </a:r>
                      <a:r>
                        <a:rPr lang="en-US" altLang="ja-JP" sz="1800" kern="100" dirty="0" smtClean="0">
                          <a:solidFill>
                            <a:srgbClr val="FF0000"/>
                          </a:solidFill>
                          <a:effectLst/>
                          <a:latin typeface="+mn-lt"/>
                        </a:rPr>
                        <a:t>(1993)</a:t>
                      </a:r>
                      <a:endParaRPr lang="ja-JP" altLang="ja-JP" sz="1800" kern="100" dirty="0" smtClean="0">
                        <a:solidFill>
                          <a:srgbClr val="FF0000"/>
                        </a:solidFill>
                        <a:effectLst/>
                        <a:latin typeface="+mn-lt"/>
                        <a:ea typeface="ＭＳ 明朝"/>
                        <a:cs typeface="Times New Roman"/>
                      </a:endParaRPr>
                    </a:p>
                  </a:txBody>
                  <a:tcPr marL="60622" marR="60622" marT="0" marB="0" anchor="ct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en-US" altLang="ja-JP" sz="1800" kern="100" dirty="0" err="1" smtClean="0">
                          <a:solidFill>
                            <a:srgbClr val="FF0000"/>
                          </a:solidFill>
                          <a:effectLst/>
                          <a:latin typeface="+mn-lt"/>
                        </a:rPr>
                        <a:t>Randall&amp;Pan</a:t>
                      </a:r>
                      <a:r>
                        <a:rPr lang="ja-JP" altLang="en-US" sz="1800" kern="100" dirty="0" smtClean="0">
                          <a:solidFill>
                            <a:srgbClr val="FF0000"/>
                          </a:solidFill>
                          <a:effectLst/>
                          <a:latin typeface="+mn-lt"/>
                        </a:rPr>
                        <a:t> </a:t>
                      </a:r>
                      <a:r>
                        <a:rPr lang="en-US" altLang="ja-JP" sz="1800" kern="100" dirty="0" smtClean="0">
                          <a:solidFill>
                            <a:srgbClr val="FF0000"/>
                          </a:solidFill>
                          <a:effectLst/>
                          <a:latin typeface="+mn-lt"/>
                        </a:rPr>
                        <a:t>(1993)</a:t>
                      </a:r>
                      <a:endParaRPr lang="ja-JP" altLang="ja-JP" sz="1800" kern="100" dirty="0" smtClean="0">
                        <a:solidFill>
                          <a:srgbClr val="FF0000"/>
                        </a:solidFill>
                        <a:effectLst/>
                        <a:latin typeface="+mn-lt"/>
                        <a:ea typeface="ＭＳ 明朝"/>
                        <a:cs typeface="Times New Roman"/>
                      </a:endParaRPr>
                    </a:p>
                  </a:txBody>
                  <a:tcPr marL="60622" marR="60622" marT="0" marB="0" anchor="ctr"/>
                </a:tc>
                <a:tc>
                  <a:txBody>
                    <a:bodyPr/>
                    <a:lstStyle/>
                    <a:p>
                      <a:pPr algn="just">
                        <a:lnSpc>
                          <a:spcPts val="1600"/>
                        </a:lnSpc>
                        <a:spcAft>
                          <a:spcPts val="0"/>
                        </a:spcAft>
                      </a:pPr>
                      <a:r>
                        <a:rPr lang="en-US" altLang="ja-JP" sz="1800" kern="100" dirty="0" smtClean="0">
                          <a:solidFill>
                            <a:srgbClr val="FF0000"/>
                          </a:solidFill>
                          <a:effectLst/>
                          <a:latin typeface="+mn-lt"/>
                          <a:ea typeface="ＭＳ ゴシック" panose="020B0609070205080204" pitchFamily="49" charset="-128"/>
                          <a:cs typeface="Times New Roman"/>
                        </a:rPr>
                        <a:t>Not used</a:t>
                      </a:r>
                      <a:endParaRPr lang="ja-JP" sz="1800" kern="100" dirty="0">
                        <a:solidFill>
                          <a:srgbClr val="FF0000"/>
                        </a:solidFill>
                        <a:effectLst/>
                        <a:latin typeface="+mn-lt"/>
                        <a:ea typeface="ＭＳ ゴシック" panose="020B0609070205080204" pitchFamily="49" charset="-128"/>
                        <a:cs typeface="Times New Roman"/>
                      </a:endParaRPr>
                    </a:p>
                  </a:txBody>
                  <a:tcPr marL="60622" marR="60622" marT="0" marB="0" anchor="ctr"/>
                </a:tc>
                <a:tc>
                  <a:txBody>
                    <a:bodyPr/>
                    <a:lstStyle/>
                    <a:p>
                      <a:pPr marL="0" marR="0" indent="0" algn="just" defTabSz="914400" rtl="0" eaLnBrk="1" fontAlgn="auto" latinLnBrk="0" hangingPunct="1">
                        <a:lnSpc>
                          <a:spcPts val="1600"/>
                        </a:lnSpc>
                        <a:spcBef>
                          <a:spcPts val="0"/>
                        </a:spcBef>
                        <a:spcAft>
                          <a:spcPts val="0"/>
                        </a:spcAft>
                        <a:buClrTx/>
                        <a:buSzTx/>
                        <a:buFontTx/>
                        <a:buNone/>
                        <a:tabLst/>
                        <a:defRPr/>
                      </a:pPr>
                      <a:r>
                        <a:rPr lang="en-US" altLang="ja-JP" sz="1800" kern="100" dirty="0" smtClean="0">
                          <a:solidFill>
                            <a:srgbClr val="FF0000"/>
                          </a:solidFill>
                          <a:effectLst/>
                          <a:latin typeface="+mn-lt"/>
                          <a:ea typeface="ＭＳ ゴシック" panose="020B0609070205080204" pitchFamily="49" charset="-128"/>
                          <a:cs typeface="Times New Roman"/>
                        </a:rPr>
                        <a:t>Not</a:t>
                      </a:r>
                      <a:r>
                        <a:rPr lang="en-US" altLang="ja-JP" sz="1800" kern="100" baseline="0" dirty="0" smtClean="0">
                          <a:solidFill>
                            <a:srgbClr val="FF0000"/>
                          </a:solidFill>
                          <a:effectLst/>
                          <a:latin typeface="+mn-lt"/>
                          <a:ea typeface="ＭＳ ゴシック" panose="020B0609070205080204" pitchFamily="49" charset="-128"/>
                          <a:cs typeface="Times New Roman"/>
                        </a:rPr>
                        <a:t> used</a:t>
                      </a:r>
                      <a:endParaRPr lang="ja-JP" altLang="ja-JP" sz="1800" kern="100" dirty="0" smtClean="0">
                        <a:solidFill>
                          <a:srgbClr val="FF0000"/>
                        </a:solidFill>
                        <a:effectLst/>
                        <a:latin typeface="+mn-lt"/>
                        <a:ea typeface="ＭＳ ゴシック" panose="020B0609070205080204" pitchFamily="49" charset="-128"/>
                        <a:cs typeface="Times New Roman"/>
                      </a:endParaRPr>
                    </a:p>
                  </a:txBody>
                  <a:tcPr marL="60622" marR="60622" marT="0" marB="0" anchor="ctr"/>
                </a:tc>
              </a:tr>
              <a:tr h="772351">
                <a:tc>
                  <a:txBody>
                    <a:bodyPr/>
                    <a:lstStyle/>
                    <a:p>
                      <a:pPr algn="just">
                        <a:lnSpc>
                          <a:spcPts val="1500"/>
                        </a:lnSpc>
                        <a:spcAft>
                          <a:spcPts val="0"/>
                        </a:spcAft>
                      </a:pPr>
                      <a:r>
                        <a:rPr lang="en-US" altLang="ja-JP" sz="1800" kern="100" dirty="0" smtClean="0">
                          <a:effectLst/>
                          <a:latin typeface="+mn-lt"/>
                        </a:rPr>
                        <a:t>PBL</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a:effectLst/>
                          <a:latin typeface="+mn-lt"/>
                        </a:rPr>
                        <a:t>MY2 </a:t>
                      </a:r>
                      <a:endParaRPr lang="en-US" sz="1800" kern="100" dirty="0" smtClean="0">
                        <a:effectLst/>
                        <a:latin typeface="+mn-lt"/>
                      </a:endParaRPr>
                    </a:p>
                    <a:p>
                      <a:pPr algn="just">
                        <a:lnSpc>
                          <a:spcPts val="1500"/>
                        </a:lnSpc>
                        <a:spcAft>
                          <a:spcPts val="0"/>
                        </a:spcAft>
                      </a:pPr>
                      <a:r>
                        <a:rPr lang="en-US" sz="1400" kern="100" dirty="0" smtClean="0">
                          <a:effectLst/>
                          <a:latin typeface="+mn-lt"/>
                        </a:rPr>
                        <a:t>(Mellor&amp;Yamada,1974,1982</a:t>
                      </a:r>
                      <a:r>
                        <a:rPr lang="en-US" sz="1400" kern="100" dirty="0">
                          <a:effectLst/>
                          <a:latin typeface="+mn-lt"/>
                        </a:rPr>
                        <a:t>)</a:t>
                      </a:r>
                      <a:endParaRPr lang="ja-JP" sz="14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smtClean="0">
                          <a:effectLst/>
                          <a:latin typeface="+mn-lt"/>
                        </a:rPr>
                        <a:t>MY2</a:t>
                      </a:r>
                    </a:p>
                    <a:p>
                      <a:pPr algn="just">
                        <a:lnSpc>
                          <a:spcPts val="1500"/>
                        </a:lnSpc>
                        <a:spcAft>
                          <a:spcPts val="0"/>
                        </a:spcAft>
                      </a:pPr>
                      <a:r>
                        <a:rPr lang="en-US" sz="1400" kern="100" dirty="0" smtClean="0">
                          <a:effectLst/>
                          <a:latin typeface="+mn-lt"/>
                        </a:rPr>
                        <a:t>(</a:t>
                      </a:r>
                      <a:r>
                        <a:rPr lang="en-US" sz="1400" kern="100" dirty="0" err="1" smtClean="0">
                          <a:effectLst/>
                          <a:latin typeface="+mn-lt"/>
                        </a:rPr>
                        <a:t>Mellor&amp;Yamada</a:t>
                      </a:r>
                      <a:r>
                        <a:rPr lang="en-US" sz="1400" kern="100" dirty="0" smtClean="0">
                          <a:effectLst/>
                          <a:latin typeface="+mn-lt"/>
                        </a:rPr>
                        <a:t>,</a:t>
                      </a:r>
                      <a:r>
                        <a:rPr lang="ja-JP" altLang="en-US" sz="1400" kern="100" dirty="0" smtClean="0">
                          <a:effectLst/>
                          <a:latin typeface="+mn-lt"/>
                        </a:rPr>
                        <a:t>　</a:t>
                      </a:r>
                      <a:r>
                        <a:rPr lang="en-US" sz="1400" kern="100" dirty="0" smtClean="0">
                          <a:effectLst/>
                          <a:latin typeface="+mn-lt"/>
                        </a:rPr>
                        <a:t>1974,1982</a:t>
                      </a:r>
                      <a:r>
                        <a:rPr lang="en-US" sz="1400" kern="100" dirty="0">
                          <a:effectLst/>
                          <a:latin typeface="+mn-lt"/>
                        </a:rPr>
                        <a:t>)</a:t>
                      </a:r>
                      <a:endParaRPr lang="ja-JP" sz="14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a:effectLst/>
                          <a:latin typeface="+mn-lt"/>
                        </a:rPr>
                        <a:t>MYNN2.5</a:t>
                      </a:r>
                      <a:endParaRPr lang="ja-JP" sz="1800" kern="100" dirty="0">
                        <a:effectLst/>
                        <a:latin typeface="+mn-lt"/>
                      </a:endParaRPr>
                    </a:p>
                    <a:p>
                      <a:pPr algn="just">
                        <a:lnSpc>
                          <a:spcPts val="1500"/>
                        </a:lnSpc>
                        <a:spcAft>
                          <a:spcPts val="0"/>
                        </a:spcAft>
                      </a:pPr>
                      <a:r>
                        <a:rPr lang="en-US" sz="1400" kern="100" dirty="0">
                          <a:effectLst/>
                          <a:latin typeface="+mn-lt"/>
                        </a:rPr>
                        <a:t>(</a:t>
                      </a:r>
                      <a:r>
                        <a:rPr lang="en-US" sz="1400" kern="100" dirty="0" err="1" smtClean="0">
                          <a:effectLst/>
                          <a:latin typeface="+mn-lt"/>
                        </a:rPr>
                        <a:t>Nakanishi&amp;Niino</a:t>
                      </a:r>
                      <a:r>
                        <a:rPr lang="en-US" sz="1400" kern="100" dirty="0" smtClean="0">
                          <a:effectLst/>
                          <a:latin typeface="+mn-lt"/>
                        </a:rPr>
                        <a:t>, 2009</a:t>
                      </a:r>
                      <a:r>
                        <a:rPr lang="en-US" sz="1400" kern="100" dirty="0">
                          <a:effectLst/>
                          <a:latin typeface="+mn-lt"/>
                        </a:rPr>
                        <a:t>)</a:t>
                      </a:r>
                      <a:endParaRPr lang="ja-JP" sz="14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a:effectLst/>
                          <a:latin typeface="+mn-lt"/>
                        </a:rPr>
                        <a:t>MYNN2</a:t>
                      </a:r>
                      <a:endParaRPr lang="ja-JP" sz="1800" kern="100" dirty="0">
                        <a:effectLst/>
                        <a:latin typeface="+mn-lt"/>
                      </a:endParaRPr>
                    </a:p>
                    <a:p>
                      <a:pPr algn="just">
                        <a:lnSpc>
                          <a:spcPts val="1500"/>
                        </a:lnSpc>
                        <a:spcAft>
                          <a:spcPts val="0"/>
                        </a:spcAft>
                      </a:pPr>
                      <a:r>
                        <a:rPr lang="en-US" sz="1400" kern="100" dirty="0">
                          <a:effectLst/>
                          <a:latin typeface="+mn-lt"/>
                        </a:rPr>
                        <a:t>(</a:t>
                      </a:r>
                      <a:r>
                        <a:rPr lang="en-US" sz="1400" kern="100" dirty="0" smtClean="0">
                          <a:effectLst/>
                          <a:latin typeface="+mn-lt"/>
                        </a:rPr>
                        <a:t>Nakanishi&amp;Niino,2004; Noda et al. 2010)</a:t>
                      </a:r>
                      <a:endParaRPr lang="ja-JP" sz="1400" kern="100" dirty="0">
                        <a:effectLst/>
                        <a:latin typeface="+mn-lt"/>
                        <a:ea typeface="ＭＳ 明朝"/>
                        <a:cs typeface="Times New Roman"/>
                      </a:endParaRPr>
                    </a:p>
                  </a:txBody>
                  <a:tcPr marL="60622" marR="60622" marT="0" marB="0" anchor="ctr"/>
                </a:tc>
              </a:tr>
              <a:tr h="772351">
                <a:tc>
                  <a:txBody>
                    <a:bodyPr/>
                    <a:lstStyle/>
                    <a:p>
                      <a:pPr algn="just">
                        <a:lnSpc>
                          <a:spcPts val="1500"/>
                        </a:lnSpc>
                        <a:spcAft>
                          <a:spcPts val="0"/>
                        </a:spcAft>
                      </a:pPr>
                      <a:r>
                        <a:rPr lang="en-US" altLang="ja-JP" sz="1800" kern="100" dirty="0" smtClean="0">
                          <a:effectLst/>
                          <a:latin typeface="+mn-lt"/>
                          <a:ea typeface="+mn-ea"/>
                          <a:cs typeface="+mn-cs"/>
                        </a:rPr>
                        <a:t>Radiation</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err="1">
                          <a:effectLst/>
                          <a:latin typeface="+mn-lt"/>
                        </a:rPr>
                        <a:t>Yabu</a:t>
                      </a:r>
                      <a:r>
                        <a:rPr lang="en-US" sz="1800" kern="100" dirty="0">
                          <a:effectLst/>
                          <a:latin typeface="+mn-lt"/>
                        </a:rPr>
                        <a:t>(2013)</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err="1">
                          <a:effectLst/>
                          <a:latin typeface="+mn-lt"/>
                        </a:rPr>
                        <a:t>Yabu</a:t>
                      </a:r>
                      <a:r>
                        <a:rPr lang="en-US" sz="1800" kern="100" dirty="0">
                          <a:effectLst/>
                          <a:latin typeface="+mn-lt"/>
                        </a:rPr>
                        <a:t> (2013)</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a:effectLst/>
                          <a:latin typeface="+mn-lt"/>
                        </a:rPr>
                        <a:t>MSTRN-X</a:t>
                      </a:r>
                      <a:endParaRPr lang="ja-JP" sz="1800" kern="100" dirty="0">
                        <a:effectLst/>
                        <a:latin typeface="+mn-lt"/>
                      </a:endParaRPr>
                    </a:p>
                    <a:p>
                      <a:pPr algn="just">
                        <a:lnSpc>
                          <a:spcPts val="1500"/>
                        </a:lnSpc>
                        <a:spcAft>
                          <a:spcPts val="0"/>
                        </a:spcAft>
                      </a:pPr>
                      <a:r>
                        <a:rPr lang="en-US" sz="1400" kern="100" dirty="0">
                          <a:effectLst/>
                          <a:latin typeface="+mn-lt"/>
                        </a:rPr>
                        <a:t>(</a:t>
                      </a:r>
                      <a:r>
                        <a:rPr lang="en-US" sz="1400" kern="100" dirty="0" err="1" smtClean="0">
                          <a:effectLst/>
                          <a:latin typeface="+mn-lt"/>
                        </a:rPr>
                        <a:t>Sekiguchi&amp;Nakajima</a:t>
                      </a:r>
                      <a:r>
                        <a:rPr lang="en-US" sz="1400" kern="100" dirty="0">
                          <a:effectLst/>
                          <a:latin typeface="+mn-lt"/>
                        </a:rPr>
                        <a:t>, 2008)</a:t>
                      </a:r>
                      <a:endParaRPr lang="ja-JP" sz="14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a:effectLst/>
                          <a:latin typeface="+mn-lt"/>
                        </a:rPr>
                        <a:t>MSTRN-X</a:t>
                      </a:r>
                      <a:endParaRPr lang="ja-JP" sz="1800" kern="100" dirty="0">
                        <a:effectLst/>
                        <a:latin typeface="+mn-lt"/>
                      </a:endParaRPr>
                    </a:p>
                    <a:p>
                      <a:pPr algn="just">
                        <a:lnSpc>
                          <a:spcPts val="1500"/>
                        </a:lnSpc>
                        <a:spcAft>
                          <a:spcPts val="0"/>
                        </a:spcAft>
                      </a:pPr>
                      <a:r>
                        <a:rPr lang="en-US" sz="1400" kern="100" dirty="0">
                          <a:effectLst/>
                          <a:latin typeface="+mn-lt"/>
                        </a:rPr>
                        <a:t>(</a:t>
                      </a:r>
                      <a:r>
                        <a:rPr lang="en-US" sz="1400" kern="100" dirty="0" err="1" smtClean="0">
                          <a:effectLst/>
                          <a:latin typeface="+mn-lt"/>
                        </a:rPr>
                        <a:t>Sekiguchi&amp;Nakajima</a:t>
                      </a:r>
                      <a:r>
                        <a:rPr lang="en-US" sz="1400" kern="100" dirty="0">
                          <a:effectLst/>
                          <a:latin typeface="+mn-lt"/>
                        </a:rPr>
                        <a:t>, 2008)</a:t>
                      </a:r>
                      <a:endParaRPr lang="ja-JP" sz="1400" kern="100" dirty="0">
                        <a:effectLst/>
                        <a:latin typeface="+mn-lt"/>
                        <a:ea typeface="ＭＳ 明朝"/>
                        <a:cs typeface="Times New Roman"/>
                      </a:endParaRPr>
                    </a:p>
                  </a:txBody>
                  <a:tcPr marL="60622" marR="60622" marT="0" marB="0" anchor="ctr"/>
                </a:tc>
              </a:tr>
              <a:tr h="772351">
                <a:tc>
                  <a:txBody>
                    <a:bodyPr/>
                    <a:lstStyle/>
                    <a:p>
                      <a:pPr algn="just">
                        <a:lnSpc>
                          <a:spcPts val="1500"/>
                        </a:lnSpc>
                        <a:spcAft>
                          <a:spcPts val="0"/>
                        </a:spcAft>
                      </a:pPr>
                      <a:r>
                        <a:rPr lang="en-US" altLang="ja-JP" sz="1800" kern="100" dirty="0" smtClean="0">
                          <a:effectLst/>
                          <a:latin typeface="+mn-lt"/>
                        </a:rPr>
                        <a:t>Land/Sea surface</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err="1">
                          <a:effectLst/>
                          <a:latin typeface="+mn-lt"/>
                        </a:rPr>
                        <a:t>SiB</a:t>
                      </a:r>
                      <a:r>
                        <a:rPr lang="en-US" sz="1800" kern="100" dirty="0">
                          <a:effectLst/>
                          <a:latin typeface="+mn-lt"/>
                        </a:rPr>
                        <a:t>(JMA,2013)</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sz="1800" kern="100" dirty="0" err="1">
                          <a:effectLst/>
                          <a:latin typeface="+mn-lt"/>
                        </a:rPr>
                        <a:t>SiB</a:t>
                      </a:r>
                      <a:r>
                        <a:rPr lang="en-US" sz="1800" kern="100" dirty="0">
                          <a:effectLst/>
                          <a:latin typeface="+mn-lt"/>
                        </a:rPr>
                        <a:t> (JMA,2013)</a:t>
                      </a:r>
                      <a:endParaRPr lang="ja-JP" sz="1800" kern="100" dirty="0">
                        <a:effectLst/>
                        <a:latin typeface="+mn-lt"/>
                        <a:ea typeface="ＭＳ 明朝"/>
                        <a:cs typeface="Times New Roman"/>
                      </a:endParaRPr>
                    </a:p>
                  </a:txBody>
                  <a:tcPr marL="60622" marR="60622" marT="0" marB="0" anchor="ctr"/>
                </a:tc>
                <a:tc>
                  <a:txBody>
                    <a:bodyPr/>
                    <a:lstStyle/>
                    <a:p>
                      <a:pPr algn="just">
                        <a:lnSpc>
                          <a:spcPts val="1500"/>
                        </a:lnSpc>
                        <a:spcAft>
                          <a:spcPts val="0"/>
                        </a:spcAft>
                      </a:pPr>
                      <a:r>
                        <a:rPr lang="en-US" altLang="ja-JP" sz="1800" kern="100" dirty="0" smtClean="0">
                          <a:effectLst/>
                          <a:latin typeface="+mn-lt"/>
                        </a:rPr>
                        <a:t>Bucket</a:t>
                      </a:r>
                      <a:endParaRPr lang="ja-JP" sz="1800" kern="100" dirty="0">
                        <a:effectLst/>
                        <a:latin typeface="+mn-lt"/>
                      </a:endParaRPr>
                    </a:p>
                    <a:p>
                      <a:pPr algn="just">
                        <a:lnSpc>
                          <a:spcPts val="1500"/>
                        </a:lnSpc>
                        <a:spcAft>
                          <a:spcPts val="0"/>
                        </a:spcAft>
                      </a:pPr>
                      <a:r>
                        <a:rPr lang="en-US" altLang="ja-JP" sz="1800" kern="100" dirty="0" smtClean="0">
                          <a:effectLst/>
                          <a:latin typeface="+mn-lt"/>
                        </a:rPr>
                        <a:t>(option: 3D ocean model)</a:t>
                      </a:r>
                      <a:endParaRPr lang="ja-JP" sz="1800" kern="100" dirty="0" smtClean="0">
                        <a:effectLst/>
                        <a:latin typeface="+mn-lt"/>
                      </a:endParaRPr>
                    </a:p>
                  </a:txBody>
                  <a:tcPr marL="60622" marR="60622" marT="0" marB="0" anchor="ctr"/>
                </a:tc>
                <a:tc>
                  <a:txBody>
                    <a:bodyPr/>
                    <a:lstStyle/>
                    <a:p>
                      <a:pPr algn="just">
                        <a:lnSpc>
                          <a:spcPts val="1800"/>
                        </a:lnSpc>
                        <a:spcAft>
                          <a:spcPts val="0"/>
                        </a:spcAft>
                      </a:pPr>
                      <a:r>
                        <a:rPr lang="en-US" sz="1800" kern="100" dirty="0">
                          <a:effectLst/>
                          <a:latin typeface="+mn-lt"/>
                        </a:rPr>
                        <a:t>MATSIRO</a:t>
                      </a:r>
                      <a:endParaRPr lang="ja-JP" sz="1800" kern="100" dirty="0">
                        <a:effectLst/>
                        <a:latin typeface="+mn-lt"/>
                      </a:endParaRPr>
                    </a:p>
                    <a:p>
                      <a:pPr algn="just">
                        <a:lnSpc>
                          <a:spcPts val="1800"/>
                        </a:lnSpc>
                        <a:spcAft>
                          <a:spcPts val="0"/>
                        </a:spcAft>
                      </a:pPr>
                      <a:r>
                        <a:rPr lang="en-US" sz="1400" kern="100" dirty="0">
                          <a:effectLst/>
                          <a:latin typeface="+mn-lt"/>
                        </a:rPr>
                        <a:t>(</a:t>
                      </a:r>
                      <a:r>
                        <a:rPr lang="en-US" sz="1400" kern="100" dirty="0" err="1">
                          <a:effectLst/>
                          <a:latin typeface="+mn-lt"/>
                        </a:rPr>
                        <a:t>Takata</a:t>
                      </a:r>
                      <a:r>
                        <a:rPr lang="en-US" sz="1400" kern="100" dirty="0">
                          <a:effectLst/>
                          <a:latin typeface="+mn-lt"/>
                        </a:rPr>
                        <a:t> et al. 2003)</a:t>
                      </a:r>
                      <a:endParaRPr lang="ja-JP" sz="1400" kern="100" dirty="0">
                        <a:effectLst/>
                        <a:latin typeface="+mn-lt"/>
                      </a:endParaRPr>
                    </a:p>
                    <a:p>
                      <a:pPr algn="just">
                        <a:lnSpc>
                          <a:spcPts val="1800"/>
                        </a:lnSpc>
                        <a:spcAft>
                          <a:spcPts val="0"/>
                        </a:spcAft>
                      </a:pPr>
                      <a:r>
                        <a:rPr lang="en-US" altLang="ja-JP" sz="1800" kern="100" dirty="0" smtClean="0">
                          <a:effectLst/>
                          <a:latin typeface="+mn-lt"/>
                          <a:ea typeface="+mn-ea"/>
                        </a:rPr>
                        <a:t>Slab ocean model</a:t>
                      </a:r>
                      <a:endParaRPr lang="ja-JP" sz="1800" kern="100" dirty="0">
                        <a:effectLst/>
                        <a:latin typeface="+mn-lt"/>
                        <a:ea typeface="+mn-ea"/>
                      </a:endParaRPr>
                    </a:p>
                  </a:txBody>
                  <a:tcPr marL="60622" marR="60622" marT="0" marB="0" anchor="ctr"/>
                </a:tc>
              </a:tr>
            </a:tbl>
          </a:graphicData>
        </a:graphic>
      </p:graphicFrame>
    </p:spTree>
    <p:extLst>
      <p:ext uri="{BB962C8B-B14F-4D97-AF65-F5344CB8AC3E}">
        <p14:creationId xmlns:p14="http://schemas.microsoft.com/office/powerpoint/2010/main" val="2607112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a:xfrm>
            <a:off x="395288" y="260350"/>
            <a:ext cx="8229600" cy="796925"/>
          </a:xfrm>
        </p:spPr>
        <p:txBody>
          <a:bodyPr/>
          <a:lstStyle/>
          <a:p>
            <a:pPr eaLnBrk="1" hangingPunct="1"/>
            <a:r>
              <a:rPr lang="en-US" altLang="ja-JP" b="1" i="1" dirty="0" smtClean="0">
                <a:cs typeface="Arial" charset="0"/>
              </a:rPr>
              <a:t>Current NWP models of NPD/JMA </a:t>
            </a:r>
            <a:endParaRPr lang="ja-JP" altLang="en-US" dirty="0" smtClean="0"/>
          </a:p>
        </p:txBody>
      </p:sp>
      <p:graphicFrame>
        <p:nvGraphicFramePr>
          <p:cNvPr id="55349" name="Group 53"/>
          <p:cNvGraphicFramePr>
            <a:graphicFrameLocks noGrp="1"/>
          </p:cNvGraphicFramePr>
          <p:nvPr>
            <p:ph idx="1"/>
            <p:extLst>
              <p:ext uri="{D42A27DB-BD31-4B8C-83A1-F6EECF244321}">
                <p14:modId xmlns:p14="http://schemas.microsoft.com/office/powerpoint/2010/main" val="1610554026"/>
              </p:ext>
            </p:extLst>
          </p:nvPr>
        </p:nvGraphicFramePr>
        <p:xfrm>
          <a:off x="142875" y="1152277"/>
          <a:ext cx="8919376" cy="5229051"/>
        </p:xfrm>
        <a:graphic>
          <a:graphicData uri="http://schemas.openxmlformats.org/drawingml/2006/table">
            <a:tbl>
              <a:tblPr/>
              <a:tblGrid>
                <a:gridCol w="1190625"/>
                <a:gridCol w="1914525"/>
                <a:gridCol w="1612007"/>
                <a:gridCol w="1616968"/>
                <a:gridCol w="1038225"/>
                <a:gridCol w="1547026"/>
              </a:tblGrid>
              <a:tr h="706853">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endParaRPr kumimoji="1" lang="ja-JP"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5649" marR="8564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Global Spectral</a:t>
                      </a:r>
                      <a:r>
                        <a:rPr kumimoji="1" lang="ja-JP" altLang="en-US" sz="1200" b="1" i="0" u="none" strike="noStrike" cap="none" normalizeH="0" baseline="0" dirty="0" smtClean="0">
                          <a:ln>
                            <a:noFill/>
                          </a:ln>
                          <a:solidFill>
                            <a:schemeClr val="tx1"/>
                          </a:solidFill>
                          <a:effectLst/>
                          <a:latin typeface="Times New Roman" pitchFamily="18" charset="0"/>
                          <a:ea typeface="ＭＳ Ｐゴシック" charset="-128"/>
                        </a:rPr>
                        <a:t>　</a:t>
                      </a: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Model</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FF0000"/>
                          </a:solidFill>
                          <a:effectLst/>
                          <a:latin typeface="Times New Roman" pitchFamily="18" charset="0"/>
                          <a:ea typeface="ＭＳ Ｐゴシック" charset="-128"/>
                        </a:rPr>
                        <a:t>GSM</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Meso</a:t>
                      </a: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-Scale Model</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600" b="1" i="0" u="none" strike="noStrike" cap="none" normalizeH="0" baseline="0" dirty="0" smtClean="0">
                          <a:ln>
                            <a:noFill/>
                          </a:ln>
                          <a:solidFill>
                            <a:srgbClr val="FF0000"/>
                          </a:solidFill>
                          <a:effectLst/>
                          <a:latin typeface="Times New Roman" pitchFamily="18" charset="0"/>
                          <a:ea typeface="ＭＳ Ｐゴシック" charset="-128"/>
                        </a:rPr>
                        <a:t>MSM</a:t>
                      </a:r>
                      <a:endParaRPr kumimoji="1" lang="en-US" altLang="ja-JP" sz="16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Local Forecast Model </a:t>
                      </a:r>
                      <a:r>
                        <a:rPr kumimoji="1" lang="en-US" altLang="ja-JP" sz="1600" b="1" i="0" u="none" strike="noStrike" cap="none" normalizeH="0" baseline="0" dirty="0" smtClean="0">
                          <a:ln>
                            <a:noFill/>
                          </a:ln>
                          <a:solidFill>
                            <a:srgbClr val="FF0000"/>
                          </a:solidFill>
                          <a:effectLst/>
                          <a:latin typeface="Times New Roman" pitchFamily="18" charset="0"/>
                          <a:ea typeface="ＭＳ Ｐゴシック" charset="-128"/>
                        </a:rPr>
                        <a:t>LFM</a:t>
                      </a:r>
                      <a:endParaRPr kumimoji="1" lang="en-US" altLang="ja-JP" sz="16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One-week</a:t>
                      </a:r>
                    </a:p>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Ensemble</a:t>
                      </a:r>
                    </a:p>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600" b="1" i="0" u="none" strike="noStrike" cap="none" normalizeH="0" baseline="0" dirty="0" smtClean="0">
                          <a:ln>
                            <a:noFill/>
                          </a:ln>
                          <a:solidFill>
                            <a:srgbClr val="FF0000"/>
                          </a:solidFill>
                          <a:effectLst/>
                          <a:latin typeface="Times New Roman" pitchFamily="18" charset="0"/>
                          <a:ea typeface="ＭＳ Ｐゴシック" charset="-128"/>
                        </a:rPr>
                        <a:t>WEPS</a:t>
                      </a:r>
                      <a:endParaRPr kumimoji="1" lang="en-US" altLang="ja-JP" sz="16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Typhoon</a:t>
                      </a:r>
                    </a:p>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Ensemble</a:t>
                      </a:r>
                    </a:p>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1600" b="1" i="0" u="none" strike="noStrike" cap="none" normalizeH="0" baseline="0" dirty="0" smtClean="0">
                          <a:ln>
                            <a:noFill/>
                          </a:ln>
                          <a:solidFill>
                            <a:srgbClr val="FF0000"/>
                          </a:solidFill>
                          <a:effectLst/>
                          <a:latin typeface="Times New Roman" pitchFamily="18" charset="0"/>
                          <a:ea typeface="ＭＳ Ｐゴシック" charset="-128"/>
                        </a:rPr>
                        <a:t>TEPS</a:t>
                      </a:r>
                      <a:endParaRPr kumimoji="1" lang="en-US" altLang="ja-JP" sz="16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87214">
                <a:tc>
                  <a:txBody>
                    <a:bodyPr/>
                    <a:lstStyle/>
                    <a:p>
                      <a:pPr marL="0" marR="0" lvl="0" indent="0" algn="ctr" defTabSz="914400" rtl="0" eaLnBrk="1" fontAlgn="b" latinLnBrk="0" hangingPunct="1">
                        <a:lnSpc>
                          <a:spcPct val="85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Objectives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Short- and Medium-range</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forecast</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Disaster reduction</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Aviation forecast</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Aviation forecast</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Disaster reduction</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One-week forecast</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Typhoon forecast</a:t>
                      </a: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752">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Forecast domain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Global</a:t>
                      </a: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Japan and its surroundings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(4080km x 3300km)</a:t>
                      </a: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Japan and its surroundings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(3160km x 2600km)</a:t>
                      </a: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Global</a:t>
                      </a: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85000"/>
                        </a:lnSpc>
                        <a:spcBef>
                          <a:spcPct val="2000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369109">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Horizontal resolution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TL959(0.1875 </a:t>
                      </a: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deg</a:t>
                      </a: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5km</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2km</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TL479(0.375 </a:t>
                      </a: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deg</a:t>
                      </a: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a:t>
                      </a: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413522">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Vertical</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imes New Roman" pitchFamily="18" charset="0"/>
                          <a:ea typeface="ＭＳ Ｐゴシック" charset="-128"/>
                        </a:rPr>
                        <a:t>levels / Top</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100</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 0.01 </a:t>
                      </a: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hPa</a:t>
                      </a: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48</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21.8km</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58</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20.2km</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60</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0.1 </a:t>
                      </a: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hPa</a:t>
                      </a:r>
                      <a:endPar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endParaRP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450983">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Forecast</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Length</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(Initial time)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84 hours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(00, 06, 18 UTC)</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264 hours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(12 UTC)</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39 hours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(00, 03, 06, 09, 12, 15, 18, 21 UTC)</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9 hours</a:t>
                      </a:r>
                    </a:p>
                    <a:p>
                      <a:pPr marL="0" marR="0" lvl="0" indent="0" algn="ctr" defTabSz="914400" rtl="0" eaLnBrk="1" fontAlgn="base" latinLnBrk="0" hangingPunct="1">
                        <a:lnSpc>
                          <a:spcPct val="85000"/>
                        </a:lnSpc>
                        <a:spcBef>
                          <a:spcPct val="2000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(00-23 UTC hourly)</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264 hours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(00, 12 UTC)</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27 members</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132 hours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(00, 06, 12, 18 UTC)</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25 members</a:t>
                      </a: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983">
                <a:tc>
                  <a:txBody>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Initial Condition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Global Analysis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(4D-Var)</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err="1" smtClean="0">
                          <a:ln>
                            <a:noFill/>
                          </a:ln>
                          <a:solidFill>
                            <a:schemeClr val="tx1"/>
                          </a:solidFill>
                          <a:effectLst/>
                          <a:latin typeface="Times New Roman" pitchFamily="18" charset="0"/>
                          <a:ea typeface="ＭＳ Ｐゴシック" charset="-128"/>
                        </a:rPr>
                        <a:t>Meso</a:t>
                      </a: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-scale Analysis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(4D-Var)</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Local Analysis </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(3D-Var)</a:t>
                      </a:r>
                    </a:p>
                  </a:txBody>
                  <a:tcPr marL="84301" marR="84301"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Global Analysis</a:t>
                      </a:r>
                    </a:p>
                    <a:p>
                      <a:pPr marL="0" marR="0" lvl="0" indent="0" algn="ctr" defTabSz="914400" rtl="0" eaLnBrk="1" fontAlgn="base" latinLnBrk="0" hangingPunct="1">
                        <a:lnSpc>
                          <a:spcPct val="85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Times New Roman" pitchFamily="18" charset="0"/>
                          <a:ea typeface="ＭＳ Ｐゴシック" charset="-128"/>
                        </a:rPr>
                        <a:t>with ensemble perturbations (SV)</a:t>
                      </a:r>
                    </a:p>
                  </a:txBody>
                  <a:tcPr marL="84301" marR="84301"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bl>
          </a:graphicData>
        </a:graphic>
      </p:graphicFrame>
      <p:sp>
        <p:nvSpPr>
          <p:cNvPr id="13" name="スライド番号プレースホルダ 3"/>
          <p:cNvSpPr>
            <a:spLocks noGrp="1"/>
          </p:cNvSpPr>
          <p:nvPr>
            <p:ph type="sldNum" sz="quarter" idx="11"/>
          </p:nvPr>
        </p:nvSpPr>
        <p:spPr/>
        <p:txBody>
          <a:bodyPr/>
          <a:lstStyle/>
          <a:p>
            <a:pPr>
              <a:defRPr/>
            </a:pPr>
            <a:fld id="{148850EF-ECDA-4ECE-8DA7-C6B35CBD4662}" type="slidenum">
              <a:rPr lang="ja-JP" altLang="en-US" smtClean="0"/>
              <a:pPr>
                <a:defRPr/>
              </a:pPr>
              <a:t>4</a:t>
            </a:fld>
            <a:endParaRPr lang="ja-JP" altLang="en-US" dirty="0"/>
          </a:p>
        </p:txBody>
      </p:sp>
      <p:pic>
        <p:nvPicPr>
          <p:cNvPr id="5"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55417" y="2880469"/>
            <a:ext cx="1292225" cy="1271588"/>
          </a:xfrm>
          <a:prstGeom prst="rect">
            <a:avLst/>
          </a:prstGeom>
          <a:noFill/>
          <a:ln w="9525">
            <a:noFill/>
            <a:miter lim="800000"/>
            <a:headEnd/>
            <a:tailEnd/>
          </a:ln>
        </p:spPr>
      </p:pic>
      <p:pic>
        <p:nvPicPr>
          <p:cNvPr id="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92703" y="2880469"/>
            <a:ext cx="1292225" cy="1271588"/>
          </a:xfrm>
          <a:prstGeom prst="rect">
            <a:avLst/>
          </a:prstGeom>
          <a:noFill/>
          <a:ln w="9525">
            <a:noFill/>
            <a:miter lim="800000"/>
            <a:headEnd/>
            <a:tailEnd/>
          </a:ln>
        </p:spPr>
      </p:pic>
      <p:pic>
        <p:nvPicPr>
          <p:cNvPr id="7" name="図 12" descr="msmex_topo.PNG"/>
          <p:cNvPicPr>
            <a:picLocks noChangeAspect="1"/>
          </p:cNvPicPr>
          <p:nvPr/>
        </p:nvPicPr>
        <p:blipFill>
          <a:blip r:embed="rId4" cstate="print"/>
          <a:srcRect/>
          <a:stretch>
            <a:fillRect/>
          </a:stretch>
        </p:blipFill>
        <p:spPr bwMode="auto">
          <a:xfrm>
            <a:off x="3452639" y="3168501"/>
            <a:ext cx="1224136" cy="988631"/>
          </a:xfrm>
          <a:prstGeom prst="rect">
            <a:avLst/>
          </a:prstGeom>
          <a:noFill/>
          <a:ln w="9525">
            <a:noFill/>
            <a:miter lim="800000"/>
            <a:headEnd/>
            <a:tailEnd/>
          </a:ln>
        </p:spPr>
      </p:pic>
      <p:pic>
        <p:nvPicPr>
          <p:cNvPr id="8" name="Picture 322"/>
          <p:cNvPicPr>
            <a:picLocks noChangeAspect="1" noChangeArrowheads="1"/>
          </p:cNvPicPr>
          <p:nvPr/>
        </p:nvPicPr>
        <p:blipFill>
          <a:blip r:embed="rId5" cstate="print"/>
          <a:srcRect/>
          <a:stretch>
            <a:fillRect/>
          </a:stretch>
        </p:blipFill>
        <p:spPr bwMode="auto">
          <a:xfrm>
            <a:off x="5114156" y="3168501"/>
            <a:ext cx="1225550" cy="998538"/>
          </a:xfrm>
          <a:prstGeom prst="rect">
            <a:avLst/>
          </a:prstGeom>
          <a:noFill/>
          <a:ln w="9525">
            <a:noFill/>
            <a:miter lim="800000"/>
            <a:headEnd/>
            <a:tailEnd/>
          </a:ln>
        </p:spPr>
      </p:pic>
      <p:sp>
        <p:nvSpPr>
          <p:cNvPr id="2" name="正方形/長方形 1"/>
          <p:cNvSpPr/>
          <p:nvPr/>
        </p:nvSpPr>
        <p:spPr>
          <a:xfrm>
            <a:off x="1339326" y="1151292"/>
            <a:ext cx="5148000" cy="5238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82987897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9093" y="176981"/>
            <a:ext cx="8820150" cy="661220"/>
          </a:xfrm>
        </p:spPr>
        <p:txBody>
          <a:bodyPr>
            <a:noAutofit/>
          </a:bodyPr>
          <a:lstStyle/>
          <a:p>
            <a:r>
              <a:rPr lang="en-US" altLang="ja-JP" sz="4000" dirty="0" smtClean="0"/>
              <a:t>SLP and rainfall distribution -</a:t>
            </a:r>
            <a:r>
              <a:rPr lang="en-US" altLang="ja-JP" sz="4000" dirty="0" err="1" smtClean="0"/>
              <a:t>animantion</a:t>
            </a:r>
            <a:r>
              <a:rPr lang="en-US" altLang="ja-JP" sz="4000" dirty="0" smtClean="0"/>
              <a:t>-</a:t>
            </a:r>
            <a:endParaRPr kumimoji="1" lang="ja-JP" altLang="en-US" sz="36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868394"/>
            <a:ext cx="6629400" cy="5121212"/>
          </a:xfrm>
          <a:prstGeom prst="rect">
            <a:avLst/>
          </a:prstGeom>
        </p:spPr>
      </p:pic>
    </p:spTree>
    <p:extLst>
      <p:ext uri="{BB962C8B-B14F-4D97-AF65-F5344CB8AC3E}">
        <p14:creationId xmlns:p14="http://schemas.microsoft.com/office/powerpoint/2010/main" val="18316612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38200"/>
            <a:ext cx="6277238" cy="4849166"/>
          </a:xfrm>
          <a:prstGeom prst="rect">
            <a:avLst/>
          </a:prstGeom>
        </p:spPr>
      </p:pic>
      <p:sp>
        <p:nvSpPr>
          <p:cNvPr id="2" name="タイトル 1"/>
          <p:cNvSpPr>
            <a:spLocks noGrp="1"/>
          </p:cNvSpPr>
          <p:nvPr>
            <p:ph type="title"/>
          </p:nvPr>
        </p:nvSpPr>
        <p:spPr>
          <a:xfrm>
            <a:off x="310331" y="176981"/>
            <a:ext cx="8509819" cy="661220"/>
          </a:xfrm>
        </p:spPr>
        <p:txBody>
          <a:bodyPr>
            <a:noAutofit/>
          </a:bodyPr>
          <a:lstStyle/>
          <a:p>
            <a:r>
              <a:rPr lang="en-US" altLang="ja-JP" sz="4000" dirty="0" smtClean="0"/>
              <a:t>Bias of TC Intensity</a:t>
            </a:r>
            <a:endParaRPr kumimoji="1" lang="ja-JP" altLang="en-US" sz="3600" dirty="0"/>
          </a:p>
        </p:txBody>
      </p:sp>
      <p:sp>
        <p:nvSpPr>
          <p:cNvPr id="3" name="コンテンツ プレースホルダー 2"/>
          <p:cNvSpPr>
            <a:spLocks noGrp="1"/>
          </p:cNvSpPr>
          <p:nvPr>
            <p:ph idx="1"/>
          </p:nvPr>
        </p:nvSpPr>
        <p:spPr>
          <a:xfrm>
            <a:off x="609600" y="5562600"/>
            <a:ext cx="7886700" cy="764305"/>
          </a:xfrm>
          <a:solidFill>
            <a:schemeClr val="bg1"/>
          </a:solidFill>
          <a:ln>
            <a:solidFill>
              <a:srgbClr val="00B0F0"/>
            </a:solidFill>
          </a:ln>
        </p:spPr>
        <p:txBody>
          <a:bodyPr>
            <a:normAutofit fontScale="85000" lnSpcReduction="20000"/>
          </a:bodyPr>
          <a:lstStyle/>
          <a:p>
            <a:pPr marL="0" indent="0">
              <a:buNone/>
            </a:pPr>
            <a:r>
              <a:rPr lang="en-US" altLang="ja-JP" dirty="0" smtClean="0"/>
              <a:t>The 7-km models reduces systematic intensity forecast bias compared with the 20-km model.</a:t>
            </a:r>
            <a:endParaRPr kumimoji="1" lang="ja-JP" altLang="en-US" dirty="0"/>
          </a:p>
        </p:txBody>
      </p:sp>
    </p:spTree>
    <p:extLst>
      <p:ext uri="{BB962C8B-B14F-4D97-AF65-F5344CB8AC3E}">
        <p14:creationId xmlns:p14="http://schemas.microsoft.com/office/powerpoint/2010/main" val="35873131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71" y="838201"/>
            <a:ext cx="6212457" cy="4191000"/>
          </a:xfrm>
          <a:prstGeom prst="rect">
            <a:avLst/>
          </a:prstGeom>
        </p:spPr>
      </p:pic>
      <p:sp>
        <p:nvSpPr>
          <p:cNvPr id="2" name="タイトル 1"/>
          <p:cNvSpPr>
            <a:spLocks noGrp="1"/>
          </p:cNvSpPr>
          <p:nvPr>
            <p:ph type="title"/>
          </p:nvPr>
        </p:nvSpPr>
        <p:spPr>
          <a:xfrm>
            <a:off x="310331" y="176981"/>
            <a:ext cx="8509819" cy="661220"/>
          </a:xfrm>
        </p:spPr>
        <p:txBody>
          <a:bodyPr>
            <a:noAutofit/>
          </a:bodyPr>
          <a:lstStyle/>
          <a:p>
            <a:r>
              <a:rPr lang="en-US" altLang="ja-JP" sz="4000" dirty="0" smtClean="0"/>
              <a:t>TC track error-1</a:t>
            </a:r>
            <a:endParaRPr kumimoji="1" lang="ja-JP" altLang="en-US" sz="3600" dirty="0"/>
          </a:p>
        </p:txBody>
      </p:sp>
      <p:sp>
        <p:nvSpPr>
          <p:cNvPr id="3" name="コンテンツ プレースホルダー 2"/>
          <p:cNvSpPr>
            <a:spLocks noGrp="1"/>
          </p:cNvSpPr>
          <p:nvPr>
            <p:ph idx="1"/>
          </p:nvPr>
        </p:nvSpPr>
        <p:spPr>
          <a:xfrm>
            <a:off x="76200" y="4876800"/>
            <a:ext cx="8991600" cy="1371600"/>
          </a:xfrm>
          <a:solidFill>
            <a:schemeClr val="bg1"/>
          </a:solidFill>
          <a:ln>
            <a:solidFill>
              <a:srgbClr val="00B0F0"/>
            </a:solidFill>
          </a:ln>
        </p:spPr>
        <p:txBody>
          <a:bodyPr>
            <a:normAutofit/>
          </a:bodyPr>
          <a:lstStyle/>
          <a:p>
            <a:pPr marL="0" indent="0">
              <a:buNone/>
            </a:pPr>
            <a:r>
              <a:rPr lang="en-US" altLang="ja-JP" sz="2800" dirty="0" smtClean="0"/>
              <a:t>DFS and NICAM show better track forecast compared with the 20-km model. MSSG seems to be the worst of them all but the track error has been reduced by modifying physics.</a:t>
            </a:r>
            <a:endParaRPr kumimoji="1" lang="ja-JP" altLang="en-US" sz="2800" dirty="0"/>
          </a:p>
        </p:txBody>
      </p:sp>
    </p:spTree>
    <p:extLst>
      <p:ext uri="{BB962C8B-B14F-4D97-AF65-F5344CB8AC3E}">
        <p14:creationId xmlns:p14="http://schemas.microsoft.com/office/powerpoint/2010/main" val="3851576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0331" y="176981"/>
            <a:ext cx="8509819" cy="661220"/>
          </a:xfrm>
        </p:spPr>
        <p:txBody>
          <a:bodyPr>
            <a:noAutofit/>
          </a:bodyPr>
          <a:lstStyle/>
          <a:p>
            <a:r>
              <a:rPr lang="en-US" altLang="ja-JP" sz="4000" dirty="0" smtClean="0"/>
              <a:t>TC track error-2</a:t>
            </a:r>
            <a:endParaRPr kumimoji="1" lang="ja-JP" altLang="en-US" sz="3600" dirty="0"/>
          </a:p>
        </p:txBody>
      </p:sp>
      <p:sp>
        <p:nvSpPr>
          <p:cNvPr id="3" name="コンテンツ プレースホルダー 2"/>
          <p:cNvSpPr>
            <a:spLocks noGrp="1"/>
          </p:cNvSpPr>
          <p:nvPr>
            <p:ph idx="1"/>
          </p:nvPr>
        </p:nvSpPr>
        <p:spPr>
          <a:xfrm>
            <a:off x="76200" y="4419600"/>
            <a:ext cx="8991600" cy="1371600"/>
          </a:xfrm>
          <a:solidFill>
            <a:schemeClr val="bg1"/>
          </a:solidFill>
          <a:ln>
            <a:solidFill>
              <a:srgbClr val="00B0F0"/>
            </a:solidFill>
          </a:ln>
        </p:spPr>
        <p:txBody>
          <a:bodyPr>
            <a:normAutofit/>
          </a:bodyPr>
          <a:lstStyle/>
          <a:p>
            <a:pPr marL="0" indent="0">
              <a:buNone/>
            </a:pPr>
            <a:r>
              <a:rPr lang="en-US" altLang="ja-JP" sz="2800" dirty="0" smtClean="0"/>
              <a:t>First stage of the project, MSSG shows the largest track error. In second stage, track error of MSSG is smaller than that of GSM for the forecast lead time longer than 48 hours.</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4572000" cy="353187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8200"/>
            <a:ext cx="4572000" cy="3531870"/>
          </a:xfrm>
          <a:prstGeom prst="rect">
            <a:avLst/>
          </a:prstGeom>
        </p:spPr>
      </p:pic>
      <p:sp>
        <p:nvSpPr>
          <p:cNvPr id="7" name="テキスト ボックス 6"/>
          <p:cNvSpPr txBox="1"/>
          <p:nvPr/>
        </p:nvSpPr>
        <p:spPr>
          <a:xfrm>
            <a:off x="1510643" y="1295400"/>
            <a:ext cx="1261884" cy="369332"/>
          </a:xfrm>
          <a:prstGeom prst="rect">
            <a:avLst/>
          </a:prstGeom>
          <a:noFill/>
        </p:spPr>
        <p:txBody>
          <a:bodyPr wrap="none" rtlCol="0">
            <a:spAutoFit/>
          </a:bodyPr>
          <a:lstStyle/>
          <a:p>
            <a:r>
              <a:rPr kumimoji="1" lang="en-US" altLang="ja-JP" dirty="0" smtClean="0"/>
              <a:t>First stage</a:t>
            </a:r>
          </a:p>
        </p:txBody>
      </p:sp>
      <p:sp>
        <p:nvSpPr>
          <p:cNvPr id="8" name="テキスト ボックス 7"/>
          <p:cNvSpPr txBox="1"/>
          <p:nvPr/>
        </p:nvSpPr>
        <p:spPr>
          <a:xfrm>
            <a:off x="5948491" y="1248268"/>
            <a:ext cx="1595309" cy="369332"/>
          </a:xfrm>
          <a:prstGeom prst="rect">
            <a:avLst/>
          </a:prstGeom>
          <a:noFill/>
        </p:spPr>
        <p:txBody>
          <a:bodyPr wrap="none" rtlCol="0">
            <a:spAutoFit/>
          </a:bodyPr>
          <a:lstStyle/>
          <a:p>
            <a:r>
              <a:rPr kumimoji="1" lang="en-US" altLang="ja-JP" dirty="0" smtClean="0"/>
              <a:t>Second stage</a:t>
            </a:r>
          </a:p>
        </p:txBody>
      </p:sp>
    </p:spTree>
    <p:extLst>
      <p:ext uri="{BB962C8B-B14F-4D97-AF65-F5344CB8AC3E}">
        <p14:creationId xmlns:p14="http://schemas.microsoft.com/office/powerpoint/2010/main" val="3758563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4268" y="44624"/>
            <a:ext cx="8686800" cy="778098"/>
          </a:xfrm>
        </p:spPr>
        <p:txBody>
          <a:bodyPr>
            <a:normAutofit/>
          </a:bodyPr>
          <a:lstStyle/>
          <a:p>
            <a:r>
              <a:rPr lang="en-US" altLang="ja-JP" dirty="0" smtClean="0"/>
              <a:t>Vertical structure of </a:t>
            </a:r>
            <a:r>
              <a:rPr lang="en-US" altLang="ja-JP" dirty="0" err="1" smtClean="0"/>
              <a:t>Vt</a:t>
            </a:r>
            <a:r>
              <a:rPr lang="en-US" altLang="ja-JP" dirty="0" smtClean="0"/>
              <a:t> &amp; </a:t>
            </a:r>
            <a:r>
              <a:rPr lang="en-US" altLang="ja-JP" dirty="0" err="1" smtClean="0"/>
              <a:t>Vr</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292"/>
            <a:ext cx="6978667" cy="5391020"/>
          </a:xfrm>
          <a:prstGeom prst="rect">
            <a:avLst/>
          </a:prstGeom>
        </p:spPr>
      </p:pic>
      <p:sp>
        <p:nvSpPr>
          <p:cNvPr id="5" name="テキスト ボックス 4"/>
          <p:cNvSpPr txBox="1"/>
          <p:nvPr/>
        </p:nvSpPr>
        <p:spPr>
          <a:xfrm>
            <a:off x="6781800" y="838200"/>
            <a:ext cx="2286203" cy="4062651"/>
          </a:xfrm>
          <a:prstGeom prst="rect">
            <a:avLst/>
          </a:prstGeom>
          <a:noFill/>
        </p:spPr>
        <p:txBody>
          <a:bodyPr wrap="square" rtlCol="0">
            <a:spAutoFit/>
          </a:bodyPr>
          <a:lstStyle/>
          <a:p>
            <a:r>
              <a:rPr lang="en-US" altLang="ja-JP" dirty="0"/>
              <a:t>Composite for </a:t>
            </a:r>
            <a:r>
              <a:rPr lang="en-US" altLang="ja-JP" dirty="0" smtClean="0"/>
              <a:t>One typhoon case using 15 experiments.</a:t>
            </a:r>
          </a:p>
          <a:p>
            <a:endParaRPr lang="en-US" altLang="ja-JP" dirty="0" smtClean="0"/>
          </a:p>
          <a:p>
            <a:r>
              <a:rPr lang="en-US" altLang="ja-JP" dirty="0" smtClean="0"/>
              <a:t>Color</a:t>
            </a:r>
            <a:r>
              <a:rPr lang="en-US" altLang="ja-JP" dirty="0"/>
              <a:t>: radial wind</a:t>
            </a:r>
          </a:p>
          <a:p>
            <a:r>
              <a:rPr lang="en-US" altLang="ja-JP" dirty="0" err="1"/>
              <a:t>Cotour</a:t>
            </a:r>
            <a:r>
              <a:rPr lang="en-US" altLang="ja-JP" dirty="0"/>
              <a:t>: tangential </a:t>
            </a:r>
            <a:r>
              <a:rPr lang="en-US" altLang="ja-JP" dirty="0" smtClean="0"/>
              <a:t>wind </a:t>
            </a:r>
            <a:r>
              <a:rPr lang="ja-JP" altLang="en-US" sz="1600" dirty="0" smtClean="0"/>
              <a:t>（</a:t>
            </a:r>
            <a:r>
              <a:rPr lang="en-US" altLang="ja-JP" sz="1600" dirty="0"/>
              <a:t>&gt;15m/s, 5m/s</a:t>
            </a:r>
            <a:r>
              <a:rPr lang="ja-JP" altLang="en-US" sz="1600" dirty="0"/>
              <a:t> </a:t>
            </a:r>
            <a:r>
              <a:rPr lang="en-US" altLang="ja-JP" sz="1600" dirty="0"/>
              <a:t>interval</a:t>
            </a:r>
            <a:r>
              <a:rPr lang="ja-JP" altLang="en-US" sz="1600" dirty="0"/>
              <a:t>）</a:t>
            </a:r>
            <a:endParaRPr lang="en-US" altLang="ja-JP" sz="1600" dirty="0"/>
          </a:p>
          <a:p>
            <a:r>
              <a:rPr lang="en-US" altLang="ja-JP" dirty="0"/>
              <a:t>Green line</a:t>
            </a:r>
            <a:r>
              <a:rPr lang="ja-JP" altLang="en-US" dirty="0"/>
              <a:t>：</a:t>
            </a:r>
            <a:r>
              <a:rPr lang="en-US" altLang="ja-JP" dirty="0" smtClean="0"/>
              <a:t>RMW</a:t>
            </a:r>
          </a:p>
          <a:p>
            <a:endParaRPr lang="en-US" altLang="ja-JP" dirty="0" smtClean="0"/>
          </a:p>
          <a:p>
            <a:r>
              <a:rPr lang="en-US" altLang="ja-JP" sz="2400" baseline="-25000" dirty="0" smtClean="0"/>
              <a:t>DFSM: smallest RMW</a:t>
            </a:r>
          </a:p>
          <a:p>
            <a:r>
              <a:rPr lang="en-US" altLang="ja-JP" sz="2400" baseline="-25000" dirty="0" smtClean="0"/>
              <a:t>MSSG: thickest inflow layer</a:t>
            </a:r>
          </a:p>
          <a:p>
            <a:r>
              <a:rPr lang="en-US" altLang="ja-JP" sz="2400" baseline="-25000" dirty="0" smtClean="0"/>
              <a:t>NICAM: shallower </a:t>
            </a:r>
            <a:r>
              <a:rPr lang="en-US" altLang="ja-JP" sz="2400" baseline="-25000" smtClean="0"/>
              <a:t>TC vortex </a:t>
            </a:r>
            <a:endParaRPr lang="ja-JP" altLang="en-US" sz="2400" baseline="-25000" dirty="0"/>
          </a:p>
        </p:txBody>
      </p:sp>
    </p:spTree>
    <p:extLst>
      <p:ext uri="{BB962C8B-B14F-4D97-AF65-F5344CB8AC3E}">
        <p14:creationId xmlns:p14="http://schemas.microsoft.com/office/powerpoint/2010/main" val="206437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1859" y="202894"/>
            <a:ext cx="8505825" cy="637764"/>
          </a:xfrm>
        </p:spPr>
        <p:txBody>
          <a:bodyPr>
            <a:normAutofit fontScale="90000"/>
          </a:bodyPr>
          <a:lstStyle/>
          <a:p>
            <a:r>
              <a:rPr lang="en-US" altLang="ja-JP" dirty="0" smtClean="0"/>
              <a:t>Summary and </a:t>
            </a:r>
            <a:r>
              <a:rPr lang="en-US" altLang="ja-JP" dirty="0" smtClean="0">
                <a:solidFill>
                  <a:srgbClr val="FF0000"/>
                </a:solidFill>
              </a:rPr>
              <a:t>future work</a:t>
            </a:r>
            <a:r>
              <a:rPr lang="en-US" altLang="ja-JP" dirty="0" smtClean="0"/>
              <a:t> on TYMIP-G7</a:t>
            </a:r>
            <a:endParaRPr kumimoji="1" lang="ja-JP" altLang="en-US" dirty="0"/>
          </a:p>
        </p:txBody>
      </p:sp>
      <p:sp>
        <p:nvSpPr>
          <p:cNvPr id="3" name="コンテンツ プレースホルダー 2"/>
          <p:cNvSpPr>
            <a:spLocks noGrp="1"/>
          </p:cNvSpPr>
          <p:nvPr>
            <p:ph idx="1"/>
          </p:nvPr>
        </p:nvSpPr>
        <p:spPr>
          <a:xfrm>
            <a:off x="348430" y="911226"/>
            <a:ext cx="8525183" cy="3542788"/>
          </a:xfrm>
          <a:ln>
            <a:solidFill>
              <a:schemeClr val="tx1"/>
            </a:solidFill>
          </a:ln>
        </p:spPr>
        <p:txBody>
          <a:bodyPr>
            <a:noAutofit/>
          </a:bodyPr>
          <a:lstStyle/>
          <a:p>
            <a:r>
              <a:rPr lang="en-US" altLang="ja-JP" sz="2400" dirty="0" smtClean="0"/>
              <a:t>The </a:t>
            </a:r>
            <a:r>
              <a:rPr lang="en-US" altLang="ja-JP" sz="2400" dirty="0"/>
              <a:t>7-km models statistically improve both TC intensity and track predictions, whereas improvement of individual </a:t>
            </a:r>
            <a:r>
              <a:rPr lang="en-US" altLang="ja-JP" sz="2400" dirty="0" smtClean="0"/>
              <a:t>TC track </a:t>
            </a:r>
            <a:r>
              <a:rPr lang="en-US" altLang="ja-JP" sz="2400" dirty="0"/>
              <a:t>depended on the case.</a:t>
            </a:r>
          </a:p>
          <a:p>
            <a:r>
              <a:rPr lang="en-US" altLang="ja-JP" sz="2400" dirty="0" smtClean="0"/>
              <a:t>The </a:t>
            </a:r>
            <a:r>
              <a:rPr lang="en-US" altLang="ja-JP" sz="2400" dirty="0"/>
              <a:t>MME is a promising approach to further enhancement of TC intensity and track predictions.</a:t>
            </a:r>
          </a:p>
          <a:p>
            <a:r>
              <a:rPr lang="en-US" altLang="ja-JP" sz="2400" dirty="0" smtClean="0"/>
              <a:t>Predicting </a:t>
            </a:r>
            <a:r>
              <a:rPr lang="en-US" altLang="ja-JP" sz="2400" dirty="0"/>
              <a:t>rapid intensification is still challenging for 7-km mesh global atmospheric </a:t>
            </a:r>
            <a:r>
              <a:rPr lang="en-US" altLang="ja-JP" sz="2400" dirty="0" smtClean="0"/>
              <a:t>models.</a:t>
            </a:r>
          </a:p>
          <a:p>
            <a:r>
              <a:rPr lang="en-US" altLang="ja-JP" sz="2400" dirty="0" smtClean="0"/>
              <a:t>Predicted </a:t>
            </a:r>
            <a:r>
              <a:rPr lang="en-US" altLang="ja-JP" sz="2400" dirty="0"/>
              <a:t>TC structure differs greatly among the three models, even though they have the same horizontal resolution.</a:t>
            </a:r>
            <a:endParaRPr kumimoji="1" lang="ja-JP" altLang="en-US" sz="2400" dirty="0"/>
          </a:p>
        </p:txBody>
      </p:sp>
      <p:sp>
        <p:nvSpPr>
          <p:cNvPr id="5" name="テキスト ボックス 4"/>
          <p:cNvSpPr txBox="1"/>
          <p:nvPr/>
        </p:nvSpPr>
        <p:spPr>
          <a:xfrm>
            <a:off x="337074" y="4648200"/>
            <a:ext cx="8448976" cy="1569660"/>
          </a:xfrm>
          <a:prstGeom prst="rect">
            <a:avLst/>
          </a:prstGeom>
          <a:solidFill>
            <a:srgbClr val="FFFFFF">
              <a:alpha val="80000"/>
            </a:srgbClr>
          </a:solidFill>
          <a:ln>
            <a:solidFill>
              <a:srgbClr val="FF0000"/>
            </a:solidFill>
          </a:ln>
        </p:spPr>
        <p:txBody>
          <a:bodyPr wrap="square" rtlCol="0">
            <a:spAutoFit/>
          </a:bodyPr>
          <a:lstStyle/>
          <a:p>
            <a:pPr marL="342900" indent="-342900">
              <a:buFont typeface="Arial" panose="020B0604020202020204" pitchFamily="34" charset="0"/>
              <a:buChar char="•"/>
            </a:pPr>
            <a:r>
              <a:rPr lang="en-US" altLang="ja-JP" sz="2400" dirty="0" smtClean="0"/>
              <a:t>Why </a:t>
            </a:r>
            <a:r>
              <a:rPr lang="en-US" altLang="ja-JP" sz="2400" dirty="0"/>
              <a:t>are the TC predictions improved by high-resolution models?</a:t>
            </a:r>
          </a:p>
          <a:p>
            <a:pPr marL="342900" indent="-342900">
              <a:buFont typeface="Arial" panose="020B0604020202020204" pitchFamily="34" charset="0"/>
              <a:buChar char="•"/>
            </a:pPr>
            <a:r>
              <a:rPr lang="en-US" altLang="ja-JP" sz="2400" dirty="0" smtClean="0"/>
              <a:t>What </a:t>
            </a:r>
            <a:r>
              <a:rPr lang="en-US" altLang="ja-JP" sz="2400" dirty="0"/>
              <a:t>causes the differences in simulated TC structure among the three 7-km mesh atmospheric global </a:t>
            </a:r>
            <a:r>
              <a:rPr lang="en-US" altLang="ja-JP" sz="2400" dirty="0" smtClean="0"/>
              <a:t>models?</a:t>
            </a:r>
            <a:endParaRPr kumimoji="1" lang="ja-JP" altLang="en-US" sz="2400" dirty="0"/>
          </a:p>
        </p:txBody>
      </p:sp>
    </p:spTree>
    <p:extLst>
      <p:ext uri="{BB962C8B-B14F-4D97-AF65-F5344CB8AC3E}">
        <p14:creationId xmlns:p14="http://schemas.microsoft.com/office/powerpoint/2010/main" val="4169933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Global model</a:t>
            </a:r>
            <a:endParaRPr kumimoji="1" lang="ja-JP" altLang="en-US" dirty="0"/>
          </a:p>
        </p:txBody>
      </p:sp>
      <p:sp>
        <p:nvSpPr>
          <p:cNvPr id="5" name="テキスト プレースホルダー 4"/>
          <p:cNvSpPr>
            <a:spLocks noGrp="1"/>
          </p:cNvSpPr>
          <p:nvPr>
            <p:ph type="body" idx="1"/>
          </p:nvPr>
        </p:nvSpPr>
        <p:spPr/>
        <p:txBody>
          <a:bodyPr/>
          <a:lstStyle/>
          <a:p>
            <a:r>
              <a:rPr lang="en-US" altLang="ja-JP" dirty="0" smtClean="0"/>
              <a:t> </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5</a:t>
            </a:fld>
            <a:endParaRPr lang="ja-JP" altLang="en-US" dirty="0"/>
          </a:p>
        </p:txBody>
      </p:sp>
    </p:spTree>
    <p:extLst>
      <p:ext uri="{BB962C8B-B14F-4D97-AF65-F5344CB8AC3E}">
        <p14:creationId xmlns:p14="http://schemas.microsoft.com/office/powerpoint/2010/main" val="3881930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endParaRPr lang="ja-JP" altLang="ja-JP" sz="4400">
              <a:latin typeface="Times New Roman" pitchFamily="18" charset="0"/>
            </a:endParaRPr>
          </a:p>
        </p:txBody>
      </p:sp>
      <p:sp>
        <p:nvSpPr>
          <p:cNvPr id="24579" name="Rectangle 3"/>
          <p:cNvSpPr>
            <a:spLocks noGrp="1" noChangeArrowheads="1"/>
          </p:cNvSpPr>
          <p:nvPr>
            <p:ph type="title"/>
          </p:nvPr>
        </p:nvSpPr>
        <p:spPr>
          <a:xfrm>
            <a:off x="685800" y="547688"/>
            <a:ext cx="7772400" cy="641350"/>
          </a:xfrm>
        </p:spPr>
        <p:txBody>
          <a:bodyPr>
            <a:spAutoFit/>
          </a:bodyPr>
          <a:lstStyle/>
          <a:p>
            <a:pPr eaLnBrk="1" hangingPunct="1"/>
            <a:r>
              <a:rPr lang="en-US" altLang="ja-JP" sz="3600" dirty="0" smtClean="0"/>
              <a:t>Objectives of Global Model (GSM)</a:t>
            </a:r>
          </a:p>
        </p:txBody>
      </p:sp>
      <p:sp>
        <p:nvSpPr>
          <p:cNvPr id="24580" name="Rectangle 4"/>
          <p:cNvSpPr>
            <a:spLocks noGrp="1" noChangeArrowheads="1"/>
          </p:cNvSpPr>
          <p:nvPr>
            <p:ph idx="1"/>
          </p:nvPr>
        </p:nvSpPr>
        <p:spPr>
          <a:xfrm>
            <a:off x="499336" y="1484313"/>
            <a:ext cx="8145328" cy="4779962"/>
          </a:xfrm>
        </p:spPr>
        <p:txBody>
          <a:bodyPr>
            <a:normAutofit fontScale="92500" lnSpcReduction="20000"/>
          </a:bodyPr>
          <a:lstStyle/>
          <a:p>
            <a:r>
              <a:rPr lang="en-US" altLang="ja-JP" dirty="0" smtClean="0"/>
              <a:t>basic information for a short- and medium-range and one week forecasts</a:t>
            </a:r>
          </a:p>
          <a:p>
            <a:r>
              <a:rPr lang="en-US" altLang="ja-JP" dirty="0" smtClean="0"/>
              <a:t>basic information for typhoon track and intensity forecasts</a:t>
            </a:r>
          </a:p>
          <a:p>
            <a:r>
              <a:rPr lang="en-US" altLang="ja-JP" dirty="0" smtClean="0"/>
              <a:t>basic information to assist aviation and ship routing forecasts</a:t>
            </a:r>
          </a:p>
          <a:p>
            <a:r>
              <a:rPr lang="en-US" altLang="ja-JP" dirty="0" smtClean="0"/>
              <a:t>boundary condition for </a:t>
            </a:r>
            <a:r>
              <a:rPr lang="en-US" altLang="ja-JP" dirty="0" err="1" smtClean="0"/>
              <a:t>Meso</a:t>
            </a:r>
            <a:r>
              <a:rPr lang="en-US" altLang="ja-JP" dirty="0" smtClean="0"/>
              <a:t>-Scale Model</a:t>
            </a:r>
          </a:p>
          <a:p>
            <a:r>
              <a:rPr lang="en-US" altLang="ja-JP" dirty="0" smtClean="0"/>
              <a:t>forcing data for ocean wave model</a:t>
            </a:r>
          </a:p>
          <a:p>
            <a:r>
              <a:rPr lang="en-US" altLang="ja-JP" dirty="0" smtClean="0"/>
              <a:t>forcing data for ocean data assimilation</a:t>
            </a:r>
          </a:p>
          <a:p>
            <a:r>
              <a:rPr lang="en-US" altLang="ja-JP" dirty="0" smtClean="0"/>
              <a:t>wind information which drives chemical transport model</a:t>
            </a:r>
          </a:p>
        </p:txBody>
      </p:sp>
      <p:sp>
        <p:nvSpPr>
          <p:cNvPr id="5" name="スライド番号プレースホルダ 4"/>
          <p:cNvSpPr>
            <a:spLocks noGrp="1"/>
          </p:cNvSpPr>
          <p:nvPr>
            <p:ph type="sldNum" sz="quarter" idx="11"/>
          </p:nvPr>
        </p:nvSpPr>
        <p:spPr/>
        <p:txBody>
          <a:bodyPr/>
          <a:lstStyle/>
          <a:p>
            <a:pPr>
              <a:defRPr/>
            </a:pPr>
            <a:fld id="{CEFF6B54-34E0-48CD-A789-3824E0A9ABAA}" type="slidenum">
              <a:rPr lang="ja-JP" altLang="en-US" smtClean="0"/>
              <a:pPr>
                <a:defRPr/>
              </a:pPr>
              <a:t>6</a:t>
            </a:fld>
            <a:endParaRPr lang="ja-JP" altLang="en-US" dirty="0"/>
          </a:p>
        </p:txBody>
      </p:sp>
      <p:sp>
        <p:nvSpPr>
          <p:cNvPr id="6" name="テキスト ボックス 5"/>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99856779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pPr eaLnBrk="1" hangingPunct="1"/>
            <a:r>
              <a:rPr lang="en-US" altLang="ja-JP" sz="3600" smtClean="0"/>
              <a:t>Numerical/Dynamical Properties (1)</a:t>
            </a:r>
          </a:p>
        </p:txBody>
      </p:sp>
      <p:sp>
        <p:nvSpPr>
          <p:cNvPr id="31747" name="Rectangle 3"/>
          <p:cNvSpPr>
            <a:spLocks noGrp="1" noChangeArrowheads="1"/>
          </p:cNvSpPr>
          <p:nvPr>
            <p:ph idx="1"/>
          </p:nvPr>
        </p:nvSpPr>
        <p:spPr>
          <a:xfrm>
            <a:off x="685800" y="1371600"/>
            <a:ext cx="7772400" cy="4876800"/>
          </a:xfrm>
        </p:spPr>
        <p:txBody>
          <a:bodyPr/>
          <a:lstStyle/>
          <a:p>
            <a:pPr eaLnBrk="1" hangingPunct="1"/>
            <a:r>
              <a:rPr lang="en-US" altLang="ja-JP" sz="2400" dirty="0" smtClean="0"/>
              <a:t>Horizontal representation</a:t>
            </a:r>
          </a:p>
          <a:p>
            <a:pPr lvl="1" eaLnBrk="1" hangingPunct="1"/>
            <a:r>
              <a:rPr lang="en-US" altLang="ja-JP" sz="2000" dirty="0" smtClean="0"/>
              <a:t>Spectral (spherical harmonic basis functions) with transformation to a reduced Gaussian grid for calculation of nonlinear quantities and most of the physics.</a:t>
            </a:r>
          </a:p>
          <a:p>
            <a:pPr eaLnBrk="1" hangingPunct="1"/>
            <a:r>
              <a:rPr lang="en-US" altLang="ja-JP" sz="2400" dirty="0" smtClean="0"/>
              <a:t>Horizontal resolution</a:t>
            </a:r>
          </a:p>
          <a:p>
            <a:pPr lvl="1" eaLnBrk="1" hangingPunct="1"/>
            <a:r>
              <a:rPr lang="en-US" altLang="ja-JP" sz="2000" dirty="0" smtClean="0"/>
              <a:t>Spectral triangular TL959.</a:t>
            </a:r>
          </a:p>
          <a:p>
            <a:pPr eaLnBrk="1" hangingPunct="1"/>
            <a:r>
              <a:rPr lang="en-US" altLang="ja-JP" sz="2400" dirty="0" smtClean="0"/>
              <a:t>Vertical representation</a:t>
            </a:r>
          </a:p>
          <a:p>
            <a:pPr lvl="1" eaLnBrk="1" hangingPunct="1"/>
            <a:r>
              <a:rPr lang="en-US" altLang="ja-JP" sz="2000" dirty="0" smtClean="0"/>
              <a:t>Finite differences in sigma-pressure hybrid coordinates.</a:t>
            </a:r>
          </a:p>
          <a:p>
            <a:pPr eaLnBrk="1" hangingPunct="1"/>
            <a:r>
              <a:rPr lang="en-US" altLang="ja-JP" sz="2400" dirty="0" smtClean="0"/>
              <a:t>Vertical domain</a:t>
            </a:r>
          </a:p>
          <a:p>
            <a:pPr lvl="1" eaLnBrk="1" hangingPunct="1"/>
            <a:r>
              <a:rPr lang="en-US" altLang="ja-JP" sz="2000" dirty="0" smtClean="0"/>
              <a:t>Surface to 0.01 </a:t>
            </a:r>
            <a:r>
              <a:rPr lang="en-US" altLang="ja-JP" sz="2000" dirty="0" err="1" smtClean="0"/>
              <a:t>hPa</a:t>
            </a:r>
            <a:r>
              <a:rPr lang="en-US" altLang="ja-JP" sz="2000" dirty="0" smtClean="0"/>
              <a:t>.</a:t>
            </a:r>
          </a:p>
          <a:p>
            <a:pPr eaLnBrk="1" hangingPunct="1"/>
            <a:r>
              <a:rPr lang="en-US" altLang="ja-JP" sz="2400" dirty="0" smtClean="0"/>
              <a:t>Vertical resolution</a:t>
            </a:r>
          </a:p>
          <a:p>
            <a:pPr lvl="1" eaLnBrk="1" hangingPunct="1"/>
            <a:r>
              <a:rPr lang="en-US" altLang="ja-JP" sz="2000" dirty="0" smtClean="0"/>
              <a:t>There are 100 unevenly spaced hybrid levels.</a:t>
            </a:r>
          </a:p>
        </p:txBody>
      </p:sp>
      <p:sp>
        <p:nvSpPr>
          <p:cNvPr id="4" name="スライド番号プレースホルダ 3"/>
          <p:cNvSpPr>
            <a:spLocks noGrp="1"/>
          </p:cNvSpPr>
          <p:nvPr>
            <p:ph type="sldNum" sz="quarter" idx="11"/>
          </p:nvPr>
        </p:nvSpPr>
        <p:spPr/>
        <p:txBody>
          <a:bodyPr/>
          <a:lstStyle/>
          <a:p>
            <a:pPr>
              <a:defRPr/>
            </a:pPr>
            <a:fld id="{F4C48503-7A82-4656-9956-4C09AB949AFD}" type="slidenum">
              <a:rPr lang="ja-JP" altLang="en-US" smtClean="0"/>
              <a:pPr>
                <a:defRPr/>
              </a:pPr>
              <a:t>7</a:t>
            </a:fld>
            <a:endParaRPr lang="ja-JP" altLang="en-US" dirty="0"/>
          </a:p>
        </p:txBody>
      </p:sp>
      <p:sp>
        <p:nvSpPr>
          <p:cNvPr id="5" name="テキスト ボックス 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733970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04800"/>
            <a:ext cx="7772400" cy="1143000"/>
          </a:xfrm>
        </p:spPr>
        <p:txBody>
          <a:bodyPr/>
          <a:lstStyle/>
          <a:p>
            <a:pPr eaLnBrk="1" hangingPunct="1"/>
            <a:r>
              <a:rPr lang="en-US" altLang="ja-JP" sz="3600" dirty="0" smtClean="0"/>
              <a:t>Numerical/Dynamical Properties (2)</a:t>
            </a:r>
          </a:p>
        </p:txBody>
      </p:sp>
      <p:sp>
        <p:nvSpPr>
          <p:cNvPr id="34819" name="Rectangle 3"/>
          <p:cNvSpPr>
            <a:spLocks noGrp="1" noChangeArrowheads="1"/>
          </p:cNvSpPr>
          <p:nvPr>
            <p:ph idx="1"/>
          </p:nvPr>
        </p:nvSpPr>
        <p:spPr>
          <a:xfrm>
            <a:off x="467544" y="1268760"/>
            <a:ext cx="8352928" cy="4632325"/>
          </a:xfrm>
        </p:spPr>
        <p:txBody>
          <a:bodyPr/>
          <a:lstStyle/>
          <a:p>
            <a:pPr eaLnBrk="1" hangingPunct="1"/>
            <a:r>
              <a:rPr lang="en-US" altLang="ja-JP" sz="2400" dirty="0" smtClean="0"/>
              <a:t>Time integration scheme</a:t>
            </a:r>
          </a:p>
          <a:p>
            <a:pPr lvl="1" eaLnBrk="1" hangingPunct="1"/>
            <a:r>
              <a:rPr lang="en-US" altLang="ja-JP" sz="2000" dirty="0" smtClean="0"/>
              <a:t>A two-time level semi-implicit semi-</a:t>
            </a:r>
            <a:r>
              <a:rPr lang="en-US" altLang="ja-JP" sz="2000" dirty="0" err="1" smtClean="0"/>
              <a:t>Lagrangian</a:t>
            </a:r>
            <a:r>
              <a:rPr lang="en-US" altLang="ja-JP" sz="2000" dirty="0" smtClean="0"/>
              <a:t> scheme is used for the time integration.</a:t>
            </a:r>
          </a:p>
          <a:p>
            <a:pPr lvl="1" eaLnBrk="1" hangingPunct="1"/>
            <a:r>
              <a:rPr lang="en-US" altLang="ja-JP" sz="2000" dirty="0" smtClean="0"/>
              <a:t>A constant time step length 400 sec. is used.</a:t>
            </a:r>
          </a:p>
          <a:p>
            <a:pPr eaLnBrk="1" hangingPunct="1"/>
            <a:r>
              <a:rPr lang="en-US" altLang="ja-JP" sz="2400" dirty="0" smtClean="0"/>
              <a:t>Governing Equations</a:t>
            </a:r>
          </a:p>
          <a:p>
            <a:pPr lvl="1" eaLnBrk="1" hangingPunct="1"/>
            <a:r>
              <a:rPr lang="en-US" altLang="ja-JP" sz="2000" dirty="0" smtClean="0"/>
              <a:t>Primitive </a:t>
            </a:r>
            <a:r>
              <a:rPr lang="en-US" altLang="ja-JP" sz="2000" dirty="0"/>
              <a:t>equations  for dynamics in a spectral semi-</a:t>
            </a:r>
            <a:r>
              <a:rPr lang="en-US" altLang="ja-JP" sz="2000" dirty="0" err="1"/>
              <a:t>Lagrangian</a:t>
            </a:r>
            <a:r>
              <a:rPr lang="en-US" altLang="ja-JP" sz="2000" dirty="0"/>
              <a:t> framework formulated using wind components, temperature, specific humidity, cloud water and surface pressure as prognostic variables</a:t>
            </a:r>
            <a:r>
              <a:rPr lang="en-US" altLang="ja-JP" sz="2000" dirty="0" smtClean="0"/>
              <a:t>.</a:t>
            </a:r>
          </a:p>
          <a:p>
            <a:pPr eaLnBrk="1" hangingPunct="1"/>
            <a:r>
              <a:rPr lang="en-US" altLang="ja-JP" sz="2400" dirty="0" smtClean="0"/>
              <a:t>Diffusion</a:t>
            </a:r>
          </a:p>
          <a:p>
            <a:pPr lvl="1" eaLnBrk="1" hangingPunct="1"/>
            <a:r>
              <a:rPr lang="en-US" altLang="ja-JP" sz="2000" dirty="0" smtClean="0"/>
              <a:t>A linear fourth-order horizontal diffusion is applied on the hybrid sigma-pressure surfaces in spectral space.</a:t>
            </a:r>
          </a:p>
          <a:p>
            <a:pPr lvl="1" eaLnBrk="1" hangingPunct="1"/>
            <a:r>
              <a:rPr lang="en-US" altLang="ja-JP" sz="2000" dirty="0" smtClean="0"/>
              <a:t>A linear second-order horizontal diffusion is applied in the divergence equation as a sponge layer around the model top region. </a:t>
            </a:r>
          </a:p>
        </p:txBody>
      </p:sp>
      <p:sp>
        <p:nvSpPr>
          <p:cNvPr id="4" name="スライド番号プレースホルダ 3"/>
          <p:cNvSpPr>
            <a:spLocks noGrp="1"/>
          </p:cNvSpPr>
          <p:nvPr>
            <p:ph type="sldNum" sz="quarter" idx="11"/>
          </p:nvPr>
        </p:nvSpPr>
        <p:spPr/>
        <p:txBody>
          <a:bodyPr/>
          <a:lstStyle/>
          <a:p>
            <a:pPr>
              <a:defRPr/>
            </a:pPr>
            <a:fld id="{7D3780F8-9611-4933-BA94-03BE126813C2}" type="slidenum">
              <a:rPr lang="ja-JP" altLang="en-US" smtClean="0"/>
              <a:pPr>
                <a:defRPr/>
              </a:pPr>
              <a:t>8</a:t>
            </a:fld>
            <a:endParaRPr lang="ja-JP" altLang="en-US" dirty="0"/>
          </a:p>
        </p:txBody>
      </p:sp>
      <p:sp>
        <p:nvSpPr>
          <p:cNvPr id="5" name="テキスト ボックス 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2253700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76200"/>
            <a:ext cx="7772400" cy="762000"/>
          </a:xfrm>
        </p:spPr>
        <p:txBody>
          <a:bodyPr/>
          <a:lstStyle/>
          <a:p>
            <a:pPr eaLnBrk="1" hangingPunct="1"/>
            <a:r>
              <a:rPr lang="en-US" altLang="ja-JP" sz="3600" dirty="0" smtClean="0"/>
              <a:t>Recent update of physics-1 (2016.3)</a:t>
            </a:r>
          </a:p>
        </p:txBody>
      </p:sp>
      <p:sp>
        <p:nvSpPr>
          <p:cNvPr id="34819" name="Rectangle 3"/>
          <p:cNvSpPr>
            <a:spLocks noGrp="1" noChangeArrowheads="1"/>
          </p:cNvSpPr>
          <p:nvPr>
            <p:ph idx="1"/>
          </p:nvPr>
        </p:nvSpPr>
        <p:spPr>
          <a:xfrm>
            <a:off x="391758" y="762000"/>
            <a:ext cx="8352928" cy="5554308"/>
          </a:xfrm>
          <a:solidFill>
            <a:srgbClr val="FFFFFF">
              <a:alpha val="80000"/>
            </a:srgbClr>
          </a:solidFill>
        </p:spPr>
        <p:txBody>
          <a:bodyPr/>
          <a:lstStyle/>
          <a:p>
            <a:pPr marL="0" indent="0">
              <a:buNone/>
            </a:pPr>
            <a:r>
              <a:rPr lang="en-US" altLang="ja-JP" sz="1800" b="1" dirty="0" smtClean="0"/>
              <a:t>- Cumulus </a:t>
            </a:r>
            <a:r>
              <a:rPr lang="en-US" altLang="ja-JP" sz="1800" b="1" dirty="0"/>
              <a:t>convection (Arakawa-Schubert) </a:t>
            </a:r>
            <a:r>
              <a:rPr lang="en-US" altLang="ja-JP" sz="1800" b="1" dirty="0" smtClean="0"/>
              <a:t>  by A. </a:t>
            </a:r>
            <a:r>
              <a:rPr lang="en-US" altLang="ja-JP" sz="1800" b="1" dirty="0" err="1" smtClean="0"/>
              <a:t>Shimokobe</a:t>
            </a:r>
            <a:r>
              <a:rPr lang="en-US" altLang="ja-JP" sz="1800" b="1" dirty="0" smtClean="0"/>
              <a:t>, H. Sato, M. </a:t>
            </a:r>
            <a:r>
              <a:rPr lang="en-US" altLang="ja-JP" sz="1800" b="1" dirty="0" err="1" smtClean="0"/>
              <a:t>Ujiie</a:t>
            </a:r>
            <a:endParaRPr lang="en-US" altLang="ja-JP" sz="1800" b="1" dirty="0" smtClean="0"/>
          </a:p>
          <a:p>
            <a:pPr marL="0" indent="0">
              <a:buNone/>
            </a:pPr>
            <a:r>
              <a:rPr lang="en-US" altLang="ja-JP" sz="1800" dirty="0" smtClean="0"/>
              <a:t>1. Revising budget equation of moist static energy </a:t>
            </a:r>
          </a:p>
          <a:p>
            <a:pPr marL="0" indent="0">
              <a:buNone/>
            </a:pPr>
            <a:r>
              <a:rPr lang="en-US" altLang="ja-JP" sz="1800" dirty="0" smtClean="0">
                <a:solidFill>
                  <a:srgbClr val="FF0000"/>
                </a:solidFill>
              </a:rPr>
              <a:t>       → </a:t>
            </a:r>
            <a:r>
              <a:rPr lang="en-US" altLang="ja-JP" sz="1800" dirty="0">
                <a:solidFill>
                  <a:srgbClr val="FF0000"/>
                </a:solidFill>
              </a:rPr>
              <a:t>Improving energy conservation </a:t>
            </a:r>
            <a:endParaRPr lang="en-US" altLang="ja-JP" sz="1800" dirty="0" smtClean="0">
              <a:solidFill>
                <a:srgbClr val="FF0000"/>
              </a:solidFill>
            </a:endParaRPr>
          </a:p>
          <a:p>
            <a:pPr marL="0" indent="0">
              <a:buNone/>
            </a:pPr>
            <a:r>
              <a:rPr lang="en-US" altLang="ja-JP" sz="1800" dirty="0" smtClean="0"/>
              <a:t>2. Revising </a:t>
            </a:r>
            <a:r>
              <a:rPr lang="en-US" altLang="ja-JP" sz="1800" dirty="0"/>
              <a:t>estimation of static energy at cloud base </a:t>
            </a:r>
            <a:endParaRPr lang="en-US" altLang="ja-JP" sz="1800" dirty="0" smtClean="0"/>
          </a:p>
          <a:p>
            <a:pPr marL="457200" lvl="1" indent="0">
              <a:buNone/>
            </a:pPr>
            <a:r>
              <a:rPr lang="en-US" altLang="ja-JP" sz="1600" dirty="0" smtClean="0"/>
              <a:t>Entrainment </a:t>
            </a:r>
            <a:r>
              <a:rPr lang="en-US" altLang="ja-JP" sz="1600" dirty="0"/>
              <a:t>rate based on </a:t>
            </a:r>
            <a:r>
              <a:rPr lang="en-US" altLang="ja-JP" sz="1600" dirty="0" err="1"/>
              <a:t>Jakob</a:t>
            </a:r>
            <a:r>
              <a:rPr lang="en-US" altLang="ja-JP" sz="1600" dirty="0"/>
              <a:t> and </a:t>
            </a:r>
            <a:r>
              <a:rPr lang="en-US" altLang="ja-JP" sz="1600" dirty="0" err="1"/>
              <a:t>Siebesma</a:t>
            </a:r>
            <a:r>
              <a:rPr lang="en-US" altLang="ja-JP" sz="1600" dirty="0"/>
              <a:t> (2003), adding static energy perturbation at cloud base </a:t>
            </a:r>
          </a:p>
          <a:p>
            <a:pPr marL="0" indent="0">
              <a:buNone/>
            </a:pPr>
            <a:r>
              <a:rPr lang="en-US" altLang="ja-JP" sz="1800" dirty="0" smtClean="0">
                <a:solidFill>
                  <a:srgbClr val="FF0000"/>
                </a:solidFill>
              </a:rPr>
              <a:t>       → </a:t>
            </a:r>
            <a:r>
              <a:rPr lang="en-US" altLang="ja-JP" sz="1800" dirty="0">
                <a:solidFill>
                  <a:srgbClr val="FF0000"/>
                </a:solidFill>
              </a:rPr>
              <a:t>Improving convective heating profile </a:t>
            </a:r>
          </a:p>
          <a:p>
            <a:pPr marL="0" indent="0">
              <a:buNone/>
            </a:pPr>
            <a:r>
              <a:rPr lang="en-US" altLang="ja-JP" sz="1800" dirty="0"/>
              <a:t>3</a:t>
            </a:r>
            <a:r>
              <a:rPr lang="en-US" altLang="ja-JP" sz="1800" dirty="0" smtClean="0"/>
              <a:t>. Revising </a:t>
            </a:r>
            <a:r>
              <a:rPr lang="en-US" altLang="ja-JP" sz="1800" dirty="0"/>
              <a:t>snow melting process </a:t>
            </a:r>
          </a:p>
          <a:p>
            <a:pPr marL="0" indent="0">
              <a:buNone/>
            </a:pPr>
            <a:r>
              <a:rPr lang="en-US" altLang="ja-JP" sz="1800" dirty="0" smtClean="0">
                <a:solidFill>
                  <a:srgbClr val="FF0000"/>
                </a:solidFill>
              </a:rPr>
              <a:t>       → </a:t>
            </a:r>
            <a:r>
              <a:rPr lang="en-US" altLang="ja-JP" sz="1800" dirty="0">
                <a:solidFill>
                  <a:srgbClr val="FF0000"/>
                </a:solidFill>
              </a:rPr>
              <a:t>Improving convective heating profile </a:t>
            </a:r>
            <a:endParaRPr lang="en-US" altLang="ja-JP" sz="1800" dirty="0" smtClean="0">
              <a:solidFill>
                <a:srgbClr val="FF0000"/>
              </a:solidFill>
            </a:endParaRPr>
          </a:p>
          <a:p>
            <a:pPr marL="0" indent="0">
              <a:buNone/>
            </a:pPr>
            <a:r>
              <a:rPr lang="en-US" altLang="ja-JP" sz="1800" dirty="0" smtClean="0"/>
              <a:t>4. Introducing </a:t>
            </a:r>
            <a:r>
              <a:rPr lang="en-US" altLang="ja-JP" sz="1800" dirty="0"/>
              <a:t>fallout of precipitation between cloud base and cloud top Iterative calculation to estimate entrainment rate </a:t>
            </a:r>
          </a:p>
          <a:p>
            <a:pPr marL="0" indent="0">
              <a:buNone/>
            </a:pPr>
            <a:r>
              <a:rPr lang="en-US" altLang="ja-JP" sz="1800" dirty="0" smtClean="0">
                <a:solidFill>
                  <a:srgbClr val="FF0000"/>
                </a:solidFill>
              </a:rPr>
              <a:t>       → </a:t>
            </a:r>
            <a:r>
              <a:rPr lang="en-US" altLang="ja-JP" sz="1800" dirty="0">
                <a:solidFill>
                  <a:srgbClr val="FF0000"/>
                </a:solidFill>
              </a:rPr>
              <a:t>Improving convective heating profile </a:t>
            </a:r>
          </a:p>
          <a:p>
            <a:pPr marL="0" indent="0">
              <a:buNone/>
            </a:pPr>
            <a:r>
              <a:rPr lang="en-US" altLang="ja-JP" sz="1800" b="1" dirty="0" smtClean="0"/>
              <a:t>- Cloud </a:t>
            </a:r>
            <a:r>
              <a:rPr lang="en-US" altLang="ja-JP" sz="1800" b="1" dirty="0"/>
              <a:t>(PDF-based parameterization (Smith 1990)) </a:t>
            </a:r>
            <a:r>
              <a:rPr lang="en-US" altLang="ja-JP" sz="1800" b="1" dirty="0" smtClean="0"/>
              <a:t>   by </a:t>
            </a:r>
            <a:r>
              <a:rPr lang="en-US" altLang="ja-JP" sz="1800" b="1" dirty="0"/>
              <a:t>K. Saitou, M. </a:t>
            </a:r>
            <a:r>
              <a:rPr lang="en-US" altLang="ja-JP" sz="1800" b="1" dirty="0" err="1"/>
              <a:t>Ujiie</a:t>
            </a:r>
            <a:endParaRPr lang="en-US" altLang="ja-JP" sz="1800" b="1" dirty="0"/>
          </a:p>
          <a:p>
            <a:pPr marL="0" indent="0">
              <a:buNone/>
            </a:pPr>
            <a:r>
              <a:rPr lang="en-US" altLang="ja-JP" sz="1800" dirty="0" smtClean="0"/>
              <a:t>1. Removing </a:t>
            </a:r>
            <a:r>
              <a:rPr lang="en-US" altLang="ja-JP" sz="1800" dirty="0"/>
              <a:t>increase of PDF width by cumulus effect </a:t>
            </a:r>
          </a:p>
          <a:p>
            <a:pPr marL="0" indent="0">
              <a:buNone/>
            </a:pPr>
            <a:r>
              <a:rPr lang="en-US" altLang="ja-JP" sz="1800" dirty="0" smtClean="0">
                <a:solidFill>
                  <a:srgbClr val="FF0000"/>
                </a:solidFill>
              </a:rPr>
              <a:t>       → </a:t>
            </a:r>
            <a:r>
              <a:rPr lang="en-US" altLang="ja-JP" sz="1800" dirty="0">
                <a:solidFill>
                  <a:srgbClr val="FF0000"/>
                </a:solidFill>
              </a:rPr>
              <a:t>Reducing dry bias in the middle troposphere </a:t>
            </a:r>
          </a:p>
          <a:p>
            <a:pPr marL="0" indent="0">
              <a:buNone/>
            </a:pPr>
            <a:r>
              <a:rPr lang="en-US" altLang="ja-JP" sz="1800" dirty="0"/>
              <a:t>2</a:t>
            </a:r>
            <a:r>
              <a:rPr lang="en-US" altLang="ja-JP" sz="1800" dirty="0" smtClean="0"/>
              <a:t>. Revising </a:t>
            </a:r>
            <a:r>
              <a:rPr lang="en-US" altLang="ja-JP" sz="1800" dirty="0"/>
              <a:t>cloud ice falling process </a:t>
            </a:r>
          </a:p>
          <a:p>
            <a:pPr marL="0" indent="0">
              <a:buNone/>
            </a:pPr>
            <a:r>
              <a:rPr lang="en-US" altLang="ja-JP" sz="1800" dirty="0" smtClean="0"/>
              <a:t>  </a:t>
            </a:r>
            <a:r>
              <a:rPr lang="en-US" altLang="ja-JP" sz="1800" dirty="0" smtClean="0">
                <a:solidFill>
                  <a:srgbClr val="FF0000"/>
                </a:solidFill>
              </a:rPr>
              <a:t>     → </a:t>
            </a:r>
            <a:r>
              <a:rPr lang="en-US" altLang="ja-JP" sz="1800" dirty="0">
                <a:solidFill>
                  <a:srgbClr val="FF0000"/>
                </a:solidFill>
              </a:rPr>
              <a:t>Reducing time step dependency </a:t>
            </a:r>
            <a:endParaRPr lang="en-US" altLang="ja-JP" sz="2000" dirty="0" smtClean="0">
              <a:solidFill>
                <a:srgbClr val="FF0000"/>
              </a:solidFill>
            </a:endParaRPr>
          </a:p>
        </p:txBody>
      </p:sp>
      <p:sp>
        <p:nvSpPr>
          <p:cNvPr id="4" name="スライド番号プレースホルダ 3"/>
          <p:cNvSpPr>
            <a:spLocks noGrp="1"/>
          </p:cNvSpPr>
          <p:nvPr>
            <p:ph type="sldNum" sz="quarter" idx="11"/>
          </p:nvPr>
        </p:nvSpPr>
        <p:spPr/>
        <p:txBody>
          <a:bodyPr/>
          <a:lstStyle/>
          <a:p>
            <a:pPr>
              <a:defRPr/>
            </a:pPr>
            <a:fld id="{7D3780F8-9611-4933-BA94-03BE126813C2}" type="slidenum">
              <a:rPr lang="ja-JP" altLang="en-US" smtClean="0"/>
              <a:pPr>
                <a:defRPr/>
              </a:pPr>
              <a:t>9</a:t>
            </a:fld>
            <a:endParaRPr lang="ja-JP" altLang="en-US" dirty="0"/>
          </a:p>
        </p:txBody>
      </p:sp>
      <p:sp>
        <p:nvSpPr>
          <p:cNvPr id="5" name="テキスト ボックス 4"/>
          <p:cNvSpPr txBox="1"/>
          <p:nvPr/>
        </p:nvSpPr>
        <p:spPr>
          <a:xfrm>
            <a:off x="6170108" y="6550223"/>
            <a:ext cx="2973891" cy="307777"/>
          </a:xfrm>
          <a:prstGeom prst="rect">
            <a:avLst/>
          </a:prstGeom>
          <a:noFill/>
          <a:ln w="15875">
            <a:solidFill>
              <a:schemeClr val="bg2">
                <a:lumMod val="50000"/>
              </a:schemeClr>
            </a:solidFill>
          </a:ln>
        </p:spPr>
        <p:txBody>
          <a:bodyPr wrap="none" rtlCol="0">
            <a:spAutoFit/>
          </a:bodyPr>
          <a:lstStyle/>
          <a:p>
            <a:r>
              <a:rPr kumimoji="1" lang="en-US" altLang="ja-JP" sz="1400" dirty="0" smtClean="0"/>
              <a:t>Numerical Prediction Division, JMA</a:t>
            </a:r>
            <a:endParaRPr kumimoji="1" lang="ja-JP" altLang="en-US" sz="1400" dirty="0"/>
          </a:p>
        </p:txBody>
      </p:sp>
    </p:spTree>
    <p:extLst>
      <p:ext uri="{BB962C8B-B14F-4D97-AF65-F5344CB8AC3E}">
        <p14:creationId xmlns:p14="http://schemas.microsoft.com/office/powerpoint/2010/main" val="408769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数値予報課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標準テンプレート</Template>
  <TotalTime>15471</TotalTime>
  <Words>3648</Words>
  <Application>Microsoft Macintosh PowerPoint</Application>
  <PresentationFormat>On-screen Show (4:3)</PresentationFormat>
  <Paragraphs>609</Paragraphs>
  <Slides>45</Slides>
  <Notes>19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60" baseType="lpstr">
      <vt:lpstr>Arial</vt:lpstr>
      <vt:lpstr>Arial Unicode MS</vt:lpstr>
      <vt:lpstr>Calibri</vt:lpstr>
      <vt:lpstr>ＭＳ Ｐゴシック</vt:lpstr>
      <vt:lpstr>ＭＳ ゴシック</vt:lpstr>
      <vt:lpstr>ＭＳ 明朝</vt:lpstr>
      <vt:lpstr>Tahoma</vt:lpstr>
      <vt:lpstr>Times New Roman</vt:lpstr>
      <vt:lpstr>Verdana</vt:lpstr>
      <vt:lpstr>Wingdings</vt:lpstr>
      <vt:lpstr>メイリオ</vt:lpstr>
      <vt:lpstr>標準テンプレート</vt:lpstr>
      <vt:lpstr>数値予報課標準テンプレート</vt:lpstr>
      <vt:lpstr>図</vt:lpstr>
      <vt:lpstr>Chart</vt:lpstr>
      <vt:lpstr>The overview of JMA activity: numerical prediction division, RSMC Tokyo, and Meteorological Research Institute</vt:lpstr>
      <vt:lpstr>contents</vt:lpstr>
      <vt:lpstr>PowerPoint Presentation</vt:lpstr>
      <vt:lpstr>Current NWP models of NPD/JMA </vt:lpstr>
      <vt:lpstr>Global model</vt:lpstr>
      <vt:lpstr>Objectives of Global Model (GSM)</vt:lpstr>
      <vt:lpstr>Numerical/Dynamical Properties (1)</vt:lpstr>
      <vt:lpstr>Numerical/Dynamical Properties (2)</vt:lpstr>
      <vt:lpstr>Recent update of physics-1 (2016.3)</vt:lpstr>
      <vt:lpstr>Recent update of physics-2 (2016.3)</vt:lpstr>
      <vt:lpstr>Recent update of physics-3 (2016.3)</vt:lpstr>
      <vt:lpstr>Operational Global Objective Analysis</vt:lpstr>
      <vt:lpstr>PowerPoint Presentation</vt:lpstr>
      <vt:lpstr>Problem 1: locally large increment at sea level</vt:lpstr>
      <vt:lpstr>TC Track error</vt:lpstr>
      <vt:lpstr>Meso scale model</vt:lpstr>
      <vt:lpstr>Objectives of Meso-scale NWP System</vt:lpstr>
      <vt:lpstr>Overview of MSM  based on JMA-NHM:“JMA-NonHydrostatic Model”</vt:lpstr>
      <vt:lpstr>Development of a New NWP System – asuca, Physics Library, asuca-Var – </vt:lpstr>
      <vt:lpstr>PowerPoint Presentation</vt:lpstr>
      <vt:lpstr>Karman Vortex Streets</vt:lpstr>
      <vt:lpstr>PowerPoint Presentation</vt:lpstr>
      <vt:lpstr>Future plan</vt:lpstr>
      <vt:lpstr>PowerPoint Presentation</vt:lpstr>
      <vt:lpstr>PowerPoint Presentation</vt:lpstr>
      <vt:lpstr>Activities of the RSMC Tokyo – Typhoon Center  Following slides are kindly provided by colleagues at RSMC Tokyo and Office of Marine Prediction</vt:lpstr>
      <vt:lpstr>Early Dvorak Analysis</vt:lpstr>
      <vt:lpstr>TC genesis probability based on EDA</vt:lpstr>
      <vt:lpstr>What is WMO North Western Pacific Tropical Cyclone Ensemble Forecast Project (NWP-TCEFP)?</vt:lpstr>
      <vt:lpstr>TC activity forecast on NWP-TCEFP</vt:lpstr>
      <vt:lpstr>TC activity prediction based on EPS</vt:lpstr>
      <vt:lpstr>Regional Storm Surge Prediction</vt:lpstr>
      <vt:lpstr>Specification of Storm Surge model</vt:lpstr>
      <vt:lpstr>Multi-scenario Storm Surge Prediction</vt:lpstr>
      <vt:lpstr>PowerPoint Presentation</vt:lpstr>
      <vt:lpstr>Global 7-km mesh nonhydrostatic Model Intercomparison Project for improving TYphoon forecast (TYMIP-G7)</vt:lpstr>
      <vt:lpstr>Background of this project</vt:lpstr>
      <vt:lpstr>Aim of project &amp; expected outcome</vt:lpstr>
      <vt:lpstr>Outline of Model and experiments</vt:lpstr>
      <vt:lpstr>SLP and rainfall distribution -animantion-</vt:lpstr>
      <vt:lpstr>Bias of TC Intensity</vt:lpstr>
      <vt:lpstr>TC track error-1</vt:lpstr>
      <vt:lpstr>TC track error-2</vt:lpstr>
      <vt:lpstr>Vertical structure of Vt &amp; Vr</vt:lpstr>
      <vt:lpstr>Summary and future work on TYMIP-G7</vt:lpstr>
    </vt:vector>
  </TitlesOfParts>
  <Company>気象庁</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sawada</dc:creator>
  <cp:lastModifiedBy>Microsoft Office User</cp:lastModifiedBy>
  <cp:revision>669</cp:revision>
  <dcterms:created xsi:type="dcterms:W3CDTF">2011-02-07T08:59:08Z</dcterms:created>
  <dcterms:modified xsi:type="dcterms:W3CDTF">2016-10-05T15:53:25Z</dcterms:modified>
</cp:coreProperties>
</file>