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6"/>
  </p:notesMasterIdLst>
  <p:sldIdLst>
    <p:sldId id="256" r:id="rId2"/>
    <p:sldId id="257" r:id="rId3"/>
    <p:sldId id="258" r:id="rId4"/>
    <p:sldId id="259" r:id="rId5"/>
    <p:sldId id="265" r:id="rId6"/>
    <p:sldId id="266" r:id="rId7"/>
    <p:sldId id="260" r:id="rId8"/>
    <p:sldId id="261" r:id="rId9"/>
    <p:sldId id="262" r:id="rId10"/>
    <p:sldId id="281" r:id="rId11"/>
    <p:sldId id="276" r:id="rId12"/>
    <p:sldId id="279" r:id="rId13"/>
    <p:sldId id="277" r:id="rId14"/>
    <p:sldId id="278" r:id="rId15"/>
    <p:sldId id="264" r:id="rId16"/>
    <p:sldId id="267" r:id="rId17"/>
    <p:sldId id="268" r:id="rId18"/>
    <p:sldId id="269" r:id="rId19"/>
    <p:sldId id="270" r:id="rId20"/>
    <p:sldId id="271" r:id="rId21"/>
    <p:sldId id="272" r:id="rId22"/>
    <p:sldId id="275" r:id="rId23"/>
    <p:sldId id="273" r:id="rId24"/>
    <p:sldId id="27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2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3D9BA-BC99-054C-B104-7C0FA7499986}" type="doc">
      <dgm:prSet loTypeId="urn:microsoft.com/office/officeart/2005/8/layout/process1" loCatId="" qsTypeId="urn:microsoft.com/office/officeart/2005/8/quickstyle/simple5" qsCatId="simple" csTypeId="urn:microsoft.com/office/officeart/2005/8/colors/accent1_2" csCatId="accent1" phldr="1"/>
      <dgm:spPr/>
    </dgm:pt>
    <dgm:pt modelId="{145E3FEA-EDD1-674B-88A8-8583EC9FFB2A}">
      <dgm:prSet phldrT="[Text]"/>
      <dgm:spPr/>
      <dgm:t>
        <a:bodyPr/>
        <a:lstStyle/>
        <a:p>
          <a:r>
            <a:rPr lang="en-US" b="1" dirty="0" smtClean="0">
              <a:latin typeface="Helvetica"/>
              <a:cs typeface="Helvetica"/>
            </a:rPr>
            <a:t>GACM</a:t>
          </a:r>
          <a:endParaRPr lang="en-US" b="1" dirty="0">
            <a:latin typeface="Helvetica"/>
            <a:cs typeface="Helvetica"/>
          </a:endParaRPr>
        </a:p>
      </dgm:t>
    </dgm:pt>
    <dgm:pt modelId="{A7A1DA9A-718B-F64B-84F7-0D66083A369B}" type="parTrans" cxnId="{6F5674D2-AE18-234E-B237-F18EB13FF691}">
      <dgm:prSet/>
      <dgm:spPr/>
      <dgm:t>
        <a:bodyPr/>
        <a:lstStyle/>
        <a:p>
          <a:endParaRPr lang="en-US"/>
        </a:p>
      </dgm:t>
    </dgm:pt>
    <dgm:pt modelId="{8A37E42E-B58E-3748-ABCB-139A4B71854A}" type="sibTrans" cxnId="{6F5674D2-AE18-234E-B237-F18EB13FF691}">
      <dgm:prSet/>
      <dgm:spPr/>
      <dgm:t>
        <a:bodyPr/>
        <a:lstStyle/>
        <a:p>
          <a:endParaRPr lang="en-US"/>
        </a:p>
      </dgm:t>
    </dgm:pt>
    <dgm:pt modelId="{BE742C1B-628E-434E-93DD-068A03AC70E7}">
      <dgm:prSet phldrT="[Text]"/>
      <dgm:spPr/>
      <dgm:t>
        <a:bodyPr/>
        <a:lstStyle/>
        <a:p>
          <a:r>
            <a:rPr lang="en-US" b="1" dirty="0" smtClean="0">
              <a:latin typeface="Helvetica"/>
              <a:cs typeface="Helvetica"/>
            </a:rPr>
            <a:t>GACM Boundary Conditions</a:t>
          </a:r>
          <a:endParaRPr lang="en-US" b="1" dirty="0">
            <a:latin typeface="Helvetica"/>
            <a:cs typeface="Helvetica"/>
          </a:endParaRPr>
        </a:p>
      </dgm:t>
    </dgm:pt>
    <dgm:pt modelId="{6FAC7B36-365F-4E4C-8172-43DD37E2F748}" type="parTrans" cxnId="{DF13AD60-7BFE-134A-8A98-3B74F67C7E68}">
      <dgm:prSet/>
      <dgm:spPr/>
      <dgm:t>
        <a:bodyPr/>
        <a:lstStyle/>
        <a:p>
          <a:endParaRPr lang="en-US"/>
        </a:p>
      </dgm:t>
    </dgm:pt>
    <dgm:pt modelId="{40A76F0E-EDF8-EC45-A17D-C3D3ACF86BDE}" type="sibTrans" cxnId="{DF13AD60-7BFE-134A-8A98-3B74F67C7E68}">
      <dgm:prSet/>
      <dgm:spPr/>
      <dgm:t>
        <a:bodyPr/>
        <a:lstStyle/>
        <a:p>
          <a:endParaRPr lang="en-US"/>
        </a:p>
      </dgm:t>
    </dgm:pt>
    <dgm:pt modelId="{D6F59692-7C6F-BF47-BD09-25B2B699C407}">
      <dgm:prSet phldrT="[Text]"/>
      <dgm:spPr/>
      <dgm:t>
        <a:bodyPr/>
        <a:lstStyle/>
        <a:p>
          <a:r>
            <a:rPr lang="en-US" b="1" dirty="0" smtClean="0">
              <a:latin typeface="Helvetica"/>
              <a:cs typeface="Helvetica"/>
            </a:rPr>
            <a:t>RACM2</a:t>
          </a:r>
          <a:endParaRPr lang="en-US" b="1" dirty="0">
            <a:latin typeface="Helvetica"/>
            <a:cs typeface="Helvetica"/>
          </a:endParaRPr>
        </a:p>
      </dgm:t>
    </dgm:pt>
    <dgm:pt modelId="{DA4F6783-3290-0443-8DC0-1AFB60A6AA59}" type="parTrans" cxnId="{C14CEB3B-36D2-4F4B-AFCE-81790EC1D580}">
      <dgm:prSet/>
      <dgm:spPr/>
      <dgm:t>
        <a:bodyPr/>
        <a:lstStyle/>
        <a:p>
          <a:endParaRPr lang="en-US"/>
        </a:p>
      </dgm:t>
    </dgm:pt>
    <dgm:pt modelId="{69BC68CD-E38D-014E-A967-FFA601C099F6}" type="sibTrans" cxnId="{C14CEB3B-36D2-4F4B-AFCE-81790EC1D580}">
      <dgm:prSet/>
      <dgm:spPr/>
      <dgm:t>
        <a:bodyPr/>
        <a:lstStyle/>
        <a:p>
          <a:endParaRPr lang="en-US"/>
        </a:p>
      </dgm:t>
    </dgm:pt>
    <dgm:pt modelId="{DFF4C381-34D1-4544-97D5-D1DDCE12E502}">
      <dgm:prSet phldrT="[Text]"/>
      <dgm:spPr/>
      <dgm:t>
        <a:bodyPr/>
        <a:lstStyle/>
        <a:p>
          <a:r>
            <a:rPr lang="en-US" b="1" dirty="0" smtClean="0">
              <a:latin typeface="Helvetica"/>
              <a:cs typeface="Helvetica"/>
            </a:rPr>
            <a:t>Air Quality Forecast (Regional/Global) </a:t>
          </a:r>
          <a:endParaRPr lang="en-US" b="1" dirty="0">
            <a:latin typeface="Helvetica"/>
            <a:cs typeface="Helvetica"/>
          </a:endParaRPr>
        </a:p>
      </dgm:t>
    </dgm:pt>
    <dgm:pt modelId="{E1A79B41-3F6B-E24D-8AE4-FE9E95EA90C6}" type="parTrans" cxnId="{4ADE1B0F-4E8A-4843-B856-EA9959DBE079}">
      <dgm:prSet/>
      <dgm:spPr/>
      <dgm:t>
        <a:bodyPr/>
        <a:lstStyle/>
        <a:p>
          <a:endParaRPr lang="en-US"/>
        </a:p>
      </dgm:t>
    </dgm:pt>
    <dgm:pt modelId="{52BD15BA-6793-4641-8CE8-185C47E7CD13}" type="sibTrans" cxnId="{4ADE1B0F-4E8A-4843-B856-EA9959DBE079}">
      <dgm:prSet/>
      <dgm:spPr/>
      <dgm:t>
        <a:bodyPr/>
        <a:lstStyle/>
        <a:p>
          <a:endParaRPr lang="en-US"/>
        </a:p>
      </dgm:t>
    </dgm:pt>
    <dgm:pt modelId="{42B9C891-32C2-6E44-9925-6C2BED2447C6}" type="pres">
      <dgm:prSet presAssocID="{5FF3D9BA-BC99-054C-B104-7C0FA7499986}" presName="Name0" presStyleCnt="0">
        <dgm:presLayoutVars>
          <dgm:dir/>
          <dgm:resizeHandles val="exact"/>
        </dgm:presLayoutVars>
      </dgm:prSet>
      <dgm:spPr/>
    </dgm:pt>
    <dgm:pt modelId="{D2B36847-0F6F-2B45-9789-93E8B8C70D6A}" type="pres">
      <dgm:prSet presAssocID="{145E3FEA-EDD1-674B-88A8-8583EC9FFB2A}" presName="node" presStyleLbl="node1" presStyleIdx="0" presStyleCnt="4" custLinFactY="-2751" custLinFactNeighborX="-836" custLinFactNeighborY="-100000">
        <dgm:presLayoutVars>
          <dgm:bulletEnabled val="1"/>
        </dgm:presLayoutVars>
      </dgm:prSet>
      <dgm:spPr/>
      <dgm:t>
        <a:bodyPr/>
        <a:lstStyle/>
        <a:p>
          <a:endParaRPr lang="en-US"/>
        </a:p>
      </dgm:t>
    </dgm:pt>
    <dgm:pt modelId="{7036396D-C024-9248-9E4C-6F1C01C036FB}" type="pres">
      <dgm:prSet presAssocID="{8A37E42E-B58E-3748-ABCB-139A4B71854A}" presName="sibTrans" presStyleLbl="sibTrans2D1" presStyleIdx="0" presStyleCnt="3"/>
      <dgm:spPr/>
      <dgm:t>
        <a:bodyPr/>
        <a:lstStyle/>
        <a:p>
          <a:endParaRPr lang="en-US"/>
        </a:p>
      </dgm:t>
    </dgm:pt>
    <dgm:pt modelId="{5A77E909-1467-B745-A310-0B016270E1DD}" type="pres">
      <dgm:prSet presAssocID="{8A37E42E-B58E-3748-ABCB-139A4B71854A}" presName="connectorText" presStyleLbl="sibTrans2D1" presStyleIdx="0" presStyleCnt="3"/>
      <dgm:spPr/>
      <dgm:t>
        <a:bodyPr/>
        <a:lstStyle/>
        <a:p>
          <a:endParaRPr lang="en-US"/>
        </a:p>
      </dgm:t>
    </dgm:pt>
    <dgm:pt modelId="{0100A3D4-5C8D-6D47-BD4A-1F5EDA383B8F}" type="pres">
      <dgm:prSet presAssocID="{BE742C1B-628E-434E-93DD-068A03AC70E7}" presName="node" presStyleLbl="node1" presStyleIdx="1" presStyleCnt="4" custLinFactY="-7740" custLinFactNeighborX="-2214" custLinFactNeighborY="-100000">
        <dgm:presLayoutVars>
          <dgm:bulletEnabled val="1"/>
        </dgm:presLayoutVars>
      </dgm:prSet>
      <dgm:spPr/>
      <dgm:t>
        <a:bodyPr/>
        <a:lstStyle/>
        <a:p>
          <a:endParaRPr lang="en-US"/>
        </a:p>
      </dgm:t>
    </dgm:pt>
    <dgm:pt modelId="{0E9180BC-67F5-0149-AD3E-0F3A8B664592}" type="pres">
      <dgm:prSet presAssocID="{40A76F0E-EDF8-EC45-A17D-C3D3ACF86BDE}" presName="sibTrans" presStyleLbl="sibTrans2D1" presStyleIdx="1" presStyleCnt="3"/>
      <dgm:spPr/>
      <dgm:t>
        <a:bodyPr/>
        <a:lstStyle/>
        <a:p>
          <a:endParaRPr lang="en-US"/>
        </a:p>
      </dgm:t>
    </dgm:pt>
    <dgm:pt modelId="{3B7F3A6F-0B73-6A48-A1CA-1D9E331721FF}" type="pres">
      <dgm:prSet presAssocID="{40A76F0E-EDF8-EC45-A17D-C3D3ACF86BDE}" presName="connectorText" presStyleLbl="sibTrans2D1" presStyleIdx="1" presStyleCnt="3"/>
      <dgm:spPr/>
      <dgm:t>
        <a:bodyPr/>
        <a:lstStyle/>
        <a:p>
          <a:endParaRPr lang="en-US"/>
        </a:p>
      </dgm:t>
    </dgm:pt>
    <dgm:pt modelId="{FBBF3C66-C86E-E74D-9A5A-22E7C5140CFA}" type="pres">
      <dgm:prSet presAssocID="{D6F59692-7C6F-BF47-BD09-25B2B699C407}" presName="node" presStyleLbl="node1" presStyleIdx="2" presStyleCnt="4" custLinFactY="-4789" custLinFactNeighborX="836" custLinFactNeighborY="-100000">
        <dgm:presLayoutVars>
          <dgm:bulletEnabled val="1"/>
        </dgm:presLayoutVars>
      </dgm:prSet>
      <dgm:spPr/>
      <dgm:t>
        <a:bodyPr/>
        <a:lstStyle/>
        <a:p>
          <a:endParaRPr lang="en-US"/>
        </a:p>
      </dgm:t>
    </dgm:pt>
    <dgm:pt modelId="{3C234D69-4A72-6F45-85EF-11079302A34E}" type="pres">
      <dgm:prSet presAssocID="{69BC68CD-E38D-014E-A967-FFA601C099F6}" presName="sibTrans" presStyleLbl="sibTrans2D1" presStyleIdx="2" presStyleCnt="3"/>
      <dgm:spPr/>
      <dgm:t>
        <a:bodyPr/>
        <a:lstStyle/>
        <a:p>
          <a:endParaRPr lang="en-US"/>
        </a:p>
      </dgm:t>
    </dgm:pt>
    <dgm:pt modelId="{56DB6774-AB79-7E4E-BBB6-FE48F4678040}" type="pres">
      <dgm:prSet presAssocID="{69BC68CD-E38D-014E-A967-FFA601C099F6}" presName="connectorText" presStyleLbl="sibTrans2D1" presStyleIdx="2" presStyleCnt="3"/>
      <dgm:spPr/>
      <dgm:t>
        <a:bodyPr/>
        <a:lstStyle/>
        <a:p>
          <a:endParaRPr lang="en-US"/>
        </a:p>
      </dgm:t>
    </dgm:pt>
    <dgm:pt modelId="{B4627D52-8F07-BC4F-906E-C03B16D970F1}" type="pres">
      <dgm:prSet presAssocID="{DFF4C381-34D1-4544-97D5-D1DDCE12E502}" presName="node" presStyleLbl="node1" presStyleIdx="3" presStyleCnt="4" custLinFactY="-6426" custLinFactNeighborX="572" custLinFactNeighborY="-100000">
        <dgm:presLayoutVars>
          <dgm:bulletEnabled val="1"/>
        </dgm:presLayoutVars>
      </dgm:prSet>
      <dgm:spPr/>
      <dgm:t>
        <a:bodyPr/>
        <a:lstStyle/>
        <a:p>
          <a:endParaRPr lang="en-US"/>
        </a:p>
      </dgm:t>
    </dgm:pt>
  </dgm:ptLst>
  <dgm:cxnLst>
    <dgm:cxn modelId="{EC99EFA3-4740-8E4F-B368-349A38B785B4}" type="presOf" srcId="{40A76F0E-EDF8-EC45-A17D-C3D3ACF86BDE}" destId="{3B7F3A6F-0B73-6A48-A1CA-1D9E331721FF}" srcOrd="1" destOrd="0" presId="urn:microsoft.com/office/officeart/2005/8/layout/process1"/>
    <dgm:cxn modelId="{74508F52-C600-2941-B3A8-348471A98D62}" type="presOf" srcId="{DFF4C381-34D1-4544-97D5-D1DDCE12E502}" destId="{B4627D52-8F07-BC4F-906E-C03B16D970F1}" srcOrd="0" destOrd="0" presId="urn:microsoft.com/office/officeart/2005/8/layout/process1"/>
    <dgm:cxn modelId="{8A10AC67-2350-3F4F-9398-0D3F3807404D}" type="presOf" srcId="{5FF3D9BA-BC99-054C-B104-7C0FA7499986}" destId="{42B9C891-32C2-6E44-9925-6C2BED2447C6}" srcOrd="0" destOrd="0" presId="urn:microsoft.com/office/officeart/2005/8/layout/process1"/>
    <dgm:cxn modelId="{6B69D238-E8C0-7A4B-AEB2-F61E3FB39B67}" type="presOf" srcId="{40A76F0E-EDF8-EC45-A17D-C3D3ACF86BDE}" destId="{0E9180BC-67F5-0149-AD3E-0F3A8B664592}" srcOrd="0" destOrd="0" presId="urn:microsoft.com/office/officeart/2005/8/layout/process1"/>
    <dgm:cxn modelId="{B96469BD-B269-DE4F-B5C3-960D9F529EEA}" type="presOf" srcId="{8A37E42E-B58E-3748-ABCB-139A4B71854A}" destId="{5A77E909-1467-B745-A310-0B016270E1DD}" srcOrd="1" destOrd="0" presId="urn:microsoft.com/office/officeart/2005/8/layout/process1"/>
    <dgm:cxn modelId="{DF13AD60-7BFE-134A-8A98-3B74F67C7E68}" srcId="{5FF3D9BA-BC99-054C-B104-7C0FA7499986}" destId="{BE742C1B-628E-434E-93DD-068A03AC70E7}" srcOrd="1" destOrd="0" parTransId="{6FAC7B36-365F-4E4C-8172-43DD37E2F748}" sibTransId="{40A76F0E-EDF8-EC45-A17D-C3D3ACF86BDE}"/>
    <dgm:cxn modelId="{01BD2BB4-FA39-114B-BCEB-163EFD6FD244}" type="presOf" srcId="{8A37E42E-B58E-3748-ABCB-139A4B71854A}" destId="{7036396D-C024-9248-9E4C-6F1C01C036FB}" srcOrd="0" destOrd="0" presId="urn:microsoft.com/office/officeart/2005/8/layout/process1"/>
    <dgm:cxn modelId="{C14CEB3B-36D2-4F4B-AFCE-81790EC1D580}" srcId="{5FF3D9BA-BC99-054C-B104-7C0FA7499986}" destId="{D6F59692-7C6F-BF47-BD09-25B2B699C407}" srcOrd="2" destOrd="0" parTransId="{DA4F6783-3290-0443-8DC0-1AFB60A6AA59}" sibTransId="{69BC68CD-E38D-014E-A967-FFA601C099F6}"/>
    <dgm:cxn modelId="{F7B831F9-7B48-544B-93E1-F5BE20E4CDA5}" type="presOf" srcId="{69BC68CD-E38D-014E-A967-FFA601C099F6}" destId="{56DB6774-AB79-7E4E-BBB6-FE48F4678040}" srcOrd="1" destOrd="0" presId="urn:microsoft.com/office/officeart/2005/8/layout/process1"/>
    <dgm:cxn modelId="{B0095A77-3D95-494A-B83F-D725F778E2C9}" type="presOf" srcId="{69BC68CD-E38D-014E-A967-FFA601C099F6}" destId="{3C234D69-4A72-6F45-85EF-11079302A34E}" srcOrd="0" destOrd="0" presId="urn:microsoft.com/office/officeart/2005/8/layout/process1"/>
    <dgm:cxn modelId="{15E79FED-B38E-F64E-BA58-65964496B665}" type="presOf" srcId="{D6F59692-7C6F-BF47-BD09-25B2B699C407}" destId="{FBBF3C66-C86E-E74D-9A5A-22E7C5140CFA}" srcOrd="0" destOrd="0" presId="urn:microsoft.com/office/officeart/2005/8/layout/process1"/>
    <dgm:cxn modelId="{A9B0BC9A-B747-E540-9C44-AAE59D59B91D}" type="presOf" srcId="{145E3FEA-EDD1-674B-88A8-8583EC9FFB2A}" destId="{D2B36847-0F6F-2B45-9789-93E8B8C70D6A}" srcOrd="0" destOrd="0" presId="urn:microsoft.com/office/officeart/2005/8/layout/process1"/>
    <dgm:cxn modelId="{72C70A29-AB9B-064B-A2E0-652A1198B03E}" type="presOf" srcId="{BE742C1B-628E-434E-93DD-068A03AC70E7}" destId="{0100A3D4-5C8D-6D47-BD4A-1F5EDA383B8F}" srcOrd="0" destOrd="0" presId="urn:microsoft.com/office/officeart/2005/8/layout/process1"/>
    <dgm:cxn modelId="{6F5674D2-AE18-234E-B237-F18EB13FF691}" srcId="{5FF3D9BA-BC99-054C-B104-7C0FA7499986}" destId="{145E3FEA-EDD1-674B-88A8-8583EC9FFB2A}" srcOrd="0" destOrd="0" parTransId="{A7A1DA9A-718B-F64B-84F7-0D66083A369B}" sibTransId="{8A37E42E-B58E-3748-ABCB-139A4B71854A}"/>
    <dgm:cxn modelId="{4ADE1B0F-4E8A-4843-B856-EA9959DBE079}" srcId="{5FF3D9BA-BC99-054C-B104-7C0FA7499986}" destId="{DFF4C381-34D1-4544-97D5-D1DDCE12E502}" srcOrd="3" destOrd="0" parTransId="{E1A79B41-3F6B-E24D-8AE4-FE9E95EA90C6}" sibTransId="{52BD15BA-6793-4641-8CE8-185C47E7CD13}"/>
    <dgm:cxn modelId="{31925A7C-D087-8245-A794-C174784A5648}" type="presParOf" srcId="{42B9C891-32C2-6E44-9925-6C2BED2447C6}" destId="{D2B36847-0F6F-2B45-9789-93E8B8C70D6A}" srcOrd="0" destOrd="0" presId="urn:microsoft.com/office/officeart/2005/8/layout/process1"/>
    <dgm:cxn modelId="{84DB57E7-DE13-6D4E-86FC-3B8D57BEA064}" type="presParOf" srcId="{42B9C891-32C2-6E44-9925-6C2BED2447C6}" destId="{7036396D-C024-9248-9E4C-6F1C01C036FB}" srcOrd="1" destOrd="0" presId="urn:microsoft.com/office/officeart/2005/8/layout/process1"/>
    <dgm:cxn modelId="{38CB59FA-151E-B14C-ABA7-137B8ADBD614}" type="presParOf" srcId="{7036396D-C024-9248-9E4C-6F1C01C036FB}" destId="{5A77E909-1467-B745-A310-0B016270E1DD}" srcOrd="0" destOrd="0" presId="urn:microsoft.com/office/officeart/2005/8/layout/process1"/>
    <dgm:cxn modelId="{D3C77A3A-52B0-194A-B4A3-6CDE33FD5507}" type="presParOf" srcId="{42B9C891-32C2-6E44-9925-6C2BED2447C6}" destId="{0100A3D4-5C8D-6D47-BD4A-1F5EDA383B8F}" srcOrd="2" destOrd="0" presId="urn:microsoft.com/office/officeart/2005/8/layout/process1"/>
    <dgm:cxn modelId="{BC011997-9AF0-684B-845C-69DE93A2ACD1}" type="presParOf" srcId="{42B9C891-32C2-6E44-9925-6C2BED2447C6}" destId="{0E9180BC-67F5-0149-AD3E-0F3A8B664592}" srcOrd="3" destOrd="0" presId="urn:microsoft.com/office/officeart/2005/8/layout/process1"/>
    <dgm:cxn modelId="{01566433-AC47-7441-B808-EEC0E90A955D}" type="presParOf" srcId="{0E9180BC-67F5-0149-AD3E-0F3A8B664592}" destId="{3B7F3A6F-0B73-6A48-A1CA-1D9E331721FF}" srcOrd="0" destOrd="0" presId="urn:microsoft.com/office/officeart/2005/8/layout/process1"/>
    <dgm:cxn modelId="{3F5C4EA0-868C-3243-882E-D8BD665B8735}" type="presParOf" srcId="{42B9C891-32C2-6E44-9925-6C2BED2447C6}" destId="{FBBF3C66-C86E-E74D-9A5A-22E7C5140CFA}" srcOrd="4" destOrd="0" presId="urn:microsoft.com/office/officeart/2005/8/layout/process1"/>
    <dgm:cxn modelId="{E0CE742D-505E-8044-9521-0AF52C026368}" type="presParOf" srcId="{42B9C891-32C2-6E44-9925-6C2BED2447C6}" destId="{3C234D69-4A72-6F45-85EF-11079302A34E}" srcOrd="5" destOrd="0" presId="urn:microsoft.com/office/officeart/2005/8/layout/process1"/>
    <dgm:cxn modelId="{C2AC0120-61B2-EA46-8E5B-4580D86A0607}" type="presParOf" srcId="{3C234D69-4A72-6F45-85EF-11079302A34E}" destId="{56DB6774-AB79-7E4E-BBB6-FE48F4678040}" srcOrd="0" destOrd="0" presId="urn:microsoft.com/office/officeart/2005/8/layout/process1"/>
    <dgm:cxn modelId="{BE9F508E-B174-424A-B429-22054009AF35}" type="presParOf" srcId="{42B9C891-32C2-6E44-9925-6C2BED2447C6}" destId="{B4627D52-8F07-BC4F-906E-C03B16D970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36847-0F6F-2B45-9789-93E8B8C70D6A}">
      <dsp:nvSpPr>
        <dsp:cNvPr id="0" name=""/>
        <dsp:cNvSpPr/>
      </dsp:nvSpPr>
      <dsp:spPr>
        <a:xfrm>
          <a:off x="0" y="233046"/>
          <a:ext cx="1457081" cy="12251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Helvetica"/>
              <a:cs typeface="Helvetica"/>
            </a:rPr>
            <a:t>GACM</a:t>
          </a:r>
          <a:endParaRPr lang="en-US" sz="1800" b="1" kern="1200" dirty="0">
            <a:latin typeface="Helvetica"/>
            <a:cs typeface="Helvetica"/>
          </a:endParaRPr>
        </a:p>
      </dsp:txBody>
      <dsp:txXfrm>
        <a:off x="35883" y="268929"/>
        <a:ext cx="1385315" cy="1153377"/>
      </dsp:txXfrm>
    </dsp:sp>
    <dsp:sp modelId="{7036396D-C024-9248-9E4C-6F1C01C036FB}">
      <dsp:nvSpPr>
        <dsp:cNvPr id="0" name=""/>
        <dsp:cNvSpPr/>
      </dsp:nvSpPr>
      <dsp:spPr>
        <a:xfrm rot="21496540">
          <a:off x="1600327" y="634119"/>
          <a:ext cx="303966" cy="36135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00348" y="707762"/>
        <a:ext cx="212776" cy="216814"/>
      </dsp:txXfrm>
    </dsp:sp>
    <dsp:sp modelId="{0100A3D4-5C8D-6D47-BD4A-1F5EDA383B8F}">
      <dsp:nvSpPr>
        <dsp:cNvPr id="0" name=""/>
        <dsp:cNvSpPr/>
      </dsp:nvSpPr>
      <dsp:spPr>
        <a:xfrm>
          <a:off x="2030342" y="171923"/>
          <a:ext cx="1457081" cy="12251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Helvetica"/>
              <a:cs typeface="Helvetica"/>
            </a:rPr>
            <a:t>GACM Boundary Conditions</a:t>
          </a:r>
          <a:endParaRPr lang="en-US" sz="1800" b="1" kern="1200" dirty="0">
            <a:latin typeface="Helvetica"/>
            <a:cs typeface="Helvetica"/>
          </a:endParaRPr>
        </a:p>
      </dsp:txBody>
      <dsp:txXfrm>
        <a:off x="2066225" y="207806"/>
        <a:ext cx="1385315" cy="1153377"/>
      </dsp:txXfrm>
    </dsp:sp>
    <dsp:sp modelId="{0E9180BC-67F5-0149-AD3E-0F3A8B664592}">
      <dsp:nvSpPr>
        <dsp:cNvPr id="0" name=""/>
        <dsp:cNvSpPr/>
      </dsp:nvSpPr>
      <dsp:spPr>
        <a:xfrm rot="60396">
          <a:off x="3637551" y="622052"/>
          <a:ext cx="318371" cy="36135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637558" y="693484"/>
        <a:ext cx="222860" cy="216814"/>
      </dsp:txXfrm>
    </dsp:sp>
    <dsp:sp modelId="{FBBF3C66-C86E-E74D-9A5A-22E7C5140CFA}">
      <dsp:nvSpPr>
        <dsp:cNvPr id="0" name=""/>
        <dsp:cNvSpPr/>
      </dsp:nvSpPr>
      <dsp:spPr>
        <a:xfrm>
          <a:off x="4088032" y="208077"/>
          <a:ext cx="1457081" cy="12251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Helvetica"/>
              <a:cs typeface="Helvetica"/>
            </a:rPr>
            <a:t>RACM2</a:t>
          </a:r>
          <a:endParaRPr lang="en-US" sz="1800" b="1" kern="1200" dirty="0">
            <a:latin typeface="Helvetica"/>
            <a:cs typeface="Helvetica"/>
          </a:endParaRPr>
        </a:p>
      </dsp:txBody>
      <dsp:txXfrm>
        <a:off x="4123915" y="243960"/>
        <a:ext cx="1385315" cy="1153377"/>
      </dsp:txXfrm>
    </dsp:sp>
    <dsp:sp modelId="{3C234D69-4A72-6F45-85EF-11079302A34E}">
      <dsp:nvSpPr>
        <dsp:cNvPr id="0" name=""/>
        <dsp:cNvSpPr/>
      </dsp:nvSpPr>
      <dsp:spPr>
        <a:xfrm rot="21566177">
          <a:off x="5690429" y="629857"/>
          <a:ext cx="308099" cy="36135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690431" y="702583"/>
        <a:ext cx="215669" cy="216814"/>
      </dsp:txXfrm>
    </dsp:sp>
    <dsp:sp modelId="{B4627D52-8F07-BC4F-906E-C03B16D970F1}">
      <dsp:nvSpPr>
        <dsp:cNvPr id="0" name=""/>
        <dsp:cNvSpPr/>
      </dsp:nvSpPr>
      <dsp:spPr>
        <a:xfrm>
          <a:off x="6126405" y="188022"/>
          <a:ext cx="1457081" cy="12251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Helvetica"/>
              <a:cs typeface="Helvetica"/>
            </a:rPr>
            <a:t>Air Quality Forecast (Regional/Global) </a:t>
          </a:r>
          <a:endParaRPr lang="en-US" sz="1800" b="1" kern="1200" dirty="0">
            <a:latin typeface="Helvetica"/>
            <a:cs typeface="Helvetica"/>
          </a:endParaRPr>
        </a:p>
      </dsp:txBody>
      <dsp:txXfrm>
        <a:off x="6162288" y="223905"/>
        <a:ext cx="1385315" cy="1153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542A91-D1FE-8D4E-B80C-8D445CD659AE}" type="datetimeFigureOut">
              <a:rPr lang="en-US" smtClean="0"/>
              <a:t>7/26/16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BD963-E69D-5E41-8A9D-0EC06CFA3CC6}" type="slidenum">
              <a:rPr lang="en-US" smtClean="0"/>
              <a:t>‹#›</a:t>
            </a:fld>
            <a:endParaRPr lang="en-US"/>
          </a:p>
        </p:txBody>
      </p:sp>
    </p:spTree>
    <p:extLst>
      <p:ext uri="{BB962C8B-B14F-4D97-AF65-F5344CB8AC3E}">
        <p14:creationId xmlns:p14="http://schemas.microsoft.com/office/powerpoint/2010/main" val="3216724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en.wikipedia.org/wiki/Numerical_weather_predicti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quality models use mathematical and numerical techniques to simulate the physical and chemical processes that affect air pollutants as they disperse and react in the atmosphere. Based on inputs of meteorological data and source information like emission rates and stack height, these models are designed to characterize primary pollutants that are emitted directly into the atmosphere and, in some cases, secondary pollutants that are formed as a result of complex chemical reactions within the atmosphere. These models are important to our air quality management system because they are widely used by agencies tasked with controlling air pollution to both identify source contributions to air quality problems and assist in the design of effective strategies to reduce harmful air pollutants. For example, air quality models can be used during the permitting process to verify that a new source will not exceed ambient air quality standards or, if necessary, determine appropriate additional control requirements. In addition, air quality models can also be used to predict future pollutant concentrations from multiple sources after the implementation of a new regulatory program, in order to estimate the effectiveness of the program in reducing harmful exposures to humans and the environment.</a:t>
            </a:r>
            <a:endParaRPr lang="en-US" dirty="0"/>
          </a:p>
        </p:txBody>
      </p:sp>
      <p:sp>
        <p:nvSpPr>
          <p:cNvPr id="4" name="Slide Number Placeholder 3"/>
          <p:cNvSpPr>
            <a:spLocks noGrp="1"/>
          </p:cNvSpPr>
          <p:nvPr>
            <p:ph type="sldNum" sz="quarter" idx="10"/>
          </p:nvPr>
        </p:nvSpPr>
        <p:spPr/>
        <p:txBody>
          <a:bodyPr/>
          <a:lstStyle/>
          <a:p>
            <a:fld id="{086BD963-E69D-5E41-8A9D-0EC06CFA3CC6}" type="slidenum">
              <a:rPr lang="en-US" smtClean="0"/>
              <a:t>2</a:t>
            </a:fld>
            <a:endParaRPr lang="en-US"/>
          </a:p>
        </p:txBody>
      </p:sp>
    </p:spTree>
    <p:extLst>
      <p:ext uri="{BB962C8B-B14F-4D97-AF65-F5344CB8AC3E}">
        <p14:creationId xmlns:p14="http://schemas.microsoft.com/office/powerpoint/2010/main" val="177240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6BD963-E69D-5E41-8A9D-0EC06CFA3CC6}" type="slidenum">
              <a:rPr lang="en-US" smtClean="0"/>
              <a:t>19</a:t>
            </a:fld>
            <a:endParaRPr lang="en-US"/>
          </a:p>
        </p:txBody>
      </p:sp>
    </p:spTree>
    <p:extLst>
      <p:ext uri="{BB962C8B-B14F-4D97-AF65-F5344CB8AC3E}">
        <p14:creationId xmlns:p14="http://schemas.microsoft.com/office/powerpoint/2010/main" val="149601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includes 17 stable inorganic species, 4 inorganic intermediates, 55 stable organic species (3 of these are primarily of biogenic origin) and 43 organic intermediates includes 363 reactions. </a:t>
            </a:r>
            <a:r>
              <a:rPr lang="en-US" sz="1200" kern="1200" dirty="0" smtClean="0">
                <a:solidFill>
                  <a:schemeClr val="tx1"/>
                </a:solidFill>
                <a:effectLst/>
                <a:latin typeface="+mn-lt"/>
                <a:ea typeface="+mn-ea"/>
                <a:cs typeface="+mn-cs"/>
              </a:rPr>
              <a:t>The gas phase chemistry of the polluted atmosphere helps determine the effect of emissions on the production of ozone and other air pollutants produced within the lower atmosphere. These chemical mechanisms consist of chemical species, reactions, rate constants and photochemical data (used to calculate the photolysis frequencies). Aggregated species</a:t>
            </a:r>
            <a:r>
              <a:rPr lang="en-US" sz="1200" kern="1200" baseline="0" dirty="0" smtClean="0">
                <a:solidFill>
                  <a:schemeClr val="tx1"/>
                </a:solidFill>
                <a:effectLst/>
                <a:latin typeface="+mn-lt"/>
                <a:ea typeface="+mn-ea"/>
                <a:cs typeface="+mn-cs"/>
              </a:rPr>
              <a:t> are placed in the mechanism to represent a group of organic species within the atmosphere.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6BD963-E69D-5E41-8A9D-0EC06CFA3CC6}" type="slidenum">
              <a:rPr lang="en-US" smtClean="0"/>
              <a:t>3</a:t>
            </a:fld>
            <a:endParaRPr lang="en-US"/>
          </a:p>
        </p:txBody>
      </p:sp>
    </p:spTree>
    <p:extLst>
      <p:ext uri="{BB962C8B-B14F-4D97-AF65-F5344CB8AC3E}">
        <p14:creationId xmlns:p14="http://schemas.microsoft.com/office/powerpoint/2010/main" val="236571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kern="1200" dirty="0" smtClean="0">
                <a:solidFill>
                  <a:schemeClr val="tx1"/>
                </a:solidFill>
                <a:effectLst/>
                <a:latin typeface="+mn-lt"/>
                <a:ea typeface="+mn-ea"/>
                <a:cs typeface="+mn-cs"/>
              </a:rPr>
              <a:t>GACM’s chemistry of volatile organic compounds (VOC) is highly compatible with the VOC chemistry in RACM2. This compatibility in VOC should reduce error when a model with GACM is used to provide boundary conditions for a model with RACM2. The global gas-phase chemical mechanism will help predict the atmospheric oxidants produced within the atmosphere in both a local and global regions. The GACM-RACM2 system of mechanisms will hopefully yield more accurate forecasts over the ocean and land. The implementation of GACM initial conditions into a current regional air quality models will show how global gas phase chemical mechanisms can help produce better air quality model forecasts for the regional scale.   </a:t>
            </a:r>
            <a:endParaRPr lang="en-US" sz="1200" i="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kern="1200" baseline="0" dirty="0" smtClean="0">
                <a:solidFill>
                  <a:schemeClr val="tx1"/>
                </a:solidFill>
                <a:effectLst/>
                <a:latin typeface="+mn-lt"/>
                <a:ea typeface="+mn-ea"/>
                <a:cs typeface="+mn-cs"/>
              </a:rPr>
              <a:t>Chemistry was removed because the globe covers a much wider area (lower resolution and larger grid slice). The mechanism should have a more simple mechanism, not as detailed as regional model. Added species the were more marine chemistry friendly because RACM2 was created for the highly polluted continental United States.</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6BD963-E69D-5E41-8A9D-0EC06CFA3CC6}" type="slidenum">
              <a:rPr lang="en-US" smtClean="0"/>
              <a:t>4</a:t>
            </a:fld>
            <a:endParaRPr lang="en-US"/>
          </a:p>
        </p:txBody>
      </p:sp>
    </p:spTree>
    <p:extLst>
      <p:ext uri="{BB962C8B-B14F-4D97-AF65-F5344CB8AC3E}">
        <p14:creationId xmlns:p14="http://schemas.microsoft.com/office/powerpoint/2010/main" val="25725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These results have important implication for air quality modeling, as the treatment of BCs is recognizes as a large source of uncertainty. In the past air quality predictions have had to rely on the use of climatological, and often fixed, BCs. As global model predictions have become available, regional air quality models are beginning to use BCs from the global models.</a:t>
            </a:r>
          </a:p>
          <a:p>
            <a:pPr marL="171450" indent="-171450">
              <a:buFont typeface="Arial"/>
              <a:buChar char="•"/>
            </a:pPr>
            <a:r>
              <a:rPr lang="en-US" sz="1200" b="0" i="0" u="none" strike="noStrike" kern="1200" baseline="0" dirty="0" smtClean="0">
                <a:solidFill>
                  <a:schemeClr val="tx1"/>
                </a:solidFill>
                <a:latin typeface="+mn-lt"/>
                <a:ea typeface="+mn-ea"/>
                <a:cs typeface="+mn-cs"/>
              </a:rPr>
              <a:t>The most important advantage of using global model BCs is that these BCs can bring time-varied external signals to the regional domain, and reflect certain event information, such as biomass burning, stratospheric intrusion, and Asian air mass </a:t>
            </a:r>
            <a:r>
              <a:rPr lang="en-US" sz="1200" b="0" i="0" u="none" strike="noStrike" kern="1200" baseline="0" dirty="0" err="1" smtClean="0">
                <a:solidFill>
                  <a:schemeClr val="tx1"/>
                </a:solidFill>
                <a:latin typeface="+mn-lt"/>
                <a:ea typeface="+mn-ea"/>
                <a:cs typeface="+mn-cs"/>
              </a:rPr>
              <a:t>inflow.These</a:t>
            </a:r>
            <a:r>
              <a:rPr lang="en-US" sz="1200" b="0" i="0" u="none" strike="noStrike" kern="1200" baseline="0" dirty="0" smtClean="0">
                <a:solidFill>
                  <a:schemeClr val="tx1"/>
                </a:solidFill>
                <a:latin typeface="+mn-lt"/>
                <a:ea typeface="+mn-ea"/>
                <a:cs typeface="+mn-cs"/>
              </a:rPr>
              <a:t> results suggest that the use of global model BCs can improve regional air quality predictions. These results also point out that further improvement in regional model predictions will require efforts to reduce the uncertainty in the global model BCs.</a:t>
            </a:r>
            <a:endParaRPr lang="en-US" dirty="0"/>
          </a:p>
        </p:txBody>
      </p:sp>
      <p:sp>
        <p:nvSpPr>
          <p:cNvPr id="4" name="Slide Number Placeholder 3"/>
          <p:cNvSpPr>
            <a:spLocks noGrp="1"/>
          </p:cNvSpPr>
          <p:nvPr>
            <p:ph type="sldNum" sz="quarter" idx="10"/>
          </p:nvPr>
        </p:nvSpPr>
        <p:spPr/>
        <p:txBody>
          <a:bodyPr/>
          <a:lstStyle/>
          <a:p>
            <a:fld id="{086BD963-E69D-5E41-8A9D-0EC06CFA3CC6}" type="slidenum">
              <a:rPr lang="en-US" smtClean="0"/>
              <a:t>5</a:t>
            </a:fld>
            <a:endParaRPr lang="en-US"/>
          </a:p>
        </p:txBody>
      </p:sp>
    </p:spTree>
    <p:extLst>
      <p:ext uri="{BB962C8B-B14F-4D97-AF65-F5344CB8AC3E}">
        <p14:creationId xmlns:p14="http://schemas.microsoft.com/office/powerpoint/2010/main" val="7106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t>
            </a:r>
            <a:r>
              <a:rPr lang="en-US" baseline="0" dirty="0" smtClean="0"/>
              <a:t> – Box Model: </a:t>
            </a:r>
            <a:r>
              <a:rPr lang="en-US" sz="1200" kern="1200" dirty="0" smtClean="0">
                <a:solidFill>
                  <a:schemeClr val="tx1"/>
                </a:solidFill>
                <a:effectLst/>
                <a:latin typeface="+mn-lt"/>
                <a:ea typeface="+mn-ea"/>
                <a:cs typeface="+mn-cs"/>
              </a:rPr>
              <a:t>The box model used to run simulations with the regional atmospheric chemistry mechanism is based on the concept behind the Eulerian box model. The Eulerian box encloses on a region in the atmosphere, which is assumed to have a height equal to the mixing layer height. The mixing layer height can vary at times to simulate the atmospheric condition state. The model is based upon the mass conservation of a species inside the Eulerian box of volume. Measures/calculates chemistry at a particular point.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Box Model</a:t>
            </a:r>
            <a:r>
              <a:rPr lang="en-US" sz="1200" kern="1200" baseline="0" dirty="0" smtClean="0">
                <a:solidFill>
                  <a:schemeClr val="tx1"/>
                </a:solidFill>
                <a:effectLst/>
                <a:latin typeface="+mn-lt"/>
                <a:ea typeface="+mn-ea"/>
                <a:cs typeface="+mn-cs"/>
              </a:rPr>
              <a:t> w/ RACM2: The chemical compiler reads the rate constants from the reactions and sets up the differential equations and reads them into Fortran code or any other mathematical language that can read the data output. Basically it creates the subroutines that are called has a numerical solver.</a:t>
            </a:r>
          </a:p>
        </p:txBody>
      </p:sp>
      <p:sp>
        <p:nvSpPr>
          <p:cNvPr id="4" name="Slide Number Placeholder 3"/>
          <p:cNvSpPr>
            <a:spLocks noGrp="1"/>
          </p:cNvSpPr>
          <p:nvPr>
            <p:ph type="sldNum" sz="quarter" idx="10"/>
          </p:nvPr>
        </p:nvSpPr>
        <p:spPr/>
        <p:txBody>
          <a:bodyPr/>
          <a:lstStyle/>
          <a:p>
            <a:fld id="{086BD963-E69D-5E41-8A9D-0EC06CFA3CC6}" type="slidenum">
              <a:rPr lang="en-US" smtClean="0"/>
              <a:t>7</a:t>
            </a:fld>
            <a:endParaRPr lang="en-US"/>
          </a:p>
        </p:txBody>
      </p:sp>
    </p:spTree>
    <p:extLst>
      <p:ext uri="{BB962C8B-B14F-4D97-AF65-F5344CB8AC3E}">
        <p14:creationId xmlns:p14="http://schemas.microsoft.com/office/powerpoint/2010/main" val="200664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WRF-Chem- </a:t>
            </a:r>
            <a:r>
              <a:rPr lang="en-US" dirty="0" smtClean="0"/>
              <a:t>is a </a:t>
            </a:r>
            <a:r>
              <a:rPr lang="en-US" dirty="0" smtClean="0">
                <a:hlinkClick r:id="rId3" tooltip="Numerical weather prediction"/>
              </a:rPr>
              <a:t>numerical weather prediction</a:t>
            </a:r>
            <a:r>
              <a:rPr lang="en-US" dirty="0" smtClean="0"/>
              <a:t> (NWP) system designed to serve both atmospheric research and operational forecasting needs. NWP refers to the simulation and prediction of the atmosphere with a computer model, and WRF is a set of software for this. </a:t>
            </a:r>
          </a:p>
          <a:p>
            <a:r>
              <a:rPr lang="en-US" sz="1200" b="1" i="0" u="none" strike="noStrike" kern="1200" baseline="0" dirty="0" smtClean="0">
                <a:solidFill>
                  <a:schemeClr val="tx1"/>
                </a:solidFill>
                <a:latin typeface="+mn-lt"/>
                <a:ea typeface="+mn-ea"/>
                <a:cs typeface="+mn-cs"/>
              </a:rPr>
              <a:t>KPP </a:t>
            </a:r>
            <a:r>
              <a:rPr lang="en-US" sz="1200" b="0" i="0" u="none" strike="noStrike" kern="1200" baseline="0" dirty="0" smtClean="0">
                <a:solidFill>
                  <a:schemeClr val="tx1"/>
                </a:solidFill>
                <a:latin typeface="+mn-lt"/>
                <a:ea typeface="+mn-ea"/>
                <a:cs typeface="+mn-cs"/>
              </a:rPr>
              <a:t>software tool used to read the chemical reactions and rate constants from the mechanism (ASCII) input files  and automatically generates code for chemistry integration using the Rosenbrok solver (more efficient, less time consuming, less errors, numerically efficient, and flexibility in updating the mechanism with additional species and equations). </a:t>
            </a:r>
          </a:p>
          <a:p>
            <a:r>
              <a:rPr lang="en-US" sz="1200" b="1" i="0" u="none" strike="noStrike" kern="1200" baseline="0" dirty="0" smtClean="0">
                <a:solidFill>
                  <a:schemeClr val="tx1"/>
                </a:solidFill>
                <a:latin typeface="+mn-lt"/>
                <a:ea typeface="+mn-ea"/>
                <a:cs typeface="+mn-cs"/>
              </a:rPr>
              <a:t>WRF-Chem/KPP Coupler</a:t>
            </a:r>
            <a:r>
              <a:rPr lang="en-US" sz="1200" b="0" i="0" u="none" strike="noStrike" kern="1200" baseline="0" dirty="0" smtClean="0">
                <a:solidFill>
                  <a:schemeClr val="tx1"/>
                </a:solidFill>
                <a:latin typeface="+mn-lt"/>
                <a:ea typeface="+mn-ea"/>
                <a:cs typeface="+mn-cs"/>
              </a:rPr>
              <a:t> writes the f90 interfaces between WRF-Chem and KPP generated code, minimum modifications to WRF-Chem, almost everything in one directory and also minimum changes in KPP, script to automatically compile/run KPP during WRF compile time</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 changes to the registry and KPP input (adding new reactions with rate constants to .</a:t>
            </a:r>
            <a:r>
              <a:rPr lang="en-US" sz="1200" b="0" i="0" u="none" strike="noStrike" kern="1200" baseline="0" dirty="0" err="1" smtClean="0">
                <a:solidFill>
                  <a:schemeClr val="tx1"/>
                </a:solidFill>
                <a:latin typeface="+mn-lt"/>
                <a:ea typeface="+mn-ea"/>
                <a:cs typeface="+mn-cs"/>
              </a:rPr>
              <a:t>eqn</a:t>
            </a:r>
            <a:r>
              <a:rPr lang="en-US" sz="1200" b="0" i="0" u="none" strike="noStrike" kern="1200" baseline="0" dirty="0" smtClean="0">
                <a:solidFill>
                  <a:schemeClr val="tx1"/>
                </a:solidFill>
                <a:latin typeface="+mn-lt"/>
                <a:ea typeface="+mn-ea"/>
                <a:cs typeface="+mn-cs"/>
              </a:rPr>
              <a:t> file, add new species to the .</a:t>
            </a:r>
            <a:r>
              <a:rPr lang="en-US" sz="1200" b="0" i="0" u="none" strike="noStrike" kern="1200" baseline="0" dirty="0" err="1" smtClean="0">
                <a:solidFill>
                  <a:schemeClr val="tx1"/>
                </a:solidFill>
                <a:latin typeface="+mn-lt"/>
                <a:ea typeface="+mn-ea"/>
                <a:cs typeface="+mn-cs"/>
              </a:rPr>
              <a:t>spc</a:t>
            </a:r>
            <a:r>
              <a:rPr lang="en-US" sz="1200" b="0" i="0" u="none" strike="noStrike" kern="1200" baseline="0" dirty="0" smtClean="0">
                <a:solidFill>
                  <a:schemeClr val="tx1"/>
                </a:solidFill>
                <a:latin typeface="+mn-lt"/>
                <a:ea typeface="+mn-ea"/>
                <a:cs typeface="+mn-cs"/>
              </a:rPr>
              <a:t>, add new defined functions to the .</a:t>
            </a:r>
            <a:r>
              <a:rPr lang="en-US" sz="1200" b="0" i="0" u="none" strike="noStrike" kern="1200" baseline="0" dirty="0" err="1" smtClean="0">
                <a:solidFill>
                  <a:schemeClr val="tx1"/>
                </a:solidFill>
                <a:latin typeface="+mn-lt"/>
                <a:ea typeface="+mn-ea"/>
                <a:cs typeface="+mn-cs"/>
              </a:rPr>
              <a:t>def</a:t>
            </a:r>
            <a:r>
              <a:rPr lang="en-US" sz="1200" b="0" i="0" u="none" strike="noStrike" kern="1200" baseline="0" dirty="0" smtClean="0">
                <a:solidFill>
                  <a:schemeClr val="tx1"/>
                </a:solidFill>
                <a:latin typeface="+mn-lt"/>
                <a:ea typeface="+mn-ea"/>
                <a:cs typeface="+mn-cs"/>
              </a:rPr>
              <a:t> file). After add all new species to the registry.chem file (if not already there). Compile new WRF-Chem source code. Update subroutines (i.e. </a:t>
            </a:r>
            <a:r>
              <a:rPr lang="en-US" sz="1200" b="0" i="0" u="none" strike="noStrike" kern="1200" baseline="0" dirty="0" err="1" smtClean="0">
                <a:solidFill>
                  <a:schemeClr val="tx1"/>
                </a:solidFill>
                <a:latin typeface="+mn-lt"/>
                <a:ea typeface="+mn-ea"/>
                <a:cs typeface="+mn-cs"/>
              </a:rPr>
              <a:t>chem_driver.F</a:t>
            </a:r>
            <a:r>
              <a:rPr lang="en-US" sz="1200" b="0" i="0" u="none" strike="noStrike" kern="1200" baseline="0" dirty="0" smtClean="0">
                <a:solidFill>
                  <a:schemeClr val="tx1"/>
                </a:solidFill>
                <a:latin typeface="+mn-lt"/>
                <a:ea typeface="+mn-ea"/>
                <a:cs typeface="+mn-cs"/>
              </a:rPr>
              <a:t> is adding new emissions. Be sure to add new emissions and chemical  to emission and chem. package. </a:t>
            </a:r>
          </a:p>
        </p:txBody>
      </p:sp>
      <p:sp>
        <p:nvSpPr>
          <p:cNvPr id="4" name="Slide Number Placeholder 3"/>
          <p:cNvSpPr>
            <a:spLocks noGrp="1"/>
          </p:cNvSpPr>
          <p:nvPr>
            <p:ph type="sldNum" sz="quarter" idx="10"/>
          </p:nvPr>
        </p:nvSpPr>
        <p:spPr/>
        <p:txBody>
          <a:bodyPr/>
          <a:lstStyle/>
          <a:p>
            <a:fld id="{086BD963-E69D-5E41-8A9D-0EC06CFA3CC6}" type="slidenum">
              <a:rPr lang="en-US" smtClean="0"/>
              <a:t>8</a:t>
            </a:fld>
            <a:endParaRPr lang="en-US"/>
          </a:p>
        </p:txBody>
      </p:sp>
    </p:spTree>
    <p:extLst>
      <p:ext uri="{BB962C8B-B14F-4D97-AF65-F5344CB8AC3E}">
        <p14:creationId xmlns:p14="http://schemas.microsoft.com/office/powerpoint/2010/main" val="283678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relationship is often referred to as the health impact function or the concentration-response (C-R) function, which is derived from epidemiology studies as shown in Figure 1-1. </a:t>
            </a:r>
            <a:endParaRPr lang="en-US" dirty="0"/>
          </a:p>
        </p:txBody>
      </p:sp>
      <p:sp>
        <p:nvSpPr>
          <p:cNvPr id="4" name="Slide Number Placeholder 3"/>
          <p:cNvSpPr>
            <a:spLocks noGrp="1"/>
          </p:cNvSpPr>
          <p:nvPr>
            <p:ph type="sldNum" sz="quarter" idx="10"/>
          </p:nvPr>
        </p:nvSpPr>
        <p:spPr/>
        <p:txBody>
          <a:bodyPr/>
          <a:lstStyle/>
          <a:p>
            <a:fld id="{086BD963-E69D-5E41-8A9D-0EC06CFA3CC6}" type="slidenum">
              <a:rPr lang="en-US" smtClean="0"/>
              <a:t>9</a:t>
            </a:fld>
            <a:endParaRPr lang="en-US"/>
          </a:p>
        </p:txBody>
      </p:sp>
    </p:spTree>
    <p:extLst>
      <p:ext uri="{BB962C8B-B14F-4D97-AF65-F5344CB8AC3E}">
        <p14:creationId xmlns:p14="http://schemas.microsoft.com/office/powerpoint/2010/main" val="34837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Analysts can use BenMAP-CE to: </a:t>
            </a:r>
          </a:p>
          <a:p>
            <a:pPr marL="171450" indent="-171450">
              <a:buFont typeface="Arial"/>
              <a:buChar char="•"/>
            </a:pPr>
            <a:r>
              <a:rPr lang="en-US" sz="1200" b="0" i="0" u="none" strike="noStrike" kern="1200" baseline="0" dirty="0" smtClean="0">
                <a:solidFill>
                  <a:schemeClr val="tx1"/>
                </a:solidFill>
                <a:latin typeface="+mn-lt"/>
                <a:ea typeface="+mn-ea"/>
                <a:cs typeface="+mn-cs"/>
              </a:rPr>
              <a:t>Create maps illustrating the population/community level ambient pollution levels; </a:t>
            </a:r>
          </a:p>
          <a:p>
            <a:pPr marL="171450" indent="-171450">
              <a:buFont typeface="Arial"/>
              <a:buChar char="•"/>
            </a:pPr>
            <a:r>
              <a:rPr lang="en-US" sz="1200" b="0" i="0" u="none" strike="noStrike" kern="1200" baseline="0" dirty="0" smtClean="0">
                <a:solidFill>
                  <a:schemeClr val="tx1"/>
                </a:solidFill>
                <a:latin typeface="+mn-lt"/>
                <a:ea typeface="+mn-ea"/>
                <a:cs typeface="+mn-cs"/>
              </a:rPr>
              <a:t>Compare benefits associated with various regulatory programs; </a:t>
            </a:r>
          </a:p>
          <a:p>
            <a:pPr marL="171450" indent="-171450">
              <a:buFont typeface="Arial"/>
              <a:buChar char="•"/>
            </a:pPr>
            <a:r>
              <a:rPr lang="en-US" sz="1200" b="0" i="0" u="none" strike="noStrike" kern="1200" baseline="0" dirty="0" smtClean="0">
                <a:solidFill>
                  <a:schemeClr val="tx1"/>
                </a:solidFill>
                <a:latin typeface="+mn-lt"/>
                <a:ea typeface="+mn-ea"/>
                <a:cs typeface="+mn-cs"/>
              </a:rPr>
              <a:t>Characterize the distribution of health impacts among population sub-groups;  </a:t>
            </a:r>
          </a:p>
          <a:p>
            <a:pPr marL="171450" indent="-171450">
              <a:buFont typeface="Arial"/>
              <a:buChar char="•"/>
            </a:pPr>
            <a:r>
              <a:rPr lang="en-US" sz="1200" b="0" i="0" u="none" strike="noStrike" kern="1200" baseline="0" dirty="0" smtClean="0">
                <a:solidFill>
                  <a:schemeClr val="tx1"/>
                </a:solidFill>
                <a:latin typeface="+mn-lt"/>
                <a:ea typeface="+mn-ea"/>
                <a:cs typeface="+mn-cs"/>
              </a:rPr>
              <a:t>Estimate health impacts and economic values of existing air pollution concentrations; </a:t>
            </a:r>
          </a:p>
          <a:p>
            <a:pPr marL="171450" indent="-171450">
              <a:buFont typeface="Arial"/>
              <a:buChar char="•"/>
            </a:pPr>
            <a:r>
              <a:rPr lang="en-US" sz="1200" b="0" i="0" u="none" strike="noStrike" kern="1200" baseline="0" dirty="0" smtClean="0">
                <a:solidFill>
                  <a:schemeClr val="tx1"/>
                </a:solidFill>
                <a:latin typeface="+mn-lt"/>
                <a:ea typeface="+mn-ea"/>
                <a:cs typeface="+mn-cs"/>
              </a:rPr>
              <a:t>Estimate the health benefits of alternative ambient air quality standards; and </a:t>
            </a:r>
          </a:p>
          <a:p>
            <a:pPr marL="171450" indent="-171450">
              <a:buFont typeface="Arial"/>
              <a:buChar char="•"/>
            </a:pPr>
            <a:r>
              <a:rPr lang="en-US" sz="1200" b="0" i="0" u="none" strike="noStrike" kern="1200" baseline="0" dirty="0" smtClean="0">
                <a:solidFill>
                  <a:schemeClr val="tx1"/>
                </a:solidFill>
                <a:latin typeface="+mn-lt"/>
                <a:ea typeface="+mn-ea"/>
                <a:cs typeface="+mn-cs"/>
              </a:rPr>
              <a:t>Perform sensitivity analyses of health or valuation functions, or of other inputs. </a:t>
            </a:r>
          </a:p>
          <a:p>
            <a:r>
              <a:rPr lang="en-US" dirty="0" smtClean="0"/>
              <a:t>C-R function </a:t>
            </a:r>
            <a:r>
              <a:rPr lang="en-US" dirty="0" err="1" smtClean="0"/>
              <a:t>Y</a:t>
            </a:r>
            <a:r>
              <a:rPr lang="en-US" baseline="-25000" dirty="0" err="1" smtClean="0"/>
              <a:t>o</a:t>
            </a:r>
            <a:r>
              <a:rPr lang="en-US" baseline="0" dirty="0" smtClean="0"/>
              <a:t>-Baseline Incidence, B-Health effect estimate, PM-Air quality change, Pop-exposed population</a:t>
            </a:r>
          </a:p>
          <a:p>
            <a:r>
              <a:rPr lang="en-US" sz="1200" b="0" i="0" u="none" strike="noStrike" kern="1200" baseline="0" dirty="0" smtClean="0">
                <a:solidFill>
                  <a:schemeClr val="tx1"/>
                </a:solidFill>
                <a:latin typeface="+mn-lt"/>
                <a:ea typeface="+mn-ea"/>
                <a:cs typeface="+mn-cs"/>
              </a:rPr>
              <a:t>Health Effect = Air Quality Change * Health Effect Estimate * Exposed Population * Health Baseline Incidence </a:t>
            </a:r>
          </a:p>
          <a:p>
            <a:pPr marL="171450" indent="-171450">
              <a:buFont typeface="Arial"/>
              <a:buChar char="•"/>
            </a:pPr>
            <a:r>
              <a:rPr lang="en-US" sz="1200" b="1" i="0" u="none" strike="noStrike" kern="1200" baseline="0" dirty="0" smtClean="0">
                <a:solidFill>
                  <a:schemeClr val="tx1"/>
                </a:solidFill>
                <a:latin typeface="+mn-lt"/>
                <a:ea typeface="+mn-ea"/>
                <a:cs typeface="+mn-cs"/>
              </a:rPr>
              <a:t>Air Quality Change</a:t>
            </a:r>
            <a:r>
              <a:rPr lang="en-US" sz="1200" b="0" i="0" u="none" strike="noStrike" kern="1200" baseline="0" dirty="0" smtClean="0">
                <a:solidFill>
                  <a:schemeClr val="tx1"/>
                </a:solidFill>
                <a:latin typeface="+mn-lt"/>
                <a:ea typeface="+mn-ea"/>
                <a:cs typeface="+mn-cs"/>
              </a:rPr>
              <a:t>. The air quality change is the difference between the starting air pollution level (i.e., the baseline) and the air pollution level after some change, such as a new regulation (i.e., the control). </a:t>
            </a:r>
          </a:p>
          <a:p>
            <a:pPr marL="171450" indent="-171450">
              <a:buFont typeface="Arial"/>
              <a:buChar char="•"/>
            </a:pPr>
            <a:r>
              <a:rPr lang="en-US" sz="1200" b="1" i="0" u="none" strike="noStrike" kern="1200" baseline="0" dirty="0" smtClean="0">
                <a:solidFill>
                  <a:schemeClr val="tx1"/>
                </a:solidFill>
                <a:latin typeface="+mn-lt"/>
                <a:ea typeface="+mn-ea"/>
                <a:cs typeface="+mn-cs"/>
              </a:rPr>
              <a:t>Health Effect Estimate</a:t>
            </a:r>
            <a:r>
              <a:rPr lang="en-US" sz="1200" b="0" i="0" u="none" strike="noStrike" kern="1200" baseline="0" dirty="0" smtClean="0">
                <a:solidFill>
                  <a:schemeClr val="tx1"/>
                </a:solidFill>
                <a:latin typeface="+mn-lt"/>
                <a:ea typeface="+mn-ea"/>
                <a:cs typeface="+mn-cs"/>
              </a:rPr>
              <a:t>. The health effect estimate is an estimate of the percentage change in the risk of an adverse health effect due to a one unit change in ambient air pollution. </a:t>
            </a:r>
            <a:endParaRPr lang="en-US" sz="1200" b="0" i="0" u="none" strike="noStrike" kern="1200" baseline="0" dirty="0" smtClean="0">
              <a:solidFill>
                <a:schemeClr val="tx1"/>
              </a:solidFill>
              <a:latin typeface="Wingdings"/>
              <a:ea typeface="+mn-ea"/>
              <a:cs typeface="+mn-cs"/>
            </a:endParaRPr>
          </a:p>
          <a:p>
            <a:pPr marL="171450" indent="-171450">
              <a:buFont typeface="Arial"/>
              <a:buChar char="•"/>
            </a:pPr>
            <a:r>
              <a:rPr lang="en-US" sz="1200" b="1" i="0" u="none" strike="noStrike" kern="1200" baseline="0" dirty="0" smtClean="0">
                <a:solidFill>
                  <a:schemeClr val="tx1"/>
                </a:solidFill>
                <a:latin typeface="+mn-lt"/>
                <a:ea typeface="+mn-ea"/>
                <a:cs typeface="+mn-cs"/>
              </a:rPr>
              <a:t>Exposed Population</a:t>
            </a:r>
            <a:r>
              <a:rPr lang="en-US" sz="1200" b="0" i="0" u="none" strike="noStrike" kern="1200" baseline="0" dirty="0" smtClean="0">
                <a:solidFill>
                  <a:schemeClr val="tx1"/>
                </a:solidFill>
                <a:latin typeface="+mn-lt"/>
                <a:ea typeface="+mn-ea"/>
                <a:cs typeface="+mn-cs"/>
              </a:rPr>
              <a:t>. The exposed population is the number of people affected by the air pollution reduction. The government Census office is a good source for this information.</a:t>
            </a:r>
          </a:p>
          <a:p>
            <a:pPr marL="171450" indent="-171450">
              <a:buFont typeface="Arial"/>
              <a:buChar char="•"/>
            </a:pPr>
            <a:r>
              <a:rPr lang="en-US" sz="1200" b="1" i="0" u="none" strike="noStrike" kern="1200" baseline="0" dirty="0" smtClean="0">
                <a:solidFill>
                  <a:schemeClr val="tx1"/>
                </a:solidFill>
                <a:latin typeface="+mn-lt"/>
                <a:ea typeface="+mn-ea"/>
                <a:cs typeface="+mn-cs"/>
              </a:rPr>
              <a:t>Health Baseline Incidence</a:t>
            </a:r>
            <a:r>
              <a:rPr lang="en-US" sz="1200" b="0" i="0" u="none" strike="noStrike" kern="1200" baseline="0" dirty="0" smtClean="0">
                <a:solidFill>
                  <a:schemeClr val="tx1"/>
                </a:solidFill>
                <a:latin typeface="+mn-lt"/>
                <a:ea typeface="+mn-ea"/>
                <a:cs typeface="+mn-cs"/>
              </a:rPr>
              <a:t>. The health incidence rate is an estimate of the average number of people who die (or suffer from some adverse health effect) in a given population over a given period of time.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BenMAP-CE also calculates the economic value of avoided health effects. After calculating the health changes, you can estimate the economic value by multiplying the reduction of the health effect by an estimate of the economic value per case: </a:t>
            </a:r>
          </a:p>
          <a:p>
            <a:r>
              <a:rPr lang="en-US" sz="1200" b="0" i="0" u="none" strike="noStrike" kern="1200" baseline="0" dirty="0" smtClean="0">
                <a:solidFill>
                  <a:schemeClr val="tx1"/>
                </a:solidFill>
                <a:latin typeface="+mn-lt"/>
                <a:ea typeface="+mn-ea"/>
                <a:cs typeface="+mn-cs"/>
              </a:rPr>
              <a:t>Economic Value = Health Effect * Value of Health Effect </a:t>
            </a:r>
            <a:endParaRPr lang="en-US" dirty="0"/>
          </a:p>
        </p:txBody>
      </p:sp>
      <p:sp>
        <p:nvSpPr>
          <p:cNvPr id="4" name="Slide Number Placeholder 3"/>
          <p:cNvSpPr>
            <a:spLocks noGrp="1"/>
          </p:cNvSpPr>
          <p:nvPr>
            <p:ph type="sldNum" sz="quarter" idx="10"/>
          </p:nvPr>
        </p:nvSpPr>
        <p:spPr/>
        <p:txBody>
          <a:bodyPr/>
          <a:lstStyle/>
          <a:p>
            <a:fld id="{086BD963-E69D-5E41-8A9D-0EC06CFA3CC6}" type="slidenum">
              <a:rPr lang="en-US" smtClean="0"/>
              <a:t>10</a:t>
            </a:fld>
            <a:endParaRPr lang="en-US"/>
          </a:p>
        </p:txBody>
      </p:sp>
    </p:spTree>
    <p:extLst>
      <p:ext uri="{BB962C8B-B14F-4D97-AF65-F5344CB8AC3E}">
        <p14:creationId xmlns:p14="http://schemas.microsoft.com/office/powerpoint/2010/main" val="39726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real test of the system is the overall performance of the GACM-RACM2 coupled modeling. But its good to use chamber data as a “bench mark” at least. Given that we are trying to use a more simplified aromatic scheme, optimizing DCB yields (we have only one DCB species in GACM) to improve its performance against chamber and against RACM2 simulations does not seem out of the question.</a:t>
            </a:r>
          </a:p>
        </p:txBody>
      </p:sp>
      <p:sp>
        <p:nvSpPr>
          <p:cNvPr id="4" name="Slide Number Placeholder 3"/>
          <p:cNvSpPr>
            <a:spLocks noGrp="1"/>
          </p:cNvSpPr>
          <p:nvPr>
            <p:ph type="sldNum" sz="quarter" idx="10"/>
          </p:nvPr>
        </p:nvSpPr>
        <p:spPr/>
        <p:txBody>
          <a:bodyPr/>
          <a:lstStyle/>
          <a:p>
            <a:fld id="{086BD963-E69D-5E41-8A9D-0EC06CFA3CC6}" type="slidenum">
              <a:rPr lang="en-US" smtClean="0"/>
              <a:t>17</a:t>
            </a:fld>
            <a:endParaRPr lang="en-US"/>
          </a:p>
        </p:txBody>
      </p:sp>
    </p:spTree>
    <p:extLst>
      <p:ext uri="{BB962C8B-B14F-4D97-AF65-F5344CB8AC3E}">
        <p14:creationId xmlns:p14="http://schemas.microsoft.com/office/powerpoint/2010/main" val="344580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A6D9537E-90E9-664C-8539-8F50765E4862}" type="datetimeFigureOut">
              <a:rPr lang="en-US" smtClean="0"/>
              <a:t>7/26/16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D9537E-90E9-664C-8539-8F50765E4862}" type="datetimeFigureOut">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D9537E-90E9-664C-8539-8F50765E4862}" type="datetimeFigureOut">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D9537E-90E9-664C-8539-8F50765E4862}" type="datetimeFigureOut">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D9537E-90E9-664C-8539-8F50765E4862}" type="datetimeFigureOut">
              <a:rPr lang="en-US" smtClean="0"/>
              <a:t>7/26/16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F4C67-F136-6A4F-A90A-8C30A9D7708E}"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6D9537E-90E9-664C-8539-8F50765E4862}" type="datetimeFigureOut">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F4C67-F136-6A4F-A90A-8C30A9D7708E}"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D9537E-90E9-664C-8539-8F50765E4862}" type="datetimeFigureOut">
              <a:rPr lang="en-US" smtClean="0"/>
              <a:t>7/26/16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F4C67-F136-6A4F-A90A-8C30A9D7708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A6D9537E-90E9-664C-8539-8F50765E4862}" type="datetimeFigureOut">
              <a:rPr lang="en-US" smtClean="0"/>
              <a:t>7/26/16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DF7F4C67-F136-6A4F-A90A-8C30A9D770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Helvetica"/>
                <a:cs typeface="Helvetica"/>
              </a:rPr>
              <a:t>Coupled Atmospheric Chemistry Schemes for Modeling Regional and Global Atmospheric Chemistry</a:t>
            </a:r>
            <a:endParaRPr lang="en-US" dirty="0">
              <a:latin typeface="Helvetica"/>
              <a:cs typeface="Helvetica"/>
            </a:endParaRPr>
          </a:p>
        </p:txBody>
      </p:sp>
      <p:sp>
        <p:nvSpPr>
          <p:cNvPr id="3" name="Subtitle 2"/>
          <p:cNvSpPr>
            <a:spLocks noGrp="1"/>
          </p:cNvSpPr>
          <p:nvPr>
            <p:ph type="subTitle" idx="1"/>
          </p:nvPr>
        </p:nvSpPr>
        <p:spPr/>
        <p:txBody>
          <a:bodyPr/>
          <a:lstStyle/>
          <a:p>
            <a:r>
              <a:rPr lang="en-US" b="1" i="1" dirty="0">
                <a:latin typeface="Helvetica"/>
                <a:cs typeface="Helvetica"/>
              </a:rPr>
              <a:t>Emily M. </a:t>
            </a:r>
            <a:r>
              <a:rPr lang="en-US" b="1" i="1" dirty="0" smtClean="0">
                <a:latin typeface="Helvetica"/>
                <a:cs typeface="Helvetica"/>
              </a:rPr>
              <a:t>Saunders &amp; </a:t>
            </a:r>
            <a:r>
              <a:rPr lang="en-US" b="1" i="1" dirty="0">
                <a:latin typeface="Helvetica"/>
                <a:cs typeface="Helvetica"/>
              </a:rPr>
              <a:t>William R. Stockwell</a:t>
            </a:r>
          </a:p>
          <a:p>
            <a:r>
              <a:rPr lang="en-US" b="1" i="1" dirty="0">
                <a:latin typeface="Helvetica"/>
                <a:cs typeface="Helvetica"/>
              </a:rPr>
              <a:t>Howard University, NCAS (NOAA Center for Atmospheric Sciences</a:t>
            </a:r>
            <a:r>
              <a:rPr lang="en-US" b="1" i="1" dirty="0" smtClean="0">
                <a:latin typeface="Helvetica"/>
                <a:cs typeface="Helvetica"/>
              </a:rPr>
              <a:t>)</a:t>
            </a:r>
          </a:p>
          <a:p>
            <a:endParaRPr lang="en-US" b="1" i="1" dirty="0">
              <a:latin typeface="Helvetica"/>
              <a:cs typeface="Helvetica"/>
            </a:endParaRPr>
          </a:p>
          <a:p>
            <a:r>
              <a:rPr lang="en-US" b="1" i="1" dirty="0" smtClean="0">
                <a:latin typeface="Helvetica"/>
                <a:cs typeface="Helvetica"/>
              </a:rPr>
              <a:t>Date: July 27, 2016</a:t>
            </a:r>
            <a:endParaRPr lang="en-US" b="1" i="1" dirty="0">
              <a:latin typeface="Helvetica"/>
              <a:cs typeface="Helvetica"/>
            </a:endParaRPr>
          </a:p>
        </p:txBody>
      </p:sp>
    </p:spTree>
    <p:extLst>
      <p:ext uri="{BB962C8B-B14F-4D97-AF65-F5344CB8AC3E}">
        <p14:creationId xmlns:p14="http://schemas.microsoft.com/office/powerpoint/2010/main" val="362827786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latin typeface="Helvetica"/>
                <a:cs typeface="Helvetica"/>
              </a:rPr>
              <a:t>BenMAP Analysis</a:t>
            </a:r>
            <a:endParaRPr lang="en-US" sz="4800" b="1" dirty="0">
              <a:latin typeface="Helvetica"/>
              <a:cs typeface="Helvetica"/>
            </a:endParaRPr>
          </a:p>
        </p:txBody>
      </p:sp>
      <p:pic>
        <p:nvPicPr>
          <p:cNvPr id="4" name="Content Placeholder 3" descr="BenMAP-CE diagram.jpg"/>
          <p:cNvPicPr>
            <a:picLocks noChangeAspect="1"/>
          </p:cNvPicPr>
          <p:nvPr/>
        </p:nvPicPr>
        <p:blipFill rotWithShape="1">
          <a:blip r:embed="rId3">
            <a:extLst>
              <a:ext uri="{28A0092B-C50C-407E-A947-70E740481C1C}">
                <a14:useLocalDpi xmlns:a14="http://schemas.microsoft.com/office/drawing/2010/main" val="0"/>
              </a:ext>
            </a:extLst>
          </a:blip>
          <a:srcRect l="-642" r="-642"/>
          <a:stretch/>
        </p:blipFill>
        <p:spPr>
          <a:xfrm>
            <a:off x="594066" y="1818121"/>
            <a:ext cx="7968671" cy="4184550"/>
          </a:xfrm>
          <a:prstGeom prst="rect">
            <a:avLst/>
          </a:prstGeom>
        </p:spPr>
      </p:pic>
      <p:sp>
        <p:nvSpPr>
          <p:cNvPr id="5" name="TextBox 4"/>
          <p:cNvSpPr txBox="1"/>
          <p:nvPr/>
        </p:nvSpPr>
        <p:spPr>
          <a:xfrm>
            <a:off x="215379" y="6203596"/>
            <a:ext cx="2655174" cy="369332"/>
          </a:xfrm>
          <a:prstGeom prst="rect">
            <a:avLst/>
          </a:prstGeom>
          <a:noFill/>
        </p:spPr>
        <p:txBody>
          <a:bodyPr wrap="square" rtlCol="0">
            <a:spAutoFit/>
          </a:bodyPr>
          <a:lstStyle/>
          <a:p>
            <a:r>
              <a:rPr lang="en-US" b="1" i="1" dirty="0" smtClean="0">
                <a:solidFill>
                  <a:srgbClr val="FFFFFF"/>
                </a:solidFill>
                <a:latin typeface="Helvetica"/>
                <a:cs typeface="Helvetica"/>
              </a:rPr>
              <a:t>EPA BenMAP-CE, 2015</a:t>
            </a:r>
            <a:endParaRPr lang="en-US" b="1" i="1" dirty="0">
              <a:solidFill>
                <a:srgbClr val="FFFFFF"/>
              </a:solidFill>
              <a:latin typeface="Helvetica"/>
              <a:cs typeface="Helvetica"/>
            </a:endParaRPr>
          </a:p>
        </p:txBody>
      </p:sp>
    </p:spTree>
    <p:extLst>
      <p:ext uri="{BB962C8B-B14F-4D97-AF65-F5344CB8AC3E}">
        <p14:creationId xmlns:p14="http://schemas.microsoft.com/office/powerpoint/2010/main" val="369474188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Helvetica"/>
                <a:cs typeface="Helvetica"/>
              </a:rPr>
              <a:t>BenMAP Results – USA Map</a:t>
            </a:r>
            <a:endParaRPr lang="en-US" b="1" dirty="0">
              <a:latin typeface="Helvetica"/>
              <a:cs typeface="Helvetica"/>
            </a:endParaRPr>
          </a:p>
        </p:txBody>
      </p:sp>
      <p:pic>
        <p:nvPicPr>
          <p:cNvPr id="4" name="Content Placeholder 3" descr="USA State MAP.png"/>
          <p:cNvPicPr>
            <a:picLocks noGrp="1" noChangeAspect="1"/>
          </p:cNvPicPr>
          <p:nvPr>
            <p:ph idx="1"/>
          </p:nvPr>
        </p:nvPicPr>
        <p:blipFill>
          <a:blip r:embed="rId2">
            <a:extLst>
              <a:ext uri="{28A0092B-C50C-407E-A947-70E740481C1C}">
                <a14:useLocalDpi xmlns:a14="http://schemas.microsoft.com/office/drawing/2010/main" val="0"/>
              </a:ext>
            </a:extLst>
          </a:blip>
          <a:srcRect t="9206" b="9206"/>
          <a:stretch>
            <a:fillRect/>
          </a:stretch>
        </p:blipFill>
        <p:spPr>
          <a:xfrm>
            <a:off x="779463" y="1636169"/>
            <a:ext cx="7583487" cy="4044283"/>
          </a:xfrm>
        </p:spPr>
      </p:pic>
      <p:sp>
        <p:nvSpPr>
          <p:cNvPr id="7" name="TextBox 6"/>
          <p:cNvSpPr txBox="1"/>
          <p:nvPr/>
        </p:nvSpPr>
        <p:spPr>
          <a:xfrm>
            <a:off x="370435" y="5911334"/>
            <a:ext cx="8308317" cy="646331"/>
          </a:xfrm>
          <a:prstGeom prst="rect">
            <a:avLst/>
          </a:prstGeom>
          <a:noFill/>
        </p:spPr>
        <p:txBody>
          <a:bodyPr wrap="square" rtlCol="0">
            <a:spAutoFit/>
          </a:bodyPr>
          <a:lstStyle/>
          <a:p>
            <a:r>
              <a:rPr lang="en-US" b="1" dirty="0" smtClean="0">
                <a:solidFill>
                  <a:schemeClr val="bg1"/>
                </a:solidFill>
                <a:latin typeface="Helvetica"/>
                <a:cs typeface="Helvetica"/>
              </a:rPr>
              <a:t>Map of USA which shows the health impacts due to poor air quality, particularly in the Southern California Region.</a:t>
            </a:r>
            <a:endParaRPr lang="en-US" b="1" dirty="0">
              <a:solidFill>
                <a:schemeClr val="bg1"/>
              </a:solidFill>
              <a:latin typeface="Helvetica"/>
              <a:cs typeface="Helvetica"/>
            </a:endParaRPr>
          </a:p>
        </p:txBody>
      </p:sp>
    </p:spTree>
    <p:extLst>
      <p:ext uri="{BB962C8B-B14F-4D97-AF65-F5344CB8AC3E}">
        <p14:creationId xmlns:p14="http://schemas.microsoft.com/office/powerpoint/2010/main" val="91325269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Helvetica"/>
                <a:cs typeface="Helvetica"/>
              </a:rPr>
              <a:t>BenMAP Results </a:t>
            </a:r>
            <a:r>
              <a:rPr lang="en-US" b="1" dirty="0" smtClean="0">
                <a:latin typeface="Helvetica"/>
                <a:cs typeface="Helvetica"/>
              </a:rPr>
              <a:t>– China Map</a:t>
            </a:r>
            <a:endParaRPr lang="en-US" dirty="0"/>
          </a:p>
        </p:txBody>
      </p:sp>
      <p:pic>
        <p:nvPicPr>
          <p:cNvPr id="4" name="Content Placeholder 3" descr="China Base Case Map (Hospital Admissions.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550" t="10272" r="7360" b="28464"/>
          <a:stretch/>
        </p:blipFill>
        <p:spPr>
          <a:xfrm>
            <a:off x="1352011" y="1931642"/>
            <a:ext cx="6452781" cy="4015438"/>
          </a:xfrm>
        </p:spPr>
      </p:pic>
      <p:sp>
        <p:nvSpPr>
          <p:cNvPr id="5" name="TextBox 4"/>
          <p:cNvSpPr txBox="1"/>
          <p:nvPr/>
        </p:nvSpPr>
        <p:spPr>
          <a:xfrm>
            <a:off x="346840" y="6131463"/>
            <a:ext cx="8601934" cy="400110"/>
          </a:xfrm>
          <a:prstGeom prst="rect">
            <a:avLst/>
          </a:prstGeom>
          <a:noFill/>
        </p:spPr>
        <p:txBody>
          <a:bodyPr wrap="none" rtlCol="0">
            <a:spAutoFit/>
          </a:bodyPr>
          <a:lstStyle/>
          <a:p>
            <a:r>
              <a:rPr lang="en-US" sz="2000" b="1" dirty="0" smtClean="0">
                <a:solidFill>
                  <a:schemeClr val="bg1"/>
                </a:solidFill>
                <a:latin typeface="Helvetica"/>
                <a:cs typeface="Helvetica"/>
              </a:rPr>
              <a:t>Map of China which shows the health impacts due to poor air quality.</a:t>
            </a:r>
            <a:endParaRPr lang="en-US" sz="2000" b="1" dirty="0">
              <a:solidFill>
                <a:schemeClr val="bg1"/>
              </a:solidFill>
              <a:latin typeface="Helvetica"/>
              <a:cs typeface="Helvetica"/>
            </a:endParaRPr>
          </a:p>
        </p:txBody>
      </p:sp>
    </p:spTree>
    <p:extLst>
      <p:ext uri="{BB962C8B-B14F-4D97-AF65-F5344CB8AC3E}">
        <p14:creationId xmlns:p14="http://schemas.microsoft.com/office/powerpoint/2010/main" val="8331164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Helvetica"/>
                <a:cs typeface="Helvetica"/>
              </a:rPr>
              <a:t>BenMAP Results </a:t>
            </a:r>
            <a:r>
              <a:rPr lang="en-US" b="1" dirty="0" smtClean="0">
                <a:latin typeface="Helvetica"/>
                <a:cs typeface="Helvetica"/>
              </a:rPr>
              <a:t>– L.A. County Map </a:t>
            </a:r>
            <a:endParaRPr lang="en-US" dirty="0"/>
          </a:p>
        </p:txBody>
      </p:sp>
      <p:pic>
        <p:nvPicPr>
          <p:cNvPr id="4" name="Content Placeholder 3" descr="LA County MAP.png"/>
          <p:cNvPicPr>
            <a:picLocks noGrp="1" noChangeAspect="1"/>
          </p:cNvPicPr>
          <p:nvPr>
            <p:ph idx="1"/>
          </p:nvPr>
        </p:nvPicPr>
        <p:blipFill>
          <a:blip r:embed="rId2">
            <a:extLst>
              <a:ext uri="{28A0092B-C50C-407E-A947-70E740481C1C}">
                <a14:useLocalDpi xmlns:a14="http://schemas.microsoft.com/office/drawing/2010/main" val="0"/>
              </a:ext>
            </a:extLst>
          </a:blip>
          <a:srcRect t="9206" b="9206"/>
          <a:stretch>
            <a:fillRect/>
          </a:stretch>
        </p:blipFill>
        <p:spPr>
          <a:xfrm>
            <a:off x="779463" y="1581826"/>
            <a:ext cx="7583487" cy="4208930"/>
          </a:xfrm>
        </p:spPr>
      </p:pic>
      <p:sp>
        <p:nvSpPr>
          <p:cNvPr id="5" name="TextBox 4"/>
          <p:cNvSpPr txBox="1"/>
          <p:nvPr/>
        </p:nvSpPr>
        <p:spPr>
          <a:xfrm>
            <a:off x="352796" y="5909791"/>
            <a:ext cx="8396516" cy="646331"/>
          </a:xfrm>
          <a:prstGeom prst="rect">
            <a:avLst/>
          </a:prstGeom>
          <a:noFill/>
        </p:spPr>
        <p:txBody>
          <a:bodyPr wrap="square" rtlCol="0">
            <a:spAutoFit/>
          </a:bodyPr>
          <a:lstStyle/>
          <a:p>
            <a:r>
              <a:rPr lang="en-US" b="1" dirty="0" smtClean="0">
                <a:solidFill>
                  <a:schemeClr val="bg1"/>
                </a:solidFill>
                <a:latin typeface="Helvetica"/>
                <a:cs typeface="Helvetica"/>
              </a:rPr>
              <a:t>Map of the counties in the California, which shows the health impacts due to poor air quality.</a:t>
            </a:r>
            <a:endParaRPr lang="en-US" b="1" dirty="0">
              <a:solidFill>
                <a:schemeClr val="bg1"/>
              </a:solidFill>
              <a:latin typeface="Helvetica"/>
              <a:cs typeface="Helvetica"/>
            </a:endParaRPr>
          </a:p>
        </p:txBody>
      </p:sp>
    </p:spTree>
    <p:extLst>
      <p:ext uri="{BB962C8B-B14F-4D97-AF65-F5344CB8AC3E}">
        <p14:creationId xmlns:p14="http://schemas.microsoft.com/office/powerpoint/2010/main" val="157300349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69903"/>
            <a:ext cx="7583487" cy="666818"/>
          </a:xfrm>
        </p:spPr>
        <p:txBody>
          <a:bodyPr/>
          <a:lstStyle/>
          <a:p>
            <a:pPr algn="ctr"/>
            <a:r>
              <a:rPr lang="en-US" b="1" dirty="0">
                <a:latin typeface="Helvetica"/>
                <a:cs typeface="Helvetica"/>
              </a:rPr>
              <a:t>BenMAP Results - </a:t>
            </a:r>
            <a:r>
              <a:rPr lang="en-US" b="1" dirty="0" smtClean="0">
                <a:latin typeface="Helvetica"/>
                <a:cs typeface="Helvetica"/>
              </a:rPr>
              <a:t>Chart</a:t>
            </a:r>
            <a:endParaRPr lang="en-US" dirty="0"/>
          </a:p>
        </p:txBody>
      </p:sp>
      <p:pic>
        <p:nvPicPr>
          <p:cNvPr id="4" name="Content Placeholder 3" descr="Counties Incidence Bar Graph (Acute Respiratory Symptoms).jpg"/>
          <p:cNvPicPr>
            <a:picLocks noGrp="1" noChangeAspect="1"/>
          </p:cNvPicPr>
          <p:nvPr>
            <p:ph idx="1"/>
          </p:nvPr>
        </p:nvPicPr>
        <p:blipFill>
          <a:blip r:embed="rId2">
            <a:extLst>
              <a:ext uri="{28A0092B-C50C-407E-A947-70E740481C1C}">
                <a14:useLocalDpi xmlns:a14="http://schemas.microsoft.com/office/drawing/2010/main" val="0"/>
              </a:ext>
            </a:extLst>
          </a:blip>
          <a:srcRect t="6182" b="6182"/>
          <a:stretch>
            <a:fillRect/>
          </a:stretch>
        </p:blipFill>
        <p:spPr>
          <a:xfrm>
            <a:off x="708903" y="1210235"/>
            <a:ext cx="7583487" cy="4208930"/>
          </a:xfrm>
        </p:spPr>
      </p:pic>
      <p:sp>
        <p:nvSpPr>
          <p:cNvPr id="5" name="Rectangle 4"/>
          <p:cNvSpPr/>
          <p:nvPr/>
        </p:nvSpPr>
        <p:spPr>
          <a:xfrm>
            <a:off x="303185" y="5450976"/>
            <a:ext cx="8675442" cy="646331"/>
          </a:xfrm>
          <a:prstGeom prst="rect">
            <a:avLst/>
          </a:prstGeom>
        </p:spPr>
        <p:txBody>
          <a:bodyPr wrap="square">
            <a:spAutoFit/>
          </a:bodyPr>
          <a:lstStyle/>
          <a:p>
            <a:r>
              <a:rPr lang="en-US" b="1" dirty="0" smtClean="0">
                <a:solidFill>
                  <a:srgbClr val="FFFFFF"/>
                </a:solidFill>
                <a:latin typeface="Helvetica"/>
                <a:cs typeface="Helvetica"/>
              </a:rPr>
              <a:t>Chance in acute respiratory symptoms incidences* by selected counties from BenMAP-CE calculations.</a:t>
            </a:r>
          </a:p>
        </p:txBody>
      </p:sp>
      <p:sp>
        <p:nvSpPr>
          <p:cNvPr id="6" name="Rectangle 5"/>
          <p:cNvSpPr/>
          <p:nvPr/>
        </p:nvSpPr>
        <p:spPr>
          <a:xfrm>
            <a:off x="141121" y="6093514"/>
            <a:ext cx="8837506" cy="523220"/>
          </a:xfrm>
          <a:prstGeom prst="rect">
            <a:avLst/>
          </a:prstGeom>
        </p:spPr>
        <p:txBody>
          <a:bodyPr wrap="square">
            <a:spAutoFit/>
          </a:bodyPr>
          <a:lstStyle/>
          <a:p>
            <a:r>
              <a:rPr lang="en-US" sz="1400" i="1" dirty="0" smtClean="0">
                <a:solidFill>
                  <a:srgbClr val="FFFFFF"/>
                </a:solidFill>
                <a:latin typeface="Helvetica"/>
                <a:cs typeface="Helvetica"/>
              </a:rPr>
              <a:t>*The </a:t>
            </a:r>
            <a:r>
              <a:rPr lang="en-US" sz="1400" b="1" i="1" dirty="0">
                <a:solidFill>
                  <a:srgbClr val="FFFFFF"/>
                </a:solidFill>
                <a:latin typeface="Helvetica"/>
                <a:cs typeface="Helvetica"/>
              </a:rPr>
              <a:t>incidence rate</a:t>
            </a:r>
            <a:r>
              <a:rPr lang="en-US" sz="1400" i="1" dirty="0">
                <a:solidFill>
                  <a:srgbClr val="FFFFFF"/>
                </a:solidFill>
                <a:latin typeface="Helvetica"/>
                <a:cs typeface="Helvetica"/>
              </a:rPr>
              <a:t> is the number of health outcomes (e.g., number of hospital visits) per person, per unit of time (generally a day or a year)—from air pollution as well as all other causes</a:t>
            </a:r>
            <a:r>
              <a:rPr lang="en-US" sz="1400" i="1" dirty="0" smtClean="0">
                <a:solidFill>
                  <a:srgbClr val="FFFFFF"/>
                </a:solidFill>
                <a:latin typeface="Helvetica"/>
                <a:cs typeface="Helvetica"/>
              </a:rPr>
              <a:t>.*</a:t>
            </a:r>
            <a:endParaRPr lang="en-US" sz="1400" i="1" dirty="0">
              <a:solidFill>
                <a:srgbClr val="FFFFFF"/>
              </a:solidFill>
              <a:latin typeface="Helvetica"/>
              <a:cs typeface="Helvetica"/>
            </a:endParaRPr>
          </a:p>
        </p:txBody>
      </p:sp>
    </p:spTree>
    <p:extLst>
      <p:ext uri="{BB962C8B-B14F-4D97-AF65-F5344CB8AC3E}">
        <p14:creationId xmlns:p14="http://schemas.microsoft.com/office/powerpoint/2010/main" val="405147866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Helvetica"/>
                <a:cs typeface="Helvetica"/>
              </a:rPr>
              <a:t>GACM Expected </a:t>
            </a:r>
            <a:r>
              <a:rPr lang="en-US" b="1" i="1" dirty="0" smtClean="0">
                <a:latin typeface="Helvetica"/>
                <a:cs typeface="Helvetica"/>
              </a:rPr>
              <a:t>Results – Box Model Runs</a:t>
            </a:r>
            <a:endParaRPr lang="en-US" dirty="0"/>
          </a:p>
        </p:txBody>
      </p:sp>
      <p:pic>
        <p:nvPicPr>
          <p:cNvPr id="4" name="Content Placeholder 4" descr="GACM O3 Graph.jpg"/>
          <p:cNvPicPr>
            <a:picLocks noChangeAspect="1"/>
          </p:cNvPicPr>
          <p:nvPr/>
        </p:nvPicPr>
        <p:blipFill rotWithShape="1">
          <a:blip r:embed="rId2">
            <a:extLst>
              <a:ext uri="{28A0092B-C50C-407E-A947-70E740481C1C}">
                <a14:useLocalDpi xmlns:a14="http://schemas.microsoft.com/office/drawing/2010/main" val="0"/>
              </a:ext>
            </a:extLst>
          </a:blip>
          <a:srcRect l="918" t="4303" r="918" b="4792"/>
          <a:stretch/>
        </p:blipFill>
        <p:spPr>
          <a:xfrm>
            <a:off x="261817" y="1608667"/>
            <a:ext cx="4140845" cy="3793067"/>
          </a:xfrm>
          <a:prstGeom prst="rect">
            <a:avLst/>
          </a:prstGeom>
        </p:spPr>
      </p:pic>
      <p:pic>
        <p:nvPicPr>
          <p:cNvPr id="5" name="Picture 4" descr="HO GACM Vs. RACM.pdf"/>
          <p:cNvPicPr>
            <a:picLocks noChangeAspect="1"/>
          </p:cNvPicPr>
          <p:nvPr/>
        </p:nvPicPr>
        <p:blipFill rotWithShape="1">
          <a:blip r:embed="rId3">
            <a:extLst>
              <a:ext uri="{28A0092B-C50C-407E-A947-70E740481C1C}">
                <a14:useLocalDpi xmlns:a14="http://schemas.microsoft.com/office/drawing/2010/main" val="0"/>
              </a:ext>
            </a:extLst>
          </a:blip>
          <a:srcRect l="1990" t="3444" r="2538" b="3572"/>
          <a:stretch/>
        </p:blipFill>
        <p:spPr>
          <a:xfrm>
            <a:off x="4470394" y="1608668"/>
            <a:ext cx="4402668" cy="3793066"/>
          </a:xfrm>
          <a:prstGeom prst="rect">
            <a:avLst/>
          </a:prstGeom>
        </p:spPr>
      </p:pic>
      <p:sp>
        <p:nvSpPr>
          <p:cNvPr id="6" name="Rectangle 5"/>
          <p:cNvSpPr/>
          <p:nvPr/>
        </p:nvSpPr>
        <p:spPr>
          <a:xfrm>
            <a:off x="270938" y="5488279"/>
            <a:ext cx="8060266" cy="1569660"/>
          </a:xfrm>
          <a:prstGeom prst="rect">
            <a:avLst/>
          </a:prstGeom>
        </p:spPr>
        <p:txBody>
          <a:bodyPr wrap="square">
            <a:spAutoFit/>
          </a:bodyPr>
          <a:lstStyle/>
          <a:p>
            <a:r>
              <a:rPr lang="en-US" sz="1200" b="1" dirty="0" smtClean="0">
                <a:solidFill>
                  <a:srgbClr val="FFFFFF"/>
                </a:solidFill>
                <a:latin typeface="Helvetica"/>
                <a:cs typeface="Helvetica"/>
              </a:rPr>
              <a:t>Time Series of Ozone </a:t>
            </a:r>
            <a:r>
              <a:rPr lang="en-US" sz="1200" b="1" dirty="0" smtClean="0">
                <a:solidFill>
                  <a:srgbClr val="FFFFFF"/>
                </a:solidFill>
                <a:latin typeface="Helvetica"/>
                <a:cs typeface="Helvetica"/>
              </a:rPr>
              <a:t>shows</a:t>
            </a:r>
            <a:r>
              <a:rPr lang="en-US" sz="1200" b="1" baseline="0" dirty="0" smtClean="0">
                <a:solidFill>
                  <a:srgbClr val="FFFFFF"/>
                </a:solidFill>
                <a:latin typeface="Helvetica"/>
                <a:cs typeface="Helvetica"/>
              </a:rPr>
              <a:t> </a:t>
            </a:r>
            <a:r>
              <a:rPr lang="en-US" sz="1200" b="1" baseline="0" dirty="0" smtClean="0">
                <a:solidFill>
                  <a:srgbClr val="FFFFFF"/>
                </a:solidFill>
                <a:latin typeface="Helvetica"/>
                <a:cs typeface="Helvetica"/>
              </a:rPr>
              <a:t>that GACM predicts more ozone </a:t>
            </a:r>
            <a:r>
              <a:rPr lang="en-US" sz="1200" b="1" baseline="0" dirty="0" smtClean="0">
                <a:solidFill>
                  <a:srgbClr val="FFFFFF"/>
                </a:solidFill>
                <a:latin typeface="Helvetica"/>
                <a:cs typeface="Helvetica"/>
              </a:rPr>
              <a:t>(</a:t>
            </a:r>
            <a:r>
              <a:rPr lang="en-US" sz="1200" b="1" dirty="0" smtClean="0">
                <a:solidFill>
                  <a:srgbClr val="FFFFFF"/>
                </a:solidFill>
                <a:latin typeface="Helvetica"/>
                <a:cs typeface="Helvetica"/>
              </a:rPr>
              <a:t>O</a:t>
            </a:r>
            <a:r>
              <a:rPr lang="en-US" sz="1200" b="1" baseline="-25000" dirty="0" smtClean="0">
                <a:solidFill>
                  <a:srgbClr val="FFFFFF"/>
                </a:solidFill>
                <a:latin typeface="Helvetica"/>
                <a:cs typeface="Helvetica"/>
              </a:rPr>
              <a:t>3</a:t>
            </a:r>
            <a:r>
              <a:rPr lang="en-US" sz="1200" b="1" dirty="0" smtClean="0">
                <a:solidFill>
                  <a:srgbClr val="FFFFFF"/>
                </a:solidFill>
                <a:latin typeface="Helvetica"/>
                <a:cs typeface="Helvetica"/>
              </a:rPr>
              <a:t>) and</a:t>
            </a:r>
            <a:r>
              <a:rPr lang="en-US" sz="1200" b="1" baseline="0" dirty="0" smtClean="0">
                <a:solidFill>
                  <a:srgbClr val="FFFFFF"/>
                </a:solidFill>
                <a:latin typeface="Helvetica"/>
                <a:cs typeface="Helvetica"/>
              </a:rPr>
              <a:t> hydroxyl radical</a:t>
            </a:r>
            <a:r>
              <a:rPr lang="en-US" sz="1200" b="1" dirty="0" smtClean="0">
                <a:solidFill>
                  <a:srgbClr val="FFFFFF"/>
                </a:solidFill>
                <a:latin typeface="Helvetica"/>
                <a:cs typeface="Helvetica"/>
              </a:rPr>
              <a:t> (HO)</a:t>
            </a:r>
            <a:r>
              <a:rPr lang="en-US" sz="1200" b="1" baseline="0" dirty="0" smtClean="0">
                <a:solidFill>
                  <a:srgbClr val="FFFFFF"/>
                </a:solidFill>
                <a:latin typeface="Helvetica"/>
                <a:cs typeface="Helvetica"/>
              </a:rPr>
              <a:t>production</a:t>
            </a:r>
            <a:endParaRPr lang="en-US" sz="1200" b="1" baseline="0" dirty="0" smtClean="0">
              <a:solidFill>
                <a:srgbClr val="FFFFFF"/>
              </a:solidFill>
              <a:latin typeface="Helvetica"/>
              <a:cs typeface="Helvetica"/>
            </a:endParaRPr>
          </a:p>
          <a:p>
            <a:r>
              <a:rPr lang="en-US" sz="1200" b="1" baseline="0" dirty="0" smtClean="0">
                <a:solidFill>
                  <a:srgbClr val="FFFFFF"/>
                </a:solidFill>
                <a:latin typeface="Helvetica"/>
                <a:cs typeface="Helvetica"/>
              </a:rPr>
              <a:t>GACM V3 – Initial input concentrations does not include halogen or DMS, GACM: modified RACM2</a:t>
            </a:r>
          </a:p>
          <a:p>
            <a:pPr>
              <a:defRPr/>
            </a:pPr>
            <a:r>
              <a:rPr lang="en-US" sz="1200" b="1" dirty="0">
                <a:solidFill>
                  <a:srgbClr val="FFFFFF"/>
                </a:solidFill>
                <a:latin typeface="Helvetica"/>
                <a:cs typeface="Helvetica"/>
              </a:rPr>
              <a:t>GACM V4 – Initial input concentrations does include halogen (Br &amp; Cl) and DMS, GACM: modified RACM2</a:t>
            </a:r>
          </a:p>
          <a:p>
            <a:pPr>
              <a:defRPr/>
            </a:pPr>
            <a:r>
              <a:rPr lang="en-US" sz="1200" b="1" dirty="0">
                <a:solidFill>
                  <a:srgbClr val="FFFFFF"/>
                </a:solidFill>
                <a:latin typeface="Helvetica"/>
                <a:cs typeface="Helvetica"/>
              </a:rPr>
              <a:t>GACM V5 – Initial input concentrations does not include halogen (Br, Cl &amp; I) or DMS, GACM: modified RACM2. Iodine reacted with O</a:t>
            </a:r>
            <a:r>
              <a:rPr lang="en-US" sz="1200" b="1" baseline="-25000" dirty="0">
                <a:solidFill>
                  <a:srgbClr val="FFFFFF"/>
                </a:solidFill>
                <a:latin typeface="Helvetica"/>
                <a:cs typeface="Helvetica"/>
              </a:rPr>
              <a:t>3 </a:t>
            </a:r>
            <a:r>
              <a:rPr lang="en-US" sz="1200" b="1" dirty="0">
                <a:solidFill>
                  <a:srgbClr val="FFFFFF"/>
                </a:solidFill>
                <a:latin typeface="Helvetica"/>
                <a:cs typeface="Helvetica"/>
              </a:rPr>
              <a:t>to produce IO and Iodine oxide reacted with HO</a:t>
            </a:r>
            <a:r>
              <a:rPr lang="en-US" sz="1200" b="1" baseline="-25000" dirty="0">
                <a:solidFill>
                  <a:srgbClr val="FFFFFF"/>
                </a:solidFill>
                <a:latin typeface="Helvetica"/>
                <a:cs typeface="Helvetica"/>
              </a:rPr>
              <a:t>2</a:t>
            </a:r>
            <a:r>
              <a:rPr lang="en-US" sz="1200" b="1" dirty="0">
                <a:solidFill>
                  <a:srgbClr val="FFFFFF"/>
                </a:solidFill>
                <a:latin typeface="Helvetica"/>
                <a:cs typeface="Helvetica"/>
              </a:rPr>
              <a:t>, ClO, &amp; NO to produce HOI &amp; I.</a:t>
            </a:r>
          </a:p>
          <a:p>
            <a:endParaRPr lang="en-US" sz="1200" b="1" dirty="0" smtClean="0">
              <a:solidFill>
                <a:srgbClr val="FFFFFF"/>
              </a:solidFill>
              <a:latin typeface="Helvetica"/>
              <a:cs typeface="Helvetica"/>
            </a:endParaRPr>
          </a:p>
          <a:p>
            <a:endParaRPr lang="en-US" sz="1200" b="1" dirty="0">
              <a:solidFill>
                <a:srgbClr val="FFFFFF"/>
              </a:solidFill>
              <a:latin typeface="Helvetica"/>
              <a:cs typeface="Helvetica"/>
            </a:endParaRPr>
          </a:p>
        </p:txBody>
      </p:sp>
    </p:spTree>
    <p:extLst>
      <p:ext uri="{BB962C8B-B14F-4D97-AF65-F5344CB8AC3E}">
        <p14:creationId xmlns:p14="http://schemas.microsoft.com/office/powerpoint/2010/main" val="424760124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Helvetica"/>
                <a:cs typeface="Helvetica"/>
              </a:rPr>
              <a:t>GACM Expected Results – Box Model </a:t>
            </a:r>
            <a:r>
              <a:rPr lang="en-US" b="1" i="1" dirty="0" smtClean="0">
                <a:latin typeface="Helvetica"/>
                <a:cs typeface="Helvetica"/>
              </a:rPr>
              <a:t>Runs (Cont’d)</a:t>
            </a:r>
            <a:endParaRPr lang="en-US" dirty="0"/>
          </a:p>
        </p:txBody>
      </p:sp>
      <p:pic>
        <p:nvPicPr>
          <p:cNvPr id="4" name="Content Placeholder 3" descr="GACM NO Graph.jpg"/>
          <p:cNvPicPr>
            <a:picLocks noChangeAspect="1"/>
          </p:cNvPicPr>
          <p:nvPr/>
        </p:nvPicPr>
        <p:blipFill rotWithShape="1">
          <a:blip r:embed="rId2">
            <a:extLst>
              <a:ext uri="{28A0092B-C50C-407E-A947-70E740481C1C}">
                <a14:useLocalDpi xmlns:a14="http://schemas.microsoft.com/office/drawing/2010/main" val="0"/>
              </a:ext>
            </a:extLst>
          </a:blip>
          <a:srcRect l="142" t="3390" r="142" b="3813"/>
          <a:stretch/>
        </p:blipFill>
        <p:spPr>
          <a:xfrm>
            <a:off x="270934" y="1540940"/>
            <a:ext cx="4199465" cy="3996267"/>
          </a:xfrm>
          <a:prstGeom prst="rect">
            <a:avLst/>
          </a:prstGeom>
        </p:spPr>
      </p:pic>
      <p:pic>
        <p:nvPicPr>
          <p:cNvPr id="5" name="Picture 4" descr="GACM NO2 Graph.jpg"/>
          <p:cNvPicPr>
            <a:picLocks noChangeAspect="1"/>
          </p:cNvPicPr>
          <p:nvPr/>
        </p:nvPicPr>
        <p:blipFill rotWithShape="1">
          <a:blip r:embed="rId3">
            <a:extLst>
              <a:ext uri="{28A0092B-C50C-407E-A947-70E740481C1C}">
                <a14:useLocalDpi xmlns:a14="http://schemas.microsoft.com/office/drawing/2010/main" val="0"/>
              </a:ext>
            </a:extLst>
          </a:blip>
          <a:srcRect t="2966" b="3813"/>
          <a:stretch/>
        </p:blipFill>
        <p:spPr>
          <a:xfrm>
            <a:off x="4629791" y="1557873"/>
            <a:ext cx="4192475" cy="3996267"/>
          </a:xfrm>
          <a:prstGeom prst="rect">
            <a:avLst/>
          </a:prstGeom>
        </p:spPr>
      </p:pic>
      <p:sp>
        <p:nvSpPr>
          <p:cNvPr id="6" name="Rectangle 5"/>
          <p:cNvSpPr/>
          <p:nvPr/>
        </p:nvSpPr>
        <p:spPr>
          <a:xfrm>
            <a:off x="270938" y="5672662"/>
            <a:ext cx="8060266" cy="1277273"/>
          </a:xfrm>
          <a:prstGeom prst="rect">
            <a:avLst/>
          </a:prstGeom>
        </p:spPr>
        <p:txBody>
          <a:bodyPr wrap="square">
            <a:spAutoFit/>
          </a:bodyPr>
          <a:lstStyle/>
          <a:p>
            <a:r>
              <a:rPr lang="en-US" sz="1100" b="1" dirty="0" smtClean="0">
                <a:solidFill>
                  <a:srgbClr val="FFFFFF"/>
                </a:solidFill>
                <a:latin typeface="Helvetica"/>
                <a:cs typeface="Helvetica"/>
              </a:rPr>
              <a:t>Time Series of </a:t>
            </a:r>
            <a:r>
              <a:rPr lang="en-US" sz="1100" b="1" dirty="0" smtClean="0">
                <a:solidFill>
                  <a:srgbClr val="FFFFFF"/>
                </a:solidFill>
                <a:latin typeface="Helvetica"/>
                <a:cs typeface="Helvetica"/>
              </a:rPr>
              <a:t>NO and NO</a:t>
            </a:r>
            <a:r>
              <a:rPr lang="en-US" sz="1100" b="1" baseline="-25000" dirty="0" smtClean="0">
                <a:solidFill>
                  <a:srgbClr val="FFFFFF"/>
                </a:solidFill>
                <a:latin typeface="Helvetica"/>
                <a:cs typeface="Helvetica"/>
              </a:rPr>
              <a:t>2</a:t>
            </a:r>
            <a:r>
              <a:rPr lang="en-US" sz="1100" b="1" dirty="0" smtClean="0">
                <a:solidFill>
                  <a:srgbClr val="FFFFFF"/>
                </a:solidFill>
                <a:latin typeface="Helvetica"/>
                <a:cs typeface="Helvetica"/>
              </a:rPr>
              <a:t> shows that GACM produces slightly more NOx throughout the day. </a:t>
            </a:r>
            <a:endParaRPr lang="en-US" sz="1100" b="1" baseline="0" dirty="0" smtClean="0">
              <a:solidFill>
                <a:srgbClr val="FFFFFF"/>
              </a:solidFill>
              <a:latin typeface="Helvetica"/>
              <a:cs typeface="Helvetica"/>
            </a:endParaRPr>
          </a:p>
          <a:p>
            <a:r>
              <a:rPr lang="en-US" sz="1100" b="1" baseline="0" dirty="0" smtClean="0">
                <a:solidFill>
                  <a:srgbClr val="FFFFFF"/>
                </a:solidFill>
                <a:latin typeface="Helvetica"/>
                <a:cs typeface="Helvetica"/>
              </a:rPr>
              <a:t>GACM V3 – Initial input concentrations does not include halogen or DMS, GACM: modified RACM2</a:t>
            </a:r>
          </a:p>
          <a:p>
            <a:pPr>
              <a:defRPr/>
            </a:pPr>
            <a:r>
              <a:rPr lang="en-US" sz="1100" b="1" dirty="0">
                <a:solidFill>
                  <a:srgbClr val="FFFFFF"/>
                </a:solidFill>
                <a:latin typeface="Helvetica"/>
                <a:cs typeface="Helvetica"/>
              </a:rPr>
              <a:t>GACM V4 – Initial input concentrations does include halogen (Br &amp; Cl) and DMS, GACM: modified RACM2</a:t>
            </a:r>
          </a:p>
          <a:p>
            <a:pPr>
              <a:defRPr/>
            </a:pPr>
            <a:r>
              <a:rPr lang="en-US" sz="1100" b="1" dirty="0">
                <a:solidFill>
                  <a:srgbClr val="FFFFFF"/>
                </a:solidFill>
                <a:latin typeface="Helvetica"/>
                <a:cs typeface="Helvetica"/>
              </a:rPr>
              <a:t>GACM V5 – Initial input concentrations does not include halogen (Br, Cl &amp; I) or DMS, GACM: modified RACM2. Iodine reacted with O</a:t>
            </a:r>
            <a:r>
              <a:rPr lang="en-US" sz="1100" b="1" baseline="-25000" dirty="0">
                <a:solidFill>
                  <a:srgbClr val="FFFFFF"/>
                </a:solidFill>
                <a:latin typeface="Helvetica"/>
                <a:cs typeface="Helvetica"/>
              </a:rPr>
              <a:t>3 </a:t>
            </a:r>
            <a:r>
              <a:rPr lang="en-US" sz="1100" b="1" dirty="0">
                <a:solidFill>
                  <a:srgbClr val="FFFFFF"/>
                </a:solidFill>
                <a:latin typeface="Helvetica"/>
                <a:cs typeface="Helvetica"/>
              </a:rPr>
              <a:t>to produce IO and Iodine oxide reacted with HO</a:t>
            </a:r>
            <a:r>
              <a:rPr lang="en-US" sz="1100" b="1" baseline="-25000" dirty="0">
                <a:solidFill>
                  <a:srgbClr val="FFFFFF"/>
                </a:solidFill>
                <a:latin typeface="Helvetica"/>
                <a:cs typeface="Helvetica"/>
              </a:rPr>
              <a:t>2</a:t>
            </a:r>
            <a:r>
              <a:rPr lang="en-US" sz="1100" b="1" dirty="0">
                <a:solidFill>
                  <a:srgbClr val="FFFFFF"/>
                </a:solidFill>
                <a:latin typeface="Helvetica"/>
                <a:cs typeface="Helvetica"/>
              </a:rPr>
              <a:t>, ClO, &amp; NO to produce HOI &amp; I.</a:t>
            </a:r>
          </a:p>
          <a:p>
            <a:endParaRPr lang="en-US" sz="1100" b="1" dirty="0" smtClean="0">
              <a:solidFill>
                <a:srgbClr val="FFFFFF"/>
              </a:solidFill>
              <a:latin typeface="Helvetica"/>
              <a:cs typeface="Helvetica"/>
            </a:endParaRPr>
          </a:p>
          <a:p>
            <a:endParaRPr lang="en-US" sz="1100" b="1" dirty="0">
              <a:solidFill>
                <a:srgbClr val="FFFFFF"/>
              </a:solidFill>
              <a:latin typeface="Helvetica"/>
              <a:cs typeface="Helvetica"/>
            </a:endParaRPr>
          </a:p>
        </p:txBody>
      </p:sp>
    </p:spTree>
    <p:extLst>
      <p:ext uri="{BB962C8B-B14F-4D97-AF65-F5344CB8AC3E}">
        <p14:creationId xmlns:p14="http://schemas.microsoft.com/office/powerpoint/2010/main" val="223319077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latin typeface="Helvetica"/>
                <a:cs typeface="Helvetica"/>
              </a:rPr>
              <a:t>GACM Expected Results </a:t>
            </a:r>
            <a:r>
              <a:rPr lang="en-US" sz="3200" b="1" i="1" dirty="0" smtClean="0">
                <a:latin typeface="Helvetica"/>
                <a:cs typeface="Helvetica"/>
              </a:rPr>
              <a:t>–Toluene Chamber Data Analysis Runs</a:t>
            </a:r>
            <a:endParaRPr lang="en-US" sz="3200" dirty="0"/>
          </a:p>
        </p:txBody>
      </p:sp>
      <p:pic>
        <p:nvPicPr>
          <p:cNvPr id="5" name="Content Placeholder 4" descr="NO GACM vs. RACM (TOL Chamber).pdf"/>
          <p:cNvPicPr>
            <a:picLocks noGrp="1" noChangeAspect="1"/>
          </p:cNvPicPr>
          <p:nvPr>
            <p:ph idx="1"/>
          </p:nvPr>
        </p:nvPicPr>
        <p:blipFill>
          <a:blip r:embed="rId3">
            <a:extLst>
              <a:ext uri="{28A0092B-C50C-407E-A947-70E740481C1C}">
                <a14:useLocalDpi xmlns:a14="http://schemas.microsoft.com/office/drawing/2010/main" val="0"/>
              </a:ext>
            </a:extLst>
          </a:blip>
          <a:srcRect t="4910" b="4910"/>
          <a:stretch>
            <a:fillRect/>
          </a:stretch>
        </p:blipFill>
        <p:spPr>
          <a:xfrm>
            <a:off x="4588933" y="1621366"/>
            <a:ext cx="4233334" cy="3865033"/>
          </a:xfrm>
        </p:spPr>
      </p:pic>
      <p:pic>
        <p:nvPicPr>
          <p:cNvPr id="6" name="Picture 5" descr="O3 GACM vs. RACM (TOL Chamb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5" y="1621366"/>
            <a:ext cx="4216401" cy="3865033"/>
          </a:xfrm>
          <a:prstGeom prst="rect">
            <a:avLst/>
          </a:prstGeom>
        </p:spPr>
      </p:pic>
      <p:sp>
        <p:nvSpPr>
          <p:cNvPr id="4" name="TextBox 3"/>
          <p:cNvSpPr txBox="1"/>
          <p:nvPr/>
        </p:nvSpPr>
        <p:spPr>
          <a:xfrm>
            <a:off x="287865" y="5479761"/>
            <a:ext cx="8320328" cy="1200329"/>
          </a:xfrm>
          <a:prstGeom prst="rect">
            <a:avLst/>
          </a:prstGeom>
          <a:noFill/>
        </p:spPr>
        <p:txBody>
          <a:bodyPr wrap="square" rtlCol="0">
            <a:spAutoFit/>
          </a:bodyPr>
          <a:lstStyle/>
          <a:p>
            <a:r>
              <a:rPr lang="en-US" sz="1200" b="1" dirty="0" smtClean="0">
                <a:solidFill>
                  <a:srgbClr val="FFFFFF"/>
                </a:solidFill>
                <a:latin typeface="Helvetica"/>
                <a:cs typeface="Helvetica"/>
              </a:rPr>
              <a:t>Time series of O</a:t>
            </a:r>
            <a:r>
              <a:rPr lang="en-US" sz="1200" b="1" baseline="-25000" dirty="0" smtClean="0">
                <a:solidFill>
                  <a:srgbClr val="FFFFFF"/>
                </a:solidFill>
                <a:latin typeface="Helvetica"/>
                <a:cs typeface="Helvetica"/>
              </a:rPr>
              <a:t>3</a:t>
            </a:r>
            <a:r>
              <a:rPr lang="en-US" sz="1200" b="1" dirty="0" smtClean="0">
                <a:solidFill>
                  <a:srgbClr val="FFFFFF"/>
                </a:solidFill>
                <a:latin typeface="Helvetica"/>
                <a:cs typeface="Helvetica"/>
              </a:rPr>
              <a:t> and NO RACM2 Toluene chamber data against GACM shows that GACM produces more of both species throughout the day</a:t>
            </a:r>
          </a:p>
          <a:p>
            <a:r>
              <a:rPr lang="en-US" sz="1200" b="1" dirty="0" smtClean="0">
                <a:solidFill>
                  <a:srgbClr val="FFFFFF"/>
                </a:solidFill>
                <a:latin typeface="Helvetica"/>
                <a:cs typeface="Helvetica"/>
              </a:rPr>
              <a:t>RACM2_Chamber – RACM2 ec340 (Toluene) chamber data from collaborator Wendy Goliff  </a:t>
            </a:r>
          </a:p>
          <a:p>
            <a:r>
              <a:rPr lang="en-US" sz="1200" b="1" dirty="0" smtClean="0">
                <a:solidFill>
                  <a:srgbClr val="FFFFFF"/>
                </a:solidFill>
                <a:latin typeface="Helvetica"/>
                <a:cs typeface="Helvetica"/>
              </a:rPr>
              <a:t>GACM_ec340 – GACM mechanism with added wall reactions for ec340 chamber data, run with ec340 input and ec340 photolysis file</a:t>
            </a:r>
          </a:p>
          <a:p>
            <a:r>
              <a:rPr lang="en-US" sz="1200" b="1" dirty="0" smtClean="0">
                <a:solidFill>
                  <a:srgbClr val="FFFFFF"/>
                </a:solidFill>
                <a:latin typeface="Helvetica"/>
                <a:cs typeface="Helvetica"/>
              </a:rPr>
              <a:t>GACM_ec340(DCB Increase) – Same as GACM_ec340, but increased the rate constant of DCB (dicarbonyls)</a:t>
            </a:r>
            <a:endParaRPr lang="en-US" sz="1200" b="1" dirty="0">
              <a:solidFill>
                <a:srgbClr val="FFFFFF"/>
              </a:solidFill>
              <a:latin typeface="Helvetica"/>
              <a:cs typeface="Helvetica"/>
            </a:endParaRPr>
          </a:p>
        </p:txBody>
      </p:sp>
    </p:spTree>
    <p:extLst>
      <p:ext uri="{BB962C8B-B14F-4D97-AF65-F5344CB8AC3E}">
        <p14:creationId xmlns:p14="http://schemas.microsoft.com/office/powerpoint/2010/main" val="129252004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latin typeface="Helvetica"/>
                <a:cs typeface="Helvetica"/>
              </a:rPr>
              <a:t>GACM Expected Results </a:t>
            </a:r>
            <a:r>
              <a:rPr lang="en-US" sz="3200" b="1" i="1" dirty="0" smtClean="0">
                <a:latin typeface="Helvetica"/>
                <a:cs typeface="Helvetica"/>
              </a:rPr>
              <a:t>–Toluene Chamber </a:t>
            </a:r>
            <a:r>
              <a:rPr lang="en-US" sz="3200" b="1" i="1" dirty="0">
                <a:latin typeface="Helvetica"/>
                <a:cs typeface="Helvetica"/>
              </a:rPr>
              <a:t>Data Analysis </a:t>
            </a:r>
            <a:r>
              <a:rPr lang="en-US" sz="3200" b="1" i="1" dirty="0" smtClean="0">
                <a:latin typeface="Helvetica"/>
                <a:cs typeface="Helvetica"/>
              </a:rPr>
              <a:t>Runs (Cont’d)</a:t>
            </a:r>
            <a:endParaRPr lang="en-US" sz="3200" dirty="0"/>
          </a:p>
        </p:txBody>
      </p:sp>
      <p:pic>
        <p:nvPicPr>
          <p:cNvPr id="4" name="Content Placeholder 3" descr="NO2 GACM vs. RACM (TOL Chamber).pdf"/>
          <p:cNvPicPr>
            <a:picLocks noGrp="1" noChangeAspect="1"/>
          </p:cNvPicPr>
          <p:nvPr>
            <p:ph idx="1"/>
          </p:nvPr>
        </p:nvPicPr>
        <p:blipFill>
          <a:blip r:embed="rId2">
            <a:extLst>
              <a:ext uri="{28A0092B-C50C-407E-A947-70E740481C1C}">
                <a14:useLocalDpi xmlns:a14="http://schemas.microsoft.com/office/drawing/2010/main" val="0"/>
              </a:ext>
            </a:extLst>
          </a:blip>
          <a:srcRect t="3462" b="3462"/>
          <a:stretch>
            <a:fillRect/>
          </a:stretch>
        </p:blipFill>
        <p:spPr>
          <a:xfrm>
            <a:off x="4588933" y="1487302"/>
            <a:ext cx="4210580" cy="4076451"/>
          </a:xfrm>
        </p:spPr>
      </p:pic>
      <p:pic>
        <p:nvPicPr>
          <p:cNvPr id="5" name="Picture 4" descr="TOL GACM vs. RACM (TOL Chamb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28" y="1487303"/>
            <a:ext cx="4249738" cy="4076451"/>
          </a:xfrm>
          <a:prstGeom prst="rect">
            <a:avLst/>
          </a:prstGeom>
        </p:spPr>
      </p:pic>
      <p:sp>
        <p:nvSpPr>
          <p:cNvPr id="6" name="TextBox 5"/>
          <p:cNvSpPr txBox="1"/>
          <p:nvPr/>
        </p:nvSpPr>
        <p:spPr>
          <a:xfrm>
            <a:off x="287865" y="5515043"/>
            <a:ext cx="8320328" cy="1200329"/>
          </a:xfrm>
          <a:prstGeom prst="rect">
            <a:avLst/>
          </a:prstGeom>
          <a:noFill/>
        </p:spPr>
        <p:txBody>
          <a:bodyPr wrap="square" rtlCol="0">
            <a:spAutoFit/>
          </a:bodyPr>
          <a:lstStyle/>
          <a:p>
            <a:r>
              <a:rPr lang="en-US" sz="1200" b="1" dirty="0" smtClean="0">
                <a:solidFill>
                  <a:srgbClr val="FFFFFF"/>
                </a:solidFill>
                <a:latin typeface="Helvetica"/>
                <a:cs typeface="Helvetica"/>
              </a:rPr>
              <a:t>Time series of TOL RACM2 Toluene chamber data against GACM shows a slight difference and NO</a:t>
            </a:r>
            <a:r>
              <a:rPr lang="en-US" sz="1200" b="1" baseline="-25000" dirty="0" smtClean="0">
                <a:solidFill>
                  <a:srgbClr val="FFFFFF"/>
                </a:solidFill>
                <a:latin typeface="Helvetica"/>
                <a:cs typeface="Helvetica"/>
              </a:rPr>
              <a:t>2</a:t>
            </a:r>
            <a:r>
              <a:rPr lang="en-US" sz="1200" b="1" dirty="0" smtClean="0">
                <a:solidFill>
                  <a:srgbClr val="FFFFFF"/>
                </a:solidFill>
                <a:latin typeface="Helvetica"/>
                <a:cs typeface="Helvetica"/>
              </a:rPr>
              <a:t> shows that GACM produces more NO</a:t>
            </a:r>
            <a:r>
              <a:rPr lang="en-US" sz="1200" b="1" baseline="-25000" dirty="0" smtClean="0">
                <a:solidFill>
                  <a:srgbClr val="FFFFFF"/>
                </a:solidFill>
                <a:latin typeface="Helvetica"/>
                <a:cs typeface="Helvetica"/>
              </a:rPr>
              <a:t>2</a:t>
            </a:r>
            <a:r>
              <a:rPr lang="en-US" sz="1200" b="1" dirty="0" smtClean="0">
                <a:solidFill>
                  <a:srgbClr val="FFFFFF"/>
                </a:solidFill>
                <a:latin typeface="Helvetica"/>
                <a:cs typeface="Helvetica"/>
              </a:rPr>
              <a:t> throughout the day. </a:t>
            </a:r>
          </a:p>
          <a:p>
            <a:r>
              <a:rPr lang="en-US" sz="1200" b="1" dirty="0" smtClean="0">
                <a:solidFill>
                  <a:srgbClr val="FFFFFF"/>
                </a:solidFill>
                <a:latin typeface="Helvetica"/>
                <a:cs typeface="Helvetica"/>
              </a:rPr>
              <a:t>RACM2_Chamber – RACM2 ec340 (Toluene) chamber data from collaborator Wendy Goliff  </a:t>
            </a:r>
          </a:p>
          <a:p>
            <a:r>
              <a:rPr lang="en-US" sz="1200" b="1" dirty="0" smtClean="0">
                <a:solidFill>
                  <a:srgbClr val="FFFFFF"/>
                </a:solidFill>
                <a:latin typeface="Helvetica"/>
                <a:cs typeface="Helvetica"/>
              </a:rPr>
              <a:t>GACM_ec340 – GACM mechanism with added wall reactions for ec340 chamber data, run with ec340 input and ec340 photolysis file</a:t>
            </a:r>
          </a:p>
          <a:p>
            <a:r>
              <a:rPr lang="en-US" sz="1200" b="1" dirty="0" smtClean="0">
                <a:solidFill>
                  <a:srgbClr val="FFFFFF"/>
                </a:solidFill>
                <a:latin typeface="Helvetica"/>
                <a:cs typeface="Helvetica"/>
              </a:rPr>
              <a:t>GACM_ec340(DCB Increase) – Same as GACM_ec340, but increased the rate constant of DCB (dicarbonyls)</a:t>
            </a:r>
            <a:endParaRPr lang="en-US" sz="1200" b="1" dirty="0">
              <a:solidFill>
                <a:srgbClr val="FFFFFF"/>
              </a:solidFill>
              <a:latin typeface="Helvetica"/>
              <a:cs typeface="Helvetica"/>
            </a:endParaRPr>
          </a:p>
        </p:txBody>
      </p:sp>
    </p:spTree>
    <p:extLst>
      <p:ext uri="{BB962C8B-B14F-4D97-AF65-F5344CB8AC3E}">
        <p14:creationId xmlns:p14="http://schemas.microsoft.com/office/powerpoint/2010/main" val="254450279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latin typeface="Helvetica"/>
                <a:cs typeface="Helvetica"/>
              </a:rPr>
              <a:t>GACM Expected Results </a:t>
            </a:r>
            <a:r>
              <a:rPr lang="en-US" sz="3200" b="1" i="1" dirty="0" smtClean="0">
                <a:latin typeface="Helvetica"/>
                <a:cs typeface="Helvetica"/>
              </a:rPr>
              <a:t>–Xylene </a:t>
            </a:r>
            <a:r>
              <a:rPr lang="en-US" sz="3200" b="1" i="1" dirty="0">
                <a:latin typeface="Helvetica"/>
                <a:cs typeface="Helvetica"/>
              </a:rPr>
              <a:t>Chamber Data Analysis Runs </a:t>
            </a:r>
            <a:endParaRPr lang="en-US" sz="3200" dirty="0"/>
          </a:p>
        </p:txBody>
      </p:sp>
      <p:pic>
        <p:nvPicPr>
          <p:cNvPr id="4" name="Content Placeholder 3" descr="O3 GACM vs. RACM (XYL Chamber).pdf"/>
          <p:cNvPicPr>
            <a:picLocks noGrp="1" noChangeAspect="1"/>
          </p:cNvPicPr>
          <p:nvPr>
            <p:ph idx="1"/>
          </p:nvPr>
        </p:nvPicPr>
        <p:blipFill>
          <a:blip r:embed="rId3">
            <a:extLst>
              <a:ext uri="{28A0092B-C50C-407E-A947-70E740481C1C}">
                <a14:useLocalDpi xmlns:a14="http://schemas.microsoft.com/office/drawing/2010/main" val="0"/>
              </a:ext>
            </a:extLst>
          </a:blip>
          <a:srcRect t="5768" b="5768"/>
          <a:stretch>
            <a:fillRect/>
          </a:stretch>
        </p:blipFill>
        <p:spPr>
          <a:xfrm>
            <a:off x="355599" y="1521170"/>
            <a:ext cx="4233333" cy="4208930"/>
          </a:xfrm>
        </p:spPr>
      </p:pic>
      <p:pic>
        <p:nvPicPr>
          <p:cNvPr id="5" name="Picture 4" descr="NO GACM vs. RACM (XYL Chamb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999" y="1485888"/>
            <a:ext cx="3962401" cy="4208930"/>
          </a:xfrm>
          <a:prstGeom prst="rect">
            <a:avLst/>
          </a:prstGeom>
        </p:spPr>
      </p:pic>
      <p:sp>
        <p:nvSpPr>
          <p:cNvPr id="6" name="TextBox 5"/>
          <p:cNvSpPr txBox="1"/>
          <p:nvPr/>
        </p:nvSpPr>
        <p:spPr>
          <a:xfrm>
            <a:off x="199664" y="5726735"/>
            <a:ext cx="8856135" cy="900246"/>
          </a:xfrm>
          <a:prstGeom prst="rect">
            <a:avLst/>
          </a:prstGeom>
          <a:noFill/>
        </p:spPr>
        <p:txBody>
          <a:bodyPr wrap="square" rtlCol="0">
            <a:spAutoFit/>
          </a:bodyPr>
          <a:lstStyle/>
          <a:p>
            <a:r>
              <a:rPr lang="en-US" sz="1050" b="1" dirty="0" smtClean="0">
                <a:solidFill>
                  <a:srgbClr val="FFFFFF"/>
                </a:solidFill>
                <a:latin typeface="Helvetica"/>
                <a:cs typeface="Helvetica"/>
              </a:rPr>
              <a:t>Time series of O</a:t>
            </a:r>
            <a:r>
              <a:rPr lang="en-US" sz="1050" b="1" baseline="-25000" dirty="0" smtClean="0">
                <a:solidFill>
                  <a:srgbClr val="FFFFFF"/>
                </a:solidFill>
                <a:latin typeface="Helvetica"/>
                <a:cs typeface="Helvetica"/>
              </a:rPr>
              <a:t>3</a:t>
            </a:r>
            <a:r>
              <a:rPr lang="en-US" sz="1050" b="1" dirty="0" smtClean="0">
                <a:solidFill>
                  <a:srgbClr val="FFFFFF"/>
                </a:solidFill>
                <a:latin typeface="Helvetica"/>
                <a:cs typeface="Helvetica"/>
              </a:rPr>
              <a:t> and NO RACM2 Toluene chamber data against GACM shows a major difference from the chamber data, but that is expected since GACM does not include many aromatics except for toluene.</a:t>
            </a:r>
          </a:p>
          <a:p>
            <a:r>
              <a:rPr lang="en-US" sz="1050" b="1" dirty="0" smtClean="0">
                <a:solidFill>
                  <a:srgbClr val="FFFFFF"/>
                </a:solidFill>
                <a:latin typeface="Helvetica"/>
                <a:cs typeface="Helvetica"/>
              </a:rPr>
              <a:t>RACM2_Chamber – RACM2 ec344 (Xylene) chamber data from collaborator Wendy Goliff  </a:t>
            </a:r>
          </a:p>
          <a:p>
            <a:r>
              <a:rPr lang="en-US" sz="1050" b="1" dirty="0" smtClean="0">
                <a:solidFill>
                  <a:srgbClr val="FFFFFF"/>
                </a:solidFill>
                <a:latin typeface="Helvetica"/>
                <a:cs typeface="Helvetica"/>
              </a:rPr>
              <a:t>GACM_ec344 – GACM mechanism with added wall reactions for ec344 chamber data, run with ec344 input and ec344 photolysis file</a:t>
            </a:r>
          </a:p>
          <a:p>
            <a:r>
              <a:rPr lang="en-US" sz="1050" b="1" dirty="0" smtClean="0">
                <a:solidFill>
                  <a:srgbClr val="FFFFFF"/>
                </a:solidFill>
                <a:latin typeface="Helvetica"/>
                <a:cs typeface="Helvetica"/>
              </a:rPr>
              <a:t>GACM_ec344(DCB Increase) – Same as GACM_ec344, but increased the rate constant of DCB (dicarbonyls)</a:t>
            </a:r>
            <a:endParaRPr lang="en-US" sz="1050" b="1" dirty="0">
              <a:solidFill>
                <a:srgbClr val="FFFFFF"/>
              </a:solidFill>
              <a:latin typeface="Helvetica"/>
              <a:cs typeface="Helvetica"/>
            </a:endParaRPr>
          </a:p>
        </p:txBody>
      </p:sp>
    </p:spTree>
    <p:extLst>
      <p:ext uri="{BB962C8B-B14F-4D97-AF65-F5344CB8AC3E}">
        <p14:creationId xmlns:p14="http://schemas.microsoft.com/office/powerpoint/2010/main" val="245678348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i="1" dirty="0">
                <a:latin typeface="Helvetica"/>
                <a:cs typeface="Helvetica"/>
              </a:rPr>
              <a:t>Air Quality Models</a:t>
            </a:r>
            <a:endParaRPr lang="en-US" sz="5400" dirty="0"/>
          </a:p>
        </p:txBody>
      </p:sp>
      <p:pic>
        <p:nvPicPr>
          <p:cNvPr id="4" name="Content Placeholder 4" descr="Air Quality Model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4" r="-511"/>
          <a:stretch/>
        </p:blipFill>
        <p:spPr>
          <a:xfrm>
            <a:off x="1108904" y="1667808"/>
            <a:ext cx="6921719" cy="4208463"/>
          </a:xfrm>
        </p:spPr>
      </p:pic>
      <p:sp>
        <p:nvSpPr>
          <p:cNvPr id="5" name="TextBox 4"/>
          <p:cNvSpPr txBox="1"/>
          <p:nvPr/>
        </p:nvSpPr>
        <p:spPr>
          <a:xfrm>
            <a:off x="244249" y="6146980"/>
            <a:ext cx="2907113" cy="369332"/>
          </a:xfrm>
          <a:prstGeom prst="rect">
            <a:avLst/>
          </a:prstGeom>
          <a:noFill/>
        </p:spPr>
        <p:txBody>
          <a:bodyPr wrap="square" rtlCol="0">
            <a:spAutoFit/>
          </a:bodyPr>
          <a:lstStyle/>
          <a:p>
            <a:r>
              <a:rPr lang="en-US" b="1" i="1" dirty="0" smtClean="0">
                <a:solidFill>
                  <a:schemeClr val="bg1"/>
                </a:solidFill>
                <a:latin typeface="Helvetica"/>
                <a:cs typeface="Helvetica"/>
              </a:rPr>
              <a:t>Stockwell, et. al., 2002</a:t>
            </a:r>
            <a:endParaRPr lang="en-US" b="1" i="1" dirty="0">
              <a:solidFill>
                <a:schemeClr val="bg1"/>
              </a:solidFill>
              <a:latin typeface="Helvetica"/>
              <a:cs typeface="Helvetica"/>
            </a:endParaRPr>
          </a:p>
        </p:txBody>
      </p:sp>
    </p:spTree>
    <p:extLst>
      <p:ext uri="{BB962C8B-B14F-4D97-AF65-F5344CB8AC3E}">
        <p14:creationId xmlns:p14="http://schemas.microsoft.com/office/powerpoint/2010/main" val="31466132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latin typeface="Helvetica"/>
                <a:cs typeface="Helvetica"/>
              </a:rPr>
              <a:t>GACM Expected Results –Xylene Chamber Data Analysis </a:t>
            </a:r>
            <a:r>
              <a:rPr lang="en-US" sz="3200" b="1" i="1" dirty="0" smtClean="0">
                <a:latin typeface="Helvetica"/>
                <a:cs typeface="Helvetica"/>
              </a:rPr>
              <a:t>Runs (Cont’d) </a:t>
            </a:r>
            <a:endParaRPr lang="en-US" sz="3200" dirty="0"/>
          </a:p>
        </p:txBody>
      </p:sp>
      <p:pic>
        <p:nvPicPr>
          <p:cNvPr id="4" name="Content Placeholder 3" descr="NO2 GACM vs. RACM (XYL Chamber).pdf"/>
          <p:cNvPicPr>
            <a:picLocks noGrp="1" noChangeAspect="1"/>
          </p:cNvPicPr>
          <p:nvPr>
            <p:ph idx="1"/>
          </p:nvPr>
        </p:nvPicPr>
        <p:blipFill>
          <a:blip r:embed="rId2">
            <a:extLst>
              <a:ext uri="{28A0092B-C50C-407E-A947-70E740481C1C}">
                <a14:useLocalDpi xmlns:a14="http://schemas.microsoft.com/office/drawing/2010/main" val="0"/>
              </a:ext>
            </a:extLst>
          </a:blip>
          <a:srcRect t="3290" b="3290"/>
          <a:stretch>
            <a:fillRect/>
          </a:stretch>
        </p:blipFill>
        <p:spPr>
          <a:xfrm>
            <a:off x="4334932" y="1425388"/>
            <a:ext cx="4452937" cy="4208930"/>
          </a:xfrm>
        </p:spPr>
      </p:pic>
      <p:pic>
        <p:nvPicPr>
          <p:cNvPr id="5" name="Picture 4" descr="XYL GACM vs. RACM (XYL Chamb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99" y="1425388"/>
            <a:ext cx="4017433" cy="4208930"/>
          </a:xfrm>
          <a:prstGeom prst="rect">
            <a:avLst/>
          </a:prstGeom>
        </p:spPr>
      </p:pic>
      <p:sp>
        <p:nvSpPr>
          <p:cNvPr id="6" name="TextBox 5"/>
          <p:cNvSpPr txBox="1"/>
          <p:nvPr/>
        </p:nvSpPr>
        <p:spPr>
          <a:xfrm>
            <a:off x="199664" y="5671128"/>
            <a:ext cx="8856135" cy="430887"/>
          </a:xfrm>
          <a:prstGeom prst="rect">
            <a:avLst/>
          </a:prstGeom>
          <a:noFill/>
        </p:spPr>
        <p:txBody>
          <a:bodyPr wrap="square" rtlCol="0">
            <a:spAutoFit/>
          </a:bodyPr>
          <a:lstStyle/>
          <a:p>
            <a:r>
              <a:rPr lang="en-US" sz="1100" b="1" dirty="0" smtClean="0">
                <a:solidFill>
                  <a:srgbClr val="FFFFFF"/>
                </a:solidFill>
                <a:latin typeface="Helvetica"/>
                <a:cs typeface="Helvetica"/>
              </a:rPr>
              <a:t>Time series of O</a:t>
            </a:r>
            <a:r>
              <a:rPr lang="en-US" sz="1100" b="1" baseline="-25000" dirty="0" smtClean="0">
                <a:solidFill>
                  <a:srgbClr val="FFFFFF"/>
                </a:solidFill>
                <a:latin typeface="Helvetica"/>
                <a:cs typeface="Helvetica"/>
              </a:rPr>
              <a:t>3</a:t>
            </a:r>
            <a:r>
              <a:rPr lang="en-US" sz="1100" b="1" dirty="0" smtClean="0">
                <a:solidFill>
                  <a:srgbClr val="FFFFFF"/>
                </a:solidFill>
                <a:latin typeface="Helvetica"/>
                <a:cs typeface="Helvetica"/>
              </a:rPr>
              <a:t> and NO RACM2 Toluene chamber data against GACM shows a major difference from the chamber data, but that is expected since GACM does not include many aromatics except for toluene.</a:t>
            </a:r>
          </a:p>
        </p:txBody>
      </p:sp>
      <p:sp>
        <p:nvSpPr>
          <p:cNvPr id="3" name="TextBox 2"/>
          <p:cNvSpPr txBox="1"/>
          <p:nvPr/>
        </p:nvSpPr>
        <p:spPr>
          <a:xfrm>
            <a:off x="207051" y="6138825"/>
            <a:ext cx="8588205" cy="461665"/>
          </a:xfrm>
          <a:prstGeom prst="rect">
            <a:avLst/>
          </a:prstGeom>
          <a:noFill/>
        </p:spPr>
        <p:txBody>
          <a:bodyPr wrap="square" rtlCol="0">
            <a:spAutoFit/>
          </a:bodyPr>
          <a:lstStyle/>
          <a:p>
            <a:r>
              <a:rPr lang="en-US" sz="1200" b="1" dirty="0" smtClean="0">
                <a:solidFill>
                  <a:srgbClr val="FFFFFF"/>
                </a:solidFill>
                <a:latin typeface="Helvetica"/>
                <a:cs typeface="Helvetica"/>
              </a:rPr>
              <a:t>*Rate constant weighting was calculated between GACM TOL and RACM2 Chamber XYL to graph the results, this was done by taking the ratio of the rate constants between xylene and toluene. Equation: </a:t>
            </a:r>
            <a:r>
              <a:rPr lang="en-US" sz="1200" b="1" dirty="0" err="1" smtClean="0">
                <a:solidFill>
                  <a:srgbClr val="FFFFFF"/>
                </a:solidFill>
                <a:latin typeface="Helvetica"/>
                <a:cs typeface="Helvetica"/>
              </a:rPr>
              <a:t>k</a:t>
            </a:r>
            <a:r>
              <a:rPr lang="en-US" sz="1200" b="1" baseline="-25000" dirty="0" err="1" smtClean="0">
                <a:solidFill>
                  <a:srgbClr val="FFFFFF"/>
                </a:solidFill>
                <a:latin typeface="Helvetica"/>
                <a:cs typeface="Helvetica"/>
              </a:rPr>
              <a:t>xyll+ho</a:t>
            </a:r>
            <a:r>
              <a:rPr lang="en-US" sz="1200" b="1" dirty="0" smtClean="0">
                <a:solidFill>
                  <a:srgbClr val="FFFFFF"/>
                </a:solidFill>
                <a:latin typeface="Helvetica"/>
                <a:cs typeface="Helvetica"/>
              </a:rPr>
              <a:t>/</a:t>
            </a:r>
            <a:r>
              <a:rPr lang="en-US" sz="1200" b="1" dirty="0" err="1" smtClean="0">
                <a:solidFill>
                  <a:srgbClr val="FFFFFF"/>
                </a:solidFill>
                <a:latin typeface="Helvetica"/>
                <a:cs typeface="Helvetica"/>
              </a:rPr>
              <a:t>k</a:t>
            </a:r>
            <a:r>
              <a:rPr lang="en-US" sz="1200" b="1" baseline="-25000" dirty="0" err="1" smtClean="0">
                <a:solidFill>
                  <a:srgbClr val="FFFFFF"/>
                </a:solidFill>
                <a:latin typeface="Helvetica"/>
                <a:cs typeface="Helvetica"/>
              </a:rPr>
              <a:t>tol+ho</a:t>
            </a:r>
            <a:r>
              <a:rPr lang="en-US" sz="1200" b="1" dirty="0" smtClean="0">
                <a:solidFill>
                  <a:srgbClr val="FFFFFF"/>
                </a:solidFill>
                <a:latin typeface="Helvetica"/>
                <a:cs typeface="Helvetica"/>
              </a:rPr>
              <a:t>*</a:t>
            </a:r>
          </a:p>
        </p:txBody>
      </p:sp>
    </p:spTree>
    <p:extLst>
      <p:ext uri="{BB962C8B-B14F-4D97-AF65-F5344CB8AC3E}">
        <p14:creationId xmlns:p14="http://schemas.microsoft.com/office/powerpoint/2010/main" val="361036715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Helvetica"/>
                <a:cs typeface="Helvetica"/>
              </a:rPr>
              <a:t>Conclusion</a:t>
            </a:r>
            <a:endParaRPr lang="en-US" b="1" dirty="0">
              <a:latin typeface="Helvetica"/>
              <a:cs typeface="Helvetica"/>
            </a:endParaRPr>
          </a:p>
        </p:txBody>
      </p:sp>
      <p:sp>
        <p:nvSpPr>
          <p:cNvPr id="3" name="Content Placeholder 2"/>
          <p:cNvSpPr>
            <a:spLocks noGrp="1"/>
          </p:cNvSpPr>
          <p:nvPr>
            <p:ph idx="1"/>
          </p:nvPr>
        </p:nvSpPr>
        <p:spPr/>
        <p:txBody>
          <a:bodyPr/>
          <a:lstStyle/>
          <a:p>
            <a:r>
              <a:rPr lang="en-US" b="1" dirty="0" smtClean="0">
                <a:latin typeface="Helvetica"/>
                <a:cs typeface="Helvetica"/>
              </a:rPr>
              <a:t>Air Quality Models</a:t>
            </a:r>
          </a:p>
          <a:p>
            <a:r>
              <a:rPr lang="en-US" b="1" dirty="0" smtClean="0">
                <a:latin typeface="Helvetica"/>
                <a:cs typeface="Helvetica"/>
              </a:rPr>
              <a:t>Atmospheric Chemistry Mechanisms</a:t>
            </a:r>
          </a:p>
          <a:p>
            <a:r>
              <a:rPr lang="en-US" b="1" dirty="0" smtClean="0">
                <a:latin typeface="Helvetica"/>
                <a:cs typeface="Helvetica"/>
              </a:rPr>
              <a:t>Global Models &amp; Boundary Conditions</a:t>
            </a:r>
          </a:p>
          <a:p>
            <a:r>
              <a:rPr lang="en-US" b="1" dirty="0" smtClean="0">
                <a:latin typeface="Helvetica"/>
                <a:cs typeface="Helvetica"/>
              </a:rPr>
              <a:t>GACM-RACM2 Coupled System</a:t>
            </a:r>
            <a:endParaRPr lang="en-US" b="1" dirty="0">
              <a:latin typeface="Helvetica"/>
              <a:cs typeface="Helvetica"/>
            </a:endParaRPr>
          </a:p>
        </p:txBody>
      </p:sp>
    </p:spTree>
    <p:extLst>
      <p:ext uri="{BB962C8B-B14F-4D97-AF65-F5344CB8AC3E}">
        <p14:creationId xmlns:p14="http://schemas.microsoft.com/office/powerpoint/2010/main" val="140623029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Helvetica"/>
                <a:cs typeface="Helvetica"/>
              </a:rPr>
              <a:t>References</a:t>
            </a:r>
            <a:endParaRPr lang="en-US" b="1" dirty="0">
              <a:latin typeface="Helvetica"/>
              <a:cs typeface="Helvetica"/>
            </a:endParaRPr>
          </a:p>
        </p:txBody>
      </p:sp>
      <p:sp>
        <p:nvSpPr>
          <p:cNvPr id="3" name="Content Placeholder 2"/>
          <p:cNvSpPr>
            <a:spLocks noGrp="1"/>
          </p:cNvSpPr>
          <p:nvPr>
            <p:ph idx="1"/>
          </p:nvPr>
        </p:nvSpPr>
        <p:spPr/>
        <p:txBody>
          <a:bodyPr>
            <a:normAutofit/>
          </a:bodyPr>
          <a:lstStyle/>
          <a:p>
            <a:r>
              <a:rPr lang="en-US" sz="1600" dirty="0">
                <a:latin typeface="Helvetica"/>
                <a:cs typeface="Helvetica"/>
              </a:rPr>
              <a:t>Tang, Y., et al. (2007), Influence of lateral and top boundary conditions on regional air quality prediction: A </a:t>
            </a:r>
            <a:r>
              <a:rPr lang="en-US" sz="1600" dirty="0" smtClean="0">
                <a:latin typeface="Helvetica"/>
                <a:cs typeface="Helvetica"/>
              </a:rPr>
              <a:t>multiscale</a:t>
            </a:r>
            <a:r>
              <a:rPr lang="en-US" sz="1600" dirty="0">
                <a:latin typeface="Helvetica"/>
                <a:cs typeface="Helvetica"/>
              </a:rPr>
              <a:t> </a:t>
            </a:r>
            <a:r>
              <a:rPr lang="en-US" sz="1600" dirty="0" smtClean="0">
                <a:latin typeface="Helvetica"/>
                <a:cs typeface="Helvetica"/>
              </a:rPr>
              <a:t>study </a:t>
            </a:r>
            <a:r>
              <a:rPr lang="en-US" sz="1600" dirty="0">
                <a:latin typeface="Helvetica"/>
                <a:cs typeface="Helvetica"/>
              </a:rPr>
              <a:t>coupling regional and global chemical transport models, J. Geophys. Res., 112, D10S18, doi:10.1029/2006JD007515</a:t>
            </a:r>
            <a:r>
              <a:rPr lang="en-US" sz="1600" dirty="0" smtClean="0">
                <a:latin typeface="Helvetica"/>
                <a:cs typeface="Helvetica"/>
              </a:rPr>
              <a:t>.</a:t>
            </a:r>
          </a:p>
          <a:p>
            <a:pPr lvl="0"/>
            <a:r>
              <a:rPr lang="en-US" sz="1600" dirty="0">
                <a:latin typeface="Helvetica"/>
                <a:cs typeface="Helvetica"/>
              </a:rPr>
              <a:t>Gollif, W., Stockwell, W. R., &amp; Lawson, C. V.. (</a:t>
            </a:r>
            <a:r>
              <a:rPr lang="en-US" sz="1600" dirty="0" smtClean="0">
                <a:latin typeface="Helvetica"/>
                <a:cs typeface="Helvetica"/>
              </a:rPr>
              <a:t>2013)</a:t>
            </a:r>
            <a:r>
              <a:rPr lang="en-US" sz="1600" dirty="0">
                <a:latin typeface="Helvetica"/>
                <a:cs typeface="Helvetica"/>
              </a:rPr>
              <a:t>. The Regional Atmospheric Chemistry Mechanism, Version 2, </a:t>
            </a:r>
            <a:r>
              <a:rPr lang="en-US" sz="1600" i="1" dirty="0">
                <a:latin typeface="Helvetica"/>
                <a:cs typeface="Helvetica"/>
              </a:rPr>
              <a:t>Science Direct, Volume 68, </a:t>
            </a:r>
            <a:r>
              <a:rPr lang="en-US" sz="1600" dirty="0">
                <a:latin typeface="Helvetica"/>
                <a:cs typeface="Helvetica"/>
              </a:rPr>
              <a:t>Pages 174-185.</a:t>
            </a:r>
          </a:p>
          <a:p>
            <a:r>
              <a:rPr lang="en-US" sz="1600" dirty="0" smtClean="0">
                <a:latin typeface="Helvetica"/>
                <a:cs typeface="Helvetica"/>
              </a:rPr>
              <a:t>E.P.A. (2015)</a:t>
            </a:r>
            <a:r>
              <a:rPr lang="en-US" sz="1600" i="1" dirty="0" smtClean="0">
                <a:latin typeface="Helvetica"/>
                <a:cs typeface="Helvetica"/>
              </a:rPr>
              <a:t>. Environmental Benefits Mapping and Analysis Program-Community Edition: User’s Manual.</a:t>
            </a:r>
            <a:r>
              <a:rPr lang="en-US" sz="1600" dirty="0" smtClean="0">
                <a:latin typeface="Helvetica"/>
                <a:cs typeface="Helvetica"/>
              </a:rPr>
              <a:t> Research Triangle Park, NC: Author.</a:t>
            </a:r>
            <a:endParaRPr lang="en-US" sz="1600" dirty="0">
              <a:latin typeface="Helvetica"/>
              <a:cs typeface="Helvetica"/>
            </a:endParaRPr>
          </a:p>
        </p:txBody>
      </p:sp>
    </p:spTree>
    <p:extLst>
      <p:ext uri="{BB962C8B-B14F-4D97-AF65-F5344CB8AC3E}">
        <p14:creationId xmlns:p14="http://schemas.microsoft.com/office/powerpoint/2010/main" val="351715473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smtClean="0">
                <a:latin typeface="Helvetica"/>
                <a:cs typeface="Helvetica"/>
              </a:rPr>
              <a:t>Thank You!!!! </a:t>
            </a:r>
            <a:endParaRPr lang="en-US" sz="6600" b="1" dirty="0">
              <a:latin typeface="Helvetica"/>
              <a:cs typeface="Helvetica"/>
            </a:endParaRPr>
          </a:p>
        </p:txBody>
      </p:sp>
      <p:pic>
        <p:nvPicPr>
          <p:cNvPr id="4" name="Content Placeholder 5" descr="sojourner-truth-pp-6-638.jpg"/>
          <p:cNvPicPr>
            <a:picLocks noChangeAspect="1"/>
          </p:cNvPicPr>
          <p:nvPr/>
        </p:nvPicPr>
        <p:blipFill rotWithShape="1">
          <a:blip r:embed="rId2">
            <a:extLst>
              <a:ext uri="{28A0092B-C50C-407E-A947-70E740481C1C}">
                <a14:useLocalDpi xmlns:a14="http://schemas.microsoft.com/office/drawing/2010/main" val="0"/>
              </a:ext>
            </a:extLst>
          </a:blip>
          <a:srcRect l="3196" t="23267" r="4146" b="7296"/>
          <a:stretch/>
        </p:blipFill>
        <p:spPr>
          <a:xfrm>
            <a:off x="779463" y="1744133"/>
            <a:ext cx="7583487" cy="3979334"/>
          </a:xfrm>
          <a:prstGeom prst="rect">
            <a:avLst/>
          </a:prstGeom>
        </p:spPr>
      </p:pic>
    </p:spTree>
    <p:extLst>
      <p:ext uri="{BB962C8B-B14F-4D97-AF65-F5344CB8AC3E}">
        <p14:creationId xmlns:p14="http://schemas.microsoft.com/office/powerpoint/2010/main" val="292493802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latin typeface="Helvetica"/>
                <a:cs typeface="Helvetica"/>
              </a:rPr>
              <a:t>Questions ?????</a:t>
            </a:r>
            <a:endParaRPr lang="en-US" sz="5400" b="1" dirty="0">
              <a:latin typeface="Helvetica"/>
              <a:cs typeface="Helvetica"/>
            </a:endParaRPr>
          </a:p>
        </p:txBody>
      </p:sp>
      <p:pic>
        <p:nvPicPr>
          <p:cNvPr id="4" name="Content Placeholder 3" descr="funny-question-mark-clip-art-confused-face.jpg"/>
          <p:cNvPicPr>
            <a:picLocks noChangeAspect="1"/>
          </p:cNvPicPr>
          <p:nvPr/>
        </p:nvPicPr>
        <p:blipFill rotWithShape="1">
          <a:blip r:embed="rId2">
            <a:extLst>
              <a:ext uri="{28A0092B-C50C-407E-A947-70E740481C1C}">
                <a14:useLocalDpi xmlns:a14="http://schemas.microsoft.com/office/drawing/2010/main" val="0"/>
              </a:ext>
            </a:extLst>
          </a:blip>
          <a:srcRect l="-611" r="-613"/>
          <a:stretch/>
        </p:blipFill>
        <p:spPr>
          <a:xfrm>
            <a:off x="560102" y="1727201"/>
            <a:ext cx="7802847" cy="4284132"/>
          </a:xfrm>
          <a:prstGeom prst="rect">
            <a:avLst/>
          </a:prstGeom>
        </p:spPr>
      </p:pic>
    </p:spTree>
    <p:extLst>
      <p:ext uri="{BB962C8B-B14F-4D97-AF65-F5344CB8AC3E}">
        <p14:creationId xmlns:p14="http://schemas.microsoft.com/office/powerpoint/2010/main" val="209078589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79463" y="541992"/>
            <a:ext cx="7583487" cy="1044388"/>
          </a:xfrm>
        </p:spPr>
        <p:txBody>
          <a:bodyPr/>
          <a:lstStyle/>
          <a:p>
            <a:pPr algn="ctr"/>
            <a:r>
              <a:rPr lang="en-US" sz="3600" b="1" i="1" dirty="0" smtClean="0">
                <a:latin typeface="Helvetica"/>
                <a:cs typeface="Helvetica"/>
              </a:rPr>
              <a:t>Regional Atmospheric Chemistry Mechanism (RACM2)</a:t>
            </a:r>
            <a:endParaRPr lang="en-US" sz="3600" b="1" i="1" dirty="0">
              <a:latin typeface="Helvetica"/>
              <a:cs typeface="Helvetica"/>
            </a:endParaRPr>
          </a:p>
        </p:txBody>
      </p:sp>
      <p:sp>
        <p:nvSpPr>
          <p:cNvPr id="5" name="Content Placeholder 1"/>
          <p:cNvSpPr txBox="1">
            <a:spLocks/>
          </p:cNvSpPr>
          <p:nvPr/>
        </p:nvSpPr>
        <p:spPr>
          <a:xfrm>
            <a:off x="699247" y="1962123"/>
            <a:ext cx="7745505" cy="3877815"/>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US" b="1" i="1" dirty="0" smtClean="0">
                <a:solidFill>
                  <a:srgbClr val="FFFFFF"/>
                </a:solidFill>
                <a:latin typeface="Helvetica"/>
                <a:cs typeface="Helvetica"/>
              </a:rPr>
              <a:t>Gas phase mechanisms play a vital role in air quality models because the mechanisms are incorporated into the modules that are use to calculate the concentrations of chemical sources, sinks of ozone, and the precursors of particulates. </a:t>
            </a:r>
            <a:endParaRPr lang="en-US" b="1" i="1" dirty="0">
              <a:solidFill>
                <a:srgbClr val="FFFFFF"/>
              </a:solidFill>
              <a:latin typeface="Helvetica"/>
              <a:cs typeface="Helvetica"/>
            </a:endParaRPr>
          </a:p>
          <a:p>
            <a:r>
              <a:rPr lang="en-US" b="1" i="1" dirty="0" smtClean="0">
                <a:solidFill>
                  <a:srgbClr val="FFFFFF"/>
                </a:solidFill>
                <a:latin typeface="Helvetica"/>
                <a:cs typeface="Helvetica"/>
              </a:rPr>
              <a:t>The Regional Atmospheric Chemistry Mechanism (RACM2) is a gas-phase chemical mechanism that is widely used for the modeling of regional atmospheric chemistry (Stockwell, et. al., 2013). </a:t>
            </a:r>
          </a:p>
          <a:p>
            <a:endParaRPr lang="en-US" b="1" i="1" dirty="0" smtClean="0">
              <a:solidFill>
                <a:srgbClr val="FFFFFF"/>
              </a:solidFill>
              <a:latin typeface="Helvetica"/>
              <a:cs typeface="Helvetica"/>
            </a:endParaRPr>
          </a:p>
          <a:p>
            <a:endParaRPr lang="en-US" b="1" i="1" dirty="0" smtClean="0">
              <a:solidFill>
                <a:srgbClr val="FFFFFF"/>
              </a:solidFill>
              <a:latin typeface="Helvetica"/>
              <a:cs typeface="Helvetica"/>
            </a:endParaRPr>
          </a:p>
          <a:p>
            <a:endParaRPr lang="en-US" b="1" i="1" dirty="0" smtClean="0">
              <a:solidFill>
                <a:srgbClr val="FFFFFF"/>
              </a:solidFill>
              <a:latin typeface="Helvetica"/>
              <a:cs typeface="Helvetica"/>
            </a:endParaRPr>
          </a:p>
          <a:p>
            <a:pPr marL="411480" lvl="1" indent="0">
              <a:buFont typeface="Wingdings 2" pitchFamily="18" charset="2"/>
              <a:buNone/>
            </a:pPr>
            <a:endParaRPr lang="en-US" b="1" i="1" dirty="0" smtClean="0">
              <a:solidFill>
                <a:srgbClr val="FFFFFF"/>
              </a:solidFill>
              <a:latin typeface="Helvetica"/>
              <a:cs typeface="Helvetica"/>
            </a:endParaRPr>
          </a:p>
          <a:p>
            <a:pPr marL="411480" lvl="1" indent="0">
              <a:buFont typeface="Wingdings 2" pitchFamily="18" charset="2"/>
              <a:buNone/>
            </a:pPr>
            <a:endParaRPr lang="en-US" b="1" i="1" dirty="0" smtClean="0">
              <a:solidFill>
                <a:srgbClr val="FFFFFF"/>
              </a:solidFill>
              <a:latin typeface="Helvetica"/>
              <a:cs typeface="Helvetica"/>
            </a:endParaRPr>
          </a:p>
          <a:p>
            <a:pPr lvl="1"/>
            <a:endParaRPr lang="en-US" b="1" i="1" dirty="0" smtClean="0">
              <a:solidFill>
                <a:srgbClr val="FFFFFF"/>
              </a:solidFill>
              <a:latin typeface="Helvetica"/>
              <a:cs typeface="Helvetica"/>
            </a:endParaRPr>
          </a:p>
          <a:p>
            <a:pPr marL="411480" lvl="1" indent="0">
              <a:buFont typeface="Wingdings 2" pitchFamily="18" charset="2"/>
              <a:buNone/>
            </a:pPr>
            <a:endParaRPr lang="en-US" b="1" i="1" dirty="0" smtClean="0">
              <a:solidFill>
                <a:srgbClr val="FFFFFF"/>
              </a:solidFill>
              <a:latin typeface="Helvetica"/>
              <a:cs typeface="Helvetica"/>
            </a:endParaRPr>
          </a:p>
          <a:p>
            <a:pPr lvl="1"/>
            <a:endParaRPr lang="en-US" b="1" i="1" dirty="0">
              <a:solidFill>
                <a:srgbClr val="FFFFFF"/>
              </a:solidFill>
              <a:latin typeface="Helvetica"/>
              <a:cs typeface="Helvetica"/>
            </a:endParaRPr>
          </a:p>
        </p:txBody>
      </p:sp>
    </p:spTree>
    <p:extLst>
      <p:ext uri="{BB962C8B-B14F-4D97-AF65-F5344CB8AC3E}">
        <p14:creationId xmlns:p14="http://schemas.microsoft.com/office/powerpoint/2010/main" val="154684641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b="1" i="1" dirty="0">
                <a:solidFill>
                  <a:srgbClr val="FFFFFF"/>
                </a:solidFill>
                <a:latin typeface="Helvetica"/>
                <a:cs typeface="Helvetica"/>
              </a:rPr>
              <a:t>The global atmospheric chemistry mechanism will be the global version of RACM2 to run simulations around the globe and produce output of species within the atmosphere in regional and global </a:t>
            </a:r>
            <a:r>
              <a:rPr lang="en-US" sz="2400" b="1" i="1" dirty="0" smtClean="0">
                <a:solidFill>
                  <a:srgbClr val="FFFFFF"/>
                </a:solidFill>
                <a:latin typeface="Helvetica"/>
                <a:cs typeface="Helvetica"/>
              </a:rPr>
              <a:t>communities.</a:t>
            </a:r>
          </a:p>
          <a:p>
            <a:r>
              <a:rPr lang="en-US" sz="2400" b="1" i="1" dirty="0" smtClean="0">
                <a:latin typeface="Helvetica"/>
                <a:cs typeface="Helvetica"/>
              </a:rPr>
              <a:t>GACM </a:t>
            </a:r>
            <a:r>
              <a:rPr lang="en-US" sz="2400" b="1" i="1" dirty="0">
                <a:latin typeface="Helvetica"/>
                <a:cs typeface="Helvetica"/>
              </a:rPr>
              <a:t>includes additional chemistry for marine environments while reducing its treatment of the chemistry needed for highly polluted urban regions. The overall reduction in GACM’s size will allow it to be used efficiently in global models. </a:t>
            </a:r>
          </a:p>
          <a:p>
            <a:pPr marL="0" indent="0">
              <a:buNone/>
            </a:pPr>
            <a:endParaRPr lang="en-US" sz="2400" b="1" i="1" dirty="0">
              <a:latin typeface="Helvetica"/>
              <a:cs typeface="Helvetica"/>
            </a:endParaRPr>
          </a:p>
          <a:p>
            <a:endParaRPr lang="en-US" b="1" i="1" dirty="0"/>
          </a:p>
        </p:txBody>
      </p:sp>
      <p:sp>
        <p:nvSpPr>
          <p:cNvPr id="5" name="Title 2"/>
          <p:cNvSpPr>
            <a:spLocks noGrp="1"/>
          </p:cNvSpPr>
          <p:nvPr>
            <p:ph type="title"/>
          </p:nvPr>
        </p:nvSpPr>
        <p:spPr>
          <a:xfrm>
            <a:off x="779463" y="506216"/>
            <a:ext cx="7583487" cy="1044388"/>
          </a:xfrm>
        </p:spPr>
        <p:txBody>
          <a:bodyPr/>
          <a:lstStyle/>
          <a:p>
            <a:pPr algn="ctr"/>
            <a:r>
              <a:rPr lang="en-US" sz="3600" b="1" i="1" dirty="0" smtClean="0">
                <a:latin typeface="Helvetica"/>
                <a:cs typeface="Helvetica"/>
              </a:rPr>
              <a:t>Global Atmospheric Chemistry Mechanism (GACM)</a:t>
            </a:r>
            <a:endParaRPr lang="en-US" sz="3600" b="1" i="1" dirty="0">
              <a:latin typeface="Helvetica"/>
              <a:cs typeface="Helvetica"/>
            </a:endParaRPr>
          </a:p>
        </p:txBody>
      </p:sp>
    </p:spTree>
    <p:extLst>
      <p:ext uri="{BB962C8B-B14F-4D97-AF65-F5344CB8AC3E}">
        <p14:creationId xmlns:p14="http://schemas.microsoft.com/office/powerpoint/2010/main" val="253961033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Helvetica"/>
                <a:cs typeface="Helvetica"/>
              </a:rPr>
              <a:t>Boundary Conditions</a:t>
            </a:r>
            <a:endParaRPr lang="en-US" b="1" dirty="0">
              <a:latin typeface="Helvetica"/>
              <a:cs typeface="Helvetica"/>
            </a:endParaRPr>
          </a:p>
        </p:txBody>
      </p:sp>
      <p:sp>
        <p:nvSpPr>
          <p:cNvPr id="3" name="Content Placeholder 2"/>
          <p:cNvSpPr>
            <a:spLocks noGrp="1"/>
          </p:cNvSpPr>
          <p:nvPr>
            <p:ph idx="1"/>
          </p:nvPr>
        </p:nvSpPr>
        <p:spPr/>
        <p:txBody>
          <a:bodyPr>
            <a:normAutofit/>
          </a:bodyPr>
          <a:lstStyle/>
          <a:p>
            <a:r>
              <a:rPr lang="en-US" sz="1800" b="1" i="1" dirty="0" smtClean="0">
                <a:latin typeface="Helvetica"/>
                <a:cs typeface="Helvetica"/>
              </a:rPr>
              <a:t>Lateral </a:t>
            </a:r>
            <a:r>
              <a:rPr lang="en-US" sz="1800" b="1" i="1" dirty="0">
                <a:latin typeface="Helvetica"/>
                <a:cs typeface="Helvetica"/>
              </a:rPr>
              <a:t>and top boundary conditions (BCs) are </a:t>
            </a:r>
            <a:r>
              <a:rPr lang="en-US" sz="1800" b="1" i="1" dirty="0" smtClean="0">
                <a:latin typeface="Helvetica"/>
                <a:cs typeface="Helvetica"/>
              </a:rPr>
              <a:t>a major </a:t>
            </a:r>
            <a:r>
              <a:rPr lang="en-US" sz="1800" b="1" i="1" dirty="0">
                <a:latin typeface="Helvetica"/>
                <a:cs typeface="Helvetica"/>
              </a:rPr>
              <a:t>uncertain factor in regional air quality prediction</a:t>
            </a:r>
            <a:r>
              <a:rPr lang="en-US" sz="1800" b="1" i="1" dirty="0" smtClean="0">
                <a:latin typeface="Helvetica"/>
                <a:cs typeface="Helvetica"/>
              </a:rPr>
              <a:t>.</a:t>
            </a:r>
          </a:p>
          <a:p>
            <a:r>
              <a:rPr lang="en-US" sz="1800" b="1" i="1" dirty="0" smtClean="0">
                <a:latin typeface="Helvetica"/>
                <a:cs typeface="Helvetica"/>
              </a:rPr>
              <a:t>In </a:t>
            </a:r>
            <a:r>
              <a:rPr lang="en-US" sz="1800" b="1" i="1" dirty="0">
                <a:latin typeface="Helvetica"/>
                <a:cs typeface="Helvetica"/>
              </a:rPr>
              <a:t>principle, regional chemical transport/air quality model should also import boundary conditions from corresponding global models in order to consider the external forcings. </a:t>
            </a:r>
            <a:endParaRPr lang="en-US" sz="1800" b="1" i="1" dirty="0" smtClean="0">
              <a:latin typeface="Helvetica"/>
              <a:cs typeface="Helvetica"/>
            </a:endParaRPr>
          </a:p>
          <a:p>
            <a:r>
              <a:rPr lang="en-US" sz="1800" b="1" i="1" dirty="0" smtClean="0">
                <a:latin typeface="Helvetica"/>
                <a:cs typeface="Helvetica"/>
              </a:rPr>
              <a:t>However</a:t>
            </a:r>
            <a:r>
              <a:rPr lang="en-US" sz="1800" b="1" i="1" dirty="0">
                <a:latin typeface="Helvetica"/>
                <a:cs typeface="Helvetica"/>
              </a:rPr>
              <a:t>, additional uncertainties are introduced in this importing process because of the uncertainties in the global models, and because of differences in resolution between the global and regional  models, and differences in model formations, such as chemical </a:t>
            </a:r>
            <a:r>
              <a:rPr lang="en-US" sz="1800" b="1" i="1" dirty="0" smtClean="0">
                <a:latin typeface="Helvetica"/>
                <a:cs typeface="Helvetica"/>
              </a:rPr>
              <a:t>mechanisms (Tang, Y, et. al., 2007).</a:t>
            </a:r>
            <a:endParaRPr lang="en-US" sz="1800" b="1" i="1" dirty="0">
              <a:latin typeface="Helvetica"/>
              <a:cs typeface="Helvetica"/>
            </a:endParaRPr>
          </a:p>
          <a:p>
            <a:pPr marL="0" indent="0">
              <a:buNone/>
            </a:pPr>
            <a:endParaRPr lang="en-US" sz="1400" b="1" i="1" dirty="0">
              <a:latin typeface="Helvetica"/>
              <a:cs typeface="Helvetica"/>
            </a:endParaRPr>
          </a:p>
        </p:txBody>
      </p:sp>
    </p:spTree>
    <p:extLst>
      <p:ext uri="{BB962C8B-B14F-4D97-AF65-F5344CB8AC3E}">
        <p14:creationId xmlns:p14="http://schemas.microsoft.com/office/powerpoint/2010/main" val="9634454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Helvetica"/>
                <a:cs typeface="Helvetica"/>
              </a:rPr>
              <a:t>GACM-RACM2 System</a:t>
            </a:r>
            <a:endParaRPr lang="en-US" b="1" dirty="0">
              <a:latin typeface="Helvetica"/>
              <a:cs typeface="Helvetica"/>
            </a:endParaRPr>
          </a:p>
        </p:txBody>
      </p:sp>
      <p:sp>
        <p:nvSpPr>
          <p:cNvPr id="6" name="TextBox 5"/>
          <p:cNvSpPr txBox="1"/>
          <p:nvPr/>
        </p:nvSpPr>
        <p:spPr>
          <a:xfrm>
            <a:off x="276445" y="3701038"/>
            <a:ext cx="8637883" cy="3046988"/>
          </a:xfrm>
          <a:prstGeom prst="rect">
            <a:avLst/>
          </a:prstGeom>
          <a:noFill/>
        </p:spPr>
        <p:txBody>
          <a:bodyPr wrap="square" rtlCol="0">
            <a:spAutoFit/>
          </a:bodyPr>
          <a:lstStyle/>
          <a:p>
            <a:pPr marL="285750" indent="-285750">
              <a:buFont typeface="Arial"/>
              <a:buChar char="•"/>
            </a:pPr>
            <a:r>
              <a:rPr lang="en-US" sz="1600" b="1" i="1" dirty="0">
                <a:solidFill>
                  <a:srgbClr val="FFFFFF"/>
                </a:solidFill>
                <a:latin typeface="Helvetica"/>
                <a:cs typeface="Helvetica"/>
              </a:rPr>
              <a:t>GACM is intended for use in global scale atmospheric chemistry models to provide chemical boundary conditions for regional scale simulations by models such as CMAQ</a:t>
            </a:r>
            <a:r>
              <a:rPr lang="en-US" sz="1600" b="1" i="1" dirty="0" smtClean="0">
                <a:solidFill>
                  <a:srgbClr val="FFFFFF"/>
                </a:solidFill>
                <a:latin typeface="Helvetica"/>
                <a:cs typeface="Helvetica"/>
              </a:rPr>
              <a:t>.</a:t>
            </a:r>
          </a:p>
          <a:p>
            <a:pPr marL="285750" indent="-285750">
              <a:buFont typeface="Arial"/>
              <a:buChar char="•"/>
            </a:pPr>
            <a:r>
              <a:rPr lang="en-US" sz="1600" b="1" i="1" dirty="0" smtClean="0">
                <a:solidFill>
                  <a:srgbClr val="FFFFFF"/>
                </a:solidFill>
                <a:latin typeface="Helvetica"/>
                <a:cs typeface="Helvetica"/>
              </a:rPr>
              <a:t>GACM </a:t>
            </a:r>
            <a:r>
              <a:rPr lang="en-US" sz="1600" b="1" i="1" dirty="0">
                <a:solidFill>
                  <a:srgbClr val="FFFFFF"/>
                </a:solidFill>
                <a:latin typeface="Helvetica"/>
                <a:cs typeface="Helvetica"/>
              </a:rPr>
              <a:t>includes additional chemistry for marine environments while reducing its treatment of the chemistry needed for highly polluted urban regions. This keeps GACM’s size small enough to allow it to be used efficiently in global models. </a:t>
            </a:r>
            <a:endParaRPr lang="en-US" sz="1600" b="1" i="1" dirty="0" smtClean="0">
              <a:solidFill>
                <a:srgbClr val="FFFFFF"/>
              </a:solidFill>
              <a:latin typeface="Helvetica"/>
              <a:cs typeface="Helvetica"/>
            </a:endParaRPr>
          </a:p>
          <a:p>
            <a:pPr marL="285750" indent="-285750">
              <a:buFont typeface="Arial"/>
              <a:buChar char="•"/>
            </a:pPr>
            <a:r>
              <a:rPr lang="en-US" sz="1600" b="1" i="1" dirty="0" smtClean="0">
                <a:solidFill>
                  <a:srgbClr val="FFFFFF"/>
                </a:solidFill>
                <a:latin typeface="Helvetica"/>
                <a:cs typeface="Helvetica"/>
              </a:rPr>
              <a:t>GACM’s </a:t>
            </a:r>
            <a:r>
              <a:rPr lang="en-US" sz="1600" b="1" i="1" dirty="0">
                <a:solidFill>
                  <a:srgbClr val="FFFFFF"/>
                </a:solidFill>
                <a:latin typeface="Helvetica"/>
                <a:cs typeface="Helvetica"/>
              </a:rPr>
              <a:t>chemistry of volatile organic compounds (VOC) is highly compatible with the VOC chemistry in RACM2 allowing a global model with GACM to provide VOC boundary conditions to a regional scale model with RACM2 with reduced error</a:t>
            </a:r>
            <a:r>
              <a:rPr lang="en-US" sz="1600" b="1" i="1" dirty="0" smtClean="0">
                <a:solidFill>
                  <a:srgbClr val="FFFFFF"/>
                </a:solidFill>
                <a:latin typeface="Helvetica"/>
                <a:cs typeface="Helvetica"/>
              </a:rPr>
              <a:t>.</a:t>
            </a:r>
          </a:p>
          <a:p>
            <a:pPr marL="285750" indent="-285750">
              <a:buFont typeface="Arial"/>
              <a:buChar char="•"/>
            </a:pPr>
            <a:r>
              <a:rPr lang="en-US" sz="1600" b="1" i="1" dirty="0" smtClean="0">
                <a:solidFill>
                  <a:srgbClr val="FFFFFF"/>
                </a:solidFill>
                <a:latin typeface="Helvetica"/>
                <a:cs typeface="Helvetica"/>
              </a:rPr>
              <a:t> </a:t>
            </a:r>
            <a:r>
              <a:rPr lang="en-US" sz="1600" b="1" i="1" dirty="0">
                <a:solidFill>
                  <a:srgbClr val="FFFFFF"/>
                </a:solidFill>
                <a:latin typeface="Helvetica"/>
                <a:cs typeface="Helvetica"/>
              </a:rPr>
              <a:t>The GACM-RACM2 system of mechanisms should yield more accurate forecasts by regional air quality models such as CMAQ.</a:t>
            </a:r>
          </a:p>
          <a:p>
            <a:r>
              <a:rPr lang="en-US" sz="1600" b="1" i="1" dirty="0" smtClean="0">
                <a:solidFill>
                  <a:srgbClr val="FFFFFF"/>
                </a:solidFill>
                <a:latin typeface="Helvetica"/>
                <a:cs typeface="Helvetica"/>
              </a:rPr>
              <a:t>  </a:t>
            </a:r>
            <a:endParaRPr lang="en-US" sz="1600" b="1" i="1" dirty="0">
              <a:solidFill>
                <a:srgbClr val="FFFFFF"/>
              </a:solidFill>
              <a:latin typeface="Helvetica"/>
              <a:cs typeface="Helvetica"/>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80080686"/>
              </p:ext>
            </p:extLst>
          </p:nvPr>
        </p:nvGraphicFramePr>
        <p:xfrm>
          <a:off x="779463" y="1828800"/>
          <a:ext cx="7583487" cy="420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70912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i="1" dirty="0">
                <a:latin typeface="Helvetica"/>
                <a:cs typeface="Helvetica"/>
              </a:rPr>
              <a:t>The S-BOX Model</a:t>
            </a:r>
            <a:endParaRPr lang="en-US" sz="6000" dirty="0"/>
          </a:p>
        </p:txBody>
      </p:sp>
      <p:pic>
        <p:nvPicPr>
          <p:cNvPr id="4" name="Content Placeholder 3" descr="S-Box Model.jpg"/>
          <p:cNvPicPr>
            <a:picLocks noChangeAspect="1"/>
          </p:cNvPicPr>
          <p:nvPr/>
        </p:nvPicPr>
        <p:blipFill rotWithShape="1">
          <a:blip r:embed="rId3">
            <a:extLst>
              <a:ext uri="{28A0092B-C50C-407E-A947-70E740481C1C}">
                <a14:useLocalDpi xmlns:a14="http://schemas.microsoft.com/office/drawing/2010/main" val="0"/>
              </a:ext>
            </a:extLst>
          </a:blip>
          <a:srcRect l="-898" r="-279"/>
          <a:stretch/>
        </p:blipFill>
        <p:spPr>
          <a:xfrm>
            <a:off x="590224" y="1729581"/>
            <a:ext cx="7772726" cy="4191509"/>
          </a:xfrm>
          <a:prstGeom prst="rect">
            <a:avLst/>
          </a:prstGeom>
        </p:spPr>
      </p:pic>
      <p:sp>
        <p:nvSpPr>
          <p:cNvPr id="5" name="TextBox 4"/>
          <p:cNvSpPr txBox="1"/>
          <p:nvPr/>
        </p:nvSpPr>
        <p:spPr>
          <a:xfrm>
            <a:off x="333676" y="6039300"/>
            <a:ext cx="2945594" cy="400110"/>
          </a:xfrm>
          <a:prstGeom prst="rect">
            <a:avLst/>
          </a:prstGeom>
          <a:noFill/>
        </p:spPr>
        <p:txBody>
          <a:bodyPr wrap="square" rtlCol="0">
            <a:spAutoFit/>
          </a:bodyPr>
          <a:lstStyle/>
          <a:p>
            <a:r>
              <a:rPr lang="en-US" sz="2000" b="1" i="1" dirty="0" smtClean="0">
                <a:solidFill>
                  <a:srgbClr val="FFFFFF"/>
                </a:solidFill>
                <a:latin typeface="Helvetica"/>
                <a:cs typeface="Helvetica"/>
              </a:rPr>
              <a:t>Stockwell, et. al., 2002</a:t>
            </a:r>
            <a:endParaRPr lang="en-US" sz="2000" b="1" i="1" dirty="0">
              <a:solidFill>
                <a:srgbClr val="FFFFFF"/>
              </a:solidFill>
              <a:latin typeface="Helvetica"/>
              <a:cs typeface="Helvetica"/>
            </a:endParaRPr>
          </a:p>
        </p:txBody>
      </p:sp>
    </p:spTree>
    <p:extLst>
      <p:ext uri="{BB962C8B-B14F-4D97-AF65-F5344CB8AC3E}">
        <p14:creationId xmlns:p14="http://schemas.microsoft.com/office/powerpoint/2010/main" val="163368328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a:latin typeface="Helvetica"/>
                <a:cs typeface="Helvetica"/>
              </a:rPr>
              <a:t>Weather Research &amp; Forecasting Model (WRF-Chem)</a:t>
            </a:r>
            <a:endParaRPr lang="en-US" sz="3600" dirty="0"/>
          </a:p>
        </p:txBody>
      </p:sp>
      <p:pic>
        <p:nvPicPr>
          <p:cNvPr id="4" name="Content Placeholder 1" descr="WRF-Chem.jpg"/>
          <p:cNvPicPr>
            <a:picLocks noChangeAspect="1"/>
          </p:cNvPicPr>
          <p:nvPr/>
        </p:nvPicPr>
        <p:blipFill rotWithShape="1">
          <a:blip r:embed="rId3">
            <a:extLst>
              <a:ext uri="{28A0092B-C50C-407E-A947-70E740481C1C}">
                <a14:useLocalDpi xmlns:a14="http://schemas.microsoft.com/office/drawing/2010/main" val="0"/>
              </a:ext>
            </a:extLst>
          </a:blip>
          <a:srcRect l="-733" r="-234"/>
          <a:stretch/>
        </p:blipFill>
        <p:spPr>
          <a:xfrm>
            <a:off x="779463" y="1532716"/>
            <a:ext cx="7583487" cy="4638810"/>
          </a:xfrm>
          <a:prstGeom prst="rect">
            <a:avLst/>
          </a:prstGeom>
        </p:spPr>
      </p:pic>
      <p:sp>
        <p:nvSpPr>
          <p:cNvPr id="5" name="TextBox 4"/>
          <p:cNvSpPr txBox="1"/>
          <p:nvPr/>
        </p:nvSpPr>
        <p:spPr>
          <a:xfrm>
            <a:off x="163227" y="6258376"/>
            <a:ext cx="6658991" cy="338554"/>
          </a:xfrm>
          <a:prstGeom prst="rect">
            <a:avLst/>
          </a:prstGeom>
          <a:noFill/>
        </p:spPr>
        <p:txBody>
          <a:bodyPr wrap="square" rtlCol="0">
            <a:spAutoFit/>
          </a:bodyPr>
          <a:lstStyle/>
          <a:p>
            <a:r>
              <a:rPr lang="en-US" sz="1600" b="1" i="1" dirty="0" smtClean="0">
                <a:solidFill>
                  <a:srgbClr val="FFFFFF"/>
                </a:solidFill>
                <a:latin typeface="Helvetica"/>
                <a:cs typeface="Helvetica"/>
              </a:rPr>
              <a:t>NCAR (National Center for Atmospheric Research), 2015</a:t>
            </a:r>
            <a:endParaRPr lang="en-US" sz="1600" b="1" i="1" dirty="0">
              <a:solidFill>
                <a:srgbClr val="FFFFFF"/>
              </a:solidFill>
              <a:latin typeface="Helvetica"/>
              <a:cs typeface="Helvetica"/>
            </a:endParaRPr>
          </a:p>
        </p:txBody>
      </p:sp>
    </p:spTree>
    <p:extLst>
      <p:ext uri="{BB962C8B-B14F-4D97-AF65-F5344CB8AC3E}">
        <p14:creationId xmlns:p14="http://schemas.microsoft.com/office/powerpoint/2010/main" val="113410925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a:latin typeface="Helvetica"/>
                <a:cs typeface="Helvetica"/>
              </a:rPr>
              <a:t>EPA BenMAP-CE Program</a:t>
            </a:r>
            <a:endParaRPr lang="en-US" sz="4000" dirty="0"/>
          </a:p>
        </p:txBody>
      </p:sp>
      <p:sp>
        <p:nvSpPr>
          <p:cNvPr id="3" name="Content Placeholder 2"/>
          <p:cNvSpPr>
            <a:spLocks noGrp="1"/>
          </p:cNvSpPr>
          <p:nvPr>
            <p:ph idx="1"/>
          </p:nvPr>
        </p:nvSpPr>
        <p:spPr/>
        <p:txBody>
          <a:bodyPr>
            <a:normAutofit fontScale="92500"/>
          </a:bodyPr>
          <a:lstStyle/>
          <a:p>
            <a:r>
              <a:rPr lang="en-US" sz="2400" b="1" i="1" dirty="0">
                <a:latin typeface="Helvetica"/>
                <a:cs typeface="Helvetica"/>
              </a:rPr>
              <a:t>The BenMAP-CE program estimates the human health impacts and economic value of air quality changes. </a:t>
            </a:r>
            <a:endParaRPr lang="en-US" sz="2400" b="1" i="1" dirty="0" smtClean="0">
              <a:latin typeface="Helvetica"/>
              <a:cs typeface="Helvetica"/>
            </a:endParaRPr>
          </a:p>
          <a:p>
            <a:r>
              <a:rPr lang="en-US" sz="2400" b="1" i="1" dirty="0" smtClean="0">
                <a:solidFill>
                  <a:srgbClr val="FFFFFF"/>
                </a:solidFill>
                <a:latin typeface="Helvetica"/>
                <a:cs typeface="Helvetica"/>
              </a:rPr>
              <a:t>First</a:t>
            </a:r>
            <a:r>
              <a:rPr lang="en-US" sz="2400" b="1" i="1" dirty="0">
                <a:solidFill>
                  <a:srgbClr val="FFFFFF"/>
                </a:solidFill>
                <a:latin typeface="Helvetica"/>
                <a:cs typeface="Helvetica"/>
              </a:rPr>
              <a:t>, BenMAP-CE determines the change in ambient air pollution using user-specified air quality </a:t>
            </a:r>
            <a:r>
              <a:rPr lang="en-US" sz="2400" b="1" i="1" dirty="0" smtClean="0">
                <a:solidFill>
                  <a:srgbClr val="FFFFFF"/>
                </a:solidFill>
                <a:latin typeface="Helvetica"/>
                <a:cs typeface="Helvetica"/>
              </a:rPr>
              <a:t>data.</a:t>
            </a:r>
          </a:p>
          <a:p>
            <a:r>
              <a:rPr lang="en-US" sz="2400" b="1" i="1" dirty="0" smtClean="0">
                <a:solidFill>
                  <a:srgbClr val="FFFFFF"/>
                </a:solidFill>
                <a:latin typeface="Helvetica"/>
                <a:cs typeface="Helvetica"/>
              </a:rPr>
              <a:t>Next</a:t>
            </a:r>
            <a:r>
              <a:rPr lang="en-US" sz="2400" b="1" i="1" dirty="0">
                <a:solidFill>
                  <a:srgbClr val="FFFFFF"/>
                </a:solidFill>
                <a:latin typeface="Helvetica"/>
                <a:cs typeface="Helvetica"/>
              </a:rPr>
              <a:t>, BenMAP-CE applies the relationship between the pollution and certain health effects. </a:t>
            </a:r>
            <a:endParaRPr lang="en-US" sz="2400" b="1" i="1" dirty="0" smtClean="0">
              <a:solidFill>
                <a:srgbClr val="FFFFFF"/>
              </a:solidFill>
              <a:latin typeface="Helvetica"/>
              <a:cs typeface="Helvetica"/>
            </a:endParaRPr>
          </a:p>
          <a:p>
            <a:r>
              <a:rPr lang="en-US" sz="2400" b="1" i="1" dirty="0" smtClean="0">
                <a:solidFill>
                  <a:srgbClr val="FFFFFF"/>
                </a:solidFill>
                <a:latin typeface="Helvetica"/>
                <a:cs typeface="Helvetica"/>
              </a:rPr>
              <a:t>BenMAP</a:t>
            </a:r>
            <a:r>
              <a:rPr lang="en-US" sz="2400" b="1" i="1" dirty="0">
                <a:solidFill>
                  <a:srgbClr val="FFFFFF"/>
                </a:solidFill>
                <a:latin typeface="Helvetica"/>
                <a:cs typeface="Helvetica"/>
              </a:rPr>
              <a:t>-CE applies that relationship to the exposed population to calculate health </a:t>
            </a:r>
            <a:r>
              <a:rPr lang="en-US" sz="2400" b="1" i="1" dirty="0" smtClean="0">
                <a:solidFill>
                  <a:srgbClr val="FFFFFF"/>
                </a:solidFill>
                <a:latin typeface="Helvetica"/>
                <a:cs typeface="Helvetica"/>
              </a:rPr>
              <a:t>impacts (EPA, 2015).  </a:t>
            </a:r>
            <a:endParaRPr lang="en-US" sz="2400" b="1" i="1" dirty="0">
              <a:solidFill>
                <a:srgbClr val="FFFFFF"/>
              </a:solidFill>
              <a:latin typeface="Helvetica"/>
              <a:cs typeface="Helvetica"/>
            </a:endParaRPr>
          </a:p>
        </p:txBody>
      </p:sp>
    </p:spTree>
    <p:extLst>
      <p:ext uri="{BB962C8B-B14F-4D97-AF65-F5344CB8AC3E}">
        <p14:creationId xmlns:p14="http://schemas.microsoft.com/office/powerpoint/2010/main" val="271232418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1615</TotalTime>
  <Words>2948</Words>
  <Application>Microsoft Macintosh PowerPoint</Application>
  <PresentationFormat>On-screen Show (4:3)</PresentationFormat>
  <Paragraphs>132</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Revolution</vt:lpstr>
      <vt:lpstr>Coupled Atmospheric Chemistry Schemes for Modeling Regional and Global Atmospheric Chemistry</vt:lpstr>
      <vt:lpstr>Air Quality Models</vt:lpstr>
      <vt:lpstr>Regional Atmospheric Chemistry Mechanism (RACM2)</vt:lpstr>
      <vt:lpstr>Global Atmospheric Chemistry Mechanism (GACM)</vt:lpstr>
      <vt:lpstr>Boundary Conditions</vt:lpstr>
      <vt:lpstr>GACM-RACM2 System</vt:lpstr>
      <vt:lpstr>The S-BOX Model</vt:lpstr>
      <vt:lpstr>Weather Research &amp; Forecasting Model (WRF-Chem)</vt:lpstr>
      <vt:lpstr>EPA BenMAP-CE Program</vt:lpstr>
      <vt:lpstr>BenMAP Analysis</vt:lpstr>
      <vt:lpstr>BenMAP Results – USA Map</vt:lpstr>
      <vt:lpstr>BenMAP Results – China Map</vt:lpstr>
      <vt:lpstr>BenMAP Results – L.A. County Map </vt:lpstr>
      <vt:lpstr>BenMAP Results - Chart</vt:lpstr>
      <vt:lpstr>GACM Expected Results – Box Model Runs</vt:lpstr>
      <vt:lpstr>GACM Expected Results – Box Model Runs (Cont’d)</vt:lpstr>
      <vt:lpstr>GACM Expected Results –Toluene Chamber Data Analysis Runs</vt:lpstr>
      <vt:lpstr>GACM Expected Results –Toluene Chamber Data Analysis Runs (Cont’d)</vt:lpstr>
      <vt:lpstr>GACM Expected Results –Xylene Chamber Data Analysis Runs </vt:lpstr>
      <vt:lpstr>GACM Expected Results –Xylene Chamber Data Analysis Runs (Cont’d) </vt:lpstr>
      <vt:lpstr>Conclusion</vt:lpstr>
      <vt:lpstr>References</vt:lpstr>
      <vt:lpstr>Thank You!!!! </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Coupled Atmospheric Chemistry Schemes for Modeling Regional and Global Atmospheric Chemistry</dc:title>
  <dc:creator>Emily Saunders</dc:creator>
  <cp:lastModifiedBy>Emily Saunders</cp:lastModifiedBy>
  <cp:revision>30</cp:revision>
  <cp:lastPrinted>2016-07-26T21:55:22Z</cp:lastPrinted>
  <dcterms:created xsi:type="dcterms:W3CDTF">2016-07-18T14:58:29Z</dcterms:created>
  <dcterms:modified xsi:type="dcterms:W3CDTF">2016-07-26T23:03:23Z</dcterms:modified>
</cp:coreProperties>
</file>