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2" r:id="rId3"/>
    <p:sldId id="273" r:id="rId4"/>
    <p:sldId id="274" r:id="rId5"/>
    <p:sldId id="284" r:id="rId6"/>
    <p:sldId id="285" r:id="rId7"/>
    <p:sldId id="286" r:id="rId8"/>
    <p:sldId id="287" r:id="rId9"/>
    <p:sldId id="292" r:id="rId10"/>
    <p:sldId id="296" r:id="rId11"/>
    <p:sldId id="297" r:id="rId12"/>
    <p:sldId id="293" r:id="rId13"/>
    <p:sldId id="291" r:id="rId14"/>
    <p:sldId id="288" r:id="rId15"/>
    <p:sldId id="289" r:id="rId16"/>
    <p:sldId id="290" r:id="rId17"/>
    <p:sldId id="298" r:id="rId18"/>
    <p:sldId id="299" r:id="rId19"/>
    <p:sldId id="259" r:id="rId20"/>
    <p:sldId id="275" r:id="rId21"/>
    <p:sldId id="310" r:id="rId22"/>
    <p:sldId id="311" r:id="rId23"/>
    <p:sldId id="277" r:id="rId24"/>
    <p:sldId id="276" r:id="rId25"/>
    <p:sldId id="300" r:id="rId26"/>
    <p:sldId id="302" r:id="rId27"/>
    <p:sldId id="318" r:id="rId28"/>
    <p:sldId id="305" r:id="rId29"/>
    <p:sldId id="304" r:id="rId30"/>
    <p:sldId id="303" r:id="rId31"/>
    <p:sldId id="260" r:id="rId32"/>
    <p:sldId id="309" r:id="rId33"/>
    <p:sldId id="314" r:id="rId34"/>
    <p:sldId id="306" r:id="rId35"/>
    <p:sldId id="307" r:id="rId36"/>
    <p:sldId id="312" r:id="rId37"/>
    <p:sldId id="317" r:id="rId38"/>
    <p:sldId id="316" r:id="rId39"/>
    <p:sldId id="270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37" autoAdjust="0"/>
  </p:normalViewPr>
  <p:slideViewPr>
    <p:cSldViewPr>
      <p:cViewPr varScale="1">
        <p:scale>
          <a:sx n="57" d="100"/>
          <a:sy n="57" d="100"/>
        </p:scale>
        <p:origin x="-5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D4DFE-4519-4B4F-AA8B-E403DAF03C0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D23F5D0-2054-478C-9511-375222A7391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Mathematics</a:t>
          </a:r>
        </a:p>
      </dgm:t>
    </dgm:pt>
    <dgm:pt modelId="{CB53DD49-B07D-4141-BBBD-5B2162A26FB3}" type="parTrans" cxnId="{28314F52-872E-4D70-BE8B-4D2542D03AD4}">
      <dgm:prSet/>
      <dgm:spPr/>
      <dgm:t>
        <a:bodyPr/>
        <a:lstStyle/>
        <a:p>
          <a:endParaRPr lang="en-US"/>
        </a:p>
      </dgm:t>
    </dgm:pt>
    <dgm:pt modelId="{26F42142-9214-4FBC-9EFE-FD3536788E62}" type="sibTrans" cxnId="{28314F52-872E-4D70-BE8B-4D2542D03AD4}">
      <dgm:prSet/>
      <dgm:spPr/>
      <dgm:t>
        <a:bodyPr/>
        <a:lstStyle/>
        <a:p>
          <a:endParaRPr lang="en-US"/>
        </a:p>
      </dgm:t>
    </dgm:pt>
    <dgm:pt modelId="{7C61DFEF-7296-4C09-98A3-0C552A6796C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Statistics</a:t>
          </a:r>
        </a:p>
      </dgm:t>
    </dgm:pt>
    <dgm:pt modelId="{B230FD68-F5AF-4F1C-AA5D-259F3FC18B7D}" type="parTrans" cxnId="{C0894930-443E-49E1-A6E1-E69C8AAC5264}">
      <dgm:prSet/>
      <dgm:spPr/>
      <dgm:t>
        <a:bodyPr/>
        <a:lstStyle/>
        <a:p>
          <a:endParaRPr lang="en-US"/>
        </a:p>
      </dgm:t>
    </dgm:pt>
    <dgm:pt modelId="{ADC2E265-2426-4222-BF4A-1809A3989DA7}" type="sibTrans" cxnId="{C0894930-443E-49E1-A6E1-E69C8AAC5264}">
      <dgm:prSet/>
      <dgm:spPr/>
      <dgm:t>
        <a:bodyPr/>
        <a:lstStyle/>
        <a:p>
          <a:endParaRPr lang="en-US"/>
        </a:p>
      </dgm:t>
    </dgm:pt>
    <dgm:pt modelId="{AF9CD986-6419-4150-B462-1F35137910B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Time Series Analysis</a:t>
          </a:r>
        </a:p>
      </dgm:t>
    </dgm:pt>
    <dgm:pt modelId="{C62C108E-56BA-47BE-9090-8A867334B6AB}" type="parTrans" cxnId="{52A6FB8C-9825-423D-893B-C5435BC0A953}">
      <dgm:prSet/>
      <dgm:spPr/>
      <dgm:t>
        <a:bodyPr/>
        <a:lstStyle/>
        <a:p>
          <a:endParaRPr lang="en-US"/>
        </a:p>
      </dgm:t>
    </dgm:pt>
    <dgm:pt modelId="{83FBADDE-0B6B-4D40-AA0E-7FDC96C39D67}" type="sibTrans" cxnId="{52A6FB8C-9825-423D-893B-C5435BC0A953}">
      <dgm:prSet/>
      <dgm:spPr/>
      <dgm:t>
        <a:bodyPr/>
        <a:lstStyle/>
        <a:p>
          <a:endParaRPr lang="en-US"/>
        </a:p>
      </dgm:t>
    </dgm:pt>
    <dgm:pt modelId="{6A849122-A87F-4270-A366-9B142152CE9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Spectral Analysis</a:t>
          </a:r>
        </a:p>
      </dgm:t>
    </dgm:pt>
    <dgm:pt modelId="{7FE6B566-352C-4332-855B-FBC2F6BAF728}" type="parTrans" cxnId="{EB407DFB-9EA0-4E72-82F6-BFB548B2492F}">
      <dgm:prSet/>
      <dgm:spPr/>
      <dgm:t>
        <a:bodyPr/>
        <a:lstStyle/>
        <a:p>
          <a:endParaRPr lang="en-US"/>
        </a:p>
      </dgm:t>
    </dgm:pt>
    <dgm:pt modelId="{BD20826C-FC2E-442F-9A2D-709B5426829C}" type="sibTrans" cxnId="{EB407DFB-9EA0-4E72-82F6-BFB548B2492F}">
      <dgm:prSet/>
      <dgm:spPr/>
      <dgm:t>
        <a:bodyPr/>
        <a:lstStyle/>
        <a:p>
          <a:endParaRPr lang="en-US"/>
        </a:p>
      </dgm:t>
    </dgm:pt>
    <dgm:pt modelId="{E69CBD82-7F41-436D-B58C-7D1DDE45857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Theoretical</a:t>
          </a:r>
        </a:p>
      </dgm:t>
    </dgm:pt>
    <dgm:pt modelId="{4A9329AA-E3F7-4574-948A-FD13C750040C}" type="parTrans" cxnId="{A5749BFD-F386-4E80-8444-C922AB5B13A3}">
      <dgm:prSet/>
      <dgm:spPr/>
      <dgm:t>
        <a:bodyPr/>
        <a:lstStyle/>
        <a:p>
          <a:endParaRPr lang="en-US"/>
        </a:p>
      </dgm:t>
    </dgm:pt>
    <dgm:pt modelId="{30CDB967-0FA6-4541-B661-66F0590277FE}" type="sibTrans" cxnId="{A5749BFD-F386-4E80-8444-C922AB5B13A3}">
      <dgm:prSet/>
      <dgm:spPr/>
      <dgm:t>
        <a:bodyPr/>
        <a:lstStyle/>
        <a:p>
          <a:endParaRPr lang="en-US"/>
        </a:p>
      </dgm:t>
    </dgm:pt>
    <dgm:pt modelId="{4177749F-D963-4475-B1B6-4DD362A84F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Applied</a:t>
          </a:r>
        </a:p>
      </dgm:t>
    </dgm:pt>
    <dgm:pt modelId="{D27970D5-8C15-4028-B7DD-3CEF85CB4782}" type="parTrans" cxnId="{AAE3E7D6-0E54-4C6C-B096-FADFEDD6C9BD}">
      <dgm:prSet/>
      <dgm:spPr/>
      <dgm:t>
        <a:bodyPr/>
        <a:lstStyle/>
        <a:p>
          <a:endParaRPr lang="en-US"/>
        </a:p>
      </dgm:t>
    </dgm:pt>
    <dgm:pt modelId="{984AC0E7-6628-49AC-8D22-5F33A3E0121B}" type="sibTrans" cxnId="{AAE3E7D6-0E54-4C6C-B096-FADFEDD6C9BD}">
      <dgm:prSet/>
      <dgm:spPr/>
      <dgm:t>
        <a:bodyPr/>
        <a:lstStyle/>
        <a:p>
          <a:endParaRPr lang="en-US"/>
        </a:p>
      </dgm:t>
    </dgm:pt>
    <dgm:pt modelId="{AB9BB91B-EB49-4F53-9C20-A332468064F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Temporal Analysis</a:t>
          </a:r>
        </a:p>
      </dgm:t>
    </dgm:pt>
    <dgm:pt modelId="{2FC84118-72D9-4EF7-9454-A66AD151BF87}" type="parTrans" cxnId="{CFAAA9AB-3BE8-4AB2-84E4-BF9E2AFC0DE0}">
      <dgm:prSet/>
      <dgm:spPr/>
      <dgm:t>
        <a:bodyPr/>
        <a:lstStyle/>
        <a:p>
          <a:endParaRPr lang="en-US"/>
        </a:p>
      </dgm:t>
    </dgm:pt>
    <dgm:pt modelId="{30CEEDF1-F68E-4B89-BCE9-8C21E2972575}" type="sibTrans" cxnId="{CFAAA9AB-3BE8-4AB2-84E4-BF9E2AFC0DE0}">
      <dgm:prSet/>
      <dgm:spPr/>
      <dgm:t>
        <a:bodyPr/>
        <a:lstStyle/>
        <a:p>
          <a:endParaRPr lang="en-US"/>
        </a:p>
      </dgm:t>
    </dgm:pt>
    <dgm:pt modelId="{5DA22003-0A7A-4C65-B3FD-819C1C8673C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Theoretical</a:t>
          </a:r>
        </a:p>
      </dgm:t>
    </dgm:pt>
    <dgm:pt modelId="{03D30589-6C57-4F4E-9694-6B323C28927A}" type="parTrans" cxnId="{989CBC5C-1101-4E29-8CD0-CEAD34E8280B}">
      <dgm:prSet/>
      <dgm:spPr/>
      <dgm:t>
        <a:bodyPr/>
        <a:lstStyle/>
        <a:p>
          <a:endParaRPr lang="en-US"/>
        </a:p>
      </dgm:t>
    </dgm:pt>
    <dgm:pt modelId="{7B38E535-331F-4D3A-B30D-C9AFA6B67C24}" type="sibTrans" cxnId="{989CBC5C-1101-4E29-8CD0-CEAD34E8280B}">
      <dgm:prSet/>
      <dgm:spPr/>
      <dgm:t>
        <a:bodyPr/>
        <a:lstStyle/>
        <a:p>
          <a:endParaRPr lang="en-US"/>
        </a:p>
      </dgm:t>
    </dgm:pt>
    <dgm:pt modelId="{15FC83C3-4EBF-4994-82CF-5685A0A45EA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Applied</a:t>
          </a:r>
        </a:p>
      </dgm:t>
    </dgm:pt>
    <dgm:pt modelId="{C551CA9D-25A0-4501-BE5E-231B1D061172}" type="parTrans" cxnId="{20E73640-ED02-446C-A8EC-A10D2AA9ECCF}">
      <dgm:prSet/>
      <dgm:spPr/>
      <dgm:t>
        <a:bodyPr/>
        <a:lstStyle/>
        <a:p>
          <a:endParaRPr lang="en-US"/>
        </a:p>
      </dgm:t>
    </dgm:pt>
    <dgm:pt modelId="{FF535A17-D081-4AD7-8E24-F39FF5F50AD3}" type="sibTrans" cxnId="{20E73640-ED02-446C-A8EC-A10D2AA9ECCF}">
      <dgm:prSet/>
      <dgm:spPr/>
      <dgm:t>
        <a:bodyPr/>
        <a:lstStyle/>
        <a:p>
          <a:endParaRPr lang="en-US"/>
        </a:p>
      </dgm:t>
    </dgm:pt>
    <dgm:pt modelId="{61619EBB-47E0-4FF5-9EAB-06F0B510D39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The other boring stuff</a:t>
          </a:r>
        </a:p>
      </dgm:t>
    </dgm:pt>
    <dgm:pt modelId="{C02EF10B-93F3-4980-BF48-8EBFC6F48D62}" type="parTrans" cxnId="{DE17AA2E-2D58-489E-A74F-4D29E7FC6360}">
      <dgm:prSet/>
      <dgm:spPr/>
      <dgm:t>
        <a:bodyPr/>
        <a:lstStyle/>
        <a:p>
          <a:endParaRPr lang="en-US"/>
        </a:p>
      </dgm:t>
    </dgm:pt>
    <dgm:pt modelId="{0FE6D10C-256B-4AAD-BDE9-BDED3AE9D711}" type="sibTrans" cxnId="{DE17AA2E-2D58-489E-A74F-4D29E7FC6360}">
      <dgm:prSet/>
      <dgm:spPr/>
      <dgm:t>
        <a:bodyPr/>
        <a:lstStyle/>
        <a:p>
          <a:endParaRPr lang="en-US"/>
        </a:p>
      </dgm:t>
    </dgm:pt>
    <dgm:pt modelId="{9AF4D14B-CC39-4E3C-A0FF-F7B2B173DFD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The other boring stuff</a:t>
          </a:r>
        </a:p>
      </dgm:t>
    </dgm:pt>
    <dgm:pt modelId="{497A800A-BE2C-4366-8753-A90FA3247FA6}" type="parTrans" cxnId="{264CF801-09FA-45F8-8DA2-BBFB4B7FFE75}">
      <dgm:prSet/>
      <dgm:spPr/>
      <dgm:t>
        <a:bodyPr/>
        <a:lstStyle/>
        <a:p>
          <a:endParaRPr lang="en-US"/>
        </a:p>
      </dgm:t>
    </dgm:pt>
    <dgm:pt modelId="{092F3405-5A44-4F49-B406-C52B45B88477}" type="sibTrans" cxnId="{264CF801-09FA-45F8-8DA2-BBFB4B7FFE75}">
      <dgm:prSet/>
      <dgm:spPr/>
      <dgm:t>
        <a:bodyPr/>
        <a:lstStyle/>
        <a:p>
          <a:endParaRPr lang="en-US"/>
        </a:p>
      </dgm:t>
    </dgm:pt>
    <dgm:pt modelId="{F0114154-6296-483F-A9AE-A601A14914D5}" type="pres">
      <dgm:prSet presAssocID="{9B0D4DFE-4519-4B4F-AA8B-E403DAF03C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F532E6-9861-4989-BF34-6BE240DB9701}" type="pres">
      <dgm:prSet presAssocID="{1D23F5D0-2054-478C-9511-375222A7391F}" presName="hierRoot1" presStyleCnt="0">
        <dgm:presLayoutVars>
          <dgm:hierBranch/>
        </dgm:presLayoutVars>
      </dgm:prSet>
      <dgm:spPr/>
    </dgm:pt>
    <dgm:pt modelId="{1CE8FF4E-F7CF-454A-8018-2ED17955F553}" type="pres">
      <dgm:prSet presAssocID="{1D23F5D0-2054-478C-9511-375222A7391F}" presName="rootComposite1" presStyleCnt="0"/>
      <dgm:spPr/>
    </dgm:pt>
    <dgm:pt modelId="{47D1E273-EEEF-437E-B45F-AB9203CC1C5A}" type="pres">
      <dgm:prSet presAssocID="{1D23F5D0-2054-478C-9511-375222A739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087D26-5F83-489A-849D-CE1C9837FC54}" type="pres">
      <dgm:prSet presAssocID="{1D23F5D0-2054-478C-9511-375222A7391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4EA0175-B024-469B-9000-6A0975274A50}" type="pres">
      <dgm:prSet presAssocID="{1D23F5D0-2054-478C-9511-375222A7391F}" presName="hierChild2" presStyleCnt="0"/>
      <dgm:spPr/>
    </dgm:pt>
    <dgm:pt modelId="{AB08CB00-142B-4F88-B20A-3ADD3CD227ED}" type="pres">
      <dgm:prSet presAssocID="{B230FD68-F5AF-4F1C-AA5D-259F3FC18B7D}" presName="Name35" presStyleLbl="parChTrans1D2" presStyleIdx="0" presStyleCnt="2"/>
      <dgm:spPr/>
      <dgm:t>
        <a:bodyPr/>
        <a:lstStyle/>
        <a:p>
          <a:endParaRPr lang="en-US"/>
        </a:p>
      </dgm:t>
    </dgm:pt>
    <dgm:pt modelId="{DC84DE73-AEEE-4290-83C4-0CEE9B408382}" type="pres">
      <dgm:prSet presAssocID="{7C61DFEF-7296-4C09-98A3-0C552A6796CC}" presName="hierRoot2" presStyleCnt="0">
        <dgm:presLayoutVars>
          <dgm:hierBranch/>
        </dgm:presLayoutVars>
      </dgm:prSet>
      <dgm:spPr/>
    </dgm:pt>
    <dgm:pt modelId="{643AD87B-EAC8-45E5-B62D-1B342F02A426}" type="pres">
      <dgm:prSet presAssocID="{7C61DFEF-7296-4C09-98A3-0C552A6796CC}" presName="rootComposite" presStyleCnt="0"/>
      <dgm:spPr/>
    </dgm:pt>
    <dgm:pt modelId="{EB752F06-A055-4E38-9839-A99661B44C40}" type="pres">
      <dgm:prSet presAssocID="{7C61DFEF-7296-4C09-98A3-0C552A6796C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F6EF3A-6296-4539-B330-72CBA9274EA1}" type="pres">
      <dgm:prSet presAssocID="{7C61DFEF-7296-4C09-98A3-0C552A6796CC}" presName="rootConnector" presStyleLbl="node2" presStyleIdx="0" presStyleCnt="2"/>
      <dgm:spPr/>
      <dgm:t>
        <a:bodyPr/>
        <a:lstStyle/>
        <a:p>
          <a:endParaRPr lang="en-US"/>
        </a:p>
      </dgm:t>
    </dgm:pt>
    <dgm:pt modelId="{E471F863-2A6E-436C-88E3-30A9107813EB}" type="pres">
      <dgm:prSet presAssocID="{7C61DFEF-7296-4C09-98A3-0C552A6796CC}" presName="hierChild4" presStyleCnt="0"/>
      <dgm:spPr/>
    </dgm:pt>
    <dgm:pt modelId="{0CDBA869-05A3-4171-8D93-8F4BCCE0068C}" type="pres">
      <dgm:prSet presAssocID="{C62C108E-56BA-47BE-9090-8A867334B6AB}" presName="Name35" presStyleLbl="parChTrans1D3" presStyleIdx="0" presStyleCnt="2"/>
      <dgm:spPr/>
      <dgm:t>
        <a:bodyPr/>
        <a:lstStyle/>
        <a:p>
          <a:endParaRPr lang="en-US"/>
        </a:p>
      </dgm:t>
    </dgm:pt>
    <dgm:pt modelId="{9B5B3AFA-9415-48F6-9955-75771BE250DF}" type="pres">
      <dgm:prSet presAssocID="{AF9CD986-6419-4150-B462-1F35137910B0}" presName="hierRoot2" presStyleCnt="0">
        <dgm:presLayoutVars>
          <dgm:hierBranch/>
        </dgm:presLayoutVars>
      </dgm:prSet>
      <dgm:spPr/>
    </dgm:pt>
    <dgm:pt modelId="{5AC4B901-72BC-4481-B01A-D4E94745B0E4}" type="pres">
      <dgm:prSet presAssocID="{AF9CD986-6419-4150-B462-1F35137910B0}" presName="rootComposite" presStyleCnt="0"/>
      <dgm:spPr/>
    </dgm:pt>
    <dgm:pt modelId="{4E3FE81A-E698-4D64-8BA5-3AFE1B96D301}" type="pres">
      <dgm:prSet presAssocID="{AF9CD986-6419-4150-B462-1F35137910B0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6CE257-6380-4FC5-8125-59B511EB0FB3}" type="pres">
      <dgm:prSet presAssocID="{AF9CD986-6419-4150-B462-1F35137910B0}" presName="rootConnector" presStyleLbl="node3" presStyleIdx="0" presStyleCnt="2"/>
      <dgm:spPr/>
      <dgm:t>
        <a:bodyPr/>
        <a:lstStyle/>
        <a:p>
          <a:endParaRPr lang="en-US"/>
        </a:p>
      </dgm:t>
    </dgm:pt>
    <dgm:pt modelId="{8BC79965-394D-4C11-B5D6-C8B614E6F263}" type="pres">
      <dgm:prSet presAssocID="{AF9CD986-6419-4150-B462-1F35137910B0}" presName="hierChild4" presStyleCnt="0"/>
      <dgm:spPr/>
    </dgm:pt>
    <dgm:pt modelId="{E8CB62E5-4F7D-4DD4-8D50-EFAC9A47D0F0}" type="pres">
      <dgm:prSet presAssocID="{7FE6B566-352C-4332-855B-FBC2F6BAF728}" presName="Name35" presStyleLbl="parChTrans1D4" presStyleIdx="0" presStyleCnt="6"/>
      <dgm:spPr/>
      <dgm:t>
        <a:bodyPr/>
        <a:lstStyle/>
        <a:p>
          <a:endParaRPr lang="en-US"/>
        </a:p>
      </dgm:t>
    </dgm:pt>
    <dgm:pt modelId="{6C2D8701-19D3-45DB-A82D-ABDCA3D1017D}" type="pres">
      <dgm:prSet presAssocID="{6A849122-A87F-4270-A366-9B142152CE98}" presName="hierRoot2" presStyleCnt="0">
        <dgm:presLayoutVars>
          <dgm:hierBranch val="l"/>
        </dgm:presLayoutVars>
      </dgm:prSet>
      <dgm:spPr/>
    </dgm:pt>
    <dgm:pt modelId="{97D87E93-5687-4A00-A5FE-2C854F6A9C42}" type="pres">
      <dgm:prSet presAssocID="{6A849122-A87F-4270-A366-9B142152CE98}" presName="rootComposite" presStyleCnt="0"/>
      <dgm:spPr/>
    </dgm:pt>
    <dgm:pt modelId="{A95AB036-E82A-45A7-B6DB-D8CABFA232D5}" type="pres">
      <dgm:prSet presAssocID="{6A849122-A87F-4270-A366-9B142152CE98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A00923-C326-466C-AFED-C312A553D56F}" type="pres">
      <dgm:prSet presAssocID="{6A849122-A87F-4270-A366-9B142152CE98}" presName="rootConnector" presStyleLbl="node4" presStyleIdx="0" presStyleCnt="6"/>
      <dgm:spPr/>
      <dgm:t>
        <a:bodyPr/>
        <a:lstStyle/>
        <a:p>
          <a:endParaRPr lang="en-US"/>
        </a:p>
      </dgm:t>
    </dgm:pt>
    <dgm:pt modelId="{E806B2C3-B7D2-4E7B-827F-90C59CA1C124}" type="pres">
      <dgm:prSet presAssocID="{6A849122-A87F-4270-A366-9B142152CE98}" presName="hierChild4" presStyleCnt="0"/>
      <dgm:spPr/>
    </dgm:pt>
    <dgm:pt modelId="{79DC8298-CF72-4ED4-8274-289253B9E543}" type="pres">
      <dgm:prSet presAssocID="{4A9329AA-E3F7-4574-948A-FD13C750040C}" presName="Name50" presStyleLbl="parChTrans1D4" presStyleIdx="1" presStyleCnt="6"/>
      <dgm:spPr/>
      <dgm:t>
        <a:bodyPr/>
        <a:lstStyle/>
        <a:p>
          <a:endParaRPr lang="en-US"/>
        </a:p>
      </dgm:t>
    </dgm:pt>
    <dgm:pt modelId="{7DBAEB1E-63CA-4480-86F1-415FDE9A4791}" type="pres">
      <dgm:prSet presAssocID="{E69CBD82-7F41-436D-B58C-7D1DDE458571}" presName="hierRoot2" presStyleCnt="0">
        <dgm:presLayoutVars>
          <dgm:hierBranch val="r"/>
        </dgm:presLayoutVars>
      </dgm:prSet>
      <dgm:spPr/>
    </dgm:pt>
    <dgm:pt modelId="{B6118B67-0524-430B-9090-32FF9C8E1161}" type="pres">
      <dgm:prSet presAssocID="{E69CBD82-7F41-436D-B58C-7D1DDE458571}" presName="rootComposite" presStyleCnt="0"/>
      <dgm:spPr/>
    </dgm:pt>
    <dgm:pt modelId="{91C241C6-D116-4982-96A6-8D30A5C7D2FD}" type="pres">
      <dgm:prSet presAssocID="{E69CBD82-7F41-436D-B58C-7D1DDE458571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FEA541-02E1-46A8-AAD0-2EFACE5F1C37}" type="pres">
      <dgm:prSet presAssocID="{E69CBD82-7F41-436D-B58C-7D1DDE458571}" presName="rootConnector" presStyleLbl="node4" presStyleIdx="1" presStyleCnt="6"/>
      <dgm:spPr/>
      <dgm:t>
        <a:bodyPr/>
        <a:lstStyle/>
        <a:p>
          <a:endParaRPr lang="en-US"/>
        </a:p>
      </dgm:t>
    </dgm:pt>
    <dgm:pt modelId="{17B24673-A760-425E-A771-134E67805704}" type="pres">
      <dgm:prSet presAssocID="{E69CBD82-7F41-436D-B58C-7D1DDE458571}" presName="hierChild4" presStyleCnt="0"/>
      <dgm:spPr/>
    </dgm:pt>
    <dgm:pt modelId="{345CDDE2-6B99-4F92-9D5A-D4073E39F19C}" type="pres">
      <dgm:prSet presAssocID="{E69CBD82-7F41-436D-B58C-7D1DDE458571}" presName="hierChild5" presStyleCnt="0"/>
      <dgm:spPr/>
    </dgm:pt>
    <dgm:pt modelId="{CD29B089-0BF2-4EE2-96ED-E02C8AB96311}" type="pres">
      <dgm:prSet presAssocID="{D27970D5-8C15-4028-B7DD-3CEF85CB4782}" presName="Name50" presStyleLbl="parChTrans1D4" presStyleIdx="2" presStyleCnt="6"/>
      <dgm:spPr/>
      <dgm:t>
        <a:bodyPr/>
        <a:lstStyle/>
        <a:p>
          <a:endParaRPr lang="en-US"/>
        </a:p>
      </dgm:t>
    </dgm:pt>
    <dgm:pt modelId="{F2E1A4F6-F641-4D3B-9DB2-ACEEE2803FB4}" type="pres">
      <dgm:prSet presAssocID="{4177749F-D963-4475-B1B6-4DD362A84FBD}" presName="hierRoot2" presStyleCnt="0">
        <dgm:presLayoutVars>
          <dgm:hierBranch val="r"/>
        </dgm:presLayoutVars>
      </dgm:prSet>
      <dgm:spPr/>
    </dgm:pt>
    <dgm:pt modelId="{F54B9B78-9945-4FB8-BCBB-7936BB4D8E07}" type="pres">
      <dgm:prSet presAssocID="{4177749F-D963-4475-B1B6-4DD362A84FBD}" presName="rootComposite" presStyleCnt="0"/>
      <dgm:spPr/>
    </dgm:pt>
    <dgm:pt modelId="{A6DAAB0E-BE1F-41E9-A1C4-6279D40198DB}" type="pres">
      <dgm:prSet presAssocID="{4177749F-D963-4475-B1B6-4DD362A84FBD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A13E9F-F176-4A4F-8067-9B6C334524DE}" type="pres">
      <dgm:prSet presAssocID="{4177749F-D963-4475-B1B6-4DD362A84FBD}" presName="rootConnector" presStyleLbl="node4" presStyleIdx="2" presStyleCnt="6"/>
      <dgm:spPr/>
      <dgm:t>
        <a:bodyPr/>
        <a:lstStyle/>
        <a:p>
          <a:endParaRPr lang="en-US"/>
        </a:p>
      </dgm:t>
    </dgm:pt>
    <dgm:pt modelId="{EDB30959-3D6C-47B5-BDB7-3CCE9CED7E27}" type="pres">
      <dgm:prSet presAssocID="{4177749F-D963-4475-B1B6-4DD362A84FBD}" presName="hierChild4" presStyleCnt="0"/>
      <dgm:spPr/>
    </dgm:pt>
    <dgm:pt modelId="{C23F7F5F-F188-4F3E-BB2C-A4621C9586D6}" type="pres">
      <dgm:prSet presAssocID="{4177749F-D963-4475-B1B6-4DD362A84FBD}" presName="hierChild5" presStyleCnt="0"/>
      <dgm:spPr/>
    </dgm:pt>
    <dgm:pt modelId="{5B76A3C0-7939-43F4-BC5B-C2F186E3F0C8}" type="pres">
      <dgm:prSet presAssocID="{6A849122-A87F-4270-A366-9B142152CE98}" presName="hierChild5" presStyleCnt="0"/>
      <dgm:spPr/>
    </dgm:pt>
    <dgm:pt modelId="{C157291A-0A87-4D2F-88AA-C1A0BFD97F15}" type="pres">
      <dgm:prSet presAssocID="{2FC84118-72D9-4EF7-9454-A66AD151BF87}" presName="Name35" presStyleLbl="parChTrans1D4" presStyleIdx="3" presStyleCnt="6"/>
      <dgm:spPr/>
      <dgm:t>
        <a:bodyPr/>
        <a:lstStyle/>
        <a:p>
          <a:endParaRPr lang="en-US"/>
        </a:p>
      </dgm:t>
    </dgm:pt>
    <dgm:pt modelId="{80A1AA57-09EF-4E8C-990C-8C55E01C6659}" type="pres">
      <dgm:prSet presAssocID="{AB9BB91B-EB49-4F53-9C20-A332468064FD}" presName="hierRoot2" presStyleCnt="0">
        <dgm:presLayoutVars>
          <dgm:hierBranch val="r"/>
        </dgm:presLayoutVars>
      </dgm:prSet>
      <dgm:spPr/>
    </dgm:pt>
    <dgm:pt modelId="{85C4DF34-5161-4FB0-B99C-8CC1287E1B0D}" type="pres">
      <dgm:prSet presAssocID="{AB9BB91B-EB49-4F53-9C20-A332468064FD}" presName="rootComposite" presStyleCnt="0"/>
      <dgm:spPr/>
    </dgm:pt>
    <dgm:pt modelId="{8AB5813D-A305-42B7-9788-73505E809FE5}" type="pres">
      <dgm:prSet presAssocID="{AB9BB91B-EB49-4F53-9C20-A332468064FD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346873-C3D0-4016-88D1-1117A57F8A9D}" type="pres">
      <dgm:prSet presAssocID="{AB9BB91B-EB49-4F53-9C20-A332468064FD}" presName="rootConnector" presStyleLbl="node4" presStyleIdx="3" presStyleCnt="6"/>
      <dgm:spPr/>
      <dgm:t>
        <a:bodyPr/>
        <a:lstStyle/>
        <a:p>
          <a:endParaRPr lang="en-US"/>
        </a:p>
      </dgm:t>
    </dgm:pt>
    <dgm:pt modelId="{61588AF7-BD64-4B78-B476-5E3FBFA49A46}" type="pres">
      <dgm:prSet presAssocID="{AB9BB91B-EB49-4F53-9C20-A332468064FD}" presName="hierChild4" presStyleCnt="0"/>
      <dgm:spPr/>
    </dgm:pt>
    <dgm:pt modelId="{7CEBA909-45D3-4AC2-8D07-F8E0C0D34100}" type="pres">
      <dgm:prSet presAssocID="{03D30589-6C57-4F4E-9694-6B323C28927A}" presName="Name50" presStyleLbl="parChTrans1D4" presStyleIdx="4" presStyleCnt="6"/>
      <dgm:spPr/>
      <dgm:t>
        <a:bodyPr/>
        <a:lstStyle/>
        <a:p>
          <a:endParaRPr lang="en-US"/>
        </a:p>
      </dgm:t>
    </dgm:pt>
    <dgm:pt modelId="{679FF525-3B54-44ED-9E45-C1FE90BE7763}" type="pres">
      <dgm:prSet presAssocID="{5DA22003-0A7A-4C65-B3FD-819C1C8673CA}" presName="hierRoot2" presStyleCnt="0">
        <dgm:presLayoutVars>
          <dgm:hierBranch val="r"/>
        </dgm:presLayoutVars>
      </dgm:prSet>
      <dgm:spPr/>
    </dgm:pt>
    <dgm:pt modelId="{B099E60A-BE08-4F75-9E41-CBDEE85267F1}" type="pres">
      <dgm:prSet presAssocID="{5DA22003-0A7A-4C65-B3FD-819C1C8673CA}" presName="rootComposite" presStyleCnt="0"/>
      <dgm:spPr/>
    </dgm:pt>
    <dgm:pt modelId="{ABC2B438-BCB9-482C-957C-7C34DB927F92}" type="pres">
      <dgm:prSet presAssocID="{5DA22003-0A7A-4C65-B3FD-819C1C8673CA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456CF6-FE06-432E-9354-5309C1EF1F0B}" type="pres">
      <dgm:prSet presAssocID="{5DA22003-0A7A-4C65-B3FD-819C1C8673CA}" presName="rootConnector" presStyleLbl="node4" presStyleIdx="4" presStyleCnt="6"/>
      <dgm:spPr/>
      <dgm:t>
        <a:bodyPr/>
        <a:lstStyle/>
        <a:p>
          <a:endParaRPr lang="en-US"/>
        </a:p>
      </dgm:t>
    </dgm:pt>
    <dgm:pt modelId="{4BB55F9D-76D0-4D68-A97D-3B4598180D98}" type="pres">
      <dgm:prSet presAssocID="{5DA22003-0A7A-4C65-B3FD-819C1C8673CA}" presName="hierChild4" presStyleCnt="0"/>
      <dgm:spPr/>
    </dgm:pt>
    <dgm:pt modelId="{A6627C5F-6A57-46CF-9E21-3A970015F3FB}" type="pres">
      <dgm:prSet presAssocID="{5DA22003-0A7A-4C65-B3FD-819C1C8673CA}" presName="hierChild5" presStyleCnt="0"/>
      <dgm:spPr/>
    </dgm:pt>
    <dgm:pt modelId="{CCF7E6C6-344E-4ACD-8496-6200EFBF58E5}" type="pres">
      <dgm:prSet presAssocID="{C551CA9D-25A0-4501-BE5E-231B1D061172}" presName="Name50" presStyleLbl="parChTrans1D4" presStyleIdx="5" presStyleCnt="6"/>
      <dgm:spPr/>
      <dgm:t>
        <a:bodyPr/>
        <a:lstStyle/>
        <a:p>
          <a:endParaRPr lang="en-US"/>
        </a:p>
      </dgm:t>
    </dgm:pt>
    <dgm:pt modelId="{98462DE4-5DBD-4DB5-A270-B91B2C9F14DD}" type="pres">
      <dgm:prSet presAssocID="{15FC83C3-4EBF-4994-82CF-5685A0A45EA0}" presName="hierRoot2" presStyleCnt="0">
        <dgm:presLayoutVars>
          <dgm:hierBranch val="r"/>
        </dgm:presLayoutVars>
      </dgm:prSet>
      <dgm:spPr/>
    </dgm:pt>
    <dgm:pt modelId="{223DC58D-1B80-482E-A30A-0C26E53067FC}" type="pres">
      <dgm:prSet presAssocID="{15FC83C3-4EBF-4994-82CF-5685A0A45EA0}" presName="rootComposite" presStyleCnt="0"/>
      <dgm:spPr/>
    </dgm:pt>
    <dgm:pt modelId="{1D6EC1B0-45E1-4F7D-B3F6-CC410E9FCA5D}" type="pres">
      <dgm:prSet presAssocID="{15FC83C3-4EBF-4994-82CF-5685A0A45EA0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82E263-251B-47AA-AAD4-01BDB3E97B39}" type="pres">
      <dgm:prSet presAssocID="{15FC83C3-4EBF-4994-82CF-5685A0A45EA0}" presName="rootConnector" presStyleLbl="node4" presStyleIdx="5" presStyleCnt="6"/>
      <dgm:spPr/>
      <dgm:t>
        <a:bodyPr/>
        <a:lstStyle/>
        <a:p>
          <a:endParaRPr lang="en-US"/>
        </a:p>
      </dgm:t>
    </dgm:pt>
    <dgm:pt modelId="{D524C00C-1CE2-4DF1-A1B3-00A39A7B55FF}" type="pres">
      <dgm:prSet presAssocID="{15FC83C3-4EBF-4994-82CF-5685A0A45EA0}" presName="hierChild4" presStyleCnt="0"/>
      <dgm:spPr/>
    </dgm:pt>
    <dgm:pt modelId="{67BE9FAC-E0D7-4E0A-8855-D5C28567C059}" type="pres">
      <dgm:prSet presAssocID="{15FC83C3-4EBF-4994-82CF-5685A0A45EA0}" presName="hierChild5" presStyleCnt="0"/>
      <dgm:spPr/>
    </dgm:pt>
    <dgm:pt modelId="{3F7E3BB7-233E-4F99-83D1-99ADBF5CE74A}" type="pres">
      <dgm:prSet presAssocID="{AB9BB91B-EB49-4F53-9C20-A332468064FD}" presName="hierChild5" presStyleCnt="0"/>
      <dgm:spPr/>
    </dgm:pt>
    <dgm:pt modelId="{F8B70A3C-66F6-447E-BB5F-33F8D1998E44}" type="pres">
      <dgm:prSet presAssocID="{AF9CD986-6419-4150-B462-1F35137910B0}" presName="hierChild5" presStyleCnt="0"/>
      <dgm:spPr/>
    </dgm:pt>
    <dgm:pt modelId="{A8882C11-4280-4354-91DE-91D045A8AF01}" type="pres">
      <dgm:prSet presAssocID="{C02EF10B-93F3-4980-BF48-8EBFC6F48D62}" presName="Name35" presStyleLbl="parChTrans1D3" presStyleIdx="1" presStyleCnt="2"/>
      <dgm:spPr/>
      <dgm:t>
        <a:bodyPr/>
        <a:lstStyle/>
        <a:p>
          <a:endParaRPr lang="en-US"/>
        </a:p>
      </dgm:t>
    </dgm:pt>
    <dgm:pt modelId="{1A837586-3A32-4DFE-9DC4-D34100ABA8C2}" type="pres">
      <dgm:prSet presAssocID="{61619EBB-47E0-4FF5-9EAB-06F0B510D39C}" presName="hierRoot2" presStyleCnt="0">
        <dgm:presLayoutVars>
          <dgm:hierBranch val="r"/>
        </dgm:presLayoutVars>
      </dgm:prSet>
      <dgm:spPr/>
    </dgm:pt>
    <dgm:pt modelId="{8D7F9F7A-83B1-4EA2-BF3F-3D1E003B8A1B}" type="pres">
      <dgm:prSet presAssocID="{61619EBB-47E0-4FF5-9EAB-06F0B510D39C}" presName="rootComposite" presStyleCnt="0"/>
      <dgm:spPr/>
    </dgm:pt>
    <dgm:pt modelId="{676AD7A9-C2B2-4733-9735-BF8E0ACFDC0D}" type="pres">
      <dgm:prSet presAssocID="{61619EBB-47E0-4FF5-9EAB-06F0B510D39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59A64F-39F0-441D-92A5-2D49772BB4AF}" type="pres">
      <dgm:prSet presAssocID="{61619EBB-47E0-4FF5-9EAB-06F0B510D39C}" presName="rootConnector" presStyleLbl="node3" presStyleIdx="1" presStyleCnt="2"/>
      <dgm:spPr/>
      <dgm:t>
        <a:bodyPr/>
        <a:lstStyle/>
        <a:p>
          <a:endParaRPr lang="en-US"/>
        </a:p>
      </dgm:t>
    </dgm:pt>
    <dgm:pt modelId="{CE7F2DE6-BE68-44D5-B882-613A9B932FE8}" type="pres">
      <dgm:prSet presAssocID="{61619EBB-47E0-4FF5-9EAB-06F0B510D39C}" presName="hierChild4" presStyleCnt="0"/>
      <dgm:spPr/>
    </dgm:pt>
    <dgm:pt modelId="{F69ED68E-D7A6-4552-A01A-74A97E81DC90}" type="pres">
      <dgm:prSet presAssocID="{61619EBB-47E0-4FF5-9EAB-06F0B510D39C}" presName="hierChild5" presStyleCnt="0"/>
      <dgm:spPr/>
    </dgm:pt>
    <dgm:pt modelId="{AAD78CBC-B04E-415B-B1FF-46A57D77965E}" type="pres">
      <dgm:prSet presAssocID="{7C61DFEF-7296-4C09-98A3-0C552A6796CC}" presName="hierChild5" presStyleCnt="0"/>
      <dgm:spPr/>
    </dgm:pt>
    <dgm:pt modelId="{7042C182-0F53-4B25-8346-6851C004BF6D}" type="pres">
      <dgm:prSet presAssocID="{497A800A-BE2C-4366-8753-A90FA3247FA6}" presName="Name35" presStyleLbl="parChTrans1D2" presStyleIdx="1" presStyleCnt="2"/>
      <dgm:spPr/>
      <dgm:t>
        <a:bodyPr/>
        <a:lstStyle/>
        <a:p>
          <a:endParaRPr lang="en-US"/>
        </a:p>
      </dgm:t>
    </dgm:pt>
    <dgm:pt modelId="{EB04A828-AD3E-4D9E-B7B7-EC89D2DD973E}" type="pres">
      <dgm:prSet presAssocID="{9AF4D14B-CC39-4E3C-A0FF-F7B2B173DFD3}" presName="hierRoot2" presStyleCnt="0">
        <dgm:presLayoutVars>
          <dgm:hierBranch/>
        </dgm:presLayoutVars>
      </dgm:prSet>
      <dgm:spPr/>
    </dgm:pt>
    <dgm:pt modelId="{96E49C42-A236-43D0-846B-1D70DB8419F0}" type="pres">
      <dgm:prSet presAssocID="{9AF4D14B-CC39-4E3C-A0FF-F7B2B173DFD3}" presName="rootComposite" presStyleCnt="0"/>
      <dgm:spPr/>
    </dgm:pt>
    <dgm:pt modelId="{95210DB8-20BF-4CC0-87A9-B53AFDF2F4AE}" type="pres">
      <dgm:prSet presAssocID="{9AF4D14B-CC39-4E3C-A0FF-F7B2B173DFD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9557BE-21DF-4B0E-8813-FC1C1D2E9775}" type="pres">
      <dgm:prSet presAssocID="{9AF4D14B-CC39-4E3C-A0FF-F7B2B173DFD3}" presName="rootConnector" presStyleLbl="node2" presStyleIdx="1" presStyleCnt="2"/>
      <dgm:spPr/>
      <dgm:t>
        <a:bodyPr/>
        <a:lstStyle/>
        <a:p>
          <a:endParaRPr lang="en-US"/>
        </a:p>
      </dgm:t>
    </dgm:pt>
    <dgm:pt modelId="{1A538A3A-8624-4D87-8F0D-7F03418F6BA0}" type="pres">
      <dgm:prSet presAssocID="{9AF4D14B-CC39-4E3C-A0FF-F7B2B173DFD3}" presName="hierChild4" presStyleCnt="0"/>
      <dgm:spPr/>
    </dgm:pt>
    <dgm:pt modelId="{85E9AABC-3E66-4E8D-8C5D-12E23BB7DFE1}" type="pres">
      <dgm:prSet presAssocID="{9AF4D14B-CC39-4E3C-A0FF-F7B2B173DFD3}" presName="hierChild5" presStyleCnt="0"/>
      <dgm:spPr/>
    </dgm:pt>
    <dgm:pt modelId="{8E89CB4D-56CD-4B4D-96AB-C6A73E24AC5B}" type="pres">
      <dgm:prSet presAssocID="{1D23F5D0-2054-478C-9511-375222A7391F}" presName="hierChild3" presStyleCnt="0"/>
      <dgm:spPr/>
    </dgm:pt>
  </dgm:ptLst>
  <dgm:cxnLst>
    <dgm:cxn modelId="{3A6F0E2E-9E2F-4E22-B8D2-BD35B9BE0CE8}" type="presOf" srcId="{15FC83C3-4EBF-4994-82CF-5685A0A45EA0}" destId="{2282E263-251B-47AA-AAD4-01BDB3E97B39}" srcOrd="1" destOrd="0" presId="urn:microsoft.com/office/officeart/2005/8/layout/orgChart1"/>
    <dgm:cxn modelId="{6475A846-ABAA-4909-8D7B-18ED81E9CE16}" type="presOf" srcId="{6A849122-A87F-4270-A366-9B142152CE98}" destId="{99A00923-C326-466C-AFED-C312A553D56F}" srcOrd="1" destOrd="0" presId="urn:microsoft.com/office/officeart/2005/8/layout/orgChart1"/>
    <dgm:cxn modelId="{36C45541-7768-48A6-9420-BC9B4F55A27A}" type="presOf" srcId="{C02EF10B-93F3-4980-BF48-8EBFC6F48D62}" destId="{A8882C11-4280-4354-91DE-91D045A8AF01}" srcOrd="0" destOrd="0" presId="urn:microsoft.com/office/officeart/2005/8/layout/orgChart1"/>
    <dgm:cxn modelId="{5F493016-3A0E-4AF0-B27C-6A0DF757500D}" type="presOf" srcId="{AB9BB91B-EB49-4F53-9C20-A332468064FD}" destId="{8AB5813D-A305-42B7-9788-73505E809FE5}" srcOrd="0" destOrd="0" presId="urn:microsoft.com/office/officeart/2005/8/layout/orgChart1"/>
    <dgm:cxn modelId="{853B0B34-3BCD-4446-A583-33B4388932AF}" type="presOf" srcId="{C62C108E-56BA-47BE-9090-8A867334B6AB}" destId="{0CDBA869-05A3-4171-8D93-8F4BCCE0068C}" srcOrd="0" destOrd="0" presId="urn:microsoft.com/office/officeart/2005/8/layout/orgChart1"/>
    <dgm:cxn modelId="{52A6FB8C-9825-423D-893B-C5435BC0A953}" srcId="{7C61DFEF-7296-4C09-98A3-0C552A6796CC}" destId="{AF9CD986-6419-4150-B462-1F35137910B0}" srcOrd="0" destOrd="0" parTransId="{C62C108E-56BA-47BE-9090-8A867334B6AB}" sibTransId="{83FBADDE-0B6B-4D40-AA0E-7FDC96C39D67}"/>
    <dgm:cxn modelId="{4368DAB9-2047-4A16-A5AB-0B6BAD530EDE}" type="presOf" srcId="{03D30589-6C57-4F4E-9694-6B323C28927A}" destId="{7CEBA909-45D3-4AC2-8D07-F8E0C0D34100}" srcOrd="0" destOrd="0" presId="urn:microsoft.com/office/officeart/2005/8/layout/orgChart1"/>
    <dgm:cxn modelId="{E3D37AEF-87B0-4072-81D7-481B017B90F0}" type="presOf" srcId="{D27970D5-8C15-4028-B7DD-3CEF85CB4782}" destId="{CD29B089-0BF2-4EE2-96ED-E02C8AB96311}" srcOrd="0" destOrd="0" presId="urn:microsoft.com/office/officeart/2005/8/layout/orgChart1"/>
    <dgm:cxn modelId="{F9151857-72E3-4F1F-974D-B7F625689519}" type="presOf" srcId="{9AF4D14B-CC39-4E3C-A0FF-F7B2B173DFD3}" destId="{539557BE-21DF-4B0E-8813-FC1C1D2E9775}" srcOrd="1" destOrd="0" presId="urn:microsoft.com/office/officeart/2005/8/layout/orgChart1"/>
    <dgm:cxn modelId="{15D0744D-EF5D-49CC-8AE9-863B04D7B656}" type="presOf" srcId="{AF9CD986-6419-4150-B462-1F35137910B0}" destId="{4E3FE81A-E698-4D64-8BA5-3AFE1B96D301}" srcOrd="0" destOrd="0" presId="urn:microsoft.com/office/officeart/2005/8/layout/orgChart1"/>
    <dgm:cxn modelId="{DE17AA2E-2D58-489E-A74F-4D29E7FC6360}" srcId="{7C61DFEF-7296-4C09-98A3-0C552A6796CC}" destId="{61619EBB-47E0-4FF5-9EAB-06F0B510D39C}" srcOrd="1" destOrd="0" parTransId="{C02EF10B-93F3-4980-BF48-8EBFC6F48D62}" sibTransId="{0FE6D10C-256B-4AAD-BDE9-BDED3AE9D711}"/>
    <dgm:cxn modelId="{5CDAED87-FD0C-4FCF-8AD3-0106445821AB}" type="presOf" srcId="{5DA22003-0A7A-4C65-B3FD-819C1C8673CA}" destId="{ABC2B438-BCB9-482C-957C-7C34DB927F92}" srcOrd="0" destOrd="0" presId="urn:microsoft.com/office/officeart/2005/8/layout/orgChart1"/>
    <dgm:cxn modelId="{C281A5E6-1106-42E2-A428-DCCB34FAAD63}" type="presOf" srcId="{E69CBD82-7F41-436D-B58C-7D1DDE458571}" destId="{91C241C6-D116-4982-96A6-8D30A5C7D2FD}" srcOrd="0" destOrd="0" presId="urn:microsoft.com/office/officeart/2005/8/layout/orgChart1"/>
    <dgm:cxn modelId="{D507645E-E54F-4B70-90C5-96AD27B27016}" type="presOf" srcId="{C551CA9D-25A0-4501-BE5E-231B1D061172}" destId="{CCF7E6C6-344E-4ACD-8496-6200EFBF58E5}" srcOrd="0" destOrd="0" presId="urn:microsoft.com/office/officeart/2005/8/layout/orgChart1"/>
    <dgm:cxn modelId="{B9F9C00A-6C60-4BA5-8250-4DA8B65721E8}" type="presOf" srcId="{4A9329AA-E3F7-4574-948A-FD13C750040C}" destId="{79DC8298-CF72-4ED4-8274-289253B9E543}" srcOrd="0" destOrd="0" presId="urn:microsoft.com/office/officeart/2005/8/layout/orgChart1"/>
    <dgm:cxn modelId="{B7AC84EA-B5A0-450A-BE23-54674767FCF1}" type="presOf" srcId="{497A800A-BE2C-4366-8753-A90FA3247FA6}" destId="{7042C182-0F53-4B25-8346-6851C004BF6D}" srcOrd="0" destOrd="0" presId="urn:microsoft.com/office/officeart/2005/8/layout/orgChart1"/>
    <dgm:cxn modelId="{43AA43F3-0892-4D98-BCF4-699233B20BAB}" type="presOf" srcId="{2FC84118-72D9-4EF7-9454-A66AD151BF87}" destId="{C157291A-0A87-4D2F-88AA-C1A0BFD97F15}" srcOrd="0" destOrd="0" presId="urn:microsoft.com/office/officeart/2005/8/layout/orgChart1"/>
    <dgm:cxn modelId="{8BE6CAA9-9469-4031-A6DE-D7550473F6E1}" type="presOf" srcId="{61619EBB-47E0-4FF5-9EAB-06F0B510D39C}" destId="{3C59A64F-39F0-441D-92A5-2D49772BB4AF}" srcOrd="1" destOrd="0" presId="urn:microsoft.com/office/officeart/2005/8/layout/orgChart1"/>
    <dgm:cxn modelId="{31E64C46-E019-48C1-9275-9A7B37BC0E47}" type="presOf" srcId="{AF9CD986-6419-4150-B462-1F35137910B0}" destId="{606CE257-6380-4FC5-8125-59B511EB0FB3}" srcOrd="1" destOrd="0" presId="urn:microsoft.com/office/officeart/2005/8/layout/orgChart1"/>
    <dgm:cxn modelId="{1E88686A-83B3-4EB3-9767-3CC963AD7592}" type="presOf" srcId="{15FC83C3-4EBF-4994-82CF-5685A0A45EA0}" destId="{1D6EC1B0-45E1-4F7D-B3F6-CC410E9FCA5D}" srcOrd="0" destOrd="0" presId="urn:microsoft.com/office/officeart/2005/8/layout/orgChart1"/>
    <dgm:cxn modelId="{0B663B86-632A-4316-BBB9-F9436ACE33C9}" type="presOf" srcId="{9B0D4DFE-4519-4B4F-AA8B-E403DAF03C0A}" destId="{F0114154-6296-483F-A9AE-A601A14914D5}" srcOrd="0" destOrd="0" presId="urn:microsoft.com/office/officeart/2005/8/layout/orgChart1"/>
    <dgm:cxn modelId="{A5749BFD-F386-4E80-8444-C922AB5B13A3}" srcId="{6A849122-A87F-4270-A366-9B142152CE98}" destId="{E69CBD82-7F41-436D-B58C-7D1DDE458571}" srcOrd="0" destOrd="0" parTransId="{4A9329AA-E3F7-4574-948A-FD13C750040C}" sibTransId="{30CDB967-0FA6-4541-B661-66F0590277FE}"/>
    <dgm:cxn modelId="{727F9B8D-C260-4F5E-A354-BEC9AA22BC4A}" type="presOf" srcId="{4177749F-D963-4475-B1B6-4DD362A84FBD}" destId="{11A13E9F-F176-4A4F-8067-9B6C334524DE}" srcOrd="1" destOrd="0" presId="urn:microsoft.com/office/officeart/2005/8/layout/orgChart1"/>
    <dgm:cxn modelId="{EB407DFB-9EA0-4E72-82F6-BFB548B2492F}" srcId="{AF9CD986-6419-4150-B462-1F35137910B0}" destId="{6A849122-A87F-4270-A366-9B142152CE98}" srcOrd="0" destOrd="0" parTransId="{7FE6B566-352C-4332-855B-FBC2F6BAF728}" sibTransId="{BD20826C-FC2E-442F-9A2D-709B5426829C}"/>
    <dgm:cxn modelId="{68F9A6C8-D2AB-45EF-BE6B-9AD264BF3D1A}" type="presOf" srcId="{1D23F5D0-2054-478C-9511-375222A7391F}" destId="{3C087D26-5F83-489A-849D-CE1C9837FC54}" srcOrd="1" destOrd="0" presId="urn:microsoft.com/office/officeart/2005/8/layout/orgChart1"/>
    <dgm:cxn modelId="{57D94E44-6670-4499-9566-BC27060DC3B7}" type="presOf" srcId="{7C61DFEF-7296-4C09-98A3-0C552A6796CC}" destId="{64F6EF3A-6296-4539-B330-72CBA9274EA1}" srcOrd="1" destOrd="0" presId="urn:microsoft.com/office/officeart/2005/8/layout/orgChart1"/>
    <dgm:cxn modelId="{989CBC5C-1101-4E29-8CD0-CEAD34E8280B}" srcId="{AB9BB91B-EB49-4F53-9C20-A332468064FD}" destId="{5DA22003-0A7A-4C65-B3FD-819C1C8673CA}" srcOrd="0" destOrd="0" parTransId="{03D30589-6C57-4F4E-9694-6B323C28927A}" sibTransId="{7B38E535-331F-4D3A-B30D-C9AFA6B67C24}"/>
    <dgm:cxn modelId="{24F08753-B321-48CD-8519-738DC1D3A93C}" type="presOf" srcId="{5DA22003-0A7A-4C65-B3FD-819C1C8673CA}" destId="{A0456CF6-FE06-432E-9354-5309C1EF1F0B}" srcOrd="1" destOrd="0" presId="urn:microsoft.com/office/officeart/2005/8/layout/orgChart1"/>
    <dgm:cxn modelId="{FA54B77D-5C1B-422F-8E3B-EBD3AE00CA37}" type="presOf" srcId="{7C61DFEF-7296-4C09-98A3-0C552A6796CC}" destId="{EB752F06-A055-4E38-9839-A99661B44C40}" srcOrd="0" destOrd="0" presId="urn:microsoft.com/office/officeart/2005/8/layout/orgChart1"/>
    <dgm:cxn modelId="{14B6F6B3-A33D-4898-B56F-1B215604BE1A}" type="presOf" srcId="{61619EBB-47E0-4FF5-9EAB-06F0B510D39C}" destId="{676AD7A9-C2B2-4733-9735-BF8E0ACFDC0D}" srcOrd="0" destOrd="0" presId="urn:microsoft.com/office/officeart/2005/8/layout/orgChart1"/>
    <dgm:cxn modelId="{D7A2BB4D-2F95-46F5-8836-0C35ECD8F19F}" type="presOf" srcId="{6A849122-A87F-4270-A366-9B142152CE98}" destId="{A95AB036-E82A-45A7-B6DB-D8CABFA232D5}" srcOrd="0" destOrd="0" presId="urn:microsoft.com/office/officeart/2005/8/layout/orgChart1"/>
    <dgm:cxn modelId="{DEC5C2E3-7DDB-466C-A3FE-FC34A353F625}" type="presOf" srcId="{7FE6B566-352C-4332-855B-FBC2F6BAF728}" destId="{E8CB62E5-4F7D-4DD4-8D50-EFAC9A47D0F0}" srcOrd="0" destOrd="0" presId="urn:microsoft.com/office/officeart/2005/8/layout/orgChart1"/>
    <dgm:cxn modelId="{445F39F0-7C57-48E0-9408-8AFFAC4BBEBE}" type="presOf" srcId="{E69CBD82-7F41-436D-B58C-7D1DDE458571}" destId="{88FEA541-02E1-46A8-AAD0-2EFACE5F1C37}" srcOrd="1" destOrd="0" presId="urn:microsoft.com/office/officeart/2005/8/layout/orgChart1"/>
    <dgm:cxn modelId="{28314F52-872E-4D70-BE8B-4D2542D03AD4}" srcId="{9B0D4DFE-4519-4B4F-AA8B-E403DAF03C0A}" destId="{1D23F5D0-2054-478C-9511-375222A7391F}" srcOrd="0" destOrd="0" parTransId="{CB53DD49-B07D-4141-BBBD-5B2162A26FB3}" sibTransId="{26F42142-9214-4FBC-9EFE-FD3536788E62}"/>
    <dgm:cxn modelId="{C0894930-443E-49E1-A6E1-E69C8AAC5264}" srcId="{1D23F5D0-2054-478C-9511-375222A7391F}" destId="{7C61DFEF-7296-4C09-98A3-0C552A6796CC}" srcOrd="0" destOrd="0" parTransId="{B230FD68-F5AF-4F1C-AA5D-259F3FC18B7D}" sibTransId="{ADC2E265-2426-4222-BF4A-1809A3989DA7}"/>
    <dgm:cxn modelId="{96DDB990-90D8-4239-B5B5-5B1DFCEF9D98}" type="presOf" srcId="{4177749F-D963-4475-B1B6-4DD362A84FBD}" destId="{A6DAAB0E-BE1F-41E9-A1C4-6279D40198DB}" srcOrd="0" destOrd="0" presId="urn:microsoft.com/office/officeart/2005/8/layout/orgChart1"/>
    <dgm:cxn modelId="{C1CCE4B9-BC2C-47D4-803F-FFBA10BDFFB3}" type="presOf" srcId="{1D23F5D0-2054-478C-9511-375222A7391F}" destId="{47D1E273-EEEF-437E-B45F-AB9203CC1C5A}" srcOrd="0" destOrd="0" presId="urn:microsoft.com/office/officeart/2005/8/layout/orgChart1"/>
    <dgm:cxn modelId="{B7DAE1AB-0A8C-413A-8288-3D0329F3A31B}" type="presOf" srcId="{AB9BB91B-EB49-4F53-9C20-A332468064FD}" destId="{19346873-C3D0-4016-88D1-1117A57F8A9D}" srcOrd="1" destOrd="0" presId="urn:microsoft.com/office/officeart/2005/8/layout/orgChart1"/>
    <dgm:cxn modelId="{CFAAA9AB-3BE8-4AB2-84E4-BF9E2AFC0DE0}" srcId="{AF9CD986-6419-4150-B462-1F35137910B0}" destId="{AB9BB91B-EB49-4F53-9C20-A332468064FD}" srcOrd="1" destOrd="0" parTransId="{2FC84118-72D9-4EF7-9454-A66AD151BF87}" sibTransId="{30CEEDF1-F68E-4B89-BCE9-8C21E2972575}"/>
    <dgm:cxn modelId="{20E73640-ED02-446C-A8EC-A10D2AA9ECCF}" srcId="{AB9BB91B-EB49-4F53-9C20-A332468064FD}" destId="{15FC83C3-4EBF-4994-82CF-5685A0A45EA0}" srcOrd="1" destOrd="0" parTransId="{C551CA9D-25A0-4501-BE5E-231B1D061172}" sibTransId="{FF535A17-D081-4AD7-8E24-F39FF5F50AD3}"/>
    <dgm:cxn modelId="{33C049FC-B3B6-4E68-A3BD-98415EEA5CD5}" type="presOf" srcId="{B230FD68-F5AF-4F1C-AA5D-259F3FC18B7D}" destId="{AB08CB00-142B-4F88-B20A-3ADD3CD227ED}" srcOrd="0" destOrd="0" presId="urn:microsoft.com/office/officeart/2005/8/layout/orgChart1"/>
    <dgm:cxn modelId="{AAE3E7D6-0E54-4C6C-B096-FADFEDD6C9BD}" srcId="{6A849122-A87F-4270-A366-9B142152CE98}" destId="{4177749F-D963-4475-B1B6-4DD362A84FBD}" srcOrd="1" destOrd="0" parTransId="{D27970D5-8C15-4028-B7DD-3CEF85CB4782}" sibTransId="{984AC0E7-6628-49AC-8D22-5F33A3E0121B}"/>
    <dgm:cxn modelId="{264CF801-09FA-45F8-8DA2-BBFB4B7FFE75}" srcId="{1D23F5D0-2054-478C-9511-375222A7391F}" destId="{9AF4D14B-CC39-4E3C-A0FF-F7B2B173DFD3}" srcOrd="1" destOrd="0" parTransId="{497A800A-BE2C-4366-8753-A90FA3247FA6}" sibTransId="{092F3405-5A44-4F49-B406-C52B45B88477}"/>
    <dgm:cxn modelId="{2F807EB0-C125-4CB5-8EFC-D62D260DFF33}" type="presOf" srcId="{9AF4D14B-CC39-4E3C-A0FF-F7B2B173DFD3}" destId="{95210DB8-20BF-4CC0-87A9-B53AFDF2F4AE}" srcOrd="0" destOrd="0" presId="urn:microsoft.com/office/officeart/2005/8/layout/orgChart1"/>
    <dgm:cxn modelId="{4EFC2031-AC64-4D17-AEB5-96FC75272177}" type="presParOf" srcId="{F0114154-6296-483F-A9AE-A601A14914D5}" destId="{8DF532E6-9861-4989-BF34-6BE240DB9701}" srcOrd="0" destOrd="0" presId="urn:microsoft.com/office/officeart/2005/8/layout/orgChart1"/>
    <dgm:cxn modelId="{0CD07A3D-CD80-453D-A92B-FC7082FBFAA3}" type="presParOf" srcId="{8DF532E6-9861-4989-BF34-6BE240DB9701}" destId="{1CE8FF4E-F7CF-454A-8018-2ED17955F553}" srcOrd="0" destOrd="0" presId="urn:microsoft.com/office/officeart/2005/8/layout/orgChart1"/>
    <dgm:cxn modelId="{754953FA-122E-488C-AEFB-8C2ED10E8A8A}" type="presParOf" srcId="{1CE8FF4E-F7CF-454A-8018-2ED17955F553}" destId="{47D1E273-EEEF-437E-B45F-AB9203CC1C5A}" srcOrd="0" destOrd="0" presId="urn:microsoft.com/office/officeart/2005/8/layout/orgChart1"/>
    <dgm:cxn modelId="{DA657860-8993-4E48-B7A5-3C6FE4076449}" type="presParOf" srcId="{1CE8FF4E-F7CF-454A-8018-2ED17955F553}" destId="{3C087D26-5F83-489A-849D-CE1C9837FC54}" srcOrd="1" destOrd="0" presId="urn:microsoft.com/office/officeart/2005/8/layout/orgChart1"/>
    <dgm:cxn modelId="{55BD2031-B37A-405C-B319-4909EB01400F}" type="presParOf" srcId="{8DF532E6-9861-4989-BF34-6BE240DB9701}" destId="{74EA0175-B024-469B-9000-6A0975274A50}" srcOrd="1" destOrd="0" presId="urn:microsoft.com/office/officeart/2005/8/layout/orgChart1"/>
    <dgm:cxn modelId="{830F72E9-1345-4B28-97D8-9EB1AC3846E5}" type="presParOf" srcId="{74EA0175-B024-469B-9000-6A0975274A50}" destId="{AB08CB00-142B-4F88-B20A-3ADD3CD227ED}" srcOrd="0" destOrd="0" presId="urn:microsoft.com/office/officeart/2005/8/layout/orgChart1"/>
    <dgm:cxn modelId="{2EE1CBFB-B0D7-43BD-9DCD-988B47BEB601}" type="presParOf" srcId="{74EA0175-B024-469B-9000-6A0975274A50}" destId="{DC84DE73-AEEE-4290-83C4-0CEE9B408382}" srcOrd="1" destOrd="0" presId="urn:microsoft.com/office/officeart/2005/8/layout/orgChart1"/>
    <dgm:cxn modelId="{60893AAB-399C-4201-9E9C-8394961E925B}" type="presParOf" srcId="{DC84DE73-AEEE-4290-83C4-0CEE9B408382}" destId="{643AD87B-EAC8-45E5-B62D-1B342F02A426}" srcOrd="0" destOrd="0" presId="urn:microsoft.com/office/officeart/2005/8/layout/orgChart1"/>
    <dgm:cxn modelId="{E27D43E6-16F3-4E8E-85A1-0714BFA7007A}" type="presParOf" srcId="{643AD87B-EAC8-45E5-B62D-1B342F02A426}" destId="{EB752F06-A055-4E38-9839-A99661B44C40}" srcOrd="0" destOrd="0" presId="urn:microsoft.com/office/officeart/2005/8/layout/orgChart1"/>
    <dgm:cxn modelId="{4E3B21B6-65AF-415B-9F21-0FC9C177BF2F}" type="presParOf" srcId="{643AD87B-EAC8-45E5-B62D-1B342F02A426}" destId="{64F6EF3A-6296-4539-B330-72CBA9274EA1}" srcOrd="1" destOrd="0" presId="urn:microsoft.com/office/officeart/2005/8/layout/orgChart1"/>
    <dgm:cxn modelId="{35DD0A91-B74D-4D63-947C-C5702BAB6E26}" type="presParOf" srcId="{DC84DE73-AEEE-4290-83C4-0CEE9B408382}" destId="{E471F863-2A6E-436C-88E3-30A9107813EB}" srcOrd="1" destOrd="0" presId="urn:microsoft.com/office/officeart/2005/8/layout/orgChart1"/>
    <dgm:cxn modelId="{153FAD7D-E0BC-444E-ABC9-55FDA9EC9E26}" type="presParOf" srcId="{E471F863-2A6E-436C-88E3-30A9107813EB}" destId="{0CDBA869-05A3-4171-8D93-8F4BCCE0068C}" srcOrd="0" destOrd="0" presId="urn:microsoft.com/office/officeart/2005/8/layout/orgChart1"/>
    <dgm:cxn modelId="{0974C331-3BAA-4A2F-8B9B-EB2A4C522F1D}" type="presParOf" srcId="{E471F863-2A6E-436C-88E3-30A9107813EB}" destId="{9B5B3AFA-9415-48F6-9955-75771BE250DF}" srcOrd="1" destOrd="0" presId="urn:microsoft.com/office/officeart/2005/8/layout/orgChart1"/>
    <dgm:cxn modelId="{01437449-70A8-4665-8A00-628E224ACC46}" type="presParOf" srcId="{9B5B3AFA-9415-48F6-9955-75771BE250DF}" destId="{5AC4B901-72BC-4481-B01A-D4E94745B0E4}" srcOrd="0" destOrd="0" presId="urn:microsoft.com/office/officeart/2005/8/layout/orgChart1"/>
    <dgm:cxn modelId="{B784366A-FEFB-4646-9D9C-352C18991294}" type="presParOf" srcId="{5AC4B901-72BC-4481-B01A-D4E94745B0E4}" destId="{4E3FE81A-E698-4D64-8BA5-3AFE1B96D301}" srcOrd="0" destOrd="0" presId="urn:microsoft.com/office/officeart/2005/8/layout/orgChart1"/>
    <dgm:cxn modelId="{951EECE5-221F-4D93-9A1E-E9BBA730156B}" type="presParOf" srcId="{5AC4B901-72BC-4481-B01A-D4E94745B0E4}" destId="{606CE257-6380-4FC5-8125-59B511EB0FB3}" srcOrd="1" destOrd="0" presId="urn:microsoft.com/office/officeart/2005/8/layout/orgChart1"/>
    <dgm:cxn modelId="{90644EC6-CEC0-48BB-9BF0-708BBD57B42E}" type="presParOf" srcId="{9B5B3AFA-9415-48F6-9955-75771BE250DF}" destId="{8BC79965-394D-4C11-B5D6-C8B614E6F263}" srcOrd="1" destOrd="0" presId="urn:microsoft.com/office/officeart/2005/8/layout/orgChart1"/>
    <dgm:cxn modelId="{529F44DF-D1F2-4A78-8352-0B7FAFD5B0B3}" type="presParOf" srcId="{8BC79965-394D-4C11-B5D6-C8B614E6F263}" destId="{E8CB62E5-4F7D-4DD4-8D50-EFAC9A47D0F0}" srcOrd="0" destOrd="0" presId="urn:microsoft.com/office/officeart/2005/8/layout/orgChart1"/>
    <dgm:cxn modelId="{435184C8-954A-4315-9C70-95C5107A598C}" type="presParOf" srcId="{8BC79965-394D-4C11-B5D6-C8B614E6F263}" destId="{6C2D8701-19D3-45DB-A82D-ABDCA3D1017D}" srcOrd="1" destOrd="0" presId="urn:microsoft.com/office/officeart/2005/8/layout/orgChart1"/>
    <dgm:cxn modelId="{24E313B7-0B05-427F-8A72-0930F04185EC}" type="presParOf" srcId="{6C2D8701-19D3-45DB-A82D-ABDCA3D1017D}" destId="{97D87E93-5687-4A00-A5FE-2C854F6A9C42}" srcOrd="0" destOrd="0" presId="urn:microsoft.com/office/officeart/2005/8/layout/orgChart1"/>
    <dgm:cxn modelId="{DE825811-0544-4346-99F2-2538CB0529A0}" type="presParOf" srcId="{97D87E93-5687-4A00-A5FE-2C854F6A9C42}" destId="{A95AB036-E82A-45A7-B6DB-D8CABFA232D5}" srcOrd="0" destOrd="0" presId="urn:microsoft.com/office/officeart/2005/8/layout/orgChart1"/>
    <dgm:cxn modelId="{1EEAF5A3-7761-4A4E-ADE1-836CC485C4A2}" type="presParOf" srcId="{97D87E93-5687-4A00-A5FE-2C854F6A9C42}" destId="{99A00923-C326-466C-AFED-C312A553D56F}" srcOrd="1" destOrd="0" presId="urn:microsoft.com/office/officeart/2005/8/layout/orgChart1"/>
    <dgm:cxn modelId="{3A4CC17B-1BB3-4BC5-9642-83F6CDA592AB}" type="presParOf" srcId="{6C2D8701-19D3-45DB-A82D-ABDCA3D1017D}" destId="{E806B2C3-B7D2-4E7B-827F-90C59CA1C124}" srcOrd="1" destOrd="0" presId="urn:microsoft.com/office/officeart/2005/8/layout/orgChart1"/>
    <dgm:cxn modelId="{BAEDA168-4CA6-4F13-8EE6-549BD351CE3A}" type="presParOf" srcId="{E806B2C3-B7D2-4E7B-827F-90C59CA1C124}" destId="{79DC8298-CF72-4ED4-8274-289253B9E543}" srcOrd="0" destOrd="0" presId="urn:microsoft.com/office/officeart/2005/8/layout/orgChart1"/>
    <dgm:cxn modelId="{437B8803-8509-4D6A-ADD7-0D4E16638446}" type="presParOf" srcId="{E806B2C3-B7D2-4E7B-827F-90C59CA1C124}" destId="{7DBAEB1E-63CA-4480-86F1-415FDE9A4791}" srcOrd="1" destOrd="0" presId="urn:microsoft.com/office/officeart/2005/8/layout/orgChart1"/>
    <dgm:cxn modelId="{04D075D7-45F0-4393-B4AA-120143D4D59D}" type="presParOf" srcId="{7DBAEB1E-63CA-4480-86F1-415FDE9A4791}" destId="{B6118B67-0524-430B-9090-32FF9C8E1161}" srcOrd="0" destOrd="0" presId="urn:microsoft.com/office/officeart/2005/8/layout/orgChart1"/>
    <dgm:cxn modelId="{9D8A27BA-0BDA-496D-AAAF-25FE4C283D93}" type="presParOf" srcId="{B6118B67-0524-430B-9090-32FF9C8E1161}" destId="{91C241C6-D116-4982-96A6-8D30A5C7D2FD}" srcOrd="0" destOrd="0" presId="urn:microsoft.com/office/officeart/2005/8/layout/orgChart1"/>
    <dgm:cxn modelId="{4AEEA992-D558-42EB-8B66-D71E38538A9C}" type="presParOf" srcId="{B6118B67-0524-430B-9090-32FF9C8E1161}" destId="{88FEA541-02E1-46A8-AAD0-2EFACE5F1C37}" srcOrd="1" destOrd="0" presId="urn:microsoft.com/office/officeart/2005/8/layout/orgChart1"/>
    <dgm:cxn modelId="{5557EC6D-AA97-406B-A035-7EADDD18CC56}" type="presParOf" srcId="{7DBAEB1E-63CA-4480-86F1-415FDE9A4791}" destId="{17B24673-A760-425E-A771-134E67805704}" srcOrd="1" destOrd="0" presId="urn:microsoft.com/office/officeart/2005/8/layout/orgChart1"/>
    <dgm:cxn modelId="{AA6E7942-46B5-4CED-BE32-1F8870092B56}" type="presParOf" srcId="{7DBAEB1E-63CA-4480-86F1-415FDE9A4791}" destId="{345CDDE2-6B99-4F92-9D5A-D4073E39F19C}" srcOrd="2" destOrd="0" presId="urn:microsoft.com/office/officeart/2005/8/layout/orgChart1"/>
    <dgm:cxn modelId="{77719EE2-5980-4997-BD1F-770E54389366}" type="presParOf" srcId="{E806B2C3-B7D2-4E7B-827F-90C59CA1C124}" destId="{CD29B089-0BF2-4EE2-96ED-E02C8AB96311}" srcOrd="2" destOrd="0" presId="urn:microsoft.com/office/officeart/2005/8/layout/orgChart1"/>
    <dgm:cxn modelId="{DD5F60B3-E336-404A-BD69-803901299ACB}" type="presParOf" srcId="{E806B2C3-B7D2-4E7B-827F-90C59CA1C124}" destId="{F2E1A4F6-F641-4D3B-9DB2-ACEEE2803FB4}" srcOrd="3" destOrd="0" presId="urn:microsoft.com/office/officeart/2005/8/layout/orgChart1"/>
    <dgm:cxn modelId="{97CD7B10-5DDE-4024-8A9C-1C55FC1C870C}" type="presParOf" srcId="{F2E1A4F6-F641-4D3B-9DB2-ACEEE2803FB4}" destId="{F54B9B78-9945-4FB8-BCBB-7936BB4D8E07}" srcOrd="0" destOrd="0" presId="urn:microsoft.com/office/officeart/2005/8/layout/orgChart1"/>
    <dgm:cxn modelId="{5593563D-FD89-4E6D-9835-F5334E29B69E}" type="presParOf" srcId="{F54B9B78-9945-4FB8-BCBB-7936BB4D8E07}" destId="{A6DAAB0E-BE1F-41E9-A1C4-6279D40198DB}" srcOrd="0" destOrd="0" presId="urn:microsoft.com/office/officeart/2005/8/layout/orgChart1"/>
    <dgm:cxn modelId="{538C2DE6-35EF-494E-BA0C-3088F93FE661}" type="presParOf" srcId="{F54B9B78-9945-4FB8-BCBB-7936BB4D8E07}" destId="{11A13E9F-F176-4A4F-8067-9B6C334524DE}" srcOrd="1" destOrd="0" presId="urn:microsoft.com/office/officeart/2005/8/layout/orgChart1"/>
    <dgm:cxn modelId="{8C668EB2-71AE-4338-8C6B-108C9359E118}" type="presParOf" srcId="{F2E1A4F6-F641-4D3B-9DB2-ACEEE2803FB4}" destId="{EDB30959-3D6C-47B5-BDB7-3CCE9CED7E27}" srcOrd="1" destOrd="0" presId="urn:microsoft.com/office/officeart/2005/8/layout/orgChart1"/>
    <dgm:cxn modelId="{875358CF-11BB-46AC-AD33-DDDC89169380}" type="presParOf" srcId="{F2E1A4F6-F641-4D3B-9DB2-ACEEE2803FB4}" destId="{C23F7F5F-F188-4F3E-BB2C-A4621C9586D6}" srcOrd="2" destOrd="0" presId="urn:microsoft.com/office/officeart/2005/8/layout/orgChart1"/>
    <dgm:cxn modelId="{42751656-AE12-4B9C-899D-58E0E02CBA44}" type="presParOf" srcId="{6C2D8701-19D3-45DB-A82D-ABDCA3D1017D}" destId="{5B76A3C0-7939-43F4-BC5B-C2F186E3F0C8}" srcOrd="2" destOrd="0" presId="urn:microsoft.com/office/officeart/2005/8/layout/orgChart1"/>
    <dgm:cxn modelId="{EB30895F-A8B2-419B-A029-857689D47A2B}" type="presParOf" srcId="{8BC79965-394D-4C11-B5D6-C8B614E6F263}" destId="{C157291A-0A87-4D2F-88AA-C1A0BFD97F15}" srcOrd="2" destOrd="0" presId="urn:microsoft.com/office/officeart/2005/8/layout/orgChart1"/>
    <dgm:cxn modelId="{37340B20-5E43-43CA-B053-D81BD45F866E}" type="presParOf" srcId="{8BC79965-394D-4C11-B5D6-C8B614E6F263}" destId="{80A1AA57-09EF-4E8C-990C-8C55E01C6659}" srcOrd="3" destOrd="0" presId="urn:microsoft.com/office/officeart/2005/8/layout/orgChart1"/>
    <dgm:cxn modelId="{A0258175-1652-4231-8033-62BF30B0400A}" type="presParOf" srcId="{80A1AA57-09EF-4E8C-990C-8C55E01C6659}" destId="{85C4DF34-5161-4FB0-B99C-8CC1287E1B0D}" srcOrd="0" destOrd="0" presId="urn:microsoft.com/office/officeart/2005/8/layout/orgChart1"/>
    <dgm:cxn modelId="{EAF44970-F1B2-4678-ABF1-280F575993F2}" type="presParOf" srcId="{85C4DF34-5161-4FB0-B99C-8CC1287E1B0D}" destId="{8AB5813D-A305-42B7-9788-73505E809FE5}" srcOrd="0" destOrd="0" presId="urn:microsoft.com/office/officeart/2005/8/layout/orgChart1"/>
    <dgm:cxn modelId="{006EF122-F3FC-406F-B85C-7B08E6D754FC}" type="presParOf" srcId="{85C4DF34-5161-4FB0-B99C-8CC1287E1B0D}" destId="{19346873-C3D0-4016-88D1-1117A57F8A9D}" srcOrd="1" destOrd="0" presId="urn:microsoft.com/office/officeart/2005/8/layout/orgChart1"/>
    <dgm:cxn modelId="{0A5462A6-1408-4B37-9E35-5CDD6EC37421}" type="presParOf" srcId="{80A1AA57-09EF-4E8C-990C-8C55E01C6659}" destId="{61588AF7-BD64-4B78-B476-5E3FBFA49A46}" srcOrd="1" destOrd="0" presId="urn:microsoft.com/office/officeart/2005/8/layout/orgChart1"/>
    <dgm:cxn modelId="{35C68752-5566-4A2A-BFEF-4AAE59124482}" type="presParOf" srcId="{61588AF7-BD64-4B78-B476-5E3FBFA49A46}" destId="{7CEBA909-45D3-4AC2-8D07-F8E0C0D34100}" srcOrd="0" destOrd="0" presId="urn:microsoft.com/office/officeart/2005/8/layout/orgChart1"/>
    <dgm:cxn modelId="{359CD2F0-4AEA-4A3F-B7A2-27FE1407A035}" type="presParOf" srcId="{61588AF7-BD64-4B78-B476-5E3FBFA49A46}" destId="{679FF525-3B54-44ED-9E45-C1FE90BE7763}" srcOrd="1" destOrd="0" presId="urn:microsoft.com/office/officeart/2005/8/layout/orgChart1"/>
    <dgm:cxn modelId="{7A82AE00-75C5-403D-B456-00E7F05278CA}" type="presParOf" srcId="{679FF525-3B54-44ED-9E45-C1FE90BE7763}" destId="{B099E60A-BE08-4F75-9E41-CBDEE85267F1}" srcOrd="0" destOrd="0" presId="urn:microsoft.com/office/officeart/2005/8/layout/orgChart1"/>
    <dgm:cxn modelId="{9FA856CE-76E1-445D-918F-A42EA86696BD}" type="presParOf" srcId="{B099E60A-BE08-4F75-9E41-CBDEE85267F1}" destId="{ABC2B438-BCB9-482C-957C-7C34DB927F92}" srcOrd="0" destOrd="0" presId="urn:microsoft.com/office/officeart/2005/8/layout/orgChart1"/>
    <dgm:cxn modelId="{B3BDC2E3-304A-4166-9168-82FB8038FC90}" type="presParOf" srcId="{B099E60A-BE08-4F75-9E41-CBDEE85267F1}" destId="{A0456CF6-FE06-432E-9354-5309C1EF1F0B}" srcOrd="1" destOrd="0" presId="urn:microsoft.com/office/officeart/2005/8/layout/orgChart1"/>
    <dgm:cxn modelId="{31ADF4F3-703F-4C8E-B2CE-24286427428A}" type="presParOf" srcId="{679FF525-3B54-44ED-9E45-C1FE90BE7763}" destId="{4BB55F9D-76D0-4D68-A97D-3B4598180D98}" srcOrd="1" destOrd="0" presId="urn:microsoft.com/office/officeart/2005/8/layout/orgChart1"/>
    <dgm:cxn modelId="{38137851-4CF8-4C3F-826E-16F40179328D}" type="presParOf" srcId="{679FF525-3B54-44ED-9E45-C1FE90BE7763}" destId="{A6627C5F-6A57-46CF-9E21-3A970015F3FB}" srcOrd="2" destOrd="0" presId="urn:microsoft.com/office/officeart/2005/8/layout/orgChart1"/>
    <dgm:cxn modelId="{CD041777-696B-41ED-9F42-9CE41D314EE6}" type="presParOf" srcId="{61588AF7-BD64-4B78-B476-5E3FBFA49A46}" destId="{CCF7E6C6-344E-4ACD-8496-6200EFBF58E5}" srcOrd="2" destOrd="0" presId="urn:microsoft.com/office/officeart/2005/8/layout/orgChart1"/>
    <dgm:cxn modelId="{C9DCB66F-1D05-425C-94A2-1FE76E41134A}" type="presParOf" srcId="{61588AF7-BD64-4B78-B476-5E3FBFA49A46}" destId="{98462DE4-5DBD-4DB5-A270-B91B2C9F14DD}" srcOrd="3" destOrd="0" presId="urn:microsoft.com/office/officeart/2005/8/layout/orgChart1"/>
    <dgm:cxn modelId="{43FD3CC9-E8C2-4B39-A2B6-A6CFD342DBDB}" type="presParOf" srcId="{98462DE4-5DBD-4DB5-A270-B91B2C9F14DD}" destId="{223DC58D-1B80-482E-A30A-0C26E53067FC}" srcOrd="0" destOrd="0" presId="urn:microsoft.com/office/officeart/2005/8/layout/orgChart1"/>
    <dgm:cxn modelId="{5E07C905-785B-4E52-BC8B-374F58F9FAB9}" type="presParOf" srcId="{223DC58D-1B80-482E-A30A-0C26E53067FC}" destId="{1D6EC1B0-45E1-4F7D-B3F6-CC410E9FCA5D}" srcOrd="0" destOrd="0" presId="urn:microsoft.com/office/officeart/2005/8/layout/orgChart1"/>
    <dgm:cxn modelId="{30E22A6B-5DD6-4A6C-AADD-0DF132A4023E}" type="presParOf" srcId="{223DC58D-1B80-482E-A30A-0C26E53067FC}" destId="{2282E263-251B-47AA-AAD4-01BDB3E97B39}" srcOrd="1" destOrd="0" presId="urn:microsoft.com/office/officeart/2005/8/layout/orgChart1"/>
    <dgm:cxn modelId="{F3DD8C3A-FE1B-474B-86D8-1A4ADABCC83B}" type="presParOf" srcId="{98462DE4-5DBD-4DB5-A270-B91B2C9F14DD}" destId="{D524C00C-1CE2-4DF1-A1B3-00A39A7B55FF}" srcOrd="1" destOrd="0" presId="urn:microsoft.com/office/officeart/2005/8/layout/orgChart1"/>
    <dgm:cxn modelId="{47DB7A82-893D-46F2-829E-120ED51443A1}" type="presParOf" srcId="{98462DE4-5DBD-4DB5-A270-B91B2C9F14DD}" destId="{67BE9FAC-E0D7-4E0A-8855-D5C28567C059}" srcOrd="2" destOrd="0" presId="urn:microsoft.com/office/officeart/2005/8/layout/orgChart1"/>
    <dgm:cxn modelId="{DC1AAEAB-20F9-44B9-884F-44C32437E58A}" type="presParOf" srcId="{80A1AA57-09EF-4E8C-990C-8C55E01C6659}" destId="{3F7E3BB7-233E-4F99-83D1-99ADBF5CE74A}" srcOrd="2" destOrd="0" presId="urn:microsoft.com/office/officeart/2005/8/layout/orgChart1"/>
    <dgm:cxn modelId="{B552FCD6-C9C4-4D5D-A427-56558B110218}" type="presParOf" srcId="{9B5B3AFA-9415-48F6-9955-75771BE250DF}" destId="{F8B70A3C-66F6-447E-BB5F-33F8D1998E44}" srcOrd="2" destOrd="0" presId="urn:microsoft.com/office/officeart/2005/8/layout/orgChart1"/>
    <dgm:cxn modelId="{0D873E8F-1AF4-4800-8F89-7ED3CCE55589}" type="presParOf" srcId="{E471F863-2A6E-436C-88E3-30A9107813EB}" destId="{A8882C11-4280-4354-91DE-91D045A8AF01}" srcOrd="2" destOrd="0" presId="urn:microsoft.com/office/officeart/2005/8/layout/orgChart1"/>
    <dgm:cxn modelId="{0697AA04-4089-4097-9657-F5DBE8B4863E}" type="presParOf" srcId="{E471F863-2A6E-436C-88E3-30A9107813EB}" destId="{1A837586-3A32-4DFE-9DC4-D34100ABA8C2}" srcOrd="3" destOrd="0" presId="urn:microsoft.com/office/officeart/2005/8/layout/orgChart1"/>
    <dgm:cxn modelId="{37E5B4DE-8BBF-4A43-A136-D073907A2E2C}" type="presParOf" srcId="{1A837586-3A32-4DFE-9DC4-D34100ABA8C2}" destId="{8D7F9F7A-83B1-4EA2-BF3F-3D1E003B8A1B}" srcOrd="0" destOrd="0" presId="urn:microsoft.com/office/officeart/2005/8/layout/orgChart1"/>
    <dgm:cxn modelId="{94EEB67C-D7FD-4394-9236-08202B2920B4}" type="presParOf" srcId="{8D7F9F7A-83B1-4EA2-BF3F-3D1E003B8A1B}" destId="{676AD7A9-C2B2-4733-9735-BF8E0ACFDC0D}" srcOrd="0" destOrd="0" presId="urn:microsoft.com/office/officeart/2005/8/layout/orgChart1"/>
    <dgm:cxn modelId="{2AD61799-781C-4B27-B4B3-C30A403DB863}" type="presParOf" srcId="{8D7F9F7A-83B1-4EA2-BF3F-3D1E003B8A1B}" destId="{3C59A64F-39F0-441D-92A5-2D49772BB4AF}" srcOrd="1" destOrd="0" presId="urn:microsoft.com/office/officeart/2005/8/layout/orgChart1"/>
    <dgm:cxn modelId="{D401DE98-A90F-41CE-82C0-A03EC75AF940}" type="presParOf" srcId="{1A837586-3A32-4DFE-9DC4-D34100ABA8C2}" destId="{CE7F2DE6-BE68-44D5-B882-613A9B932FE8}" srcOrd="1" destOrd="0" presId="urn:microsoft.com/office/officeart/2005/8/layout/orgChart1"/>
    <dgm:cxn modelId="{B5C4B29B-5730-40BC-B2AB-AD442886B5FE}" type="presParOf" srcId="{1A837586-3A32-4DFE-9DC4-D34100ABA8C2}" destId="{F69ED68E-D7A6-4552-A01A-74A97E81DC90}" srcOrd="2" destOrd="0" presId="urn:microsoft.com/office/officeart/2005/8/layout/orgChart1"/>
    <dgm:cxn modelId="{7A3D01B4-5BE1-4A2B-9CD3-3DDCD62854F4}" type="presParOf" srcId="{DC84DE73-AEEE-4290-83C4-0CEE9B408382}" destId="{AAD78CBC-B04E-415B-B1FF-46A57D77965E}" srcOrd="2" destOrd="0" presId="urn:microsoft.com/office/officeart/2005/8/layout/orgChart1"/>
    <dgm:cxn modelId="{08DD5EDF-D98F-45FE-B923-CB031C990AEA}" type="presParOf" srcId="{74EA0175-B024-469B-9000-6A0975274A50}" destId="{7042C182-0F53-4B25-8346-6851C004BF6D}" srcOrd="2" destOrd="0" presId="urn:microsoft.com/office/officeart/2005/8/layout/orgChart1"/>
    <dgm:cxn modelId="{C7F0EA0A-F5E9-492D-86D1-472845B9E771}" type="presParOf" srcId="{74EA0175-B024-469B-9000-6A0975274A50}" destId="{EB04A828-AD3E-4D9E-B7B7-EC89D2DD973E}" srcOrd="3" destOrd="0" presId="urn:microsoft.com/office/officeart/2005/8/layout/orgChart1"/>
    <dgm:cxn modelId="{50744AB3-4708-4B3B-8412-4F60F4499F29}" type="presParOf" srcId="{EB04A828-AD3E-4D9E-B7B7-EC89D2DD973E}" destId="{96E49C42-A236-43D0-846B-1D70DB8419F0}" srcOrd="0" destOrd="0" presId="urn:microsoft.com/office/officeart/2005/8/layout/orgChart1"/>
    <dgm:cxn modelId="{C755AD4F-54C4-4F3A-B473-3FD6AFC9F330}" type="presParOf" srcId="{96E49C42-A236-43D0-846B-1D70DB8419F0}" destId="{95210DB8-20BF-4CC0-87A9-B53AFDF2F4AE}" srcOrd="0" destOrd="0" presId="urn:microsoft.com/office/officeart/2005/8/layout/orgChart1"/>
    <dgm:cxn modelId="{4E7143CF-103D-4AAF-B05F-FE5EE5D84544}" type="presParOf" srcId="{96E49C42-A236-43D0-846B-1D70DB8419F0}" destId="{539557BE-21DF-4B0E-8813-FC1C1D2E9775}" srcOrd="1" destOrd="0" presId="urn:microsoft.com/office/officeart/2005/8/layout/orgChart1"/>
    <dgm:cxn modelId="{B6B9D862-DD47-4F10-ACC9-621E1F44A574}" type="presParOf" srcId="{EB04A828-AD3E-4D9E-B7B7-EC89D2DD973E}" destId="{1A538A3A-8624-4D87-8F0D-7F03418F6BA0}" srcOrd="1" destOrd="0" presId="urn:microsoft.com/office/officeart/2005/8/layout/orgChart1"/>
    <dgm:cxn modelId="{65641908-44CF-4D4E-8D50-5A4AAC8F5BB0}" type="presParOf" srcId="{EB04A828-AD3E-4D9E-B7B7-EC89D2DD973E}" destId="{85E9AABC-3E66-4E8D-8C5D-12E23BB7DFE1}" srcOrd="2" destOrd="0" presId="urn:microsoft.com/office/officeart/2005/8/layout/orgChart1"/>
    <dgm:cxn modelId="{9DE649C7-526B-4BC8-9E20-00CE91B68AB0}" type="presParOf" srcId="{8DF532E6-9861-4989-BF34-6BE240DB9701}" destId="{8E89CB4D-56CD-4B4D-96AB-C6A73E24AC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2C182-0F53-4B25-8346-6851C004BF6D}">
      <dsp:nvSpPr>
        <dsp:cNvPr id="0" name=""/>
        <dsp:cNvSpPr/>
      </dsp:nvSpPr>
      <dsp:spPr>
        <a:xfrm>
          <a:off x="2532177" y="426298"/>
          <a:ext cx="514521" cy="178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97"/>
              </a:lnTo>
              <a:lnTo>
                <a:pt x="514521" y="89297"/>
              </a:lnTo>
              <a:lnTo>
                <a:pt x="514521" y="1785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82C11-4280-4354-91DE-91D045A8AF01}">
      <dsp:nvSpPr>
        <dsp:cNvPr id="0" name=""/>
        <dsp:cNvSpPr/>
      </dsp:nvSpPr>
      <dsp:spPr>
        <a:xfrm>
          <a:off x="2017656" y="1030116"/>
          <a:ext cx="514521" cy="178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97"/>
              </a:lnTo>
              <a:lnTo>
                <a:pt x="514521" y="89297"/>
              </a:lnTo>
              <a:lnTo>
                <a:pt x="514521" y="17859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7E6C6-344E-4ACD-8496-6200EFBF58E5}">
      <dsp:nvSpPr>
        <dsp:cNvPr id="0" name=""/>
        <dsp:cNvSpPr/>
      </dsp:nvSpPr>
      <dsp:spPr>
        <a:xfrm>
          <a:off x="1677476" y="2237752"/>
          <a:ext cx="127567" cy="995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024"/>
              </a:lnTo>
              <a:lnTo>
                <a:pt x="127567" y="9950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EBA909-45D3-4AC2-8D07-F8E0C0D34100}">
      <dsp:nvSpPr>
        <dsp:cNvPr id="0" name=""/>
        <dsp:cNvSpPr/>
      </dsp:nvSpPr>
      <dsp:spPr>
        <a:xfrm>
          <a:off x="1677476" y="2237752"/>
          <a:ext cx="127567" cy="391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206"/>
              </a:lnTo>
              <a:lnTo>
                <a:pt x="127567" y="39120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7291A-0A87-4D2F-88AA-C1A0BFD97F15}">
      <dsp:nvSpPr>
        <dsp:cNvPr id="0" name=""/>
        <dsp:cNvSpPr/>
      </dsp:nvSpPr>
      <dsp:spPr>
        <a:xfrm>
          <a:off x="1503134" y="1633934"/>
          <a:ext cx="514521" cy="178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97"/>
              </a:lnTo>
              <a:lnTo>
                <a:pt x="514521" y="89297"/>
              </a:lnTo>
              <a:lnTo>
                <a:pt x="514521" y="17859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9B089-0BF2-4EE2-96ED-E02C8AB96311}">
      <dsp:nvSpPr>
        <dsp:cNvPr id="0" name=""/>
        <dsp:cNvSpPr/>
      </dsp:nvSpPr>
      <dsp:spPr>
        <a:xfrm>
          <a:off x="1201225" y="2237752"/>
          <a:ext cx="127567" cy="995024"/>
        </a:xfrm>
        <a:custGeom>
          <a:avLst/>
          <a:gdLst/>
          <a:ahLst/>
          <a:cxnLst/>
          <a:rect l="0" t="0" r="0" b="0"/>
          <a:pathLst>
            <a:path>
              <a:moveTo>
                <a:pt x="127567" y="0"/>
              </a:moveTo>
              <a:lnTo>
                <a:pt x="127567" y="995024"/>
              </a:lnTo>
              <a:lnTo>
                <a:pt x="0" y="9950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C8298-CF72-4ED4-8274-289253B9E543}">
      <dsp:nvSpPr>
        <dsp:cNvPr id="0" name=""/>
        <dsp:cNvSpPr/>
      </dsp:nvSpPr>
      <dsp:spPr>
        <a:xfrm>
          <a:off x="1201225" y="2237752"/>
          <a:ext cx="127567" cy="391206"/>
        </a:xfrm>
        <a:custGeom>
          <a:avLst/>
          <a:gdLst/>
          <a:ahLst/>
          <a:cxnLst/>
          <a:rect l="0" t="0" r="0" b="0"/>
          <a:pathLst>
            <a:path>
              <a:moveTo>
                <a:pt x="127567" y="0"/>
              </a:moveTo>
              <a:lnTo>
                <a:pt x="127567" y="391206"/>
              </a:lnTo>
              <a:lnTo>
                <a:pt x="0" y="39120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B62E5-4F7D-4DD4-8D50-EFAC9A47D0F0}">
      <dsp:nvSpPr>
        <dsp:cNvPr id="0" name=""/>
        <dsp:cNvSpPr/>
      </dsp:nvSpPr>
      <dsp:spPr>
        <a:xfrm>
          <a:off x="988613" y="1633934"/>
          <a:ext cx="514521" cy="178594"/>
        </a:xfrm>
        <a:custGeom>
          <a:avLst/>
          <a:gdLst/>
          <a:ahLst/>
          <a:cxnLst/>
          <a:rect l="0" t="0" r="0" b="0"/>
          <a:pathLst>
            <a:path>
              <a:moveTo>
                <a:pt x="514521" y="0"/>
              </a:moveTo>
              <a:lnTo>
                <a:pt x="514521" y="89297"/>
              </a:lnTo>
              <a:lnTo>
                <a:pt x="0" y="89297"/>
              </a:lnTo>
              <a:lnTo>
                <a:pt x="0" y="17859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BA869-05A3-4171-8D93-8F4BCCE0068C}">
      <dsp:nvSpPr>
        <dsp:cNvPr id="0" name=""/>
        <dsp:cNvSpPr/>
      </dsp:nvSpPr>
      <dsp:spPr>
        <a:xfrm>
          <a:off x="1503134" y="1030116"/>
          <a:ext cx="514521" cy="178594"/>
        </a:xfrm>
        <a:custGeom>
          <a:avLst/>
          <a:gdLst/>
          <a:ahLst/>
          <a:cxnLst/>
          <a:rect l="0" t="0" r="0" b="0"/>
          <a:pathLst>
            <a:path>
              <a:moveTo>
                <a:pt x="514521" y="0"/>
              </a:moveTo>
              <a:lnTo>
                <a:pt x="514521" y="89297"/>
              </a:lnTo>
              <a:lnTo>
                <a:pt x="0" y="89297"/>
              </a:lnTo>
              <a:lnTo>
                <a:pt x="0" y="17859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8CB00-142B-4F88-B20A-3ADD3CD227ED}">
      <dsp:nvSpPr>
        <dsp:cNvPr id="0" name=""/>
        <dsp:cNvSpPr/>
      </dsp:nvSpPr>
      <dsp:spPr>
        <a:xfrm>
          <a:off x="2017656" y="426298"/>
          <a:ext cx="514521" cy="178594"/>
        </a:xfrm>
        <a:custGeom>
          <a:avLst/>
          <a:gdLst/>
          <a:ahLst/>
          <a:cxnLst/>
          <a:rect l="0" t="0" r="0" b="0"/>
          <a:pathLst>
            <a:path>
              <a:moveTo>
                <a:pt x="514521" y="0"/>
              </a:moveTo>
              <a:lnTo>
                <a:pt x="514521" y="89297"/>
              </a:lnTo>
              <a:lnTo>
                <a:pt x="0" y="89297"/>
              </a:lnTo>
              <a:lnTo>
                <a:pt x="0" y="1785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1E273-EEEF-437E-B45F-AB9203CC1C5A}">
      <dsp:nvSpPr>
        <dsp:cNvPr id="0" name=""/>
        <dsp:cNvSpPr/>
      </dsp:nvSpPr>
      <dsp:spPr>
        <a:xfrm>
          <a:off x="2106953" y="1074"/>
          <a:ext cx="850448" cy="425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Mathematics</a:t>
          </a:r>
        </a:p>
      </dsp:txBody>
      <dsp:txXfrm>
        <a:off x="2106953" y="1074"/>
        <a:ext cx="850448" cy="425224"/>
      </dsp:txXfrm>
    </dsp:sp>
    <dsp:sp modelId="{EB752F06-A055-4E38-9839-A99661B44C40}">
      <dsp:nvSpPr>
        <dsp:cNvPr id="0" name=""/>
        <dsp:cNvSpPr/>
      </dsp:nvSpPr>
      <dsp:spPr>
        <a:xfrm>
          <a:off x="1592431" y="604892"/>
          <a:ext cx="850448" cy="425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Statistics</a:t>
          </a:r>
        </a:p>
      </dsp:txBody>
      <dsp:txXfrm>
        <a:off x="1592431" y="604892"/>
        <a:ext cx="850448" cy="425224"/>
      </dsp:txXfrm>
    </dsp:sp>
    <dsp:sp modelId="{4E3FE81A-E698-4D64-8BA5-3AFE1B96D301}">
      <dsp:nvSpPr>
        <dsp:cNvPr id="0" name=""/>
        <dsp:cNvSpPr/>
      </dsp:nvSpPr>
      <dsp:spPr>
        <a:xfrm>
          <a:off x="1077910" y="1208710"/>
          <a:ext cx="850448" cy="425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Time Series Analysis</a:t>
          </a:r>
        </a:p>
      </dsp:txBody>
      <dsp:txXfrm>
        <a:off x="1077910" y="1208710"/>
        <a:ext cx="850448" cy="425224"/>
      </dsp:txXfrm>
    </dsp:sp>
    <dsp:sp modelId="{A95AB036-E82A-45A7-B6DB-D8CABFA232D5}">
      <dsp:nvSpPr>
        <dsp:cNvPr id="0" name=""/>
        <dsp:cNvSpPr/>
      </dsp:nvSpPr>
      <dsp:spPr>
        <a:xfrm>
          <a:off x="563389" y="1812528"/>
          <a:ext cx="850448" cy="425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Spectral Analysis</a:t>
          </a:r>
        </a:p>
      </dsp:txBody>
      <dsp:txXfrm>
        <a:off x="563389" y="1812528"/>
        <a:ext cx="850448" cy="425224"/>
      </dsp:txXfrm>
    </dsp:sp>
    <dsp:sp modelId="{91C241C6-D116-4982-96A6-8D30A5C7D2FD}">
      <dsp:nvSpPr>
        <dsp:cNvPr id="0" name=""/>
        <dsp:cNvSpPr/>
      </dsp:nvSpPr>
      <dsp:spPr>
        <a:xfrm>
          <a:off x="350777" y="2416346"/>
          <a:ext cx="850448" cy="425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Theoretical</a:t>
          </a:r>
        </a:p>
      </dsp:txBody>
      <dsp:txXfrm>
        <a:off x="350777" y="2416346"/>
        <a:ext cx="850448" cy="425224"/>
      </dsp:txXfrm>
    </dsp:sp>
    <dsp:sp modelId="{A6DAAB0E-BE1F-41E9-A1C4-6279D40198DB}">
      <dsp:nvSpPr>
        <dsp:cNvPr id="0" name=""/>
        <dsp:cNvSpPr/>
      </dsp:nvSpPr>
      <dsp:spPr>
        <a:xfrm>
          <a:off x="350777" y="3020164"/>
          <a:ext cx="850448" cy="425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Applied</a:t>
          </a:r>
        </a:p>
      </dsp:txBody>
      <dsp:txXfrm>
        <a:off x="350777" y="3020164"/>
        <a:ext cx="850448" cy="425224"/>
      </dsp:txXfrm>
    </dsp:sp>
    <dsp:sp modelId="{8AB5813D-A305-42B7-9788-73505E809FE5}">
      <dsp:nvSpPr>
        <dsp:cNvPr id="0" name=""/>
        <dsp:cNvSpPr/>
      </dsp:nvSpPr>
      <dsp:spPr>
        <a:xfrm>
          <a:off x="1592431" y="1812528"/>
          <a:ext cx="850448" cy="425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Temporal Analysis</a:t>
          </a:r>
        </a:p>
      </dsp:txBody>
      <dsp:txXfrm>
        <a:off x="1592431" y="1812528"/>
        <a:ext cx="850448" cy="425224"/>
      </dsp:txXfrm>
    </dsp:sp>
    <dsp:sp modelId="{ABC2B438-BCB9-482C-957C-7C34DB927F92}">
      <dsp:nvSpPr>
        <dsp:cNvPr id="0" name=""/>
        <dsp:cNvSpPr/>
      </dsp:nvSpPr>
      <dsp:spPr>
        <a:xfrm>
          <a:off x="1805043" y="2416346"/>
          <a:ext cx="850448" cy="425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Theoretical</a:t>
          </a:r>
        </a:p>
      </dsp:txBody>
      <dsp:txXfrm>
        <a:off x="1805043" y="2416346"/>
        <a:ext cx="850448" cy="425224"/>
      </dsp:txXfrm>
    </dsp:sp>
    <dsp:sp modelId="{1D6EC1B0-45E1-4F7D-B3F6-CC410E9FCA5D}">
      <dsp:nvSpPr>
        <dsp:cNvPr id="0" name=""/>
        <dsp:cNvSpPr/>
      </dsp:nvSpPr>
      <dsp:spPr>
        <a:xfrm>
          <a:off x="1805043" y="3020164"/>
          <a:ext cx="850448" cy="425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Applied</a:t>
          </a:r>
        </a:p>
      </dsp:txBody>
      <dsp:txXfrm>
        <a:off x="1805043" y="3020164"/>
        <a:ext cx="850448" cy="425224"/>
      </dsp:txXfrm>
    </dsp:sp>
    <dsp:sp modelId="{676AD7A9-C2B2-4733-9735-BF8E0ACFDC0D}">
      <dsp:nvSpPr>
        <dsp:cNvPr id="0" name=""/>
        <dsp:cNvSpPr/>
      </dsp:nvSpPr>
      <dsp:spPr>
        <a:xfrm>
          <a:off x="2106953" y="1208710"/>
          <a:ext cx="850448" cy="425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The other boring stuff</a:t>
          </a:r>
        </a:p>
      </dsp:txBody>
      <dsp:txXfrm>
        <a:off x="2106953" y="1208710"/>
        <a:ext cx="850448" cy="425224"/>
      </dsp:txXfrm>
    </dsp:sp>
    <dsp:sp modelId="{95210DB8-20BF-4CC0-87A9-B53AFDF2F4AE}">
      <dsp:nvSpPr>
        <dsp:cNvPr id="0" name=""/>
        <dsp:cNvSpPr/>
      </dsp:nvSpPr>
      <dsp:spPr>
        <a:xfrm>
          <a:off x="2621474" y="604892"/>
          <a:ext cx="850448" cy="425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The other boring stuff</a:t>
          </a:r>
        </a:p>
      </dsp:txBody>
      <dsp:txXfrm>
        <a:off x="2621474" y="604892"/>
        <a:ext cx="850448" cy="425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743428-BCCD-466C-92D4-50006337E88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2A9620-AE91-47A1-93E5-4C1AA5A4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48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B30790-D92D-444C-B11F-D9C7E514E2AB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D370C2-2C79-4ACB-9CF9-9AEE6CE22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5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have</a:t>
            </a:r>
            <a:r>
              <a:rPr lang="en-US" baseline="0" dirty="0" smtClean="0"/>
              <a:t> high autocorrelation, a small sample size will give us over confidence that we understand what is going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370C2-2C79-4ACB-9CF9-9AEE6CE2297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43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FE448C-C2C9-4686-BBA6-53976A111F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EA3-8DF1-4E0C-9427-B38573AD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5B6B-CF45-47B3-9E13-3FE3B2C3C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46C2-0796-4CDF-8B42-F66DBBB937F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FED022-9E58-4AA4-9AD6-6AABD0FB3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6109-3FE0-447B-8E64-E68B0D08EC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E67-3C08-4666-8356-B056342C0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7505-E749-46A7-87B4-3BBA80C842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372D-69E5-4635-9A5F-4A18F0E17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0AB5-5E2D-4C81-8B6B-65368907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FA05-B77C-4D69-AD80-BF96A8DAC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5FE0-4325-4D1F-9BB2-D39E6E24C1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C0EA-DFB4-477A-BA7B-262CBBAA6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533C726-5FC7-4F34-8CC9-70511624B2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219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Forecast Evaluation: Statistical Techniques for Decision Support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/>
              <a:t>Betsy Weatherhead</a:t>
            </a:r>
          </a:p>
          <a:p>
            <a:r>
              <a:rPr lang="en-US" sz="2800" dirty="0" smtClean="0"/>
              <a:t>U. Colorado at Boulder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248400" y="6248400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</a:t>
            </a:r>
            <a:r>
              <a:rPr lang="en-US" dirty="0" smtClean="0"/>
              <a:t>ember 17, 2015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7924913"/>
              </p:ext>
            </p:extLst>
          </p:nvPr>
        </p:nvGraphicFramePr>
        <p:xfrm>
          <a:off x="0" y="0"/>
          <a:ext cx="8534400" cy="659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4" name="Graph Sheet" r:id="rId3" imgW="3352680" imgH="2590560" progId="">
                  <p:embed/>
                </p:oleObj>
              </mc:Choice>
              <mc:Fallback>
                <p:oleObj name="Graph Sheet" r:id="rId3" imgW="3352680" imgH="2590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534400" cy="6594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7400" y="3124200"/>
            <a:ext cx="10251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days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095999" y="3124200"/>
            <a:ext cx="10251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days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038350" y="6002923"/>
            <a:ext cx="10251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days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6035844"/>
            <a:ext cx="267385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  days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40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005104"/>
              </p:ext>
            </p:extLst>
          </p:nvPr>
        </p:nvGraphicFramePr>
        <p:xfrm>
          <a:off x="381000" y="249238"/>
          <a:ext cx="8305800" cy="641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8" name="Graph Sheet" r:id="rId4" imgW="3352680" imgH="2590560" progId="">
                  <p:embed/>
                </p:oleObj>
              </mc:Choice>
              <mc:Fallback>
                <p:oleObj name="Graph Sheet" r:id="rId4" imgW="3352680" imgH="2590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9238"/>
                        <a:ext cx="8305800" cy="6418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3293477"/>
            <a:ext cx="10251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days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096000"/>
            <a:ext cx="10251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days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3352800"/>
            <a:ext cx="10251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days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6096000"/>
            <a:ext cx="2667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         days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192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99872"/>
            <a:ext cx="8839200" cy="1252728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field of Time series analysis addresses situations where data are not independent from one another.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46117039"/>
              </p:ext>
            </p:extLst>
          </p:nvPr>
        </p:nvGraphicFramePr>
        <p:xfrm>
          <a:off x="676275" y="2679700"/>
          <a:ext cx="3822700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Many tools have been developed to address these “auto-correlated” situations.</a:t>
            </a:r>
          </a:p>
          <a:p>
            <a:r>
              <a:rPr lang="en-US" dirty="0" smtClean="0"/>
              <a:t>Stock Market analyses have advanced this field considerably.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dirty="0" smtClean="0"/>
              <a:t>Small sidebar: </a:t>
            </a:r>
            <a:br>
              <a:rPr lang="en-US" sz="4400" dirty="0" smtClean="0"/>
            </a:br>
            <a:r>
              <a:rPr lang="en-US" sz="3200" dirty="0" smtClean="0"/>
              <a:t>Standard Deviation and Standard Error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8153400" cy="868680"/>
          </a:xfrm>
        </p:spPr>
        <p:txBody>
          <a:bodyPr>
            <a:normAutofit/>
          </a:bodyPr>
          <a:lstStyle/>
          <a:p>
            <a:r>
              <a:rPr lang="en-US" dirty="0" smtClean="0"/>
              <a:t>Two separate questions:  what is the average spread, and what is our level of certainty on the mean.</a:t>
            </a:r>
            <a:endParaRPr lang="en-US" dirty="0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128065"/>
            <a:ext cx="3822700" cy="254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1"/>
            <a:ext cx="6381750" cy="42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657600"/>
            <a:ext cx="18288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Standard Error gives us an </a:t>
            </a:r>
            <a:r>
              <a:rPr lang="en-US" sz="1600" dirty="0" smtClean="0"/>
              <a:t>understanding </a:t>
            </a:r>
            <a:r>
              <a:rPr lang="en-US" sz="1600" dirty="0" smtClean="0"/>
              <a:t>of how confident we are in the mean.  Classically: </a:t>
            </a:r>
          </a:p>
          <a:p>
            <a:r>
              <a:rPr lang="en-US" sz="1600" dirty="0" smtClean="0"/>
              <a:t>~ ˡ / √n-1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16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dirty="0" smtClean="0"/>
              <a:t>Small sidebar: </a:t>
            </a:r>
            <a:br>
              <a:rPr lang="en-US" sz="4400" dirty="0" smtClean="0"/>
            </a:br>
            <a:r>
              <a:rPr lang="en-US" sz="3200" dirty="0" smtClean="0"/>
              <a:t>Standard Deviation and Standard Error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8153400" cy="868680"/>
          </a:xfrm>
        </p:spPr>
        <p:txBody>
          <a:bodyPr>
            <a:normAutofit/>
          </a:bodyPr>
          <a:lstStyle/>
          <a:p>
            <a:r>
              <a:rPr lang="en-US" dirty="0" smtClean="0"/>
              <a:t>Two separate questions:  what is the average spread, and what is our level of certainty on the mean.</a:t>
            </a:r>
            <a:endParaRPr lang="en-US" dirty="0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128065"/>
            <a:ext cx="3822700" cy="254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81" y="2514600"/>
            <a:ext cx="639761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1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dirty="0" smtClean="0"/>
              <a:t>Small sidebar: </a:t>
            </a:r>
            <a:br>
              <a:rPr lang="en-US" sz="4400" dirty="0" smtClean="0"/>
            </a:br>
            <a:r>
              <a:rPr lang="en-US" sz="3200" dirty="0" smtClean="0"/>
              <a:t>Standard Deviation and Standard Error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8153400" cy="868680"/>
          </a:xfrm>
        </p:spPr>
        <p:txBody>
          <a:bodyPr>
            <a:normAutofit/>
          </a:bodyPr>
          <a:lstStyle/>
          <a:p>
            <a:r>
              <a:rPr lang="en-US" dirty="0" smtClean="0"/>
              <a:t>Two separate questions:  what is the average spread, and what is our level of certainty on the mean.</a:t>
            </a:r>
            <a:endParaRPr lang="en-US" dirty="0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128065"/>
            <a:ext cx="3822700" cy="254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16" y="2514600"/>
            <a:ext cx="639762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1" y="3276600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Added line:</a:t>
            </a:r>
          </a:p>
          <a:p>
            <a:r>
              <a:rPr lang="en-US" sz="1400" dirty="0" smtClean="0"/>
              <a:t>Mean from 1999-2014</a:t>
            </a:r>
          </a:p>
        </p:txBody>
      </p:sp>
    </p:spTree>
    <p:extLst>
      <p:ext uri="{BB962C8B-B14F-4D97-AF65-F5344CB8AC3E}">
        <p14:creationId xmlns:p14="http://schemas.microsoft.com/office/powerpoint/2010/main" val="23971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dirty="0" smtClean="0"/>
              <a:t>Small sidebar: </a:t>
            </a:r>
            <a:br>
              <a:rPr lang="en-US" sz="4400" dirty="0" smtClean="0"/>
            </a:br>
            <a:r>
              <a:rPr lang="en-US" sz="3200" dirty="0" smtClean="0"/>
              <a:t>Standard Deviation and Standard Error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8153400" cy="868680"/>
          </a:xfrm>
        </p:spPr>
        <p:txBody>
          <a:bodyPr>
            <a:normAutofit/>
          </a:bodyPr>
          <a:lstStyle/>
          <a:p>
            <a:r>
              <a:rPr lang="en-US" dirty="0" smtClean="0"/>
              <a:t>Two separate questions:  what is the average spread, and what is our level of certainty on the mean.</a:t>
            </a:r>
            <a:endParaRPr lang="en-US" dirty="0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128065"/>
            <a:ext cx="3822700" cy="254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599"/>
            <a:ext cx="6314962" cy="421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1" y="3276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 lines:</a:t>
            </a:r>
          </a:p>
          <a:p>
            <a:r>
              <a:rPr lang="en-US" sz="1400" dirty="0" smtClean="0"/>
              <a:t>Mean from 1999-2014</a:t>
            </a:r>
          </a:p>
          <a:p>
            <a:r>
              <a:rPr lang="en-US" sz="1400" dirty="0" smtClean="0"/>
              <a:t>Mean from 1950-2014</a:t>
            </a:r>
          </a:p>
        </p:txBody>
      </p:sp>
    </p:spTree>
    <p:extLst>
      <p:ext uri="{BB962C8B-B14F-4D97-AF65-F5344CB8AC3E}">
        <p14:creationId xmlns:p14="http://schemas.microsoft.com/office/powerpoint/2010/main" val="23971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dirty="0" smtClean="0"/>
              <a:t>Small sidebar: </a:t>
            </a:r>
            <a:br>
              <a:rPr lang="en-US" sz="4400" dirty="0" smtClean="0"/>
            </a:br>
            <a:r>
              <a:rPr lang="en-US" sz="3200" dirty="0" smtClean="0"/>
              <a:t>Standard Deviation and Standard Error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8153400" cy="868680"/>
          </a:xfrm>
        </p:spPr>
        <p:txBody>
          <a:bodyPr>
            <a:normAutofit/>
          </a:bodyPr>
          <a:lstStyle/>
          <a:p>
            <a:r>
              <a:rPr lang="en-US" dirty="0" smtClean="0"/>
              <a:t>Two separate questions:  what is the average spread, and what is our level of certainty on the mean.</a:t>
            </a:r>
            <a:endParaRPr lang="en-US" dirty="0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128065"/>
            <a:ext cx="3822700" cy="254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81" y="2514600"/>
            <a:ext cx="639761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8" y="2514601"/>
            <a:ext cx="639762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1" y="3276600"/>
            <a:ext cx="1905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Three lines:</a:t>
            </a:r>
          </a:p>
          <a:p>
            <a:r>
              <a:rPr lang="en-US" sz="1400" dirty="0" smtClean="0"/>
              <a:t>Mean from 1999-2014</a:t>
            </a:r>
          </a:p>
          <a:p>
            <a:r>
              <a:rPr lang="en-US" sz="1400" dirty="0" smtClean="0"/>
              <a:t>Mean from 1950-2014</a:t>
            </a:r>
          </a:p>
          <a:p>
            <a:r>
              <a:rPr lang="en-US" sz="1400" dirty="0" smtClean="0"/>
              <a:t>Mean from 1900-2014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29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514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We’d like to identify improvements in forecasting capabilities</a:t>
            </a:r>
          </a:p>
          <a:p>
            <a:pPr lvl="1"/>
            <a:r>
              <a:rPr lang="en-US" dirty="0" smtClean="0"/>
              <a:t>Perhaps even a report card with multiple metrics</a:t>
            </a:r>
          </a:p>
          <a:p>
            <a:pPr lvl="1"/>
            <a:r>
              <a:rPr lang="en-US" dirty="0" smtClean="0"/>
              <a:t>Creating an honest, fair, robust report card means we need to respect the characteristics of weather data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Standard Deviation:</a:t>
            </a:r>
          </a:p>
          <a:p>
            <a:pPr lvl="1"/>
            <a:r>
              <a:rPr lang="en-US" dirty="0"/>
              <a:t>Expresses how much variability can be expected from each measurement</a:t>
            </a:r>
          </a:p>
          <a:p>
            <a:pPr lvl="1"/>
            <a:r>
              <a:rPr lang="en-US" dirty="0"/>
              <a:t>Doesn’t change </a:t>
            </a:r>
            <a:r>
              <a:rPr lang="en-US" dirty="0" smtClean="0"/>
              <a:t>much with </a:t>
            </a:r>
            <a:r>
              <a:rPr lang="en-US" dirty="0"/>
              <a:t>more data</a:t>
            </a:r>
          </a:p>
          <a:p>
            <a:r>
              <a:rPr lang="en-US" dirty="0"/>
              <a:t>Standard Error:</a:t>
            </a:r>
          </a:p>
          <a:p>
            <a:pPr lvl="1"/>
            <a:r>
              <a:rPr lang="en-US" dirty="0"/>
              <a:t>Expresses how much uncertainty there is in the estimate of the mean</a:t>
            </a:r>
          </a:p>
          <a:p>
            <a:pPr lvl="1"/>
            <a:r>
              <a:rPr lang="en-US" dirty="0"/>
              <a:t>Gets smaller with more </a:t>
            </a:r>
            <a:r>
              <a:rPr lang="en-US" dirty="0" smtClean="0"/>
              <a:t>data</a:t>
            </a:r>
          </a:p>
          <a:p>
            <a:pPr lvl="1"/>
            <a:endParaRPr lang="en-US" dirty="0"/>
          </a:p>
          <a:p>
            <a:r>
              <a:rPr lang="en-US" dirty="0" smtClean="0"/>
              <a:t>Temporal and geographic autocorrelation means we have fewer pieces of information than </a:t>
            </a:r>
            <a:r>
              <a:rPr lang="en-US" dirty="0" err="1" smtClean="0"/>
              <a:t>datapoints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Statistical tools exist to address this autocorrelation—ignore the autocorrelation, and false conclusions are likely.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We likely want to focus on the standard error for any report card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Recap – Descriptive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685800"/>
            <a:ext cx="4495800" cy="3482975"/>
          </a:xfrm>
          <a:solidFill>
            <a:schemeClr val="bg1"/>
          </a:solidFill>
          <a:ln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Comparing two means</a:t>
            </a:r>
            <a:br>
              <a:rPr lang="en-US" dirty="0"/>
            </a:br>
            <a:r>
              <a:rPr lang="en-US" dirty="0"/>
              <a:t>(e.g. bias </a:t>
            </a:r>
            <a:r>
              <a:rPr lang="en-US" dirty="0" smtClean="0"/>
              <a:t>or </a:t>
            </a:r>
            <a:r>
              <a:rPr lang="en-US" dirty="0" err="1"/>
              <a:t>rmse</a:t>
            </a:r>
            <a:r>
              <a:rPr lang="en-US" dirty="0"/>
              <a:t>)</a:t>
            </a:r>
          </a:p>
        </p:txBody>
      </p:sp>
      <p:graphicFrame>
        <p:nvGraphicFramePr>
          <p:cNvPr id="5151" name="Group 31"/>
          <p:cNvGraphicFramePr>
            <a:graphicFrameLocks noGrp="1"/>
          </p:cNvGraphicFramePr>
          <p:nvPr/>
        </p:nvGraphicFramePr>
        <p:xfrm>
          <a:off x="152400" y="2743200"/>
          <a:ext cx="4495800" cy="3488690"/>
        </p:xfrm>
        <a:graphic>
          <a:graphicData uri="http://schemas.openxmlformats.org/drawingml/2006/table">
            <a:tbl>
              <a:tblPr/>
              <a:tblGrid>
                <a:gridCol w="1600200"/>
                <a:gridCol w="1397000"/>
                <a:gridCol w="1498600"/>
              </a:tblGrid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Sample 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Sample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Standard Deviation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Standard Error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4800600" y="4114800"/>
            <a:ext cx="36258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The difference between the </a:t>
            </a:r>
          </a:p>
          <a:p>
            <a:r>
              <a:rPr lang="en-US" dirty="0"/>
              <a:t>Two datasets becomes more</a:t>
            </a:r>
          </a:p>
          <a:p>
            <a:r>
              <a:rPr lang="en-US" dirty="0"/>
              <a:t>Apparent with additionally</a:t>
            </a:r>
          </a:p>
          <a:p>
            <a:r>
              <a:rPr lang="en-US" dirty="0"/>
              <a:t>Data.</a:t>
            </a:r>
          </a:p>
        </p:txBody>
      </p:sp>
      <p:sp>
        <p:nvSpPr>
          <p:cNvPr id="2" name="Up-Down Arrow 1"/>
          <p:cNvSpPr/>
          <p:nvPr/>
        </p:nvSpPr>
        <p:spPr>
          <a:xfrm>
            <a:off x="6019800" y="5486400"/>
            <a:ext cx="152400" cy="990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-Down Arrow 6"/>
          <p:cNvSpPr/>
          <p:nvPr/>
        </p:nvSpPr>
        <p:spPr>
          <a:xfrm>
            <a:off x="6461125" y="5638800"/>
            <a:ext cx="152400" cy="990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cision 2"/>
          <p:cNvSpPr/>
          <p:nvPr/>
        </p:nvSpPr>
        <p:spPr>
          <a:xfrm>
            <a:off x="6324600" y="6019800"/>
            <a:ext cx="396875" cy="1905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/>
          <p:cNvSpPr/>
          <p:nvPr/>
        </p:nvSpPr>
        <p:spPr>
          <a:xfrm>
            <a:off x="5851525" y="5867400"/>
            <a:ext cx="396875" cy="1905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209800"/>
            <a:ext cx="7408333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Examples of metrics:</a:t>
            </a:r>
          </a:p>
          <a:p>
            <a:pPr lvl="1"/>
            <a:r>
              <a:rPr lang="en-US" dirty="0" smtClean="0"/>
              <a:t>Bias (too high, too low)</a:t>
            </a:r>
          </a:p>
          <a:p>
            <a:pPr lvl="1"/>
            <a:r>
              <a:rPr lang="en-US" dirty="0" smtClean="0"/>
              <a:t>Absolute Bias (doesn’t matter if it’s too high or too </a:t>
            </a:r>
            <a:r>
              <a:rPr lang="en-US" dirty="0" smtClean="0"/>
              <a:t>low)</a:t>
            </a:r>
          </a:p>
          <a:p>
            <a:pPr lvl="1"/>
            <a:r>
              <a:rPr lang="en-US" dirty="0" smtClean="0"/>
              <a:t>500 </a:t>
            </a:r>
            <a:r>
              <a:rPr lang="en-US" dirty="0" err="1" smtClean="0"/>
              <a:t>mb</a:t>
            </a:r>
            <a:r>
              <a:rPr lang="en-US" dirty="0" smtClean="0"/>
              <a:t> anomaly correlations</a:t>
            </a:r>
            <a:endParaRPr lang="en-US" dirty="0" smtClean="0"/>
          </a:p>
          <a:p>
            <a:pPr lvl="1"/>
            <a:r>
              <a:rPr lang="en-US" dirty="0" smtClean="0"/>
              <a:t>RMSE (typical forecasting error, sign irrelevant)</a:t>
            </a:r>
          </a:p>
          <a:p>
            <a:pPr lvl="1"/>
            <a:r>
              <a:rPr lang="en-US" dirty="0" smtClean="0"/>
              <a:t>BCRMSE (typical forecast error, after forecast has been corrected for typical bias)</a:t>
            </a:r>
          </a:p>
          <a:p>
            <a:pPr lvl="1"/>
            <a:r>
              <a:rPr lang="en-US" dirty="0" smtClean="0"/>
              <a:t>Distance from location of landfall</a:t>
            </a:r>
          </a:p>
          <a:p>
            <a:pPr lvl="1"/>
            <a:r>
              <a:rPr lang="en-US" dirty="0" smtClean="0"/>
              <a:t>Storm intensity errors</a:t>
            </a:r>
          </a:p>
          <a:p>
            <a:r>
              <a:rPr lang="en-US" dirty="0" smtClean="0"/>
              <a:t>Many more metrics are being developed for ensemble forecasting, and extreme events.</a:t>
            </a:r>
          </a:p>
          <a:p>
            <a:r>
              <a:rPr lang="en-US" b="1" dirty="0" smtClean="0"/>
              <a:t>Some metrics are more valuable to the end user than others.  How a final product will be used can dictate to how the analysis should take place.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Many metrics exist -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for evaluating a variety of parameters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Classic Overlapping Error Bars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7467600" cy="586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19800" y="6484292"/>
            <a:ext cx="24160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3950" y="3962400"/>
            <a:ext cx="7391400" cy="2600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 more statistically powerful test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7467600" cy="586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19800" y="6484292"/>
            <a:ext cx="24160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9675" y="5334000"/>
            <a:ext cx="722617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      </a:t>
            </a:r>
            <a:r>
              <a:rPr lang="en-US" sz="8000" dirty="0" smtClean="0"/>
              <a:t> 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369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 more statistically powerful test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7467600" cy="586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19800" y="6484292"/>
            <a:ext cx="24160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350" y="481013"/>
            <a:ext cx="7607300" cy="5894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2007872"/>
            <a:ext cx="7924800" cy="46215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Franklin Gothic Book" panose="020B0503020102020204" pitchFamily="34" charset="0"/>
              </a:rPr>
              <a:t>Once we have a methodology for comparison, we can look at how the differences in models compare for different forecast lead times, across seasons or for different types of situations (day/night, low/high pressure, etc.)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we have a clear decision in mind (e.g.  which forecasting approach is better?), we can often develop statistical techniques that can address those decisions.</a:t>
            </a:r>
          </a:p>
          <a:p>
            <a:r>
              <a:rPr lang="en-US" dirty="0" smtClean="0"/>
              <a:t>For many metrics, we can run the same forecasting approach on the same set of challenges, and perform pairwise statistics, accounting for autocorrelation and distributions of variability.</a:t>
            </a:r>
          </a:p>
          <a:p>
            <a:r>
              <a:rPr lang="en-US" dirty="0" smtClean="0"/>
              <a:t>Small differences can be clearly identified and statistically quantified.</a:t>
            </a:r>
          </a:p>
          <a:p>
            <a:r>
              <a:rPr lang="en-US" dirty="0" smtClean="0"/>
              <a:t>Other possible decisions could be envisioned:  e.g. at what stage does human decision add value?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 Recap – Decision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difference does it make to temperature forecasts to include this one set of observations?</a:t>
            </a:r>
          </a:p>
          <a:p>
            <a:r>
              <a:rPr lang="en-US" dirty="0" smtClean="0"/>
              <a:t>Does this physics package improve the precipitation forecasts for all seasons and locations?</a:t>
            </a:r>
          </a:p>
          <a:p>
            <a:r>
              <a:rPr lang="en-US" dirty="0" smtClean="0"/>
              <a:t>Does the use of computer platform make any systematic difference for 500 </a:t>
            </a:r>
            <a:r>
              <a:rPr lang="en-US" dirty="0" err="1" smtClean="0"/>
              <a:t>mb</a:t>
            </a:r>
            <a:r>
              <a:rPr lang="en-US" dirty="0" smtClean="0"/>
              <a:t> heights?</a:t>
            </a:r>
          </a:p>
          <a:p>
            <a:r>
              <a:rPr lang="en-US" dirty="0" smtClean="0"/>
              <a:t>Is </a:t>
            </a:r>
            <a:r>
              <a:rPr lang="en-US" dirty="0" err="1" smtClean="0"/>
              <a:t>windfarm</a:t>
            </a:r>
            <a:r>
              <a:rPr lang="en-US" dirty="0" smtClean="0"/>
              <a:t> power forecasting significantly improved with additional radar observations?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possible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detect incredibly small differences?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" y="996951"/>
            <a:ext cx="7607300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8350" y="533400"/>
            <a:ext cx="760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much does difference does a computer platform make?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" y="481013"/>
            <a:ext cx="7607300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83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 multiple approaches, we’d very much like a report card</a:t>
            </a:r>
            <a:endParaRPr lang="en-US" dirty="0"/>
          </a:p>
        </p:txBody>
      </p:sp>
      <p:pic>
        <p:nvPicPr>
          <p:cNvPr id="5" name="ClipArt Placeholder 4" descr="report-card-26.jpg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986520" cy="1371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514600"/>
            <a:ext cx="66294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The model with the best score is declared the best model.</a:t>
            </a:r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Identifying differences is one task</a:t>
            </a:r>
          </a:p>
          <a:p>
            <a:pPr lvl="1"/>
            <a:r>
              <a:rPr lang="en-US" dirty="0" smtClean="0"/>
              <a:t>Assuring that observed differences are likely to represent future behavior is harder.</a:t>
            </a:r>
          </a:p>
          <a:p>
            <a:pPr lvl="1"/>
            <a:r>
              <a:rPr lang="en-US" dirty="0" smtClean="0"/>
              <a:t>The need for statistical significance</a:t>
            </a:r>
          </a:p>
          <a:p>
            <a:r>
              <a:rPr lang="en-US" dirty="0" smtClean="0"/>
              <a:t>We need an honest report card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9624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Testing of weather forecasting can be expensive. </a:t>
            </a:r>
          </a:p>
          <a:p>
            <a:r>
              <a:rPr lang="en-US" sz="2000" dirty="0" smtClean="0"/>
              <a:t>We can design tests to assure that we can identify changes of a particular magnitude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Decision Support testing  - Proactively designing the test to detect differences.</a:t>
            </a:r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5712162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980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statistical models assume:</a:t>
            </a:r>
          </a:p>
          <a:p>
            <a:pPr lvl="1"/>
            <a:r>
              <a:rPr lang="en-US" dirty="0" smtClean="0"/>
              <a:t>Data are independent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Data are identically distributed;</a:t>
            </a:r>
          </a:p>
          <a:p>
            <a:pPr lvl="1"/>
            <a:r>
              <a:rPr lang="en-US" dirty="0"/>
              <a:t>Data are normally distributed.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 few caveats that make these methods difficult to apply</a:t>
            </a:r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0"/>
            <a:ext cx="9453564" cy="7321550"/>
            <a:chOff x="0" y="0"/>
            <a:chExt cx="5955" cy="4612"/>
          </a:xfrm>
          <a:solidFill>
            <a:schemeClr val="bg1"/>
          </a:solidFill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955" cy="46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725" y="3668"/>
              <a:ext cx="76" cy="1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346" y="622"/>
              <a:ext cx="76" cy="1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72" y="179"/>
              <a:ext cx="3962" cy="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CONUS Temperature </a:t>
              </a:r>
              <a:r>
                <a:rPr kumimoji="0" lang="en-US" altLang="en-US" sz="2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rmse</a:t>
              </a:r>
              <a:r>
                <a:rPr kumimoji="0" lang="en-US" altLang="en-US" sz="2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altLang="en-US" sz="2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– Six Pressure Levels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65" y="358"/>
              <a:ext cx="5222" cy="2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Change in St. Dev. for 24 hour (00Z) predictions using every other day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791" y="4239"/>
              <a:ext cx="2275" cy="1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P150,P200,P250,P300,P400,P500,P700,P850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 rot="16200000">
              <a:off x="-600" y="2243"/>
              <a:ext cx="1729" cy="1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Estimates of </a:t>
              </a: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RMSE  Differences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1714" y="578"/>
              <a:ext cx="0" cy="328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2646" y="578"/>
              <a:ext cx="0" cy="328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3578" y="578"/>
              <a:ext cx="0" cy="328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4510" y="578"/>
              <a:ext cx="0" cy="328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190" y="3867"/>
              <a:ext cx="0" cy="6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2122" y="3867"/>
              <a:ext cx="0" cy="6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3054" y="3867"/>
              <a:ext cx="0" cy="6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986" y="3867"/>
              <a:ext cx="0" cy="6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4917" y="3867"/>
              <a:ext cx="0" cy="6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190" y="3867"/>
              <a:ext cx="3727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1016" y="4001"/>
              <a:ext cx="372" cy="1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annual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1964" y="4001"/>
              <a:ext cx="333" cy="1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winter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2888" y="4001"/>
              <a:ext cx="341" cy="1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spring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3770" y="4001"/>
              <a:ext cx="437" cy="1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summer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4725" y="4001"/>
              <a:ext cx="407" cy="1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autumn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>
              <a:off x="512" y="3441"/>
              <a:ext cx="66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512" y="2832"/>
              <a:ext cx="66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>
              <a:off x="512" y="2223"/>
              <a:ext cx="66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512" y="1614"/>
              <a:ext cx="66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512" y="1004"/>
              <a:ext cx="66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578" y="1004"/>
              <a:ext cx="0" cy="24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 rot="5400000">
              <a:off x="379" y="3589"/>
              <a:ext cx="233" cy="1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-0.4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 rot="5400000">
              <a:off x="379" y="2980"/>
              <a:ext cx="233" cy="1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-0.2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 rot="5400000">
              <a:off x="397" y="2334"/>
              <a:ext cx="197" cy="1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 rot="5400000">
              <a:off x="397" y="1725"/>
              <a:ext cx="197" cy="1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 rot="5400000">
              <a:off x="397" y="1115"/>
              <a:ext cx="197" cy="1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581" y="581"/>
              <a:ext cx="4985" cy="328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753" y="2577"/>
              <a:ext cx="0" cy="382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745" y="2742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772" y="2608"/>
              <a:ext cx="0" cy="381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727" y="2773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870" y="2530"/>
              <a:ext cx="0" cy="413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862" y="2710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889" y="2514"/>
              <a:ext cx="0" cy="413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843" y="2694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986" y="2461"/>
              <a:ext cx="0" cy="148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979" y="2508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1006" y="2465"/>
              <a:ext cx="0" cy="149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959" y="2513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1102" y="2496"/>
              <a:ext cx="0" cy="162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1095" y="2550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1121" y="2475"/>
              <a:ext cx="0" cy="161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076" y="2530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>
              <a:off x="1219" y="2554"/>
              <a:ext cx="0" cy="159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1212" y="2608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1238" y="2528"/>
              <a:ext cx="0" cy="159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1193" y="2582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1335" y="2464"/>
              <a:ext cx="0" cy="168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1329" y="2521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1355" y="2457"/>
              <a:ext cx="0" cy="168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1308" y="2514"/>
              <a:ext cx="54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>
              <a:off x="1452" y="2858"/>
              <a:ext cx="0" cy="187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3"/>
            <p:cNvSpPr>
              <a:spLocks noChangeArrowheads="1"/>
            </p:cNvSpPr>
            <p:nvPr/>
          </p:nvSpPr>
          <p:spPr bwMode="auto">
            <a:xfrm>
              <a:off x="1445" y="2925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4" name="Line 64"/>
            <p:cNvSpPr>
              <a:spLocks noChangeShapeType="1"/>
            </p:cNvSpPr>
            <p:nvPr/>
          </p:nvSpPr>
          <p:spPr bwMode="auto">
            <a:xfrm>
              <a:off x="1472" y="2854"/>
              <a:ext cx="0" cy="186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" name="Oval 65"/>
            <p:cNvSpPr>
              <a:spLocks noChangeArrowheads="1"/>
            </p:cNvSpPr>
            <p:nvPr/>
          </p:nvSpPr>
          <p:spPr bwMode="auto">
            <a:xfrm>
              <a:off x="1425" y="2920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" name="Line 66"/>
            <p:cNvSpPr>
              <a:spLocks noChangeShapeType="1"/>
            </p:cNvSpPr>
            <p:nvPr/>
          </p:nvSpPr>
          <p:spPr bwMode="auto">
            <a:xfrm>
              <a:off x="1569" y="2044"/>
              <a:ext cx="0" cy="543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9" name="Oval 67"/>
            <p:cNvSpPr>
              <a:spLocks noChangeArrowheads="1"/>
            </p:cNvSpPr>
            <p:nvPr/>
          </p:nvSpPr>
          <p:spPr bwMode="auto">
            <a:xfrm>
              <a:off x="1561" y="2289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0" name="Line 68"/>
            <p:cNvSpPr>
              <a:spLocks noChangeShapeType="1"/>
            </p:cNvSpPr>
            <p:nvPr/>
          </p:nvSpPr>
          <p:spPr bwMode="auto">
            <a:xfrm>
              <a:off x="1588" y="2061"/>
              <a:ext cx="0" cy="542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Oval 69"/>
            <p:cNvSpPr>
              <a:spLocks noChangeArrowheads="1"/>
            </p:cNvSpPr>
            <p:nvPr/>
          </p:nvSpPr>
          <p:spPr bwMode="auto">
            <a:xfrm>
              <a:off x="1542" y="2305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" name="Line 70"/>
            <p:cNvSpPr>
              <a:spLocks noChangeShapeType="1"/>
            </p:cNvSpPr>
            <p:nvPr/>
          </p:nvSpPr>
          <p:spPr bwMode="auto">
            <a:xfrm>
              <a:off x="1684" y="2694"/>
              <a:ext cx="0" cy="490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" name="Oval 71"/>
            <p:cNvSpPr>
              <a:spLocks noChangeArrowheads="1"/>
            </p:cNvSpPr>
            <p:nvPr/>
          </p:nvSpPr>
          <p:spPr bwMode="auto">
            <a:xfrm>
              <a:off x="1678" y="2913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" name="Line 72"/>
            <p:cNvSpPr>
              <a:spLocks noChangeShapeType="1"/>
            </p:cNvSpPr>
            <p:nvPr/>
          </p:nvSpPr>
          <p:spPr bwMode="auto">
            <a:xfrm>
              <a:off x="1704" y="2739"/>
              <a:ext cx="0" cy="490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" name="Oval 73"/>
            <p:cNvSpPr>
              <a:spLocks noChangeArrowheads="1"/>
            </p:cNvSpPr>
            <p:nvPr/>
          </p:nvSpPr>
          <p:spPr bwMode="auto">
            <a:xfrm>
              <a:off x="1658" y="2958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" name="Line 74"/>
            <p:cNvSpPr>
              <a:spLocks noChangeShapeType="1"/>
            </p:cNvSpPr>
            <p:nvPr/>
          </p:nvSpPr>
          <p:spPr bwMode="auto">
            <a:xfrm>
              <a:off x="1801" y="2720"/>
              <a:ext cx="0" cy="869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" name="Oval 75"/>
            <p:cNvSpPr>
              <a:spLocks noChangeArrowheads="1"/>
            </p:cNvSpPr>
            <p:nvPr/>
          </p:nvSpPr>
          <p:spPr bwMode="auto">
            <a:xfrm>
              <a:off x="1795" y="3128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" name="Line 76"/>
            <p:cNvSpPr>
              <a:spLocks noChangeShapeType="1"/>
            </p:cNvSpPr>
            <p:nvPr/>
          </p:nvSpPr>
          <p:spPr bwMode="auto">
            <a:xfrm>
              <a:off x="1821" y="2708"/>
              <a:ext cx="0" cy="869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" name="Oval 77"/>
            <p:cNvSpPr>
              <a:spLocks noChangeArrowheads="1"/>
            </p:cNvSpPr>
            <p:nvPr/>
          </p:nvSpPr>
          <p:spPr bwMode="auto">
            <a:xfrm>
              <a:off x="1775" y="3116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" name="Line 78"/>
            <p:cNvSpPr>
              <a:spLocks noChangeShapeType="1"/>
            </p:cNvSpPr>
            <p:nvPr/>
          </p:nvSpPr>
          <p:spPr bwMode="auto">
            <a:xfrm>
              <a:off x="1918" y="2353"/>
              <a:ext cx="0" cy="299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1" name="Oval 79"/>
            <p:cNvSpPr>
              <a:spLocks noChangeArrowheads="1"/>
            </p:cNvSpPr>
            <p:nvPr/>
          </p:nvSpPr>
          <p:spPr bwMode="auto">
            <a:xfrm>
              <a:off x="1910" y="2475"/>
              <a:ext cx="54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2" name="Line 80"/>
            <p:cNvSpPr>
              <a:spLocks noChangeShapeType="1"/>
            </p:cNvSpPr>
            <p:nvPr/>
          </p:nvSpPr>
          <p:spPr bwMode="auto">
            <a:xfrm>
              <a:off x="1937" y="2386"/>
              <a:ext cx="0" cy="300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3" name="Oval 81"/>
            <p:cNvSpPr>
              <a:spLocks noChangeArrowheads="1"/>
            </p:cNvSpPr>
            <p:nvPr/>
          </p:nvSpPr>
          <p:spPr bwMode="auto">
            <a:xfrm>
              <a:off x="1892" y="2510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4" name="Line 82"/>
            <p:cNvSpPr>
              <a:spLocks noChangeShapeType="1"/>
            </p:cNvSpPr>
            <p:nvPr/>
          </p:nvSpPr>
          <p:spPr bwMode="auto">
            <a:xfrm>
              <a:off x="2035" y="2463"/>
              <a:ext cx="0" cy="287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5" name="Oval 83"/>
            <p:cNvSpPr>
              <a:spLocks noChangeArrowheads="1"/>
            </p:cNvSpPr>
            <p:nvPr/>
          </p:nvSpPr>
          <p:spPr bwMode="auto">
            <a:xfrm>
              <a:off x="2027" y="2580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6" name="Line 84"/>
            <p:cNvSpPr>
              <a:spLocks noChangeShapeType="1"/>
            </p:cNvSpPr>
            <p:nvPr/>
          </p:nvSpPr>
          <p:spPr bwMode="auto">
            <a:xfrm>
              <a:off x="2054" y="2443"/>
              <a:ext cx="0" cy="288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7" name="Oval 85"/>
            <p:cNvSpPr>
              <a:spLocks noChangeArrowheads="1"/>
            </p:cNvSpPr>
            <p:nvPr/>
          </p:nvSpPr>
          <p:spPr bwMode="auto">
            <a:xfrm>
              <a:off x="2008" y="2560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8" name="Line 86"/>
            <p:cNvSpPr>
              <a:spLocks noChangeShapeType="1"/>
            </p:cNvSpPr>
            <p:nvPr/>
          </p:nvSpPr>
          <p:spPr bwMode="auto">
            <a:xfrm>
              <a:off x="2151" y="2569"/>
              <a:ext cx="0" cy="268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9" name="Oval 87"/>
            <p:cNvSpPr>
              <a:spLocks noChangeArrowheads="1"/>
            </p:cNvSpPr>
            <p:nvPr/>
          </p:nvSpPr>
          <p:spPr bwMode="auto">
            <a:xfrm>
              <a:off x="2144" y="2676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0" name="Line 88"/>
            <p:cNvSpPr>
              <a:spLocks noChangeShapeType="1"/>
            </p:cNvSpPr>
            <p:nvPr/>
          </p:nvSpPr>
          <p:spPr bwMode="auto">
            <a:xfrm>
              <a:off x="2171" y="2541"/>
              <a:ext cx="0" cy="269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1" name="Oval 89"/>
            <p:cNvSpPr>
              <a:spLocks noChangeArrowheads="1"/>
            </p:cNvSpPr>
            <p:nvPr/>
          </p:nvSpPr>
          <p:spPr bwMode="auto">
            <a:xfrm>
              <a:off x="2124" y="2649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2" name="Line 90"/>
            <p:cNvSpPr>
              <a:spLocks noChangeShapeType="1"/>
            </p:cNvSpPr>
            <p:nvPr/>
          </p:nvSpPr>
          <p:spPr bwMode="auto">
            <a:xfrm>
              <a:off x="2268" y="2367"/>
              <a:ext cx="0" cy="343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3" name="Oval 91"/>
            <p:cNvSpPr>
              <a:spLocks noChangeArrowheads="1"/>
            </p:cNvSpPr>
            <p:nvPr/>
          </p:nvSpPr>
          <p:spPr bwMode="auto">
            <a:xfrm>
              <a:off x="2260" y="2512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4" name="Line 92"/>
            <p:cNvSpPr>
              <a:spLocks noChangeShapeType="1"/>
            </p:cNvSpPr>
            <p:nvPr/>
          </p:nvSpPr>
          <p:spPr bwMode="auto">
            <a:xfrm>
              <a:off x="2286" y="2364"/>
              <a:ext cx="0" cy="342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5" name="Oval 93"/>
            <p:cNvSpPr>
              <a:spLocks noChangeArrowheads="1"/>
            </p:cNvSpPr>
            <p:nvPr/>
          </p:nvSpPr>
          <p:spPr bwMode="auto">
            <a:xfrm>
              <a:off x="2241" y="2508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6" name="Line 94"/>
            <p:cNvSpPr>
              <a:spLocks noChangeShapeType="1"/>
            </p:cNvSpPr>
            <p:nvPr/>
          </p:nvSpPr>
          <p:spPr bwMode="auto">
            <a:xfrm>
              <a:off x="2384" y="2818"/>
              <a:ext cx="0" cy="391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7" name="Oval 95"/>
            <p:cNvSpPr>
              <a:spLocks noChangeArrowheads="1"/>
            </p:cNvSpPr>
            <p:nvPr/>
          </p:nvSpPr>
          <p:spPr bwMode="auto">
            <a:xfrm>
              <a:off x="2377" y="2986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8" name="Line 96"/>
            <p:cNvSpPr>
              <a:spLocks noChangeShapeType="1"/>
            </p:cNvSpPr>
            <p:nvPr/>
          </p:nvSpPr>
          <p:spPr bwMode="auto">
            <a:xfrm>
              <a:off x="2403" y="2802"/>
              <a:ext cx="0" cy="389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9" name="Oval 97"/>
            <p:cNvSpPr>
              <a:spLocks noChangeArrowheads="1"/>
            </p:cNvSpPr>
            <p:nvPr/>
          </p:nvSpPr>
          <p:spPr bwMode="auto">
            <a:xfrm>
              <a:off x="2358" y="2970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0" name="Line 98"/>
            <p:cNvSpPr>
              <a:spLocks noChangeShapeType="1"/>
            </p:cNvSpPr>
            <p:nvPr/>
          </p:nvSpPr>
          <p:spPr bwMode="auto">
            <a:xfrm>
              <a:off x="2500" y="1978"/>
              <a:ext cx="0" cy="284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1" name="Oval 99"/>
            <p:cNvSpPr>
              <a:spLocks noChangeArrowheads="1"/>
            </p:cNvSpPr>
            <p:nvPr/>
          </p:nvSpPr>
          <p:spPr bwMode="auto">
            <a:xfrm>
              <a:off x="2494" y="2094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2" name="Line 100"/>
            <p:cNvSpPr>
              <a:spLocks noChangeShapeType="1"/>
            </p:cNvSpPr>
            <p:nvPr/>
          </p:nvSpPr>
          <p:spPr bwMode="auto">
            <a:xfrm>
              <a:off x="2520" y="2038"/>
              <a:ext cx="0" cy="285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3" name="Oval 101"/>
            <p:cNvSpPr>
              <a:spLocks noChangeArrowheads="1"/>
            </p:cNvSpPr>
            <p:nvPr/>
          </p:nvSpPr>
          <p:spPr bwMode="auto">
            <a:xfrm>
              <a:off x="2474" y="2154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4" name="Line 102"/>
            <p:cNvSpPr>
              <a:spLocks noChangeShapeType="1"/>
            </p:cNvSpPr>
            <p:nvPr/>
          </p:nvSpPr>
          <p:spPr bwMode="auto">
            <a:xfrm>
              <a:off x="2617" y="2581"/>
              <a:ext cx="0" cy="833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" name="Oval 103"/>
            <p:cNvSpPr>
              <a:spLocks noChangeArrowheads="1"/>
            </p:cNvSpPr>
            <p:nvPr/>
          </p:nvSpPr>
          <p:spPr bwMode="auto">
            <a:xfrm>
              <a:off x="2610" y="2971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6" name="Line 104"/>
            <p:cNvSpPr>
              <a:spLocks noChangeShapeType="1"/>
            </p:cNvSpPr>
            <p:nvPr/>
          </p:nvSpPr>
          <p:spPr bwMode="auto">
            <a:xfrm>
              <a:off x="2637" y="2642"/>
              <a:ext cx="0" cy="834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7" name="Oval 105"/>
            <p:cNvSpPr>
              <a:spLocks noChangeArrowheads="1"/>
            </p:cNvSpPr>
            <p:nvPr/>
          </p:nvSpPr>
          <p:spPr bwMode="auto">
            <a:xfrm>
              <a:off x="2590" y="3032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8" name="Line 106"/>
            <p:cNvSpPr>
              <a:spLocks noChangeShapeType="1"/>
            </p:cNvSpPr>
            <p:nvPr/>
          </p:nvSpPr>
          <p:spPr bwMode="auto">
            <a:xfrm>
              <a:off x="2734" y="2130"/>
              <a:ext cx="0" cy="717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9" name="Oval 107"/>
            <p:cNvSpPr>
              <a:spLocks noChangeArrowheads="1"/>
            </p:cNvSpPr>
            <p:nvPr/>
          </p:nvSpPr>
          <p:spPr bwMode="auto">
            <a:xfrm>
              <a:off x="2726" y="2461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0" name="Line 108"/>
            <p:cNvSpPr>
              <a:spLocks noChangeShapeType="1"/>
            </p:cNvSpPr>
            <p:nvPr/>
          </p:nvSpPr>
          <p:spPr bwMode="auto">
            <a:xfrm>
              <a:off x="2753" y="2075"/>
              <a:ext cx="0" cy="716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1" name="Oval 109"/>
            <p:cNvSpPr>
              <a:spLocks noChangeArrowheads="1"/>
            </p:cNvSpPr>
            <p:nvPr/>
          </p:nvSpPr>
          <p:spPr bwMode="auto">
            <a:xfrm>
              <a:off x="2707" y="2406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2" name="Line 110"/>
            <p:cNvSpPr>
              <a:spLocks noChangeShapeType="1"/>
            </p:cNvSpPr>
            <p:nvPr/>
          </p:nvSpPr>
          <p:spPr bwMode="auto">
            <a:xfrm>
              <a:off x="2849" y="2332"/>
              <a:ext cx="0" cy="332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3" name="Oval 111"/>
            <p:cNvSpPr>
              <a:spLocks noChangeArrowheads="1"/>
            </p:cNvSpPr>
            <p:nvPr/>
          </p:nvSpPr>
          <p:spPr bwMode="auto">
            <a:xfrm>
              <a:off x="2843" y="2471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4" name="Line 112"/>
            <p:cNvSpPr>
              <a:spLocks noChangeShapeType="1"/>
            </p:cNvSpPr>
            <p:nvPr/>
          </p:nvSpPr>
          <p:spPr bwMode="auto">
            <a:xfrm>
              <a:off x="2869" y="2344"/>
              <a:ext cx="0" cy="331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5" name="Oval 113"/>
            <p:cNvSpPr>
              <a:spLocks noChangeArrowheads="1"/>
            </p:cNvSpPr>
            <p:nvPr/>
          </p:nvSpPr>
          <p:spPr bwMode="auto">
            <a:xfrm>
              <a:off x="2823" y="2482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6" name="Line 114"/>
            <p:cNvSpPr>
              <a:spLocks noChangeShapeType="1"/>
            </p:cNvSpPr>
            <p:nvPr/>
          </p:nvSpPr>
          <p:spPr bwMode="auto">
            <a:xfrm>
              <a:off x="2966" y="2380"/>
              <a:ext cx="0" cy="249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7" name="Oval 115"/>
            <p:cNvSpPr>
              <a:spLocks noChangeArrowheads="1"/>
            </p:cNvSpPr>
            <p:nvPr/>
          </p:nvSpPr>
          <p:spPr bwMode="auto">
            <a:xfrm>
              <a:off x="2960" y="2478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8" name="Line 116"/>
            <p:cNvSpPr>
              <a:spLocks noChangeShapeType="1"/>
            </p:cNvSpPr>
            <p:nvPr/>
          </p:nvSpPr>
          <p:spPr bwMode="auto">
            <a:xfrm>
              <a:off x="2986" y="2331"/>
              <a:ext cx="0" cy="249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9" name="Oval 117"/>
            <p:cNvSpPr>
              <a:spLocks noChangeArrowheads="1"/>
            </p:cNvSpPr>
            <p:nvPr/>
          </p:nvSpPr>
          <p:spPr bwMode="auto">
            <a:xfrm>
              <a:off x="2940" y="2429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0" name="Line 118"/>
            <p:cNvSpPr>
              <a:spLocks noChangeShapeType="1"/>
            </p:cNvSpPr>
            <p:nvPr/>
          </p:nvSpPr>
          <p:spPr bwMode="auto">
            <a:xfrm>
              <a:off x="3083" y="2482"/>
              <a:ext cx="0" cy="186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1" name="Oval 119"/>
            <p:cNvSpPr>
              <a:spLocks noChangeArrowheads="1"/>
            </p:cNvSpPr>
            <p:nvPr/>
          </p:nvSpPr>
          <p:spPr bwMode="auto">
            <a:xfrm>
              <a:off x="3076" y="2549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2" name="Line 120"/>
            <p:cNvSpPr>
              <a:spLocks noChangeShapeType="1"/>
            </p:cNvSpPr>
            <p:nvPr/>
          </p:nvSpPr>
          <p:spPr bwMode="auto">
            <a:xfrm>
              <a:off x="3102" y="2485"/>
              <a:ext cx="0" cy="186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3" name="Oval 121"/>
            <p:cNvSpPr>
              <a:spLocks noChangeArrowheads="1"/>
            </p:cNvSpPr>
            <p:nvPr/>
          </p:nvSpPr>
          <p:spPr bwMode="auto">
            <a:xfrm>
              <a:off x="3057" y="2551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4" name="Line 122"/>
            <p:cNvSpPr>
              <a:spLocks noChangeShapeType="1"/>
            </p:cNvSpPr>
            <p:nvPr/>
          </p:nvSpPr>
          <p:spPr bwMode="auto">
            <a:xfrm>
              <a:off x="3200" y="2354"/>
              <a:ext cx="0" cy="260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" name="Oval 123"/>
            <p:cNvSpPr>
              <a:spLocks noChangeArrowheads="1"/>
            </p:cNvSpPr>
            <p:nvPr/>
          </p:nvSpPr>
          <p:spPr bwMode="auto">
            <a:xfrm>
              <a:off x="3192" y="2458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6" name="Line 124"/>
            <p:cNvSpPr>
              <a:spLocks noChangeShapeType="1"/>
            </p:cNvSpPr>
            <p:nvPr/>
          </p:nvSpPr>
          <p:spPr bwMode="auto">
            <a:xfrm>
              <a:off x="3219" y="2350"/>
              <a:ext cx="0" cy="259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7" name="Oval 125"/>
            <p:cNvSpPr>
              <a:spLocks noChangeArrowheads="1"/>
            </p:cNvSpPr>
            <p:nvPr/>
          </p:nvSpPr>
          <p:spPr bwMode="auto">
            <a:xfrm>
              <a:off x="3173" y="2453"/>
              <a:ext cx="54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8" name="Line 126"/>
            <p:cNvSpPr>
              <a:spLocks noChangeShapeType="1"/>
            </p:cNvSpPr>
            <p:nvPr/>
          </p:nvSpPr>
          <p:spPr bwMode="auto">
            <a:xfrm>
              <a:off x="3316" y="2660"/>
              <a:ext cx="0" cy="280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9" name="Oval 127"/>
            <p:cNvSpPr>
              <a:spLocks noChangeArrowheads="1"/>
            </p:cNvSpPr>
            <p:nvPr/>
          </p:nvSpPr>
          <p:spPr bwMode="auto">
            <a:xfrm>
              <a:off x="3309" y="2774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0" name="Line 128"/>
            <p:cNvSpPr>
              <a:spLocks noChangeShapeType="1"/>
            </p:cNvSpPr>
            <p:nvPr/>
          </p:nvSpPr>
          <p:spPr bwMode="auto">
            <a:xfrm>
              <a:off x="3336" y="2677"/>
              <a:ext cx="0" cy="280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1" name="Oval 129"/>
            <p:cNvSpPr>
              <a:spLocks noChangeArrowheads="1"/>
            </p:cNvSpPr>
            <p:nvPr/>
          </p:nvSpPr>
          <p:spPr bwMode="auto">
            <a:xfrm>
              <a:off x="3289" y="2790"/>
              <a:ext cx="53" cy="54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2" name="Line 130"/>
            <p:cNvSpPr>
              <a:spLocks noChangeShapeType="1"/>
            </p:cNvSpPr>
            <p:nvPr/>
          </p:nvSpPr>
          <p:spPr bwMode="auto">
            <a:xfrm>
              <a:off x="3433" y="1935"/>
              <a:ext cx="0" cy="460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3" name="Oval 131"/>
            <p:cNvSpPr>
              <a:spLocks noChangeArrowheads="1"/>
            </p:cNvSpPr>
            <p:nvPr/>
          </p:nvSpPr>
          <p:spPr bwMode="auto">
            <a:xfrm>
              <a:off x="3425" y="2138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4" name="Line 132"/>
            <p:cNvSpPr>
              <a:spLocks noChangeShapeType="1"/>
            </p:cNvSpPr>
            <p:nvPr/>
          </p:nvSpPr>
          <p:spPr bwMode="auto">
            <a:xfrm>
              <a:off x="3451" y="1886"/>
              <a:ext cx="0" cy="460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5" name="Oval 133"/>
            <p:cNvSpPr>
              <a:spLocks noChangeArrowheads="1"/>
            </p:cNvSpPr>
            <p:nvPr/>
          </p:nvSpPr>
          <p:spPr bwMode="auto">
            <a:xfrm>
              <a:off x="3406" y="2089"/>
              <a:ext cx="53" cy="54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6" name="Line 134"/>
            <p:cNvSpPr>
              <a:spLocks noChangeShapeType="1"/>
            </p:cNvSpPr>
            <p:nvPr/>
          </p:nvSpPr>
          <p:spPr bwMode="auto">
            <a:xfrm>
              <a:off x="3549" y="2330"/>
              <a:ext cx="0" cy="347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7" name="Oval 135"/>
            <p:cNvSpPr>
              <a:spLocks noChangeArrowheads="1"/>
            </p:cNvSpPr>
            <p:nvPr/>
          </p:nvSpPr>
          <p:spPr bwMode="auto">
            <a:xfrm>
              <a:off x="3542" y="2477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8" name="Line 136"/>
            <p:cNvSpPr>
              <a:spLocks noChangeShapeType="1"/>
            </p:cNvSpPr>
            <p:nvPr/>
          </p:nvSpPr>
          <p:spPr bwMode="auto">
            <a:xfrm>
              <a:off x="3568" y="2364"/>
              <a:ext cx="0" cy="347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9" name="Oval 137"/>
            <p:cNvSpPr>
              <a:spLocks noChangeArrowheads="1"/>
            </p:cNvSpPr>
            <p:nvPr/>
          </p:nvSpPr>
          <p:spPr bwMode="auto">
            <a:xfrm>
              <a:off x="3523" y="2511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0" name="Line 138"/>
            <p:cNvSpPr>
              <a:spLocks noChangeShapeType="1"/>
            </p:cNvSpPr>
            <p:nvPr/>
          </p:nvSpPr>
          <p:spPr bwMode="auto">
            <a:xfrm>
              <a:off x="3665" y="2407"/>
              <a:ext cx="0" cy="371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1" name="Oval 139"/>
            <p:cNvSpPr>
              <a:spLocks noChangeArrowheads="1"/>
            </p:cNvSpPr>
            <p:nvPr/>
          </p:nvSpPr>
          <p:spPr bwMode="auto">
            <a:xfrm>
              <a:off x="3659" y="2566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2" name="Line 140"/>
            <p:cNvSpPr>
              <a:spLocks noChangeShapeType="1"/>
            </p:cNvSpPr>
            <p:nvPr/>
          </p:nvSpPr>
          <p:spPr bwMode="auto">
            <a:xfrm>
              <a:off x="3685" y="2405"/>
              <a:ext cx="0" cy="372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3" name="Oval 141"/>
            <p:cNvSpPr>
              <a:spLocks noChangeArrowheads="1"/>
            </p:cNvSpPr>
            <p:nvPr/>
          </p:nvSpPr>
          <p:spPr bwMode="auto">
            <a:xfrm>
              <a:off x="3639" y="2564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4" name="Line 142"/>
            <p:cNvSpPr>
              <a:spLocks noChangeShapeType="1"/>
            </p:cNvSpPr>
            <p:nvPr/>
          </p:nvSpPr>
          <p:spPr bwMode="auto">
            <a:xfrm>
              <a:off x="3782" y="2413"/>
              <a:ext cx="0" cy="363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5" name="Oval 143"/>
            <p:cNvSpPr>
              <a:spLocks noChangeArrowheads="1"/>
            </p:cNvSpPr>
            <p:nvPr/>
          </p:nvSpPr>
          <p:spPr bwMode="auto">
            <a:xfrm>
              <a:off x="3774" y="2569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6" name="Line 144"/>
            <p:cNvSpPr>
              <a:spLocks noChangeShapeType="1"/>
            </p:cNvSpPr>
            <p:nvPr/>
          </p:nvSpPr>
          <p:spPr bwMode="auto">
            <a:xfrm>
              <a:off x="3801" y="2384"/>
              <a:ext cx="0" cy="363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7" name="Oval 145"/>
            <p:cNvSpPr>
              <a:spLocks noChangeArrowheads="1"/>
            </p:cNvSpPr>
            <p:nvPr/>
          </p:nvSpPr>
          <p:spPr bwMode="auto">
            <a:xfrm>
              <a:off x="3755" y="2539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8" name="Line 146"/>
            <p:cNvSpPr>
              <a:spLocks noChangeShapeType="1"/>
            </p:cNvSpPr>
            <p:nvPr/>
          </p:nvSpPr>
          <p:spPr bwMode="auto">
            <a:xfrm>
              <a:off x="3899" y="2411"/>
              <a:ext cx="0" cy="283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9" name="Oval 147"/>
            <p:cNvSpPr>
              <a:spLocks noChangeArrowheads="1"/>
            </p:cNvSpPr>
            <p:nvPr/>
          </p:nvSpPr>
          <p:spPr bwMode="auto">
            <a:xfrm>
              <a:off x="3891" y="2526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0" name="Line 148"/>
            <p:cNvSpPr>
              <a:spLocks noChangeShapeType="1"/>
            </p:cNvSpPr>
            <p:nvPr/>
          </p:nvSpPr>
          <p:spPr bwMode="auto">
            <a:xfrm>
              <a:off x="3918" y="2402"/>
              <a:ext cx="0" cy="283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1" name="Oval 149"/>
            <p:cNvSpPr>
              <a:spLocks noChangeArrowheads="1"/>
            </p:cNvSpPr>
            <p:nvPr/>
          </p:nvSpPr>
          <p:spPr bwMode="auto">
            <a:xfrm>
              <a:off x="3872" y="2517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2" name="Line 150"/>
            <p:cNvSpPr>
              <a:spLocks noChangeShapeType="1"/>
            </p:cNvSpPr>
            <p:nvPr/>
          </p:nvSpPr>
          <p:spPr bwMode="auto">
            <a:xfrm>
              <a:off x="4014" y="2347"/>
              <a:ext cx="0" cy="364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3" name="Oval 151"/>
            <p:cNvSpPr>
              <a:spLocks noChangeArrowheads="1"/>
            </p:cNvSpPr>
            <p:nvPr/>
          </p:nvSpPr>
          <p:spPr bwMode="auto">
            <a:xfrm>
              <a:off x="4008" y="2503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4" name="Line 152"/>
            <p:cNvSpPr>
              <a:spLocks noChangeShapeType="1"/>
            </p:cNvSpPr>
            <p:nvPr/>
          </p:nvSpPr>
          <p:spPr bwMode="auto">
            <a:xfrm>
              <a:off x="4035" y="2307"/>
              <a:ext cx="0" cy="364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5" name="Oval 153"/>
            <p:cNvSpPr>
              <a:spLocks noChangeArrowheads="1"/>
            </p:cNvSpPr>
            <p:nvPr/>
          </p:nvSpPr>
          <p:spPr bwMode="auto">
            <a:xfrm>
              <a:off x="3988" y="2462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6" name="Line 154"/>
            <p:cNvSpPr>
              <a:spLocks noChangeShapeType="1"/>
            </p:cNvSpPr>
            <p:nvPr/>
          </p:nvSpPr>
          <p:spPr bwMode="auto">
            <a:xfrm>
              <a:off x="4131" y="2369"/>
              <a:ext cx="0" cy="337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7" name="Oval 155"/>
            <p:cNvSpPr>
              <a:spLocks noChangeArrowheads="1"/>
            </p:cNvSpPr>
            <p:nvPr/>
          </p:nvSpPr>
          <p:spPr bwMode="auto">
            <a:xfrm>
              <a:off x="4125" y="2511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8" name="Line 156"/>
            <p:cNvSpPr>
              <a:spLocks noChangeShapeType="1"/>
            </p:cNvSpPr>
            <p:nvPr/>
          </p:nvSpPr>
          <p:spPr bwMode="auto">
            <a:xfrm>
              <a:off x="4151" y="2332"/>
              <a:ext cx="0" cy="337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9" name="Oval 157"/>
            <p:cNvSpPr>
              <a:spLocks noChangeArrowheads="1"/>
            </p:cNvSpPr>
            <p:nvPr/>
          </p:nvSpPr>
          <p:spPr bwMode="auto">
            <a:xfrm>
              <a:off x="4105" y="2474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0" name="Line 158"/>
            <p:cNvSpPr>
              <a:spLocks noChangeShapeType="1"/>
            </p:cNvSpPr>
            <p:nvPr/>
          </p:nvSpPr>
          <p:spPr bwMode="auto">
            <a:xfrm>
              <a:off x="4248" y="2851"/>
              <a:ext cx="0" cy="198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1" name="Oval 159"/>
            <p:cNvSpPr>
              <a:spLocks noChangeArrowheads="1"/>
            </p:cNvSpPr>
            <p:nvPr/>
          </p:nvSpPr>
          <p:spPr bwMode="auto">
            <a:xfrm>
              <a:off x="4241" y="2924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2" name="Line 160"/>
            <p:cNvSpPr>
              <a:spLocks noChangeShapeType="1"/>
            </p:cNvSpPr>
            <p:nvPr/>
          </p:nvSpPr>
          <p:spPr bwMode="auto">
            <a:xfrm>
              <a:off x="4267" y="2868"/>
              <a:ext cx="0" cy="199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3" name="Oval 161"/>
            <p:cNvSpPr>
              <a:spLocks noChangeArrowheads="1"/>
            </p:cNvSpPr>
            <p:nvPr/>
          </p:nvSpPr>
          <p:spPr bwMode="auto">
            <a:xfrm>
              <a:off x="4222" y="2940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4" name="Line 162"/>
            <p:cNvSpPr>
              <a:spLocks noChangeShapeType="1"/>
            </p:cNvSpPr>
            <p:nvPr/>
          </p:nvSpPr>
          <p:spPr bwMode="auto">
            <a:xfrm>
              <a:off x="4364" y="2639"/>
              <a:ext cx="0" cy="348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5" name="Oval 163"/>
            <p:cNvSpPr>
              <a:spLocks noChangeArrowheads="1"/>
            </p:cNvSpPr>
            <p:nvPr/>
          </p:nvSpPr>
          <p:spPr bwMode="auto">
            <a:xfrm>
              <a:off x="4357" y="2786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6" name="Line 164"/>
            <p:cNvSpPr>
              <a:spLocks noChangeShapeType="1"/>
            </p:cNvSpPr>
            <p:nvPr/>
          </p:nvSpPr>
          <p:spPr bwMode="auto">
            <a:xfrm>
              <a:off x="4384" y="2674"/>
              <a:ext cx="0" cy="347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" name="Oval 165"/>
            <p:cNvSpPr>
              <a:spLocks noChangeArrowheads="1"/>
            </p:cNvSpPr>
            <p:nvPr/>
          </p:nvSpPr>
          <p:spPr bwMode="auto">
            <a:xfrm>
              <a:off x="4337" y="2821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" name="Line 166"/>
            <p:cNvSpPr>
              <a:spLocks noChangeShapeType="1"/>
            </p:cNvSpPr>
            <p:nvPr/>
          </p:nvSpPr>
          <p:spPr bwMode="auto">
            <a:xfrm>
              <a:off x="4481" y="2380"/>
              <a:ext cx="0" cy="522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" name="Oval 167"/>
            <p:cNvSpPr>
              <a:spLocks noChangeArrowheads="1"/>
            </p:cNvSpPr>
            <p:nvPr/>
          </p:nvSpPr>
          <p:spPr bwMode="auto">
            <a:xfrm>
              <a:off x="4474" y="2615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" name="Line 168"/>
            <p:cNvSpPr>
              <a:spLocks noChangeShapeType="1"/>
            </p:cNvSpPr>
            <p:nvPr/>
          </p:nvSpPr>
          <p:spPr bwMode="auto">
            <a:xfrm>
              <a:off x="4501" y="2347"/>
              <a:ext cx="0" cy="523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" name="Oval 169"/>
            <p:cNvSpPr>
              <a:spLocks noChangeArrowheads="1"/>
            </p:cNvSpPr>
            <p:nvPr/>
          </p:nvSpPr>
          <p:spPr bwMode="auto">
            <a:xfrm>
              <a:off x="4454" y="2583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" name="Line 170"/>
            <p:cNvSpPr>
              <a:spLocks noChangeShapeType="1"/>
            </p:cNvSpPr>
            <p:nvPr/>
          </p:nvSpPr>
          <p:spPr bwMode="auto">
            <a:xfrm>
              <a:off x="4598" y="2422"/>
              <a:ext cx="0" cy="590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3" name="Oval 171"/>
            <p:cNvSpPr>
              <a:spLocks noChangeArrowheads="1"/>
            </p:cNvSpPr>
            <p:nvPr/>
          </p:nvSpPr>
          <p:spPr bwMode="auto">
            <a:xfrm>
              <a:off x="4590" y="2690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4" name="Line 172"/>
            <p:cNvSpPr>
              <a:spLocks noChangeShapeType="1"/>
            </p:cNvSpPr>
            <p:nvPr/>
          </p:nvSpPr>
          <p:spPr bwMode="auto">
            <a:xfrm>
              <a:off x="4616" y="2424"/>
              <a:ext cx="0" cy="590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5" name="Oval 173"/>
            <p:cNvSpPr>
              <a:spLocks noChangeArrowheads="1"/>
            </p:cNvSpPr>
            <p:nvPr/>
          </p:nvSpPr>
          <p:spPr bwMode="auto">
            <a:xfrm>
              <a:off x="4571" y="2693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6" name="Line 174"/>
            <p:cNvSpPr>
              <a:spLocks noChangeShapeType="1"/>
            </p:cNvSpPr>
            <p:nvPr/>
          </p:nvSpPr>
          <p:spPr bwMode="auto">
            <a:xfrm>
              <a:off x="4714" y="2442"/>
              <a:ext cx="0" cy="215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7" name="Oval 175"/>
            <p:cNvSpPr>
              <a:spLocks noChangeArrowheads="1"/>
            </p:cNvSpPr>
            <p:nvPr/>
          </p:nvSpPr>
          <p:spPr bwMode="auto">
            <a:xfrm>
              <a:off x="4707" y="2523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8" name="Line 176"/>
            <p:cNvSpPr>
              <a:spLocks noChangeShapeType="1"/>
            </p:cNvSpPr>
            <p:nvPr/>
          </p:nvSpPr>
          <p:spPr bwMode="auto">
            <a:xfrm>
              <a:off x="4733" y="2452"/>
              <a:ext cx="0" cy="215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9" name="Oval 177"/>
            <p:cNvSpPr>
              <a:spLocks noChangeArrowheads="1"/>
            </p:cNvSpPr>
            <p:nvPr/>
          </p:nvSpPr>
          <p:spPr bwMode="auto">
            <a:xfrm>
              <a:off x="4688" y="2533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0" name="Line 178"/>
            <p:cNvSpPr>
              <a:spLocks noChangeShapeType="1"/>
            </p:cNvSpPr>
            <p:nvPr/>
          </p:nvSpPr>
          <p:spPr bwMode="auto">
            <a:xfrm>
              <a:off x="4830" y="2502"/>
              <a:ext cx="0" cy="296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1" name="Oval 179"/>
            <p:cNvSpPr>
              <a:spLocks noChangeArrowheads="1"/>
            </p:cNvSpPr>
            <p:nvPr/>
          </p:nvSpPr>
          <p:spPr bwMode="auto">
            <a:xfrm>
              <a:off x="4824" y="2623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2" name="Line 180"/>
            <p:cNvSpPr>
              <a:spLocks noChangeShapeType="1"/>
            </p:cNvSpPr>
            <p:nvPr/>
          </p:nvSpPr>
          <p:spPr bwMode="auto">
            <a:xfrm>
              <a:off x="4850" y="2496"/>
              <a:ext cx="0" cy="297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3" name="Oval 181"/>
            <p:cNvSpPr>
              <a:spLocks noChangeArrowheads="1"/>
            </p:cNvSpPr>
            <p:nvPr/>
          </p:nvSpPr>
          <p:spPr bwMode="auto">
            <a:xfrm>
              <a:off x="4804" y="2618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4" name="Line 182"/>
            <p:cNvSpPr>
              <a:spLocks noChangeShapeType="1"/>
            </p:cNvSpPr>
            <p:nvPr/>
          </p:nvSpPr>
          <p:spPr bwMode="auto">
            <a:xfrm>
              <a:off x="4947" y="2660"/>
              <a:ext cx="0" cy="162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5" name="Oval 183"/>
            <p:cNvSpPr>
              <a:spLocks noChangeArrowheads="1"/>
            </p:cNvSpPr>
            <p:nvPr/>
          </p:nvSpPr>
          <p:spPr bwMode="auto">
            <a:xfrm>
              <a:off x="4939" y="2715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6" name="Line 184"/>
            <p:cNvSpPr>
              <a:spLocks noChangeShapeType="1"/>
            </p:cNvSpPr>
            <p:nvPr/>
          </p:nvSpPr>
          <p:spPr bwMode="auto">
            <a:xfrm>
              <a:off x="4966" y="2629"/>
              <a:ext cx="0" cy="163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7" name="Oval 185"/>
            <p:cNvSpPr>
              <a:spLocks noChangeArrowheads="1"/>
            </p:cNvSpPr>
            <p:nvPr/>
          </p:nvSpPr>
          <p:spPr bwMode="auto">
            <a:xfrm>
              <a:off x="4920" y="2684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8" name="Line 186"/>
            <p:cNvSpPr>
              <a:spLocks noChangeShapeType="1"/>
            </p:cNvSpPr>
            <p:nvPr/>
          </p:nvSpPr>
          <p:spPr bwMode="auto">
            <a:xfrm>
              <a:off x="5064" y="2456"/>
              <a:ext cx="0" cy="352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9" name="Oval 187"/>
            <p:cNvSpPr>
              <a:spLocks noChangeArrowheads="1"/>
            </p:cNvSpPr>
            <p:nvPr/>
          </p:nvSpPr>
          <p:spPr bwMode="auto">
            <a:xfrm>
              <a:off x="5056" y="2605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0" name="Line 188"/>
            <p:cNvSpPr>
              <a:spLocks noChangeShapeType="1"/>
            </p:cNvSpPr>
            <p:nvPr/>
          </p:nvSpPr>
          <p:spPr bwMode="auto">
            <a:xfrm>
              <a:off x="5083" y="2465"/>
              <a:ext cx="0" cy="351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1" name="Oval 189"/>
            <p:cNvSpPr>
              <a:spLocks noChangeArrowheads="1"/>
            </p:cNvSpPr>
            <p:nvPr/>
          </p:nvSpPr>
          <p:spPr bwMode="auto">
            <a:xfrm>
              <a:off x="5037" y="2615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2" name="Line 190"/>
            <p:cNvSpPr>
              <a:spLocks noChangeShapeType="1"/>
            </p:cNvSpPr>
            <p:nvPr/>
          </p:nvSpPr>
          <p:spPr bwMode="auto">
            <a:xfrm>
              <a:off x="5179" y="2779"/>
              <a:ext cx="0" cy="531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3" name="Oval 191"/>
            <p:cNvSpPr>
              <a:spLocks noChangeArrowheads="1"/>
            </p:cNvSpPr>
            <p:nvPr/>
          </p:nvSpPr>
          <p:spPr bwMode="auto">
            <a:xfrm>
              <a:off x="5173" y="3018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4" name="Line 192"/>
            <p:cNvSpPr>
              <a:spLocks noChangeShapeType="1"/>
            </p:cNvSpPr>
            <p:nvPr/>
          </p:nvSpPr>
          <p:spPr bwMode="auto">
            <a:xfrm>
              <a:off x="5200" y="2753"/>
              <a:ext cx="0" cy="531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5" name="Oval 193"/>
            <p:cNvSpPr>
              <a:spLocks noChangeArrowheads="1"/>
            </p:cNvSpPr>
            <p:nvPr/>
          </p:nvSpPr>
          <p:spPr bwMode="auto">
            <a:xfrm>
              <a:off x="5153" y="2992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6" name="Line 194"/>
            <p:cNvSpPr>
              <a:spLocks noChangeShapeType="1"/>
            </p:cNvSpPr>
            <p:nvPr/>
          </p:nvSpPr>
          <p:spPr bwMode="auto">
            <a:xfrm>
              <a:off x="5296" y="1934"/>
              <a:ext cx="0" cy="326"/>
            </a:xfrm>
            <a:prstGeom prst="lin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7" name="Oval 195"/>
            <p:cNvSpPr>
              <a:spLocks noChangeArrowheads="1"/>
            </p:cNvSpPr>
            <p:nvPr/>
          </p:nvSpPr>
          <p:spPr bwMode="auto">
            <a:xfrm>
              <a:off x="5289" y="2071"/>
              <a:ext cx="53" cy="53"/>
            </a:xfrm>
            <a:prstGeom prst="ellipse">
              <a:avLst/>
            </a:prstGeom>
            <a:grpFill/>
            <a:ln w="9525">
              <a:solidFill>
                <a:srgbClr val="00408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8" name="Line 196"/>
            <p:cNvSpPr>
              <a:spLocks noChangeShapeType="1"/>
            </p:cNvSpPr>
            <p:nvPr/>
          </p:nvSpPr>
          <p:spPr bwMode="auto">
            <a:xfrm>
              <a:off x="5315" y="1925"/>
              <a:ext cx="0" cy="324"/>
            </a:xfrm>
            <a:prstGeom prst="lin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9" name="Oval 197"/>
            <p:cNvSpPr>
              <a:spLocks noChangeArrowheads="1"/>
            </p:cNvSpPr>
            <p:nvPr/>
          </p:nvSpPr>
          <p:spPr bwMode="auto">
            <a:xfrm>
              <a:off x="5270" y="2060"/>
              <a:ext cx="53" cy="53"/>
            </a:xfrm>
            <a:prstGeom prst="ellipse">
              <a:avLst/>
            </a:prstGeom>
            <a:grpFill/>
            <a:ln w="9525">
              <a:solidFill>
                <a:srgbClr val="80004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0" name="Line 198"/>
            <p:cNvSpPr>
              <a:spLocks noChangeShapeType="1"/>
            </p:cNvSpPr>
            <p:nvPr/>
          </p:nvSpPr>
          <p:spPr bwMode="auto">
            <a:xfrm>
              <a:off x="578" y="2223"/>
              <a:ext cx="4991" cy="0"/>
            </a:xfrm>
            <a:prstGeom prst="line">
              <a:avLst/>
            </a:prstGeom>
            <a:grpFill/>
            <a:ln w="9525">
              <a:solidFill>
                <a:srgbClr val="FF8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1" name="Rectangle 199"/>
            <p:cNvSpPr>
              <a:spLocks noChangeArrowheads="1"/>
            </p:cNvSpPr>
            <p:nvPr/>
          </p:nvSpPr>
          <p:spPr bwMode="auto">
            <a:xfrm>
              <a:off x="1056" y="959"/>
              <a:ext cx="849" cy="1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blue is every day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82" name="Rectangle 200"/>
            <p:cNvSpPr>
              <a:spLocks noChangeArrowheads="1"/>
            </p:cNvSpPr>
            <p:nvPr/>
          </p:nvSpPr>
          <p:spPr bwMode="auto">
            <a:xfrm>
              <a:off x="929" y="1081"/>
              <a:ext cx="1075" cy="1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red is every other day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Physics dominates weather</a:t>
            </a:r>
          </a:p>
          <a:p>
            <a:r>
              <a:rPr lang="en-US" dirty="0" smtClean="0"/>
              <a:t>Daily persistence exists everywhere</a:t>
            </a:r>
          </a:p>
          <a:p>
            <a:r>
              <a:rPr lang="en-US" dirty="0" smtClean="0"/>
              <a:t>Natural variability in weather exists everywhere</a:t>
            </a:r>
          </a:p>
          <a:p>
            <a:r>
              <a:rPr lang="en-US" dirty="0" smtClean="0"/>
              <a:t>Assumptions about persistence and variability always need to be tested.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universal are conclusions from one study applied to other geographic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15859074"/>
              </p:ext>
            </p:extLst>
          </p:nvPr>
        </p:nvGraphicFramePr>
        <p:xfrm>
          <a:off x="-15240" y="131762"/>
          <a:ext cx="8534400" cy="659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5" name="Graph Sheet" r:id="rId3" imgW="3352680" imgH="2590560" progId="">
                  <p:embed/>
                </p:oleObj>
              </mc:Choice>
              <mc:Fallback>
                <p:oleObj name="Graph Sheet" r:id="rId3" imgW="3352680" imgH="2590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" y="131762"/>
                        <a:ext cx="8534400" cy="6594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7400" y="3124200"/>
            <a:ext cx="10251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days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095999" y="3124200"/>
            <a:ext cx="10251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days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038350" y="6002923"/>
            <a:ext cx="10251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days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6035844"/>
            <a:ext cx="267385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  days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50341" y="224135"/>
            <a:ext cx="808405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How Universal are autocorrelation and variability estimates?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38800" y="6341477"/>
            <a:ext cx="2895600" cy="211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10139363" cy="785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31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304800"/>
            <a:ext cx="10139363" cy="785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02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Probabilistic and ensemble forecast verification – descriptive statistics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1676400"/>
            <a:ext cx="4194047" cy="445008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Probabilistic, ensemble forecasting and extreme event forecasting require special techniques.</a:t>
            </a:r>
          </a:p>
          <a:p>
            <a:r>
              <a:rPr lang="en-US" sz="2000" dirty="0" smtClean="0"/>
              <a:t>Evaluation depends strongly on distributions—often non-Gaussian distributions.</a:t>
            </a:r>
          </a:p>
          <a:p>
            <a:r>
              <a:rPr lang="en-US" sz="2000" dirty="0" smtClean="0"/>
              <a:t>Reliability, resolution, uncertainty.</a:t>
            </a:r>
          </a:p>
          <a:p>
            <a:r>
              <a:rPr lang="en-US" sz="2000" dirty="0" smtClean="0"/>
              <a:t>False positives and false negatives are weighed differently.</a:t>
            </a:r>
          </a:p>
          <a:p>
            <a:r>
              <a:rPr lang="en-US" sz="2000" dirty="0" smtClean="0"/>
              <a:t>Decision support is starting to focus on weighting of different approaches.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874169"/>
            <a:ext cx="3105150" cy="3057525"/>
          </a:xfr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2476500" cy="105727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723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Variety of groups with ongoing efforts on verification…</a:t>
            </a:r>
          </a:p>
          <a:p>
            <a:endParaRPr lang="en-US" dirty="0"/>
          </a:p>
          <a:p>
            <a:r>
              <a:rPr lang="en-US" dirty="0" smtClean="0"/>
              <a:t>For NGGPS, GSD is working with EMC and DTC to build a unified verification system focused on model development and improvement.</a:t>
            </a:r>
          </a:p>
          <a:p>
            <a:r>
              <a:rPr lang="en-US" dirty="0" smtClean="0"/>
              <a:t>FIQAS works on third party verification of impact results, often in stages before products going operational.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Efforts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1752600"/>
            <a:ext cx="3822192" cy="3447288"/>
          </a:xfrm>
        </p:spPr>
        <p:txBody>
          <a:bodyPr>
            <a:normAutofit/>
          </a:bodyPr>
          <a:lstStyle/>
          <a:p>
            <a:r>
              <a:rPr lang="en-US" dirty="0" smtClean="0"/>
              <a:t>Multiple groups working on verification—all with different foci.</a:t>
            </a:r>
          </a:p>
          <a:p>
            <a:r>
              <a:rPr lang="en-US" dirty="0" smtClean="0"/>
              <a:t>NGGPS/GSD </a:t>
            </a:r>
            <a:r>
              <a:rPr lang="en-US" dirty="0" smtClean="0"/>
              <a:t>–Bonny Strong</a:t>
            </a:r>
          </a:p>
          <a:p>
            <a:r>
              <a:rPr lang="en-US" dirty="0" smtClean="0"/>
              <a:t>FIQAS – Missy Petty</a:t>
            </a:r>
          </a:p>
          <a:p>
            <a:r>
              <a:rPr lang="en-US" dirty="0" smtClean="0"/>
              <a:t>DTC – Tara Jensen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752600"/>
            <a:ext cx="3822192" cy="3447288"/>
          </a:xfrm>
        </p:spPr>
        <p:txBody>
          <a:bodyPr>
            <a:normAutofit/>
          </a:bodyPr>
          <a:lstStyle/>
          <a:p>
            <a:r>
              <a:rPr lang="en-US" dirty="0" smtClean="0"/>
              <a:t>Verification efforts in the future will focus on:</a:t>
            </a:r>
          </a:p>
          <a:p>
            <a:r>
              <a:rPr lang="en-US" dirty="0" smtClean="0"/>
              <a:t>Impacts</a:t>
            </a:r>
          </a:p>
          <a:p>
            <a:r>
              <a:rPr lang="en-US" dirty="0" smtClean="0"/>
              <a:t>Probabilistic forecasting</a:t>
            </a:r>
          </a:p>
          <a:p>
            <a:r>
              <a:rPr lang="en-US" dirty="0" smtClean="0"/>
              <a:t>High resolution issues</a:t>
            </a:r>
          </a:p>
          <a:p>
            <a:r>
              <a:rPr lang="en-US" dirty="0" smtClean="0"/>
              <a:t>Supporting changes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4648200"/>
            <a:ext cx="846231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Community building for better forecasts in the future</a:t>
            </a:r>
            <a:r>
              <a:rPr lang="en-US" sz="28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Evidence Based Decision Making</a:t>
            </a:r>
            <a:r>
              <a:rPr lang="en-US" sz="2800" dirty="0" smtClean="0"/>
              <a:t>.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Published papers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Common forum for discussions?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99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10600" cy="510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Daily autocorrelation means we have less information than </a:t>
            </a:r>
            <a:r>
              <a:rPr lang="en-US" sz="2400" dirty="0" err="1" smtClean="0"/>
              <a:t>datapoints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Descriptive statistical tools can give a report card, but are inefficient at supporting decisions.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Various statistical tests exist or can be developed to support decisions.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Pairwise </a:t>
            </a:r>
            <a:r>
              <a:rPr lang="en-US" sz="2400" dirty="0"/>
              <a:t>testing makes maximal use of the design structure and is highly sensitive to small, systematic differences.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Four complications can be addressed: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Lack of independence  (increases error bars)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Non-</a:t>
            </a:r>
            <a:r>
              <a:rPr lang="en-US" sz="2000" dirty="0"/>
              <a:t>G</a:t>
            </a:r>
            <a:r>
              <a:rPr lang="en-US" sz="2000" dirty="0" smtClean="0"/>
              <a:t>aussian </a:t>
            </a:r>
            <a:r>
              <a:rPr lang="en-US" sz="2000" dirty="0"/>
              <a:t>nature of the data  (makes error bars lopsided)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Irregular verification statistics.  (small alteration)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Unusual points can have strong influence on results (decision needed)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Physical understanding of the situation usually trumps all.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Statistical tests must respect the characteristics of the data.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Scientific judgment must be used in both designing tests and interpreting results.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76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Likely results:  Models’ performance will look nearly identical.</a:t>
            </a:r>
            <a:endParaRPr lang="en-US" dirty="0"/>
          </a:p>
        </p:txBody>
      </p:sp>
      <p:graphicFrame>
        <p:nvGraphicFramePr>
          <p:cNvPr id="5" name="ClipArt Placeholder 4"/>
          <p:cNvGraphicFramePr>
            <a:graphicFrameLocks noGrp="1"/>
          </p:cNvGraphicFramePr>
          <p:nvPr>
            <p:ph type="clipArt" sz="half" idx="1"/>
          </p:nvPr>
        </p:nvGraphicFramePr>
        <p:xfrm>
          <a:off x="381000" y="1981200"/>
          <a:ext cx="325755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52500"/>
                <a:gridCol w="10858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Forecast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RMSE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St. Err.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hard to have confidence that one model will perform better than the other in the long run.</a:t>
            </a:r>
          </a:p>
          <a:p>
            <a:r>
              <a:rPr lang="en-US" dirty="0" smtClean="0"/>
              <a:t>Very hard to have confidence in the amount of improvement.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657600"/>
            <a:ext cx="3238500" cy="3052762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11430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Report Card for Relative Humidity</a:t>
            </a:r>
            <a:endParaRPr lang="en-US" dirty="0"/>
          </a:p>
        </p:txBody>
      </p:sp>
      <p:sp>
        <p:nvSpPr>
          <p:cNvPr id="8" name="Up-Down Arrow 7"/>
          <p:cNvSpPr/>
          <p:nvPr/>
        </p:nvSpPr>
        <p:spPr>
          <a:xfrm>
            <a:off x="6461125" y="5638800"/>
            <a:ext cx="152400" cy="990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/>
          <p:cNvSpPr/>
          <p:nvPr/>
        </p:nvSpPr>
        <p:spPr>
          <a:xfrm>
            <a:off x="6324600" y="6019800"/>
            <a:ext cx="396875" cy="1905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>
            <a:off x="6994525" y="5334000"/>
            <a:ext cx="152400" cy="990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6858000" y="5715000"/>
            <a:ext cx="396875" cy="1905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dirty="0" smtClean="0"/>
              <a:t>Small sidebar: </a:t>
            </a:r>
            <a:br>
              <a:rPr lang="en-US" sz="4400" dirty="0" smtClean="0"/>
            </a:br>
            <a:r>
              <a:rPr lang="en-US" sz="3200" dirty="0" smtClean="0"/>
              <a:t>Standard Deviation and Standard Error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8153400" cy="868680"/>
          </a:xfrm>
        </p:spPr>
        <p:txBody>
          <a:bodyPr>
            <a:normAutofit/>
          </a:bodyPr>
          <a:lstStyle/>
          <a:p>
            <a:r>
              <a:rPr lang="en-US" dirty="0" smtClean="0"/>
              <a:t>Two separate questions:  what is the average spread, and what is our level of certainty on the mean.</a:t>
            </a:r>
            <a:endParaRPr lang="en-US" dirty="0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3342" y="2590800"/>
            <a:ext cx="6318558" cy="421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8862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These are daily maximum values (</a:t>
            </a:r>
            <a:r>
              <a:rPr lang="en-US" sz="1100" baseline="30000" dirty="0" err="1" smtClean="0"/>
              <a:t>o</a:t>
            </a:r>
            <a:r>
              <a:rPr lang="en-US" sz="1400" dirty="0" err="1" smtClean="0"/>
              <a:t>F</a:t>
            </a:r>
            <a:r>
              <a:rPr lang="en-US" sz="1400" dirty="0" smtClean="0"/>
              <a:t>) in July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34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dirty="0" smtClean="0"/>
              <a:t>Small sidebar: </a:t>
            </a:r>
            <a:br>
              <a:rPr lang="en-US" sz="4400" dirty="0" smtClean="0"/>
            </a:br>
            <a:r>
              <a:rPr lang="en-US" sz="3200" dirty="0" smtClean="0"/>
              <a:t>Standard Deviation and Standard Error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6200" y="1828800"/>
            <a:ext cx="8153400" cy="868680"/>
          </a:xfrm>
        </p:spPr>
        <p:txBody>
          <a:bodyPr>
            <a:normAutofit/>
          </a:bodyPr>
          <a:lstStyle/>
          <a:p>
            <a:r>
              <a:rPr lang="en-US" dirty="0" smtClean="0"/>
              <a:t>Two separate questions:  what is the average spread, and what is our level of certainty on the mean.</a:t>
            </a:r>
            <a:endParaRPr lang="en-US" dirty="0"/>
          </a:p>
        </p:txBody>
      </p:sp>
      <p:pic>
        <p:nvPicPr>
          <p:cNvPr id="9216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7781" y="2590801"/>
            <a:ext cx="639762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1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dirty="0" smtClean="0"/>
              <a:t>Small sidebar: </a:t>
            </a:r>
            <a:br>
              <a:rPr lang="en-US" sz="4400" dirty="0" smtClean="0"/>
            </a:br>
            <a:r>
              <a:rPr lang="en-US" sz="3200" dirty="0" smtClean="0"/>
              <a:t>Standard Deviation and Standard Error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8153400" cy="868680"/>
          </a:xfrm>
        </p:spPr>
        <p:txBody>
          <a:bodyPr>
            <a:normAutofit/>
          </a:bodyPr>
          <a:lstStyle/>
          <a:p>
            <a:r>
              <a:rPr lang="en-US" dirty="0" smtClean="0"/>
              <a:t>Two separate questions:  what is the average spread, and what is our level of certainty on the mean.</a:t>
            </a:r>
            <a:endParaRPr lang="en-US" dirty="0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128065"/>
            <a:ext cx="3822700" cy="254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129" y="2514600"/>
            <a:ext cx="639762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0525" y="2743200"/>
            <a:ext cx="167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deviation</a:t>
            </a:r>
          </a:p>
          <a:p>
            <a:r>
              <a:rPr lang="en-US" dirty="0" smtClean="0"/>
              <a:t>Gives us an indication of the spread.</a:t>
            </a:r>
          </a:p>
          <a:p>
            <a:endParaRPr lang="en-US" dirty="0"/>
          </a:p>
          <a:p>
            <a:r>
              <a:rPr lang="en-US" dirty="0" smtClean="0"/>
              <a:t>Bars are ± </a:t>
            </a:r>
            <a:r>
              <a:rPr lang="el-GR" dirty="0" smtClean="0"/>
              <a:t>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dirty="0" smtClean="0"/>
              <a:t>Small sidebar: </a:t>
            </a:r>
            <a:br>
              <a:rPr lang="en-US" sz="4400" dirty="0" smtClean="0"/>
            </a:br>
            <a:r>
              <a:rPr lang="en-US" sz="3200" dirty="0" smtClean="0"/>
              <a:t>Standard Deviation and Standard Error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8153400" cy="868680"/>
          </a:xfrm>
        </p:spPr>
        <p:txBody>
          <a:bodyPr>
            <a:normAutofit/>
          </a:bodyPr>
          <a:lstStyle/>
          <a:p>
            <a:r>
              <a:rPr lang="en-US" dirty="0" smtClean="0"/>
              <a:t>Two separate questions:  what is the average spread, and what is our level of certainty on the mean.</a:t>
            </a:r>
            <a:endParaRPr lang="en-US" dirty="0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128065"/>
            <a:ext cx="3822700" cy="254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1"/>
            <a:ext cx="6381750" cy="42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1" y="3657600"/>
            <a:ext cx="152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Standard Error gives us an </a:t>
            </a:r>
            <a:r>
              <a:rPr lang="en-US" sz="1600" dirty="0" err="1" smtClean="0"/>
              <a:t>unerstanding</a:t>
            </a:r>
            <a:r>
              <a:rPr lang="en-US" sz="1600" dirty="0" smtClean="0"/>
              <a:t> of how confident we are in the mean. </a:t>
            </a:r>
          </a:p>
          <a:p>
            <a:endParaRPr lang="en-US" sz="1600" dirty="0"/>
          </a:p>
          <a:p>
            <a:r>
              <a:rPr lang="en-US" sz="1600" dirty="0" smtClean="0"/>
              <a:t>Classically: </a:t>
            </a:r>
          </a:p>
          <a:p>
            <a:r>
              <a:rPr lang="en-US" sz="1600" dirty="0" smtClean="0"/>
              <a:t>~ ˡ / √n-1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71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Classical Statistics makes some assumptions that may not be appropriate here:</a:t>
            </a:r>
          </a:p>
          <a:p>
            <a:pPr lvl="1"/>
            <a:r>
              <a:rPr lang="en-US" dirty="0"/>
              <a:t>Each sample is independent;</a:t>
            </a:r>
          </a:p>
          <a:p>
            <a:pPr lvl="1"/>
            <a:r>
              <a:rPr lang="en-US" dirty="0"/>
              <a:t>Data are identically distributed;</a:t>
            </a:r>
          </a:p>
          <a:p>
            <a:pPr lvl="1"/>
            <a:r>
              <a:rPr lang="en-US" dirty="0"/>
              <a:t>Data are normally distributed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these assumptions are violated, results are often inappropriate.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something go wrong?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10983</TotalTime>
  <Words>1544</Words>
  <Application>Microsoft Office PowerPoint</Application>
  <PresentationFormat>On-screen Show (4:3)</PresentationFormat>
  <Paragraphs>231</Paragraphs>
  <Slides>39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Waveform</vt:lpstr>
      <vt:lpstr>Graph Sheet</vt:lpstr>
      <vt:lpstr>Forecast Evaluation: Statistical Techniques for Decision Support</vt:lpstr>
      <vt:lpstr>Many metrics exist -  for evaluating a variety of parameters</vt:lpstr>
      <vt:lpstr>With multiple approaches, we’d very much like a report card</vt:lpstr>
      <vt:lpstr>Likely results:  Models’ performance will look nearly identical.</vt:lpstr>
      <vt:lpstr>Small sidebar:  Standard Deviation and Standard Error</vt:lpstr>
      <vt:lpstr>Small sidebar:  Standard Deviation and Standard Error</vt:lpstr>
      <vt:lpstr>Small sidebar:  Standard Deviation and Standard Error</vt:lpstr>
      <vt:lpstr>Small sidebar:  Standard Deviation and Standard Error</vt:lpstr>
      <vt:lpstr>Did something go wrong?</vt:lpstr>
      <vt:lpstr>PowerPoint Presentation</vt:lpstr>
      <vt:lpstr>PowerPoint Presentation</vt:lpstr>
      <vt:lpstr>The field of Time series analysis addresses situations where data are not independent from one another.</vt:lpstr>
      <vt:lpstr>Small sidebar:  Standard Deviation and Standard Error</vt:lpstr>
      <vt:lpstr>Small sidebar:  Standard Deviation and Standard Error</vt:lpstr>
      <vt:lpstr>Small sidebar:  Standard Deviation and Standard Error</vt:lpstr>
      <vt:lpstr>Small sidebar:  Standard Deviation and Standard Error</vt:lpstr>
      <vt:lpstr>Small sidebar:  Standard Deviation and Standard Error</vt:lpstr>
      <vt:lpstr>Quick Recap – Descriptive Statistics</vt:lpstr>
      <vt:lpstr>Comparing two means (e.g. bias or rmse)</vt:lpstr>
      <vt:lpstr>Classic Overlapping Error Bars</vt:lpstr>
      <vt:lpstr>A more statistically powerful test</vt:lpstr>
      <vt:lpstr>A more statistically powerful test</vt:lpstr>
      <vt:lpstr>PowerPoint Presentation</vt:lpstr>
      <vt:lpstr>Once we have a methodology for comparison, we can look at how the differences in models compare for different forecast lead times, across seasons or for different types of situations (day/night, low/high pressure, etc.)</vt:lpstr>
      <vt:lpstr>Quick Recap – Decision Support</vt:lpstr>
      <vt:lpstr>A few possible applications</vt:lpstr>
      <vt:lpstr>Can we detect incredibly small differences?</vt:lpstr>
      <vt:lpstr>PowerPoint Presentation</vt:lpstr>
      <vt:lpstr>PowerPoint Presentation</vt:lpstr>
      <vt:lpstr>Decision Support testing  - Proactively designing the test to detect differences.</vt:lpstr>
      <vt:lpstr>A few caveats that make these methods difficult to apply</vt:lpstr>
      <vt:lpstr>How universal are conclusions from one study applied to other geographic areas</vt:lpstr>
      <vt:lpstr>PowerPoint Presentation</vt:lpstr>
      <vt:lpstr>PowerPoint Presentation</vt:lpstr>
      <vt:lpstr>PowerPoint Presentation</vt:lpstr>
      <vt:lpstr>Probabilistic and ensemble forecast verification – descriptive statistics</vt:lpstr>
      <vt:lpstr>Current Efforts   </vt:lpstr>
      <vt:lpstr>Future 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Tests in Support of WRF Decisions</dc:title>
  <dc:creator>weatherhead</dc:creator>
  <cp:lastModifiedBy>betsy.weatherhead</cp:lastModifiedBy>
  <cp:revision>45</cp:revision>
  <cp:lastPrinted>2014-11-04T20:03:42Z</cp:lastPrinted>
  <dcterms:created xsi:type="dcterms:W3CDTF">2006-07-06T18:02:50Z</dcterms:created>
  <dcterms:modified xsi:type="dcterms:W3CDTF">2015-09-17T18:06:51Z</dcterms:modified>
</cp:coreProperties>
</file>