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 id="2147483818" r:id="rId2"/>
    <p:sldMasterId id="2147483833" r:id="rId3"/>
  </p:sldMasterIdLst>
  <p:notesMasterIdLst>
    <p:notesMasterId r:id="rId54"/>
  </p:notesMasterIdLst>
  <p:handoutMasterIdLst>
    <p:handoutMasterId r:id="rId55"/>
  </p:handoutMasterIdLst>
  <p:sldIdLst>
    <p:sldId id="1131" r:id="rId4"/>
    <p:sldId id="1132" r:id="rId5"/>
    <p:sldId id="1112" r:id="rId6"/>
    <p:sldId id="1124" r:id="rId7"/>
    <p:sldId id="1110" r:id="rId8"/>
    <p:sldId id="1160" r:id="rId9"/>
    <p:sldId id="1147" r:id="rId10"/>
    <p:sldId id="927" r:id="rId11"/>
    <p:sldId id="1109" r:id="rId12"/>
    <p:sldId id="1148" r:id="rId13"/>
    <p:sldId id="1150" r:id="rId14"/>
    <p:sldId id="1152" r:id="rId15"/>
    <p:sldId id="1151" r:id="rId16"/>
    <p:sldId id="1111" r:id="rId17"/>
    <p:sldId id="1146" r:id="rId18"/>
    <p:sldId id="929" r:id="rId19"/>
    <p:sldId id="957" r:id="rId20"/>
    <p:sldId id="1116" r:id="rId21"/>
    <p:sldId id="1114" r:id="rId22"/>
    <p:sldId id="1157" r:id="rId23"/>
    <p:sldId id="1158" r:id="rId24"/>
    <p:sldId id="1153" r:id="rId25"/>
    <p:sldId id="1115" r:id="rId26"/>
    <p:sldId id="1130" r:id="rId27"/>
    <p:sldId id="1138" r:id="rId28"/>
    <p:sldId id="1163" r:id="rId29"/>
    <p:sldId id="1165" r:id="rId30"/>
    <p:sldId id="1166" r:id="rId31"/>
    <p:sldId id="1162" r:id="rId32"/>
    <p:sldId id="1164" r:id="rId33"/>
    <p:sldId id="1167" r:id="rId34"/>
    <p:sldId id="1171" r:id="rId35"/>
    <p:sldId id="1172" r:id="rId36"/>
    <p:sldId id="1168" r:id="rId37"/>
    <p:sldId id="1169" r:id="rId38"/>
    <p:sldId id="1154" r:id="rId39"/>
    <p:sldId id="1136" r:id="rId40"/>
    <p:sldId id="1137" r:id="rId41"/>
    <p:sldId id="1175" r:id="rId42"/>
    <p:sldId id="1182" r:id="rId43"/>
    <p:sldId id="1170" r:id="rId44"/>
    <p:sldId id="1173" r:id="rId45"/>
    <p:sldId id="1174" r:id="rId46"/>
    <p:sldId id="1176" r:id="rId47"/>
    <p:sldId id="1178" r:id="rId48"/>
    <p:sldId id="1179" r:id="rId49"/>
    <p:sldId id="1177" r:id="rId50"/>
    <p:sldId id="1180" r:id="rId51"/>
    <p:sldId id="1181" r:id="rId52"/>
    <p:sldId id="1105" r:id="rId53"/>
  </p:sldIdLst>
  <p:sldSz cx="9144000" cy="6858000" type="screen4x3"/>
  <p:notesSz cx="9296400" cy="6881813"/>
  <p:custDataLst>
    <p:tags r:id="rId5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dfadmin" initials="h" lastIdx="1" clrIdx="0"/>
  <p:cmAuthor id="1" name="Elena Pourma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00"/>
    <a:srgbClr val="000066"/>
    <a:srgbClr val="969696"/>
    <a:srgbClr val="808080"/>
    <a:srgbClr val="B2B2B2"/>
    <a:srgbClr val="3366FF"/>
    <a:srgbClr val="DDDDDD"/>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105" autoAdjust="0"/>
    <p:restoredTop sz="83770" autoAdjust="0"/>
  </p:normalViewPr>
  <p:slideViewPr>
    <p:cSldViewPr showGuides="1">
      <p:cViewPr varScale="1">
        <p:scale>
          <a:sx n="98" d="100"/>
          <a:sy n="98" d="100"/>
        </p:scale>
        <p:origin x="-1216" y="-112"/>
      </p:cViewPr>
      <p:guideLst>
        <p:guide orient="horz" pos="2160"/>
        <p:guide pos="2880"/>
      </p:guideLst>
    </p:cSldViewPr>
  </p:slideViewPr>
  <p:outlineViewPr>
    <p:cViewPr>
      <p:scale>
        <a:sx n="33" d="100"/>
        <a:sy n="33" d="100"/>
      </p:scale>
      <p:origin x="0" y="15960"/>
    </p:cViewPr>
    <p:sldLst>
      <p:sld r:id="rId1" collapse="1"/>
      <p:sld r:id="rId2" collapse="1"/>
      <p:sld r:id="rId3" collapse="1"/>
    </p:sldLst>
  </p:outlineViewPr>
  <p:notesTextViewPr>
    <p:cViewPr>
      <p:scale>
        <a:sx n="100" d="100"/>
        <a:sy n="100" d="100"/>
      </p:scale>
      <p:origin x="0" y="0"/>
    </p:cViewPr>
  </p:notesTextViewPr>
  <p:sorterViewPr>
    <p:cViewPr>
      <p:scale>
        <a:sx n="150" d="100"/>
        <a:sy n="150" d="100"/>
      </p:scale>
      <p:origin x="0" y="20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36.xml"/><Relationship Id="rId3"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mfolk\Documents\Outreach\EOS\12_04_17%20HDF-EOS%20Workshop%20XV\ws15-Update\other%20stats%20for%20Update%20at%20Workshop%20X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016358236798304"/>
          <c:y val="0.0"/>
          <c:w val="0.983641763201696"/>
          <c:h val="1.0"/>
        </c:manualLayout>
      </c:layout>
      <c:pie3DChart>
        <c:varyColors val="1"/>
        <c:ser>
          <c:idx val="0"/>
          <c:order val="0"/>
          <c:dLbls>
            <c:dLbl>
              <c:idx val="0"/>
              <c:layout/>
              <c:tx>
                <c:rich>
                  <a:bodyPr/>
                  <a:lstStyle/>
                  <a:p>
                    <a:pPr>
                      <a:defRPr sz="2400" b="1">
                        <a:solidFill>
                          <a:schemeClr val="bg1"/>
                        </a:solidFill>
                        <a:effectLst>
                          <a:outerShdw blurRad="38100" dist="38100" dir="2700000" algn="tl">
                            <a:srgbClr val="000000">
                              <a:alpha val="43137"/>
                            </a:srgbClr>
                          </a:outerShdw>
                        </a:effectLst>
                      </a:defRPr>
                    </a:pPr>
                    <a:r>
                      <a:rPr lang="en-US" dirty="0" smtClean="0"/>
                      <a:t>Commercial</a:t>
                    </a:r>
                    <a:r>
                      <a:rPr lang="en-US" dirty="0"/>
                      <a:t>
32%</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0642327779958926"/>
                  <c:y val="-0.213441933888699"/>
                </c:manualLayout>
              </c:layout>
              <c:spPr/>
              <c:txPr>
                <a:bodyPr/>
                <a:lstStyle/>
                <a:p>
                  <a:pPr>
                    <a:defRPr sz="2400" b="1">
                      <a:solidFill>
                        <a:schemeClr val="bg1"/>
                      </a:solidFill>
                      <a:effectLst>
                        <a:outerShdw blurRad="38100" dist="38100" dir="2700000" algn="tl">
                          <a:srgbClr val="000000">
                            <a:alpha val="43137"/>
                          </a:srgbClr>
                        </a:outerShdw>
                      </a:effectLst>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64649099416199"/>
                  <c:y val="0.201086956521739"/>
                </c:manualLayout>
              </c:layout>
              <c:tx>
                <c:rich>
                  <a:bodyPr/>
                  <a:lstStyle/>
                  <a:p>
                    <a:pPr>
                      <a:defRPr sz="2400" b="1">
                        <a:solidFill>
                          <a:schemeClr val="bg1"/>
                        </a:solidFill>
                        <a:effectLst>
                          <a:outerShdw blurRad="38100" dist="38100" dir="2700000" algn="tl">
                            <a:srgbClr val="000000">
                              <a:alpha val="43137"/>
                            </a:srgbClr>
                          </a:outerShdw>
                        </a:effectLst>
                      </a:defRPr>
                    </a:pPr>
                    <a:r>
                      <a:rPr lang="en-US" dirty="0" smtClean="0"/>
                      <a:t>Other </a:t>
                    </a:r>
                    <a:r>
                      <a:rPr lang="en-US" dirty="0"/>
                      <a:t>Govt &amp; </a:t>
                    </a:r>
                    <a:r>
                      <a:rPr lang="en-US" dirty="0" smtClean="0"/>
                      <a:t>Academic</a:t>
                    </a:r>
                    <a:r>
                      <a:rPr lang="en-US" dirty="0"/>
                      <a:t>
25%</a:t>
                    </a:r>
                  </a:p>
                </c:rich>
              </c:tx>
              <c:sp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400" b="1">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Sheet1!$A$18:$A$20</c:f>
              <c:strCache>
                <c:ptCount val="3"/>
                <c:pt idx="0">
                  <c:v>commercial</c:v>
                </c:pt>
                <c:pt idx="1">
                  <c:v>NASA &amp; NOAA</c:v>
                </c:pt>
                <c:pt idx="2">
                  <c:v>Other Govt &amp; Adademic</c:v>
                </c:pt>
              </c:strCache>
            </c:strRef>
          </c:cat>
          <c:val>
            <c:numRef>
              <c:f>Sheet1!$B$18:$B$20</c:f>
              <c:numCache>
                <c:formatCode>_("$"* #,##0_);_("$"* \(#,##0\);_("$"* "-"??_);_(@_)</c:formatCode>
                <c:ptCount val="3"/>
                <c:pt idx="0">
                  <c:v>1.097729E6</c:v>
                </c:pt>
                <c:pt idx="1">
                  <c:v>1.446398E6</c:v>
                </c:pt>
                <c:pt idx="2">
                  <c:v>839762.0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20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hdr" sz="quarter"/>
          </p:nvPr>
        </p:nvSpPr>
        <p:spPr bwMode="auto">
          <a:xfrm>
            <a:off x="1" y="0"/>
            <a:ext cx="4028159" cy="343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cs typeface="+mn-cs"/>
              </a:defRPr>
            </a:lvl1pPr>
          </a:lstStyle>
          <a:p>
            <a:pPr>
              <a:defRPr/>
            </a:pPr>
            <a:endParaRPr lang="en-US"/>
          </a:p>
        </p:txBody>
      </p:sp>
      <p:sp>
        <p:nvSpPr>
          <p:cNvPr id="1228803" name="Rectangle 3"/>
          <p:cNvSpPr>
            <a:spLocks noGrp="1" noChangeArrowheads="1"/>
          </p:cNvSpPr>
          <p:nvPr>
            <p:ph type="dt" sz="quarter" idx="1"/>
          </p:nvPr>
        </p:nvSpPr>
        <p:spPr bwMode="auto">
          <a:xfrm>
            <a:off x="5266134" y="0"/>
            <a:ext cx="4028159" cy="343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cs typeface="+mn-cs"/>
              </a:defRPr>
            </a:lvl1pPr>
          </a:lstStyle>
          <a:p>
            <a:pPr>
              <a:defRPr/>
            </a:pPr>
            <a:endParaRPr lang="en-US"/>
          </a:p>
        </p:txBody>
      </p:sp>
      <p:sp>
        <p:nvSpPr>
          <p:cNvPr id="1228804" name="Rectangle 4"/>
          <p:cNvSpPr>
            <a:spLocks noGrp="1" noChangeArrowheads="1"/>
          </p:cNvSpPr>
          <p:nvPr>
            <p:ph type="ftr" sz="quarter" idx="2"/>
          </p:nvPr>
        </p:nvSpPr>
        <p:spPr bwMode="auto">
          <a:xfrm>
            <a:off x="1" y="6537017"/>
            <a:ext cx="4028159" cy="3436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cs typeface="+mn-cs"/>
              </a:defRPr>
            </a:lvl1pPr>
          </a:lstStyle>
          <a:p>
            <a:pPr>
              <a:defRPr/>
            </a:pPr>
            <a:r>
              <a:rPr lang="en-US" smtClean="0"/>
              <a:t>Copyright © 2015 The HDF Group. All rights reserved. </a:t>
            </a:r>
            <a:endParaRPr lang="en-US"/>
          </a:p>
        </p:txBody>
      </p:sp>
      <p:sp>
        <p:nvSpPr>
          <p:cNvPr id="1228805" name="Rectangle 5"/>
          <p:cNvSpPr>
            <a:spLocks noGrp="1" noChangeArrowheads="1"/>
          </p:cNvSpPr>
          <p:nvPr>
            <p:ph type="sldNum" sz="quarter" idx="3"/>
          </p:nvPr>
        </p:nvSpPr>
        <p:spPr bwMode="auto">
          <a:xfrm>
            <a:off x="5266134" y="6537017"/>
            <a:ext cx="4028159" cy="3436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cs typeface="+mn-cs"/>
              </a:defRPr>
            </a:lvl1pPr>
          </a:lstStyle>
          <a:p>
            <a:pPr>
              <a:defRPr/>
            </a:pPr>
            <a:fld id="{306D3714-838B-4D1C-94BE-382616B28656}" type="slidenum">
              <a:rPr lang="en-US"/>
              <a:pPr>
                <a:defRPr/>
              </a:pPr>
              <a:t>‹#›</a:t>
            </a:fld>
            <a:endParaRPr lang="en-US"/>
          </a:p>
        </p:txBody>
      </p:sp>
    </p:spTree>
    <p:extLst>
      <p:ext uri="{BB962C8B-B14F-4D97-AF65-F5344CB8AC3E}">
        <p14:creationId xmlns:p14="http://schemas.microsoft.com/office/powerpoint/2010/main" val="629735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4028159" cy="343620"/>
          </a:xfrm>
          <a:prstGeom prst="rect">
            <a:avLst/>
          </a:prstGeom>
          <a:noFill/>
          <a:ln w="9525">
            <a:noFill/>
            <a:miter lim="800000"/>
            <a:headEnd/>
            <a:tailEnd/>
          </a:ln>
          <a:effectLst/>
        </p:spPr>
        <p:txBody>
          <a:bodyPr vert="horz" wrap="square" lIns="92813" tIns="46406" rIns="92813" bIns="46406" numCol="1" anchor="ctr" anchorCtr="0" compatLnSpc="1">
            <a:prstTxWarp prst="textNoShape">
              <a:avLst/>
            </a:prstTxWarp>
          </a:bodyPr>
          <a:lstStyle>
            <a:lvl1pPr algn="l" defTabSz="927100" eaLnBrk="0" hangingPunct="0">
              <a:defRPr sz="1200">
                <a:cs typeface="+mn-cs"/>
              </a:defRPr>
            </a:lvl1pPr>
          </a:lstStyle>
          <a:p>
            <a:pPr>
              <a:defRPr/>
            </a:pPr>
            <a:endParaRPr lang="en-US"/>
          </a:p>
        </p:txBody>
      </p:sp>
      <p:sp>
        <p:nvSpPr>
          <p:cNvPr id="1027" name="Rectangle 3"/>
          <p:cNvSpPr>
            <a:spLocks noGrp="1" noChangeArrowheads="1"/>
          </p:cNvSpPr>
          <p:nvPr>
            <p:ph type="dt" idx="1"/>
          </p:nvPr>
        </p:nvSpPr>
        <p:spPr bwMode="auto">
          <a:xfrm>
            <a:off x="5268243" y="0"/>
            <a:ext cx="4028159" cy="343620"/>
          </a:xfrm>
          <a:prstGeom prst="rect">
            <a:avLst/>
          </a:prstGeom>
          <a:noFill/>
          <a:ln w="9525">
            <a:noFill/>
            <a:miter lim="800000"/>
            <a:headEnd/>
            <a:tailEnd/>
          </a:ln>
          <a:effectLst/>
        </p:spPr>
        <p:txBody>
          <a:bodyPr vert="horz" wrap="none" lIns="92813" tIns="46406" rIns="92813" bIns="46406" numCol="1" anchor="ctr" anchorCtr="0" compatLnSpc="1">
            <a:prstTxWarp prst="textNoShape">
              <a:avLst/>
            </a:prstTxWarp>
          </a:bodyPr>
          <a:lstStyle>
            <a:lvl1pPr algn="r" defTabSz="927100" eaLnBrk="0" hangingPunct="0">
              <a:defRPr sz="1200">
                <a:cs typeface="+mn-cs"/>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2928938" y="517525"/>
            <a:ext cx="3440112" cy="2579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1240083" y="3269097"/>
            <a:ext cx="6816235" cy="3096110"/>
          </a:xfrm>
          <a:prstGeom prst="rect">
            <a:avLst/>
          </a:prstGeom>
          <a:noFill/>
          <a:ln w="9525">
            <a:noFill/>
            <a:miter lim="800000"/>
            <a:headEnd/>
            <a:tailEnd/>
          </a:ln>
          <a:effectLst/>
        </p:spPr>
        <p:txBody>
          <a:bodyPr vert="horz" wrap="none" lIns="92813" tIns="46406" rIns="92813" bIns="46406"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1" y="6538193"/>
            <a:ext cx="4028159" cy="343620"/>
          </a:xfrm>
          <a:prstGeom prst="rect">
            <a:avLst/>
          </a:prstGeom>
          <a:noFill/>
          <a:ln w="9525">
            <a:noFill/>
            <a:miter lim="800000"/>
            <a:headEnd/>
            <a:tailEnd/>
          </a:ln>
          <a:effectLst/>
        </p:spPr>
        <p:txBody>
          <a:bodyPr vert="horz" wrap="square" lIns="92813" tIns="46406" rIns="92813" bIns="46406" numCol="1" anchor="b" anchorCtr="0" compatLnSpc="1">
            <a:prstTxWarp prst="textNoShape">
              <a:avLst/>
            </a:prstTxWarp>
          </a:bodyPr>
          <a:lstStyle>
            <a:lvl1pPr algn="l" defTabSz="927100" eaLnBrk="0" hangingPunct="0">
              <a:defRPr sz="1200">
                <a:cs typeface="+mn-cs"/>
              </a:defRPr>
            </a:lvl1pPr>
          </a:lstStyle>
          <a:p>
            <a:pPr>
              <a:defRPr/>
            </a:pPr>
            <a:r>
              <a:rPr lang="en-US" smtClean="0"/>
              <a:t>Copyright © 2015 The HDF Group. All rights reserved. </a:t>
            </a:r>
            <a:endParaRPr lang="en-US"/>
          </a:p>
        </p:txBody>
      </p:sp>
      <p:sp>
        <p:nvSpPr>
          <p:cNvPr id="1031" name="Rectangle 7"/>
          <p:cNvSpPr>
            <a:spLocks noGrp="1" noChangeArrowheads="1"/>
          </p:cNvSpPr>
          <p:nvPr>
            <p:ph type="sldNum" sz="quarter" idx="5"/>
          </p:nvPr>
        </p:nvSpPr>
        <p:spPr bwMode="auto">
          <a:xfrm>
            <a:off x="5268243" y="6538193"/>
            <a:ext cx="4028159" cy="343620"/>
          </a:xfrm>
          <a:prstGeom prst="rect">
            <a:avLst/>
          </a:prstGeom>
          <a:noFill/>
          <a:ln w="9525">
            <a:noFill/>
            <a:miter lim="800000"/>
            <a:headEnd/>
            <a:tailEnd/>
          </a:ln>
          <a:effectLst/>
        </p:spPr>
        <p:txBody>
          <a:bodyPr vert="horz" wrap="none" lIns="92813" tIns="46406" rIns="92813" bIns="46406" numCol="1" anchor="b" anchorCtr="0" compatLnSpc="1">
            <a:prstTxWarp prst="textNoShape">
              <a:avLst/>
            </a:prstTxWarp>
          </a:bodyPr>
          <a:lstStyle>
            <a:lvl1pPr algn="r" defTabSz="927100" eaLnBrk="0" hangingPunct="0">
              <a:defRPr sz="1200">
                <a:cs typeface="+mn-cs"/>
              </a:defRPr>
            </a:lvl1pPr>
          </a:lstStyle>
          <a:p>
            <a:pPr>
              <a:defRPr/>
            </a:pPr>
            <a:fld id="{043BA370-1D01-44FA-82A7-089D3FB335F5}" type="slidenum">
              <a:rPr lang="en-US"/>
              <a:pPr>
                <a:defRPr/>
              </a:pPr>
              <a:t>‹#›</a:t>
            </a:fld>
            <a:endParaRPr lang="en-US"/>
          </a:p>
        </p:txBody>
      </p:sp>
    </p:spTree>
    <p:extLst>
      <p:ext uri="{BB962C8B-B14F-4D97-AF65-F5344CB8AC3E}">
        <p14:creationId xmlns:p14="http://schemas.microsoft.com/office/powerpoint/2010/main" val="184560379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Arial" pitchFamily="34" charset="0"/>
              </a:defRPr>
            </a:lvl1pPr>
            <a:lvl2pPr marL="742950" indent="-285750" defTabSz="927100" eaLnBrk="0" hangingPunct="0">
              <a:defRPr sz="2400">
                <a:solidFill>
                  <a:schemeClr val="tx1"/>
                </a:solidFill>
                <a:latin typeface="Times New Roman" pitchFamily="18" charset="0"/>
                <a:cs typeface="Arial" pitchFamily="34" charset="0"/>
              </a:defRPr>
            </a:lvl2pPr>
            <a:lvl3pPr marL="1143000" indent="-228600" defTabSz="927100" eaLnBrk="0" hangingPunct="0">
              <a:defRPr sz="2400">
                <a:solidFill>
                  <a:schemeClr val="tx1"/>
                </a:solidFill>
                <a:latin typeface="Times New Roman" pitchFamily="18" charset="0"/>
                <a:cs typeface="Arial" pitchFamily="34" charset="0"/>
              </a:defRPr>
            </a:lvl3pPr>
            <a:lvl4pPr marL="1600200" indent="-228600" defTabSz="927100" eaLnBrk="0" hangingPunct="0">
              <a:defRPr sz="2400">
                <a:solidFill>
                  <a:schemeClr val="tx1"/>
                </a:solidFill>
                <a:latin typeface="Times New Roman" pitchFamily="18" charset="0"/>
                <a:cs typeface="Arial" pitchFamily="34" charset="0"/>
              </a:defRPr>
            </a:lvl4pPr>
            <a:lvl5pPr marL="2057400" indent="-228600" defTabSz="927100" eaLnBrk="0" hangingPunct="0">
              <a:defRPr sz="2400">
                <a:solidFill>
                  <a:schemeClr val="tx1"/>
                </a:solidFill>
                <a:latin typeface="Times New Roman" pitchFamily="18" charset="0"/>
                <a:cs typeface="Arial" pitchFamily="34"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A7EFE13C-A94D-4CFE-955E-8A44A4A9448B}" type="slidenum">
              <a:rPr lang="en-US" sz="1200" smtClean="0"/>
              <a:pPr/>
              <a:t>1</a:t>
            </a:fld>
            <a:endParaRPr lang="en-US" sz="1200" dirty="0" smtClean="0"/>
          </a:p>
        </p:txBody>
      </p:sp>
      <p:sp>
        <p:nvSpPr>
          <p:cNvPr id="78851" name="Rectangle 2"/>
          <p:cNvSpPr>
            <a:spLocks noGrp="1" noRot="1" noChangeAspect="1" noChangeArrowheads="1" noTextEdit="1"/>
          </p:cNvSpPr>
          <p:nvPr>
            <p:ph type="sldImg"/>
          </p:nvPr>
        </p:nvSpPr>
        <p:spPr>
          <a:xfrm>
            <a:off x="2922588" y="515938"/>
            <a:ext cx="3441700" cy="2581275"/>
          </a:xfrm>
          <a:ln/>
        </p:spPr>
      </p:sp>
      <p:sp>
        <p:nvSpPr>
          <p:cNvPr id="78852" name="Rectangle 3"/>
          <p:cNvSpPr>
            <a:spLocks noGrp="1" noChangeArrowheads="1"/>
          </p:cNvSpPr>
          <p:nvPr>
            <p:ph type="body" idx="1"/>
          </p:nvPr>
        </p:nvSpPr>
        <p:spPr>
          <a:xfrm>
            <a:off x="1237974" y="3269096"/>
            <a:ext cx="6812018" cy="3097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smtClean="0"/>
              <a:t>Copyright © 2015 The HDF Group. All rights reserved. </a:t>
            </a:r>
            <a:endParaRPr lang="en-US"/>
          </a:p>
        </p:txBody>
      </p:sp>
    </p:spTree>
    <p:extLst>
      <p:ext uri="{BB962C8B-B14F-4D97-AF65-F5344CB8AC3E}">
        <p14:creationId xmlns:p14="http://schemas.microsoft.com/office/powerpoint/2010/main" val="171105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Language interfaces in C, C++, FORTRAN</a:t>
            </a:r>
          </a:p>
          <a:p>
            <a:r>
              <a:rPr lang="en-US" dirty="0" smtClean="0"/>
              <a:t>Virtual</a:t>
            </a:r>
            <a:r>
              <a:rPr lang="en-US" baseline="0" dirty="0" smtClean="0"/>
              <a:t> File Layer is like I/O drivers</a:t>
            </a:r>
            <a:endParaRPr lang="en-US" dirty="0"/>
          </a:p>
        </p:txBody>
      </p:sp>
      <p:sp>
        <p:nvSpPr>
          <p:cNvPr id="4" name="Slide Number Placeholder 3"/>
          <p:cNvSpPr>
            <a:spLocks noGrp="1"/>
          </p:cNvSpPr>
          <p:nvPr>
            <p:ph type="sldNum" sz="quarter" idx="10"/>
          </p:nvPr>
        </p:nvSpPr>
        <p:spPr/>
        <p:txBody>
          <a:bodyPr/>
          <a:lstStyle/>
          <a:p>
            <a:fld id="{2324EC39-7544-4C7F-93EE-0C17C74951D0}"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kern="1200" dirty="0" smtClean="0">
                <a:solidFill>
                  <a:schemeClr val="tx1"/>
                </a:solidFill>
                <a:effectLst/>
                <a:latin typeface="Arial" charset="0"/>
                <a:ea typeface="+mn-ea"/>
                <a:cs typeface="Arial" charset="0"/>
              </a:rPr>
              <a:t>Standard Support: </a:t>
            </a:r>
            <a:r>
              <a:rPr kumimoji="1" lang="en-US" sz="1200" i="1" kern="1200" dirty="0" smtClean="0">
                <a:solidFill>
                  <a:schemeClr val="tx1"/>
                </a:solidFill>
                <a:effectLst/>
                <a:latin typeface="Arial" charset="0"/>
                <a:ea typeface="+mn-ea"/>
                <a:cs typeface="Arial" charset="0"/>
              </a:rPr>
              <a:t>(package pricing TBD)</a:t>
            </a:r>
            <a:endParaRPr kumimoji="1" lang="en-US" sz="1200" kern="1200" dirty="0" smtClean="0">
              <a:solidFill>
                <a:schemeClr val="tx1"/>
              </a:solidFill>
              <a:effectLst/>
              <a:latin typeface="Arial" charset="0"/>
              <a:ea typeface="+mn-ea"/>
              <a:cs typeface="Arial" charset="0"/>
            </a:endParaRPr>
          </a:p>
          <a:p>
            <a:r>
              <a:rPr kumimoji="1" lang="en-US" sz="1200" kern="1200" dirty="0" smtClean="0">
                <a:solidFill>
                  <a:schemeClr val="tx1"/>
                </a:solidFill>
                <a:effectLst/>
                <a:latin typeface="Arial" charset="0"/>
                <a:ea typeface="+mn-ea"/>
                <a:cs typeface="Arial" charset="0"/>
              </a:rPr>
              <a:t>Standard Support is offered for organizations that need a modest level of high quality, high priority assistance in general areas of HDF usage.</a:t>
            </a:r>
          </a:p>
          <a:p>
            <a:pPr lvl="0"/>
            <a:r>
              <a:rPr kumimoji="1" lang="en-US" sz="1200" kern="1200" dirty="0" smtClean="0">
                <a:solidFill>
                  <a:schemeClr val="tx1"/>
                </a:solidFill>
                <a:effectLst/>
                <a:latin typeface="Arial" charset="0"/>
                <a:ea typeface="+mn-ea"/>
                <a:cs typeface="Arial" charset="0"/>
              </a:rPr>
              <a:t>Priority issue acknowledgment within one business day</a:t>
            </a:r>
          </a:p>
          <a:p>
            <a:pPr lvl="0"/>
            <a:r>
              <a:rPr kumimoji="1" lang="en-US" sz="1200" kern="1200" dirty="0" smtClean="0">
                <a:solidFill>
                  <a:schemeClr val="tx1"/>
                </a:solidFill>
                <a:effectLst/>
                <a:latin typeface="Arial" charset="0"/>
                <a:ea typeface="+mn-ea"/>
                <a:cs typeface="Arial" charset="0"/>
              </a:rPr>
              <a:t>Assistance with software installation, API usage, and documentation questions</a:t>
            </a:r>
          </a:p>
          <a:p>
            <a:pPr lvl="0"/>
            <a:r>
              <a:rPr kumimoji="1" lang="en-US" sz="1200" kern="1200" dirty="0" smtClean="0">
                <a:solidFill>
                  <a:schemeClr val="tx1"/>
                </a:solidFill>
                <a:effectLst/>
                <a:latin typeface="Arial" charset="0"/>
                <a:ea typeface="+mn-ea"/>
                <a:cs typeface="Arial" charset="0"/>
              </a:rPr>
              <a:t>Access to feature/bug tracking database </a:t>
            </a:r>
          </a:p>
          <a:p>
            <a:pPr lvl="0"/>
            <a:r>
              <a:rPr kumimoji="1" lang="en-US" sz="1200" kern="1200" dirty="0" smtClean="0">
                <a:solidFill>
                  <a:schemeClr val="tx1"/>
                </a:solidFill>
                <a:effectLst/>
                <a:latin typeface="Arial" charset="0"/>
                <a:ea typeface="+mn-ea"/>
                <a:cs typeface="Arial" charset="0"/>
              </a:rPr>
              <a:t>Patch releases</a:t>
            </a:r>
          </a:p>
          <a:p>
            <a:pPr lvl="0"/>
            <a:r>
              <a:rPr kumimoji="1" lang="en-US" sz="1200" kern="1200" dirty="0" smtClean="0">
                <a:solidFill>
                  <a:schemeClr val="tx1"/>
                </a:solidFill>
                <a:effectLst/>
                <a:latin typeface="Arial" charset="0"/>
                <a:ea typeface="+mn-ea"/>
                <a:cs typeface="Arial" charset="0"/>
              </a:rPr>
              <a:t>Eligibility to register for user workshops </a:t>
            </a:r>
          </a:p>
          <a:p>
            <a:r>
              <a:rPr kumimoji="1" lang="en-US" sz="1200" b="1" kern="1200" dirty="0" smtClean="0">
                <a:solidFill>
                  <a:schemeClr val="tx1"/>
                </a:solidFill>
                <a:effectLst/>
                <a:latin typeface="Arial" charset="0"/>
                <a:ea typeface="+mn-ea"/>
                <a:cs typeface="Arial" charset="0"/>
              </a:rPr>
              <a:t>Premium Support: </a:t>
            </a:r>
            <a:r>
              <a:rPr kumimoji="1" lang="en-US" sz="1200" i="1" kern="1200" dirty="0" smtClean="0">
                <a:solidFill>
                  <a:schemeClr val="tx1"/>
                </a:solidFill>
                <a:effectLst/>
                <a:latin typeface="Arial" charset="0"/>
                <a:ea typeface="+mn-ea"/>
                <a:cs typeface="Arial" charset="0"/>
              </a:rPr>
              <a:t>(package pricing TBD)</a:t>
            </a:r>
            <a:endParaRPr kumimoji="1" lang="en-US" sz="1200" kern="1200" dirty="0" smtClean="0">
              <a:solidFill>
                <a:schemeClr val="tx1"/>
              </a:solidFill>
              <a:effectLst/>
              <a:latin typeface="Arial" charset="0"/>
              <a:ea typeface="+mn-ea"/>
              <a:cs typeface="Arial" charset="0"/>
            </a:endParaRPr>
          </a:p>
          <a:p>
            <a:r>
              <a:rPr kumimoji="1" lang="en-US" sz="1200" kern="1200" dirty="0" smtClean="0">
                <a:solidFill>
                  <a:schemeClr val="tx1"/>
                </a:solidFill>
                <a:effectLst/>
                <a:latin typeface="Arial" charset="0"/>
                <a:ea typeface="+mn-ea"/>
                <a:cs typeface="Arial" charset="0"/>
              </a:rPr>
              <a:t>Premium Support options are available for organizations that desire high quality, high priority assistance plus enhanced access to our consulting and training resources. This level of support includes all benefits of Standard Support plus:</a:t>
            </a:r>
          </a:p>
          <a:p>
            <a:pPr lvl="0"/>
            <a:r>
              <a:rPr kumimoji="1" lang="en-US" sz="1200" kern="1200" dirty="0" smtClean="0">
                <a:solidFill>
                  <a:schemeClr val="tx1"/>
                </a:solidFill>
                <a:effectLst/>
                <a:latin typeface="Arial" charset="0"/>
                <a:ea typeface="+mn-ea"/>
                <a:cs typeface="Arial" charset="0"/>
              </a:rPr>
              <a:t>12 hours of consulting services</a:t>
            </a:r>
          </a:p>
          <a:p>
            <a:pPr lvl="0"/>
            <a:r>
              <a:rPr kumimoji="1" lang="en-US" sz="1200" kern="1200" dirty="0" smtClean="0">
                <a:solidFill>
                  <a:schemeClr val="tx1"/>
                </a:solidFill>
                <a:effectLst/>
                <a:latin typeface="Arial" charset="0"/>
                <a:ea typeface="+mn-ea"/>
                <a:cs typeface="Arial" charset="0"/>
              </a:rPr>
              <a:t>Discount on daily training rates</a:t>
            </a:r>
          </a:p>
          <a:p>
            <a:pPr lvl="0"/>
            <a:r>
              <a:rPr kumimoji="1" lang="en-US" sz="1200" kern="1200" dirty="0" smtClean="0">
                <a:solidFill>
                  <a:schemeClr val="tx1"/>
                </a:solidFill>
                <a:effectLst/>
                <a:latin typeface="Arial" charset="0"/>
                <a:ea typeface="+mn-ea"/>
                <a:cs typeface="Arial" charset="0"/>
              </a:rPr>
              <a:t>Monthly 30-minute teleconferences</a:t>
            </a:r>
          </a:p>
          <a:p>
            <a:pPr lvl="0"/>
            <a:r>
              <a:rPr kumimoji="1" lang="en-US" sz="1200" kern="1200" dirty="0" smtClean="0">
                <a:solidFill>
                  <a:schemeClr val="tx1"/>
                </a:solidFill>
                <a:effectLst/>
                <a:latin typeface="Arial" charset="0"/>
                <a:ea typeface="+mn-ea"/>
                <a:cs typeface="Arial" charset="0"/>
              </a:rPr>
              <a:t>Reduced registration fee for user workshops</a:t>
            </a:r>
          </a:p>
          <a:p>
            <a:r>
              <a:rPr kumimoji="1" lang="en-US" sz="1200" b="1" kern="1200" dirty="0" smtClean="0">
                <a:solidFill>
                  <a:schemeClr val="tx1"/>
                </a:solidFill>
                <a:effectLst/>
                <a:latin typeface="Arial" charset="0"/>
                <a:ea typeface="+mn-ea"/>
                <a:cs typeface="Arial" charset="0"/>
              </a:rPr>
              <a:t>Enterprise Support: </a:t>
            </a:r>
            <a:r>
              <a:rPr kumimoji="1" lang="en-US" sz="1200" kern="1200" dirty="0" smtClean="0">
                <a:solidFill>
                  <a:schemeClr val="tx1"/>
                </a:solidFill>
                <a:effectLst/>
                <a:latin typeface="Arial" charset="0"/>
                <a:ea typeface="+mn-ea"/>
                <a:cs typeface="Arial" charset="0"/>
              </a:rPr>
              <a:t>Contact us for pricing</a:t>
            </a:r>
          </a:p>
          <a:p>
            <a:r>
              <a:rPr kumimoji="1" lang="en-US" sz="1200" kern="1200" dirty="0" smtClean="0">
                <a:solidFill>
                  <a:schemeClr val="tx1"/>
                </a:solidFill>
                <a:effectLst/>
                <a:latin typeface="Arial" charset="0"/>
                <a:ea typeface="+mn-ea"/>
                <a:cs typeface="Arial" charset="0"/>
              </a:rPr>
              <a:t>Enterprise Support options are for organizations making a substantial, organization-wide commitment to HDF, and these relationships can be customized to focus on specific needs. In addition to providing all benefits of Premium Support, Enterprise Support allows businesses to: </a:t>
            </a:r>
          </a:p>
          <a:p>
            <a:pPr lvl="0"/>
            <a:r>
              <a:rPr kumimoji="1" lang="en-US" sz="1200" kern="1200" dirty="0" smtClean="0">
                <a:solidFill>
                  <a:schemeClr val="tx1"/>
                </a:solidFill>
                <a:effectLst/>
                <a:latin typeface="Arial" charset="0"/>
                <a:ea typeface="+mn-ea"/>
                <a:cs typeface="Arial" charset="0"/>
              </a:rPr>
              <a:t>Coordinate HDF activities across departments</a:t>
            </a:r>
          </a:p>
          <a:p>
            <a:pPr lvl="0"/>
            <a:r>
              <a:rPr kumimoji="1" lang="en-US" sz="1200" kern="1200" dirty="0" smtClean="0">
                <a:solidFill>
                  <a:schemeClr val="tx1"/>
                </a:solidFill>
                <a:effectLst/>
                <a:latin typeface="Arial" charset="0"/>
                <a:ea typeface="+mn-ea"/>
                <a:cs typeface="Arial" charset="0"/>
              </a:rPr>
              <a:t>Share consulting/troubleshooting options</a:t>
            </a:r>
          </a:p>
          <a:p>
            <a:pPr lvl="0"/>
            <a:r>
              <a:rPr kumimoji="1" lang="en-US" sz="1200" kern="1200" dirty="0" smtClean="0">
                <a:solidFill>
                  <a:schemeClr val="tx1"/>
                </a:solidFill>
                <a:effectLst/>
                <a:latin typeface="Arial" charset="0"/>
                <a:ea typeface="+mn-ea"/>
                <a:cs typeface="Arial" charset="0"/>
              </a:rPr>
              <a:t>Combine training and development resources</a:t>
            </a:r>
          </a:p>
          <a:p>
            <a:pPr lvl="0"/>
            <a:r>
              <a:rPr kumimoji="1" lang="en-US" sz="1200" kern="1200" dirty="0" smtClean="0">
                <a:solidFill>
                  <a:schemeClr val="tx1"/>
                </a:solidFill>
                <a:effectLst/>
                <a:latin typeface="Arial" charset="0"/>
                <a:ea typeface="+mn-ea"/>
                <a:cs typeface="Arial" charset="0"/>
              </a:rPr>
              <a:t>Develop common strategies for managing HDF data</a:t>
            </a:r>
          </a:p>
          <a:p>
            <a:pPr lvl="0"/>
            <a:r>
              <a:rPr kumimoji="1" lang="en-US" sz="1200" kern="1200" dirty="0" smtClean="0">
                <a:solidFill>
                  <a:schemeClr val="tx1"/>
                </a:solidFill>
                <a:effectLst/>
                <a:latin typeface="Arial" charset="0"/>
                <a:ea typeface="+mn-ea"/>
                <a:cs typeface="Arial" charset="0"/>
              </a:rPr>
              <a:t>Share HDF-based applications and tools</a:t>
            </a:r>
          </a:p>
          <a:p>
            <a:pPr lvl="0"/>
            <a:r>
              <a:rPr kumimoji="1" lang="en-US" sz="1200" kern="1200" dirty="0" smtClean="0">
                <a:solidFill>
                  <a:schemeClr val="tx1"/>
                </a:solidFill>
                <a:effectLst/>
                <a:latin typeface="Arial" charset="0"/>
                <a:ea typeface="+mn-ea"/>
                <a:cs typeface="Arial" charset="0"/>
              </a:rPr>
              <a:t>Assure continuing support for HDF in your organization</a:t>
            </a:r>
          </a:p>
          <a:p>
            <a:r>
              <a:rPr kumimoji="1" lang="en-US" sz="1200" b="1" kern="1200" dirty="0" smtClean="0">
                <a:solidFill>
                  <a:schemeClr val="tx1"/>
                </a:solidFill>
                <a:effectLst/>
                <a:latin typeface="Arial" charset="0"/>
                <a:ea typeface="+mn-ea"/>
                <a:cs typeface="Arial" charset="0"/>
              </a:rPr>
              <a:t>Training: </a:t>
            </a:r>
            <a:r>
              <a:rPr kumimoji="1" lang="en-US" sz="1200" kern="1200" dirty="0" smtClean="0">
                <a:solidFill>
                  <a:schemeClr val="tx1"/>
                </a:solidFill>
                <a:effectLst/>
                <a:latin typeface="Arial" charset="0"/>
                <a:ea typeface="+mn-ea"/>
                <a:cs typeface="Arial" charset="0"/>
              </a:rPr>
              <a:t>Contact us for course development and pricing</a:t>
            </a:r>
          </a:p>
          <a:p>
            <a:r>
              <a:rPr kumimoji="1" lang="en-US" sz="1200" kern="1200" dirty="0" smtClean="0">
                <a:solidFill>
                  <a:schemeClr val="tx1"/>
                </a:solidFill>
                <a:effectLst/>
                <a:latin typeface="Arial" charset="0"/>
                <a:ea typeface="+mn-ea"/>
                <a:cs typeface="Arial" charset="0"/>
              </a:rPr>
              <a:t>Training courses may be conducted at The HDF Group headquarters, at a site of your choosing, or remotely. Courses can be customized to your needs and may include topics ranging from an introduction to HDF to advanced topics such as advanced software development using HDF, tuning your application to improve performance, and using HDF effectively on parallel systems. Training may include tutorials and hands-on practical experience. All travel costs for instructors are in addition to the training costs. </a:t>
            </a:r>
          </a:p>
          <a:p>
            <a:r>
              <a:rPr kumimoji="1" lang="en-US" sz="1200" b="1" kern="1200" dirty="0" smtClean="0">
                <a:solidFill>
                  <a:schemeClr val="tx1"/>
                </a:solidFill>
                <a:effectLst/>
                <a:latin typeface="Arial" charset="0"/>
                <a:ea typeface="+mn-ea"/>
                <a:cs typeface="Arial" charset="0"/>
              </a:rPr>
              <a:t>Consulting and Custom Development: </a:t>
            </a:r>
            <a:r>
              <a:rPr kumimoji="1" lang="en-US" sz="1200" b="0" kern="1200" dirty="0" smtClean="0">
                <a:solidFill>
                  <a:schemeClr val="tx1"/>
                </a:solidFill>
                <a:effectLst/>
                <a:latin typeface="Arial" charset="0"/>
                <a:ea typeface="+mn-ea"/>
                <a:cs typeface="Arial" charset="0"/>
              </a:rPr>
              <a:t>Contact us for project planning and pricing</a:t>
            </a:r>
            <a:endParaRPr kumimoji="1" lang="en-US" sz="1200" b="1" kern="1200" dirty="0" smtClean="0">
              <a:solidFill>
                <a:schemeClr val="tx1"/>
              </a:solidFill>
              <a:effectLst/>
              <a:latin typeface="Arial" charset="0"/>
              <a:ea typeface="+mn-ea"/>
              <a:cs typeface="Arial" charset="0"/>
            </a:endParaRPr>
          </a:p>
          <a:p>
            <a:r>
              <a:rPr kumimoji="1" lang="en-US" sz="1200" kern="1200" dirty="0" smtClean="0">
                <a:solidFill>
                  <a:schemeClr val="tx1"/>
                </a:solidFill>
                <a:effectLst/>
                <a:latin typeface="Arial" charset="0"/>
                <a:ea typeface="+mn-ea"/>
                <a:cs typeface="Arial" charset="0"/>
              </a:rPr>
              <a:t>The HDF Group encourages you to contact us to discuss specific consulting needs or project specifications.  We offer a number of options for creating individualized relationships and agreements with our customers.  Consulting and special projects cover topics such as:</a:t>
            </a:r>
          </a:p>
          <a:p>
            <a:pPr lvl="0"/>
            <a:r>
              <a:rPr kumimoji="1" lang="en-US" sz="1200" kern="1200" dirty="0" smtClean="0">
                <a:solidFill>
                  <a:schemeClr val="tx1"/>
                </a:solidFill>
                <a:effectLst/>
                <a:latin typeface="Arial" charset="0"/>
                <a:ea typeface="+mn-ea"/>
                <a:cs typeface="Arial" charset="0"/>
              </a:rPr>
              <a:t>Adapting your applications to HDF</a:t>
            </a:r>
          </a:p>
          <a:p>
            <a:pPr lvl="0"/>
            <a:r>
              <a:rPr kumimoji="1" lang="en-US" sz="1200" kern="1200" dirty="0" smtClean="0">
                <a:solidFill>
                  <a:schemeClr val="tx1"/>
                </a:solidFill>
                <a:effectLst/>
                <a:latin typeface="Arial" charset="0"/>
                <a:ea typeface="+mn-ea"/>
                <a:cs typeface="Arial" charset="0"/>
              </a:rPr>
              <a:t>Adding new features to the HDF libraries and tools</a:t>
            </a:r>
          </a:p>
          <a:p>
            <a:pPr lvl="0"/>
            <a:r>
              <a:rPr kumimoji="1" lang="en-US" sz="1200" kern="1200" dirty="0" smtClean="0">
                <a:solidFill>
                  <a:schemeClr val="tx1"/>
                </a:solidFill>
                <a:effectLst/>
                <a:latin typeface="Arial" charset="0"/>
                <a:ea typeface="+mn-ea"/>
                <a:cs typeface="Arial" charset="0"/>
              </a:rPr>
              <a:t>Support for new programming languages</a:t>
            </a:r>
          </a:p>
          <a:p>
            <a:pPr lvl="0"/>
            <a:r>
              <a:rPr kumimoji="1" lang="en-US" sz="1200" kern="1200" dirty="0" smtClean="0">
                <a:solidFill>
                  <a:schemeClr val="tx1"/>
                </a:solidFill>
                <a:effectLst/>
                <a:latin typeface="Arial" charset="0"/>
                <a:ea typeface="+mn-ea"/>
                <a:cs typeface="Arial" charset="0"/>
              </a:rPr>
              <a:t>Implementing new tools</a:t>
            </a:r>
          </a:p>
          <a:p>
            <a:pPr lvl="0"/>
            <a:r>
              <a:rPr kumimoji="1" lang="en-US" sz="1200" kern="1200" dirty="0" smtClean="0">
                <a:solidFill>
                  <a:schemeClr val="tx1"/>
                </a:solidFill>
                <a:effectLst/>
                <a:latin typeface="Arial" charset="0"/>
                <a:ea typeface="+mn-ea"/>
                <a:cs typeface="Arial" charset="0"/>
              </a:rPr>
              <a:t>Performance tuning</a:t>
            </a:r>
          </a:p>
          <a:p>
            <a:pPr lvl="0"/>
            <a:r>
              <a:rPr kumimoji="1" lang="en-US" sz="1200" kern="1200" dirty="0" smtClean="0">
                <a:solidFill>
                  <a:schemeClr val="tx1"/>
                </a:solidFill>
                <a:effectLst/>
                <a:latin typeface="Arial" charset="0"/>
                <a:ea typeface="+mn-ea"/>
                <a:cs typeface="Arial" charset="0"/>
              </a:rPr>
              <a:t>Porting HDF to a specific platform</a:t>
            </a:r>
          </a:p>
          <a:p>
            <a:pPr lvl="0"/>
            <a:r>
              <a:rPr kumimoji="1" lang="en-US" sz="1200" kern="1200" dirty="0" smtClean="0">
                <a:solidFill>
                  <a:schemeClr val="tx1"/>
                </a:solidFill>
                <a:effectLst/>
                <a:latin typeface="Arial" charset="0"/>
                <a:ea typeface="+mn-ea"/>
                <a:cs typeface="Arial" charset="0"/>
              </a:rPr>
              <a:t>Regular teleconferences and onsite work</a:t>
            </a:r>
          </a:p>
          <a:p>
            <a:r>
              <a:rPr kumimoji="1" lang="en-US" sz="1200" kern="1200" dirty="0" smtClean="0">
                <a:solidFill>
                  <a:schemeClr val="tx1"/>
                </a:solidFill>
                <a:effectLst/>
                <a:latin typeface="Arial" charset="0"/>
                <a:ea typeface="+mn-ea"/>
                <a:cs typeface="Arial" charset="0"/>
              </a:rPr>
              <a:t>Special projects are priced individually, depending on staffing requirements, equipment, travel, and other factors.</a:t>
            </a:r>
          </a:p>
          <a:p>
            <a:r>
              <a:rPr kumimoji="1" lang="en-US" sz="1200" kern="1200" dirty="0" smtClean="0">
                <a:solidFill>
                  <a:schemeClr val="tx1"/>
                </a:solidFill>
                <a:effectLst/>
                <a:latin typeface="Arial" charset="0"/>
                <a:ea typeface="+mn-ea"/>
                <a:cs typeface="Arial" charset="0"/>
              </a:rPr>
              <a:t> </a:t>
            </a:r>
          </a:p>
          <a:p>
            <a:r>
              <a:rPr kumimoji="1" lang="en-US" sz="1200" kern="1200" dirty="0" smtClean="0">
                <a:solidFill>
                  <a:schemeClr val="tx1"/>
                </a:solidFill>
                <a:effectLst/>
                <a:latin typeface="Arial" charset="0"/>
                <a:ea typeface="+mn-ea"/>
                <a:cs typeface="Arial" charset="0"/>
              </a:rPr>
              <a:t> Is this a private area for just their bugs, or access to the general issue tracking in </a:t>
            </a:r>
            <a:r>
              <a:rPr kumimoji="1" lang="en-US" sz="1200" kern="1200" dirty="0" err="1" smtClean="0">
                <a:solidFill>
                  <a:schemeClr val="tx1"/>
                </a:solidFill>
                <a:effectLst/>
                <a:latin typeface="Arial" charset="0"/>
                <a:ea typeface="+mn-ea"/>
                <a:cs typeface="Arial" charset="0"/>
              </a:rPr>
              <a:t>Jira</a:t>
            </a:r>
            <a:r>
              <a:rPr kumimoji="1" lang="en-US" sz="1200" kern="1200" dirty="0" smtClean="0">
                <a:solidFill>
                  <a:schemeClr val="tx1"/>
                </a:solidFill>
                <a:effectLst/>
                <a:latin typeface="Arial" charset="0"/>
                <a:ea typeface="+mn-ea"/>
                <a:cs typeface="Arial" charset="0"/>
              </a:rPr>
              <a:t>?  I think our plan has been to make the general bugs publicly visible (like most other open source packages)…</a:t>
            </a:r>
          </a:p>
          <a:p>
            <a:endParaRPr lang="en-US" dirty="0"/>
          </a:p>
        </p:txBody>
      </p:sp>
      <p:sp>
        <p:nvSpPr>
          <p:cNvPr id="4" name="Slide Number Placeholder 3"/>
          <p:cNvSpPr>
            <a:spLocks noGrp="1"/>
          </p:cNvSpPr>
          <p:nvPr>
            <p:ph type="sldNum" sz="quarter" idx="10"/>
          </p:nvPr>
        </p:nvSpPr>
        <p:spPr/>
        <p:txBody>
          <a:bodyPr/>
          <a:lstStyle/>
          <a:p>
            <a:pPr>
              <a:defRPr/>
            </a:pPr>
            <a:fld id="{043BA370-1D01-44FA-82A7-089D3FB335F5}"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Copyright © 2015 The HDF Group. All rights reserved. </a:t>
            </a:r>
            <a:endParaRPr lang="en-US"/>
          </a:p>
        </p:txBody>
      </p:sp>
    </p:spTree>
    <p:extLst>
      <p:ext uri="{BB962C8B-B14F-4D97-AF65-F5344CB8AC3E}">
        <p14:creationId xmlns:p14="http://schemas.microsoft.com/office/powerpoint/2010/main" val="279739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6E9B6-1C19-44CE-97C3-214AEE21FD9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497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6E9B6-1C19-44CE-97C3-214AEE21FD9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497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AFA2B7E1-5130-47B7-A634-55AF1CF255DB}" type="slidenum">
              <a:rPr lang="en-US"/>
              <a:pPr>
                <a:defRPr/>
              </a:pPr>
              <a:t>36</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930062" y="3269096"/>
            <a:ext cx="7436277" cy="3097287"/>
          </a:xfrm>
          <a:solidFill>
            <a:srgbClr val="FFFFFF"/>
          </a:solidFill>
          <a:ln>
            <a:solidFill>
              <a:srgbClr val="000000"/>
            </a:solidFill>
          </a:ln>
        </p:spPr>
        <p:txBody>
          <a:bodyPr/>
          <a:lstStyle/>
          <a:p>
            <a:endParaRPr lang="en-US" smtClean="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smtClean="0"/>
              <a:t>Copyright © 2015 The HDF Group. All rights reserved. </a:t>
            </a:r>
            <a:endParaRPr lang="en-US"/>
          </a:p>
        </p:txBody>
      </p:sp>
    </p:spTree>
    <p:extLst>
      <p:ext uri="{BB962C8B-B14F-4D97-AF65-F5344CB8AC3E}">
        <p14:creationId xmlns:p14="http://schemas.microsoft.com/office/powerpoint/2010/main" val="45668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AFA2B7E1-5130-47B7-A634-55AF1CF255DB}" type="slidenum">
              <a:rPr lang="en-US"/>
              <a:pPr>
                <a:defRPr/>
              </a:pPr>
              <a:t>41</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930062" y="3269096"/>
            <a:ext cx="7436277" cy="3097287"/>
          </a:xfrm>
          <a:solidFill>
            <a:srgbClr val="FFFFFF"/>
          </a:solidFill>
          <a:ln>
            <a:solidFill>
              <a:srgbClr val="000000"/>
            </a:solidFill>
          </a:ln>
        </p:spPr>
        <p:txBody>
          <a:bodyPr/>
          <a:lstStyle/>
          <a:p>
            <a:endParaRPr lang="en-US" smtClean="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smtClean="0"/>
              <a:t>Copyright © 2015 The HDF Group. All rights reserved. </a:t>
            </a:r>
            <a:endParaRPr lang="en-US"/>
          </a:p>
        </p:txBody>
      </p:sp>
    </p:spTree>
    <p:extLst>
      <p:ext uri="{BB962C8B-B14F-4D97-AF65-F5344CB8AC3E}">
        <p14:creationId xmlns:p14="http://schemas.microsoft.com/office/powerpoint/2010/main" val="456684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C0FF404-4C05-4594-9D47-A31BDC1BB009}" type="slidenum">
              <a:rPr lang="en-US" smtClean="0"/>
              <a:pPr/>
              <a:t>45</a:t>
            </a:fld>
            <a:endParaRPr lang="en-US" smtClean="0"/>
          </a:p>
        </p:txBody>
      </p:sp>
      <p:sp>
        <p:nvSpPr>
          <p:cNvPr id="78851" name="Rectangle 2"/>
          <p:cNvSpPr>
            <a:spLocks noGrp="1" noRot="1" noChangeAspect="1" noChangeArrowheads="1" noTextEdit="1"/>
          </p:cNvSpPr>
          <p:nvPr>
            <p:ph type="sldImg"/>
          </p:nvPr>
        </p:nvSpPr>
        <p:spPr>
          <a:xfrm>
            <a:off x="2928938" y="515938"/>
            <a:ext cx="3441700" cy="2581275"/>
          </a:xfrm>
          <a:solidFill>
            <a:srgbClr val="FFFFFF"/>
          </a:solidFill>
          <a:ln/>
        </p:spPr>
      </p:sp>
      <p:sp>
        <p:nvSpPr>
          <p:cNvPr id="78852" name="Rectangle 3"/>
          <p:cNvSpPr>
            <a:spLocks noGrp="1" noChangeArrowheads="1"/>
          </p:cNvSpPr>
          <p:nvPr>
            <p:ph type="body" idx="1"/>
          </p:nvPr>
        </p:nvSpPr>
        <p:spPr>
          <a:xfrm>
            <a:off x="1858051" y="3269786"/>
            <a:ext cx="5580303" cy="3097510"/>
          </a:xfrm>
          <a:solidFill>
            <a:srgbClr val="FFFFFF"/>
          </a:solidFill>
          <a:ln>
            <a:solidFill>
              <a:srgbClr val="000000"/>
            </a:solid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ln/>
        </p:spPr>
      </p:sp>
      <p:sp>
        <p:nvSpPr>
          <p:cNvPr id="1341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800" b="1">
                <a:latin typeface="Calibri" charset="0"/>
                <a:ea typeface="ＭＳ Ｐゴシック" charset="0"/>
                <a:cs typeface="ＭＳ Ｐゴシック" charset="0"/>
              </a:rPr>
              <a:t>GRID</a:t>
            </a:r>
            <a:r>
              <a:rPr lang="en-US" sz="2800">
                <a:latin typeface="Calibri" charset="0"/>
                <a:ea typeface="ＭＳ Ｐゴシック" charset="0"/>
                <a:cs typeface="ＭＳ Ｐゴシック" charset="0"/>
              </a:rPr>
              <a:t>: Usage - Data which is organized</a:t>
            </a:r>
          </a:p>
          <a:p>
            <a:pPr>
              <a:lnSpc>
                <a:spcPct val="90000"/>
              </a:lnSpc>
            </a:pPr>
            <a:r>
              <a:rPr lang="en-US" sz="2800">
                <a:latin typeface="Calibri" charset="0"/>
                <a:ea typeface="ＭＳ Ｐゴシック" charset="0"/>
                <a:cs typeface="ＭＳ Ｐゴシック" charset="0"/>
              </a:rPr>
              <a:t>by regular geographic spacing, </a:t>
            </a:r>
          </a:p>
          <a:p>
            <a:pPr>
              <a:lnSpc>
                <a:spcPct val="90000"/>
              </a:lnSpc>
            </a:pPr>
            <a:r>
              <a:rPr lang="en-US" sz="2800">
                <a:latin typeface="Calibri" charset="0"/>
                <a:ea typeface="ＭＳ Ｐゴシック" charset="0"/>
                <a:cs typeface="ＭＳ Ｐゴシック" charset="0"/>
              </a:rPr>
              <a:t>specified by projection parameters.</a:t>
            </a:r>
          </a:p>
          <a:p>
            <a:pPr>
              <a:lnSpc>
                <a:spcPct val="90000"/>
              </a:lnSpc>
            </a:pPr>
            <a:r>
              <a:rPr lang="en-US" sz="2800">
                <a:latin typeface="Calibri" charset="0"/>
                <a:ea typeface="ＭＳ Ｐゴシック" charset="0"/>
                <a:cs typeface="ＭＳ Ｐゴシック" charset="0"/>
              </a:rPr>
              <a:t>Structure</a:t>
            </a:r>
          </a:p>
          <a:p>
            <a:pPr lvl="1">
              <a:lnSpc>
                <a:spcPct val="90000"/>
              </a:lnSpc>
            </a:pPr>
            <a:r>
              <a:rPr lang="en-US" sz="2400">
                <a:latin typeface="Calibri" charset="0"/>
                <a:ea typeface="ＭＳ Ｐゴシック" charset="0"/>
              </a:rPr>
              <a:t>Any number of 2-D to 8-D data arrays per structure, one per data type (e.g. temperature) </a:t>
            </a:r>
          </a:p>
          <a:p>
            <a:pPr lvl="1">
              <a:lnSpc>
                <a:spcPct val="90000"/>
              </a:lnSpc>
            </a:pPr>
            <a:r>
              <a:rPr lang="en-US" sz="2400">
                <a:latin typeface="Calibri" charset="0"/>
                <a:ea typeface="ＭＳ Ｐゴシック" charset="0"/>
              </a:rPr>
              <a:t>Geolocation information contained in projection formula, coupled by structural metadata.</a:t>
            </a:r>
          </a:p>
          <a:p>
            <a:pPr lvl="1">
              <a:lnSpc>
                <a:spcPct val="90000"/>
              </a:lnSpc>
            </a:pPr>
            <a:endParaRPr lang="en-US" sz="2400">
              <a:latin typeface="Calibri" charset="0"/>
              <a:ea typeface="ＭＳ Ｐゴシック" charset="0"/>
            </a:endParaRPr>
          </a:p>
          <a:p>
            <a:r>
              <a:rPr lang="en-US" b="1">
                <a:latin typeface="Calibri" charset="0"/>
                <a:ea typeface="ＭＳ Ｐゴシック" charset="0"/>
                <a:cs typeface="ＭＳ Ｐゴシック" charset="0"/>
              </a:rPr>
              <a:t>SWATH: </a:t>
            </a:r>
            <a:r>
              <a:rPr lang="en-US" sz="2800">
                <a:latin typeface="Calibri" charset="0"/>
                <a:ea typeface="ＭＳ Ｐゴシック" charset="0"/>
                <a:cs typeface="ＭＳ Ｐゴシック" charset="0"/>
              </a:rPr>
              <a:t>Data which is organized by time, or other track parameter. </a:t>
            </a:r>
          </a:p>
          <a:p>
            <a:r>
              <a:rPr lang="en-US" sz="2800">
                <a:latin typeface="Calibri" charset="0"/>
                <a:ea typeface="ＭＳ Ｐゴシック" charset="0"/>
                <a:cs typeface="ＭＳ Ｐゴシック" charset="0"/>
              </a:rPr>
              <a:t>Spacing can be irregular.</a:t>
            </a:r>
          </a:p>
          <a:p>
            <a:r>
              <a:rPr lang="en-US" sz="2800">
                <a:latin typeface="Calibri" charset="0"/>
                <a:ea typeface="ＭＳ Ｐゴシック" charset="0"/>
                <a:cs typeface="ＭＳ Ｐゴシック" charset="0"/>
              </a:rPr>
              <a:t>Structure</a:t>
            </a:r>
          </a:p>
          <a:p>
            <a:pPr lvl="1"/>
            <a:r>
              <a:rPr lang="en-US" sz="2400">
                <a:latin typeface="Calibri" charset="0"/>
                <a:ea typeface="ＭＳ Ｐゴシック" charset="0"/>
              </a:rPr>
              <a:t>Geolocation information stored explicitly in Geolocation Field (2-D array)</a:t>
            </a:r>
          </a:p>
          <a:p>
            <a:pPr lvl="1"/>
            <a:r>
              <a:rPr lang="en-US" sz="2400">
                <a:latin typeface="Calibri" charset="0"/>
                <a:ea typeface="ＭＳ Ｐゴシック" charset="0"/>
              </a:rPr>
              <a:t>Data stored in 2-D or 3-D arrays</a:t>
            </a:r>
          </a:p>
          <a:p>
            <a:pPr lvl="1"/>
            <a:r>
              <a:rPr lang="en-US" sz="2400">
                <a:latin typeface="Calibri" charset="0"/>
                <a:ea typeface="ＭＳ Ｐゴシック" charset="0"/>
              </a:rPr>
              <a:t>Time stored in 1-D or 2-D array, TAI is standard. </a:t>
            </a:r>
          </a:p>
          <a:p>
            <a:pPr lvl="1"/>
            <a:r>
              <a:rPr lang="en-US" sz="2400">
                <a:latin typeface="Calibri" charset="0"/>
                <a:ea typeface="ＭＳ Ｐゴシック" charset="0"/>
              </a:rPr>
              <a:t>Geolocation/science data connected by structural metadata</a:t>
            </a:r>
          </a:p>
          <a:p>
            <a:pPr lvl="1"/>
            <a:endParaRPr lang="en-US" b="1">
              <a:latin typeface="Calibri" charset="0"/>
              <a:ea typeface="ＭＳ Ｐゴシック" charset="0"/>
            </a:endParaRPr>
          </a:p>
          <a:p>
            <a:pPr>
              <a:lnSpc>
                <a:spcPct val="110000"/>
              </a:lnSpc>
            </a:pPr>
            <a:r>
              <a:rPr lang="en-US" b="1">
                <a:latin typeface="Calibri" charset="0"/>
                <a:ea typeface="ＭＳ Ｐゴシック" charset="0"/>
                <a:cs typeface="ＭＳ Ｐゴシック" charset="0"/>
              </a:rPr>
              <a:t>POINT: </a:t>
            </a:r>
            <a:r>
              <a:rPr lang="en-US">
                <a:latin typeface="Calibri" charset="0"/>
                <a:ea typeface="ＭＳ Ｐゴシック" charset="0"/>
                <a:cs typeface="ＭＳ Ｐゴシック" charset="0"/>
              </a:rPr>
              <a:t>Data is specified temporally and/or spatially, but with no particular organization</a:t>
            </a:r>
          </a:p>
          <a:p>
            <a:pPr>
              <a:lnSpc>
                <a:spcPct val="110000"/>
              </a:lnSpc>
            </a:pPr>
            <a:r>
              <a:rPr lang="en-US">
                <a:latin typeface="Calibri" charset="0"/>
                <a:ea typeface="ＭＳ Ｐゴシック" charset="0"/>
                <a:cs typeface="ＭＳ Ｐゴシック" charset="0"/>
              </a:rPr>
              <a:t>Structure</a:t>
            </a:r>
          </a:p>
          <a:p>
            <a:pPr lvl="1">
              <a:lnSpc>
                <a:spcPct val="110000"/>
              </a:lnSpc>
            </a:pPr>
            <a:r>
              <a:rPr lang="en-US">
                <a:latin typeface="Calibri" charset="0"/>
                <a:ea typeface="ＭＳ Ｐゴシック" charset="0"/>
              </a:rPr>
              <a:t>Tables used to store science data at a particular Lat/Long/Height </a:t>
            </a:r>
          </a:p>
          <a:p>
            <a:pPr lvl="1">
              <a:lnSpc>
                <a:spcPct val="110000"/>
              </a:lnSpc>
            </a:pPr>
            <a:r>
              <a:rPr lang="en-US">
                <a:latin typeface="Calibri" charset="0"/>
                <a:ea typeface="ＭＳ Ｐゴシック" charset="0"/>
              </a:rPr>
              <a:t>Up to eight levels of data allowed. Structural metadata specifies relationship between levels. </a:t>
            </a:r>
          </a:p>
          <a:p>
            <a:pPr>
              <a:lnSpc>
                <a:spcPct val="90000"/>
              </a:lnSpc>
            </a:pPr>
            <a:endParaRPr lang="en-US" b="1">
              <a:latin typeface="Calibri" charset="0"/>
              <a:ea typeface="ＭＳ Ｐゴシック" charset="0"/>
              <a:cs typeface="ＭＳ Ｐゴシック" charset="0"/>
            </a:endParaRPr>
          </a:p>
        </p:txBody>
      </p:sp>
      <p:sp>
        <p:nvSpPr>
          <p:cNvPr id="134147"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cs typeface="Calibri" charset="0"/>
              </a:rPr>
              <a:t>Copyright © 2015 The HDF Group. All rights reserved. </a:t>
            </a:r>
          </a:p>
        </p:txBody>
      </p:sp>
      <p:sp>
        <p:nvSpPr>
          <p:cNvPr id="13414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232257A-3F9F-5442-956B-C423E14E30D3}" type="slidenum">
              <a:rPr lang="en-US" sz="1200">
                <a:cs typeface="Arial" charset="0"/>
              </a:rPr>
              <a:pPr/>
              <a:t>48</a:t>
            </a:fld>
            <a:endParaRPr lang="en-US" sz="120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A5D3E38-C41B-1B4D-AF6C-088FCEC879C4}" type="slidenum">
              <a:rPr lang="en-US" sz="1200">
                <a:cs typeface="Arial" charset="0"/>
              </a:rPr>
              <a:pPr/>
              <a:t>49</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3BA370-1D01-44FA-82A7-089D3FB335F5}"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Copyright © 2015 The HDF Group. All rights reserved. </a:t>
            </a:r>
            <a:endParaRPr lang="en-US"/>
          </a:p>
        </p:txBody>
      </p:sp>
    </p:spTree>
    <p:extLst>
      <p:ext uri="{BB962C8B-B14F-4D97-AF65-F5344CB8AC3E}">
        <p14:creationId xmlns:p14="http://schemas.microsoft.com/office/powerpoint/2010/main" val="415415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smtClean="0"/>
          </a:p>
        </p:txBody>
      </p:sp>
      <p:sp>
        <p:nvSpPr>
          <p:cNvPr id="9220" name="Slide Number Placeholder 3"/>
          <p:cNvSpPr>
            <a:spLocks noGrp="1"/>
          </p:cNvSpPr>
          <p:nvPr>
            <p:ph type="sldNum" sz="quarter" idx="5"/>
          </p:nvPr>
        </p:nvSpPr>
        <p:spPr>
          <a:noFill/>
        </p:spPr>
        <p:txBody>
          <a:bodyPr/>
          <a:lstStyle/>
          <a:p>
            <a:fld id="{ED161A9A-341D-4B55-83AB-8D120DBEDBE9}" type="slidenum">
              <a:rPr lang="en-US"/>
              <a:pPr/>
              <a:t>4</a:t>
            </a:fld>
            <a:endParaRPr lang="en-US"/>
          </a:p>
        </p:txBody>
      </p:sp>
      <p:sp>
        <p:nvSpPr>
          <p:cNvPr id="2" name="Footer Placeholder 1"/>
          <p:cNvSpPr>
            <a:spLocks noGrp="1"/>
          </p:cNvSpPr>
          <p:nvPr>
            <p:ph type="ftr" sz="quarter" idx="10"/>
          </p:nvPr>
        </p:nvSpPr>
        <p:spPr/>
        <p:txBody>
          <a:bodyPr/>
          <a:lstStyle/>
          <a:p>
            <a:pPr>
              <a:defRPr/>
            </a:pPr>
            <a:r>
              <a:rPr lang="en-US" smtClean="0"/>
              <a:t>Copyright © 2015 The HDF Group. All rights reserved. </a:t>
            </a:r>
            <a:endParaRPr lang="en-US"/>
          </a:p>
        </p:txBody>
      </p:sp>
    </p:spTree>
    <p:extLst>
      <p:ext uri="{BB962C8B-B14F-4D97-AF65-F5344CB8AC3E}">
        <p14:creationId xmlns:p14="http://schemas.microsoft.com/office/powerpoint/2010/main" val="200640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2400">
                <a:solidFill>
                  <a:schemeClr val="tx1"/>
                </a:solidFill>
                <a:latin typeface="Times New Roman" charset="0"/>
                <a:ea typeface="ＭＳ Ｐゴシック" charset="0"/>
                <a:cs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3EE8AAD-09EA-9E4F-9D38-6AD7CB87F81A}" type="slidenum">
              <a:rPr lang="en-US" sz="1200"/>
              <a:pPr/>
              <a:t>10</a:t>
            </a:fld>
            <a:endParaRPr lang="en-US" sz="1200"/>
          </a:p>
        </p:txBody>
      </p:sp>
      <p:sp>
        <p:nvSpPr>
          <p:cNvPr id="32770" name="Rectangle 2"/>
          <p:cNvSpPr>
            <a:spLocks noGrp="1" noRot="1" noChangeAspect="1" noChangeArrowheads="1" noTextEdit="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
        <p:nvSpPr>
          <p:cNvPr id="2" name="Footer Placeholder 1"/>
          <p:cNvSpPr>
            <a:spLocks noGrp="1"/>
          </p:cNvSpPr>
          <p:nvPr>
            <p:ph type="ftr" sz="quarter" idx="10"/>
          </p:nvPr>
        </p:nvSpPr>
        <p:spPr/>
        <p:txBody>
          <a:bodyPr/>
          <a:lstStyle/>
          <a:p>
            <a:pPr>
              <a:defRPr/>
            </a:pPr>
            <a:r>
              <a:rPr lang="en-US" smtClean="0"/>
              <a:t>Copyright © 2015 The HDF Group. All rights reserved. </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2400">
                <a:solidFill>
                  <a:schemeClr val="tx1"/>
                </a:solidFill>
                <a:latin typeface="Times New Roman" charset="0"/>
                <a:ea typeface="ＭＳ Ｐゴシック" charset="0"/>
                <a:cs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5FE680C-C5E1-934C-8D97-D40C86AD0B29}" type="slidenum">
              <a:rPr lang="en-US" sz="1200"/>
              <a:pPr/>
              <a:t>11</a:t>
            </a:fld>
            <a:endParaRPr lang="en-US" sz="1200"/>
          </a:p>
        </p:txBody>
      </p:sp>
      <p:sp>
        <p:nvSpPr>
          <p:cNvPr id="36866" name="Rectangle 2"/>
          <p:cNvSpPr>
            <a:spLocks noGrp="1" noRot="1" noChangeAspect="1" noChangeArrowheads="1" noTextEdit="1"/>
          </p:cNvSpPr>
          <p:nvPr>
            <p:ph type="sldImg"/>
          </p:nvPr>
        </p:nvSpPr>
        <p:spPr>
          <a:xfrm>
            <a:off x="2992438" y="542925"/>
            <a:ext cx="3387725" cy="2541588"/>
          </a:xfrm>
          <a:solidFill>
            <a:srgbClr val="FFFFFF"/>
          </a:solidFill>
          <a:ln/>
        </p:spPr>
      </p:sp>
      <p:sp>
        <p:nvSpPr>
          <p:cNvPr id="36867" name="Rectangle 3"/>
          <p:cNvSpPr>
            <a:spLocks noGrp="1" noChangeArrowheads="1"/>
          </p:cNvSpPr>
          <p:nvPr>
            <p:ph type="body" idx="1"/>
          </p:nvPr>
        </p:nvSpPr>
        <p:spPr>
          <a:xfrm>
            <a:off x="1242122" y="3264005"/>
            <a:ext cx="6834742" cy="3089416"/>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
        <p:nvSpPr>
          <p:cNvPr id="2" name="Footer Placeholder 1"/>
          <p:cNvSpPr>
            <a:spLocks noGrp="1"/>
          </p:cNvSpPr>
          <p:nvPr>
            <p:ph type="ftr" sz="quarter" idx="10"/>
          </p:nvPr>
        </p:nvSpPr>
        <p:spPr/>
        <p:txBody>
          <a:bodyPr/>
          <a:lstStyle/>
          <a:p>
            <a:pPr>
              <a:defRPr/>
            </a:pPr>
            <a:r>
              <a:rPr lang="en-US" smtClean="0"/>
              <a:t>Copyright © 2015 The HDF Group. All rights reserved.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2" name="Footer Placeholder 1"/>
          <p:cNvSpPr>
            <a:spLocks noGrp="1"/>
          </p:cNvSpPr>
          <p:nvPr>
            <p:ph type="ftr" sz="quarter" idx="10"/>
          </p:nvPr>
        </p:nvSpPr>
        <p:spPr/>
        <p:txBody>
          <a:bodyPr/>
          <a:lstStyle/>
          <a:p>
            <a:pPr>
              <a:defRPr/>
            </a:pPr>
            <a:r>
              <a:rPr lang="en-US" smtClean="0"/>
              <a:t>Copyright © 2015 The HDF Group. All rights reserved. </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a:t>
            </a:r>
            <a:r>
              <a:rPr lang="en-US" baseline="0" dirty="0" smtClean="0"/>
              <a:t> – EOS</a:t>
            </a:r>
            <a:endParaRPr lang="en-US" dirty="0" smtClean="0"/>
          </a:p>
          <a:p>
            <a:pPr marL="0" indent="0" defTabSz="924458" eaLnBrk="1" hangingPunct="1">
              <a:spcBef>
                <a:spcPct val="20000"/>
              </a:spcBef>
              <a:buClr>
                <a:schemeClr val="tx1"/>
              </a:buClr>
              <a:buFontTx/>
              <a:buNone/>
              <a:defRPr/>
            </a:pPr>
            <a:r>
              <a:rPr lang="en-US" dirty="0">
                <a:solidFill>
                  <a:srgbClr val="000000"/>
                </a:solidFill>
                <a:latin typeface="Arial" pitchFamily="34" charset="0"/>
                <a:cs typeface="Arial" pitchFamily="34" charset="0"/>
              </a:rPr>
              <a:t>NOAA/NASA/Riverside Tech – NPOESS/JPSS</a:t>
            </a:r>
            <a:endParaRPr lang="en-US" dirty="0"/>
          </a:p>
          <a:p>
            <a:r>
              <a:rPr lang="en-US" dirty="0" smtClean="0"/>
              <a:t>A leading U.S. aerospace company</a:t>
            </a:r>
          </a:p>
          <a:p>
            <a:r>
              <a:rPr lang="en-US" dirty="0" smtClean="0"/>
              <a:t>DOE projects</a:t>
            </a:r>
          </a:p>
          <a:p>
            <a:pPr marL="628650" lvl="1" indent="-171450">
              <a:buFont typeface="Arial" pitchFamily="34" charset="0"/>
              <a:buChar char="•"/>
            </a:pPr>
            <a:r>
              <a:rPr lang="en-US" dirty="0" smtClean="0"/>
              <a:t>Sandia National Laboratory </a:t>
            </a:r>
          </a:p>
          <a:p>
            <a:pPr marL="628650" lvl="1" indent="-171450">
              <a:buFont typeface="Arial" pitchFamily="34" charset="0"/>
              <a:buChar char="•"/>
            </a:pPr>
            <a:r>
              <a:rPr lang="en-US" dirty="0" smtClean="0"/>
              <a:t>Lawrence Berkeley National Lab</a:t>
            </a:r>
          </a:p>
          <a:p>
            <a:pPr marL="628650" lvl="1" indent="-171450">
              <a:buFont typeface="Arial" pitchFamily="34" charset="0"/>
              <a:buChar char="•"/>
            </a:pPr>
            <a:r>
              <a:rPr lang="en-US" dirty="0" smtClean="0"/>
              <a:t>Argonne</a:t>
            </a:r>
          </a:p>
          <a:p>
            <a:pPr lvl="0"/>
            <a:r>
              <a:rPr lang="en-US" dirty="0" smtClean="0"/>
              <a:t>ITER – international project to build</a:t>
            </a:r>
            <a:r>
              <a:rPr lang="en-US" baseline="0" dirty="0" smtClean="0"/>
              <a:t> an experimental </a:t>
            </a:r>
            <a:r>
              <a:rPr lang="en-US" dirty="0" smtClean="0"/>
              <a:t>fusion</a:t>
            </a:r>
            <a:r>
              <a:rPr lang="en-US" baseline="0" dirty="0" smtClean="0"/>
              <a:t> reactor based on the tokamak concept</a:t>
            </a:r>
          </a:p>
          <a:p>
            <a:pPr lvl="0"/>
            <a:r>
              <a:rPr lang="en-US" baseline="0" dirty="0" smtClean="0"/>
              <a:t>Paul </a:t>
            </a:r>
            <a:r>
              <a:rPr lang="en-US" baseline="0" dirty="0" err="1" smtClean="0"/>
              <a:t>Scherrer</a:t>
            </a:r>
            <a:r>
              <a:rPr lang="en-US" baseline="0" dirty="0" smtClean="0"/>
              <a:t> Institute – variety of projects</a:t>
            </a:r>
            <a:endParaRPr lang="en-US" dirty="0" smtClean="0"/>
          </a:p>
          <a:p>
            <a:pPr lvl="0"/>
            <a:r>
              <a:rPr lang="en-US" dirty="0" smtClean="0"/>
              <a:t>Projects in oil and gas industry, finance, others</a:t>
            </a:r>
          </a:p>
          <a:p>
            <a:pPr lvl="0"/>
            <a:r>
              <a:rPr lang="en-US" dirty="0" smtClean="0"/>
              <a:t>“In kind” support</a:t>
            </a:r>
          </a:p>
          <a:p>
            <a:endParaRPr lang="en-US" dirty="0"/>
          </a:p>
        </p:txBody>
      </p:sp>
      <p:sp>
        <p:nvSpPr>
          <p:cNvPr id="4" name="Slide Number Placeholder 3"/>
          <p:cNvSpPr>
            <a:spLocks noGrp="1"/>
          </p:cNvSpPr>
          <p:nvPr>
            <p:ph type="sldNum" sz="quarter" idx="10"/>
          </p:nvPr>
        </p:nvSpPr>
        <p:spPr/>
        <p:txBody>
          <a:bodyPr/>
          <a:lstStyle/>
          <a:p>
            <a:pPr>
              <a:defRPr/>
            </a:pPr>
            <a:fld id="{C07199EB-50E4-4262-94B9-78FF9DAF0E70}"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Copyright © 2015 The HDF Group. All rights reserved. </a:t>
            </a:r>
            <a:endParaRPr lang="en-US"/>
          </a:p>
        </p:txBody>
      </p:sp>
    </p:spTree>
    <p:extLst>
      <p:ext uri="{BB962C8B-B14F-4D97-AF65-F5344CB8AC3E}">
        <p14:creationId xmlns:p14="http://schemas.microsoft.com/office/powerpoint/2010/main" val="144202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3BA370-1D01-44FA-82A7-089D3FB335F5}"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Copyright © 2015 The HDF Group. All rights reserved. </a:t>
            </a:r>
            <a:endParaRPr lang="en-US"/>
          </a:p>
        </p:txBody>
      </p:sp>
    </p:spTree>
    <p:extLst>
      <p:ext uri="{BB962C8B-B14F-4D97-AF65-F5344CB8AC3E}">
        <p14:creationId xmlns:p14="http://schemas.microsoft.com/office/powerpoint/2010/main" val="250172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24EC39-7544-4C7F-93EE-0C17C74951D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99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53"/>
          <p:cNvSpPr txBox="1">
            <a:spLocks noChangeArrowheads="1"/>
          </p:cNvSpPr>
          <p:nvPr userDrawn="1"/>
        </p:nvSpPr>
        <p:spPr bwMode="auto">
          <a:xfrm>
            <a:off x="7239000" y="6629400"/>
            <a:ext cx="1676400" cy="228600"/>
          </a:xfrm>
          <a:prstGeom prst="rect">
            <a:avLst/>
          </a:prstGeom>
          <a:noFill/>
          <a:ln w="9525">
            <a:noFill/>
            <a:miter lim="800000"/>
            <a:headEnd/>
            <a:tailEnd/>
          </a:ln>
          <a:effectLst/>
        </p:spPr>
        <p:txBody>
          <a:bodyPr anchor="b"/>
          <a:lstStyle>
            <a:lvl1pPr>
              <a:defRPr sz="1200" b="0">
                <a:solidFill>
                  <a:schemeClr val="bg1"/>
                </a:solidFill>
                <a:latin typeface="Arial" pitchFamily="34" charset="0"/>
                <a:cs typeface="Arial" pitchFamily="34" charset="0"/>
              </a:defRPr>
            </a:lvl1pPr>
          </a:lstStyle>
          <a:p>
            <a:pPr>
              <a:defRPr/>
            </a:pPr>
            <a:r>
              <a:rPr lang="en-US" dirty="0" smtClean="0">
                <a:solidFill>
                  <a:srgbClr val="FFFFFF"/>
                </a:solidFill>
              </a:rPr>
              <a:t>www.hdfgroup.org</a:t>
            </a:r>
          </a:p>
        </p:txBody>
      </p:sp>
      <p:pic>
        <p:nvPicPr>
          <p:cNvPr id="6" name="Picture 105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813" y="152400"/>
            <a:ext cx="9667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1374775" y="239713"/>
            <a:ext cx="1825625" cy="369887"/>
          </a:xfrm>
          <a:prstGeom prst="rect">
            <a:avLst/>
          </a:prstGeom>
          <a:noFill/>
        </p:spPr>
        <p:txBody>
          <a:bodyPr wrap="none">
            <a:spAutoFit/>
          </a:bodyPr>
          <a:lstStyle/>
          <a:p>
            <a:pPr>
              <a:defRPr/>
            </a:pPr>
            <a:r>
              <a:rPr lang="en-US" sz="1800" dirty="0">
                <a:solidFill>
                  <a:srgbClr val="000000"/>
                </a:solidFill>
                <a:latin typeface="Arial" pitchFamily="34" charset="0"/>
              </a:rPr>
              <a:t>The HDF Group</a:t>
            </a:r>
          </a:p>
        </p:txBody>
      </p:sp>
      <p:sp>
        <p:nvSpPr>
          <p:cNvPr id="37890" name="Rectangle 2050"/>
          <p:cNvSpPr>
            <a:spLocks noGrp="1" noChangeArrowheads="1"/>
          </p:cNvSpPr>
          <p:nvPr>
            <p:ph type="ctrTitle"/>
          </p:nvPr>
        </p:nvSpPr>
        <p:spPr>
          <a:xfrm>
            <a:off x="685800" y="2209800"/>
            <a:ext cx="7772400" cy="2057400"/>
          </a:xfrm>
        </p:spPr>
        <p:txBody>
          <a:bodyPr anchor="t"/>
          <a:lstStyle>
            <a:lvl1pPr>
              <a:defRPr sz="4800">
                <a:latin typeface="Arial" pitchFamily="34" charset="0"/>
                <a:cs typeface="Arial" pitchFamily="34" charset="0"/>
              </a:defRPr>
            </a:lvl1pPr>
          </a:lstStyle>
          <a:p>
            <a:r>
              <a:rPr lang="en-US" smtClean="0"/>
              <a:t>Click to edit Master title style</a:t>
            </a:r>
            <a:endParaRPr lang="en-US" dirty="0"/>
          </a:p>
        </p:txBody>
      </p:sp>
      <p:sp>
        <p:nvSpPr>
          <p:cNvPr id="37891" name="Rectangle 2051"/>
          <p:cNvSpPr>
            <a:spLocks noGrp="1" noChangeArrowheads="1"/>
          </p:cNvSpPr>
          <p:nvPr>
            <p:ph type="subTitle" idx="1"/>
          </p:nvPr>
        </p:nvSpPr>
        <p:spPr>
          <a:xfrm>
            <a:off x="1219200" y="4419600"/>
            <a:ext cx="6400800" cy="914400"/>
          </a:xfrm>
        </p:spPr>
        <p:txBody>
          <a:bodyPr/>
          <a:lstStyle>
            <a:lvl1pPr marL="0" indent="0" algn="ctr">
              <a:buFontTx/>
              <a:buNone/>
              <a:defRPr sz="2400">
                <a:latin typeface="Arial" pitchFamily="34" charset="0"/>
                <a:cs typeface="Arial" pitchFamily="34" charset="0"/>
              </a:defRPr>
            </a:lvl1pPr>
          </a:lstStyle>
          <a:p>
            <a:r>
              <a:rPr lang="en-US" smtClean="0"/>
              <a:t>Click to edit Master subtitle style</a:t>
            </a:r>
            <a:endParaRPr lang="en-US" dirty="0"/>
          </a:p>
        </p:txBody>
      </p:sp>
      <p:sp>
        <p:nvSpPr>
          <p:cNvPr id="8" name="Rectangle 2064"/>
          <p:cNvSpPr>
            <a:spLocks noGrp="1" noChangeArrowheads="1"/>
          </p:cNvSpPr>
          <p:nvPr>
            <p:ph type="dt" sz="half" idx="10"/>
          </p:nvPr>
        </p:nvSpPr>
        <p:spPr>
          <a:xfrm>
            <a:off x="0" y="6629400"/>
            <a:ext cx="2286000" cy="228600"/>
          </a:xfrm>
        </p:spPr>
        <p:txBody>
          <a:bodyPr/>
          <a:lstStyle>
            <a:lvl1pPr algn="ctr">
              <a:defRPr b="0" smtClean="0">
                <a:latin typeface="Arial" pitchFamily="34" charset="0"/>
                <a:cs typeface="Arial" pitchFamily="34" charset="0"/>
              </a:defRPr>
            </a:lvl1pPr>
          </a:lstStyle>
          <a:p>
            <a:pPr>
              <a:defRPr/>
            </a:pPr>
            <a:fld id="{ED2D88B0-B1D3-DD4B-8F51-EF6B62900118}" type="datetime1">
              <a:rPr lang="en-US" smtClean="0">
                <a:solidFill>
                  <a:srgbClr val="FFFFFF"/>
                </a:solidFill>
              </a:rPr>
              <a:t>9/24/15</a:t>
            </a:fld>
            <a:endParaRPr lang="en-US" dirty="0">
              <a:solidFill>
                <a:srgbClr val="FFFFFF"/>
              </a:solidFill>
            </a:endParaRPr>
          </a:p>
        </p:txBody>
      </p:sp>
      <p:sp>
        <p:nvSpPr>
          <p:cNvPr id="9" name="Rectangle 2065"/>
          <p:cNvSpPr>
            <a:spLocks noGrp="1" noChangeArrowheads="1"/>
          </p:cNvSpPr>
          <p:nvPr>
            <p:ph type="ftr" sz="quarter" idx="11"/>
          </p:nvPr>
        </p:nvSpPr>
        <p:spPr/>
        <p:txBody>
          <a:bodyPr/>
          <a:lstStyle>
            <a:lvl1pPr>
              <a:defRPr b="0" smtClean="0">
                <a:latin typeface="Arial" pitchFamily="34" charset="0"/>
                <a:cs typeface="Arial" pitchFamily="34" charset="0"/>
              </a:defRPr>
            </a:lvl1pPr>
          </a:lstStyle>
          <a:p>
            <a:pPr>
              <a:defRPr/>
            </a:pPr>
            <a:endParaRPr lang="en-US" dirty="0">
              <a:solidFill>
                <a:srgbClr val="FFFFFF"/>
              </a:solidFill>
            </a:endParaRPr>
          </a:p>
        </p:txBody>
      </p:sp>
      <p:sp>
        <p:nvSpPr>
          <p:cNvPr id="10" name="Rectangle 2066"/>
          <p:cNvSpPr>
            <a:spLocks noGrp="1" noChangeArrowheads="1"/>
          </p:cNvSpPr>
          <p:nvPr>
            <p:ph type="sldNum" sz="quarter" idx="12"/>
          </p:nvPr>
        </p:nvSpPr>
        <p:spPr/>
        <p:txBody>
          <a:bodyPr/>
          <a:lstStyle>
            <a:lvl1pPr>
              <a:defRPr/>
            </a:lvl1pPr>
          </a:lstStyle>
          <a:p>
            <a:fld id="{854D0054-DEBC-4BC7-AB51-B07CBC93C6B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439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ln/>
        </p:spPr>
        <p:txBody>
          <a:bodyPr/>
          <a:lstStyle>
            <a:lvl1pPr>
              <a:defRPr/>
            </a:lvl1pPr>
          </a:lstStyle>
          <a:p>
            <a:pPr>
              <a:defRPr/>
            </a:pPr>
            <a:fld id="{AD8D060E-64FA-314E-88DD-00B8A2203386}" type="datetime1">
              <a:rPr lang="en-US" smtClean="0">
                <a:solidFill>
                  <a:srgbClr val="FFFFFF"/>
                </a:solidFill>
              </a:rPr>
              <a:t>9/24/15</a:t>
            </a:fld>
            <a:endParaRPr lang="en-US" dirty="0">
              <a:solidFill>
                <a:srgbClr val="FFFFFF"/>
              </a:solidFill>
            </a:endParaRPr>
          </a:p>
        </p:txBody>
      </p:sp>
      <p:sp>
        <p:nvSpPr>
          <p:cNvPr id="5"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55"/>
          <p:cNvSpPr>
            <a:spLocks noGrp="1" noChangeArrowheads="1"/>
          </p:cNvSpPr>
          <p:nvPr>
            <p:ph type="sldNum" sz="quarter" idx="12"/>
          </p:nvPr>
        </p:nvSpPr>
        <p:spPr>
          <a:ln/>
        </p:spPr>
        <p:txBody>
          <a:bodyPr/>
          <a:lstStyle>
            <a:lvl1pPr>
              <a:defRPr/>
            </a:lvl1pPr>
          </a:lstStyle>
          <a:p>
            <a:fld id="{B267948B-92F7-46C0-825B-24D3672FC8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833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ln/>
        </p:spPr>
        <p:txBody>
          <a:bodyPr/>
          <a:lstStyle>
            <a:lvl1pPr>
              <a:defRPr/>
            </a:lvl1pPr>
          </a:lstStyle>
          <a:p>
            <a:pPr>
              <a:defRPr/>
            </a:pPr>
            <a:fld id="{C4380F4E-7F9A-7740-BFB6-24DBC4AB790F}" type="datetime1">
              <a:rPr lang="en-US" smtClean="0">
                <a:solidFill>
                  <a:srgbClr val="FFFFFF"/>
                </a:solidFill>
              </a:rPr>
              <a:t>9/24/15</a:t>
            </a:fld>
            <a:endParaRPr lang="en-US" dirty="0">
              <a:solidFill>
                <a:srgbClr val="FFFFFF"/>
              </a:solidFill>
            </a:endParaRPr>
          </a:p>
        </p:txBody>
      </p:sp>
      <p:sp>
        <p:nvSpPr>
          <p:cNvPr id="5"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55"/>
          <p:cNvSpPr>
            <a:spLocks noGrp="1" noChangeArrowheads="1"/>
          </p:cNvSpPr>
          <p:nvPr>
            <p:ph type="sldNum" sz="quarter" idx="12"/>
          </p:nvPr>
        </p:nvSpPr>
        <p:spPr>
          <a:ln/>
        </p:spPr>
        <p:txBody>
          <a:bodyPr/>
          <a:lstStyle>
            <a:lvl1pPr>
              <a:defRPr/>
            </a:lvl1pPr>
          </a:lstStyle>
          <a:p>
            <a:fld id="{2958623D-0FA2-4457-A4E7-CA0E22B1CE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307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1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8458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 y="3810000"/>
            <a:ext cx="8458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53"/>
          <p:cNvSpPr>
            <a:spLocks noGrp="1" noChangeArrowheads="1"/>
          </p:cNvSpPr>
          <p:nvPr>
            <p:ph type="dt" sz="half" idx="10"/>
          </p:nvPr>
        </p:nvSpPr>
        <p:spPr>
          <a:ln/>
        </p:spPr>
        <p:txBody>
          <a:bodyPr/>
          <a:lstStyle>
            <a:lvl1pPr>
              <a:defRPr/>
            </a:lvl1pPr>
          </a:lstStyle>
          <a:p>
            <a:pPr>
              <a:defRPr/>
            </a:pPr>
            <a:fld id="{433AF1CF-97AA-BA4C-BE93-F8DE9A050C5C}" type="datetime1">
              <a:rPr lang="en-US" smtClean="0">
                <a:solidFill>
                  <a:srgbClr val="FFFFFF"/>
                </a:solidFill>
              </a:rPr>
              <a:t>9/24/15</a:t>
            </a:fld>
            <a:endParaRPr lang="en-US" dirty="0">
              <a:solidFill>
                <a:srgbClr val="FFFFFF"/>
              </a:solidFill>
            </a:endParaRPr>
          </a:p>
        </p:txBody>
      </p:sp>
      <p:sp>
        <p:nvSpPr>
          <p:cNvPr id="6"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55"/>
          <p:cNvSpPr>
            <a:spLocks noGrp="1" noChangeArrowheads="1"/>
          </p:cNvSpPr>
          <p:nvPr>
            <p:ph type="sldNum" sz="quarter" idx="12"/>
          </p:nvPr>
        </p:nvSpPr>
        <p:spPr>
          <a:ln/>
        </p:spPr>
        <p:txBody>
          <a:bodyPr/>
          <a:lstStyle>
            <a:lvl1pPr>
              <a:defRPr/>
            </a:lvl1pPr>
          </a:lstStyle>
          <a:p>
            <a:fld id="{024A9CEC-B065-4A1C-B575-9A98871540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8182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010400" cy="533400"/>
          </a:xfrm>
        </p:spPr>
        <p:txBody>
          <a:bodyPr/>
          <a:lstStyle>
            <a:lvl1pP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38F0D831-DE79-6440-A87A-C3EEF09A3CB0}" type="datetime1">
              <a:rPr lang="en-US" smtClean="0">
                <a:solidFill>
                  <a:srgbClr val="FFFFFF"/>
                </a:solidFill>
              </a:rPr>
              <a:t>9/24/15</a:t>
            </a:fld>
            <a:endParaRPr lang="en-US" dirty="0">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fld id="{AED57B00-2272-4B28-88BE-3425C01440B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551085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629400"/>
            <a:ext cx="1752600" cy="228600"/>
          </a:xfrm>
        </p:spPr>
        <p:txBody>
          <a:bodyPr/>
          <a:lstStyle/>
          <a:p>
            <a:fld id="{2D597BDA-F01F-1D4C-928C-C8CA8568DD59}" type="datetime1">
              <a:rPr lang="en-US" smtClean="0"/>
              <a:t>9/24/15</a:t>
            </a:fld>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52464816"/>
      </p:ext>
    </p:extLst>
  </p:cSld>
  <p:clrMapOvr>
    <a:masterClrMapping/>
  </p:clrMapOvr>
  <p:transition xmlns:p14="http://schemas.microsoft.com/office/powerpoint/2010/mai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10400" cy="5334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1000" y="990600"/>
            <a:ext cx="84582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53"/>
          <p:cNvSpPr>
            <a:spLocks noGrp="1" noChangeArrowheads="1"/>
          </p:cNvSpPr>
          <p:nvPr>
            <p:ph type="dt" sz="half" idx="10"/>
          </p:nvPr>
        </p:nvSpPr>
        <p:spPr/>
        <p:txBody>
          <a:bodyPr/>
          <a:lstStyle>
            <a:lvl1pPr>
              <a:defRPr smtClean="0">
                <a:latin typeface="Calibri" charset="0"/>
                <a:ea typeface="ＭＳ Ｐゴシック" charset="0"/>
                <a:cs typeface="Arial" charset="0"/>
              </a:defRPr>
            </a:lvl1pPr>
          </a:lstStyle>
          <a:p>
            <a:pPr>
              <a:defRPr/>
            </a:pPr>
            <a:fld id="{9D9DA80E-1C0C-C249-8B45-C0900218590F}" type="datetime1">
              <a:rPr lang="en-US"/>
              <a:pPr>
                <a:defRPr/>
              </a:pPr>
              <a:t>9/24/15</a:t>
            </a:fld>
            <a:endParaRPr lang="en-US"/>
          </a:p>
        </p:txBody>
      </p:sp>
      <p:sp>
        <p:nvSpPr>
          <p:cNvPr id="5" name="Rectangle 1055"/>
          <p:cNvSpPr>
            <a:spLocks noGrp="1" noChangeArrowheads="1"/>
          </p:cNvSpPr>
          <p:nvPr>
            <p:ph type="sldNum" sz="quarter" idx="11"/>
          </p:nvPr>
        </p:nvSpPr>
        <p:spPr/>
        <p:txBody>
          <a:bodyPr/>
          <a:lstStyle>
            <a:lvl1pPr>
              <a:defRPr/>
            </a:lvl1pPr>
          </a:lstStyle>
          <a:p>
            <a:pPr>
              <a:defRPr/>
            </a:pPr>
            <a:fld id="{8AABBB6B-8890-EA47-85A8-A3B34EF60799}" type="slidenum">
              <a:rPr lang="en-US"/>
              <a:pPr>
                <a:defRPr/>
              </a:pPr>
              <a:t>‹#›</a:t>
            </a:fld>
            <a:endParaRPr lang="en-US"/>
          </a:p>
        </p:txBody>
      </p:sp>
    </p:spTree>
    <p:extLst>
      <p:ext uri="{BB962C8B-B14F-4D97-AF65-F5344CB8AC3E}">
        <p14:creationId xmlns:p14="http://schemas.microsoft.com/office/powerpoint/2010/main" val="3706490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081" descr="hdf 7pp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050"/>
          <p:cNvSpPr>
            <a:spLocks noGrp="1" noChangeArrowheads="1"/>
          </p:cNvSpPr>
          <p:nvPr>
            <p:ph type="ctrTitle"/>
          </p:nvPr>
        </p:nvSpPr>
        <p:spPr>
          <a:xfrm>
            <a:off x="685800" y="2209800"/>
            <a:ext cx="7772400" cy="2057400"/>
          </a:xfrm>
        </p:spPr>
        <p:txBody>
          <a:bodyPr anchor="t"/>
          <a:lstStyle>
            <a:lvl1pPr algn="ctr">
              <a:defRPr sz="4800"/>
            </a:lvl1pPr>
          </a:lstStyle>
          <a:p>
            <a:r>
              <a:rPr lang="en-US" smtClean="0"/>
              <a:t>Click to edit Master title style</a:t>
            </a:r>
            <a:endParaRPr lang="en-US"/>
          </a:p>
        </p:txBody>
      </p:sp>
      <p:sp>
        <p:nvSpPr>
          <p:cNvPr id="37891" name="Rectangle 2051"/>
          <p:cNvSpPr>
            <a:spLocks noGrp="1" noChangeArrowheads="1"/>
          </p:cNvSpPr>
          <p:nvPr>
            <p:ph type="subTitle" idx="1"/>
          </p:nvPr>
        </p:nvSpPr>
        <p:spPr>
          <a:xfrm>
            <a:off x="1219200" y="4419600"/>
            <a:ext cx="6400800" cy="914400"/>
          </a:xfrm>
        </p:spPr>
        <p:txBody>
          <a:bodyPr/>
          <a:lstStyle>
            <a:lvl1pPr marL="0" indent="0" algn="ctr">
              <a:buFontTx/>
              <a:buNone/>
              <a:defRPr sz="2400"/>
            </a:lvl1pPr>
          </a:lstStyle>
          <a:p>
            <a:r>
              <a:rPr lang="en-US" smtClean="0"/>
              <a:t>Click to edit Master subtitle style</a:t>
            </a:r>
            <a:endParaRPr lang="en-US"/>
          </a:p>
        </p:txBody>
      </p:sp>
      <p:sp>
        <p:nvSpPr>
          <p:cNvPr id="5" name="Rectangle 2064"/>
          <p:cNvSpPr>
            <a:spLocks noGrp="1" noChangeArrowheads="1"/>
          </p:cNvSpPr>
          <p:nvPr>
            <p:ph type="dt" sz="half" idx="10"/>
          </p:nvPr>
        </p:nvSpPr>
        <p:spPr>
          <a:xfrm>
            <a:off x="457200" y="6553200"/>
            <a:ext cx="1828800" cy="228600"/>
          </a:xfrm>
        </p:spPr>
        <p:txBody>
          <a:bodyPr/>
          <a:lstStyle>
            <a:lvl1pPr>
              <a:defRPr b="1">
                <a:latin typeface="+mn-lt"/>
              </a:defRPr>
            </a:lvl1pPr>
          </a:lstStyle>
          <a:p>
            <a:pPr>
              <a:defRPr/>
            </a:pPr>
            <a:fld id="{B4BC61A8-C30B-264B-BD09-FD465899E750}" type="datetime1">
              <a:rPr lang="en-US" smtClean="0"/>
              <a:t>9/24/15</a:t>
            </a:fld>
            <a:endParaRPr lang="en-US"/>
          </a:p>
        </p:txBody>
      </p:sp>
      <p:sp>
        <p:nvSpPr>
          <p:cNvPr id="6" name="Rectangle 2065"/>
          <p:cNvSpPr>
            <a:spLocks noGrp="1" noChangeArrowheads="1"/>
          </p:cNvSpPr>
          <p:nvPr>
            <p:ph type="ftr" sz="quarter" idx="11"/>
          </p:nvPr>
        </p:nvSpPr>
        <p:spPr>
          <a:xfrm>
            <a:off x="2514600" y="6553200"/>
            <a:ext cx="4114800" cy="228600"/>
          </a:xfrm>
        </p:spPr>
        <p:txBody>
          <a:bodyPr/>
          <a:lstStyle>
            <a:lvl1pPr>
              <a:defRPr b="1">
                <a:latin typeface="+mn-lt"/>
              </a:defRPr>
            </a:lvl1pPr>
          </a:lstStyle>
          <a:p>
            <a:pPr>
              <a:defRPr/>
            </a:pPr>
            <a:endParaRPr lang="en-US" dirty="0"/>
          </a:p>
        </p:txBody>
      </p:sp>
      <p:sp>
        <p:nvSpPr>
          <p:cNvPr id="7" name="Rectangle 2066"/>
          <p:cNvSpPr>
            <a:spLocks noGrp="1" noChangeArrowheads="1"/>
          </p:cNvSpPr>
          <p:nvPr>
            <p:ph type="sldNum" sz="quarter" idx="12"/>
          </p:nvPr>
        </p:nvSpPr>
        <p:spPr>
          <a:xfrm>
            <a:off x="6781800" y="6553200"/>
            <a:ext cx="762000" cy="228600"/>
          </a:xfrm>
        </p:spPr>
        <p:txBody>
          <a:bodyPr/>
          <a:lstStyle>
            <a:lvl1pPr>
              <a:defRPr b="1">
                <a:latin typeface="+mn-lt"/>
              </a:defRPr>
            </a:lvl1pPr>
          </a:lstStyle>
          <a:p>
            <a:pPr>
              <a:defRPr/>
            </a:pPr>
            <a:fld id="{5A3AD11C-B4D8-4D3F-B349-5D890DBDE0CC}" type="slidenum">
              <a:rPr lang="en-US" smtClean="0"/>
              <a:pPr>
                <a:defRPr/>
              </a:pPr>
              <a:t>‹#›</a:t>
            </a:fld>
            <a:endParaRPr lang="en-US"/>
          </a:p>
        </p:txBody>
      </p:sp>
    </p:spTree>
    <p:extLst>
      <p:ext uri="{BB962C8B-B14F-4D97-AF65-F5344CB8AC3E}">
        <p14:creationId xmlns:p14="http://schemas.microsoft.com/office/powerpoint/2010/main" val="1603593761"/>
      </p:ext>
    </p:extLst>
  </p:cSld>
  <p:clrMapOvr>
    <a:masterClrMapping/>
  </p:clrMapOvr>
  <p:transition xmlns:p14="http://schemas.microsoft.com/office/powerpoint/2010/mai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sz="1200" b="1">
                <a:solidFill>
                  <a:schemeClr val="bg1">
                    <a:lumMod val="50000"/>
                  </a:schemeClr>
                </a:solidFill>
                <a:latin typeface="+mn-lt"/>
              </a:defRPr>
            </a:lvl1pPr>
          </a:lstStyle>
          <a:p>
            <a:pPr>
              <a:defRPr/>
            </a:pPr>
            <a:fld id="{D1B4D7B2-D3E3-9C48-A5A8-DA5DE31A1D4B}" type="datetime1">
              <a:rPr lang="en-US" smtClean="0"/>
              <a:t>9/24/15</a:t>
            </a:fld>
            <a:endParaRPr lang="en-US"/>
          </a:p>
        </p:txBody>
      </p:sp>
      <p:sp>
        <p:nvSpPr>
          <p:cNvPr id="5" name="Slide Number Placeholder 10"/>
          <p:cNvSpPr>
            <a:spLocks noGrp="1"/>
          </p:cNvSpPr>
          <p:nvPr>
            <p:ph type="sldNum" sz="quarter" idx="11"/>
          </p:nvPr>
        </p:nvSpPr>
        <p:spPr/>
        <p:txBody>
          <a:bodyPr/>
          <a:lstStyle>
            <a:lvl1pPr>
              <a:defRPr sz="1200" b="1">
                <a:solidFill>
                  <a:schemeClr val="bg1">
                    <a:lumMod val="50000"/>
                  </a:schemeClr>
                </a:solidFill>
                <a:latin typeface="+mn-lt"/>
              </a:defRPr>
            </a:lvl1pPr>
          </a:lstStyle>
          <a:p>
            <a:pPr>
              <a:defRPr/>
            </a:pPr>
            <a:fld id="{3287ABA3-A1A1-4707-AFAF-690E37C77528}" type="slidenum">
              <a:rPr lang="en-US" smtClean="0"/>
              <a:pPr>
                <a:defRPr/>
              </a:pPr>
              <a:t>‹#›</a:t>
            </a:fld>
            <a:endParaRPr lang="en-US"/>
          </a:p>
        </p:txBody>
      </p:sp>
      <p:sp>
        <p:nvSpPr>
          <p:cNvPr id="6" name="Footer Placeholder 11"/>
          <p:cNvSpPr>
            <a:spLocks noGrp="1"/>
          </p:cNvSpPr>
          <p:nvPr>
            <p:ph type="ftr" sz="quarter" idx="12"/>
          </p:nvPr>
        </p:nvSpPr>
        <p:spPr/>
        <p:txBody>
          <a:bodyPr/>
          <a:lstStyle>
            <a:lvl1pPr>
              <a:defRPr sz="1200" b="1">
                <a:solidFill>
                  <a:schemeClr val="bg1">
                    <a:lumMod val="50000"/>
                  </a:schemeClr>
                </a:solidFill>
                <a:latin typeface="+mn-lt"/>
              </a:defRPr>
            </a:lvl1pPr>
          </a:lstStyle>
          <a:p>
            <a:pPr>
              <a:defRPr/>
            </a:pPr>
            <a:endParaRPr lang="en-US" dirty="0"/>
          </a:p>
        </p:txBody>
      </p:sp>
    </p:spTree>
    <p:extLst>
      <p:ext uri="{BB962C8B-B14F-4D97-AF65-F5344CB8AC3E}">
        <p14:creationId xmlns:p14="http://schemas.microsoft.com/office/powerpoint/2010/main" val="4266721331"/>
      </p:ext>
    </p:extLst>
  </p:cSld>
  <p:clrMapOvr>
    <a:masterClrMapping/>
  </p:clrMapOvr>
  <p:transition xmlns:p14="http://schemas.microsoft.com/office/powerpoint/2010/mai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362075"/>
          </a:xfrm>
        </p:spPr>
        <p:txBody>
          <a:bodyPr anchor="t"/>
          <a:lstStyle>
            <a:lvl1pPr algn="ctr">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1200">
                <a:solidFill>
                  <a:schemeClr val="bg1">
                    <a:lumMod val="50000"/>
                  </a:schemeClr>
                </a:solidFill>
                <a:latin typeface="+mn-lt"/>
              </a:defRPr>
            </a:lvl1pPr>
          </a:lstStyle>
          <a:p>
            <a:pPr>
              <a:defRPr/>
            </a:pPr>
            <a:fld id="{259F0C19-44AC-4548-816B-EC914B603842}" type="datetime1">
              <a:rPr lang="en-US" smtClean="0"/>
              <a:t>9/24/15</a:t>
            </a:fld>
            <a:endParaRPr lang="en-US"/>
          </a:p>
        </p:txBody>
      </p:sp>
      <p:sp>
        <p:nvSpPr>
          <p:cNvPr id="5" name="Rectangle 5"/>
          <p:cNvSpPr>
            <a:spLocks noGrp="1" noChangeArrowheads="1"/>
          </p:cNvSpPr>
          <p:nvPr>
            <p:ph type="ftr" sz="quarter" idx="11"/>
          </p:nvPr>
        </p:nvSpPr>
        <p:spPr/>
        <p:txBody>
          <a:bodyPr/>
          <a:lstStyle>
            <a:lvl1pPr>
              <a:defRPr sz="1200">
                <a:solidFill>
                  <a:schemeClr val="bg1">
                    <a:lumMod val="50000"/>
                  </a:schemeClr>
                </a:solidFill>
                <a:latin typeface="+mn-lt"/>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1200">
                <a:solidFill>
                  <a:schemeClr val="bg1">
                    <a:lumMod val="50000"/>
                  </a:schemeClr>
                </a:solidFill>
                <a:latin typeface="+mn-lt"/>
              </a:defRPr>
            </a:lvl1pPr>
          </a:lstStyle>
          <a:p>
            <a:pPr>
              <a:defRPr/>
            </a:pPr>
            <a:fld id="{28FADFF9-2F2D-4D20-86DB-AD3DC4206D9A}" type="slidenum">
              <a:rPr lang="en-US" smtClean="0"/>
              <a:pPr>
                <a:defRPr/>
              </a:pPr>
              <a:t>‹#›</a:t>
            </a:fld>
            <a:endParaRPr lang="en-US"/>
          </a:p>
        </p:txBody>
      </p:sp>
    </p:spTree>
    <p:extLst>
      <p:ext uri="{BB962C8B-B14F-4D97-AF65-F5344CB8AC3E}">
        <p14:creationId xmlns:p14="http://schemas.microsoft.com/office/powerpoint/2010/main" val="2101261385"/>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38862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38862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kumimoji="1" lang="en-US" sz="1200" b="1" kern="1200">
                <a:solidFill>
                  <a:schemeClr val="bg1">
                    <a:lumMod val="50000"/>
                  </a:schemeClr>
                </a:solidFill>
                <a:latin typeface="+mn-lt"/>
                <a:ea typeface="+mn-ea"/>
                <a:cs typeface="+mn-cs"/>
              </a:defRPr>
            </a:lvl1pPr>
          </a:lstStyle>
          <a:p>
            <a:pPr>
              <a:defRPr/>
            </a:pPr>
            <a:fld id="{29E5B12C-A743-AD48-9F66-E0D0D186097E}" type="datetime1">
              <a:rPr lang="en-US" smtClean="0"/>
              <a:t>9/24/15</a:t>
            </a:fld>
            <a:endParaRPr lang="en-US"/>
          </a:p>
        </p:txBody>
      </p:sp>
      <p:sp>
        <p:nvSpPr>
          <p:cNvPr id="6" name="Rectangle 5"/>
          <p:cNvSpPr>
            <a:spLocks noGrp="1" noChangeArrowheads="1"/>
          </p:cNvSpPr>
          <p:nvPr>
            <p:ph type="ftr" sz="quarter" idx="11"/>
          </p:nvPr>
        </p:nvSpPr>
        <p:spPr/>
        <p:txBody>
          <a:bodyPr/>
          <a:lstStyle>
            <a:lvl1pPr>
              <a:defRPr kumimoji="1" lang="en-US" sz="1200" b="1" kern="1200">
                <a:solidFill>
                  <a:schemeClr val="bg1">
                    <a:lumMod val="50000"/>
                  </a:schemeClr>
                </a:solidFill>
                <a:latin typeface="+mn-lt"/>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lang="en-US" sz="1200" b="1" kern="1200">
                <a:solidFill>
                  <a:schemeClr val="bg1">
                    <a:lumMod val="50000"/>
                  </a:schemeClr>
                </a:solidFill>
                <a:latin typeface="+mn-lt"/>
                <a:ea typeface="+mn-ea"/>
                <a:cs typeface="+mn-cs"/>
              </a:defRPr>
            </a:lvl1pPr>
          </a:lstStyle>
          <a:p>
            <a:pPr>
              <a:defRPr/>
            </a:pPr>
            <a:fld id="{B002BCC6-A6E9-4477-A97A-8C49FEE5DBAF}" type="slidenum">
              <a:rPr lang="en-US" smtClean="0"/>
              <a:pPr>
                <a:defRPr/>
              </a:pPr>
              <a:t>‹#›</a:t>
            </a:fld>
            <a:endParaRPr lang="en-US" dirty="0"/>
          </a:p>
        </p:txBody>
      </p:sp>
    </p:spTree>
    <p:extLst>
      <p:ext uri="{BB962C8B-B14F-4D97-AF65-F5344CB8AC3E}">
        <p14:creationId xmlns:p14="http://schemas.microsoft.com/office/powerpoint/2010/main" val="1418179828"/>
      </p:ext>
    </p:extLst>
  </p:cSld>
  <p:clrMapOvr>
    <a:masterClrMapping/>
  </p:clrMapOvr>
  <p:transition xmlns:p14="http://schemas.microsoft.com/office/powerpoint/2010/mai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xfrm>
            <a:off x="0" y="6629400"/>
            <a:ext cx="2286000" cy="228600"/>
          </a:xfrm>
          <a:ln/>
        </p:spPr>
        <p:txBody>
          <a:bodyPr/>
          <a:lstStyle>
            <a:lvl1pPr algn="ctr">
              <a:defRPr/>
            </a:lvl1pPr>
          </a:lstStyle>
          <a:p>
            <a:pPr>
              <a:defRPr/>
            </a:pPr>
            <a:fld id="{622A773C-0CAB-3043-8639-5B41E054FA79}" type="datetime1">
              <a:rPr lang="en-US" smtClean="0">
                <a:solidFill>
                  <a:srgbClr val="FFFFFF"/>
                </a:solidFill>
              </a:rPr>
              <a:t>9/24/15</a:t>
            </a:fld>
            <a:endParaRPr lang="en-US" dirty="0">
              <a:solidFill>
                <a:srgbClr val="FFFFFF"/>
              </a:solidFill>
            </a:endParaRPr>
          </a:p>
        </p:txBody>
      </p:sp>
      <p:sp>
        <p:nvSpPr>
          <p:cNvPr id="5" name="Rectangle 1054"/>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055"/>
          <p:cNvSpPr>
            <a:spLocks noGrp="1" noChangeArrowheads="1"/>
          </p:cNvSpPr>
          <p:nvPr>
            <p:ph type="sldNum" sz="quarter" idx="12"/>
          </p:nvPr>
        </p:nvSpPr>
        <p:spPr>
          <a:ln/>
        </p:spPr>
        <p:txBody>
          <a:bodyPr/>
          <a:lstStyle>
            <a:lvl1pPr>
              <a:defRPr/>
            </a:lvl1pPr>
          </a:lstStyle>
          <a:p>
            <a:fld id="{A5E891D3-C79B-467C-9AA4-487CCCDFB7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00299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1200">
                <a:solidFill>
                  <a:schemeClr val="bg1">
                    <a:lumMod val="50000"/>
                  </a:schemeClr>
                </a:solidFill>
                <a:latin typeface="+mn-lt"/>
              </a:defRPr>
            </a:lvl1pPr>
          </a:lstStyle>
          <a:p>
            <a:pPr>
              <a:defRPr/>
            </a:pPr>
            <a:fld id="{8404D8EB-202C-644A-8D6D-DAD19C588267}" type="datetime1">
              <a:rPr lang="en-US" smtClean="0"/>
              <a:t>9/24/15</a:t>
            </a:fld>
            <a:endParaRPr lang="en-US" dirty="0"/>
          </a:p>
        </p:txBody>
      </p:sp>
      <p:sp>
        <p:nvSpPr>
          <p:cNvPr id="4" name="Rectangle 5"/>
          <p:cNvSpPr>
            <a:spLocks noGrp="1" noChangeArrowheads="1"/>
          </p:cNvSpPr>
          <p:nvPr>
            <p:ph type="ftr" sz="quarter" idx="11"/>
          </p:nvPr>
        </p:nvSpPr>
        <p:spPr/>
        <p:txBody>
          <a:bodyPr/>
          <a:lstStyle>
            <a:lvl1pPr>
              <a:defRPr sz="1200">
                <a:solidFill>
                  <a:schemeClr val="bg1">
                    <a:lumMod val="50000"/>
                  </a:schemeClr>
                </a:solidFill>
                <a:latin typeface="+mn-lt"/>
              </a:defRPr>
            </a:lvl1pPr>
          </a:lstStyle>
          <a:p>
            <a:pPr>
              <a:defRPr/>
            </a:pPr>
            <a:endParaRPr lang="en-US"/>
          </a:p>
        </p:txBody>
      </p:sp>
      <p:sp>
        <p:nvSpPr>
          <p:cNvPr id="5" name="Rectangle 6"/>
          <p:cNvSpPr>
            <a:spLocks noGrp="1" noChangeArrowheads="1"/>
          </p:cNvSpPr>
          <p:nvPr>
            <p:ph type="sldNum" sz="quarter" idx="12"/>
          </p:nvPr>
        </p:nvSpPr>
        <p:spPr/>
        <p:txBody>
          <a:bodyPr/>
          <a:lstStyle>
            <a:lvl1pPr>
              <a:defRPr sz="1200">
                <a:solidFill>
                  <a:schemeClr val="bg1">
                    <a:lumMod val="50000"/>
                  </a:schemeClr>
                </a:solidFill>
                <a:latin typeface="+mn-lt"/>
              </a:defRPr>
            </a:lvl1pPr>
          </a:lstStyle>
          <a:p>
            <a:pPr>
              <a:defRPr/>
            </a:pPr>
            <a:fld id="{ABDD25F5-1A27-497B-9B5D-3F1318B16379}" type="slidenum">
              <a:rPr lang="en-US" smtClean="0"/>
              <a:pPr>
                <a:defRPr/>
              </a:pPr>
              <a:t>‹#›</a:t>
            </a:fld>
            <a:endParaRPr lang="en-US"/>
          </a:p>
        </p:txBody>
      </p:sp>
    </p:spTree>
    <p:extLst>
      <p:ext uri="{BB962C8B-B14F-4D97-AF65-F5344CB8AC3E}">
        <p14:creationId xmlns:p14="http://schemas.microsoft.com/office/powerpoint/2010/main" val="1910323701"/>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fld id="{D749A21A-365E-5E49-8E1E-F47FD41CD19B}" type="datetime1">
              <a:rPr lang="en-US" smtClean="0"/>
              <a:t>9/24/15</a:t>
            </a:fld>
            <a:endParaRPr lang="en-US" dirty="0"/>
          </a:p>
        </p:txBody>
      </p:sp>
      <p:sp>
        <p:nvSpPr>
          <p:cNvPr id="3" name="Rectangle 5"/>
          <p:cNvSpPr>
            <a:spLocks noGrp="1" noChangeArrowheads="1"/>
          </p:cNvSpPr>
          <p:nvPr>
            <p:ph type="ftr" sz="quarter" idx="11"/>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kumimoji="1" lang="en-US" sz="1200" b="1" kern="1200">
                <a:solidFill>
                  <a:schemeClr val="bg1">
                    <a:lumMod val="50000"/>
                  </a:schemeClr>
                </a:solidFill>
                <a:latin typeface="+mn-lt"/>
                <a:ea typeface="+mn-ea"/>
                <a:cs typeface="+mn-cs"/>
              </a:defRPr>
            </a:lvl1pPr>
          </a:lstStyle>
          <a:p>
            <a:pPr>
              <a:defRPr/>
            </a:pPr>
            <a:fld id="{EECFA244-EDC7-4175-86F8-3DE121B61478}" type="slidenum">
              <a:rPr lang="en-US" smtClean="0"/>
              <a:pPr>
                <a:defRPr/>
              </a:pPr>
              <a:t>‹#›</a:t>
            </a:fld>
            <a:endParaRPr lang="en-US" dirty="0"/>
          </a:p>
        </p:txBody>
      </p:sp>
    </p:spTree>
    <p:extLst>
      <p:ext uri="{BB962C8B-B14F-4D97-AF65-F5344CB8AC3E}">
        <p14:creationId xmlns:p14="http://schemas.microsoft.com/office/powerpoint/2010/main" val="334914957"/>
      </p:ext>
    </p:extLst>
  </p:cSld>
  <p:clrMapOvr>
    <a:masterClrMapping/>
  </p:clrMapOvr>
  <p:transition xmlns:p14="http://schemas.microsoft.com/office/powerpoint/2010/mai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fld id="{17F2306A-CA05-F245-9D5D-349BE7B6EAC1}" type="datetime1">
              <a:rPr lang="en-US" smtClean="0"/>
              <a:t>9/24/15</a:t>
            </a:fld>
            <a:endParaRPr lang="en-US" dirty="0"/>
          </a:p>
        </p:txBody>
      </p:sp>
      <p:sp>
        <p:nvSpPr>
          <p:cNvPr id="6" name="Rectangle 5"/>
          <p:cNvSpPr>
            <a:spLocks noGrp="1" noChangeArrowheads="1"/>
          </p:cNvSpPr>
          <p:nvPr>
            <p:ph type="ftr" sz="quarter" idx="11"/>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fld id="{0C483536-7513-45D1-A0A0-45AB5C105D11}" type="slidenum">
              <a:rPr lang="en-US" smtClean="0"/>
              <a:pPr>
                <a:defRPr/>
              </a:pPr>
              <a:t>‹#›</a:t>
            </a:fld>
            <a:endParaRPr lang="en-US" dirty="0"/>
          </a:p>
        </p:txBody>
      </p:sp>
    </p:spTree>
    <p:extLst>
      <p:ext uri="{BB962C8B-B14F-4D97-AF65-F5344CB8AC3E}">
        <p14:creationId xmlns:p14="http://schemas.microsoft.com/office/powerpoint/2010/main" val="752535679"/>
      </p:ext>
    </p:extLst>
  </p:cSld>
  <p:clrMapOvr>
    <a:masterClrMapping/>
  </p:clrMapOvr>
  <p:transition xmlns:p14="http://schemas.microsoft.com/office/powerpoint/2010/mai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fld id="{5C970865-BE00-F04D-B849-22F4BE08B3C9}" type="datetime1">
              <a:rPr lang="en-US" smtClean="0"/>
              <a:t>9/24/15</a:t>
            </a:fld>
            <a:endParaRPr lang="en-US" dirty="0"/>
          </a:p>
        </p:txBody>
      </p:sp>
      <p:sp>
        <p:nvSpPr>
          <p:cNvPr id="6" name="Rectangle 5"/>
          <p:cNvSpPr>
            <a:spLocks noGrp="1" noChangeArrowheads="1"/>
          </p:cNvSpPr>
          <p:nvPr>
            <p:ph type="ftr" sz="quarter" idx="11"/>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fld id="{FF42C270-2C40-4F17-B7F6-6B154A88FC62}" type="slidenum">
              <a:rPr lang="en-US" smtClean="0"/>
              <a:pPr>
                <a:defRPr/>
              </a:pPr>
              <a:t>‹#›</a:t>
            </a:fld>
            <a:endParaRPr lang="en-US" dirty="0"/>
          </a:p>
        </p:txBody>
      </p:sp>
    </p:spTree>
    <p:extLst>
      <p:ext uri="{BB962C8B-B14F-4D97-AF65-F5344CB8AC3E}">
        <p14:creationId xmlns:p14="http://schemas.microsoft.com/office/powerpoint/2010/main" val="2733471830"/>
      </p:ext>
    </p:extLst>
  </p:cSld>
  <p:clrMapOvr>
    <a:masterClrMapping/>
  </p:clrMapOvr>
  <p:transition xmlns:p14="http://schemas.microsoft.com/office/powerpoint/2010/mai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724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295400"/>
            <a:ext cx="7924800" cy="4800600"/>
          </a:xfrm>
        </p:spPr>
        <p:txBody>
          <a:bodyPr/>
          <a:lstStyle/>
          <a:p>
            <a:pPr lvl="0"/>
            <a:r>
              <a:rPr lang="en-US" noProof="0" smtClean="0"/>
              <a:t>Click icon to add chart</a:t>
            </a:r>
          </a:p>
        </p:txBody>
      </p:sp>
      <p:sp>
        <p:nvSpPr>
          <p:cNvPr id="4" name="Rectangle 4"/>
          <p:cNvSpPr>
            <a:spLocks noGrp="1" noChangeArrowheads="1"/>
          </p:cNvSpPr>
          <p:nvPr>
            <p:ph type="dt" sz="half" idx="10"/>
          </p:nvPr>
        </p:nvSpPr>
        <p:spPr>
          <a:xfrm>
            <a:off x="457200" y="6553200"/>
            <a:ext cx="1981200" cy="228600"/>
          </a:xfrm>
        </p:spPr>
        <p:txBody>
          <a:bodyPr/>
          <a:lstStyle>
            <a:lvl1pPr>
              <a:defRPr sz="1200">
                <a:solidFill>
                  <a:schemeClr val="bg1">
                    <a:lumMod val="50000"/>
                  </a:schemeClr>
                </a:solidFill>
                <a:latin typeface="+mn-lt"/>
              </a:defRPr>
            </a:lvl1pPr>
          </a:lstStyle>
          <a:p>
            <a:pPr>
              <a:defRPr/>
            </a:pPr>
            <a:fld id="{A1F016F3-DF8B-A044-8B16-17580DBF6AF3}" type="datetime1">
              <a:rPr lang="en-US" smtClean="0"/>
              <a:t>9/24/15</a:t>
            </a:fld>
            <a:endParaRPr lang="en-US" dirty="0"/>
          </a:p>
        </p:txBody>
      </p:sp>
      <p:sp>
        <p:nvSpPr>
          <p:cNvPr id="5" name="Rectangle 5"/>
          <p:cNvSpPr>
            <a:spLocks noGrp="1" noChangeArrowheads="1"/>
          </p:cNvSpPr>
          <p:nvPr>
            <p:ph type="ftr" sz="quarter" idx="11"/>
          </p:nvPr>
        </p:nvSpPr>
        <p:spPr>
          <a:xfrm>
            <a:off x="2514600" y="6553200"/>
            <a:ext cx="4114800" cy="228600"/>
          </a:xfrm>
        </p:spPr>
        <p:txBody>
          <a:bodyPr/>
          <a:lstStyle>
            <a:lvl1pPr>
              <a:defRPr sz="1200">
                <a:solidFill>
                  <a:schemeClr val="bg1">
                    <a:lumMod val="50000"/>
                  </a:schemeClr>
                </a:solidFill>
                <a:latin typeface="+mn-lt"/>
              </a:defRPr>
            </a:lvl1pPr>
          </a:lstStyle>
          <a:p>
            <a:pPr>
              <a:defRPr/>
            </a:pPr>
            <a:endParaRPr lang="en-US" dirty="0"/>
          </a:p>
        </p:txBody>
      </p:sp>
      <p:sp>
        <p:nvSpPr>
          <p:cNvPr id="6" name="Rectangle 6"/>
          <p:cNvSpPr>
            <a:spLocks noGrp="1" noChangeArrowheads="1"/>
          </p:cNvSpPr>
          <p:nvPr>
            <p:ph type="sldNum" sz="quarter" idx="12"/>
          </p:nvPr>
        </p:nvSpPr>
        <p:spPr>
          <a:xfrm>
            <a:off x="6781800" y="6553200"/>
            <a:ext cx="762000" cy="228600"/>
          </a:xfrm>
        </p:spPr>
        <p:txBody>
          <a:bodyPr/>
          <a:lstStyle>
            <a:lvl1pPr>
              <a:defRPr kumimoji="1" lang="en-US" sz="1200" b="1" kern="1200">
                <a:solidFill>
                  <a:schemeClr val="bg1">
                    <a:lumMod val="50000"/>
                  </a:schemeClr>
                </a:solidFill>
                <a:latin typeface="+mn-lt"/>
                <a:ea typeface="+mn-ea"/>
                <a:cs typeface="+mn-cs"/>
              </a:defRPr>
            </a:lvl1pPr>
          </a:lstStyle>
          <a:p>
            <a:pPr>
              <a:defRPr/>
            </a:pPr>
            <a:fld id="{561CD06F-8A6C-4685-92B6-A0B67BBA178D}" type="slidenum">
              <a:rPr lang="en-US" smtClean="0"/>
              <a:pPr>
                <a:defRPr/>
              </a:pPr>
              <a:t>‹#›</a:t>
            </a:fld>
            <a:endParaRPr lang="en-US" dirty="0"/>
          </a:p>
        </p:txBody>
      </p:sp>
    </p:spTree>
    <p:extLst>
      <p:ext uri="{BB962C8B-B14F-4D97-AF65-F5344CB8AC3E}">
        <p14:creationId xmlns:p14="http://schemas.microsoft.com/office/powerpoint/2010/main" val="1133615493"/>
      </p:ext>
    </p:extLst>
  </p:cSld>
  <p:clrMapOvr>
    <a:masterClrMapping/>
  </p:clrMapOvr>
  <p:transition xmlns:p14="http://schemas.microsoft.com/office/powerpoint/2010/mai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fld id="{D998D747-1AB7-3E41-AEF9-9F8C90A6D4E6}" type="datetime1">
              <a:rPr lang="en-US" smtClean="0"/>
              <a:t>9/24/15</a:t>
            </a:fld>
            <a:endParaRPr lang="en-US" dirty="0"/>
          </a:p>
        </p:txBody>
      </p:sp>
      <p:sp>
        <p:nvSpPr>
          <p:cNvPr id="5" name="Rectangle 5"/>
          <p:cNvSpPr>
            <a:spLocks noGrp="1" noChangeArrowheads="1"/>
          </p:cNvSpPr>
          <p:nvPr>
            <p:ph type="ftr" sz="quarter" idx="11"/>
          </p:nvPr>
        </p:nvSpPr>
        <p:spPr/>
        <p:txBody>
          <a:bodyPr/>
          <a:lstStyle>
            <a:lvl1pPr algn="l" rtl="0" fontAlgn="base">
              <a:spcBef>
                <a:spcPct val="0"/>
              </a:spcBef>
              <a:spcAft>
                <a:spcPct val="0"/>
              </a:spcAft>
              <a:defRPr kumimoji="1" lang="en-US" sz="1200" b="1" kern="1200">
                <a:solidFill>
                  <a:schemeClr val="bg1">
                    <a:lumMod val="50000"/>
                  </a:schemeClr>
                </a:solidFill>
                <a:latin typeface="+mn-lt"/>
                <a:ea typeface="+mn-ea"/>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kumimoji="1" lang="en-US" sz="1200" b="1" kern="1200">
                <a:solidFill>
                  <a:schemeClr val="bg1">
                    <a:lumMod val="50000"/>
                  </a:schemeClr>
                </a:solidFill>
                <a:latin typeface="+mn-lt"/>
                <a:ea typeface="+mn-ea"/>
                <a:cs typeface="+mn-cs"/>
              </a:defRPr>
            </a:lvl1pPr>
          </a:lstStyle>
          <a:p>
            <a:pPr>
              <a:defRPr/>
            </a:pPr>
            <a:fld id="{9033D186-D835-4A5A-8453-DC07395837CC}" type="slidenum">
              <a:rPr lang="en-US" smtClean="0"/>
              <a:pPr>
                <a:defRPr/>
              </a:pPr>
              <a:t>‹#›</a:t>
            </a:fld>
            <a:endParaRPr lang="en-US" dirty="0"/>
          </a:p>
        </p:txBody>
      </p:sp>
    </p:spTree>
    <p:extLst>
      <p:ext uri="{BB962C8B-B14F-4D97-AF65-F5344CB8AC3E}">
        <p14:creationId xmlns:p14="http://schemas.microsoft.com/office/powerpoint/2010/main" val="2631596634"/>
      </p:ext>
    </p:extLst>
  </p:cSld>
  <p:clrMapOvr>
    <a:masterClrMapping/>
  </p:clrMapOvr>
  <p:transition xmlns:p14="http://schemas.microsoft.com/office/powerpoint/2010/mai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lang="en-US" sz="1200" b="1" kern="1200">
                <a:solidFill>
                  <a:schemeClr val="bg1">
                    <a:lumMod val="50000"/>
                  </a:schemeClr>
                </a:solidFill>
                <a:latin typeface="+mn-lt"/>
                <a:ea typeface="+mn-ea"/>
                <a:cs typeface="+mn-cs"/>
              </a:defRPr>
            </a:lvl1pPr>
          </a:lstStyle>
          <a:p>
            <a:pPr>
              <a:defRPr/>
            </a:pPr>
            <a:fld id="{7F61BE29-CBC9-FD4C-8847-EEAF9EE95061}" type="datetime1">
              <a:rPr lang="en-US" smtClean="0"/>
              <a:t>9/24/15</a:t>
            </a:fld>
            <a:endParaRPr lang="en-US"/>
          </a:p>
        </p:txBody>
      </p:sp>
      <p:sp>
        <p:nvSpPr>
          <p:cNvPr id="5" name="Rectangle 5"/>
          <p:cNvSpPr>
            <a:spLocks noGrp="1" noChangeArrowheads="1"/>
          </p:cNvSpPr>
          <p:nvPr>
            <p:ph type="ftr" sz="quarter" idx="11"/>
          </p:nvPr>
        </p:nvSpPr>
        <p:spPr/>
        <p:txBody>
          <a:bodyPr/>
          <a:lstStyle>
            <a:lvl1pPr>
              <a:defRPr kumimoji="1" lang="en-US" sz="1200" b="1" kern="1200">
                <a:solidFill>
                  <a:schemeClr val="bg1">
                    <a:lumMod val="50000"/>
                  </a:schemeClr>
                </a:solidFill>
                <a:latin typeface="+mn-lt"/>
                <a:ea typeface="+mn-ea"/>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lang="en-US" sz="1200" b="1" kern="1200">
                <a:solidFill>
                  <a:schemeClr val="bg1">
                    <a:lumMod val="50000"/>
                  </a:schemeClr>
                </a:solidFill>
                <a:latin typeface="+mn-lt"/>
                <a:ea typeface="+mn-ea"/>
                <a:cs typeface="+mn-cs"/>
              </a:defRPr>
            </a:lvl1pPr>
          </a:lstStyle>
          <a:p>
            <a:pPr>
              <a:defRPr/>
            </a:pPr>
            <a:fld id="{8650C489-B96D-4165-BD5C-3CDAE6B43641}" type="slidenum">
              <a:rPr lang="en-US" smtClean="0"/>
              <a:pPr>
                <a:defRPr/>
              </a:pPr>
              <a:t>‹#›</a:t>
            </a:fld>
            <a:endParaRPr lang="en-US" dirty="0"/>
          </a:p>
        </p:txBody>
      </p:sp>
    </p:spTree>
    <p:extLst>
      <p:ext uri="{BB962C8B-B14F-4D97-AF65-F5344CB8AC3E}">
        <p14:creationId xmlns:p14="http://schemas.microsoft.com/office/powerpoint/2010/main" val="3610302961"/>
      </p:ext>
    </p:extLst>
  </p:cSld>
  <p:clrMapOvr>
    <a:masterClrMapping/>
  </p:clrMapOvr>
  <p:transition xmlns:p14="http://schemas.microsoft.com/office/powerpoint/2010/mai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04800" y="6629400"/>
            <a:ext cx="1981200" cy="228600"/>
          </a:xfrm>
        </p:spPr>
        <p:txBody>
          <a:bodyPr/>
          <a:lstStyle/>
          <a:p>
            <a:fld id="{CB9C130B-33AB-0743-B17E-AE5F2E8A1EAC}" type="datetime1">
              <a:rPr lang="en-US" smtClean="0"/>
              <a:t>9/24/15</a:t>
            </a:fld>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78977691"/>
      </p:ext>
    </p:extLst>
  </p:cSld>
  <p:clrMapOvr>
    <a:masterClrMapping/>
  </p:clrMapOvr>
  <p:transition xmlns:p14="http://schemas.microsoft.com/office/powerpoint/2010/main" spd="med">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CB965-3A14-6440-BE05-427603A70367}" type="datetime1">
              <a:rPr lang="en-US" smtClean="0"/>
              <a:t>9/24/15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CA91D-70C3-4ED4-B251-33D1B903BA27}" type="slidenum">
              <a:rPr lang="en-US" smtClean="0"/>
              <a:t>‹#›</a:t>
            </a:fld>
            <a:endParaRPr lang="en-US"/>
          </a:p>
        </p:txBody>
      </p:sp>
    </p:spTree>
    <p:extLst>
      <p:ext uri="{BB962C8B-B14F-4D97-AF65-F5344CB8AC3E}">
        <p14:creationId xmlns:p14="http://schemas.microsoft.com/office/powerpoint/2010/main" val="4093740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010400" cy="533400"/>
          </a:xfrm>
        </p:spPr>
        <p:txBody>
          <a:bodyPr anchor="ctr"/>
          <a:lstStyle>
            <a:lvl1pPr>
              <a:defRPr sz="3600" b="1"/>
            </a:lvl1pPr>
          </a:lstStyle>
          <a:p>
            <a:r>
              <a:rPr lang="en-US" smtClean="0"/>
              <a:t>Click to edit Master title style</a:t>
            </a:r>
            <a:endParaRPr lang="en-US" dirty="0"/>
          </a:p>
        </p:txBody>
      </p:sp>
      <p:sp>
        <p:nvSpPr>
          <p:cNvPr id="3" name="Date Placeholder 2"/>
          <p:cNvSpPr>
            <a:spLocks noGrp="1"/>
          </p:cNvSpPr>
          <p:nvPr>
            <p:ph type="dt" sz="half" idx="10"/>
          </p:nvPr>
        </p:nvSpPr>
        <p:spPr>
          <a:xfrm>
            <a:off x="304800" y="6629400"/>
            <a:ext cx="1676400" cy="228600"/>
          </a:xfrm>
        </p:spPr>
        <p:txBody>
          <a:bodyPr/>
          <a:lstStyle/>
          <a:p>
            <a:fld id="{52B70391-EBA6-554B-8546-5D63932D8187}" type="datetime1">
              <a:rPr lang="en-US" smtClean="0"/>
              <a:t>9/24/15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990693-FCA4-456D-B0D1-1E6BC96D0376}" type="slidenum">
              <a:rPr lang="en-US" smtClean="0"/>
              <a:pPr/>
              <a:t>‹#›</a:t>
            </a:fld>
            <a:endParaRPr lang="en-US"/>
          </a:p>
        </p:txBody>
      </p:sp>
    </p:spTree>
    <p:extLst>
      <p:ext uri="{BB962C8B-B14F-4D97-AF65-F5344CB8AC3E}">
        <p14:creationId xmlns:p14="http://schemas.microsoft.com/office/powerpoint/2010/main" val="868672381"/>
      </p:ext>
    </p:extLst>
  </p:cSld>
  <p:clrMapOvr>
    <a:masterClrMapping/>
  </p:clrMapOvr>
  <p:transition xmlns:p14="http://schemas.microsoft.com/office/powerpoint/2010/mai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53"/>
          <p:cNvSpPr>
            <a:spLocks noGrp="1" noChangeArrowheads="1"/>
          </p:cNvSpPr>
          <p:nvPr>
            <p:ph type="dt" sz="half" idx="10"/>
          </p:nvPr>
        </p:nvSpPr>
        <p:spPr>
          <a:ln/>
        </p:spPr>
        <p:txBody>
          <a:bodyPr/>
          <a:lstStyle>
            <a:lvl1pPr>
              <a:defRPr/>
            </a:lvl1pPr>
          </a:lstStyle>
          <a:p>
            <a:pPr>
              <a:defRPr/>
            </a:pPr>
            <a:fld id="{5B6E107E-E115-2249-A047-81C97AC28C1D}" type="datetime1">
              <a:rPr lang="en-US" smtClean="0">
                <a:solidFill>
                  <a:srgbClr val="FFFFFF"/>
                </a:solidFill>
              </a:rPr>
              <a:t>9/24/15</a:t>
            </a:fld>
            <a:endParaRPr lang="en-US" dirty="0">
              <a:solidFill>
                <a:srgbClr val="FFFFFF"/>
              </a:solidFill>
            </a:endParaRPr>
          </a:p>
        </p:txBody>
      </p:sp>
      <p:sp>
        <p:nvSpPr>
          <p:cNvPr id="5" name="Rectangle 1054"/>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055"/>
          <p:cNvSpPr>
            <a:spLocks noGrp="1" noChangeArrowheads="1"/>
          </p:cNvSpPr>
          <p:nvPr>
            <p:ph type="sldNum" sz="quarter" idx="12"/>
          </p:nvPr>
        </p:nvSpPr>
        <p:spPr>
          <a:ln/>
        </p:spPr>
        <p:txBody>
          <a:bodyPr/>
          <a:lstStyle>
            <a:lvl1pPr>
              <a:defRPr/>
            </a:lvl1pPr>
          </a:lstStyle>
          <a:p>
            <a:fld id="{109A6822-8A2E-438A-8FF5-7FF0DBFC3E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64736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010400" cy="533400"/>
          </a:xfrm>
        </p:spPr>
        <p:txBody>
          <a:bodyPr anchor="ctr"/>
          <a:lstStyle>
            <a:lvl1pPr>
              <a:defRPr sz="3600" b="1"/>
            </a:lvl1pPr>
          </a:lstStyle>
          <a:p>
            <a:r>
              <a:rPr lang="en-US" smtClean="0"/>
              <a:t>Click to edit Master title style</a:t>
            </a:r>
            <a:endParaRPr lang="en-US" dirty="0"/>
          </a:p>
        </p:txBody>
      </p:sp>
      <p:sp>
        <p:nvSpPr>
          <p:cNvPr id="3" name="Date Placeholder 2"/>
          <p:cNvSpPr>
            <a:spLocks noGrp="1"/>
          </p:cNvSpPr>
          <p:nvPr>
            <p:ph type="dt" sz="half" idx="10"/>
          </p:nvPr>
        </p:nvSpPr>
        <p:spPr>
          <a:xfrm>
            <a:off x="304800" y="6629400"/>
            <a:ext cx="1676400" cy="228600"/>
          </a:xfrm>
        </p:spPr>
        <p:txBody>
          <a:bodyPr/>
          <a:lstStyle/>
          <a:p>
            <a:fld id="{7FFA5FD2-F988-184E-99AF-54A93A960ADF}" type="datetime1">
              <a:rPr lang="en-US" smtClean="0"/>
              <a:t>9/24/15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990693-FCA4-456D-B0D1-1E6BC96D0376}" type="slidenum">
              <a:rPr lang="en-US" smtClean="0"/>
              <a:pPr/>
              <a:t>‹#›</a:t>
            </a:fld>
            <a:endParaRPr lang="en-US"/>
          </a:p>
        </p:txBody>
      </p:sp>
    </p:spTree>
    <p:extLst>
      <p:ext uri="{BB962C8B-B14F-4D97-AF65-F5344CB8AC3E}">
        <p14:creationId xmlns:p14="http://schemas.microsoft.com/office/powerpoint/2010/main" val="868672381"/>
      </p:ext>
    </p:extLst>
  </p:cSld>
  <p:clrMapOvr>
    <a:masterClrMapping/>
  </p:clrMapOvr>
  <p:transition xmlns:p14="http://schemas.microsoft.com/office/powerpoint/2010/main" spd="med">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99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53"/>
          <p:cNvSpPr txBox="1">
            <a:spLocks noChangeArrowheads="1"/>
          </p:cNvSpPr>
          <p:nvPr userDrawn="1"/>
        </p:nvSpPr>
        <p:spPr bwMode="auto">
          <a:xfrm>
            <a:off x="7239000" y="6629400"/>
            <a:ext cx="1676400" cy="228600"/>
          </a:xfrm>
          <a:prstGeom prst="rect">
            <a:avLst/>
          </a:prstGeom>
          <a:noFill/>
          <a:ln w="9525">
            <a:noFill/>
            <a:miter lim="800000"/>
            <a:headEnd/>
            <a:tailEnd/>
          </a:ln>
          <a:effectLst/>
        </p:spPr>
        <p:txBody>
          <a:bodyPr anchor="b"/>
          <a:lstStyle>
            <a:lvl1pPr>
              <a:defRPr sz="1200" b="0">
                <a:solidFill>
                  <a:schemeClr val="bg1"/>
                </a:solidFill>
                <a:latin typeface="Arial" pitchFamily="34" charset="0"/>
                <a:cs typeface="Arial" pitchFamily="34" charset="0"/>
              </a:defRPr>
            </a:lvl1pPr>
          </a:lstStyle>
          <a:p>
            <a:pPr>
              <a:defRPr/>
            </a:pPr>
            <a:r>
              <a:rPr lang="en-US" dirty="0" smtClean="0">
                <a:solidFill>
                  <a:srgbClr val="FFFFFF"/>
                </a:solidFill>
              </a:rPr>
              <a:t>www.hdfgroup.org</a:t>
            </a:r>
          </a:p>
        </p:txBody>
      </p:sp>
      <p:pic>
        <p:nvPicPr>
          <p:cNvPr id="6" name="Picture 105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813" y="152400"/>
            <a:ext cx="9667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1374775" y="239713"/>
            <a:ext cx="1825625" cy="369887"/>
          </a:xfrm>
          <a:prstGeom prst="rect">
            <a:avLst/>
          </a:prstGeom>
          <a:noFill/>
        </p:spPr>
        <p:txBody>
          <a:bodyPr wrap="none">
            <a:spAutoFit/>
          </a:bodyPr>
          <a:lstStyle/>
          <a:p>
            <a:pPr>
              <a:defRPr/>
            </a:pPr>
            <a:r>
              <a:rPr lang="en-US" sz="1800" dirty="0">
                <a:solidFill>
                  <a:srgbClr val="000000"/>
                </a:solidFill>
                <a:latin typeface="Arial" pitchFamily="34" charset="0"/>
              </a:rPr>
              <a:t>The HDF Group</a:t>
            </a:r>
          </a:p>
        </p:txBody>
      </p:sp>
      <p:sp>
        <p:nvSpPr>
          <p:cNvPr id="37890" name="Rectangle 2050"/>
          <p:cNvSpPr>
            <a:spLocks noGrp="1" noChangeArrowheads="1"/>
          </p:cNvSpPr>
          <p:nvPr>
            <p:ph type="ctrTitle"/>
          </p:nvPr>
        </p:nvSpPr>
        <p:spPr>
          <a:xfrm>
            <a:off x="685800" y="2209800"/>
            <a:ext cx="7772400" cy="2057400"/>
          </a:xfrm>
        </p:spPr>
        <p:txBody>
          <a:bodyPr anchor="t"/>
          <a:lstStyle>
            <a:lvl1pPr>
              <a:defRPr sz="4800">
                <a:latin typeface="Arial" pitchFamily="34" charset="0"/>
                <a:cs typeface="Arial" pitchFamily="34" charset="0"/>
              </a:defRPr>
            </a:lvl1pPr>
          </a:lstStyle>
          <a:p>
            <a:r>
              <a:rPr lang="en-US" smtClean="0"/>
              <a:t>Click to edit Master title style</a:t>
            </a:r>
            <a:endParaRPr lang="en-US" dirty="0"/>
          </a:p>
        </p:txBody>
      </p:sp>
      <p:sp>
        <p:nvSpPr>
          <p:cNvPr id="37891" name="Rectangle 2051"/>
          <p:cNvSpPr>
            <a:spLocks noGrp="1" noChangeArrowheads="1"/>
          </p:cNvSpPr>
          <p:nvPr>
            <p:ph type="subTitle" idx="1"/>
          </p:nvPr>
        </p:nvSpPr>
        <p:spPr>
          <a:xfrm>
            <a:off x="1219200" y="4419600"/>
            <a:ext cx="6400800" cy="914400"/>
          </a:xfrm>
        </p:spPr>
        <p:txBody>
          <a:bodyPr/>
          <a:lstStyle>
            <a:lvl1pPr marL="0" indent="0" algn="ctr">
              <a:buFontTx/>
              <a:buNone/>
              <a:defRPr sz="2400">
                <a:latin typeface="Arial" pitchFamily="34" charset="0"/>
                <a:cs typeface="Arial" pitchFamily="34" charset="0"/>
              </a:defRPr>
            </a:lvl1pPr>
          </a:lstStyle>
          <a:p>
            <a:r>
              <a:rPr lang="en-US" smtClean="0"/>
              <a:t>Click to edit Master subtitle style</a:t>
            </a:r>
            <a:endParaRPr lang="en-US" dirty="0"/>
          </a:p>
        </p:txBody>
      </p:sp>
      <p:sp>
        <p:nvSpPr>
          <p:cNvPr id="8" name="Rectangle 2064"/>
          <p:cNvSpPr>
            <a:spLocks noGrp="1" noChangeArrowheads="1"/>
          </p:cNvSpPr>
          <p:nvPr>
            <p:ph type="dt" sz="half" idx="10"/>
          </p:nvPr>
        </p:nvSpPr>
        <p:spPr/>
        <p:txBody>
          <a:bodyPr/>
          <a:lstStyle>
            <a:lvl1pPr>
              <a:defRPr b="0" smtClean="0">
                <a:latin typeface="Arial" pitchFamily="34" charset="0"/>
                <a:cs typeface="Arial" pitchFamily="34" charset="0"/>
              </a:defRPr>
            </a:lvl1pPr>
          </a:lstStyle>
          <a:p>
            <a:pPr>
              <a:defRPr/>
            </a:pPr>
            <a:fld id="{4ED3350C-7320-D642-B69A-579C42585263}" type="datetime1">
              <a:rPr lang="en-US" smtClean="0">
                <a:solidFill>
                  <a:srgbClr val="FFFFFF"/>
                </a:solidFill>
              </a:rPr>
              <a:t>9/24/15</a:t>
            </a:fld>
            <a:endParaRPr lang="en-US" dirty="0">
              <a:solidFill>
                <a:srgbClr val="FFFFFF"/>
              </a:solidFill>
            </a:endParaRPr>
          </a:p>
        </p:txBody>
      </p:sp>
      <p:sp>
        <p:nvSpPr>
          <p:cNvPr id="9" name="Rectangle 2065"/>
          <p:cNvSpPr>
            <a:spLocks noGrp="1" noChangeArrowheads="1"/>
          </p:cNvSpPr>
          <p:nvPr>
            <p:ph type="ftr" sz="quarter" idx="11"/>
          </p:nvPr>
        </p:nvSpPr>
        <p:spPr/>
        <p:txBody>
          <a:bodyPr/>
          <a:lstStyle>
            <a:lvl1pPr>
              <a:defRPr b="0" smtClean="0">
                <a:latin typeface="Arial" pitchFamily="34" charset="0"/>
                <a:cs typeface="Arial" pitchFamily="34" charset="0"/>
              </a:defRPr>
            </a:lvl1pPr>
          </a:lstStyle>
          <a:p>
            <a:pPr>
              <a:defRPr/>
            </a:pPr>
            <a:endParaRPr lang="en-US">
              <a:solidFill>
                <a:srgbClr val="FFFFFF"/>
              </a:solidFill>
            </a:endParaRPr>
          </a:p>
        </p:txBody>
      </p:sp>
      <p:sp>
        <p:nvSpPr>
          <p:cNvPr id="10" name="Rectangle 2066"/>
          <p:cNvSpPr>
            <a:spLocks noGrp="1" noChangeArrowheads="1"/>
          </p:cNvSpPr>
          <p:nvPr>
            <p:ph type="sldNum" sz="quarter" idx="12"/>
          </p:nvPr>
        </p:nvSpPr>
        <p:spPr/>
        <p:txBody>
          <a:bodyPr/>
          <a:lstStyle>
            <a:lvl1pPr>
              <a:defRPr/>
            </a:lvl1pPr>
          </a:lstStyle>
          <a:p>
            <a:fld id="{854D0054-DEBC-4BC7-AB51-B07CBC93C6B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4394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ln/>
        </p:spPr>
        <p:txBody>
          <a:bodyPr/>
          <a:lstStyle>
            <a:lvl1pPr>
              <a:defRPr/>
            </a:lvl1pPr>
          </a:lstStyle>
          <a:p>
            <a:pPr>
              <a:defRPr/>
            </a:pPr>
            <a:fld id="{F1D08560-2B7D-CD4B-9363-AEF04A5C2A16}" type="datetime1">
              <a:rPr lang="en-US" smtClean="0">
                <a:solidFill>
                  <a:srgbClr val="FFFFFF"/>
                </a:solidFill>
              </a:rPr>
              <a:t>9/24/15</a:t>
            </a:fld>
            <a:endParaRPr lang="en-US" dirty="0">
              <a:solidFill>
                <a:srgbClr val="FFFFFF"/>
              </a:solidFill>
            </a:endParaRPr>
          </a:p>
        </p:txBody>
      </p:sp>
      <p:sp>
        <p:nvSpPr>
          <p:cNvPr id="5"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55"/>
          <p:cNvSpPr>
            <a:spLocks noGrp="1" noChangeArrowheads="1"/>
          </p:cNvSpPr>
          <p:nvPr>
            <p:ph type="sldNum" sz="quarter" idx="12"/>
          </p:nvPr>
        </p:nvSpPr>
        <p:spPr>
          <a:ln/>
        </p:spPr>
        <p:txBody>
          <a:bodyPr/>
          <a:lstStyle>
            <a:lvl1pPr>
              <a:defRPr/>
            </a:lvl1pPr>
          </a:lstStyle>
          <a:p>
            <a:fld id="{A5E891D3-C79B-467C-9AA4-487CCCDFB7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00299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53"/>
          <p:cNvSpPr>
            <a:spLocks noGrp="1" noChangeArrowheads="1"/>
          </p:cNvSpPr>
          <p:nvPr>
            <p:ph type="dt" sz="half" idx="10"/>
          </p:nvPr>
        </p:nvSpPr>
        <p:spPr>
          <a:ln/>
        </p:spPr>
        <p:txBody>
          <a:bodyPr/>
          <a:lstStyle>
            <a:lvl1pPr>
              <a:defRPr/>
            </a:lvl1pPr>
          </a:lstStyle>
          <a:p>
            <a:pPr>
              <a:defRPr/>
            </a:pPr>
            <a:fld id="{583E38AD-E728-4344-A44C-B9AF4A4C31CD}" type="datetime1">
              <a:rPr lang="en-US" smtClean="0">
                <a:solidFill>
                  <a:srgbClr val="FFFFFF"/>
                </a:solidFill>
              </a:rPr>
              <a:t>9/24/15</a:t>
            </a:fld>
            <a:endParaRPr lang="en-US" dirty="0">
              <a:solidFill>
                <a:srgbClr val="FFFFFF"/>
              </a:solidFill>
            </a:endParaRPr>
          </a:p>
        </p:txBody>
      </p:sp>
      <p:sp>
        <p:nvSpPr>
          <p:cNvPr id="5"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55"/>
          <p:cNvSpPr>
            <a:spLocks noGrp="1" noChangeArrowheads="1"/>
          </p:cNvSpPr>
          <p:nvPr>
            <p:ph type="sldNum" sz="quarter" idx="12"/>
          </p:nvPr>
        </p:nvSpPr>
        <p:spPr>
          <a:ln/>
        </p:spPr>
        <p:txBody>
          <a:bodyPr/>
          <a:lstStyle>
            <a:lvl1pPr>
              <a:defRPr/>
            </a:lvl1pPr>
          </a:lstStyle>
          <a:p>
            <a:fld id="{109A6822-8A2E-438A-8FF5-7FF0DBFC3E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64736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53"/>
          <p:cNvSpPr>
            <a:spLocks noGrp="1" noChangeArrowheads="1"/>
          </p:cNvSpPr>
          <p:nvPr>
            <p:ph type="dt" sz="half" idx="10"/>
          </p:nvPr>
        </p:nvSpPr>
        <p:spPr>
          <a:ln/>
        </p:spPr>
        <p:txBody>
          <a:bodyPr/>
          <a:lstStyle>
            <a:lvl1pPr>
              <a:defRPr/>
            </a:lvl1pPr>
          </a:lstStyle>
          <a:p>
            <a:pPr>
              <a:defRPr/>
            </a:pPr>
            <a:fld id="{2EBA1F22-967A-A348-A325-7DCED5D9C4F7}" type="datetime1">
              <a:rPr lang="en-US" smtClean="0">
                <a:solidFill>
                  <a:srgbClr val="FFFFFF"/>
                </a:solidFill>
              </a:rPr>
              <a:t>9/24/15</a:t>
            </a:fld>
            <a:endParaRPr lang="en-US" dirty="0">
              <a:solidFill>
                <a:srgbClr val="FFFFFF"/>
              </a:solidFill>
            </a:endParaRPr>
          </a:p>
        </p:txBody>
      </p:sp>
      <p:sp>
        <p:nvSpPr>
          <p:cNvPr id="6"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55"/>
          <p:cNvSpPr>
            <a:spLocks noGrp="1" noChangeArrowheads="1"/>
          </p:cNvSpPr>
          <p:nvPr>
            <p:ph type="sldNum" sz="quarter" idx="12"/>
          </p:nvPr>
        </p:nvSpPr>
        <p:spPr>
          <a:ln/>
        </p:spPr>
        <p:txBody>
          <a:bodyPr/>
          <a:lstStyle>
            <a:lvl1pPr>
              <a:defRPr/>
            </a:lvl1pPr>
          </a:lstStyle>
          <a:p>
            <a:fld id="{B4E0B191-D192-4155-B7FC-877A6FDF1A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0095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53"/>
          <p:cNvSpPr>
            <a:spLocks noGrp="1" noChangeArrowheads="1"/>
          </p:cNvSpPr>
          <p:nvPr>
            <p:ph type="dt" sz="half" idx="10"/>
          </p:nvPr>
        </p:nvSpPr>
        <p:spPr>
          <a:ln/>
        </p:spPr>
        <p:txBody>
          <a:bodyPr/>
          <a:lstStyle>
            <a:lvl1pPr>
              <a:defRPr/>
            </a:lvl1pPr>
          </a:lstStyle>
          <a:p>
            <a:pPr>
              <a:defRPr/>
            </a:pPr>
            <a:fld id="{EA66C9BE-9B1E-7847-8D08-AEB5FC1A74D5}" type="datetime1">
              <a:rPr lang="en-US" smtClean="0">
                <a:solidFill>
                  <a:srgbClr val="FFFFFF"/>
                </a:solidFill>
              </a:rPr>
              <a:t>9/24/15</a:t>
            </a:fld>
            <a:endParaRPr lang="en-US" dirty="0">
              <a:solidFill>
                <a:srgbClr val="FFFFFF"/>
              </a:solidFill>
            </a:endParaRPr>
          </a:p>
        </p:txBody>
      </p:sp>
      <p:sp>
        <p:nvSpPr>
          <p:cNvPr id="8"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55"/>
          <p:cNvSpPr>
            <a:spLocks noGrp="1" noChangeArrowheads="1"/>
          </p:cNvSpPr>
          <p:nvPr>
            <p:ph type="sldNum" sz="quarter" idx="12"/>
          </p:nvPr>
        </p:nvSpPr>
        <p:spPr>
          <a:ln/>
        </p:spPr>
        <p:txBody>
          <a:bodyPr/>
          <a:lstStyle>
            <a:lvl1pPr>
              <a:defRPr/>
            </a:lvl1pPr>
          </a:lstStyle>
          <a:p>
            <a:fld id="{8F50EEDC-5844-4EFA-918A-89CA68A7DE5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05388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53"/>
          <p:cNvSpPr>
            <a:spLocks noGrp="1" noChangeArrowheads="1"/>
          </p:cNvSpPr>
          <p:nvPr>
            <p:ph type="dt" sz="half" idx="10"/>
          </p:nvPr>
        </p:nvSpPr>
        <p:spPr>
          <a:ln/>
        </p:spPr>
        <p:txBody>
          <a:bodyPr/>
          <a:lstStyle>
            <a:lvl1pPr>
              <a:defRPr/>
            </a:lvl1pPr>
          </a:lstStyle>
          <a:p>
            <a:pPr>
              <a:defRPr/>
            </a:pPr>
            <a:fld id="{E13839AB-C550-C246-BE0C-95681793A3A9}" type="datetime1">
              <a:rPr lang="en-US" smtClean="0">
                <a:solidFill>
                  <a:srgbClr val="FFFFFF"/>
                </a:solidFill>
              </a:rPr>
              <a:t>9/24/15</a:t>
            </a:fld>
            <a:endParaRPr lang="en-US" dirty="0">
              <a:solidFill>
                <a:srgbClr val="FFFFFF"/>
              </a:solidFill>
            </a:endParaRPr>
          </a:p>
        </p:txBody>
      </p:sp>
      <p:sp>
        <p:nvSpPr>
          <p:cNvPr id="4"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55"/>
          <p:cNvSpPr>
            <a:spLocks noGrp="1" noChangeArrowheads="1"/>
          </p:cNvSpPr>
          <p:nvPr>
            <p:ph type="sldNum" sz="quarter" idx="12"/>
          </p:nvPr>
        </p:nvSpPr>
        <p:spPr>
          <a:ln/>
        </p:spPr>
        <p:txBody>
          <a:bodyPr/>
          <a:lstStyle>
            <a:lvl1pPr>
              <a:defRPr/>
            </a:lvl1pPr>
          </a:lstStyle>
          <a:p>
            <a:fld id="{517EAFBD-F6C1-4BBC-BE16-6ABDE0D892E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87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3"/>
          <p:cNvSpPr>
            <a:spLocks noGrp="1" noChangeArrowheads="1"/>
          </p:cNvSpPr>
          <p:nvPr>
            <p:ph type="dt" sz="half" idx="10"/>
          </p:nvPr>
        </p:nvSpPr>
        <p:spPr>
          <a:ln/>
        </p:spPr>
        <p:txBody>
          <a:bodyPr/>
          <a:lstStyle>
            <a:lvl1pPr>
              <a:defRPr/>
            </a:lvl1pPr>
          </a:lstStyle>
          <a:p>
            <a:pPr>
              <a:defRPr/>
            </a:pPr>
            <a:fld id="{7D9E0BD4-9B69-AF40-84A8-A10465E56F81}" type="datetime1">
              <a:rPr lang="en-US" smtClean="0">
                <a:solidFill>
                  <a:srgbClr val="FFFFFF"/>
                </a:solidFill>
              </a:rPr>
              <a:t>9/24/15</a:t>
            </a:fld>
            <a:endParaRPr lang="en-US" dirty="0">
              <a:solidFill>
                <a:srgbClr val="FFFFFF"/>
              </a:solidFill>
            </a:endParaRPr>
          </a:p>
        </p:txBody>
      </p:sp>
      <p:sp>
        <p:nvSpPr>
          <p:cNvPr id="3"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55"/>
          <p:cNvSpPr>
            <a:spLocks noGrp="1" noChangeArrowheads="1"/>
          </p:cNvSpPr>
          <p:nvPr>
            <p:ph type="sldNum" sz="quarter" idx="12"/>
          </p:nvPr>
        </p:nvSpPr>
        <p:spPr>
          <a:ln/>
        </p:spPr>
        <p:txBody>
          <a:bodyPr/>
          <a:lstStyle>
            <a:lvl1pPr>
              <a:defRPr/>
            </a:lvl1pPr>
          </a:lstStyle>
          <a:p>
            <a:fld id="{854FA78B-0BBB-47B9-88DA-E5C0BFDE8D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7311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53"/>
          <p:cNvSpPr>
            <a:spLocks noGrp="1" noChangeArrowheads="1"/>
          </p:cNvSpPr>
          <p:nvPr>
            <p:ph type="dt" sz="half" idx="10"/>
          </p:nvPr>
        </p:nvSpPr>
        <p:spPr>
          <a:ln/>
        </p:spPr>
        <p:txBody>
          <a:bodyPr/>
          <a:lstStyle>
            <a:lvl1pPr>
              <a:defRPr/>
            </a:lvl1pPr>
          </a:lstStyle>
          <a:p>
            <a:pPr>
              <a:defRPr/>
            </a:pPr>
            <a:fld id="{DDB0E566-CE43-B84C-8811-672B02C3688B}" type="datetime1">
              <a:rPr lang="en-US" smtClean="0">
                <a:solidFill>
                  <a:srgbClr val="FFFFFF"/>
                </a:solidFill>
              </a:rPr>
              <a:t>9/24/15</a:t>
            </a:fld>
            <a:endParaRPr lang="en-US" dirty="0">
              <a:solidFill>
                <a:srgbClr val="FFFFFF"/>
              </a:solidFill>
            </a:endParaRPr>
          </a:p>
        </p:txBody>
      </p:sp>
      <p:sp>
        <p:nvSpPr>
          <p:cNvPr id="6"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55"/>
          <p:cNvSpPr>
            <a:spLocks noGrp="1" noChangeArrowheads="1"/>
          </p:cNvSpPr>
          <p:nvPr>
            <p:ph type="sldNum" sz="quarter" idx="12"/>
          </p:nvPr>
        </p:nvSpPr>
        <p:spPr>
          <a:ln/>
        </p:spPr>
        <p:txBody>
          <a:bodyPr/>
          <a:lstStyle>
            <a:lvl1pPr>
              <a:defRPr/>
            </a:lvl1pPr>
          </a:lstStyle>
          <a:p>
            <a:fld id="{D60169EC-85B8-49E2-AEE8-1C12B44850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2177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53"/>
          <p:cNvSpPr>
            <a:spLocks noGrp="1" noChangeArrowheads="1"/>
          </p:cNvSpPr>
          <p:nvPr>
            <p:ph type="dt" sz="half" idx="10"/>
          </p:nvPr>
        </p:nvSpPr>
        <p:spPr>
          <a:ln/>
        </p:spPr>
        <p:txBody>
          <a:bodyPr/>
          <a:lstStyle>
            <a:lvl1pPr>
              <a:defRPr/>
            </a:lvl1pPr>
          </a:lstStyle>
          <a:p>
            <a:pPr>
              <a:defRPr/>
            </a:pPr>
            <a:fld id="{EEAA2F4F-D6EB-664B-A593-56D098980CE0}" type="datetime1">
              <a:rPr lang="en-US" smtClean="0">
                <a:solidFill>
                  <a:srgbClr val="FFFFFF"/>
                </a:solidFill>
              </a:rPr>
              <a:t>9/24/15</a:t>
            </a:fld>
            <a:endParaRPr lang="en-US" dirty="0">
              <a:solidFill>
                <a:srgbClr val="FFFFFF"/>
              </a:solidFill>
            </a:endParaRPr>
          </a:p>
        </p:txBody>
      </p:sp>
      <p:sp>
        <p:nvSpPr>
          <p:cNvPr id="6"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55"/>
          <p:cNvSpPr>
            <a:spLocks noGrp="1" noChangeArrowheads="1"/>
          </p:cNvSpPr>
          <p:nvPr>
            <p:ph type="sldNum" sz="quarter" idx="12"/>
          </p:nvPr>
        </p:nvSpPr>
        <p:spPr>
          <a:ln/>
        </p:spPr>
        <p:txBody>
          <a:bodyPr/>
          <a:lstStyle>
            <a:lvl1pPr>
              <a:defRPr/>
            </a:lvl1pPr>
          </a:lstStyle>
          <a:p>
            <a:fld id="{6D9A656B-55CD-44D5-AE92-A264F38D691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123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53"/>
          <p:cNvSpPr>
            <a:spLocks noGrp="1" noChangeArrowheads="1"/>
          </p:cNvSpPr>
          <p:nvPr>
            <p:ph type="dt" sz="half" idx="10"/>
          </p:nvPr>
        </p:nvSpPr>
        <p:spPr>
          <a:ln/>
        </p:spPr>
        <p:txBody>
          <a:bodyPr/>
          <a:lstStyle>
            <a:lvl1pPr>
              <a:defRPr/>
            </a:lvl1pPr>
          </a:lstStyle>
          <a:p>
            <a:pPr>
              <a:defRPr/>
            </a:pPr>
            <a:fld id="{54C4FD88-52EF-BC47-B9A2-EAA17A218E26}" type="datetime1">
              <a:rPr lang="en-US" smtClean="0">
                <a:solidFill>
                  <a:srgbClr val="FFFFFF"/>
                </a:solidFill>
              </a:rPr>
              <a:t>9/24/15</a:t>
            </a:fld>
            <a:endParaRPr lang="en-US" dirty="0">
              <a:solidFill>
                <a:srgbClr val="FFFFFF"/>
              </a:solidFill>
            </a:endParaRPr>
          </a:p>
        </p:txBody>
      </p:sp>
      <p:sp>
        <p:nvSpPr>
          <p:cNvPr id="6" name="Rectangle 1054"/>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055"/>
          <p:cNvSpPr>
            <a:spLocks noGrp="1" noChangeArrowheads="1"/>
          </p:cNvSpPr>
          <p:nvPr>
            <p:ph type="sldNum" sz="quarter" idx="12"/>
          </p:nvPr>
        </p:nvSpPr>
        <p:spPr>
          <a:ln/>
        </p:spPr>
        <p:txBody>
          <a:bodyPr/>
          <a:lstStyle>
            <a:lvl1pPr>
              <a:defRPr/>
            </a:lvl1pPr>
          </a:lstStyle>
          <a:p>
            <a:fld id="{B4E0B191-D192-4155-B7FC-877A6FDF1A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0095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ln/>
        </p:spPr>
        <p:txBody>
          <a:bodyPr/>
          <a:lstStyle>
            <a:lvl1pPr>
              <a:defRPr/>
            </a:lvl1pPr>
          </a:lstStyle>
          <a:p>
            <a:pPr>
              <a:defRPr/>
            </a:pPr>
            <a:fld id="{1B63C4A6-7310-FB4C-ADBA-BD018488E197}" type="datetime1">
              <a:rPr lang="en-US" smtClean="0">
                <a:solidFill>
                  <a:srgbClr val="FFFFFF"/>
                </a:solidFill>
              </a:rPr>
              <a:t>9/24/15</a:t>
            </a:fld>
            <a:endParaRPr lang="en-US" dirty="0">
              <a:solidFill>
                <a:srgbClr val="FFFFFF"/>
              </a:solidFill>
            </a:endParaRPr>
          </a:p>
        </p:txBody>
      </p:sp>
      <p:sp>
        <p:nvSpPr>
          <p:cNvPr id="5"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55"/>
          <p:cNvSpPr>
            <a:spLocks noGrp="1" noChangeArrowheads="1"/>
          </p:cNvSpPr>
          <p:nvPr>
            <p:ph type="sldNum" sz="quarter" idx="12"/>
          </p:nvPr>
        </p:nvSpPr>
        <p:spPr>
          <a:ln/>
        </p:spPr>
        <p:txBody>
          <a:bodyPr/>
          <a:lstStyle>
            <a:lvl1pPr>
              <a:defRPr/>
            </a:lvl1pPr>
          </a:lstStyle>
          <a:p>
            <a:fld id="{B267948B-92F7-46C0-825B-24D3672FC8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8339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53"/>
          <p:cNvSpPr>
            <a:spLocks noGrp="1" noChangeArrowheads="1"/>
          </p:cNvSpPr>
          <p:nvPr>
            <p:ph type="dt" sz="half" idx="10"/>
          </p:nvPr>
        </p:nvSpPr>
        <p:spPr>
          <a:ln/>
        </p:spPr>
        <p:txBody>
          <a:bodyPr/>
          <a:lstStyle>
            <a:lvl1pPr>
              <a:defRPr/>
            </a:lvl1pPr>
          </a:lstStyle>
          <a:p>
            <a:pPr>
              <a:defRPr/>
            </a:pPr>
            <a:fld id="{B9B5DA75-1722-0445-A6EB-AAF180CE698B}" type="datetime1">
              <a:rPr lang="en-US" smtClean="0">
                <a:solidFill>
                  <a:srgbClr val="FFFFFF"/>
                </a:solidFill>
              </a:rPr>
              <a:t>9/24/15</a:t>
            </a:fld>
            <a:endParaRPr lang="en-US" dirty="0">
              <a:solidFill>
                <a:srgbClr val="FFFFFF"/>
              </a:solidFill>
            </a:endParaRPr>
          </a:p>
        </p:txBody>
      </p:sp>
      <p:sp>
        <p:nvSpPr>
          <p:cNvPr id="5"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55"/>
          <p:cNvSpPr>
            <a:spLocks noGrp="1" noChangeArrowheads="1"/>
          </p:cNvSpPr>
          <p:nvPr>
            <p:ph type="sldNum" sz="quarter" idx="12"/>
          </p:nvPr>
        </p:nvSpPr>
        <p:spPr>
          <a:ln/>
        </p:spPr>
        <p:txBody>
          <a:bodyPr/>
          <a:lstStyle>
            <a:lvl1pPr>
              <a:defRPr/>
            </a:lvl1pPr>
          </a:lstStyle>
          <a:p>
            <a:fld id="{2958623D-0FA2-4457-A4E7-CA0E22B1CE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3079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1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8458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 y="3810000"/>
            <a:ext cx="8458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53"/>
          <p:cNvSpPr>
            <a:spLocks noGrp="1" noChangeArrowheads="1"/>
          </p:cNvSpPr>
          <p:nvPr>
            <p:ph type="dt" sz="half" idx="10"/>
          </p:nvPr>
        </p:nvSpPr>
        <p:spPr>
          <a:ln/>
        </p:spPr>
        <p:txBody>
          <a:bodyPr/>
          <a:lstStyle>
            <a:lvl1pPr>
              <a:defRPr/>
            </a:lvl1pPr>
          </a:lstStyle>
          <a:p>
            <a:pPr>
              <a:defRPr/>
            </a:pPr>
            <a:fld id="{FD622901-06CF-AF40-BFEC-B9A814312DC4}" type="datetime1">
              <a:rPr lang="en-US" smtClean="0">
                <a:solidFill>
                  <a:srgbClr val="FFFFFF"/>
                </a:solidFill>
              </a:rPr>
              <a:t>9/24/15</a:t>
            </a:fld>
            <a:endParaRPr lang="en-US" dirty="0">
              <a:solidFill>
                <a:srgbClr val="FFFFFF"/>
              </a:solidFill>
            </a:endParaRPr>
          </a:p>
        </p:txBody>
      </p:sp>
      <p:sp>
        <p:nvSpPr>
          <p:cNvPr id="6"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55"/>
          <p:cNvSpPr>
            <a:spLocks noGrp="1" noChangeArrowheads="1"/>
          </p:cNvSpPr>
          <p:nvPr>
            <p:ph type="sldNum" sz="quarter" idx="12"/>
          </p:nvPr>
        </p:nvSpPr>
        <p:spPr>
          <a:ln/>
        </p:spPr>
        <p:txBody>
          <a:bodyPr/>
          <a:lstStyle>
            <a:lvl1pPr>
              <a:defRPr/>
            </a:lvl1pPr>
          </a:lstStyle>
          <a:p>
            <a:fld id="{024A9CEC-B065-4A1C-B575-9A98871540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8182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010400" cy="533400"/>
          </a:xfrm>
        </p:spPr>
        <p:txBody>
          <a:bodyPr anchor="ctr"/>
          <a:lstStyle>
            <a:lvl1pPr>
              <a:defRPr sz="3600" b="1"/>
            </a:lvl1pPr>
          </a:lstStyle>
          <a:p>
            <a:r>
              <a:rPr lang="en-US" smtClean="0"/>
              <a:t>Click to edit Master title style</a:t>
            </a:r>
            <a:endParaRPr lang="en-US" dirty="0"/>
          </a:p>
        </p:txBody>
      </p:sp>
      <p:sp>
        <p:nvSpPr>
          <p:cNvPr id="3" name="Date Placeholder 2"/>
          <p:cNvSpPr>
            <a:spLocks noGrp="1"/>
          </p:cNvSpPr>
          <p:nvPr>
            <p:ph type="dt" sz="half" idx="10"/>
          </p:nvPr>
        </p:nvSpPr>
        <p:spPr>
          <a:xfrm>
            <a:off x="304800" y="6629400"/>
            <a:ext cx="1676400" cy="228600"/>
          </a:xfrm>
        </p:spPr>
        <p:txBody>
          <a:bodyPr/>
          <a:lstStyle/>
          <a:p>
            <a:fld id="{FB7F725C-30CE-864F-8275-50116A60777C}" type="datetime1">
              <a:rPr lang="en-US" smtClean="0">
                <a:solidFill>
                  <a:srgbClr val="FFFFFF"/>
                </a:solidFill>
              </a:rPr>
              <a:t>9/24/15</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990693-FCA4-456D-B0D1-1E6BC96D037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5253389"/>
      </p:ext>
    </p:extLst>
  </p:cSld>
  <p:clrMapOvr>
    <a:masterClrMapping/>
  </p:clrMapOvr>
  <p:transition xmlns:p14="http://schemas.microsoft.com/office/powerpoint/2010/mai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5BBE7-F62A-E54C-93EF-82A79532C067}" type="datetime1">
              <a:rPr lang="en-US" smtClean="0">
                <a:solidFill>
                  <a:srgbClr val="FFFFFF"/>
                </a:solidFill>
              </a:rPr>
              <a:t>9/24/15</a:t>
            </a:fld>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66990693-FCA4-456D-B0D1-1E6BC96D0376}"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394276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53"/>
          <p:cNvSpPr>
            <a:spLocks noGrp="1" noChangeArrowheads="1"/>
          </p:cNvSpPr>
          <p:nvPr>
            <p:ph type="dt" sz="half" idx="10"/>
          </p:nvPr>
        </p:nvSpPr>
        <p:spPr>
          <a:ln/>
        </p:spPr>
        <p:txBody>
          <a:bodyPr/>
          <a:lstStyle>
            <a:lvl1pPr>
              <a:defRPr/>
            </a:lvl1pPr>
          </a:lstStyle>
          <a:p>
            <a:pPr>
              <a:defRPr/>
            </a:pPr>
            <a:fld id="{EB91F6C8-1016-634E-A6A2-8F4E3C100D75}" type="datetime1">
              <a:rPr lang="en-US" smtClean="0">
                <a:solidFill>
                  <a:srgbClr val="FFFFFF"/>
                </a:solidFill>
              </a:rPr>
              <a:t>9/24/15</a:t>
            </a:fld>
            <a:endParaRPr lang="en-US" dirty="0">
              <a:solidFill>
                <a:srgbClr val="FFFFFF"/>
              </a:solidFill>
            </a:endParaRPr>
          </a:p>
        </p:txBody>
      </p:sp>
      <p:sp>
        <p:nvSpPr>
          <p:cNvPr id="8" name="Rectangle 1054"/>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1055"/>
          <p:cNvSpPr>
            <a:spLocks noGrp="1" noChangeArrowheads="1"/>
          </p:cNvSpPr>
          <p:nvPr>
            <p:ph type="sldNum" sz="quarter" idx="12"/>
          </p:nvPr>
        </p:nvSpPr>
        <p:spPr>
          <a:ln/>
        </p:spPr>
        <p:txBody>
          <a:bodyPr/>
          <a:lstStyle>
            <a:lvl1pPr>
              <a:defRPr/>
            </a:lvl1pPr>
          </a:lstStyle>
          <a:p>
            <a:fld id="{8F50EEDC-5844-4EFA-918A-89CA68A7DE5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0538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53"/>
          <p:cNvSpPr>
            <a:spLocks noGrp="1" noChangeArrowheads="1"/>
          </p:cNvSpPr>
          <p:nvPr>
            <p:ph type="dt" sz="half" idx="10"/>
          </p:nvPr>
        </p:nvSpPr>
        <p:spPr>
          <a:ln/>
        </p:spPr>
        <p:txBody>
          <a:bodyPr/>
          <a:lstStyle>
            <a:lvl1pPr>
              <a:defRPr/>
            </a:lvl1pPr>
          </a:lstStyle>
          <a:p>
            <a:pPr>
              <a:defRPr/>
            </a:pPr>
            <a:fld id="{3A1BD8AB-7638-7B45-BD56-DFF86DC0FD5E}" type="datetime1">
              <a:rPr lang="en-US" smtClean="0">
                <a:solidFill>
                  <a:srgbClr val="FFFFFF"/>
                </a:solidFill>
              </a:rPr>
              <a:t>9/24/15</a:t>
            </a:fld>
            <a:endParaRPr lang="en-US" dirty="0">
              <a:solidFill>
                <a:srgbClr val="FFFFFF"/>
              </a:solidFill>
            </a:endParaRPr>
          </a:p>
        </p:txBody>
      </p:sp>
      <p:sp>
        <p:nvSpPr>
          <p:cNvPr id="4" name="Rectangle 1054"/>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055"/>
          <p:cNvSpPr>
            <a:spLocks noGrp="1" noChangeArrowheads="1"/>
          </p:cNvSpPr>
          <p:nvPr>
            <p:ph type="sldNum" sz="quarter" idx="12"/>
          </p:nvPr>
        </p:nvSpPr>
        <p:spPr>
          <a:ln/>
        </p:spPr>
        <p:txBody>
          <a:bodyPr/>
          <a:lstStyle>
            <a:lvl1pPr>
              <a:defRPr/>
            </a:lvl1pPr>
          </a:lstStyle>
          <a:p>
            <a:fld id="{517EAFBD-F6C1-4BBC-BE16-6ABDE0D892E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8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3"/>
          <p:cNvSpPr>
            <a:spLocks noGrp="1" noChangeArrowheads="1"/>
          </p:cNvSpPr>
          <p:nvPr>
            <p:ph type="dt" sz="half" idx="10"/>
          </p:nvPr>
        </p:nvSpPr>
        <p:spPr>
          <a:ln/>
        </p:spPr>
        <p:txBody>
          <a:bodyPr/>
          <a:lstStyle>
            <a:lvl1pPr>
              <a:defRPr/>
            </a:lvl1pPr>
          </a:lstStyle>
          <a:p>
            <a:pPr>
              <a:defRPr/>
            </a:pPr>
            <a:fld id="{B1505156-DC45-F149-A1BA-21F94B69E2C6}" type="datetime1">
              <a:rPr lang="en-US" smtClean="0">
                <a:solidFill>
                  <a:srgbClr val="FFFFFF"/>
                </a:solidFill>
              </a:rPr>
              <a:t>9/24/15</a:t>
            </a:fld>
            <a:endParaRPr lang="en-US" dirty="0">
              <a:solidFill>
                <a:srgbClr val="FFFFFF"/>
              </a:solidFill>
            </a:endParaRPr>
          </a:p>
        </p:txBody>
      </p:sp>
      <p:sp>
        <p:nvSpPr>
          <p:cNvPr id="3" name="Rectangle 1054"/>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1055"/>
          <p:cNvSpPr>
            <a:spLocks noGrp="1" noChangeArrowheads="1"/>
          </p:cNvSpPr>
          <p:nvPr>
            <p:ph type="sldNum" sz="quarter" idx="12"/>
          </p:nvPr>
        </p:nvSpPr>
        <p:spPr>
          <a:ln/>
        </p:spPr>
        <p:txBody>
          <a:bodyPr/>
          <a:lstStyle>
            <a:lvl1pPr>
              <a:defRPr/>
            </a:lvl1pPr>
          </a:lstStyle>
          <a:p>
            <a:fld id="{854FA78B-0BBB-47B9-88DA-E5C0BFDE8D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731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53"/>
          <p:cNvSpPr>
            <a:spLocks noGrp="1" noChangeArrowheads="1"/>
          </p:cNvSpPr>
          <p:nvPr>
            <p:ph type="dt" sz="half" idx="10"/>
          </p:nvPr>
        </p:nvSpPr>
        <p:spPr>
          <a:ln/>
        </p:spPr>
        <p:txBody>
          <a:bodyPr/>
          <a:lstStyle>
            <a:lvl1pPr>
              <a:defRPr/>
            </a:lvl1pPr>
          </a:lstStyle>
          <a:p>
            <a:pPr>
              <a:defRPr/>
            </a:pPr>
            <a:fld id="{CFD1E3E0-A133-2F49-8DA7-7EEC50296498}" type="datetime1">
              <a:rPr lang="en-US" smtClean="0">
                <a:solidFill>
                  <a:srgbClr val="FFFFFF"/>
                </a:solidFill>
              </a:rPr>
              <a:t>9/24/15</a:t>
            </a:fld>
            <a:endParaRPr lang="en-US" dirty="0">
              <a:solidFill>
                <a:srgbClr val="FFFFFF"/>
              </a:solidFill>
            </a:endParaRPr>
          </a:p>
        </p:txBody>
      </p:sp>
      <p:sp>
        <p:nvSpPr>
          <p:cNvPr id="6"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55"/>
          <p:cNvSpPr>
            <a:spLocks noGrp="1" noChangeArrowheads="1"/>
          </p:cNvSpPr>
          <p:nvPr>
            <p:ph type="sldNum" sz="quarter" idx="12"/>
          </p:nvPr>
        </p:nvSpPr>
        <p:spPr>
          <a:ln/>
        </p:spPr>
        <p:txBody>
          <a:bodyPr/>
          <a:lstStyle>
            <a:lvl1pPr>
              <a:defRPr/>
            </a:lvl1pPr>
          </a:lstStyle>
          <a:p>
            <a:fld id="{D60169EC-85B8-49E2-AEE8-1C12B44850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217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53"/>
          <p:cNvSpPr>
            <a:spLocks noGrp="1" noChangeArrowheads="1"/>
          </p:cNvSpPr>
          <p:nvPr>
            <p:ph type="dt" sz="half" idx="10"/>
          </p:nvPr>
        </p:nvSpPr>
        <p:spPr>
          <a:ln/>
        </p:spPr>
        <p:txBody>
          <a:bodyPr/>
          <a:lstStyle>
            <a:lvl1pPr>
              <a:defRPr/>
            </a:lvl1pPr>
          </a:lstStyle>
          <a:p>
            <a:pPr>
              <a:defRPr/>
            </a:pPr>
            <a:fld id="{E66EEE6C-208F-B247-B7B1-076EABA81B88}" type="datetime1">
              <a:rPr lang="en-US" smtClean="0">
                <a:solidFill>
                  <a:srgbClr val="FFFFFF"/>
                </a:solidFill>
              </a:rPr>
              <a:t>9/24/15</a:t>
            </a:fld>
            <a:endParaRPr lang="en-US" dirty="0">
              <a:solidFill>
                <a:srgbClr val="FFFFFF"/>
              </a:solidFill>
            </a:endParaRPr>
          </a:p>
        </p:txBody>
      </p:sp>
      <p:sp>
        <p:nvSpPr>
          <p:cNvPr id="6" name="Rectangle 105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55"/>
          <p:cNvSpPr>
            <a:spLocks noGrp="1" noChangeArrowheads="1"/>
          </p:cNvSpPr>
          <p:nvPr>
            <p:ph type="sldNum" sz="quarter" idx="12"/>
          </p:nvPr>
        </p:nvSpPr>
        <p:spPr>
          <a:ln/>
        </p:spPr>
        <p:txBody>
          <a:bodyPr/>
          <a:lstStyle>
            <a:lvl1pPr>
              <a:defRPr/>
            </a:lvl1pPr>
          </a:lstStyle>
          <a:p>
            <a:fld id="{6D9A656B-55CD-44D5-AE92-A264F38D691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12397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jpe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5.jpeg"/><Relationship Id="rId18" Type="http://schemas.openxmlformats.org/officeDocument/2006/relationships/image" Target="../media/image2.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theme" Target="../theme/theme3.xml"/><Relationship Id="rId16" Type="http://schemas.openxmlformats.org/officeDocument/2006/relationships/image" Target="../media/image1.jpeg"/><Relationship Id="rId17" Type="http://schemas.openxmlformats.org/officeDocument/2006/relationships/image" Target="../media/image2.jpeg"/><Relationship Id="rId18" Type="http://schemas.openxmlformats.org/officeDocument/2006/relationships/image" Target="../media/image3.pn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99.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7"/>
          <p:cNvSpPr>
            <a:spLocks noGrp="1" noChangeArrowheads="1"/>
          </p:cNvSpPr>
          <p:nvPr>
            <p:ph type="body" idx="1"/>
          </p:nvPr>
        </p:nvSpPr>
        <p:spPr bwMode="auto">
          <a:xfrm>
            <a:off x="381000" y="9906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050" descr="hdf 0lin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7620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026"/>
          <p:cNvSpPr>
            <a:spLocks noGrp="1" noChangeArrowheads="1"/>
          </p:cNvSpPr>
          <p:nvPr>
            <p:ph type="title"/>
          </p:nvPr>
        </p:nvSpPr>
        <p:spPr bwMode="auto">
          <a:xfrm>
            <a:off x="1143000" y="152400"/>
            <a:ext cx="701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6893" name="Rectangle 1053"/>
          <p:cNvSpPr>
            <a:spLocks noGrp="1" noChangeArrowheads="1"/>
          </p:cNvSpPr>
          <p:nvPr>
            <p:ph type="dt" sz="half" idx="2"/>
          </p:nvPr>
        </p:nvSpPr>
        <p:spPr bwMode="auto">
          <a:xfrm>
            <a:off x="304800" y="6629400"/>
            <a:ext cx="13716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bg1"/>
                </a:solidFill>
                <a:latin typeface="Arial" pitchFamily="34" charset="0"/>
                <a:cs typeface="Arial" pitchFamily="34" charset="0"/>
              </a:defRPr>
            </a:lvl1pPr>
          </a:lstStyle>
          <a:p>
            <a:pPr>
              <a:defRPr/>
            </a:pPr>
            <a:fld id="{47D8E949-2EE6-FA42-9A54-F1EDBFA2B2B8}" type="datetime1">
              <a:rPr lang="en-US" smtClean="0">
                <a:solidFill>
                  <a:srgbClr val="FFFFFF"/>
                </a:solidFill>
              </a:rPr>
              <a:t>9/24/15</a:t>
            </a:fld>
            <a:endParaRPr lang="en-US" dirty="0">
              <a:solidFill>
                <a:srgbClr val="FFFFFF"/>
              </a:solidFill>
            </a:endParaRPr>
          </a:p>
        </p:txBody>
      </p:sp>
      <p:sp>
        <p:nvSpPr>
          <p:cNvPr id="36894" name="Rectangle 1054"/>
          <p:cNvSpPr>
            <a:spLocks noGrp="1" noChangeArrowheads="1"/>
          </p:cNvSpPr>
          <p:nvPr>
            <p:ph type="ftr" sz="quarter" idx="3"/>
          </p:nvPr>
        </p:nvSpPr>
        <p:spPr bwMode="auto">
          <a:xfrm>
            <a:off x="2286000" y="6629400"/>
            <a:ext cx="3962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smtClean="0">
                <a:solidFill>
                  <a:schemeClr val="bg1"/>
                </a:solidFill>
                <a:latin typeface="Arial" pitchFamily="34" charset="0"/>
                <a:cs typeface="Arial" pitchFamily="34" charset="0"/>
              </a:defRPr>
            </a:lvl1pPr>
          </a:lstStyle>
          <a:p>
            <a:pPr>
              <a:defRPr/>
            </a:pPr>
            <a:endParaRPr lang="en-US" dirty="0">
              <a:solidFill>
                <a:srgbClr val="FFFFFF"/>
              </a:solidFill>
            </a:endParaRPr>
          </a:p>
        </p:txBody>
      </p:sp>
      <p:sp>
        <p:nvSpPr>
          <p:cNvPr id="36895" name="Rectangle 1055"/>
          <p:cNvSpPr>
            <a:spLocks noGrp="1" noChangeArrowheads="1"/>
          </p:cNvSpPr>
          <p:nvPr>
            <p:ph type="sldNum" sz="quarter" idx="4"/>
          </p:nvPr>
        </p:nvSpPr>
        <p:spPr bwMode="auto">
          <a:xfrm>
            <a:off x="6400800" y="6629400"/>
            <a:ext cx="762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bg1"/>
                </a:solidFill>
                <a:latin typeface="Arial" pitchFamily="34" charset="0"/>
              </a:defRPr>
            </a:lvl1pPr>
          </a:lstStyle>
          <a:p>
            <a:fld id="{AED57B00-2272-4B28-88BE-3425C01440B6}" type="slidenum">
              <a:rPr lang="en-US">
                <a:solidFill>
                  <a:srgbClr val="FFFFFF"/>
                </a:solidFill>
              </a:rPr>
              <a:pPr/>
              <a:t>‹#›</a:t>
            </a:fld>
            <a:endParaRPr lang="en-US">
              <a:solidFill>
                <a:srgbClr val="FFFFFF"/>
              </a:solidFill>
            </a:endParaRPr>
          </a:p>
        </p:txBody>
      </p:sp>
      <p:sp>
        <p:nvSpPr>
          <p:cNvPr id="11" name="Rectangle 1053"/>
          <p:cNvSpPr txBox="1">
            <a:spLocks noChangeArrowheads="1"/>
          </p:cNvSpPr>
          <p:nvPr/>
        </p:nvSpPr>
        <p:spPr bwMode="auto">
          <a:xfrm>
            <a:off x="7239000" y="6629400"/>
            <a:ext cx="1676400" cy="228600"/>
          </a:xfrm>
          <a:prstGeom prst="rect">
            <a:avLst/>
          </a:prstGeom>
          <a:noFill/>
          <a:ln w="9525">
            <a:noFill/>
            <a:miter lim="800000"/>
            <a:headEnd/>
            <a:tailEnd/>
          </a:ln>
          <a:effectLst/>
        </p:spPr>
        <p:txBody>
          <a:bodyPr anchor="b"/>
          <a:lstStyle>
            <a:lvl1pPr>
              <a:defRPr sz="1200" b="0">
                <a:solidFill>
                  <a:schemeClr val="bg1"/>
                </a:solidFill>
                <a:latin typeface="Arial" pitchFamily="34" charset="0"/>
                <a:cs typeface="Arial" pitchFamily="34" charset="0"/>
              </a:defRPr>
            </a:lvl1pPr>
          </a:lstStyle>
          <a:p>
            <a:pPr>
              <a:defRPr/>
            </a:pPr>
            <a:r>
              <a:rPr lang="en-US" dirty="0" smtClean="0">
                <a:solidFill>
                  <a:srgbClr val="FFFFFF"/>
                </a:solidFill>
              </a:rPr>
              <a:t>www.hdfgroup.org</a:t>
            </a:r>
          </a:p>
        </p:txBody>
      </p:sp>
      <p:pic>
        <p:nvPicPr>
          <p:cNvPr id="1034" name="Picture 105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4813" y="152400"/>
            <a:ext cx="9667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19664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48" r:id="rId13"/>
    <p:sldLayoutId id="2147483850" r:id="rId14"/>
    <p:sldLayoutId id="2147483851" r:id="rId15"/>
  </p:sldLayoutIdLst>
  <p:timing>
    <p:tnLst>
      <p:par>
        <p:cTn xmlns:p14="http://schemas.microsoft.com/office/powerpoint/2010/main" id="1" dur="indefinite" restart="never" nodeType="tmRoot"/>
      </p:par>
    </p:tnLst>
  </p:timing>
  <p:hf hdr="0" ftr="0"/>
  <p:txStyles>
    <p:titleStyle>
      <a:lvl1pPr algn="ctr" rtl="0" eaLnBrk="0" fontAlgn="base" hangingPunct="0">
        <a:spcBef>
          <a:spcPct val="0"/>
        </a:spcBef>
        <a:spcAft>
          <a:spcPct val="0"/>
        </a:spcAft>
        <a:defRPr sz="3200">
          <a:solidFill>
            <a:srgbClr val="000000"/>
          </a:solidFill>
          <a:latin typeface="Arial" pitchFamily="34" charset="0"/>
          <a:ea typeface="+mj-ea"/>
          <a:cs typeface="Arial" pitchFamily="34" charset="0"/>
        </a:defRPr>
      </a:lvl1pPr>
      <a:lvl2pPr algn="ctr" rtl="0" eaLnBrk="0" fontAlgn="base" hangingPunct="0">
        <a:spcBef>
          <a:spcPct val="0"/>
        </a:spcBef>
        <a:spcAft>
          <a:spcPct val="0"/>
        </a:spcAft>
        <a:defRPr sz="3200">
          <a:solidFill>
            <a:srgbClr val="000000"/>
          </a:solidFill>
          <a:latin typeface="Arial" charset="0"/>
          <a:cs typeface="Arial" charset="0"/>
        </a:defRPr>
      </a:lvl2pPr>
      <a:lvl3pPr algn="ctr" rtl="0" eaLnBrk="0" fontAlgn="base" hangingPunct="0">
        <a:spcBef>
          <a:spcPct val="0"/>
        </a:spcBef>
        <a:spcAft>
          <a:spcPct val="0"/>
        </a:spcAft>
        <a:defRPr sz="3200">
          <a:solidFill>
            <a:srgbClr val="000000"/>
          </a:solidFill>
          <a:latin typeface="Arial" charset="0"/>
          <a:cs typeface="Arial" charset="0"/>
        </a:defRPr>
      </a:lvl3pPr>
      <a:lvl4pPr algn="ctr" rtl="0" eaLnBrk="0" fontAlgn="base" hangingPunct="0">
        <a:spcBef>
          <a:spcPct val="0"/>
        </a:spcBef>
        <a:spcAft>
          <a:spcPct val="0"/>
        </a:spcAft>
        <a:defRPr sz="3200">
          <a:solidFill>
            <a:srgbClr val="000000"/>
          </a:solidFill>
          <a:latin typeface="Arial" charset="0"/>
          <a:cs typeface="Arial" charset="0"/>
        </a:defRPr>
      </a:lvl4pPr>
      <a:lvl5pPr algn="ctr" rtl="0" eaLnBrk="0" fontAlgn="base" hangingPunct="0">
        <a:spcBef>
          <a:spcPct val="0"/>
        </a:spcBef>
        <a:spcAft>
          <a:spcPct val="0"/>
        </a:spcAft>
        <a:defRPr sz="3200">
          <a:solidFill>
            <a:srgbClr val="000000"/>
          </a:solidFill>
          <a:latin typeface="Arial" charset="0"/>
          <a:cs typeface="Arial" charset="0"/>
        </a:defRPr>
      </a:lvl5pPr>
      <a:lvl6pPr marL="457200" algn="ctr" rtl="0" eaLnBrk="1" fontAlgn="base" hangingPunct="1">
        <a:spcBef>
          <a:spcPct val="0"/>
        </a:spcBef>
        <a:spcAft>
          <a:spcPct val="0"/>
        </a:spcAft>
        <a:defRPr sz="3600">
          <a:solidFill>
            <a:srgbClr val="000000"/>
          </a:solidFill>
          <a:latin typeface="Garamond" pitchFamily="18" charset="0"/>
        </a:defRPr>
      </a:lvl6pPr>
      <a:lvl7pPr marL="914400" algn="ctr" rtl="0" eaLnBrk="1" fontAlgn="base" hangingPunct="1">
        <a:spcBef>
          <a:spcPct val="0"/>
        </a:spcBef>
        <a:spcAft>
          <a:spcPct val="0"/>
        </a:spcAft>
        <a:defRPr sz="3600">
          <a:solidFill>
            <a:srgbClr val="000000"/>
          </a:solidFill>
          <a:latin typeface="Garamond" pitchFamily="18" charset="0"/>
        </a:defRPr>
      </a:lvl7pPr>
      <a:lvl8pPr marL="1371600" algn="ctr" rtl="0" eaLnBrk="1" fontAlgn="base" hangingPunct="1">
        <a:spcBef>
          <a:spcPct val="0"/>
        </a:spcBef>
        <a:spcAft>
          <a:spcPct val="0"/>
        </a:spcAft>
        <a:defRPr sz="3600">
          <a:solidFill>
            <a:srgbClr val="000000"/>
          </a:solidFill>
          <a:latin typeface="Garamond" pitchFamily="18" charset="0"/>
        </a:defRPr>
      </a:lvl8pPr>
      <a:lvl9pPr marL="1828800" algn="ctr"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0" fontAlgn="base" hangingPunct="0">
        <a:spcBef>
          <a:spcPct val="20000"/>
        </a:spcBef>
        <a:spcAft>
          <a:spcPct val="0"/>
        </a:spcAft>
        <a:buClr>
          <a:schemeClr val="tx1"/>
        </a:buClr>
        <a:buChar char="•"/>
        <a:defRPr sz="30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Char char="•"/>
        <a:defRPr sz="28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600">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1295400" y="152400"/>
            <a:ext cx="77724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2954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16" name="Rectangle 4"/>
          <p:cNvSpPr>
            <a:spLocks noGrp="1" noChangeArrowheads="1"/>
          </p:cNvSpPr>
          <p:nvPr>
            <p:ph type="dt" sz="half" idx="2"/>
          </p:nvPr>
        </p:nvSpPr>
        <p:spPr bwMode="auto">
          <a:xfrm>
            <a:off x="457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400" b="1">
                <a:solidFill>
                  <a:schemeClr val="bg1"/>
                </a:solidFill>
                <a:latin typeface="Garamond" pitchFamily="18" charset="0"/>
                <a:cs typeface="+mn-cs"/>
              </a:defRPr>
            </a:lvl1pPr>
          </a:lstStyle>
          <a:p>
            <a:pPr>
              <a:defRPr/>
            </a:pPr>
            <a:fld id="{30A1498A-80F4-3544-B783-F7525E53DC78}" type="datetime1">
              <a:rPr lang="en-US" smtClean="0"/>
              <a:t>9/24/15</a:t>
            </a:fld>
            <a:endParaRPr lang="en-US"/>
          </a:p>
        </p:txBody>
      </p:sp>
      <p:sp>
        <p:nvSpPr>
          <p:cNvPr id="115717" name="Rectangle 5"/>
          <p:cNvSpPr>
            <a:spLocks noGrp="1" noChangeArrowheads="1"/>
          </p:cNvSpPr>
          <p:nvPr>
            <p:ph type="ftr" sz="quarter" idx="3"/>
          </p:nvPr>
        </p:nvSpPr>
        <p:spPr bwMode="auto">
          <a:xfrm>
            <a:off x="2514600" y="6629400"/>
            <a:ext cx="4114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b="1">
                <a:solidFill>
                  <a:schemeClr val="bg1"/>
                </a:solidFill>
                <a:latin typeface="Garamond" pitchFamily="18" charset="0"/>
                <a:cs typeface="+mn-cs"/>
              </a:defRPr>
            </a:lvl1pPr>
          </a:lstStyle>
          <a:p>
            <a:pPr>
              <a:defRPr/>
            </a:pPr>
            <a:endParaRPr lang="en-US"/>
          </a:p>
        </p:txBody>
      </p:sp>
      <p:sp>
        <p:nvSpPr>
          <p:cNvPr id="115718" name="Rectangle 6"/>
          <p:cNvSpPr>
            <a:spLocks noGrp="1" noChangeArrowheads="1"/>
          </p:cNvSpPr>
          <p:nvPr>
            <p:ph type="sldNum" sz="quarter" idx="4"/>
          </p:nvPr>
        </p:nvSpPr>
        <p:spPr bwMode="auto">
          <a:xfrm>
            <a:off x="6781800" y="66294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b="1">
                <a:solidFill>
                  <a:schemeClr val="bg1"/>
                </a:solidFill>
                <a:latin typeface="Garamond" pitchFamily="18" charset="0"/>
                <a:cs typeface="+mn-cs"/>
              </a:defRPr>
            </a:lvl1pPr>
          </a:lstStyle>
          <a:p>
            <a:pPr>
              <a:defRPr/>
            </a:pPr>
            <a:fld id="{04F65656-5A70-4E45-ABD8-D5F46971B80C}" type="slidenum">
              <a:rPr lang="en-US" smtClean="0"/>
              <a:pPr>
                <a:defRPr/>
              </a:pPr>
              <a:t>‹#›</a:t>
            </a:fld>
            <a:endParaRPr lang="en-US"/>
          </a:p>
        </p:txBody>
      </p:sp>
      <p:pic>
        <p:nvPicPr>
          <p:cNvPr id="1031" name="Picture 7" descr="hdf bluegreenotxt"/>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112395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df 0lin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9144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df bluegreenotxt"/>
          <p:cNvPicPr>
            <a:picLocks noChangeAspect="1" noChangeArrowheads="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112395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df 0line"/>
          <p:cNvPicPr>
            <a:picLocks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9144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17" r:id="rId15"/>
  </p:sldLayoutIdLst>
  <p:transition xmlns:p14="http://schemas.microsoft.com/office/powerpoint/2010/main" spd="med">
    <p:wipe dir="d"/>
  </p:transition>
  <p:timing>
    <p:tnLst>
      <p:par>
        <p:cTn xmlns:p14="http://schemas.microsoft.com/office/powerpoint/2010/main" id="1" dur="indefinite" restart="never" nodeType="tmRoot"/>
      </p:par>
    </p:tnLst>
  </p:timing>
  <p:hf hdr="0" ftr="0"/>
  <p:txStyles>
    <p:titleStyle>
      <a:lvl1pPr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Arial" charset="0"/>
          <a:cs typeface="Arial" charset="0"/>
        </a:defRPr>
      </a:lvl2pPr>
      <a:lvl3pPr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Arial" charset="0"/>
          <a:cs typeface="Arial" charset="0"/>
        </a:defRPr>
      </a:lvl3pPr>
      <a:lvl4pPr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Arial" charset="0"/>
          <a:cs typeface="Arial" charset="0"/>
        </a:defRPr>
      </a:lvl4pPr>
      <a:lvl5pPr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Arial" charset="0"/>
          <a:cs typeface="Arial" charset="0"/>
        </a:defRPr>
      </a:lvl5pPr>
      <a:lvl6pPr marL="457200"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Arial" charset="0"/>
          <a:cs typeface="Arial" charset="0"/>
        </a:defRPr>
      </a:lvl6pPr>
      <a:lvl7pPr marL="914400"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Arial" charset="0"/>
          <a:cs typeface="Arial" charset="0"/>
        </a:defRPr>
      </a:lvl7pPr>
      <a:lvl8pPr marL="1371600"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Arial" charset="0"/>
          <a:cs typeface="Arial" charset="0"/>
        </a:defRPr>
      </a:lvl8pPr>
      <a:lvl9pPr marL="1828800" algn="ctr" rtl="0" eaLnBrk="1" fontAlgn="base" hangingPunct="1">
        <a:spcBef>
          <a:spcPct val="0"/>
        </a:spcBef>
        <a:spcAft>
          <a:spcPct val="0"/>
        </a:spcAft>
        <a:defRPr sz="3600">
          <a:solidFill>
            <a:srgbClr val="0000CC"/>
          </a:solidFill>
          <a:effectLst>
            <a:outerShdw blurRad="38100" dist="38100" dir="2700000" algn="tl">
              <a:srgbClr val="C0C0C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rgbClr val="000000"/>
          </a:solidFill>
          <a:latin typeface="+mn-lt"/>
          <a:cs typeface="+mn-cs"/>
        </a:defRPr>
      </a:lvl2pPr>
      <a:lvl3pPr marL="1143000" indent="-228600" algn="l" rtl="0" eaLnBrk="1" fontAlgn="base" hangingPunct="1">
        <a:spcBef>
          <a:spcPct val="20000"/>
        </a:spcBef>
        <a:spcAft>
          <a:spcPct val="0"/>
        </a:spcAft>
        <a:buClr>
          <a:schemeClr val="tx1"/>
        </a:buClr>
        <a:buChar char="•"/>
        <a:defRPr sz="2000">
          <a:solidFill>
            <a:srgbClr val="000000"/>
          </a:solidFill>
          <a:latin typeface="+mn-lt"/>
          <a:cs typeface="+mn-cs"/>
        </a:defRPr>
      </a:lvl3pPr>
      <a:lvl4pPr marL="1600200" indent="-228600" algn="l" rtl="0" eaLnBrk="1" fontAlgn="base" hangingPunct="1">
        <a:spcBef>
          <a:spcPct val="20000"/>
        </a:spcBef>
        <a:spcAft>
          <a:spcPct val="0"/>
        </a:spcAft>
        <a:buClr>
          <a:schemeClr val="tx1"/>
        </a:buClr>
        <a:buChar char="•"/>
        <a:defRPr>
          <a:solidFill>
            <a:srgbClr val="000000"/>
          </a:solidFill>
          <a:latin typeface="+mn-lt"/>
          <a:cs typeface="+mn-cs"/>
        </a:defRPr>
      </a:lvl4pPr>
      <a:lvl5pPr marL="2057400" indent="-228600" algn="l" rtl="0" eaLnBrk="1" fontAlgn="base" hangingPunct="1">
        <a:spcBef>
          <a:spcPct val="20000"/>
        </a:spcBef>
        <a:spcAft>
          <a:spcPct val="0"/>
        </a:spcAft>
        <a:buClr>
          <a:schemeClr val="tx1"/>
        </a:buClr>
        <a:buChar char="•"/>
        <a:defRPr>
          <a:solidFill>
            <a:srgbClr val="000000"/>
          </a:solidFill>
          <a:latin typeface="+mn-lt"/>
          <a:cs typeface="+mn-cs"/>
        </a:defRPr>
      </a:lvl5pPr>
      <a:lvl6pPr marL="2514600" indent="-228600" algn="l" rtl="0" eaLnBrk="1" fontAlgn="base" hangingPunct="1">
        <a:spcBef>
          <a:spcPct val="20000"/>
        </a:spcBef>
        <a:spcAft>
          <a:spcPct val="0"/>
        </a:spcAft>
        <a:buClr>
          <a:schemeClr val="tx1"/>
        </a:buClr>
        <a:buChar char="•"/>
        <a:defRPr>
          <a:solidFill>
            <a:srgbClr val="000000"/>
          </a:solidFill>
          <a:latin typeface="+mn-lt"/>
          <a:cs typeface="+mn-cs"/>
        </a:defRPr>
      </a:lvl6pPr>
      <a:lvl7pPr marL="2971800" indent="-228600" algn="l" rtl="0" eaLnBrk="1" fontAlgn="base" hangingPunct="1">
        <a:spcBef>
          <a:spcPct val="20000"/>
        </a:spcBef>
        <a:spcAft>
          <a:spcPct val="0"/>
        </a:spcAft>
        <a:buClr>
          <a:schemeClr val="tx1"/>
        </a:buClr>
        <a:buChar char="•"/>
        <a:defRPr>
          <a:solidFill>
            <a:srgbClr val="000000"/>
          </a:solidFill>
          <a:latin typeface="+mn-lt"/>
          <a:cs typeface="+mn-cs"/>
        </a:defRPr>
      </a:lvl7pPr>
      <a:lvl8pPr marL="3429000" indent="-228600" algn="l" rtl="0" eaLnBrk="1" fontAlgn="base" hangingPunct="1">
        <a:spcBef>
          <a:spcPct val="20000"/>
        </a:spcBef>
        <a:spcAft>
          <a:spcPct val="0"/>
        </a:spcAft>
        <a:buClr>
          <a:schemeClr val="tx1"/>
        </a:buClr>
        <a:buChar char="•"/>
        <a:defRPr>
          <a:solidFill>
            <a:srgbClr val="000000"/>
          </a:solidFill>
          <a:latin typeface="+mn-lt"/>
          <a:cs typeface="+mn-cs"/>
        </a:defRPr>
      </a:lvl8pPr>
      <a:lvl9pPr marL="3886200" indent="-228600" algn="l" rtl="0" eaLnBrk="1" fontAlgn="base" hangingPunct="1">
        <a:spcBef>
          <a:spcPct val="20000"/>
        </a:spcBef>
        <a:spcAft>
          <a:spcPct val="0"/>
        </a:spcAft>
        <a:buClr>
          <a:schemeClr val="tx1"/>
        </a:buClr>
        <a:buChar char="•"/>
        <a:defRPr>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99.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7"/>
          <p:cNvSpPr>
            <a:spLocks noGrp="1" noChangeArrowheads="1"/>
          </p:cNvSpPr>
          <p:nvPr>
            <p:ph type="body" idx="1"/>
          </p:nvPr>
        </p:nvSpPr>
        <p:spPr bwMode="auto">
          <a:xfrm>
            <a:off x="381000" y="9906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050" descr="hdf 0lin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7620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026"/>
          <p:cNvSpPr>
            <a:spLocks noGrp="1" noChangeArrowheads="1"/>
          </p:cNvSpPr>
          <p:nvPr>
            <p:ph type="title"/>
          </p:nvPr>
        </p:nvSpPr>
        <p:spPr bwMode="auto">
          <a:xfrm>
            <a:off x="1143000" y="152400"/>
            <a:ext cx="701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6893" name="Rectangle 1053"/>
          <p:cNvSpPr>
            <a:spLocks noGrp="1" noChangeArrowheads="1"/>
          </p:cNvSpPr>
          <p:nvPr>
            <p:ph type="dt" sz="half" idx="2"/>
          </p:nvPr>
        </p:nvSpPr>
        <p:spPr bwMode="auto">
          <a:xfrm>
            <a:off x="304800" y="6629400"/>
            <a:ext cx="13716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bg1"/>
                </a:solidFill>
                <a:latin typeface="Arial" pitchFamily="34" charset="0"/>
                <a:cs typeface="Arial" pitchFamily="34" charset="0"/>
              </a:defRPr>
            </a:lvl1pPr>
          </a:lstStyle>
          <a:p>
            <a:pPr>
              <a:defRPr/>
            </a:pPr>
            <a:fld id="{0B5718D5-B675-8244-9A89-AFBB73E3958D}" type="datetime1">
              <a:rPr lang="en-US" smtClean="0">
                <a:solidFill>
                  <a:srgbClr val="FFFFFF"/>
                </a:solidFill>
              </a:rPr>
              <a:t>9/24/15</a:t>
            </a:fld>
            <a:endParaRPr lang="en-US" dirty="0">
              <a:solidFill>
                <a:srgbClr val="FFFFFF"/>
              </a:solidFill>
            </a:endParaRPr>
          </a:p>
        </p:txBody>
      </p:sp>
      <p:sp>
        <p:nvSpPr>
          <p:cNvPr id="36894" name="Rectangle 1054"/>
          <p:cNvSpPr>
            <a:spLocks noGrp="1" noChangeArrowheads="1"/>
          </p:cNvSpPr>
          <p:nvPr>
            <p:ph type="ftr" sz="quarter" idx="3"/>
          </p:nvPr>
        </p:nvSpPr>
        <p:spPr bwMode="auto">
          <a:xfrm>
            <a:off x="2286000" y="6629400"/>
            <a:ext cx="3962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smtClean="0">
                <a:solidFill>
                  <a:schemeClr val="bg1"/>
                </a:solidFill>
                <a:latin typeface="Arial" pitchFamily="34" charset="0"/>
                <a:cs typeface="Arial" pitchFamily="34" charset="0"/>
              </a:defRPr>
            </a:lvl1pPr>
          </a:lstStyle>
          <a:p>
            <a:pPr>
              <a:defRPr/>
            </a:pPr>
            <a:endParaRPr lang="en-US">
              <a:solidFill>
                <a:srgbClr val="FFFFFF"/>
              </a:solidFill>
            </a:endParaRPr>
          </a:p>
        </p:txBody>
      </p:sp>
      <p:sp>
        <p:nvSpPr>
          <p:cNvPr id="36895" name="Rectangle 1055"/>
          <p:cNvSpPr>
            <a:spLocks noGrp="1" noChangeArrowheads="1"/>
          </p:cNvSpPr>
          <p:nvPr>
            <p:ph type="sldNum" sz="quarter" idx="4"/>
          </p:nvPr>
        </p:nvSpPr>
        <p:spPr bwMode="auto">
          <a:xfrm>
            <a:off x="6400800" y="6629400"/>
            <a:ext cx="762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bg1"/>
                </a:solidFill>
                <a:latin typeface="Arial" pitchFamily="34" charset="0"/>
              </a:defRPr>
            </a:lvl1pPr>
          </a:lstStyle>
          <a:p>
            <a:fld id="{AED57B00-2272-4B28-88BE-3425C01440B6}" type="slidenum">
              <a:rPr lang="en-US">
                <a:solidFill>
                  <a:srgbClr val="FFFFFF"/>
                </a:solidFill>
              </a:rPr>
              <a:pPr/>
              <a:t>‹#›</a:t>
            </a:fld>
            <a:endParaRPr lang="en-US">
              <a:solidFill>
                <a:srgbClr val="FFFFFF"/>
              </a:solidFill>
            </a:endParaRPr>
          </a:p>
        </p:txBody>
      </p:sp>
      <p:sp>
        <p:nvSpPr>
          <p:cNvPr id="11" name="Rectangle 1053"/>
          <p:cNvSpPr txBox="1">
            <a:spLocks noChangeArrowheads="1"/>
          </p:cNvSpPr>
          <p:nvPr/>
        </p:nvSpPr>
        <p:spPr bwMode="auto">
          <a:xfrm>
            <a:off x="7239000" y="6629400"/>
            <a:ext cx="1676400" cy="228600"/>
          </a:xfrm>
          <a:prstGeom prst="rect">
            <a:avLst/>
          </a:prstGeom>
          <a:noFill/>
          <a:ln w="9525">
            <a:noFill/>
            <a:miter lim="800000"/>
            <a:headEnd/>
            <a:tailEnd/>
          </a:ln>
          <a:effectLst/>
        </p:spPr>
        <p:txBody>
          <a:bodyPr anchor="b"/>
          <a:lstStyle>
            <a:lvl1pPr>
              <a:defRPr sz="1200" b="0">
                <a:solidFill>
                  <a:schemeClr val="bg1"/>
                </a:solidFill>
                <a:latin typeface="Arial" pitchFamily="34" charset="0"/>
                <a:cs typeface="Arial" pitchFamily="34" charset="0"/>
              </a:defRPr>
            </a:lvl1pPr>
          </a:lstStyle>
          <a:p>
            <a:pPr>
              <a:defRPr/>
            </a:pPr>
            <a:r>
              <a:rPr lang="en-US" dirty="0" smtClean="0">
                <a:solidFill>
                  <a:srgbClr val="FFFFFF"/>
                </a:solidFill>
              </a:rPr>
              <a:t>www.hdfgroup.org</a:t>
            </a:r>
          </a:p>
        </p:txBody>
      </p:sp>
      <p:pic>
        <p:nvPicPr>
          <p:cNvPr id="1034" name="Picture 10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4813" y="152400"/>
            <a:ext cx="9667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19664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timing>
    <p:tnLst>
      <p:par>
        <p:cTn xmlns:p14="http://schemas.microsoft.com/office/powerpoint/2010/main" id="1" dur="indefinite" restart="never" nodeType="tmRoot"/>
      </p:par>
    </p:tnLst>
  </p:timing>
  <p:hf hdr="0" ftr="0"/>
  <p:txStyles>
    <p:titleStyle>
      <a:lvl1pPr algn="ctr" rtl="0" eaLnBrk="1" fontAlgn="base" hangingPunct="1">
        <a:spcBef>
          <a:spcPct val="0"/>
        </a:spcBef>
        <a:spcAft>
          <a:spcPct val="0"/>
        </a:spcAft>
        <a:defRPr sz="3200">
          <a:solidFill>
            <a:srgbClr val="000000"/>
          </a:solidFill>
          <a:latin typeface="Arial" pitchFamily="34" charset="0"/>
          <a:ea typeface="+mj-ea"/>
          <a:cs typeface="Arial" pitchFamily="34" charset="0"/>
        </a:defRPr>
      </a:lvl1pPr>
      <a:lvl2pPr algn="ctr" rtl="0" eaLnBrk="1" fontAlgn="base" hangingPunct="1">
        <a:spcBef>
          <a:spcPct val="0"/>
        </a:spcBef>
        <a:spcAft>
          <a:spcPct val="0"/>
        </a:spcAft>
        <a:defRPr sz="3200">
          <a:solidFill>
            <a:srgbClr val="000000"/>
          </a:solidFill>
          <a:latin typeface="Arial" charset="0"/>
          <a:cs typeface="Arial" charset="0"/>
        </a:defRPr>
      </a:lvl2pPr>
      <a:lvl3pPr algn="ctr" rtl="0" eaLnBrk="1" fontAlgn="base" hangingPunct="1">
        <a:spcBef>
          <a:spcPct val="0"/>
        </a:spcBef>
        <a:spcAft>
          <a:spcPct val="0"/>
        </a:spcAft>
        <a:defRPr sz="3200">
          <a:solidFill>
            <a:srgbClr val="000000"/>
          </a:solidFill>
          <a:latin typeface="Arial" charset="0"/>
          <a:cs typeface="Arial" charset="0"/>
        </a:defRPr>
      </a:lvl3pPr>
      <a:lvl4pPr algn="ctr" rtl="0" eaLnBrk="1" fontAlgn="base" hangingPunct="1">
        <a:spcBef>
          <a:spcPct val="0"/>
        </a:spcBef>
        <a:spcAft>
          <a:spcPct val="0"/>
        </a:spcAft>
        <a:defRPr sz="3200">
          <a:solidFill>
            <a:srgbClr val="000000"/>
          </a:solidFill>
          <a:latin typeface="Arial" charset="0"/>
          <a:cs typeface="Arial" charset="0"/>
        </a:defRPr>
      </a:lvl4pPr>
      <a:lvl5pPr algn="ctr" rtl="0" eaLnBrk="1" fontAlgn="base" hangingPunct="1">
        <a:spcBef>
          <a:spcPct val="0"/>
        </a:spcBef>
        <a:spcAft>
          <a:spcPct val="0"/>
        </a:spcAft>
        <a:defRPr sz="3200">
          <a:solidFill>
            <a:srgbClr val="000000"/>
          </a:solidFill>
          <a:latin typeface="Arial" charset="0"/>
          <a:cs typeface="Arial" charset="0"/>
        </a:defRPr>
      </a:lvl5pPr>
      <a:lvl6pPr marL="457200" algn="ctr" rtl="0" eaLnBrk="1" fontAlgn="base" hangingPunct="1">
        <a:spcBef>
          <a:spcPct val="0"/>
        </a:spcBef>
        <a:spcAft>
          <a:spcPct val="0"/>
        </a:spcAft>
        <a:defRPr sz="3600">
          <a:solidFill>
            <a:srgbClr val="000000"/>
          </a:solidFill>
          <a:latin typeface="Garamond" pitchFamily="18" charset="0"/>
        </a:defRPr>
      </a:lvl6pPr>
      <a:lvl7pPr marL="914400" algn="ctr" rtl="0" eaLnBrk="1" fontAlgn="base" hangingPunct="1">
        <a:spcBef>
          <a:spcPct val="0"/>
        </a:spcBef>
        <a:spcAft>
          <a:spcPct val="0"/>
        </a:spcAft>
        <a:defRPr sz="3600">
          <a:solidFill>
            <a:srgbClr val="000000"/>
          </a:solidFill>
          <a:latin typeface="Garamond" pitchFamily="18" charset="0"/>
        </a:defRPr>
      </a:lvl7pPr>
      <a:lvl8pPr marL="1371600" algn="ctr" rtl="0" eaLnBrk="1" fontAlgn="base" hangingPunct="1">
        <a:spcBef>
          <a:spcPct val="0"/>
        </a:spcBef>
        <a:spcAft>
          <a:spcPct val="0"/>
        </a:spcAft>
        <a:defRPr sz="3600">
          <a:solidFill>
            <a:srgbClr val="000000"/>
          </a:solidFill>
          <a:latin typeface="Garamond" pitchFamily="18" charset="0"/>
        </a:defRPr>
      </a:lvl8pPr>
      <a:lvl9pPr marL="1828800" algn="ctr"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300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Char char="•"/>
        <a:defRPr sz="2800">
          <a:solidFill>
            <a:srgbClr val="000000"/>
          </a:solidFill>
          <a:latin typeface="Arial" pitchFamily="34" charset="0"/>
          <a:cs typeface="Arial" pitchFamily="34" charset="0"/>
        </a:defRPr>
      </a:lvl2pPr>
      <a:lvl3pPr marL="1143000" indent="-228600" algn="l" rtl="0" eaLnBrk="1" fontAlgn="base" hangingPunct="1">
        <a:spcBef>
          <a:spcPct val="20000"/>
        </a:spcBef>
        <a:spcAft>
          <a:spcPct val="0"/>
        </a:spcAft>
        <a:buClr>
          <a:schemeClr val="tx1"/>
        </a:buClr>
        <a:buChar char="•"/>
        <a:defRPr sz="2600">
          <a:solidFill>
            <a:srgbClr val="000000"/>
          </a:solidFill>
          <a:latin typeface="Arial" pitchFamily="34" charset="0"/>
          <a:cs typeface="Arial" pitchFamily="34" charset="0"/>
        </a:defRPr>
      </a:lvl3pPr>
      <a:lvl4pPr marL="1600200" indent="-228600" algn="l" rtl="0" eaLnBrk="1" fontAlgn="base" hangingPunct="1">
        <a:spcBef>
          <a:spcPct val="20000"/>
        </a:spcBef>
        <a:spcAft>
          <a:spcPct val="0"/>
        </a:spcAft>
        <a:buClr>
          <a:schemeClr val="tx1"/>
        </a:buClr>
        <a:buChar char="•"/>
        <a:defRPr sz="2000">
          <a:solidFill>
            <a:srgbClr val="000000"/>
          </a:solidFill>
          <a:latin typeface="Arial" pitchFamily="34" charset="0"/>
          <a:cs typeface="Arial" pitchFamily="34" charset="0"/>
        </a:defRPr>
      </a:lvl4pPr>
      <a:lvl5pPr marL="2057400" indent="-228600" algn="l" rtl="0" eaLnBrk="1" fontAlgn="base" hangingPunct="1">
        <a:spcBef>
          <a:spcPct val="20000"/>
        </a:spcBef>
        <a:spcAft>
          <a:spcPct val="0"/>
        </a:spcAft>
        <a:buClr>
          <a:schemeClr val="tx1"/>
        </a:buClr>
        <a:buChar char="•"/>
        <a:defRPr sz="2000">
          <a:solidFill>
            <a:srgbClr val="000000"/>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epourmal@hdfgroup.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png"/><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1" Type="http://schemas.openxmlformats.org/officeDocument/2006/relationships/image" Target="../media/image34.jpeg"/><Relationship Id="rId12" Type="http://schemas.openxmlformats.org/officeDocument/2006/relationships/image" Target="../media/image35.jpeg"/><Relationship Id="rId13" Type="http://schemas.openxmlformats.org/officeDocument/2006/relationships/image" Target="../media/image36.jpeg"/><Relationship Id="rId14" Type="http://schemas.openxmlformats.org/officeDocument/2006/relationships/image" Target="../media/image37.gif"/><Relationship Id="rId15" Type="http://schemas.openxmlformats.org/officeDocument/2006/relationships/image" Target="../media/image38.jpg"/><Relationship Id="rId16" Type="http://schemas.openxmlformats.org/officeDocument/2006/relationships/image" Target="../media/image39.png"/><Relationship Id="rId17" Type="http://schemas.openxmlformats.org/officeDocument/2006/relationships/image" Target="../media/image40.png"/><Relationship Id="rId18"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6.gif"/><Relationship Id="rId4" Type="http://schemas.openxmlformats.org/officeDocument/2006/relationships/image" Target="../media/image27.jpeg"/><Relationship Id="rId5" Type="http://schemas.openxmlformats.org/officeDocument/2006/relationships/image" Target="../media/image28.gif"/><Relationship Id="rId6" Type="http://schemas.openxmlformats.org/officeDocument/2006/relationships/image" Target="../media/image29.gif"/><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0"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hdfgroup.org/HDF5/release/platforms5.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hdf-forum@hdfgroup.org" TargetMode="External"/><Relationship Id="rId4" Type="http://schemas.openxmlformats.org/officeDocument/2006/relationships/hyperlink" Target="https://www.hdfgroup.org/HDF5/doc/index.html" TargetMode="External"/><Relationship Id="rId5" Type="http://schemas.openxmlformats.org/officeDocument/2006/relationships/hyperlink" Target="https://www.hdfgroup.org/HDF5/examples/" TargetMode="External"/><Relationship Id="rId1" Type="http://schemas.openxmlformats.org/officeDocument/2006/relationships/slideLayout" Target="../slideLayouts/slideLayout2.xml"/><Relationship Id="rId2" Type="http://schemas.openxmlformats.org/officeDocument/2006/relationships/hyperlink" Target="mailto:help@hdfgroup.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 Id="rId3"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jpeg"/><Relationship Id="rId3" Type="http://schemas.openxmlformats.org/officeDocument/2006/relationships/image" Target="../media/image4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2.wmf"/><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dfgroup.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wmf"/><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42" name="Rectangle 18"/>
          <p:cNvSpPr>
            <a:spLocks noGrp="1" noChangeArrowheads="1"/>
          </p:cNvSpPr>
          <p:nvPr>
            <p:ph type="ctrTitle"/>
          </p:nvPr>
        </p:nvSpPr>
        <p:spPr/>
        <p:txBody>
          <a:bodyPr/>
          <a:lstStyle/>
          <a:p>
            <a:pPr>
              <a:defRPr/>
            </a:pPr>
            <a:r>
              <a:rPr lang="en-US" dirty="0" smtClean="0"/>
              <a:t>HDF at NASA, NOAA and Met Office </a:t>
            </a:r>
            <a:endParaRPr lang="en-US" dirty="0" smtClean="0"/>
          </a:p>
        </p:txBody>
      </p:sp>
      <p:sp>
        <p:nvSpPr>
          <p:cNvPr id="16387" name="Rectangle 19"/>
          <p:cNvSpPr>
            <a:spLocks noGrp="1" noChangeArrowheads="1"/>
          </p:cNvSpPr>
          <p:nvPr>
            <p:ph type="subTitle" idx="1"/>
          </p:nvPr>
        </p:nvSpPr>
        <p:spPr>
          <a:xfrm>
            <a:off x="1219200" y="3810000"/>
            <a:ext cx="6477000" cy="2209800"/>
          </a:xfrm>
        </p:spPr>
        <p:txBody>
          <a:bodyPr/>
          <a:lstStyle/>
          <a:p>
            <a:r>
              <a:rPr lang="en-US" sz="3600" dirty="0" smtClean="0"/>
              <a:t>and people behind it</a:t>
            </a:r>
          </a:p>
          <a:p>
            <a:r>
              <a:rPr lang="en-US" sz="2800" dirty="0" smtClean="0"/>
              <a:t>Elena Pourmal</a:t>
            </a:r>
          </a:p>
          <a:p>
            <a:r>
              <a:rPr lang="en-US" sz="2800" dirty="0" smtClean="0">
                <a:hlinkClick r:id="rId3"/>
              </a:rPr>
              <a:t>epourmal@hdfgroup.org</a:t>
            </a:r>
            <a:r>
              <a:rPr lang="en-US" sz="2800" dirty="0" smtClean="0"/>
              <a:t> </a:t>
            </a:r>
            <a:endParaRPr lang="en-US" sz="2800" dirty="0" smtClean="0"/>
          </a:p>
          <a:p>
            <a:r>
              <a:rPr lang="en-US" sz="2800" dirty="0" smtClean="0"/>
              <a:t>The HDF Group</a:t>
            </a:r>
            <a:endParaRPr lang="en-US" sz="2800" dirty="0"/>
          </a:p>
          <a:p>
            <a:endParaRPr lang="en-US" dirty="0" smtClean="0"/>
          </a:p>
        </p:txBody>
      </p:sp>
      <p:sp>
        <p:nvSpPr>
          <p:cNvPr id="12292" name="Rectangle 6"/>
          <p:cNvSpPr>
            <a:spLocks noGrp="1" noChangeArrowheads="1"/>
          </p:cNvSpPr>
          <p:nvPr>
            <p:ph type="sldNum" sz="quarter" idx="12"/>
          </p:nvPr>
        </p:nvSpPr>
        <p:spPr/>
        <p:txBody>
          <a:bodyPr/>
          <a:lstStyle/>
          <a:p>
            <a:pPr>
              <a:defRPr/>
            </a:pPr>
            <a:fld id="{9E03BA6F-3DDB-430D-91ED-7A65515D999C}" type="slidenum">
              <a:rPr lang="en-US" smtClean="0"/>
              <a:pPr>
                <a:defRPr/>
              </a:pPr>
              <a:t>1</a:t>
            </a:fld>
            <a:endParaRPr lang="en-US" dirty="0" smtClean="0"/>
          </a:p>
        </p:txBody>
      </p:sp>
      <p:sp>
        <p:nvSpPr>
          <p:cNvPr id="7" name="Date Placeholder 3"/>
          <p:cNvSpPr>
            <a:spLocks noGrp="1"/>
          </p:cNvSpPr>
          <p:nvPr>
            <p:ph type="dt" sz="half" idx="10"/>
          </p:nvPr>
        </p:nvSpPr>
        <p:spPr>
          <a:xfrm>
            <a:off x="0" y="6629400"/>
            <a:ext cx="2286000" cy="228600"/>
          </a:xfrm>
        </p:spPr>
        <p:txBody>
          <a:bodyPr/>
          <a:lstStyle/>
          <a:p>
            <a:pPr>
              <a:defRPr/>
            </a:pPr>
            <a:fld id="{D54F8AD7-2900-964A-ACB3-E4FBB07A6576}" type="datetime1">
              <a:rPr lang="en-US" smtClean="0"/>
              <a:t>9/24/15</a:t>
            </a:fld>
            <a:endParaRPr lang="en-US" dirty="0"/>
          </a:p>
        </p:txBody>
      </p:sp>
    </p:spTree>
    <p:extLst>
      <p:ext uri="{BB962C8B-B14F-4D97-AF65-F5344CB8AC3E}">
        <p14:creationId xmlns:p14="http://schemas.microsoft.com/office/powerpoint/2010/main" val="365956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9"/>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710619F-8A37-A24D-8DF4-38703CA3F6D4}" type="datetime1">
              <a:rPr lang="en-US" sz="1200" smtClean="0">
                <a:solidFill>
                  <a:schemeClr val="bg1"/>
                </a:solidFill>
                <a:latin typeface="Arial" charset="0"/>
              </a:rPr>
              <a:t>9/24/15</a:t>
            </a:fld>
            <a:endParaRPr lang="en-US" sz="1200">
              <a:solidFill>
                <a:schemeClr val="bg1"/>
              </a:solidFill>
              <a:latin typeface="Arial" charset="0"/>
            </a:endParaRPr>
          </a:p>
        </p:txBody>
      </p:sp>
      <p:sp>
        <p:nvSpPr>
          <p:cNvPr id="31747" name="Rectangle 3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C927C7E-9DDF-3F4E-9E3F-DDD19ECE52D0}" type="slidenum">
              <a:rPr lang="en-US" sz="1200">
                <a:solidFill>
                  <a:schemeClr val="bg1"/>
                </a:solidFill>
                <a:latin typeface="Arial" charset="0"/>
              </a:rPr>
              <a:pPr eaLnBrk="1" hangingPunct="1"/>
              <a:t>10</a:t>
            </a:fld>
            <a:endParaRPr lang="en-US" sz="1200">
              <a:solidFill>
                <a:schemeClr val="bg1"/>
              </a:solidFill>
              <a:latin typeface="Arial" charset="0"/>
            </a:endParaRPr>
          </a:p>
        </p:txBody>
      </p:sp>
      <p:sp>
        <p:nvSpPr>
          <p:cNvPr id="6" name="Footer Placeholder 3"/>
          <p:cNvSpPr txBox="1">
            <a:spLocks noGrp="1"/>
          </p:cNvSpPr>
          <p:nvPr/>
        </p:nvSpPr>
        <p:spPr bwMode="auto">
          <a:xfrm>
            <a:off x="2286000" y="5791200"/>
            <a:ext cx="3962400" cy="228600"/>
          </a:xfrm>
          <a:prstGeom prst="rect">
            <a:avLst/>
          </a:prstGeom>
          <a:noFill/>
          <a:ln>
            <a:miter lim="800000"/>
            <a:headEnd/>
            <a:tailEnd/>
          </a:ln>
        </p:spPr>
        <p:txBody>
          <a:bodyPr anchor="b"/>
          <a:lstStyle/>
          <a:p>
            <a:pPr algn="ctr">
              <a:defRPr/>
            </a:pPr>
            <a:r>
              <a:rPr lang="en-US" sz="1200" b="1">
                <a:solidFill>
                  <a:schemeClr val="bg1"/>
                </a:solidFill>
                <a:latin typeface="+mn-lt"/>
                <a:ea typeface="+mn-ea"/>
                <a:cs typeface="+mn-cs"/>
              </a:rPr>
              <a:t>LCI Tutorial</a:t>
            </a:r>
          </a:p>
        </p:txBody>
      </p:sp>
      <p:sp>
        <p:nvSpPr>
          <p:cNvPr id="31749" name="Slide Number Placeholder 4"/>
          <p:cNvSpPr txBox="1">
            <a:spLocks noGrp="1"/>
          </p:cNvSpPr>
          <p:nvPr/>
        </p:nvSpPr>
        <p:spPr bwMode="auto">
          <a:xfrm>
            <a:off x="6781800" y="6629400"/>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fld id="{53BC7D65-D949-8644-94AA-A73A3088F97C}" type="slidenum">
              <a:rPr lang="en-US" sz="1200" b="1">
                <a:solidFill>
                  <a:schemeClr val="bg1"/>
                </a:solidFill>
                <a:latin typeface="Arial" charset="0"/>
              </a:rPr>
              <a:pPr algn="ctr" eaLnBrk="1" hangingPunct="1"/>
              <a:t>10</a:t>
            </a:fld>
            <a:endParaRPr lang="en-US" sz="1200" b="1">
              <a:solidFill>
                <a:schemeClr val="bg1"/>
              </a:solidFill>
              <a:latin typeface="Arial" charset="0"/>
            </a:endParaRPr>
          </a:p>
        </p:txBody>
      </p:sp>
      <p:graphicFrame>
        <p:nvGraphicFramePr>
          <p:cNvPr id="31750" name="Object 2"/>
          <p:cNvGraphicFramePr>
            <a:graphicFrameLocks noChangeAspect="1"/>
          </p:cNvGraphicFramePr>
          <p:nvPr/>
        </p:nvGraphicFramePr>
        <p:xfrm>
          <a:off x="981075" y="1100138"/>
          <a:ext cx="7180263" cy="5265737"/>
        </p:xfrm>
        <a:graphic>
          <a:graphicData uri="http://schemas.openxmlformats.org/presentationml/2006/ole">
            <mc:AlternateContent xmlns:mc="http://schemas.openxmlformats.org/markup-compatibility/2006">
              <mc:Choice xmlns:v="urn:schemas-microsoft-com:vml" Requires="v">
                <p:oleObj spid="_x0000_s3159" name="Photo Editor Photo" r:id="rId4" imgW="7182853" imgH="5266667" progId="">
                  <p:embed/>
                </p:oleObj>
              </mc:Choice>
              <mc:Fallback>
                <p:oleObj name="Photo Editor Photo" r:id="rId4" imgW="7182853" imgH="5266667" progId="">
                  <p:embed/>
                  <p:pic>
                    <p:nvPicPr>
                      <p:cNvPr id="0" name=""/>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981075" y="1100138"/>
                        <a:ext cx="7180263"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1751" name="Rectangle 3"/>
          <p:cNvSpPr>
            <a:spLocks noGrp="1" noChangeArrowheads="1"/>
          </p:cNvSpPr>
          <p:nvPr>
            <p:ph type="title"/>
          </p:nvPr>
        </p:nvSpPr>
        <p:spPr/>
        <p:txBody>
          <a:bodyPr/>
          <a:lstStyle/>
          <a:p>
            <a:pPr eaLnBrk="1" hangingPunct="1"/>
            <a:r>
              <a:rPr lang="en-US" dirty="0" smtClean="0">
                <a:latin typeface="Arial" charset="0"/>
              </a:rPr>
              <a:t>Data Variety and Complexity</a:t>
            </a:r>
            <a:endParaRPr lang="en-US" dirty="0">
              <a:latin typeface="Arial" charset="0"/>
            </a:endParaRPr>
          </a:p>
        </p:txBody>
      </p:sp>
      <p:sp>
        <p:nvSpPr>
          <p:cNvPr id="31752" name="Text Box 4"/>
          <p:cNvSpPr txBox="1">
            <a:spLocks noChangeArrowheads="1"/>
          </p:cNvSpPr>
          <p:nvPr/>
        </p:nvSpPr>
        <p:spPr bwMode="auto">
          <a:xfrm>
            <a:off x="5334000" y="63246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dirty="0">
                <a:latin typeface="Arial" charset="0"/>
              </a:rPr>
              <a:t>Thanks to Mark Miller, LLNL</a:t>
            </a:r>
          </a:p>
        </p:txBody>
      </p:sp>
    </p:spTree>
    <p:extLst>
      <p:ext uri="{BB962C8B-B14F-4D97-AF65-F5344CB8AC3E}">
        <p14:creationId xmlns:p14="http://schemas.microsoft.com/office/powerpoint/2010/main" val="3634232519"/>
      </p:ext>
    </p:extLst>
  </p:cSld>
  <p:clrMapOvr>
    <a:masterClrMapping/>
  </p:clrMapOvr>
  <p:transition xmlns:p14="http://schemas.microsoft.com/office/powerpoint/2010/main" spd="med" advClick="0" advTm="2000">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9"/>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ED40A0-B44E-234B-A1E9-6C5B1A1BB256}" type="datetime1">
              <a:rPr lang="en-US" sz="1200" smtClean="0">
                <a:solidFill>
                  <a:schemeClr val="bg1"/>
                </a:solidFill>
                <a:latin typeface="Arial" charset="0"/>
              </a:rPr>
              <a:t>9/24/15</a:t>
            </a:fld>
            <a:endParaRPr lang="en-US" sz="1200">
              <a:solidFill>
                <a:schemeClr val="bg1"/>
              </a:solidFill>
              <a:latin typeface="Arial" charset="0"/>
            </a:endParaRPr>
          </a:p>
        </p:txBody>
      </p:sp>
      <p:sp>
        <p:nvSpPr>
          <p:cNvPr id="35843" name="Rectangle 3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B0FB2D4-E567-694A-A6FA-963AB4174535}" type="slidenum">
              <a:rPr lang="en-US" sz="1200">
                <a:solidFill>
                  <a:schemeClr val="bg1"/>
                </a:solidFill>
                <a:latin typeface="Arial" charset="0"/>
              </a:rPr>
              <a:pPr eaLnBrk="1" hangingPunct="1"/>
              <a:t>11</a:t>
            </a:fld>
            <a:endParaRPr lang="en-US" sz="1200">
              <a:solidFill>
                <a:schemeClr val="bg1"/>
              </a:solidFill>
              <a:latin typeface="Arial" charset="0"/>
            </a:endParaRPr>
          </a:p>
        </p:txBody>
      </p:sp>
      <p:sp>
        <p:nvSpPr>
          <p:cNvPr id="35844" name="Slide Number Placeholder 4"/>
          <p:cNvSpPr txBox="1">
            <a:spLocks noGrp="1"/>
          </p:cNvSpPr>
          <p:nvPr/>
        </p:nvSpPr>
        <p:spPr bwMode="auto">
          <a:xfrm>
            <a:off x="6781800" y="6629400"/>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fld id="{5C1386C2-1B8D-914E-AEAB-7636E0843005}" type="slidenum">
              <a:rPr lang="en-US" sz="1200" b="1">
                <a:solidFill>
                  <a:schemeClr val="bg1"/>
                </a:solidFill>
                <a:latin typeface="Arial" charset="0"/>
              </a:rPr>
              <a:pPr algn="ctr" eaLnBrk="1" hangingPunct="1"/>
              <a:t>11</a:t>
            </a:fld>
            <a:endParaRPr lang="en-US" sz="1200" b="1">
              <a:solidFill>
                <a:schemeClr val="bg1"/>
              </a:solidFill>
              <a:latin typeface="Arial" charset="0"/>
            </a:endParaRPr>
          </a:p>
        </p:txBody>
      </p:sp>
      <p:pic>
        <p:nvPicPr>
          <p:cNvPr id="914434" name="Picture 2" descr="7Rendering"/>
          <p:cNvPicPr>
            <a:picLocks noChangeAspect="1" noChangeArrowheads="1"/>
          </p:cNvPicPr>
          <p:nvPr/>
        </p:nvPicPr>
        <p:blipFill>
          <a:blip r:embed="rId3">
            <a:clrChange>
              <a:clrFrom>
                <a:srgbClr val="FFFFFF"/>
              </a:clrFrom>
              <a:clrTo>
                <a:srgbClr val="FFFFFF">
                  <a:alpha val="0"/>
                </a:srgbClr>
              </a:clrTo>
            </a:clrChange>
            <a:lum bright="6000" contrast="30000"/>
            <a:extLst>
              <a:ext uri="{28A0092B-C50C-407E-A947-70E740481C1C}">
                <a14:useLocalDpi xmlns:a14="http://schemas.microsoft.com/office/drawing/2010/main" val="0"/>
              </a:ext>
            </a:extLst>
          </a:blip>
          <a:srcRect/>
          <a:stretch>
            <a:fillRect/>
          </a:stretch>
        </p:blipFill>
        <p:spPr bwMode="auto">
          <a:xfrm>
            <a:off x="566738" y="1143000"/>
            <a:ext cx="7739062" cy="381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3"/>
          <p:cNvSpPr>
            <a:spLocks noGrp="1" noChangeArrowheads="1"/>
          </p:cNvSpPr>
          <p:nvPr>
            <p:ph type="title"/>
          </p:nvPr>
        </p:nvSpPr>
        <p:spPr/>
        <p:txBody>
          <a:bodyPr/>
          <a:lstStyle/>
          <a:p>
            <a:pPr eaLnBrk="1" hangingPunct="1"/>
            <a:r>
              <a:rPr lang="en-US" dirty="0" smtClean="0">
                <a:latin typeface="Arial" charset="0"/>
              </a:rPr>
              <a:t>Data Access on Big Computers</a:t>
            </a:r>
            <a:endParaRPr lang="en-US" dirty="0">
              <a:latin typeface="Arial" charset="0"/>
            </a:endParaRPr>
          </a:p>
        </p:txBody>
      </p:sp>
      <p:grpSp>
        <p:nvGrpSpPr>
          <p:cNvPr id="2" name="Group 12"/>
          <p:cNvGrpSpPr>
            <a:grpSpLocks/>
          </p:cNvGrpSpPr>
          <p:nvPr/>
        </p:nvGrpSpPr>
        <p:grpSpPr bwMode="auto">
          <a:xfrm>
            <a:off x="1219200" y="5181600"/>
            <a:ext cx="6602413" cy="641350"/>
            <a:chOff x="1219200" y="5638800"/>
            <a:chExt cx="6602282" cy="641567"/>
          </a:xfrm>
        </p:grpSpPr>
        <p:grpSp>
          <p:nvGrpSpPr>
            <p:cNvPr id="35848" name="Group 4"/>
            <p:cNvGrpSpPr>
              <a:grpSpLocks/>
            </p:cNvGrpSpPr>
            <p:nvPr/>
          </p:nvGrpSpPr>
          <p:grpSpPr bwMode="auto">
            <a:xfrm>
              <a:off x="1219200" y="5791200"/>
              <a:ext cx="457200" cy="396876"/>
              <a:chOff x="624" y="720"/>
              <a:chExt cx="1632" cy="1382"/>
            </a:xfrm>
          </p:grpSpPr>
          <p:pic>
            <p:nvPicPr>
              <p:cNvPr id="35851" name="Picture 5" descr="MPj0399981000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 y="720"/>
                <a:ext cx="1632"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6" descr="MPj039013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45786">
                <a:off x="920" y="1048"/>
                <a:ext cx="423"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9" name="Picture 3" descr="MPj03057530000[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315200" y="5791200"/>
              <a:ext cx="506282" cy="4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11"/>
            <p:cNvSpPr>
              <a:spLocks noChangeArrowheads="1"/>
            </p:cNvSpPr>
            <p:nvPr/>
          </p:nvSpPr>
          <p:spPr bwMode="auto">
            <a:xfrm>
              <a:off x="1828788" y="5638800"/>
              <a:ext cx="5287858" cy="6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t> … </a:t>
              </a:r>
              <a:r>
                <a:rPr lang="en-US" sz="3600" dirty="0">
                  <a:latin typeface="Arial" charset="0"/>
                </a:rPr>
                <a:t>and</a:t>
              </a:r>
              <a:r>
                <a:rPr lang="en-US" sz="3200" dirty="0">
                  <a:latin typeface="Arial" charset="0"/>
                </a:rPr>
                <a:t> </a:t>
              </a:r>
              <a:r>
                <a:rPr lang="en-US" dirty="0">
                  <a:latin typeface="Arial" charset="0"/>
                </a:rPr>
                <a:t>small</a:t>
              </a:r>
              <a:r>
                <a:rPr lang="en-US" sz="3200" dirty="0">
                  <a:latin typeface="Arial" charset="0"/>
                </a:rPr>
                <a:t> </a:t>
              </a:r>
              <a:r>
                <a:rPr lang="en-US" sz="3600" dirty="0">
                  <a:latin typeface="Arial" charset="0"/>
                </a:rPr>
                <a:t>computers </a:t>
              </a:r>
              <a:r>
                <a:rPr lang="en-US" sz="3600" dirty="0"/>
                <a:t>…</a:t>
              </a:r>
            </a:p>
          </p:txBody>
        </p:sp>
      </p:grpSp>
      <p:sp>
        <p:nvSpPr>
          <p:cNvPr id="14" name="Rectangle 11"/>
          <p:cNvSpPr>
            <a:spLocks noChangeArrowheads="1"/>
          </p:cNvSpPr>
          <p:nvPr/>
        </p:nvSpPr>
        <p:spPr bwMode="auto">
          <a:xfrm>
            <a:off x="2133600" y="5943600"/>
            <a:ext cx="4726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t> </a:t>
            </a:r>
            <a:r>
              <a:rPr lang="en-US" sz="3600" dirty="0" smtClean="0">
                <a:latin typeface="Arial"/>
                <a:cs typeface="Arial"/>
              </a:rPr>
              <a:t>and</a:t>
            </a:r>
            <a:r>
              <a:rPr lang="en-US" sz="3600" dirty="0" smtClean="0"/>
              <a:t> </a:t>
            </a:r>
            <a:r>
              <a:rPr lang="en-US" sz="3600" dirty="0" smtClean="0">
                <a:latin typeface="Arial"/>
                <a:cs typeface="Arial"/>
              </a:rPr>
              <a:t>it has to be </a:t>
            </a:r>
            <a:r>
              <a:rPr lang="en-US" sz="3600" dirty="0" smtClean="0">
                <a:latin typeface="Arial" charset="0"/>
              </a:rPr>
              <a:t>FAST</a:t>
            </a:r>
            <a:endParaRPr lang="en-US" sz="3600" dirty="0"/>
          </a:p>
        </p:txBody>
      </p:sp>
    </p:spTree>
    <p:extLst>
      <p:ext uri="{BB962C8B-B14F-4D97-AF65-F5344CB8AC3E}">
        <p14:creationId xmlns:p14="http://schemas.microsoft.com/office/powerpoint/2010/main" val="721673884"/>
      </p:ext>
    </p:extLst>
  </p:cSld>
  <p:clrMapOvr>
    <a:masterClrMapping/>
  </p:clrMapOvr>
  <p:transition xmlns:p14="http://schemas.microsoft.com/office/powerpoint/2010/main" advTm="2000">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Success </a:t>
            </a:r>
            <a:r>
              <a:rPr lang="en-US" dirty="0" smtClean="0"/>
              <a:t>story: CGNS for HPC</a:t>
            </a:r>
            <a:endParaRPr lang="en-US" dirty="0"/>
          </a:p>
        </p:txBody>
      </p:sp>
      <p:sp>
        <p:nvSpPr>
          <p:cNvPr id="2" name="Content Placeholder 1"/>
          <p:cNvSpPr>
            <a:spLocks noGrp="1"/>
          </p:cNvSpPr>
          <p:nvPr>
            <p:ph idx="1"/>
          </p:nvPr>
        </p:nvSpPr>
        <p:spPr/>
        <p:txBody>
          <a:bodyPr>
            <a:normAutofit/>
          </a:bodyPr>
          <a:lstStyle/>
          <a:p>
            <a:r>
              <a:rPr lang="en-US" sz="2800" dirty="0" smtClean="0"/>
              <a:t>CGNS – CFD standard</a:t>
            </a:r>
          </a:p>
          <a:p>
            <a:r>
              <a:rPr lang="en-US" sz="2800" dirty="0" smtClean="0"/>
              <a:t>The HDF Group helped to tune CGNS to solve large scale problems</a:t>
            </a:r>
          </a:p>
          <a:p>
            <a:pPr>
              <a:buFont typeface="Arial"/>
              <a:buChar char="•"/>
            </a:pPr>
            <a:r>
              <a:rPr lang="en-US" sz="2800" dirty="0"/>
              <a:t>Computational mesh size</a:t>
            </a:r>
          </a:p>
          <a:p>
            <a:pPr marL="514350" lvl="1" indent="0">
              <a:buNone/>
            </a:pPr>
            <a:r>
              <a:rPr lang="en-US" dirty="0"/>
              <a:t>~33 million elements</a:t>
            </a:r>
          </a:p>
          <a:p>
            <a:pPr marL="514350" lvl="1" indent="0">
              <a:buNone/>
            </a:pPr>
            <a:r>
              <a:rPr lang="en-US" dirty="0"/>
              <a:t>~200 million </a:t>
            </a:r>
            <a:r>
              <a:rPr lang="en-US" dirty="0" smtClean="0"/>
              <a:t>nodes</a:t>
            </a:r>
          </a:p>
          <a:p>
            <a:pPr>
              <a:buFont typeface="Arial"/>
              <a:buChar char="•"/>
            </a:pPr>
            <a:r>
              <a:rPr lang="en-US" sz="2800" dirty="0" smtClean="0"/>
              <a:t>Efficiently </a:t>
            </a:r>
            <a:r>
              <a:rPr lang="en-US" sz="2800" dirty="0"/>
              <a:t>handles </a:t>
            </a:r>
            <a:endParaRPr lang="en-US" sz="2800" dirty="0" smtClean="0"/>
          </a:p>
          <a:p>
            <a:pPr marL="0" indent="0">
              <a:buNone/>
            </a:pPr>
            <a:r>
              <a:rPr lang="en-US" sz="2800" dirty="0" smtClean="0"/>
              <a:t>large </a:t>
            </a:r>
            <a:r>
              <a:rPr lang="en-US" sz="2800" dirty="0"/>
              <a:t>I/O from </a:t>
            </a:r>
            <a:endParaRPr lang="en-US" sz="2800" dirty="0" smtClean="0"/>
          </a:p>
          <a:p>
            <a:pPr marL="0" indent="0">
              <a:buNone/>
            </a:pPr>
            <a:r>
              <a:rPr lang="en-US" sz="2800" dirty="0" err="1" smtClean="0"/>
              <a:t>Exascale</a:t>
            </a:r>
            <a:r>
              <a:rPr lang="en-US" sz="2800" dirty="0" smtClean="0"/>
              <a:t> </a:t>
            </a:r>
            <a:r>
              <a:rPr lang="en-US" sz="2800" dirty="0"/>
              <a:t>CFD simulations</a:t>
            </a:r>
          </a:p>
          <a:p>
            <a:pPr marL="914400" lvl="2" indent="0">
              <a:buNone/>
            </a:pPr>
            <a:endParaRPr lang="en-US" sz="2800" dirty="0"/>
          </a:p>
          <a:p>
            <a:pPr marL="0" indent="0">
              <a:buNone/>
            </a:pPr>
            <a:r>
              <a:rPr lang="en-US" sz="1000" dirty="0" smtClean="0">
                <a:latin typeface="Arial" charset="0"/>
              </a:rPr>
              <a:t>                                                                                                                                                                            </a:t>
            </a:r>
            <a:r>
              <a:rPr lang="en-US" sz="1200" dirty="0" smtClean="0">
                <a:latin typeface="Arial" charset="0"/>
              </a:rPr>
              <a:t>Thanks </a:t>
            </a:r>
            <a:r>
              <a:rPr lang="en-US" sz="1200" dirty="0">
                <a:latin typeface="Arial" charset="0"/>
              </a:rPr>
              <a:t>to </a:t>
            </a:r>
            <a:r>
              <a:rPr lang="en-US" sz="1200" dirty="0" smtClean="0">
                <a:latin typeface="Arial" charset="0"/>
              </a:rPr>
              <a:t>Scot </a:t>
            </a:r>
            <a:r>
              <a:rPr lang="en-US" sz="1200" dirty="0" err="1" smtClean="0">
                <a:latin typeface="Arial" charset="0"/>
              </a:rPr>
              <a:t>Breitenfeld</a:t>
            </a:r>
            <a:r>
              <a:rPr lang="en-US" sz="1200" dirty="0" smtClean="0">
                <a:latin typeface="Arial" charset="0"/>
              </a:rPr>
              <a:t>, THG</a:t>
            </a:r>
            <a:endParaRPr lang="en-US" sz="1200" dirty="0">
              <a:latin typeface="Arial" charset="0"/>
            </a:endParaRPr>
          </a:p>
          <a:p>
            <a:pPr marL="0" indent="0">
              <a:buNone/>
            </a:pPr>
            <a:endParaRPr lang="en-US" dirty="0" smtClean="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12</a:t>
            </a:fld>
            <a:endParaRPr lang="en-US"/>
          </a:p>
        </p:txBody>
      </p:sp>
      <p:sp>
        <p:nvSpPr>
          <p:cNvPr id="8" name="Date Placeholder 3"/>
          <p:cNvSpPr>
            <a:spLocks noGrp="1"/>
          </p:cNvSpPr>
          <p:nvPr>
            <p:ph type="dt" sz="half" idx="10"/>
          </p:nvPr>
        </p:nvSpPr>
        <p:spPr>
          <a:xfrm>
            <a:off x="0" y="6629400"/>
            <a:ext cx="2286000" cy="228600"/>
          </a:xfrm>
        </p:spPr>
        <p:txBody>
          <a:bodyPr/>
          <a:lstStyle/>
          <a:p>
            <a:pPr>
              <a:defRPr/>
            </a:pPr>
            <a:fld id="{20A52211-D57F-B84E-9385-54BF3F49D0BE}" type="datetime1">
              <a:rPr lang="en-US" smtClean="0"/>
              <a:t>9/24/15</a:t>
            </a:fld>
            <a:endParaRPr lang="en-US" dirty="0"/>
          </a:p>
        </p:txBody>
      </p:sp>
      <p:pic>
        <p:nvPicPr>
          <p:cNvPr id="9" name="Picture 8" descr="cgp_op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19400"/>
            <a:ext cx="4598275" cy="2692750"/>
          </a:xfrm>
          <a:prstGeom prst="rect">
            <a:avLst/>
          </a:prstGeom>
        </p:spPr>
      </p:pic>
      <p:cxnSp>
        <p:nvCxnSpPr>
          <p:cNvPr id="10" name="Straight Arrow Connector 9"/>
          <p:cNvCxnSpPr/>
          <p:nvPr/>
        </p:nvCxnSpPr>
        <p:spPr>
          <a:xfrm>
            <a:off x="6652172" y="3819110"/>
            <a:ext cx="374687" cy="2452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48200" y="3302351"/>
            <a:ext cx="3338052" cy="461665"/>
          </a:xfrm>
          <a:prstGeom prst="rect">
            <a:avLst/>
          </a:prstGeom>
          <a:noFill/>
        </p:spPr>
        <p:txBody>
          <a:bodyPr wrap="none" rtlCol="0">
            <a:spAutoFit/>
          </a:bodyPr>
          <a:lstStyle/>
          <a:p>
            <a:r>
              <a:rPr lang="en-US" cap="small" dirty="0" smtClean="0">
                <a:solidFill>
                  <a:srgbClr val="FF0000"/>
                </a:solidFill>
                <a:latin typeface="Arial"/>
                <a:cs typeface="Arial"/>
              </a:rPr>
              <a:t>Before Improvements</a:t>
            </a:r>
            <a:endParaRPr lang="en-US" cap="small" dirty="0">
              <a:solidFill>
                <a:srgbClr val="FF0000"/>
              </a:solidFill>
              <a:latin typeface="Arial"/>
              <a:cs typeface="Arial"/>
            </a:endParaRPr>
          </a:p>
        </p:txBody>
      </p:sp>
    </p:spTree>
    <p:extLst>
      <p:ext uri="{BB962C8B-B14F-4D97-AF65-F5344CB8AC3E}">
        <p14:creationId xmlns:p14="http://schemas.microsoft.com/office/powerpoint/2010/main" val="371941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Success story: Trillion Particle Simulation</a:t>
            </a:r>
            <a:endParaRPr lang="en-US" sz="2800" dirty="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13</a:t>
            </a:fld>
            <a:endParaRPr lang="en-US" dirty="0"/>
          </a:p>
        </p:txBody>
      </p:sp>
      <p:sp>
        <p:nvSpPr>
          <p:cNvPr id="7" name="Date Placeholder 3"/>
          <p:cNvSpPr>
            <a:spLocks noGrp="1"/>
          </p:cNvSpPr>
          <p:nvPr>
            <p:ph type="dt" sz="half" idx="10"/>
          </p:nvPr>
        </p:nvSpPr>
        <p:spPr>
          <a:xfrm>
            <a:off x="0" y="6629400"/>
            <a:ext cx="2286000" cy="228600"/>
          </a:xfrm>
        </p:spPr>
        <p:txBody>
          <a:bodyPr/>
          <a:lstStyle/>
          <a:p>
            <a:pPr>
              <a:defRPr/>
            </a:pPr>
            <a:fld id="{808BB1CC-ACB5-FA41-8C23-106129E18C45}" type="datetime1">
              <a:rPr lang="en-US" smtClean="0"/>
              <a:t>9/24/15</a:t>
            </a:fld>
            <a:endParaRPr lang="en-US" dirty="0"/>
          </a:p>
        </p:txBody>
      </p:sp>
      <p:pic>
        <p:nvPicPr>
          <p:cNvPr id="11" name="Content Placeholder 10" descr="Trillion-1.png"/>
          <p:cNvPicPr>
            <a:picLocks noGrp="1" noChangeAspect="1"/>
          </p:cNvPicPr>
          <p:nvPr>
            <p:ph idx="1"/>
          </p:nvPr>
        </p:nvPicPr>
        <p:blipFill>
          <a:blip r:embed="rId2">
            <a:extLst>
              <a:ext uri="{28A0092B-C50C-407E-A947-70E740481C1C}">
                <a14:useLocalDpi xmlns:a14="http://schemas.microsoft.com/office/drawing/2010/main" val="0"/>
              </a:ext>
            </a:extLst>
          </a:blip>
          <a:srcRect t="8029" b="8029"/>
          <a:stretch>
            <a:fillRect/>
          </a:stretch>
        </p:blipFill>
        <p:spPr>
          <a:xfrm>
            <a:off x="35685" y="3581400"/>
            <a:ext cx="4581525" cy="2971800"/>
          </a:xfrm>
        </p:spPr>
      </p:pic>
      <p:sp>
        <p:nvSpPr>
          <p:cNvPr id="13" name="Text Placeholder 7"/>
          <p:cNvSpPr txBox="1">
            <a:spLocks/>
          </p:cNvSpPr>
          <p:nvPr/>
        </p:nvSpPr>
        <p:spPr bwMode="auto">
          <a:xfrm>
            <a:off x="381000" y="9906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buClr>
              <a:buChar char="•"/>
              <a:defRPr sz="30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Char char="•"/>
              <a:defRPr sz="28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600">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r>
              <a:rPr lang="en-US" sz="2800" dirty="0" smtClean="0"/>
              <a:t>Physics plasma simulation at NERSC Cray XE6</a:t>
            </a:r>
          </a:p>
          <a:p>
            <a:r>
              <a:rPr lang="en-US" sz="2800" dirty="0" smtClean="0"/>
              <a:t>Simulation ran on 120,000 cores using</a:t>
            </a:r>
          </a:p>
          <a:p>
            <a:pPr marL="857250" lvl="2" indent="0">
              <a:buNone/>
            </a:pPr>
            <a:r>
              <a:rPr lang="en-US" sz="2400" dirty="0" smtClean="0"/>
              <a:t>80% of computing resources</a:t>
            </a:r>
          </a:p>
          <a:p>
            <a:pPr marL="857250" lvl="2" indent="0">
              <a:buNone/>
            </a:pPr>
            <a:r>
              <a:rPr lang="en-US" sz="2400" dirty="0" smtClean="0"/>
              <a:t>90% of available memory</a:t>
            </a:r>
          </a:p>
          <a:p>
            <a:pPr marL="857250" lvl="2" indent="0">
              <a:buNone/>
            </a:pPr>
            <a:r>
              <a:rPr lang="en-US" sz="2400" dirty="0" smtClean="0"/>
              <a:t>50% of </a:t>
            </a:r>
            <a:r>
              <a:rPr lang="en-US" sz="2400" dirty="0" err="1" smtClean="0"/>
              <a:t>Lustre</a:t>
            </a:r>
            <a:r>
              <a:rPr lang="en-US" sz="2400" dirty="0" smtClean="0"/>
              <a:t> scratch system</a:t>
            </a:r>
            <a:r>
              <a:rPr lang="en-US" sz="2400" dirty="0"/>
              <a:t> </a:t>
            </a:r>
            <a:r>
              <a:rPr lang="en-US" sz="2400" dirty="0" smtClean="0"/>
              <a:t>and  writing</a:t>
            </a:r>
          </a:p>
          <a:p>
            <a:pPr marL="857250" lvl="2" indent="0">
              <a:buNone/>
            </a:pPr>
            <a:r>
              <a:rPr lang="en-US" sz="2400" dirty="0"/>
              <a:t> </a:t>
            </a:r>
            <a:r>
              <a:rPr lang="en-US" sz="2400" dirty="0" smtClean="0"/>
              <a:t>                  10 one-trillion particle  dumps of </a:t>
            </a:r>
          </a:p>
          <a:p>
            <a:pPr marL="857250" lvl="2" indent="0">
              <a:buNone/>
            </a:pPr>
            <a:r>
              <a:rPr lang="en-US" sz="2400" dirty="0" smtClean="0"/>
              <a:t>                                      30-42 TBs in HDF5 files;</a:t>
            </a:r>
          </a:p>
          <a:p>
            <a:pPr marL="857250" lvl="2" indent="0">
              <a:buNone/>
            </a:pPr>
            <a:r>
              <a:rPr lang="en-US" sz="2400" dirty="0"/>
              <a:t> </a:t>
            </a:r>
            <a:r>
              <a:rPr lang="en-US" sz="2400" dirty="0" smtClean="0"/>
              <a:t>                                      sustained ~ 27 GB/sec;</a:t>
            </a:r>
          </a:p>
          <a:p>
            <a:pPr marL="857250" lvl="2" indent="0">
              <a:buNone/>
            </a:pPr>
            <a:r>
              <a:rPr lang="en-US" sz="2400" dirty="0"/>
              <a:t> </a:t>
            </a:r>
            <a:r>
              <a:rPr lang="en-US" sz="2400" dirty="0" smtClean="0"/>
              <a:t>                                      total 350 TBs in HDF5  </a:t>
            </a:r>
          </a:p>
          <a:p>
            <a:endParaRPr lang="en-US" dirty="0" smtClean="0"/>
          </a:p>
          <a:p>
            <a:endParaRPr lang="en-US" dirty="0"/>
          </a:p>
        </p:txBody>
      </p:sp>
    </p:spTree>
    <p:extLst>
      <p:ext uri="{BB962C8B-B14F-4D97-AF65-F5344CB8AC3E}">
        <p14:creationId xmlns:p14="http://schemas.microsoft.com/office/powerpoint/2010/main" val="220615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HDF Group philosophy</a:t>
            </a:r>
            <a:endParaRPr lang="en-US" dirty="0"/>
          </a:p>
        </p:txBody>
      </p:sp>
      <p:sp>
        <p:nvSpPr>
          <p:cNvPr id="8" name="Text Placeholder 7"/>
          <p:cNvSpPr>
            <a:spLocks noGrp="1"/>
          </p:cNvSpPr>
          <p:nvPr>
            <p:ph idx="1"/>
          </p:nvPr>
        </p:nvSpPr>
        <p:spPr/>
        <p:txBody>
          <a:bodyPr>
            <a:normAutofit/>
          </a:bodyPr>
          <a:lstStyle/>
          <a:p>
            <a:r>
              <a:rPr lang="en-US" dirty="0" smtClean="0"/>
              <a:t>Committed to Open Source</a:t>
            </a:r>
          </a:p>
          <a:p>
            <a:pPr lvl="1"/>
            <a:r>
              <a:rPr lang="en-US" dirty="0" smtClean="0"/>
              <a:t>HDF software is free</a:t>
            </a:r>
          </a:p>
          <a:p>
            <a:pPr lvl="1"/>
            <a:r>
              <a:rPr lang="en-US" dirty="0" smtClean="0"/>
              <a:t>BSD type of license</a:t>
            </a:r>
          </a:p>
          <a:p>
            <a:pPr lvl="1"/>
            <a:r>
              <a:rPr lang="en-US" dirty="0" smtClean="0"/>
              <a:t>Community involvement</a:t>
            </a:r>
          </a:p>
          <a:p>
            <a:pPr lvl="2"/>
            <a:r>
              <a:rPr lang="en-US" dirty="0" smtClean="0"/>
              <a:t>Testing</a:t>
            </a:r>
          </a:p>
          <a:p>
            <a:pPr lvl="2"/>
            <a:r>
              <a:rPr lang="en-US" dirty="0" smtClean="0"/>
              <a:t>Patches</a:t>
            </a:r>
          </a:p>
          <a:p>
            <a:pPr lvl="2"/>
            <a:r>
              <a:rPr lang="en-US" dirty="0" smtClean="0"/>
              <a:t>New features (e.g., </a:t>
            </a:r>
            <a:r>
              <a:rPr lang="en-US" dirty="0" err="1" smtClean="0"/>
              <a:t>CMake</a:t>
            </a:r>
            <a:r>
              <a:rPr lang="en-US" dirty="0" smtClean="0"/>
              <a:t> support)</a:t>
            </a:r>
          </a:p>
          <a:p>
            <a:r>
              <a:rPr lang="en-US" dirty="0" smtClean="0"/>
              <a:t>Serving diverse user base</a:t>
            </a:r>
            <a:endParaRPr lang="en-US" dirty="0"/>
          </a:p>
          <a:p>
            <a:pPr lvl="1"/>
            <a:r>
              <a:rPr lang="en-US" dirty="0"/>
              <a:t>Remote sensing, HPC, non-destructive testing, medical records, scientific modeling, etc</a:t>
            </a:r>
            <a:r>
              <a:rPr lang="en-US" dirty="0" smtClean="0"/>
              <a:t>.</a:t>
            </a:r>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14</a:t>
            </a:fld>
            <a:endParaRPr lang="en-US"/>
          </a:p>
        </p:txBody>
      </p:sp>
      <p:sp>
        <p:nvSpPr>
          <p:cNvPr id="9" name="Date Placeholder 3"/>
          <p:cNvSpPr>
            <a:spLocks noGrp="1"/>
          </p:cNvSpPr>
          <p:nvPr>
            <p:ph type="dt" sz="half" idx="10"/>
          </p:nvPr>
        </p:nvSpPr>
        <p:spPr>
          <a:xfrm>
            <a:off x="0" y="6629400"/>
            <a:ext cx="2286000" cy="228600"/>
          </a:xfrm>
        </p:spPr>
        <p:txBody>
          <a:bodyPr/>
          <a:lstStyle/>
          <a:p>
            <a:pPr>
              <a:defRPr/>
            </a:pPr>
            <a:fld id="{4F6B92D4-217A-C04D-8B1A-0B9B31528E79}" type="datetime1">
              <a:rPr lang="en-US" smtClean="0"/>
              <a:t>9/24/15</a:t>
            </a:fld>
            <a:endParaRPr lang="en-US" dirty="0"/>
          </a:p>
        </p:txBody>
      </p:sp>
    </p:spTree>
    <p:extLst>
      <p:ext uri="{BB962C8B-B14F-4D97-AF65-F5344CB8AC3E}">
        <p14:creationId xmlns:p14="http://schemas.microsoft.com/office/powerpoint/2010/main" val="267502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9"/>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C8765A-4E9D-8342-B1E7-11EC01DB93FF}" type="datetime1">
              <a:rPr lang="en-US" sz="1200" smtClean="0">
                <a:solidFill>
                  <a:schemeClr val="bg1"/>
                </a:solidFill>
                <a:latin typeface="Arial" charset="0"/>
              </a:rPr>
              <a:t>9/24/15</a:t>
            </a:fld>
            <a:endParaRPr lang="en-US" sz="1200">
              <a:solidFill>
                <a:schemeClr val="bg1"/>
              </a:solidFill>
              <a:latin typeface="Arial" charset="0"/>
            </a:endParaRPr>
          </a:p>
        </p:txBody>
      </p:sp>
      <p:sp>
        <p:nvSpPr>
          <p:cNvPr id="23555" name="Rectangle 3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EE702A5-FB01-7C42-9918-0E9CAFC9B6AA}" type="slidenum">
              <a:rPr lang="en-US" sz="1200">
                <a:solidFill>
                  <a:schemeClr val="bg1"/>
                </a:solidFill>
                <a:latin typeface="Arial" charset="0"/>
              </a:rPr>
              <a:pPr eaLnBrk="1" hangingPunct="1"/>
              <a:t>15</a:t>
            </a:fld>
            <a:endParaRPr lang="en-US" sz="1200">
              <a:solidFill>
                <a:schemeClr val="bg1"/>
              </a:solidFill>
              <a:latin typeface="Arial" charset="0"/>
            </a:endParaRPr>
          </a:p>
        </p:txBody>
      </p:sp>
      <p:sp>
        <p:nvSpPr>
          <p:cNvPr id="23556" name="Rectangle 2"/>
          <p:cNvSpPr>
            <a:spLocks noGrp="1" noChangeArrowheads="1"/>
          </p:cNvSpPr>
          <p:nvPr>
            <p:ph type="title"/>
          </p:nvPr>
        </p:nvSpPr>
        <p:spPr/>
        <p:txBody>
          <a:bodyPr/>
          <a:lstStyle/>
          <a:p>
            <a:r>
              <a:rPr lang="en-US" sz="3200" dirty="0">
                <a:latin typeface="Arial" charset="0"/>
              </a:rPr>
              <a:t>Brief History of HDF</a:t>
            </a:r>
          </a:p>
        </p:txBody>
      </p:sp>
      <p:sp>
        <p:nvSpPr>
          <p:cNvPr id="23557" name="Rectangle 3"/>
          <p:cNvSpPr>
            <a:spLocks noGrp="1" noChangeArrowheads="1"/>
          </p:cNvSpPr>
          <p:nvPr>
            <p:ph type="body" idx="1"/>
          </p:nvPr>
        </p:nvSpPr>
        <p:spPr>
          <a:xfrm>
            <a:off x="152400" y="914400"/>
            <a:ext cx="8839200" cy="5410200"/>
          </a:xfrm>
        </p:spPr>
        <p:txBody>
          <a:bodyPr>
            <a:normAutofit lnSpcReduction="10000"/>
          </a:bodyPr>
          <a:lstStyle/>
          <a:p>
            <a:pPr marL="381000" indent="-381000">
              <a:lnSpc>
                <a:spcPct val="80000"/>
              </a:lnSpc>
              <a:buFontTx/>
              <a:buNone/>
            </a:pPr>
            <a:r>
              <a:rPr lang="en-US" sz="2000" dirty="0">
                <a:latin typeface="Arial" charset="0"/>
              </a:rPr>
              <a:t>1987	At NCSA (University of Illinois), a task force formed to create an 	architecture-independent  format and library:</a:t>
            </a:r>
          </a:p>
          <a:p>
            <a:pPr marL="1257300" lvl="2" indent="-342900">
              <a:lnSpc>
                <a:spcPct val="80000"/>
              </a:lnSpc>
              <a:buFontTx/>
              <a:buNone/>
            </a:pPr>
            <a:r>
              <a:rPr lang="en-US" sz="2000" dirty="0">
                <a:latin typeface="Arial" charset="0"/>
              </a:rPr>
              <a:t>	AEHOO  (All Encompassing Hierarchical Object Oriented format) </a:t>
            </a:r>
          </a:p>
          <a:p>
            <a:pPr marL="1257300" lvl="2" indent="-342900">
              <a:lnSpc>
                <a:spcPct val="80000"/>
              </a:lnSpc>
              <a:buFontTx/>
              <a:buNone/>
            </a:pPr>
            <a:r>
              <a:rPr lang="en-US" sz="2000" dirty="0">
                <a:latin typeface="Arial" charset="0"/>
              </a:rPr>
              <a:t>	Became HDF           </a:t>
            </a:r>
          </a:p>
          <a:p>
            <a:pPr marL="381000" indent="-381000">
              <a:lnSpc>
                <a:spcPct val="80000"/>
              </a:lnSpc>
              <a:buFontTx/>
              <a:buNone/>
            </a:pPr>
            <a:endParaRPr lang="en-US" sz="2000" dirty="0">
              <a:latin typeface="Arial" charset="0"/>
            </a:endParaRPr>
          </a:p>
          <a:p>
            <a:pPr marL="381000" indent="-381000">
              <a:lnSpc>
                <a:spcPct val="80000"/>
              </a:lnSpc>
              <a:buFontTx/>
              <a:buNone/>
            </a:pPr>
            <a:r>
              <a:rPr lang="en-US" sz="2000" dirty="0">
                <a:latin typeface="Arial" charset="0"/>
              </a:rPr>
              <a:t>Early 	NASA adopted HDF for Earth Observing System project</a:t>
            </a:r>
          </a:p>
          <a:p>
            <a:pPr marL="381000" indent="-381000">
              <a:lnSpc>
                <a:spcPct val="80000"/>
              </a:lnSpc>
              <a:buFontTx/>
              <a:buNone/>
            </a:pPr>
            <a:r>
              <a:rPr lang="en-US" sz="2000" dirty="0">
                <a:latin typeface="Arial" charset="0"/>
              </a:rPr>
              <a:t> 1990</a:t>
            </a:r>
            <a:r>
              <a:rPr lang="ja-JP" altLang="en-US" sz="2000" dirty="0">
                <a:latin typeface="Arial" charset="0"/>
              </a:rPr>
              <a:t>’</a:t>
            </a:r>
            <a:r>
              <a:rPr lang="en-US" altLang="ja-JP" sz="2000" dirty="0">
                <a:latin typeface="Arial" charset="0"/>
              </a:rPr>
              <a:t>s</a:t>
            </a:r>
          </a:p>
          <a:p>
            <a:pPr marL="381000" indent="-381000">
              <a:lnSpc>
                <a:spcPct val="80000"/>
              </a:lnSpc>
              <a:buFontTx/>
              <a:buNone/>
            </a:pPr>
            <a:endParaRPr lang="en-US" sz="2000" dirty="0">
              <a:latin typeface="Arial" charset="0"/>
            </a:endParaRPr>
          </a:p>
          <a:p>
            <a:pPr marL="381000" indent="-381000">
              <a:lnSpc>
                <a:spcPct val="80000"/>
              </a:lnSpc>
              <a:buFontTx/>
              <a:buNone/>
            </a:pPr>
            <a:r>
              <a:rPr lang="en-US" sz="2000" dirty="0">
                <a:latin typeface="Arial" charset="0"/>
              </a:rPr>
              <a:t>1996 	DOE</a:t>
            </a:r>
            <a:r>
              <a:rPr lang="ja-JP" altLang="en-US" sz="2000" dirty="0">
                <a:latin typeface="Arial" charset="0"/>
              </a:rPr>
              <a:t>’</a:t>
            </a:r>
            <a:r>
              <a:rPr lang="en-US" altLang="ja-JP" sz="2000" dirty="0">
                <a:latin typeface="Arial" charset="0"/>
              </a:rPr>
              <a:t>s ASC (Advanced Simulation and Computing) Project began 	collaborating with the HDF group (NCSA) to create </a:t>
            </a:r>
            <a:r>
              <a:rPr lang="ja-JP" altLang="en-US" sz="2000" dirty="0">
                <a:latin typeface="Arial" charset="0"/>
              </a:rPr>
              <a:t>“</a:t>
            </a:r>
            <a:r>
              <a:rPr lang="en-US" altLang="ja-JP" sz="2000" dirty="0">
                <a:latin typeface="Arial" charset="0"/>
              </a:rPr>
              <a:t>Big HDF</a:t>
            </a:r>
            <a:r>
              <a:rPr lang="ja-JP" altLang="en-US" sz="2000" dirty="0">
                <a:latin typeface="Arial" charset="0"/>
              </a:rPr>
              <a:t>”</a:t>
            </a:r>
            <a:r>
              <a:rPr lang="en-US" altLang="ja-JP" sz="2000" dirty="0">
                <a:latin typeface="Arial" charset="0"/>
              </a:rPr>
              <a:t>    	(Increase in computing power of DOE systems at LLNL, LANL and 	Sandia National labs, required bigger, more complex data files).  	</a:t>
            </a:r>
          </a:p>
          <a:p>
            <a:pPr marL="381000" indent="-381000">
              <a:lnSpc>
                <a:spcPct val="80000"/>
              </a:lnSpc>
              <a:buFontTx/>
              <a:buNone/>
            </a:pPr>
            <a:endParaRPr lang="en-US" sz="2000" dirty="0">
              <a:latin typeface="Arial" charset="0"/>
            </a:endParaRPr>
          </a:p>
          <a:p>
            <a:pPr marL="381000" indent="-381000">
              <a:lnSpc>
                <a:spcPct val="80000"/>
              </a:lnSpc>
              <a:buFontTx/>
              <a:buNone/>
            </a:pPr>
            <a:r>
              <a:rPr lang="en-US" sz="2000" dirty="0">
                <a:latin typeface="Arial" charset="0"/>
              </a:rPr>
              <a:t>		</a:t>
            </a:r>
            <a:r>
              <a:rPr lang="ja-JP" altLang="en-US" sz="2000" dirty="0">
                <a:latin typeface="Arial" charset="0"/>
              </a:rPr>
              <a:t>“</a:t>
            </a:r>
            <a:r>
              <a:rPr lang="en-US" altLang="ja-JP" sz="2000" dirty="0">
                <a:latin typeface="Arial" charset="0"/>
              </a:rPr>
              <a:t>Big HDF</a:t>
            </a:r>
            <a:r>
              <a:rPr lang="ja-JP" altLang="en-US" sz="2000" dirty="0">
                <a:latin typeface="Arial" charset="0"/>
              </a:rPr>
              <a:t>”</a:t>
            </a:r>
            <a:r>
              <a:rPr lang="en-US" altLang="ja-JP" sz="2000" dirty="0">
                <a:latin typeface="Arial" charset="0"/>
              </a:rPr>
              <a:t> became </a:t>
            </a:r>
            <a:r>
              <a:rPr lang="en-US" altLang="ja-JP" sz="2000" dirty="0" smtClean="0">
                <a:latin typeface="Arial" charset="0"/>
              </a:rPr>
              <a:t>HDF5</a:t>
            </a:r>
            <a:endParaRPr lang="en-US" altLang="ja-JP" sz="2000" dirty="0">
              <a:latin typeface="Arial" charset="0"/>
            </a:endParaRPr>
          </a:p>
          <a:p>
            <a:pPr marL="381000" indent="-381000">
              <a:lnSpc>
                <a:spcPct val="80000"/>
              </a:lnSpc>
              <a:buFontTx/>
              <a:buNone/>
            </a:pPr>
            <a:r>
              <a:rPr lang="en-US" sz="2000" dirty="0">
                <a:latin typeface="Arial" charset="0"/>
              </a:rPr>
              <a:t> </a:t>
            </a:r>
          </a:p>
          <a:p>
            <a:pPr marL="381000" indent="-381000">
              <a:lnSpc>
                <a:spcPct val="80000"/>
              </a:lnSpc>
              <a:buFontTx/>
              <a:buNone/>
            </a:pPr>
            <a:r>
              <a:rPr lang="en-US" sz="2000" dirty="0">
                <a:latin typeface="Arial" charset="0"/>
              </a:rPr>
              <a:t>1998 	HDF5 was released with support from National Labs, NASA, NCSA</a:t>
            </a:r>
          </a:p>
          <a:p>
            <a:pPr marL="381000" indent="-381000">
              <a:lnSpc>
                <a:spcPct val="80000"/>
              </a:lnSpc>
              <a:buFontTx/>
              <a:buNone/>
            </a:pPr>
            <a:endParaRPr lang="en-US" sz="2000" dirty="0">
              <a:latin typeface="Arial" charset="0"/>
            </a:endParaRPr>
          </a:p>
          <a:p>
            <a:pPr marL="381000" indent="-381000">
              <a:lnSpc>
                <a:spcPct val="80000"/>
              </a:lnSpc>
              <a:buFontTx/>
              <a:buNone/>
            </a:pPr>
            <a:r>
              <a:rPr lang="en-US" sz="2000" dirty="0">
                <a:latin typeface="Arial" charset="0"/>
              </a:rPr>
              <a:t>2006 	The HDF Group spun off from University of Illinois as non-profit 	corporation</a:t>
            </a:r>
          </a:p>
        </p:txBody>
      </p:sp>
      <p:pic>
        <p:nvPicPr>
          <p:cNvPr id="23558" name="Picture 4" descr="artSnee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77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bigh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19600"/>
            <a:ext cx="1066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descr="hdf2-or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752600"/>
            <a:ext cx="533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 descr="hdf2-o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752600"/>
            <a:ext cx="390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8" descr="hdf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172200"/>
            <a:ext cx="685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3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Members  of the HDF </a:t>
            </a:r>
            <a:r>
              <a:rPr lang="en-US" dirty="0" smtClean="0"/>
              <a:t>community</a:t>
            </a:r>
            <a:endParaRPr lang="en-US" dirty="0"/>
          </a:p>
        </p:txBody>
      </p:sp>
      <p:sp>
        <p:nvSpPr>
          <p:cNvPr id="5" name="Slide Number Placeholder 4"/>
          <p:cNvSpPr>
            <a:spLocks noGrp="1"/>
          </p:cNvSpPr>
          <p:nvPr>
            <p:ph type="sldNum" sz="quarter" idx="12"/>
          </p:nvPr>
        </p:nvSpPr>
        <p:spPr/>
        <p:txBody>
          <a:bodyPr/>
          <a:lstStyle/>
          <a:p>
            <a:fld id="{66990693-FCA4-456D-B0D1-1E6BC96D0376}" type="slidenum">
              <a:rPr lang="en-US" smtClean="0"/>
              <a:pPr/>
              <a:t>16</a:t>
            </a:fld>
            <a:endParaRPr lang="en-US"/>
          </a:p>
        </p:txBody>
      </p:sp>
      <p:pic>
        <p:nvPicPr>
          <p:cNvPr id="2057" name="Picture 9" descr="http://geo.arc.nasa.gov/sgg/tarfox/images/e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236150"/>
            <a:ext cx="2337019" cy="2345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1" name="Picture 13" descr="http://www.ascinc.org/asc2008/uploads/ANL_V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3464" y="2897761"/>
            <a:ext cx="1239298" cy="1137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3" name="Picture 15" descr="http://www.plant-biology.com/NorthwesternUniversit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542" y="3675713"/>
            <a:ext cx="1130300" cy="1124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9" name="Picture 21" descr="http://www.ncsa.illinois.edu/Conferences/Tapia2003/images/supporters/logo_snl_name.900x347.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0098" y="2981942"/>
            <a:ext cx="1752425" cy="675658"/>
          </a:xfrm>
          <a:prstGeom prst="rect">
            <a:avLst/>
          </a:prstGeom>
          <a:ln>
            <a:noFill/>
          </a:ln>
          <a:effectLst>
            <a:outerShdw blurRad="292100" dist="139700" dir="2700000" algn="tl" rotWithShape="0">
              <a:srgbClr val="333333">
                <a:alpha val="65000"/>
              </a:srgbClr>
            </a:outerShdw>
          </a:effectLst>
        </p:spPr>
      </p:pic>
      <p:pic>
        <p:nvPicPr>
          <p:cNvPr id="2073" name="Picture 25" descr="http://techportal.eere.energy.gov/images/lab_badges/badge_berkele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5125" y="1783337"/>
            <a:ext cx="1819275"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7" name="Picture 19" descr="http://www.ece.unm.edu/ppps2007/Exhibitors/LLNL/logoMai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219200"/>
            <a:ext cx="2367371"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https://encrypted-tbn0.google.com/images?q=tbn:ANd9GcSUgNQnNGLwzgWsifvJ1yMUsFvBKD6ff1a3ga7EbExPgtusO7IC"/>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9245" y="5266838"/>
            <a:ext cx="3000375" cy="12203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oogle.com/images?q=tbn:ANd9GcSYEGFWrgo2PGoMviNKzUEf7Oi3FqEYDhfdCbpOeZPazkM2S5G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2159574"/>
            <a:ext cx="3105150" cy="1476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encrypted-tbn0.google.com/images?q=tbn:ANd9GcTT_i4YyhaCs58-_a5p9AADuehEOTcq7EvQcuO_NKkMMODT7nX0OA"/>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9637" y="780540"/>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c/ca/ITERlogo_NoonYellow.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3368" y="4211665"/>
            <a:ext cx="2549905" cy="12151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eera-ccs.eu/image.aspx?IdImage=4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72200" y="5480263"/>
            <a:ext cx="2845524" cy="10068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at_logo.g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07606" y="4114800"/>
            <a:ext cx="1016794" cy="533400"/>
          </a:xfrm>
          <a:prstGeom prst="rect">
            <a:avLst/>
          </a:prstGeom>
        </p:spPr>
      </p:pic>
      <p:pic>
        <p:nvPicPr>
          <p:cNvPr id="11" name="Picture 10" descr="Home_def.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2400" y="914400"/>
            <a:ext cx="4495800" cy="609600"/>
          </a:xfrm>
          <a:prstGeom prst="rect">
            <a:avLst/>
          </a:prstGeom>
        </p:spPr>
      </p:pic>
      <p:sp>
        <p:nvSpPr>
          <p:cNvPr id="20" name="Date Placeholder 3"/>
          <p:cNvSpPr>
            <a:spLocks noGrp="1"/>
          </p:cNvSpPr>
          <p:nvPr>
            <p:ph type="dt" sz="half" idx="10"/>
          </p:nvPr>
        </p:nvSpPr>
        <p:spPr>
          <a:xfrm>
            <a:off x="0" y="6629400"/>
            <a:ext cx="2286000" cy="228600"/>
          </a:xfrm>
        </p:spPr>
        <p:txBody>
          <a:bodyPr/>
          <a:lstStyle/>
          <a:p>
            <a:pPr algn="ctr">
              <a:defRPr/>
            </a:pPr>
            <a:fld id="{A0BAC5E9-E347-3344-97CC-9DF2E19A3444}" type="datetime1">
              <a:rPr lang="en-US" smtClean="0"/>
              <a:t>9/24/15</a:t>
            </a:fld>
            <a:endParaRPr lang="en-US" dirty="0"/>
          </a:p>
        </p:txBody>
      </p:sp>
      <p:pic>
        <p:nvPicPr>
          <p:cNvPr id="19" name="Picture 2"/>
          <p:cNvPicPr>
            <a:picLocks noChangeAspect="1" noChangeArrowheads="1"/>
          </p:cNvPicPr>
          <p:nvPr/>
        </p:nvPicPr>
        <p:blipFill>
          <a:blip r:embed="rId16"/>
          <a:srcRect/>
          <a:stretch>
            <a:fillRect/>
          </a:stretch>
        </p:blipFill>
        <p:spPr bwMode="auto">
          <a:xfrm>
            <a:off x="228600" y="3886200"/>
            <a:ext cx="2207647" cy="1219200"/>
          </a:xfrm>
          <a:prstGeom prst="rect">
            <a:avLst/>
          </a:prstGeom>
          <a:ln>
            <a:noFill/>
          </a:ln>
          <a:effectLst>
            <a:outerShdw blurRad="292100" dist="139700" dir="2700000" algn="tl" rotWithShape="0">
              <a:srgbClr val="333333">
                <a:alpha val="65000"/>
              </a:srgbClr>
            </a:outerShdw>
          </a:effectLst>
        </p:spPr>
      </p:pic>
      <p:pic>
        <p:nvPicPr>
          <p:cNvPr id="21" name="Picture 3"/>
          <p:cNvPicPr>
            <a:picLocks noChangeAspect="1" noChangeArrowheads="1"/>
          </p:cNvPicPr>
          <p:nvPr/>
        </p:nvPicPr>
        <p:blipFill>
          <a:blip r:embed="rId17"/>
          <a:srcRect/>
          <a:stretch>
            <a:fillRect/>
          </a:stretch>
        </p:blipFill>
        <p:spPr bwMode="auto">
          <a:xfrm>
            <a:off x="2209800" y="5029200"/>
            <a:ext cx="990600" cy="147222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8"/>
          <a:stretch>
            <a:fillRect/>
          </a:stretch>
        </p:blipFill>
        <p:spPr>
          <a:xfrm>
            <a:off x="381001" y="5410200"/>
            <a:ext cx="1371599" cy="1143000"/>
          </a:xfrm>
          <a:prstGeom prst="rect">
            <a:avLst/>
          </a:prstGeom>
        </p:spPr>
      </p:pic>
    </p:spTree>
    <p:extLst>
      <p:ext uri="{BB962C8B-B14F-4D97-AF65-F5344CB8AC3E}">
        <p14:creationId xmlns:p14="http://schemas.microsoft.com/office/powerpoint/2010/main" val="180277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Revenues by source</a:t>
            </a:r>
            <a:endParaRPr lang="en-US" dirty="0"/>
          </a:p>
        </p:txBody>
      </p:sp>
      <p:sp>
        <p:nvSpPr>
          <p:cNvPr id="5" name="Slide Number Placeholder 4"/>
          <p:cNvSpPr>
            <a:spLocks noGrp="1"/>
          </p:cNvSpPr>
          <p:nvPr>
            <p:ph type="sldNum" sz="quarter" idx="12"/>
          </p:nvPr>
        </p:nvSpPr>
        <p:spPr/>
        <p:txBody>
          <a:bodyPr/>
          <a:lstStyle/>
          <a:p>
            <a:pPr>
              <a:defRPr/>
            </a:pPr>
            <a:fld id="{ABDD25F5-1A27-497B-9B5D-3F1318B16379}" type="slidenum">
              <a:rPr lang="en-US" smtClean="0"/>
              <a:pPr>
                <a:defRPr/>
              </a:pPr>
              <a:t>17</a:t>
            </a:fld>
            <a:endParaRPr lang="en-US"/>
          </a:p>
        </p:txBody>
      </p:sp>
      <p:graphicFrame>
        <p:nvGraphicFramePr>
          <p:cNvPr id="8" name="Chart 7"/>
          <p:cNvGraphicFramePr>
            <a:graphicFrameLocks/>
          </p:cNvGraphicFramePr>
          <p:nvPr>
            <p:extLst>
              <p:ext uri="{D42A27DB-BD31-4B8C-83A1-F6EECF244321}">
                <p14:modId xmlns:p14="http://schemas.microsoft.com/office/powerpoint/2010/main" val="1042583268"/>
              </p:ext>
            </p:extLst>
          </p:nvPr>
        </p:nvGraphicFramePr>
        <p:xfrm>
          <a:off x="1" y="1143000"/>
          <a:ext cx="9082886"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3"/>
          <p:cNvSpPr>
            <a:spLocks noGrp="1"/>
          </p:cNvSpPr>
          <p:nvPr>
            <p:ph type="dt" sz="half" idx="10"/>
          </p:nvPr>
        </p:nvSpPr>
        <p:spPr>
          <a:xfrm>
            <a:off x="0" y="6629400"/>
            <a:ext cx="2286000" cy="228600"/>
          </a:xfrm>
        </p:spPr>
        <p:txBody>
          <a:bodyPr/>
          <a:lstStyle/>
          <a:p>
            <a:pPr algn="ctr">
              <a:defRPr/>
            </a:pPr>
            <a:fld id="{451F1B01-A69B-5743-8E7A-ECD1197B3976}" type="datetime1">
              <a:rPr lang="en-US" smtClean="0"/>
              <a:t>9/24/15</a:t>
            </a:fld>
            <a:endParaRPr lang="en-US" dirty="0"/>
          </a:p>
        </p:txBody>
      </p:sp>
    </p:spTree>
    <p:extLst>
      <p:ext uri="{BB962C8B-B14F-4D97-AF65-F5344CB8AC3E}">
        <p14:creationId xmlns:p14="http://schemas.microsoft.com/office/powerpoint/2010/main" val="2039586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Products and services</a:t>
            </a:r>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18</a:t>
            </a:fld>
            <a:endParaRPr lang="en-US"/>
          </a:p>
        </p:txBody>
      </p:sp>
      <p:sp>
        <p:nvSpPr>
          <p:cNvPr id="8" name="Date Placeholder 3"/>
          <p:cNvSpPr>
            <a:spLocks noGrp="1"/>
          </p:cNvSpPr>
          <p:nvPr>
            <p:ph type="dt" sz="half" idx="10"/>
          </p:nvPr>
        </p:nvSpPr>
        <p:spPr>
          <a:xfrm>
            <a:off x="0" y="6629400"/>
            <a:ext cx="2286000" cy="228600"/>
          </a:xfrm>
        </p:spPr>
        <p:txBody>
          <a:bodyPr/>
          <a:lstStyle/>
          <a:p>
            <a:pPr algn="ctr">
              <a:defRPr/>
            </a:pPr>
            <a:fld id="{CBACF729-3AD2-7C4E-9C6B-1192A5D338F4}" type="datetime1">
              <a:rPr lang="en-US" smtClean="0"/>
              <a:t>9/24/15</a:t>
            </a:fld>
            <a:endParaRPr lang="en-US" dirty="0"/>
          </a:p>
        </p:txBody>
      </p:sp>
    </p:spTree>
    <p:extLst>
      <p:ext uri="{BB962C8B-B14F-4D97-AF65-F5344CB8AC3E}">
        <p14:creationId xmlns:p14="http://schemas.microsoft.com/office/powerpoint/2010/main" val="316460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HDF Group products</a:t>
            </a:r>
            <a:endParaRPr lang="en-US" dirty="0"/>
          </a:p>
        </p:txBody>
      </p:sp>
      <p:sp>
        <p:nvSpPr>
          <p:cNvPr id="8" name="Text Placeholder 7"/>
          <p:cNvSpPr>
            <a:spLocks noGrp="1"/>
          </p:cNvSpPr>
          <p:nvPr>
            <p:ph idx="1"/>
          </p:nvPr>
        </p:nvSpPr>
        <p:spPr/>
        <p:txBody>
          <a:bodyPr>
            <a:normAutofit/>
          </a:bodyPr>
          <a:lstStyle/>
          <a:p>
            <a:r>
              <a:rPr lang="en-US" dirty="0"/>
              <a:t>Main </a:t>
            </a:r>
            <a:r>
              <a:rPr lang="en-US" dirty="0" smtClean="0"/>
              <a:t>product: </a:t>
            </a:r>
            <a:r>
              <a:rPr lang="en-US" b="1" dirty="0" smtClean="0"/>
              <a:t>HDF </a:t>
            </a:r>
            <a:r>
              <a:rPr lang="en-US" b="1" dirty="0"/>
              <a:t>Technology Suite</a:t>
            </a:r>
          </a:p>
          <a:p>
            <a:pPr lvl="1">
              <a:buFont typeface="Lucida Grande"/>
              <a:buChar char="-"/>
            </a:pPr>
            <a:r>
              <a:rPr lang="en-US" dirty="0"/>
              <a:t>For managing high volume complex, heterogeneous data</a:t>
            </a:r>
          </a:p>
          <a:p>
            <a:pPr lvl="1">
              <a:buFont typeface="Lucida Grande"/>
              <a:buChar char="-"/>
            </a:pPr>
            <a:r>
              <a:rPr lang="en-US" dirty="0"/>
              <a:t>Flagship: HDF5 data store</a:t>
            </a:r>
          </a:p>
          <a:p>
            <a:pPr lvl="2">
              <a:buFont typeface="Lucida Grande"/>
              <a:buChar char="-"/>
            </a:pPr>
            <a:r>
              <a:rPr lang="en-US" dirty="0"/>
              <a:t>Flexible and efficient storage and I/O</a:t>
            </a:r>
          </a:p>
          <a:p>
            <a:pPr lvl="2">
              <a:buFont typeface="Lucida Grande"/>
              <a:buChar char="-"/>
            </a:pPr>
            <a:r>
              <a:rPr lang="en-US" dirty="0"/>
              <a:t>Portable</a:t>
            </a:r>
          </a:p>
          <a:p>
            <a:pPr lvl="2">
              <a:buFont typeface="Lucida Grande"/>
              <a:buChar char="-"/>
            </a:pPr>
            <a:r>
              <a:rPr lang="en-US" dirty="0"/>
              <a:t>Highly customizable</a:t>
            </a:r>
          </a:p>
          <a:p>
            <a:pPr lvl="2">
              <a:buFont typeface="Lucida Grande"/>
              <a:buChar char="-"/>
            </a:pPr>
            <a:r>
              <a:rPr lang="en-US" dirty="0"/>
              <a:t>Misc. tools</a:t>
            </a:r>
          </a:p>
          <a:p>
            <a:pPr lvl="1">
              <a:buFont typeface="Lucida Grande"/>
              <a:buChar char="-"/>
            </a:pPr>
            <a:r>
              <a:rPr lang="en-US" dirty="0"/>
              <a:t>Specialized software and tools (e.g., JPSS)</a:t>
            </a:r>
          </a:p>
          <a:p>
            <a:endParaRPr lang="en-US" dirty="0" smtClean="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19</a:t>
            </a:fld>
            <a:endParaRPr lang="en-US"/>
          </a:p>
        </p:txBody>
      </p:sp>
      <p:sp>
        <p:nvSpPr>
          <p:cNvPr id="9" name="Date Placeholder 3"/>
          <p:cNvSpPr>
            <a:spLocks noGrp="1"/>
          </p:cNvSpPr>
          <p:nvPr>
            <p:ph type="dt" sz="half" idx="10"/>
          </p:nvPr>
        </p:nvSpPr>
        <p:spPr>
          <a:xfrm>
            <a:off x="0" y="6629400"/>
            <a:ext cx="2286000" cy="228600"/>
          </a:xfrm>
        </p:spPr>
        <p:txBody>
          <a:bodyPr/>
          <a:lstStyle/>
          <a:p>
            <a:pPr>
              <a:defRPr/>
            </a:pPr>
            <a:fld id="{AFCB5F1E-78BD-3A41-AC49-C6A2979A3751}" type="datetime1">
              <a:rPr lang="en-US" smtClean="0"/>
              <a:t>9/24/15</a:t>
            </a:fld>
            <a:endParaRPr lang="en-US" dirty="0"/>
          </a:p>
        </p:txBody>
      </p:sp>
    </p:spTree>
    <p:extLst>
      <p:ext uri="{BB962C8B-B14F-4D97-AF65-F5344CB8AC3E}">
        <p14:creationId xmlns:p14="http://schemas.microsoft.com/office/powerpoint/2010/main" val="68331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Outline</a:t>
            </a:r>
            <a:endParaRPr lang="en-US" dirty="0"/>
          </a:p>
        </p:txBody>
      </p:sp>
      <p:sp>
        <p:nvSpPr>
          <p:cNvPr id="5" name="Content Placeholder 4"/>
          <p:cNvSpPr>
            <a:spLocks noGrp="1"/>
          </p:cNvSpPr>
          <p:nvPr>
            <p:ph idx="1"/>
          </p:nvPr>
        </p:nvSpPr>
        <p:spPr/>
        <p:txBody>
          <a:bodyPr/>
          <a:lstStyle/>
          <a:p>
            <a:r>
              <a:rPr lang="en-US" dirty="0" smtClean="0"/>
              <a:t>The HDF Group company</a:t>
            </a:r>
          </a:p>
          <a:p>
            <a:pPr lvl="1"/>
            <a:r>
              <a:rPr lang="en-US" dirty="0" smtClean="0"/>
              <a:t>Mission and vision</a:t>
            </a:r>
          </a:p>
          <a:p>
            <a:pPr lvl="1"/>
            <a:r>
              <a:rPr lang="en-US" dirty="0" smtClean="0"/>
              <a:t>Products and </a:t>
            </a:r>
            <a:r>
              <a:rPr lang="en-US" dirty="0" smtClean="0"/>
              <a:t>services </a:t>
            </a:r>
          </a:p>
          <a:p>
            <a:pPr lvl="1"/>
            <a:r>
              <a:rPr lang="en-US" dirty="0" smtClean="0"/>
              <a:t>What do we do for NASA, NOAA and Met Office</a:t>
            </a:r>
            <a:endParaRPr lang="en-US" dirty="0" smtClean="0"/>
          </a:p>
          <a:p>
            <a:r>
              <a:rPr lang="en-US" dirty="0" smtClean="0"/>
              <a:t>Overview of HDF5</a:t>
            </a:r>
          </a:p>
          <a:p>
            <a:pPr lvl="1"/>
            <a:r>
              <a:rPr lang="en-US" dirty="0" smtClean="0"/>
              <a:t>Portability</a:t>
            </a:r>
          </a:p>
          <a:p>
            <a:pPr lvl="1"/>
            <a:r>
              <a:rPr lang="en-US" dirty="0" smtClean="0"/>
              <a:t>Extensibility</a:t>
            </a:r>
          </a:p>
          <a:p>
            <a:pPr lvl="1"/>
            <a:r>
              <a:rPr lang="en-US" dirty="0" smtClean="0"/>
              <a:t>Parallel HDF5</a:t>
            </a:r>
          </a:p>
          <a:p>
            <a:pPr lvl="1"/>
            <a:r>
              <a:rPr lang="en-US" dirty="0" smtClean="0"/>
              <a:t>Internal compression </a:t>
            </a:r>
          </a:p>
          <a:p>
            <a:pPr marL="457200" lvl="1" indent="0">
              <a:buNone/>
            </a:pPr>
            <a:endParaRPr lang="en-US" dirty="0" smtClean="0"/>
          </a:p>
        </p:txBody>
      </p:sp>
      <p:sp>
        <p:nvSpPr>
          <p:cNvPr id="6" name="Slide Number Placeholder 5"/>
          <p:cNvSpPr>
            <a:spLocks noGrp="1"/>
          </p:cNvSpPr>
          <p:nvPr>
            <p:ph type="sldNum" sz="quarter" idx="12"/>
          </p:nvPr>
        </p:nvSpPr>
        <p:spPr/>
        <p:txBody>
          <a:bodyPr/>
          <a:lstStyle/>
          <a:p>
            <a:fld id="{A5E891D3-C79B-467C-9AA4-487CCCDFB73C}" type="slidenum">
              <a:rPr lang="en-US" smtClean="0">
                <a:solidFill>
                  <a:srgbClr val="FFFFFF"/>
                </a:solidFill>
              </a:rPr>
              <a:pPr/>
              <a:t>2</a:t>
            </a:fld>
            <a:endParaRPr lang="en-US">
              <a:solidFill>
                <a:srgbClr val="FFFFFF"/>
              </a:solidFill>
            </a:endParaRPr>
          </a:p>
        </p:txBody>
      </p:sp>
      <p:sp>
        <p:nvSpPr>
          <p:cNvPr id="7" name="Date Placeholder 3"/>
          <p:cNvSpPr>
            <a:spLocks noGrp="1"/>
          </p:cNvSpPr>
          <p:nvPr>
            <p:ph type="dt" sz="half" idx="10"/>
          </p:nvPr>
        </p:nvSpPr>
        <p:spPr>
          <a:xfrm>
            <a:off x="0" y="6629400"/>
            <a:ext cx="2286000" cy="228600"/>
          </a:xfrm>
        </p:spPr>
        <p:txBody>
          <a:bodyPr/>
          <a:lstStyle/>
          <a:p>
            <a:pPr>
              <a:defRPr/>
            </a:pPr>
            <a:fld id="{A4E62942-7FB7-AB49-92FE-2A50991540E4}" type="datetime1">
              <a:rPr lang="en-US" smtClean="0"/>
              <a:t>9/24/15</a:t>
            </a:fld>
            <a:endParaRPr lang="en-US" dirty="0"/>
          </a:p>
        </p:txBody>
      </p:sp>
    </p:spTree>
    <p:extLst>
      <p:ext uri="{BB962C8B-B14F-4D97-AF65-F5344CB8AC3E}">
        <p14:creationId xmlns:p14="http://schemas.microsoft.com/office/powerpoint/2010/main" val="164945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95400" y="0"/>
            <a:ext cx="7848600" cy="762000"/>
          </a:xfrm>
        </p:spPr>
        <p:txBody>
          <a:bodyPr anchor="ctr"/>
          <a:lstStyle/>
          <a:p>
            <a:r>
              <a:rPr lang="en-US" dirty="0" smtClean="0"/>
              <a:t>HDF5 Technology Platform</a:t>
            </a:r>
            <a:endParaRPr lang="en-US" dirty="0"/>
          </a:p>
        </p:txBody>
      </p:sp>
      <p:sp>
        <p:nvSpPr>
          <p:cNvPr id="10" name="Text Placeholder 9"/>
          <p:cNvSpPr>
            <a:spLocks noGrp="1"/>
          </p:cNvSpPr>
          <p:nvPr>
            <p:ph type="body" idx="1"/>
          </p:nvPr>
        </p:nvSpPr>
        <p:spPr>
          <a:xfrm>
            <a:off x="152400" y="990600"/>
            <a:ext cx="8839200" cy="5486400"/>
          </a:xfrm>
        </p:spPr>
        <p:txBody>
          <a:bodyPr>
            <a:normAutofit lnSpcReduction="10000"/>
          </a:bodyPr>
          <a:lstStyle/>
          <a:p>
            <a:pPr marL="347472" indent="-347472"/>
            <a:r>
              <a:rPr lang="en-US" dirty="0" smtClean="0"/>
              <a:t>HDF5 Abstract Data Model</a:t>
            </a:r>
          </a:p>
          <a:p>
            <a:pPr marL="747522" lvl="1" indent="-347472"/>
            <a:r>
              <a:rPr lang="en-US" sz="2400" dirty="0" smtClean="0"/>
              <a:t>Defines the “building blocks” for data organization and specification</a:t>
            </a:r>
          </a:p>
          <a:p>
            <a:pPr marL="740664" lvl="1" indent="-347472"/>
            <a:r>
              <a:rPr lang="en-US" sz="2400" baseline="0" dirty="0" smtClean="0"/>
              <a:t>Files, Groups,</a:t>
            </a:r>
            <a:r>
              <a:rPr lang="en-US" sz="2400" dirty="0" smtClean="0"/>
              <a:t> Links, Datasets, Attributes, </a:t>
            </a:r>
            <a:r>
              <a:rPr lang="en-US" sz="2400" dirty="0" err="1" smtClean="0"/>
              <a:t>Datatypes</a:t>
            </a:r>
            <a:r>
              <a:rPr lang="en-US" sz="2400" dirty="0" smtClean="0"/>
              <a:t>, </a:t>
            </a:r>
            <a:r>
              <a:rPr lang="en-US" sz="2400" dirty="0" err="1" smtClean="0"/>
              <a:t>Dataspaces</a:t>
            </a:r>
            <a:endParaRPr lang="en-US" sz="2400" dirty="0" smtClean="0"/>
          </a:p>
          <a:p>
            <a:pPr marL="347472" indent="-347472">
              <a:spcBef>
                <a:spcPts val="2400"/>
              </a:spcBef>
            </a:pPr>
            <a:r>
              <a:rPr lang="en-US" baseline="0" dirty="0" smtClean="0"/>
              <a:t>HDF5 Software</a:t>
            </a:r>
          </a:p>
          <a:p>
            <a:pPr marL="740664" lvl="1" indent="-347472"/>
            <a:r>
              <a:rPr lang="en-US" sz="2400" dirty="0" smtClean="0"/>
              <a:t>Tools </a:t>
            </a:r>
          </a:p>
          <a:p>
            <a:pPr marL="740664" lvl="1" indent="-347472"/>
            <a:r>
              <a:rPr lang="en-US" sz="2400" dirty="0" smtClean="0"/>
              <a:t>Language </a:t>
            </a:r>
            <a:r>
              <a:rPr lang="en-US" sz="2400" dirty="0" smtClean="0"/>
              <a:t>Interfaces (C, Fortran, C++, Java)</a:t>
            </a:r>
            <a:endParaRPr lang="en-US" sz="2400" dirty="0" smtClean="0"/>
          </a:p>
          <a:p>
            <a:pPr marL="740664" lvl="1" indent="-347472"/>
            <a:r>
              <a:rPr lang="en-US" sz="2400" dirty="0" smtClean="0"/>
              <a:t>HDF5 Library</a:t>
            </a:r>
          </a:p>
          <a:p>
            <a:pPr marL="347472" indent="-347472">
              <a:spcBef>
                <a:spcPts val="2400"/>
              </a:spcBef>
            </a:pPr>
            <a:r>
              <a:rPr lang="en-US" baseline="0" dirty="0" smtClean="0"/>
              <a:t>HDF5 Binary File Format</a:t>
            </a:r>
          </a:p>
          <a:p>
            <a:pPr marL="740664" lvl="1" indent="-347472"/>
            <a:r>
              <a:rPr lang="en-US" sz="2400" dirty="0" smtClean="0"/>
              <a:t>Bit-level organization of HDF5 file</a:t>
            </a:r>
          </a:p>
          <a:p>
            <a:pPr marL="740664" lvl="1" indent="-347472"/>
            <a:r>
              <a:rPr lang="en-US" sz="2400" baseline="0" dirty="0" smtClean="0"/>
              <a:t>Defined</a:t>
            </a:r>
            <a:r>
              <a:rPr lang="en-US" sz="2400" dirty="0" smtClean="0"/>
              <a:t> by HDF5 File Format Specification</a:t>
            </a:r>
            <a:endParaRPr lang="en-US" sz="2200" baseline="0" dirty="0" smtClean="0"/>
          </a:p>
        </p:txBody>
      </p:sp>
      <p:sp>
        <p:nvSpPr>
          <p:cNvPr id="8" name="Slide Number Placeholder 7"/>
          <p:cNvSpPr>
            <a:spLocks noGrp="1"/>
          </p:cNvSpPr>
          <p:nvPr>
            <p:ph type="sldNum" sz="quarter" idx="11"/>
          </p:nvPr>
        </p:nvSpPr>
        <p:spPr/>
        <p:txBody>
          <a:bodyPr/>
          <a:lstStyle/>
          <a:p>
            <a:fld id="{66990693-FCA4-456D-B0D1-1E6BC96D0376}" type="slidenum">
              <a:rPr lang="en-US" smtClean="0"/>
              <a:pPr/>
              <a:t>20</a:t>
            </a:fld>
            <a:endParaRPr lang="en-US"/>
          </a:p>
        </p:txBody>
      </p:sp>
      <p:cxnSp>
        <p:nvCxnSpPr>
          <p:cNvPr id="12" name="Straight Connector 11"/>
          <p:cNvCxnSpPr/>
          <p:nvPr/>
        </p:nvCxnSpPr>
        <p:spPr bwMode="auto">
          <a:xfrm>
            <a:off x="457200" y="3122612"/>
            <a:ext cx="8229600" cy="1588"/>
          </a:xfrm>
          <a:prstGeom prst="line">
            <a:avLst/>
          </a:prstGeom>
          <a:solidFill>
            <a:schemeClr val="accent1"/>
          </a:solidFill>
          <a:ln w="12700" cap="rnd" cmpd="sng" algn="ctr">
            <a:gradFill flip="none" rotWithShape="1">
              <a:gsLst>
                <a:gs pos="0">
                  <a:srgbClr val="008000"/>
                </a:gs>
                <a:gs pos="100000">
                  <a:srgbClr val="0000FF"/>
                </a:gs>
                <a:gs pos="50000">
                  <a:srgbClr val="007D7A"/>
                </a:gs>
                <a:gs pos="50000">
                  <a:srgbClr val="9CB86E"/>
                </a:gs>
                <a:gs pos="100000">
                  <a:srgbClr val="156B13"/>
                </a:gs>
              </a:gsLst>
              <a:lin ang="0" scaled="0"/>
              <a:tileRect/>
            </a:gradFill>
            <a:prstDash val="solid"/>
            <a:round/>
            <a:headEnd type="none" w="med" len="med"/>
            <a:tailEnd type="none" w="med" len="med"/>
          </a:ln>
          <a:effectLst>
            <a:innerShdw blurRad="63500" dist="50800" dir="2700000">
              <a:prstClr val="black">
                <a:alpha val="50000"/>
              </a:prstClr>
            </a:innerShdw>
          </a:effectLst>
        </p:spPr>
      </p:cxnSp>
      <p:cxnSp>
        <p:nvCxnSpPr>
          <p:cNvPr id="13" name="Straight Connector 12"/>
          <p:cNvCxnSpPr/>
          <p:nvPr/>
        </p:nvCxnSpPr>
        <p:spPr bwMode="auto">
          <a:xfrm>
            <a:off x="457200" y="5029200"/>
            <a:ext cx="8229600" cy="1588"/>
          </a:xfrm>
          <a:prstGeom prst="line">
            <a:avLst/>
          </a:prstGeom>
          <a:solidFill>
            <a:schemeClr val="accent1"/>
          </a:solidFill>
          <a:ln w="12700" cap="rnd" cmpd="sng" algn="ctr">
            <a:gradFill flip="none" rotWithShape="1">
              <a:gsLst>
                <a:gs pos="0">
                  <a:srgbClr val="008000"/>
                </a:gs>
                <a:gs pos="100000">
                  <a:srgbClr val="0000FF"/>
                </a:gs>
                <a:gs pos="50000">
                  <a:srgbClr val="007D7A"/>
                </a:gs>
                <a:gs pos="50000">
                  <a:srgbClr val="9CB86E"/>
                </a:gs>
                <a:gs pos="100000">
                  <a:srgbClr val="156B13"/>
                </a:gs>
              </a:gsLst>
              <a:lin ang="0" scaled="0"/>
              <a:tileRect/>
            </a:gradFill>
            <a:prstDash val="solid"/>
            <a:round/>
            <a:headEnd type="none" w="med" len="med"/>
            <a:tailEnd type="none" w="med" len="med"/>
          </a:ln>
          <a:effectLst>
            <a:innerShdw blurRad="63500" dist="50800" dir="2700000">
              <a:prstClr val="black">
                <a:alpha val="50000"/>
              </a:prstClr>
            </a:innerShdw>
          </a:effectLst>
        </p:spPr>
      </p:cxnSp>
      <p:sp>
        <p:nvSpPr>
          <p:cNvPr id="7" name="Date Placeholder 6"/>
          <p:cNvSpPr>
            <a:spLocks noGrp="1"/>
          </p:cNvSpPr>
          <p:nvPr>
            <p:ph type="dt" sz="half" idx="10"/>
          </p:nvPr>
        </p:nvSpPr>
        <p:spPr/>
        <p:txBody>
          <a:bodyPr/>
          <a:lstStyle/>
          <a:p>
            <a:fld id="{7DA3FEB8-94F5-3F43-ABB3-9DAA456AF5DC}" type="datetime1">
              <a:rPr lang="en-US" smtClean="0"/>
              <a:t>9/24/15</a:t>
            </a:fld>
            <a:endParaRPr lang="en-US" dirty="0"/>
          </a:p>
        </p:txBody>
      </p:sp>
    </p:spTree>
    <p:extLst>
      <p:ext uri="{BB962C8B-B14F-4D97-AF65-F5344CB8AC3E}">
        <p14:creationId xmlns:p14="http://schemas.microsoft.com/office/powerpoint/2010/main" val="16807657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bwMode="auto">
          <a:xfrm>
            <a:off x="228600" y="914400"/>
            <a:ext cx="8686800" cy="53340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1295400" y="0"/>
            <a:ext cx="7848600" cy="762000"/>
          </a:xfrm>
        </p:spPr>
        <p:txBody>
          <a:bodyPr anchor="ctr" anchorCtr="0"/>
          <a:lstStyle/>
          <a:p>
            <a:r>
              <a:rPr lang="en-US" dirty="0" smtClean="0"/>
              <a:t>HDF5 API and Applications</a:t>
            </a:r>
            <a:endParaRPr lang="en-US" dirty="0"/>
          </a:p>
        </p:txBody>
      </p:sp>
      <p:sp>
        <p:nvSpPr>
          <p:cNvPr id="5" name="Slide Number Placeholder 4"/>
          <p:cNvSpPr>
            <a:spLocks noGrp="1"/>
          </p:cNvSpPr>
          <p:nvPr>
            <p:ph type="sldNum" sz="quarter" idx="12"/>
          </p:nvPr>
        </p:nvSpPr>
        <p:spPr/>
        <p:txBody>
          <a:bodyPr/>
          <a:lstStyle/>
          <a:p>
            <a:fld id="{00A2B324-5D90-4399-9765-5D55AF61633A}" type="slidenum">
              <a:rPr lang="en-US" smtClean="0"/>
              <a:pPr/>
              <a:t>21</a:t>
            </a:fld>
            <a:endParaRPr lang="en-US"/>
          </a:p>
        </p:txBody>
      </p:sp>
      <p:sp>
        <p:nvSpPr>
          <p:cNvPr id="78" name="Rectangle 77"/>
          <p:cNvSpPr/>
          <p:nvPr/>
        </p:nvSpPr>
        <p:spPr bwMode="auto">
          <a:xfrm>
            <a:off x="228600" y="2756064"/>
            <a:ext cx="8686800" cy="1113312"/>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dirty="0" smtClean="0"/>
          </a:p>
        </p:txBody>
      </p:sp>
      <p:sp>
        <p:nvSpPr>
          <p:cNvPr id="29" name="Rectangle 28"/>
          <p:cNvSpPr/>
          <p:nvPr/>
        </p:nvSpPr>
        <p:spPr bwMode="auto">
          <a:xfrm>
            <a:off x="228600" y="4982688"/>
            <a:ext cx="8686800" cy="1113312"/>
          </a:xfrm>
          <a:prstGeom prst="rect">
            <a:avLst/>
          </a:prstGeom>
          <a:solidFill>
            <a:srgbClr val="0000FF">
              <a:alpha val="2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dirty="0" smtClean="0"/>
          </a:p>
        </p:txBody>
      </p:sp>
      <p:sp>
        <p:nvSpPr>
          <p:cNvPr id="31" name="Rectangle 30"/>
          <p:cNvSpPr/>
          <p:nvPr/>
        </p:nvSpPr>
        <p:spPr>
          <a:xfrm>
            <a:off x="609600" y="5206136"/>
            <a:ext cx="1676400" cy="763286"/>
          </a:xfrm>
          <a:prstGeom prst="rect">
            <a:avLst/>
          </a:prstGeom>
        </p:spPr>
        <p:txBody>
          <a:bodyPr wrap="square">
            <a:spAutoFit/>
          </a:bodyPr>
          <a:lstStyle/>
          <a:p>
            <a:pPr algn="ctr" fontAlgn="base">
              <a:lnSpc>
                <a:spcPct val="90000"/>
              </a:lnSpc>
              <a:spcBef>
                <a:spcPct val="0"/>
              </a:spcBef>
              <a:spcAft>
                <a:spcPct val="0"/>
              </a:spcAft>
            </a:pPr>
            <a:r>
              <a:rPr lang="en-US" sz="2400" dirty="0" smtClean="0">
                <a:latin typeface="Arial"/>
                <a:cs typeface="Arial"/>
              </a:rPr>
              <a:t>Virtual File Layer</a:t>
            </a:r>
          </a:p>
        </p:txBody>
      </p:sp>
      <p:sp>
        <p:nvSpPr>
          <p:cNvPr id="71" name="Rectangle 70"/>
          <p:cNvSpPr/>
          <p:nvPr/>
        </p:nvSpPr>
        <p:spPr bwMode="auto">
          <a:xfrm>
            <a:off x="228600" y="1447800"/>
            <a:ext cx="7239000" cy="1066800"/>
          </a:xfrm>
          <a:prstGeom prst="rect">
            <a:avLst/>
          </a:prstGeom>
          <a:solidFill>
            <a:schemeClr val="tx1">
              <a:alpha val="2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dirty="0" smtClean="0"/>
          </a:p>
        </p:txBody>
      </p:sp>
      <p:sp>
        <p:nvSpPr>
          <p:cNvPr id="32" name="Oval 31"/>
          <p:cNvSpPr/>
          <p:nvPr/>
        </p:nvSpPr>
        <p:spPr bwMode="auto">
          <a:xfrm>
            <a:off x="2286000" y="5257800"/>
            <a:ext cx="838200" cy="593766"/>
          </a:xfrm>
          <a:prstGeom prst="ellips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POSIX</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Arial"/>
                <a:cs typeface="Arial"/>
              </a:rPr>
              <a:t>I/O</a:t>
            </a:r>
            <a:endParaRPr kumimoji="0" lang="en-US" sz="1600" b="0" i="0" u="none" strike="noStrike" cap="none" normalizeH="0" baseline="0" dirty="0" smtClean="0">
              <a:ln>
                <a:noFill/>
              </a:ln>
              <a:solidFill>
                <a:schemeClr val="tx1"/>
              </a:solidFill>
              <a:effectLst/>
              <a:latin typeface="Arial"/>
              <a:cs typeface="Arial"/>
            </a:endParaRPr>
          </a:p>
        </p:txBody>
      </p:sp>
      <p:sp>
        <p:nvSpPr>
          <p:cNvPr id="38" name="Oval 37"/>
          <p:cNvSpPr/>
          <p:nvPr/>
        </p:nvSpPr>
        <p:spPr bwMode="auto">
          <a:xfrm>
            <a:off x="3886200" y="5257800"/>
            <a:ext cx="838200" cy="593766"/>
          </a:xfrm>
          <a:prstGeom prst="ellips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Split</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Arial"/>
                <a:cs typeface="Arial"/>
              </a:rPr>
              <a:t>Files</a:t>
            </a:r>
            <a:endParaRPr kumimoji="0" lang="en-US" sz="1600" b="0" i="0" u="none" strike="noStrike" cap="none" normalizeH="0" baseline="0" dirty="0" smtClean="0">
              <a:ln>
                <a:noFill/>
              </a:ln>
              <a:solidFill>
                <a:schemeClr val="tx1"/>
              </a:solidFill>
              <a:effectLst/>
              <a:latin typeface="Arial"/>
              <a:cs typeface="Arial"/>
            </a:endParaRPr>
          </a:p>
        </p:txBody>
      </p:sp>
      <p:sp>
        <p:nvSpPr>
          <p:cNvPr id="41" name="Oval 40"/>
          <p:cNvSpPr/>
          <p:nvPr/>
        </p:nvSpPr>
        <p:spPr bwMode="auto">
          <a:xfrm>
            <a:off x="5486400" y="5279571"/>
            <a:ext cx="838200" cy="593766"/>
          </a:xfrm>
          <a:prstGeom prst="ellips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MPI I/O</a:t>
            </a:r>
          </a:p>
        </p:txBody>
      </p:sp>
      <p:sp>
        <p:nvSpPr>
          <p:cNvPr id="44" name="Oval 43"/>
          <p:cNvSpPr/>
          <p:nvPr/>
        </p:nvSpPr>
        <p:spPr bwMode="auto">
          <a:xfrm>
            <a:off x="7505700" y="5279571"/>
            <a:ext cx="838200" cy="593766"/>
          </a:xfrm>
          <a:prstGeom prst="ellips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Custom</a:t>
            </a:r>
          </a:p>
        </p:txBody>
      </p:sp>
      <p:sp>
        <p:nvSpPr>
          <p:cNvPr id="55" name="Rectangle 54"/>
          <p:cNvSpPr/>
          <p:nvPr/>
        </p:nvSpPr>
        <p:spPr bwMode="auto">
          <a:xfrm>
            <a:off x="228600" y="3869376"/>
            <a:ext cx="8686800" cy="1113312"/>
          </a:xfrm>
          <a:prstGeom prst="rect">
            <a:avLst/>
          </a:prstGeom>
          <a:solidFill>
            <a:srgbClr val="0000FF">
              <a:alpha val="4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dirty="0" smtClean="0"/>
          </a:p>
        </p:txBody>
      </p:sp>
      <p:sp>
        <p:nvSpPr>
          <p:cNvPr id="56" name="Rectangle 55"/>
          <p:cNvSpPr/>
          <p:nvPr/>
        </p:nvSpPr>
        <p:spPr>
          <a:xfrm>
            <a:off x="609600" y="4240480"/>
            <a:ext cx="1676400" cy="461665"/>
          </a:xfrm>
          <a:prstGeom prst="rect">
            <a:avLst/>
          </a:prstGeom>
        </p:spPr>
        <p:txBody>
          <a:bodyPr wrap="square">
            <a:spAutoFit/>
          </a:bodyPr>
          <a:lstStyle/>
          <a:p>
            <a:pPr algn="ctr" fontAlgn="base">
              <a:spcBef>
                <a:spcPct val="0"/>
              </a:spcBef>
              <a:spcAft>
                <a:spcPct val="0"/>
              </a:spcAft>
            </a:pPr>
            <a:r>
              <a:rPr lang="en-US" sz="2400" dirty="0" smtClean="0">
                <a:latin typeface="Arial"/>
                <a:cs typeface="Arial"/>
              </a:rPr>
              <a:t>Internals</a:t>
            </a:r>
          </a:p>
        </p:txBody>
      </p:sp>
      <p:sp>
        <p:nvSpPr>
          <p:cNvPr id="57" name="Flowchart: Punched Tape 56"/>
          <p:cNvSpPr/>
          <p:nvPr/>
        </p:nvSpPr>
        <p:spPr bwMode="auto">
          <a:xfrm>
            <a:off x="2286000" y="4092038"/>
            <a:ext cx="1066800" cy="742208"/>
          </a:xfrm>
          <a:prstGeom prst="flowChartPunchedTap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 name="Rectangle 57"/>
          <p:cNvSpPr/>
          <p:nvPr/>
        </p:nvSpPr>
        <p:spPr>
          <a:xfrm>
            <a:off x="2209800" y="4166259"/>
            <a:ext cx="1219200" cy="569587"/>
          </a:xfrm>
          <a:prstGeom prst="rect">
            <a:avLst/>
          </a:prstGeom>
        </p:spPr>
        <p:txBody>
          <a:bodyPr wrap="square">
            <a:spAutoFit/>
          </a:bodyPr>
          <a:lstStyle/>
          <a:p>
            <a:pPr algn="ctr" fontAlgn="base">
              <a:spcBef>
                <a:spcPct val="0"/>
              </a:spcBef>
              <a:spcAft>
                <a:spcPct val="0"/>
              </a:spcAft>
            </a:pPr>
            <a:r>
              <a:rPr lang="en-US" sz="1600" dirty="0" smtClean="0"/>
              <a:t>Dataspace Selection</a:t>
            </a:r>
          </a:p>
        </p:txBody>
      </p:sp>
      <p:sp>
        <p:nvSpPr>
          <p:cNvPr id="61" name="Flowchart: Punched Tape 60"/>
          <p:cNvSpPr/>
          <p:nvPr/>
        </p:nvSpPr>
        <p:spPr bwMode="auto">
          <a:xfrm>
            <a:off x="3314700" y="4092038"/>
            <a:ext cx="1143000" cy="742208"/>
          </a:xfrm>
          <a:prstGeom prst="flowChartPunchedTap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Rectangle 61"/>
          <p:cNvSpPr/>
          <p:nvPr/>
        </p:nvSpPr>
        <p:spPr>
          <a:xfrm>
            <a:off x="3276600" y="4166259"/>
            <a:ext cx="1219200" cy="584776"/>
          </a:xfrm>
          <a:prstGeom prst="rect">
            <a:avLst/>
          </a:prstGeom>
        </p:spPr>
        <p:txBody>
          <a:bodyPr wrap="square" lIns="0" rIns="0">
            <a:spAutoFit/>
          </a:bodyPr>
          <a:lstStyle/>
          <a:p>
            <a:pPr algn="ctr" fontAlgn="base">
              <a:spcBef>
                <a:spcPct val="0"/>
              </a:spcBef>
              <a:spcAft>
                <a:spcPct val="0"/>
              </a:spcAft>
            </a:pPr>
            <a:r>
              <a:rPr lang="en-US" sz="1600" dirty="0" smtClean="0">
                <a:latin typeface="Arial"/>
                <a:cs typeface="Arial"/>
              </a:rPr>
              <a:t>Datatype Conversion</a:t>
            </a:r>
          </a:p>
        </p:txBody>
      </p:sp>
      <p:sp>
        <p:nvSpPr>
          <p:cNvPr id="65" name="Flowchart: Punched Tape 64"/>
          <p:cNvSpPr/>
          <p:nvPr/>
        </p:nvSpPr>
        <p:spPr bwMode="auto">
          <a:xfrm>
            <a:off x="4419600" y="4092038"/>
            <a:ext cx="1066800" cy="742208"/>
          </a:xfrm>
          <a:prstGeom prst="flowChartPunchedTap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a:xfrm>
            <a:off x="4495800" y="4283273"/>
            <a:ext cx="990600" cy="338554"/>
          </a:xfrm>
          <a:prstGeom prst="rect">
            <a:avLst/>
          </a:prstGeom>
        </p:spPr>
        <p:txBody>
          <a:bodyPr wrap="square">
            <a:spAutoFit/>
          </a:bodyPr>
          <a:lstStyle/>
          <a:p>
            <a:pPr algn="ctr" fontAlgn="base">
              <a:spcBef>
                <a:spcPct val="0"/>
              </a:spcBef>
              <a:spcAft>
                <a:spcPct val="0"/>
              </a:spcAft>
            </a:pPr>
            <a:r>
              <a:rPr lang="en-US" sz="1600" dirty="0" smtClean="0">
                <a:latin typeface="Arial"/>
                <a:cs typeface="Arial"/>
              </a:rPr>
              <a:t>Filters</a:t>
            </a:r>
          </a:p>
        </p:txBody>
      </p:sp>
      <p:sp>
        <p:nvSpPr>
          <p:cNvPr id="64" name="Flowchart: Punched Tape 63"/>
          <p:cNvSpPr/>
          <p:nvPr/>
        </p:nvSpPr>
        <p:spPr bwMode="auto">
          <a:xfrm>
            <a:off x="5486400" y="4092038"/>
            <a:ext cx="1066800" cy="742208"/>
          </a:xfrm>
          <a:prstGeom prst="flowChartPunchedTap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a:xfrm>
            <a:off x="5486400" y="4166259"/>
            <a:ext cx="990600" cy="584776"/>
          </a:xfrm>
          <a:prstGeom prst="rect">
            <a:avLst/>
          </a:prstGeom>
        </p:spPr>
        <p:txBody>
          <a:bodyPr wrap="square" lIns="0" rIns="0">
            <a:spAutoFit/>
          </a:bodyPr>
          <a:lstStyle/>
          <a:p>
            <a:pPr algn="ctr" fontAlgn="base">
              <a:spcBef>
                <a:spcPct val="0"/>
              </a:spcBef>
              <a:spcAft>
                <a:spcPct val="0"/>
              </a:spcAft>
            </a:pPr>
            <a:r>
              <a:rPr lang="en-US" sz="1600" dirty="0" smtClean="0">
                <a:latin typeface="Arial"/>
                <a:cs typeface="Arial"/>
              </a:rPr>
              <a:t>Chunked Storage</a:t>
            </a:r>
          </a:p>
        </p:txBody>
      </p:sp>
      <p:sp>
        <p:nvSpPr>
          <p:cNvPr id="69" name="Flowchart: Punched Tape 68"/>
          <p:cNvSpPr/>
          <p:nvPr/>
        </p:nvSpPr>
        <p:spPr bwMode="auto">
          <a:xfrm>
            <a:off x="6553200" y="4092038"/>
            <a:ext cx="1295400" cy="742208"/>
          </a:xfrm>
          <a:prstGeom prst="flowChartPunchedTap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Rectangle 69"/>
          <p:cNvSpPr/>
          <p:nvPr/>
        </p:nvSpPr>
        <p:spPr>
          <a:xfrm>
            <a:off x="6599464" y="4166259"/>
            <a:ext cx="1202871" cy="584776"/>
          </a:xfrm>
          <a:prstGeom prst="rect">
            <a:avLst/>
          </a:prstGeom>
        </p:spPr>
        <p:txBody>
          <a:bodyPr wrap="square" lIns="0" rIns="0">
            <a:spAutoFit/>
          </a:bodyPr>
          <a:lstStyle/>
          <a:p>
            <a:pPr algn="ctr" fontAlgn="base">
              <a:spcBef>
                <a:spcPct val="0"/>
              </a:spcBef>
              <a:spcAft>
                <a:spcPct val="0"/>
              </a:spcAft>
            </a:pPr>
            <a:r>
              <a:rPr lang="en-US" sz="1600" dirty="0" smtClean="0">
                <a:latin typeface="Arial"/>
                <a:cs typeface="Arial"/>
              </a:rPr>
              <a:t>Version Compatibility</a:t>
            </a:r>
          </a:p>
        </p:txBody>
      </p:sp>
      <p:sp>
        <p:nvSpPr>
          <p:cNvPr id="73" name="Flowchart: Punched Tape 72"/>
          <p:cNvSpPr/>
          <p:nvPr/>
        </p:nvSpPr>
        <p:spPr bwMode="auto">
          <a:xfrm>
            <a:off x="7848600" y="4092038"/>
            <a:ext cx="1066800" cy="742208"/>
          </a:xfrm>
          <a:prstGeom prst="flowChartPunchedTape">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Rectangle 73"/>
          <p:cNvSpPr/>
          <p:nvPr/>
        </p:nvSpPr>
        <p:spPr>
          <a:xfrm>
            <a:off x="7886700" y="4166259"/>
            <a:ext cx="990600" cy="584776"/>
          </a:xfrm>
          <a:prstGeom prst="rect">
            <a:avLst/>
          </a:prstGeom>
        </p:spPr>
        <p:txBody>
          <a:bodyPr wrap="square" lIns="0" rIns="0">
            <a:spAutoFit/>
          </a:bodyPr>
          <a:lstStyle/>
          <a:p>
            <a:pPr algn="ctr" fontAlgn="base">
              <a:spcBef>
                <a:spcPct val="0"/>
              </a:spcBef>
              <a:spcAft>
                <a:spcPct val="0"/>
              </a:spcAft>
            </a:pPr>
            <a:r>
              <a:rPr lang="en-US" sz="1600" dirty="0" smtClean="0">
                <a:latin typeface="Arial"/>
                <a:cs typeface="Arial"/>
              </a:rPr>
              <a:t>and so on…</a:t>
            </a:r>
          </a:p>
        </p:txBody>
      </p:sp>
      <p:sp>
        <p:nvSpPr>
          <p:cNvPr id="79" name="Rectangle 78"/>
          <p:cNvSpPr/>
          <p:nvPr/>
        </p:nvSpPr>
        <p:spPr>
          <a:xfrm>
            <a:off x="685800" y="2895600"/>
            <a:ext cx="1676400" cy="830997"/>
          </a:xfrm>
          <a:prstGeom prst="rect">
            <a:avLst/>
          </a:prstGeom>
        </p:spPr>
        <p:txBody>
          <a:bodyPr wrap="square">
            <a:spAutoFit/>
          </a:bodyPr>
          <a:lstStyle/>
          <a:p>
            <a:pPr algn="ctr" fontAlgn="base">
              <a:spcBef>
                <a:spcPct val="0"/>
              </a:spcBef>
              <a:spcAft>
                <a:spcPct val="0"/>
              </a:spcAft>
            </a:pPr>
            <a:r>
              <a:rPr lang="en-US" sz="2400" dirty="0" smtClean="0">
                <a:latin typeface="Arial"/>
                <a:cs typeface="Arial"/>
              </a:rPr>
              <a:t>Language</a:t>
            </a:r>
          </a:p>
          <a:p>
            <a:pPr algn="ctr" fontAlgn="base">
              <a:spcBef>
                <a:spcPct val="0"/>
              </a:spcBef>
              <a:spcAft>
                <a:spcPct val="0"/>
              </a:spcAft>
            </a:pPr>
            <a:r>
              <a:rPr lang="en-US" sz="2400" dirty="0" smtClean="0">
                <a:latin typeface="Arial"/>
                <a:cs typeface="Arial"/>
              </a:rPr>
              <a:t>Interfaces</a:t>
            </a:r>
          </a:p>
        </p:txBody>
      </p:sp>
      <p:sp>
        <p:nvSpPr>
          <p:cNvPr id="88" name="Round Diagonal Corner Rectangle 87"/>
          <p:cNvSpPr/>
          <p:nvPr/>
        </p:nvSpPr>
        <p:spPr bwMode="auto">
          <a:xfrm>
            <a:off x="2688431" y="2756064"/>
            <a:ext cx="2895600" cy="1113312"/>
          </a:xfrm>
          <a:prstGeom prst="round2DiagRect">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a:xfrm>
            <a:off x="2438400" y="2735986"/>
            <a:ext cx="3395663" cy="1077218"/>
          </a:xfrm>
          <a:prstGeom prst="rect">
            <a:avLst/>
          </a:prstGeom>
        </p:spPr>
        <p:txBody>
          <a:bodyPr wrap="square" anchor="ctr">
            <a:spAutoFit/>
          </a:bodyPr>
          <a:lstStyle/>
          <a:p>
            <a:pPr algn="ctr" fontAlgn="base">
              <a:spcBef>
                <a:spcPct val="0"/>
              </a:spcBef>
              <a:spcAft>
                <a:spcPct val="0"/>
              </a:spcAft>
            </a:pPr>
            <a:r>
              <a:rPr lang="en-US" dirty="0" smtClean="0">
                <a:latin typeface="Arial"/>
                <a:cs typeface="Arial"/>
              </a:rPr>
              <a:t>HDF5 Data Model Objects</a:t>
            </a:r>
            <a:br>
              <a:rPr lang="en-US" dirty="0" smtClean="0">
                <a:latin typeface="Arial"/>
                <a:cs typeface="Arial"/>
              </a:rPr>
            </a:br>
            <a:r>
              <a:rPr lang="en-US" sz="1600" dirty="0" smtClean="0">
                <a:latin typeface="Arial"/>
                <a:cs typeface="Arial"/>
              </a:rPr>
              <a:t>Groups, Datasets, Attributes, …</a:t>
            </a:r>
            <a:endParaRPr lang="en-US" dirty="0" smtClean="0">
              <a:latin typeface="Arial"/>
              <a:cs typeface="Arial"/>
            </a:endParaRPr>
          </a:p>
        </p:txBody>
      </p:sp>
      <p:sp>
        <p:nvSpPr>
          <p:cNvPr id="91" name="Round Diagonal Corner Rectangle 90"/>
          <p:cNvSpPr/>
          <p:nvPr/>
        </p:nvSpPr>
        <p:spPr bwMode="auto">
          <a:xfrm>
            <a:off x="5693568" y="2756064"/>
            <a:ext cx="2895600" cy="1113312"/>
          </a:xfrm>
          <a:prstGeom prst="round2DiagRect">
            <a:avLst/>
          </a:prstGeom>
          <a:solidFill>
            <a:srgbClr val="DD919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a:xfrm>
            <a:off x="5443537" y="2920652"/>
            <a:ext cx="3395663" cy="707886"/>
          </a:xfrm>
          <a:prstGeom prst="rect">
            <a:avLst/>
          </a:prstGeom>
        </p:spPr>
        <p:txBody>
          <a:bodyPr wrap="square" anchor="ctr">
            <a:spAutoFit/>
          </a:bodyPr>
          <a:lstStyle/>
          <a:p>
            <a:pPr algn="ctr" fontAlgn="base">
              <a:spcBef>
                <a:spcPct val="0"/>
              </a:spcBef>
              <a:spcAft>
                <a:spcPct val="0"/>
              </a:spcAft>
            </a:pPr>
            <a:r>
              <a:rPr lang="en-US" dirty="0" smtClean="0">
                <a:latin typeface="Arial"/>
                <a:cs typeface="Arial"/>
              </a:rPr>
              <a:t>Tunable Properties</a:t>
            </a:r>
            <a:br>
              <a:rPr lang="en-US" dirty="0" smtClean="0">
                <a:latin typeface="Arial"/>
                <a:cs typeface="Arial"/>
              </a:rPr>
            </a:br>
            <a:r>
              <a:rPr lang="en-US" sz="1600" dirty="0" smtClean="0">
                <a:latin typeface="Arial"/>
                <a:cs typeface="Arial"/>
              </a:rPr>
              <a:t>Creation, Access, Transfer, ..</a:t>
            </a:r>
            <a:endParaRPr lang="en-US" dirty="0" smtClean="0">
              <a:latin typeface="Arial"/>
              <a:cs typeface="Arial"/>
            </a:endParaRPr>
          </a:p>
        </p:txBody>
      </p:sp>
      <p:sp>
        <p:nvSpPr>
          <p:cNvPr id="96" name="Rectangle 95"/>
          <p:cNvSpPr/>
          <p:nvPr/>
        </p:nvSpPr>
        <p:spPr bwMode="auto">
          <a:xfrm>
            <a:off x="228600" y="2756064"/>
            <a:ext cx="381000" cy="3339935"/>
          </a:xfrm>
          <a:prstGeom prst="rect">
            <a:avLst/>
          </a:prstGeom>
          <a:solidFill>
            <a:srgbClr val="0000FF"/>
          </a:solidFill>
          <a:ln w="9525" cap="flat" cmpd="sng" algn="ctr">
            <a:noFill/>
            <a:prstDash val="solid"/>
            <a:round/>
            <a:headEnd type="none" w="med" len="med"/>
            <a:tailEnd type="none" w="med" len="med"/>
          </a:ln>
          <a:effectLst/>
        </p:spPr>
        <p:txBody>
          <a:bodyPr vert="vert270" wrap="non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a:cs typeface="Arial"/>
              </a:rPr>
              <a:t>HDF5 Library</a:t>
            </a:r>
          </a:p>
        </p:txBody>
      </p:sp>
      <p:sp>
        <p:nvSpPr>
          <p:cNvPr id="72" name="Rectangle 71"/>
          <p:cNvSpPr/>
          <p:nvPr/>
        </p:nvSpPr>
        <p:spPr>
          <a:xfrm>
            <a:off x="6400800" y="5353792"/>
            <a:ext cx="990600" cy="359739"/>
          </a:xfrm>
          <a:prstGeom prst="rect">
            <a:avLst/>
          </a:prstGeom>
          <a:noFill/>
        </p:spPr>
        <p:txBody>
          <a:bodyPr wrap="square">
            <a:spAutoFit/>
          </a:bodyPr>
          <a:lstStyle/>
          <a:p>
            <a:pPr algn="ctr" fontAlgn="base">
              <a:spcBef>
                <a:spcPct val="0"/>
              </a:spcBef>
              <a:spcAft>
                <a:spcPct val="0"/>
              </a:spcAft>
            </a:pPr>
            <a:r>
              <a:rPr lang="en-US" dirty="0" smtClean="0"/>
              <a:t>…</a:t>
            </a:r>
          </a:p>
        </p:txBody>
      </p:sp>
      <p:sp>
        <p:nvSpPr>
          <p:cNvPr id="76" name="Rectangle 75"/>
          <p:cNvSpPr/>
          <p:nvPr/>
        </p:nvSpPr>
        <p:spPr>
          <a:xfrm>
            <a:off x="8153400" y="1560615"/>
            <a:ext cx="990600" cy="359739"/>
          </a:xfrm>
          <a:prstGeom prst="rect">
            <a:avLst/>
          </a:prstGeom>
          <a:noFill/>
        </p:spPr>
        <p:txBody>
          <a:bodyPr wrap="square">
            <a:spAutoFit/>
          </a:bodyPr>
          <a:lstStyle/>
          <a:p>
            <a:pPr algn="ctr" fontAlgn="base">
              <a:spcBef>
                <a:spcPct val="0"/>
              </a:spcBef>
              <a:spcAft>
                <a:spcPct val="0"/>
              </a:spcAft>
            </a:pPr>
            <a:r>
              <a:rPr lang="en-US" dirty="0" smtClean="0"/>
              <a:t>…</a:t>
            </a:r>
          </a:p>
        </p:txBody>
      </p:sp>
      <p:sp>
        <p:nvSpPr>
          <p:cNvPr id="98" name="Rectangle 97"/>
          <p:cNvSpPr/>
          <p:nvPr/>
        </p:nvSpPr>
        <p:spPr bwMode="auto">
          <a:xfrm>
            <a:off x="228600" y="2438400"/>
            <a:ext cx="8686800" cy="317665"/>
          </a:xfrm>
          <a:prstGeom prst="rect">
            <a:avLst/>
          </a:prstGeom>
          <a:solidFill>
            <a:srgbClr val="0000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dirty="0" smtClean="0">
                <a:ln>
                  <a:noFill/>
                </a:ln>
                <a:solidFill>
                  <a:schemeClr val="bg1"/>
                </a:solidFill>
                <a:effectLst/>
              </a:rPr>
              <a:t>HDF5 API</a:t>
            </a:r>
          </a:p>
        </p:txBody>
      </p:sp>
      <p:sp>
        <p:nvSpPr>
          <p:cNvPr id="77" name="Rectangle 76"/>
          <p:cNvSpPr/>
          <p:nvPr/>
        </p:nvSpPr>
        <p:spPr bwMode="auto">
          <a:xfrm>
            <a:off x="228600" y="6096000"/>
            <a:ext cx="8686800" cy="457200"/>
          </a:xfrm>
          <a:prstGeom prst="rect">
            <a:avLst/>
          </a:prstGeom>
          <a:solidFill>
            <a:srgbClr val="00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cs typeface="Arial"/>
              </a:rPr>
              <a:t>Storage</a:t>
            </a:r>
          </a:p>
        </p:txBody>
      </p:sp>
      <p:sp>
        <p:nvSpPr>
          <p:cNvPr id="81" name="Rectangle 80"/>
          <p:cNvSpPr/>
          <p:nvPr/>
        </p:nvSpPr>
        <p:spPr>
          <a:xfrm>
            <a:off x="152400" y="1509156"/>
            <a:ext cx="2209800" cy="830997"/>
          </a:xfrm>
          <a:prstGeom prst="rect">
            <a:avLst/>
          </a:prstGeom>
        </p:spPr>
        <p:txBody>
          <a:bodyPr wrap="square">
            <a:spAutoFit/>
          </a:bodyPr>
          <a:lstStyle/>
          <a:p>
            <a:pPr algn="ctr" fontAlgn="base">
              <a:spcBef>
                <a:spcPct val="0"/>
              </a:spcBef>
              <a:spcAft>
                <a:spcPct val="0"/>
              </a:spcAft>
            </a:pPr>
            <a:r>
              <a:rPr lang="en-US" sz="2400" dirty="0" smtClean="0">
                <a:latin typeface="Arial"/>
                <a:cs typeface="Arial"/>
              </a:rPr>
              <a:t>Domain Data</a:t>
            </a:r>
            <a:br>
              <a:rPr lang="en-US" sz="2400" dirty="0" smtClean="0">
                <a:latin typeface="Arial"/>
                <a:cs typeface="Arial"/>
              </a:rPr>
            </a:br>
            <a:r>
              <a:rPr lang="en-US" sz="2400" dirty="0" smtClean="0">
                <a:latin typeface="Arial"/>
                <a:cs typeface="Arial"/>
              </a:rPr>
              <a:t>Objects</a:t>
            </a:r>
          </a:p>
        </p:txBody>
      </p:sp>
      <p:sp>
        <p:nvSpPr>
          <p:cNvPr id="100" name="Diamond 99"/>
          <p:cNvSpPr/>
          <p:nvPr/>
        </p:nvSpPr>
        <p:spPr bwMode="auto">
          <a:xfrm>
            <a:off x="2362200" y="1447800"/>
            <a:ext cx="990600" cy="990600"/>
          </a:xfrm>
          <a:prstGeom prst="diamond">
            <a:avLst/>
          </a:prstGeom>
          <a:solidFill>
            <a:schemeClr val="tx2"/>
          </a:solidFill>
          <a:ln w="9525" cap="flat" cmpd="sng" algn="ctr">
            <a:solidFill>
              <a:schemeClr val="tx1"/>
            </a:solidFill>
            <a:prstDash val="solid"/>
            <a:round/>
            <a:headEnd type="none" w="med" len="med"/>
            <a:tailEnd type="none" w="med" len="med"/>
          </a:ln>
          <a:effectLst/>
        </p:spPr>
        <p:txBody>
          <a:bodyPr vert="horz" wrap="none" lIns="0" tIns="0" rIns="0" bIns="0" numCol="1" rtlCol="0" anchor="b"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a:cs typeface="Arial"/>
              </a:rPr>
              <a:t> EOS</a:t>
            </a:r>
          </a:p>
          <a:p>
            <a:pPr marL="0" marR="0" indent="0" algn="ctr" defTabSz="914400" rtl="0" eaLnBrk="1" fontAlgn="base" latinLnBrk="0" hangingPunct="1">
              <a:lnSpc>
                <a:spcPct val="100000"/>
              </a:lnSpc>
              <a:spcBef>
                <a:spcPct val="0"/>
              </a:spcBef>
              <a:spcAft>
                <a:spcPct val="0"/>
              </a:spcAft>
              <a:buClrTx/>
              <a:buSzTx/>
              <a:buFontTx/>
              <a:buNone/>
              <a:tabLst/>
            </a:pPr>
            <a:r>
              <a:rPr lang="en-US" sz="1600" i="1" dirty="0" smtClean="0">
                <a:solidFill>
                  <a:schemeClr val="bg1"/>
                </a:solidFill>
                <a:latin typeface="Arial"/>
                <a:cs typeface="Arial"/>
              </a:rPr>
              <a:t>library</a:t>
            </a:r>
            <a:endParaRPr kumimoji="0" lang="en-US" sz="1600" b="0" i="1" u="none" strike="noStrike" cap="none" normalizeH="0" baseline="0" dirty="0" smtClean="0">
              <a:ln>
                <a:noFill/>
              </a:ln>
              <a:solidFill>
                <a:schemeClr val="bg1"/>
              </a:solidFill>
              <a:effectLst/>
              <a:latin typeface="Arial"/>
              <a:cs typeface="Arial"/>
            </a:endParaRPr>
          </a:p>
        </p:txBody>
      </p:sp>
      <p:sp>
        <p:nvSpPr>
          <p:cNvPr id="109" name="Rectangle 108"/>
          <p:cNvSpPr/>
          <p:nvPr/>
        </p:nvSpPr>
        <p:spPr>
          <a:xfrm>
            <a:off x="76200" y="909935"/>
            <a:ext cx="2286000" cy="461665"/>
          </a:xfrm>
          <a:prstGeom prst="rect">
            <a:avLst/>
          </a:prstGeom>
        </p:spPr>
        <p:txBody>
          <a:bodyPr wrap="square">
            <a:spAutoFit/>
          </a:bodyPr>
          <a:lstStyle/>
          <a:p>
            <a:pPr algn="ctr" fontAlgn="base">
              <a:spcBef>
                <a:spcPct val="0"/>
              </a:spcBef>
              <a:spcAft>
                <a:spcPct val="0"/>
              </a:spcAft>
            </a:pPr>
            <a:r>
              <a:rPr lang="en-US" sz="2400" dirty="0" smtClean="0">
                <a:latin typeface="Arial"/>
                <a:cs typeface="Arial"/>
              </a:rPr>
              <a:t>Applications</a:t>
            </a:r>
          </a:p>
        </p:txBody>
      </p:sp>
      <p:sp>
        <p:nvSpPr>
          <p:cNvPr id="111" name="Rectangle 110"/>
          <p:cNvSpPr/>
          <p:nvPr/>
        </p:nvSpPr>
        <p:spPr bwMode="auto">
          <a:xfrm>
            <a:off x="7391400" y="1447800"/>
            <a:ext cx="1524000" cy="99060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7" name="Rectangle 116"/>
          <p:cNvSpPr/>
          <p:nvPr/>
        </p:nvSpPr>
        <p:spPr bwMode="auto">
          <a:xfrm>
            <a:off x="6248400" y="914400"/>
            <a:ext cx="1143000" cy="533400"/>
          </a:xfrm>
          <a:prstGeom prst="rect">
            <a:avLst/>
          </a:prstGeom>
          <a:solidFill>
            <a:srgbClr val="00999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600" dirty="0" err="1" smtClean="0">
                <a:latin typeface="Arial"/>
                <a:cs typeface="Arial"/>
              </a:rPr>
              <a:t>YourBioApp</a:t>
            </a:r>
            <a:endParaRPr lang="en-US" sz="1600" dirty="0" smtClean="0">
              <a:latin typeface="Arial"/>
              <a:cs typeface="Arial"/>
            </a:endParaRPr>
          </a:p>
          <a:p>
            <a:pPr algn="ctr" fontAlgn="base">
              <a:spcBef>
                <a:spcPct val="0"/>
              </a:spcBef>
              <a:spcAft>
                <a:spcPct val="0"/>
              </a:spcAft>
            </a:pPr>
            <a:endParaRPr lang="en-US" sz="1600" dirty="0" smtClean="0"/>
          </a:p>
        </p:txBody>
      </p:sp>
      <p:sp>
        <p:nvSpPr>
          <p:cNvPr id="115" name="Rectangle 114"/>
          <p:cNvSpPr/>
          <p:nvPr/>
        </p:nvSpPr>
        <p:spPr bwMode="auto">
          <a:xfrm>
            <a:off x="2286000" y="914400"/>
            <a:ext cx="1143000" cy="53340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smtClean="0">
                <a:latin typeface="Arial"/>
                <a:cs typeface="Arial"/>
              </a:rPr>
              <a:t>Climate</a:t>
            </a:r>
            <a:endParaRPr lang="en-US" sz="1600" dirty="0" smtClean="0">
              <a:latin typeface="Arial"/>
              <a:cs typeface="Arial"/>
            </a:endParaRPr>
          </a:p>
          <a:p>
            <a:pPr algn="ctr" fontAlgn="base">
              <a:spcBef>
                <a:spcPct val="0"/>
              </a:spcBef>
              <a:spcAft>
                <a:spcPct val="0"/>
              </a:spcAft>
            </a:pPr>
            <a:r>
              <a:rPr lang="en-US" sz="1600" dirty="0" smtClean="0">
                <a:latin typeface="Arial"/>
                <a:cs typeface="Arial"/>
              </a:rPr>
              <a:t>Model</a:t>
            </a:r>
          </a:p>
        </p:txBody>
      </p:sp>
      <p:sp>
        <p:nvSpPr>
          <p:cNvPr id="116" name="Rectangle 115"/>
          <p:cNvSpPr/>
          <p:nvPr/>
        </p:nvSpPr>
        <p:spPr bwMode="auto">
          <a:xfrm>
            <a:off x="3657600" y="914400"/>
            <a:ext cx="914400" cy="53340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600" dirty="0" err="1" smtClean="0">
                <a:latin typeface="Arial"/>
                <a:cs typeface="Arial"/>
              </a:rPr>
              <a:t>myApp</a:t>
            </a:r>
            <a:endParaRPr lang="en-US" sz="1600" dirty="0" smtClean="0">
              <a:latin typeface="Arial"/>
              <a:cs typeface="Arial"/>
            </a:endParaRPr>
          </a:p>
          <a:p>
            <a:pPr algn="ctr" fontAlgn="base">
              <a:spcBef>
                <a:spcPct val="0"/>
              </a:spcBef>
              <a:spcAft>
                <a:spcPct val="0"/>
              </a:spcAft>
            </a:pPr>
            <a:endParaRPr lang="en-US" sz="1600" dirty="0" smtClean="0"/>
          </a:p>
        </p:txBody>
      </p:sp>
      <p:sp>
        <p:nvSpPr>
          <p:cNvPr id="106" name="Diamond 105"/>
          <p:cNvSpPr/>
          <p:nvPr/>
        </p:nvSpPr>
        <p:spPr bwMode="auto">
          <a:xfrm>
            <a:off x="3581400" y="1447800"/>
            <a:ext cx="990600" cy="990600"/>
          </a:xfrm>
          <a:prstGeom prst="diamond">
            <a:avLst/>
          </a:prstGeom>
          <a:solidFill>
            <a:schemeClr val="tx2"/>
          </a:solidFill>
          <a:ln w="9525" cap="flat" cmpd="sng" algn="ctr">
            <a:solidFill>
              <a:schemeClr val="tx1"/>
            </a:solidFill>
            <a:prstDash val="solid"/>
            <a:round/>
            <a:headEnd type="none" w="med" len="med"/>
            <a:tailEnd type="none" w="med" len="med"/>
          </a:ln>
          <a:effectLst/>
        </p:spPr>
        <p:txBody>
          <a:bodyPr vert="horz" wrap="none" lIns="0" tIns="0" rIns="0" bIns="0" numCol="1" rtlCol="0" anchor="b"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a:cs typeface="Arial"/>
              </a:rPr>
              <a:t>netCDF4</a:t>
            </a:r>
          </a:p>
          <a:p>
            <a:pPr marL="0" marR="0" indent="0" algn="ctr" defTabSz="914400" rtl="0" eaLnBrk="1" fontAlgn="base" latinLnBrk="0" hangingPunct="1">
              <a:lnSpc>
                <a:spcPct val="100000"/>
              </a:lnSpc>
              <a:spcBef>
                <a:spcPct val="0"/>
              </a:spcBef>
              <a:spcAft>
                <a:spcPct val="0"/>
              </a:spcAft>
              <a:buClrTx/>
              <a:buSzTx/>
              <a:buFontTx/>
              <a:buNone/>
              <a:tabLst/>
            </a:pPr>
            <a:r>
              <a:rPr lang="en-US" sz="1600" i="1" dirty="0" smtClean="0">
                <a:solidFill>
                  <a:schemeClr val="bg1"/>
                </a:solidFill>
                <a:latin typeface="Arial"/>
                <a:cs typeface="Arial"/>
              </a:rPr>
              <a:t>  library</a:t>
            </a:r>
            <a:endParaRPr kumimoji="0" lang="en-US" sz="1600" b="0" i="1" u="none" strike="noStrike" cap="none" normalizeH="0" baseline="0" dirty="0" smtClean="0">
              <a:ln>
                <a:noFill/>
              </a:ln>
              <a:solidFill>
                <a:schemeClr val="bg1"/>
              </a:solidFill>
              <a:effectLst/>
              <a:latin typeface="Arial"/>
              <a:cs typeface="Arial"/>
            </a:endParaRPr>
          </a:p>
        </p:txBody>
      </p:sp>
      <p:sp>
        <p:nvSpPr>
          <p:cNvPr id="54" name="Diamond 53"/>
          <p:cNvSpPr/>
          <p:nvPr/>
        </p:nvSpPr>
        <p:spPr bwMode="auto">
          <a:xfrm>
            <a:off x="4876800" y="1447800"/>
            <a:ext cx="990600" cy="990600"/>
          </a:xfrm>
          <a:prstGeom prst="diamond">
            <a:avLst/>
          </a:prstGeom>
          <a:solidFill>
            <a:schemeClr val="tx2"/>
          </a:solidFill>
          <a:ln w="9525" cap="flat" cmpd="sng" algn="ctr">
            <a:solidFill>
              <a:schemeClr val="tx1"/>
            </a:solidFill>
            <a:prstDash val="solid"/>
            <a:round/>
            <a:headEnd type="none" w="med" len="med"/>
            <a:tailEnd type="none" w="med" len="med"/>
          </a:ln>
          <a:effectLst/>
        </p:spPr>
        <p:txBody>
          <a:bodyPr vert="horz" wrap="none" lIns="0" tIns="0" rIns="0" bIns="0" numCol="1" rtlCol="0" anchor="b"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Arial"/>
                <a:cs typeface="Arial"/>
              </a:rPr>
              <a:t>Sony </a:t>
            </a:r>
            <a:r>
              <a:rPr lang="en-US" sz="1600" dirty="0" err="1" smtClean="0">
                <a:solidFill>
                  <a:schemeClr val="bg1"/>
                </a:solidFill>
                <a:latin typeface="Arial"/>
                <a:cs typeface="Arial"/>
              </a:rPr>
              <a:t>Pict</a:t>
            </a:r>
            <a:endParaRPr lang="en-US" sz="1600" dirty="0" smtClean="0">
              <a:solidFill>
                <a:schemeClr val="bg1"/>
              </a:solidFill>
              <a:latin typeface="Arial"/>
              <a:cs typeface="Arial"/>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i="1" dirty="0" smtClean="0">
                <a:solidFill>
                  <a:schemeClr val="bg1"/>
                </a:solidFill>
                <a:latin typeface="Arial"/>
                <a:cs typeface="Arial"/>
              </a:rPr>
              <a:t>  Field3d</a:t>
            </a:r>
            <a:endParaRPr kumimoji="0" lang="en-US" sz="1600" b="0" i="1" u="none" strike="noStrike" cap="none" normalizeH="0" baseline="0" dirty="0" smtClean="0">
              <a:ln>
                <a:noFill/>
              </a:ln>
              <a:solidFill>
                <a:schemeClr val="bg1"/>
              </a:solidFill>
              <a:effectLst/>
              <a:latin typeface="Arial"/>
              <a:cs typeface="Arial"/>
            </a:endParaRPr>
          </a:p>
        </p:txBody>
      </p:sp>
      <p:pic>
        <p:nvPicPr>
          <p:cNvPr id="59" name="Picture 2"/>
          <p:cNvPicPr>
            <a:picLocks noChangeAspect="1" noChangeArrowheads="1"/>
          </p:cNvPicPr>
          <p:nvPr/>
        </p:nvPicPr>
        <p:blipFill>
          <a:blip r:embed="rId3"/>
          <a:srcRect/>
          <a:stretch>
            <a:fillRect/>
          </a:stretch>
        </p:blipFill>
        <p:spPr bwMode="auto">
          <a:xfrm>
            <a:off x="4804690" y="914400"/>
            <a:ext cx="1138910" cy="628977"/>
          </a:xfrm>
          <a:prstGeom prst="rect">
            <a:avLst/>
          </a:prstGeom>
          <a:ln>
            <a:noFill/>
          </a:ln>
          <a:effectLst>
            <a:outerShdw blurRad="292100" dist="139700" dir="2700000" algn="tl" rotWithShape="0">
              <a:srgbClr val="333333">
                <a:alpha val="65000"/>
              </a:srgbClr>
            </a:outerShdw>
          </a:effectLst>
        </p:spPr>
      </p:pic>
      <p:sp>
        <p:nvSpPr>
          <p:cNvPr id="68" name="Rectangle 67"/>
          <p:cNvSpPr/>
          <p:nvPr/>
        </p:nvSpPr>
        <p:spPr bwMode="auto">
          <a:xfrm>
            <a:off x="6629400" y="1295400"/>
            <a:ext cx="762000" cy="1143000"/>
          </a:xfrm>
          <a:prstGeom prst="rect">
            <a:avLst/>
          </a:prstGeom>
          <a:solidFill>
            <a:srgbClr val="00999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US" sz="1600" dirty="0" smtClean="0"/>
          </a:p>
        </p:txBody>
      </p:sp>
      <p:sp>
        <p:nvSpPr>
          <p:cNvPr id="60" name="Diamond 59"/>
          <p:cNvSpPr/>
          <p:nvPr/>
        </p:nvSpPr>
        <p:spPr bwMode="auto">
          <a:xfrm>
            <a:off x="6172200" y="1447800"/>
            <a:ext cx="990600" cy="990600"/>
          </a:xfrm>
          <a:prstGeom prst="diamond">
            <a:avLst/>
          </a:prstGeom>
          <a:solidFill>
            <a:schemeClr val="tx2"/>
          </a:solidFill>
          <a:ln w="9525" cap="flat" cmpd="sng" algn="ctr">
            <a:solidFill>
              <a:schemeClr val="tx1"/>
            </a:solidFill>
            <a:prstDash val="solid"/>
            <a:round/>
            <a:headEnd type="none" w="med" len="med"/>
            <a:tailEnd type="none" w="med" len="med"/>
          </a:ln>
          <a:effectLst/>
        </p:spPr>
        <p:txBody>
          <a:bodyPr vert="horz" wrap="none" lIns="0" tIns="0" rIns="0" bIns="0" numCol="1" rtlCol="0" anchor="b" anchorCtr="1"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rPr>
              <a:t> </a:t>
            </a:r>
            <a:r>
              <a:rPr lang="en-US" sz="1600" dirty="0" err="1" smtClean="0">
                <a:solidFill>
                  <a:schemeClr val="bg1"/>
                </a:solidFill>
                <a:latin typeface="Arial"/>
                <a:cs typeface="Arial"/>
              </a:rPr>
              <a:t>BioHDF</a:t>
            </a:r>
            <a:endParaRPr lang="en-US" sz="1600" dirty="0" smtClean="0">
              <a:solidFill>
                <a:schemeClr val="bg1"/>
              </a:solidFill>
              <a:latin typeface="Arial"/>
              <a:cs typeface="Arial"/>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i="1" dirty="0" smtClean="0">
                <a:solidFill>
                  <a:schemeClr val="bg1"/>
                </a:solidFill>
                <a:latin typeface="Arial"/>
                <a:cs typeface="Arial"/>
              </a:rPr>
              <a:t>  library</a:t>
            </a:r>
            <a:endParaRPr kumimoji="0" lang="en-US" sz="1600" b="0" i="1" u="none" strike="noStrike" cap="none" normalizeH="0" baseline="0" dirty="0" smtClean="0">
              <a:ln>
                <a:noFill/>
              </a:ln>
              <a:solidFill>
                <a:schemeClr val="bg1"/>
              </a:solidFill>
              <a:effectLst/>
              <a:latin typeface="Arial"/>
              <a:cs typeface="Arial"/>
            </a:endParaRPr>
          </a:p>
        </p:txBody>
      </p:sp>
      <p:sp>
        <p:nvSpPr>
          <p:cNvPr id="63" name="Rectangle 62"/>
          <p:cNvSpPr/>
          <p:nvPr/>
        </p:nvSpPr>
        <p:spPr bwMode="auto">
          <a:xfrm>
            <a:off x="7696200" y="914400"/>
            <a:ext cx="1143000" cy="152400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sz="1600" dirty="0" smtClean="0">
                <a:latin typeface="Arial"/>
                <a:cs typeface="Arial"/>
              </a:rPr>
              <a:t>MATLAB©</a:t>
            </a:r>
          </a:p>
          <a:p>
            <a:pPr algn="ctr" fontAlgn="base">
              <a:spcBef>
                <a:spcPct val="0"/>
              </a:spcBef>
              <a:spcAft>
                <a:spcPct val="0"/>
              </a:spcAft>
            </a:pPr>
            <a:endParaRPr lang="en-US" sz="1600" dirty="0" smtClean="0"/>
          </a:p>
        </p:txBody>
      </p:sp>
      <p:sp>
        <p:nvSpPr>
          <p:cNvPr id="3" name="Date Placeholder 2"/>
          <p:cNvSpPr>
            <a:spLocks noGrp="1"/>
          </p:cNvSpPr>
          <p:nvPr>
            <p:ph type="dt" sz="half" idx="10"/>
          </p:nvPr>
        </p:nvSpPr>
        <p:spPr/>
        <p:txBody>
          <a:bodyPr/>
          <a:lstStyle/>
          <a:p>
            <a:pPr>
              <a:defRPr/>
            </a:pPr>
            <a:fld id="{F378FD83-1B9A-2F40-B775-F98800295DE1}" type="datetime1">
              <a:rPr lang="en-US" smtClean="0">
                <a:solidFill>
                  <a:srgbClr val="FFFFFF"/>
                </a:solidFill>
              </a:rPr>
              <a:t>9/24/15</a:t>
            </a:fld>
            <a:endParaRPr lang="en-US" dirty="0">
              <a:solidFill>
                <a:srgbClr val="FFFFFF"/>
              </a:solidFill>
            </a:endParaRPr>
          </a:p>
        </p:txBody>
      </p:sp>
    </p:spTree>
    <p:extLst>
      <p:ext uri="{BB962C8B-B14F-4D97-AF65-F5344CB8AC3E}">
        <p14:creationId xmlns:p14="http://schemas.microsoft.com/office/powerpoint/2010/main" val="262698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HDF5 Software</a:t>
            </a:r>
            <a:endParaRPr lang="en-US" dirty="0"/>
          </a:p>
        </p:txBody>
      </p:sp>
      <p:sp>
        <p:nvSpPr>
          <p:cNvPr id="8" name="Text Placeholder 7"/>
          <p:cNvSpPr>
            <a:spLocks noGrp="1"/>
          </p:cNvSpPr>
          <p:nvPr>
            <p:ph idx="1"/>
          </p:nvPr>
        </p:nvSpPr>
        <p:spPr/>
        <p:txBody>
          <a:bodyPr>
            <a:normAutofit/>
          </a:bodyPr>
          <a:lstStyle/>
          <a:p>
            <a:r>
              <a:rPr lang="en-US" dirty="0" smtClean="0"/>
              <a:t>HDF5 runs on all flavors of Linux, Mac OS X, Windows, AIX, Solaris, </a:t>
            </a:r>
            <a:r>
              <a:rPr lang="en-US" dirty="0" err="1" smtClean="0"/>
              <a:t>FreeBDS</a:t>
            </a:r>
            <a:r>
              <a:rPr lang="en-US" dirty="0" smtClean="0"/>
              <a:t>, Cray, etc.</a:t>
            </a:r>
          </a:p>
          <a:p>
            <a:r>
              <a:rPr lang="en-US" dirty="0" smtClean="0"/>
              <a:t>GNU, Intel, PGI compilers</a:t>
            </a:r>
          </a:p>
          <a:p>
            <a:r>
              <a:rPr lang="en-US" dirty="0" smtClean="0"/>
              <a:t>Platforms and configurations tested for each release are listed at</a:t>
            </a:r>
            <a:endParaRPr lang="en-US" dirty="0"/>
          </a:p>
          <a:p>
            <a:pPr marL="400050" lvl="1" indent="0">
              <a:buNone/>
            </a:pPr>
            <a:r>
              <a:rPr lang="en-US" dirty="0">
                <a:hlinkClick r:id="rId2"/>
              </a:rPr>
              <a:t>https://www.hdfgroup.org/HDF5/release/platforms5.</a:t>
            </a:r>
            <a:r>
              <a:rPr lang="en-US" dirty="0" smtClean="0">
                <a:hlinkClick r:id="rId2"/>
              </a:rPr>
              <a:t>html</a:t>
            </a:r>
            <a:r>
              <a:rPr lang="en-US" dirty="0" smtClean="0"/>
              <a:t> </a:t>
            </a:r>
          </a:p>
          <a:p>
            <a:r>
              <a:rPr lang="en-US" dirty="0" smtClean="0"/>
              <a:t>Talk to us if you need help to port HDF5 to unsupported platform!</a:t>
            </a:r>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22</a:t>
            </a:fld>
            <a:endParaRPr lang="en-US"/>
          </a:p>
        </p:txBody>
      </p:sp>
      <p:sp>
        <p:nvSpPr>
          <p:cNvPr id="9" name="Date Placeholder 3"/>
          <p:cNvSpPr>
            <a:spLocks noGrp="1"/>
          </p:cNvSpPr>
          <p:nvPr>
            <p:ph type="dt" sz="half" idx="10"/>
          </p:nvPr>
        </p:nvSpPr>
        <p:spPr>
          <a:xfrm>
            <a:off x="0" y="6629400"/>
            <a:ext cx="2286000" cy="228600"/>
          </a:xfrm>
        </p:spPr>
        <p:txBody>
          <a:bodyPr/>
          <a:lstStyle/>
          <a:p>
            <a:pPr>
              <a:defRPr/>
            </a:pPr>
            <a:fld id="{7A794F87-00D8-2D43-B345-E2B51EC4A52A}" type="datetime1">
              <a:rPr lang="en-US" smtClean="0"/>
              <a:t>9/24/15</a:t>
            </a:fld>
            <a:endParaRPr lang="en-US" dirty="0"/>
          </a:p>
        </p:txBody>
      </p:sp>
    </p:spTree>
    <p:extLst>
      <p:ext uri="{BB962C8B-B14F-4D97-AF65-F5344CB8AC3E}">
        <p14:creationId xmlns:p14="http://schemas.microsoft.com/office/powerpoint/2010/main" val="343901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HDF Group services</a:t>
            </a:r>
            <a:endParaRPr lang="en-US" dirty="0"/>
          </a:p>
        </p:txBody>
      </p:sp>
      <p:sp>
        <p:nvSpPr>
          <p:cNvPr id="8" name="Text Placeholder 7"/>
          <p:cNvSpPr>
            <a:spLocks noGrp="1"/>
          </p:cNvSpPr>
          <p:nvPr>
            <p:ph idx="1"/>
          </p:nvPr>
        </p:nvSpPr>
        <p:spPr/>
        <p:txBody>
          <a:bodyPr>
            <a:normAutofit/>
          </a:bodyPr>
          <a:lstStyle/>
          <a:p>
            <a:r>
              <a:rPr lang="en-US" dirty="0" smtClean="0"/>
              <a:t>Helpdesk </a:t>
            </a:r>
            <a:r>
              <a:rPr lang="en-US" dirty="0"/>
              <a:t>and mailing lists</a:t>
            </a:r>
          </a:p>
          <a:p>
            <a:pPr lvl="1">
              <a:buFont typeface="Lucida Grande"/>
              <a:buChar char="-"/>
            </a:pPr>
            <a:r>
              <a:rPr lang="en-US" dirty="0">
                <a:hlinkClick r:id="rId2"/>
              </a:rPr>
              <a:t>help@hdfgroup.org</a:t>
            </a:r>
            <a:endParaRPr lang="en-US" dirty="0"/>
          </a:p>
          <a:p>
            <a:pPr lvl="1">
              <a:buFont typeface="Lucida Grande"/>
              <a:buChar char="-"/>
            </a:pPr>
            <a:r>
              <a:rPr lang="en-US" dirty="0">
                <a:hlinkClick r:id="rId3"/>
              </a:rPr>
              <a:t>hdf-forum@</a:t>
            </a:r>
            <a:r>
              <a:rPr lang="en-US" dirty="0" smtClean="0">
                <a:hlinkClick r:id="rId3"/>
              </a:rPr>
              <a:t>hdfgroup.org</a:t>
            </a:r>
            <a:endParaRPr lang="en-US" dirty="0" smtClean="0"/>
          </a:p>
          <a:p>
            <a:pPr lvl="1">
              <a:buFont typeface="Lucida Grande"/>
              <a:buChar char="-"/>
            </a:pPr>
            <a:r>
              <a:rPr lang="en-US" dirty="0" smtClean="0"/>
              <a:t>Open to all users of </a:t>
            </a:r>
            <a:r>
              <a:rPr lang="en-US" dirty="0" smtClean="0"/>
              <a:t>HDF</a:t>
            </a:r>
          </a:p>
          <a:p>
            <a:pPr>
              <a:buFont typeface="Arial"/>
              <a:buChar char="•"/>
            </a:pPr>
            <a:r>
              <a:rPr lang="en-US" dirty="0" smtClean="0"/>
              <a:t>HDF5 Documentation</a:t>
            </a:r>
          </a:p>
          <a:p>
            <a:pPr marL="0" indent="0">
              <a:buNone/>
            </a:pPr>
            <a:r>
              <a:rPr lang="en-US" dirty="0">
                <a:hlinkClick r:id="rId4"/>
              </a:rPr>
              <a:t>https://www.hdfgroup.org/HDF5/doc/</a:t>
            </a:r>
            <a:r>
              <a:rPr lang="en-US" dirty="0" smtClean="0">
                <a:hlinkClick r:id="rId4"/>
              </a:rPr>
              <a:t>index.html</a:t>
            </a:r>
            <a:r>
              <a:rPr lang="en-US" dirty="0" smtClean="0"/>
              <a:t> </a:t>
            </a:r>
          </a:p>
          <a:p>
            <a:r>
              <a:rPr lang="en-US" dirty="0" smtClean="0"/>
              <a:t>HDF Examples (C, Fortran, C++, Java, Python, MATLAB)</a:t>
            </a:r>
          </a:p>
          <a:p>
            <a:pPr marL="0" indent="0">
              <a:buNone/>
            </a:pPr>
            <a:r>
              <a:rPr lang="en-US" dirty="0">
                <a:hlinkClick r:id="rId5"/>
              </a:rPr>
              <a:t>https://www.hdfgroup.org/HDF5/examples</a:t>
            </a:r>
            <a:r>
              <a:rPr lang="en-US" dirty="0" smtClean="0">
                <a:hlinkClick r:id="rId5"/>
              </a:rPr>
              <a:t>/</a:t>
            </a:r>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23</a:t>
            </a:fld>
            <a:endParaRPr lang="en-US"/>
          </a:p>
        </p:txBody>
      </p:sp>
      <p:sp>
        <p:nvSpPr>
          <p:cNvPr id="9" name="Date Placeholder 3"/>
          <p:cNvSpPr>
            <a:spLocks noGrp="1"/>
          </p:cNvSpPr>
          <p:nvPr>
            <p:ph type="dt" sz="half" idx="10"/>
          </p:nvPr>
        </p:nvSpPr>
        <p:spPr>
          <a:xfrm>
            <a:off x="0" y="6629400"/>
            <a:ext cx="2286000" cy="228600"/>
          </a:xfrm>
        </p:spPr>
        <p:txBody>
          <a:bodyPr/>
          <a:lstStyle/>
          <a:p>
            <a:pPr>
              <a:defRPr/>
            </a:pPr>
            <a:fld id="{BF907E99-7268-044B-A6C2-C23E97935FE5}" type="datetime1">
              <a:rPr lang="en-US" smtClean="0"/>
              <a:t>9/24/15</a:t>
            </a:fld>
            <a:endParaRPr lang="en-US" dirty="0"/>
          </a:p>
        </p:txBody>
      </p:sp>
    </p:spTree>
    <p:extLst>
      <p:ext uri="{BB962C8B-B14F-4D97-AF65-F5344CB8AC3E}">
        <p14:creationId xmlns:p14="http://schemas.microsoft.com/office/powerpoint/2010/main" val="405228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HDF Group services</a:t>
            </a:r>
            <a:endParaRPr lang="en-US" dirty="0"/>
          </a:p>
        </p:txBody>
      </p:sp>
      <p:sp>
        <p:nvSpPr>
          <p:cNvPr id="8" name="Text Placeholder 7"/>
          <p:cNvSpPr>
            <a:spLocks noGrp="1"/>
          </p:cNvSpPr>
          <p:nvPr>
            <p:ph idx="1"/>
          </p:nvPr>
        </p:nvSpPr>
        <p:spPr/>
        <p:txBody>
          <a:bodyPr>
            <a:normAutofit fontScale="92500" lnSpcReduction="10000"/>
          </a:bodyPr>
          <a:lstStyle/>
          <a:p>
            <a:r>
              <a:rPr lang="en-US" dirty="0" smtClean="0"/>
              <a:t>Standard support</a:t>
            </a:r>
          </a:p>
          <a:p>
            <a:pPr lvl="1"/>
            <a:r>
              <a:rPr lang="en-US" dirty="0"/>
              <a:t>A</a:t>
            </a:r>
            <a:r>
              <a:rPr lang="en-US" dirty="0" smtClean="0"/>
              <a:t>ssistance </a:t>
            </a:r>
            <a:r>
              <a:rPr lang="en-US" dirty="0"/>
              <a:t>in general areas of HDF </a:t>
            </a:r>
            <a:r>
              <a:rPr lang="en-US" dirty="0" smtClean="0"/>
              <a:t>usage</a:t>
            </a:r>
          </a:p>
          <a:p>
            <a:r>
              <a:rPr lang="en-US" dirty="0" smtClean="0"/>
              <a:t>Premium support</a:t>
            </a:r>
          </a:p>
          <a:p>
            <a:pPr lvl="1"/>
            <a:r>
              <a:rPr lang="en-US" dirty="0" smtClean="0"/>
              <a:t>Access </a:t>
            </a:r>
            <a:r>
              <a:rPr lang="en-US" dirty="0"/>
              <a:t>to our consulting and training </a:t>
            </a:r>
            <a:r>
              <a:rPr lang="en-US" dirty="0" smtClean="0"/>
              <a:t>resources</a:t>
            </a:r>
          </a:p>
          <a:p>
            <a:pPr lvl="1"/>
            <a:r>
              <a:rPr lang="en-US" dirty="0" smtClean="0"/>
              <a:t>Limited consulting hours are included </a:t>
            </a:r>
          </a:p>
          <a:p>
            <a:r>
              <a:rPr lang="en-US" dirty="0" smtClean="0"/>
              <a:t>Enterprise support </a:t>
            </a:r>
          </a:p>
          <a:p>
            <a:pPr lvl="1"/>
            <a:r>
              <a:rPr lang="en-US" dirty="0" smtClean="0"/>
              <a:t>Help with developing common strategies for managing HDF data within organization</a:t>
            </a:r>
          </a:p>
          <a:p>
            <a:pPr lvl="1"/>
            <a:r>
              <a:rPr lang="en-US" dirty="0" smtClean="0"/>
              <a:t>Organization shares consulting/troubleshooting services</a:t>
            </a:r>
          </a:p>
          <a:p>
            <a:r>
              <a:rPr lang="en-US" dirty="0" smtClean="0"/>
              <a:t>Training</a:t>
            </a:r>
          </a:p>
          <a:p>
            <a:r>
              <a:rPr lang="en-US" dirty="0" smtClean="0"/>
              <a:t>Consulting, custom development and support</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24</a:t>
            </a:fld>
            <a:endParaRPr lang="en-US"/>
          </a:p>
        </p:txBody>
      </p:sp>
      <p:sp>
        <p:nvSpPr>
          <p:cNvPr id="9" name="Date Placeholder 3"/>
          <p:cNvSpPr>
            <a:spLocks noGrp="1"/>
          </p:cNvSpPr>
          <p:nvPr>
            <p:ph type="dt" sz="half" idx="10"/>
          </p:nvPr>
        </p:nvSpPr>
        <p:spPr>
          <a:xfrm>
            <a:off x="0" y="6629400"/>
            <a:ext cx="2286000" cy="228600"/>
          </a:xfrm>
        </p:spPr>
        <p:txBody>
          <a:bodyPr/>
          <a:lstStyle/>
          <a:p>
            <a:pPr>
              <a:defRPr/>
            </a:pPr>
            <a:fld id="{E7BCC067-5A78-D247-88F8-AD5F6E069CFB}" type="datetime1">
              <a:rPr lang="en-US" smtClean="0"/>
              <a:t>9/24/15</a:t>
            </a:fld>
            <a:endParaRPr lang="en-US" dirty="0"/>
          </a:p>
        </p:txBody>
      </p:sp>
    </p:spTree>
    <p:extLst>
      <p:ext uri="{BB962C8B-B14F-4D97-AF65-F5344CB8AC3E}">
        <p14:creationId xmlns:p14="http://schemas.microsoft.com/office/powerpoint/2010/main" val="1865788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HDF @</a:t>
            </a:r>
            <a:r>
              <a:rPr lang="en-US" dirty="0" err="1" smtClean="0"/>
              <a:t>nASA</a:t>
            </a:r>
            <a:endParaRPr lang="en-US" dirty="0"/>
          </a:p>
        </p:txBody>
      </p:sp>
      <p:sp>
        <p:nvSpPr>
          <p:cNvPr id="2" name="Text Placeholder 1"/>
          <p:cNvSpPr>
            <a:spLocks noGrp="1"/>
          </p:cNvSpPr>
          <p:nvPr>
            <p:ph type="body" idx="1"/>
          </p:nvPr>
        </p:nvSpPr>
        <p:spPr/>
        <p:txBody>
          <a:bodyPr/>
          <a:lstStyle/>
          <a:p>
            <a:r>
              <a:rPr lang="en-US" dirty="0" smtClean="0"/>
              <a:t>Sustaining mission critical software</a:t>
            </a:r>
            <a:endParaRPr lang="en-US" dirty="0"/>
          </a:p>
        </p:txBody>
      </p:sp>
      <p:sp>
        <p:nvSpPr>
          <p:cNvPr id="8" name="Date Placeholder 3"/>
          <p:cNvSpPr>
            <a:spLocks noGrp="1"/>
          </p:cNvSpPr>
          <p:nvPr>
            <p:ph type="dt" sz="half" idx="10"/>
          </p:nvPr>
        </p:nvSpPr>
        <p:spPr/>
        <p:txBody>
          <a:bodyPr/>
          <a:lstStyle/>
          <a:p>
            <a:pPr algn="ctr">
              <a:defRPr/>
            </a:pPr>
            <a:fld id="{7D09DE65-97FF-9447-BA06-F4A7B9E4D164}" type="datetime1">
              <a:rPr lang="en-US" smtClean="0"/>
              <a:t>9/24/15</a:t>
            </a:fld>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25</a:t>
            </a:fld>
            <a:endParaRPr lang="en-US"/>
          </a:p>
        </p:txBody>
      </p:sp>
    </p:spTree>
    <p:extLst>
      <p:ext uri="{BB962C8B-B14F-4D97-AF65-F5344CB8AC3E}">
        <p14:creationId xmlns:p14="http://schemas.microsoft.com/office/powerpoint/2010/main" val="67169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for NASA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Goal: </a:t>
            </a:r>
            <a:r>
              <a:rPr lang="en-US" i="1" dirty="0" smtClean="0"/>
              <a:t>Sustain mission-critical software technology </a:t>
            </a:r>
          </a:p>
          <a:p>
            <a:pPr marL="0" indent="0">
              <a:buNone/>
            </a:pPr>
            <a:endParaRPr lang="en-US" i="1" dirty="0" smtClean="0"/>
          </a:p>
          <a:p>
            <a:pPr marL="0" indent="0">
              <a:buNone/>
            </a:pPr>
            <a:r>
              <a:rPr lang="en-US" dirty="0" smtClean="0"/>
              <a:t>“The HDF Group condu</a:t>
            </a:r>
            <a:r>
              <a:rPr lang="en-US" i="1" dirty="0" smtClean="0"/>
              <a:t>cts </a:t>
            </a:r>
            <a:r>
              <a:rPr lang="en-US" dirty="0" smtClean="0"/>
              <a:t>evolutionary </a:t>
            </a:r>
            <a:r>
              <a:rPr lang="en-US" dirty="0"/>
              <a:t>development program to improve the reliability, availability, functionality, operability, and performance of the HDF Subsystem within the EOSDIS while reducing operational and maintenance costs</a:t>
            </a:r>
            <a:r>
              <a:rPr lang="en-US" dirty="0" smtClean="0"/>
              <a:t>.”</a:t>
            </a:r>
            <a:endParaRPr lang="en-US" i="1" dirty="0" smtClean="0"/>
          </a:p>
          <a:p>
            <a:pPr lvl="1"/>
            <a:endParaRPr lang="en-US" dirty="0" smtClean="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26</a:t>
            </a:fld>
            <a:endParaRPr lang="en-US" dirty="0"/>
          </a:p>
        </p:txBody>
      </p:sp>
      <p:sp>
        <p:nvSpPr>
          <p:cNvPr id="7" name="Date Placeholder 3"/>
          <p:cNvSpPr>
            <a:spLocks noGrp="1"/>
          </p:cNvSpPr>
          <p:nvPr>
            <p:ph type="dt" sz="half" idx="10"/>
          </p:nvPr>
        </p:nvSpPr>
        <p:spPr>
          <a:xfrm>
            <a:off x="0" y="6629400"/>
            <a:ext cx="2286000" cy="228600"/>
          </a:xfrm>
        </p:spPr>
        <p:txBody>
          <a:bodyPr/>
          <a:lstStyle/>
          <a:p>
            <a:pPr>
              <a:defRPr/>
            </a:pPr>
            <a:fld id="{82D90CB6-E04D-D143-98EE-E2C0F33A9A39}" type="datetime1">
              <a:rPr lang="en-US" smtClean="0"/>
              <a:t>9/24/15</a:t>
            </a:fld>
            <a:endParaRPr lang="en-US" dirty="0"/>
          </a:p>
        </p:txBody>
      </p:sp>
    </p:spTree>
    <p:extLst>
      <p:ext uri="{BB962C8B-B14F-4D97-AF65-F5344CB8AC3E}">
        <p14:creationId xmlns:p14="http://schemas.microsoft.com/office/powerpoint/2010/main" val="60114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for NASA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Sustaining Engineering</a:t>
            </a:r>
            <a:endParaRPr lang="en-US" dirty="0" smtClean="0"/>
          </a:p>
          <a:p>
            <a:pPr lvl="1"/>
            <a:r>
              <a:rPr lang="en-US" dirty="0" smtClean="0"/>
              <a:t>Maintenance releases of HDF software and tools</a:t>
            </a:r>
          </a:p>
          <a:p>
            <a:pPr lvl="2">
              <a:buFont typeface="Lucida Grande"/>
              <a:buChar char="-"/>
            </a:pPr>
            <a:r>
              <a:rPr lang="en-US" dirty="0" smtClean="0"/>
              <a:t>HDF4 and HDF5 libraries</a:t>
            </a:r>
          </a:p>
          <a:p>
            <a:pPr lvl="2">
              <a:buFont typeface="Lucida Grande"/>
              <a:buChar char="-"/>
            </a:pPr>
            <a:r>
              <a:rPr lang="en-US" dirty="0" smtClean="0"/>
              <a:t>Java tools</a:t>
            </a:r>
          </a:p>
          <a:p>
            <a:pPr lvl="2">
              <a:buFont typeface="Lucida Grande"/>
              <a:buChar char="-"/>
            </a:pPr>
            <a:r>
              <a:rPr lang="en-US" dirty="0" err="1" smtClean="0"/>
              <a:t>OPeNDAP</a:t>
            </a:r>
            <a:r>
              <a:rPr lang="en-US" dirty="0" smtClean="0"/>
              <a:t> HDF servers</a:t>
            </a:r>
            <a:endParaRPr lang="en-US" dirty="0" smtClean="0"/>
          </a:p>
          <a:p>
            <a:pPr lvl="1"/>
            <a:r>
              <a:rPr lang="en-US" dirty="0" smtClean="0"/>
              <a:t>Technical support to HDF software developers</a:t>
            </a:r>
          </a:p>
          <a:p>
            <a:pPr lvl="2">
              <a:buFont typeface="Lucida Grande"/>
              <a:buChar char="-"/>
            </a:pPr>
            <a:r>
              <a:rPr lang="en-US" dirty="0" smtClean="0"/>
              <a:t>HDF-EOS2(5)</a:t>
            </a:r>
          </a:p>
          <a:p>
            <a:pPr lvl="2">
              <a:buFont typeface="Lucida Grande"/>
              <a:buChar char="-"/>
            </a:pPr>
            <a:r>
              <a:rPr lang="en-US" dirty="0" smtClean="0"/>
              <a:t>netCDF-4</a:t>
            </a:r>
          </a:p>
          <a:p>
            <a:pPr lvl="1"/>
            <a:r>
              <a:rPr lang="en-US" dirty="0" smtClean="0"/>
              <a:t>Vendors support (MATLAB, </a:t>
            </a:r>
            <a:r>
              <a:rPr lang="en-US" dirty="0" smtClean="0"/>
              <a:t>IDL</a:t>
            </a:r>
            <a:r>
              <a:rPr lang="en-US" dirty="0" smtClean="0"/>
              <a:t>)</a:t>
            </a:r>
          </a:p>
          <a:p>
            <a:pPr lvl="1"/>
            <a:r>
              <a:rPr lang="en-US" dirty="0" smtClean="0"/>
              <a:t>Community support (h5py, </a:t>
            </a:r>
            <a:r>
              <a:rPr lang="en-US" dirty="0" err="1" smtClean="0"/>
              <a:t>PyTables</a:t>
            </a:r>
            <a:r>
              <a:rPr lang="en-US" dirty="0" smtClean="0"/>
              <a:t>)</a:t>
            </a:r>
            <a:endParaRPr lang="en-US" dirty="0" smtClean="0"/>
          </a:p>
          <a:p>
            <a:pPr lvl="1"/>
            <a:r>
              <a:rPr lang="en-US" dirty="0" smtClean="0"/>
              <a:t>User support</a:t>
            </a:r>
          </a:p>
          <a:p>
            <a:r>
              <a:rPr lang="en-US" dirty="0" smtClean="0"/>
              <a:t>Special projects (e.g., h4mapping)</a:t>
            </a:r>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27</a:t>
            </a:fld>
            <a:endParaRPr lang="en-US" dirty="0"/>
          </a:p>
        </p:txBody>
      </p:sp>
      <p:sp>
        <p:nvSpPr>
          <p:cNvPr id="7" name="Date Placeholder 3"/>
          <p:cNvSpPr>
            <a:spLocks noGrp="1"/>
          </p:cNvSpPr>
          <p:nvPr>
            <p:ph type="dt" sz="half" idx="10"/>
          </p:nvPr>
        </p:nvSpPr>
        <p:spPr>
          <a:xfrm>
            <a:off x="0" y="6629400"/>
            <a:ext cx="2286000" cy="228600"/>
          </a:xfrm>
        </p:spPr>
        <p:txBody>
          <a:bodyPr/>
          <a:lstStyle/>
          <a:p>
            <a:pPr>
              <a:defRPr/>
            </a:pPr>
            <a:fld id="{5DB20ACF-F380-4943-84C3-A9C29E59C5EC}" type="datetime1">
              <a:rPr lang="en-US" smtClean="0"/>
              <a:t>9/24/15</a:t>
            </a:fld>
            <a:endParaRPr lang="en-US" dirty="0"/>
          </a:p>
        </p:txBody>
      </p:sp>
    </p:spTree>
    <p:extLst>
      <p:ext uri="{BB962C8B-B14F-4D97-AF65-F5344CB8AC3E}">
        <p14:creationId xmlns:p14="http://schemas.microsoft.com/office/powerpoint/2010/main" val="201270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for NASA</a:t>
            </a:r>
            <a:endParaRPr lang="en-US" dirty="0"/>
          </a:p>
        </p:txBody>
      </p:sp>
      <p:sp>
        <p:nvSpPr>
          <p:cNvPr id="3" name="Content Placeholder 2"/>
          <p:cNvSpPr>
            <a:spLocks noGrp="1"/>
          </p:cNvSpPr>
          <p:nvPr>
            <p:ph idx="1"/>
          </p:nvPr>
        </p:nvSpPr>
        <p:spPr/>
        <p:txBody>
          <a:bodyPr>
            <a:normAutofit lnSpcReduction="10000"/>
          </a:bodyPr>
          <a:lstStyle/>
          <a:p>
            <a:r>
              <a:rPr lang="en-US" dirty="0" smtClean="0"/>
              <a:t>Other projects</a:t>
            </a:r>
            <a:endParaRPr lang="en-US" dirty="0" smtClean="0"/>
          </a:p>
          <a:p>
            <a:pPr lvl="1"/>
            <a:r>
              <a:rPr lang="en-US" dirty="0" smtClean="0"/>
              <a:t>BEDI</a:t>
            </a:r>
          </a:p>
          <a:p>
            <a:pPr lvl="2"/>
            <a:r>
              <a:rPr lang="en-US" dirty="0"/>
              <a:t>Provide technical leadership and oversight for the Metadata Guidance for Earth Observation </a:t>
            </a:r>
            <a:r>
              <a:rPr lang="en-US" dirty="0" smtClean="0"/>
              <a:t>Data</a:t>
            </a:r>
          </a:p>
          <a:p>
            <a:pPr lvl="1"/>
            <a:r>
              <a:rPr lang="en-US" dirty="0" smtClean="0"/>
              <a:t>ISO Standard extension</a:t>
            </a:r>
          </a:p>
          <a:p>
            <a:pPr lvl="2"/>
            <a:r>
              <a:rPr lang="en-US" dirty="0"/>
              <a:t>S</a:t>
            </a:r>
            <a:r>
              <a:rPr lang="en-US" dirty="0" smtClean="0"/>
              <a:t>upport </a:t>
            </a:r>
            <a:r>
              <a:rPr lang="en-US" dirty="0"/>
              <a:t>the adoption of ISO TC211 and other standards and conventions in EOSDIS data and metadata </a:t>
            </a:r>
            <a:r>
              <a:rPr lang="en-US" dirty="0" smtClean="0"/>
              <a:t>systems. </a:t>
            </a:r>
          </a:p>
          <a:p>
            <a:pPr lvl="2"/>
            <a:r>
              <a:rPr lang="en-US" dirty="0"/>
              <a:t>S</a:t>
            </a:r>
            <a:r>
              <a:rPr lang="en-US" dirty="0" smtClean="0"/>
              <a:t>upport </a:t>
            </a:r>
            <a:r>
              <a:rPr lang="en-US" dirty="0"/>
              <a:t>the entire data life-cycle including mission planning, data system implementation, data formatting/access (i.e</a:t>
            </a:r>
            <a:r>
              <a:rPr lang="en-US" dirty="0" smtClean="0"/>
              <a:t>., </a:t>
            </a:r>
            <a:r>
              <a:rPr lang="en-US" dirty="0"/>
              <a:t>HDF and </a:t>
            </a:r>
            <a:r>
              <a:rPr lang="en-US" dirty="0" err="1"/>
              <a:t>netCDF</a:t>
            </a:r>
            <a:r>
              <a:rPr lang="en-US" dirty="0"/>
              <a:t>), granule, inventory, and collection metadata.</a:t>
            </a:r>
          </a:p>
          <a:p>
            <a:pPr lvl="2"/>
            <a:endParaRPr lang="en-US" dirty="0" smtClean="0"/>
          </a:p>
          <a:p>
            <a:pPr lvl="1"/>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28</a:t>
            </a:fld>
            <a:endParaRPr lang="en-US" dirty="0"/>
          </a:p>
        </p:txBody>
      </p:sp>
      <p:sp>
        <p:nvSpPr>
          <p:cNvPr id="7" name="Date Placeholder 3"/>
          <p:cNvSpPr>
            <a:spLocks noGrp="1"/>
          </p:cNvSpPr>
          <p:nvPr>
            <p:ph type="dt" sz="half" idx="10"/>
          </p:nvPr>
        </p:nvSpPr>
        <p:spPr>
          <a:xfrm>
            <a:off x="0" y="6629400"/>
            <a:ext cx="2286000" cy="228600"/>
          </a:xfrm>
        </p:spPr>
        <p:txBody>
          <a:bodyPr/>
          <a:lstStyle/>
          <a:p>
            <a:pPr>
              <a:defRPr/>
            </a:pPr>
            <a:fld id="{6D85486C-939B-2543-8562-DC3250B0A6C6}" type="datetime1">
              <a:rPr lang="en-US" smtClean="0"/>
              <a:t>9/24/15</a:t>
            </a:fld>
            <a:endParaRPr lang="en-US" dirty="0"/>
          </a:p>
        </p:txBody>
      </p:sp>
    </p:spTree>
    <p:extLst>
      <p:ext uri="{BB962C8B-B14F-4D97-AF65-F5344CB8AC3E}">
        <p14:creationId xmlns:p14="http://schemas.microsoft.com/office/powerpoint/2010/main" val="201270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HDF @NOAA JPSS</a:t>
            </a:r>
            <a:endParaRPr lang="en-US" dirty="0"/>
          </a:p>
        </p:txBody>
      </p:sp>
      <p:sp>
        <p:nvSpPr>
          <p:cNvPr id="2" name="Text Placeholder 1"/>
          <p:cNvSpPr>
            <a:spLocks noGrp="1"/>
          </p:cNvSpPr>
          <p:nvPr>
            <p:ph type="body" idx="1"/>
          </p:nvPr>
        </p:nvSpPr>
        <p:spPr/>
        <p:txBody>
          <a:bodyPr/>
          <a:lstStyle/>
          <a:p>
            <a:r>
              <a:rPr lang="en-US" dirty="0" smtClean="0"/>
              <a:t>HDF5 Risk-reduction Support</a:t>
            </a:r>
            <a:endParaRPr lang="en-US" dirty="0"/>
          </a:p>
        </p:txBody>
      </p:sp>
      <p:sp>
        <p:nvSpPr>
          <p:cNvPr id="8" name="Date Placeholder 3"/>
          <p:cNvSpPr>
            <a:spLocks noGrp="1"/>
          </p:cNvSpPr>
          <p:nvPr>
            <p:ph type="dt" sz="half" idx="10"/>
          </p:nvPr>
        </p:nvSpPr>
        <p:spPr/>
        <p:txBody>
          <a:bodyPr/>
          <a:lstStyle/>
          <a:p>
            <a:pPr algn="ctr">
              <a:defRPr/>
            </a:pPr>
            <a:fld id="{CD52AF20-BE02-1A48-911F-186FCACA31AE}" type="datetime1">
              <a:rPr lang="en-US" smtClean="0"/>
              <a:t>9/24/15</a:t>
            </a:fld>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29</a:t>
            </a:fld>
            <a:endParaRPr lang="en-US"/>
          </a:p>
        </p:txBody>
      </p:sp>
    </p:spTree>
    <p:extLst>
      <p:ext uri="{BB962C8B-B14F-4D97-AF65-F5344CB8AC3E}">
        <p14:creationId xmlns:p14="http://schemas.microsoft.com/office/powerpoint/2010/main" val="2778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HDF Group company</a:t>
            </a:r>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3</a:t>
            </a:fld>
            <a:endParaRPr lang="en-US"/>
          </a:p>
        </p:txBody>
      </p:sp>
      <p:sp>
        <p:nvSpPr>
          <p:cNvPr id="9" name="Date Placeholder 3"/>
          <p:cNvSpPr>
            <a:spLocks noGrp="1"/>
          </p:cNvSpPr>
          <p:nvPr>
            <p:ph type="dt" sz="half" idx="10"/>
          </p:nvPr>
        </p:nvSpPr>
        <p:spPr>
          <a:xfrm>
            <a:off x="0" y="6629400"/>
            <a:ext cx="2286000" cy="228600"/>
          </a:xfrm>
        </p:spPr>
        <p:txBody>
          <a:bodyPr/>
          <a:lstStyle/>
          <a:p>
            <a:pPr algn="ctr">
              <a:defRPr/>
            </a:pPr>
            <a:fld id="{8F0BC584-D5BB-C649-8FF9-7C60053B4F70}" type="datetime1">
              <a:rPr lang="en-US" smtClean="0"/>
              <a:t>9/24/15</a:t>
            </a:fld>
            <a:endParaRPr lang="en-US" dirty="0"/>
          </a:p>
        </p:txBody>
      </p:sp>
    </p:spTree>
    <p:extLst>
      <p:ext uri="{BB962C8B-B14F-4D97-AF65-F5344CB8AC3E}">
        <p14:creationId xmlns:p14="http://schemas.microsoft.com/office/powerpoint/2010/main" val="407349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for NOAA JPSS</a:t>
            </a:r>
            <a:endParaRPr lang="en-US" dirty="0"/>
          </a:p>
        </p:txBody>
      </p:sp>
      <p:sp>
        <p:nvSpPr>
          <p:cNvPr id="3" name="Content Placeholder 2"/>
          <p:cNvSpPr>
            <a:spLocks noGrp="1"/>
          </p:cNvSpPr>
          <p:nvPr>
            <p:ph idx="1"/>
          </p:nvPr>
        </p:nvSpPr>
        <p:spPr/>
        <p:txBody>
          <a:bodyPr>
            <a:normAutofit/>
          </a:bodyPr>
          <a:lstStyle/>
          <a:p>
            <a:r>
              <a:rPr lang="en-US" dirty="0" smtClean="0"/>
              <a:t>Goal</a:t>
            </a:r>
            <a:r>
              <a:rPr lang="en-US" dirty="0" smtClean="0"/>
              <a:t>: </a:t>
            </a:r>
            <a:r>
              <a:rPr lang="en-US" i="1" dirty="0" smtClean="0"/>
              <a:t>Provide </a:t>
            </a:r>
            <a:r>
              <a:rPr lang="en-US" i="1" dirty="0"/>
              <a:t>HDF5 risk-reduction support for the distribution of JPSS VIIRS, OMPS and other sensor and environmental data </a:t>
            </a:r>
            <a:r>
              <a:rPr lang="en-US" i="1" dirty="0" smtClean="0"/>
              <a:t>product</a:t>
            </a:r>
          </a:p>
          <a:p>
            <a:r>
              <a:rPr lang="en-US" dirty="0"/>
              <a:t>Maintain HDF5 and JPSS specific software and features developed by The HDF Group</a:t>
            </a:r>
          </a:p>
          <a:p>
            <a:r>
              <a:rPr lang="en-US" dirty="0"/>
              <a:t>Provide user </a:t>
            </a:r>
            <a:r>
              <a:rPr lang="en-US" dirty="0" smtClean="0"/>
              <a:t>and technical support</a:t>
            </a:r>
            <a:endParaRPr lang="en-US" dirty="0"/>
          </a:p>
          <a:p>
            <a:r>
              <a:rPr lang="en-US" dirty="0" smtClean="0"/>
              <a:t>Perform </a:t>
            </a:r>
            <a:r>
              <a:rPr lang="en-US" dirty="0"/>
              <a:t>special maintenance </a:t>
            </a:r>
            <a:r>
              <a:rPr lang="en-US" dirty="0" smtClean="0"/>
              <a:t>tasks</a:t>
            </a:r>
            <a:endParaRPr lang="en-US" dirty="0"/>
          </a:p>
          <a:p>
            <a:r>
              <a:rPr lang="en-US" dirty="0" smtClean="0"/>
              <a:t>Perform </a:t>
            </a:r>
            <a:r>
              <a:rPr lang="en-US" dirty="0"/>
              <a:t>special research projects as </a:t>
            </a:r>
            <a:r>
              <a:rPr lang="en-US" dirty="0" smtClean="0"/>
              <a:t>requested</a:t>
            </a:r>
            <a:endParaRPr lang="en-US" dirty="0"/>
          </a:p>
          <a:p>
            <a:pPr lvl="1"/>
            <a:endParaRPr lang="en-US" sz="3000" dirty="0" smtClean="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30</a:t>
            </a:fld>
            <a:endParaRPr lang="en-US" dirty="0"/>
          </a:p>
        </p:txBody>
      </p:sp>
      <p:sp>
        <p:nvSpPr>
          <p:cNvPr id="7" name="Date Placeholder 3"/>
          <p:cNvSpPr>
            <a:spLocks noGrp="1"/>
          </p:cNvSpPr>
          <p:nvPr>
            <p:ph type="dt" sz="half" idx="10"/>
          </p:nvPr>
        </p:nvSpPr>
        <p:spPr>
          <a:xfrm>
            <a:off x="0" y="6629400"/>
            <a:ext cx="2286000" cy="228600"/>
          </a:xfrm>
        </p:spPr>
        <p:txBody>
          <a:bodyPr/>
          <a:lstStyle/>
          <a:p>
            <a:pPr>
              <a:defRPr/>
            </a:pPr>
            <a:fld id="{94B1EAA9-A0D8-6642-91A6-86BFFBB72970}" type="datetime1">
              <a:rPr lang="en-US" smtClean="0"/>
              <a:t>9/24/15</a:t>
            </a:fld>
            <a:endParaRPr lang="en-US" dirty="0"/>
          </a:p>
        </p:txBody>
      </p:sp>
    </p:spTree>
    <p:extLst>
      <p:ext uri="{BB962C8B-B14F-4D97-AF65-F5344CB8AC3E}">
        <p14:creationId xmlns:p14="http://schemas.microsoft.com/office/powerpoint/2010/main" val="365788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JPSS Products in </a:t>
            </a:r>
            <a:r>
              <a:rPr lang="en-US" dirty="0" err="1" smtClean="0"/>
              <a:t>HDFView</a:t>
            </a:r>
            <a:r>
              <a:rPr lang="en-US" dirty="0" smtClean="0"/>
              <a:t> </a:t>
            </a:r>
            <a:endParaRPr lang="en-US" dirty="0"/>
          </a:p>
        </p:txBody>
      </p:sp>
      <p:pic>
        <p:nvPicPr>
          <p:cNvPr id="6" name="Content Placeholder 5" descr="VIIRS.png"/>
          <p:cNvPicPr>
            <a:picLocks noGrp="1" noChangeAspect="1"/>
          </p:cNvPicPr>
          <p:nvPr>
            <p:ph idx="1"/>
          </p:nvPr>
        </p:nvPicPr>
        <p:blipFill>
          <a:blip r:embed="rId2">
            <a:extLst>
              <a:ext uri="{28A0092B-C50C-407E-A947-70E740481C1C}">
                <a14:useLocalDpi xmlns:a14="http://schemas.microsoft.com/office/drawing/2010/main" val="0"/>
              </a:ext>
            </a:extLst>
          </a:blip>
          <a:srcRect t="7790" b="7790"/>
          <a:stretch>
            <a:fillRect/>
          </a:stretch>
        </p:blipFill>
        <p:spPr/>
      </p:pic>
      <p:sp>
        <p:nvSpPr>
          <p:cNvPr id="4" name="Date Placeholder 3"/>
          <p:cNvSpPr>
            <a:spLocks noGrp="1"/>
          </p:cNvSpPr>
          <p:nvPr>
            <p:ph type="dt" sz="half" idx="10"/>
          </p:nvPr>
        </p:nvSpPr>
        <p:spPr/>
        <p:txBody>
          <a:bodyPr/>
          <a:lstStyle/>
          <a:p>
            <a:pPr>
              <a:defRPr/>
            </a:pPr>
            <a:fld id="{EE655C91-5670-A941-91E9-672CBC5ACAC9}" type="datetime1">
              <a:rPr lang="en-US" smtClean="0">
                <a:solidFill>
                  <a:srgbClr val="FFFFFF"/>
                </a:solidFill>
              </a:rPr>
              <a:t>9/24/15</a:t>
            </a:fld>
            <a:endParaRPr lang="en-US" dirty="0">
              <a:solidFill>
                <a:srgbClr val="FFFFFF"/>
              </a:solidFill>
            </a:endParaRPr>
          </a:p>
        </p:txBody>
      </p:sp>
      <p:sp>
        <p:nvSpPr>
          <p:cNvPr id="5" name="Slide Number Placeholder 4"/>
          <p:cNvSpPr>
            <a:spLocks noGrp="1"/>
          </p:cNvSpPr>
          <p:nvPr>
            <p:ph type="sldNum" sz="quarter" idx="12"/>
          </p:nvPr>
        </p:nvSpPr>
        <p:spPr/>
        <p:txBody>
          <a:bodyPr/>
          <a:lstStyle/>
          <a:p>
            <a:fld id="{A5E891D3-C79B-467C-9AA4-487CCCDFB73C}" type="slidenum">
              <a:rPr lang="en-US" smtClean="0">
                <a:solidFill>
                  <a:srgbClr val="FFFFFF"/>
                </a:solidFill>
              </a:rPr>
              <a:pPr/>
              <a:t>31</a:t>
            </a:fld>
            <a:endParaRPr lang="en-US">
              <a:solidFill>
                <a:srgbClr val="FFFFFF"/>
              </a:solidFill>
            </a:endParaRPr>
          </a:p>
        </p:txBody>
      </p:sp>
    </p:spTree>
    <p:extLst>
      <p:ext uri="{BB962C8B-B14F-4D97-AF65-F5344CB8AC3E}">
        <p14:creationId xmlns:p14="http://schemas.microsoft.com/office/powerpoint/2010/main" val="315244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24" y="914400"/>
            <a:ext cx="8458200" cy="1447800"/>
          </a:xfrm>
        </p:spPr>
        <p:txBody>
          <a:bodyPr/>
          <a:lstStyle/>
          <a:p>
            <a:pPr marL="0" indent="0">
              <a:buNone/>
            </a:pPr>
            <a:r>
              <a:rPr lang="en-US" dirty="0" smtClean="0"/>
              <a:t>9 input files – 4 granules each in GMODO-SVM07… files</a:t>
            </a:r>
            <a:endParaRPr lang="en-US" dirty="0"/>
          </a:p>
          <a:p>
            <a:pPr marL="0" indent="0">
              <a:buNone/>
            </a:pPr>
            <a:endParaRPr lang="en-US" dirty="0" smtClean="0"/>
          </a:p>
          <a:p>
            <a:pPr marL="0" indent="0">
              <a:buNone/>
            </a:pPr>
            <a:endParaRPr lang="en-US" dirty="0" smtClean="0"/>
          </a:p>
          <a:p>
            <a:pPr marL="0" indent="0" algn="ctr">
              <a:buNone/>
            </a:pPr>
            <a:endParaRPr lang="en-US" sz="3600" dirty="0"/>
          </a:p>
          <a:p>
            <a:pPr marL="0" indent="0" algn="ctr">
              <a:buNone/>
            </a:pPr>
            <a:endParaRPr lang="en-US" sz="3600" dirty="0" smtClean="0"/>
          </a:p>
          <a:p>
            <a:pPr marL="0" indent="0" algn="ctr">
              <a:buNone/>
            </a:pPr>
            <a:endParaRPr lang="en-US" sz="1600" dirty="0" smtClean="0"/>
          </a:p>
        </p:txBody>
      </p:sp>
      <p:sp>
        <p:nvSpPr>
          <p:cNvPr id="8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9F7F727-62AD-4DD1-B854-8B249C597E8E}" type="slidenum">
              <a:rPr lang="en-US" sz="1200">
                <a:solidFill>
                  <a:srgbClr val="FFFFFF"/>
                </a:solidFill>
                <a:latin typeface="Arial" pitchFamily="34" charset="0"/>
              </a:rPr>
              <a:pPr eaLnBrk="1" hangingPunct="1"/>
              <a:t>32</a:t>
            </a:fld>
            <a:endParaRPr lang="en-US" sz="1200">
              <a:solidFill>
                <a:srgbClr val="FFFFFF"/>
              </a:solidFill>
              <a:latin typeface="Arial" pitchFamily="34" charset="0"/>
            </a:endParaRPr>
          </a:p>
        </p:txBody>
      </p:sp>
      <p:sp>
        <p:nvSpPr>
          <p:cNvPr id="6" name="Date Placeholder 3"/>
          <p:cNvSpPr>
            <a:spLocks noGrp="1"/>
          </p:cNvSpPr>
          <p:nvPr>
            <p:ph type="dt" sz="half" idx="10"/>
          </p:nvPr>
        </p:nvSpPr>
        <p:spPr>
          <a:xfrm>
            <a:off x="304800" y="6629400"/>
            <a:ext cx="1600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8607E2DB-D32B-A042-B97E-4D59291744DD}" type="datetime1">
              <a:rPr lang="en-US" sz="1200" smtClean="0">
                <a:solidFill>
                  <a:srgbClr val="FFFFFF"/>
                </a:solidFill>
                <a:latin typeface="Arial" pitchFamily="34" charset="0"/>
              </a:rPr>
              <a:t>9/24/15</a:t>
            </a:fld>
            <a:endParaRPr lang="en-US" sz="1200" dirty="0">
              <a:solidFill>
                <a:srgbClr val="FFFFFF"/>
              </a:solidFill>
              <a:latin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4" y="2590800"/>
            <a:ext cx="8460549" cy="2925838"/>
          </a:xfrm>
          <a:prstGeom prst="rect">
            <a:avLst/>
          </a:prstGeom>
        </p:spPr>
      </p:pic>
      <p:sp>
        <p:nvSpPr>
          <p:cNvPr id="7" name="Title 1"/>
          <p:cNvSpPr>
            <a:spLocks noGrp="1"/>
          </p:cNvSpPr>
          <p:nvPr>
            <p:ph type="title"/>
          </p:nvPr>
        </p:nvSpPr>
        <p:spPr>
          <a:xfrm>
            <a:off x="1381699" y="152400"/>
            <a:ext cx="7772400" cy="533400"/>
          </a:xfrm>
        </p:spPr>
        <p:txBody>
          <a:bodyPr/>
          <a:lstStyle/>
          <a:p>
            <a:r>
              <a:rPr lang="en-US" dirty="0" err="1"/>
              <a:t>n</a:t>
            </a:r>
            <a:r>
              <a:rPr lang="en-US" dirty="0" err="1" smtClean="0"/>
              <a:t>agg</a:t>
            </a:r>
            <a:r>
              <a:rPr lang="en-US" dirty="0" smtClean="0"/>
              <a:t> – aggregation and packaging tool</a:t>
            </a:r>
            <a:endParaRPr lang="en-US" dirty="0"/>
          </a:p>
        </p:txBody>
      </p:sp>
      <p:sp>
        <p:nvSpPr>
          <p:cNvPr id="4" name="TextBox 3"/>
          <p:cNvSpPr txBox="1"/>
          <p:nvPr/>
        </p:nvSpPr>
        <p:spPr>
          <a:xfrm>
            <a:off x="1917891" y="6051367"/>
            <a:ext cx="3138449" cy="461665"/>
          </a:xfrm>
          <a:prstGeom prst="rect">
            <a:avLst/>
          </a:prstGeom>
          <a:noFill/>
        </p:spPr>
        <p:txBody>
          <a:bodyPr wrap="none" rtlCol="0">
            <a:spAutoFit/>
          </a:bodyPr>
          <a:lstStyle/>
          <a:p>
            <a:r>
              <a:rPr lang="en-US" dirty="0" smtClean="0">
                <a:latin typeface="Arial"/>
                <a:cs typeface="Arial"/>
              </a:rPr>
              <a:t>Visualization with IDV</a:t>
            </a:r>
            <a:endParaRPr lang="en-US" dirty="0">
              <a:latin typeface="Arial"/>
              <a:cs typeface="Arial"/>
            </a:endParaRPr>
          </a:p>
        </p:txBody>
      </p:sp>
    </p:spTree>
    <p:extLst>
      <p:ext uri="{BB962C8B-B14F-4D97-AF65-F5344CB8AC3E}">
        <p14:creationId xmlns:p14="http://schemas.microsoft.com/office/powerpoint/2010/main" val="35141122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endParaRPr lang="en-US" sz="3600" dirty="0"/>
          </a:p>
          <a:p>
            <a:pPr marL="0" indent="0" algn="ctr">
              <a:buNone/>
            </a:pPr>
            <a:endParaRPr lang="en-US" sz="3600" dirty="0" smtClean="0"/>
          </a:p>
          <a:p>
            <a:pPr marL="0" indent="0" algn="ctr">
              <a:buNone/>
            </a:pPr>
            <a:endParaRPr lang="en-US" sz="1600" dirty="0" smtClean="0"/>
          </a:p>
        </p:txBody>
      </p:sp>
      <p:sp>
        <p:nvSpPr>
          <p:cNvPr id="8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9F7F727-62AD-4DD1-B854-8B249C597E8E}" type="slidenum">
              <a:rPr lang="en-US" sz="1200">
                <a:solidFill>
                  <a:srgbClr val="FFFFFF"/>
                </a:solidFill>
                <a:latin typeface="Arial" pitchFamily="34" charset="0"/>
              </a:rPr>
              <a:pPr eaLnBrk="1" hangingPunct="1"/>
              <a:t>33</a:t>
            </a:fld>
            <a:endParaRPr lang="en-US" sz="1200">
              <a:solidFill>
                <a:srgbClr val="FFFFFF"/>
              </a:solidFill>
              <a:latin typeface="Arial" pitchFamily="34" charset="0"/>
            </a:endParaRPr>
          </a:p>
        </p:txBody>
      </p:sp>
      <p:sp>
        <p:nvSpPr>
          <p:cNvPr id="6" name="Date Placeholder 3"/>
          <p:cNvSpPr>
            <a:spLocks noGrp="1"/>
          </p:cNvSpPr>
          <p:nvPr>
            <p:ph type="dt" sz="half" idx="10"/>
          </p:nvPr>
        </p:nvSpPr>
        <p:spPr>
          <a:xfrm>
            <a:off x="304800" y="6629400"/>
            <a:ext cx="1600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7DFE3BB-9B42-D940-B8EF-1505C2601F88}" type="datetime1">
              <a:rPr lang="en-US" sz="1200" smtClean="0">
                <a:solidFill>
                  <a:srgbClr val="FFFFFF"/>
                </a:solidFill>
                <a:latin typeface="Arial" pitchFamily="34" charset="0"/>
              </a:rPr>
              <a:t>9/24/15</a:t>
            </a:fld>
            <a:endParaRPr lang="en-US" sz="1200" dirty="0">
              <a:solidFill>
                <a:srgbClr val="FFFFFF"/>
              </a:solidFill>
              <a:latin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5588000" cy="5152571"/>
          </a:xfrm>
          <a:prstGeom prst="rect">
            <a:avLst/>
          </a:prstGeom>
        </p:spPr>
      </p:pic>
      <p:sp>
        <p:nvSpPr>
          <p:cNvPr id="7" name="Content Placeholder 1"/>
          <p:cNvSpPr txBox="1">
            <a:spLocks/>
          </p:cNvSpPr>
          <p:nvPr/>
        </p:nvSpPr>
        <p:spPr bwMode="auto">
          <a:xfrm>
            <a:off x="152400" y="838200"/>
            <a:ext cx="899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30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Char char="•"/>
              <a:defRPr sz="28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600">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FontTx/>
              <a:buNone/>
            </a:pPr>
            <a:r>
              <a:rPr lang="en-US" kern="0" dirty="0"/>
              <a:t>1</a:t>
            </a:r>
            <a:r>
              <a:rPr lang="en-US" kern="0" dirty="0" smtClean="0"/>
              <a:t> output file –36 granules in GMODO-SVM07… file</a:t>
            </a:r>
          </a:p>
          <a:p>
            <a:pPr marL="0" indent="0">
              <a:buFontTx/>
              <a:buNone/>
            </a:pPr>
            <a:endParaRPr lang="en-US" kern="0" dirty="0" smtClean="0"/>
          </a:p>
          <a:p>
            <a:pPr marL="0" indent="0">
              <a:buFontTx/>
              <a:buNone/>
            </a:pPr>
            <a:endParaRPr lang="en-US" kern="0" dirty="0" smtClean="0"/>
          </a:p>
          <a:p>
            <a:pPr marL="0" indent="0" algn="ctr">
              <a:buFontTx/>
              <a:buNone/>
            </a:pPr>
            <a:endParaRPr lang="en-US" sz="3600" kern="0" dirty="0" smtClean="0"/>
          </a:p>
          <a:p>
            <a:pPr marL="0" indent="0" algn="ctr">
              <a:buFontTx/>
              <a:buNone/>
            </a:pPr>
            <a:endParaRPr lang="en-US" sz="3600" kern="0" dirty="0" smtClean="0"/>
          </a:p>
          <a:p>
            <a:pPr marL="0" indent="0" algn="ctr">
              <a:buFontTx/>
              <a:buNone/>
            </a:pPr>
            <a:endParaRPr lang="en-US" sz="1600" kern="0" dirty="0" smtClean="0"/>
          </a:p>
        </p:txBody>
      </p:sp>
      <p:sp>
        <p:nvSpPr>
          <p:cNvPr id="8" name="Title 1"/>
          <p:cNvSpPr>
            <a:spLocks noGrp="1"/>
          </p:cNvSpPr>
          <p:nvPr>
            <p:ph type="title"/>
          </p:nvPr>
        </p:nvSpPr>
        <p:spPr>
          <a:xfrm>
            <a:off x="1381699" y="152400"/>
            <a:ext cx="7772400" cy="533400"/>
          </a:xfrm>
        </p:spPr>
        <p:txBody>
          <a:bodyPr/>
          <a:lstStyle/>
          <a:p>
            <a:r>
              <a:rPr lang="en-US" dirty="0" err="1"/>
              <a:t>nagg</a:t>
            </a:r>
            <a:r>
              <a:rPr lang="en-US" dirty="0"/>
              <a:t> – aggregation and packaging tool</a:t>
            </a:r>
            <a:endParaRPr lang="en-US" dirty="0"/>
          </a:p>
        </p:txBody>
      </p:sp>
      <p:sp>
        <p:nvSpPr>
          <p:cNvPr id="9" name="TextBox 8"/>
          <p:cNvSpPr txBox="1"/>
          <p:nvPr/>
        </p:nvSpPr>
        <p:spPr>
          <a:xfrm>
            <a:off x="5562600" y="6019800"/>
            <a:ext cx="3138449" cy="461665"/>
          </a:xfrm>
          <a:prstGeom prst="rect">
            <a:avLst/>
          </a:prstGeom>
          <a:noFill/>
        </p:spPr>
        <p:txBody>
          <a:bodyPr wrap="none" rtlCol="0">
            <a:spAutoFit/>
          </a:bodyPr>
          <a:lstStyle/>
          <a:p>
            <a:r>
              <a:rPr lang="en-US" dirty="0" smtClean="0">
                <a:latin typeface="Arial"/>
                <a:cs typeface="Arial"/>
              </a:rPr>
              <a:t>Visualization with IDV</a:t>
            </a:r>
            <a:endParaRPr lang="en-US" dirty="0">
              <a:latin typeface="Arial"/>
              <a:cs typeface="Arial"/>
            </a:endParaRPr>
          </a:p>
        </p:txBody>
      </p:sp>
    </p:spTree>
    <p:extLst>
      <p:ext uri="{BB962C8B-B14F-4D97-AF65-F5344CB8AC3E}">
        <p14:creationId xmlns:p14="http://schemas.microsoft.com/office/powerpoint/2010/main" val="22551510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HDF @Met Office</a:t>
            </a:r>
            <a:endParaRPr lang="en-US" dirty="0"/>
          </a:p>
        </p:txBody>
      </p:sp>
      <p:sp>
        <p:nvSpPr>
          <p:cNvPr id="2" name="Text Placeholder 1"/>
          <p:cNvSpPr>
            <a:spLocks noGrp="1"/>
          </p:cNvSpPr>
          <p:nvPr>
            <p:ph type="body" idx="1"/>
          </p:nvPr>
        </p:nvSpPr>
        <p:spPr/>
        <p:txBody>
          <a:bodyPr/>
          <a:lstStyle/>
          <a:p>
            <a:r>
              <a:rPr lang="en-US" dirty="0" smtClean="0"/>
              <a:t>Making HDF5 work on Met’s HPC systems</a:t>
            </a:r>
            <a:endParaRPr lang="en-US" dirty="0"/>
          </a:p>
        </p:txBody>
      </p:sp>
      <p:sp>
        <p:nvSpPr>
          <p:cNvPr id="8" name="Date Placeholder 3"/>
          <p:cNvSpPr>
            <a:spLocks noGrp="1"/>
          </p:cNvSpPr>
          <p:nvPr>
            <p:ph type="dt" sz="half" idx="10"/>
          </p:nvPr>
        </p:nvSpPr>
        <p:spPr/>
        <p:txBody>
          <a:bodyPr/>
          <a:lstStyle/>
          <a:p>
            <a:pPr algn="ctr">
              <a:defRPr/>
            </a:pPr>
            <a:fld id="{2552D2BF-0E36-3843-8D19-7D2CA2689F27}" type="datetime1">
              <a:rPr lang="en-US" smtClean="0"/>
              <a:t>9/24/15</a:t>
            </a:fld>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34</a:t>
            </a:fld>
            <a:endParaRPr lang="en-US"/>
          </a:p>
        </p:txBody>
      </p:sp>
    </p:spTree>
    <p:extLst>
      <p:ext uri="{BB962C8B-B14F-4D97-AF65-F5344CB8AC3E}">
        <p14:creationId xmlns:p14="http://schemas.microsoft.com/office/powerpoint/2010/main" val="14481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for Met Office</a:t>
            </a:r>
            <a:endParaRPr lang="en-US" dirty="0"/>
          </a:p>
        </p:txBody>
      </p:sp>
      <p:sp>
        <p:nvSpPr>
          <p:cNvPr id="3" name="Content Placeholder 2"/>
          <p:cNvSpPr>
            <a:spLocks noGrp="1"/>
          </p:cNvSpPr>
          <p:nvPr>
            <p:ph idx="1"/>
          </p:nvPr>
        </p:nvSpPr>
        <p:spPr/>
        <p:txBody>
          <a:bodyPr>
            <a:normAutofit/>
          </a:bodyPr>
          <a:lstStyle/>
          <a:p>
            <a:r>
              <a:rPr lang="en-US" dirty="0" smtClean="0"/>
              <a:t>Goal</a:t>
            </a:r>
            <a:r>
              <a:rPr lang="en-US" dirty="0" smtClean="0"/>
              <a:t>: </a:t>
            </a:r>
            <a:r>
              <a:rPr lang="en-US" i="1" dirty="0" smtClean="0"/>
              <a:t>Help with porting HDF5 and netCDF-4 to systems at the Met Office</a:t>
            </a:r>
          </a:p>
          <a:p>
            <a:r>
              <a:rPr lang="en-US" dirty="0" smtClean="0"/>
              <a:t>OSs and Compilers not supported by THG</a:t>
            </a:r>
          </a:p>
          <a:p>
            <a:pPr lvl="1"/>
            <a:r>
              <a:rPr lang="en-US" dirty="0" smtClean="0"/>
              <a:t>Cross-compiling</a:t>
            </a:r>
          </a:p>
          <a:p>
            <a:pPr lvl="1"/>
            <a:r>
              <a:rPr lang="en-US" dirty="0" smtClean="0"/>
              <a:t>Testing troubleshooting</a:t>
            </a:r>
          </a:p>
          <a:p>
            <a:pPr lvl="1"/>
            <a:r>
              <a:rPr lang="en-US" dirty="0" smtClean="0"/>
              <a:t>Performance tuning</a:t>
            </a:r>
          </a:p>
          <a:p>
            <a:pPr lvl="1"/>
            <a:endParaRPr lang="en-US" dirty="0" smtClean="0"/>
          </a:p>
          <a:p>
            <a:endParaRPr lang="en-US" dirty="0"/>
          </a:p>
          <a:p>
            <a:pPr lvl="1"/>
            <a:endParaRPr lang="en-US" sz="3000" dirty="0" smtClean="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35</a:t>
            </a:fld>
            <a:endParaRPr lang="en-US" dirty="0"/>
          </a:p>
        </p:txBody>
      </p:sp>
      <p:sp>
        <p:nvSpPr>
          <p:cNvPr id="7" name="Date Placeholder 3"/>
          <p:cNvSpPr>
            <a:spLocks noGrp="1"/>
          </p:cNvSpPr>
          <p:nvPr>
            <p:ph type="dt" sz="half" idx="10"/>
          </p:nvPr>
        </p:nvSpPr>
        <p:spPr>
          <a:xfrm>
            <a:off x="0" y="6629400"/>
            <a:ext cx="2286000" cy="228600"/>
          </a:xfrm>
        </p:spPr>
        <p:txBody>
          <a:bodyPr/>
          <a:lstStyle/>
          <a:p>
            <a:pPr>
              <a:defRPr/>
            </a:pPr>
            <a:fld id="{E67A6DA8-D34B-5A4B-90EE-906F03C4C09D}" type="datetime1">
              <a:rPr lang="en-US" smtClean="0"/>
              <a:t>9/24/15</a:t>
            </a:fld>
            <a:endParaRPr lang="en-US" dirty="0"/>
          </a:p>
        </p:txBody>
      </p:sp>
    </p:spTree>
    <p:extLst>
      <p:ext uri="{BB962C8B-B14F-4D97-AF65-F5344CB8AC3E}">
        <p14:creationId xmlns:p14="http://schemas.microsoft.com/office/powerpoint/2010/main" val="141000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a:defRPr/>
            </a:pPr>
            <a:r>
              <a:rPr lang="en-US" dirty="0" smtClean="0"/>
              <a:t>Exploring new </a:t>
            </a:r>
            <a:r>
              <a:rPr lang="en-US" dirty="0" smtClean="0"/>
              <a:t>directions</a:t>
            </a:r>
          </a:p>
        </p:txBody>
      </p:sp>
      <p:sp>
        <p:nvSpPr>
          <p:cNvPr id="29699" name="Text Placeholder 11"/>
          <p:cNvSpPr>
            <a:spLocks noGrp="1"/>
          </p:cNvSpPr>
          <p:nvPr>
            <p:ph type="body" idx="1"/>
          </p:nvPr>
        </p:nvSpPr>
        <p:spPr/>
        <p:txBody>
          <a:bodyPr/>
          <a:lstStyle/>
          <a:p>
            <a:r>
              <a:rPr lang="en-US" dirty="0" smtClean="0"/>
              <a:t>Examples</a:t>
            </a:r>
            <a:endParaRPr lang="en-US" dirty="0" smtClean="0"/>
          </a:p>
        </p:txBody>
      </p:sp>
      <p:sp>
        <p:nvSpPr>
          <p:cNvPr id="20484" name="Rectangle 18"/>
          <p:cNvSpPr>
            <a:spLocks noGrp="1" noChangeArrowheads="1"/>
          </p:cNvSpPr>
          <p:nvPr>
            <p:ph type="sldNum" sz="quarter" idx="12"/>
          </p:nvPr>
        </p:nvSpPr>
        <p:spPr/>
        <p:txBody>
          <a:bodyPr/>
          <a:lstStyle/>
          <a:p>
            <a:pPr>
              <a:defRPr/>
            </a:pPr>
            <a:fld id="{C3889E55-5E7C-435B-8D0C-BCA675A07393}" type="slidenum">
              <a:rPr lang="en-US"/>
              <a:pPr>
                <a:defRPr/>
              </a:pPr>
              <a:t>36</a:t>
            </a:fld>
            <a:endParaRPr lang="en-US"/>
          </a:p>
        </p:txBody>
      </p:sp>
      <p:sp>
        <p:nvSpPr>
          <p:cNvPr id="7" name="Date Placeholder 3"/>
          <p:cNvSpPr>
            <a:spLocks noGrp="1"/>
          </p:cNvSpPr>
          <p:nvPr>
            <p:ph type="dt" sz="half" idx="10"/>
          </p:nvPr>
        </p:nvSpPr>
        <p:spPr>
          <a:xfrm>
            <a:off x="0" y="6629400"/>
            <a:ext cx="2286000" cy="228600"/>
          </a:xfrm>
        </p:spPr>
        <p:txBody>
          <a:bodyPr/>
          <a:lstStyle/>
          <a:p>
            <a:pPr algn="ctr">
              <a:defRPr/>
            </a:pPr>
            <a:fld id="{EEBE23CE-580C-624E-9CD4-13B3AC046A4E}" type="datetime1">
              <a:rPr lang="en-US" smtClean="0"/>
              <a:t>9/24/15</a:t>
            </a:fld>
            <a:endParaRPr lang="en-US" dirty="0"/>
          </a:p>
        </p:txBody>
      </p:sp>
    </p:spTree>
    <p:extLst>
      <p:ext uri="{BB962C8B-B14F-4D97-AF65-F5344CB8AC3E}">
        <p14:creationId xmlns:p14="http://schemas.microsoft.com/office/powerpoint/2010/main" val="375223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HDF5 ODBC Driver</a:t>
            </a:r>
            <a:endParaRPr lang="en-US" dirty="0"/>
          </a:p>
        </p:txBody>
      </p:sp>
      <p:sp>
        <p:nvSpPr>
          <p:cNvPr id="6" name="Text Placeholder 5"/>
          <p:cNvSpPr>
            <a:spLocks noGrp="1"/>
          </p:cNvSpPr>
          <p:nvPr>
            <p:ph type="body" sz="half" idx="1"/>
          </p:nvPr>
        </p:nvSpPr>
        <p:spPr>
          <a:xfrm>
            <a:off x="381000" y="990599"/>
            <a:ext cx="6781800" cy="5621945"/>
          </a:xfrm>
        </p:spPr>
        <p:txBody>
          <a:bodyPr/>
          <a:lstStyle/>
          <a:p>
            <a:r>
              <a:rPr lang="en-US" dirty="0" smtClean="0"/>
              <a:t>Open </a:t>
            </a:r>
            <a:r>
              <a:rPr lang="en-US" dirty="0" err="1" smtClean="0"/>
              <a:t>DataBase</a:t>
            </a:r>
            <a:r>
              <a:rPr lang="en-US" dirty="0" smtClean="0"/>
              <a:t> Connectivity (ODBC)</a:t>
            </a:r>
          </a:p>
          <a:p>
            <a:r>
              <a:rPr lang="en-US" dirty="0"/>
              <a:t>Industry standard </a:t>
            </a:r>
            <a:r>
              <a:rPr lang="en-US" dirty="0" smtClean="0"/>
              <a:t>middleware </a:t>
            </a:r>
            <a:r>
              <a:rPr lang="en-US" dirty="0"/>
              <a:t>API for accessing database </a:t>
            </a:r>
            <a:r>
              <a:rPr lang="en-US" dirty="0" smtClean="0"/>
              <a:t>management sys.</a:t>
            </a:r>
          </a:p>
          <a:p>
            <a:r>
              <a:rPr lang="en-US" dirty="0" smtClean="0"/>
              <a:t>All analytics apps. have an ODBC client</a:t>
            </a:r>
          </a:p>
          <a:p>
            <a:r>
              <a:rPr lang="en-US" b="1" dirty="0" err="1" smtClean="0">
                <a:solidFill>
                  <a:schemeClr val="accent1"/>
                </a:solidFill>
              </a:rPr>
              <a:t>HiFive</a:t>
            </a:r>
            <a:r>
              <a:rPr lang="en-US" dirty="0" smtClean="0"/>
              <a:t> – ODBC driver for HDF5</a:t>
            </a:r>
          </a:p>
          <a:p>
            <a:pPr lvl="1"/>
            <a:r>
              <a:rPr lang="en-US" dirty="0" smtClean="0"/>
              <a:t>Windows, [Linux, </a:t>
            </a:r>
            <a:r>
              <a:rPr lang="en-US" dirty="0" err="1" smtClean="0"/>
              <a:t>MacOS</a:t>
            </a:r>
            <a:r>
              <a:rPr lang="en-US" dirty="0" smtClean="0"/>
              <a:t> X]</a:t>
            </a:r>
          </a:p>
          <a:p>
            <a:pPr lvl="1"/>
            <a:r>
              <a:rPr lang="en-US" dirty="0" smtClean="0"/>
              <a:t>Client &amp; Client/Serve</a:t>
            </a:r>
          </a:p>
          <a:p>
            <a:pPr lvl="1"/>
            <a:r>
              <a:rPr lang="en-US" dirty="0" smtClean="0"/>
              <a:t>Accessing HDF5 files from Excel &amp; R</a:t>
            </a:r>
          </a:p>
        </p:txBody>
      </p:sp>
      <p:sp>
        <p:nvSpPr>
          <p:cNvPr id="3" name="Slide Number Placeholder 2"/>
          <p:cNvSpPr>
            <a:spLocks noGrp="1"/>
          </p:cNvSpPr>
          <p:nvPr>
            <p:ph type="sldNum" sz="quarter" idx="12"/>
          </p:nvPr>
        </p:nvSpPr>
        <p:spPr/>
        <p:txBody>
          <a:bodyPr/>
          <a:lstStyle/>
          <a:p>
            <a:fld id="{80093880-C6D3-D249-860F-0023F8BF2CC9}" type="slidenum">
              <a:rPr lang="en-US" smtClean="0"/>
              <a:pPr/>
              <a:t>37</a:t>
            </a:fld>
            <a:endParaRPr lang="en-US"/>
          </a:p>
        </p:txBody>
      </p:sp>
      <p:sp>
        <p:nvSpPr>
          <p:cNvPr id="4" name="Date Placeholder 3"/>
          <p:cNvSpPr>
            <a:spLocks noGrp="1"/>
          </p:cNvSpPr>
          <p:nvPr>
            <p:ph type="dt" sz="half" idx="4294967295"/>
          </p:nvPr>
        </p:nvSpPr>
        <p:spPr>
          <a:xfrm>
            <a:off x="380999" y="6591300"/>
            <a:ext cx="2057401" cy="304800"/>
          </a:xfrm>
          <a:prstGeom prst="rect">
            <a:avLst/>
          </a:prstGeom>
        </p:spPr>
        <p:txBody>
          <a:bodyPr/>
          <a:lstStyle/>
          <a:p>
            <a:pPr>
              <a:defRPr/>
            </a:pPr>
            <a:fld id="{C44C9B3B-F282-E945-99ED-80C9CAFA2B87}" type="datetime1">
              <a:rPr lang="en-US" smtClean="0"/>
              <a:t>9/24/15</a:t>
            </a:fld>
            <a:endParaRPr lang="en-US" dirty="0"/>
          </a:p>
        </p:txBody>
      </p:sp>
      <p:pic>
        <p:nvPicPr>
          <p:cNvPr id="5" name="Picture 2" descr="C:\Users\Gerd\Desktop\HDF5_OD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990599"/>
            <a:ext cx="1676400" cy="55703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Gerd\Downloads\lisplogo_alien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91200"/>
            <a:ext cx="1401763" cy="8213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62800" y="6352401"/>
            <a:ext cx="2106241" cy="276999"/>
          </a:xfrm>
          <a:prstGeom prst="rect">
            <a:avLst/>
          </a:prstGeom>
          <a:noFill/>
        </p:spPr>
        <p:txBody>
          <a:bodyPr wrap="none" rtlCol="0">
            <a:spAutoFit/>
          </a:bodyPr>
          <a:lstStyle/>
          <a:p>
            <a:r>
              <a:rPr lang="en-US" sz="1200" dirty="0" smtClean="0">
                <a:latin typeface="Arial"/>
                <a:cs typeface="Arial"/>
              </a:rPr>
              <a:t>Thanks to </a:t>
            </a:r>
            <a:r>
              <a:rPr lang="en-US" sz="1200" dirty="0" err="1" smtClean="0">
                <a:latin typeface="Arial"/>
                <a:cs typeface="Arial"/>
              </a:rPr>
              <a:t>Gerd</a:t>
            </a:r>
            <a:r>
              <a:rPr lang="en-US" sz="1200" dirty="0" smtClean="0">
                <a:latin typeface="Arial"/>
                <a:cs typeface="Arial"/>
              </a:rPr>
              <a:t> Heber, THG</a:t>
            </a:r>
            <a:endParaRPr lang="en-US" sz="1200" dirty="0">
              <a:latin typeface="Arial"/>
              <a:cs typeface="Arial"/>
            </a:endParaRPr>
          </a:p>
        </p:txBody>
      </p:sp>
    </p:spTree>
    <p:extLst>
      <p:ext uri="{BB962C8B-B14F-4D97-AF65-F5344CB8AC3E}">
        <p14:creationId xmlns:p14="http://schemas.microsoft.com/office/powerpoint/2010/main" val="4980331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HDF5 for the Web</a:t>
            </a:r>
            <a:endParaRPr lang="en-US" dirty="0"/>
          </a:p>
        </p:txBody>
      </p:sp>
      <p:sp>
        <p:nvSpPr>
          <p:cNvPr id="3" name="Text Placeholder 2"/>
          <p:cNvSpPr>
            <a:spLocks noGrp="1"/>
          </p:cNvSpPr>
          <p:nvPr>
            <p:ph type="body" sz="half" idx="1"/>
          </p:nvPr>
        </p:nvSpPr>
        <p:spPr>
          <a:xfrm>
            <a:off x="381000" y="1143000"/>
            <a:ext cx="8458200" cy="2667000"/>
          </a:xfrm>
        </p:spPr>
        <p:txBody>
          <a:bodyPr/>
          <a:lstStyle/>
          <a:p>
            <a:r>
              <a:rPr lang="en-US" dirty="0" smtClean="0"/>
              <a:t>Can I access HDF5 files remotely?</a:t>
            </a:r>
          </a:p>
          <a:p>
            <a:r>
              <a:rPr lang="en-US" dirty="0" smtClean="0"/>
              <a:t>API? My (mobile) client speaks HTTP!</a:t>
            </a:r>
          </a:p>
          <a:p>
            <a:r>
              <a:rPr lang="en-US" dirty="0" smtClean="0"/>
              <a:t>What is a file system? Who uses files anymore?</a:t>
            </a:r>
          </a:p>
          <a:p>
            <a:r>
              <a:rPr lang="en-US" dirty="0" smtClean="0"/>
              <a:t>Cloud computing w/ HDF5</a:t>
            </a:r>
          </a:p>
          <a:p>
            <a:endParaRPr lang="en-US" dirty="0"/>
          </a:p>
        </p:txBody>
      </p:sp>
      <p:sp>
        <p:nvSpPr>
          <p:cNvPr id="5" name="Slide Number Placeholder 4"/>
          <p:cNvSpPr>
            <a:spLocks noGrp="1"/>
          </p:cNvSpPr>
          <p:nvPr>
            <p:ph type="sldNum" sz="quarter" idx="12"/>
          </p:nvPr>
        </p:nvSpPr>
        <p:spPr/>
        <p:txBody>
          <a:bodyPr/>
          <a:lstStyle/>
          <a:p>
            <a:fld id="{F50A4E36-00C6-1145-B427-1A185CE8670F}" type="slidenum">
              <a:rPr lang="en-US" smtClean="0"/>
              <a:pPr/>
              <a:t>38</a:t>
            </a:fld>
            <a:endParaRPr lang="en-US"/>
          </a:p>
        </p:txBody>
      </p:sp>
      <p:sp>
        <p:nvSpPr>
          <p:cNvPr id="6" name="Date Placeholder 5"/>
          <p:cNvSpPr>
            <a:spLocks noGrp="1"/>
          </p:cNvSpPr>
          <p:nvPr>
            <p:ph type="dt" sz="half" idx="4294967295"/>
          </p:nvPr>
        </p:nvSpPr>
        <p:spPr>
          <a:xfrm>
            <a:off x="380999" y="6591300"/>
            <a:ext cx="2057401" cy="304800"/>
          </a:xfrm>
          <a:prstGeom prst="rect">
            <a:avLst/>
          </a:prstGeom>
        </p:spPr>
        <p:txBody>
          <a:bodyPr/>
          <a:lstStyle/>
          <a:p>
            <a:pPr>
              <a:defRPr/>
            </a:pPr>
            <a:fld id="{67F8C18A-94F4-C947-AE8A-C23B71EF4FCC}" type="datetime1">
              <a:rPr lang="en-US" smtClean="0"/>
              <a:t>9/24/15</a:t>
            </a:fld>
            <a:endParaRPr lang="en-US" dirty="0"/>
          </a:p>
        </p:txBody>
      </p:sp>
      <p:sp>
        <p:nvSpPr>
          <p:cNvPr id="7" name="AutoShape 2" descr="Image result for rest ap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descr="C:\Users\Gerd\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67200"/>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Gerd\Downloads\asdf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3886200"/>
            <a:ext cx="5076825" cy="24344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53200" y="6248400"/>
            <a:ext cx="2206178" cy="276999"/>
          </a:xfrm>
          <a:prstGeom prst="rect">
            <a:avLst/>
          </a:prstGeom>
          <a:noFill/>
        </p:spPr>
        <p:txBody>
          <a:bodyPr wrap="none" rtlCol="0">
            <a:spAutoFit/>
          </a:bodyPr>
          <a:lstStyle/>
          <a:p>
            <a:r>
              <a:rPr lang="en-US" sz="1200" dirty="0" smtClean="0">
                <a:latin typeface="Arial"/>
                <a:cs typeface="Arial"/>
              </a:rPr>
              <a:t>Thanks to John </a:t>
            </a:r>
            <a:r>
              <a:rPr lang="en-US" sz="1200" dirty="0" err="1" smtClean="0">
                <a:latin typeface="Arial"/>
                <a:cs typeface="Arial"/>
              </a:rPr>
              <a:t>Readey</a:t>
            </a:r>
            <a:r>
              <a:rPr lang="en-US" sz="1200" dirty="0" smtClean="0">
                <a:latin typeface="Arial"/>
                <a:cs typeface="Arial"/>
              </a:rPr>
              <a:t>, THG</a:t>
            </a:r>
            <a:endParaRPr lang="en-US" sz="1200" dirty="0">
              <a:latin typeface="Arial"/>
              <a:cs typeface="Arial"/>
            </a:endParaRPr>
          </a:p>
        </p:txBody>
      </p:sp>
    </p:spTree>
    <p:extLst>
      <p:ext uri="{BB962C8B-B14F-4D97-AF65-F5344CB8AC3E}">
        <p14:creationId xmlns:p14="http://schemas.microsoft.com/office/powerpoint/2010/main" val="35154236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010400" cy="533400"/>
          </a:xfrm>
        </p:spPr>
        <p:txBody>
          <a:bodyPr/>
          <a:lstStyle/>
          <a:p>
            <a:r>
              <a:rPr lang="en-US" sz="2800" dirty="0" smtClean="0"/>
              <a:t>HDF5 as an interface to non-HDF5 storage</a:t>
            </a:r>
            <a:endParaRPr lang="en-US" sz="2800" dirty="0"/>
          </a:p>
        </p:txBody>
      </p:sp>
      <p:sp>
        <p:nvSpPr>
          <p:cNvPr id="4" name="Date Placeholder 3"/>
          <p:cNvSpPr>
            <a:spLocks noGrp="1"/>
          </p:cNvSpPr>
          <p:nvPr>
            <p:ph type="dt" sz="half" idx="10"/>
          </p:nvPr>
        </p:nvSpPr>
        <p:spPr/>
        <p:txBody>
          <a:bodyPr/>
          <a:lstStyle/>
          <a:p>
            <a:pPr>
              <a:defRPr/>
            </a:pPr>
            <a:fld id="{BEA1F6DA-593F-8240-A48E-635E600156B3}" type="datetime1">
              <a:rPr lang="en-US" smtClean="0"/>
              <a:t>9/24/15</a:t>
            </a:fld>
            <a:endParaRPr lang="en-US" dirty="0"/>
          </a:p>
        </p:txBody>
      </p:sp>
      <p:sp>
        <p:nvSpPr>
          <p:cNvPr id="5" name="Slide Number Placeholder 4"/>
          <p:cNvSpPr>
            <a:spLocks noGrp="1"/>
          </p:cNvSpPr>
          <p:nvPr>
            <p:ph type="sldNum" sz="quarter" idx="12"/>
          </p:nvPr>
        </p:nvSpPr>
        <p:spPr/>
        <p:txBody>
          <a:bodyPr/>
          <a:lstStyle/>
          <a:p>
            <a:pPr>
              <a:defRPr/>
            </a:pPr>
            <a:fld id="{CCED4385-CCCA-4BBF-AB19-415EBC87934F}" type="slidenum">
              <a:rPr lang="en-US" smtClean="0"/>
              <a:pPr>
                <a:defRPr/>
              </a:pPr>
              <a:t>39</a:t>
            </a:fld>
            <a:endParaRPr lang="en-US" dirty="0"/>
          </a:p>
        </p:txBody>
      </p:sp>
      <p:pic>
        <p:nvPicPr>
          <p:cNvPr id="7" name="Content Placeholder 6"/>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09600" y="990600"/>
            <a:ext cx="7426295" cy="5486400"/>
          </a:xfrm>
          <a:prstGeom prst="rect">
            <a:avLst/>
          </a:prstGeom>
          <a:noFill/>
          <a:ln w="9525">
            <a:noFill/>
            <a:miter lim="800000"/>
            <a:headEnd/>
            <a:tailEnd/>
          </a:ln>
        </p:spPr>
      </p:pic>
    </p:spTree>
    <p:extLst>
      <p:ext uri="{BB962C8B-B14F-4D97-AF65-F5344CB8AC3E}">
        <p14:creationId xmlns:p14="http://schemas.microsoft.com/office/powerpoint/2010/main" val="17315307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pPr algn="ctr" eaLnBrk="1" hangingPunct="1"/>
            <a:r>
              <a:rPr lang="en-US" dirty="0" smtClean="0"/>
              <a:t>Champaign, Illinois, USA</a:t>
            </a:r>
          </a:p>
        </p:txBody>
      </p:sp>
      <p:sp>
        <p:nvSpPr>
          <p:cNvPr id="4" name="Content Placeholder 3"/>
          <p:cNvSpPr>
            <a:spLocks noGrp="1"/>
          </p:cNvSpPr>
          <p:nvPr>
            <p:ph idx="1"/>
          </p:nvPr>
        </p:nvSpPr>
        <p:spPr>
          <a:xfrm>
            <a:off x="228600" y="1295400"/>
            <a:ext cx="8763000" cy="4800600"/>
          </a:xfrm>
        </p:spPr>
        <p:txBody>
          <a:bodyPr/>
          <a:lstStyle/>
          <a:p>
            <a:pPr lvl="1">
              <a:buNone/>
            </a:pPr>
            <a:endParaRPr lang="en-US" sz="2600" b="1" dirty="0" smtClean="0"/>
          </a:p>
          <a:p>
            <a:pPr lvl="1">
              <a:buFontTx/>
              <a:buChar char="-"/>
            </a:pPr>
            <a:endParaRPr lang="en-US" sz="2600" b="1" dirty="0" smtClean="0"/>
          </a:p>
          <a:p>
            <a:pPr lvl="1" eaLnBrk="1" hangingPunct="1">
              <a:buNone/>
            </a:pPr>
            <a:endParaRPr lang="en-US" dirty="0" smtClean="0"/>
          </a:p>
          <a:p>
            <a:pPr>
              <a:buNone/>
            </a:pPr>
            <a:endParaRPr lang="en-US" dirty="0"/>
          </a:p>
        </p:txBody>
      </p:sp>
      <p:pic>
        <p:nvPicPr>
          <p:cNvPr id="9" name="Picture 8" descr="Motorola_Building2.jpg"/>
          <p:cNvPicPr>
            <a:picLocks noChangeAspect="1"/>
          </p:cNvPicPr>
          <p:nvPr/>
        </p:nvPicPr>
        <p:blipFill>
          <a:blip r:embed="rId3" cstate="print"/>
          <a:srcRect b="13253"/>
          <a:stretch>
            <a:fillRect/>
          </a:stretch>
        </p:blipFill>
        <p:spPr>
          <a:xfrm>
            <a:off x="990600" y="1447800"/>
            <a:ext cx="7239000" cy="4709711"/>
          </a:xfrm>
          <a:prstGeom prst="rect">
            <a:avLst/>
          </a:prstGeom>
        </p:spPr>
      </p:pic>
      <p:sp>
        <p:nvSpPr>
          <p:cNvPr id="5" name="Slide Number Placeholder 4"/>
          <p:cNvSpPr>
            <a:spLocks noGrp="1"/>
          </p:cNvSpPr>
          <p:nvPr>
            <p:ph type="sldNum" sz="quarter" idx="12"/>
          </p:nvPr>
        </p:nvSpPr>
        <p:spPr/>
        <p:txBody>
          <a:bodyPr/>
          <a:lstStyle/>
          <a:p>
            <a:fld id="{A5E891D3-C79B-467C-9AA4-487CCCDFB73C}" type="slidenum">
              <a:rPr lang="en-US" smtClean="0">
                <a:solidFill>
                  <a:srgbClr val="FFFFFF"/>
                </a:solidFill>
              </a:rPr>
              <a:pPr/>
              <a:t>4</a:t>
            </a:fld>
            <a:endParaRPr lang="en-US">
              <a:solidFill>
                <a:srgbClr val="FFFFFF"/>
              </a:solidFill>
            </a:endParaRPr>
          </a:p>
        </p:txBody>
      </p:sp>
      <p:sp>
        <p:nvSpPr>
          <p:cNvPr id="8" name="Date Placeholder 3"/>
          <p:cNvSpPr>
            <a:spLocks noGrp="1"/>
          </p:cNvSpPr>
          <p:nvPr>
            <p:ph type="dt" sz="half" idx="10"/>
          </p:nvPr>
        </p:nvSpPr>
        <p:spPr>
          <a:xfrm>
            <a:off x="0" y="6629400"/>
            <a:ext cx="2286000" cy="228600"/>
          </a:xfrm>
        </p:spPr>
        <p:txBody>
          <a:bodyPr/>
          <a:lstStyle/>
          <a:p>
            <a:pPr>
              <a:defRPr/>
            </a:pPr>
            <a:fld id="{04E6C847-17F8-A94B-AA74-1FEAE9837C1A}" type="datetime1">
              <a:rPr lang="en-US" smtClean="0"/>
              <a:t>9/24/15</a:t>
            </a:fld>
            <a:endParaRPr lang="en-US" dirty="0"/>
          </a:p>
        </p:txBody>
      </p:sp>
    </p:spTree>
    <p:extLst>
      <p:ext uri="{BB962C8B-B14F-4D97-AF65-F5344CB8AC3E}">
        <p14:creationId xmlns:p14="http://schemas.microsoft.com/office/powerpoint/2010/main" val="2463719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010400" cy="533400"/>
          </a:xfrm>
        </p:spPr>
        <p:txBody>
          <a:bodyPr/>
          <a:lstStyle/>
          <a:p>
            <a:r>
              <a:rPr lang="en-US" sz="2800" dirty="0"/>
              <a:t>HDF5 as an interface to non-HDF5 </a:t>
            </a:r>
            <a:r>
              <a:rPr lang="en-US" sz="2800" dirty="0" smtClean="0"/>
              <a:t>storage</a:t>
            </a:r>
            <a:endParaRPr lang="en-US" sz="2800" dirty="0"/>
          </a:p>
        </p:txBody>
      </p:sp>
      <p:sp>
        <p:nvSpPr>
          <p:cNvPr id="4" name="Date Placeholder 3"/>
          <p:cNvSpPr>
            <a:spLocks noGrp="1"/>
          </p:cNvSpPr>
          <p:nvPr>
            <p:ph type="dt" sz="half" idx="10"/>
          </p:nvPr>
        </p:nvSpPr>
        <p:spPr/>
        <p:txBody>
          <a:bodyPr/>
          <a:lstStyle/>
          <a:p>
            <a:pPr>
              <a:defRPr/>
            </a:pPr>
            <a:fld id="{A3B888E4-B943-3046-AD88-808BB459B1E4}" type="datetime1">
              <a:rPr lang="en-US" smtClean="0"/>
              <a:t>9/24/15</a:t>
            </a:fld>
            <a:endParaRPr lang="en-US" dirty="0"/>
          </a:p>
        </p:txBody>
      </p:sp>
      <p:sp>
        <p:nvSpPr>
          <p:cNvPr id="5" name="Slide Number Placeholder 4"/>
          <p:cNvSpPr>
            <a:spLocks noGrp="1"/>
          </p:cNvSpPr>
          <p:nvPr>
            <p:ph type="sldNum" sz="quarter" idx="12"/>
          </p:nvPr>
        </p:nvSpPr>
        <p:spPr/>
        <p:txBody>
          <a:bodyPr/>
          <a:lstStyle/>
          <a:p>
            <a:pPr>
              <a:defRPr/>
            </a:pPr>
            <a:fld id="{CCED4385-CCCA-4BBF-AB19-415EBC87934F}" type="slidenum">
              <a:rPr lang="en-US" smtClean="0"/>
              <a:pPr>
                <a:defRPr/>
              </a:pPr>
              <a:t>40</a:t>
            </a:fld>
            <a:endParaRPr lang="en-US" dirty="0"/>
          </a:p>
        </p:txBody>
      </p:sp>
      <p:sp>
        <p:nvSpPr>
          <p:cNvPr id="6" name="Content Placeholder 2"/>
          <p:cNvSpPr>
            <a:spLocks noGrp="1"/>
          </p:cNvSpPr>
          <p:nvPr>
            <p:ph idx="1"/>
          </p:nvPr>
        </p:nvSpPr>
        <p:spPr>
          <a:xfrm>
            <a:off x="304800" y="1143000"/>
            <a:ext cx="8229600" cy="609600"/>
          </a:xfrm>
        </p:spPr>
        <p:txBody>
          <a:bodyPr/>
          <a:lstStyle/>
          <a:p>
            <a:r>
              <a:rPr lang="en-US" dirty="0" smtClean="0"/>
              <a:t>Different File Formats plugins:</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81000" y="1752599"/>
            <a:ext cx="7772400" cy="4419600"/>
          </a:xfrm>
          <a:prstGeom prst="rect">
            <a:avLst/>
          </a:prstGeom>
        </p:spPr>
      </p:pic>
    </p:spTree>
    <p:extLst>
      <p:ext uri="{BB962C8B-B14F-4D97-AF65-F5344CB8AC3E}">
        <p14:creationId xmlns:p14="http://schemas.microsoft.com/office/powerpoint/2010/main" val="9635838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a:defRPr/>
            </a:pPr>
            <a:r>
              <a:rPr lang="en-US" dirty="0" smtClean="0"/>
              <a:t>HDF5</a:t>
            </a:r>
            <a:endParaRPr lang="en-US" dirty="0" smtClean="0"/>
          </a:p>
        </p:txBody>
      </p:sp>
      <p:sp>
        <p:nvSpPr>
          <p:cNvPr id="29699" name="Text Placeholder 11"/>
          <p:cNvSpPr>
            <a:spLocks noGrp="1"/>
          </p:cNvSpPr>
          <p:nvPr>
            <p:ph type="body" idx="1"/>
          </p:nvPr>
        </p:nvSpPr>
        <p:spPr/>
        <p:txBody>
          <a:bodyPr/>
          <a:lstStyle/>
          <a:p>
            <a:r>
              <a:rPr lang="en-US" dirty="0" smtClean="0"/>
              <a:t>Powerful features</a:t>
            </a:r>
            <a:endParaRPr lang="en-US" dirty="0" smtClean="0"/>
          </a:p>
        </p:txBody>
      </p:sp>
      <p:sp>
        <p:nvSpPr>
          <p:cNvPr id="20484" name="Rectangle 18"/>
          <p:cNvSpPr>
            <a:spLocks noGrp="1" noChangeArrowheads="1"/>
          </p:cNvSpPr>
          <p:nvPr>
            <p:ph type="sldNum" sz="quarter" idx="12"/>
          </p:nvPr>
        </p:nvSpPr>
        <p:spPr/>
        <p:txBody>
          <a:bodyPr/>
          <a:lstStyle/>
          <a:p>
            <a:pPr>
              <a:defRPr/>
            </a:pPr>
            <a:fld id="{C3889E55-5E7C-435B-8D0C-BCA675A07393}" type="slidenum">
              <a:rPr lang="en-US"/>
              <a:pPr>
                <a:defRPr/>
              </a:pPr>
              <a:t>41</a:t>
            </a:fld>
            <a:endParaRPr lang="en-US"/>
          </a:p>
        </p:txBody>
      </p:sp>
      <p:sp>
        <p:nvSpPr>
          <p:cNvPr id="7" name="Date Placeholder 3"/>
          <p:cNvSpPr>
            <a:spLocks noGrp="1"/>
          </p:cNvSpPr>
          <p:nvPr>
            <p:ph type="dt" sz="half" idx="10"/>
          </p:nvPr>
        </p:nvSpPr>
        <p:spPr>
          <a:xfrm>
            <a:off x="0" y="6629400"/>
            <a:ext cx="2286000" cy="228600"/>
          </a:xfrm>
        </p:spPr>
        <p:txBody>
          <a:bodyPr/>
          <a:lstStyle/>
          <a:p>
            <a:pPr algn="ctr">
              <a:defRPr/>
            </a:pPr>
            <a:fld id="{4F356CB5-94B9-A54B-BBF4-9B156759DCB4}" type="datetime1">
              <a:rPr lang="en-US" smtClean="0"/>
              <a:t>9/24/15</a:t>
            </a:fld>
            <a:endParaRPr lang="en-US" dirty="0"/>
          </a:p>
        </p:txBody>
      </p:sp>
    </p:spTree>
    <p:extLst>
      <p:ext uri="{BB962C8B-B14F-4D97-AF65-F5344CB8AC3E}">
        <p14:creationId xmlns:p14="http://schemas.microsoft.com/office/powerpoint/2010/main" val="360884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HDF5 Features - Portability</a:t>
            </a:r>
            <a:endParaRPr lang="en-US" dirty="0"/>
          </a:p>
        </p:txBody>
      </p:sp>
      <p:sp>
        <p:nvSpPr>
          <p:cNvPr id="3" name="Content Placeholder 2"/>
          <p:cNvSpPr>
            <a:spLocks noGrp="1"/>
          </p:cNvSpPr>
          <p:nvPr>
            <p:ph idx="1"/>
          </p:nvPr>
        </p:nvSpPr>
        <p:spPr/>
        <p:txBody>
          <a:bodyPr>
            <a:normAutofit/>
          </a:bodyPr>
          <a:lstStyle/>
          <a:p>
            <a:r>
              <a:rPr lang="en-US" dirty="0" smtClean="0"/>
              <a:t>HDF5 file is a container</a:t>
            </a:r>
          </a:p>
          <a:p>
            <a:pPr lvl="1"/>
            <a:r>
              <a:rPr lang="en-US" dirty="0" smtClean="0"/>
              <a:t>Data can be moved between different systems</a:t>
            </a:r>
          </a:p>
          <a:p>
            <a:pPr lvl="2"/>
            <a:r>
              <a:rPr lang="en-US" dirty="0" smtClean="0"/>
              <a:t>Self-describing </a:t>
            </a:r>
            <a:r>
              <a:rPr lang="en-US" dirty="0" err="1" smtClean="0"/>
              <a:t>datatypes</a:t>
            </a:r>
            <a:r>
              <a:rPr lang="en-US" dirty="0" smtClean="0"/>
              <a:t> and arrays </a:t>
            </a:r>
          </a:p>
          <a:p>
            <a:r>
              <a:rPr lang="en-US" dirty="0" smtClean="0"/>
              <a:t>HDF5 file is a “smart” container</a:t>
            </a:r>
          </a:p>
          <a:p>
            <a:pPr lvl="1"/>
            <a:r>
              <a:rPr lang="en-US" dirty="0" smtClean="0"/>
              <a:t>Data is organized within the file</a:t>
            </a:r>
            <a:endParaRPr lang="en-US" dirty="0"/>
          </a:p>
          <a:p>
            <a:pPr lvl="2"/>
            <a:r>
              <a:rPr lang="en-US" dirty="0" smtClean="0"/>
              <a:t>Group and link objects; reference </a:t>
            </a:r>
            <a:r>
              <a:rPr lang="en-US" dirty="0" err="1" smtClean="0"/>
              <a:t>datatypes</a:t>
            </a:r>
            <a:endParaRPr lang="en-US" dirty="0" smtClean="0"/>
          </a:p>
          <a:p>
            <a:pPr lvl="1"/>
            <a:r>
              <a:rPr lang="en-US" dirty="0" smtClean="0"/>
              <a:t>Data is organized within a collection of files</a:t>
            </a:r>
          </a:p>
          <a:p>
            <a:pPr lvl="2"/>
            <a:r>
              <a:rPr lang="en-US" dirty="0" smtClean="0"/>
              <a:t>External links</a:t>
            </a:r>
          </a:p>
          <a:p>
            <a:pPr lvl="2"/>
            <a:r>
              <a:rPr lang="en-US" dirty="0" smtClean="0"/>
              <a:t>Virtual datasets</a:t>
            </a:r>
          </a:p>
          <a:p>
            <a:pPr lvl="1"/>
            <a:endParaRPr lang="en-US" dirty="0" smtClean="0"/>
          </a:p>
          <a:p>
            <a:pPr lvl="3"/>
            <a:endParaRPr lang="en-US" dirty="0" smtClean="0"/>
          </a:p>
          <a:p>
            <a:pPr lvl="1"/>
            <a:endParaRPr lang="en-US" dirty="0" smtClean="0"/>
          </a:p>
          <a:p>
            <a:endParaRPr lang="en-US" dirty="0"/>
          </a:p>
          <a:p>
            <a:pPr lvl="1"/>
            <a:endParaRPr lang="en-US" sz="3000" dirty="0" smtClean="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42</a:t>
            </a:fld>
            <a:endParaRPr lang="en-US" dirty="0"/>
          </a:p>
        </p:txBody>
      </p:sp>
      <p:sp>
        <p:nvSpPr>
          <p:cNvPr id="7" name="Date Placeholder 3"/>
          <p:cNvSpPr>
            <a:spLocks noGrp="1"/>
          </p:cNvSpPr>
          <p:nvPr>
            <p:ph type="dt" sz="half" idx="10"/>
          </p:nvPr>
        </p:nvSpPr>
        <p:spPr>
          <a:xfrm>
            <a:off x="0" y="6629400"/>
            <a:ext cx="2286000" cy="228600"/>
          </a:xfrm>
        </p:spPr>
        <p:txBody>
          <a:bodyPr/>
          <a:lstStyle/>
          <a:p>
            <a:pPr>
              <a:defRPr/>
            </a:pPr>
            <a:fld id="{44630859-D9B9-E949-85F5-179B5A477764}" type="datetime1">
              <a:rPr lang="en-US" smtClean="0"/>
              <a:t>9/24/15</a:t>
            </a:fld>
            <a:endParaRPr lang="en-US" dirty="0"/>
          </a:p>
        </p:txBody>
      </p:sp>
      <p:pic>
        <p:nvPicPr>
          <p:cNvPr id="8" name="Picture 7" descr="simple-mapping-of-source-datasets-to-a-V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805" y="4572000"/>
            <a:ext cx="1445795" cy="1505211"/>
          </a:xfrm>
          <a:prstGeom prst="rect">
            <a:avLst/>
          </a:prstGeom>
        </p:spPr>
      </p:pic>
      <p:grpSp>
        <p:nvGrpSpPr>
          <p:cNvPr id="47" name="Group 46"/>
          <p:cNvGrpSpPr/>
          <p:nvPr/>
        </p:nvGrpSpPr>
        <p:grpSpPr>
          <a:xfrm>
            <a:off x="4572000" y="4648200"/>
            <a:ext cx="1943100" cy="1600200"/>
            <a:chOff x="419100" y="990600"/>
            <a:chExt cx="8736013" cy="5240338"/>
          </a:xfrm>
        </p:grpSpPr>
        <p:pic>
          <p:nvPicPr>
            <p:cNvPr id="48"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57800"/>
              <a:ext cx="1295400" cy="685800"/>
            </a:xfrm>
            <a:prstGeom prst="rect">
              <a:avLst/>
            </a:prstGeom>
            <a:noFill/>
            <a:ln w="12700">
              <a:solidFill>
                <a:srgbClr val="FF6600"/>
              </a:solidFill>
              <a:miter lim="800000"/>
              <a:headEnd/>
              <a:tailEnd/>
            </a:ln>
            <a:effectLst>
              <a:outerShdw blurRad="63500" dist="107763" dir="81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49" name="Rectangle 15" descr="Small grid"/>
            <p:cNvSpPr>
              <a:spLocks noChangeArrowheads="1"/>
            </p:cNvSpPr>
            <p:nvPr/>
          </p:nvSpPr>
          <p:spPr bwMode="auto">
            <a:xfrm>
              <a:off x="5562600" y="5181600"/>
              <a:ext cx="1219200" cy="739775"/>
            </a:xfrm>
            <a:prstGeom prst="rect">
              <a:avLst/>
            </a:prstGeom>
            <a:pattFill prst="smGrid">
              <a:fgClr>
                <a:srgbClr val="CCCC00"/>
              </a:fgClr>
              <a:bgClr>
                <a:srgbClr val="FFFFFF"/>
              </a:bgClr>
            </a:patt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CCCC00"/>
              </a:extrusionClr>
            </a:sp3d>
          </p:spPr>
          <p:txBody>
            <a:bodyPr wrap="none" anchor="ctr">
              <a:flatTx/>
            </a:bodyPr>
            <a:lstStyle/>
            <a:p>
              <a:pPr eaLnBrk="1" hangingPunct="1">
                <a:defRPr/>
              </a:pPr>
              <a:endParaRPr lang="en-US" dirty="0">
                <a:effectLst>
                  <a:outerShdw blurRad="38100" dist="38100" dir="2700000" algn="tl">
                    <a:srgbClr val="DDDDDD"/>
                  </a:outerShdw>
                </a:effectLst>
                <a:latin typeface="Calibri"/>
                <a:ea typeface="Calibri"/>
                <a:cs typeface="Calibri"/>
              </a:endParaRPr>
            </a:p>
          </p:txBody>
        </p:sp>
        <p:sp>
          <p:nvSpPr>
            <p:cNvPr id="50" name="Rectangle 17" descr="Small grid"/>
            <p:cNvSpPr>
              <a:spLocks noChangeArrowheads="1"/>
            </p:cNvSpPr>
            <p:nvPr/>
          </p:nvSpPr>
          <p:spPr bwMode="auto">
            <a:xfrm>
              <a:off x="7086600" y="5181600"/>
              <a:ext cx="914400" cy="838200"/>
            </a:xfrm>
            <a:prstGeom prst="rect">
              <a:avLst/>
            </a:prstGeom>
            <a:pattFill prst="smGrid">
              <a:fgClr>
                <a:srgbClr val="CCCC00"/>
              </a:fgClr>
              <a:bgClr>
                <a:srgbClr val="FFFFFF"/>
              </a:bgClr>
            </a:pattFill>
            <a:ln w="9525">
              <a:solidFill>
                <a:schemeClr val="tx1"/>
              </a:solidFill>
              <a:miter lim="800000"/>
              <a:headEnd/>
              <a:tailEnd/>
            </a:ln>
            <a:effectLst/>
          </p:spPr>
          <p:txBody>
            <a:bodyPr wrap="none" anchor="ctr"/>
            <a:lstStyle/>
            <a:p>
              <a:pPr eaLnBrk="1" hangingPunct="1">
                <a:defRPr/>
              </a:pPr>
              <a:endParaRPr lang="en-US">
                <a:effectLst>
                  <a:outerShdw blurRad="38100" dist="38100" dir="2700000" algn="tl">
                    <a:srgbClr val="C0C0C0"/>
                  </a:outerShdw>
                </a:effectLst>
                <a:latin typeface="Calibri" charset="0"/>
                <a:ea typeface="+mn-ea"/>
                <a:cs typeface="Arial" charset="0"/>
              </a:endParaRPr>
            </a:p>
            <a:p>
              <a:pPr eaLnBrk="1" hangingPunct="1">
                <a:defRPr/>
              </a:pPr>
              <a:endParaRPr lang="en-US">
                <a:effectLst>
                  <a:outerShdw blurRad="38100" dist="38100" dir="2700000" algn="tl">
                    <a:srgbClr val="C0C0C0"/>
                  </a:outerShdw>
                </a:effectLst>
                <a:latin typeface="Calibri" charset="0"/>
                <a:ea typeface="+mn-ea"/>
                <a:cs typeface="Arial" charset="0"/>
              </a:endParaRPr>
            </a:p>
          </p:txBody>
        </p:sp>
        <p:pic>
          <p:nvPicPr>
            <p:cNvPr id="51"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52800"/>
              <a:ext cx="868363" cy="914400"/>
            </a:xfrm>
            <a:prstGeom prst="rect">
              <a:avLst/>
            </a:prstGeom>
            <a:noFill/>
            <a:ln>
              <a:noFill/>
            </a:ln>
            <a:effectLst>
              <a:outerShdw blurRad="63500" dist="107763" dir="81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52" name="Group 51"/>
            <p:cNvGrpSpPr>
              <a:grpSpLocks/>
            </p:cNvGrpSpPr>
            <p:nvPr/>
          </p:nvGrpSpPr>
          <p:grpSpPr bwMode="auto">
            <a:xfrm>
              <a:off x="4343400" y="3581401"/>
              <a:ext cx="1447800" cy="1052513"/>
              <a:chOff x="5181600" y="5624513"/>
              <a:chExt cx="1752600" cy="1066846"/>
            </a:xfrm>
          </p:grpSpPr>
          <p:sp>
            <p:nvSpPr>
              <p:cNvPr id="76" name="Rectangle 23"/>
              <p:cNvSpPr>
                <a:spLocks noChangeArrowheads="1"/>
              </p:cNvSpPr>
              <p:nvPr/>
            </p:nvSpPr>
            <p:spPr bwMode="auto">
              <a:xfrm>
                <a:off x="5181600" y="5624513"/>
                <a:ext cx="1752600" cy="1066846"/>
              </a:xfrm>
              <a:prstGeom prst="rect">
                <a:avLst/>
              </a:prstGeom>
              <a:solidFill>
                <a:schemeClr val="accent2"/>
              </a:solidFill>
              <a:ln w="9525">
                <a:solidFill>
                  <a:srgbClr val="FFFF00"/>
                </a:solidFill>
                <a:miter lim="800000"/>
                <a:headEnd/>
                <a:tailEnd/>
              </a:ln>
              <a:effectLst>
                <a:outerShdw blurRad="63500" dist="107763" dir="8100000" algn="ctr" rotWithShape="0">
                  <a:schemeClr val="bg2">
                    <a:alpha val="74998"/>
                  </a:schemeClr>
                </a:outerShdw>
              </a:effectLst>
            </p:spPr>
            <p:txBody>
              <a:bodyPr wrap="none" anchor="ctr"/>
              <a:lstStyle/>
              <a:p>
                <a:pPr>
                  <a:defRPr/>
                </a:pPr>
                <a:endParaRPr lang="en-US" sz="1800">
                  <a:solidFill>
                    <a:srgbClr val="333399"/>
                  </a:solidFill>
                  <a:latin typeface="Calibri" charset="0"/>
                  <a:cs typeface="Arial" charset="0"/>
                </a:endParaRPr>
              </a:p>
            </p:txBody>
          </p:sp>
          <p:sp>
            <p:nvSpPr>
              <p:cNvPr id="77" name="Text Box 24"/>
              <p:cNvSpPr txBox="1">
                <a:spLocks noChangeArrowheads="1"/>
              </p:cNvSpPr>
              <p:nvPr/>
            </p:nvSpPr>
            <p:spPr bwMode="auto">
              <a:xfrm>
                <a:off x="5258468" y="5700142"/>
                <a:ext cx="424125" cy="249574"/>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defRPr/>
                </a:pPr>
                <a:r>
                  <a:rPr lang="en-US" sz="200" b="1" dirty="0" err="1" smtClean="0">
                    <a:solidFill>
                      <a:srgbClr val="333399"/>
                    </a:solidFill>
                    <a:effectLst>
                      <a:outerShdw blurRad="38100" dist="38100" dir="2700000" algn="tl">
                        <a:srgbClr val="DDDDDD"/>
                      </a:outerShdw>
                    </a:effectLst>
                    <a:latin typeface="Calibri" charset="0"/>
                    <a:cs typeface="Calibri" charset="0"/>
                  </a:rPr>
                  <a:t>lat</a:t>
                </a:r>
                <a:r>
                  <a:rPr lang="en-US" sz="200" b="1" dirty="0" smtClean="0">
                    <a:solidFill>
                      <a:srgbClr val="333399"/>
                    </a:solidFill>
                    <a:effectLst>
                      <a:outerShdw blurRad="38100" dist="38100" dir="2700000" algn="tl">
                        <a:srgbClr val="DDDDDD"/>
                      </a:outerShdw>
                    </a:effectLst>
                    <a:latin typeface="Calibri" charset="0"/>
                    <a:cs typeface="Calibri" charset="0"/>
                  </a:rPr>
                  <a:t> | </a:t>
                </a:r>
                <a:r>
                  <a:rPr lang="en-US" sz="200" b="1" dirty="0" err="1" smtClean="0">
                    <a:solidFill>
                      <a:srgbClr val="333399"/>
                    </a:solidFill>
                    <a:effectLst>
                      <a:outerShdw blurRad="38100" dist="38100" dir="2700000" algn="tl">
                        <a:srgbClr val="DDDDDD"/>
                      </a:outerShdw>
                    </a:effectLst>
                    <a:latin typeface="Calibri" charset="0"/>
                    <a:cs typeface="Calibri" charset="0"/>
                  </a:rPr>
                  <a:t>lon</a:t>
                </a:r>
                <a:r>
                  <a:rPr lang="en-US" sz="200" b="1" dirty="0" smtClean="0">
                    <a:solidFill>
                      <a:srgbClr val="333399"/>
                    </a:solidFill>
                    <a:effectLst>
                      <a:outerShdw blurRad="38100" dist="38100" dir="2700000" algn="tl">
                        <a:srgbClr val="DDDDDD"/>
                      </a:outerShdw>
                    </a:effectLst>
                    <a:latin typeface="Calibri" charset="0"/>
                    <a:cs typeface="Calibri" charset="0"/>
                  </a:rPr>
                  <a:t> | temp</a:t>
                </a:r>
              </a:p>
              <a:p>
                <a:pPr>
                  <a:defRPr/>
                </a:pPr>
                <a:r>
                  <a:rPr lang="en-US" sz="200" b="1" dirty="0" smtClean="0">
                    <a:solidFill>
                      <a:srgbClr val="333399"/>
                    </a:solidFill>
                    <a:effectLst>
                      <a:outerShdw blurRad="38100" dist="38100" dir="2700000" algn="tl">
                        <a:srgbClr val="DDDDDD"/>
                      </a:outerShdw>
                    </a:effectLst>
                    <a:latin typeface="Calibri" charset="0"/>
                    <a:cs typeface="Calibri" charset="0"/>
                  </a:rPr>
                  <a:t>----|-----|-----</a:t>
                </a:r>
              </a:p>
              <a:p>
                <a:pPr>
                  <a:defRPr/>
                </a:pPr>
                <a:r>
                  <a:rPr lang="en-US" sz="200" b="1" dirty="0" smtClean="0">
                    <a:solidFill>
                      <a:srgbClr val="333399"/>
                    </a:solidFill>
                    <a:effectLst>
                      <a:outerShdw blurRad="38100" dist="38100" dir="2700000" algn="tl">
                        <a:srgbClr val="DDDDDD"/>
                      </a:outerShdw>
                    </a:effectLst>
                    <a:latin typeface="Calibri" charset="0"/>
                    <a:cs typeface="Calibri" charset="0"/>
                  </a:rPr>
                  <a:t> 12 |  23 |  3.1</a:t>
                </a:r>
              </a:p>
              <a:p>
                <a:pPr>
                  <a:defRPr/>
                </a:pPr>
                <a:r>
                  <a:rPr lang="en-US" sz="200" b="1" dirty="0" smtClean="0">
                    <a:solidFill>
                      <a:srgbClr val="333399"/>
                    </a:solidFill>
                    <a:effectLst>
                      <a:outerShdw blurRad="38100" dist="38100" dir="2700000" algn="tl">
                        <a:srgbClr val="DDDDDD"/>
                      </a:outerShdw>
                    </a:effectLst>
                    <a:latin typeface="Calibri" charset="0"/>
                    <a:cs typeface="Calibri" charset="0"/>
                  </a:rPr>
                  <a:t> 15 |  24 |  4.2</a:t>
                </a:r>
              </a:p>
              <a:p>
                <a:pPr>
                  <a:defRPr/>
                </a:pPr>
                <a:r>
                  <a:rPr lang="en-US" sz="200" b="1" dirty="0" smtClean="0">
                    <a:solidFill>
                      <a:srgbClr val="333399"/>
                    </a:solidFill>
                    <a:effectLst>
                      <a:outerShdw blurRad="38100" dist="38100" dir="2700000" algn="tl">
                        <a:srgbClr val="DDDDDD"/>
                      </a:outerShdw>
                    </a:effectLst>
                    <a:latin typeface="Calibri" charset="0"/>
                    <a:cs typeface="Calibri" charset="0"/>
                  </a:rPr>
                  <a:t> 17 |  21 |  3.6</a:t>
                </a:r>
              </a:p>
            </p:txBody>
          </p:sp>
        </p:grpSp>
        <p:sp>
          <p:nvSpPr>
            <p:cNvPr id="53" name="Flowchart: Card 14"/>
            <p:cNvSpPr/>
            <p:nvPr/>
          </p:nvSpPr>
          <p:spPr bwMode="auto">
            <a:xfrm>
              <a:off x="2638426" y="1524000"/>
              <a:ext cx="1143000" cy="609600"/>
            </a:xfrm>
            <a:prstGeom prst="flowChartPunchedCard">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endParaRPr lang="en-US" dirty="0">
                <a:latin typeface="Calibri"/>
                <a:ea typeface="Calibri"/>
                <a:cs typeface="Calibri"/>
              </a:endParaRPr>
            </a:p>
          </p:txBody>
        </p:sp>
        <p:pic>
          <p:nvPicPr>
            <p:cNvPr id="54" name="Picture 8" descr="mesh"/>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29000" y="5181600"/>
              <a:ext cx="1557338"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5" name="Group 55"/>
            <p:cNvGrpSpPr>
              <a:grpSpLocks/>
            </p:cNvGrpSpPr>
            <p:nvPr/>
          </p:nvGrpSpPr>
          <p:grpSpPr bwMode="auto">
            <a:xfrm>
              <a:off x="4648200" y="990600"/>
              <a:ext cx="1433513" cy="2168529"/>
              <a:chOff x="3657600" y="1066800"/>
              <a:chExt cx="1434086" cy="2167865"/>
            </a:xfrm>
          </p:grpSpPr>
          <p:pic>
            <p:nvPicPr>
              <p:cNvPr id="74" name="Picture 18" descr="Fold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066800"/>
                <a:ext cx="1434086" cy="113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19"/>
              <p:cNvSpPr txBox="1">
                <a:spLocks noChangeArrowheads="1"/>
              </p:cNvSpPr>
              <p:nvPr/>
            </p:nvSpPr>
            <p:spPr bwMode="auto">
              <a:xfrm>
                <a:off x="4247016" y="1320225"/>
                <a:ext cx="830574" cy="191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3200" b="1" dirty="0">
                  <a:latin typeface="Calibri" charset="0"/>
                </a:endParaRPr>
              </a:p>
            </p:txBody>
          </p:sp>
        </p:grpSp>
        <p:pic>
          <p:nvPicPr>
            <p:cNvPr id="56" name="Picture 21" descr="Fold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38888" y="2524125"/>
              <a:ext cx="14335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4" descr="Fold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514600"/>
              <a:ext cx="15097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Straight Connector 57"/>
            <p:cNvCxnSpPr>
              <a:cxnSpLocks noChangeShapeType="1"/>
            </p:cNvCxnSpPr>
            <p:nvPr/>
          </p:nvCxnSpPr>
          <p:spPr bwMode="auto">
            <a:xfrm rot="10800000" flipV="1">
              <a:off x="3781424" y="1447798"/>
              <a:ext cx="1047751" cy="3810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rot="10800000" flipV="1">
              <a:off x="3886200" y="1905000"/>
              <a:ext cx="1192213" cy="762000"/>
            </a:xfrm>
            <a:prstGeom prst="line">
              <a:avLst/>
            </a:prstGeom>
            <a:noFill/>
            <a:ln w="3175" cap="rnd">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a:off x="5867399" y="1905000"/>
              <a:ext cx="914402" cy="838199"/>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rot="5400000">
              <a:off x="5562600" y="3886200"/>
              <a:ext cx="17526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rot="16200000" flipH="1">
              <a:off x="2979738" y="3954462"/>
              <a:ext cx="1752600" cy="70167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rot="5400000">
              <a:off x="1619250" y="3829050"/>
              <a:ext cx="1828800" cy="10287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3929063" y="3048000"/>
              <a:ext cx="642937" cy="533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 name="Straight Connector 64"/>
            <p:cNvCxnSpPr>
              <a:cxnSpLocks noChangeShapeType="1"/>
              <a:endCxn id="50" idx="0"/>
            </p:cNvCxnSpPr>
            <p:nvPr/>
          </p:nvCxnSpPr>
          <p:spPr bwMode="auto">
            <a:xfrm rot="16200000" flipH="1">
              <a:off x="6400800" y="4038600"/>
              <a:ext cx="1752600" cy="533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rot="10800000" flipV="1">
              <a:off x="1524000" y="3094038"/>
              <a:ext cx="1260475" cy="56356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rot="10800000" flipV="1">
              <a:off x="5562598" y="3048001"/>
              <a:ext cx="960440" cy="533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68" name="Picture 67" descr="open_box.png"/>
            <p:cNvPicPr>
              <a:picLocks noChangeAspect="1"/>
            </p:cNvPicPr>
            <p:nvPr/>
          </p:nvPicPr>
          <p:blipFill>
            <a:blip r:embed="rId8">
              <a:lum contrast="-68000"/>
              <a:extLst>
                <a:ext uri="{28A0092B-C50C-407E-A947-70E740481C1C}">
                  <a14:useLocalDpi xmlns:a14="http://schemas.microsoft.com/office/drawing/2010/main" val="0"/>
                </a:ext>
              </a:extLst>
            </a:blip>
            <a:srcRect r="9373"/>
            <a:stretch>
              <a:fillRect/>
            </a:stretch>
          </p:blipFill>
          <p:spPr bwMode="auto">
            <a:xfrm>
              <a:off x="7794625" y="3733800"/>
              <a:ext cx="1360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a:cxnSpLocks noChangeShapeType="1"/>
            </p:cNvCxnSpPr>
            <p:nvPr/>
          </p:nvCxnSpPr>
          <p:spPr bwMode="auto">
            <a:xfrm>
              <a:off x="7620000" y="3124200"/>
              <a:ext cx="762000" cy="533400"/>
            </a:xfrm>
            <a:prstGeom prst="line">
              <a:avLst/>
            </a:prstGeom>
            <a:noFill/>
            <a:ln w="3175" cap="sq">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0" name="Rectangle 17" descr="Small grid"/>
            <p:cNvSpPr>
              <a:spLocks noChangeArrowheads="1"/>
            </p:cNvSpPr>
            <p:nvPr/>
          </p:nvSpPr>
          <p:spPr bwMode="auto">
            <a:xfrm>
              <a:off x="8382000" y="3657600"/>
              <a:ext cx="533400" cy="381000"/>
            </a:xfrm>
            <a:prstGeom prst="rect">
              <a:avLst/>
            </a:prstGeom>
            <a:pattFill prst="smGrid">
              <a:fgClr>
                <a:srgbClr val="CCCC00"/>
              </a:fgClr>
              <a:bgClr>
                <a:srgbClr val="FFFFFF"/>
              </a:bgClr>
            </a:pattFill>
            <a:ln w="9525">
              <a:solidFill>
                <a:schemeClr val="tx1"/>
              </a:solidFill>
              <a:miter lim="800000"/>
              <a:headEnd/>
              <a:tailEnd/>
            </a:ln>
            <a:effectLst/>
          </p:spPr>
          <p:txBody>
            <a:bodyPr wrap="none" anchor="ctr"/>
            <a:lstStyle/>
            <a:p>
              <a:pPr eaLnBrk="1" hangingPunct="1">
                <a:defRPr/>
              </a:pPr>
              <a:endParaRPr lang="en-US">
                <a:effectLst>
                  <a:outerShdw blurRad="38100" dist="38100" dir="2700000" algn="tl">
                    <a:srgbClr val="C0C0C0"/>
                  </a:outerShdw>
                </a:effectLst>
                <a:latin typeface="Calibri" charset="0"/>
                <a:ea typeface="+mn-ea"/>
                <a:cs typeface="Arial" charset="0"/>
              </a:endParaRPr>
            </a:p>
            <a:p>
              <a:pPr eaLnBrk="1" hangingPunct="1">
                <a:defRPr/>
              </a:pPr>
              <a:endParaRPr lang="en-US">
                <a:effectLst>
                  <a:outerShdw blurRad="38100" dist="38100" dir="2700000" algn="tl">
                    <a:srgbClr val="C0C0C0"/>
                  </a:outerShdw>
                </a:effectLst>
                <a:latin typeface="Calibri" charset="0"/>
                <a:ea typeface="+mn-ea"/>
                <a:cs typeface="Arial" charset="0"/>
              </a:endParaRPr>
            </a:p>
          </p:txBody>
        </p:sp>
        <p:sp>
          <p:nvSpPr>
            <p:cNvPr id="71" name="Oval 70"/>
            <p:cNvSpPr/>
            <p:nvPr/>
          </p:nvSpPr>
          <p:spPr bwMode="auto">
            <a:xfrm>
              <a:off x="4562475" y="990600"/>
              <a:ext cx="1690688" cy="1143000"/>
            </a:xfrm>
            <a:prstGeom prst="ellipse">
              <a:avLst/>
            </a:prstGeom>
            <a:noFill/>
            <a:ln w="31750" cap="flat" cmpd="sng" algn="ctr">
              <a:solidFill>
                <a:srgbClr val="0033CC"/>
              </a:solidFill>
              <a:prstDash val="solid"/>
              <a:round/>
              <a:headEnd type="none" w="med" len="med"/>
              <a:tailEnd type="none" w="med" len="med"/>
            </a:ln>
            <a:effectLst/>
          </p:spPr>
          <p:txBody>
            <a:bodyPr wrap="none" lIns="914400" anchor="ctr"/>
            <a:lstStyle/>
            <a:p>
              <a:pPr eaLnBrk="1" hangingPunct="1">
                <a:defRPr/>
              </a:pPr>
              <a:endParaRPr lang="en-US" sz="2200" i="1" dirty="0">
                <a:solidFill>
                  <a:schemeClr val="accent1">
                    <a:lumMod val="75000"/>
                  </a:schemeClr>
                </a:solidFill>
                <a:latin typeface="Calibri"/>
                <a:ea typeface="Calibri"/>
                <a:cs typeface="Calibri"/>
              </a:endParaRPr>
            </a:p>
          </p:txBody>
        </p:sp>
        <p:sp>
          <p:nvSpPr>
            <p:cNvPr id="72" name="Rectangular Callout 71"/>
            <p:cNvSpPr/>
            <p:nvPr/>
          </p:nvSpPr>
          <p:spPr bwMode="auto">
            <a:xfrm>
              <a:off x="7810500" y="2484438"/>
              <a:ext cx="1104900" cy="563562"/>
            </a:xfrm>
            <a:prstGeom prst="wedgeRectCallout">
              <a:avLst>
                <a:gd name="adj1" fmla="val -73609"/>
                <a:gd name="adj2" fmla="val 19782"/>
              </a:avLst>
            </a:prstGeom>
            <a:solidFill>
              <a:schemeClr val="bg2">
                <a:lumMod val="90000"/>
              </a:schemeClr>
            </a:solidFill>
            <a:ln w="12700">
              <a:solidFill>
                <a:schemeClr val="bg2">
                  <a:lumMod val="1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lIns="45720" rIns="45720" anchor="ctr"/>
            <a:lstStyle/>
            <a:p>
              <a:pPr eaLnBrk="1" hangingPunct="1">
                <a:defRPr/>
              </a:pPr>
              <a:endParaRPr lang="en-US" sz="1400" dirty="0">
                <a:solidFill>
                  <a:schemeClr val="tx1"/>
                </a:solidFill>
                <a:latin typeface="Calibri"/>
                <a:cs typeface="Calibri"/>
              </a:endParaRPr>
            </a:p>
            <a:p>
              <a:pPr eaLnBrk="1" hangingPunct="1">
                <a:defRPr/>
              </a:pPr>
              <a:endParaRPr lang="en-US" sz="1400" dirty="0">
                <a:solidFill>
                  <a:schemeClr val="tx1"/>
                </a:solidFill>
                <a:latin typeface="Calibri"/>
                <a:cs typeface="Calibri"/>
              </a:endParaRPr>
            </a:p>
          </p:txBody>
        </p:sp>
        <p:sp>
          <p:nvSpPr>
            <p:cNvPr id="73" name="Rectangular Callout 72"/>
            <p:cNvSpPr/>
            <p:nvPr/>
          </p:nvSpPr>
          <p:spPr bwMode="auto">
            <a:xfrm>
              <a:off x="419100" y="4648200"/>
              <a:ext cx="952500" cy="446088"/>
            </a:xfrm>
            <a:prstGeom prst="wedgeRectCallout">
              <a:avLst>
                <a:gd name="adj1" fmla="val 64672"/>
                <a:gd name="adj2" fmla="val 73167"/>
              </a:avLst>
            </a:prstGeom>
            <a:solidFill>
              <a:schemeClr val="bg2">
                <a:lumMod val="90000"/>
              </a:schemeClr>
            </a:solidFill>
            <a:ln w="12700">
              <a:solidFill>
                <a:schemeClr val="bg2">
                  <a:lumMod val="2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lIns="45720" rIns="45720" anchor="ctr"/>
            <a:lstStyle/>
            <a:p>
              <a:pPr algn="ctr" eaLnBrk="1" hangingPunct="1">
                <a:defRPr/>
              </a:pPr>
              <a:endParaRPr lang="en-US" sz="1400" dirty="0">
                <a:solidFill>
                  <a:schemeClr val="tx1"/>
                </a:solidFill>
                <a:latin typeface="Calibri"/>
                <a:cs typeface="Calibri"/>
              </a:endParaRPr>
            </a:p>
          </p:txBody>
        </p:sp>
      </p:grpSp>
    </p:spTree>
    <p:extLst>
      <p:ext uri="{BB962C8B-B14F-4D97-AF65-F5344CB8AC3E}">
        <p14:creationId xmlns:p14="http://schemas.microsoft.com/office/powerpoint/2010/main" val="88587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HDF5 Features - Extensibility</a:t>
            </a:r>
            <a:endParaRPr lang="en-US" dirty="0"/>
          </a:p>
        </p:txBody>
      </p:sp>
      <p:sp>
        <p:nvSpPr>
          <p:cNvPr id="3" name="Content Placeholder 2"/>
          <p:cNvSpPr>
            <a:spLocks noGrp="1"/>
          </p:cNvSpPr>
          <p:nvPr>
            <p:ph idx="1"/>
          </p:nvPr>
        </p:nvSpPr>
        <p:spPr>
          <a:xfrm>
            <a:off x="304800" y="990600"/>
            <a:ext cx="8534400" cy="3429000"/>
          </a:xfrm>
        </p:spPr>
        <p:txBody>
          <a:bodyPr>
            <a:normAutofit/>
          </a:bodyPr>
          <a:lstStyle/>
          <a:p>
            <a:r>
              <a:rPr lang="en-US" dirty="0" smtClean="0"/>
              <a:t>Data can be added to the existing arrays </a:t>
            </a:r>
          </a:p>
          <a:p>
            <a:pPr lvl="1"/>
            <a:r>
              <a:rPr lang="en-US" dirty="0"/>
              <a:t>E</a:t>
            </a:r>
            <a:r>
              <a:rPr lang="en-US" dirty="0" smtClean="0"/>
              <a:t>xtensible along each dimension</a:t>
            </a:r>
          </a:p>
          <a:p>
            <a:r>
              <a:rPr lang="en-US" dirty="0" smtClean="0"/>
              <a:t>File structure can be modified by adding new groups and datasets (arrays)</a:t>
            </a:r>
          </a:p>
          <a:p>
            <a:r>
              <a:rPr lang="en-US" dirty="0" smtClean="0"/>
              <a:t>No limit on file size and number of objects stored in the file</a:t>
            </a:r>
          </a:p>
          <a:p>
            <a:endParaRPr lang="en-US" dirty="0" smtClean="0"/>
          </a:p>
          <a:p>
            <a:pPr lvl="3"/>
            <a:endParaRPr lang="en-US" dirty="0" smtClean="0"/>
          </a:p>
          <a:p>
            <a:endParaRPr lang="en-US" dirty="0"/>
          </a:p>
          <a:p>
            <a:pPr marL="457200" lvl="1" indent="0">
              <a:buNone/>
            </a:pPr>
            <a:endParaRPr lang="en-US" sz="3000" dirty="0" smtClean="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43</a:t>
            </a:fld>
            <a:endParaRPr lang="en-US" dirty="0"/>
          </a:p>
        </p:txBody>
      </p:sp>
      <p:sp>
        <p:nvSpPr>
          <p:cNvPr id="7" name="Date Placeholder 3"/>
          <p:cNvSpPr>
            <a:spLocks noGrp="1"/>
          </p:cNvSpPr>
          <p:nvPr>
            <p:ph type="dt" sz="half" idx="10"/>
          </p:nvPr>
        </p:nvSpPr>
        <p:spPr>
          <a:xfrm>
            <a:off x="0" y="6629400"/>
            <a:ext cx="2286000" cy="228600"/>
          </a:xfrm>
        </p:spPr>
        <p:txBody>
          <a:bodyPr/>
          <a:lstStyle/>
          <a:p>
            <a:pPr>
              <a:defRPr/>
            </a:pPr>
            <a:fld id="{535ECF34-EE58-9D4D-8143-AD23773F6EDA}" type="datetime1">
              <a:rPr lang="en-US" smtClean="0"/>
              <a:t>9/24/15</a:t>
            </a:fld>
            <a:endParaRPr lang="en-US" dirty="0"/>
          </a:p>
        </p:txBody>
      </p:sp>
      <p:sp>
        <p:nvSpPr>
          <p:cNvPr id="4" name="Rectangle 3"/>
          <p:cNvSpPr/>
          <p:nvPr/>
        </p:nvSpPr>
        <p:spPr bwMode="auto">
          <a:xfrm>
            <a:off x="762000" y="4648200"/>
            <a:ext cx="7543800" cy="762000"/>
          </a:xfrm>
          <a:prstGeom prst="rect">
            <a:avLst/>
          </a:prstGeom>
          <a:gradFill flip="none" rotWithShape="1">
            <a:gsLst>
              <a:gs pos="0">
                <a:srgbClr val="3366FF"/>
              </a:gs>
              <a:gs pos="100000">
                <a:srgbClr val="FFFFFF"/>
              </a:gs>
            </a:gsLst>
            <a:path path="circle">
              <a:fillToRect l="100000" t="100000"/>
            </a:path>
            <a:tileRect r="-100000" b="-100000"/>
          </a:gradFill>
          <a:ln w="127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latin typeface="Arial" pitchFamily="34" charset="0"/>
            </a:endParaRPr>
          </a:p>
        </p:txBody>
      </p:sp>
      <p:sp>
        <p:nvSpPr>
          <p:cNvPr id="5" name="TextBox 4"/>
          <p:cNvSpPr txBox="1"/>
          <p:nvPr/>
        </p:nvSpPr>
        <p:spPr>
          <a:xfrm>
            <a:off x="914400" y="4800600"/>
            <a:ext cx="749123" cy="461665"/>
          </a:xfrm>
          <a:prstGeom prst="rect">
            <a:avLst/>
          </a:prstGeom>
          <a:noFill/>
        </p:spPr>
        <p:txBody>
          <a:bodyPr wrap="none" rtlCol="0">
            <a:spAutoFit/>
          </a:bodyPr>
          <a:lstStyle/>
          <a:p>
            <a:r>
              <a:rPr lang="en-US" dirty="0" smtClean="0">
                <a:latin typeface="Arial"/>
                <a:cs typeface="Arial"/>
              </a:rPr>
              <a:t>KBs</a:t>
            </a:r>
            <a:endParaRPr lang="en-US" dirty="0">
              <a:latin typeface="Arial"/>
              <a:cs typeface="Arial"/>
            </a:endParaRPr>
          </a:p>
        </p:txBody>
      </p:sp>
      <p:sp>
        <p:nvSpPr>
          <p:cNvPr id="8" name="TextBox 7"/>
          <p:cNvSpPr txBox="1"/>
          <p:nvPr/>
        </p:nvSpPr>
        <p:spPr>
          <a:xfrm>
            <a:off x="7086600" y="4800600"/>
            <a:ext cx="731841" cy="461665"/>
          </a:xfrm>
          <a:prstGeom prst="rect">
            <a:avLst/>
          </a:prstGeom>
          <a:noFill/>
        </p:spPr>
        <p:txBody>
          <a:bodyPr wrap="none" rtlCol="0">
            <a:spAutoFit/>
          </a:bodyPr>
          <a:lstStyle/>
          <a:p>
            <a:r>
              <a:rPr lang="en-US" dirty="0">
                <a:latin typeface="Arial"/>
                <a:cs typeface="Arial"/>
              </a:rPr>
              <a:t>T</a:t>
            </a:r>
            <a:r>
              <a:rPr lang="en-US" dirty="0" smtClean="0">
                <a:latin typeface="Arial"/>
                <a:cs typeface="Arial"/>
              </a:rPr>
              <a:t>Bs</a:t>
            </a:r>
            <a:endParaRPr lang="en-US" dirty="0">
              <a:latin typeface="Arial"/>
              <a:cs typeface="Arial"/>
            </a:endParaRPr>
          </a:p>
        </p:txBody>
      </p:sp>
      <p:cxnSp>
        <p:nvCxnSpPr>
          <p:cNvPr id="10" name="Straight Arrow Connector 9"/>
          <p:cNvCxnSpPr/>
          <p:nvPr/>
        </p:nvCxnSpPr>
        <p:spPr bwMode="auto">
          <a:xfrm>
            <a:off x="762000" y="5791200"/>
            <a:ext cx="7543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7782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I/O</a:t>
            </a:r>
            <a:endParaRPr lang="en-US" dirty="0"/>
          </a:p>
        </p:txBody>
      </p:sp>
      <p:sp>
        <p:nvSpPr>
          <p:cNvPr id="3" name="Content Placeholder 2"/>
          <p:cNvSpPr>
            <a:spLocks noGrp="1"/>
          </p:cNvSpPr>
          <p:nvPr>
            <p:ph idx="1"/>
          </p:nvPr>
        </p:nvSpPr>
        <p:spPr/>
        <p:txBody>
          <a:bodyPr/>
          <a:lstStyle/>
          <a:p>
            <a:r>
              <a:rPr lang="en-US" dirty="0" smtClean="0"/>
              <a:t>Fast</a:t>
            </a:r>
          </a:p>
          <a:p>
            <a:r>
              <a:rPr lang="en-US" dirty="0" smtClean="0"/>
              <a:t>Partial I/O</a:t>
            </a:r>
          </a:p>
          <a:p>
            <a:pPr lvl="1"/>
            <a:r>
              <a:rPr lang="en-US" dirty="0" smtClean="0"/>
              <a:t>I/O on subsets of arrays including compressed arrays</a:t>
            </a:r>
          </a:p>
          <a:p>
            <a:r>
              <a:rPr lang="en-US" dirty="0" smtClean="0"/>
              <a:t>Customized I/O (Virtual File Drivers); writing/reading to/from</a:t>
            </a:r>
          </a:p>
          <a:p>
            <a:pPr lvl="1"/>
            <a:r>
              <a:rPr lang="en-US" dirty="0" smtClean="0"/>
              <a:t>Memory</a:t>
            </a:r>
          </a:p>
          <a:p>
            <a:pPr lvl="1"/>
            <a:r>
              <a:rPr lang="en-US" dirty="0" smtClean="0"/>
              <a:t>Sockets</a:t>
            </a:r>
          </a:p>
          <a:p>
            <a:pPr lvl="1"/>
            <a:r>
              <a:rPr lang="en-US" dirty="0" smtClean="0"/>
              <a:t>Split files, family of files</a:t>
            </a:r>
          </a:p>
          <a:p>
            <a:r>
              <a:rPr lang="en-US" dirty="0" smtClean="0"/>
              <a:t>Parallel I/O</a:t>
            </a:r>
          </a:p>
        </p:txBody>
      </p:sp>
      <p:sp>
        <p:nvSpPr>
          <p:cNvPr id="4" name="Date Placeholder 3"/>
          <p:cNvSpPr>
            <a:spLocks noGrp="1"/>
          </p:cNvSpPr>
          <p:nvPr>
            <p:ph type="dt" sz="half" idx="10"/>
          </p:nvPr>
        </p:nvSpPr>
        <p:spPr/>
        <p:txBody>
          <a:bodyPr/>
          <a:lstStyle/>
          <a:p>
            <a:pPr>
              <a:defRPr/>
            </a:pPr>
            <a:fld id="{27394E42-7EB4-BF45-A4EE-CED97DBFBA77}" type="datetime1">
              <a:rPr lang="en-US" smtClean="0">
                <a:solidFill>
                  <a:srgbClr val="FFFFFF"/>
                </a:solidFill>
              </a:rPr>
              <a:t>9/24/15</a:t>
            </a:fld>
            <a:endParaRPr lang="en-US" dirty="0">
              <a:solidFill>
                <a:srgbClr val="FFFFFF"/>
              </a:solidFill>
            </a:endParaRPr>
          </a:p>
        </p:txBody>
      </p:sp>
      <p:sp>
        <p:nvSpPr>
          <p:cNvPr id="5" name="Slide Number Placeholder 4"/>
          <p:cNvSpPr>
            <a:spLocks noGrp="1"/>
          </p:cNvSpPr>
          <p:nvPr>
            <p:ph type="sldNum" sz="quarter" idx="12"/>
          </p:nvPr>
        </p:nvSpPr>
        <p:spPr/>
        <p:txBody>
          <a:bodyPr/>
          <a:lstStyle/>
          <a:p>
            <a:fld id="{A5E891D3-C79B-467C-9AA4-487CCCDFB73C}" type="slidenum">
              <a:rPr lang="en-US" smtClean="0">
                <a:solidFill>
                  <a:srgbClr val="FFFFFF"/>
                </a:solidFill>
              </a:rPr>
              <a:pPr/>
              <a:t>44</a:t>
            </a:fld>
            <a:endParaRPr lang="en-US">
              <a:solidFill>
                <a:srgbClr val="FFFFFF"/>
              </a:solidFill>
            </a:endParaRPr>
          </a:p>
        </p:txBody>
      </p:sp>
    </p:spTree>
    <p:extLst>
      <p:ext uri="{BB962C8B-B14F-4D97-AF65-F5344CB8AC3E}">
        <p14:creationId xmlns:p14="http://schemas.microsoft.com/office/powerpoint/2010/main" val="1684870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2"/>
          <p:cNvSpPr>
            <a:spLocks noGrp="1"/>
          </p:cNvSpPr>
          <p:nvPr>
            <p:ph type="dt" sz="quarter" idx="10"/>
          </p:nvPr>
        </p:nvSpPr>
        <p:spPr>
          <a:noFill/>
        </p:spPr>
        <p:txBody>
          <a:bodyPr/>
          <a:lstStyle/>
          <a:p>
            <a:fld id="{08070D98-553D-254C-86E3-79E935E89DCE}" type="datetime1">
              <a:rPr lang="en-US" smtClean="0"/>
              <a:t>9/24/15</a:t>
            </a:fld>
            <a:endParaRPr lang="en-US" smtClean="0"/>
          </a:p>
        </p:txBody>
      </p:sp>
      <p:sp>
        <p:nvSpPr>
          <p:cNvPr id="12292" name="Slide Number Placeholder 4"/>
          <p:cNvSpPr>
            <a:spLocks noGrp="1"/>
          </p:cNvSpPr>
          <p:nvPr>
            <p:ph type="sldNum" sz="quarter" idx="12"/>
          </p:nvPr>
        </p:nvSpPr>
        <p:spPr>
          <a:noFill/>
        </p:spPr>
        <p:txBody>
          <a:bodyPr/>
          <a:lstStyle/>
          <a:p>
            <a:fld id="{4C0CE77A-C834-430E-A349-1E9EEE909EB1}" type="slidenum">
              <a:rPr lang="en-US" smtClean="0"/>
              <a:pPr/>
              <a:t>45</a:t>
            </a:fld>
            <a:endParaRPr lang="en-US" smtClean="0"/>
          </a:p>
        </p:txBody>
      </p:sp>
      <p:sp>
        <p:nvSpPr>
          <p:cNvPr id="12293" name="Rectangle 2"/>
          <p:cNvSpPr>
            <a:spLocks noGrp="1" noChangeArrowheads="1"/>
          </p:cNvSpPr>
          <p:nvPr>
            <p:ph type="title"/>
          </p:nvPr>
        </p:nvSpPr>
        <p:spPr/>
        <p:txBody>
          <a:bodyPr/>
          <a:lstStyle/>
          <a:p>
            <a:pPr eaLnBrk="1" hangingPunct="1"/>
            <a:r>
              <a:rPr lang="en-US" smtClean="0">
                <a:solidFill>
                  <a:schemeClr val="tx1"/>
                </a:solidFill>
              </a:rPr>
              <a:t>PHDF5 Implementation Layers</a:t>
            </a:r>
          </a:p>
        </p:txBody>
      </p:sp>
      <p:grpSp>
        <p:nvGrpSpPr>
          <p:cNvPr id="48" name="Group 47"/>
          <p:cNvGrpSpPr/>
          <p:nvPr/>
        </p:nvGrpSpPr>
        <p:grpSpPr>
          <a:xfrm>
            <a:off x="1066800" y="1285875"/>
            <a:ext cx="5257800" cy="4416425"/>
            <a:chOff x="1066800" y="1285875"/>
            <a:chExt cx="5257800" cy="4416425"/>
          </a:xfrm>
        </p:grpSpPr>
        <p:sp>
          <p:nvSpPr>
            <p:cNvPr id="12294" name="AutoShape 3"/>
            <p:cNvSpPr>
              <a:spLocks noChangeAspect="1" noChangeArrowheads="1"/>
            </p:cNvSpPr>
            <p:nvPr/>
          </p:nvSpPr>
          <p:spPr bwMode="auto">
            <a:xfrm>
              <a:off x="2662238" y="1285875"/>
              <a:ext cx="3662362" cy="4325938"/>
            </a:xfrm>
            <a:prstGeom prst="rect">
              <a:avLst/>
            </a:prstGeom>
            <a:noFill/>
            <a:ln w="9525">
              <a:noFill/>
              <a:miter lim="800000"/>
              <a:headEnd/>
              <a:tailEnd/>
            </a:ln>
          </p:spPr>
          <p:txBody>
            <a:bodyPr/>
            <a:lstStyle/>
            <a:p>
              <a:pPr>
                <a:lnSpc>
                  <a:spcPct val="100000"/>
                </a:lnSpc>
                <a:spcBef>
                  <a:spcPct val="0"/>
                </a:spcBef>
                <a:buClrTx/>
                <a:buFontTx/>
                <a:buNone/>
              </a:pPr>
              <a:endParaRPr lang="en-US">
                <a:solidFill>
                  <a:schemeClr val="tx1"/>
                </a:solidFill>
                <a:latin typeface="Times New Roman" charset="0"/>
              </a:endParaRPr>
            </a:p>
          </p:txBody>
        </p:sp>
        <p:sp>
          <p:nvSpPr>
            <p:cNvPr id="12295" name="Rectangle 4"/>
            <p:cNvSpPr>
              <a:spLocks noChangeArrowheads="1"/>
            </p:cNvSpPr>
            <p:nvPr/>
          </p:nvSpPr>
          <p:spPr bwMode="auto">
            <a:xfrm>
              <a:off x="1189038" y="1298575"/>
              <a:ext cx="5027612" cy="398463"/>
            </a:xfrm>
            <a:prstGeom prst="rect">
              <a:avLst/>
            </a:prstGeom>
            <a:solidFill>
              <a:srgbClr val="C0C0C0"/>
            </a:solidFill>
            <a:ln w="9525">
              <a:noFill/>
              <a:miter lim="800000"/>
              <a:headEnd/>
              <a:tailEnd/>
            </a:ln>
            <a:effectLst>
              <a:prstShdw prst="shdw17" dist="17961" dir="2700000">
                <a:srgbClr val="737373">
                  <a:alpha val="74997"/>
                </a:srgbClr>
              </a:prstShdw>
            </a:effectLst>
          </p:spPr>
          <p:txBody>
            <a:bodyPr lIns="79553" tIns="39776" rIns="79553" bIns="39776" anchor="ctr"/>
            <a:lstStyle/>
            <a:p>
              <a:pPr algn="ctr" eaLnBrk="0" hangingPunct="0">
                <a:lnSpc>
                  <a:spcPct val="100000"/>
                </a:lnSpc>
                <a:spcBef>
                  <a:spcPct val="0"/>
                </a:spcBef>
                <a:buClrTx/>
                <a:buFontTx/>
                <a:buNone/>
              </a:pPr>
              <a:r>
                <a:rPr lang="en-US" sz="1900" dirty="0">
                  <a:latin typeface="Arial"/>
                  <a:cs typeface="Arial"/>
                </a:rPr>
                <a:t>Application</a:t>
              </a:r>
              <a:endParaRPr lang="en-US" sz="3200" dirty="0">
                <a:solidFill>
                  <a:schemeClr val="tx1"/>
                </a:solidFill>
                <a:latin typeface="Arial"/>
                <a:cs typeface="Arial"/>
              </a:endParaRPr>
            </a:p>
          </p:txBody>
        </p:sp>
        <p:sp>
          <p:nvSpPr>
            <p:cNvPr id="12296" name="Rectangle 5"/>
            <p:cNvSpPr>
              <a:spLocks noChangeArrowheads="1"/>
            </p:cNvSpPr>
            <p:nvPr/>
          </p:nvSpPr>
          <p:spPr bwMode="auto">
            <a:xfrm>
              <a:off x="1066800" y="1828800"/>
              <a:ext cx="5245100" cy="2257425"/>
            </a:xfrm>
            <a:prstGeom prst="rect">
              <a:avLst/>
            </a:prstGeom>
            <a:solidFill>
              <a:srgbClr val="C0C0C0"/>
            </a:solidFill>
            <a:ln w="9525">
              <a:noFill/>
              <a:miter lim="800000"/>
              <a:headEnd/>
              <a:tailEnd/>
            </a:ln>
            <a:effectLst>
              <a:prstShdw prst="shdw17" dist="17961" dir="2700000">
                <a:srgbClr val="737373">
                  <a:alpha val="74997"/>
                </a:srgbClr>
              </a:prstShdw>
            </a:effectLst>
          </p:spPr>
          <p:txBody>
            <a:bodyPr lIns="79553" tIns="39776" rIns="79553" bIns="39776"/>
            <a:lstStyle/>
            <a:p>
              <a:pPr eaLnBrk="0" hangingPunct="0">
                <a:lnSpc>
                  <a:spcPct val="100000"/>
                </a:lnSpc>
                <a:spcBef>
                  <a:spcPct val="0"/>
                </a:spcBef>
                <a:buClrTx/>
                <a:buFontTx/>
                <a:buNone/>
              </a:pPr>
              <a:r>
                <a:rPr lang="en-US" sz="1600" dirty="0">
                  <a:latin typeface="Arial"/>
                  <a:cs typeface="Arial"/>
                </a:rPr>
                <a:t>Parallel com</a:t>
              </a:r>
              <a:r>
                <a:rPr lang="en-US" sz="1600" dirty="0">
                  <a:cs typeface="Arial" charset="0"/>
                </a:rPr>
                <a:t>puting system (Linux cluster)</a:t>
              </a:r>
              <a:endParaRPr lang="en-US" sz="1600" dirty="0">
                <a:solidFill>
                  <a:schemeClr val="tx1"/>
                </a:solidFill>
                <a:latin typeface="Arial Narrow" charset="0"/>
                <a:cs typeface="Arial" charset="0"/>
              </a:endParaRPr>
            </a:p>
          </p:txBody>
        </p:sp>
        <p:sp>
          <p:nvSpPr>
            <p:cNvPr id="12297" name="Oval 6"/>
            <p:cNvSpPr>
              <a:spLocks noChangeAspect="1" noChangeArrowheads="1"/>
            </p:cNvSpPr>
            <p:nvPr/>
          </p:nvSpPr>
          <p:spPr bwMode="auto">
            <a:xfrm>
              <a:off x="1219200" y="2095500"/>
              <a:ext cx="928688" cy="596900"/>
            </a:xfrm>
            <a:prstGeom prst="ellipse">
              <a:avLst/>
            </a:prstGeom>
            <a:solidFill>
              <a:srgbClr val="DDDDDD"/>
            </a:solidFill>
            <a:ln w="9525">
              <a:noFill/>
              <a:round/>
              <a:headEnd/>
              <a:tailEnd/>
            </a:ln>
            <a:effectLst>
              <a:prstShdw prst="shdw17" dist="17961" dir="2700000">
                <a:srgbClr val="858585">
                  <a:alpha val="74997"/>
                </a:srgbClr>
              </a:prstShdw>
            </a:effectLst>
          </p:spPr>
          <p:txBody>
            <a:bodyPr lIns="0" tIns="0" rIns="0" bIns="39776" anchor="ctr"/>
            <a:lstStyle/>
            <a:p>
              <a:pPr algn="ctr" eaLnBrk="0" hangingPunct="0">
                <a:lnSpc>
                  <a:spcPct val="100000"/>
                </a:lnSpc>
                <a:spcBef>
                  <a:spcPct val="0"/>
                </a:spcBef>
                <a:buClrTx/>
                <a:buFontTx/>
                <a:buNone/>
              </a:pPr>
              <a:r>
                <a:rPr lang="en-US" sz="1200" dirty="0">
                  <a:latin typeface="Arial"/>
                  <a:cs typeface="Arial"/>
                </a:rPr>
                <a:t>Compute</a:t>
              </a:r>
              <a:br>
                <a:rPr lang="en-US" sz="1200" dirty="0">
                  <a:latin typeface="Arial"/>
                  <a:cs typeface="Arial"/>
                </a:rPr>
              </a:br>
              <a:r>
                <a:rPr lang="en-US" sz="1400" dirty="0">
                  <a:latin typeface="Arial"/>
                  <a:cs typeface="Arial"/>
                </a:rPr>
                <a:t>node</a:t>
              </a:r>
              <a:endParaRPr lang="en-US" sz="1400" dirty="0">
                <a:solidFill>
                  <a:schemeClr val="tx1"/>
                </a:solidFill>
                <a:latin typeface="Arial"/>
                <a:cs typeface="Arial"/>
              </a:endParaRPr>
            </a:p>
          </p:txBody>
        </p:sp>
        <p:sp>
          <p:nvSpPr>
            <p:cNvPr id="12298" name="Rectangle 7"/>
            <p:cNvSpPr>
              <a:spLocks noChangeArrowheads="1"/>
            </p:cNvSpPr>
            <p:nvPr/>
          </p:nvSpPr>
          <p:spPr bwMode="auto">
            <a:xfrm>
              <a:off x="1752600" y="2957513"/>
              <a:ext cx="3903663" cy="279400"/>
            </a:xfrm>
            <a:prstGeom prst="rect">
              <a:avLst/>
            </a:prstGeom>
            <a:solidFill>
              <a:srgbClr val="DDDDDD"/>
            </a:solidFill>
            <a:ln w="9525">
              <a:noFill/>
              <a:miter lim="800000"/>
              <a:headEnd/>
              <a:tailEnd/>
            </a:ln>
            <a:effectLst>
              <a:prstShdw prst="shdw17" dist="17961" dir="2700000">
                <a:srgbClr val="858585">
                  <a:alpha val="74997"/>
                </a:srgbClr>
              </a:prstShdw>
            </a:effectLst>
          </p:spPr>
          <p:txBody>
            <a:bodyPr lIns="79553" tIns="0" rIns="79553" bIns="0" anchor="ctr"/>
            <a:lstStyle/>
            <a:p>
              <a:pPr algn="ctr" eaLnBrk="0" hangingPunct="0">
                <a:lnSpc>
                  <a:spcPct val="100000"/>
                </a:lnSpc>
                <a:spcBef>
                  <a:spcPct val="0"/>
                </a:spcBef>
                <a:buClrTx/>
                <a:buFontTx/>
                <a:buNone/>
              </a:pPr>
              <a:r>
                <a:rPr lang="en-US" sz="1800" dirty="0">
                  <a:latin typeface="Arial"/>
                  <a:cs typeface="Arial"/>
                </a:rPr>
                <a:t>I/O library (HDF5)</a:t>
              </a:r>
              <a:endParaRPr lang="en-US" sz="1800" dirty="0">
                <a:solidFill>
                  <a:schemeClr val="tx1"/>
                </a:solidFill>
                <a:latin typeface="Arial"/>
                <a:cs typeface="Arial"/>
              </a:endParaRPr>
            </a:p>
          </p:txBody>
        </p:sp>
        <p:sp>
          <p:nvSpPr>
            <p:cNvPr id="12299" name="Rectangle 8"/>
            <p:cNvSpPr>
              <a:spLocks noChangeArrowheads="1"/>
            </p:cNvSpPr>
            <p:nvPr/>
          </p:nvSpPr>
          <p:spPr bwMode="auto">
            <a:xfrm>
              <a:off x="1752600" y="3355975"/>
              <a:ext cx="3903663" cy="279400"/>
            </a:xfrm>
            <a:prstGeom prst="rect">
              <a:avLst/>
            </a:prstGeom>
            <a:solidFill>
              <a:srgbClr val="DDDDDD"/>
            </a:solidFill>
            <a:ln w="9525">
              <a:noFill/>
              <a:miter lim="800000"/>
              <a:headEnd/>
              <a:tailEnd/>
            </a:ln>
            <a:effectLst>
              <a:prstShdw prst="shdw17" dist="17961" dir="2700000">
                <a:srgbClr val="858585">
                  <a:alpha val="74997"/>
                </a:srgbClr>
              </a:prstShdw>
            </a:effectLst>
          </p:spPr>
          <p:txBody>
            <a:bodyPr lIns="79553" tIns="0" rIns="79553" bIns="0" anchor="ctr"/>
            <a:lstStyle/>
            <a:p>
              <a:pPr algn="ctr" eaLnBrk="0" hangingPunct="0">
                <a:lnSpc>
                  <a:spcPct val="100000"/>
                </a:lnSpc>
                <a:spcBef>
                  <a:spcPct val="0"/>
                </a:spcBef>
                <a:buClrTx/>
                <a:buFontTx/>
                <a:buNone/>
              </a:pPr>
              <a:r>
                <a:rPr lang="en-US" sz="1800" dirty="0">
                  <a:latin typeface="Arial"/>
                  <a:cs typeface="Arial"/>
                </a:rPr>
                <a:t>Parallel I/O library (MPI-I/O)</a:t>
              </a:r>
              <a:endParaRPr lang="en-US" sz="1800" dirty="0">
                <a:solidFill>
                  <a:schemeClr val="tx1"/>
                </a:solidFill>
                <a:latin typeface="Arial"/>
                <a:cs typeface="Arial"/>
              </a:endParaRPr>
            </a:p>
          </p:txBody>
        </p:sp>
        <p:sp>
          <p:nvSpPr>
            <p:cNvPr id="12300" name="Rectangle 9"/>
            <p:cNvSpPr>
              <a:spLocks noChangeArrowheads="1"/>
            </p:cNvSpPr>
            <p:nvPr/>
          </p:nvSpPr>
          <p:spPr bwMode="auto">
            <a:xfrm>
              <a:off x="1752600" y="3754438"/>
              <a:ext cx="3903663" cy="279400"/>
            </a:xfrm>
            <a:prstGeom prst="rect">
              <a:avLst/>
            </a:prstGeom>
            <a:solidFill>
              <a:srgbClr val="DDDDDD"/>
            </a:solidFill>
            <a:ln w="9525">
              <a:noFill/>
              <a:miter lim="800000"/>
              <a:headEnd/>
              <a:tailEnd/>
            </a:ln>
            <a:effectLst>
              <a:prstShdw prst="shdw17" dist="17961" dir="2700000">
                <a:srgbClr val="858585">
                  <a:alpha val="74997"/>
                </a:srgbClr>
              </a:prstShdw>
            </a:effectLst>
          </p:spPr>
          <p:txBody>
            <a:bodyPr lIns="79553" tIns="0" rIns="79553" bIns="0" anchor="ctr"/>
            <a:lstStyle/>
            <a:p>
              <a:pPr algn="ctr" eaLnBrk="0" hangingPunct="0">
                <a:lnSpc>
                  <a:spcPct val="100000"/>
                </a:lnSpc>
                <a:spcBef>
                  <a:spcPct val="0"/>
                </a:spcBef>
                <a:buClrTx/>
                <a:buFontTx/>
                <a:buNone/>
              </a:pPr>
              <a:r>
                <a:rPr lang="en-US" sz="1800" dirty="0">
                  <a:latin typeface="Arial"/>
                  <a:cs typeface="Arial"/>
                </a:rPr>
                <a:t>Parallel file system (GPFS)</a:t>
              </a:r>
              <a:endParaRPr lang="en-US" sz="1800" dirty="0">
                <a:solidFill>
                  <a:schemeClr val="tx1"/>
                </a:solidFill>
                <a:latin typeface="Arial"/>
                <a:cs typeface="Arial"/>
              </a:endParaRPr>
            </a:p>
          </p:txBody>
        </p:sp>
        <p:sp>
          <p:nvSpPr>
            <p:cNvPr id="12301" name="Oval 10"/>
            <p:cNvSpPr>
              <a:spLocks noChangeAspect="1" noChangeArrowheads="1"/>
            </p:cNvSpPr>
            <p:nvPr/>
          </p:nvSpPr>
          <p:spPr bwMode="auto">
            <a:xfrm>
              <a:off x="1447800" y="4403725"/>
              <a:ext cx="4600575" cy="496888"/>
            </a:xfrm>
            <a:prstGeom prst="ellipse">
              <a:avLst/>
            </a:prstGeom>
            <a:solidFill>
              <a:srgbClr val="C0C0C0"/>
            </a:solidFill>
            <a:ln w="9525">
              <a:noFill/>
              <a:round/>
              <a:headEnd/>
              <a:tailEnd/>
            </a:ln>
            <a:effectLst>
              <a:prstShdw prst="shdw17" dist="17961" dir="2700000">
                <a:srgbClr val="737373">
                  <a:alpha val="74997"/>
                </a:srgbClr>
              </a:prstShdw>
            </a:effectLst>
          </p:spPr>
          <p:txBody>
            <a:bodyPr lIns="79553" tIns="39776" rIns="79553" bIns="39776" anchor="ctr"/>
            <a:lstStyle/>
            <a:p>
              <a:pPr algn="ctr" eaLnBrk="0" hangingPunct="0">
                <a:lnSpc>
                  <a:spcPct val="100000"/>
                </a:lnSpc>
                <a:spcBef>
                  <a:spcPct val="0"/>
                </a:spcBef>
                <a:buClrTx/>
                <a:buFontTx/>
                <a:buNone/>
              </a:pPr>
              <a:r>
                <a:rPr lang="en-US" sz="1800" dirty="0">
                  <a:latin typeface="Arial"/>
                  <a:cs typeface="Arial"/>
                </a:rPr>
                <a:t>Switch network/I/O servers</a:t>
              </a:r>
              <a:endParaRPr lang="en-US" sz="1800" dirty="0">
                <a:solidFill>
                  <a:schemeClr val="tx1"/>
                </a:solidFill>
                <a:latin typeface="Arial"/>
                <a:cs typeface="Arial"/>
              </a:endParaRPr>
            </a:p>
          </p:txBody>
        </p:sp>
        <p:sp>
          <p:nvSpPr>
            <p:cNvPr id="12302" name="AutoShape 11"/>
            <p:cNvSpPr>
              <a:spLocks noChangeArrowheads="1"/>
            </p:cNvSpPr>
            <p:nvPr/>
          </p:nvSpPr>
          <p:spPr bwMode="auto">
            <a:xfrm>
              <a:off x="1676400" y="5186363"/>
              <a:ext cx="420688" cy="466725"/>
            </a:xfrm>
            <a:prstGeom prst="can">
              <a:avLst>
                <a:gd name="adj" fmla="val 27736"/>
              </a:avLst>
            </a:prstGeom>
            <a:solidFill>
              <a:srgbClr val="B2B2B2"/>
            </a:solidFill>
            <a:ln w="9525">
              <a:noFill/>
              <a:round/>
              <a:headEnd/>
              <a:tailEnd/>
            </a:ln>
            <a:effectLst>
              <a:prstShdw prst="shdw17" dist="17961" dir="2700000">
                <a:srgbClr val="6B6B6B">
                  <a:alpha val="74997"/>
                </a:srgbClr>
              </a:prstShdw>
            </a:effectLst>
          </p:spPr>
          <p:txBody>
            <a:bodyPr anchor="ctr"/>
            <a:lstStyle/>
            <a:p>
              <a:pPr>
                <a:lnSpc>
                  <a:spcPct val="100000"/>
                </a:lnSpc>
                <a:spcBef>
                  <a:spcPct val="0"/>
                </a:spcBef>
                <a:buClrTx/>
                <a:buFontTx/>
                <a:buNone/>
              </a:pPr>
              <a:endParaRPr lang="en-US">
                <a:solidFill>
                  <a:schemeClr val="tx1"/>
                </a:solidFill>
                <a:latin typeface="Times New Roman" charset="0"/>
              </a:endParaRPr>
            </a:p>
          </p:txBody>
        </p:sp>
        <p:sp>
          <p:nvSpPr>
            <p:cNvPr id="12303" name="AutoShape 12"/>
            <p:cNvSpPr>
              <a:spLocks noChangeArrowheads="1"/>
            </p:cNvSpPr>
            <p:nvPr/>
          </p:nvSpPr>
          <p:spPr bwMode="auto">
            <a:xfrm>
              <a:off x="2246313" y="5186363"/>
              <a:ext cx="420687" cy="466725"/>
            </a:xfrm>
            <a:prstGeom prst="can">
              <a:avLst>
                <a:gd name="adj" fmla="val 27736"/>
              </a:avLst>
            </a:prstGeom>
            <a:solidFill>
              <a:srgbClr val="B2B2B2"/>
            </a:solidFill>
            <a:ln w="9525">
              <a:noFill/>
              <a:round/>
              <a:headEnd/>
              <a:tailEnd/>
            </a:ln>
            <a:effectLst>
              <a:prstShdw prst="shdw17" dist="17961" dir="2700000">
                <a:srgbClr val="6B6B6B">
                  <a:alpha val="74997"/>
                </a:srgbClr>
              </a:prstShdw>
            </a:effectLst>
          </p:spPr>
          <p:txBody>
            <a:bodyPr anchor="ctr"/>
            <a:lstStyle/>
            <a:p>
              <a:pPr>
                <a:lnSpc>
                  <a:spcPct val="100000"/>
                </a:lnSpc>
                <a:spcBef>
                  <a:spcPct val="0"/>
                </a:spcBef>
                <a:buClrTx/>
                <a:buFontTx/>
                <a:buNone/>
              </a:pPr>
              <a:endParaRPr lang="en-US">
                <a:solidFill>
                  <a:schemeClr val="tx1"/>
                </a:solidFill>
                <a:latin typeface="Times New Roman" charset="0"/>
              </a:endParaRPr>
            </a:p>
          </p:txBody>
        </p:sp>
        <p:sp>
          <p:nvSpPr>
            <p:cNvPr id="897037" name="AutoShape 13"/>
            <p:cNvSpPr>
              <a:spLocks noChangeArrowheads="1"/>
            </p:cNvSpPr>
            <p:nvPr/>
          </p:nvSpPr>
          <p:spPr bwMode="auto">
            <a:xfrm rot="1974315">
              <a:off x="1984375" y="4803775"/>
              <a:ext cx="136525" cy="346075"/>
            </a:xfrm>
            <a:prstGeom prst="upDownArrow">
              <a:avLst>
                <a:gd name="adj1" fmla="val 50000"/>
                <a:gd name="adj2" fmla="val 50698"/>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38" name="AutoShape 14"/>
            <p:cNvSpPr>
              <a:spLocks noChangeArrowheads="1"/>
            </p:cNvSpPr>
            <p:nvPr/>
          </p:nvSpPr>
          <p:spPr bwMode="auto">
            <a:xfrm rot="1231469">
              <a:off x="2438400" y="4875213"/>
              <a:ext cx="136525" cy="279400"/>
            </a:xfrm>
            <a:prstGeom prst="upDownArrow">
              <a:avLst>
                <a:gd name="adj1" fmla="val 50000"/>
                <a:gd name="adj2" fmla="val 40930"/>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39" name="AutoShape 15"/>
            <p:cNvSpPr>
              <a:spLocks noChangeArrowheads="1"/>
            </p:cNvSpPr>
            <p:nvPr/>
          </p:nvSpPr>
          <p:spPr bwMode="auto">
            <a:xfrm rot="19625685" flipH="1">
              <a:off x="5807075" y="4818063"/>
              <a:ext cx="136525" cy="344487"/>
            </a:xfrm>
            <a:prstGeom prst="upDownArrow">
              <a:avLst>
                <a:gd name="adj1" fmla="val 50000"/>
                <a:gd name="adj2" fmla="val 50465"/>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40" name="AutoShape 16"/>
            <p:cNvSpPr>
              <a:spLocks noChangeArrowheads="1"/>
            </p:cNvSpPr>
            <p:nvPr/>
          </p:nvSpPr>
          <p:spPr bwMode="auto">
            <a:xfrm rot="20368531" flipH="1">
              <a:off x="5257800" y="4887913"/>
              <a:ext cx="136525" cy="280987"/>
            </a:xfrm>
            <a:prstGeom prst="upDownArrow">
              <a:avLst>
                <a:gd name="adj1" fmla="val 50000"/>
                <a:gd name="adj2" fmla="val 41163"/>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41" name="AutoShape 17"/>
            <p:cNvSpPr>
              <a:spLocks noChangeArrowheads="1"/>
            </p:cNvSpPr>
            <p:nvPr/>
          </p:nvSpPr>
          <p:spPr bwMode="auto">
            <a:xfrm>
              <a:off x="2895600" y="4105275"/>
              <a:ext cx="182563" cy="274638"/>
            </a:xfrm>
            <a:prstGeom prst="upDownArrow">
              <a:avLst>
                <a:gd name="adj1" fmla="val 50000"/>
                <a:gd name="adj2" fmla="val 30087"/>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42" name="AutoShape 18"/>
            <p:cNvSpPr>
              <a:spLocks noChangeArrowheads="1"/>
            </p:cNvSpPr>
            <p:nvPr/>
          </p:nvSpPr>
          <p:spPr bwMode="auto">
            <a:xfrm>
              <a:off x="3429000" y="4105275"/>
              <a:ext cx="182563" cy="274638"/>
            </a:xfrm>
            <a:prstGeom prst="upDownArrow">
              <a:avLst>
                <a:gd name="adj1" fmla="val 50000"/>
                <a:gd name="adj2" fmla="val 30087"/>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43" name="AutoShape 19"/>
            <p:cNvSpPr>
              <a:spLocks noChangeArrowheads="1"/>
            </p:cNvSpPr>
            <p:nvPr/>
          </p:nvSpPr>
          <p:spPr bwMode="auto">
            <a:xfrm>
              <a:off x="3962400" y="4105275"/>
              <a:ext cx="182563" cy="274638"/>
            </a:xfrm>
            <a:prstGeom prst="upDownArrow">
              <a:avLst>
                <a:gd name="adj1" fmla="val 50000"/>
                <a:gd name="adj2" fmla="val 30087"/>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44" name="AutoShape 20"/>
            <p:cNvSpPr>
              <a:spLocks noChangeArrowheads="1"/>
            </p:cNvSpPr>
            <p:nvPr/>
          </p:nvSpPr>
          <p:spPr bwMode="auto">
            <a:xfrm>
              <a:off x="4465638" y="4105275"/>
              <a:ext cx="182562" cy="274638"/>
            </a:xfrm>
            <a:prstGeom prst="upDownArrow">
              <a:avLst>
                <a:gd name="adj1" fmla="val 50000"/>
                <a:gd name="adj2" fmla="val 30087"/>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45" name="AutoShape 21"/>
            <p:cNvSpPr>
              <a:spLocks noChangeArrowheads="1"/>
            </p:cNvSpPr>
            <p:nvPr/>
          </p:nvSpPr>
          <p:spPr bwMode="auto">
            <a:xfrm rot="16200000">
              <a:off x="2286000" y="2203450"/>
              <a:ext cx="155575" cy="301625"/>
            </a:xfrm>
            <a:prstGeom prst="upDownArrow">
              <a:avLst>
                <a:gd name="adj1" fmla="val 50000"/>
                <a:gd name="adj2" fmla="val 38776"/>
              </a:avLst>
            </a:prstGeom>
            <a:solidFill>
              <a:srgbClr val="80808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46" name="AutoShape 22"/>
            <p:cNvSpPr>
              <a:spLocks noChangeArrowheads="1"/>
            </p:cNvSpPr>
            <p:nvPr/>
          </p:nvSpPr>
          <p:spPr bwMode="auto">
            <a:xfrm rot="20155027">
              <a:off x="1892300" y="2654300"/>
              <a:ext cx="155575" cy="255588"/>
            </a:xfrm>
            <a:prstGeom prst="upDownArrow">
              <a:avLst>
                <a:gd name="adj1" fmla="val 50000"/>
                <a:gd name="adj2" fmla="val 32857"/>
              </a:avLst>
            </a:prstGeom>
            <a:solidFill>
              <a:srgbClr val="80808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12314" name="Oval 23"/>
            <p:cNvSpPr>
              <a:spLocks noChangeAspect="1" noChangeArrowheads="1"/>
            </p:cNvSpPr>
            <p:nvPr/>
          </p:nvSpPr>
          <p:spPr bwMode="auto">
            <a:xfrm>
              <a:off x="2590800" y="2124075"/>
              <a:ext cx="928688" cy="596900"/>
            </a:xfrm>
            <a:prstGeom prst="ellipse">
              <a:avLst/>
            </a:prstGeom>
            <a:solidFill>
              <a:srgbClr val="DDDDDD"/>
            </a:solidFill>
            <a:ln w="9525">
              <a:noFill/>
              <a:round/>
              <a:headEnd/>
              <a:tailEnd/>
            </a:ln>
            <a:effectLst>
              <a:prstShdw prst="shdw17" dist="17961" dir="2700000">
                <a:srgbClr val="858585">
                  <a:alpha val="74997"/>
                </a:srgbClr>
              </a:prstShdw>
            </a:effectLst>
          </p:spPr>
          <p:txBody>
            <a:bodyPr lIns="0" tIns="0" rIns="0" bIns="39776" anchor="ctr"/>
            <a:lstStyle/>
            <a:p>
              <a:pPr algn="ctr" eaLnBrk="0" hangingPunct="0">
                <a:lnSpc>
                  <a:spcPct val="100000"/>
                </a:lnSpc>
                <a:spcBef>
                  <a:spcPct val="0"/>
                </a:spcBef>
                <a:buClrTx/>
                <a:buFontTx/>
                <a:buNone/>
              </a:pPr>
              <a:r>
                <a:rPr lang="en-US" sz="1200" dirty="0">
                  <a:latin typeface="Arial"/>
                  <a:cs typeface="Arial"/>
                </a:rPr>
                <a:t>Compute</a:t>
              </a:r>
              <a:br>
                <a:rPr lang="en-US" sz="1200" dirty="0">
                  <a:latin typeface="Arial"/>
                  <a:cs typeface="Arial"/>
                </a:rPr>
              </a:br>
              <a:r>
                <a:rPr lang="en-US" sz="1400" dirty="0">
                  <a:latin typeface="Arial"/>
                  <a:cs typeface="Arial"/>
                </a:rPr>
                <a:t>node</a:t>
              </a:r>
              <a:endParaRPr lang="en-US" sz="1400" dirty="0">
                <a:solidFill>
                  <a:schemeClr val="tx1"/>
                </a:solidFill>
                <a:latin typeface="Arial"/>
                <a:cs typeface="Arial"/>
              </a:endParaRPr>
            </a:p>
          </p:txBody>
        </p:sp>
        <p:sp>
          <p:nvSpPr>
            <p:cNvPr id="897048" name="AutoShape 24"/>
            <p:cNvSpPr>
              <a:spLocks noChangeArrowheads="1"/>
            </p:cNvSpPr>
            <p:nvPr/>
          </p:nvSpPr>
          <p:spPr bwMode="auto">
            <a:xfrm rot="16200000">
              <a:off x="3657600" y="2232025"/>
              <a:ext cx="155575" cy="301625"/>
            </a:xfrm>
            <a:prstGeom prst="upDownArrow">
              <a:avLst>
                <a:gd name="adj1" fmla="val 50000"/>
                <a:gd name="adj2" fmla="val 38776"/>
              </a:avLst>
            </a:prstGeom>
            <a:solidFill>
              <a:srgbClr val="80808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12316" name="Oval 25"/>
            <p:cNvSpPr>
              <a:spLocks noChangeAspect="1" noChangeArrowheads="1"/>
            </p:cNvSpPr>
            <p:nvPr/>
          </p:nvSpPr>
          <p:spPr bwMode="auto">
            <a:xfrm>
              <a:off x="3962400" y="2124075"/>
              <a:ext cx="928688" cy="596900"/>
            </a:xfrm>
            <a:prstGeom prst="ellipse">
              <a:avLst/>
            </a:prstGeom>
            <a:solidFill>
              <a:srgbClr val="DDDDDD"/>
            </a:solidFill>
            <a:ln w="9525">
              <a:noFill/>
              <a:round/>
              <a:headEnd/>
              <a:tailEnd/>
            </a:ln>
            <a:effectLst>
              <a:prstShdw prst="shdw17" dist="17961" dir="2700000">
                <a:srgbClr val="858585">
                  <a:alpha val="74997"/>
                </a:srgbClr>
              </a:prstShdw>
            </a:effectLst>
          </p:spPr>
          <p:txBody>
            <a:bodyPr lIns="0" tIns="0" rIns="0" bIns="39776" anchor="ctr"/>
            <a:lstStyle/>
            <a:p>
              <a:pPr algn="ctr" eaLnBrk="0" hangingPunct="0">
                <a:lnSpc>
                  <a:spcPct val="100000"/>
                </a:lnSpc>
                <a:spcBef>
                  <a:spcPct val="0"/>
                </a:spcBef>
                <a:buClrTx/>
                <a:buFontTx/>
                <a:buNone/>
              </a:pPr>
              <a:r>
                <a:rPr lang="en-US" sz="1200" dirty="0">
                  <a:latin typeface="Arial"/>
                  <a:cs typeface="Arial"/>
                </a:rPr>
                <a:t>Compute</a:t>
              </a:r>
              <a:br>
                <a:rPr lang="en-US" sz="1200" dirty="0">
                  <a:latin typeface="Arial"/>
                  <a:cs typeface="Arial"/>
                </a:rPr>
              </a:br>
              <a:r>
                <a:rPr lang="en-US" sz="1400" dirty="0">
                  <a:latin typeface="Arial"/>
                  <a:cs typeface="Arial"/>
                </a:rPr>
                <a:t>node</a:t>
              </a:r>
              <a:endParaRPr lang="en-US" sz="1400" dirty="0">
                <a:solidFill>
                  <a:schemeClr val="tx1"/>
                </a:solidFill>
                <a:latin typeface="Arial"/>
                <a:cs typeface="Arial"/>
              </a:endParaRPr>
            </a:p>
          </p:txBody>
        </p:sp>
        <p:sp>
          <p:nvSpPr>
            <p:cNvPr id="897050" name="AutoShape 26"/>
            <p:cNvSpPr>
              <a:spLocks noChangeArrowheads="1"/>
            </p:cNvSpPr>
            <p:nvPr/>
          </p:nvSpPr>
          <p:spPr bwMode="auto">
            <a:xfrm rot="16200000">
              <a:off x="5029200" y="2232025"/>
              <a:ext cx="155575" cy="301625"/>
            </a:xfrm>
            <a:prstGeom prst="upDownArrow">
              <a:avLst>
                <a:gd name="adj1" fmla="val 50000"/>
                <a:gd name="adj2" fmla="val 38776"/>
              </a:avLst>
            </a:prstGeom>
            <a:solidFill>
              <a:srgbClr val="80808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12318" name="Oval 27"/>
            <p:cNvSpPr>
              <a:spLocks noChangeAspect="1" noChangeArrowheads="1"/>
            </p:cNvSpPr>
            <p:nvPr/>
          </p:nvSpPr>
          <p:spPr bwMode="auto">
            <a:xfrm>
              <a:off x="5334000" y="2124075"/>
              <a:ext cx="928688" cy="596900"/>
            </a:xfrm>
            <a:prstGeom prst="ellipse">
              <a:avLst/>
            </a:prstGeom>
            <a:solidFill>
              <a:srgbClr val="DDDDDD"/>
            </a:solidFill>
            <a:ln w="9525">
              <a:noFill/>
              <a:round/>
              <a:headEnd/>
              <a:tailEnd/>
            </a:ln>
            <a:effectLst>
              <a:prstShdw prst="shdw17" dist="17961" dir="2700000">
                <a:srgbClr val="858585">
                  <a:alpha val="74997"/>
                </a:srgbClr>
              </a:prstShdw>
            </a:effectLst>
          </p:spPr>
          <p:txBody>
            <a:bodyPr lIns="0" tIns="0" rIns="0" bIns="39776" anchor="ctr"/>
            <a:lstStyle/>
            <a:p>
              <a:pPr algn="ctr" eaLnBrk="0" hangingPunct="0">
                <a:lnSpc>
                  <a:spcPct val="100000"/>
                </a:lnSpc>
                <a:spcBef>
                  <a:spcPct val="0"/>
                </a:spcBef>
                <a:buClrTx/>
                <a:buFontTx/>
                <a:buNone/>
              </a:pPr>
              <a:r>
                <a:rPr lang="en-US" sz="1200" dirty="0">
                  <a:latin typeface="Arial"/>
                  <a:cs typeface="Arial"/>
                </a:rPr>
                <a:t>Compute</a:t>
              </a:r>
              <a:br>
                <a:rPr lang="en-US" sz="1200" dirty="0">
                  <a:latin typeface="Arial"/>
                  <a:cs typeface="Arial"/>
                </a:rPr>
              </a:br>
              <a:r>
                <a:rPr lang="en-US" sz="1400" dirty="0">
                  <a:latin typeface="Arial"/>
                  <a:cs typeface="Arial"/>
                </a:rPr>
                <a:t>node</a:t>
              </a:r>
              <a:endParaRPr lang="en-US" sz="1400" dirty="0">
                <a:solidFill>
                  <a:schemeClr val="tx1"/>
                </a:solidFill>
                <a:latin typeface="Arial"/>
                <a:cs typeface="Arial"/>
              </a:endParaRPr>
            </a:p>
          </p:txBody>
        </p:sp>
        <p:sp>
          <p:nvSpPr>
            <p:cNvPr id="897052" name="AutoShape 28"/>
            <p:cNvSpPr>
              <a:spLocks noChangeArrowheads="1"/>
            </p:cNvSpPr>
            <p:nvPr/>
          </p:nvSpPr>
          <p:spPr bwMode="auto">
            <a:xfrm rot="1444973" flipH="1">
              <a:off x="5334000" y="2657475"/>
              <a:ext cx="155575" cy="255588"/>
            </a:xfrm>
            <a:prstGeom prst="upDownArrow">
              <a:avLst>
                <a:gd name="adj1" fmla="val 50000"/>
                <a:gd name="adj2" fmla="val 32857"/>
              </a:avLst>
            </a:prstGeom>
            <a:solidFill>
              <a:srgbClr val="80808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53" name="AutoShape 29"/>
            <p:cNvSpPr>
              <a:spLocks noChangeArrowheads="1"/>
            </p:cNvSpPr>
            <p:nvPr/>
          </p:nvSpPr>
          <p:spPr bwMode="auto">
            <a:xfrm rot="21526201" flipH="1">
              <a:off x="4343400" y="2657475"/>
              <a:ext cx="155575" cy="255588"/>
            </a:xfrm>
            <a:prstGeom prst="upDownArrow">
              <a:avLst>
                <a:gd name="adj1" fmla="val 50000"/>
                <a:gd name="adj2" fmla="val 32857"/>
              </a:avLst>
            </a:prstGeom>
            <a:solidFill>
              <a:srgbClr val="80808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54" name="AutoShape 30"/>
            <p:cNvSpPr>
              <a:spLocks noChangeArrowheads="1"/>
            </p:cNvSpPr>
            <p:nvPr/>
          </p:nvSpPr>
          <p:spPr bwMode="auto">
            <a:xfrm rot="21526201" flipH="1">
              <a:off x="2968625" y="2657475"/>
              <a:ext cx="155575" cy="255588"/>
            </a:xfrm>
            <a:prstGeom prst="upDownArrow">
              <a:avLst>
                <a:gd name="adj1" fmla="val 50000"/>
                <a:gd name="adj2" fmla="val 32857"/>
              </a:avLst>
            </a:prstGeom>
            <a:solidFill>
              <a:srgbClr val="80808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12322" name="AutoShape 31"/>
            <p:cNvSpPr>
              <a:spLocks noChangeArrowheads="1"/>
            </p:cNvSpPr>
            <p:nvPr/>
          </p:nvSpPr>
          <p:spPr bwMode="auto">
            <a:xfrm>
              <a:off x="2819400" y="5172075"/>
              <a:ext cx="420688" cy="466725"/>
            </a:xfrm>
            <a:prstGeom prst="can">
              <a:avLst>
                <a:gd name="adj" fmla="val 27736"/>
              </a:avLst>
            </a:prstGeom>
            <a:solidFill>
              <a:srgbClr val="B2B2B2"/>
            </a:solidFill>
            <a:ln w="9525">
              <a:noFill/>
              <a:round/>
              <a:headEnd/>
              <a:tailEnd/>
            </a:ln>
            <a:effectLst>
              <a:prstShdw prst="shdw17" dist="17961" dir="2700000">
                <a:srgbClr val="6B6B6B">
                  <a:alpha val="74997"/>
                </a:srgbClr>
              </a:prstShdw>
            </a:effectLst>
          </p:spPr>
          <p:txBody>
            <a:bodyPr anchor="ctr"/>
            <a:lstStyle/>
            <a:p>
              <a:pPr>
                <a:lnSpc>
                  <a:spcPct val="100000"/>
                </a:lnSpc>
                <a:spcBef>
                  <a:spcPct val="0"/>
                </a:spcBef>
                <a:buClrTx/>
                <a:buFontTx/>
                <a:buNone/>
              </a:pPr>
              <a:endParaRPr lang="en-US">
                <a:solidFill>
                  <a:schemeClr val="tx1"/>
                </a:solidFill>
                <a:latin typeface="Times New Roman" charset="0"/>
              </a:endParaRPr>
            </a:p>
          </p:txBody>
        </p:sp>
        <p:sp>
          <p:nvSpPr>
            <p:cNvPr id="12323" name="AutoShape 32"/>
            <p:cNvSpPr>
              <a:spLocks noChangeArrowheads="1"/>
            </p:cNvSpPr>
            <p:nvPr/>
          </p:nvSpPr>
          <p:spPr bwMode="auto">
            <a:xfrm>
              <a:off x="3389313" y="5172075"/>
              <a:ext cx="420687" cy="466725"/>
            </a:xfrm>
            <a:prstGeom prst="can">
              <a:avLst>
                <a:gd name="adj" fmla="val 27736"/>
              </a:avLst>
            </a:prstGeom>
            <a:solidFill>
              <a:srgbClr val="B2B2B2"/>
            </a:solidFill>
            <a:ln w="9525">
              <a:noFill/>
              <a:round/>
              <a:headEnd/>
              <a:tailEnd/>
            </a:ln>
            <a:effectLst>
              <a:prstShdw prst="shdw17" dist="17961" dir="2700000">
                <a:srgbClr val="6B6B6B">
                  <a:alpha val="74997"/>
                </a:srgbClr>
              </a:prstShdw>
            </a:effectLst>
          </p:spPr>
          <p:txBody>
            <a:bodyPr anchor="ctr"/>
            <a:lstStyle/>
            <a:p>
              <a:pPr>
                <a:lnSpc>
                  <a:spcPct val="100000"/>
                </a:lnSpc>
                <a:spcBef>
                  <a:spcPct val="0"/>
                </a:spcBef>
                <a:buClrTx/>
                <a:buFontTx/>
                <a:buNone/>
              </a:pPr>
              <a:endParaRPr lang="en-US">
                <a:solidFill>
                  <a:schemeClr val="tx1"/>
                </a:solidFill>
                <a:latin typeface="Times New Roman" charset="0"/>
              </a:endParaRPr>
            </a:p>
          </p:txBody>
        </p:sp>
        <p:sp>
          <p:nvSpPr>
            <p:cNvPr id="12324" name="AutoShape 33"/>
            <p:cNvSpPr>
              <a:spLocks noChangeArrowheads="1"/>
            </p:cNvSpPr>
            <p:nvPr/>
          </p:nvSpPr>
          <p:spPr bwMode="auto">
            <a:xfrm>
              <a:off x="3998913" y="5172075"/>
              <a:ext cx="420687" cy="466725"/>
            </a:xfrm>
            <a:prstGeom prst="can">
              <a:avLst>
                <a:gd name="adj" fmla="val 27736"/>
              </a:avLst>
            </a:prstGeom>
            <a:solidFill>
              <a:srgbClr val="B2B2B2"/>
            </a:solidFill>
            <a:ln w="9525">
              <a:noFill/>
              <a:round/>
              <a:headEnd/>
              <a:tailEnd/>
            </a:ln>
            <a:effectLst>
              <a:prstShdw prst="shdw17" dist="17961" dir="2700000">
                <a:srgbClr val="6B6B6B">
                  <a:alpha val="74997"/>
                </a:srgbClr>
              </a:prstShdw>
            </a:effectLst>
          </p:spPr>
          <p:txBody>
            <a:bodyPr anchor="ctr"/>
            <a:lstStyle/>
            <a:p>
              <a:pPr>
                <a:lnSpc>
                  <a:spcPct val="100000"/>
                </a:lnSpc>
                <a:spcBef>
                  <a:spcPct val="0"/>
                </a:spcBef>
                <a:buClrTx/>
                <a:buFontTx/>
                <a:buNone/>
              </a:pPr>
              <a:endParaRPr lang="en-US">
                <a:solidFill>
                  <a:schemeClr val="tx1"/>
                </a:solidFill>
                <a:latin typeface="Times New Roman" charset="0"/>
              </a:endParaRPr>
            </a:p>
          </p:txBody>
        </p:sp>
        <p:sp>
          <p:nvSpPr>
            <p:cNvPr id="12325" name="AutoShape 34"/>
            <p:cNvSpPr>
              <a:spLocks noChangeArrowheads="1"/>
            </p:cNvSpPr>
            <p:nvPr/>
          </p:nvSpPr>
          <p:spPr bwMode="auto">
            <a:xfrm>
              <a:off x="4608513" y="5172075"/>
              <a:ext cx="420687" cy="466725"/>
            </a:xfrm>
            <a:prstGeom prst="can">
              <a:avLst>
                <a:gd name="adj" fmla="val 27736"/>
              </a:avLst>
            </a:prstGeom>
            <a:solidFill>
              <a:srgbClr val="B2B2B2"/>
            </a:solidFill>
            <a:ln w="9525">
              <a:noFill/>
              <a:round/>
              <a:headEnd/>
              <a:tailEnd/>
            </a:ln>
            <a:effectLst>
              <a:prstShdw prst="shdw17" dist="17961" dir="2700000">
                <a:srgbClr val="6B6B6B">
                  <a:alpha val="74997"/>
                </a:srgbClr>
              </a:prstShdw>
            </a:effectLst>
          </p:spPr>
          <p:txBody>
            <a:bodyPr anchor="ctr"/>
            <a:lstStyle/>
            <a:p>
              <a:pPr>
                <a:lnSpc>
                  <a:spcPct val="100000"/>
                </a:lnSpc>
                <a:spcBef>
                  <a:spcPct val="0"/>
                </a:spcBef>
                <a:buClrTx/>
                <a:buFontTx/>
                <a:buNone/>
              </a:pPr>
              <a:endParaRPr lang="en-US">
                <a:solidFill>
                  <a:schemeClr val="tx1"/>
                </a:solidFill>
                <a:latin typeface="Times New Roman" charset="0"/>
              </a:endParaRPr>
            </a:p>
          </p:txBody>
        </p:sp>
        <p:sp>
          <p:nvSpPr>
            <p:cNvPr id="12326" name="AutoShape 35"/>
            <p:cNvSpPr>
              <a:spLocks noChangeArrowheads="1"/>
            </p:cNvSpPr>
            <p:nvPr/>
          </p:nvSpPr>
          <p:spPr bwMode="auto">
            <a:xfrm>
              <a:off x="5218113" y="5172075"/>
              <a:ext cx="420687" cy="466725"/>
            </a:xfrm>
            <a:prstGeom prst="can">
              <a:avLst>
                <a:gd name="adj" fmla="val 27736"/>
              </a:avLst>
            </a:prstGeom>
            <a:solidFill>
              <a:srgbClr val="B2B2B2"/>
            </a:solidFill>
            <a:ln w="9525">
              <a:noFill/>
              <a:round/>
              <a:headEnd/>
              <a:tailEnd/>
            </a:ln>
            <a:effectLst>
              <a:prstShdw prst="shdw17" dist="17961" dir="2700000">
                <a:srgbClr val="6B6B6B">
                  <a:alpha val="74997"/>
                </a:srgbClr>
              </a:prstShdw>
            </a:effectLst>
          </p:spPr>
          <p:txBody>
            <a:bodyPr anchor="ctr"/>
            <a:lstStyle/>
            <a:p>
              <a:pPr>
                <a:lnSpc>
                  <a:spcPct val="100000"/>
                </a:lnSpc>
                <a:spcBef>
                  <a:spcPct val="0"/>
                </a:spcBef>
                <a:buClrTx/>
                <a:buFontTx/>
                <a:buNone/>
              </a:pPr>
              <a:endParaRPr lang="en-US">
                <a:solidFill>
                  <a:schemeClr val="tx1"/>
                </a:solidFill>
                <a:latin typeface="Times New Roman" charset="0"/>
              </a:endParaRPr>
            </a:p>
          </p:txBody>
        </p:sp>
        <p:sp>
          <p:nvSpPr>
            <p:cNvPr id="12327" name="AutoShape 36"/>
            <p:cNvSpPr>
              <a:spLocks noChangeArrowheads="1"/>
            </p:cNvSpPr>
            <p:nvPr/>
          </p:nvSpPr>
          <p:spPr bwMode="auto">
            <a:xfrm>
              <a:off x="5827713" y="5172075"/>
              <a:ext cx="420687" cy="466725"/>
            </a:xfrm>
            <a:prstGeom prst="can">
              <a:avLst>
                <a:gd name="adj" fmla="val 27736"/>
              </a:avLst>
            </a:prstGeom>
            <a:solidFill>
              <a:srgbClr val="B2B2B2"/>
            </a:solidFill>
            <a:ln w="9525">
              <a:noFill/>
              <a:round/>
              <a:headEnd/>
              <a:tailEnd/>
            </a:ln>
            <a:effectLst>
              <a:prstShdw prst="shdw17" dist="17961" dir="2700000">
                <a:srgbClr val="6B6B6B">
                  <a:alpha val="74997"/>
                </a:srgbClr>
              </a:prstShdw>
            </a:effectLst>
          </p:spPr>
          <p:txBody>
            <a:bodyPr anchor="ctr"/>
            <a:lstStyle/>
            <a:p>
              <a:pPr>
                <a:lnSpc>
                  <a:spcPct val="100000"/>
                </a:lnSpc>
                <a:spcBef>
                  <a:spcPct val="0"/>
                </a:spcBef>
                <a:buClrTx/>
                <a:buFontTx/>
                <a:buNone/>
              </a:pPr>
              <a:endParaRPr lang="en-US">
                <a:solidFill>
                  <a:schemeClr val="tx1"/>
                </a:solidFill>
                <a:latin typeface="Times New Roman" charset="0"/>
              </a:endParaRPr>
            </a:p>
          </p:txBody>
        </p:sp>
        <p:sp>
          <p:nvSpPr>
            <p:cNvPr id="897062" name="Rectangle 38"/>
            <p:cNvSpPr>
              <a:spLocks noChangeArrowheads="1"/>
            </p:cNvSpPr>
            <p:nvPr/>
          </p:nvSpPr>
          <p:spPr bwMode="auto">
            <a:xfrm>
              <a:off x="1676400" y="5172075"/>
              <a:ext cx="4267200" cy="530225"/>
            </a:xfrm>
            <a:prstGeom prst="rect">
              <a:avLst/>
            </a:prstGeom>
            <a:noFill/>
            <a:ln w="9525">
              <a:noFill/>
              <a:miter lim="800000"/>
              <a:headEnd/>
              <a:tailEnd/>
            </a:ln>
          </p:spPr>
          <p:txBody>
            <a:bodyPr lIns="79553" tIns="39776" rIns="79553" bIns="0" anchor="ctr"/>
            <a:lstStyle/>
            <a:p>
              <a:pPr algn="ctr" eaLnBrk="0" hangingPunct="0">
                <a:lnSpc>
                  <a:spcPct val="100000"/>
                </a:lnSpc>
                <a:spcBef>
                  <a:spcPct val="0"/>
                </a:spcBef>
                <a:buClrTx/>
                <a:buFontTx/>
                <a:buNone/>
                <a:defRPr/>
              </a:pPr>
              <a:r>
                <a:rPr lang="en-US" sz="1600" dirty="0">
                  <a:effectLst>
                    <a:outerShdw blurRad="38100" dist="38100" dir="2700000" algn="tl">
                      <a:srgbClr val="C0C0C0"/>
                    </a:outerShdw>
                  </a:effectLst>
                  <a:latin typeface="Arial"/>
                  <a:cs typeface="Arial"/>
                </a:rPr>
                <a:t>Disk architecture &amp; layout of data on disk</a:t>
              </a:r>
              <a:endParaRPr lang="en-US" sz="1600" dirty="0">
                <a:solidFill>
                  <a:schemeClr val="tx1"/>
                </a:solidFill>
                <a:effectLst>
                  <a:outerShdw blurRad="38100" dist="38100" dir="2700000" algn="tl">
                    <a:srgbClr val="C0C0C0"/>
                  </a:outerShdw>
                </a:effectLst>
                <a:latin typeface="Arial"/>
                <a:cs typeface="Arial"/>
              </a:endParaRPr>
            </a:p>
          </p:txBody>
        </p:sp>
        <p:sp>
          <p:nvSpPr>
            <p:cNvPr id="897063" name="AutoShape 39"/>
            <p:cNvSpPr>
              <a:spLocks noChangeArrowheads="1"/>
            </p:cNvSpPr>
            <p:nvPr/>
          </p:nvSpPr>
          <p:spPr bwMode="auto">
            <a:xfrm rot="312147">
              <a:off x="2987675" y="4876800"/>
              <a:ext cx="136525" cy="279400"/>
            </a:xfrm>
            <a:prstGeom prst="upDownArrow">
              <a:avLst>
                <a:gd name="adj1" fmla="val 50000"/>
                <a:gd name="adj2" fmla="val 40930"/>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64" name="AutoShape 40"/>
            <p:cNvSpPr>
              <a:spLocks noChangeArrowheads="1"/>
            </p:cNvSpPr>
            <p:nvPr/>
          </p:nvSpPr>
          <p:spPr bwMode="auto">
            <a:xfrm rot="210992">
              <a:off x="3521075" y="4876800"/>
              <a:ext cx="136525" cy="279400"/>
            </a:xfrm>
            <a:prstGeom prst="upDownArrow">
              <a:avLst>
                <a:gd name="adj1" fmla="val 50000"/>
                <a:gd name="adj2" fmla="val 40930"/>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65" name="AutoShape 41"/>
            <p:cNvSpPr>
              <a:spLocks noChangeArrowheads="1"/>
            </p:cNvSpPr>
            <p:nvPr/>
          </p:nvSpPr>
          <p:spPr bwMode="auto">
            <a:xfrm rot="21389008" flipH="1">
              <a:off x="4114800" y="4892675"/>
              <a:ext cx="136525" cy="279400"/>
            </a:xfrm>
            <a:prstGeom prst="upDownArrow">
              <a:avLst>
                <a:gd name="adj1" fmla="val 50000"/>
                <a:gd name="adj2" fmla="val 40930"/>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sp>
          <p:nvSpPr>
            <p:cNvPr id="897066" name="AutoShape 42"/>
            <p:cNvSpPr>
              <a:spLocks noChangeArrowheads="1"/>
            </p:cNvSpPr>
            <p:nvPr/>
          </p:nvSpPr>
          <p:spPr bwMode="auto">
            <a:xfrm rot="21287853" flipH="1">
              <a:off x="4740275" y="4892675"/>
              <a:ext cx="136525" cy="279400"/>
            </a:xfrm>
            <a:prstGeom prst="upDownArrow">
              <a:avLst>
                <a:gd name="adj1" fmla="val 50000"/>
                <a:gd name="adj2" fmla="val 40930"/>
              </a:avLst>
            </a:prstGeom>
            <a:solidFill>
              <a:srgbClr val="C0C0C0"/>
            </a:solidFill>
            <a:ln w="9525">
              <a:noFill/>
              <a:miter lim="800000"/>
              <a:headEnd/>
              <a:tailEnd/>
            </a:ln>
            <a:effectLst>
              <a:outerShdw dist="25400" dir="5400000" algn="ctr" rotWithShape="0">
                <a:srgbClr val="808080"/>
              </a:outerShdw>
            </a:effectLst>
          </p:spPr>
          <p:txBody>
            <a:bodyPr vert="eaVert" anchor="ctr"/>
            <a:lstStyle/>
            <a:p>
              <a:pPr>
                <a:lnSpc>
                  <a:spcPct val="100000"/>
                </a:lnSpc>
                <a:spcBef>
                  <a:spcPct val="0"/>
                </a:spcBef>
                <a:buClrTx/>
                <a:buFontTx/>
                <a:buNone/>
                <a:defRPr/>
              </a:pPr>
              <a:endParaRPr lang="en-US">
                <a:solidFill>
                  <a:schemeClr val="tx1"/>
                </a:solidFill>
                <a:latin typeface="Times New Roman" charset="0"/>
              </a:endParaRPr>
            </a:p>
          </p:txBody>
        </p:sp>
      </p:grpSp>
      <p:sp>
        <p:nvSpPr>
          <p:cNvPr id="12334" name="Text Box 43"/>
          <p:cNvSpPr txBox="1">
            <a:spLocks noChangeArrowheads="1"/>
          </p:cNvSpPr>
          <p:nvPr/>
        </p:nvSpPr>
        <p:spPr bwMode="auto">
          <a:xfrm>
            <a:off x="6934200" y="1585913"/>
            <a:ext cx="1914525" cy="1015663"/>
          </a:xfrm>
          <a:prstGeom prst="rect">
            <a:avLst/>
          </a:prstGeom>
          <a:noFill/>
          <a:ln w="9525">
            <a:noFill/>
            <a:miter lim="800000"/>
            <a:headEnd/>
            <a:tailEnd/>
          </a:ln>
        </p:spPr>
        <p:txBody>
          <a:bodyPr>
            <a:spAutoFit/>
          </a:bodyPr>
          <a:lstStyle/>
          <a:p>
            <a:pPr eaLnBrk="0" hangingPunct="0">
              <a:lnSpc>
                <a:spcPct val="100000"/>
              </a:lnSpc>
              <a:spcBef>
                <a:spcPct val="50000"/>
              </a:spcBef>
              <a:buClrTx/>
              <a:buFontTx/>
              <a:buNone/>
            </a:pPr>
            <a:r>
              <a:rPr lang="en-US" sz="2000" dirty="0">
                <a:solidFill>
                  <a:schemeClr val="tx1"/>
                </a:solidFill>
                <a:latin typeface="Arial"/>
                <a:cs typeface="Arial"/>
              </a:rPr>
              <a:t>PHDF5 built on top of standard MPI-IO API</a:t>
            </a:r>
          </a:p>
        </p:txBody>
      </p:sp>
      <p:sp>
        <p:nvSpPr>
          <p:cNvPr id="12335" name="Line 44"/>
          <p:cNvSpPr>
            <a:spLocks noChangeShapeType="1"/>
          </p:cNvSpPr>
          <p:nvPr/>
        </p:nvSpPr>
        <p:spPr bwMode="auto">
          <a:xfrm>
            <a:off x="6705600" y="1585913"/>
            <a:ext cx="0" cy="3814762"/>
          </a:xfrm>
          <a:prstGeom prst="line">
            <a:avLst/>
          </a:prstGeom>
          <a:noFill/>
          <a:ln w="50800">
            <a:solidFill>
              <a:srgbClr val="777777"/>
            </a:solidFill>
            <a:prstDash val="dash"/>
            <a:round/>
            <a:headEnd type="stealth" w="lg" len="lg"/>
            <a:tailEnd type="stealth" w="lg" len="lg"/>
          </a:ln>
        </p:spPr>
        <p:txBody>
          <a:bodyPr/>
          <a:lstStyle/>
          <a:p>
            <a:endParaRPr lang="en-US"/>
          </a:p>
        </p:txBody>
      </p:sp>
    </p:spTree>
    <p:extLst>
      <p:ext uri="{BB962C8B-B14F-4D97-AF65-F5344CB8AC3E}">
        <p14:creationId xmlns:p14="http://schemas.microsoft.com/office/powerpoint/2010/main" val="4497473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Concurrent Access to Data</a:t>
            </a:r>
            <a:endParaRPr lang="en-US" dirty="0"/>
          </a:p>
        </p:txBody>
      </p:sp>
      <p:sp>
        <p:nvSpPr>
          <p:cNvPr id="3" name="Date Placeholder 2"/>
          <p:cNvSpPr>
            <a:spLocks noGrp="1"/>
          </p:cNvSpPr>
          <p:nvPr>
            <p:ph type="dt" sz="half" idx="10"/>
          </p:nvPr>
        </p:nvSpPr>
        <p:spPr/>
        <p:txBody>
          <a:bodyPr/>
          <a:lstStyle/>
          <a:p>
            <a:pPr>
              <a:defRPr/>
            </a:pPr>
            <a:fld id="{DB3C71AB-66DE-B24E-AD10-931F0E4514C7}" type="datetime1">
              <a:rPr lang="en-US" smtClean="0">
                <a:solidFill>
                  <a:srgbClr val="FFFFFF"/>
                </a:solidFill>
              </a:rPr>
              <a:t>9/24/15</a:t>
            </a:fld>
            <a:endParaRPr lang="en-US" dirty="0">
              <a:solidFill>
                <a:srgbClr val="FFFFFF"/>
              </a:solidFill>
            </a:endParaRPr>
          </a:p>
        </p:txBody>
      </p:sp>
      <p:sp>
        <p:nvSpPr>
          <p:cNvPr id="4" name="Slide Number Placeholder 3"/>
          <p:cNvSpPr>
            <a:spLocks noGrp="1"/>
          </p:cNvSpPr>
          <p:nvPr>
            <p:ph type="sldNum" sz="quarter" idx="12"/>
          </p:nvPr>
        </p:nvSpPr>
        <p:spPr/>
        <p:txBody>
          <a:bodyPr/>
          <a:lstStyle/>
          <a:p>
            <a:fld id="{517EAFBD-F6C1-4BBC-BE16-6ABDE0D892EA}" type="slidenum">
              <a:rPr lang="en-US" smtClean="0">
                <a:solidFill>
                  <a:srgbClr val="FFFFFF"/>
                </a:solidFill>
              </a:rPr>
              <a:pPr/>
              <a:t>46</a:t>
            </a:fld>
            <a:endParaRPr lang="en-US">
              <a:solidFill>
                <a:srgbClr val="FFFFFF"/>
              </a:solidFill>
            </a:endParaRPr>
          </a:p>
        </p:txBody>
      </p:sp>
      <p:sp>
        <p:nvSpPr>
          <p:cNvPr id="5" name="Content Placeholder 4"/>
          <p:cNvSpPr txBox="1">
            <a:spLocks/>
          </p:cNvSpPr>
          <p:nvPr/>
        </p:nvSpPr>
        <p:spPr>
          <a:xfrm>
            <a:off x="914400" y="1295400"/>
            <a:ext cx="7772400" cy="4572000"/>
          </a:xfrm>
          <a:prstGeom prst="rect">
            <a:avLst/>
          </a:prstGeom>
        </p:spPr>
        <p:txBody>
          <a:bodyPr/>
          <a:lstStyle>
            <a:lvl1pPr marL="342900" indent="-342900" algn="l" rtl="0" eaLnBrk="0" fontAlgn="base" hangingPunct="0">
              <a:spcBef>
                <a:spcPct val="20000"/>
              </a:spcBef>
              <a:spcAft>
                <a:spcPct val="0"/>
              </a:spcAft>
              <a:buClr>
                <a:schemeClr val="tx1"/>
              </a:buClr>
              <a:buChar char="•"/>
              <a:defRPr sz="30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Char char="•"/>
              <a:defRPr sz="28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600">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1"/>
              </a:buClr>
              <a:buChar char="•"/>
              <a:defRPr sz="2000">
                <a:solidFill>
                  <a:srgbClr val="000000"/>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FontTx/>
              <a:buNone/>
            </a:pPr>
            <a:r>
              <a:rPr lang="en-US" smtClean="0"/>
              <a:t> </a:t>
            </a:r>
            <a:endParaRPr lang="en-US" dirty="0"/>
          </a:p>
        </p:txBody>
      </p:sp>
      <p:sp>
        <p:nvSpPr>
          <p:cNvPr id="6" name="Document 15"/>
          <p:cNvSpPr/>
          <p:nvPr/>
        </p:nvSpPr>
        <p:spPr>
          <a:xfrm>
            <a:off x="3276600" y="4175760"/>
            <a:ext cx="2621280" cy="1706880"/>
          </a:xfrm>
          <a:prstGeom prst="flowChartDocument">
            <a:avLst/>
          </a:prstGeom>
          <a:solidFill>
            <a:schemeClr val="accent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Arial"/>
                <a:cs typeface="Arial"/>
              </a:rPr>
              <a:t>HDF5 File</a:t>
            </a:r>
            <a:endParaRPr lang="en-US" dirty="0">
              <a:latin typeface="Arial"/>
              <a:cs typeface="Arial"/>
            </a:endParaRPr>
          </a:p>
        </p:txBody>
      </p:sp>
      <p:sp>
        <p:nvSpPr>
          <p:cNvPr id="7" name="Rectangle 6"/>
          <p:cNvSpPr/>
          <p:nvPr/>
        </p:nvSpPr>
        <p:spPr>
          <a:xfrm>
            <a:off x="1674293" y="2895600"/>
            <a:ext cx="1524000" cy="731520"/>
          </a:xfrm>
          <a:prstGeom prst="rect">
            <a:avLst/>
          </a:prstGeom>
          <a:solidFill>
            <a:srgbClr val="3366FF"/>
          </a:solidFill>
          <a:ln>
            <a:solidFill>
              <a:srgbClr val="3366FF">
                <a:alpha val="73000"/>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latin typeface="Arial"/>
                <a:cs typeface="Arial"/>
              </a:rPr>
              <a:t>Writer</a:t>
            </a:r>
            <a:endParaRPr lang="en-US" dirty="0">
              <a:latin typeface="Arial"/>
              <a:cs typeface="Arial"/>
            </a:endParaRPr>
          </a:p>
        </p:txBody>
      </p:sp>
      <p:sp>
        <p:nvSpPr>
          <p:cNvPr id="8" name="Rectangle 7"/>
          <p:cNvSpPr/>
          <p:nvPr/>
        </p:nvSpPr>
        <p:spPr>
          <a:xfrm>
            <a:off x="6175555" y="2895600"/>
            <a:ext cx="1280160" cy="731520"/>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a:cs typeface="Arial"/>
              </a:rPr>
              <a:t>Reader</a:t>
            </a:r>
            <a:endParaRPr lang="en-US" dirty="0">
              <a:latin typeface="Arial"/>
              <a:cs typeface="Arial"/>
            </a:endParaRPr>
          </a:p>
        </p:txBody>
      </p:sp>
      <p:sp>
        <p:nvSpPr>
          <p:cNvPr id="9" name="Down Arrow 8"/>
          <p:cNvSpPr/>
          <p:nvPr/>
        </p:nvSpPr>
        <p:spPr>
          <a:xfrm rot="18900000">
            <a:off x="2842260" y="3508487"/>
            <a:ext cx="670560" cy="109918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Down Arrow 9"/>
          <p:cNvSpPr/>
          <p:nvPr/>
        </p:nvSpPr>
        <p:spPr>
          <a:xfrm rot="13500000">
            <a:off x="5700619" y="3520344"/>
            <a:ext cx="670560" cy="109918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1582853" y="1656575"/>
            <a:ext cx="182880" cy="182880"/>
          </a:xfrm>
          <a:prstGeom prst="rect">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1973488" y="1502422"/>
            <a:ext cx="182880" cy="182880"/>
          </a:xfrm>
          <a:prstGeom prst="rect">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2368962" y="1660756"/>
            <a:ext cx="182880" cy="182880"/>
          </a:xfrm>
          <a:prstGeom prst="rect">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Down Arrow 13"/>
          <p:cNvSpPr/>
          <p:nvPr/>
        </p:nvSpPr>
        <p:spPr>
          <a:xfrm>
            <a:off x="2064928" y="2152887"/>
            <a:ext cx="670560" cy="70104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TextBox 14"/>
          <p:cNvSpPr txBox="1"/>
          <p:nvPr/>
        </p:nvSpPr>
        <p:spPr>
          <a:xfrm>
            <a:off x="6412660" y="4267200"/>
            <a:ext cx="2350340" cy="1524000"/>
          </a:xfrm>
          <a:prstGeom prst="rect">
            <a:avLst/>
          </a:prstGeom>
        </p:spPr>
        <p:txBody>
          <a:bodyPr vert="horz" wrap="square" lIns="91440" tIns="45720" rIns="91440" bIns="45720" rtlCol="0">
            <a:normAutofit fontScale="62500" lnSpcReduction="20000"/>
          </a:bodyPr>
          <a:lstStyle/>
          <a:p>
            <a:pPr marL="0" marR="0" indent="0" defTabSz="914400" rtl="0" eaLnBrk="1" fontAlgn="auto" latinLnBrk="0" hangingPunct="1">
              <a:lnSpc>
                <a:spcPct val="100000"/>
              </a:lnSpc>
              <a:spcBef>
                <a:spcPct val="20000"/>
              </a:spcBef>
              <a:spcAft>
                <a:spcPts val="0"/>
              </a:spcAft>
              <a:buClrTx/>
              <a:buSzTx/>
              <a:buFont typeface="Arial" pitchFamily="34" charset="0"/>
              <a:buNone/>
              <a:tabLst/>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a:t>
            </a:r>
            <a:r>
              <a:rPr lang="en-US" sz="3100" dirty="0">
                <a:latin typeface="Arial"/>
                <a:ea typeface="+mn-ea"/>
                <a:cs typeface="Arial"/>
              </a:rPr>
              <a:t>w</a:t>
            </a:r>
            <a:r>
              <a:rPr kumimoji="0" lang="en-US" sz="3100" b="0" i="0" u="none" strike="noStrike" kern="1200" cap="none" spc="0" normalizeH="0" baseline="0" noProof="0" dirty="0" err="1" smtClean="0">
                <a:ln>
                  <a:noFill/>
                </a:ln>
                <a:solidFill>
                  <a:schemeClr val="tx1"/>
                </a:solidFill>
                <a:effectLst/>
                <a:uLnTx/>
                <a:uFillTx/>
                <a:latin typeface="Arial"/>
                <a:ea typeface="+mn-ea"/>
                <a:cs typeface="Arial"/>
              </a:rPr>
              <a:t>hich</a:t>
            </a:r>
            <a:r>
              <a:rPr kumimoji="0" lang="en-US" sz="3100" b="0" i="0" u="none" strike="noStrike" kern="1200" cap="none" spc="0" normalizeH="0" baseline="0" noProof="0" dirty="0" smtClean="0">
                <a:ln>
                  <a:noFill/>
                </a:ln>
                <a:solidFill>
                  <a:schemeClr val="tx1"/>
                </a:solidFill>
                <a:effectLst/>
                <a:uLnTx/>
                <a:uFillTx/>
                <a:latin typeface="Arial"/>
                <a:ea typeface="+mn-ea"/>
                <a:cs typeface="Arial"/>
              </a:rPr>
              <a:t> can be read by a reader…</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lang="en-US" sz="2400" dirty="0"/>
          </a:p>
          <a:p>
            <a:pPr marL="0" marR="0" indent="0" defTabSz="914400" rtl="0" eaLnBrk="1" fontAlgn="auto" latinLnBrk="0" hangingPunct="1">
              <a:lnSpc>
                <a:spcPct val="100000"/>
              </a:lnSpc>
              <a:spcBef>
                <a:spcPct val="20000"/>
              </a:spcBef>
              <a:spcAft>
                <a:spcPts val="0"/>
              </a:spcAft>
              <a:buClrTx/>
              <a:buSzTx/>
              <a:buFont typeface="Arial" pitchFamily="34" charset="0"/>
              <a:buNone/>
              <a:tabLst/>
            </a:pPr>
            <a:r>
              <a:rPr lang="en-US" sz="3100" dirty="0">
                <a:solidFill>
                  <a:srgbClr val="FF0000"/>
                </a:solidFill>
                <a:latin typeface="Arial"/>
                <a:ea typeface="+mn-ea"/>
                <a:cs typeface="Arial"/>
              </a:rPr>
              <a:t>w</a:t>
            </a:r>
            <a:r>
              <a:rPr kumimoji="0" lang="en-US" sz="3100" b="0" i="0" u="none" strike="noStrike" kern="1200" cap="none" spc="0" normalizeH="0" baseline="0" noProof="0" dirty="0" err="1" smtClean="0">
                <a:ln>
                  <a:noFill/>
                </a:ln>
                <a:solidFill>
                  <a:srgbClr val="FF0000"/>
                </a:solidFill>
                <a:effectLst/>
                <a:uLnTx/>
                <a:uFillTx/>
                <a:latin typeface="Arial"/>
                <a:ea typeface="+mn-ea"/>
                <a:cs typeface="Arial"/>
              </a:rPr>
              <a:t>ith</a:t>
            </a:r>
            <a:r>
              <a:rPr kumimoji="0" lang="en-US" sz="3100" b="0" i="0" u="none" strike="noStrike" kern="1200" cap="none" spc="0" normalizeH="0" baseline="0" noProof="0" dirty="0" smtClean="0">
                <a:ln>
                  <a:noFill/>
                </a:ln>
                <a:solidFill>
                  <a:srgbClr val="FF0000"/>
                </a:solidFill>
                <a:effectLst/>
                <a:uLnTx/>
                <a:uFillTx/>
                <a:latin typeface="Arial"/>
                <a:ea typeface="+mn-ea"/>
                <a:cs typeface="Arial"/>
              </a:rPr>
              <a:t> no IPC necessary</a:t>
            </a:r>
            <a:r>
              <a:rPr kumimoji="0" lang="en-US" sz="3100" b="0" i="0" u="none" strike="noStrike" kern="1200" cap="none" spc="0" normalizeH="0" baseline="0" noProof="0" dirty="0" smtClean="0">
                <a:ln>
                  <a:noFill/>
                </a:ln>
                <a:solidFill>
                  <a:srgbClr val="FF0000"/>
                </a:solidFill>
                <a:effectLst/>
                <a:uLnTx/>
                <a:uFillTx/>
                <a:latin typeface="+mn-lt"/>
                <a:ea typeface="+mn-ea"/>
                <a:cs typeface="+mn-cs"/>
              </a:rPr>
              <a:t>.</a:t>
            </a:r>
          </a:p>
        </p:txBody>
      </p:sp>
      <p:sp>
        <p:nvSpPr>
          <p:cNvPr id="16" name="TextBox 15"/>
          <p:cNvSpPr txBox="1"/>
          <p:nvPr/>
        </p:nvSpPr>
        <p:spPr>
          <a:xfrm>
            <a:off x="2830451" y="1295400"/>
            <a:ext cx="1463040" cy="975360"/>
          </a:xfrm>
          <a:prstGeom prst="rect">
            <a:avLst/>
          </a:prstGeom>
        </p:spPr>
        <p:txBody>
          <a:bodyPr vert="horz" wrap="square" lIns="91440" tIns="45720" rIns="91440" bIns="45720" rtlCol="0">
            <a:normAutofit fontScale="92500" lnSpcReduction="2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400" b="0" i="0" u="none" strike="noStrike" kern="1200" cap="none" spc="0" normalizeH="0" baseline="0" noProof="0" dirty="0" smtClean="0">
                <a:ln>
                  <a:noFill/>
                </a:ln>
                <a:solidFill>
                  <a:srgbClr val="000000"/>
                </a:solidFill>
                <a:effectLst/>
                <a:uLnTx/>
                <a:uFillTx/>
                <a:latin typeface="Arial"/>
                <a:ea typeface="+mn-ea"/>
                <a:cs typeface="Arial"/>
              </a:rPr>
              <a:t>New data elements…</a:t>
            </a:r>
          </a:p>
        </p:txBody>
      </p:sp>
      <p:sp>
        <p:nvSpPr>
          <p:cNvPr id="17" name="TextBox 16"/>
          <p:cNvSpPr txBox="1"/>
          <p:nvPr/>
        </p:nvSpPr>
        <p:spPr>
          <a:xfrm>
            <a:off x="1154860" y="4541520"/>
            <a:ext cx="1767840" cy="975360"/>
          </a:xfrm>
          <a:prstGeom prst="rect">
            <a:avLst/>
          </a:prstGeom>
        </p:spPr>
        <p:txBody>
          <a:bodyPr vert="horz" wrap="square" lIns="91440" tIns="45720" rIns="91440" bIns="45720" rtlCol="0">
            <a:normAutofit fontScale="85000" lnSpcReduction="1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lang="en-US" dirty="0" smtClean="0">
                <a:latin typeface="Arial"/>
                <a:ea typeface="+mn-ea"/>
                <a:cs typeface="Arial"/>
              </a:rPr>
              <a:t>…  a</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re</a:t>
            </a:r>
            <a:r>
              <a:rPr kumimoji="0" lang="en-US" sz="2400" b="0" i="0" u="none" strike="noStrike" kern="1200" cap="none" spc="0" normalizeH="0" noProof="0" dirty="0" smtClean="0">
                <a:ln>
                  <a:noFill/>
                </a:ln>
                <a:solidFill>
                  <a:schemeClr val="tx1"/>
                </a:solidFill>
                <a:effectLst/>
                <a:uLnTx/>
                <a:uFillTx/>
                <a:latin typeface="Arial"/>
                <a:ea typeface="+mn-ea"/>
                <a:cs typeface="Arial"/>
              </a:rPr>
              <a:t> added to a dataset in the file…</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p:txBody>
      </p:sp>
      <p:grpSp>
        <p:nvGrpSpPr>
          <p:cNvPr id="18" name="Group 17"/>
          <p:cNvGrpSpPr/>
          <p:nvPr/>
        </p:nvGrpSpPr>
        <p:grpSpPr>
          <a:xfrm>
            <a:off x="3855720" y="5139117"/>
            <a:ext cx="731519" cy="548640"/>
            <a:chOff x="3429001" y="1828800"/>
            <a:chExt cx="914399" cy="685800"/>
          </a:xfrm>
        </p:grpSpPr>
        <p:sp>
          <p:nvSpPr>
            <p:cNvPr id="19" name="Rectangle 18"/>
            <p:cNvSpPr/>
            <p:nvPr/>
          </p:nvSpPr>
          <p:spPr>
            <a:xfrm>
              <a:off x="3429002" y="1828800"/>
              <a:ext cx="228600" cy="228600"/>
            </a:xfrm>
            <a:prstGeom prst="rect">
              <a:avLst/>
            </a:prstGeom>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a:xfrm>
              <a:off x="3657600" y="1828800"/>
              <a:ext cx="228600" cy="228600"/>
            </a:xfrm>
            <a:prstGeom prst="rect">
              <a:avLst/>
            </a:prstGeom>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ectangle 20"/>
            <p:cNvSpPr/>
            <p:nvPr/>
          </p:nvSpPr>
          <p:spPr>
            <a:xfrm>
              <a:off x="3886200" y="1828800"/>
              <a:ext cx="228600" cy="228600"/>
            </a:xfrm>
            <a:prstGeom prst="rect">
              <a:avLst/>
            </a:prstGeom>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a:xfrm>
              <a:off x="4114800" y="1828800"/>
              <a:ext cx="228600" cy="228600"/>
            </a:xfrm>
            <a:prstGeom prst="rect">
              <a:avLst/>
            </a:prstGeom>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Rectangle 22"/>
            <p:cNvSpPr/>
            <p:nvPr/>
          </p:nvSpPr>
          <p:spPr>
            <a:xfrm>
              <a:off x="3429001" y="2057400"/>
              <a:ext cx="228600" cy="228600"/>
            </a:xfrm>
            <a:prstGeom prst="rect">
              <a:avLst/>
            </a:prstGeom>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a:xfrm>
              <a:off x="3657600" y="2057400"/>
              <a:ext cx="228600" cy="228600"/>
            </a:xfrm>
            <a:prstGeom prst="rect">
              <a:avLst/>
            </a:prstGeom>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Rectangle 24"/>
            <p:cNvSpPr/>
            <p:nvPr/>
          </p:nvSpPr>
          <p:spPr>
            <a:xfrm>
              <a:off x="3886200" y="2057400"/>
              <a:ext cx="228600" cy="228600"/>
            </a:xfrm>
            <a:prstGeom prst="rect">
              <a:avLst/>
            </a:prstGeom>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a:xfrm>
              <a:off x="4114800" y="2057400"/>
              <a:ext cx="228600" cy="228600"/>
            </a:xfrm>
            <a:prstGeom prst="rect">
              <a:avLst/>
            </a:prstGeom>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Rectangle 26"/>
            <p:cNvSpPr/>
            <p:nvPr/>
          </p:nvSpPr>
          <p:spPr>
            <a:xfrm>
              <a:off x="3429002" y="2286000"/>
              <a:ext cx="228600" cy="228600"/>
            </a:xfrm>
            <a:prstGeom prst="rect">
              <a:avLst/>
            </a:prstGeom>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ectangle 27"/>
            <p:cNvSpPr/>
            <p:nvPr/>
          </p:nvSpPr>
          <p:spPr>
            <a:xfrm>
              <a:off x="3657600" y="2286000"/>
              <a:ext cx="228600" cy="228600"/>
            </a:xfrm>
            <a:prstGeom prst="rect">
              <a:avLst/>
            </a:prstGeom>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p:cNvSpPr/>
            <p:nvPr/>
          </p:nvSpPr>
          <p:spPr>
            <a:xfrm>
              <a:off x="3886200" y="2286000"/>
              <a:ext cx="228600" cy="228600"/>
            </a:xfrm>
            <a:prstGeom prst="rect">
              <a:avLst/>
            </a:prstGeom>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0" name="Rounded Rectangle 29"/>
          <p:cNvSpPr/>
          <p:nvPr/>
        </p:nvSpPr>
        <p:spPr>
          <a:xfrm>
            <a:off x="1455328" y="1382255"/>
            <a:ext cx="1280160" cy="548640"/>
          </a:xfrm>
          <a:prstGeom prst="round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wn Arrow 33"/>
          <p:cNvSpPr/>
          <p:nvPr/>
        </p:nvSpPr>
        <p:spPr>
          <a:xfrm rot="10800000">
            <a:off x="6480355" y="2164215"/>
            <a:ext cx="670560" cy="70104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Rectangle 35"/>
          <p:cNvSpPr/>
          <p:nvPr/>
        </p:nvSpPr>
        <p:spPr>
          <a:xfrm>
            <a:off x="6346211" y="1641739"/>
            <a:ext cx="182880" cy="182880"/>
          </a:xfrm>
          <a:prstGeom prst="rect">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Rectangle 36"/>
          <p:cNvSpPr/>
          <p:nvPr/>
        </p:nvSpPr>
        <p:spPr>
          <a:xfrm>
            <a:off x="6736846" y="1487586"/>
            <a:ext cx="182880" cy="182880"/>
          </a:xfrm>
          <a:prstGeom prst="rect">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tangle 37"/>
          <p:cNvSpPr/>
          <p:nvPr/>
        </p:nvSpPr>
        <p:spPr>
          <a:xfrm>
            <a:off x="7132320" y="1645920"/>
            <a:ext cx="182880" cy="182880"/>
          </a:xfrm>
          <a:prstGeom prst="rect">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662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Compression</a:t>
            </a:r>
            <a:endParaRPr lang="en-US" dirty="0"/>
          </a:p>
        </p:txBody>
      </p:sp>
      <p:sp>
        <p:nvSpPr>
          <p:cNvPr id="3" name="Content Placeholder 2"/>
          <p:cNvSpPr>
            <a:spLocks noGrp="1"/>
          </p:cNvSpPr>
          <p:nvPr>
            <p:ph idx="1"/>
          </p:nvPr>
        </p:nvSpPr>
        <p:spPr/>
        <p:txBody>
          <a:bodyPr/>
          <a:lstStyle/>
          <a:p>
            <a:r>
              <a:rPr lang="en-US" dirty="0" smtClean="0"/>
              <a:t>HDF5 comes with several compression methods and data transformations</a:t>
            </a:r>
          </a:p>
          <a:p>
            <a:pPr lvl="1"/>
            <a:r>
              <a:rPr lang="en-US" dirty="0" smtClean="0"/>
              <a:t>GZIP, SZIP, </a:t>
            </a:r>
            <a:r>
              <a:rPr lang="en-US" dirty="0" err="1" smtClean="0"/>
              <a:t>nbit</a:t>
            </a:r>
            <a:r>
              <a:rPr lang="en-US" dirty="0" smtClean="0"/>
              <a:t>, </a:t>
            </a:r>
            <a:r>
              <a:rPr lang="en-US" dirty="0" err="1" smtClean="0"/>
              <a:t>scale+offset</a:t>
            </a:r>
            <a:r>
              <a:rPr lang="en-US" dirty="0" smtClean="0"/>
              <a:t>, checksum</a:t>
            </a:r>
          </a:p>
          <a:p>
            <a:r>
              <a:rPr lang="en-US" dirty="0" smtClean="0"/>
              <a:t>HDF5 can use custom compression and other filters </a:t>
            </a:r>
          </a:p>
          <a:p>
            <a:pPr lvl="1"/>
            <a:r>
              <a:rPr lang="en-US" dirty="0" smtClean="0"/>
              <a:t>Loaded at application run time</a:t>
            </a:r>
          </a:p>
          <a:p>
            <a:pPr lvl="1"/>
            <a:r>
              <a:rPr lang="en-US" dirty="0" smtClean="0"/>
              <a:t>Works with the HDF5 off-shelf </a:t>
            </a:r>
          </a:p>
          <a:p>
            <a:pPr marL="457200" lvl="1" indent="0">
              <a:buNone/>
            </a:pPr>
            <a:r>
              <a:rPr lang="en-US" dirty="0" smtClean="0"/>
              <a:t>tools (e.g., MATLAB) </a:t>
            </a:r>
            <a:endParaRPr lang="en-US" dirty="0"/>
          </a:p>
        </p:txBody>
      </p:sp>
      <p:sp>
        <p:nvSpPr>
          <p:cNvPr id="4" name="Date Placeholder 3"/>
          <p:cNvSpPr>
            <a:spLocks noGrp="1"/>
          </p:cNvSpPr>
          <p:nvPr>
            <p:ph type="dt" sz="half" idx="10"/>
          </p:nvPr>
        </p:nvSpPr>
        <p:spPr/>
        <p:txBody>
          <a:bodyPr/>
          <a:lstStyle/>
          <a:p>
            <a:pPr>
              <a:defRPr/>
            </a:pPr>
            <a:fld id="{332E02BE-D59D-D944-AE10-78376D6F5FA7}" type="datetime1">
              <a:rPr lang="en-US" smtClean="0">
                <a:solidFill>
                  <a:srgbClr val="FFFFFF"/>
                </a:solidFill>
              </a:rPr>
              <a:t>9/24/15</a:t>
            </a:fld>
            <a:endParaRPr lang="en-US" dirty="0">
              <a:solidFill>
                <a:srgbClr val="FFFFFF"/>
              </a:solidFill>
            </a:endParaRPr>
          </a:p>
        </p:txBody>
      </p:sp>
      <p:sp>
        <p:nvSpPr>
          <p:cNvPr id="5" name="Slide Number Placeholder 4"/>
          <p:cNvSpPr>
            <a:spLocks noGrp="1"/>
          </p:cNvSpPr>
          <p:nvPr>
            <p:ph type="sldNum" sz="quarter" idx="12"/>
          </p:nvPr>
        </p:nvSpPr>
        <p:spPr/>
        <p:txBody>
          <a:bodyPr/>
          <a:lstStyle/>
          <a:p>
            <a:fld id="{A5E891D3-C79B-467C-9AA4-487CCCDFB73C}" type="slidenum">
              <a:rPr lang="en-US" smtClean="0">
                <a:solidFill>
                  <a:srgbClr val="FFFFFF"/>
                </a:solidFill>
              </a:rPr>
              <a:pPr/>
              <a:t>47</a:t>
            </a:fld>
            <a:endParaRPr lang="en-US">
              <a:solidFill>
                <a:srgbClr val="FFFFFF"/>
              </a:solidFill>
            </a:endParaRPr>
          </a:p>
        </p:txBody>
      </p:sp>
      <p:sp>
        <p:nvSpPr>
          <p:cNvPr id="18" name="Magnetic Disk 17"/>
          <p:cNvSpPr/>
          <p:nvPr/>
        </p:nvSpPr>
        <p:spPr bwMode="auto">
          <a:xfrm>
            <a:off x="5943600" y="5486400"/>
            <a:ext cx="2057400" cy="838200"/>
          </a:xfrm>
          <a:prstGeom prst="flowChartMagneticDisk">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latin typeface="Arial" pitchFamily="34" charset="0"/>
              </a:rPr>
              <a:t>HDF5 File</a:t>
            </a:r>
          </a:p>
        </p:txBody>
      </p:sp>
      <p:grpSp>
        <p:nvGrpSpPr>
          <p:cNvPr id="6" name="Group 5"/>
          <p:cNvGrpSpPr/>
          <p:nvPr/>
        </p:nvGrpSpPr>
        <p:grpSpPr>
          <a:xfrm>
            <a:off x="6174971" y="3200400"/>
            <a:ext cx="2740429" cy="2895600"/>
            <a:chOff x="3124200" y="2286000"/>
            <a:chExt cx="3505200" cy="3962399"/>
          </a:xfrm>
        </p:grpSpPr>
        <p:sp>
          <p:nvSpPr>
            <p:cNvPr id="7" name="Rectangle 6"/>
            <p:cNvSpPr/>
            <p:nvPr/>
          </p:nvSpPr>
          <p:spPr bwMode="auto">
            <a:xfrm>
              <a:off x="3124200" y="3581400"/>
              <a:ext cx="2057400" cy="1676400"/>
            </a:xfrm>
            <a:prstGeom prst="rect">
              <a:avLst/>
            </a:prstGeom>
            <a:solidFill>
              <a:srgbClr val="BEEFFF"/>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latin typeface="Arial" pitchFamily="34" charset="0"/>
              </a:endParaRPr>
            </a:p>
          </p:txBody>
        </p:sp>
        <p:sp>
          <p:nvSpPr>
            <p:cNvPr id="8" name="Rectangle 7"/>
            <p:cNvSpPr/>
            <p:nvPr/>
          </p:nvSpPr>
          <p:spPr bwMode="auto">
            <a:xfrm>
              <a:off x="3124200" y="2286001"/>
              <a:ext cx="2057400" cy="533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latin typeface="Arial" pitchFamily="34" charset="0"/>
                </a:rPr>
                <a:t>Application</a:t>
              </a:r>
            </a:p>
          </p:txBody>
        </p:sp>
        <p:sp>
          <p:nvSpPr>
            <p:cNvPr id="9" name="Rectangle 8"/>
            <p:cNvSpPr/>
            <p:nvPr/>
          </p:nvSpPr>
          <p:spPr bwMode="auto">
            <a:xfrm>
              <a:off x="3124200" y="3048001"/>
              <a:ext cx="2057400" cy="533400"/>
            </a:xfrm>
            <a:prstGeom prst="rect">
              <a:avLst/>
            </a:prstGeom>
            <a:solidFill>
              <a:srgbClr val="66CCFF"/>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latin typeface="Arial" pitchFamily="34" charset="0"/>
                </a:rPr>
                <a:t>HDF5 Library</a:t>
              </a:r>
            </a:p>
          </p:txBody>
        </p:sp>
        <p:sp>
          <p:nvSpPr>
            <p:cNvPr id="10" name="Rectangle 9"/>
            <p:cNvSpPr/>
            <p:nvPr/>
          </p:nvSpPr>
          <p:spPr bwMode="auto">
            <a:xfrm>
              <a:off x="3276600" y="3810000"/>
              <a:ext cx="1752600" cy="533400"/>
            </a:xfrm>
            <a:prstGeom prst="rect">
              <a:avLst/>
            </a:prstGeom>
            <a:solidFill>
              <a:schemeClr val="accent2">
                <a:lumMod val="60000"/>
                <a:lumOff val="40000"/>
              </a:schemeClr>
            </a:solidFill>
            <a:ln w="38100" cap="flat" cmpd="sng" algn="ctr">
              <a:solidFill>
                <a:srgbClr val="D9B80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latin typeface="Arial" pitchFamily="34" charset="0"/>
                </a:rPr>
                <a:t>Filter(s)</a:t>
              </a:r>
            </a:p>
          </p:txBody>
        </p:sp>
        <p:sp>
          <p:nvSpPr>
            <p:cNvPr id="11" name="Rectangle 10"/>
            <p:cNvSpPr/>
            <p:nvPr/>
          </p:nvSpPr>
          <p:spPr bwMode="auto">
            <a:xfrm>
              <a:off x="3276600" y="4572000"/>
              <a:ext cx="1752600" cy="533400"/>
            </a:xfrm>
            <a:prstGeom prst="rect">
              <a:avLst/>
            </a:prstGeom>
            <a:solidFill>
              <a:srgbClr val="66CCFF"/>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latin typeface="Arial" pitchFamily="34" charset="0"/>
                </a:rPr>
                <a:t>VFD</a:t>
              </a:r>
            </a:p>
          </p:txBody>
        </p:sp>
        <p:sp>
          <p:nvSpPr>
            <p:cNvPr id="13" name="Down Arrow 12"/>
            <p:cNvSpPr/>
            <p:nvPr/>
          </p:nvSpPr>
          <p:spPr bwMode="auto">
            <a:xfrm>
              <a:off x="3962400" y="4267201"/>
              <a:ext cx="457200" cy="381000"/>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latin typeface="Arial" pitchFamily="34" charset="0"/>
              </a:endParaRPr>
            </a:p>
          </p:txBody>
        </p:sp>
        <p:sp>
          <p:nvSpPr>
            <p:cNvPr id="14" name="Down Arrow 13"/>
            <p:cNvSpPr/>
            <p:nvPr/>
          </p:nvSpPr>
          <p:spPr bwMode="auto">
            <a:xfrm>
              <a:off x="3962400" y="3505201"/>
              <a:ext cx="457200" cy="381000"/>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latin typeface="Arial" pitchFamily="34" charset="0"/>
              </a:endParaRPr>
            </a:p>
          </p:txBody>
        </p:sp>
        <p:sp>
          <p:nvSpPr>
            <p:cNvPr id="15" name="Down Arrow 14"/>
            <p:cNvSpPr/>
            <p:nvPr/>
          </p:nvSpPr>
          <p:spPr bwMode="auto">
            <a:xfrm>
              <a:off x="3962400" y="2743201"/>
              <a:ext cx="457200" cy="381000"/>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latin typeface="Arial" pitchFamily="34" charset="0"/>
              </a:endParaRPr>
            </a:p>
          </p:txBody>
        </p:sp>
        <p:sp>
          <p:nvSpPr>
            <p:cNvPr id="16" name="Left Arrow 15"/>
            <p:cNvSpPr/>
            <p:nvPr/>
          </p:nvSpPr>
          <p:spPr bwMode="auto">
            <a:xfrm rot="16200000">
              <a:off x="4038600" y="3657600"/>
              <a:ext cx="3962399" cy="1219200"/>
            </a:xfrm>
            <a:prstGeom prst="lef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latin typeface="Arial" pitchFamily="34" charset="0"/>
                </a:rPr>
                <a:t>Data</a:t>
              </a:r>
            </a:p>
          </p:txBody>
        </p:sp>
        <p:sp>
          <p:nvSpPr>
            <p:cNvPr id="12" name="Down Arrow 11"/>
            <p:cNvSpPr/>
            <p:nvPr/>
          </p:nvSpPr>
          <p:spPr bwMode="auto">
            <a:xfrm>
              <a:off x="3962400" y="5181600"/>
              <a:ext cx="457200" cy="381000"/>
            </a:xfrm>
            <a:prstGeom prst="down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latin typeface="Arial" pitchFamily="34" charset="0"/>
              </a:endParaRPr>
            </a:p>
          </p:txBody>
        </p:sp>
      </p:grpSp>
      <p:pic>
        <p:nvPicPr>
          <p:cNvPr id="19" name="Picture 18"/>
          <p:cNvPicPr>
            <a:picLocks noChangeAspect="1"/>
          </p:cNvPicPr>
          <p:nvPr/>
        </p:nvPicPr>
        <p:blipFill>
          <a:blip r:embed="rId2"/>
          <a:stretch>
            <a:fillRect/>
          </a:stretch>
        </p:blipFill>
        <p:spPr>
          <a:xfrm>
            <a:off x="4419600" y="5337455"/>
            <a:ext cx="838200" cy="921310"/>
          </a:xfrm>
          <a:prstGeom prst="rect">
            <a:avLst/>
          </a:prstGeom>
        </p:spPr>
      </p:pic>
      <p:cxnSp>
        <p:nvCxnSpPr>
          <p:cNvPr id="21" name="Elbow Connector 20"/>
          <p:cNvCxnSpPr>
            <a:stCxn id="19" idx="0"/>
            <a:endCxn id="10" idx="1"/>
          </p:cNvCxnSpPr>
          <p:nvPr/>
        </p:nvCxnSpPr>
        <p:spPr bwMode="auto">
          <a:xfrm rot="5400000" flipH="1" flipV="1">
            <a:off x="5152177" y="4195512"/>
            <a:ext cx="828466" cy="1455420"/>
          </a:xfrm>
          <a:prstGeom prst="bentConnector2">
            <a:avLst/>
          </a:prstGeom>
          <a:solidFill>
            <a:schemeClr val="accent1"/>
          </a:solidFill>
          <a:ln w="9525" cap="flat" cmpd="sng" algn="ctr">
            <a:solidFill>
              <a:schemeClr val="tx1"/>
            </a:solidFill>
            <a:prstDash val="solid"/>
            <a:round/>
            <a:headEnd type="arrow"/>
            <a:tailEnd type="arrow"/>
          </a:ln>
          <a:effectLst/>
        </p:spPr>
      </p:cxnSp>
      <p:sp>
        <p:nvSpPr>
          <p:cNvPr id="22" name="TextBox 21"/>
          <p:cNvSpPr txBox="1"/>
          <p:nvPr/>
        </p:nvSpPr>
        <p:spPr>
          <a:xfrm>
            <a:off x="4114800" y="6248400"/>
            <a:ext cx="1505540" cy="307777"/>
          </a:xfrm>
          <a:prstGeom prst="rect">
            <a:avLst/>
          </a:prstGeom>
          <a:noFill/>
        </p:spPr>
        <p:txBody>
          <a:bodyPr wrap="none" rtlCol="0">
            <a:spAutoFit/>
          </a:bodyPr>
          <a:lstStyle/>
          <a:p>
            <a:r>
              <a:rPr lang="en-US" sz="1400" dirty="0" smtClean="0">
                <a:latin typeface="Arial"/>
                <a:cs typeface="Arial"/>
              </a:rPr>
              <a:t>DLL or so library</a:t>
            </a:r>
            <a:endParaRPr lang="en-US" sz="1400" dirty="0">
              <a:latin typeface="Arial"/>
              <a:cs typeface="Arial"/>
            </a:endParaRPr>
          </a:p>
        </p:txBody>
      </p:sp>
    </p:spTree>
    <p:extLst>
      <p:ext uri="{BB962C8B-B14F-4D97-AF65-F5344CB8AC3E}">
        <p14:creationId xmlns:p14="http://schemas.microsoft.com/office/powerpoint/2010/main" val="478672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3600">
                <a:latin typeface="Calibri" charset="0"/>
                <a:cs typeface="Calibri" charset="0"/>
              </a:rPr>
              <a:t>netCDF-4</a:t>
            </a:r>
          </a:p>
        </p:txBody>
      </p:sp>
      <p:sp>
        <p:nvSpPr>
          <p:cNvPr id="56322" name="Text Placeholder 2"/>
          <p:cNvSpPr>
            <a:spLocks noGrp="1"/>
          </p:cNvSpPr>
          <p:nvPr>
            <p:ph type="body" sz="half" idx="1"/>
          </p:nvPr>
        </p:nvSpPr>
        <p:spPr>
          <a:xfrm>
            <a:off x="457200" y="914400"/>
            <a:ext cx="8458200" cy="5638800"/>
          </a:xfrm>
        </p:spPr>
        <p:txBody>
          <a:bodyPr/>
          <a:lstStyle/>
          <a:p>
            <a:pPr>
              <a:spcAft>
                <a:spcPts val="600"/>
              </a:spcAft>
            </a:pPr>
            <a:r>
              <a:rPr lang="en-US" sz="3200" dirty="0">
                <a:latin typeface="Arial" charset="0"/>
                <a:cs typeface="Arial" charset="0"/>
              </a:rPr>
              <a:t>Data Model</a:t>
            </a:r>
          </a:p>
          <a:p>
            <a:pPr lvl="1">
              <a:spcAft>
                <a:spcPts val="600"/>
              </a:spcAft>
            </a:pPr>
            <a:r>
              <a:rPr lang="en-US" sz="2400" dirty="0">
                <a:latin typeface="Arial" charset="0"/>
                <a:ea typeface="Calibri" charset="0"/>
                <a:cs typeface="Arial" charset="0"/>
              </a:rPr>
              <a:t>Variable (HDF5 dataset)</a:t>
            </a:r>
          </a:p>
          <a:p>
            <a:pPr lvl="1">
              <a:spcAft>
                <a:spcPts val="600"/>
              </a:spcAft>
            </a:pPr>
            <a:r>
              <a:rPr lang="en-US" sz="2400" dirty="0">
                <a:latin typeface="Arial" charset="0"/>
                <a:ea typeface="Calibri" charset="0"/>
                <a:cs typeface="Arial" charset="0"/>
              </a:rPr>
              <a:t>Dimension Scale (HDF5 Dim. Scales)</a:t>
            </a:r>
          </a:p>
          <a:p>
            <a:pPr lvl="1">
              <a:spcAft>
                <a:spcPts val="600"/>
              </a:spcAft>
            </a:pPr>
            <a:r>
              <a:rPr lang="en-US" sz="2400" dirty="0">
                <a:latin typeface="Arial" charset="0"/>
                <a:ea typeface="Calibri" charset="0"/>
                <a:cs typeface="Arial" charset="0"/>
              </a:rPr>
              <a:t>Attributes (HDF5 attribute)</a:t>
            </a:r>
          </a:p>
          <a:p>
            <a:pPr lvl="1">
              <a:spcAft>
                <a:spcPts val="600"/>
              </a:spcAft>
            </a:pPr>
            <a:r>
              <a:rPr lang="en-US" sz="2400" dirty="0">
                <a:latin typeface="Arial" charset="0"/>
                <a:ea typeface="Calibri" charset="0"/>
                <a:cs typeface="Arial" charset="0"/>
              </a:rPr>
              <a:t>Group (HDF5 group)</a:t>
            </a:r>
          </a:p>
          <a:p>
            <a:pPr>
              <a:spcAft>
                <a:spcPts val="600"/>
              </a:spcAft>
            </a:pPr>
            <a:r>
              <a:rPr lang="en-US" dirty="0">
                <a:latin typeface="Arial" charset="0"/>
                <a:cs typeface="Arial" charset="0"/>
              </a:rPr>
              <a:t>Library</a:t>
            </a:r>
          </a:p>
          <a:p>
            <a:pPr lvl="1">
              <a:spcAft>
                <a:spcPts val="600"/>
              </a:spcAft>
            </a:pPr>
            <a:r>
              <a:rPr lang="en-US" sz="2400" dirty="0">
                <a:latin typeface="Arial" charset="0"/>
                <a:ea typeface="Calibri" charset="0"/>
                <a:cs typeface="Arial" charset="0"/>
              </a:rPr>
              <a:t>Implements the model in many formats (</a:t>
            </a:r>
            <a:r>
              <a:rPr lang="en-US" sz="2400" dirty="0" err="1">
                <a:latin typeface="Arial" charset="0"/>
                <a:ea typeface="Calibri" charset="0"/>
                <a:cs typeface="Arial" charset="0"/>
              </a:rPr>
              <a:t>netCDF</a:t>
            </a:r>
            <a:r>
              <a:rPr lang="en-US" sz="2400" dirty="0">
                <a:latin typeface="Arial" charset="0"/>
                <a:ea typeface="Calibri" charset="0"/>
                <a:cs typeface="Arial" charset="0"/>
              </a:rPr>
              <a:t> 3.*, HDF4, CDM,  including HDF5</a:t>
            </a:r>
          </a:p>
          <a:p>
            <a:pPr marL="457200" lvl="1" indent="0">
              <a:spcAft>
                <a:spcPts val="600"/>
              </a:spcAft>
              <a:buNone/>
            </a:pPr>
            <a:r>
              <a:rPr lang="en-US" i="1" dirty="0">
                <a:latin typeface="Arial" charset="0"/>
                <a:ea typeface="Calibri" charset="0"/>
                <a:cs typeface="Arial" charset="0"/>
              </a:rPr>
              <a:t>Takes advantage of HDF5 </a:t>
            </a:r>
            <a:r>
              <a:rPr lang="en-US" i="1" dirty="0" smtClean="0">
                <a:latin typeface="Arial" charset="0"/>
                <a:ea typeface="Calibri" charset="0"/>
                <a:cs typeface="Arial" charset="0"/>
              </a:rPr>
              <a:t>chunking storage, </a:t>
            </a:r>
            <a:r>
              <a:rPr lang="en-US" i="1" dirty="0">
                <a:latin typeface="Arial" charset="0"/>
                <a:ea typeface="Calibri" charset="0"/>
                <a:cs typeface="Arial" charset="0"/>
              </a:rPr>
              <a:t>compression, data organization, </a:t>
            </a:r>
            <a:r>
              <a:rPr lang="en-US" i="1" dirty="0" smtClean="0">
                <a:latin typeface="Arial" charset="0"/>
                <a:ea typeface="Calibri" charset="0"/>
                <a:cs typeface="Arial" charset="0"/>
              </a:rPr>
              <a:t>and parallel </a:t>
            </a:r>
            <a:r>
              <a:rPr lang="en-US" i="1" dirty="0">
                <a:latin typeface="Arial" charset="0"/>
                <a:ea typeface="Calibri" charset="0"/>
                <a:cs typeface="Arial" charset="0"/>
              </a:rPr>
              <a:t>access</a:t>
            </a:r>
          </a:p>
          <a:p>
            <a:pPr>
              <a:spcAft>
                <a:spcPts val="600"/>
              </a:spcAft>
            </a:pPr>
            <a:endParaRPr lang="en-US" dirty="0">
              <a:latin typeface="Arial" charset="0"/>
              <a:cs typeface="Arial" charset="0"/>
            </a:endParaRPr>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857D309-ED73-884F-8439-10E29D61CB7E}" type="slidenum">
              <a:rPr lang="en-US" sz="1200">
                <a:solidFill>
                  <a:schemeClr val="bg1"/>
                </a:solidFill>
                <a:latin typeface="Calibri" charset="0"/>
              </a:rPr>
              <a:pPr/>
              <a:t>48</a:t>
            </a:fld>
            <a:endParaRPr lang="en-US" sz="1200">
              <a:solidFill>
                <a:schemeClr val="bg1"/>
              </a:solidFill>
              <a:latin typeface="Calibri" charset="0"/>
            </a:endParaRPr>
          </a:p>
        </p:txBody>
      </p:sp>
      <p:sp>
        <p:nvSpPr>
          <p:cNvPr id="56324" name="Rectangle 2064"/>
          <p:cNvSpPr>
            <a:spLocks noGrp="1" noChangeArrowheads="1"/>
          </p:cNvSpPr>
          <p:nvPr>
            <p:ph type="dt" sz="quarter" idx="10"/>
          </p:nvPr>
        </p:nvSpPr>
        <p:spPr>
          <a:xfrm>
            <a:off x="304800" y="6629400"/>
            <a:ext cx="1981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fld id="{823FDA2F-FA96-3644-A3E6-09698DA7D068}" type="datetime1">
              <a:rPr lang="en-US" sz="1200">
                <a:solidFill>
                  <a:schemeClr val="bg1"/>
                </a:solidFill>
                <a:latin typeface="Calibri" charset="0"/>
              </a:rPr>
              <a:pPr algn="ctr"/>
              <a:t>9/24/15</a:t>
            </a:fld>
            <a:endParaRPr lang="en-US" sz="1200">
              <a:solidFill>
                <a:schemeClr val="bg1"/>
              </a:solidFill>
              <a:latin typeface="Calibri" charset="0"/>
            </a:endParaRPr>
          </a:p>
        </p:txBody>
      </p:sp>
    </p:spTree>
    <p:extLst>
      <p:ext uri="{BB962C8B-B14F-4D97-AF65-F5344CB8AC3E}">
        <p14:creationId xmlns:p14="http://schemas.microsoft.com/office/powerpoint/2010/main" val="37804990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7A29BDC-5B71-7743-A72A-E7706941E927}" type="datetime1">
              <a:rPr lang="en-US"/>
              <a:pPr>
                <a:defRPr/>
              </a:pPr>
              <a:t>9/24/15</a:t>
            </a:fld>
            <a:endParaRPr lang="en-US"/>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551863" cy="63769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8371" name="Oval 5"/>
          <p:cNvSpPr>
            <a:spLocks noChangeArrowheads="1"/>
          </p:cNvSpPr>
          <p:nvPr/>
        </p:nvSpPr>
        <p:spPr bwMode="auto">
          <a:xfrm>
            <a:off x="5562600" y="4419600"/>
            <a:ext cx="9144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2111875-0D95-154E-9FBF-62C463056242}" type="slidenum">
              <a:rPr lang="en-US" sz="1200">
                <a:solidFill>
                  <a:schemeClr val="bg1"/>
                </a:solidFill>
                <a:latin typeface="Calibri" charset="0"/>
                <a:cs typeface="Arial" charset="0"/>
              </a:rPr>
              <a:pPr/>
              <a:t>49</a:t>
            </a:fld>
            <a:endParaRPr lang="en-US" sz="1200">
              <a:solidFill>
                <a:schemeClr val="bg1"/>
              </a:solidFill>
              <a:latin typeface="Calibri" charset="0"/>
              <a:cs typeface="Arial" charset="0"/>
            </a:endParaRPr>
          </a:p>
        </p:txBody>
      </p:sp>
    </p:spTree>
    <p:extLst>
      <p:ext uri="{BB962C8B-B14F-4D97-AF65-F5344CB8AC3E}">
        <p14:creationId xmlns:p14="http://schemas.microsoft.com/office/powerpoint/2010/main" val="2402218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HDF Group</a:t>
            </a:r>
            <a:endParaRPr lang="en-US" dirty="0"/>
          </a:p>
        </p:txBody>
      </p:sp>
      <p:sp>
        <p:nvSpPr>
          <p:cNvPr id="8" name="Text Placeholder 7"/>
          <p:cNvSpPr>
            <a:spLocks noGrp="1"/>
          </p:cNvSpPr>
          <p:nvPr>
            <p:ph idx="1"/>
          </p:nvPr>
        </p:nvSpPr>
        <p:spPr/>
        <p:txBody>
          <a:bodyPr>
            <a:normAutofit lnSpcReduction="10000"/>
          </a:bodyPr>
          <a:lstStyle/>
          <a:p>
            <a:pPr marL="0" indent="0">
              <a:buNone/>
            </a:pPr>
            <a:r>
              <a:rPr lang="en-US" dirty="0" smtClean="0">
                <a:hlinkClick r:id="rId2"/>
              </a:rPr>
              <a:t>www.hdfgroup.org</a:t>
            </a:r>
            <a:endParaRPr lang="en-US" dirty="0" smtClean="0"/>
          </a:p>
          <a:p>
            <a:r>
              <a:rPr lang="en-US" dirty="0" smtClean="0"/>
              <a:t>Not-for-profit company (since 2006), ex-NCSA at University of Illinois</a:t>
            </a:r>
          </a:p>
          <a:p>
            <a:pPr marL="342900" lvl="1" indent="-342900"/>
            <a:r>
              <a:rPr lang="en-US" sz="3000" dirty="0"/>
              <a:t>Offices in 5 states</a:t>
            </a:r>
          </a:p>
          <a:p>
            <a:r>
              <a:rPr lang="en-US" dirty="0" smtClean="0"/>
              <a:t>About </a:t>
            </a:r>
            <a:r>
              <a:rPr lang="en-US" dirty="0" smtClean="0"/>
              <a:t>40 employees (more than 50% growth in the past </a:t>
            </a:r>
            <a:r>
              <a:rPr lang="en-US" dirty="0" smtClean="0"/>
              <a:t>9 </a:t>
            </a:r>
            <a:r>
              <a:rPr lang="en-US" dirty="0" smtClean="0"/>
              <a:t>years</a:t>
            </a:r>
            <a:r>
              <a:rPr lang="en-US" dirty="0" smtClean="0"/>
              <a:t>)</a:t>
            </a:r>
          </a:p>
          <a:p>
            <a:pPr lvl="1">
              <a:buFont typeface="Lucida Grande"/>
              <a:buChar char="-"/>
            </a:pPr>
            <a:r>
              <a:rPr lang="en-US" dirty="0" smtClean="0"/>
              <a:t>Core software developers</a:t>
            </a:r>
          </a:p>
          <a:p>
            <a:pPr lvl="1">
              <a:buFont typeface="Lucida Grande"/>
              <a:buChar char="-"/>
            </a:pPr>
            <a:r>
              <a:rPr lang="en-US" dirty="0" smtClean="0"/>
              <a:t>Domain specialists</a:t>
            </a:r>
            <a:r>
              <a:rPr lang="en-US" dirty="0" smtClean="0"/>
              <a:t> </a:t>
            </a:r>
          </a:p>
          <a:p>
            <a:pPr lvl="1">
              <a:buFont typeface="Lucida Grande"/>
              <a:buChar char="-"/>
            </a:pPr>
            <a:r>
              <a:rPr lang="en-US" dirty="0" smtClean="0"/>
              <a:t>Documentation team</a:t>
            </a:r>
          </a:p>
          <a:p>
            <a:pPr lvl="1">
              <a:buFont typeface="Lucida Grande"/>
              <a:buChar char="-"/>
            </a:pPr>
            <a:r>
              <a:rPr lang="en-US" dirty="0" smtClean="0"/>
              <a:t>Technical support</a:t>
            </a:r>
            <a:endParaRPr lang="en-US" dirty="0" smtClean="0"/>
          </a:p>
          <a:p>
            <a:r>
              <a:rPr lang="en-US" dirty="0" smtClean="0"/>
              <a:t>Mission-</a:t>
            </a:r>
            <a:r>
              <a:rPr lang="en-US" dirty="0" smtClean="0"/>
              <a:t>driven</a:t>
            </a:r>
            <a:endParaRPr lang="en-US" dirty="0" smtClean="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5</a:t>
            </a:fld>
            <a:endParaRPr lang="en-US"/>
          </a:p>
        </p:txBody>
      </p:sp>
      <p:sp>
        <p:nvSpPr>
          <p:cNvPr id="9" name="Date Placeholder 3"/>
          <p:cNvSpPr>
            <a:spLocks noGrp="1"/>
          </p:cNvSpPr>
          <p:nvPr>
            <p:ph type="dt" sz="half" idx="10"/>
          </p:nvPr>
        </p:nvSpPr>
        <p:spPr>
          <a:xfrm>
            <a:off x="0" y="6629400"/>
            <a:ext cx="2286000" cy="228600"/>
          </a:xfrm>
        </p:spPr>
        <p:txBody>
          <a:bodyPr/>
          <a:lstStyle/>
          <a:p>
            <a:pPr>
              <a:defRPr/>
            </a:pPr>
            <a:fld id="{72B21BB6-2A5D-6C4D-9BD2-848E797918DA}" type="datetime1">
              <a:rPr lang="en-US" smtClean="0"/>
              <a:t>9/24/15</a:t>
            </a:fld>
            <a:endParaRPr lang="en-US" dirty="0"/>
          </a:p>
        </p:txBody>
      </p:sp>
    </p:spTree>
    <p:extLst>
      <p:ext uri="{BB962C8B-B14F-4D97-AF65-F5344CB8AC3E}">
        <p14:creationId xmlns:p14="http://schemas.microsoft.com/office/powerpoint/2010/main" val="355977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Thank You!</a:t>
            </a:r>
            <a:endParaRPr lang="en-US" dirty="0"/>
          </a:p>
        </p:txBody>
      </p:sp>
      <p:sp>
        <p:nvSpPr>
          <p:cNvPr id="11" name="Subtitle 10"/>
          <p:cNvSpPr>
            <a:spLocks noGrp="1"/>
          </p:cNvSpPr>
          <p:nvPr>
            <p:ph type="subTitle" idx="1"/>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pPr>
              <a:defRPr/>
            </a:pPr>
            <a:fld id="{8A594B57-F24F-2A4F-99C6-A03446072E6A}" type="datetime1">
              <a:rPr lang="en-US" smtClean="0"/>
              <a:t>9/24/15</a:t>
            </a:fld>
            <a:endParaRPr lang="en-US" dirty="0"/>
          </a:p>
        </p:txBody>
      </p:sp>
      <p:sp>
        <p:nvSpPr>
          <p:cNvPr id="6" name="Slide Number Placeholder 5"/>
          <p:cNvSpPr>
            <a:spLocks noGrp="1"/>
          </p:cNvSpPr>
          <p:nvPr>
            <p:ph type="sldNum" sz="quarter" idx="12"/>
          </p:nvPr>
        </p:nvSpPr>
        <p:spPr/>
        <p:txBody>
          <a:bodyPr/>
          <a:lstStyle/>
          <a:p>
            <a:fld id="{D83CCE0D-01B3-4B6E-888D-222658E270B6}" type="slidenum">
              <a:rPr lang="en-US" smtClean="0"/>
              <a:pPr/>
              <a:t>50</a:t>
            </a:fld>
            <a:endParaRPr lang="en-US" dirty="0"/>
          </a:p>
        </p:txBody>
      </p:sp>
    </p:spTree>
    <p:extLst>
      <p:ext uri="{BB962C8B-B14F-4D97-AF65-F5344CB8AC3E}">
        <p14:creationId xmlns:p14="http://schemas.microsoft.com/office/powerpoint/2010/main" val="231984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HDF Group Mission</a:t>
            </a:r>
            <a:endParaRPr lang="en-US" dirty="0"/>
          </a:p>
        </p:txBody>
      </p:sp>
      <p:sp>
        <p:nvSpPr>
          <p:cNvPr id="3" name="Content Placeholder 2"/>
          <p:cNvSpPr>
            <a:spLocks noGrp="1"/>
          </p:cNvSpPr>
          <p:nvPr>
            <p:ph idx="1"/>
          </p:nvPr>
        </p:nvSpPr>
        <p:spPr/>
        <p:txBody>
          <a:bodyPr/>
          <a:lstStyle/>
          <a:p>
            <a:pPr marL="0" indent="0">
              <a:buNone/>
            </a:pPr>
            <a:endParaRPr lang="en-US" sz="3200" dirty="0" smtClean="0">
              <a:solidFill>
                <a:schemeClr val="tx1"/>
              </a:solidFill>
            </a:endParaRPr>
          </a:p>
          <a:p>
            <a:pPr marL="0" indent="0">
              <a:buNone/>
            </a:pPr>
            <a:endParaRPr lang="en-US" sz="3200" dirty="0">
              <a:solidFill>
                <a:schemeClr val="tx1"/>
              </a:solidFill>
            </a:endParaRPr>
          </a:p>
          <a:p>
            <a:pPr marL="0" indent="0">
              <a:buNone/>
            </a:pPr>
            <a:endParaRPr lang="en-US" sz="3200" dirty="0" smtClean="0">
              <a:solidFill>
                <a:schemeClr val="tx1"/>
              </a:solidFill>
            </a:endParaRPr>
          </a:p>
          <a:p>
            <a:pPr marL="0" indent="0">
              <a:buNone/>
            </a:pPr>
            <a:r>
              <a:rPr lang="en-US" sz="3200" dirty="0" smtClean="0">
                <a:solidFill>
                  <a:schemeClr val="tx1"/>
                </a:solidFill>
              </a:rPr>
              <a:t>To </a:t>
            </a:r>
            <a:r>
              <a:rPr lang="en-US" sz="3200" dirty="0">
                <a:solidFill>
                  <a:schemeClr val="tx1"/>
                </a:solidFill>
              </a:rPr>
              <a:t>ensure long-term accessibility of HDF data through sustainable </a:t>
            </a:r>
            <a:r>
              <a:rPr lang="en-US" sz="3200" dirty="0"/>
              <a:t>development and support of HDF technologies.</a:t>
            </a:r>
            <a:endParaRPr lang="en-US" dirty="0"/>
          </a:p>
        </p:txBody>
      </p:sp>
      <p:sp>
        <p:nvSpPr>
          <p:cNvPr id="4" name="Date Placeholder 3"/>
          <p:cNvSpPr>
            <a:spLocks noGrp="1"/>
          </p:cNvSpPr>
          <p:nvPr>
            <p:ph type="dt" sz="half" idx="10"/>
          </p:nvPr>
        </p:nvSpPr>
        <p:spPr/>
        <p:txBody>
          <a:bodyPr/>
          <a:lstStyle/>
          <a:p>
            <a:pPr>
              <a:defRPr/>
            </a:pPr>
            <a:fld id="{2A5D0B81-9B55-724D-AFD9-231E48BCA7CF}" type="datetime1">
              <a:rPr lang="en-US" smtClean="0">
                <a:solidFill>
                  <a:srgbClr val="FFFFFF"/>
                </a:solidFill>
              </a:rPr>
              <a:t>9/24/15</a:t>
            </a:fld>
            <a:endParaRPr lang="en-US" dirty="0">
              <a:solidFill>
                <a:srgbClr val="FFFFFF"/>
              </a:solidFill>
            </a:endParaRPr>
          </a:p>
        </p:txBody>
      </p:sp>
      <p:sp>
        <p:nvSpPr>
          <p:cNvPr id="5" name="Slide Number Placeholder 4"/>
          <p:cNvSpPr>
            <a:spLocks noGrp="1"/>
          </p:cNvSpPr>
          <p:nvPr>
            <p:ph type="sldNum" sz="quarter" idx="12"/>
          </p:nvPr>
        </p:nvSpPr>
        <p:spPr/>
        <p:txBody>
          <a:bodyPr/>
          <a:lstStyle/>
          <a:p>
            <a:fld id="{A5E891D3-C79B-467C-9AA4-487CCCDFB73C}" type="slidenum">
              <a:rPr lang="en-US" smtClean="0">
                <a:solidFill>
                  <a:srgbClr val="FFFFFF"/>
                </a:solidFill>
              </a:rPr>
              <a:pPr/>
              <a:t>6</a:t>
            </a:fld>
            <a:endParaRPr lang="en-US">
              <a:solidFill>
                <a:srgbClr val="FFFFFF"/>
              </a:solidFill>
            </a:endParaRPr>
          </a:p>
        </p:txBody>
      </p:sp>
    </p:spTree>
    <p:extLst>
      <p:ext uri="{BB962C8B-B14F-4D97-AF65-F5344CB8AC3E}">
        <p14:creationId xmlns:p14="http://schemas.microsoft.com/office/powerpoint/2010/main" val="166354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challenges addressed by HDF</a:t>
            </a:r>
            <a:endParaRPr lang="en-US" dirty="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7</a:t>
            </a:fld>
            <a:endParaRPr lang="en-US"/>
          </a:p>
        </p:txBody>
      </p:sp>
      <p:sp>
        <p:nvSpPr>
          <p:cNvPr id="9" name="Date Placeholder 3"/>
          <p:cNvSpPr>
            <a:spLocks noGrp="1"/>
          </p:cNvSpPr>
          <p:nvPr>
            <p:ph type="dt" sz="half" idx="10"/>
          </p:nvPr>
        </p:nvSpPr>
        <p:spPr>
          <a:xfrm>
            <a:off x="0" y="6629400"/>
            <a:ext cx="2286000" cy="228600"/>
          </a:xfrm>
        </p:spPr>
        <p:txBody>
          <a:bodyPr/>
          <a:lstStyle/>
          <a:p>
            <a:pPr algn="ctr">
              <a:defRPr/>
            </a:pPr>
            <a:fld id="{C44641EE-2EC2-F84F-AAE1-F3D821EB98AE}" type="datetime1">
              <a:rPr lang="en-US" smtClean="0"/>
              <a:t>9/24/15</a:t>
            </a:fld>
            <a:endParaRPr lang="en-US" dirty="0"/>
          </a:p>
        </p:txBody>
      </p:sp>
    </p:spTree>
    <p:extLst>
      <p:ext uri="{BB962C8B-B14F-4D97-AF65-F5344CB8AC3E}">
        <p14:creationId xmlns:p14="http://schemas.microsoft.com/office/powerpoint/2010/main" val="2675795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Data Organization and Preservation</a:t>
            </a:r>
            <a:endParaRPr lang="en-US" dirty="0"/>
          </a:p>
        </p:txBody>
      </p:sp>
      <p:sp>
        <p:nvSpPr>
          <p:cNvPr id="6" name="Slide Number Placeholder 5"/>
          <p:cNvSpPr>
            <a:spLocks noGrp="1"/>
          </p:cNvSpPr>
          <p:nvPr>
            <p:ph type="sldNum" sz="quarter" idx="12"/>
          </p:nvPr>
        </p:nvSpPr>
        <p:spPr/>
        <p:txBody>
          <a:bodyPr/>
          <a:lstStyle/>
          <a:p>
            <a:pPr>
              <a:defRPr/>
            </a:pPr>
            <a:fld id="{CCED4385-CCCA-4BBF-AB19-415EBC87934F}" type="slidenum">
              <a:rPr lang="en-US" smtClean="0"/>
              <a:pPr>
                <a:defRPr/>
              </a:pPr>
              <a:t>8</a:t>
            </a:fld>
            <a:endParaRPr lang="en-US" dirty="0"/>
          </a:p>
        </p:txBody>
      </p:sp>
      <p:grpSp>
        <p:nvGrpSpPr>
          <p:cNvPr id="13" name="Group 12"/>
          <p:cNvGrpSpPr/>
          <p:nvPr/>
        </p:nvGrpSpPr>
        <p:grpSpPr>
          <a:xfrm>
            <a:off x="2485527" y="1216848"/>
            <a:ext cx="2848473" cy="2364552"/>
            <a:chOff x="3886200" y="1828800"/>
            <a:chExt cx="3962400" cy="3346705"/>
          </a:xfrm>
        </p:grpSpPr>
        <p:pic>
          <p:nvPicPr>
            <p:cNvPr id="14" name="Picture 13" descr="open_box.png"/>
            <p:cNvPicPr>
              <a:picLocks noChangeAspect="1"/>
            </p:cNvPicPr>
            <p:nvPr/>
          </p:nvPicPr>
          <p:blipFill>
            <a:blip r:embed="rId2" cstate="print"/>
            <a:stretch>
              <a:fillRect/>
            </a:stretch>
          </p:blipFill>
          <p:spPr>
            <a:xfrm>
              <a:off x="3886200" y="2362200"/>
              <a:ext cx="3962400" cy="2813305"/>
            </a:xfrm>
            <a:prstGeom prst="rect">
              <a:avLst/>
            </a:prstGeom>
          </p:spPr>
        </p:pic>
        <p:sp>
          <p:nvSpPr>
            <p:cNvPr id="15" name="Text Box 4"/>
            <p:cNvSpPr txBox="1">
              <a:spLocks noChangeArrowheads="1"/>
            </p:cNvSpPr>
            <p:nvPr/>
          </p:nvSpPr>
          <p:spPr bwMode="auto">
            <a:xfrm>
              <a:off x="5791200" y="1828800"/>
              <a:ext cx="1180067" cy="1015663"/>
            </a:xfrm>
            <a:prstGeom prst="rect">
              <a:avLst/>
            </a:prstGeom>
            <a:solidFill>
              <a:schemeClr val="bg2"/>
            </a:solidFill>
            <a:ln w="9525">
              <a:noFill/>
              <a:miter lim="800000"/>
              <a:headEnd/>
              <a:tailEnd/>
            </a:ln>
          </p:spPr>
          <p:txBody>
            <a:bodyPr wrap="none">
              <a:prstTxWarp prst="textNoShape">
                <a:avLst/>
              </a:prstTxWarp>
              <a:spAutoFit/>
            </a:bodyPr>
            <a:lstStyle/>
            <a:p>
              <a:pPr algn="l" eaLnBrk="0" hangingPunct="0"/>
              <a:r>
                <a:rPr lang="en-US" sz="1200" b="1" dirty="0">
                  <a:solidFill>
                    <a:srgbClr val="92D050"/>
                  </a:solidFill>
                  <a:effectLst/>
                  <a:latin typeface="Calibri" pitchFamily="-110" charset="0"/>
                  <a:ea typeface="Arial" pitchFamily="-110" charset="0"/>
                </a:rPr>
                <a:t>lat | </a:t>
              </a:r>
              <a:r>
                <a:rPr lang="en-US" sz="1200" b="1" dirty="0" err="1">
                  <a:solidFill>
                    <a:srgbClr val="92D050"/>
                  </a:solidFill>
                  <a:effectLst/>
                  <a:latin typeface="Calibri" pitchFamily="-110" charset="0"/>
                  <a:ea typeface="Arial" pitchFamily="-110" charset="0"/>
                </a:rPr>
                <a:t>lon</a:t>
              </a:r>
              <a:r>
                <a:rPr lang="en-US" sz="1200" b="1" dirty="0">
                  <a:solidFill>
                    <a:srgbClr val="92D050"/>
                  </a:solidFill>
                  <a:effectLst/>
                  <a:latin typeface="Calibri" pitchFamily="-110" charset="0"/>
                  <a:ea typeface="Arial" pitchFamily="-110" charset="0"/>
                </a:rPr>
                <a:t> | temp</a:t>
              </a:r>
            </a:p>
            <a:p>
              <a:pPr algn="l" eaLnBrk="0" hangingPunct="0"/>
              <a:r>
                <a:rPr lang="en-US" sz="1200" b="1" dirty="0">
                  <a:solidFill>
                    <a:srgbClr val="92D050"/>
                  </a:solidFill>
                  <a:effectLst/>
                  <a:latin typeface="Calibri" pitchFamily="-110" charset="0"/>
                  <a:ea typeface="Arial" pitchFamily="-110" charset="0"/>
                </a:rPr>
                <a:t>----|-----|-----</a:t>
              </a:r>
            </a:p>
            <a:p>
              <a:pPr algn="l" eaLnBrk="0" hangingPunct="0"/>
              <a:r>
                <a:rPr lang="en-US" sz="1200" b="1" dirty="0">
                  <a:solidFill>
                    <a:srgbClr val="92D050"/>
                  </a:solidFill>
                  <a:effectLst/>
                  <a:latin typeface="Calibri" pitchFamily="-110" charset="0"/>
                  <a:ea typeface="Arial" pitchFamily="-110" charset="0"/>
                </a:rPr>
                <a:t> 12 |  23 |  3.1</a:t>
              </a:r>
            </a:p>
            <a:p>
              <a:pPr algn="l" eaLnBrk="0" hangingPunct="0"/>
              <a:r>
                <a:rPr lang="en-US" sz="1200" b="1" dirty="0">
                  <a:solidFill>
                    <a:srgbClr val="92D050"/>
                  </a:solidFill>
                  <a:effectLst/>
                  <a:latin typeface="Calibri" pitchFamily="-110" charset="0"/>
                  <a:ea typeface="Arial" pitchFamily="-110" charset="0"/>
                </a:rPr>
                <a:t> 15 |  24 |  4.2</a:t>
              </a:r>
            </a:p>
            <a:p>
              <a:pPr algn="l" eaLnBrk="0" hangingPunct="0"/>
              <a:r>
                <a:rPr lang="en-US" sz="1200" b="1" dirty="0">
                  <a:solidFill>
                    <a:srgbClr val="92D050"/>
                  </a:solidFill>
                  <a:effectLst/>
                  <a:latin typeface="Calibri" pitchFamily="-110" charset="0"/>
                  <a:ea typeface="Arial" pitchFamily="-110" charset="0"/>
                </a:rPr>
                <a:t> 17 |  21 |  3.6</a:t>
              </a:r>
              <a:endParaRPr lang="en-US" sz="1200" b="1" dirty="0">
                <a:solidFill>
                  <a:srgbClr val="92D050"/>
                </a:solidFill>
                <a:effectLst/>
                <a:latin typeface="Candara" pitchFamily="-110" charset="0"/>
                <a:ea typeface="Arial" pitchFamily="-110" charset="0"/>
              </a:endParaRPr>
            </a:p>
          </p:txBody>
        </p:sp>
        <p:sp>
          <p:nvSpPr>
            <p:cNvPr id="16" name="Rectangle 5" descr="Small grid"/>
            <p:cNvSpPr>
              <a:spLocks noChangeArrowheads="1"/>
            </p:cNvSpPr>
            <p:nvPr/>
          </p:nvSpPr>
          <p:spPr bwMode="auto">
            <a:xfrm rot="-1015650">
              <a:off x="5207617" y="2019962"/>
              <a:ext cx="914400" cy="838200"/>
            </a:xfrm>
            <a:prstGeom prst="rect">
              <a:avLst/>
            </a:prstGeom>
            <a:pattFill prst="smGrid">
              <a:fgClr>
                <a:srgbClr val="CCCC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effectLst>
                  <a:outerShdw blurRad="38100" dist="38100" dir="2700000" algn="tl">
                    <a:srgbClr val="DDDDDD"/>
                  </a:outerShdw>
                </a:effectLst>
                <a:ea typeface="Arial" pitchFamily="-110" charset="0"/>
              </a:endParaRPr>
            </a:p>
          </p:txBody>
        </p:sp>
        <p:pic>
          <p:nvPicPr>
            <p:cNvPr id="17" name="Picture 7"/>
            <p:cNvPicPr>
              <a:picLocks noChangeArrowheads="1"/>
            </p:cNvPicPr>
            <p:nvPr/>
          </p:nvPicPr>
          <p:blipFill>
            <a:blip r:embed="rId3" cstate="print"/>
            <a:srcRect/>
            <a:stretch>
              <a:fillRect/>
            </a:stretch>
          </p:blipFill>
          <p:spPr bwMode="auto">
            <a:xfrm rot="-542428">
              <a:off x="5532235" y="2459715"/>
              <a:ext cx="1295400" cy="685800"/>
            </a:xfrm>
            <a:prstGeom prst="rect">
              <a:avLst/>
            </a:prstGeom>
            <a:noFill/>
            <a:ln w="12700">
              <a:solidFill>
                <a:srgbClr val="FF6600"/>
              </a:solidFill>
              <a:miter lim="800000"/>
              <a:headEnd/>
              <a:tailEnd/>
            </a:ln>
            <a:effectLst>
              <a:outerShdw dist="107763" dir="8100000" algn="ctr" rotWithShape="0">
                <a:schemeClr val="bg2"/>
              </a:outerShdw>
            </a:effectLst>
          </p:spPr>
        </p:pic>
        <p:grpSp>
          <p:nvGrpSpPr>
            <p:cNvPr id="18" name="Group 17"/>
            <p:cNvGrpSpPr/>
            <p:nvPr/>
          </p:nvGrpSpPr>
          <p:grpSpPr>
            <a:xfrm rot="2521330">
              <a:off x="6187409" y="2421715"/>
              <a:ext cx="1191068" cy="609600"/>
              <a:chOff x="1993309" y="4800600"/>
              <a:chExt cx="1588091" cy="838200"/>
            </a:xfrm>
          </p:grpSpPr>
          <p:sp>
            <p:nvSpPr>
              <p:cNvPr id="22" name="Flowchart: Card 21"/>
              <p:cNvSpPr/>
              <p:nvPr/>
            </p:nvSpPr>
            <p:spPr bwMode="auto">
              <a:xfrm>
                <a:off x="2057400" y="4800600"/>
                <a:ext cx="1524000" cy="838200"/>
              </a:xfrm>
              <a:prstGeom prst="flowChartPunchedCard">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1993309" y="5001196"/>
                <a:ext cx="1524000" cy="564257"/>
              </a:xfrm>
              <a:prstGeom prst="rect">
                <a:avLst/>
              </a:prstGeom>
              <a:noFill/>
            </p:spPr>
            <p:txBody>
              <a:bodyPr wrap="square" rtlCol="0">
                <a:spAutoFit/>
              </a:bodyPr>
              <a:lstStyle/>
              <a:p>
                <a:r>
                  <a:rPr lang="en-US" sz="600" dirty="0" smtClean="0"/>
                  <a:t>Experiment Notes:</a:t>
                </a:r>
              </a:p>
              <a:p>
                <a:r>
                  <a:rPr lang="en-US" sz="600" dirty="0" smtClean="0"/>
                  <a:t>Serial Number: 99378920</a:t>
                </a:r>
              </a:p>
              <a:p>
                <a:r>
                  <a:rPr lang="en-US" sz="600" dirty="0" smtClean="0"/>
                  <a:t>Date: 3/13/09</a:t>
                </a:r>
              </a:p>
              <a:p>
                <a:r>
                  <a:rPr lang="en-US" sz="600" dirty="0" smtClean="0"/>
                  <a:t>Configuration: Standard 3</a:t>
                </a:r>
                <a:endParaRPr lang="en-US" sz="600" dirty="0"/>
              </a:p>
            </p:txBody>
          </p:sp>
        </p:grpSp>
        <p:sp>
          <p:nvSpPr>
            <p:cNvPr id="19" name="Rectangle 6" descr="Small grid"/>
            <p:cNvSpPr>
              <a:spLocks noChangeArrowheads="1"/>
            </p:cNvSpPr>
            <p:nvPr/>
          </p:nvSpPr>
          <p:spPr bwMode="auto">
            <a:xfrm rot="-1687714">
              <a:off x="6122185" y="2301111"/>
              <a:ext cx="1219200" cy="739775"/>
            </a:xfrm>
            <a:prstGeom prst="rect">
              <a:avLst/>
            </a:prstGeom>
            <a:pattFill prst="smGrid">
              <a:fgClr>
                <a:srgbClr val="CCCC00"/>
              </a:fgClr>
              <a:bgClr>
                <a:srgbClr val="FFFFFF"/>
              </a:bgClr>
            </a:patt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CCCC00"/>
              </a:extrusionClr>
            </a:sp3d>
          </p:spPr>
          <p:txBody>
            <a:bodyPr wrap="none" anchor="ctr">
              <a:prstTxWarp prst="textNoShape">
                <a:avLst/>
              </a:prstTxWarp>
              <a:flatTx/>
            </a:bodyPr>
            <a:lstStyle/>
            <a:p>
              <a:endParaRPr lang="en-US">
                <a:effectLst>
                  <a:outerShdw blurRad="38100" dist="38100" dir="2700000" algn="tl">
                    <a:srgbClr val="DDDDDD"/>
                  </a:outerShdw>
                </a:effectLst>
                <a:ea typeface="Arial" pitchFamily="-110" charset="0"/>
              </a:endParaRPr>
            </a:p>
          </p:txBody>
        </p:sp>
        <p:pic>
          <p:nvPicPr>
            <p:cNvPr id="20" name="Picture 8" descr="mesh"/>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rot="648316">
              <a:off x="4815488" y="2128318"/>
              <a:ext cx="1676400" cy="1130300"/>
            </a:xfrm>
            <a:prstGeom prst="rect">
              <a:avLst/>
            </a:prstGeom>
            <a:noFill/>
            <a:ln w="9525">
              <a:noFill/>
              <a:miter lim="800000"/>
              <a:headEnd/>
              <a:tailEnd/>
            </a:ln>
          </p:spPr>
        </p:pic>
        <p:pic>
          <p:nvPicPr>
            <p:cNvPr id="21" name="Picture 12"/>
            <p:cNvPicPr>
              <a:picLocks noChangeArrowheads="1"/>
            </p:cNvPicPr>
            <p:nvPr/>
          </p:nvPicPr>
          <p:blipFill>
            <a:blip r:embed="rId5" cstate="print"/>
            <a:srcRect/>
            <a:stretch>
              <a:fillRect/>
            </a:stretch>
          </p:blipFill>
          <p:spPr bwMode="auto">
            <a:xfrm rot="16695639">
              <a:off x="5896607" y="2395817"/>
              <a:ext cx="1086607" cy="999270"/>
            </a:xfrm>
            <a:prstGeom prst="rect">
              <a:avLst/>
            </a:prstGeom>
            <a:noFill/>
            <a:ln w="12700">
              <a:noFill/>
              <a:miter lim="800000"/>
              <a:headEnd/>
              <a:tailEnd/>
            </a:ln>
            <a:effectLst>
              <a:outerShdw dist="107763" dir="8100000" algn="ctr" rotWithShape="0">
                <a:schemeClr val="bg2"/>
              </a:outerShdw>
            </a:effectLst>
          </p:spPr>
        </p:pic>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716402"/>
            <a:ext cx="5171149" cy="276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507397"/>
            <a:ext cx="2306162" cy="371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2480" y="1143000"/>
            <a:ext cx="2839320" cy="1200329"/>
          </a:xfrm>
          <a:prstGeom prst="rect">
            <a:avLst/>
          </a:prstGeom>
        </p:spPr>
        <p:txBody>
          <a:bodyPr wrap="square">
            <a:spAutoFit/>
          </a:bodyPr>
          <a:lstStyle/>
          <a:p>
            <a:r>
              <a:rPr lang="en-US" dirty="0" smtClean="0">
                <a:latin typeface="Arial" pitchFamily="34" charset="0"/>
                <a:cs typeface="Arial" pitchFamily="34" charset="0"/>
              </a:rPr>
              <a:t>Need to organize complex collections </a:t>
            </a:r>
            <a:r>
              <a:rPr lang="en-US" dirty="0">
                <a:latin typeface="Arial" pitchFamily="34" charset="0"/>
                <a:cs typeface="Arial" pitchFamily="34" charset="0"/>
              </a:rPr>
              <a:t>of data</a:t>
            </a:r>
          </a:p>
        </p:txBody>
      </p:sp>
      <p:sp>
        <p:nvSpPr>
          <p:cNvPr id="11" name="Rectangle 10"/>
          <p:cNvSpPr/>
          <p:nvPr/>
        </p:nvSpPr>
        <p:spPr>
          <a:xfrm>
            <a:off x="6382651" y="1623601"/>
            <a:ext cx="2647259" cy="830997"/>
          </a:xfrm>
          <a:prstGeom prst="rect">
            <a:avLst/>
          </a:prstGeom>
        </p:spPr>
        <p:txBody>
          <a:bodyPr wrap="square">
            <a:spAutoFit/>
          </a:bodyPr>
          <a:lstStyle/>
          <a:p>
            <a:pPr algn="ctr"/>
            <a:r>
              <a:rPr lang="en-US" dirty="0">
                <a:latin typeface="Arial" pitchFamily="34" charset="0"/>
                <a:cs typeface="Arial" pitchFamily="34" charset="0"/>
              </a:rPr>
              <a:t>Long term </a:t>
            </a:r>
            <a:r>
              <a:rPr lang="en-US" dirty="0" smtClean="0">
                <a:latin typeface="Arial" pitchFamily="34" charset="0"/>
                <a:cs typeface="Arial" pitchFamily="34" charset="0"/>
              </a:rPr>
              <a:t>data preservation</a:t>
            </a:r>
            <a:endParaRPr lang="en-US" dirty="0">
              <a:latin typeface="Arial" pitchFamily="34" charset="0"/>
              <a:cs typeface="Arial" pitchFamily="34" charset="0"/>
            </a:endParaRPr>
          </a:p>
        </p:txBody>
      </p:sp>
      <p:sp>
        <p:nvSpPr>
          <p:cNvPr id="24" name="Rectangle 23"/>
          <p:cNvSpPr/>
          <p:nvPr/>
        </p:nvSpPr>
        <p:spPr>
          <a:xfrm>
            <a:off x="838200" y="3903886"/>
            <a:ext cx="1841151" cy="1569660"/>
          </a:xfrm>
          <a:prstGeom prst="rect">
            <a:avLst/>
          </a:prstGeom>
        </p:spPr>
        <p:txBody>
          <a:bodyPr wrap="square">
            <a:spAutoFit/>
          </a:bodyPr>
          <a:lstStyle/>
          <a:p>
            <a:pPr algn="ctr"/>
            <a:r>
              <a:rPr lang="en-US" dirty="0" smtClean="0">
                <a:latin typeface="Arial" pitchFamily="34" charset="0"/>
                <a:cs typeface="Arial" pitchFamily="34" charset="0"/>
              </a:rPr>
              <a:t>Efficient, scalable storage </a:t>
            </a:r>
            <a:r>
              <a:rPr lang="en-US" dirty="0">
                <a:latin typeface="Arial" pitchFamily="34" charset="0"/>
                <a:cs typeface="Arial" pitchFamily="34" charset="0"/>
              </a:rPr>
              <a:t>and access</a:t>
            </a:r>
          </a:p>
        </p:txBody>
      </p:sp>
      <p:sp>
        <p:nvSpPr>
          <p:cNvPr id="25" name="Date Placeholder 3"/>
          <p:cNvSpPr>
            <a:spLocks noGrp="1"/>
          </p:cNvSpPr>
          <p:nvPr>
            <p:ph type="dt" sz="half" idx="10"/>
          </p:nvPr>
        </p:nvSpPr>
        <p:spPr>
          <a:xfrm>
            <a:off x="0" y="6629400"/>
            <a:ext cx="2286000" cy="228600"/>
          </a:xfrm>
        </p:spPr>
        <p:txBody>
          <a:bodyPr/>
          <a:lstStyle/>
          <a:p>
            <a:pPr algn="ctr">
              <a:defRPr/>
            </a:pPr>
            <a:fld id="{A3970540-2659-584F-BD26-70A07972A941}" type="datetime1">
              <a:rPr lang="en-US" smtClean="0"/>
              <a:t>9/24/15</a:t>
            </a:fld>
            <a:endParaRPr lang="en-US" dirty="0"/>
          </a:p>
        </p:txBody>
      </p:sp>
    </p:spTree>
    <p:extLst>
      <p:ext uri="{BB962C8B-B14F-4D97-AF65-F5344CB8AC3E}">
        <p14:creationId xmlns:p14="http://schemas.microsoft.com/office/powerpoint/2010/main" val="182347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Success stories</a:t>
            </a:r>
            <a:endParaRPr lang="en-US" dirty="0"/>
          </a:p>
        </p:txBody>
      </p:sp>
      <p:sp>
        <p:nvSpPr>
          <p:cNvPr id="2" name="Content Placeholder 1"/>
          <p:cNvSpPr>
            <a:spLocks noGrp="1"/>
          </p:cNvSpPr>
          <p:nvPr>
            <p:ph idx="1"/>
          </p:nvPr>
        </p:nvSpPr>
        <p:spPr/>
        <p:txBody>
          <a:bodyPr>
            <a:normAutofit/>
          </a:bodyPr>
          <a:lstStyle/>
          <a:p>
            <a:r>
              <a:rPr lang="en-US" dirty="0" smtClean="0"/>
              <a:t>Petabytes of NASA remote sensing data in HDF4 and HDF5 file formats</a:t>
            </a:r>
          </a:p>
          <a:p>
            <a:pPr lvl="1"/>
            <a:r>
              <a:rPr lang="en-US" dirty="0"/>
              <a:t>N</a:t>
            </a:r>
            <a:r>
              <a:rPr lang="en-US" dirty="0" smtClean="0"/>
              <a:t>ew NASA/JPSS missions chose HDF5 format for data archiving</a:t>
            </a:r>
          </a:p>
          <a:p>
            <a:pPr marL="0" indent="0">
              <a:buNone/>
            </a:pPr>
            <a:endParaRPr lang="en-US" dirty="0" smtClean="0"/>
          </a:p>
        </p:txBody>
      </p:sp>
      <p:sp>
        <p:nvSpPr>
          <p:cNvPr id="6" name="Slide Number Placeholder 5"/>
          <p:cNvSpPr>
            <a:spLocks noGrp="1"/>
          </p:cNvSpPr>
          <p:nvPr>
            <p:ph type="sldNum" sz="quarter" idx="12"/>
          </p:nvPr>
        </p:nvSpPr>
        <p:spPr/>
        <p:txBody>
          <a:bodyPr/>
          <a:lstStyle/>
          <a:p>
            <a:pPr>
              <a:defRPr/>
            </a:pPr>
            <a:fld id="{28FADFF9-2F2D-4D20-86DB-AD3DC4206D9A}" type="slidenum">
              <a:rPr lang="en-US" smtClean="0"/>
              <a:pPr>
                <a:defRPr/>
              </a:pPr>
              <a:t>9</a:t>
            </a:fld>
            <a:endParaRPr lang="en-US"/>
          </a:p>
        </p:txBody>
      </p:sp>
      <p:sp>
        <p:nvSpPr>
          <p:cNvPr id="8" name="Date Placeholder 3"/>
          <p:cNvSpPr>
            <a:spLocks noGrp="1"/>
          </p:cNvSpPr>
          <p:nvPr>
            <p:ph type="dt" sz="half" idx="10"/>
          </p:nvPr>
        </p:nvSpPr>
        <p:spPr>
          <a:xfrm>
            <a:off x="0" y="6629400"/>
            <a:ext cx="2286000" cy="228600"/>
          </a:xfrm>
        </p:spPr>
        <p:txBody>
          <a:bodyPr/>
          <a:lstStyle/>
          <a:p>
            <a:pPr>
              <a:defRPr/>
            </a:pPr>
            <a:fld id="{04008214-ADBE-F44F-8248-2DF992BB1F02}" type="datetime1">
              <a:rPr lang="en-US" smtClean="0"/>
              <a:t>9/24/15</a:t>
            </a:fld>
            <a:endParaRPr lang="en-US" dirty="0"/>
          </a:p>
        </p:txBody>
      </p:sp>
    </p:spTree>
    <p:extLst>
      <p:ext uri="{BB962C8B-B14F-4D97-AF65-F5344CB8AC3E}">
        <p14:creationId xmlns:p14="http://schemas.microsoft.com/office/powerpoint/2010/main" val="19221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template2">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0070C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1_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1_Presentation on product or serv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1_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1_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1_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1_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1_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2">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0070C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 on product or service</Template>
  <TotalTime>40791</TotalTime>
  <Words>2296</Words>
  <Application>Microsoft Macintosh PowerPoint</Application>
  <PresentationFormat>On-screen Show (4:3)</PresentationFormat>
  <Paragraphs>566</Paragraphs>
  <Slides>50</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54" baseType="lpstr">
      <vt:lpstr>template2</vt:lpstr>
      <vt:lpstr>Theme1</vt:lpstr>
      <vt:lpstr>1_template2</vt:lpstr>
      <vt:lpstr>Photo Editor Photo</vt:lpstr>
      <vt:lpstr>HDF at NASA, NOAA and Met Office </vt:lpstr>
      <vt:lpstr>Outline</vt:lpstr>
      <vt:lpstr>The HDF Group company</vt:lpstr>
      <vt:lpstr>Champaign, Illinois, USA</vt:lpstr>
      <vt:lpstr>The HDF Group</vt:lpstr>
      <vt:lpstr>The HDF Group Mission</vt:lpstr>
      <vt:lpstr>Data challenges addressed by HDF</vt:lpstr>
      <vt:lpstr>Data Organization and Preservation</vt:lpstr>
      <vt:lpstr>Success stories</vt:lpstr>
      <vt:lpstr>Data Variety and Complexity</vt:lpstr>
      <vt:lpstr>Data Access on Big Computers</vt:lpstr>
      <vt:lpstr>Success story: CGNS for HPC</vt:lpstr>
      <vt:lpstr>Success story: Trillion Particle Simulation</vt:lpstr>
      <vt:lpstr>The HDF Group philosophy</vt:lpstr>
      <vt:lpstr>Brief History of HDF</vt:lpstr>
      <vt:lpstr>Members  of the HDF community</vt:lpstr>
      <vt:lpstr>Revenues by source</vt:lpstr>
      <vt:lpstr>Products and services</vt:lpstr>
      <vt:lpstr>The HDF Group products</vt:lpstr>
      <vt:lpstr>HDF5 Technology Platform</vt:lpstr>
      <vt:lpstr>HDF5 API and Applications</vt:lpstr>
      <vt:lpstr>HDF5 Software</vt:lpstr>
      <vt:lpstr>The HDF Group services</vt:lpstr>
      <vt:lpstr>The HDF Group services</vt:lpstr>
      <vt:lpstr>HDF @nASA</vt:lpstr>
      <vt:lpstr>Support for NASA</vt:lpstr>
      <vt:lpstr>Support for NASA</vt:lpstr>
      <vt:lpstr>Support for NASA</vt:lpstr>
      <vt:lpstr>HDF @NOAA JPSS</vt:lpstr>
      <vt:lpstr>Support for NOAA JPSS</vt:lpstr>
      <vt:lpstr> JPSS Products in HDFView </vt:lpstr>
      <vt:lpstr>nagg – aggregation and packaging tool</vt:lpstr>
      <vt:lpstr>nagg – aggregation and packaging tool</vt:lpstr>
      <vt:lpstr>HDF @Met Office</vt:lpstr>
      <vt:lpstr>Support for Met Office</vt:lpstr>
      <vt:lpstr>Exploring new directions</vt:lpstr>
      <vt:lpstr>HDF5 ODBC Driver</vt:lpstr>
      <vt:lpstr>HDF5 for the Web</vt:lpstr>
      <vt:lpstr>HDF5 as an interface to non-HDF5 storage</vt:lpstr>
      <vt:lpstr>HDF5 as an interface to non-HDF5 storage</vt:lpstr>
      <vt:lpstr>HDF5</vt:lpstr>
      <vt:lpstr>HDF5 Features - Portability</vt:lpstr>
      <vt:lpstr>HDF5 Features - Extensibility</vt:lpstr>
      <vt:lpstr>Powerful I/O</vt:lpstr>
      <vt:lpstr>PHDF5 Implementation Layers</vt:lpstr>
      <vt:lpstr>Concurrent Access to Data</vt:lpstr>
      <vt:lpstr>Internal Compression</vt:lpstr>
      <vt:lpstr>netCDF-4</vt:lpstr>
      <vt:lpstr>PowerPoint Presentation</vt:lpstr>
      <vt:lpstr>Thank You!</vt:lpstr>
    </vt:vector>
  </TitlesOfParts>
  <Company>The HDF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HDF5 in support of heterogeneous databases</dc:title>
  <dc:subject>HDF5 intro, databases</dc:subject>
  <dc:creator>Mike Folk</dc:creator>
  <cp:keywords>HDF5, databases</cp:keywords>
  <cp:lastModifiedBy>Elena Pourmal</cp:lastModifiedBy>
  <cp:revision>627</cp:revision>
  <cp:lastPrinted>2015-09-24T15:31:50Z</cp:lastPrinted>
  <dcterms:created xsi:type="dcterms:W3CDTF">2006-05-18T14:39:14Z</dcterms:created>
  <dcterms:modified xsi:type="dcterms:W3CDTF">2015-09-24T16:51:56Z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TC010178481033</vt:lpwstr>
  </property>
</Properties>
</file>