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601" r:id="rId3"/>
    <p:sldId id="650" r:id="rId4"/>
    <p:sldId id="583" r:id="rId5"/>
    <p:sldId id="576" r:id="rId6"/>
    <p:sldId id="574" r:id="rId7"/>
    <p:sldId id="630" r:id="rId8"/>
    <p:sldId id="579" r:id="rId9"/>
    <p:sldId id="620" r:id="rId10"/>
    <p:sldId id="586" r:id="rId11"/>
    <p:sldId id="622" r:id="rId12"/>
    <p:sldId id="637" r:id="rId13"/>
    <p:sldId id="642" r:id="rId14"/>
    <p:sldId id="640" r:id="rId15"/>
    <p:sldId id="652" r:id="rId16"/>
    <p:sldId id="625" r:id="rId17"/>
    <p:sldId id="645" r:id="rId18"/>
    <p:sldId id="651" r:id="rId19"/>
    <p:sldId id="647" r:id="rId20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00FFFF"/>
    <a:srgbClr val="F3FFF3"/>
    <a:srgbClr val="B8B8FF"/>
    <a:srgbClr val="CC00FF"/>
    <a:srgbClr val="00FF00"/>
    <a:srgbClr val="FF66FF"/>
    <a:srgbClr val="CCCC00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9" autoAdjust="0"/>
    <p:restoredTop sz="85305" autoAdjust="0"/>
  </p:normalViewPr>
  <p:slideViewPr>
    <p:cSldViewPr>
      <p:cViewPr varScale="1">
        <p:scale>
          <a:sx n="91" d="100"/>
          <a:sy n="91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699"/>
    </p:cViewPr>
  </p:sorterViewPr>
  <p:notesViewPr>
    <p:cSldViewPr>
      <p:cViewPr varScale="1">
        <p:scale>
          <a:sx n="41" d="100"/>
          <a:sy n="41" d="100"/>
        </p:scale>
        <p:origin x="1464" y="5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1" cy="495428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1" cy="495428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1737AE49-1A04-486A-9C8F-439139C161B3}" type="datetimeFigureOut">
              <a:rPr kumimoji="1" lang="ja-JP" altLang="en-US" smtClean="0"/>
              <a:pPr/>
              <a:t>2015/12/2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71801" cy="495427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4" y="9378824"/>
            <a:ext cx="2971801" cy="495427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18E6CA1B-4BFE-45D2-94E3-8C6DFDB8D30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3575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1" cy="49371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1" cy="49371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3F1C0418-3163-4D71-B462-825AC0B5A069}" type="datetimeFigureOut">
              <a:rPr kumimoji="1" lang="ja-JP" altLang="en-US" smtClean="0"/>
              <a:pPr/>
              <a:t>2015/12/2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1" tIns="45676" rIns="91351" bIns="456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690270"/>
            <a:ext cx="5486400" cy="4443413"/>
          </a:xfrm>
          <a:prstGeom prst="rect">
            <a:avLst/>
          </a:prstGeom>
        </p:spPr>
        <p:txBody>
          <a:bodyPr vert="horz" lIns="91351" tIns="45676" rIns="91351" bIns="4567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8826"/>
            <a:ext cx="2971801" cy="49371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378826"/>
            <a:ext cx="2971801" cy="49371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E63DECCF-FA6F-4FE4-81E6-0D6F2986AC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8777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515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ECCF-FA6F-4FE4-81E6-0D6F2986AC6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94169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ECCF-FA6F-4FE4-81E6-0D6F2986AC6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1001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ECCF-FA6F-4FE4-81E6-0D6F2986AC6F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81041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32">
              <a:defRPr/>
            </a:pPr>
            <a:r>
              <a:rPr lang="en-US" altLang="ja-JP" sz="1100" dirty="0"/>
              <a:t>Period:10 June – 11 Sep. 2014</a:t>
            </a:r>
            <a:endParaRPr lang="ja-JP" altLang="en-US" sz="1100" dirty="0"/>
          </a:p>
          <a:p>
            <a:pPr defTabSz="921532">
              <a:defRPr/>
            </a:pPr>
            <a:r>
              <a:rPr lang="en-US" altLang="ja-JP" sz="1100" dirty="0"/>
              <a:t>AMSR2 80km grid averaging</a:t>
            </a:r>
            <a:endParaRPr lang="ja-JP" altLang="en-US" sz="11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ECCF-FA6F-4FE4-81E6-0D6F2986AC6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223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ECCF-FA6F-4FE4-81E6-0D6F2986AC6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8264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OB-FG mean/SD</a:t>
            </a:r>
            <a:r>
              <a:rPr kumimoji="1" lang="en-US" altLang="ja-JP" baseline="0" dirty="0" smtClean="0"/>
              <a:t> is computed from data w/o BC (in passive monitor data set)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ECCF-FA6F-4FE4-81E6-0D6F2986AC6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6490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32">
              <a:defRPr/>
            </a:pPr>
            <a:r>
              <a:rPr lang="en-US" altLang="ja-JP" sz="1100" dirty="0"/>
              <a:t>Period:10 June – 11 Sep. 2014</a:t>
            </a:r>
            <a:endParaRPr lang="ja-JP" altLang="en-US" sz="1100" dirty="0"/>
          </a:p>
          <a:p>
            <a:pPr defTabSz="921532">
              <a:defRPr/>
            </a:pPr>
            <a:r>
              <a:rPr lang="en-US" altLang="ja-JP" sz="1100" dirty="0"/>
              <a:t>AMSR2 80km grid averaging</a:t>
            </a:r>
            <a:endParaRPr lang="ja-JP" altLang="en-US" sz="11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ECCF-FA6F-4FE4-81E6-0D6F2986AC6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82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ECCF-FA6F-4FE4-81E6-0D6F2986AC6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1906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ECCF-FA6F-4FE4-81E6-0D6F2986AC6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8297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TCWV: </a:t>
            </a:r>
            <a:r>
              <a:rPr lang="ja-JP" altLang="en-US"/>
              <a:t>全球</a:t>
            </a:r>
            <a:r>
              <a:rPr lang="ja-JP" altLang="en-US" dirty="0"/>
              <a:t>解析の可降水量の場は他の</a:t>
            </a:r>
            <a:r>
              <a:rPr lang="en-US" altLang="ja-JP" dirty="0"/>
              <a:t>MW</a:t>
            </a:r>
            <a:r>
              <a:rPr lang="ja-JP" altLang="en-US" dirty="0"/>
              <a:t>イメージャのプロダクトや、</a:t>
            </a:r>
            <a:r>
              <a:rPr lang="en-US" altLang="ja-JP" dirty="0"/>
              <a:t>ECMWF</a:t>
            </a:r>
            <a:r>
              <a:rPr lang="ja-JP" altLang="en-US" dirty="0"/>
              <a:t>解析値と比べ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err="1"/>
              <a:t>て</a:t>
            </a:r>
            <a:r>
              <a:rPr lang="ja-JP" altLang="en-US" dirty="0"/>
              <a:t>過小であることが知られています（</a:t>
            </a:r>
            <a:r>
              <a:rPr lang="en-US" altLang="ja-JP" dirty="0"/>
              <a:t>100</a:t>
            </a:r>
            <a:r>
              <a:rPr lang="ja-JP" altLang="en-US" dirty="0"/>
              <a:t>層化で更に顕著になったようです）。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/>
              <a:t>それを更に減少させることは、現実から離れていくことになると考えています。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ECCF-FA6F-4FE4-81E6-0D6F2986AC6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0629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85%(69%)</a:t>
            </a:r>
            <a:r>
              <a:rPr kumimoji="1" lang="en-US" altLang="ja-JP" baseline="0" dirty="0" smtClean="0"/>
              <a:t> satisfies </a:t>
            </a:r>
            <a:r>
              <a:rPr kumimoji="1" lang="en-US" altLang="ja-JP" dirty="0" smtClean="0"/>
              <a:t>|O-B|&lt;10K(5K)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ECCF-FA6F-4FE4-81E6-0D6F2986AC6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24822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ECCF-FA6F-4FE4-81E6-0D6F2986AC6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3452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3575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965450"/>
            <a:ext cx="9144000" cy="863600"/>
            <a:chOff x="0" y="1868"/>
            <a:chExt cx="5760" cy="54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2064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2592" y="1868"/>
              <a:ext cx="576" cy="5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pic>
          <p:nvPicPr>
            <p:cNvPr id="8" name="Picture 6" descr="g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7" y="1935"/>
              <a:ext cx="425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81200" y="914400"/>
            <a:ext cx="5181600" cy="5026025"/>
            <a:chOff x="1248" y="576"/>
            <a:chExt cx="3264" cy="3166"/>
          </a:xfrm>
        </p:grpSpPr>
        <p:sp>
          <p:nvSpPr>
            <p:cNvPr id="10" name="Oval 8"/>
            <p:cNvSpPr>
              <a:spLocks noChangeArrowheads="1"/>
            </p:cNvSpPr>
            <p:nvPr userDrawn="1"/>
          </p:nvSpPr>
          <p:spPr bwMode="ltGray">
            <a:xfrm>
              <a:off x="2352" y="1656"/>
              <a:ext cx="1056" cy="1008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ltGray">
            <a:xfrm>
              <a:off x="2112" y="1430"/>
              <a:ext cx="1536" cy="142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ltGray">
            <a:xfrm>
              <a:off x="1776" y="1050"/>
              <a:ext cx="2208" cy="219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 userDrawn="1"/>
          </p:nvSpPr>
          <p:spPr bwMode="ltGray">
            <a:xfrm>
              <a:off x="1248" y="576"/>
              <a:ext cx="3264" cy="316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993062" cy="792162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ja-JP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581525"/>
            <a:ext cx="4321175" cy="431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1"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xmlns="" val="28890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6" name="Rectangle 16"/>
          <p:cNvSpPr txBox="1">
            <a:spLocks noChangeArrowheads="1"/>
          </p:cNvSpPr>
          <p:nvPr userDrawn="1"/>
        </p:nvSpPr>
        <p:spPr bwMode="auto">
          <a:xfrm>
            <a:off x="8375337" y="734463"/>
            <a:ext cx="801687" cy="28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D8002D-B5B0-4BAC-B1F6-782DDCCE6D9C}" type="slidenum">
              <a:rPr lang="ja-JP" altLang="en-US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 P丸ゴシック体M" panose="020B0600010101010101" pitchFamily="50" charset="-128"/>
                <a:cs typeface="Arial" panose="020B0604020202020204" pitchFamily="34" charset="0"/>
              </a:rPr>
              <a:pPr algn="r"/>
              <a:t>‹#›</a:t>
            </a:fld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 P丸ゴシック体M" panose="020B0600010101010101" pitchFamily="50" charset="-128"/>
                <a:cs typeface="Arial" panose="020B0604020202020204" pitchFamily="34" charset="0"/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xmlns="" val="174089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6675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6E2701-90B5-4D00-8F04-B8A81D72B212}" type="datetimeFigureOut">
              <a:rPr kumimoji="1" lang="ja-JP" altLang="en-US" smtClean="0"/>
              <a:pPr/>
              <a:t>2015/12/2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97251-8762-4392-B757-6A73C7EB71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1101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0" y="0"/>
            <a:ext cx="8604250" cy="908050"/>
          </a:xfrm>
          <a:prstGeom prst="rect">
            <a:avLst/>
          </a:prstGeom>
          <a:gradFill rotWithShape="1">
            <a:gsLst>
              <a:gs pos="0">
                <a:srgbClr val="4177F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4279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6" name="Picture 7" descr="jmalogo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0687" y="9192"/>
            <a:ext cx="946201" cy="83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pitchFamily="50" charset="-128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charset="2"/>
        <a:buBlip>
          <a:blip r:embed="rId7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1163638" indent="-2619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p"/>
        <a:defRPr kumimoji="1">
          <a:solidFill>
            <a:schemeClr val="tx1"/>
          </a:solidFill>
          <a:latin typeface="+mn-lt"/>
          <a:ea typeface="+mn-ea"/>
        </a:defRPr>
      </a:lvl3pPr>
      <a:lvl4pPr marL="1617663" indent="-246063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Ø"/>
        <a:defRPr kumimoji="1">
          <a:solidFill>
            <a:schemeClr val="tx1"/>
          </a:solidFill>
          <a:latin typeface="+mn-lt"/>
          <a:ea typeface="+mn-ea"/>
        </a:defRPr>
      </a:lvl4pPr>
      <a:lvl5pPr marL="1971675" indent="-142875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428875" indent="-142875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886075" indent="-142875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343275" indent="-142875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00475" indent="-142875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3" y="1124744"/>
            <a:ext cx="8353300" cy="792162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Recent development of</a:t>
            </a:r>
            <a:br>
              <a:rPr lang="en-US" altLang="ja-JP" sz="3600" dirty="0" smtClean="0"/>
            </a:br>
            <a:r>
              <a:rPr lang="en-US" altLang="ja-JP" sz="3600" dirty="0" smtClean="0"/>
              <a:t>all-sky </a:t>
            </a:r>
            <a:r>
              <a:rPr lang="en-US" altLang="ja-JP" sz="3600" dirty="0"/>
              <a:t>radiance assimilation </a:t>
            </a:r>
            <a:r>
              <a:rPr lang="en-US" altLang="ja-JP" sz="3600" dirty="0" smtClean="0"/>
              <a:t>at JMA</a:t>
            </a:r>
            <a:endParaRPr lang="en-US" altLang="ja-JP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0417" y="3861048"/>
            <a:ext cx="8174031" cy="432048"/>
          </a:xfrm>
        </p:spPr>
        <p:txBody>
          <a:bodyPr/>
          <a:lstStyle/>
          <a:p>
            <a:r>
              <a:rPr lang="en-US" altLang="ja-JP" sz="3600" dirty="0" smtClean="0"/>
              <a:t>Kozo Okamoto,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Masahiro </a:t>
            </a:r>
            <a:r>
              <a:rPr lang="en-US" altLang="ja-JP" sz="2800" dirty="0" err="1" smtClean="0"/>
              <a:t>Kazumori</a:t>
            </a:r>
            <a:endParaRPr lang="en-US" altLang="ja-JP" sz="2800" dirty="0" smtClean="0"/>
          </a:p>
          <a:p>
            <a:endParaRPr lang="en-US" altLang="ja-JP" sz="2800" b="0" baseline="30000" dirty="0"/>
          </a:p>
          <a:p>
            <a:endParaRPr lang="en-US" altLang="ja-JP" sz="2800" b="0" baseline="30000" dirty="0" smtClean="0"/>
          </a:p>
          <a:p>
            <a:r>
              <a:rPr lang="en-US" altLang="ja-JP" b="0" dirty="0" smtClean="0"/>
              <a:t>Japan Meteorological Agency (JMA) </a:t>
            </a:r>
            <a:endParaRPr lang="en-US" altLang="ja-JP" sz="2800" b="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6525344"/>
            <a:ext cx="8800099" cy="3058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8" tIns="29" rIns="58" bIns="29" anchor="t">
            <a:spAutoFit/>
          </a:bodyPr>
          <a:lstStyle/>
          <a:p>
            <a:pPr marL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1600" dirty="0" smtClean="0">
                <a:solidFill>
                  <a:srgbClr val="000000"/>
                </a:solidFill>
                <a:latin typeface="Verdana" charset="0"/>
              </a:rPr>
              <a:t>The 3</a:t>
            </a:r>
            <a:r>
              <a:rPr lang="en-US" altLang="ja-JP" sz="1600" baseline="30000" dirty="0" smtClean="0">
                <a:solidFill>
                  <a:srgbClr val="000000"/>
                </a:solidFill>
                <a:latin typeface="Verdana" charset="0"/>
              </a:rPr>
              <a:t>rd</a:t>
            </a:r>
            <a:r>
              <a:rPr lang="en-US" altLang="ja-JP" sz="1600" dirty="0" smtClean="0">
                <a:solidFill>
                  <a:srgbClr val="000000"/>
                </a:solidFill>
                <a:latin typeface="Verdana" charset="0"/>
              </a:rPr>
              <a:t> Joint JCSDA-ECMWF Workshop, 1-3 Dec. 2015, NCWCP, College Park, US</a:t>
            </a:r>
            <a:endParaRPr lang="ko-KR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8573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1583" y="930954"/>
            <a:ext cx="3152775" cy="3238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5172" y="-112746"/>
            <a:ext cx="8363272" cy="836613"/>
          </a:xfrm>
        </p:spPr>
        <p:txBody>
          <a:bodyPr/>
          <a:lstStyle/>
          <a:p>
            <a:r>
              <a:rPr lang="en-US" altLang="ja-JP" sz="2800" dirty="0" smtClean="0"/>
              <a:t>IASI comparison in ECMWF global system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8388424" y="0"/>
            <a:ext cx="755576" cy="476672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 </a:t>
            </a:r>
            <a:fld id="{8052AD2B-4050-4327-AE40-A4431A062965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9375" y="3959266"/>
            <a:ext cx="2719385" cy="277143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6239" y="4104488"/>
            <a:ext cx="2368076" cy="269986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051" y="4115469"/>
            <a:ext cx="2524213" cy="271287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904563" y="607454"/>
            <a:ext cx="2155525" cy="40132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UT Temperature </a:t>
            </a:r>
            <a:r>
              <a:rPr lang="en-US" altLang="ja-JP" dirty="0" err="1" smtClean="0"/>
              <a:t>ch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6143" y="873266"/>
            <a:ext cx="3181350" cy="328612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6512" y="796933"/>
            <a:ext cx="3190875" cy="32385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26681" y="616033"/>
            <a:ext cx="195956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h</a:t>
            </a:r>
            <a:r>
              <a:rPr lang="en-US" altLang="ja-JP" dirty="0" smtClean="0"/>
              <a:t>umidity </a:t>
            </a:r>
            <a:r>
              <a:rPr lang="en-US" altLang="ja-JP" dirty="0" err="1" smtClean="0"/>
              <a:t>ch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69379" y="607454"/>
            <a:ext cx="195956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window </a:t>
            </a:r>
            <a:r>
              <a:rPr lang="en-US" altLang="ja-JP" dirty="0" err="1" smtClean="0"/>
              <a:t>ch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-911462" y="1741948"/>
            <a:ext cx="216024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OB (K)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-875347" y="5203939"/>
            <a:ext cx="216024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OB-FG (K)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1037" y="3020841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FG (K)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728166" y="3141548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FG (K)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60232" y="3141548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FG (K)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769098" y="6532216"/>
            <a:ext cx="235660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CA (K)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40751" y="6453336"/>
            <a:ext cx="209136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CA (K)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3568" y="6540092"/>
            <a:ext cx="209136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CA (K)</a:t>
            </a:r>
            <a:endParaRPr kumimoji="1" lang="ja-JP" altLang="en-US" sz="14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053639" y="3141548"/>
            <a:ext cx="4090361" cy="3716452"/>
            <a:chOff x="5053639" y="3141548"/>
            <a:chExt cx="4090361" cy="3716452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5053639" y="3246205"/>
              <a:ext cx="4045997" cy="3539842"/>
              <a:chOff x="5053639" y="3246205"/>
              <a:chExt cx="4045997" cy="3539842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5736392" y="3246205"/>
                <a:ext cx="3363244" cy="3539842"/>
                <a:chOff x="6108656" y="3303888"/>
                <a:chExt cx="3363244" cy="3539842"/>
              </a:xfrm>
            </p:grpSpPr>
            <p:grpSp>
              <p:nvGrpSpPr>
                <p:cNvPr id="18" name="グループ化 17"/>
                <p:cNvGrpSpPr/>
                <p:nvPr/>
              </p:nvGrpSpPr>
              <p:grpSpPr>
                <a:xfrm>
                  <a:off x="6178760" y="3303888"/>
                  <a:ext cx="3293140" cy="3539842"/>
                  <a:chOff x="4801224" y="2672510"/>
                  <a:chExt cx="4163265" cy="4171997"/>
                </a:xfrm>
              </p:grpSpPr>
              <p:pic>
                <p:nvPicPr>
                  <p:cNvPr id="1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01224" y="2970741"/>
                    <a:ext cx="4163265" cy="38737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0" name="テキスト ボックス 19"/>
                  <p:cNvSpPr txBox="1"/>
                  <p:nvPr/>
                </p:nvSpPr>
                <p:spPr>
                  <a:xfrm>
                    <a:off x="5004047" y="2672510"/>
                    <a:ext cx="3816424" cy="36274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lIns="36000" rIns="36000" rtlCol="0">
                    <a:spAutoFit/>
                  </a:bodyPr>
                  <a:lstStyle/>
                  <a:p>
                    <a:pPr algn="ctr"/>
                    <a:r>
                      <a:rPr lang="en-US" altLang="ja-JP" sz="1400" dirty="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CA vs </a:t>
                    </a:r>
                    <a:r>
                      <a:rPr lang="en-US" altLang="ja-JP" sz="1400" dirty="0" smtClean="0">
                        <a:solidFill>
                          <a:srgbClr val="FF0000"/>
                        </a:solidFill>
                      </a:rPr>
                      <a:t>OB-FG SD </a:t>
                    </a:r>
                    <a:r>
                      <a:rPr lang="en-US" altLang="ja-JP" sz="1400" dirty="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&amp;</a:t>
                    </a:r>
                    <a:r>
                      <a:rPr lang="en-US" altLang="ja-JP" sz="1400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altLang="ja-JP" sz="1400" dirty="0" smtClean="0">
                        <a:solidFill>
                          <a:srgbClr val="0070C0"/>
                        </a:solidFill>
                      </a:rPr>
                      <a:t>OB-FG mean</a:t>
                    </a:r>
                    <a:endParaRPr kumimoji="1" lang="ja-JP" altLang="en-US" sz="1400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1" name="テキスト ボックス 20"/>
                  <p:cNvSpPr txBox="1"/>
                  <p:nvPr/>
                </p:nvSpPr>
                <p:spPr>
                  <a:xfrm>
                    <a:off x="6327263" y="3982896"/>
                    <a:ext cx="1347647" cy="616658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1" dirty="0" smtClean="0">
                        <a:solidFill>
                          <a:srgbClr val="FF0000"/>
                        </a:solidFill>
                      </a:rPr>
                      <a:t>OB-FG SD</a:t>
                    </a:r>
                    <a:endParaRPr kumimoji="1" lang="ja-JP" alt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2" name="テキスト ボックス 21"/>
                  <p:cNvSpPr txBox="1"/>
                  <p:nvPr/>
                </p:nvSpPr>
                <p:spPr>
                  <a:xfrm>
                    <a:off x="5318878" y="5790324"/>
                    <a:ext cx="1699030" cy="36274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kumimoji="1" lang="en-US" altLang="ja-JP" sz="1400" b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OB-FG mean</a:t>
                    </a:r>
                    <a:endParaRPr kumimoji="1" lang="ja-JP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23" name="テキスト ボックス 22"/>
                  <p:cNvSpPr txBox="1"/>
                  <p:nvPr/>
                </p:nvSpPr>
                <p:spPr>
                  <a:xfrm>
                    <a:off x="5277958" y="3948142"/>
                    <a:ext cx="683403" cy="36274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dirty="0" err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num</a:t>
                    </a:r>
                    <a:endParaRPr kumimoji="1" lang="ja-JP" altLang="en-US" sz="140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6801115" y="6605736"/>
                  <a:ext cx="2091365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altLang="ja-JP" sz="1400" dirty="0" smtClean="0"/>
                    <a:t>CA (K)</a:t>
                  </a:r>
                  <a:endParaRPr kumimoji="1" lang="ja-JP" altLang="en-US" sz="1400" dirty="0"/>
                </a:p>
              </p:txBody>
            </p:sp>
            <p:sp>
              <p:nvSpPr>
                <p:cNvPr id="33" name="テキスト ボックス 32"/>
                <p:cNvSpPr txBox="1"/>
                <p:nvPr/>
              </p:nvSpPr>
              <p:spPr>
                <a:xfrm rot="16200000">
                  <a:off x="5170695" y="4900515"/>
                  <a:ext cx="2091365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altLang="ja-JP" sz="1400" dirty="0" smtClean="0"/>
                    <a:t>OB-FG SD &amp; mean (K)</a:t>
                  </a:r>
                  <a:endParaRPr kumimoji="1" lang="ja-JP" altLang="en-US" sz="1400" dirty="0"/>
                </a:p>
              </p:txBody>
            </p:sp>
          </p:grpSp>
          <p:sp>
            <p:nvSpPr>
              <p:cNvPr id="5" name="右矢印 4"/>
              <p:cNvSpPr/>
              <p:nvPr/>
            </p:nvSpPr>
            <p:spPr bwMode="auto">
              <a:xfrm rot="20256946">
                <a:off x="5053639" y="4636326"/>
                <a:ext cx="588327" cy="376850"/>
              </a:xfrm>
              <a:prstGeom prst="rightArrow">
                <a:avLst/>
              </a:prstGeom>
              <a:solidFill>
                <a:srgbClr val="00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8" name="角丸四角形 7"/>
            <p:cNvSpPr/>
            <p:nvPr/>
          </p:nvSpPr>
          <p:spPr bwMode="auto">
            <a:xfrm>
              <a:off x="5697254" y="3141548"/>
              <a:ext cx="3446746" cy="3716452"/>
            </a:xfrm>
            <a:prstGeom prst="roundRect">
              <a:avLst>
                <a:gd name="adj" fmla="val 10939"/>
              </a:avLst>
            </a:prstGeom>
            <a:noFill/>
            <a:ln w="571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35" name="角丸四角形 34"/>
          <p:cNvSpPr/>
          <p:nvPr/>
        </p:nvSpPr>
        <p:spPr bwMode="auto">
          <a:xfrm>
            <a:off x="3419872" y="2292345"/>
            <a:ext cx="2785653" cy="41657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600" dirty="0"/>
              <a:t>85% satisfies |OB-FG|&lt;10K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74346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altLang="ja-JP" sz="2400" dirty="0" smtClean="0"/>
              <a:t>Dependency of the symmetric cloud parameter (CA)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9193" y="1125400"/>
            <a:ext cx="3117273" cy="284018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7601" y="1097690"/>
            <a:ext cx="3143250" cy="284018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133" y="1148509"/>
            <a:ext cx="3099955" cy="28401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851422" y="836712"/>
            <a:ext cx="195956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window </a:t>
            </a:r>
            <a:r>
              <a:rPr lang="en-US" altLang="ja-JP" dirty="0" err="1" smtClean="0"/>
              <a:t>ch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71986" y="1818174"/>
            <a:ext cx="1194256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OB-FG SD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56931" y="3301219"/>
            <a:ext cx="151332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OB-FG mean</a:t>
            </a:r>
            <a:endParaRPr kumimoji="1" lang="ja-JP" alt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74597" y="1785915"/>
            <a:ext cx="683403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>
                <a:solidFill>
                  <a:schemeClr val="accent2">
                    <a:lumMod val="50000"/>
                  </a:schemeClr>
                </a:solidFill>
              </a:rPr>
              <a:t>num</a:t>
            </a:r>
            <a:endParaRPr kumimoji="1" lang="ja-JP" alt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49605" y="862393"/>
            <a:ext cx="2155525" cy="40132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UT Temperature </a:t>
            </a:r>
            <a:r>
              <a:rPr lang="en-US" altLang="ja-JP" dirty="0" err="1" smtClean="0"/>
              <a:t>ch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608" y="887355"/>
            <a:ext cx="195956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h</a:t>
            </a:r>
            <a:r>
              <a:rPr lang="en-US" altLang="ja-JP" dirty="0" smtClean="0"/>
              <a:t>umidity </a:t>
            </a:r>
            <a:r>
              <a:rPr lang="en-US" altLang="ja-JP" dirty="0" err="1" smtClean="0"/>
              <a:t>ch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-905355" y="2207167"/>
            <a:ext cx="2607724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 OB-FG SD &amp; mean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2481" y="3802743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CA (K)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28166" y="3789040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CA (K)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96974" y="3760124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CA (K)</a:t>
            </a:r>
            <a:endParaRPr kumimoji="1" lang="ja-JP" altLang="en-US" sz="1400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181692" y="3927535"/>
            <a:ext cx="8926812" cy="2945546"/>
            <a:chOff x="181692" y="3927535"/>
            <a:chExt cx="8926812" cy="2945546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181692" y="3927535"/>
              <a:ext cx="8926812" cy="2945546"/>
              <a:chOff x="181692" y="3927535"/>
              <a:chExt cx="8926812" cy="2945546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181692" y="3927535"/>
                <a:ext cx="8880585" cy="2906263"/>
                <a:chOff x="196440" y="3957031"/>
                <a:chExt cx="8880585" cy="2906263"/>
              </a:xfrm>
            </p:grpSpPr>
            <p:pic>
              <p:nvPicPr>
                <p:cNvPr id="7" name="図 6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386703" y="3984741"/>
                  <a:ext cx="2874818" cy="2874818"/>
                </a:xfrm>
                <a:prstGeom prst="rect">
                  <a:avLst/>
                </a:prstGeom>
              </p:spPr>
            </p:pic>
            <p:pic>
              <p:nvPicPr>
                <p:cNvPr id="8" name="図 7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15133" y="3988476"/>
                  <a:ext cx="2866159" cy="2874818"/>
                </a:xfrm>
                <a:prstGeom prst="rect">
                  <a:avLst/>
                </a:prstGeom>
              </p:spPr>
            </p:pic>
            <p:pic>
              <p:nvPicPr>
                <p:cNvPr id="9" name="図 8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6228184" y="3957031"/>
                  <a:ext cx="2848841" cy="2874818"/>
                </a:xfrm>
                <a:prstGeom prst="rect">
                  <a:avLst/>
                </a:prstGeom>
              </p:spPr>
            </p:pic>
            <p:sp>
              <p:nvSpPr>
                <p:cNvPr id="17" name="テキスト ボックス 16"/>
                <p:cNvSpPr txBox="1"/>
                <p:nvPr/>
              </p:nvSpPr>
              <p:spPr>
                <a:xfrm rot="16200000">
                  <a:off x="-938145" y="5124212"/>
                  <a:ext cx="2607724" cy="33855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600" dirty="0" smtClean="0"/>
                    <a:t>PDF of Normalized OB-FG </a:t>
                  </a:r>
                  <a:endParaRPr kumimoji="1" lang="ja-JP" altLang="en-US" sz="1600" dirty="0"/>
                </a:p>
              </p:txBody>
            </p:sp>
          </p:grpSp>
          <p:sp>
            <p:nvSpPr>
              <p:cNvPr id="22" name="テキスト ボックス 21"/>
              <p:cNvSpPr txBox="1"/>
              <p:nvPr/>
            </p:nvSpPr>
            <p:spPr>
              <a:xfrm>
                <a:off x="828313" y="6639377"/>
                <a:ext cx="242801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(OB-FG)/SD</a:t>
                </a:r>
                <a:endParaRPr kumimoji="1" lang="ja-JP" altLang="en-US" sz="1400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3728166" y="6657637"/>
                <a:ext cx="242801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(OB-FG)/SD</a:t>
                </a:r>
                <a:endParaRPr kumimoji="1" lang="ja-JP" altLang="en-US" sz="1400" dirty="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680494" y="6640444"/>
                <a:ext cx="242801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(OB-FG)/SD</a:t>
                </a:r>
                <a:endParaRPr kumimoji="1" lang="ja-JP" altLang="en-US" sz="1400" dirty="0"/>
              </a:p>
            </p:txBody>
          </p:sp>
        </p:grpSp>
        <p:sp>
          <p:nvSpPr>
            <p:cNvPr id="26" name="テキスト ボックス 25"/>
            <p:cNvSpPr txBox="1"/>
            <p:nvPr/>
          </p:nvSpPr>
          <p:spPr>
            <a:xfrm>
              <a:off x="2502515" y="4098443"/>
              <a:ext cx="735060" cy="626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200" dirty="0" err="1" smtClean="0">
                  <a:solidFill>
                    <a:schemeClr val="accent1"/>
                  </a:solidFill>
                </a:rPr>
                <a:t>constSD</a:t>
              </a:r>
              <a:endParaRPr kumimoji="1" lang="en-US" altLang="ja-JP" sz="1200" dirty="0" smtClean="0">
                <a:solidFill>
                  <a:schemeClr val="accent1"/>
                </a:solidFill>
              </a:endParaRPr>
            </a:p>
            <a:p>
              <a:r>
                <a:rPr lang="en-US" altLang="ja-JP" sz="1200" dirty="0" err="1" smtClean="0">
                  <a:solidFill>
                    <a:srgbClr val="FF0000"/>
                  </a:solidFill>
                </a:rPr>
                <a:t>cloudSD</a:t>
              </a:r>
              <a:endParaRPr lang="en-US" altLang="ja-JP" sz="1200" dirty="0" smtClean="0">
                <a:solidFill>
                  <a:srgbClr val="FF0000"/>
                </a:solidFill>
              </a:endParaRPr>
            </a:p>
            <a:p>
              <a:r>
                <a:rPr kumimoji="1" lang="en-US" altLang="ja-JP" sz="1200" dirty="0" smtClean="0">
                  <a:solidFill>
                    <a:srgbClr val="00B050"/>
                  </a:solidFill>
                </a:rPr>
                <a:t>Gauss</a:t>
              </a:r>
              <a:endParaRPr kumimoji="1" lang="ja-JP" alt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349108" y="4077072"/>
              <a:ext cx="735060" cy="626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200" dirty="0" err="1" smtClean="0">
                  <a:solidFill>
                    <a:schemeClr val="accent1"/>
                  </a:solidFill>
                </a:rPr>
                <a:t>constSD</a:t>
              </a:r>
              <a:endParaRPr kumimoji="1" lang="en-US" altLang="ja-JP" sz="1200" dirty="0" smtClean="0">
                <a:solidFill>
                  <a:schemeClr val="accent1"/>
                </a:solidFill>
              </a:endParaRPr>
            </a:p>
            <a:p>
              <a:r>
                <a:rPr lang="en-US" altLang="ja-JP" sz="1200" dirty="0" err="1" smtClean="0">
                  <a:solidFill>
                    <a:srgbClr val="FF0000"/>
                  </a:solidFill>
                </a:rPr>
                <a:t>cloudSD</a:t>
              </a:r>
              <a:endParaRPr lang="en-US" altLang="ja-JP" sz="1200" dirty="0" smtClean="0">
                <a:solidFill>
                  <a:srgbClr val="FF0000"/>
                </a:solidFill>
              </a:endParaRPr>
            </a:p>
            <a:p>
              <a:r>
                <a:rPr kumimoji="1" lang="en-US" altLang="ja-JP" sz="1200" dirty="0" smtClean="0">
                  <a:solidFill>
                    <a:srgbClr val="00B050"/>
                  </a:solidFill>
                </a:rPr>
                <a:t>Gauss</a:t>
              </a:r>
              <a:endParaRPr kumimoji="1" lang="ja-JP" alt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189236" y="4056976"/>
              <a:ext cx="735060" cy="626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200" dirty="0" err="1" smtClean="0">
                  <a:solidFill>
                    <a:schemeClr val="accent1"/>
                  </a:solidFill>
                </a:rPr>
                <a:t>constSD</a:t>
              </a:r>
              <a:endParaRPr kumimoji="1" lang="en-US" altLang="ja-JP" sz="1200" dirty="0" smtClean="0">
                <a:solidFill>
                  <a:schemeClr val="accent1"/>
                </a:solidFill>
              </a:endParaRPr>
            </a:p>
            <a:p>
              <a:r>
                <a:rPr lang="en-US" altLang="ja-JP" sz="1200" dirty="0" err="1" smtClean="0">
                  <a:solidFill>
                    <a:srgbClr val="FF0000"/>
                  </a:solidFill>
                </a:rPr>
                <a:t>cloudSD</a:t>
              </a:r>
              <a:endParaRPr lang="en-US" altLang="ja-JP" sz="1200" dirty="0" smtClean="0">
                <a:solidFill>
                  <a:srgbClr val="FF0000"/>
                </a:solidFill>
              </a:endParaRPr>
            </a:p>
            <a:p>
              <a:r>
                <a:rPr kumimoji="1" lang="en-US" altLang="ja-JP" sz="1200" dirty="0" smtClean="0">
                  <a:solidFill>
                    <a:srgbClr val="00B050"/>
                  </a:solidFill>
                </a:rPr>
                <a:t>Gauss</a:t>
              </a:r>
              <a:endParaRPr kumimoji="1" lang="ja-JP" altLang="en-US" sz="12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4432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5102" y="136187"/>
            <a:ext cx="8675370" cy="700525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dirty="0" smtClean="0"/>
              <a:t>Himawari8/AHI comparison in JMA regional system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33152"/>
            <a:ext cx="8784976" cy="1631752"/>
          </a:xfrm>
        </p:spPr>
        <p:txBody>
          <a:bodyPr/>
          <a:lstStyle/>
          <a:p>
            <a:r>
              <a:rPr lang="en-US" altLang="ja-JP" sz="2000" dirty="0" smtClean="0">
                <a:sym typeface="Wingdings" panose="05000000000000000000" pitchFamily="2" charset="2"/>
              </a:rPr>
              <a:t>JMA-NHM (Non-hydrostatic cloud resolving model) with 5km resolution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AHI 2km res  super-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ob</a:t>
            </a:r>
            <a:r>
              <a:rPr lang="en-US" altLang="ja-JP" sz="2000" dirty="0" smtClean="0">
                <a:sym typeface="Wingdings" panose="05000000000000000000" pitchFamily="2" charset="2"/>
              </a:rPr>
              <a:t> 2x2 pixels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03~09 </a:t>
            </a:r>
            <a:r>
              <a:rPr lang="en-US" altLang="ja-JP" sz="2000" dirty="0">
                <a:sym typeface="Wingdings" panose="05000000000000000000" pitchFamily="2" charset="2"/>
              </a:rPr>
              <a:t>UTC on 7~11 Sep. 2015, over the </a:t>
            </a:r>
            <a:r>
              <a:rPr lang="en-US" altLang="ja-JP" sz="2000" dirty="0" smtClean="0">
                <a:sym typeface="Wingdings" panose="05000000000000000000" pitchFamily="2" charset="2"/>
              </a:rPr>
              <a:t>sea</a:t>
            </a:r>
            <a:endParaRPr lang="en-US" altLang="ja-JP" sz="20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4" y="2377828"/>
            <a:ext cx="3143250" cy="23574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4441" y="2407119"/>
            <a:ext cx="3143250" cy="23574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856" y="4521120"/>
            <a:ext cx="3143250" cy="23574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1054" y="4571913"/>
            <a:ext cx="3143250" cy="235743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67544" y="2464382"/>
            <a:ext cx="2219527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/>
              <a:t>OB</a:t>
            </a:r>
            <a:endParaRPr lang="ja-JP" altLang="en-US" sz="105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92516" y="2458466"/>
            <a:ext cx="2340608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/>
              <a:t>OB-FG</a:t>
            </a:r>
            <a:endParaRPr lang="ja-JP" altLang="en-US" sz="1050" dirty="0"/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-604822" y="3377279"/>
            <a:ext cx="1619192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 B8 (6.2</a:t>
            </a:r>
            <a:r>
              <a:rPr lang="el-GR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604823" y="5546471"/>
            <a:ext cx="1619192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 B13 (10.4</a:t>
            </a:r>
            <a:r>
              <a:rPr lang="el-GR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endParaRPr kumimoji="1" lang="ja-JP" altLang="en-US" sz="1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0968" y="2385448"/>
            <a:ext cx="3143250" cy="235743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318262" y="2464382"/>
            <a:ext cx="2219527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/>
              <a:t>FG</a:t>
            </a:r>
            <a:endParaRPr lang="ja-JP" altLang="en-US" sz="105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1908" y="4528740"/>
            <a:ext cx="3143250" cy="235743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56652" y="2110952"/>
            <a:ext cx="8746157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 Example at 06 UTC on 20150909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1481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69" y="0"/>
            <a:ext cx="8266747" cy="836613"/>
          </a:xfrm>
        </p:spPr>
        <p:txBody>
          <a:bodyPr/>
          <a:lstStyle/>
          <a:p>
            <a:r>
              <a:rPr lang="en-US" altLang="ja-JP" sz="3200" dirty="0" smtClean="0"/>
              <a:t>AHI comparison in JMA regional system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/>
          <a:srcRect t="6668" r="2238" b="46083"/>
          <a:stretch/>
        </p:blipFill>
        <p:spPr>
          <a:xfrm>
            <a:off x="204664" y="3617640"/>
            <a:ext cx="8939336" cy="32403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/>
          <a:srcRect t="6861" r="2527" b="54289"/>
          <a:stretch/>
        </p:blipFill>
        <p:spPr>
          <a:xfrm>
            <a:off x="185275" y="969203"/>
            <a:ext cx="8912968" cy="26642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1560" y="888975"/>
            <a:ext cx="22156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B8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(6.2</a:t>
            </a:r>
            <a:r>
              <a:rPr lang="el-GR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29799" y="867979"/>
            <a:ext cx="22156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B10 (7.3</a:t>
            </a:r>
            <a:r>
              <a:rPr lang="el-GR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48039" y="874098"/>
            <a:ext cx="22156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B13 </a:t>
            </a:r>
            <a:r>
              <a:rPr lang="en-US" altLang="ja-JP" sz="1400" dirty="0" smtClean="0"/>
              <a:t>(10.4</a:t>
            </a:r>
            <a:r>
              <a:rPr lang="el-GR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890465" y="2132074"/>
            <a:ext cx="216024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 OB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861174" y="4819867"/>
            <a:ext cx="216024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/>
              <a:t>O</a:t>
            </a:r>
            <a:r>
              <a:rPr lang="en-US" altLang="ja-JP" sz="1600" dirty="0" smtClean="0"/>
              <a:t>B-FG</a:t>
            </a:r>
            <a:endParaRPr kumimoji="1" lang="ja-JP" altLang="en-US" sz="16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448367" y="1175543"/>
            <a:ext cx="8804153" cy="3710550"/>
            <a:chOff x="448367" y="1175543"/>
            <a:chExt cx="8804153" cy="3710550"/>
          </a:xfrm>
        </p:grpSpPr>
        <p:cxnSp>
          <p:nvCxnSpPr>
            <p:cNvPr id="12" name="直線コネクタ 11"/>
            <p:cNvCxnSpPr/>
            <p:nvPr/>
          </p:nvCxnSpPr>
          <p:spPr bwMode="auto">
            <a:xfrm>
              <a:off x="448367" y="4886093"/>
              <a:ext cx="880415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線コネクタ 12"/>
            <p:cNvCxnSpPr/>
            <p:nvPr/>
          </p:nvCxnSpPr>
          <p:spPr bwMode="auto">
            <a:xfrm flipV="1">
              <a:off x="539552" y="1180032"/>
              <a:ext cx="2448272" cy="21092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線コネクタ 14"/>
            <p:cNvCxnSpPr/>
            <p:nvPr/>
          </p:nvCxnSpPr>
          <p:spPr bwMode="auto">
            <a:xfrm flipV="1">
              <a:off x="3546955" y="1175543"/>
              <a:ext cx="2448272" cy="21092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線コネクタ 15"/>
            <p:cNvCxnSpPr/>
            <p:nvPr/>
          </p:nvCxnSpPr>
          <p:spPr bwMode="auto">
            <a:xfrm flipV="1">
              <a:off x="6533149" y="1179819"/>
              <a:ext cx="2448272" cy="21092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テキスト ボックス 18"/>
          <p:cNvSpPr txBox="1"/>
          <p:nvPr/>
        </p:nvSpPr>
        <p:spPr>
          <a:xfrm>
            <a:off x="1331640" y="3457575"/>
            <a:ext cx="93610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FG (K)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55976" y="3501588"/>
            <a:ext cx="93610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FG (K)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80312" y="3501008"/>
            <a:ext cx="93610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FG (K)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1886" y="6165121"/>
            <a:ext cx="2526932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72000" rtlCol="0">
            <a:spAutoFit/>
          </a:bodyPr>
          <a:lstStyle/>
          <a:p>
            <a:pPr algn="ctr"/>
            <a:r>
              <a:rPr lang="en-US" altLang="ja-JP" sz="1400" dirty="0" smtClean="0"/>
              <a:t>CA (K)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63888" y="6165304"/>
            <a:ext cx="2526932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72000" rtlCol="0">
            <a:spAutoFit/>
          </a:bodyPr>
          <a:lstStyle/>
          <a:p>
            <a:pPr algn="ctr"/>
            <a:r>
              <a:rPr lang="en-US" altLang="ja-JP" sz="1400" dirty="0" smtClean="0"/>
              <a:t>CA (K)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81572" y="6165304"/>
            <a:ext cx="2526932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72000" rtlCol="0">
            <a:spAutoFit/>
          </a:bodyPr>
          <a:lstStyle/>
          <a:p>
            <a:pPr algn="ctr"/>
            <a:r>
              <a:rPr lang="en-US" altLang="ja-JP" sz="1400" dirty="0" smtClean="0"/>
              <a:t>CA (K)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27784" y="6309320"/>
            <a:ext cx="6378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200" dirty="0"/>
              <a:t>l</a:t>
            </a:r>
            <a:r>
              <a:rPr kumimoji="1" lang="en-US" altLang="ja-JP" sz="1200" dirty="0" smtClean="0"/>
              <a:t>og(</a:t>
            </a:r>
            <a:r>
              <a:rPr kumimoji="1" lang="en-US" altLang="ja-JP" sz="1200" dirty="0" err="1" smtClean="0"/>
              <a:t>num</a:t>
            </a:r>
            <a:r>
              <a:rPr kumimoji="1" lang="en-US" altLang="ja-JP" sz="1200" dirty="0" smtClean="0"/>
              <a:t>)</a:t>
            </a:r>
            <a:endParaRPr kumimoji="1" lang="ja-JP" altLang="en-US" sz="1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0112" y="6309320"/>
            <a:ext cx="6378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200" dirty="0"/>
              <a:t>l</a:t>
            </a:r>
            <a:r>
              <a:rPr kumimoji="1" lang="en-US" altLang="ja-JP" sz="1200" dirty="0" smtClean="0"/>
              <a:t>og(</a:t>
            </a:r>
            <a:r>
              <a:rPr kumimoji="1" lang="en-US" altLang="ja-JP" sz="1200" dirty="0" err="1" smtClean="0"/>
              <a:t>num</a:t>
            </a:r>
            <a:r>
              <a:rPr kumimoji="1" lang="en-US" altLang="ja-JP" sz="1200" dirty="0" smtClean="0"/>
              <a:t>)</a:t>
            </a:r>
            <a:endParaRPr kumimoji="1" lang="ja-JP" altLang="en-US" sz="1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460432" y="6309320"/>
            <a:ext cx="6378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200" dirty="0"/>
              <a:t>l</a:t>
            </a:r>
            <a:r>
              <a:rPr kumimoji="1" lang="en-US" altLang="ja-JP" sz="1200" dirty="0" smtClean="0"/>
              <a:t>og(</a:t>
            </a:r>
            <a:r>
              <a:rPr kumimoji="1" lang="en-US" altLang="ja-JP" sz="1200" dirty="0" err="1" smtClean="0"/>
              <a:t>num</a:t>
            </a:r>
            <a:r>
              <a:rPr kumimoji="1" lang="en-US" altLang="ja-JP" sz="1200" dirty="0" smtClean="0"/>
              <a:t>)</a:t>
            </a:r>
            <a:endParaRPr kumimoji="1" lang="ja-JP" altLang="en-US" sz="12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 cstate="print"/>
          <a:srcRect t="6659" r="12987" b="10198"/>
          <a:stretch/>
        </p:blipFill>
        <p:spPr>
          <a:xfrm>
            <a:off x="7547785" y="-91446"/>
            <a:ext cx="912274" cy="88839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 cstate="print"/>
          <a:srcRect l="8460" b="31152"/>
          <a:stretch/>
        </p:blipFill>
        <p:spPr>
          <a:xfrm>
            <a:off x="6444208" y="-17104"/>
            <a:ext cx="1122777" cy="8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804" y="0"/>
            <a:ext cx="8170704" cy="581543"/>
          </a:xfrm>
        </p:spPr>
        <p:txBody>
          <a:bodyPr/>
          <a:lstStyle/>
          <a:p>
            <a:r>
              <a:rPr lang="en-US" altLang="ja-JP" sz="2400" dirty="0"/>
              <a:t>Dependency of </a:t>
            </a:r>
            <a:r>
              <a:rPr lang="en-US" altLang="ja-JP" sz="2400" dirty="0" smtClean="0"/>
              <a:t>the symmetric cloud parameter </a:t>
            </a:r>
            <a:r>
              <a:rPr lang="en-US" altLang="ja-JP" sz="2400" dirty="0"/>
              <a:t>(CA) 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/>
          <a:srcRect t="6951" r="2481" b="50000"/>
          <a:stretch/>
        </p:blipFill>
        <p:spPr>
          <a:xfrm>
            <a:off x="113469" y="3837602"/>
            <a:ext cx="8917062" cy="295232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/>
          <a:srcRect t="6851" r="1276" b="47999"/>
          <a:stretch/>
        </p:blipFill>
        <p:spPr>
          <a:xfrm>
            <a:off x="113469" y="800969"/>
            <a:ext cx="9027368" cy="309634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11560" y="746024"/>
            <a:ext cx="22156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B8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(6.2</a:t>
            </a:r>
            <a:r>
              <a:rPr lang="el-GR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03416" y="686659"/>
            <a:ext cx="22156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B13 </a:t>
            </a:r>
            <a:r>
              <a:rPr lang="en-US" altLang="ja-JP" sz="1400" dirty="0" smtClean="0"/>
              <a:t>(7.3</a:t>
            </a:r>
            <a:r>
              <a:rPr lang="el-GR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1152801" y="2275257"/>
            <a:ext cx="2607724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OB-FG SD &amp; mean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1116003" y="5124212"/>
            <a:ext cx="2607724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PDF of normalized OB-FG</a:t>
            </a:r>
            <a:endParaRPr kumimoji="1" lang="ja-JP" altLang="en-US" sz="16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11560" y="1690544"/>
            <a:ext cx="8175304" cy="1162392"/>
            <a:chOff x="611560" y="1690544"/>
            <a:chExt cx="8175304" cy="1162392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611560" y="2444534"/>
              <a:ext cx="2088231" cy="355012"/>
              <a:chOff x="614114" y="2444534"/>
              <a:chExt cx="1869654" cy="355012"/>
            </a:xfrm>
          </p:grpSpPr>
          <p:cxnSp>
            <p:nvCxnSpPr>
              <p:cNvPr id="14" name="直線コネクタ 13"/>
              <p:cNvCxnSpPr/>
              <p:nvPr/>
            </p:nvCxnSpPr>
            <p:spPr bwMode="auto">
              <a:xfrm flipV="1">
                <a:off x="614114" y="2444534"/>
                <a:ext cx="357486" cy="35501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直線コネクタ 14"/>
              <p:cNvCxnSpPr/>
              <p:nvPr/>
            </p:nvCxnSpPr>
            <p:spPr bwMode="auto">
              <a:xfrm>
                <a:off x="971600" y="2444534"/>
                <a:ext cx="151216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グループ化 15"/>
            <p:cNvGrpSpPr/>
            <p:nvPr/>
          </p:nvGrpSpPr>
          <p:grpSpPr>
            <a:xfrm>
              <a:off x="6471148" y="1690544"/>
              <a:ext cx="2315716" cy="1162392"/>
              <a:chOff x="3485300" y="1731704"/>
              <a:chExt cx="2315716" cy="1162392"/>
            </a:xfrm>
          </p:grpSpPr>
          <p:cxnSp>
            <p:nvCxnSpPr>
              <p:cNvPr id="17" name="直線コネクタ 16"/>
              <p:cNvCxnSpPr/>
              <p:nvPr/>
            </p:nvCxnSpPr>
            <p:spPr bwMode="auto">
              <a:xfrm flipV="1">
                <a:off x="3485300" y="1731704"/>
                <a:ext cx="1284090" cy="11623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直線コネクタ 17"/>
              <p:cNvCxnSpPr/>
              <p:nvPr/>
            </p:nvCxnSpPr>
            <p:spPr bwMode="auto">
              <a:xfrm>
                <a:off x="4769390" y="1731704"/>
                <a:ext cx="103162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" name="グループ化 21"/>
            <p:cNvGrpSpPr/>
            <p:nvPr/>
          </p:nvGrpSpPr>
          <p:grpSpPr>
            <a:xfrm>
              <a:off x="3556023" y="2394883"/>
              <a:ext cx="2075152" cy="427775"/>
              <a:chOff x="635956" y="2444534"/>
              <a:chExt cx="1480561" cy="291893"/>
            </a:xfrm>
          </p:grpSpPr>
          <p:cxnSp>
            <p:nvCxnSpPr>
              <p:cNvPr id="23" name="直線コネクタ 22"/>
              <p:cNvCxnSpPr/>
              <p:nvPr/>
            </p:nvCxnSpPr>
            <p:spPr bwMode="auto">
              <a:xfrm flipV="1">
                <a:off x="635956" y="2444534"/>
                <a:ext cx="360532" cy="29189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直線コネクタ 23"/>
              <p:cNvCxnSpPr/>
              <p:nvPr/>
            </p:nvCxnSpPr>
            <p:spPr bwMode="auto">
              <a:xfrm>
                <a:off x="980403" y="2444534"/>
                <a:ext cx="113611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6" name="テキスト ボックス 25"/>
          <p:cNvSpPr txBox="1"/>
          <p:nvPr/>
        </p:nvSpPr>
        <p:spPr>
          <a:xfrm>
            <a:off x="6471148" y="655476"/>
            <a:ext cx="22156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B13 </a:t>
            </a:r>
            <a:r>
              <a:rPr lang="en-US" altLang="ja-JP" sz="1400" dirty="0" smtClean="0"/>
              <a:t>(10.4</a:t>
            </a:r>
            <a:r>
              <a:rPr lang="el-GR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8305" y="3789696"/>
            <a:ext cx="243853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CA (K)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89422" y="3789040"/>
            <a:ext cx="246292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CA (K)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54551" y="3789040"/>
            <a:ext cx="248755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CA (K)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09518" y="1853089"/>
            <a:ext cx="1194256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OB-FG SD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64219" y="2802414"/>
            <a:ext cx="151332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OB-FB mean</a:t>
            </a:r>
            <a:endParaRPr kumimoji="1" lang="ja-JP" alt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76083" y="1669066"/>
            <a:ext cx="683403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>
                <a:solidFill>
                  <a:schemeClr val="accent2">
                    <a:lumMod val="50000"/>
                  </a:schemeClr>
                </a:solidFill>
              </a:rPr>
              <a:t>num</a:t>
            </a:r>
            <a:endParaRPr kumimoji="1" lang="ja-JP" alt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9552" y="6639377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(OB-FG)/SD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39405" y="6657637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(OB-FG)/SD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391733" y="6640444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(OB-FG)/SD</a:t>
            </a:r>
            <a:endParaRPr kumimoji="1" lang="ja-JP" altLang="en-US" sz="1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84147" y="4072801"/>
            <a:ext cx="788084" cy="6143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en-US" altLang="ja-JP" sz="1200" dirty="0" err="1" smtClean="0">
                <a:solidFill>
                  <a:schemeClr val="accent1"/>
                </a:solidFill>
              </a:rPr>
              <a:t>constSD</a:t>
            </a:r>
            <a:endParaRPr kumimoji="1" lang="en-US" altLang="ja-JP" sz="1200" dirty="0" smtClean="0">
              <a:solidFill>
                <a:schemeClr val="accent1"/>
              </a:solidFill>
            </a:endParaRPr>
          </a:p>
          <a:p>
            <a:r>
              <a:rPr lang="en-US" altLang="ja-JP" sz="1200" dirty="0" err="1" smtClean="0">
                <a:solidFill>
                  <a:srgbClr val="FF0000"/>
                </a:solidFill>
              </a:rPr>
              <a:t>cloudSD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r>
              <a:rPr kumimoji="1" lang="en-US" altLang="ja-JP" sz="1200" dirty="0" smtClean="0">
                <a:solidFill>
                  <a:srgbClr val="00B050"/>
                </a:solidFill>
              </a:rPr>
              <a:t>Gauss</a:t>
            </a:r>
            <a:endParaRPr kumimoji="1" lang="ja-JP" altLang="en-US" sz="1200" dirty="0">
              <a:solidFill>
                <a:srgbClr val="00B05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059964" y="4056291"/>
            <a:ext cx="788084" cy="5845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en-US" altLang="ja-JP" sz="1200" dirty="0" err="1" smtClean="0">
                <a:solidFill>
                  <a:schemeClr val="accent1"/>
                </a:solidFill>
              </a:rPr>
              <a:t>constSD</a:t>
            </a:r>
            <a:endParaRPr kumimoji="1" lang="en-US" altLang="ja-JP" sz="1200" dirty="0" smtClean="0">
              <a:solidFill>
                <a:schemeClr val="accent1"/>
              </a:solidFill>
            </a:endParaRPr>
          </a:p>
          <a:p>
            <a:r>
              <a:rPr lang="en-US" altLang="ja-JP" sz="1200" dirty="0" err="1" smtClean="0">
                <a:solidFill>
                  <a:srgbClr val="FF0000"/>
                </a:solidFill>
              </a:rPr>
              <a:t>cloudSD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r>
              <a:rPr kumimoji="1" lang="en-US" altLang="ja-JP" sz="1200" dirty="0" smtClean="0">
                <a:solidFill>
                  <a:srgbClr val="00B050"/>
                </a:solidFill>
              </a:rPr>
              <a:t>Gauss</a:t>
            </a:r>
            <a:endParaRPr kumimoji="1" lang="ja-JP" altLang="en-US" sz="1200" dirty="0">
              <a:solidFill>
                <a:srgbClr val="00B05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066332" y="4066339"/>
            <a:ext cx="803925" cy="5845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en-US" altLang="ja-JP" sz="1200" dirty="0" err="1" smtClean="0">
                <a:solidFill>
                  <a:schemeClr val="accent1"/>
                </a:solidFill>
              </a:rPr>
              <a:t>constSD</a:t>
            </a:r>
            <a:endParaRPr kumimoji="1" lang="en-US" altLang="ja-JP" sz="1200" dirty="0" smtClean="0">
              <a:solidFill>
                <a:schemeClr val="accent1"/>
              </a:solidFill>
            </a:endParaRPr>
          </a:p>
          <a:p>
            <a:r>
              <a:rPr lang="en-US" altLang="ja-JP" sz="1200" dirty="0" err="1" smtClean="0">
                <a:solidFill>
                  <a:srgbClr val="FF0000"/>
                </a:solidFill>
              </a:rPr>
              <a:t>cloudSD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r>
              <a:rPr kumimoji="1" lang="en-US" altLang="ja-JP" sz="1200" dirty="0" smtClean="0">
                <a:solidFill>
                  <a:srgbClr val="00B050"/>
                </a:solidFill>
              </a:rPr>
              <a:t>Gauss</a:t>
            </a:r>
            <a:endParaRPr kumimoji="1" lang="ja-JP" alt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7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924" y="236"/>
            <a:ext cx="8369500" cy="836613"/>
          </a:xfrm>
        </p:spPr>
        <p:txBody>
          <a:bodyPr/>
          <a:lstStyle/>
          <a:p>
            <a:r>
              <a:rPr lang="en-US" altLang="ja-JP" sz="3200" dirty="0" smtClean="0"/>
              <a:t>Problems with OB-FG of regional AHI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463" y="995212"/>
            <a:ext cx="4301189" cy="34473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dirty="0" smtClean="0"/>
              <a:t>Large OB-FG variability</a:t>
            </a:r>
          </a:p>
          <a:p>
            <a:pPr marL="534988" lvl="1">
              <a:spcBef>
                <a:spcPts val="0"/>
              </a:spcBef>
            </a:pPr>
            <a:r>
              <a:rPr lang="en-US" altLang="ja-JP" dirty="0" smtClean="0"/>
              <a:t>Larger uncertainty of cloud prediction in higher res. system</a:t>
            </a:r>
          </a:p>
          <a:p>
            <a:pPr marL="892175" lvl="2">
              <a:spcBef>
                <a:spcPts val="0"/>
              </a:spcBef>
            </a:pPr>
            <a:r>
              <a:rPr lang="en-US" altLang="ja-JP" dirty="0" smtClean="0"/>
              <a:t>Mislocation of predicted clouds</a:t>
            </a:r>
          </a:p>
          <a:p>
            <a:pPr marL="534988" lvl="1">
              <a:spcBef>
                <a:spcPts val="0"/>
              </a:spcBef>
            </a:pPr>
            <a:r>
              <a:rPr lang="en-US" altLang="ja-JP" dirty="0" smtClean="0"/>
              <a:t>Inhomogeneous clouds increase </a:t>
            </a:r>
            <a:r>
              <a:rPr lang="en-US" altLang="ja-JP" dirty="0" err="1" smtClean="0"/>
              <a:t>representativity</a:t>
            </a:r>
            <a:r>
              <a:rPr lang="en-US" altLang="ja-JP" dirty="0" smtClean="0"/>
              <a:t> inconsistence</a:t>
            </a:r>
            <a:endParaRPr lang="en-US" altLang="ja-JP" sz="1800" dirty="0" smtClean="0"/>
          </a:p>
          <a:p>
            <a:pPr>
              <a:spcBef>
                <a:spcPts val="0"/>
              </a:spcBef>
            </a:pPr>
            <a:r>
              <a:rPr lang="en-US" altLang="ja-JP" dirty="0" smtClean="0"/>
              <a:t>FG underestimates clouds</a:t>
            </a:r>
          </a:p>
          <a:p>
            <a:pPr marL="534988" lvl="1">
              <a:spcBef>
                <a:spcPts val="0"/>
              </a:spcBef>
            </a:pPr>
            <a:r>
              <a:rPr lang="en-US" altLang="ja-JP" dirty="0" smtClean="0"/>
              <a:t>Model bias, no subgrid clouds in  RTTOV input, insufficient cloud effect in RTTOV</a:t>
            </a:r>
            <a:endParaRPr lang="en-US" altLang="ja-JP" sz="180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3000" y="1449699"/>
            <a:ext cx="3879400" cy="34863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3352" y="5152107"/>
            <a:ext cx="2938939" cy="41490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 rot="16200000">
            <a:off x="2916191" y="3013659"/>
            <a:ext cx="293789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2000" dirty="0" smtClean="0"/>
              <a:t>OB-FG (K)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53440" y="4764663"/>
            <a:ext cx="2428010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ja-JP" sz="2000" dirty="0" smtClean="0"/>
              <a:t>CA (K)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31235" y="6253713"/>
            <a:ext cx="417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OB-FG = (</a:t>
            </a:r>
            <a:r>
              <a:rPr kumimoji="1" lang="en-US" altLang="ja-JP" sz="1600" dirty="0" err="1" smtClean="0"/>
              <a:t>FGclr</a:t>
            </a:r>
            <a:r>
              <a:rPr kumimoji="1" lang="en-US" altLang="ja-JP" sz="1600" dirty="0" smtClean="0"/>
              <a:t>-FG) - (</a:t>
            </a:r>
            <a:r>
              <a:rPr kumimoji="1" lang="en-US" altLang="ja-JP" sz="1600" dirty="0" err="1" smtClean="0"/>
              <a:t>FGclr</a:t>
            </a:r>
            <a:r>
              <a:rPr kumimoji="1" lang="en-US" altLang="ja-JP" sz="1600" dirty="0" smtClean="0"/>
              <a:t>-OB) = A-B</a:t>
            </a:r>
            <a:br>
              <a:rPr kumimoji="1" lang="en-US" altLang="ja-JP" sz="1600" dirty="0" smtClean="0"/>
            </a:br>
            <a:r>
              <a:rPr kumimoji="1" lang="en-US" altLang="ja-JP" sz="1600" dirty="0" smtClean="0"/>
              <a:t>2CA ~ (</a:t>
            </a:r>
            <a:r>
              <a:rPr kumimoji="1" lang="en-US" altLang="ja-JP" sz="1600" dirty="0" err="1" smtClean="0"/>
              <a:t>FGclr</a:t>
            </a:r>
            <a:r>
              <a:rPr kumimoji="1" lang="en-US" altLang="ja-JP" sz="1600" dirty="0" smtClean="0"/>
              <a:t>-FG</a:t>
            </a:r>
            <a:r>
              <a:rPr lang="en-US" altLang="ja-JP" sz="1600" dirty="0"/>
              <a:t>) + (</a:t>
            </a:r>
            <a:r>
              <a:rPr lang="en-US" altLang="ja-JP" sz="1600" dirty="0" err="1"/>
              <a:t>FGclr</a:t>
            </a:r>
            <a:r>
              <a:rPr lang="en-US" altLang="ja-JP" sz="1600" dirty="0"/>
              <a:t>-OB) </a:t>
            </a:r>
            <a:r>
              <a:rPr lang="en-US" altLang="ja-JP" sz="1600" dirty="0" smtClean="0"/>
              <a:t> = A+B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68124" y="1315677"/>
            <a:ext cx="2670811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ja-JP" sz="1600" dirty="0" smtClean="0"/>
              <a:t>AHI in JMA regional system</a:t>
            </a:r>
            <a:endParaRPr kumimoji="1" lang="ja-JP" altLang="en-US" sz="1600" dirty="0"/>
          </a:p>
        </p:txBody>
      </p:sp>
      <p:sp>
        <p:nvSpPr>
          <p:cNvPr id="5" name="円/楕円 4"/>
          <p:cNvSpPr/>
          <p:nvPr/>
        </p:nvSpPr>
        <p:spPr bwMode="auto">
          <a:xfrm rot="20367766">
            <a:off x="4999370" y="2904294"/>
            <a:ext cx="1333242" cy="1856936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 rot="1542555">
            <a:off x="4852083" y="1185341"/>
            <a:ext cx="720080" cy="1931265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648679" y="1351698"/>
            <a:ext cx="3387816" cy="1496153"/>
            <a:chOff x="5479004" y="1340455"/>
            <a:chExt cx="3387816" cy="1496153"/>
          </a:xfrm>
        </p:grpSpPr>
        <p:sp>
          <p:nvSpPr>
            <p:cNvPr id="10" name="角丸四角形 9"/>
            <p:cNvSpPr/>
            <p:nvPr/>
          </p:nvSpPr>
          <p:spPr bwMode="auto">
            <a:xfrm>
              <a:off x="6405163" y="1340455"/>
              <a:ext cx="2461657" cy="1496153"/>
            </a:xfrm>
            <a:prstGeom prst="roundRect">
              <a:avLst/>
            </a:prstGeom>
            <a:solidFill>
              <a:srgbClr val="F3FFF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ja-JP" sz="1400" dirty="0" err="1" smtClean="0"/>
                <a:t>OB~FGclr</a:t>
              </a:r>
              <a:r>
                <a:rPr lang="en-US" altLang="ja-JP" sz="1400" dirty="0" smtClean="0"/>
                <a:t> </a:t>
              </a:r>
              <a:r>
                <a:rPr lang="en-US" altLang="ja-JP" sz="1400" dirty="0"/>
                <a:t>and </a:t>
              </a:r>
              <a:r>
                <a:rPr lang="en-US" altLang="ja-JP" sz="1400" dirty="0" smtClean="0"/>
                <a:t>FG&lt;</a:t>
              </a:r>
              <a:r>
                <a:rPr lang="en-US" altLang="ja-JP" sz="1400" dirty="0" err="1" smtClean="0"/>
                <a:t>FGclr</a:t>
              </a:r>
              <a:endParaRPr lang="en-US" altLang="ja-JP" sz="1400" dirty="0" smtClean="0"/>
            </a:p>
            <a:p>
              <a:endParaRPr lang="en-US" altLang="ja-JP" sz="1400" dirty="0"/>
            </a:p>
            <a:p>
              <a:r>
                <a:rPr lang="en-US" altLang="ja-JP" sz="1400" dirty="0" smtClean="0">
                  <a:sym typeface="Wingdings" panose="05000000000000000000" pitchFamily="2" charset="2"/>
                </a:rPr>
                <a:t>FG overestimates clouds</a:t>
              </a:r>
            </a:p>
            <a:p>
              <a:r>
                <a: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rPr>
                <a:t>(The boundary indicates FG clouds in OB</a:t>
              </a:r>
              <a:r>
                <a:rPr lang="en-US" altLang="ja-JP" sz="1400" dirty="0" smtClean="0">
                  <a:sym typeface="Wingdings" panose="05000000000000000000" pitchFamily="2" charset="2"/>
                </a:rPr>
                <a:t> clear-sky areas)</a:t>
              </a:r>
              <a:endPara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 bwMode="auto">
            <a:xfrm>
              <a:off x="5479004" y="2077708"/>
              <a:ext cx="867537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" name="グループ化 15"/>
          <p:cNvGrpSpPr/>
          <p:nvPr/>
        </p:nvGrpSpPr>
        <p:grpSpPr>
          <a:xfrm>
            <a:off x="6391970" y="3346825"/>
            <a:ext cx="2644532" cy="1923523"/>
            <a:chOff x="6322765" y="3789673"/>
            <a:chExt cx="2544056" cy="1662579"/>
          </a:xfrm>
        </p:grpSpPr>
        <p:sp>
          <p:nvSpPr>
            <p:cNvPr id="9" name="角丸四角形 8"/>
            <p:cNvSpPr/>
            <p:nvPr/>
          </p:nvSpPr>
          <p:spPr bwMode="auto">
            <a:xfrm>
              <a:off x="6761658" y="3789673"/>
              <a:ext cx="2105163" cy="1662579"/>
            </a:xfrm>
            <a:prstGeom prst="roundRect">
              <a:avLst/>
            </a:prstGeom>
            <a:solidFill>
              <a:srgbClr val="F3FFF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ja-JP" sz="1400" dirty="0" err="1"/>
                <a:t>FG~FGclr</a:t>
              </a:r>
              <a:r>
                <a:rPr lang="en-US" altLang="ja-JP" sz="1400" dirty="0"/>
                <a:t> and OB&lt;FG</a:t>
              </a:r>
            </a:p>
            <a:p>
              <a:endParaRPr lang="en-US" altLang="ja-JP" sz="1400" dirty="0"/>
            </a:p>
            <a:p>
              <a:r>
                <a:rPr lang="en-US" altLang="ja-JP" sz="1400" dirty="0" smtClean="0">
                  <a:sym typeface="Wingdings" panose="05000000000000000000" pitchFamily="2" charset="2"/>
                </a:rPr>
                <a:t>FG </a:t>
              </a:r>
              <a:r>
                <a:rPr lang="en-US" altLang="ja-JP" sz="1400" dirty="0">
                  <a:solidFill>
                    <a:srgbClr val="FF0000"/>
                  </a:solidFill>
                  <a:sym typeface="Wingdings" panose="05000000000000000000" pitchFamily="2" charset="2"/>
                </a:rPr>
                <a:t>significantly </a:t>
              </a:r>
              <a:r>
                <a:rPr lang="en-US" altLang="ja-JP" sz="14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underestimates</a:t>
              </a:r>
              <a:r>
                <a:rPr lang="en-US" altLang="ja-JP" sz="1400" dirty="0" smtClean="0">
                  <a:sym typeface="Wingdings" panose="05000000000000000000" pitchFamily="2" charset="2"/>
                </a:rPr>
                <a:t> clouds.</a:t>
              </a:r>
              <a:r>
                <a:rPr lang="en-US" altLang="ja-JP" sz="1400" dirty="0">
                  <a:latin typeface="Arial" charset="0"/>
                  <a:ea typeface="ＭＳ Ｐゴシック" pitchFamily="50" charset="-128"/>
                  <a:sym typeface="Wingdings" panose="05000000000000000000" pitchFamily="2" charset="2"/>
                </a:rPr>
                <a:t/>
              </a:r>
              <a:br>
                <a:rPr lang="en-US" altLang="ja-JP" sz="1400" dirty="0">
                  <a:latin typeface="Arial" charset="0"/>
                  <a:ea typeface="ＭＳ Ｐゴシック" pitchFamily="50" charset="-128"/>
                  <a:sym typeface="Wingdings" panose="05000000000000000000" pitchFamily="2" charset="2"/>
                </a:rPr>
              </a:br>
              <a:r>
                <a:rPr lang="en-US" altLang="ja-JP" sz="1400" dirty="0" smtClean="0">
                  <a:latin typeface="Arial" charset="0"/>
                  <a:ea typeface="ＭＳ Ｐゴシック" pitchFamily="50" charset="-128"/>
                  <a:sym typeface="Wingdings" panose="05000000000000000000" pitchFamily="2" charset="2"/>
                </a:rPr>
                <a:t>(The boundary indicates FG clear-sky in OB cloudy areas)</a:t>
              </a:r>
              <a:endParaRPr lang="en-US" altLang="ja-JP" sz="1400" dirty="0" smtClean="0">
                <a:sym typeface="Wingdings" panose="05000000000000000000" pitchFamily="2" charset="2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 bwMode="auto">
            <a:xfrm>
              <a:off x="6322765" y="4416459"/>
              <a:ext cx="444435" cy="371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8" name="直線コネクタ 7"/>
          <p:cNvCxnSpPr/>
          <p:nvPr/>
        </p:nvCxnSpPr>
        <p:spPr bwMode="auto">
          <a:xfrm>
            <a:off x="4787963" y="3079841"/>
            <a:ext cx="32982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グループ化 22"/>
          <p:cNvGrpSpPr/>
          <p:nvPr/>
        </p:nvGrpSpPr>
        <p:grpSpPr>
          <a:xfrm>
            <a:off x="515568" y="4651660"/>
            <a:ext cx="2937892" cy="2161716"/>
            <a:chOff x="515568" y="4365104"/>
            <a:chExt cx="2937892" cy="2377888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5" cstate="print"/>
            <a:srcRect t="7117" b="9999"/>
            <a:stretch/>
          </p:blipFill>
          <p:spPr>
            <a:xfrm>
              <a:off x="784821" y="4654759"/>
              <a:ext cx="2472168" cy="2088233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515568" y="4365104"/>
              <a:ext cx="2937892" cy="3169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altLang="ja-JP" sz="1400" dirty="0" smtClean="0"/>
                <a:t>IASI in ECMWF global system</a:t>
              </a:r>
              <a:endParaRPr kumimoji="1" lang="ja-JP" altLang="en-US" sz="1400" dirty="0"/>
            </a:p>
          </p:txBody>
        </p:sp>
        <p:cxnSp>
          <p:nvCxnSpPr>
            <p:cNvPr id="22" name="直線コネクタ 21"/>
            <p:cNvCxnSpPr/>
            <p:nvPr/>
          </p:nvCxnSpPr>
          <p:spPr bwMode="auto">
            <a:xfrm>
              <a:off x="1059401" y="5655442"/>
              <a:ext cx="185399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テキスト ボックス 23"/>
          <p:cNvSpPr txBox="1"/>
          <p:nvPr/>
        </p:nvSpPr>
        <p:spPr>
          <a:xfrm>
            <a:off x="7596336" y="5342175"/>
            <a:ext cx="773640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ja-JP" sz="1100" dirty="0"/>
              <a:t>l</a:t>
            </a:r>
            <a:r>
              <a:rPr lang="en-US" altLang="ja-JP" sz="1100" dirty="0" smtClean="0"/>
              <a:t>og(</a:t>
            </a:r>
            <a:r>
              <a:rPr lang="en-US" altLang="ja-JP" sz="1100" dirty="0" err="1" smtClean="0"/>
              <a:t>num</a:t>
            </a:r>
            <a:r>
              <a:rPr lang="en-US" altLang="ja-JP" sz="1100" dirty="0" smtClean="0"/>
              <a:t>)</a:t>
            </a:r>
            <a:endParaRPr kumimoji="1" lang="ja-JP" altLang="en-US" sz="1100" dirty="0"/>
          </a:p>
        </p:txBody>
      </p:sp>
      <p:sp>
        <p:nvSpPr>
          <p:cNvPr id="25" name="円/楕円 24"/>
          <p:cNvSpPr/>
          <p:nvPr/>
        </p:nvSpPr>
        <p:spPr bwMode="auto">
          <a:xfrm>
            <a:off x="821584" y="5421969"/>
            <a:ext cx="789927" cy="81534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81729" y="6715377"/>
            <a:ext cx="139749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800" dirty="0" smtClean="0"/>
              <a:t>0</a:t>
            </a:r>
            <a:endParaRPr kumimoji="1" lang="ja-JP" altLang="en-US" sz="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59799" y="6719575"/>
            <a:ext cx="139749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800" dirty="0" smtClean="0"/>
              <a:t>70</a:t>
            </a:r>
            <a:endParaRPr kumimoji="1" lang="ja-JP" altLang="en-US" sz="800" dirty="0"/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859958" y="6613450"/>
            <a:ext cx="203852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800" dirty="0" smtClean="0"/>
              <a:t>-30</a:t>
            </a:r>
            <a:endParaRPr kumimoji="1" lang="ja-JP" altLang="en-US" sz="800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859222" y="4928781"/>
            <a:ext cx="203852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800" dirty="0"/>
              <a:t>3</a:t>
            </a:r>
            <a:r>
              <a:rPr lang="en-US" altLang="ja-JP" sz="800" dirty="0" smtClean="0"/>
              <a:t>0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2358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8604448" cy="836613"/>
          </a:xfrm>
        </p:spPr>
        <p:txBody>
          <a:bodyPr/>
          <a:lstStyle/>
          <a:p>
            <a:r>
              <a:rPr kumimoji="1" lang="en-US" altLang="ja-JP" sz="3200" dirty="0" smtClean="0"/>
              <a:t>Summary and discussion of all-sky rad assimilation at JMA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452" y="908720"/>
            <a:ext cx="9145016" cy="5543550"/>
          </a:xfrm>
        </p:spPr>
        <p:txBody>
          <a:bodyPr/>
          <a:lstStyle/>
          <a:p>
            <a:r>
              <a:rPr kumimoji="1" lang="en-US" altLang="ja-JP" dirty="0" smtClean="0"/>
              <a:t>All-sky </a:t>
            </a:r>
            <a:r>
              <a:rPr kumimoji="1" lang="en-US" altLang="ja-JP" dirty="0" smtClean="0">
                <a:solidFill>
                  <a:srgbClr val="FF0000"/>
                </a:solidFill>
              </a:rPr>
              <a:t>MW</a:t>
            </a:r>
            <a:r>
              <a:rPr kumimoji="1" lang="en-US" altLang="ja-JP" dirty="0" smtClean="0"/>
              <a:t> imagers</a:t>
            </a:r>
          </a:p>
          <a:p>
            <a:pPr lvl="1"/>
            <a:r>
              <a:rPr lang="en-US" altLang="ja-JP" dirty="0" smtClean="0"/>
              <a:t>Developed super-</a:t>
            </a:r>
            <a:r>
              <a:rPr lang="en-US" altLang="ja-JP" dirty="0" err="1" smtClean="0"/>
              <a:t>ob</a:t>
            </a:r>
            <a:r>
              <a:rPr lang="en-US" altLang="ja-JP" dirty="0" smtClean="0"/>
              <a:t> and gross error QC using the cloud parameter</a:t>
            </a:r>
          </a:p>
          <a:p>
            <a:pPr lvl="1"/>
            <a:r>
              <a:rPr lang="en-US" altLang="ja-JP" dirty="0" smtClean="0"/>
              <a:t>Preliminary results of cycle assimilation experiments show </a:t>
            </a:r>
            <a:r>
              <a:rPr lang="en-US" altLang="ja-JP" dirty="0" smtClean="0">
                <a:solidFill>
                  <a:srgbClr val="FF0000"/>
                </a:solidFill>
              </a:rPr>
              <a:t>positive impacts in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T/H/W and TC forecasts</a:t>
            </a:r>
          </a:p>
          <a:p>
            <a:pPr lvl="1"/>
            <a:r>
              <a:rPr lang="en-US" altLang="ja-JP" dirty="0" smtClean="0"/>
              <a:t>Model biases probably cause </a:t>
            </a:r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degradation in T850 and TCWV</a:t>
            </a:r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altLang="ja-JP" dirty="0" smtClean="0"/>
              <a:t>All-sky </a:t>
            </a:r>
            <a:r>
              <a:rPr lang="en-US" altLang="ja-JP" dirty="0" smtClean="0">
                <a:solidFill>
                  <a:srgbClr val="FF0000"/>
                </a:solidFill>
              </a:rPr>
              <a:t>IR</a:t>
            </a:r>
            <a:r>
              <a:rPr lang="en-US" altLang="ja-JP" dirty="0" smtClean="0"/>
              <a:t> sounders/imagers</a:t>
            </a:r>
          </a:p>
          <a:p>
            <a:pPr lvl="1"/>
            <a:r>
              <a:rPr lang="en-US" altLang="ja-JP" dirty="0" smtClean="0"/>
              <a:t>Developed an </a:t>
            </a:r>
            <a:r>
              <a:rPr lang="en-US" altLang="ja-JP" dirty="0" smtClean="0">
                <a:solidFill>
                  <a:srgbClr val="FF0000"/>
                </a:solidFill>
              </a:rPr>
              <a:t>cloud parameter</a:t>
            </a:r>
            <a:r>
              <a:rPr lang="en-US" altLang="ja-JP" dirty="0" smtClean="0"/>
              <a:t> that well predicts OB-FG variability</a:t>
            </a:r>
          </a:p>
          <a:p>
            <a:pPr lvl="1"/>
            <a:r>
              <a:rPr lang="en-US" altLang="ja-JP" dirty="0" smtClean="0"/>
              <a:t>Exception is </a:t>
            </a:r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window bands of AHI in high-res system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Plan to start assimilating all-sky AHI rad at only humidity bands</a:t>
            </a:r>
          </a:p>
          <a:p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Final remarks</a:t>
            </a:r>
            <a:r>
              <a:rPr lang="en-US" altLang="ja-JP" dirty="0" smtClean="0">
                <a:sym typeface="Wingdings" panose="05000000000000000000" pitchFamily="2" charset="2"/>
              </a:rPr>
              <a:t> : All-sky rad assimilation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Highly relies on model performance of clouds/</a:t>
            </a:r>
            <a:r>
              <a:rPr lang="en-US" altLang="ja-JP" dirty="0" err="1" smtClean="0">
                <a:sym typeface="Wingdings" panose="05000000000000000000" pitchFamily="2" charset="2"/>
              </a:rPr>
              <a:t>precip</a:t>
            </a:r>
            <a:r>
              <a:rPr lang="en-US" altLang="ja-JP" dirty="0" smtClean="0">
                <a:sym typeface="Wingdings" panose="05000000000000000000" pitchFamily="2" charset="2"/>
              </a:rPr>
              <a:t> prediction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Requires careful QC (and BC) that handle (remove) situations where NWP and RT models do not accurately reproduce observations</a:t>
            </a:r>
          </a:p>
          <a:p>
            <a:pPr lvl="2"/>
            <a:r>
              <a:rPr lang="en-US" altLang="ja-JP" dirty="0" smtClean="0"/>
              <a:t>How to handle convective </a:t>
            </a:r>
            <a:r>
              <a:rPr lang="en-US" altLang="ja-JP" dirty="0"/>
              <a:t>clouds, highly inhomogeneous </a:t>
            </a:r>
            <a:r>
              <a:rPr lang="en-US" altLang="ja-JP" dirty="0" smtClean="0"/>
              <a:t>clouds, mislocation error, inconsistent representativeness, negative bias (insufficient cloud),,, ?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2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42512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964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7427913" cy="836613"/>
          </a:xfrm>
        </p:spPr>
        <p:txBody>
          <a:bodyPr/>
          <a:lstStyle/>
          <a:p>
            <a:r>
              <a:rPr lang="en-US" altLang="ja-JP" sz="2800" dirty="0" smtClean="0"/>
              <a:t>Normalized OB-FG </a:t>
            </a:r>
            <a:r>
              <a:rPr kumimoji="1" lang="en-US" altLang="ja-JP" sz="2800" dirty="0" smtClean="0"/>
              <a:t>before/after QC</a:t>
            </a:r>
            <a:endParaRPr kumimoji="1" lang="ja-JP" altLang="en-US" sz="2800" dirty="0"/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1998127" y="1828335"/>
            <a:ext cx="73887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19V</a:t>
            </a:r>
            <a:endParaRPr lang="ja-JP" altLang="en-US" sz="2400" b="1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2124528" y="4729141"/>
            <a:ext cx="73887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37V</a:t>
            </a:r>
            <a:endParaRPr lang="ja-JP" altLang="en-US" sz="2400" b="1" dirty="0"/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445719" y="1044335"/>
            <a:ext cx="1012851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FF0000"/>
                </a:solidFill>
              </a:rPr>
              <a:t>Red: OBS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Blue: GES</a:t>
            </a:r>
            <a:endParaRPr lang="ja-JP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3491880" y="1044335"/>
            <a:ext cx="1138309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</a:rPr>
              <a:t>Red: </a:t>
            </a:r>
            <a:r>
              <a:rPr lang="en-US" altLang="ja-JP" sz="1400" dirty="0" smtClean="0">
                <a:solidFill>
                  <a:srgbClr val="FF0000"/>
                </a:solidFill>
              </a:rPr>
              <a:t>OB-FG</a:t>
            </a:r>
            <a:endParaRPr lang="en-US" altLang="ja-JP" sz="14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Grey: Gaussian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4778" y="809237"/>
            <a:ext cx="3048000" cy="6044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6399669" y="635392"/>
            <a:ext cx="2533662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After QC+BC</a:t>
            </a:r>
            <a:endParaRPr kumimoji="1" lang="en-US" altLang="ja-JP" sz="14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3405" y="698771"/>
            <a:ext cx="3030682" cy="611331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111915" y="619341"/>
            <a:ext cx="2533662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Before QC+BC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19872" y="3501008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(OB-FG)/SD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64470" y="3573016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(OB-FG)/SD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91880" y="6597932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(OB-FG)/SD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36478" y="6669940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(OB-FG)/SD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1029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All-sky IR rad : AHI &amp; JMA-NHM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80728"/>
            <a:ext cx="5616624" cy="4679726"/>
          </a:xfrm>
        </p:spPr>
        <p:txBody>
          <a:bodyPr/>
          <a:lstStyle/>
          <a:p>
            <a:r>
              <a:rPr kumimoji="1" lang="en-US" altLang="ja-JP" sz="2000" dirty="0" smtClean="0"/>
              <a:t>Himawari-8/AHI</a:t>
            </a:r>
          </a:p>
          <a:p>
            <a:pPr lvl="1"/>
            <a:r>
              <a:rPr lang="en-US" altLang="ja-JP" sz="1800" dirty="0" smtClean="0"/>
              <a:t>10 IR bands with 2.0 km resolution</a:t>
            </a:r>
          </a:p>
          <a:p>
            <a:r>
              <a:rPr kumimoji="1" lang="en-US" altLang="ja-JP" sz="2000" dirty="0" smtClean="0"/>
              <a:t>JMA-NHM</a:t>
            </a:r>
          </a:p>
          <a:p>
            <a:pPr lvl="1"/>
            <a:r>
              <a:rPr lang="en-US" altLang="ja-JP" sz="1800" dirty="0" smtClean="0"/>
              <a:t>Cloud-resolving, Non-Hydrostatic Model, used for operational </a:t>
            </a:r>
            <a:r>
              <a:rPr lang="en-US" altLang="ja-JP" sz="1800" dirty="0" err="1" smtClean="0"/>
              <a:t>meso</a:t>
            </a:r>
            <a:r>
              <a:rPr lang="en-US" altLang="ja-JP" sz="1800" dirty="0" smtClean="0"/>
              <a:t>-scale system</a:t>
            </a:r>
          </a:p>
          <a:p>
            <a:pPr lvl="1"/>
            <a:r>
              <a:rPr lang="en-US" altLang="ja-JP" sz="1800" dirty="0" smtClean="0"/>
              <a:t>5 hydrometeors</a:t>
            </a:r>
          </a:p>
          <a:p>
            <a:pPr lvl="1"/>
            <a:r>
              <a:rPr lang="en-US" altLang="ja-JP" sz="1800" dirty="0"/>
              <a:t>5</a:t>
            </a:r>
            <a:r>
              <a:rPr lang="en-US" altLang="ja-JP" sz="1800" dirty="0" smtClean="0"/>
              <a:t>km-res, 50 layers, </a:t>
            </a:r>
          </a:p>
          <a:p>
            <a:r>
              <a:rPr lang="en-US" altLang="ja-JP" sz="2000" dirty="0" smtClean="0"/>
              <a:t>RTTOV11.2 </a:t>
            </a:r>
          </a:p>
          <a:p>
            <a:pPr lvl="1"/>
            <a:r>
              <a:rPr lang="en-US" altLang="ja-JP" sz="1800" dirty="0" smtClean="0"/>
              <a:t>Input clouds from micro-physical process (grid-scale cloud)</a:t>
            </a:r>
          </a:p>
          <a:p>
            <a:pPr lvl="1"/>
            <a:r>
              <a:rPr lang="en-US" altLang="ja-JP" sz="1800" dirty="0" smtClean="0"/>
              <a:t>Cloud fraction is set to one</a:t>
            </a:r>
          </a:p>
          <a:p>
            <a:pPr marL="269875" lvl="1" indent="-269875">
              <a:buClr>
                <a:schemeClr val="accent1"/>
              </a:buClr>
              <a:buSzPct val="90000"/>
              <a:buBlip>
                <a:blip r:embed="rId2"/>
              </a:buBlip>
            </a:pPr>
            <a:r>
              <a:rPr lang="en-US" altLang="ja-JP" sz="1800" dirty="0" smtClean="0">
                <a:sym typeface="Wingdings" panose="05000000000000000000" pitchFamily="2" charset="2"/>
              </a:rPr>
              <a:t>Pre-</a:t>
            </a:r>
            <a:r>
              <a:rPr lang="en-US" altLang="ja-JP" sz="1800" dirty="0" err="1" smtClean="0">
                <a:sym typeface="Wingdings" panose="05000000000000000000" pitchFamily="2" charset="2"/>
              </a:rPr>
              <a:t>processings</a:t>
            </a:r>
            <a:endParaRPr lang="en-US" altLang="ja-JP" sz="1800" dirty="0" smtClean="0">
              <a:sym typeface="Wingdings" panose="05000000000000000000" pitchFamily="2" charset="2"/>
            </a:endParaRPr>
          </a:p>
          <a:p>
            <a:pPr marL="711200" lvl="2" indent="-269875">
              <a:buClr>
                <a:schemeClr val="accent1"/>
              </a:buClr>
              <a:buSzPct val="90000"/>
              <a:buBlip>
                <a:blip r:embed="rId2"/>
              </a:buBlip>
            </a:pPr>
            <a:r>
              <a:rPr lang="en-US" altLang="ja-JP" sz="1600" dirty="0">
                <a:sym typeface="Wingdings" panose="05000000000000000000" pitchFamily="2" charset="2"/>
              </a:rPr>
              <a:t>S</a:t>
            </a:r>
            <a:r>
              <a:rPr lang="en-US" altLang="ja-JP" sz="1600" dirty="0" smtClean="0">
                <a:sym typeface="Wingdings" panose="05000000000000000000" pitchFamily="2" charset="2"/>
              </a:rPr>
              <a:t>uper-</a:t>
            </a:r>
            <a:r>
              <a:rPr lang="en-US" altLang="ja-JP" sz="1600" dirty="0" err="1" smtClean="0">
                <a:sym typeface="Wingdings" panose="05000000000000000000" pitchFamily="2" charset="2"/>
              </a:rPr>
              <a:t>ob</a:t>
            </a:r>
            <a:r>
              <a:rPr lang="en-US" altLang="ja-JP" sz="1600" dirty="0" smtClean="0">
                <a:sym typeface="Wingdings" panose="05000000000000000000" pitchFamily="2" charset="2"/>
              </a:rPr>
              <a:t> : Averaging 2x2pixels</a:t>
            </a:r>
          </a:p>
          <a:p>
            <a:pPr lvl="1"/>
            <a:r>
              <a:rPr lang="en-US" altLang="ja-JP" sz="1600" dirty="0" smtClean="0"/>
              <a:t>Remove data with |OB-FG|&gt;30K or 50K</a:t>
            </a:r>
          </a:p>
          <a:p>
            <a:r>
              <a:rPr lang="en-US" altLang="ja-JP" sz="2000" dirty="0" smtClean="0"/>
              <a:t>Case : 03~09 UTC on 7~11 Sep 2015 </a:t>
            </a:r>
          </a:p>
          <a:p>
            <a:pPr lvl="1"/>
            <a:r>
              <a:rPr lang="en-US" altLang="ja-JP" sz="1600" dirty="0" smtClean="0"/>
              <a:t>~220,000 samples</a:t>
            </a:r>
          </a:p>
          <a:p>
            <a:pPr marL="449263" lvl="1" indent="0">
              <a:buNone/>
            </a:pPr>
            <a:endParaRPr lang="en-US" altLang="ja-JP" sz="1800" dirty="0" smtClean="0"/>
          </a:p>
          <a:p>
            <a:pPr lvl="1"/>
            <a:endParaRPr kumimoji="1" lang="ja-JP" altLang="en-US" sz="1800" dirty="0"/>
          </a:p>
        </p:txBody>
      </p:sp>
      <p:graphicFrame>
        <p:nvGraphicFramePr>
          <p:cNvPr id="5" name="Group 135"/>
          <p:cNvGraphicFramePr>
            <a:graphicFrameLocks noGrp="1"/>
          </p:cNvGraphicFramePr>
          <p:nvPr>
            <p:extLst/>
          </p:nvPr>
        </p:nvGraphicFramePr>
        <p:xfrm>
          <a:off x="5826592" y="1089632"/>
          <a:ext cx="3317408" cy="5732461"/>
        </p:xfrm>
        <a:graphic>
          <a:graphicData uri="http://schemas.openxmlformats.org/drawingml/2006/table">
            <a:tbl>
              <a:tblPr/>
              <a:tblGrid>
                <a:gridCol w="764734"/>
                <a:gridCol w="1493407"/>
                <a:gridCol w="1059267"/>
              </a:tblGrid>
              <a:tr h="362928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Himawari-8,9/AHI</a:t>
                      </a:r>
                    </a:p>
                  </a:txBody>
                  <a:tcPr marL="93104" marR="931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明朝" pitchFamily="17" charset="-128"/>
                        <a:cs typeface="Arial" pitchFamily="34" charset="0"/>
                      </a:endParaRP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67617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Band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Wavelength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 [</a:t>
                      </a: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μm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]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Spatial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Resolution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0.43 - 0.48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0.50 - 0.52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0.63 - 0.66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0.5km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0.85 - 0.87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1.60 - 1.62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6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2.25 - 2.27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7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3.74 - 3.96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8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6.06 - 6.43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9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6.89 - 7.01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10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7.26 - 7.43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11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8.44 - 8.76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12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9.54 - 9.72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13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10.3 - 10.6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14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11.1- 11.3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15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12.2 - 12.5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33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16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13.2 - 13.4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2km</a:t>
                      </a:r>
                    </a:p>
                  </a:txBody>
                  <a:tcPr marL="93104" marR="93104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45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Content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1. All-sky radiance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assimilation</a:t>
            </a:r>
            <a:r>
              <a:rPr kumimoji="1" lang="en-US" altLang="ja-JP" sz="2800" dirty="0" smtClean="0"/>
              <a:t> for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MW</a:t>
            </a:r>
            <a:r>
              <a:rPr kumimoji="1" lang="en-US" altLang="ja-JP" sz="2800" dirty="0" smtClean="0"/>
              <a:t> imagers</a:t>
            </a:r>
          </a:p>
          <a:p>
            <a:r>
              <a:rPr kumimoji="1" lang="en-US" altLang="ja-JP" sz="2800" dirty="0" smtClean="0"/>
              <a:t>2. All-sky radiances assimilation for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IR</a:t>
            </a:r>
            <a:r>
              <a:rPr kumimoji="1" lang="en-US" altLang="ja-JP" sz="2800" dirty="0" smtClean="0"/>
              <a:t> sounders/imagers</a:t>
            </a:r>
          </a:p>
          <a:p>
            <a:pPr lvl="1"/>
            <a:r>
              <a:rPr lang="en-US" altLang="ja-JP" sz="2400" dirty="0" smtClean="0"/>
              <a:t>Preliminary study for IASI in ECMWF global system</a:t>
            </a:r>
            <a:r>
              <a:rPr kumimoji="1" lang="en-US" altLang="ja-JP" sz="2400" dirty="0" smtClean="0"/>
              <a:t> </a:t>
            </a:r>
          </a:p>
          <a:p>
            <a:pPr lvl="1"/>
            <a:r>
              <a:rPr kumimoji="1" lang="en-US" altLang="ja-JP" sz="2400" dirty="0" smtClean="0"/>
              <a:t>Preliminary study for Himwari-8/AHI in JMA regional system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2960697" y="5036641"/>
            <a:ext cx="6113377" cy="178756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4508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Ref: Assimilation of overcast</a:t>
            </a:r>
            <a:r>
              <a:rPr lang="en-US" altLang="ja-JP" dirty="0"/>
              <a:t>, opaque radiances of MTSAT IR window </a:t>
            </a:r>
            <a:r>
              <a:rPr lang="en-US" altLang="ja-JP" dirty="0" err="1" smtClean="0"/>
              <a:t>ch</a:t>
            </a:r>
            <a:endParaRPr lang="en-US" altLang="ja-JP" dirty="0" smtClean="0"/>
          </a:p>
          <a:p>
            <a:pPr marL="714375" lvl="2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Based </a:t>
            </a:r>
            <a:r>
              <a:rPr lang="en-US" altLang="ja-JP" dirty="0"/>
              <a:t>on simple cloud </a:t>
            </a:r>
            <a:r>
              <a:rPr lang="en-US" altLang="ja-JP" dirty="0" smtClean="0"/>
              <a:t>approach</a:t>
            </a:r>
          </a:p>
          <a:p>
            <a:pPr marL="714375" lvl="2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Small </a:t>
            </a:r>
            <a:r>
              <a:rPr lang="en-US" altLang="ja-JP" dirty="0"/>
              <a:t>positive impacts on temperature and wind forecast In global data assimilation </a:t>
            </a:r>
            <a:r>
              <a:rPr lang="en-US" altLang="ja-JP" dirty="0" smtClean="0"/>
              <a:t>experiments</a:t>
            </a:r>
          </a:p>
          <a:p>
            <a:pPr marL="714375" lvl="2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Wingdings" panose="05000000000000000000" pitchFamily="2" charset="2"/>
              </a:rPr>
              <a:t>Okamoto </a:t>
            </a:r>
            <a:r>
              <a:rPr lang="en-US" altLang="ja-JP" dirty="0">
                <a:sym typeface="Wingdings" panose="05000000000000000000" pitchFamily="2" charset="2"/>
              </a:rPr>
              <a:t>(</a:t>
            </a:r>
            <a:r>
              <a:rPr lang="en-US" altLang="ja-JP" dirty="0" smtClean="0">
                <a:sym typeface="Wingdings" panose="05000000000000000000" pitchFamily="2" charset="2"/>
              </a:rPr>
              <a:t>2013), QJRMS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3504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414" r="52233"/>
          <a:stretch/>
        </p:blipFill>
        <p:spPr>
          <a:xfrm>
            <a:off x="6089152" y="4725144"/>
            <a:ext cx="2972839" cy="216024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3430" y="5694347"/>
            <a:ext cx="296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Current</a:t>
            </a:r>
            <a:r>
              <a:rPr kumimoji="1" lang="en-US" altLang="ja-JP" sz="1600" dirty="0" smtClean="0"/>
              <a:t> JMA global model has </a:t>
            </a:r>
            <a:r>
              <a:rPr kumimoji="1" lang="en-US" altLang="ja-JP" sz="1600" dirty="0" smtClean="0">
                <a:solidFill>
                  <a:srgbClr val="FF00FF"/>
                </a:solidFill>
              </a:rPr>
              <a:t>biases in CLW,</a:t>
            </a:r>
            <a:r>
              <a:rPr lang="ja-JP" altLang="en-US" sz="1600" dirty="0" smtClean="0">
                <a:solidFill>
                  <a:srgbClr val="FF00FF"/>
                </a:solidFill>
              </a:rPr>
              <a:t>  </a:t>
            </a:r>
            <a:r>
              <a:rPr lang="en-US" altLang="ja-JP" sz="1600" dirty="0" smtClean="0">
                <a:solidFill>
                  <a:srgbClr val="FF00FF"/>
                </a:solidFill>
              </a:rPr>
              <a:t>i.e. insufficient CLW in cloudy situation</a:t>
            </a:r>
            <a:r>
              <a:rPr lang="en-US" altLang="ja-JP" sz="1600" dirty="0" smtClean="0"/>
              <a:t>.</a:t>
            </a:r>
            <a:endParaRPr kumimoji="1" lang="en-US" altLang="ja-JP" sz="1600" dirty="0" smtClean="0"/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804" y="0"/>
            <a:ext cx="8170704" cy="836613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1. All-sky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MW</a:t>
            </a:r>
            <a:r>
              <a:rPr kumimoji="1" lang="en-US" altLang="ja-JP" sz="2800" dirty="0" smtClean="0"/>
              <a:t> imager radiance assimilation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430" y="980728"/>
            <a:ext cx="8899656" cy="3835382"/>
          </a:xfrm>
        </p:spPr>
        <p:txBody>
          <a:bodyPr/>
          <a:lstStyle/>
          <a:p>
            <a:r>
              <a:rPr lang="en-US" altLang="ja-JP" sz="2000" dirty="0" smtClean="0"/>
              <a:t>Super-</a:t>
            </a:r>
            <a:r>
              <a:rPr lang="en-US" altLang="ja-JP" sz="2000" dirty="0" err="1" smtClean="0"/>
              <a:t>ob</a:t>
            </a:r>
            <a:r>
              <a:rPr lang="en-US" altLang="ja-JP" sz="2000" dirty="0" smtClean="0"/>
              <a:t> : averaging observations in 80-km grid box</a:t>
            </a:r>
          </a:p>
          <a:p>
            <a:r>
              <a:rPr lang="en-US" altLang="ja-JP" sz="2000" dirty="0" smtClean="0"/>
              <a:t>Symmetric cloud parameter           (</a:t>
            </a:r>
            <a:r>
              <a:rPr lang="en-US" altLang="ja-JP" sz="2000" dirty="0"/>
              <a:t>Geer and Bauer 2011, </a:t>
            </a:r>
            <a:r>
              <a:rPr lang="en-US" altLang="ja-JP" sz="2000" dirty="0" smtClean="0"/>
              <a:t>QJRMS)</a:t>
            </a:r>
          </a:p>
          <a:p>
            <a:pPr lvl="1"/>
            <a:r>
              <a:rPr lang="en-US" altLang="ja-JP" sz="1600" dirty="0" smtClean="0"/>
              <a:t>Determine thresholds of gross error QC </a:t>
            </a:r>
            <a:r>
              <a:rPr lang="en-US" altLang="ja-JP" sz="1400" dirty="0" smtClean="0"/>
              <a:t>( </a:t>
            </a:r>
            <a:r>
              <a:rPr lang="en-US" altLang="ja-JP" sz="1600" dirty="0" smtClean="0"/>
              <a:t>|OB-FG|&gt;2.5</a:t>
            </a:r>
            <a:r>
              <a:rPr lang="en-US" altLang="ja-JP" sz="1400" dirty="0" smtClean="0"/>
              <a:t>        )</a:t>
            </a:r>
            <a:endParaRPr lang="en-US" altLang="ja-JP" sz="1600" dirty="0" smtClean="0"/>
          </a:p>
          <a:p>
            <a:r>
              <a:rPr lang="en-US" altLang="ja-JP" sz="2000" dirty="0" smtClean="0"/>
              <a:t>RTTOV-10 : rttov_scatt</a:t>
            </a:r>
          </a:p>
          <a:p>
            <a:r>
              <a:rPr lang="en-US" altLang="ja-JP" sz="2000" dirty="0" smtClean="0"/>
              <a:t>Cloud water, cloud ice, cloud fraction, rain, snow from moist physics in linearized inner model</a:t>
            </a:r>
          </a:p>
          <a:p>
            <a:r>
              <a:rPr lang="en-US" altLang="ja-JP" sz="2000" dirty="0" smtClean="0"/>
              <a:t>Observations assimilated</a:t>
            </a:r>
          </a:p>
          <a:p>
            <a:pPr lvl="1"/>
            <a:r>
              <a:rPr lang="en-US" altLang="ja-JP" sz="1600" dirty="0" smtClean="0"/>
              <a:t>AMSR2, SSMIS(F16,17,18), TMI, GMI</a:t>
            </a:r>
          </a:p>
          <a:p>
            <a:pPr lvl="1"/>
            <a:r>
              <a:rPr lang="en-US" altLang="ja-JP" sz="1600" dirty="0" smtClean="0"/>
              <a:t>19V</a:t>
            </a:r>
            <a:r>
              <a:rPr lang="en-US" altLang="ja-JP" sz="1600" dirty="0"/>
              <a:t>, 23V and 37V</a:t>
            </a:r>
            <a:endParaRPr lang="en-US" altLang="ja-JP" sz="1600" dirty="0" smtClean="0"/>
          </a:p>
          <a:p>
            <a:r>
              <a:rPr lang="en-US" altLang="ja-JP" sz="2000" dirty="0" smtClean="0"/>
              <a:t>Test is underway to</a:t>
            </a:r>
          </a:p>
          <a:p>
            <a:pPr lvl="1"/>
            <a:r>
              <a:rPr lang="en-US" altLang="ja-JP" sz="1600" dirty="0" smtClean="0"/>
              <a:t>Assign observation errors as a function of C</a:t>
            </a:r>
            <a:r>
              <a:rPr lang="en-US" altLang="ja-JP" sz="1600" baseline="-25000" dirty="0" smtClean="0"/>
              <a:t>37</a:t>
            </a:r>
          </a:p>
          <a:p>
            <a:pPr lvl="1"/>
            <a:r>
              <a:rPr lang="en-US" altLang="ja-JP" sz="1600" dirty="0" smtClean="0"/>
              <a:t>Remove biased situations with large C</a:t>
            </a:r>
            <a:r>
              <a:rPr lang="en-US" altLang="ja-JP" sz="1600" baseline="-25000" dirty="0" smtClean="0"/>
              <a:t>37</a:t>
            </a:r>
            <a:r>
              <a:rPr lang="en-US" altLang="ja-JP" sz="1600" dirty="0" smtClean="0"/>
              <a:t> </a:t>
            </a:r>
            <a:endParaRPr lang="ja-JP" altLang="en-US" sz="1600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07331" y="2907228"/>
            <a:ext cx="3246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Symmetric cloud parameter</a:t>
            </a:r>
            <a:endParaRPr kumimoji="1" lang="en-US" altLang="ja-JP" sz="1600" dirty="0" smtClean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/>
          </p:nvPr>
        </p:nvGraphicFramePr>
        <p:xfrm>
          <a:off x="5252446" y="3526421"/>
          <a:ext cx="1452559" cy="525182"/>
        </p:xfrm>
        <a:graphic>
          <a:graphicData uri="http://schemas.openxmlformats.org/presentationml/2006/ole">
            <p:oleObj spid="_x0000_s4728" name="数式" r:id="rId5" imgW="977760" imgH="419040" progId="Equation.3">
              <p:embed/>
            </p:oleObj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/>
          </p:nvPr>
        </p:nvGraphicFramePr>
        <p:xfrm>
          <a:off x="5262912" y="5310106"/>
          <a:ext cx="433608" cy="364351"/>
        </p:xfrm>
        <a:graphic>
          <a:graphicData uri="http://schemas.openxmlformats.org/presentationml/2006/ole">
            <p:oleObj spid="_x0000_s4729" name="数式" r:id="rId6" imgW="253800" imgH="253800" progId="Equation.3">
              <p:embed/>
            </p:oleObj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/>
          </p:nvPr>
        </p:nvGraphicFramePr>
        <p:xfrm>
          <a:off x="7056438" y="3362325"/>
          <a:ext cx="1987550" cy="779463"/>
        </p:xfrm>
        <a:graphic>
          <a:graphicData uri="http://schemas.openxmlformats.org/presentationml/2006/ole">
            <p:oleObj spid="_x0000_s4730" name="数式" r:id="rId7" imgW="1473120" imgH="685800" progId="Equation.3">
              <p:embed/>
            </p:oleObj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4937251" y="3467609"/>
            <a:ext cx="1944216" cy="663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32925" y="4736476"/>
            <a:ext cx="144016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b="1" dirty="0" smtClean="0"/>
              <a:t>AMSR2 37V STD</a:t>
            </a:r>
            <a:endParaRPr kumimoji="1" lang="ja-JP" altLang="en-US" sz="1400" b="1" dirty="0" smtClean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761" r="50123"/>
          <a:stretch/>
        </p:blipFill>
        <p:spPr>
          <a:xfrm>
            <a:off x="3123995" y="4653136"/>
            <a:ext cx="3104189" cy="2232248"/>
          </a:xfrm>
          <a:prstGeom prst="rect">
            <a:avLst/>
          </a:prstGeom>
        </p:spPr>
      </p:pic>
      <p:cxnSp>
        <p:nvCxnSpPr>
          <p:cNvPr id="60" name="直線コネクタ 59"/>
          <p:cNvCxnSpPr/>
          <p:nvPr/>
        </p:nvCxnSpPr>
        <p:spPr>
          <a:xfrm>
            <a:off x="7770406" y="6391387"/>
            <a:ext cx="168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499992" y="4689067"/>
            <a:ext cx="158417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b="1" dirty="0" smtClean="0"/>
              <a:t>AMSR2 37V BIAS</a:t>
            </a:r>
            <a:endParaRPr kumimoji="1" lang="ja-JP" altLang="en-US" sz="1400" b="1" dirty="0" smtClean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4721157" y="4977432"/>
            <a:ext cx="4273200" cy="1428861"/>
            <a:chOff x="5513561" y="3829367"/>
            <a:chExt cx="3531570" cy="1140986"/>
          </a:xfrm>
        </p:grpSpPr>
        <p:sp>
          <p:nvSpPr>
            <p:cNvPr id="21" name="正方形/長方形 20"/>
            <p:cNvSpPr/>
            <p:nvPr/>
          </p:nvSpPr>
          <p:spPr>
            <a:xfrm>
              <a:off x="5513561" y="3856776"/>
              <a:ext cx="1101552" cy="1113577"/>
            </a:xfrm>
            <a:prstGeom prst="rect">
              <a:avLst/>
            </a:prstGeom>
            <a:solidFill>
              <a:schemeClr val="tx1">
                <a:alpha val="6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954392" y="3829367"/>
              <a:ext cx="1090739" cy="1113577"/>
            </a:xfrm>
            <a:prstGeom prst="rect">
              <a:avLst/>
            </a:prstGeom>
            <a:solidFill>
              <a:schemeClr val="tx1">
                <a:alpha val="6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608159" y="4635167"/>
              <a:ext cx="879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solidFill>
                    <a:srgbClr val="FFFF00"/>
                  </a:solidFill>
                </a:rPr>
                <a:t>Reject</a:t>
              </a:r>
              <a:endParaRPr kumimoji="1" lang="ja-JP" altLang="en-US" sz="14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071420" y="4625719"/>
              <a:ext cx="879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solidFill>
                    <a:srgbClr val="FFFF00"/>
                  </a:solidFill>
                </a:rPr>
                <a:t>Reject</a:t>
              </a:r>
              <a:endParaRPr kumimoji="1" lang="ja-JP" altLang="en-US" sz="1400" b="1" dirty="0" smtClean="0">
                <a:solidFill>
                  <a:srgbClr val="FFFF00"/>
                </a:solidFill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4430972" y="4705399"/>
            <a:ext cx="4406291" cy="307777"/>
            <a:chOff x="4333169" y="1344818"/>
            <a:chExt cx="4406291" cy="307777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テキスト ボックス 1"/>
            <p:cNvSpPr txBox="1"/>
            <p:nvPr/>
          </p:nvSpPr>
          <p:spPr>
            <a:xfrm>
              <a:off x="4333169" y="1344818"/>
              <a:ext cx="4406291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     BIAS and STD of FG departure as function of </a:t>
              </a:r>
            </a:p>
          </p:txBody>
        </p:sp>
        <p:graphicFrame>
          <p:nvGraphicFramePr>
            <p:cNvPr id="29" name="オブジェクト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03290265"/>
                </p:ext>
              </p:extLst>
            </p:nvPr>
          </p:nvGraphicFramePr>
          <p:xfrm>
            <a:off x="8237150" y="1344818"/>
            <a:ext cx="342310" cy="287443"/>
          </p:xfrm>
          <a:graphic>
            <a:graphicData uri="http://schemas.openxmlformats.org/presentationml/2006/ole">
              <p:oleObj spid="_x0000_s4731" name="数式" r:id="rId9" imgW="253800" imgH="253800" progId="Equation.3">
                <p:embed/>
              </p:oleObj>
            </a:graphicData>
          </a:graphic>
        </p:graphicFrame>
      </p:grpSp>
      <p:graphicFrame>
        <p:nvGraphicFramePr>
          <p:cNvPr id="33" name="オブジェクト 32"/>
          <p:cNvGraphicFramePr>
            <a:graphicFrameLocks noChangeAspect="1"/>
          </p:cNvGraphicFramePr>
          <p:nvPr>
            <p:extLst/>
          </p:nvPr>
        </p:nvGraphicFramePr>
        <p:xfrm>
          <a:off x="3563888" y="1316810"/>
          <a:ext cx="513767" cy="431707"/>
        </p:xfrm>
        <a:graphic>
          <a:graphicData uri="http://schemas.openxmlformats.org/presentationml/2006/ole">
            <p:oleObj spid="_x0000_s4732" name="数式" r:id="rId10" imgW="253800" imgH="253800" progId="Equation.3">
              <p:embed/>
            </p:oleObj>
          </a:graphicData>
        </a:graphic>
      </p:graphicFrame>
      <p:graphicFrame>
        <p:nvGraphicFramePr>
          <p:cNvPr id="34" name="オブジェクト 33"/>
          <p:cNvGraphicFramePr>
            <a:graphicFrameLocks noChangeAspect="1"/>
          </p:cNvGraphicFramePr>
          <p:nvPr>
            <p:extLst/>
          </p:nvPr>
        </p:nvGraphicFramePr>
        <p:xfrm>
          <a:off x="7838071" y="2957422"/>
          <a:ext cx="358354" cy="301116"/>
        </p:xfrm>
        <a:graphic>
          <a:graphicData uri="http://schemas.openxmlformats.org/presentationml/2006/ole">
            <p:oleObj spid="_x0000_s4733" name="数式" r:id="rId11" imgW="253800" imgH="253800" progId="Equation.3">
              <p:embed/>
            </p:oleObj>
          </a:graphicData>
        </a:graphic>
      </p:graphicFrame>
      <p:sp>
        <p:nvSpPr>
          <p:cNvPr id="5" name="正方形/長方形 4"/>
          <p:cNvSpPr/>
          <p:nvPr/>
        </p:nvSpPr>
        <p:spPr bwMode="auto">
          <a:xfrm>
            <a:off x="4598870" y="2907228"/>
            <a:ext cx="4463121" cy="13690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/>
          </p:nvPr>
        </p:nvGraphicFramePr>
        <p:xfrm>
          <a:off x="5778531" y="1688282"/>
          <a:ext cx="424601" cy="356783"/>
        </p:xfrm>
        <a:graphic>
          <a:graphicData uri="http://schemas.openxmlformats.org/presentationml/2006/ole">
            <p:oleObj spid="_x0000_s4734" name="数式" r:id="rId12" imgW="253800" imgH="253800" progId="Equation.3">
              <p:embed/>
            </p:oleObj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3605918" y="6599604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chemeClr val="accent2"/>
                </a:solidFill>
              </a:rPr>
              <a:t>C</a:t>
            </a:r>
            <a:r>
              <a:rPr lang="en-US" altLang="ja-JP" sz="1400" baseline="-25000" dirty="0" smtClean="0">
                <a:solidFill>
                  <a:schemeClr val="accent2"/>
                </a:solidFill>
              </a:rPr>
              <a:t>37</a:t>
            </a:r>
            <a:r>
              <a:rPr lang="en-US" altLang="ja-JP" sz="1400" dirty="0" smtClean="0"/>
              <a:t>, </a:t>
            </a:r>
            <a:r>
              <a:rPr lang="en-US" altLang="ja-JP" sz="1400" dirty="0" smtClean="0">
                <a:solidFill>
                  <a:srgbClr val="FF0000"/>
                </a:solidFill>
              </a:rPr>
              <a:t>C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37</a:t>
            </a:r>
            <a:r>
              <a:rPr lang="en-US" altLang="ja-JP" sz="1400" baseline="30000" dirty="0" smtClean="0">
                <a:solidFill>
                  <a:srgbClr val="FF0000"/>
                </a:solidFill>
              </a:rPr>
              <a:t>o</a:t>
            </a:r>
            <a:r>
              <a:rPr lang="en-US" altLang="ja-JP" sz="1400" dirty="0" smtClean="0"/>
              <a:t>, </a:t>
            </a:r>
            <a:r>
              <a:rPr lang="en-US" altLang="ja-JP" sz="1400" dirty="0" smtClean="0">
                <a:solidFill>
                  <a:srgbClr val="00B050"/>
                </a:solidFill>
              </a:rPr>
              <a:t>C</a:t>
            </a:r>
            <a:r>
              <a:rPr lang="en-US" altLang="ja-JP" sz="1400" baseline="-25000" dirty="0" smtClean="0">
                <a:solidFill>
                  <a:srgbClr val="00B050"/>
                </a:solidFill>
              </a:rPr>
              <a:t>37</a:t>
            </a:r>
            <a:r>
              <a:rPr lang="en-US" altLang="ja-JP" sz="1400" baseline="30000" dirty="0" smtClean="0">
                <a:solidFill>
                  <a:srgbClr val="00B050"/>
                </a:solidFill>
              </a:rPr>
              <a:t>b</a:t>
            </a:r>
            <a:endParaRPr kumimoji="1" lang="ja-JP" altLang="en-US" sz="1400" baseline="30000" dirty="0">
              <a:solidFill>
                <a:srgbClr val="00B05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88224" y="6597352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chemeClr val="accent2"/>
                </a:solidFill>
              </a:rPr>
              <a:t>C</a:t>
            </a:r>
            <a:r>
              <a:rPr lang="en-US" altLang="ja-JP" sz="1400" baseline="-25000" dirty="0" smtClean="0">
                <a:solidFill>
                  <a:schemeClr val="accent2"/>
                </a:solidFill>
              </a:rPr>
              <a:t>37</a:t>
            </a:r>
            <a:r>
              <a:rPr lang="en-US" altLang="ja-JP" sz="1400" dirty="0" smtClean="0"/>
              <a:t>, </a:t>
            </a:r>
            <a:r>
              <a:rPr lang="en-US" altLang="ja-JP" sz="1400" dirty="0" smtClean="0">
                <a:solidFill>
                  <a:srgbClr val="FF0000"/>
                </a:solidFill>
              </a:rPr>
              <a:t>C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37</a:t>
            </a:r>
            <a:r>
              <a:rPr lang="en-US" altLang="ja-JP" sz="1400" baseline="30000" dirty="0" smtClean="0">
                <a:solidFill>
                  <a:srgbClr val="FF0000"/>
                </a:solidFill>
              </a:rPr>
              <a:t>o</a:t>
            </a:r>
            <a:r>
              <a:rPr lang="en-US" altLang="ja-JP" sz="1400" dirty="0" smtClean="0"/>
              <a:t>, </a:t>
            </a:r>
            <a:r>
              <a:rPr lang="en-US" altLang="ja-JP" sz="1400" dirty="0" smtClean="0">
                <a:solidFill>
                  <a:srgbClr val="00B050"/>
                </a:solidFill>
              </a:rPr>
              <a:t>C</a:t>
            </a:r>
            <a:r>
              <a:rPr lang="en-US" altLang="ja-JP" sz="1400" baseline="-25000" dirty="0" smtClean="0">
                <a:solidFill>
                  <a:srgbClr val="00B050"/>
                </a:solidFill>
              </a:rPr>
              <a:t>37</a:t>
            </a:r>
            <a:r>
              <a:rPr lang="en-US" altLang="ja-JP" sz="1400" baseline="30000" dirty="0" smtClean="0">
                <a:solidFill>
                  <a:srgbClr val="00B050"/>
                </a:solidFill>
              </a:rPr>
              <a:t>b</a:t>
            </a:r>
            <a:endParaRPr kumimoji="1" lang="ja-JP" altLang="en-US" sz="1400" baseline="30000" dirty="0">
              <a:solidFill>
                <a:srgbClr val="00B05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2491519" y="5623512"/>
            <a:ext cx="150760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OB-FG mean (K)</a:t>
            </a:r>
            <a:endParaRPr kumimoji="1" lang="ja-JP" altLang="en-US" sz="1400" dirty="0"/>
          </a:p>
        </p:txBody>
      </p:sp>
      <p:cxnSp>
        <p:nvCxnSpPr>
          <p:cNvPr id="39" name="直線矢印コネクタ 38"/>
          <p:cNvCxnSpPr/>
          <p:nvPr/>
        </p:nvCxnSpPr>
        <p:spPr>
          <a:xfrm flipV="1">
            <a:off x="2718061" y="5362798"/>
            <a:ext cx="1880809" cy="310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 rot="16200000">
            <a:off x="5480532" y="5659257"/>
            <a:ext cx="150760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OB-FG SD (K)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002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136904" cy="836613"/>
          </a:xfrm>
        </p:spPr>
        <p:txBody>
          <a:bodyPr/>
          <a:lstStyle/>
          <a:p>
            <a:r>
              <a:rPr kumimoji="1" lang="en-US" altLang="ja-JP" sz="2800" dirty="0" smtClean="0"/>
              <a:t>PDF of OB,FG and OB-FG before/after QC+BC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7251-8762-4392-B757-6A73C7EB715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204"/>
          <a:stretch/>
        </p:blipFill>
        <p:spPr bwMode="auto">
          <a:xfrm>
            <a:off x="107096" y="741279"/>
            <a:ext cx="2952736" cy="6051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-126401" y="978240"/>
            <a:ext cx="73887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19V</a:t>
            </a:r>
            <a:endParaRPr lang="ja-JP" altLang="en-US" sz="2400" b="1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0" y="3879046"/>
            <a:ext cx="73887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37V</a:t>
            </a:r>
            <a:endParaRPr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2038" y="709045"/>
            <a:ext cx="2533662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OB &amp; FG (all)</a:t>
            </a: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907704" y="1117146"/>
            <a:ext cx="1012851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FF0000"/>
                </a:solidFill>
              </a:rPr>
              <a:t>Red: </a:t>
            </a:r>
            <a:r>
              <a:rPr lang="en-US" altLang="ja-JP" sz="1600" dirty="0" smtClean="0">
                <a:solidFill>
                  <a:srgbClr val="FF0000"/>
                </a:solidFill>
              </a:rPr>
              <a:t>OB</a:t>
            </a:r>
            <a:endParaRPr lang="en-US" altLang="ja-JP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Blue: </a:t>
            </a:r>
            <a:r>
              <a:rPr lang="en-US" altLang="ja-JP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FG</a:t>
            </a:r>
            <a:endParaRPr lang="ja-JP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544" y="3573016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Tb (K)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7544" y="6597352"/>
            <a:ext cx="24280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/>
              <a:t>Tb (K)</a:t>
            </a:r>
            <a:endParaRPr kumimoji="1" lang="ja-JP" altLang="en-US" sz="14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3147683" y="737221"/>
            <a:ext cx="5960821" cy="6075575"/>
            <a:chOff x="3147683" y="737221"/>
            <a:chExt cx="5960821" cy="6075575"/>
          </a:xfrm>
        </p:grpSpPr>
        <p:pic>
          <p:nvPicPr>
            <p:cNvPr id="6" name="図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040"/>
            <a:stretch/>
          </p:blipFill>
          <p:spPr bwMode="auto">
            <a:xfrm>
              <a:off x="6085335" y="749317"/>
              <a:ext cx="3023169" cy="60511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グループ化 22"/>
            <p:cNvGrpSpPr/>
            <p:nvPr/>
          </p:nvGrpSpPr>
          <p:grpSpPr>
            <a:xfrm>
              <a:off x="3147683" y="737221"/>
              <a:ext cx="5888813" cy="6075575"/>
              <a:chOff x="6374290" y="1398749"/>
              <a:chExt cx="5888813" cy="6075575"/>
            </a:xfrm>
          </p:grpSpPr>
          <p:pic>
            <p:nvPicPr>
              <p:cNvPr id="5" name="図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1104"/>
              <a:stretch/>
            </p:blipFill>
            <p:spPr bwMode="auto">
              <a:xfrm>
                <a:off x="6374290" y="1423136"/>
                <a:ext cx="2958771" cy="605118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6682360" y="1398749"/>
                <a:ext cx="2533662" cy="307777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OB-FG (before QC+BC)</a:t>
                </a: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9687717" y="1408133"/>
                <a:ext cx="2533662" cy="307777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OB-FG (</a:t>
                </a:r>
                <a:r>
                  <a:rPr lang="en-US" altLang="ja-JP" sz="1400" dirty="0" smtClean="0"/>
                  <a:t>after QC+BC</a:t>
                </a:r>
                <a:r>
                  <a:rPr kumimoji="1" lang="en-US" altLang="ja-JP" sz="1400" dirty="0" smtClean="0"/>
                  <a:t>)</a:t>
                </a:r>
              </a:p>
            </p:txBody>
          </p:sp>
          <p:sp>
            <p:nvSpPr>
              <p:cNvPr id="1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6694220" y="1745353"/>
                <a:ext cx="1138309" cy="5232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dirty="0">
                    <a:solidFill>
                      <a:srgbClr val="FF0000"/>
                    </a:solidFill>
                  </a:rPr>
                  <a:t>Red: </a:t>
                </a:r>
                <a:r>
                  <a:rPr lang="en-US" altLang="ja-JP" sz="1400" dirty="0" smtClean="0">
                    <a:solidFill>
                      <a:srgbClr val="FF0000"/>
                    </a:solidFill>
                  </a:rPr>
                  <a:t>OB-FG</a:t>
                </a:r>
                <a:endParaRPr lang="en-US" altLang="ja-JP" sz="140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Grey: Gaussian</a:t>
                </a:r>
                <a:endParaRPr lang="ja-JP" alt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9687717" y="1745353"/>
                <a:ext cx="1138309" cy="5232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dirty="0">
                    <a:solidFill>
                      <a:srgbClr val="FF0000"/>
                    </a:solidFill>
                  </a:rPr>
                  <a:t>Red: </a:t>
                </a:r>
                <a:r>
                  <a:rPr lang="en-US" altLang="ja-JP" sz="1400" dirty="0" smtClean="0">
                    <a:solidFill>
                      <a:srgbClr val="FF0000"/>
                    </a:solidFill>
                  </a:rPr>
                  <a:t>OB-FG</a:t>
                </a:r>
                <a:endParaRPr lang="en-US" altLang="ja-JP" sz="140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Grey: Gaussian</a:t>
                </a:r>
                <a:endParaRPr lang="ja-JP" alt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6752867" y="4256551"/>
                <a:ext cx="242801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OB-FG (K)</a:t>
                </a:r>
                <a:endParaRPr kumimoji="1" lang="ja-JP" altLang="en-US" sz="1400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9818501" y="4248606"/>
                <a:ext cx="242801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OB-FG (K)</a:t>
                </a:r>
                <a:endParaRPr kumimoji="1" lang="ja-JP" altLang="en-US" sz="1400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6735186" y="7229287"/>
                <a:ext cx="242801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OB-FG (K)</a:t>
                </a:r>
                <a:endParaRPr kumimoji="1" lang="ja-JP" altLang="en-US" sz="14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9835093" y="7235799"/>
                <a:ext cx="242801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OB-FG (K)</a:t>
                </a:r>
                <a:endParaRPr kumimoji="1" lang="ja-JP" alt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105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44016"/>
            <a:ext cx="8229600" cy="548680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Results of assimilating all-sky MWI rad</a:t>
            </a:r>
            <a:endParaRPr kumimoji="1" lang="ja-JP" altLang="en-US" sz="28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-159077" y="648447"/>
            <a:ext cx="4978908" cy="5300833"/>
            <a:chOff x="4489769" y="842309"/>
            <a:chExt cx="4526280" cy="481893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116" t="3411" r="13783"/>
            <a:stretch/>
          </p:blipFill>
          <p:spPr>
            <a:xfrm>
              <a:off x="5048757" y="1447021"/>
              <a:ext cx="3659546" cy="4214227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4723033" y="1147046"/>
              <a:ext cx="2406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All-sky assimilation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745412" y="3370002"/>
              <a:ext cx="2406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Clear-sky assimilation</a:t>
              </a:r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489769" y="842309"/>
              <a:ext cx="4526280" cy="36933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prstClr val="black"/>
                  </a:solidFill>
                </a:rPr>
                <a:t>Distribution of assimilated MWI rad (19V)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76744" y="637825"/>
            <a:ext cx="9122660" cy="6102382"/>
            <a:chOff x="76744" y="637825"/>
            <a:chExt cx="9122660" cy="6102382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76744" y="5880294"/>
              <a:ext cx="4990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All-sky assimilation improves TC analyses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2123728" y="637825"/>
              <a:ext cx="7075676" cy="6102382"/>
              <a:chOff x="2282180" y="637825"/>
              <a:chExt cx="7075676" cy="6102382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8160" r="18531" b="31556"/>
              <a:stretch/>
            </p:blipFill>
            <p:spPr>
              <a:xfrm>
                <a:off x="5258061" y="1124744"/>
                <a:ext cx="3802410" cy="3905569"/>
              </a:xfrm>
              <a:prstGeom prst="rect">
                <a:avLst/>
              </a:prstGeom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5133" t="29608" r="35217" b="55123"/>
              <a:stretch/>
            </p:blipFill>
            <p:spPr bwMode="auto">
              <a:xfrm>
                <a:off x="5292007" y="4964005"/>
                <a:ext cx="2923619" cy="1736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テキスト ボックス 11"/>
              <p:cNvSpPr txBox="1"/>
              <p:nvPr/>
            </p:nvSpPr>
            <p:spPr>
              <a:xfrm>
                <a:off x="4764509" y="985834"/>
                <a:ext cx="2647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All-sky assimilation</a:t>
                </a:r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4692319" y="2860781"/>
                <a:ext cx="2647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00FF"/>
                    </a:solidFill>
                  </a:rPr>
                  <a:t>Clear-sky assimilation</a:t>
                </a:r>
                <a:endParaRPr lang="ja-JP" alt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094403" y="5030313"/>
                <a:ext cx="1349732" cy="2616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 dirty="0" smtClean="0">
                    <a:solidFill>
                      <a:prstClr val="black"/>
                    </a:solidFill>
                  </a:rPr>
                  <a:t>GOES-W IR Obs.</a:t>
                </a:r>
                <a:endParaRPr lang="ja-JP" altLang="en-US" sz="11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201905" y="637825"/>
                <a:ext cx="3474478" cy="40011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>
                    <a:solidFill>
                      <a:prstClr val="black"/>
                    </a:solidFill>
                  </a:rPr>
                  <a:t>Analyzed SLP and TCWV</a:t>
                </a:r>
                <a:endParaRPr lang="ja-JP" alt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7092207" y="936890"/>
                <a:ext cx="1800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 smtClean="0">
                    <a:solidFill>
                      <a:prstClr val="black"/>
                    </a:solidFill>
                  </a:rPr>
                  <a:t>12UTC 06 August 2014</a:t>
                </a:r>
                <a:endParaRPr lang="ja-JP" alt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6804175" y="6451625"/>
                <a:ext cx="141876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800" b="1" dirty="0" smtClean="0">
                    <a:solidFill>
                      <a:srgbClr val="FFFF00"/>
                    </a:solidFill>
                  </a:rPr>
                  <a:t>12UTC 06 August 2014</a:t>
                </a:r>
                <a:endParaRPr lang="ja-JP" altLang="en-US" sz="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7092207" y="2881106"/>
                <a:ext cx="1800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 smtClean="0">
                    <a:solidFill>
                      <a:prstClr val="black"/>
                    </a:solidFill>
                  </a:rPr>
                  <a:t>12UTC 06 August 2014</a:t>
                </a:r>
                <a:endParaRPr lang="ja-JP" altLang="en-US" sz="12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" name="直線矢印コネクタ 5"/>
              <p:cNvCxnSpPr/>
              <p:nvPr/>
            </p:nvCxnSpPr>
            <p:spPr>
              <a:xfrm flipH="1" flipV="1">
                <a:off x="7308231" y="2294009"/>
                <a:ext cx="1296144" cy="3024336"/>
              </a:xfrm>
              <a:prstGeom prst="straightConnector1">
                <a:avLst/>
              </a:prstGeom>
              <a:ln w="19050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矢印コネクタ 7"/>
              <p:cNvCxnSpPr/>
              <p:nvPr/>
            </p:nvCxnSpPr>
            <p:spPr>
              <a:xfrm flipH="1">
                <a:off x="7308231" y="5318345"/>
                <a:ext cx="1296144" cy="585948"/>
              </a:xfrm>
              <a:prstGeom prst="straightConnector1">
                <a:avLst/>
              </a:prstGeom>
              <a:ln w="19050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テキスト ボックス 8"/>
              <p:cNvSpPr txBox="1"/>
              <p:nvPr/>
            </p:nvSpPr>
            <p:spPr>
              <a:xfrm>
                <a:off x="8241733" y="5050263"/>
                <a:ext cx="1116123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 smtClean="0">
                    <a:solidFill>
                      <a:srgbClr val="FF00FF"/>
                    </a:solidFill>
                  </a:rPr>
                  <a:t>Large TCWV difference in cloudy area</a:t>
                </a:r>
                <a:endParaRPr kumimoji="1" lang="ja-JP" altLang="en-US" sz="1400" b="1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36" name="直線矢印コネクタ 35"/>
              <p:cNvCxnSpPr/>
              <p:nvPr/>
            </p:nvCxnSpPr>
            <p:spPr>
              <a:xfrm flipH="1" flipV="1">
                <a:off x="7380239" y="4238225"/>
                <a:ext cx="1080120" cy="812038"/>
              </a:xfrm>
              <a:prstGeom prst="straightConnector1">
                <a:avLst/>
              </a:prstGeom>
              <a:ln w="19050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テキスト ボックス 21"/>
              <p:cNvSpPr txBox="1"/>
              <p:nvPr/>
            </p:nvSpPr>
            <p:spPr>
              <a:xfrm>
                <a:off x="2282180" y="6309320"/>
                <a:ext cx="2937892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ja-JP" sz="1400" dirty="0" smtClean="0"/>
                  <a:t>SLP : Sea Level Pressure</a:t>
                </a:r>
              </a:p>
              <a:p>
                <a:pPr algn="r"/>
                <a:r>
                  <a:rPr lang="en-US" altLang="ja-JP" sz="1400" dirty="0" smtClean="0"/>
                  <a:t>TCWV : Total Column Water Vapor</a:t>
                </a:r>
                <a:endParaRPr kumimoji="1" lang="ja-JP" altLang="en-US" sz="1400" dirty="0"/>
              </a:p>
            </p:txBody>
          </p:sp>
        </p:grpSp>
      </p:grpSp>
      <p:sp>
        <p:nvSpPr>
          <p:cNvPr id="25" name="テキスト ボックス 24"/>
          <p:cNvSpPr txBox="1"/>
          <p:nvPr/>
        </p:nvSpPr>
        <p:spPr>
          <a:xfrm>
            <a:off x="946492" y="5231873"/>
            <a:ext cx="1020533" cy="35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400" b="1" dirty="0" smtClean="0"/>
              <a:t>TC(</a:t>
            </a:r>
            <a:r>
              <a:rPr lang="en-GB" altLang="ja-JP" sz="1400" b="1" dirty="0" err="1" smtClean="0"/>
              <a:t>Iselle</a:t>
            </a:r>
            <a:r>
              <a:rPr lang="en-GB" altLang="ja-JP" sz="1400" b="1" dirty="0" smtClean="0"/>
              <a:t>)</a:t>
            </a:r>
            <a:endParaRPr kumimoji="1" lang="ja-JP" altLang="en-US" sz="1400" b="1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90147" y="5268144"/>
            <a:ext cx="1020533" cy="39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400" b="1" dirty="0" smtClean="0"/>
              <a:t>TC(Julio)</a:t>
            </a:r>
            <a:endParaRPr kumimoji="1" lang="ja-JP" alt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923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9917"/>
            <a:ext cx="8208912" cy="456755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3200" dirty="0" smtClean="0"/>
              <a:t>Results: FG fitting to observations</a:t>
            </a:r>
            <a:endParaRPr kumimoji="1" lang="ja-JP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17" y="956120"/>
            <a:ext cx="1975009" cy="48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923" y="941828"/>
            <a:ext cx="2216468" cy="49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171" y="956120"/>
            <a:ext cx="1869758" cy="48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387" y="956120"/>
            <a:ext cx="1944053" cy="48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83731" y="888975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/>
              <a:t>MW Sounder</a:t>
            </a:r>
            <a:endParaRPr kumimoji="1" lang="ja-JP" altLang="en-US" sz="14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42709" y="888975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/>
              <a:t>IR Imager (Geo)</a:t>
            </a:r>
            <a:endParaRPr kumimoji="1" lang="ja-JP" altLang="en-US" sz="1400" b="1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61457" y="888975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/>
              <a:t>IR Sounder (IASI)</a:t>
            </a:r>
            <a:endParaRPr kumimoji="1" lang="ja-JP" altLang="en-US" sz="1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04411" y="888975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/>
              <a:t>AMV Vector Wind</a:t>
            </a:r>
            <a:endParaRPr kumimoji="1" lang="ja-JP" altLang="en-US" sz="1400" b="1" dirty="0" smtClean="0"/>
          </a:p>
        </p:txBody>
      </p:sp>
      <p:sp>
        <p:nvSpPr>
          <p:cNvPr id="4" name="右矢印 3"/>
          <p:cNvSpPr/>
          <p:nvPr/>
        </p:nvSpPr>
        <p:spPr>
          <a:xfrm rot="10800000">
            <a:off x="970755" y="5940368"/>
            <a:ext cx="69356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722" y="6423719"/>
            <a:ext cx="1997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Negative value indicates improvements</a:t>
            </a:r>
            <a:endParaRPr kumimoji="1" lang="ja-JP" altLang="en-US" sz="1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7744" y="5869721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Large positive impacts on temperature, humidity, and wind field in the Tropics!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Degradation in low level </a:t>
            </a:r>
            <a:r>
              <a:rPr lang="en-US" altLang="ja-JP" sz="2000" dirty="0" smtClean="0"/>
              <a:t>humidity</a:t>
            </a:r>
            <a:r>
              <a:rPr kumimoji="1" lang="en-US" altLang="ja-JP" sz="2000" dirty="0" smtClean="0"/>
              <a:t> in the S.H.</a:t>
            </a:r>
            <a:endParaRPr kumimoji="1" lang="ja-JP" altLang="en-US" sz="2000" dirty="0" smtClean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1673115" y="5608066"/>
            <a:ext cx="0" cy="7859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2051720" y="4581750"/>
            <a:ext cx="338206" cy="1935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-1" y="762089"/>
            <a:ext cx="68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NH</a:t>
            </a:r>
            <a:endParaRPr kumimoji="1" lang="ja-JP" alt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2" y="2420888"/>
            <a:ext cx="68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kumimoji="1" lang="ja-JP" alt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3" y="3925505"/>
            <a:ext cx="68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SH</a:t>
            </a:r>
            <a:endParaRPr kumimoji="1" lang="ja-JP" alt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1386" y="607120"/>
            <a:ext cx="7346998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2241550" algn="l"/>
              </a:tabLst>
            </a:pPr>
            <a:r>
              <a:rPr lang="en-US" altLang="ja-JP" sz="1600" dirty="0" smtClean="0"/>
              <a:t>Changes in FG departure from Clear-sky exp.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-135107" y="1649952"/>
            <a:ext cx="124595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200" dirty="0" smtClean="0"/>
              <a:t>AMSU-A     MHS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-103750" y="3278465"/>
            <a:ext cx="124595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200" dirty="0" smtClean="0"/>
              <a:t>AMSU-A     MHS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-101241" y="4801922"/>
            <a:ext cx="124595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200" dirty="0" smtClean="0"/>
              <a:t>AMSU-A     MHS</a:t>
            </a:r>
            <a:endParaRPr kumimoji="1" lang="ja-JP" altLang="en-US" sz="1200" dirty="0"/>
          </a:p>
        </p:txBody>
      </p:sp>
      <p:sp>
        <p:nvSpPr>
          <p:cNvPr id="41" name="円/楕円 40"/>
          <p:cNvSpPr/>
          <p:nvPr/>
        </p:nvSpPr>
        <p:spPr bwMode="auto">
          <a:xfrm>
            <a:off x="1619672" y="4208174"/>
            <a:ext cx="784167" cy="35706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83568" y="1081537"/>
            <a:ext cx="7527605" cy="4651719"/>
            <a:chOff x="683568" y="1081537"/>
            <a:chExt cx="7527605" cy="4651719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83568" y="1081537"/>
              <a:ext cx="7527605" cy="4651719"/>
              <a:chOff x="683568" y="1081537"/>
              <a:chExt cx="7527605" cy="4651719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683568" y="1134004"/>
                <a:ext cx="7527605" cy="4599252"/>
                <a:chOff x="683568" y="1134004"/>
                <a:chExt cx="7527605" cy="4599252"/>
              </a:xfrm>
            </p:grpSpPr>
            <p:sp>
              <p:nvSpPr>
                <p:cNvPr id="15" name="円/楕円 14"/>
                <p:cNvSpPr/>
                <p:nvPr/>
              </p:nvSpPr>
              <p:spPr bwMode="auto">
                <a:xfrm>
                  <a:off x="1259632" y="1227830"/>
                  <a:ext cx="648072" cy="29509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" name="円/楕円 26"/>
                <p:cNvSpPr/>
                <p:nvPr/>
              </p:nvSpPr>
              <p:spPr bwMode="auto">
                <a:xfrm>
                  <a:off x="899592" y="1988840"/>
                  <a:ext cx="1262909" cy="43205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" name="円/楕円 27"/>
                <p:cNvSpPr/>
                <p:nvPr/>
              </p:nvSpPr>
              <p:spPr bwMode="auto">
                <a:xfrm>
                  <a:off x="683568" y="2636912"/>
                  <a:ext cx="1680932" cy="43205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9" name="円/楕円 28"/>
                <p:cNvSpPr/>
                <p:nvPr/>
              </p:nvSpPr>
              <p:spPr bwMode="auto">
                <a:xfrm>
                  <a:off x="1224018" y="3309242"/>
                  <a:ext cx="1043726" cy="69582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0" name="円/楕円 29"/>
                <p:cNvSpPr/>
                <p:nvPr/>
              </p:nvSpPr>
              <p:spPr bwMode="auto">
                <a:xfrm>
                  <a:off x="829096" y="4283622"/>
                  <a:ext cx="862584" cy="47525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1" name="円/楕円 30"/>
                <p:cNvSpPr/>
                <p:nvPr/>
              </p:nvSpPr>
              <p:spPr bwMode="auto">
                <a:xfrm>
                  <a:off x="1204775" y="5258001"/>
                  <a:ext cx="486905" cy="47525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2" name="円/楕円 31"/>
                <p:cNvSpPr/>
                <p:nvPr/>
              </p:nvSpPr>
              <p:spPr bwMode="auto">
                <a:xfrm>
                  <a:off x="2915816" y="4221088"/>
                  <a:ext cx="1262909" cy="47525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3" name="円/楕円 32"/>
                <p:cNvSpPr/>
                <p:nvPr/>
              </p:nvSpPr>
              <p:spPr bwMode="auto">
                <a:xfrm>
                  <a:off x="2924678" y="2708920"/>
                  <a:ext cx="1389200" cy="12326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4" name="円/楕円 33"/>
                <p:cNvSpPr/>
                <p:nvPr/>
              </p:nvSpPr>
              <p:spPr bwMode="auto">
                <a:xfrm>
                  <a:off x="3077078" y="1134004"/>
                  <a:ext cx="1389200" cy="926138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5" name="円/楕円 34"/>
                <p:cNvSpPr/>
                <p:nvPr/>
              </p:nvSpPr>
              <p:spPr bwMode="auto">
                <a:xfrm>
                  <a:off x="3191110" y="4872134"/>
                  <a:ext cx="948842" cy="35706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6" name="円/楕円 35"/>
                <p:cNvSpPr/>
                <p:nvPr/>
              </p:nvSpPr>
              <p:spPr bwMode="auto">
                <a:xfrm>
                  <a:off x="5106447" y="4236976"/>
                  <a:ext cx="862584" cy="47525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7" name="円/楕円 36"/>
                <p:cNvSpPr/>
                <p:nvPr/>
              </p:nvSpPr>
              <p:spPr bwMode="auto">
                <a:xfrm>
                  <a:off x="5221584" y="2665713"/>
                  <a:ext cx="862584" cy="47525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8" name="円/楕円 37"/>
                <p:cNvSpPr/>
                <p:nvPr/>
              </p:nvSpPr>
              <p:spPr bwMode="auto">
                <a:xfrm>
                  <a:off x="6948264" y="2608159"/>
                  <a:ext cx="1262909" cy="63256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9" name="円/楕円 38"/>
                <p:cNvSpPr/>
                <p:nvPr/>
              </p:nvSpPr>
              <p:spPr bwMode="auto">
                <a:xfrm>
                  <a:off x="7007534" y="5197418"/>
                  <a:ext cx="948842" cy="29509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40" name="円/楕円 39"/>
              <p:cNvSpPr/>
              <p:nvPr/>
            </p:nvSpPr>
            <p:spPr bwMode="auto">
              <a:xfrm>
                <a:off x="5331289" y="1081537"/>
                <a:ext cx="784167" cy="475255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 bwMode="auto">
              <a:xfrm>
                <a:off x="7495885" y="3429000"/>
                <a:ext cx="712879" cy="575059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43" name="円/楕円 42"/>
            <p:cNvSpPr/>
            <p:nvPr/>
          </p:nvSpPr>
          <p:spPr bwMode="auto">
            <a:xfrm>
              <a:off x="1763688" y="1621737"/>
              <a:ext cx="402401" cy="295095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269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"/>
            <a:ext cx="8424936" cy="566566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/>
              <a:t>Results: Impacts on precipitation and TC forecast</a:t>
            </a:r>
            <a:endParaRPr kumimoji="1" lang="ja-JP" altLang="en-US" sz="24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084168" y="3476114"/>
            <a:ext cx="2990107" cy="3192973"/>
          </a:xfrm>
        </p:spPr>
        <p:txBody>
          <a:bodyPr/>
          <a:lstStyle/>
          <a:p>
            <a:r>
              <a:rPr lang="en-US" altLang="ja-JP" sz="2000" dirty="0" smtClean="0"/>
              <a:t>All-sky assimilation Improves forecasts for</a:t>
            </a:r>
            <a:endParaRPr lang="en-US" altLang="ja-JP" dirty="0" smtClean="0"/>
          </a:p>
          <a:p>
            <a:pPr marL="538163" lvl="1" indent="-258763"/>
            <a:r>
              <a:rPr lang="en-US" altLang="ja-JP" dirty="0" smtClean="0"/>
              <a:t>Precipitation around TC</a:t>
            </a:r>
          </a:p>
          <a:p>
            <a:pPr marL="538163" lvl="1" indent="-258763"/>
            <a:r>
              <a:rPr lang="en-US" altLang="ja-JP" dirty="0" smtClean="0"/>
              <a:t>Both TC</a:t>
            </a:r>
            <a:r>
              <a:rPr lang="ja-JP" altLang="en-US" dirty="0" smtClean="0"/>
              <a:t> </a:t>
            </a:r>
            <a:r>
              <a:rPr lang="en-US" altLang="ja-JP" dirty="0" smtClean="0"/>
              <a:t>track and intensity </a:t>
            </a:r>
            <a:endParaRPr kumimoji="1" lang="ja-JP" altLang="en-US" dirty="0"/>
          </a:p>
        </p:txBody>
      </p:sp>
      <p:pic>
        <p:nvPicPr>
          <p:cNvPr id="1026" name="Picture 2" descr="http://svkva.naps.kishou.go.jp/%7Esuuchi58/DPSIVS/H009allsky5676-5_H009Cntl4696-4-201407/TyVerifG/Fig/Track_all/all_2014_0009_e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5"/>
          <a:stretch/>
        </p:blipFill>
        <p:spPr bwMode="auto">
          <a:xfrm>
            <a:off x="589901" y="3611817"/>
            <a:ext cx="5606113" cy="312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テキスト ボックス 1028"/>
          <p:cNvSpPr txBox="1"/>
          <p:nvPr/>
        </p:nvSpPr>
        <p:spPr>
          <a:xfrm>
            <a:off x="7346073" y="989117"/>
            <a:ext cx="1449232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b="1" dirty="0" smtClean="0"/>
              <a:t>Central Pressure</a:t>
            </a:r>
            <a:endParaRPr kumimoji="1" lang="ja-JP" altLang="en-US" sz="800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353838" y="2156365"/>
            <a:ext cx="139462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b="1" dirty="0" smtClean="0"/>
              <a:t>Max. Wind</a:t>
            </a:r>
            <a:endParaRPr kumimoji="1" lang="ja-JP" altLang="en-US" sz="800" b="1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908720"/>
            <a:ext cx="3022810" cy="236157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5857946" y="975579"/>
            <a:ext cx="3322566" cy="2361570"/>
            <a:chOff x="2923168" y="5026027"/>
            <a:chExt cx="4020305" cy="2857500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5480" y="5026027"/>
              <a:ext cx="3657600" cy="2857500"/>
            </a:xfrm>
            <a:prstGeom prst="rect">
              <a:avLst/>
            </a:prstGeom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2923168" y="5058255"/>
              <a:ext cx="4020305" cy="4096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err="1" smtClean="0"/>
                <a:t>GSMaP</a:t>
              </a:r>
              <a:r>
                <a:rPr kumimoji="1" lang="en-US" altLang="ja-JP" sz="1600" dirty="0" smtClean="0"/>
                <a:t> (analyzed rain by JAXA)</a:t>
              </a:r>
              <a:endParaRPr kumimoji="1" lang="ja-JP" altLang="en-US" sz="1600" dirty="0" smtClean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1154" y="942288"/>
            <a:ext cx="3022810" cy="2361570"/>
            <a:chOff x="421981" y="931014"/>
            <a:chExt cx="3022810" cy="2361570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421981" y="931014"/>
              <a:ext cx="3022810" cy="2361570"/>
              <a:chOff x="1041196" y="1136765"/>
              <a:chExt cx="3022810" cy="2361570"/>
            </a:xfrm>
          </p:grpSpPr>
          <p:pic>
            <p:nvPicPr>
              <p:cNvPr id="35" name="図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1196" y="1136765"/>
                <a:ext cx="3022810" cy="2361570"/>
              </a:xfrm>
              <a:prstGeom prst="rect">
                <a:avLst/>
              </a:prstGeom>
            </p:spPr>
          </p:pic>
          <p:cxnSp>
            <p:nvCxnSpPr>
              <p:cNvPr id="36" name="直線矢印コネクタ 35"/>
              <p:cNvCxnSpPr/>
              <p:nvPr/>
            </p:nvCxnSpPr>
            <p:spPr>
              <a:xfrm>
                <a:off x="3286589" y="1833221"/>
                <a:ext cx="0" cy="63812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矢印コネクタ 38"/>
              <p:cNvCxnSpPr/>
              <p:nvPr/>
            </p:nvCxnSpPr>
            <p:spPr>
              <a:xfrm>
                <a:off x="2831961" y="1772816"/>
                <a:ext cx="0" cy="5646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テキスト ボックス 45"/>
              <p:cNvSpPr txBox="1"/>
              <p:nvPr/>
            </p:nvSpPr>
            <p:spPr>
              <a:xfrm>
                <a:off x="1299637" y="1673692"/>
                <a:ext cx="11089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ja-JP" sz="1400" dirty="0"/>
                  <a:t>Genevieve</a:t>
                </a:r>
                <a:endParaRPr kumimoji="1" lang="ja-JP" altLang="en-US" sz="1400" dirty="0" smtClean="0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2515126" y="1537047"/>
                <a:ext cx="6336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ja-JP" sz="1400" dirty="0" err="1"/>
                  <a:t>Iselle</a:t>
                </a:r>
                <a:endParaRPr kumimoji="1" lang="ja-JP" altLang="en-US" sz="1400" dirty="0" smtClean="0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2969754" y="1597452"/>
                <a:ext cx="6336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ja-JP" sz="1400" dirty="0"/>
                  <a:t>Julio</a:t>
                </a:r>
                <a:endParaRPr kumimoji="1" lang="ja-JP" altLang="en-US" sz="1400" dirty="0" smtClean="0"/>
              </a:p>
            </p:txBody>
          </p:sp>
        </p:grpSp>
        <p:cxnSp>
          <p:nvCxnSpPr>
            <p:cNvPr id="51" name="直線矢印コネクタ 50"/>
            <p:cNvCxnSpPr/>
            <p:nvPr/>
          </p:nvCxnSpPr>
          <p:spPr>
            <a:xfrm>
              <a:off x="1150553" y="1737879"/>
              <a:ext cx="0" cy="5646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/>
          <p:cNvSpPr txBox="1"/>
          <p:nvPr/>
        </p:nvSpPr>
        <p:spPr>
          <a:xfrm>
            <a:off x="365493" y="919244"/>
            <a:ext cx="25503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All-sky assimilation</a:t>
            </a:r>
            <a:endParaRPr kumimoji="1"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75856" y="933434"/>
            <a:ext cx="2563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</a:rPr>
              <a:t>Clear-sky assimilation</a:t>
            </a:r>
            <a:endParaRPr kumimoji="1" lang="ja-JP" altLang="en-US" dirty="0" smtClean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5745" y="5739353"/>
            <a:ext cx="199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600" dirty="0" smtClean="0">
                <a:solidFill>
                  <a:srgbClr val="FF0000"/>
                </a:solidFill>
              </a:rPr>
              <a:t>Red: All-sky</a:t>
            </a:r>
            <a:r>
              <a:rPr kumimoji="1" lang="en-US" altLang="ja-JP" sz="1600" dirty="0" smtClean="0"/>
              <a:t>,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 </a:t>
            </a:r>
            <a:br>
              <a:rPr kumimoji="1" lang="en-US" altLang="ja-JP" sz="1600" dirty="0" smtClean="0">
                <a:solidFill>
                  <a:srgbClr val="FF0000"/>
                </a:solidFill>
              </a:rPr>
            </a:br>
            <a:r>
              <a:rPr lang="en-US" altLang="ja-JP" sz="1600" dirty="0" smtClean="0">
                <a:solidFill>
                  <a:srgbClr val="0000FF"/>
                </a:solidFill>
              </a:rPr>
              <a:t>Blue: Clear-sky</a:t>
            </a:r>
          </a:p>
          <a:p>
            <a:pPr>
              <a:lnSpc>
                <a:spcPts val="1600"/>
              </a:lnSpc>
            </a:pPr>
            <a:r>
              <a:rPr kumimoji="1" lang="en-US" altLang="ja-JP" sz="1600" dirty="0" smtClean="0"/>
              <a:t>Black: Best track</a:t>
            </a:r>
            <a:endParaRPr kumimoji="1" lang="ja-JP" altLang="en-US" sz="16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908217" y="3851756"/>
            <a:ext cx="183349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ja-JP" dirty="0" err="1">
                <a:solidFill>
                  <a:schemeClr val="bg1"/>
                </a:solidFill>
              </a:rPr>
              <a:t>Iselle</a:t>
            </a:r>
            <a:r>
              <a:rPr lang="en-GB" altLang="ja-JP" dirty="0">
                <a:solidFill>
                  <a:schemeClr val="bg1"/>
                </a:solidFill>
              </a:rPr>
              <a:t> (2014)</a:t>
            </a:r>
            <a:endParaRPr kumimoji="1" lang="ja-JP" altLang="en-US" dirty="0" smtClean="0">
              <a:solidFill>
                <a:schemeClr val="bg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161603" y="3596462"/>
            <a:ext cx="192085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200" dirty="0" smtClean="0"/>
              <a:t>Central Pressure</a:t>
            </a:r>
            <a:endParaRPr kumimoji="1" lang="ja-JP" altLang="en-US" sz="12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208822" y="5172312"/>
            <a:ext cx="184848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200" dirty="0" smtClean="0"/>
              <a:t>Max. Wind</a:t>
            </a:r>
            <a:endParaRPr kumimoji="1" lang="ja-JP" altLang="en-US" sz="1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679303"/>
            <a:ext cx="5586883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</a:rPr>
              <a:t>Forecast of 6-h accumulated precipitation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3424" y="3284984"/>
            <a:ext cx="5642752" cy="31892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</a:rPr>
              <a:t>Forecast of track and intensity for Tropical Cyclone (TC) </a:t>
            </a:r>
            <a:r>
              <a:rPr lang="en-US" altLang="ja-JP" sz="1600" dirty="0" err="1" smtClean="0">
                <a:solidFill>
                  <a:prstClr val="black"/>
                </a:solidFill>
              </a:rPr>
              <a:t>Iselle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タイトル 1"/>
          <p:cNvSpPr>
            <a:spLocks noGrp="1"/>
          </p:cNvSpPr>
          <p:nvPr>
            <p:ph type="title"/>
          </p:nvPr>
        </p:nvSpPr>
        <p:spPr>
          <a:xfrm>
            <a:off x="-2" y="-33355"/>
            <a:ext cx="8795320" cy="90872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a typeface="ＭＳ Ｐゴシック" charset="-128"/>
              </a:rPr>
              <a:t>Summary of </a:t>
            </a:r>
            <a:r>
              <a:rPr lang="en-US" altLang="ja-JP" sz="2800" dirty="0" smtClean="0"/>
              <a:t>all-sky </a:t>
            </a:r>
            <a:r>
              <a:rPr lang="en-US" altLang="ja-JP" sz="2800" dirty="0" smtClean="0">
                <a:solidFill>
                  <a:srgbClr val="FF0000"/>
                </a:solidFill>
              </a:rPr>
              <a:t>MW</a:t>
            </a:r>
            <a:r>
              <a:rPr lang="en-US" altLang="ja-JP" sz="2800" dirty="0" smtClean="0"/>
              <a:t> imager rad assimilation</a:t>
            </a:r>
            <a:endParaRPr lang="ja-JP" altLang="en-US" sz="2800" dirty="0" smtClean="0"/>
          </a:p>
        </p:txBody>
      </p:sp>
      <p:sp>
        <p:nvSpPr>
          <p:cNvPr id="9113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3122" y="980728"/>
            <a:ext cx="9082467" cy="5472608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ja-JP" sz="2800" dirty="0" smtClean="0"/>
              <a:t>Preliminary cycle experiments in global DA system </a:t>
            </a:r>
          </a:p>
          <a:p>
            <a:pPr lvl="1">
              <a:spcBef>
                <a:spcPts val="0"/>
              </a:spcBef>
            </a:pPr>
            <a:r>
              <a:rPr lang="en-US" altLang="ja-JP" sz="2400" dirty="0" smtClean="0"/>
              <a:t>Apply cloud parameter for cloud-dependent gross error QC</a:t>
            </a:r>
          </a:p>
          <a:p>
            <a:pPr lvl="1">
              <a:spcBef>
                <a:spcPts val="0"/>
              </a:spcBef>
            </a:pPr>
            <a:r>
              <a:rPr lang="en-US" altLang="ja-JP" sz="2400" dirty="0" smtClean="0"/>
              <a:t>Improve analysis and FG of T, H, W in the troposphere, and TC analysis and prediction</a:t>
            </a:r>
            <a:endParaRPr lang="en-US" altLang="ja-JP" sz="2400" dirty="0"/>
          </a:p>
          <a:p>
            <a:pPr lvl="1">
              <a:spcBef>
                <a:spcPts val="0"/>
              </a:spcBef>
            </a:pPr>
            <a:r>
              <a:rPr lang="en-US" altLang="ja-JP" sz="2400" dirty="0"/>
              <a:t>Negative impacts </a:t>
            </a:r>
            <a:r>
              <a:rPr lang="en-US" altLang="ja-JP" sz="2400" b="1" dirty="0"/>
              <a:t>: </a:t>
            </a:r>
            <a:r>
              <a:rPr lang="en-US" altLang="ja-JP" sz="2400" dirty="0" smtClean="0"/>
              <a:t>Magnify negative bias in T850 </a:t>
            </a:r>
            <a:r>
              <a:rPr lang="en-US" altLang="ja-JP" sz="2400" dirty="0"/>
              <a:t>and </a:t>
            </a:r>
            <a:r>
              <a:rPr lang="en-US" altLang="ja-JP" sz="2400" dirty="0" smtClean="0"/>
              <a:t>TCWV</a:t>
            </a:r>
            <a:endParaRPr lang="en-US" altLang="ja-JP" sz="2400" dirty="0"/>
          </a:p>
          <a:p>
            <a:pPr lvl="2">
              <a:spcBef>
                <a:spcPts val="0"/>
              </a:spcBef>
            </a:pPr>
            <a:r>
              <a:rPr lang="en-US" altLang="ja-JP" sz="2000" dirty="0"/>
              <a:t>Associated with model biases of low T850 and excessively broad weak-precipitation </a:t>
            </a:r>
            <a:r>
              <a:rPr lang="en-US" altLang="ja-JP" sz="2000" dirty="0" smtClean="0"/>
              <a:t>area</a:t>
            </a:r>
            <a:endParaRPr lang="en-US" altLang="ja-JP" sz="2000" dirty="0"/>
          </a:p>
          <a:p>
            <a:pPr marL="449263" lvl="1" indent="0">
              <a:spcBef>
                <a:spcPts val="0"/>
              </a:spcBef>
              <a:buNone/>
            </a:pPr>
            <a:endParaRPr lang="en-US" altLang="ja-JP" sz="2400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446449" y="4293096"/>
            <a:ext cx="612068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9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36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2"/>
              <a:buChar char="p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176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1971675" indent="-1428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428875" indent="-1428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886075" indent="-1428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343275" indent="-1428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00475" indent="-1428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lnSpc>
                <a:spcPts val="2200"/>
              </a:lnSpc>
            </a:pPr>
            <a:endParaRPr lang="en-US" altLang="ja-JP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363278" y="4365104"/>
            <a:ext cx="2919888" cy="2088232"/>
            <a:chOff x="762402" y="4620720"/>
            <a:chExt cx="2919888" cy="20882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1" t="55820" r="51822" b="3766"/>
            <a:stretch/>
          </p:blipFill>
          <p:spPr bwMode="auto">
            <a:xfrm>
              <a:off x="768010" y="4816017"/>
              <a:ext cx="2914280" cy="189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762402" y="4620720"/>
              <a:ext cx="29198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T850 diff: </a:t>
              </a:r>
              <a:r>
                <a:rPr kumimoji="1" lang="en-US" altLang="ja-JP" sz="1600" dirty="0" smtClean="0">
                  <a:solidFill>
                    <a:srgbClr val="FF0000"/>
                  </a:solidFill>
                </a:rPr>
                <a:t>All-sky</a:t>
              </a:r>
              <a:r>
                <a:rPr kumimoji="1" lang="en-US" altLang="ja-JP" sz="1600" dirty="0" smtClean="0"/>
                <a:t> – </a:t>
              </a:r>
              <a:r>
                <a:rPr kumimoji="1" lang="en-US" altLang="ja-JP" sz="1600" dirty="0" smtClean="0">
                  <a:solidFill>
                    <a:srgbClr val="0000FF"/>
                  </a:solidFill>
                </a:rPr>
                <a:t>Clear-sky</a:t>
              </a:r>
              <a:endParaRPr kumimoji="1" lang="ja-JP" alt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130857" y="4376032"/>
            <a:ext cx="2919889" cy="2077304"/>
            <a:chOff x="6224112" y="4786541"/>
            <a:chExt cx="2919889" cy="207730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302" t="55895" r="4285" b="4079"/>
            <a:stretch/>
          </p:blipFill>
          <p:spPr bwMode="auto">
            <a:xfrm>
              <a:off x="6266516" y="4989122"/>
              <a:ext cx="2877485" cy="187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224112" y="4786541"/>
              <a:ext cx="291427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TCWV diff: </a:t>
              </a:r>
              <a:r>
                <a:rPr kumimoji="1" lang="en-US" altLang="ja-JP" sz="1600" dirty="0" smtClean="0">
                  <a:solidFill>
                    <a:srgbClr val="FF0000"/>
                  </a:solidFill>
                </a:rPr>
                <a:t>All-sky</a:t>
              </a:r>
              <a:r>
                <a:rPr kumimoji="1" lang="en-US" altLang="ja-JP" sz="1600" dirty="0" smtClean="0"/>
                <a:t> – </a:t>
              </a:r>
              <a:r>
                <a:rPr kumimoji="1" lang="en-US" altLang="ja-JP" sz="1600" dirty="0" smtClean="0">
                  <a:solidFill>
                    <a:srgbClr val="0000FF"/>
                  </a:solidFill>
                </a:rPr>
                <a:t>Clear-sky</a:t>
              </a:r>
              <a:endParaRPr kumimoji="1" lang="ja-JP" altLang="en-US" sz="16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666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 All-sky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IR</a:t>
            </a:r>
            <a:r>
              <a:rPr kumimoji="1" lang="en-US" altLang="ja-JP" dirty="0" smtClean="0"/>
              <a:t> radiance assimilation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5538"/>
            <a:ext cx="8507288" cy="5543550"/>
          </a:xfrm>
        </p:spPr>
        <p:txBody>
          <a:bodyPr/>
          <a:lstStyle/>
          <a:p>
            <a:r>
              <a:rPr lang="en-US" altLang="ja-JP" dirty="0" smtClean="0"/>
              <a:t>Apply similar MW-approach</a:t>
            </a:r>
            <a:endParaRPr lang="en-US" altLang="ja-JP" dirty="0"/>
          </a:p>
          <a:p>
            <a:pPr lvl="1"/>
            <a:r>
              <a:rPr lang="en-US" altLang="ja-JP" dirty="0" smtClean="0"/>
              <a:t>Develop a symmetric cloud parameter for IR rad</a:t>
            </a:r>
            <a:endParaRPr lang="en-US" altLang="ja-JP" dirty="0"/>
          </a:p>
          <a:p>
            <a:pPr lvl="2"/>
            <a:r>
              <a:rPr lang="en-US" altLang="ja-JP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</a:t>
            </a:r>
            <a:r>
              <a:rPr lang="en-US" altLang="ja-JP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 = (|</a:t>
            </a:r>
            <a:r>
              <a:rPr lang="en-US" altLang="ja-JP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OB</a:t>
            </a:r>
            <a:r>
              <a:rPr lang="en-US" altLang="ja-JP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en-US" altLang="ja-JP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-FG</a:t>
            </a:r>
            <a:r>
              <a:rPr lang="en-US" altLang="ja-JP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clr,i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|+|</a:t>
            </a:r>
            <a:r>
              <a:rPr lang="en-US" altLang="ja-JP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FG</a:t>
            </a:r>
            <a:r>
              <a:rPr lang="en-US" altLang="ja-JP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en-US" altLang="ja-JP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-FG</a:t>
            </a:r>
            <a:r>
              <a:rPr lang="en-US" altLang="ja-JP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clr,i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|)/2</a:t>
            </a:r>
            <a:r>
              <a:rPr lang="en-US" altLang="ja-JP" dirty="0" smtClean="0">
                <a:sym typeface="Wingdings" panose="05000000000000000000" pitchFamily="2" charset="2"/>
              </a:rPr>
              <a:t/>
            </a:r>
            <a:br>
              <a:rPr lang="en-US" altLang="ja-JP" dirty="0" smtClean="0">
                <a:sym typeface="Wingdings" panose="05000000000000000000" pitchFamily="2" charset="2"/>
              </a:rPr>
            </a:br>
            <a:r>
              <a:rPr lang="en-US" altLang="ja-JP" dirty="0" err="1" smtClean="0">
                <a:sym typeface="Wingdings" panose="05000000000000000000" pitchFamily="2" charset="2"/>
              </a:rPr>
              <a:t>FG</a:t>
            </a:r>
            <a:r>
              <a:rPr lang="en-US" altLang="ja-JP" baseline="-25000" dirty="0" err="1" smtClean="0">
                <a:sym typeface="Wingdings" panose="05000000000000000000" pitchFamily="2" charset="2"/>
              </a:rPr>
              <a:t>clr</a:t>
            </a:r>
            <a:r>
              <a:rPr lang="en-US" altLang="ja-JP" dirty="0" smtClean="0">
                <a:sym typeface="Wingdings" panose="05000000000000000000" pitchFamily="2" charset="2"/>
              </a:rPr>
              <a:t>: clear-sky FG,  i: channel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Test the usability of the parameter for 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IASI in global system (ECMWF-IFS)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T511L91 (~40km)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RTTOV10.2, Cloud water/ice/fraction from moist physics model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1~15 Aug. 2011, over the sea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AHI in regional cloud resolving system (JMA-NHM)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5km</a:t>
            </a:r>
            <a:r>
              <a:rPr lang="en-US" altLang="ja-JP" dirty="0" smtClean="0">
                <a:sym typeface="Wingdings" panose="05000000000000000000" pitchFamily="2" charset="2"/>
              </a:rPr>
              <a:t>, L50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RTTOV11.2, Cloud water/ice from cloud microphysics</a:t>
            </a:r>
          </a:p>
          <a:p>
            <a:pPr lvl="3"/>
            <a:r>
              <a:rPr lang="en-US" altLang="ja-JP" dirty="0" smtClean="0">
                <a:sym typeface="Wingdings" panose="05000000000000000000" pitchFamily="2" charset="2"/>
              </a:rPr>
              <a:t>Cloud fraction = 1.0</a:t>
            </a:r>
          </a:p>
          <a:p>
            <a:pPr lvl="2"/>
            <a:r>
              <a:rPr lang="en-US" altLang="ja-JP" dirty="0">
                <a:sym typeface="Wingdings" panose="05000000000000000000" pitchFamily="2" charset="2"/>
              </a:rPr>
              <a:t>Super-</a:t>
            </a:r>
            <a:r>
              <a:rPr lang="en-US" altLang="ja-JP" dirty="0" err="1">
                <a:sym typeface="Wingdings" panose="05000000000000000000" pitchFamily="2" charset="2"/>
              </a:rPr>
              <a:t>ob</a:t>
            </a:r>
            <a:r>
              <a:rPr lang="en-US" altLang="ja-JP" dirty="0">
                <a:sym typeface="Wingdings" panose="05000000000000000000" pitchFamily="2" charset="2"/>
              </a:rPr>
              <a:t> : Averaging </a:t>
            </a:r>
            <a:r>
              <a:rPr lang="en-US" altLang="ja-JP" dirty="0" smtClean="0">
                <a:sym typeface="Wingdings" panose="05000000000000000000" pitchFamily="2" charset="2"/>
              </a:rPr>
              <a:t>2x2pixels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Remove cases with |OB-FG|&gt;30K or 50K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03~09 UTC on 7~11 Sep. 2015, over the sea</a:t>
            </a: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 smtClean="0">
              <a:sym typeface="Wingdings" panose="05000000000000000000" pitchFamily="2" charset="2"/>
            </a:endParaRPr>
          </a:p>
          <a:p>
            <a:endParaRPr lang="en-US" altLang="ja-JP" dirty="0" smtClean="0">
              <a:sym typeface="Wingdings" panose="05000000000000000000" pitchFamily="2" charset="2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786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a_blue">
  <a:themeElements>
    <a:clrScheme name="2_oka-ITSC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0C3CA6"/>
      </a:accent2>
      <a:accent3>
        <a:srgbClr val="FFFFFF"/>
      </a:accent3>
      <a:accent4>
        <a:srgbClr val="000000"/>
      </a:accent4>
      <a:accent5>
        <a:srgbClr val="AAAACA"/>
      </a:accent5>
      <a:accent6>
        <a:srgbClr val="0A3596"/>
      </a:accent6>
      <a:hlink>
        <a:srgbClr val="CCCCFF"/>
      </a:hlink>
      <a:folHlink>
        <a:srgbClr val="B2B2B2"/>
      </a:folHlink>
    </a:clrScheme>
    <a:fontScheme name="2_oka-ITSC15">
      <a:majorFont>
        <a:latin typeface="Century Gothic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oka-ITSC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ka-ITSC1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ka-ITSC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oka_blue</Template>
  <TotalTime>26308</TotalTime>
  <Words>1483</Words>
  <Application>Microsoft Office PowerPoint</Application>
  <PresentationFormat>On-screen Show (4:3)</PresentationFormat>
  <Paragraphs>364</Paragraphs>
  <Slides>19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oka_blue</vt:lpstr>
      <vt:lpstr>数式</vt:lpstr>
      <vt:lpstr>Recent development of all-sky radiance assimilation at JMA</vt:lpstr>
      <vt:lpstr>Content</vt:lpstr>
      <vt:lpstr>1. All-sky MW imager radiance assimilation</vt:lpstr>
      <vt:lpstr>PDF of OB,FG and OB-FG before/after QC+BC</vt:lpstr>
      <vt:lpstr>Results of assimilating all-sky MWI rad</vt:lpstr>
      <vt:lpstr>Results: FG fitting to observations</vt:lpstr>
      <vt:lpstr>Results: Impacts on precipitation and TC forecast</vt:lpstr>
      <vt:lpstr>Summary of all-sky MW imager rad assimilation</vt:lpstr>
      <vt:lpstr>2. All-sky IR radiance assimilation</vt:lpstr>
      <vt:lpstr>IASI comparison in ECMWF global system</vt:lpstr>
      <vt:lpstr>Dependency of the symmetric cloud parameter (CA) </vt:lpstr>
      <vt:lpstr>Himawari8/AHI comparison in JMA regional system</vt:lpstr>
      <vt:lpstr>AHI comparison in JMA regional system</vt:lpstr>
      <vt:lpstr>Dependency of the symmetric cloud parameter (CA) </vt:lpstr>
      <vt:lpstr>Problems with OB-FG of regional AHI</vt:lpstr>
      <vt:lpstr>Summary and discussion of all-sky rad assimilation at JMA</vt:lpstr>
      <vt:lpstr>Slide 17</vt:lpstr>
      <vt:lpstr>Normalized OB-FG before/after QC</vt:lpstr>
      <vt:lpstr>All-sky IR rad : AHI &amp; JMA-NHM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衛星搭載降水レーダ観測とJMA-NHMの比較　 -GPM/DPRの同化に向けて-</dc:title>
  <dc:creator>kokamoto</dc:creator>
  <cp:lastModifiedBy>ejones</cp:lastModifiedBy>
  <cp:revision>1546</cp:revision>
  <cp:lastPrinted>2015-11-29T03:08:39Z</cp:lastPrinted>
  <dcterms:created xsi:type="dcterms:W3CDTF">2013-09-01T23:04:50Z</dcterms:created>
  <dcterms:modified xsi:type="dcterms:W3CDTF">2015-12-02T22:01:04Z</dcterms:modified>
</cp:coreProperties>
</file>