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597" r:id="rId2"/>
    <p:sldId id="695" r:id="rId3"/>
    <p:sldId id="654" r:id="rId4"/>
    <p:sldId id="604" r:id="rId5"/>
    <p:sldId id="657" r:id="rId6"/>
    <p:sldId id="658" r:id="rId7"/>
    <p:sldId id="698" r:id="rId8"/>
    <p:sldId id="659" r:id="rId9"/>
    <p:sldId id="699" r:id="rId10"/>
    <p:sldId id="591" r:id="rId11"/>
    <p:sldId id="638" r:id="rId12"/>
    <p:sldId id="680" r:id="rId13"/>
    <p:sldId id="736" r:id="rId14"/>
    <p:sldId id="737" r:id="rId15"/>
    <p:sldId id="681" r:id="rId16"/>
    <p:sldId id="682" r:id="rId17"/>
    <p:sldId id="662" r:id="rId18"/>
    <p:sldId id="663" r:id="rId19"/>
    <p:sldId id="664" r:id="rId20"/>
    <p:sldId id="668" r:id="rId21"/>
    <p:sldId id="669" r:id="rId22"/>
    <p:sldId id="667" r:id="rId23"/>
    <p:sldId id="671" r:id="rId24"/>
    <p:sldId id="700" r:id="rId25"/>
    <p:sldId id="675" r:id="rId26"/>
    <p:sldId id="661" r:id="rId27"/>
    <p:sldId id="735" r:id="rId28"/>
    <p:sldId id="677" r:id="rId29"/>
    <p:sldId id="678" r:id="rId30"/>
    <p:sldId id="701" r:id="rId31"/>
    <p:sldId id="702" r:id="rId32"/>
    <p:sldId id="703" r:id="rId33"/>
    <p:sldId id="704" r:id="rId34"/>
    <p:sldId id="705" r:id="rId35"/>
    <p:sldId id="706" r:id="rId36"/>
    <p:sldId id="707" r:id="rId37"/>
    <p:sldId id="708" r:id="rId38"/>
    <p:sldId id="709" r:id="rId39"/>
    <p:sldId id="710" r:id="rId40"/>
    <p:sldId id="711" r:id="rId41"/>
    <p:sldId id="712" r:id="rId42"/>
    <p:sldId id="713" r:id="rId43"/>
    <p:sldId id="714" r:id="rId44"/>
    <p:sldId id="731" r:id="rId45"/>
    <p:sldId id="734" r:id="rId46"/>
    <p:sldId id="733" r:id="rId47"/>
    <p:sldId id="730" r:id="rId48"/>
    <p:sldId id="683" r:id="rId49"/>
    <p:sldId id="684" r:id="rId50"/>
    <p:sldId id="717" r:id="rId51"/>
    <p:sldId id="686" r:id="rId52"/>
    <p:sldId id="687" r:id="rId53"/>
    <p:sldId id="718" r:id="rId54"/>
    <p:sldId id="719" r:id="rId55"/>
    <p:sldId id="720" r:id="rId56"/>
    <p:sldId id="721" r:id="rId57"/>
    <p:sldId id="722" r:id="rId58"/>
    <p:sldId id="723" r:id="rId59"/>
    <p:sldId id="724" r:id="rId60"/>
    <p:sldId id="725" r:id="rId61"/>
    <p:sldId id="726" r:id="rId62"/>
    <p:sldId id="728" r:id="rId63"/>
    <p:sldId id="729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6252" autoAdjust="0"/>
  </p:normalViewPr>
  <p:slideViewPr>
    <p:cSldViewPr snapToGrid="0" snapToObjects="1">
      <p:cViewPr>
        <p:scale>
          <a:sx n="81" d="100"/>
          <a:sy n="81" d="100"/>
        </p:scale>
        <p:origin x="-232" y="-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9" d="100"/>
        <a:sy n="29" d="100"/>
      </p:scale>
      <p:origin x="0" y="0"/>
    </p:cViewPr>
  </p:sorterViewPr>
  <p:notesViewPr>
    <p:cSldViewPr snapToGrid="0" snapToObjects="1">
      <p:cViewPr varScale="1">
        <p:scale>
          <a:sx n="113" d="100"/>
          <a:sy n="113" d="100"/>
        </p:scale>
        <p:origin x="-3360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ankov:Documents:stochastic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ankov:Documents:stochastic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ankov:Documents:stochastic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ankov:Documents:stochasti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500mb Height CRPSS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ctrl</c:v>
          </c:tx>
          <c:spPr>
            <a:solidFill>
              <a:srgbClr val="EE0000"/>
            </a:solidFill>
          </c:spPr>
          <c:invertIfNegative val="0"/>
          <c:cat>
            <c:numRef>
              <c:f>Sheet1!$Y$8:$Y$11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Sheet1!$E$13:$E$16</c:f>
              <c:numCache>
                <c:formatCode>General</c:formatCode>
                <c:ptCount val="4"/>
                <c:pt idx="0">
                  <c:v>0.11</c:v>
                </c:pt>
                <c:pt idx="1">
                  <c:v>0.17</c:v>
                </c:pt>
                <c:pt idx="2">
                  <c:v>0.12</c:v>
                </c:pt>
                <c:pt idx="3">
                  <c:v>0.13</c:v>
                </c:pt>
              </c:numCache>
            </c:numRef>
          </c:val>
        </c:ser>
        <c:ser>
          <c:idx val="1"/>
          <c:order val="1"/>
          <c:tx>
            <c:v>V3</c:v>
          </c:tx>
          <c:spPr>
            <a:solidFill>
              <a:srgbClr val="50B840"/>
            </a:solidFill>
          </c:spPr>
          <c:invertIfNegative val="0"/>
          <c:cat>
            <c:numRef>
              <c:f>Sheet1!$Y$8:$Y$11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Sheet1!$K$13:$K$16</c:f>
              <c:numCache>
                <c:formatCode>General</c:formatCode>
                <c:ptCount val="4"/>
                <c:pt idx="0">
                  <c:v>0.1</c:v>
                </c:pt>
                <c:pt idx="1">
                  <c:v>0.13</c:v>
                </c:pt>
                <c:pt idx="2">
                  <c:v>0.09</c:v>
                </c:pt>
                <c:pt idx="3">
                  <c:v>0.11</c:v>
                </c:pt>
              </c:numCache>
            </c:numRef>
          </c:val>
        </c:ser>
        <c:ser>
          <c:idx val="3"/>
          <c:order val="2"/>
          <c:tx>
            <c:v>V3_skeb</c:v>
          </c:tx>
          <c:invertIfNegative val="0"/>
          <c:cat>
            <c:numRef>
              <c:f>Sheet1!$Y$8:$Y$11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Sheet1!$Q$13:$Q$16</c:f>
              <c:numCache>
                <c:formatCode>General</c:formatCode>
                <c:ptCount val="4"/>
                <c:pt idx="0">
                  <c:v>0.18</c:v>
                </c:pt>
                <c:pt idx="1">
                  <c:v>0.28</c:v>
                </c:pt>
                <c:pt idx="2">
                  <c:v>0.26</c:v>
                </c:pt>
                <c:pt idx="3">
                  <c:v>0.26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8488504"/>
        <c:axId val="1768396856"/>
      </c:barChart>
      <c:catAx>
        <c:axId val="1768488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768396856"/>
        <c:crosses val="autoZero"/>
        <c:auto val="1"/>
        <c:lblAlgn val="ctr"/>
        <c:lblOffset val="100"/>
        <c:noMultiLvlLbl val="0"/>
      </c:catAx>
      <c:valAx>
        <c:axId val="176839685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7684885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500mb Height Spread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ctrl</c:v>
          </c:tx>
          <c:spPr>
            <a:solidFill>
              <a:srgbClr val="EE0000"/>
            </a:solidFill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Sheet1!$C$13:$C$16</c:f>
              <c:numCache>
                <c:formatCode>General</c:formatCode>
                <c:ptCount val="4"/>
                <c:pt idx="0">
                  <c:v>3.24</c:v>
                </c:pt>
                <c:pt idx="1">
                  <c:v>3.91</c:v>
                </c:pt>
                <c:pt idx="2">
                  <c:v>4.39</c:v>
                </c:pt>
                <c:pt idx="3">
                  <c:v>5.09</c:v>
                </c:pt>
              </c:numCache>
            </c:numRef>
          </c:val>
        </c:ser>
        <c:ser>
          <c:idx val="1"/>
          <c:order val="1"/>
          <c:tx>
            <c:v>V3</c:v>
          </c:tx>
          <c:spPr>
            <a:solidFill>
              <a:srgbClr val="50B840"/>
            </a:solidFill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Sheet1!$I$13:$I$16</c:f>
              <c:numCache>
                <c:formatCode>General</c:formatCode>
                <c:ptCount val="4"/>
                <c:pt idx="0">
                  <c:v>3.07</c:v>
                </c:pt>
                <c:pt idx="1">
                  <c:v>3.47</c:v>
                </c:pt>
                <c:pt idx="2">
                  <c:v>3.98</c:v>
                </c:pt>
                <c:pt idx="3">
                  <c:v>4.67</c:v>
                </c:pt>
              </c:numCache>
            </c:numRef>
          </c:val>
        </c:ser>
        <c:ser>
          <c:idx val="3"/>
          <c:order val="2"/>
          <c:tx>
            <c:v>V3_skeb</c:v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Sheet1!$O$13:$O$16</c:f>
              <c:numCache>
                <c:formatCode>General</c:formatCode>
                <c:ptCount val="4"/>
                <c:pt idx="0">
                  <c:v>5.4</c:v>
                </c:pt>
                <c:pt idx="1">
                  <c:v>7.91</c:v>
                </c:pt>
                <c:pt idx="2">
                  <c:v>10.03</c:v>
                </c:pt>
                <c:pt idx="3">
                  <c:v>11.5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3326856"/>
        <c:axId val="-2061496152"/>
      </c:barChart>
      <c:catAx>
        <c:axId val="-2123326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-2061496152"/>
        <c:crosses val="autoZero"/>
        <c:auto val="1"/>
        <c:lblAlgn val="ctr"/>
        <c:lblOffset val="100"/>
        <c:noMultiLvlLbl val="0"/>
      </c:catAx>
      <c:valAx>
        <c:axId val="-206149615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-21233268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700mb</a:t>
            </a:r>
            <a:r>
              <a:rPr lang="en-US" baseline="0"/>
              <a:t> RH Spread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ctrl</c:v>
          </c:tx>
          <c:spPr>
            <a:solidFill>
              <a:srgbClr val="EE0000"/>
            </a:solidFill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Sheet1!$C$18:$C$21</c:f>
              <c:numCache>
                <c:formatCode>General</c:formatCode>
                <c:ptCount val="4"/>
                <c:pt idx="0">
                  <c:v>5.73</c:v>
                </c:pt>
                <c:pt idx="1">
                  <c:v>7.51</c:v>
                </c:pt>
                <c:pt idx="2">
                  <c:v>8.25</c:v>
                </c:pt>
                <c:pt idx="3">
                  <c:v>9.03</c:v>
                </c:pt>
              </c:numCache>
            </c:numRef>
          </c:val>
        </c:ser>
        <c:ser>
          <c:idx val="1"/>
          <c:order val="1"/>
          <c:tx>
            <c:v>V3</c:v>
          </c:tx>
          <c:spPr>
            <a:solidFill>
              <a:srgbClr val="50B840"/>
            </a:solidFill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Sheet1!$I$18:$I$21</c:f>
              <c:numCache>
                <c:formatCode>General</c:formatCode>
                <c:ptCount val="4"/>
                <c:pt idx="0">
                  <c:v>5.24</c:v>
                </c:pt>
                <c:pt idx="1">
                  <c:v>6.06</c:v>
                </c:pt>
                <c:pt idx="2">
                  <c:v>6.819999999999998</c:v>
                </c:pt>
                <c:pt idx="3">
                  <c:v>7.649999999999998</c:v>
                </c:pt>
              </c:numCache>
            </c:numRef>
          </c:val>
        </c:ser>
        <c:ser>
          <c:idx val="4"/>
          <c:order val="2"/>
          <c:tx>
            <c:v>V3_skeb</c:v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Sheet1!$O$18:$O$21</c:f>
              <c:numCache>
                <c:formatCode>General</c:formatCode>
                <c:ptCount val="4"/>
                <c:pt idx="0">
                  <c:v>5.34</c:v>
                </c:pt>
                <c:pt idx="1">
                  <c:v>6.87</c:v>
                </c:pt>
                <c:pt idx="2">
                  <c:v>8.64</c:v>
                </c:pt>
                <c:pt idx="3">
                  <c:v>10.35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09490840"/>
        <c:axId val="-2012162936"/>
      </c:barChart>
      <c:catAx>
        <c:axId val="-2009490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-2012162936"/>
        <c:crosses val="autoZero"/>
        <c:auto val="1"/>
        <c:lblAlgn val="ctr"/>
        <c:lblOffset val="100"/>
        <c:noMultiLvlLbl val="0"/>
      </c:catAx>
      <c:valAx>
        <c:axId val="-201216293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-20094908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700mb RH CRPSS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ctrl</c:v>
          </c:tx>
          <c:spPr>
            <a:solidFill>
              <a:srgbClr val="EE0000"/>
            </a:solidFill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Sheet1!$E$18:$E$21</c:f>
              <c:numCache>
                <c:formatCode>General</c:formatCode>
                <c:ptCount val="4"/>
                <c:pt idx="0">
                  <c:v>0.16</c:v>
                </c:pt>
                <c:pt idx="1">
                  <c:v>0.21</c:v>
                </c:pt>
                <c:pt idx="2">
                  <c:v>0.21</c:v>
                </c:pt>
                <c:pt idx="3">
                  <c:v>0.22</c:v>
                </c:pt>
              </c:numCache>
            </c:numRef>
          </c:val>
        </c:ser>
        <c:ser>
          <c:idx val="1"/>
          <c:order val="1"/>
          <c:tx>
            <c:v>V3</c:v>
          </c:tx>
          <c:spPr>
            <a:solidFill>
              <a:srgbClr val="50B840"/>
            </a:solidFill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Sheet1!$K$18:$K$21</c:f>
              <c:numCache>
                <c:formatCode>General</c:formatCode>
                <c:ptCount val="4"/>
                <c:pt idx="0">
                  <c:v>0.13</c:v>
                </c:pt>
                <c:pt idx="1">
                  <c:v>0.14</c:v>
                </c:pt>
                <c:pt idx="2">
                  <c:v>0.16</c:v>
                </c:pt>
                <c:pt idx="3">
                  <c:v>0.17</c:v>
                </c:pt>
              </c:numCache>
            </c:numRef>
          </c:val>
        </c:ser>
        <c:ser>
          <c:idx val="3"/>
          <c:order val="2"/>
          <c:tx>
            <c:v>V3_skeb</c:v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Sheet1!$Q$18:$Q$21</c:f>
              <c:numCache>
                <c:formatCode>General</c:formatCode>
                <c:ptCount val="4"/>
                <c:pt idx="0">
                  <c:v>0.14</c:v>
                </c:pt>
                <c:pt idx="1">
                  <c:v>0.18</c:v>
                </c:pt>
                <c:pt idx="2">
                  <c:v>0.23</c:v>
                </c:pt>
                <c:pt idx="3">
                  <c:v>0.26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58440248"/>
        <c:axId val="-2100211416"/>
      </c:barChart>
      <c:catAx>
        <c:axId val="-2058440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-2100211416"/>
        <c:crosses val="autoZero"/>
        <c:auto val="1"/>
        <c:lblAlgn val="ctr"/>
        <c:lblOffset val="100"/>
        <c:noMultiLvlLbl val="0"/>
      </c:catAx>
      <c:valAx>
        <c:axId val="-210021141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-20584402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36565D-FB32-C14E-9D6D-D9B534950C05}" type="datetimeFigureOut">
              <a:rPr lang="en-US" smtClean="0"/>
              <a:t>7/12/15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DCB03-AA43-4D4D-B040-5E02A9C46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44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35FC4-606D-DF49-B180-EC1B8DAF71E5}" type="datetimeFigureOut">
              <a:rPr lang="en-US" smtClean="0"/>
              <a:t>7/12/15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4A3C94-2AB3-344F-AFBF-FC4D079FB4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24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76275"/>
            <a:ext cx="4608513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359275"/>
            <a:ext cx="5076825" cy="4133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76275"/>
            <a:ext cx="4608513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94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359275"/>
            <a:ext cx="5076825" cy="4133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76275"/>
            <a:ext cx="4608513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359275"/>
            <a:ext cx="5076825" cy="4133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9477A8-55BE-46B9-A947-B80311DB2F2D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518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C2536-4312-DF4F-9E82-7E061EFC148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41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C2536-4312-DF4F-9E82-7E061EFC148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62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/>
              <a:t>7/12/15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011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/>
              <a:t>7/12/15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889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/>
              <a:t>7/12/15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772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/>
              <a:t>7/12/15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08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/>
              <a:t>7/12/15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569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/>
              <a:t>7/12/15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074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/>
              <a:t>7/12/15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500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/>
              <a:t>7/12/15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864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/>
              <a:t>7/12/15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816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/>
              <a:t>7/12/15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735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/>
              <a:t>7/12/15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175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8A4F0-D435-0445-95AB-F2A888CAFD88}" type="datetimeFigureOut">
              <a:rPr lang="en-US" smtClean="0"/>
              <a:t>7/12/15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87926-DE40-004F-AB91-2F1E5BD377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24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6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emf"/><Relationship Id="rId3" Type="http://schemas.openxmlformats.org/officeDocument/2006/relationships/image" Target="../media/image65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emf"/><Relationship Id="rId3" Type="http://schemas.openxmlformats.org/officeDocument/2006/relationships/image" Target="../media/image67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.emf"/><Relationship Id="rId5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77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im.noaa.go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4400" y="6457950"/>
            <a:ext cx="533400" cy="400050"/>
          </a:xfrm>
        </p:spPr>
        <p:txBody>
          <a:bodyPr/>
          <a:lstStyle/>
          <a:p>
            <a:fld id="{0623A093-28FF-41ED-B809-977C58BD55F4}" type="slidenum">
              <a:rPr lang="en-US" sz="1600" b="1" smtClean="0">
                <a:solidFill>
                  <a:srgbClr val="003399"/>
                </a:solidFill>
                <a:latin typeface="Calibri" pitchFamily="34" charset="0"/>
              </a:rPr>
              <a:pPr/>
              <a:t>1</a:t>
            </a:fld>
            <a:endParaRPr lang="en-US" sz="1600" b="1" dirty="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" y="20847"/>
            <a:ext cx="9144000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/>
              <a:t>The Grell-</a:t>
            </a:r>
            <a:r>
              <a:rPr lang="en-US" sz="2800" dirty="0" err="1"/>
              <a:t>Freitas</a:t>
            </a:r>
            <a:r>
              <a:rPr lang="en-US" sz="2800" dirty="0"/>
              <a:t> scale- and aerosol aware stochastic convective parameterization: development as well as global and regional applications</a:t>
            </a:r>
            <a:endParaRPr lang="en-US" sz="2800" dirty="0">
              <a:solidFill>
                <a:srgbClr val="000099"/>
              </a:solidFill>
              <a:latin typeface="Arial Black"/>
              <a:cs typeface="Arial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1057" y="2412928"/>
            <a:ext cx="7723343" cy="3362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Georg A. </a:t>
            </a:r>
            <a:r>
              <a:rPr lang="en-US" sz="2800" b="1" dirty="0" err="1" smtClean="0"/>
              <a:t>Grell</a:t>
            </a:r>
            <a:endParaRPr lang="en-US" sz="2800" b="1" dirty="0"/>
          </a:p>
          <a:p>
            <a:pPr algn="ctr"/>
            <a:endParaRPr lang="en-US" sz="1400" b="1" dirty="0" smtClean="0"/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 </a:t>
            </a:r>
            <a:r>
              <a:rPr lang="en-US" sz="2800" b="1" dirty="0"/>
              <a:t>W</a:t>
            </a:r>
            <a:r>
              <a:rPr lang="en-US" sz="2800" b="1" dirty="0" smtClean="0"/>
              <a:t>ith slides from: </a:t>
            </a:r>
            <a:r>
              <a:rPr lang="en-US" sz="2800" b="1" dirty="0" err="1" smtClean="0"/>
              <a:t>Saulo</a:t>
            </a:r>
            <a:r>
              <a:rPr lang="en-US" sz="2800" b="1" dirty="0" smtClean="0"/>
              <a:t> </a:t>
            </a:r>
            <a:r>
              <a:rPr lang="en-US" sz="2800" b="1" dirty="0" smtClean="0"/>
              <a:t>R. </a:t>
            </a:r>
            <a:r>
              <a:rPr lang="en-US" sz="2800" b="1" dirty="0" err="1" smtClean="0"/>
              <a:t>Freitas</a:t>
            </a:r>
            <a:r>
              <a:rPr lang="en-US" sz="2800" b="1" dirty="0" smtClean="0"/>
              <a:t>, </a:t>
            </a:r>
            <a:r>
              <a:rPr lang="en-US" sz="2800" b="1" dirty="0" smtClean="0"/>
              <a:t>Joseph Olson, </a:t>
            </a:r>
            <a:r>
              <a:rPr lang="en-US" sz="2800" b="1" dirty="0" err="1" smtClean="0"/>
              <a:t>Jian</a:t>
            </a:r>
            <a:r>
              <a:rPr lang="en-US" sz="2800" b="1" dirty="0" smtClean="0"/>
              <a:t>-Wen </a:t>
            </a:r>
            <a:r>
              <a:rPr lang="en-US" sz="2800" b="1" dirty="0" err="1" smtClean="0"/>
              <a:t>Bao</a:t>
            </a:r>
            <a:r>
              <a:rPr lang="en-US" sz="2800" b="1" dirty="0" smtClean="0"/>
              <a:t>, E. Grell, I. </a:t>
            </a:r>
            <a:r>
              <a:rPr lang="en-US" sz="2800" b="1" dirty="0" err="1" smtClean="0"/>
              <a:t>Jankov</a:t>
            </a:r>
            <a:r>
              <a:rPr lang="en-US" sz="2800" b="1" dirty="0" smtClean="0"/>
              <a:t>, P. </a:t>
            </a:r>
            <a:r>
              <a:rPr lang="en-US" sz="2800" b="1" dirty="0" err="1" smtClean="0"/>
              <a:t>Marrapu</a:t>
            </a:r>
            <a:r>
              <a:rPr lang="en-US" sz="2800" b="1" dirty="0" smtClean="0"/>
              <a:t>, B. </a:t>
            </a:r>
            <a:r>
              <a:rPr lang="en-US" sz="2800" b="1" dirty="0" err="1" smtClean="0"/>
              <a:t>Skamarock</a:t>
            </a:r>
            <a:r>
              <a:rPr lang="en-US" sz="2800" b="1" dirty="0" smtClean="0"/>
              <a:t>, L. Fowler, </a:t>
            </a:r>
            <a:r>
              <a:rPr lang="en-US" sz="2800" b="1" dirty="0" smtClean="0"/>
              <a:t>Steven </a:t>
            </a:r>
            <a:r>
              <a:rPr lang="en-US" sz="2800" b="1" dirty="0" smtClean="0"/>
              <a:t>E. </a:t>
            </a:r>
            <a:r>
              <a:rPr lang="en-US" sz="2800" b="1" dirty="0" err="1" smtClean="0"/>
              <a:t>Peckham</a:t>
            </a:r>
            <a:endParaRPr lang="en-US" sz="2800" b="1" dirty="0" smtClean="0"/>
          </a:p>
          <a:p>
            <a:pPr algn="ctr"/>
            <a:endParaRPr lang="en-US" sz="1050" b="1" dirty="0"/>
          </a:p>
          <a:p>
            <a:pPr algn="ctr"/>
            <a:endParaRPr lang="en-US" sz="2400" dirty="0">
              <a:solidFill>
                <a:prstClr val="black"/>
              </a:solidFill>
            </a:endParaRPr>
          </a:p>
          <a:p>
            <a:pPr algn="ctr"/>
            <a:endParaRPr lang="en-US" sz="2400" b="1" dirty="0"/>
          </a:p>
        </p:txBody>
      </p:sp>
      <p:pic>
        <p:nvPicPr>
          <p:cNvPr id="8" name="Picture 7" descr="Screen Shot 2014-01-12 at 8.02.47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" y="5495861"/>
            <a:ext cx="1728827" cy="140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47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Juice_drop"/>
          <p:cNvPicPr>
            <a:picLocks noChangeAspect="1" noChangeArrowheads="1"/>
          </p:cNvPicPr>
          <p:nvPr/>
        </p:nvPicPr>
        <p:blipFill>
          <a:blip r:embed="rId2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Juice_drop"/>
          <p:cNvPicPr>
            <a:picLocks noChangeAspect="1" noChangeArrowheads="1"/>
          </p:cNvPicPr>
          <p:nvPr/>
        </p:nvPicPr>
        <p:blipFill>
          <a:blip r:embed="rId3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4400" y="6457950"/>
            <a:ext cx="533400" cy="400050"/>
          </a:xfrm>
        </p:spPr>
        <p:txBody>
          <a:bodyPr/>
          <a:lstStyle/>
          <a:p>
            <a:fld id="{0623A093-28FF-41ED-B809-977C58BD55F4}" type="slidenum">
              <a:rPr lang="en-US" sz="1600" b="1" smtClean="0">
                <a:solidFill>
                  <a:srgbClr val="003399"/>
                </a:solidFill>
                <a:latin typeface="Calibri" pitchFamily="34" charset="0"/>
              </a:rPr>
              <a:pPr/>
              <a:t>10</a:t>
            </a:fld>
            <a:endParaRPr lang="en-US" sz="1600" b="1" dirty="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9586" y="1988803"/>
            <a:ext cx="480313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For each </a:t>
            </a:r>
            <a:r>
              <a:rPr lang="en-US" sz="2000" dirty="0" smtClean="0"/>
              <a:t>set of </a:t>
            </a:r>
            <a:r>
              <a:rPr lang="en-US" sz="2000" dirty="0"/>
              <a:t>the LAM </a:t>
            </a:r>
            <a:r>
              <a:rPr lang="en-US" sz="2000" dirty="0" smtClean="0"/>
              <a:t>simulations (at grid </a:t>
            </a:r>
            <a:r>
              <a:rPr lang="en-US" sz="2000" dirty="0" err="1" smtClean="0"/>
              <a:t>spacings</a:t>
            </a:r>
            <a:r>
              <a:rPr lang="en-US" sz="2000" dirty="0" smtClean="0"/>
              <a:t> of 1</a:t>
            </a:r>
            <a:r>
              <a:rPr lang="en-US" sz="2000" dirty="0"/>
              <a:t>, 2, 4, 8, </a:t>
            </a:r>
            <a:r>
              <a:rPr lang="en-US" sz="2000" dirty="0" smtClean="0"/>
              <a:t>16 km), two </a:t>
            </a:r>
            <a:r>
              <a:rPr lang="en-US" sz="2000" dirty="0"/>
              <a:t>permutations </a:t>
            </a:r>
            <a:r>
              <a:rPr lang="en-US" sz="2000" dirty="0" smtClean="0"/>
              <a:t>were run: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 smtClean="0"/>
              <a:t>GF deep-cu </a:t>
            </a:r>
            <a:r>
              <a:rPr lang="en-US" sz="1600" dirty="0"/>
              <a:t>scheme </a:t>
            </a:r>
            <a:r>
              <a:rPr lang="en-US" sz="1600" b="1" dirty="0"/>
              <a:t>OFF</a:t>
            </a:r>
            <a:r>
              <a:rPr lang="en-US" sz="1600" dirty="0"/>
              <a:t>     </a:t>
            </a:r>
            <a:r>
              <a:rPr lang="en-US" sz="1600" dirty="0" smtClean="0"/>
              <a:t>   </a:t>
            </a:r>
            <a:r>
              <a:rPr lang="en-US" sz="1600" dirty="0"/>
              <a:t>	        </a:t>
            </a:r>
            <a:r>
              <a:rPr lang="en-US" sz="1600" dirty="0" smtClean="0"/>
              <a:t>    GF </a:t>
            </a:r>
            <a:r>
              <a:rPr lang="en-US" sz="1600" dirty="0"/>
              <a:t>shallow-cu scheme </a:t>
            </a:r>
            <a:r>
              <a:rPr lang="en-US" sz="1600" b="1" dirty="0"/>
              <a:t>OFF</a:t>
            </a:r>
            <a:r>
              <a:rPr lang="en-US" sz="1600" dirty="0"/>
              <a:t>.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 smtClean="0"/>
              <a:t>GF deep-cu </a:t>
            </a:r>
            <a:r>
              <a:rPr lang="en-US" sz="1600" dirty="0"/>
              <a:t>scheme </a:t>
            </a:r>
            <a:r>
              <a:rPr lang="en-US" sz="1600" b="1" dirty="0" smtClean="0">
                <a:solidFill>
                  <a:srgbClr val="FF0000"/>
                </a:solidFill>
              </a:rPr>
              <a:t>ON</a:t>
            </a:r>
            <a:r>
              <a:rPr lang="en-US" sz="1600" dirty="0" smtClean="0"/>
              <a:t>       </a:t>
            </a:r>
            <a:r>
              <a:rPr lang="en-US" sz="1600" dirty="0"/>
              <a:t>	        </a:t>
            </a:r>
            <a:r>
              <a:rPr lang="en-US" sz="1600" dirty="0" smtClean="0"/>
              <a:t>              GF </a:t>
            </a:r>
            <a:r>
              <a:rPr lang="en-US" sz="1600" dirty="0"/>
              <a:t>shallow-cu scheme </a:t>
            </a:r>
            <a:r>
              <a:rPr lang="en-US" sz="1600" b="1" dirty="0" smtClean="0">
                <a:solidFill>
                  <a:srgbClr val="FF0000"/>
                </a:solidFill>
              </a:rPr>
              <a:t>ON</a:t>
            </a:r>
            <a:r>
              <a:rPr lang="en-US" sz="1600" dirty="0" smtClean="0"/>
              <a:t>. </a:t>
            </a:r>
          </a:p>
          <a:p>
            <a:pPr marL="914400" lvl="1" indent="-457200">
              <a:buFont typeface="+mj-lt"/>
              <a:buAutoNum type="arabicPeriod"/>
            </a:pPr>
            <a:endParaRPr lang="en-US" sz="800" dirty="0" smtClean="0"/>
          </a:p>
          <a:p>
            <a:endParaRPr lang="en-US" sz="8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36 hour simulations are done using </a:t>
            </a:r>
            <a:r>
              <a:rPr lang="en-US" sz="2000" dirty="0"/>
              <a:t>ECMWF </a:t>
            </a:r>
            <a:r>
              <a:rPr lang="en-US" sz="2000" dirty="0" smtClean="0"/>
              <a:t>analyses beginning at 12 UTC 30 Jan 2010, and used </a:t>
            </a:r>
            <a:r>
              <a:rPr lang="en-US" sz="2000" dirty="0"/>
              <a:t>every 6h to generate LBCs for </a:t>
            </a:r>
            <a:r>
              <a:rPr lang="en-US" sz="2000" dirty="0" smtClean="0"/>
              <a:t>the </a:t>
            </a:r>
            <a:r>
              <a:rPr lang="en-US" sz="2000" dirty="0"/>
              <a:t>coarsest </a:t>
            </a:r>
            <a:r>
              <a:rPr lang="en-US" sz="2000" dirty="0" smtClean="0"/>
              <a:t>domains.</a:t>
            </a:r>
          </a:p>
          <a:p>
            <a:pPr marL="285750" indent="-285750">
              <a:buFont typeface="Arial"/>
              <a:buChar char="•"/>
            </a:pPr>
            <a:endParaRPr lang="en-US" sz="8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T</a:t>
            </a:r>
            <a:r>
              <a:rPr lang="en-US" sz="2000" dirty="0" smtClean="0"/>
              <a:t>wo set of 1-way nested domains are used: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16-4-1 km grids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008000"/>
                </a:solidFill>
              </a:rPr>
              <a:t>8-2 km grids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992724" y="1669938"/>
            <a:ext cx="4094138" cy="5119530"/>
            <a:chOff x="4992724" y="1669938"/>
            <a:chExt cx="4094138" cy="5119530"/>
          </a:xfrm>
        </p:grpSpPr>
        <p:pic>
          <p:nvPicPr>
            <p:cNvPr id="2" name="Picture 1" descr="GZ_clouds1.GF_MYNN_GF.d1.loop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724" y="1669938"/>
              <a:ext cx="4094138" cy="511953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 rot="835843">
              <a:off x="5318449" y="2467333"/>
              <a:ext cx="3073316" cy="3232770"/>
              <a:chOff x="5412103" y="2819821"/>
              <a:chExt cx="2764927" cy="2903460"/>
            </a:xfrm>
          </p:grpSpPr>
          <p:sp>
            <p:nvSpPr>
              <p:cNvPr id="3" name="Rectangle 2"/>
              <p:cNvSpPr/>
              <p:nvPr/>
            </p:nvSpPr>
            <p:spPr>
              <a:xfrm rot="20754203">
                <a:off x="5703915" y="2819821"/>
                <a:ext cx="2473115" cy="2903460"/>
              </a:xfrm>
              <a:prstGeom prst="rect">
                <a:avLst/>
              </a:prstGeom>
              <a:noFill/>
              <a:ln w="2222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 rot="20717686">
                <a:off x="5938671" y="3064063"/>
                <a:ext cx="1987692" cy="2424535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 rot="20735168">
                <a:off x="6130673" y="3307134"/>
                <a:ext cx="1535971" cy="1904905"/>
              </a:xfrm>
              <a:prstGeom prst="rect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20709311">
                <a:off x="6516949" y="3689199"/>
                <a:ext cx="678727" cy="1133287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 rot="20827120">
                <a:off x="5412103" y="3018693"/>
                <a:ext cx="76848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00FF"/>
                    </a:solidFill>
                  </a:rPr>
                  <a:t>16 km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20794607">
                <a:off x="5656643" y="3229422"/>
                <a:ext cx="76848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08000"/>
                    </a:solidFill>
                  </a:rPr>
                  <a:t>8 </a:t>
                </a:r>
                <a:r>
                  <a:rPr lang="en-US" sz="1200" b="1" dirty="0">
                    <a:solidFill>
                      <a:srgbClr val="008000"/>
                    </a:solidFill>
                  </a:rPr>
                  <a:t>km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 rot="20770441">
                <a:off x="5917758" y="3377867"/>
                <a:ext cx="76848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000FF"/>
                    </a:solidFill>
                  </a:rPr>
                  <a:t>4 </a:t>
                </a:r>
                <a:r>
                  <a:rPr lang="en-US" sz="1200" b="1" dirty="0">
                    <a:solidFill>
                      <a:srgbClr val="0000FF"/>
                    </a:solidFill>
                  </a:rPr>
                  <a:t>km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20710827">
                <a:off x="6228721" y="3522584"/>
                <a:ext cx="702740" cy="250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08000"/>
                    </a:solidFill>
                  </a:rPr>
                  <a:t>2 </a:t>
                </a:r>
                <a:r>
                  <a:rPr lang="en-US" sz="1200" b="1" dirty="0">
                    <a:solidFill>
                      <a:srgbClr val="008000"/>
                    </a:solidFill>
                  </a:rPr>
                  <a:t>km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20692281">
                <a:off x="6390408" y="3663146"/>
                <a:ext cx="76848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000FF"/>
                    </a:solidFill>
                  </a:rPr>
                  <a:t>1 </a:t>
                </a:r>
                <a:r>
                  <a:rPr lang="en-US" sz="1200" b="1" dirty="0">
                    <a:solidFill>
                      <a:srgbClr val="0000FF"/>
                    </a:solidFill>
                  </a:rPr>
                  <a:t>km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 rot="20709311">
                <a:off x="6544173" y="3712016"/>
                <a:ext cx="624716" cy="1090889"/>
              </a:xfrm>
              <a:prstGeom prst="rect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Rectangle 13"/>
          <p:cNvSpPr/>
          <p:nvPr/>
        </p:nvSpPr>
        <p:spPr>
          <a:xfrm>
            <a:off x="118019" y="788670"/>
            <a:ext cx="8802067" cy="1200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The Grey Zone </a:t>
            </a:r>
            <a:r>
              <a:rPr lang="en-US" sz="2400" b="1" dirty="0" smtClean="0"/>
              <a:t>Project (headed by UK Met Office) </a:t>
            </a:r>
            <a:r>
              <a:rPr lang="en-US" sz="2400" dirty="0" smtClean="0"/>
              <a:t>aims </a:t>
            </a:r>
            <a:r>
              <a:rPr lang="en-US" sz="2400" dirty="0"/>
              <a:t>to systematically explore convective transport and cloud processes in </a:t>
            </a:r>
            <a:r>
              <a:rPr lang="en-US" sz="2400" dirty="0" smtClean="0"/>
              <a:t>NWP </a:t>
            </a:r>
            <a:r>
              <a:rPr lang="en-US" sz="2400" dirty="0"/>
              <a:t>models at </a:t>
            </a:r>
            <a:r>
              <a:rPr lang="en-US" sz="2400" dirty="0" smtClean="0"/>
              <a:t>resolutions </a:t>
            </a:r>
            <a:r>
              <a:rPr lang="en-US" sz="2400" dirty="0"/>
              <a:t>ranging from </a:t>
            </a:r>
            <a:r>
              <a:rPr lang="en-US" sz="2400" dirty="0" smtClean="0"/>
              <a:t>1 </a:t>
            </a:r>
            <a:r>
              <a:rPr lang="en-US" sz="2400" dirty="0"/>
              <a:t>to </a:t>
            </a:r>
            <a:r>
              <a:rPr lang="en-US" sz="2400" dirty="0" smtClean="0"/>
              <a:t>16 km.</a:t>
            </a:r>
            <a:r>
              <a:rPr lang="en-US" sz="2400" b="1" dirty="0" smtClean="0"/>
              <a:t> </a:t>
            </a:r>
            <a:endParaRPr lang="en-US" sz="2400" dirty="0"/>
          </a:p>
        </p:txBody>
      </p:sp>
      <p:sp>
        <p:nvSpPr>
          <p:cNvPr id="24" name="Rectangle 23"/>
          <p:cNvSpPr/>
          <p:nvPr/>
        </p:nvSpPr>
        <p:spPr>
          <a:xfrm>
            <a:off x="5428721" y="2018566"/>
            <a:ext cx="283645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 smtClean="0"/>
              <a:t>Integrated Cloud Water &amp; Ice</a:t>
            </a:r>
            <a:endParaRPr lang="en-US" sz="1600" dirty="0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11939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 smtClean="0">
                <a:solidFill>
                  <a:srgbClr val="000099"/>
                </a:solidFill>
                <a:latin typeface="Arial Black"/>
                <a:cs typeface="Arial Black"/>
              </a:rPr>
              <a:t>Grey Zone Project to test scale awareness</a:t>
            </a:r>
            <a:endParaRPr lang="en-US" sz="2800" dirty="0">
              <a:solidFill>
                <a:srgbClr val="000099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980186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Juice_drop"/>
          <p:cNvPicPr>
            <a:picLocks noChangeAspect="1" noChangeArrowheads="1"/>
          </p:cNvPicPr>
          <p:nvPr/>
        </p:nvPicPr>
        <p:blipFill>
          <a:blip r:embed="rId2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Juice_drop"/>
          <p:cNvPicPr>
            <a:picLocks noChangeAspect="1" noChangeArrowheads="1"/>
          </p:cNvPicPr>
          <p:nvPr/>
        </p:nvPicPr>
        <p:blipFill>
          <a:blip r:embed="rId3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4400" y="6457950"/>
            <a:ext cx="533400" cy="400050"/>
          </a:xfrm>
        </p:spPr>
        <p:txBody>
          <a:bodyPr/>
          <a:lstStyle/>
          <a:p>
            <a:fld id="{0623A093-28FF-41ED-B809-977C58BD55F4}" type="slidenum">
              <a:rPr lang="en-US" sz="1600" b="1" smtClean="0">
                <a:solidFill>
                  <a:srgbClr val="003399"/>
                </a:solidFill>
                <a:latin typeface="Calibri" pitchFamily="34" charset="0"/>
              </a:rPr>
              <a:pPr/>
              <a:t>11</a:t>
            </a:fld>
            <a:endParaRPr lang="en-US" sz="1600" b="1" dirty="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6240" y="779723"/>
            <a:ext cx="1308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Δx</a:t>
            </a:r>
            <a:r>
              <a:rPr lang="en-US" b="1" dirty="0" smtClean="0"/>
              <a:t> = 16 km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761336" y="765260"/>
            <a:ext cx="1308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Δx</a:t>
            </a:r>
            <a:r>
              <a:rPr lang="en-US" b="1" dirty="0" smtClean="0"/>
              <a:t> = 1 km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409077" y="765062"/>
            <a:ext cx="1308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</a:t>
            </a:r>
            <a:r>
              <a:rPr lang="en-US" b="1" dirty="0" err="1" smtClean="0"/>
              <a:t>Δx</a:t>
            </a:r>
            <a:r>
              <a:rPr lang="en-US" b="1" dirty="0" smtClean="0"/>
              <a:t> = 2 km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143998" y="775484"/>
            <a:ext cx="1308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Δx</a:t>
            </a:r>
            <a:r>
              <a:rPr lang="en-US" b="1" dirty="0" smtClean="0"/>
              <a:t> = 4 km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833666" y="776463"/>
            <a:ext cx="1308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Δx</a:t>
            </a:r>
            <a:r>
              <a:rPr lang="en-US" b="1" dirty="0" smtClean="0"/>
              <a:t> = 8 km</a:t>
            </a:r>
            <a:endParaRPr lang="en-US" b="1" dirty="0"/>
          </a:p>
        </p:txBody>
      </p:sp>
      <p:pic>
        <p:nvPicPr>
          <p:cNvPr id="14" name="Picture 13" descr="Screen shot 2013-09-04 at 3.54.2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" y="1072055"/>
            <a:ext cx="2048015" cy="50465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76278" y="1150566"/>
            <a:ext cx="3742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 off, </a:t>
            </a:r>
            <a:r>
              <a:rPr lang="en-US" dirty="0" err="1" smtClean="0"/>
              <a:t>ShCu</a:t>
            </a:r>
            <a:r>
              <a:rPr lang="en-US" dirty="0" smtClean="0"/>
              <a:t> off, 51 levels (</a:t>
            </a:r>
            <a:r>
              <a:rPr lang="en-US" dirty="0" smtClean="0">
                <a:solidFill>
                  <a:srgbClr val="FF0000"/>
                </a:solidFill>
              </a:rPr>
              <a:t>Control</a:t>
            </a:r>
            <a:r>
              <a:rPr lang="en-US" dirty="0" smtClean="0"/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76277" y="3770716"/>
            <a:ext cx="4381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 </a:t>
            </a:r>
            <a:r>
              <a:rPr lang="en-US" dirty="0" smtClean="0">
                <a:solidFill>
                  <a:srgbClr val="FF0000"/>
                </a:solidFill>
              </a:rPr>
              <a:t>on</a:t>
            </a:r>
            <a:r>
              <a:rPr lang="en-US" dirty="0" smtClean="0"/>
              <a:t>, </a:t>
            </a:r>
            <a:r>
              <a:rPr lang="en-US" dirty="0" err="1" smtClean="0"/>
              <a:t>ShCu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on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63</a:t>
            </a:r>
            <a:r>
              <a:rPr lang="en-US" dirty="0" smtClean="0"/>
              <a:t> levels, with </a:t>
            </a:r>
            <a:r>
              <a:rPr lang="en-US" dirty="0" smtClean="0">
                <a:solidFill>
                  <a:srgbClr val="FF0000"/>
                </a:solidFill>
              </a:rPr>
              <a:t>PBL mods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46" y="6066760"/>
            <a:ext cx="2420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Above figure taken from Field et al (2013)</a:t>
            </a:r>
            <a:r>
              <a:rPr lang="en-US" sz="1400" dirty="0"/>
              <a:t>.</a:t>
            </a:r>
          </a:p>
        </p:txBody>
      </p:sp>
      <p:pic>
        <p:nvPicPr>
          <p:cNvPr id="7" name="Picture 6" descr="NoCu_clouds_hr2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79" y="1500480"/>
            <a:ext cx="6791522" cy="2333371"/>
          </a:xfrm>
          <a:prstGeom prst="rect">
            <a:avLst/>
          </a:prstGeom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39328" y="0"/>
            <a:ext cx="862847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 smtClean="0">
                <a:solidFill>
                  <a:srgbClr val="000099"/>
                </a:solidFill>
                <a:latin typeface="Arial Black"/>
                <a:cs typeface="Arial Black"/>
              </a:rPr>
              <a:t>Final results after some improvements in the PBL (MYNN-Olson) scheme</a:t>
            </a:r>
            <a:endParaRPr lang="en-US" dirty="0">
              <a:solidFill>
                <a:srgbClr val="000099"/>
              </a:solidFill>
              <a:latin typeface="Arial Black"/>
              <a:cs typeface="Arial Black"/>
            </a:endParaRPr>
          </a:p>
        </p:txBody>
      </p:sp>
      <p:pic>
        <p:nvPicPr>
          <p:cNvPr id="4" name="Picture 3" descr="Screen shot 2014-02-01 at 2.52.3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76" y="4133975"/>
            <a:ext cx="6791524" cy="232397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475244" y="1570748"/>
            <a:ext cx="6324516" cy="2105689"/>
            <a:chOff x="2475244" y="1570748"/>
            <a:chExt cx="6324516" cy="2105689"/>
          </a:xfrm>
        </p:grpSpPr>
        <p:sp>
          <p:nvSpPr>
            <p:cNvPr id="26" name="Rectangle 25"/>
            <p:cNvSpPr/>
            <p:nvPr/>
          </p:nvSpPr>
          <p:spPr>
            <a:xfrm>
              <a:off x="2475244" y="3549490"/>
              <a:ext cx="1061104" cy="126947"/>
            </a:xfrm>
            <a:prstGeom prst="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789612" y="3245508"/>
              <a:ext cx="1061104" cy="430929"/>
            </a:xfrm>
            <a:prstGeom prst="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107658" y="2309247"/>
              <a:ext cx="1061104" cy="430929"/>
            </a:xfrm>
            <a:prstGeom prst="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409077" y="1752192"/>
              <a:ext cx="1061104" cy="430929"/>
            </a:xfrm>
            <a:prstGeom prst="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738656" y="1570748"/>
              <a:ext cx="1061104" cy="430929"/>
            </a:xfrm>
            <a:prstGeom prst="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429500" y="3220623"/>
            <a:ext cx="1061104" cy="613228"/>
          </a:xfrm>
          <a:prstGeom prst="rect">
            <a:avLst/>
          </a:prstGeom>
          <a:noFill/>
          <a:ln w="31750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486584" y="4976971"/>
            <a:ext cx="6301836" cy="1357132"/>
            <a:chOff x="2486584" y="4976971"/>
            <a:chExt cx="6301836" cy="1357132"/>
          </a:xfrm>
        </p:grpSpPr>
        <p:sp>
          <p:nvSpPr>
            <p:cNvPr id="3" name="Rectangle 2"/>
            <p:cNvSpPr/>
            <p:nvPr/>
          </p:nvSpPr>
          <p:spPr>
            <a:xfrm>
              <a:off x="5107658" y="5080420"/>
              <a:ext cx="1061104" cy="430929"/>
            </a:xfrm>
            <a:prstGeom prst="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789612" y="5903174"/>
              <a:ext cx="1061104" cy="430929"/>
            </a:xfrm>
            <a:prstGeom prst="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409077" y="4976971"/>
              <a:ext cx="1061104" cy="430929"/>
            </a:xfrm>
            <a:prstGeom prst="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727316" y="4976971"/>
              <a:ext cx="1061104" cy="430929"/>
            </a:xfrm>
            <a:prstGeom prst="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486584" y="6214442"/>
              <a:ext cx="1061104" cy="119661"/>
            </a:xfrm>
            <a:prstGeom prst="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3295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2723555" cy="97556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7" name="Picture 6" descr="MPAS_50-3_n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09" y="1503404"/>
            <a:ext cx="4306958" cy="53545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69124" y="118201"/>
            <a:ext cx="5501175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Variable Resolution Tests</a:t>
            </a:r>
          </a:p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using the </a:t>
            </a:r>
            <a:r>
              <a:rPr lang="en-US" sz="2400" dirty="0" err="1" smtClean="0">
                <a:latin typeface="Times New Roman"/>
                <a:cs typeface="Times New Roman"/>
              </a:rPr>
              <a:t>Grell-Freitas</a:t>
            </a:r>
            <a:r>
              <a:rPr lang="en-US" sz="2400" dirty="0" smtClean="0">
                <a:latin typeface="Times New Roman"/>
                <a:cs typeface="Times New Roman"/>
              </a:rPr>
              <a:t> Convection </a:t>
            </a:r>
            <a:r>
              <a:rPr lang="en-US" sz="2400" dirty="0">
                <a:latin typeface="Times New Roman"/>
                <a:cs typeface="Times New Roman"/>
              </a:rPr>
              <a:t>S</a:t>
            </a:r>
            <a:r>
              <a:rPr lang="en-US" sz="2400" dirty="0" smtClean="0">
                <a:latin typeface="Times New Roman"/>
                <a:cs typeface="Times New Roman"/>
              </a:rPr>
              <a:t>cheme</a:t>
            </a:r>
          </a:p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(Laura Fowler, Bill </a:t>
            </a:r>
            <a:r>
              <a:rPr lang="en-US" sz="1400" dirty="0" err="1" smtClean="0">
                <a:latin typeface="Times New Roman"/>
                <a:cs typeface="Times New Roman"/>
              </a:rPr>
              <a:t>Skamarock</a:t>
            </a:r>
            <a:r>
              <a:rPr lang="en-US" sz="1400" dirty="0" smtClean="0">
                <a:latin typeface="Times New Roman"/>
                <a:cs typeface="Times New Roman"/>
              </a:rPr>
              <a:t>, GF group)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333763" y="3592930"/>
            <a:ext cx="4164541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Times New Roman" charset="0"/>
              </a:rPr>
              <a:t>MPAS Physics:</a:t>
            </a:r>
          </a:p>
          <a:p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WSM6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cloud microphysics 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Grell-Freitas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convection scheme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Monin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-Obukhov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surface layer 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YSU PBL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Noah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land-surface 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RRTMG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lw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and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sw. 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33763" y="1690600"/>
            <a:ext cx="4164541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Times New Roman" charset="0"/>
              </a:rPr>
              <a:t>MPAS mesh:</a:t>
            </a:r>
          </a:p>
          <a:p>
            <a:endParaRPr lang="en-US" dirty="0" smtClean="0">
              <a:latin typeface="Times New Roman" charset="0"/>
            </a:endParaRPr>
          </a:p>
          <a:p>
            <a:r>
              <a:rPr lang="en-US" dirty="0" smtClean="0">
                <a:latin typeface="Times New Roman" charset="0"/>
              </a:rPr>
              <a:t>50 – 3 km variable resolution.</a:t>
            </a:r>
          </a:p>
          <a:p>
            <a:r>
              <a:rPr lang="en-US" dirty="0" smtClean="0">
                <a:latin typeface="Times New Roman" charset="0"/>
              </a:rPr>
              <a:t>CONUS is the 3 km region.</a:t>
            </a:r>
          </a:p>
          <a:p>
            <a:r>
              <a:rPr lang="en-US" dirty="0" smtClean="0">
                <a:latin typeface="Times New Roman" charset="0"/>
              </a:rPr>
              <a:t>Very smooth transition to the 50 km region.</a:t>
            </a:r>
          </a:p>
        </p:txBody>
      </p:sp>
    </p:spTree>
    <p:extLst>
      <p:ext uri="{BB962C8B-B14F-4D97-AF65-F5344CB8AC3E}">
        <p14:creationId xmlns:p14="http://schemas.microsoft.com/office/powerpoint/2010/main" val="3312735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pas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38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pas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668"/>
          </a:xfrm>
          <a:prstGeom prst="rect">
            <a:avLst/>
          </a:prstGeom>
        </p:spPr>
      </p:pic>
      <p:pic>
        <p:nvPicPr>
          <p:cNvPr id="2" name="Picture 1" descr="mpas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68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kamarock_agu_2014.pptx_1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3" b="10225"/>
          <a:stretch/>
        </p:blipFill>
        <p:spPr>
          <a:xfrm>
            <a:off x="392419" y="970265"/>
            <a:ext cx="8875059" cy="5733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8011" y="194053"/>
            <a:ext cx="4709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MPAS results for South America runs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903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kamarock_agu_2014.ppt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60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3"/>
          <p:cNvSpPr txBox="1">
            <a:spLocks noChangeArrowheads="1"/>
          </p:cNvSpPr>
          <p:nvPr/>
        </p:nvSpPr>
        <p:spPr bwMode="auto">
          <a:xfrm>
            <a:off x="333703" y="17678400"/>
            <a:ext cx="10363200" cy="15345739"/>
          </a:xfrm>
          <a:prstGeom prst="rect">
            <a:avLst/>
          </a:prstGeom>
          <a:solidFill>
            <a:srgbClr val="CCFF66"/>
          </a:solidFill>
          <a:ln w="9525" algn="ctr">
            <a:noFill/>
            <a:miter lim="800000"/>
            <a:headEnd/>
            <a:tailEnd/>
          </a:ln>
        </p:spPr>
        <p:txBody>
          <a:bodyPr lIns="408294" tIns="182880" rIns="408294" bIns="91440">
            <a:spAutoFit/>
          </a:bodyPr>
          <a:lstStyle/>
          <a:p>
            <a:pPr algn="just" defTabSz="4081463">
              <a:spcBef>
                <a:spcPct val="20000"/>
              </a:spcBef>
            </a:pPr>
            <a:r>
              <a:rPr lang="en-US" sz="4000" b="1" u="sng" dirty="0" smtClean="0"/>
              <a:t>Model </a:t>
            </a:r>
            <a:r>
              <a:rPr lang="en-US" sz="4000" b="1" u="sng" dirty="0"/>
              <a:t>Setup</a:t>
            </a:r>
            <a:r>
              <a:rPr lang="en-US" sz="4000" b="1" dirty="0"/>
              <a:t> </a:t>
            </a:r>
          </a:p>
          <a:p>
            <a:pPr algn="just" defTabSz="4081463">
              <a:spcBef>
                <a:spcPct val="20000"/>
              </a:spcBef>
            </a:pPr>
            <a:endParaRPr lang="en-US" sz="800" b="1" dirty="0"/>
          </a:p>
          <a:p>
            <a:pPr algn="just" defTabSz="4081463">
              <a:spcBef>
                <a:spcPct val="20000"/>
              </a:spcBef>
            </a:pPr>
            <a:endParaRPr lang="en-US" sz="2000" dirty="0" smtClean="0"/>
          </a:p>
          <a:p>
            <a:pPr algn="just" defTabSz="4081463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smtClean="0"/>
              <a:t>WRF-ARW is </a:t>
            </a:r>
            <a:r>
              <a:rPr lang="en-US" sz="2800" b="1" dirty="0"/>
              <a:t>initialized with a weak axisymmetric vortex disturbance in an idealized tropical environment that is favorable for the vortex disturbance to develop into a hurricane.  The initial mass and wind fields associated with the weak vortex disturbance are obtained by solving the nonlinear balance equation for the given wind distributions of the initial vortex </a:t>
            </a:r>
            <a:r>
              <a:rPr lang="en-US" altLang="zh-CN" sz="2800" b="1" dirty="0">
                <a:ea typeface="宋体" pitchFamily="2" charset="-122"/>
              </a:rPr>
              <a:t> (Wang 1995, MWR)</a:t>
            </a:r>
            <a:r>
              <a:rPr lang="en-US" sz="2800" b="1" dirty="0"/>
              <a:t>, and the prescribed background thermal sounding and winds.  </a:t>
            </a:r>
          </a:p>
          <a:p>
            <a:pPr defTabSz="4081463">
              <a:lnSpc>
                <a:spcPct val="12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altLang="zh-CN" sz="2800" b="1" i="1" dirty="0">
                <a:ea typeface="宋体" pitchFamily="2" charset="-122"/>
              </a:rPr>
              <a:t>  f</a:t>
            </a:r>
            <a:r>
              <a:rPr lang="en-US" altLang="zh-CN" sz="2800" b="1" dirty="0">
                <a:ea typeface="宋体" pitchFamily="2" charset="-122"/>
              </a:rPr>
              <a:t>-plane located at 12.5ºN </a:t>
            </a:r>
          </a:p>
          <a:p>
            <a:pPr defTabSz="4081463">
              <a:lnSpc>
                <a:spcPct val="12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altLang="zh-CN" sz="2800" b="1" dirty="0">
                <a:ea typeface="宋体" pitchFamily="2" charset="-122"/>
              </a:rPr>
              <a:t>  A</a:t>
            </a:r>
            <a:r>
              <a:rPr lang="en-US" altLang="zh-CN" sz="2800" b="1" dirty="0" smtClean="0">
                <a:ea typeface="宋体" pitchFamily="2" charset="-122"/>
              </a:rPr>
              <a:t> </a:t>
            </a:r>
            <a:r>
              <a:rPr lang="en-US" altLang="zh-CN" sz="2800" b="1" dirty="0">
                <a:ea typeface="宋体" pitchFamily="2" charset="-122"/>
              </a:rPr>
              <a:t>prescribed axisymmetric vortex:</a:t>
            </a:r>
          </a:p>
          <a:p>
            <a:pPr defTabSz="4081463">
              <a:lnSpc>
                <a:spcPct val="120000"/>
              </a:lnSpc>
              <a:spcBef>
                <a:spcPts val="1200"/>
              </a:spcBef>
            </a:pPr>
            <a:r>
              <a:rPr lang="en-US" altLang="zh-CN" sz="2800" b="1" dirty="0">
                <a:ea typeface="宋体" pitchFamily="2" charset="-122"/>
              </a:rPr>
              <a:t>   — maximum surface tangential wind: 15 ms</a:t>
            </a:r>
            <a:r>
              <a:rPr lang="en-US" altLang="zh-CN" sz="2800" b="1" baseline="30000" dirty="0">
                <a:ea typeface="宋体" pitchFamily="2" charset="-122"/>
              </a:rPr>
              <a:t>-1</a:t>
            </a:r>
          </a:p>
          <a:p>
            <a:pPr defTabSz="4081463">
              <a:lnSpc>
                <a:spcPct val="120000"/>
              </a:lnSpc>
              <a:spcBef>
                <a:spcPts val="1200"/>
              </a:spcBef>
            </a:pPr>
            <a:r>
              <a:rPr lang="en-US" altLang="zh-CN" sz="2800" b="1" dirty="0">
                <a:ea typeface="宋体" pitchFamily="2" charset="-122"/>
              </a:rPr>
              <a:t>   — radius of surface maximum wind: 90 km</a:t>
            </a:r>
          </a:p>
          <a:p>
            <a:pPr algn="just" defTabSz="4081463">
              <a:lnSpc>
                <a:spcPct val="12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altLang="zh-CN" sz="2800" b="1" dirty="0">
                <a:ea typeface="宋体" pitchFamily="2" charset="-122"/>
              </a:rPr>
              <a:t>  Quiescent environment thermally corresponding    </a:t>
            </a:r>
          </a:p>
          <a:p>
            <a:pPr algn="just" defTabSz="4081463">
              <a:lnSpc>
                <a:spcPct val="120000"/>
              </a:lnSpc>
            </a:pPr>
            <a:r>
              <a:rPr lang="en-US" altLang="zh-CN" sz="2800" b="1" dirty="0">
                <a:ea typeface="宋体" pitchFamily="2" charset="-122"/>
              </a:rPr>
              <a:t>   to the Jordan sounding with a constant sea </a:t>
            </a:r>
          </a:p>
          <a:p>
            <a:pPr algn="just" defTabSz="4081463">
              <a:lnSpc>
                <a:spcPct val="120000"/>
              </a:lnSpc>
            </a:pPr>
            <a:r>
              <a:rPr lang="en-US" altLang="zh-CN" sz="2800" b="1" dirty="0">
                <a:ea typeface="宋体" pitchFamily="2" charset="-122"/>
              </a:rPr>
              <a:t>   surface temperature of 29ºC</a:t>
            </a:r>
          </a:p>
          <a:p>
            <a:pPr algn="just" defTabSz="4081463">
              <a:lnSpc>
                <a:spcPct val="12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2800" b="1" dirty="0"/>
              <a:t>  The models are run with 2 domains, a 9 km </a:t>
            </a:r>
          </a:p>
          <a:p>
            <a:pPr algn="just" defTabSz="4081463">
              <a:lnSpc>
                <a:spcPct val="120000"/>
              </a:lnSpc>
            </a:pPr>
            <a:r>
              <a:rPr lang="en-US" sz="2800" b="1" dirty="0"/>
              <a:t>   outer domain with a </a:t>
            </a:r>
            <a:r>
              <a:rPr lang="en-US" sz="2800" b="1" dirty="0" smtClean="0"/>
              <a:t>vortex-following </a:t>
            </a:r>
            <a:r>
              <a:rPr lang="en-US" sz="2800" b="1" dirty="0"/>
              <a:t>3-km nest and 43 </a:t>
            </a:r>
          </a:p>
          <a:p>
            <a:pPr algn="just" defTabSz="4081463">
              <a:lnSpc>
                <a:spcPct val="120000"/>
              </a:lnSpc>
            </a:pPr>
            <a:r>
              <a:rPr lang="en-US" sz="2800" b="1" dirty="0"/>
              <a:t>   vertical </a:t>
            </a:r>
            <a:r>
              <a:rPr lang="en-US" sz="2800" b="1" dirty="0" smtClean="0"/>
              <a:t>levels</a:t>
            </a:r>
          </a:p>
          <a:p>
            <a:pPr algn="just" defTabSz="4081463">
              <a:lnSpc>
                <a:spcPct val="120000"/>
              </a:lnSpc>
            </a:pPr>
            <a:r>
              <a:rPr lang="en-US" sz="2800" b="1" dirty="0" smtClean="0"/>
              <a:t>All experiments use a Monin-Obukhov surface layer, the unified Noah land-surface model, 3dTKE mixing</a:t>
            </a:r>
            <a:r>
              <a:rPr lang="en-US" sz="2800" b="1" dirty="0"/>
              <a:t> </a:t>
            </a:r>
            <a:r>
              <a:rPr lang="en-US" sz="2800" b="1" dirty="0" smtClean="0"/>
              <a:t>and no cumulus parameterization on the 3 km grid.</a:t>
            </a:r>
          </a:p>
          <a:p>
            <a:pPr algn="just" defTabSz="4081463">
              <a:lnSpc>
                <a:spcPct val="120000"/>
              </a:lnSpc>
            </a:pPr>
            <a:r>
              <a:rPr lang="en-US" sz="2800" b="1" dirty="0" smtClean="0"/>
              <a:t>The control configuration for radiation is the RRTM scheme for longwave and Dudhia scheme for shortwave radiative forcing. </a:t>
            </a:r>
            <a:endParaRPr lang="en-US" sz="2800" b="1" dirty="0"/>
          </a:p>
        </p:txBody>
      </p:sp>
      <p:sp>
        <p:nvSpPr>
          <p:cNvPr id="3" name="Text Box 93"/>
          <p:cNvSpPr txBox="1">
            <a:spLocks noChangeArrowheads="1"/>
          </p:cNvSpPr>
          <p:nvPr/>
        </p:nvSpPr>
        <p:spPr bwMode="auto">
          <a:xfrm>
            <a:off x="381000" y="1330333"/>
            <a:ext cx="8336280" cy="552766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08294" tIns="182880" rIns="408294" bIns="91440">
            <a:spAutoFit/>
          </a:bodyPr>
          <a:lstStyle/>
          <a:p>
            <a:pPr defTabSz="4081463">
              <a:spcBef>
                <a:spcPct val="20000"/>
              </a:spcBef>
            </a:pPr>
            <a:r>
              <a:rPr lang="en-US" sz="2400" b="1" u="sng" kern="1200" dirty="0" smtClean="0"/>
              <a:t>Model </a:t>
            </a:r>
            <a:r>
              <a:rPr lang="en-US" sz="2400" b="1" u="sng" dirty="0"/>
              <a:t>s</a:t>
            </a:r>
            <a:r>
              <a:rPr lang="en-US" sz="2400" b="1" u="sng" kern="1200" dirty="0" smtClean="0"/>
              <a:t>etup for full 3d idealized tests</a:t>
            </a:r>
            <a:r>
              <a:rPr lang="en-US" sz="2400" b="1" kern="1200" dirty="0" smtClean="0"/>
              <a:t> </a:t>
            </a:r>
            <a:endParaRPr lang="en-US" sz="2400" b="1" kern="1200" dirty="0"/>
          </a:p>
          <a:p>
            <a:pPr algn="l" defTabSz="4081463">
              <a:spcBef>
                <a:spcPct val="20000"/>
              </a:spcBef>
            </a:pPr>
            <a:endParaRPr lang="en-US" sz="400" b="1" kern="1200" dirty="0"/>
          </a:p>
          <a:p>
            <a:pPr marL="182880" indent="-182880" algn="l" defTabSz="4081463">
              <a:spcBef>
                <a:spcPts val="600"/>
              </a:spcBef>
              <a:buFont typeface="Arial" charset="0"/>
              <a:buChar char="•"/>
            </a:pPr>
            <a:r>
              <a:rPr lang="en-US" altLang="zh-CN" sz="1600" b="1" kern="1200" dirty="0" smtClean="0">
                <a:ea typeface="宋体" pitchFamily="2" charset="-122"/>
              </a:rPr>
              <a:t>  </a:t>
            </a:r>
            <a:r>
              <a:rPr lang="en-US" altLang="zh-CN" sz="1600" b="1" kern="1200" dirty="0">
                <a:ea typeface="宋体" pitchFamily="2" charset="-122"/>
              </a:rPr>
              <a:t>A</a:t>
            </a:r>
            <a:r>
              <a:rPr lang="en-US" altLang="zh-CN" sz="1600" b="1" kern="1200" dirty="0" smtClean="0">
                <a:ea typeface="宋体" pitchFamily="2" charset="-122"/>
              </a:rPr>
              <a:t> </a:t>
            </a:r>
            <a:r>
              <a:rPr lang="en-US" altLang="zh-CN" sz="1600" b="1" kern="1200" dirty="0">
                <a:ea typeface="宋体" pitchFamily="2" charset="-122"/>
              </a:rPr>
              <a:t>prescribed </a:t>
            </a:r>
            <a:r>
              <a:rPr lang="en-US" altLang="zh-CN" sz="1600" b="1" kern="1200" dirty="0" smtClean="0">
                <a:ea typeface="宋体" pitchFamily="2" charset="-122"/>
              </a:rPr>
              <a:t>weak axisymmetric </a:t>
            </a:r>
            <a:r>
              <a:rPr lang="en-US" altLang="zh-CN" sz="1600" b="1" kern="1200" dirty="0">
                <a:ea typeface="宋体" pitchFamily="2" charset="-122"/>
              </a:rPr>
              <a:t>vortex:</a:t>
            </a:r>
          </a:p>
          <a:p>
            <a:pPr marL="182880" indent="-182880" algn="l" defTabSz="4081463">
              <a:spcBef>
                <a:spcPts val="600"/>
              </a:spcBef>
            </a:pPr>
            <a:r>
              <a:rPr lang="en-US" altLang="zh-CN" sz="1600" b="1" kern="1200" dirty="0">
                <a:ea typeface="宋体" pitchFamily="2" charset="-122"/>
              </a:rPr>
              <a:t>   — maximum surface tangential wind: 15 ms</a:t>
            </a:r>
            <a:r>
              <a:rPr lang="en-US" altLang="zh-CN" sz="1600" b="1" kern="1200" baseline="30000" dirty="0">
                <a:ea typeface="宋体" pitchFamily="2" charset="-122"/>
              </a:rPr>
              <a:t>-1</a:t>
            </a:r>
          </a:p>
          <a:p>
            <a:pPr marL="182880" indent="-182880" algn="l" defTabSz="4081463">
              <a:spcBef>
                <a:spcPts val="600"/>
              </a:spcBef>
            </a:pPr>
            <a:r>
              <a:rPr lang="en-US" altLang="zh-CN" sz="1600" b="1" kern="1200" dirty="0">
                <a:ea typeface="宋体" pitchFamily="2" charset="-122"/>
              </a:rPr>
              <a:t>   — radius of surface maximum wind: 90 </a:t>
            </a:r>
            <a:r>
              <a:rPr lang="en-US" altLang="zh-CN" sz="1600" b="1" kern="1200" dirty="0" smtClean="0">
                <a:ea typeface="宋体" pitchFamily="2" charset="-122"/>
              </a:rPr>
              <a:t>km</a:t>
            </a:r>
            <a:endParaRPr lang="en-US" altLang="zh-CN" sz="1600" b="1" kern="1200" dirty="0">
              <a:ea typeface="宋体" pitchFamily="2" charset="-122"/>
            </a:endParaRPr>
          </a:p>
          <a:p>
            <a:pPr marL="171450" indent="-171450" algn="l" defTabSz="4081463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b="1" kern="1200" dirty="0" smtClean="0"/>
              <a:t>initial mass and wind fields associated with the weak vortex disturbance are obtained by solving the nonlinear balance equation for the given wind distributions of the initial vortex </a:t>
            </a:r>
            <a:r>
              <a:rPr lang="en-US" altLang="zh-CN" sz="1600" b="1" kern="1200" dirty="0" smtClean="0">
                <a:ea typeface="宋体" pitchFamily="2" charset="-122"/>
              </a:rPr>
              <a:t> (Wang 1995, MWR)</a:t>
            </a:r>
          </a:p>
          <a:p>
            <a:pPr marL="182880" indent="-182880" algn="l" defTabSz="4081463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sz="1600" b="1" kern="1200" dirty="0" smtClean="0">
                <a:ea typeface="宋体" pitchFamily="2" charset="-122"/>
              </a:rPr>
              <a:t>Idealized environment </a:t>
            </a:r>
            <a:r>
              <a:rPr lang="en-US" altLang="zh-CN" sz="1600" b="1" kern="1200" dirty="0">
                <a:ea typeface="宋体" pitchFamily="2" charset="-122"/>
              </a:rPr>
              <a:t>thermally corresponding    </a:t>
            </a:r>
          </a:p>
          <a:p>
            <a:pPr marL="182880" indent="-182880" algn="l" defTabSz="4081463">
              <a:spcBef>
                <a:spcPts val="600"/>
              </a:spcBef>
            </a:pPr>
            <a:r>
              <a:rPr lang="en-US" altLang="zh-CN" sz="1600" b="1" kern="1200" dirty="0">
                <a:ea typeface="宋体" pitchFamily="2" charset="-122"/>
              </a:rPr>
              <a:t>   to the Jordan sounding with a constant sea </a:t>
            </a:r>
          </a:p>
          <a:p>
            <a:pPr marL="182880" indent="-182880" algn="l" defTabSz="4081463">
              <a:spcBef>
                <a:spcPts val="600"/>
              </a:spcBef>
            </a:pPr>
            <a:r>
              <a:rPr lang="en-US" altLang="zh-CN" sz="1600" b="1" kern="1200" dirty="0">
                <a:ea typeface="宋体" pitchFamily="2" charset="-122"/>
              </a:rPr>
              <a:t>   surface temperature of </a:t>
            </a:r>
            <a:r>
              <a:rPr lang="en-US" altLang="zh-CN" sz="1600" b="1" kern="1200" dirty="0" smtClean="0">
                <a:ea typeface="宋体" pitchFamily="2" charset="-122"/>
              </a:rPr>
              <a:t>29ºC (favorable for hurricane development)</a:t>
            </a:r>
            <a:endParaRPr lang="en-US" altLang="zh-CN" sz="1600" b="1" kern="1200" dirty="0">
              <a:ea typeface="宋体" pitchFamily="2" charset="-122"/>
            </a:endParaRPr>
          </a:p>
          <a:p>
            <a:pPr marL="182880" indent="-182880" algn="l" defTabSz="4081463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sz="1600" b="1" i="1" kern="1200" dirty="0" smtClean="0">
                <a:ea typeface="宋体" pitchFamily="2" charset="-122"/>
              </a:rPr>
              <a:t>f</a:t>
            </a:r>
            <a:r>
              <a:rPr lang="en-US" altLang="zh-CN" sz="1600" b="1" kern="1200" dirty="0" smtClean="0">
                <a:ea typeface="宋体" pitchFamily="2" charset="-122"/>
              </a:rPr>
              <a:t>-plane located at 12.5ºN </a:t>
            </a:r>
          </a:p>
          <a:p>
            <a:pPr marL="182880" indent="-182880" algn="l" defTabSz="4081463">
              <a:spcBef>
                <a:spcPts val="600"/>
              </a:spcBef>
              <a:buFont typeface="Arial" charset="0"/>
              <a:buChar char="•"/>
            </a:pPr>
            <a:r>
              <a:rPr lang="en-US" sz="1600" b="1" kern="1200" dirty="0" smtClean="0"/>
              <a:t>4 different resolutions are used, 27-9-3-1km. There is no 2-way interaction.   43 vertical levels</a:t>
            </a:r>
          </a:p>
          <a:p>
            <a:pPr algn="l" defTabSz="4081463">
              <a:lnSpc>
                <a:spcPct val="120000"/>
              </a:lnSpc>
              <a:spcBef>
                <a:spcPts val="1200"/>
              </a:spcBef>
            </a:pPr>
            <a:endParaRPr lang="en-US" sz="1600" b="1" kern="1200" dirty="0" smtClean="0"/>
          </a:p>
          <a:p>
            <a:pPr defTabSz="4081463">
              <a:lnSpc>
                <a:spcPct val="120000"/>
              </a:lnSpc>
            </a:pPr>
            <a:r>
              <a:rPr lang="en-US" sz="1600" b="1" kern="1200" dirty="0" smtClean="0"/>
              <a:t>All experiments use a Monin-Obukhov surface layer, the unified Noah land-surface model, modified 3dTKE mixing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270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Tropical Cyclone scale awareness fully 3d simulations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39238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intot_GFv5_2793_03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9" t="14074" r="22512" b="13518"/>
          <a:stretch/>
        </p:blipFill>
        <p:spPr>
          <a:xfrm>
            <a:off x="1" y="1151306"/>
            <a:ext cx="4533900" cy="4830394"/>
          </a:xfrm>
          <a:prstGeom prst="rect">
            <a:avLst/>
          </a:prstGeom>
        </p:spPr>
      </p:pic>
      <p:pic>
        <p:nvPicPr>
          <p:cNvPr id="3" name="Picture 2" descr="rainc_GFv5_2793_03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6" t="14259" r="22766" b="13148"/>
          <a:stretch/>
        </p:blipFill>
        <p:spPr>
          <a:xfrm>
            <a:off x="4647436" y="1151306"/>
            <a:ext cx="4496564" cy="485579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4533901" y="0"/>
            <a:ext cx="0" cy="6858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1302584" y="472440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otal precipitation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72280" y="440174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convective precipitation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02473" y="1548764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27km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379535" y="4037107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3</a:t>
            </a:r>
            <a:r>
              <a:rPr lang="en-US" sz="1400" b="1" dirty="0" smtClean="0"/>
              <a:t>km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182460" y="4025677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9</a:t>
            </a:r>
            <a:r>
              <a:rPr lang="en-US" sz="1400" b="1" dirty="0" smtClean="0"/>
              <a:t>km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752069" y="402377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3</a:t>
            </a:r>
            <a:r>
              <a:rPr lang="en-US" sz="1400" b="1" dirty="0" smtClean="0"/>
              <a:t>km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21534" y="4021869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9</a:t>
            </a:r>
            <a:r>
              <a:rPr lang="en-US" sz="1400" b="1" dirty="0" smtClean="0"/>
              <a:t>km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384037" y="1548765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27km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590800" y="6217920"/>
            <a:ext cx="4114800" cy="369332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Early stage of storm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361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QVCUTEN_hires_GFv5_27-9-3km_03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9" t="18333" r="4553" b="12407"/>
          <a:stretch/>
        </p:blipFill>
        <p:spPr>
          <a:xfrm>
            <a:off x="4902200" y="1512886"/>
            <a:ext cx="4241800" cy="4506913"/>
          </a:xfrm>
          <a:prstGeom prst="rect">
            <a:avLst/>
          </a:prstGeom>
        </p:spPr>
      </p:pic>
      <p:pic>
        <p:nvPicPr>
          <p:cNvPr id="4" name="Picture 3" descr="RTHCUTEN_GFv5_27-9-3km_036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" t="18519" r="5098" b="12037"/>
          <a:stretch/>
        </p:blipFill>
        <p:spPr>
          <a:xfrm>
            <a:off x="25976" y="1511300"/>
            <a:ext cx="4558724" cy="454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444500"/>
            <a:ext cx="605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Heating and drying tendencies at 36hr ( </a:t>
            </a:r>
            <a:r>
              <a:rPr lang="en-US" b="1" dirty="0" err="1" smtClean="0"/>
              <a:t>deg</a:t>
            </a:r>
            <a:r>
              <a:rPr lang="en-US" b="1" dirty="0" smtClean="0"/>
              <a:t>/day) – averaged inner part of 3km domain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3990412" y="358167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Height (km)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7023100" y="3437671"/>
            <a:ext cx="1115060" cy="34692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291536" y="3283782"/>
            <a:ext cx="1731564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Cloud tops at ~7km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225554" y="6071354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Heating tendencies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42714" y="605790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Drying tendencies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665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Basic details of Grell-</a:t>
            </a:r>
            <a:r>
              <a:rPr lang="en-US" dirty="0" err="1" smtClean="0"/>
              <a:t>Freitas</a:t>
            </a:r>
            <a:r>
              <a:rPr lang="en-US" dirty="0" smtClean="0"/>
              <a:t> convection scheme (as of 2014)</a:t>
            </a:r>
          </a:p>
          <a:p>
            <a:r>
              <a:rPr lang="en-US" dirty="0" smtClean="0"/>
              <a:t>Scale-awareness (RAP, WRF-Hurricane simulations, fresh from the press HWRF simulation)</a:t>
            </a:r>
          </a:p>
          <a:p>
            <a:r>
              <a:rPr lang="en-US" dirty="0" smtClean="0"/>
              <a:t>Scale-awareness global (MPAS)</a:t>
            </a:r>
          </a:p>
          <a:p>
            <a:r>
              <a:rPr lang="en-US" dirty="0" smtClean="0"/>
              <a:t>New implementations for HIWPP (as of May 2015)</a:t>
            </a:r>
          </a:p>
          <a:p>
            <a:r>
              <a:rPr lang="en-US" dirty="0" err="1" smtClean="0"/>
              <a:t>Stochasticism</a:t>
            </a:r>
            <a:endParaRPr lang="en-US" dirty="0" smtClean="0"/>
          </a:p>
          <a:p>
            <a:r>
              <a:rPr lang="en-US" dirty="0" smtClean="0"/>
              <a:t>More improvements when using within GFS physics: Using a few more SAS “features” (as of last week)</a:t>
            </a:r>
          </a:p>
          <a:p>
            <a:r>
              <a:rPr lang="en-US" dirty="0" smtClean="0"/>
              <a:t>Next</a:t>
            </a:r>
          </a:p>
          <a:p>
            <a:r>
              <a:rPr lang="en-US" dirty="0" smtClean="0"/>
              <a:t>Aerosol-awareness experiments (WGNE working group)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858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kybolt\Desktop\egu2013\egu2013.figs2\xs_wqvtencu_d02_y119 copy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18009" r="16449" b="6213"/>
          <a:stretch/>
        </p:blipFill>
        <p:spPr bwMode="auto">
          <a:xfrm>
            <a:off x="4186994" y="840237"/>
            <a:ext cx="4957005" cy="492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kybolt\Desktop\egu2013\egu2013.figs2\xs_wt_d02_y119 copy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" t="17787" r="16009" b="5323"/>
          <a:stretch/>
        </p:blipFill>
        <p:spPr bwMode="auto">
          <a:xfrm>
            <a:off x="0" y="840237"/>
            <a:ext cx="4892040" cy="492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82435" y="1217414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Heating tendencies (contours)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50915" y="1217414"/>
            <a:ext cx="3134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Drying tendencies (contours)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1575" y="259080"/>
            <a:ext cx="800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Crossection</a:t>
            </a:r>
            <a:r>
              <a:rPr lang="en-US" dirty="0" smtClean="0"/>
              <a:t> through center of storm, </a:t>
            </a:r>
            <a:r>
              <a:rPr lang="en-US" b="1" dirty="0" smtClean="0">
                <a:solidFill>
                  <a:srgbClr val="FF0000"/>
                </a:solidFill>
              </a:rPr>
              <a:t>dx=3km</a:t>
            </a:r>
            <a:r>
              <a:rPr lang="en-US" dirty="0" smtClean="0"/>
              <a:t>, vertical velocity in color (m/s)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1706880" y="3304288"/>
            <a:ext cx="739140" cy="136296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" name="Straight Arrow Connector 6"/>
          <p:cNvCxnSpPr>
            <a:stCxn id="8" idx="0"/>
            <a:endCxn id="4" idx="4"/>
          </p:cNvCxnSpPr>
          <p:nvPr/>
        </p:nvCxnSpPr>
        <p:spPr bwMode="auto">
          <a:xfrm flipH="1" flipV="1">
            <a:off x="2076450" y="4667250"/>
            <a:ext cx="2675890" cy="129282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2755900" y="5960070"/>
            <a:ext cx="3992880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Parameterization can not handle tilt, could be a significant problem if tendencies would not be so miniscule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37333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0078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Cross-section through center of storm, </a:t>
            </a:r>
            <a:r>
              <a:rPr lang="en-US" b="1" dirty="0" smtClean="0">
                <a:solidFill>
                  <a:srgbClr val="FF0000"/>
                </a:solidFill>
              </a:rPr>
              <a:t>dx=1km</a:t>
            </a:r>
            <a:r>
              <a:rPr lang="en-US" dirty="0" smtClean="0"/>
              <a:t>, vertical velocity in color (m/s)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970114"/>
            <a:ext cx="9113744" cy="4965526"/>
            <a:chOff x="0" y="1914994"/>
            <a:chExt cx="9113744" cy="4965526"/>
          </a:xfrm>
        </p:grpSpPr>
        <p:pic>
          <p:nvPicPr>
            <p:cNvPr id="2051" name="Picture 3" descr="C:\Users\skybolt\Desktop\egu2013\egu2013.figs2\xs_wt_d03_y333 copy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8" t="17787" r="16677" b="5546"/>
            <a:stretch/>
          </p:blipFill>
          <p:spPr bwMode="auto">
            <a:xfrm>
              <a:off x="0" y="1914995"/>
              <a:ext cx="4865630" cy="4965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:\Users\skybolt\Desktop\egu2013\egu2013.figs2\xs_wqvtencu_d03_y333 copy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88" t="18666" r="17782" b="5555"/>
            <a:stretch/>
          </p:blipFill>
          <p:spPr bwMode="auto">
            <a:xfrm>
              <a:off x="4865630" y="1914994"/>
              <a:ext cx="4248114" cy="4965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082435" y="2116574"/>
              <a:ext cx="32624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Heating tendencies (contours)</a:t>
              </a:r>
            </a:p>
            <a:p>
              <a:r>
                <a:rPr lang="en-US" dirty="0" smtClean="0"/>
                <a:t>W (m/s) in color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84171" y="2130027"/>
              <a:ext cx="31341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Drying tendencies (contours)</a:t>
              </a:r>
            </a:p>
            <a:p>
              <a:r>
                <a:rPr lang="en-US" dirty="0" smtClean="0"/>
                <a:t>W (m/s) in color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961903" y="6011840"/>
            <a:ext cx="3807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Actually looks better on dx=1km!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42875"/>
            <a:ext cx="9113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Adding a 1km resolution simulation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67189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8098" y="945474"/>
            <a:ext cx="7080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Domain averaged (3km resolution domain) precipitation rate (mm/h) and fraction of convective to total rain</a:t>
            </a:r>
            <a:endParaRPr lang="en-US" sz="2000" b="1" dirty="0"/>
          </a:p>
        </p:txBody>
      </p:sp>
      <p:pic>
        <p:nvPicPr>
          <p:cNvPr id="1027" name="Picture 3" descr="C:\Users\skybolt\Desktop\egu2013\egu2013.figs2\perccnv_GFv5_27-9-3km_hrs0-16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" t="17102" r="17119" b="8009"/>
          <a:stretch/>
        </p:blipFill>
        <p:spPr bwMode="auto">
          <a:xfrm>
            <a:off x="4539260" y="2346960"/>
            <a:ext cx="4604740" cy="451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kybolt\Desktop\egu2013\egu2013.figs2\slpmin_with1km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" t="16952" r="16223" b="8899"/>
          <a:stretch/>
        </p:blipFill>
        <p:spPr bwMode="auto">
          <a:xfrm>
            <a:off x="0" y="2346960"/>
            <a:ext cx="4558564" cy="427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635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THCUTEN_GFv5_27-9-3km_03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" t="18519" r="5098" b="12037"/>
          <a:stretch/>
        </p:blipFill>
        <p:spPr>
          <a:xfrm>
            <a:off x="533400" y="681713"/>
            <a:ext cx="3238500" cy="32298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5900" y="1816100"/>
            <a:ext cx="3848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Heating profiles from convective parameterization for idealized tropical cyclone simulations at 27km, 9km, and 3km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82600" y="3733800"/>
            <a:ext cx="4813299" cy="3124200"/>
            <a:chOff x="1569720" y="981434"/>
            <a:chExt cx="8521062" cy="5876566"/>
          </a:xfrm>
        </p:grpSpPr>
        <p:pic>
          <p:nvPicPr>
            <p:cNvPr id="7" name="Picture 2" descr="C:\Users\skybolt\Desktop\egu2013\egu2013.figs2\RQVCUTEN_res2_GFv5_9-3-1km_024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3" t="6971" r="3548"/>
            <a:stretch/>
          </p:blipFill>
          <p:spPr bwMode="auto">
            <a:xfrm>
              <a:off x="1569720" y="981434"/>
              <a:ext cx="5806440" cy="5876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Arrow Connector 7"/>
            <p:cNvCxnSpPr>
              <a:stCxn id="9" idx="1"/>
            </p:cNvCxnSpPr>
            <p:nvPr/>
          </p:nvCxnSpPr>
          <p:spPr bwMode="auto">
            <a:xfrm flipH="1">
              <a:off x="5334003" y="3287230"/>
              <a:ext cx="2042155" cy="84281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TextBox 8"/>
            <p:cNvSpPr txBox="1"/>
            <p:nvPr/>
          </p:nvSpPr>
          <p:spPr>
            <a:xfrm>
              <a:off x="7376158" y="2374313"/>
              <a:ext cx="2596276" cy="1825833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Average cloud top at 7km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76158" y="4462195"/>
              <a:ext cx="2714624" cy="1825833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Average cloud top at 3km</a:t>
              </a:r>
              <a:endParaRPr lang="en-US" dirty="0"/>
            </a:p>
          </p:txBody>
        </p:sp>
        <p:cxnSp>
          <p:nvCxnSpPr>
            <p:cNvPr id="11" name="Straight Arrow Connector 10"/>
            <p:cNvCxnSpPr>
              <a:stCxn id="10" idx="1"/>
            </p:cNvCxnSpPr>
            <p:nvPr/>
          </p:nvCxnSpPr>
          <p:spPr bwMode="auto">
            <a:xfrm flipH="1" flipV="1">
              <a:off x="5090164" y="5340057"/>
              <a:ext cx="2285993" cy="35054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3" name="TextBox 12"/>
          <p:cNvSpPr txBox="1"/>
          <p:nvPr/>
        </p:nvSpPr>
        <p:spPr>
          <a:xfrm>
            <a:off x="5295900" y="4521200"/>
            <a:ext cx="3848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Drying profiles from convective parameterization for idealized tropical cyclone simulations at 3km and 1km (!) resolution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54100" y="88900"/>
            <a:ext cx="604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Idealized 3d tropical cyclone simulation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64418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81971"/>
            <a:ext cx="8229600" cy="3915078"/>
          </a:xfrm>
        </p:spPr>
        <p:txBody>
          <a:bodyPr>
            <a:normAutofit/>
          </a:bodyPr>
          <a:lstStyle/>
          <a:p>
            <a:r>
              <a:rPr lang="en-US" dirty="0" smtClean="0"/>
              <a:t>Scale-awareness seems to work fine with the very simple Arakawa (2011) approach, as well as other very simple assumptions to estimate a fractional coverage.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433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4400" y="6457950"/>
            <a:ext cx="533400" cy="400050"/>
          </a:xfrm>
        </p:spPr>
        <p:txBody>
          <a:bodyPr/>
          <a:lstStyle/>
          <a:p>
            <a:fld id="{0623A093-28FF-41ED-B809-977C58BD55F4}" type="slidenum">
              <a:rPr lang="en-US" sz="1600" b="1" smtClean="0">
                <a:solidFill>
                  <a:srgbClr val="003399"/>
                </a:solidFill>
                <a:latin typeface="Calibri" pitchFamily="34" charset="0"/>
              </a:rPr>
              <a:pPr/>
              <a:t>25</a:t>
            </a:fld>
            <a:endParaRPr lang="en-US" sz="1600" b="1" dirty="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-335525"/>
            <a:ext cx="9144000" cy="7294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b="1" dirty="0" smtClean="0">
              <a:solidFill>
                <a:prstClr val="black"/>
              </a:solidFill>
              <a:latin typeface="Calibri"/>
            </a:endParaRPr>
          </a:p>
          <a:p>
            <a:pPr lvl="1"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Recent new “HIWPP” 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implementations</a:t>
            </a:r>
            <a:endParaRPr lang="en-US" sz="2800" b="1" dirty="0" smtClean="0">
              <a:solidFill>
                <a:prstClr val="black"/>
              </a:solidFill>
              <a:latin typeface="Calibri"/>
            </a:endParaRPr>
          </a:p>
          <a:p>
            <a:pPr marL="1371600" lvl="2" indent="-457200" algn="l" defTabSz="4572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M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omentum transport (as in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SAS or ECMWF)</a:t>
            </a: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1371600" lvl="2" indent="-457200" algn="l" defTabSz="4572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Additional closure for deep convection: Diurnal cycle effect (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Bechtold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)</a:t>
            </a:r>
          </a:p>
          <a:p>
            <a:pPr marL="1371600" lvl="2" indent="-457200" algn="l" defTabSz="4572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Mass conserving transport completed for shallow scheme</a:t>
            </a:r>
          </a:p>
          <a:p>
            <a:pPr marL="1371600" lvl="2" indent="-457200" algn="l" defTabSz="4572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Mass conserving transport for deep currently being tested</a:t>
            </a:r>
          </a:p>
          <a:p>
            <a:pPr marL="1371600" lvl="2" indent="-457200" algn="l" defTabSz="4572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dditional closures for shallow convection (including the SAS shallow convection closure, and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one from </a:t>
            </a:r>
            <a:r>
              <a:rPr lang="en-US" sz="2400" dirty="0" err="1" smtClean="0">
                <a:latin typeface="Calibri"/>
                <a:cs typeface="Calibri"/>
              </a:rPr>
              <a:t>Renno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and Ingersoll, JAS 1996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cs typeface="Calibri"/>
              </a:rPr>
              <a:t>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</a:rPr>
              <a:t>PDF approach for normalized mass flux profiles was implemented (fitting LES modeling for shallow </a:t>
            </a:r>
            <a:r>
              <a:rPr lang="en-US" sz="2400" dirty="0" smtClean="0">
                <a:solidFill>
                  <a:prstClr val="black"/>
                </a:solidFill>
              </a:rPr>
              <a:t>convection </a:t>
            </a:r>
            <a:r>
              <a:rPr lang="en-US" sz="2400" dirty="0" smtClean="0">
                <a:solidFill>
                  <a:prstClr val="black"/>
                </a:solidFill>
              </a:rPr>
              <a:t>and </a:t>
            </a:r>
            <a:r>
              <a:rPr lang="en-US" sz="2400" dirty="0">
                <a:solidFill>
                  <a:prstClr val="black"/>
                </a:solidFill>
              </a:rPr>
              <a:t>allows easy application of stochastic perturbation of vertical heating and moistening </a:t>
            </a:r>
            <a:r>
              <a:rPr lang="en-US" sz="2400" dirty="0" smtClean="0">
                <a:solidFill>
                  <a:prstClr val="black"/>
                </a:solidFill>
              </a:rPr>
              <a:t>profiles)</a:t>
            </a: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1371600" lvl="2" indent="-457200" algn="l" defTabSz="4572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GF scheme was fully immersed into GFS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2012 and 2015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physics (replacing the call to SAS deep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and/or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shallow schemes)</a:t>
            </a:r>
          </a:p>
          <a:p>
            <a:pPr marL="1371600" lvl="2" indent="-457200" algn="l" defTabSz="4572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Rain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evaporation (by parameter choice) after tendency calculations</a:t>
            </a:r>
          </a:p>
        </p:txBody>
      </p:sp>
    </p:spTree>
    <p:extLst>
      <p:ext uri="{BB962C8B-B14F-4D97-AF65-F5344CB8AC3E}">
        <p14:creationId xmlns:p14="http://schemas.microsoft.com/office/powerpoint/2010/main" val="1574119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943214" y="2636912"/>
            <a:ext cx="3200786" cy="2520280"/>
            <a:chOff x="5943214" y="2924944"/>
            <a:chExt cx="3200786" cy="2232248"/>
          </a:xfrm>
        </p:grpSpPr>
        <p:pic>
          <p:nvPicPr>
            <p:cNvPr id="6" name="Picture 5" descr="mup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23" t="14584" r="6110" b="16457"/>
            <a:stretch/>
          </p:blipFill>
          <p:spPr>
            <a:xfrm>
              <a:off x="5943214" y="3212976"/>
              <a:ext cx="3200786" cy="194421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 bwMode="auto">
            <a:xfrm>
              <a:off x="6516216" y="2924944"/>
              <a:ext cx="1877926" cy="369332"/>
            </a:xfrm>
            <a:prstGeom prst="rect">
              <a:avLst/>
            </a:prstGeom>
            <a:solidFill>
              <a:schemeClr val="bg1">
                <a:lumMod val="95000"/>
                <a:alpha val="51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dirty="0">
                  <a:solidFill>
                    <a:srgbClr val="000000"/>
                  </a:solidFill>
                  <a:latin typeface="Arial" charset="0"/>
                </a:rPr>
                <a:t>Mass flux Profile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75656" y="0"/>
            <a:ext cx="7668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mbria Math"/>
                <a:cs typeface="Cambria Math"/>
              </a:rPr>
              <a:t>Shallow Convection Scheme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1187624" y="836712"/>
            <a:ext cx="7704856" cy="1323439"/>
          </a:xfrm>
          <a:prstGeom prst="rect">
            <a:avLst/>
          </a:prstGeom>
          <a:solidFill>
            <a:schemeClr val="bg1">
              <a:lumMod val="95000"/>
              <a:alpha val="51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Courier New"/>
              <a:buChar char="o"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Non-precipitating 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Courier New"/>
              <a:buChar char="o"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Transport of moisture, heat and tracers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Courier New"/>
              <a:buChar char="o"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Mass flux profile given by a Beta PDF </a:t>
            </a:r>
            <a:endParaRPr lang="en-US" sz="1600" dirty="0" smtClean="0">
              <a:solidFill>
                <a:srgbClr val="000000"/>
              </a:solidFill>
              <a:latin typeface="Arial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Courier New"/>
              <a:buChar char="o"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Three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closures – BLQE (Raymond, 1995), W</a:t>
            </a:r>
            <a:r>
              <a:rPr lang="en-US" sz="1600" baseline="30000" dirty="0">
                <a:solidFill>
                  <a:srgbClr val="000000"/>
                </a:solidFill>
                <a:latin typeface="Arial" charset="0"/>
              </a:rPr>
              <a:t>*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(Grant, 2001) and convection as natural heat engine (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</a:rPr>
              <a:t>Rennó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 and Ingersoll, 1996).</a:t>
            </a:r>
          </a:p>
        </p:txBody>
      </p:sp>
      <p:pic>
        <p:nvPicPr>
          <p:cNvPr id="5" name="Picture 4" descr="mup_shallow_tke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" t="11302" r="5288" b="8534"/>
          <a:stretch/>
        </p:blipFill>
        <p:spPr>
          <a:xfrm>
            <a:off x="1187624" y="2780928"/>
            <a:ext cx="4746462" cy="27529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6156176" y="5301208"/>
            <a:ext cx="2987824" cy="954107"/>
          </a:xfrm>
          <a:prstGeom prst="rect">
            <a:avLst/>
          </a:prstGeom>
          <a:solidFill>
            <a:schemeClr val="bg1">
              <a:lumMod val="95000"/>
              <a:alpha val="51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Similar with LES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Sharp increase, peaking just  above boundary layer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Smooth decrease above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1331640" y="2671200"/>
            <a:ext cx="4608954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Diurnal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cycle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of shallow convection and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diffusion in PBL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 rot="16200000">
            <a:off x="381214" y="3803362"/>
            <a:ext cx="1262072" cy="369332"/>
          </a:xfrm>
          <a:prstGeom prst="rect">
            <a:avLst/>
          </a:prstGeom>
          <a:solidFill>
            <a:schemeClr val="bg1">
              <a:lumMod val="95000"/>
              <a:alpha val="51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dirty="0" err="1">
                <a:solidFill>
                  <a:srgbClr val="000000"/>
                </a:solidFill>
                <a:latin typeface="Arial" charset="0"/>
              </a:rPr>
              <a:t>Height</a:t>
            </a:r>
            <a:r>
              <a:rPr lang="pt-BR" dirty="0">
                <a:solidFill>
                  <a:srgbClr val="000000"/>
                </a:solidFill>
                <a:latin typeface="Arial" charset="0"/>
              </a:rPr>
              <a:t> (m)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1619672" y="5805264"/>
            <a:ext cx="2891988" cy="646331"/>
          </a:xfrm>
          <a:prstGeom prst="rect">
            <a:avLst/>
          </a:prstGeom>
          <a:solidFill>
            <a:schemeClr val="bg1">
              <a:lumMod val="95000"/>
              <a:alpha val="51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dirty="0" err="1">
                <a:solidFill>
                  <a:srgbClr val="000000"/>
                </a:solidFill>
                <a:latin typeface="Arial" charset="0"/>
              </a:rPr>
              <a:t>updraft</a:t>
            </a:r>
            <a:r>
              <a:rPr lang="pt-BR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charset="0"/>
              </a:rPr>
              <a:t>mass</a:t>
            </a:r>
            <a:r>
              <a:rPr lang="pt-BR" dirty="0">
                <a:solidFill>
                  <a:srgbClr val="000000"/>
                </a:solidFill>
                <a:latin typeface="Arial" charset="0"/>
              </a:rPr>
              <a:t> flux: </a:t>
            </a:r>
            <a:r>
              <a:rPr lang="pt-BR" dirty="0" err="1">
                <a:solidFill>
                  <a:srgbClr val="000000"/>
                </a:solidFill>
                <a:latin typeface="Arial" charset="0"/>
              </a:rPr>
              <a:t>shaded</a:t>
            </a:r>
            <a:endParaRPr lang="pt-BR" dirty="0">
              <a:solidFill>
                <a:srgbClr val="000000"/>
              </a:solidFill>
              <a:latin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000000"/>
                </a:solidFill>
                <a:latin typeface="Arial" charset="0"/>
              </a:rPr>
              <a:t>TKE: </a:t>
            </a:r>
            <a:r>
              <a:rPr lang="pt-BR" dirty="0" err="1">
                <a:solidFill>
                  <a:srgbClr val="000000"/>
                </a:solidFill>
                <a:latin typeface="Arial" charset="0"/>
              </a:rPr>
              <a:t>contour</a:t>
            </a:r>
            <a:r>
              <a:rPr lang="pt-BR" dirty="0">
                <a:solidFill>
                  <a:srgbClr val="000000"/>
                </a:solidFill>
                <a:latin typeface="Arial" charset="0"/>
              </a:rPr>
              <a:t> 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012160" y="2492896"/>
            <a:ext cx="3052267" cy="2882900"/>
            <a:chOff x="3708718" y="3429000"/>
            <a:chExt cx="3052267" cy="28829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2205" r="5357"/>
            <a:stretch/>
          </p:blipFill>
          <p:spPr>
            <a:xfrm>
              <a:off x="3708718" y="3429000"/>
              <a:ext cx="3052267" cy="28829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 bwMode="auto">
            <a:xfrm>
              <a:off x="4918026" y="5661248"/>
              <a:ext cx="1587694" cy="276999"/>
            </a:xfrm>
            <a:prstGeom prst="rect">
              <a:avLst/>
            </a:prstGeom>
            <a:solidFill>
              <a:schemeClr val="bg1">
                <a:lumMod val="95000"/>
                <a:alpha val="51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1200" dirty="0" err="1">
                  <a:solidFill>
                    <a:srgbClr val="000000"/>
                  </a:solidFill>
                  <a:latin typeface="Arial" charset="0"/>
                </a:rPr>
                <a:t>Siebesma</a:t>
              </a:r>
              <a:r>
                <a:rPr lang="pt-BR" sz="1200" dirty="0">
                  <a:solidFill>
                    <a:srgbClr val="000000"/>
                  </a:solidFill>
                  <a:latin typeface="Arial" charset="0"/>
                </a:rPr>
                <a:t> et al 2003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556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461" y="178632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So, with all those changes, where are we now for the global model?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956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120hr height anomaly correlations </a:t>
            </a:r>
            <a:r>
              <a:rPr lang="en-US" dirty="0" smtClean="0"/>
              <a:t>as of latest HIWPP meeting (May 2015)</a:t>
            </a:r>
            <a:r>
              <a:rPr lang="en-US" dirty="0" smtClean="0"/>
              <a:t> </a:t>
            </a:r>
            <a:r>
              <a:rPr lang="en-US" dirty="0" smtClean="0"/>
              <a:t>- close</a:t>
            </a:r>
            <a:endParaRPr lang="en-US" dirty="0"/>
          </a:p>
        </p:txBody>
      </p:sp>
      <p:pic>
        <p:nvPicPr>
          <p:cNvPr id="4" name="Picture 3" descr="apr3_glob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717" y="1199469"/>
            <a:ext cx="9293717" cy="461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41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8844"/>
          </a:xfrm>
        </p:spPr>
        <p:txBody>
          <a:bodyPr>
            <a:normAutofit/>
          </a:bodyPr>
          <a:lstStyle/>
          <a:p>
            <a:r>
              <a:rPr lang="en-US" dirty="0" smtClean="0"/>
              <a:t>Remaining </a:t>
            </a:r>
            <a:r>
              <a:rPr lang="en-US" b="1" dirty="0" smtClean="0"/>
              <a:t>problem</a:t>
            </a:r>
            <a:r>
              <a:rPr lang="en-US" dirty="0" smtClean="0"/>
              <a:t> </a:t>
            </a:r>
            <a:r>
              <a:rPr lang="en-US" dirty="0" smtClean="0"/>
              <a:t>to solve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8844"/>
            <a:ext cx="8229600" cy="2739525"/>
          </a:xfrm>
        </p:spPr>
        <p:txBody>
          <a:bodyPr>
            <a:noAutofit/>
          </a:bodyPr>
          <a:lstStyle/>
          <a:p>
            <a:r>
              <a:rPr lang="en-US" dirty="0" smtClean="0"/>
              <a:t>What </a:t>
            </a:r>
            <a:r>
              <a:rPr lang="en-US" dirty="0" smtClean="0"/>
              <a:t>is responsible for positive temperature bias?</a:t>
            </a:r>
          </a:p>
          <a:p>
            <a:pPr lvl="1"/>
            <a:r>
              <a:rPr lang="en-US" dirty="0" smtClean="0"/>
              <a:t>This was the reason for implementing SAS rain </a:t>
            </a:r>
            <a:r>
              <a:rPr lang="en-US" dirty="0" smtClean="0"/>
              <a:t>evaporation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Take a detailed look at momentum transport</a:t>
            </a:r>
            <a:endParaRPr lang="en-US" dirty="0"/>
          </a:p>
        </p:txBody>
      </p:sp>
      <p:pic>
        <p:nvPicPr>
          <p:cNvPr id="6" name="Picture 5" descr="forjeff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18" y="2579939"/>
            <a:ext cx="3057839" cy="324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28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 smtClean="0">
                <a:solidFill>
                  <a:srgbClr val="000000"/>
                </a:solidFill>
                <a:latin typeface="Arial Black"/>
                <a:cs typeface="Arial Black"/>
              </a:rPr>
              <a:t>Motivation</a:t>
            </a:r>
            <a:endParaRPr lang="en-US" sz="32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4400" y="6457950"/>
            <a:ext cx="533400" cy="400050"/>
          </a:xfrm>
        </p:spPr>
        <p:txBody>
          <a:bodyPr/>
          <a:lstStyle/>
          <a:p>
            <a:fld id="{0623A093-28FF-41ED-B809-977C58BD55F4}" type="slidenum">
              <a:rPr lang="en-US" sz="1600" b="1" smtClean="0">
                <a:solidFill>
                  <a:srgbClr val="003399"/>
                </a:solidFill>
                <a:latin typeface="Calibri" pitchFamily="34" charset="0"/>
              </a:rPr>
              <a:pPr/>
              <a:t>3</a:t>
            </a:fld>
            <a:endParaRPr lang="en-US" sz="1600" b="1" dirty="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90096" y="966585"/>
            <a:ext cx="8569299" cy="5574992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NWP and Air Quality modeling </a:t>
            </a:r>
            <a:r>
              <a:rPr lang="en-US" dirty="0" smtClean="0">
                <a:latin typeface="Arial"/>
                <a:cs typeface="Arial"/>
              </a:rPr>
              <a:t>on better and better resolutions: </a:t>
            </a:r>
            <a:r>
              <a:rPr lang="en-US" dirty="0" smtClean="0">
                <a:latin typeface="Arial"/>
                <a:cs typeface="Arial"/>
              </a:rPr>
              <a:t>need </a:t>
            </a:r>
            <a:r>
              <a:rPr lang="en-US" dirty="0" smtClean="0">
                <a:latin typeface="Arial"/>
                <a:cs typeface="Arial"/>
              </a:rPr>
              <a:t>for scale and aerosol aware convective </a:t>
            </a:r>
            <a:r>
              <a:rPr lang="en-US" dirty="0" smtClean="0">
                <a:latin typeface="Arial"/>
                <a:cs typeface="Arial"/>
              </a:rPr>
              <a:t>parameterization</a:t>
            </a:r>
            <a:endParaRPr lang="en-US" b="1" dirty="0" smtClean="0">
              <a:latin typeface="Arial"/>
              <a:cs typeface="Arial"/>
            </a:endParaRPr>
          </a:p>
          <a:p>
            <a:pPr marL="857250" lvl="1" indent="-457200">
              <a:lnSpc>
                <a:spcPct val="120000"/>
              </a:lnSpc>
              <a:spcBef>
                <a:spcPts val="600"/>
              </a:spcBef>
            </a:pPr>
            <a:r>
              <a:rPr lang="en-US" dirty="0" smtClean="0">
                <a:latin typeface="Arial"/>
                <a:cs typeface="Arial"/>
              </a:rPr>
              <a:t>Use stochastic parameterization</a:t>
            </a:r>
          </a:p>
          <a:p>
            <a:pPr marL="857250" lvl="1" indent="-457200">
              <a:lnSpc>
                <a:spcPct val="120000"/>
              </a:lnSpc>
              <a:spcBef>
                <a:spcPts val="600"/>
              </a:spcBef>
            </a:pPr>
            <a:r>
              <a:rPr lang="en-US" dirty="0" smtClean="0">
                <a:latin typeface="Arial"/>
                <a:cs typeface="Arial"/>
              </a:rPr>
              <a:t>Including </a:t>
            </a:r>
            <a:r>
              <a:rPr lang="en-US" dirty="0">
                <a:latin typeface="Arial"/>
                <a:cs typeface="Arial"/>
              </a:rPr>
              <a:t>transport of chemical compounds, </a:t>
            </a:r>
            <a:endParaRPr lang="en-US" dirty="0" smtClean="0">
              <a:latin typeface="Arial"/>
              <a:cs typeface="Arial"/>
            </a:endParaRPr>
          </a:p>
          <a:p>
            <a:pPr marL="857250" lvl="1" indent="-457200">
              <a:lnSpc>
                <a:spcPct val="120000"/>
              </a:lnSpc>
              <a:spcBef>
                <a:spcPts val="600"/>
              </a:spcBef>
            </a:pPr>
            <a:r>
              <a:rPr lang="en-US" dirty="0" smtClean="0">
                <a:latin typeface="Arial"/>
                <a:cs typeface="Arial"/>
              </a:rPr>
              <a:t>Including aerosol </a:t>
            </a:r>
            <a:r>
              <a:rPr lang="en-US" dirty="0">
                <a:latin typeface="Arial"/>
                <a:cs typeface="Arial"/>
              </a:rPr>
              <a:t>interactions</a:t>
            </a:r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Improve predictive skill</a:t>
            </a:r>
          </a:p>
          <a:p>
            <a:pPr marL="914400" lvl="1" indent="-514350">
              <a:lnSpc>
                <a:spcPct val="120000"/>
              </a:lnSpc>
              <a:spcBef>
                <a:spcPts val="600"/>
              </a:spcBef>
            </a:pPr>
            <a:r>
              <a:rPr lang="en-US" dirty="0" smtClean="0">
                <a:latin typeface="Arial"/>
                <a:cs typeface="Arial"/>
              </a:rPr>
              <a:t>Convection permitting</a:t>
            </a:r>
          </a:p>
          <a:p>
            <a:pPr marL="1314450" lvl="2" indent="-514350">
              <a:lnSpc>
                <a:spcPct val="120000"/>
              </a:lnSpc>
              <a:spcBef>
                <a:spcPts val="600"/>
              </a:spcBef>
            </a:pPr>
            <a:r>
              <a:rPr lang="en-US" dirty="0" smtClean="0">
                <a:latin typeface="Arial"/>
                <a:cs typeface="Arial"/>
              </a:rPr>
              <a:t>Hurricane track and intensity forecasts</a:t>
            </a:r>
          </a:p>
          <a:p>
            <a:pPr marL="1314450" lvl="2" indent="-514350">
              <a:lnSpc>
                <a:spcPct val="120000"/>
              </a:lnSpc>
              <a:spcBef>
                <a:spcPts val="600"/>
              </a:spcBef>
            </a:pPr>
            <a:r>
              <a:rPr lang="en-US" dirty="0" smtClean="0">
                <a:latin typeface="Arial"/>
                <a:cs typeface="Arial"/>
              </a:rPr>
              <a:t>Short range weather forecasting</a:t>
            </a:r>
          </a:p>
          <a:p>
            <a:pPr marL="914400" lvl="1" indent="-514350">
              <a:lnSpc>
                <a:spcPct val="120000"/>
              </a:lnSpc>
              <a:spcBef>
                <a:spcPts val="600"/>
              </a:spcBef>
            </a:pPr>
            <a:r>
              <a:rPr lang="en-US" dirty="0" smtClean="0">
                <a:latin typeface="Arial"/>
                <a:cs typeface="Arial"/>
              </a:rPr>
              <a:t>Range of scales (hydrostatic to convection permitting</a:t>
            </a:r>
          </a:p>
          <a:p>
            <a:pPr marL="1314450" lvl="2" indent="-514350">
              <a:lnSpc>
                <a:spcPct val="120000"/>
              </a:lnSpc>
              <a:spcBef>
                <a:spcPts val="600"/>
              </a:spcBef>
            </a:pPr>
            <a:r>
              <a:rPr lang="en-US" dirty="0" smtClean="0">
                <a:latin typeface="Arial"/>
                <a:cs typeface="Arial"/>
              </a:rPr>
              <a:t>Medium range NWP</a:t>
            </a:r>
          </a:p>
          <a:p>
            <a:pPr marL="1314450" lvl="2" indent="-514350">
              <a:lnSpc>
                <a:spcPct val="120000"/>
              </a:lnSpc>
              <a:spcBef>
                <a:spcPts val="600"/>
              </a:spcBef>
            </a:pPr>
            <a:r>
              <a:rPr lang="en-US" dirty="0" smtClean="0">
                <a:latin typeface="Arial"/>
                <a:cs typeface="Arial"/>
              </a:rPr>
              <a:t>Seasonal predictions</a:t>
            </a:r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Special additional intention for talk here at EMC: possibly get some ideas on further development and applications especially with respect on how GF schemes interacts with other physics in GFS physics package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9519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5808" y="6991"/>
            <a:ext cx="8987292" cy="5651500"/>
            <a:chOff x="0" y="563624"/>
            <a:chExt cx="8987292" cy="5651500"/>
          </a:xfrm>
        </p:grpSpPr>
        <p:pic>
          <p:nvPicPr>
            <p:cNvPr id="2" name="Picture 1" descr="bias_upper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66" r="7964"/>
            <a:stretch/>
          </p:blipFill>
          <p:spPr>
            <a:xfrm>
              <a:off x="0" y="563624"/>
              <a:ext cx="5617058" cy="56515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707907" y="2832741"/>
              <a:ext cx="2279385" cy="1039356"/>
            </a:xfrm>
            <a:prstGeom prst="rightArrow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T-Bias</a:t>
              </a:r>
              <a:endParaRPr lang="en-US" sz="2800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 flipV="1">
              <a:off x="4844399" y="2493105"/>
              <a:ext cx="2241907" cy="8593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4844399" y="3352419"/>
              <a:ext cx="2394308" cy="135155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2226229" y="3352419"/>
              <a:ext cx="5012478" cy="135155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5493028" y="513580"/>
            <a:ext cx="36509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 tropics: temperature bias in both GFS physics versions, but worse when using GF – yet heating  tendencies are actually smaller in GF!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0225" y="3716138"/>
            <a:ext cx="2759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First look at upper level T-bias: overshooting tops (is also used  in SAS) as an option?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85817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Next slides are from FIM simulations at about 30km resolution, using GFS 2015 physics and T1534 GFS initial conditions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73824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800737" y="2454798"/>
            <a:ext cx="3186555" cy="92333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Vertical profiles of physics tendencies over 10x10 degree average, 24hr into the forecast</a:t>
            </a:r>
            <a:endParaRPr lang="en-US" dirty="0"/>
          </a:p>
        </p:txBody>
      </p:sp>
      <p:pic>
        <p:nvPicPr>
          <p:cNvPr id="4" name="Picture 3" descr="r22d_24hr_gfcnv_ir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3" y="1285753"/>
            <a:ext cx="5246553" cy="39806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41907" y="2916463"/>
            <a:ext cx="548718" cy="4860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790625" y="3041902"/>
            <a:ext cx="3010112" cy="188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155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39693" y="305822"/>
            <a:ext cx="7033533" cy="707886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Vertical profiles of temperature tendencies from GF scheme allowing significant overshooting to see impact clearly!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2241907" y="2916463"/>
            <a:ext cx="548718" cy="4860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dif_O06-O1_24h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3595" r="11740" b="5472"/>
          <a:stretch/>
        </p:blipFill>
        <p:spPr>
          <a:xfrm>
            <a:off x="548719" y="1505271"/>
            <a:ext cx="4734656" cy="421789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471506" y="1916475"/>
            <a:ext cx="128164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53146" y="1731809"/>
            <a:ext cx="260603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GF with over shooting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471506" y="2313077"/>
            <a:ext cx="128164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53146" y="2128411"/>
            <a:ext cx="260603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GF no over shooting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458480" y="2053200"/>
            <a:ext cx="3940081" cy="18377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774665" y="1683867"/>
            <a:ext cx="683815" cy="444543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395378" y="3402540"/>
            <a:ext cx="2454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Cooling, but initial version higher than wanted – easy to modify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077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tdt_gfconvo2-sa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" t="13504" r="12951" b="5516"/>
          <a:stretch/>
        </p:blipFill>
        <p:spPr>
          <a:xfrm>
            <a:off x="227939" y="1367531"/>
            <a:ext cx="4428471" cy="37936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39693" y="305822"/>
            <a:ext cx="7033533" cy="707886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Vertical profiles of temperature tendencies from GF and SAS scheme over 10x10 degree average, 24hr into the forecast</a:t>
            </a:r>
            <a:endParaRPr lang="en-US" sz="2000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583753" y="1916475"/>
            <a:ext cx="128164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688841" y="1731809"/>
            <a:ext cx="260603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GF with over shooting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568214" y="2317063"/>
            <a:ext cx="128164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70210" y="2132397"/>
            <a:ext cx="190433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SAS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116573" y="2101143"/>
            <a:ext cx="4361122" cy="15209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432757" y="1830928"/>
            <a:ext cx="683815" cy="444543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477695" y="3429283"/>
            <a:ext cx="1514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Lower cloud tops when using SAS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39693" y="5826648"/>
            <a:ext cx="6605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Moving on to lower levels heating bias : differences must be caused by interaction with microphysics or radiation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08357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W+MP-sa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0"/>
          <a:stretch/>
        </p:blipFill>
        <p:spPr>
          <a:xfrm>
            <a:off x="322829" y="1731809"/>
            <a:ext cx="4701654" cy="45409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39693" y="305822"/>
            <a:ext cx="7033533" cy="707886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Vertical profiles of temperature tendencies from GFS physics over 10x10 degree average, 24hr into the forecast</a:t>
            </a:r>
            <a:endParaRPr lang="en-US" sz="2000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196055" y="1916475"/>
            <a:ext cx="128164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477695" y="1731809"/>
            <a:ext cx="260603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SW radiation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196055" y="2455609"/>
            <a:ext cx="128164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92455" y="2270943"/>
            <a:ext cx="255154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Microphysics tendencies</a:t>
            </a:r>
            <a:endParaRPr lang="en-US" dirty="0"/>
          </a:p>
        </p:txBody>
      </p:sp>
      <p:cxnSp>
        <p:nvCxnSpPr>
          <p:cNvPr id="7" name="Straight Arrow Connector 6"/>
          <p:cNvCxnSpPr>
            <a:stCxn id="16" idx="1"/>
          </p:cNvCxnSpPr>
          <p:nvPr/>
        </p:nvCxnSpPr>
        <p:spPr>
          <a:xfrm flipH="1" flipV="1">
            <a:off x="2537616" y="4434998"/>
            <a:ext cx="3940079" cy="4633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036890" y="3418021"/>
            <a:ext cx="780201" cy="2331899"/>
          </a:xfrm>
          <a:prstGeom prst="ellipse">
            <a:avLst/>
          </a:prstGeom>
          <a:noFill/>
          <a:ln w="952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477695" y="4436695"/>
            <a:ext cx="1962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Significant cooling from microphysics !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17091" y="1916475"/>
            <a:ext cx="0" cy="3844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2817092" y="1907805"/>
            <a:ext cx="785090" cy="1856013"/>
          </a:xfrm>
          <a:prstGeom prst="ellipse">
            <a:avLst/>
          </a:prstGeom>
          <a:noFill/>
          <a:ln w="95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211194" y="2956356"/>
            <a:ext cx="1962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Significant heating from microphysics and SW radiation !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3602182" y="2851727"/>
            <a:ext cx="2716186" cy="5679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77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W+MP-sa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0"/>
          <a:stretch/>
        </p:blipFill>
        <p:spPr>
          <a:xfrm>
            <a:off x="373616" y="2640276"/>
            <a:ext cx="3419292" cy="33024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24872"/>
            <a:ext cx="9070085" cy="707886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Vertical profiles of microphysics </a:t>
            </a:r>
            <a:r>
              <a:rPr lang="en-US" sz="2000" b="1" dirty="0" err="1" smtClean="0"/>
              <a:t>nd</a:t>
            </a:r>
            <a:r>
              <a:rPr lang="en-US" sz="2000" b="1" dirty="0" smtClean="0"/>
              <a:t> SW radiation temperature tendencies when using SAS (left) and GF (right) over 10x10 degree average, 24hr into the forecast</a:t>
            </a:r>
            <a:endParaRPr lang="en-US" sz="2000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196055" y="1916475"/>
            <a:ext cx="128164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477695" y="1731809"/>
            <a:ext cx="260603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SW radiation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196055" y="2455609"/>
            <a:ext cx="128164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92455" y="2270943"/>
            <a:ext cx="255154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Microphysics tendencies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218697" y="2765680"/>
            <a:ext cx="0" cy="2769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w+mp-gfo2-entrhig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2" r="5531" b="6972"/>
          <a:stretch/>
        </p:blipFill>
        <p:spPr>
          <a:xfrm>
            <a:off x="5957513" y="2640275"/>
            <a:ext cx="3112571" cy="337309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7483524" y="2765680"/>
            <a:ext cx="0" cy="29104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413724" y="4219213"/>
            <a:ext cx="1329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GF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937231" y="4371613"/>
            <a:ext cx="1329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SAS</a:t>
            </a:r>
            <a:endParaRPr lang="en-US" dirty="0"/>
          </a:p>
        </p:txBody>
      </p:sp>
      <p:pic>
        <p:nvPicPr>
          <p:cNvPr id="22" name="Picture 21" descr="bias_up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0" t="50477" r="6180" b="6602"/>
          <a:stretch/>
        </p:blipFill>
        <p:spPr>
          <a:xfrm>
            <a:off x="2383006" y="741986"/>
            <a:ext cx="2309860" cy="1944400"/>
          </a:xfrm>
          <a:prstGeom prst="rect">
            <a:avLst/>
          </a:prstGeom>
        </p:spPr>
      </p:pic>
      <p:pic>
        <p:nvPicPr>
          <p:cNvPr id="14" name="Picture 13" descr="bias_up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0" t="8877" r="8463" b="49051"/>
          <a:stretch/>
        </p:blipFill>
        <p:spPr>
          <a:xfrm>
            <a:off x="373616" y="730114"/>
            <a:ext cx="2169937" cy="1905930"/>
          </a:xfrm>
          <a:prstGeom prst="rect">
            <a:avLst/>
          </a:prstGeom>
        </p:spPr>
      </p:pic>
      <p:pic>
        <p:nvPicPr>
          <p:cNvPr id="16" name="Picture 15" descr="bias_up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7" t="50477" r="75722" b="6602"/>
          <a:stretch/>
        </p:blipFill>
        <p:spPr>
          <a:xfrm>
            <a:off x="154129" y="759609"/>
            <a:ext cx="219487" cy="19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48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39693" y="305822"/>
            <a:ext cx="7033533" cy="193899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Vertical profiles of temperature tendencies from GF scheme over 10x10 degree average, 24hr into the forecast with different formulation of </a:t>
            </a:r>
            <a:r>
              <a:rPr lang="en-US" sz="2000" b="1" dirty="0" err="1" smtClean="0"/>
              <a:t>clw</a:t>
            </a:r>
            <a:r>
              <a:rPr lang="en-US" sz="2000" b="1" dirty="0" smtClean="0"/>
              <a:t> detrainment.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 In SAS: detrainment is formulated similar to what is done with the </a:t>
            </a:r>
            <a:r>
              <a:rPr lang="en-US" sz="2000" b="1" dirty="0" err="1" smtClean="0">
                <a:solidFill>
                  <a:srgbClr val="FF0000"/>
                </a:solidFill>
              </a:rPr>
              <a:t>autoconversion</a:t>
            </a:r>
            <a:r>
              <a:rPr lang="en-US" sz="2000" b="1" dirty="0" smtClean="0">
                <a:solidFill>
                  <a:srgbClr val="FF0000"/>
                </a:solidFill>
              </a:rPr>
              <a:t> parameter, making this much more tunable and independent of mass detrainment.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454373" y="2982709"/>
            <a:ext cx="128164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36013" y="2830010"/>
            <a:ext cx="260603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GF with over shooting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454373" y="3823031"/>
            <a:ext cx="128164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615545" y="3324004"/>
            <a:ext cx="260603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GF with different </a:t>
            </a:r>
            <a:r>
              <a:rPr lang="en-US" dirty="0" err="1" smtClean="0"/>
              <a:t>clw</a:t>
            </a:r>
            <a:r>
              <a:rPr lang="en-US" dirty="0" smtClean="0"/>
              <a:t> detrainment and overshooting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2497743"/>
            <a:ext cx="8607303" cy="4360257"/>
            <a:chOff x="0" y="1249154"/>
            <a:chExt cx="8607303" cy="4360257"/>
          </a:xfrm>
        </p:grpSpPr>
        <p:pic>
          <p:nvPicPr>
            <p:cNvPr id="3" name="Picture 2" descr="clwdetr_gf_tte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49154"/>
              <a:ext cx="5160633" cy="4360257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H="1">
              <a:off x="3429000" y="3810000"/>
              <a:ext cx="3186545" cy="45027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2308389" y="3890949"/>
              <a:ext cx="1120611" cy="799520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477695" y="3209835"/>
              <a:ext cx="212960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For tendencies coming from GF, not very large differences..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12711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_sw_gf_clw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6025"/>
            <a:ext cx="3467110" cy="29694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39693" y="305822"/>
            <a:ext cx="7033533" cy="707886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Microphysics and SW radiation tendencies when using arbitrary </a:t>
            </a:r>
            <a:r>
              <a:rPr lang="en-US" sz="2000" dirty="0" err="1"/>
              <a:t>clw</a:t>
            </a:r>
            <a:r>
              <a:rPr lang="en-US" sz="2000" dirty="0"/>
              <a:t> detrainment </a:t>
            </a:r>
            <a:r>
              <a:rPr lang="en-US" sz="2000" dirty="0" smtClean="0"/>
              <a:t>(similar  </a:t>
            </a:r>
            <a:r>
              <a:rPr lang="en-US" sz="2000" dirty="0"/>
              <a:t>what is done in SAS</a:t>
            </a:r>
            <a:endParaRPr lang="en-US" sz="2000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29276" y="2080262"/>
            <a:ext cx="128164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216826" y="1895596"/>
            <a:ext cx="260603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SW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529276" y="2863372"/>
            <a:ext cx="128164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73176" y="2678706"/>
            <a:ext cx="260603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MP physics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" y="4445483"/>
            <a:ext cx="86817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Next we will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Redo retro-runs with 2015 GFS physics, GF and T1534 resolution 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/>
              <a:t>C</a:t>
            </a:r>
            <a:r>
              <a:rPr lang="en-US" sz="2400" b="1" dirty="0" smtClean="0"/>
              <a:t>ompare to MP tendencies from different microphysics scheme (started looking at Greg Thompson’s aerosol aware scheme within the GFS physics)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Take a detailed look at </a:t>
            </a:r>
            <a:r>
              <a:rPr lang="en-US" sz="2400" b="1" smtClean="0"/>
              <a:t>momentum transport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04987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Stochastic </a:t>
            </a:r>
            <a:r>
              <a:rPr lang="en-US" dirty="0" smtClean="0"/>
              <a:t>Parameter Perturbation in GF Scheme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34175"/>
            <a:ext cx="7772400" cy="4877696"/>
          </a:xfrm>
        </p:spPr>
        <p:txBody>
          <a:bodyPr>
            <a:normAutofit fontScale="92500" lnSpcReduction="10000"/>
          </a:bodyPr>
          <a:lstStyle/>
          <a:p>
            <a:pPr marL="800100" lvl="1" indent="-342900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2900" dirty="0">
                <a:solidFill>
                  <a:prstClr val="black"/>
                </a:solidFill>
              </a:rPr>
              <a:t>For </a:t>
            </a:r>
            <a:r>
              <a:rPr lang="en-US" sz="2900" dirty="0" err="1">
                <a:solidFill>
                  <a:prstClr val="black"/>
                </a:solidFill>
              </a:rPr>
              <a:t>stochasticism</a:t>
            </a:r>
            <a:endParaRPr lang="en-US" sz="2900" dirty="0">
              <a:solidFill>
                <a:prstClr val="black"/>
              </a:solidFill>
            </a:endParaRPr>
          </a:p>
          <a:p>
            <a:pPr marL="1257300" lvl="2" indent="-342900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2900" dirty="0">
                <a:solidFill>
                  <a:prstClr val="black"/>
                </a:solidFill>
              </a:rPr>
              <a:t>Starting to work with Judith </a:t>
            </a:r>
            <a:r>
              <a:rPr lang="en-US" sz="2900" dirty="0" err="1" smtClean="0">
                <a:solidFill>
                  <a:prstClr val="black"/>
                </a:solidFill>
              </a:rPr>
              <a:t>Berner’s</a:t>
            </a:r>
            <a:r>
              <a:rPr lang="en-US" sz="2900" dirty="0" smtClean="0">
                <a:solidFill>
                  <a:prstClr val="black"/>
                </a:solidFill>
              </a:rPr>
              <a:t> </a:t>
            </a:r>
            <a:r>
              <a:rPr lang="en-US" sz="2900" dirty="0">
                <a:solidFill>
                  <a:prstClr val="black"/>
                </a:solidFill>
              </a:rPr>
              <a:t>approach </a:t>
            </a:r>
            <a:r>
              <a:rPr lang="en-US" sz="2900" dirty="0" smtClean="0">
                <a:solidFill>
                  <a:prstClr val="black"/>
                </a:solidFill>
              </a:rPr>
              <a:t>(Stochastic Kinetic Energy Backscatter scheme (SKEBS) but </a:t>
            </a:r>
            <a:r>
              <a:rPr lang="en-US" sz="2900" dirty="0">
                <a:solidFill>
                  <a:prstClr val="black"/>
                </a:solidFill>
              </a:rPr>
              <a:t>currently restricted to WRF) – </a:t>
            </a:r>
            <a:r>
              <a:rPr lang="en-US" sz="2900" dirty="0" err="1">
                <a:solidFill>
                  <a:prstClr val="black"/>
                </a:solidFill>
              </a:rPr>
              <a:t>Isidora</a:t>
            </a:r>
            <a:r>
              <a:rPr lang="en-US" sz="2900" dirty="0">
                <a:solidFill>
                  <a:prstClr val="black"/>
                </a:solidFill>
              </a:rPr>
              <a:t> </a:t>
            </a:r>
            <a:r>
              <a:rPr lang="en-US" sz="2900" dirty="0" err="1">
                <a:solidFill>
                  <a:prstClr val="black"/>
                </a:solidFill>
              </a:rPr>
              <a:t>Jankov</a:t>
            </a:r>
            <a:endParaRPr lang="en-US" sz="2900" dirty="0">
              <a:solidFill>
                <a:prstClr val="black"/>
              </a:solidFill>
            </a:endParaRPr>
          </a:p>
          <a:p>
            <a:pPr marL="1828800" lvl="3" indent="-457200" algn="l">
              <a:spcBef>
                <a:spcPts val="0"/>
              </a:spcBef>
              <a:buFont typeface="+mj-lt"/>
              <a:buAutoNum type="arabicPeriod"/>
            </a:pPr>
            <a:r>
              <a:rPr lang="en-US" sz="2900" dirty="0">
                <a:solidFill>
                  <a:prstClr val="black"/>
                </a:solidFill>
              </a:rPr>
              <a:t>Apply directly to closure assumptions – for location and strength of convection)</a:t>
            </a:r>
          </a:p>
          <a:p>
            <a:pPr marL="1828800" lvl="3" indent="-457200" algn="l">
              <a:spcBef>
                <a:spcPts val="0"/>
              </a:spcBef>
              <a:buFont typeface="+mj-lt"/>
              <a:buAutoNum type="arabicPeriod"/>
            </a:pPr>
            <a:r>
              <a:rPr lang="en-US" sz="2900" dirty="0">
                <a:solidFill>
                  <a:prstClr val="black"/>
                </a:solidFill>
              </a:rPr>
              <a:t>Apply to </a:t>
            </a:r>
            <a:r>
              <a:rPr lang="en-US" sz="2900" dirty="0" err="1">
                <a:solidFill>
                  <a:prstClr val="black"/>
                </a:solidFill>
              </a:rPr>
              <a:t>skewness</a:t>
            </a:r>
            <a:r>
              <a:rPr lang="en-US" sz="2900" dirty="0">
                <a:solidFill>
                  <a:prstClr val="black"/>
                </a:solidFill>
              </a:rPr>
              <a:t> of vertical mass flux PDF’s (an easy way to significantly alter</a:t>
            </a:r>
            <a:r>
              <a:rPr lang="en-US" sz="2900" b="1" dirty="0">
                <a:solidFill>
                  <a:prstClr val="black"/>
                </a:solidFill>
              </a:rPr>
              <a:t> vertical </a:t>
            </a:r>
            <a:r>
              <a:rPr lang="en-US" sz="2900" dirty="0">
                <a:solidFill>
                  <a:prstClr val="black"/>
                </a:solidFill>
              </a:rPr>
              <a:t>heating and drying profiles</a:t>
            </a:r>
          </a:p>
          <a:p>
            <a:pPr marL="1371600" lvl="2" indent="-457200" algn="l">
              <a:spcBef>
                <a:spcPts val="0"/>
              </a:spcBef>
              <a:buFont typeface="Arial"/>
              <a:buChar char="•"/>
            </a:pPr>
            <a:r>
              <a:rPr lang="en-US" sz="2900" dirty="0">
                <a:solidFill>
                  <a:prstClr val="black"/>
                </a:solidFill>
              </a:rPr>
              <a:t>Plan is to try for forecast improvements or ensemble data assimilation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442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Comparison of performance between mixed physic and stochastically perturbed parameters ensembles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dirty="0" smtClean="0"/>
              <a:t>Experiment design</a:t>
            </a:r>
          </a:p>
          <a:p>
            <a:r>
              <a:rPr lang="en-US" sz="1800" dirty="0" smtClean="0"/>
              <a:t>Regional RAP model simulations </a:t>
            </a:r>
          </a:p>
          <a:p>
            <a:r>
              <a:rPr lang="en-US" sz="1800" dirty="0" smtClean="0"/>
              <a:t>Can </a:t>
            </a:r>
            <a:r>
              <a:rPr lang="en-US" sz="1800" dirty="0" smtClean="0"/>
              <a:t>be </a:t>
            </a:r>
            <a:r>
              <a:rPr lang="en-US" sz="1800" dirty="0" smtClean="0"/>
              <a:t>transferred to </a:t>
            </a:r>
            <a:r>
              <a:rPr lang="en-US" sz="1800" dirty="0" smtClean="0"/>
              <a:t>FIM, GFS, MPAS, HWRF, or other NGGPS core </a:t>
            </a:r>
            <a:r>
              <a:rPr lang="en-US" sz="1800" dirty="0" smtClean="0"/>
              <a:t>for testing on global </a:t>
            </a:r>
            <a:r>
              <a:rPr lang="en-US" sz="1800" dirty="0" smtClean="0"/>
              <a:t>domains</a:t>
            </a:r>
            <a:endParaRPr lang="en-US" sz="1800" dirty="0" smtClean="0"/>
          </a:p>
          <a:p>
            <a:r>
              <a:rPr lang="en-US" sz="1800" dirty="0" smtClean="0"/>
              <a:t>14 day period 15-31 May, 2013, 24 </a:t>
            </a:r>
            <a:r>
              <a:rPr lang="en-US" sz="1800" dirty="0" err="1" smtClean="0"/>
              <a:t>hr</a:t>
            </a:r>
            <a:r>
              <a:rPr lang="en-US" sz="1800" dirty="0" smtClean="0"/>
              <a:t> simulations</a:t>
            </a:r>
          </a:p>
          <a:p>
            <a:r>
              <a:rPr lang="en-US" sz="1800" dirty="0" smtClean="0"/>
              <a:t>Focus on convective </a:t>
            </a:r>
            <a:r>
              <a:rPr lang="en-US" sz="1800" dirty="0" err="1" smtClean="0"/>
              <a:t>Grell-Freitas</a:t>
            </a:r>
            <a:r>
              <a:rPr lang="en-US" sz="1800" dirty="0" smtClean="0"/>
              <a:t> parameterization</a:t>
            </a:r>
          </a:p>
          <a:p>
            <a:r>
              <a:rPr lang="en-US" sz="1800" dirty="0" smtClean="0"/>
              <a:t>Analysis of simulated precipitation was performed against Stage IV data, and for other standard variables (</a:t>
            </a:r>
            <a:r>
              <a:rPr lang="en-US" sz="1800" dirty="0" err="1" smtClean="0"/>
              <a:t>tmp</a:t>
            </a:r>
            <a:r>
              <a:rPr lang="en-US" sz="1800" dirty="0" smtClean="0"/>
              <a:t>., height, wind) against NDAS analysis</a:t>
            </a:r>
          </a:p>
          <a:p>
            <a:r>
              <a:rPr lang="en-US" sz="1800" dirty="0" smtClean="0"/>
              <a:t>All verifications performed over CONUS</a:t>
            </a:r>
          </a:p>
          <a:p>
            <a:r>
              <a:rPr lang="en-US" sz="1800" dirty="0" smtClean="0"/>
              <a:t>The control run, expensive mixed physics </a:t>
            </a:r>
            <a:r>
              <a:rPr lang="en-US" sz="1800" dirty="0"/>
              <a:t>e</a:t>
            </a:r>
            <a:r>
              <a:rPr lang="en-US" sz="1800" dirty="0" smtClean="0"/>
              <a:t>nsemble </a:t>
            </a:r>
            <a:r>
              <a:rPr lang="en-US" sz="1800" dirty="0" smtClean="0"/>
              <a:t>includes two versions of Arakawa-Schubert (AS) scheme, Betts-Miller-</a:t>
            </a:r>
            <a:r>
              <a:rPr lang="en-US" sz="1800" dirty="0" err="1" smtClean="0"/>
              <a:t>Janjic</a:t>
            </a:r>
            <a:r>
              <a:rPr lang="en-US" sz="1800" dirty="0" smtClean="0"/>
              <a:t> (BMJ) and Grell </a:t>
            </a:r>
            <a:r>
              <a:rPr lang="en-US" sz="1800" dirty="0" err="1" smtClean="0"/>
              <a:t>Freitas</a:t>
            </a:r>
            <a:r>
              <a:rPr lang="en-US" sz="1800" dirty="0" smtClean="0"/>
              <a:t> (GF) convective parameterizations - </a:t>
            </a:r>
            <a:r>
              <a:rPr lang="en-US" sz="1800" b="1" dirty="0" smtClean="0"/>
              <a:t>ctrl</a:t>
            </a:r>
          </a:p>
          <a:p>
            <a:r>
              <a:rPr lang="en-US" sz="1800" dirty="0" smtClean="0"/>
              <a:t>Stochastically perturbed parameter ensemble </a:t>
            </a:r>
            <a:r>
              <a:rPr lang="en-US" sz="1800" dirty="0" smtClean="0"/>
              <a:t>experiments (using only one run!):</a:t>
            </a:r>
            <a:endParaRPr lang="en-US" sz="1800" dirty="0" smtClean="0"/>
          </a:p>
          <a:p>
            <a:pPr lvl="1"/>
            <a:r>
              <a:rPr lang="en-US" sz="1400" dirty="0" smtClean="0"/>
              <a:t>Stochastically </a:t>
            </a:r>
            <a:r>
              <a:rPr lang="en-US" sz="1400" dirty="0" smtClean="0"/>
              <a:t>perturbed closures-</a:t>
            </a:r>
            <a:r>
              <a:rPr lang="en-US" sz="1400" b="1" dirty="0" smtClean="0"/>
              <a:t>V3</a:t>
            </a:r>
          </a:p>
          <a:p>
            <a:pPr lvl="1"/>
            <a:r>
              <a:rPr lang="en-US" sz="1400" dirty="0" smtClean="0"/>
              <a:t>SKEBS scheme was added to closure perturbations – </a:t>
            </a:r>
            <a:r>
              <a:rPr lang="en-US" sz="1400" b="1" dirty="0" smtClean="0"/>
              <a:t>V3_skeb</a:t>
            </a:r>
          </a:p>
          <a:p>
            <a:pPr lvl="1"/>
            <a:r>
              <a:rPr lang="en-US" sz="1400" dirty="0" smtClean="0"/>
              <a:t>In addition to the closure perturbations entrainment rate was perturbed – </a:t>
            </a:r>
            <a:r>
              <a:rPr lang="en-US" sz="1400" b="1" dirty="0" smtClean="0"/>
              <a:t>V3_exp</a:t>
            </a:r>
          </a:p>
          <a:p>
            <a:pPr lvl="1"/>
            <a:r>
              <a:rPr lang="en-US" sz="1400" dirty="0" smtClean="0"/>
              <a:t>Stochastically perturbed max capping inversion –</a:t>
            </a:r>
            <a:r>
              <a:rPr lang="en-US" sz="1400" b="1" dirty="0" smtClean="0"/>
              <a:t>V3_exp3</a:t>
            </a:r>
          </a:p>
          <a:p>
            <a:r>
              <a:rPr lang="en-US" sz="1800" dirty="0" smtClean="0"/>
              <a:t>Performance of the mixed physics ensemble, V3, V3_exp and Ve_exp3 in terms of simulated precipitations was evaluated</a:t>
            </a:r>
          </a:p>
          <a:p>
            <a:pPr marL="0" indent="0">
              <a:buNone/>
            </a:pPr>
            <a:endParaRPr lang="en-US" sz="1800" dirty="0" smtClean="0"/>
          </a:p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endParaRPr lang="en-US" sz="1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369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 descr="Juice_drop"/>
          <p:cNvPicPr>
            <a:picLocks noChangeAspect="1" noChangeArrowheads="1"/>
          </p:cNvPicPr>
          <p:nvPr/>
        </p:nvPicPr>
        <p:blipFill>
          <a:blip r:embed="rId3" cstate="print"/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4400" y="6457950"/>
            <a:ext cx="533400" cy="400050"/>
          </a:xfrm>
        </p:spPr>
        <p:txBody>
          <a:bodyPr/>
          <a:lstStyle/>
          <a:p>
            <a:fld id="{0623A093-28FF-41ED-B809-977C58BD55F4}" type="slidenum">
              <a:rPr lang="en-US" sz="1600" b="1" smtClean="0">
                <a:solidFill>
                  <a:srgbClr val="003399"/>
                </a:solidFill>
                <a:latin typeface="Calibri" pitchFamily="34" charset="0"/>
              </a:rPr>
              <a:pPr/>
              <a:t>4</a:t>
            </a:fld>
            <a:endParaRPr lang="en-US" sz="1600" b="1" dirty="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17419" name="Text Box 2"/>
          <p:cNvSpPr txBox="1">
            <a:spLocks noChangeArrowheads="1"/>
          </p:cNvSpPr>
          <p:nvPr/>
        </p:nvSpPr>
        <p:spPr bwMode="auto">
          <a:xfrm>
            <a:off x="313136" y="0"/>
            <a:ext cx="88308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 smtClean="0">
                <a:solidFill>
                  <a:srgbClr val="000000"/>
                </a:solidFill>
                <a:latin typeface="Arial Black" charset="0"/>
                <a:cs typeface="Arial Black" charset="0"/>
              </a:rPr>
              <a:t>Grell-</a:t>
            </a:r>
            <a:r>
              <a:rPr lang="en-US" sz="3600" dirty="0" err="1" smtClean="0">
                <a:solidFill>
                  <a:srgbClr val="000000"/>
                </a:solidFill>
                <a:latin typeface="Arial Black" charset="0"/>
                <a:cs typeface="Arial Black" charset="0"/>
              </a:rPr>
              <a:t>Freitas</a:t>
            </a:r>
            <a:r>
              <a:rPr lang="en-US" sz="3600" dirty="0" smtClean="0">
                <a:solidFill>
                  <a:srgbClr val="000000"/>
                </a:solidFill>
                <a:latin typeface="Arial Black" charset="0"/>
                <a:cs typeface="Arial Black" charset="0"/>
              </a:rPr>
              <a:t> Convective </a:t>
            </a:r>
            <a:r>
              <a:rPr lang="en-US" sz="3600" dirty="0" err="1" smtClean="0">
                <a:solidFill>
                  <a:srgbClr val="000000"/>
                </a:solidFill>
                <a:latin typeface="Arial Black" charset="0"/>
                <a:cs typeface="Arial Black" charset="0"/>
              </a:rPr>
              <a:t>Param</a:t>
            </a:r>
            <a:endParaRPr lang="en-US" sz="3600" dirty="0">
              <a:solidFill>
                <a:srgbClr val="000000"/>
              </a:solidFill>
              <a:latin typeface="Arial Black" charset="0"/>
              <a:cs typeface="Arial Black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5535" y="1070807"/>
            <a:ext cx="78880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Scale-aware/Aerosol-aware (</a:t>
            </a:r>
            <a:r>
              <a:rPr lang="en-US" sz="2400" b="1" dirty="0" err="1" smtClean="0"/>
              <a:t>Grell</a:t>
            </a:r>
            <a:r>
              <a:rPr lang="en-US" sz="2400" b="1" dirty="0" smtClean="0"/>
              <a:t> and </a:t>
            </a:r>
            <a:r>
              <a:rPr lang="en-US" sz="2400" b="1" dirty="0" err="1" smtClean="0"/>
              <a:t>Freitas</a:t>
            </a:r>
            <a:r>
              <a:rPr lang="en-US" sz="2400" b="1" dirty="0" smtClean="0"/>
              <a:t>, 2014, ACP)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Stochastic approach adapted from the Grell-</a:t>
            </a:r>
            <a:r>
              <a:rPr lang="en-US" sz="2400" dirty="0" err="1" smtClean="0"/>
              <a:t>Devenyi</a:t>
            </a:r>
            <a:r>
              <a:rPr lang="en-US" sz="2400" dirty="0" smtClean="0"/>
              <a:t> </a:t>
            </a:r>
            <a:r>
              <a:rPr lang="en-US" sz="2400" dirty="0" err="1" smtClean="0"/>
              <a:t>schem</a:t>
            </a:r>
            <a:endParaRPr lang="en-US" sz="2400" dirty="0" smtClean="0"/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 smtClean="0"/>
              <a:t>Originally many parameters could be perturbed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 smtClean="0"/>
              <a:t>In 2014 version only 2 were kept (closures and capping inversion </a:t>
            </a:r>
            <a:r>
              <a:rPr lang="en-US" sz="2400" dirty="0" err="1" smtClean="0"/>
              <a:t>threholds</a:t>
            </a:r>
            <a:r>
              <a:rPr lang="en-US" sz="2400" dirty="0" smtClean="0"/>
              <a:t>)</a:t>
            </a:r>
            <a:endParaRPr lang="en-US" sz="24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Scale awareness through Arakawa approach (2011) or spreading of </a:t>
            </a:r>
            <a:r>
              <a:rPr lang="en-US" sz="2400" dirty="0" smtClean="0"/>
              <a:t>subsidence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Aerosol awareness is implemented with empirical assumptions based on a paper by Jiang and Feingold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Separate shallow scheme also exists with modifications by Joe Olson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184799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9862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Ensemble Mean</a:t>
            </a:r>
            <a:r>
              <a:rPr lang="en-US" sz="3200" dirty="0"/>
              <a:t> </a:t>
            </a:r>
            <a:r>
              <a:rPr lang="en-US" sz="3200" dirty="0" smtClean="0"/>
              <a:t>Frequency Bias and Gilbert Skill Score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473005"/>
            <a:ext cx="57626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Legend: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Ctrl – mixed physics ensemble</a:t>
            </a:r>
          </a:p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V3 – perturbed closures</a:t>
            </a:r>
          </a:p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</a:rPr>
              <a:t>V3_exp3 – perturbed max inversion </a:t>
            </a:r>
            <a:r>
              <a:rPr lang="en-US" sz="1400" b="1" dirty="0" smtClean="0">
                <a:solidFill>
                  <a:schemeClr val="accent3">
                    <a:lumMod val="75000"/>
                  </a:schemeClr>
                </a:solidFill>
              </a:rPr>
              <a:t>capping</a:t>
            </a:r>
            <a:endParaRPr lang="en-US" sz="1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V3_exp – </a:t>
            </a:r>
            <a:r>
              <a:rPr lang="en-US" sz="1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+perturbed closures + </a:t>
            </a:r>
            <a:r>
              <a:rPr lang="en-US" sz="1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entrainment rate</a:t>
            </a:r>
          </a:p>
          <a:p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</a:rPr>
              <a:t>V3_skeb -</a:t>
            </a:r>
            <a:r>
              <a:rPr lang="en-US" sz="1400" b="1" dirty="0">
                <a:solidFill>
                  <a:schemeClr val="accent4">
                    <a:lumMod val="75000"/>
                  </a:schemeClr>
                </a:solidFill>
              </a:rPr>
              <a:t> perturbed closures 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</a:rPr>
              <a:t>+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</a:rPr>
              <a:t>skeb</a:t>
            </a:r>
            <a:endParaRPr lang="en-US" sz="1400" b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Picture 2" descr="fb_skeb_6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976" y="787400"/>
            <a:ext cx="3195022" cy="2468880"/>
          </a:xfrm>
          <a:prstGeom prst="rect">
            <a:avLst/>
          </a:prstGeom>
        </p:spPr>
      </p:pic>
      <p:pic>
        <p:nvPicPr>
          <p:cNvPr id="7" name="Picture 6" descr="fb_skeb_0.2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7" y="787400"/>
            <a:ext cx="3195022" cy="2468880"/>
          </a:xfrm>
          <a:prstGeom prst="rect">
            <a:avLst/>
          </a:prstGeom>
        </p:spPr>
      </p:pic>
      <p:pic>
        <p:nvPicPr>
          <p:cNvPr id="8" name="Picture 7" descr="GSS_skeb_2.5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12" y="3250505"/>
            <a:ext cx="3195022" cy="2468880"/>
          </a:xfrm>
          <a:prstGeom prst="rect">
            <a:avLst/>
          </a:prstGeom>
        </p:spPr>
      </p:pic>
      <p:pic>
        <p:nvPicPr>
          <p:cNvPr id="9" name="Picture 8" descr="fb_skeb_2.5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235" y="787400"/>
            <a:ext cx="3195021" cy="2468880"/>
          </a:xfrm>
          <a:prstGeom prst="rect">
            <a:avLst/>
          </a:prstGeom>
        </p:spPr>
      </p:pic>
      <p:pic>
        <p:nvPicPr>
          <p:cNvPr id="10" name="Picture 9" descr="GSS_skeb_6.35m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577" y="3237805"/>
            <a:ext cx="3195021" cy="2468880"/>
          </a:xfrm>
          <a:prstGeom prst="rect">
            <a:avLst/>
          </a:prstGeom>
        </p:spPr>
      </p:pic>
      <p:pic>
        <p:nvPicPr>
          <p:cNvPr id="11" name="Picture 10" descr="GSS_skeb_0.25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3270825"/>
            <a:ext cx="3195021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40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716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Ensemble </a:t>
            </a:r>
            <a:r>
              <a:rPr lang="en-US" sz="3600" dirty="0"/>
              <a:t>S</a:t>
            </a:r>
            <a:r>
              <a:rPr lang="en-US" sz="3600" dirty="0" smtClean="0"/>
              <a:t>tatistics</a:t>
            </a:r>
            <a:endParaRPr lang="en-US" sz="3600" dirty="0"/>
          </a:p>
        </p:txBody>
      </p:sp>
      <p:pic>
        <p:nvPicPr>
          <p:cNvPr id="3" name="Picture 2" descr="rank_hi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914400"/>
            <a:ext cx="769171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85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698500" y="-258762"/>
            <a:ext cx="106045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Brier Skill and its decomposition to Reliability and Resolution</a:t>
            </a:r>
            <a:endParaRPr lang="en-US" sz="2800" dirty="0"/>
          </a:p>
        </p:txBody>
      </p:sp>
      <p:pic>
        <p:nvPicPr>
          <p:cNvPr id="10" name="Picture 9" descr="bs_skeb_0.2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647700"/>
            <a:ext cx="4141694" cy="3200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60182" y="5473005"/>
            <a:ext cx="35821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Brier Score (smaller better)</a:t>
            </a:r>
          </a:p>
          <a:p>
            <a:r>
              <a:rPr lang="en-US" dirty="0" smtClean="0"/>
              <a:t>Resolution part of BS (larger better)</a:t>
            </a:r>
          </a:p>
          <a:p>
            <a:r>
              <a:rPr lang="en-US" dirty="0" smtClean="0"/>
              <a:t>Reliability part of BS (smaller better)</a:t>
            </a:r>
            <a:endParaRPr lang="en-US" dirty="0"/>
          </a:p>
        </p:txBody>
      </p:sp>
      <p:pic>
        <p:nvPicPr>
          <p:cNvPr id="15" name="Picture 14" descr="BS_reli_0.25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00" y="647700"/>
            <a:ext cx="4141695" cy="3200400"/>
          </a:xfrm>
          <a:prstGeom prst="rect">
            <a:avLst/>
          </a:prstGeom>
        </p:spPr>
      </p:pic>
      <p:pic>
        <p:nvPicPr>
          <p:cNvPr id="17" name="Picture 16" descr="BS_resol_0.25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6"/>
          <a:stretch/>
        </p:blipFill>
        <p:spPr>
          <a:xfrm>
            <a:off x="228599" y="3848100"/>
            <a:ext cx="4141695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65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1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Combination of stochastic physics and SKEB impact on standard variables</a:t>
            </a:r>
            <a:endParaRPr lang="en-US" sz="36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9718477"/>
              </p:ext>
            </p:extLst>
          </p:nvPr>
        </p:nvGraphicFramePr>
        <p:xfrm>
          <a:off x="4419600" y="1435100"/>
          <a:ext cx="3962400" cy="2298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8865643"/>
              </p:ext>
            </p:extLst>
          </p:nvPr>
        </p:nvGraphicFramePr>
        <p:xfrm>
          <a:off x="723900" y="1498600"/>
          <a:ext cx="3695700" cy="223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4058251"/>
              </p:ext>
            </p:extLst>
          </p:nvPr>
        </p:nvGraphicFramePr>
        <p:xfrm>
          <a:off x="723900" y="3886200"/>
          <a:ext cx="369570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415712"/>
              </p:ext>
            </p:extLst>
          </p:nvPr>
        </p:nvGraphicFramePr>
        <p:xfrm>
          <a:off x="4546600" y="3911600"/>
          <a:ext cx="3835400" cy="233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577326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54" y="675017"/>
            <a:ext cx="7736348" cy="515756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 flipV="1">
            <a:off x="4501444" y="2195186"/>
            <a:ext cx="47037" cy="3170297"/>
          </a:xfrm>
          <a:prstGeom prst="line">
            <a:avLst/>
          </a:prstGeom>
          <a:ln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38904" y="2351986"/>
            <a:ext cx="69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21Z</a:t>
            </a:r>
            <a:endParaRPr lang="pt-B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25" y="5762983"/>
            <a:ext cx="8229600" cy="1143000"/>
          </a:xfrm>
        </p:spPr>
        <p:txBody>
          <a:bodyPr>
            <a:noAutofit/>
          </a:bodyPr>
          <a:lstStyle/>
          <a:p>
            <a:r>
              <a:rPr lang="pt-BR" sz="2400" dirty="0" err="1" smtClean="0"/>
              <a:t>Conv</a:t>
            </a:r>
            <a:r>
              <a:rPr lang="pt-BR" sz="2400" dirty="0" smtClean="0"/>
              <a:t> </a:t>
            </a:r>
            <a:r>
              <a:rPr lang="pt-BR" sz="2400" dirty="0" err="1" smtClean="0"/>
              <a:t>prec</a:t>
            </a:r>
            <a:r>
              <a:rPr lang="pt-BR" sz="2400" dirty="0" smtClean="0"/>
              <a:t> rate (mm/</a:t>
            </a:r>
            <a:r>
              <a:rPr lang="pt-BR" sz="2400" dirty="0" err="1" smtClean="0"/>
              <a:t>h</a:t>
            </a:r>
            <a:r>
              <a:rPr lang="pt-BR" sz="2400" dirty="0" smtClean="0"/>
              <a:t>) </a:t>
            </a:r>
            <a:r>
              <a:rPr lang="pt-BR" sz="2400" dirty="0" err="1" smtClean="0"/>
              <a:t>from</a:t>
            </a:r>
            <a:r>
              <a:rPr lang="pt-BR" sz="2400" dirty="0" smtClean="0"/>
              <a:t> </a:t>
            </a:r>
            <a:r>
              <a:rPr lang="pt-BR" sz="2400" dirty="0" err="1" smtClean="0"/>
              <a:t>cumulus</a:t>
            </a:r>
            <a:r>
              <a:rPr lang="pt-BR" sz="2400" dirty="0" smtClean="0"/>
              <a:t> </a:t>
            </a:r>
            <a:r>
              <a:rPr lang="pt-BR" sz="2400" dirty="0" err="1" smtClean="0"/>
              <a:t>parameterization</a:t>
            </a: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>(</a:t>
            </a:r>
            <a:r>
              <a:rPr lang="pt-BR" sz="2400" dirty="0" err="1" smtClean="0"/>
              <a:t>area</a:t>
            </a:r>
            <a:r>
              <a:rPr lang="pt-BR" sz="2400" dirty="0" smtClean="0"/>
              <a:t> </a:t>
            </a:r>
            <a:r>
              <a:rPr lang="pt-BR" sz="2400" dirty="0" err="1" smtClean="0"/>
              <a:t>average</a:t>
            </a:r>
            <a:r>
              <a:rPr lang="pt-BR" sz="2400" dirty="0" smtClean="0"/>
              <a:t> over </a:t>
            </a:r>
            <a:r>
              <a:rPr lang="pt-BR" sz="2400" dirty="0" err="1" smtClean="0"/>
              <a:t>Amazonia</a:t>
            </a:r>
            <a:r>
              <a:rPr lang="pt-BR" sz="2400" dirty="0" smtClean="0"/>
              <a:t> </a:t>
            </a:r>
            <a:r>
              <a:rPr lang="pt-BR" sz="2400" dirty="0" err="1" smtClean="0"/>
              <a:t>domain</a:t>
            </a:r>
            <a:r>
              <a:rPr lang="pt-BR" sz="2400" dirty="0" smtClean="0"/>
              <a:t>)</a:t>
            </a:r>
            <a:endParaRPr lang="pt-B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" y="3214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Ongoing experiments: (1) Evaluate impact of diurnal cycle inclusion on HAC’s (FIM) and </a:t>
            </a:r>
            <a:r>
              <a:rPr lang="en-US" sz="2800" b="1" dirty="0" err="1" smtClean="0"/>
              <a:t>precip</a:t>
            </a:r>
            <a:r>
              <a:rPr lang="en-US" sz="2800" b="1" dirty="0" smtClean="0"/>
              <a:t> scores (RAP)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87708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coff_ent5_Q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6" r="5509" b="19167"/>
          <a:stretch/>
        </p:blipFill>
        <p:spPr>
          <a:xfrm>
            <a:off x="1828800" y="1017098"/>
            <a:ext cx="5712158" cy="2673560"/>
          </a:xfrm>
          <a:prstGeom prst="rect">
            <a:avLst/>
          </a:prstGeom>
        </p:spPr>
      </p:pic>
      <p:pic>
        <p:nvPicPr>
          <p:cNvPr id="5" name="Picture 4" descr="dcon_ent5_Q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" t="9298" r="5508" b="7184"/>
          <a:stretch/>
        </p:blipFill>
        <p:spPr>
          <a:xfrm>
            <a:off x="1991064" y="3690658"/>
            <a:ext cx="5549894" cy="316734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3734741" y="667926"/>
            <a:ext cx="0" cy="2287223"/>
          </a:xfrm>
          <a:prstGeom prst="line">
            <a:avLst/>
          </a:prstGeom>
          <a:ln w="12700" cmpd="sng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188178" y="3792442"/>
            <a:ext cx="0" cy="2118514"/>
          </a:xfrm>
          <a:prstGeom prst="line">
            <a:avLst/>
          </a:prstGeom>
          <a:ln w="12700" cmpd="sng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6543" y="25050"/>
            <a:ext cx="8103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Ongoing experiments: (1) Evaluate impact of diurnal cycle inclusion on HAC’s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93377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u-kbcon25-ktop5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9" r="3472" b="3440"/>
          <a:stretch/>
        </p:blipFill>
        <p:spPr>
          <a:xfrm>
            <a:off x="0" y="1317112"/>
            <a:ext cx="8826527" cy="53468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27" y="237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(2) </a:t>
            </a:r>
            <a:r>
              <a:rPr lang="pt-BR" dirty="0" err="1" smtClean="0"/>
              <a:t>Evaluate</a:t>
            </a:r>
            <a:r>
              <a:rPr lang="pt-BR" dirty="0" smtClean="0"/>
              <a:t> </a:t>
            </a:r>
            <a:r>
              <a:rPr lang="pt-BR" dirty="0" err="1" smtClean="0"/>
              <a:t>impact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stochastically</a:t>
            </a:r>
            <a:r>
              <a:rPr lang="pt-BR" dirty="0" smtClean="0"/>
              <a:t> </a:t>
            </a:r>
            <a:r>
              <a:rPr lang="pt-BR" dirty="0" err="1" smtClean="0"/>
              <a:t>perturbing</a:t>
            </a:r>
            <a:r>
              <a:rPr lang="pt-BR" dirty="0" smtClean="0"/>
              <a:t> vertical </a:t>
            </a:r>
            <a:r>
              <a:rPr lang="pt-BR" dirty="0" err="1" smtClean="0"/>
              <a:t>mass</a:t>
            </a:r>
            <a:r>
              <a:rPr lang="pt-BR" dirty="0" smtClean="0"/>
              <a:t> flux </a:t>
            </a:r>
            <a:r>
              <a:rPr lang="pt-BR" dirty="0" err="1" smtClean="0"/>
              <a:t>PDF’s</a:t>
            </a:r>
            <a:endParaRPr lang="pt-BR" dirty="0"/>
          </a:p>
        </p:txBody>
      </p:sp>
      <p:pic>
        <p:nvPicPr>
          <p:cNvPr id="4" name="Picture 3" descr="zu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10135" r="3472" b="3183"/>
          <a:stretch/>
        </p:blipFill>
        <p:spPr>
          <a:xfrm>
            <a:off x="156776" y="1379832"/>
            <a:ext cx="8669751" cy="528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2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wrf_3000_GF_sl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079" y="2267856"/>
            <a:ext cx="4524880" cy="4590143"/>
          </a:xfrm>
          <a:prstGeom prst="rect">
            <a:avLst/>
          </a:prstGeom>
        </p:spPr>
      </p:pic>
      <p:pic>
        <p:nvPicPr>
          <p:cNvPr id="3" name="Picture 2" descr="hwrf_3000_cnt_sl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893" y="2267856"/>
            <a:ext cx="4576042" cy="45901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34657" y="317541"/>
            <a:ext cx="5962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Currently under way: Initial tests within HWRF, 27-9-3km resolution simulations of Hurricane Sandy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07843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 bwMode="auto">
          <a:xfrm>
            <a:off x="381000" y="0"/>
            <a:ext cx="8229600" cy="449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Corbel" charset="0"/>
              </a:rPr>
              <a:t>Currently receiving much attention at operational NWP centers: Aerosols</a:t>
            </a:r>
            <a:br>
              <a:rPr lang="en-US">
                <a:solidFill>
                  <a:srgbClr val="000000"/>
                </a:solidFill>
                <a:latin typeface="Corbel" charset="0"/>
              </a:rPr>
            </a:br>
            <a:r>
              <a:rPr lang="en-US">
                <a:solidFill>
                  <a:srgbClr val="000000"/>
                </a:solidFill>
                <a:latin typeface="Corbel" charset="0"/>
              </a:rPr>
              <a:t/>
            </a:r>
            <a:br>
              <a:rPr lang="en-US">
                <a:solidFill>
                  <a:srgbClr val="000000"/>
                </a:solidFill>
                <a:latin typeface="Corbel" charset="0"/>
              </a:rPr>
            </a:br>
            <a:r>
              <a:rPr lang="en-US" sz="3600">
                <a:solidFill>
                  <a:srgbClr val="000000"/>
                </a:solidFill>
                <a:latin typeface="Corbel" charset="0"/>
              </a:rPr>
              <a:t>Interaction with radiation (direct and semi-direct effect), clouds (indirect effect), and impact on data assimilation</a:t>
            </a:r>
          </a:p>
        </p:txBody>
      </p:sp>
      <p:sp>
        <p:nvSpPr>
          <p:cNvPr id="573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eaLnBrk="1" hangingPunct="1"/>
            <a:fld id="{4D8621BA-49F0-4243-A4E2-F36B2D7A9066}" type="slidenum">
              <a:rPr lang="en-US" sz="1200">
                <a:solidFill>
                  <a:srgbClr val="3F3F3F"/>
                </a:solidFill>
              </a:rPr>
              <a:pPr eaLnBrk="1" hangingPunct="1"/>
              <a:t>48</a:t>
            </a:fld>
            <a:endParaRPr lang="en-US" sz="1200">
              <a:solidFill>
                <a:srgbClr val="3F3F3F"/>
              </a:solidFill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53340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smtClean="0"/>
              <a:t>Result: Working </a:t>
            </a:r>
            <a:r>
              <a:rPr lang="en-US" b="1" dirty="0"/>
              <a:t>Group for Numerical Experimentation (WGNE) for aerosol impacts on numerical weather prediction</a:t>
            </a:r>
          </a:p>
        </p:txBody>
      </p:sp>
    </p:spTree>
    <p:extLst>
      <p:ext uri="{BB962C8B-B14F-4D97-AF65-F5344CB8AC3E}">
        <p14:creationId xmlns:p14="http://schemas.microsoft.com/office/powerpoint/2010/main" val="1558794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r="6804" b="11469"/>
          <a:stretch>
            <a:fillRect/>
          </a:stretch>
        </p:blipFill>
        <p:spPr bwMode="auto">
          <a:xfrm>
            <a:off x="0" y="714375"/>
            <a:ext cx="9028113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Second and third test case selected to evaluate aerosol impact on NWP (WRF-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Chem</a:t>
            </a:r>
            <a:r>
              <a:rPr lang="en-US" sz="2400" b="1" kern="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, but also global modeling systems)</a:t>
            </a:r>
          </a:p>
        </p:txBody>
      </p:sp>
    </p:spTree>
    <p:extLst>
      <p:ext uri="{BB962C8B-B14F-4D97-AF65-F5344CB8AC3E}">
        <p14:creationId xmlns:p14="http://schemas.microsoft.com/office/powerpoint/2010/main" val="1634162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The scale awareness: Our adaptation of Arakawa’s approach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Define fractional coverage</a:t>
            </a:r>
            <a:r>
              <a:rPr lang="en-US" sz="2400" dirty="0"/>
              <a:t> (</a:t>
            </a:r>
            <a:r>
              <a:rPr lang="en-US" sz="2400" dirty="0" err="1"/>
              <a:t>σ</a:t>
            </a:r>
            <a:r>
              <a:rPr lang="en-US" sz="2400" dirty="0" smtClean="0"/>
              <a:t>)</a:t>
            </a:r>
            <a:r>
              <a:rPr lang="en-US" sz="2400" dirty="0"/>
              <a:t> </a:t>
            </a:r>
            <a:r>
              <a:rPr lang="en-US" sz="2400" dirty="0" smtClean="0"/>
              <a:t>=  </a:t>
            </a:r>
            <a:r>
              <a:rPr lang="en-US" sz="2400" dirty="0"/>
              <a:t>area covered by active updraft and downdraft plume </a:t>
            </a: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</a:t>
            </a:r>
            <a:r>
              <a:rPr lang="en-US" sz="2400" dirty="0" smtClean="0"/>
              <a:t>efine very simple relationship between σ and entrainment rate (which is related to radius of plume) – but any other approach may easily be used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I</a:t>
            </a:r>
            <a:r>
              <a:rPr lang="en-US" sz="2400" dirty="0" smtClean="0"/>
              <a:t>nitial entrainment rate determines when </a:t>
            </a:r>
            <a:r>
              <a:rPr lang="en-US" sz="2400" dirty="0" err="1" smtClean="0"/>
              <a:t>σ</a:t>
            </a:r>
            <a:r>
              <a:rPr lang="en-US" sz="2400" dirty="0" smtClean="0"/>
              <a:t> is becoming important (when scale awareness kicks in), </a:t>
            </a:r>
            <a:endParaRPr lang="en-US" sz="2400" dirty="0"/>
          </a:p>
          <a:p>
            <a:pPr marL="857250" lvl="1" indent="-457200"/>
            <a:r>
              <a:rPr lang="en-US" sz="2000" dirty="0"/>
              <a:t>M</a:t>
            </a:r>
            <a:r>
              <a:rPr lang="en-US" sz="2000" dirty="0" smtClean="0"/>
              <a:t>aximum </a:t>
            </a:r>
            <a:r>
              <a:rPr lang="en-US" sz="2000" dirty="0" smtClean="0"/>
              <a:t>allowable fractional coverage determines when scheme transforms itself to a shallow convection </a:t>
            </a:r>
            <a:r>
              <a:rPr lang="en-US" sz="2000" dirty="0" smtClean="0"/>
              <a:t>parameterization</a:t>
            </a:r>
          </a:p>
          <a:p>
            <a:pPr marL="857250" lvl="1" indent="-457200"/>
            <a:r>
              <a:rPr lang="en-US" sz="2000" dirty="0" smtClean="0"/>
              <a:t>This effect can be turned off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59116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/>
            <a:r>
              <a:rPr lang="en-US" sz="3600" b="1">
                <a:solidFill>
                  <a:srgbClr val="000000"/>
                </a:solidFill>
                <a:latin typeface="Arial" charset="0"/>
                <a:cs typeface="Arial" charset="0"/>
              </a:rPr>
              <a:t>Our planned Methodology for WGNE testcases</a:t>
            </a:r>
          </a:p>
        </p:txBody>
      </p:sp>
      <p:sp>
        <p:nvSpPr>
          <p:cNvPr id="5632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4400" y="6457950"/>
            <a:ext cx="533400" cy="400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eaLnBrk="1" hangingPunct="1"/>
            <a:fld id="{5FA77197-8227-2646-A764-38AC0EBC3557}" type="slidenum">
              <a:rPr lang="en-US" sz="1600" b="1">
                <a:solidFill>
                  <a:srgbClr val="003399"/>
                </a:solidFill>
                <a:latin typeface="Calibri" charset="0"/>
              </a:rPr>
              <a:pPr eaLnBrk="1" hangingPunct="1"/>
              <a:t>50</a:t>
            </a:fld>
            <a:endParaRPr lang="en-US" sz="1600" b="1">
              <a:solidFill>
                <a:srgbClr val="003399"/>
              </a:solidFill>
              <a:latin typeface="Calibri" charset="0"/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574675" y="1141413"/>
            <a:ext cx="8569325" cy="5575300"/>
          </a:xfrm>
        </p:spPr>
        <p:txBody>
          <a:bodyPr>
            <a:normAutofit/>
          </a:bodyPr>
          <a:lstStyle/>
          <a:p>
            <a:pPr marL="514350" indent="-514350" eaLnBrk="1" hangingPunct="1">
              <a:spcBef>
                <a:spcPts val="0"/>
              </a:spcBef>
              <a:buFont typeface="+mj-ea"/>
              <a:buAutoNum type="circleNumDbPlain"/>
              <a:defRPr/>
            </a:pPr>
            <a:r>
              <a:rPr lang="en-US" b="1" dirty="0" smtClean="0">
                <a:latin typeface="Arial"/>
                <a:ea typeface="+mn-ea"/>
                <a:cs typeface="Arial"/>
              </a:rPr>
              <a:t> </a:t>
            </a:r>
            <a:r>
              <a:rPr lang="en-US" sz="2400" dirty="0" smtClean="0">
                <a:latin typeface="Arial"/>
                <a:ea typeface="+mn-ea"/>
                <a:cs typeface="Arial"/>
              </a:rPr>
              <a:t>Aerosol impacts on NWP: Use more sophisticated cloud resolving simulations, then decrease complexity and resolution to what is used in operational systems</a:t>
            </a:r>
          </a:p>
          <a:p>
            <a:pPr marL="514350" indent="-514350" eaLnBrk="1" hangingPunct="1">
              <a:spcBef>
                <a:spcPts val="0"/>
              </a:spcBef>
              <a:buFont typeface="+mj-ea"/>
              <a:buAutoNum type="circleNumDbPlain"/>
              <a:defRPr/>
            </a:pPr>
            <a:r>
              <a:rPr lang="en-US" sz="2400" dirty="0">
                <a:latin typeface="Arial"/>
                <a:ea typeface="+mn-ea"/>
                <a:cs typeface="Arial"/>
              </a:rPr>
              <a:t> H</a:t>
            </a:r>
            <a:r>
              <a:rPr lang="en-US" sz="2400" dirty="0" smtClean="0">
                <a:latin typeface="Arial"/>
                <a:ea typeface="+mn-ea"/>
                <a:cs typeface="Arial"/>
              </a:rPr>
              <a:t>ow different are simple, lower resolution simulations from complex simulations? Observations?</a:t>
            </a:r>
          </a:p>
          <a:p>
            <a:pPr marL="514350" indent="-514350" eaLnBrk="1" hangingPunct="1">
              <a:spcBef>
                <a:spcPts val="0"/>
              </a:spcBef>
              <a:buFont typeface="+mj-ea"/>
              <a:buAutoNum type="circleNumDbPlain"/>
              <a:defRPr/>
            </a:pPr>
            <a:r>
              <a:rPr lang="en-US" sz="2400" dirty="0" smtClean="0">
                <a:latin typeface="Arial"/>
                <a:ea typeface="+mn-ea"/>
                <a:cs typeface="Arial"/>
              </a:rPr>
              <a:t>Many studies of indirect effect use resolutions that require convective parameterizations. Unless the CP includes aerosol interactions, conclusions are at best suspect.</a:t>
            </a:r>
          </a:p>
          <a:p>
            <a:pPr marL="514350" indent="-514350" eaLnBrk="1" hangingPunct="1">
              <a:spcBef>
                <a:spcPts val="0"/>
              </a:spcBef>
              <a:buFont typeface="+mj-ea"/>
              <a:buAutoNum type="circleNumDbPlain"/>
              <a:defRPr/>
            </a:pPr>
            <a:r>
              <a:rPr lang="en-US" sz="2400" dirty="0" smtClean="0">
                <a:latin typeface="Arial"/>
                <a:ea typeface="+mn-ea"/>
                <a:cs typeface="Arial"/>
              </a:rPr>
              <a:t>Conclusions are also suspect with a CP that includes aerosol interactions – unless we can show agreement with cloud resolving simulations</a:t>
            </a:r>
          </a:p>
          <a:p>
            <a:pPr marL="0" indent="0" algn="ctr" eaLnBrk="1" hangingPunct="1">
              <a:spcBef>
                <a:spcPts val="0"/>
              </a:spcBef>
              <a:buFontTx/>
              <a:buNone/>
              <a:defRPr/>
            </a:pPr>
            <a:r>
              <a:rPr lang="en-US" sz="2400" b="1" dirty="0" smtClean="0">
                <a:latin typeface="Arial"/>
                <a:ea typeface="+mn-ea"/>
                <a:cs typeface="Arial"/>
              </a:rPr>
              <a:t>Can we even believe in cloud resolving simulations? – Hopefully strong signals will tell us something..</a:t>
            </a:r>
          </a:p>
          <a:p>
            <a:pPr marL="0" indent="0" algn="ctr" eaLnBrk="1" hangingPunct="1">
              <a:spcBef>
                <a:spcPts val="0"/>
              </a:spcBef>
              <a:buFontTx/>
              <a:buNone/>
              <a:defRPr/>
            </a:pPr>
            <a:endParaRPr lang="en-US" dirty="0" smtClean="0"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4894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418" y="21971"/>
            <a:ext cx="8119381" cy="538162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RMSE:  2-m </a:t>
            </a:r>
            <a:r>
              <a:rPr lang="pt-BR" dirty="0" err="1" smtClean="0"/>
              <a:t>Temperature</a:t>
            </a:r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74601" y="6491946"/>
            <a:ext cx="6122164" cy="366054"/>
          </a:xfrm>
        </p:spPr>
        <p:txBody>
          <a:bodyPr/>
          <a:lstStyle/>
          <a:p>
            <a:r>
              <a:rPr lang="sv-SE" sz="1800" b="1" dirty="0" smtClean="0">
                <a:solidFill>
                  <a:srgbClr val="FF0000"/>
                </a:solidFill>
              </a:rPr>
              <a:t>ECMWF and JMA </a:t>
            </a:r>
            <a:r>
              <a:rPr lang="sv-SE" sz="1800" b="1" dirty="0" err="1" smtClean="0">
                <a:solidFill>
                  <a:srgbClr val="FF0000"/>
                </a:solidFill>
              </a:rPr>
              <a:t>use</a:t>
            </a:r>
            <a:r>
              <a:rPr lang="sv-SE" sz="1800" b="1" dirty="0" smtClean="0">
                <a:solidFill>
                  <a:srgbClr val="FF0000"/>
                </a:solidFill>
              </a:rPr>
              <a:t> </a:t>
            </a:r>
            <a:r>
              <a:rPr lang="sv-SE" sz="1800" b="1" dirty="0" err="1" smtClean="0">
                <a:solidFill>
                  <a:srgbClr val="FF0000"/>
                </a:solidFill>
              </a:rPr>
              <a:t>climatologies</a:t>
            </a:r>
            <a:r>
              <a:rPr lang="sv-SE" sz="1800" b="1" dirty="0" smtClean="0">
                <a:solidFill>
                  <a:srgbClr val="FF0000"/>
                </a:solidFill>
              </a:rPr>
              <a:t> for no </a:t>
            </a:r>
            <a:r>
              <a:rPr lang="sv-SE" sz="1800" b="1" dirty="0" err="1" smtClean="0">
                <a:solidFill>
                  <a:srgbClr val="FF0000"/>
                </a:solidFill>
              </a:rPr>
              <a:t>aer</a:t>
            </a:r>
            <a:r>
              <a:rPr lang="sv-SE" sz="1800" b="1" dirty="0" smtClean="0">
                <a:solidFill>
                  <a:srgbClr val="FF0000"/>
                </a:solidFill>
              </a:rPr>
              <a:t> </a:t>
            </a:r>
            <a:r>
              <a:rPr lang="sv-SE" sz="1800" b="1" dirty="0" err="1" smtClean="0">
                <a:solidFill>
                  <a:srgbClr val="FF0000"/>
                </a:solidFill>
              </a:rPr>
              <a:t>run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4541124" y="5587248"/>
            <a:ext cx="1173881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chemeClr val="bg1"/>
                </a:solidFill>
              </a:rPr>
              <a:t>JMA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855428" y="5593483"/>
            <a:ext cx="1173881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chemeClr val="bg1"/>
                </a:solidFill>
              </a:rPr>
              <a:t>NCEP</a:t>
            </a:r>
            <a:endParaRPr lang="en-US" sz="1800" b="1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9483" y="560133"/>
            <a:ext cx="8357316" cy="4555068"/>
            <a:chOff x="190500" y="1363132"/>
            <a:chExt cx="8357316" cy="4555068"/>
          </a:xfrm>
        </p:grpSpPr>
        <p:grpSp>
          <p:nvGrpSpPr>
            <p:cNvPr id="5" name="Group 4"/>
            <p:cNvGrpSpPr/>
            <p:nvPr/>
          </p:nvGrpSpPr>
          <p:grpSpPr>
            <a:xfrm>
              <a:off x="190500" y="1363132"/>
              <a:ext cx="8357316" cy="4555068"/>
              <a:chOff x="567418" y="1958590"/>
              <a:chExt cx="7980398" cy="360401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b="50000"/>
              <a:stretch/>
            </p:blipFill>
            <p:spPr>
              <a:xfrm>
                <a:off x="567418" y="2133600"/>
                <a:ext cx="3990199" cy="342900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/>
              <a:srcRect t="48559" b="1"/>
              <a:stretch/>
            </p:blipFill>
            <p:spPr>
              <a:xfrm>
                <a:off x="4557617" y="1958590"/>
                <a:ext cx="3990199" cy="3527809"/>
              </a:xfrm>
              <a:prstGeom prst="rect">
                <a:avLst/>
              </a:prstGeom>
            </p:spPr>
          </p:pic>
        </p:grpSp>
        <p:sp>
          <p:nvSpPr>
            <p:cNvPr id="8" name="TextBox 11"/>
            <p:cNvSpPr txBox="1">
              <a:spLocks noChangeArrowheads="1"/>
            </p:cNvSpPr>
            <p:nvPr/>
          </p:nvSpPr>
          <p:spPr bwMode="auto">
            <a:xfrm>
              <a:off x="3195277" y="1616757"/>
              <a:ext cx="1173881" cy="369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5" tIns="45718" rIns="91435" bIns="4571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smtClean="0">
                  <a:solidFill>
                    <a:srgbClr val="FF0000"/>
                  </a:solidFill>
                </a:rPr>
                <a:t>ECMWF</a:t>
              </a:r>
              <a:endParaRPr lang="en-US" sz="18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11"/>
            <p:cNvSpPr txBox="1">
              <a:spLocks noChangeArrowheads="1"/>
            </p:cNvSpPr>
            <p:nvPr/>
          </p:nvSpPr>
          <p:spPr bwMode="auto">
            <a:xfrm>
              <a:off x="7631685" y="1584325"/>
              <a:ext cx="916131" cy="369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5" tIns="45718" rIns="91435" bIns="4571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smtClean="0">
                  <a:solidFill>
                    <a:srgbClr val="FF0000"/>
                  </a:solidFill>
                </a:rPr>
                <a:t>NASA</a:t>
              </a:r>
              <a:endParaRPr lang="en-US" sz="18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1"/>
            <p:cNvSpPr txBox="1">
              <a:spLocks noChangeArrowheads="1"/>
            </p:cNvSpPr>
            <p:nvPr/>
          </p:nvSpPr>
          <p:spPr bwMode="auto">
            <a:xfrm>
              <a:off x="3124200" y="5038641"/>
              <a:ext cx="1173881" cy="369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5" tIns="45718" rIns="91435" bIns="4571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smtClean="0">
                  <a:solidFill>
                    <a:srgbClr val="FF0000"/>
                  </a:solidFill>
                </a:rPr>
                <a:t>JMA</a:t>
              </a:r>
              <a:endParaRPr lang="en-US" sz="18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1"/>
            <p:cNvSpPr txBox="1">
              <a:spLocks noChangeArrowheads="1"/>
            </p:cNvSpPr>
            <p:nvPr/>
          </p:nvSpPr>
          <p:spPr bwMode="auto">
            <a:xfrm>
              <a:off x="7248746" y="5038641"/>
              <a:ext cx="1173881" cy="369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5" tIns="45718" rIns="91435" bIns="4571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smtClean="0">
                  <a:solidFill>
                    <a:srgbClr val="FF0000"/>
                  </a:solidFill>
                </a:rPr>
                <a:t>NCEP</a:t>
              </a:r>
              <a:endParaRPr lang="en-US" sz="1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476721" y="5157795"/>
            <a:ext cx="5596467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1600" dirty="0" smtClean="0"/>
              <a:t>ECMWF, NASA, JMA: Consistent and significative RMSE reduction</a:t>
            </a:r>
          </a:p>
          <a:p>
            <a:pPr marL="285750" indent="-285750" algn="l">
              <a:buFont typeface="Arial"/>
              <a:buChar char="•"/>
            </a:pPr>
            <a:r>
              <a:rPr lang="en-US" sz="1600" dirty="0" smtClean="0"/>
              <a:t>NCEP : negligible change</a:t>
            </a:r>
          </a:p>
          <a:p>
            <a:pPr marL="285750" indent="-285750" algn="l">
              <a:buFont typeface="Arial"/>
              <a:buChar char="•"/>
            </a:pPr>
            <a:r>
              <a:rPr lang="en-US" sz="1600" dirty="0" smtClean="0"/>
              <a:t>JMA :  RMSE reduction increases with the aerosol treatment complexity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937962" y="1064233"/>
            <a:ext cx="2499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RMSE(AER-NOAER) &gt; - 0.2 </a:t>
            </a:r>
            <a:r>
              <a:rPr lang="pt-BR" sz="1600" dirty="0" err="1" smtClean="0"/>
              <a:t>K</a:t>
            </a:r>
            <a:endParaRPr lang="pt-BR" sz="16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1434384" y="3657600"/>
            <a:ext cx="2324816" cy="2564368"/>
            <a:chOff x="1434384" y="3657600"/>
            <a:chExt cx="2324816" cy="2564368"/>
          </a:xfrm>
        </p:grpSpPr>
        <p:sp>
          <p:nvSpPr>
            <p:cNvPr id="17" name="Rectangle 16"/>
            <p:cNvSpPr/>
            <p:nvPr/>
          </p:nvSpPr>
          <p:spPr>
            <a:xfrm>
              <a:off x="1434384" y="5267861"/>
              <a:ext cx="182879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400" b="1" dirty="0" smtClean="0"/>
                <a:t>4.12 – no </a:t>
              </a:r>
              <a:r>
                <a:rPr lang="pt-BR" sz="1400" b="1" dirty="0" err="1" smtClean="0"/>
                <a:t>interaction</a:t>
              </a:r>
              <a:endParaRPr lang="pt-BR" sz="1400" b="1" dirty="0" smtClean="0"/>
            </a:p>
            <a:p>
              <a:r>
                <a:rPr lang="pt-BR" sz="1400" b="1" dirty="0" smtClean="0"/>
                <a:t>3.94 – </a:t>
              </a:r>
              <a:r>
                <a:rPr lang="pt-BR" sz="1400" b="1" dirty="0" err="1" smtClean="0"/>
                <a:t>indirect</a:t>
              </a:r>
              <a:r>
                <a:rPr lang="pt-BR" sz="1400" b="1" dirty="0" smtClean="0"/>
                <a:t> </a:t>
              </a:r>
              <a:r>
                <a:rPr lang="pt-BR" sz="1400" b="1" dirty="0" err="1" smtClean="0"/>
                <a:t>only</a:t>
              </a:r>
              <a:endParaRPr lang="pt-BR" sz="1400" b="1" dirty="0" smtClean="0"/>
            </a:p>
            <a:p>
              <a:r>
                <a:rPr lang="pt-BR" sz="1400" b="1" dirty="0" smtClean="0"/>
                <a:t>3.83 – </a:t>
              </a:r>
              <a:r>
                <a:rPr lang="pt-BR" sz="1400" b="1" dirty="0" err="1" smtClean="0"/>
                <a:t>direct</a:t>
              </a:r>
              <a:r>
                <a:rPr lang="pt-BR" sz="1400" b="1" dirty="0" smtClean="0"/>
                <a:t> </a:t>
              </a:r>
              <a:r>
                <a:rPr lang="pt-BR" sz="1400" b="1" dirty="0" err="1" smtClean="0"/>
                <a:t>only</a:t>
              </a:r>
              <a:endParaRPr lang="pt-BR" sz="1400" b="1" dirty="0" smtClean="0"/>
            </a:p>
            <a:p>
              <a:r>
                <a:rPr lang="pt-BR" sz="1400" b="1" dirty="0" smtClean="0"/>
                <a:t>3.79 – IND + DIR </a:t>
              </a:r>
              <a:endParaRPr lang="pt-BR" sz="1400" b="1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2819400" y="3657600"/>
              <a:ext cx="939800" cy="161026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prstDash val="lg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782320" y="1159111"/>
            <a:ext cx="1096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 AER -----</a:t>
            </a:r>
          </a:p>
          <a:p>
            <a:r>
              <a:rPr lang="en-US" sz="1400" dirty="0" smtClean="0"/>
              <a:t>AER       ….… 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6187697" y="1013809"/>
            <a:ext cx="2499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RMSE(AER-NOAER) &gt; - 0.3 </a:t>
            </a:r>
            <a:r>
              <a:rPr lang="pt-BR" sz="1600" dirty="0" err="1" smtClean="0"/>
              <a:t>K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338038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418" y="115899"/>
            <a:ext cx="8119381" cy="617093"/>
          </a:xfrm>
        </p:spPr>
        <p:txBody>
          <a:bodyPr>
            <a:noAutofit/>
          </a:bodyPr>
          <a:lstStyle/>
          <a:p>
            <a:r>
              <a:rPr lang="pt-BR" sz="3600" dirty="0" smtClean="0"/>
              <a:t>BIAS: 2m </a:t>
            </a:r>
            <a:r>
              <a:rPr lang="pt-BR" sz="3600" dirty="0" err="1" smtClean="0"/>
              <a:t>Temperature</a:t>
            </a:r>
            <a:r>
              <a:rPr lang="pt-BR" sz="3600" dirty="0" smtClean="0"/>
              <a:t> </a:t>
            </a:r>
            <a:endParaRPr lang="pt-BR" sz="3600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1371641"/>
            <a:ext cx="8785265" cy="4754033"/>
            <a:chOff x="567418" y="1184800"/>
            <a:chExt cx="8238883" cy="3438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-46" b="50076"/>
            <a:stretch/>
          </p:blipFill>
          <p:spPr>
            <a:xfrm>
              <a:off x="567418" y="1202800"/>
              <a:ext cx="4025134" cy="3420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t="49869"/>
            <a:stretch/>
          </p:blipFill>
          <p:spPr>
            <a:xfrm>
              <a:off x="4781167" y="1184800"/>
              <a:ext cx="4025134" cy="3438000"/>
            </a:xfrm>
            <a:prstGeom prst="rect">
              <a:avLst/>
            </a:prstGeom>
          </p:spPr>
        </p:pic>
      </p:grp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2866670" y="1558559"/>
            <a:ext cx="1173881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FF0000"/>
                </a:solidFill>
              </a:rPr>
              <a:t>ECMWF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7611910" y="1502572"/>
            <a:ext cx="916131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FF0000"/>
                </a:solidFill>
              </a:rPr>
              <a:t>NASA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454557" y="5038641"/>
            <a:ext cx="744751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FF0000"/>
                </a:solidFill>
              </a:rPr>
              <a:t>JMA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7446675" y="5038641"/>
            <a:ext cx="826749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FF0000"/>
                </a:solidFill>
              </a:rPr>
              <a:t>NCEP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99699"/>
            <a:ext cx="4409935" cy="5847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600" dirty="0" err="1" smtClean="0">
                <a:solidFill>
                  <a:srgbClr val="FF0000"/>
                </a:solidFill>
              </a:rPr>
              <a:t>Comparing</a:t>
            </a:r>
            <a:r>
              <a:rPr lang="pt-BR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err="1" smtClean="0">
                <a:solidFill>
                  <a:srgbClr val="FF0000"/>
                </a:solidFill>
              </a:rPr>
              <a:t>to</a:t>
            </a:r>
            <a:r>
              <a:rPr lang="pt-BR" sz="1600" dirty="0" smtClean="0">
                <a:solidFill>
                  <a:srgbClr val="FF0000"/>
                </a:solidFill>
              </a:rPr>
              <a:t> no </a:t>
            </a:r>
            <a:r>
              <a:rPr lang="pt-BR" sz="1600" dirty="0" err="1" smtClean="0">
                <a:solidFill>
                  <a:srgbClr val="FF0000"/>
                </a:solidFill>
              </a:rPr>
              <a:t>direct</a:t>
            </a:r>
            <a:r>
              <a:rPr lang="pt-BR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err="1" smtClean="0">
                <a:solidFill>
                  <a:srgbClr val="FF0000"/>
                </a:solidFill>
              </a:rPr>
              <a:t>effect</a:t>
            </a:r>
            <a:r>
              <a:rPr lang="pt-BR" sz="1600" dirty="0" smtClean="0">
                <a:solidFill>
                  <a:srgbClr val="FF0000"/>
                </a:solidFill>
              </a:rPr>
              <a:t>: </a:t>
            </a:r>
            <a:r>
              <a:rPr lang="pt-BR" sz="1600" dirty="0" err="1" smtClean="0">
                <a:solidFill>
                  <a:srgbClr val="FF0000"/>
                </a:solidFill>
              </a:rPr>
              <a:t>Consistent</a:t>
            </a:r>
            <a:r>
              <a:rPr lang="pt-BR" sz="1600" dirty="0" smtClean="0">
                <a:solidFill>
                  <a:srgbClr val="FF0000"/>
                </a:solidFill>
              </a:rPr>
              <a:t> bias reduction</a:t>
            </a:r>
            <a:endParaRPr lang="pt-BR" sz="16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45090" y="871613"/>
            <a:ext cx="4398910" cy="5847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Comparing to no aerosols: </a:t>
            </a:r>
            <a:r>
              <a:rPr lang="en-US" sz="1600" dirty="0">
                <a:solidFill>
                  <a:srgbClr val="FF0000"/>
                </a:solidFill>
              </a:rPr>
              <a:t>b</a:t>
            </a:r>
            <a:r>
              <a:rPr lang="en-US" sz="1600" dirty="0" smtClean="0">
                <a:solidFill>
                  <a:srgbClr val="FF0000"/>
                </a:solidFill>
              </a:rPr>
              <a:t>ias decreases during the day, but increases* at night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1441" y="5973253"/>
            <a:ext cx="3781464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Slight decrease of bias during 12-18 UTC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780782"/>
            <a:ext cx="4348882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rgbClr val="FF0000"/>
                </a:solidFill>
              </a:rPr>
              <a:t>Consistent bias reduction with increasing aerosol treatment complexity during the day, with a slight increase* during the night.</a:t>
            </a:r>
          </a:p>
          <a:p>
            <a:pPr algn="just"/>
            <a:r>
              <a:rPr lang="en-US" sz="1600" dirty="0" smtClean="0">
                <a:solidFill>
                  <a:srgbClr val="FF0000"/>
                </a:solidFill>
              </a:rPr>
              <a:t>(*) Absolute value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177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4340225"/>
            <a:ext cx="532765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6" name="Picture 2" descr="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8600"/>
            <a:ext cx="4876800" cy="394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Box 3"/>
          <p:cNvSpPr txBox="1">
            <a:spLocks noChangeArrowheads="1"/>
          </p:cNvSpPr>
          <p:nvPr/>
        </p:nvSpPr>
        <p:spPr bwMode="auto">
          <a:xfrm>
            <a:off x="0" y="3429000"/>
            <a:ext cx="381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/>
              <a:t>WRF-Chem domains</a:t>
            </a:r>
          </a:p>
        </p:txBody>
      </p:sp>
    </p:spTree>
    <p:extLst>
      <p:ext uri="{BB962C8B-B14F-4D97-AF65-F5344CB8AC3E}">
        <p14:creationId xmlns:p14="http://schemas.microsoft.com/office/powerpoint/2010/main" val="1731938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pm25_15km_11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2"/>
          <a:stretch>
            <a:fillRect/>
          </a:stretch>
        </p:blipFill>
        <p:spPr bwMode="auto">
          <a:xfrm>
            <a:off x="785813" y="581025"/>
            <a:ext cx="6937375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075" y="141288"/>
            <a:ext cx="868521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b="1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Typical vertically averaged PM25 distribution</a:t>
            </a:r>
          </a:p>
        </p:txBody>
      </p:sp>
      <p:pic>
        <p:nvPicPr>
          <p:cNvPr id="58371" name="Picture 3" descr="lbael_pm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5732463"/>
            <a:ext cx="7010400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158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sw_15km_11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63"/>
          <a:stretch>
            <a:fillRect/>
          </a:stretch>
        </p:blipFill>
        <p:spPr bwMode="auto">
          <a:xfrm>
            <a:off x="0" y="2273300"/>
            <a:ext cx="4702175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2" descr="sw_15km_10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2257425"/>
            <a:ext cx="4518025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 descr="sw_15km_11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4" t="86276" r="15257"/>
          <a:stretch>
            <a:fillRect/>
          </a:stretch>
        </p:blipFill>
        <p:spPr bwMode="auto">
          <a:xfrm>
            <a:off x="2366963" y="5676900"/>
            <a:ext cx="509587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b="1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Systematic and random SW differences (</a:t>
            </a:r>
            <a:r>
              <a:rPr lang="en-US" sz="2400" b="1" dirty="0" err="1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Chem</a:t>
            </a:r>
            <a:r>
              <a:rPr lang="en-US" sz="2400" b="1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– Met)  (almost every run, 20 runs, 3-day forecasts)</a:t>
            </a:r>
          </a:p>
        </p:txBody>
      </p:sp>
      <p:sp>
        <p:nvSpPr>
          <p:cNvPr id="7" name="Oval 6"/>
          <p:cNvSpPr/>
          <p:nvPr/>
        </p:nvSpPr>
        <p:spPr>
          <a:xfrm>
            <a:off x="7775575" y="2571750"/>
            <a:ext cx="1208088" cy="2587625"/>
          </a:xfrm>
          <a:prstGeom prst="ellipse">
            <a:avLst/>
          </a:prstGeom>
          <a:noFill/>
          <a:ln w="4762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ln>
                <a:solidFill>
                  <a:srgbClr val="0000FF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-161925" y="2551113"/>
            <a:ext cx="1208088" cy="2587625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05050" y="1301750"/>
            <a:ext cx="4408488" cy="92233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Random changes, caused by different location of clouds, not interesting at this point</a:t>
            </a:r>
          </a:p>
        </p:txBody>
      </p:sp>
      <p:sp>
        <p:nvSpPr>
          <p:cNvPr id="10" name="Oval 9"/>
          <p:cNvSpPr/>
          <p:nvPr/>
        </p:nvSpPr>
        <p:spPr>
          <a:xfrm rot="5400000">
            <a:off x="6985001" y="3949700"/>
            <a:ext cx="774700" cy="1749425"/>
          </a:xfrm>
          <a:prstGeom prst="ellipse">
            <a:avLst/>
          </a:prstGeom>
          <a:noFill/>
          <a:ln w="4762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1295400"/>
            <a:ext cx="4953000" cy="923925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Apparently random changes, 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interesting because of high aerosol 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concentrations, usually less SW radiation reaching the ground</a:t>
            </a:r>
            <a:endParaRPr lang="en-US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 rot="7859425">
            <a:off x="6178550" y="3289301"/>
            <a:ext cx="1343025" cy="1447800"/>
          </a:xfrm>
          <a:prstGeom prst="ellipse">
            <a:avLst/>
          </a:prstGeom>
          <a:noFill/>
          <a:ln w="47625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 rot="5400000">
            <a:off x="6160294" y="2436019"/>
            <a:ext cx="776287" cy="1749425"/>
          </a:xfrm>
          <a:prstGeom prst="ellipse">
            <a:avLst/>
          </a:prstGeom>
          <a:noFill/>
          <a:ln w="47625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 rot="8757531">
            <a:off x="1014413" y="3278188"/>
            <a:ext cx="774700" cy="1749425"/>
          </a:xfrm>
          <a:prstGeom prst="ellipse">
            <a:avLst/>
          </a:prstGeom>
          <a:noFill/>
          <a:ln w="47625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11400" y="1560513"/>
            <a:ext cx="4594225" cy="368300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Systematic changes, in almost every run</a:t>
            </a:r>
          </a:p>
        </p:txBody>
      </p:sp>
    </p:spTree>
    <p:extLst>
      <p:ext uri="{BB962C8B-B14F-4D97-AF65-F5344CB8AC3E}">
        <p14:creationId xmlns:p14="http://schemas.microsoft.com/office/powerpoint/2010/main" val="3938056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0" grpId="2" animBg="1"/>
      <p:bldP spid="11" grpId="0" animBg="1"/>
      <p:bldP spid="11" grpId="1" animBg="1"/>
      <p:bldP spid="12" grpId="0" animBg="1"/>
      <p:bldP spid="13" grpId="0" animBg="1"/>
      <p:bldP spid="14" grpId="0" animBg="1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7" name="Group 7"/>
          <p:cNvGrpSpPr>
            <a:grpSpLocks/>
          </p:cNvGrpSpPr>
          <p:nvPr/>
        </p:nvGrpSpPr>
        <p:grpSpPr bwMode="auto">
          <a:xfrm>
            <a:off x="-381000" y="5510213"/>
            <a:ext cx="7458075" cy="1347787"/>
            <a:chOff x="696670" y="3622060"/>
            <a:chExt cx="7457684" cy="1348472"/>
          </a:xfrm>
        </p:grpSpPr>
        <p:pic>
          <p:nvPicPr>
            <p:cNvPr id="60422" name="Picture 5" descr="clwi_sep1112.000007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77" t="74178" r="19463" b="15797"/>
            <a:stretch>
              <a:fillRect/>
            </a:stretch>
          </p:blipFill>
          <p:spPr bwMode="auto">
            <a:xfrm>
              <a:off x="696670" y="3622060"/>
              <a:ext cx="7457684" cy="1348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863712" y="3653826"/>
              <a:ext cx="2195397" cy="3684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dirty="0">
                  <a:solidFill>
                    <a:prstClr val="black"/>
                  </a:solidFill>
                  <a:latin typeface="Arial" charset="0"/>
                  <a:ea typeface="+mn-ea"/>
                  <a:cs typeface="+mn-cs"/>
                </a:rPr>
                <a:t>g/kg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0"/>
            <a:ext cx="90154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Differences in integrated cloud water and ice concentrations, 36 hour simulations starting Sep 9, 12Z. DX=5km, displayed is Sep 10, 12Z</a:t>
            </a:r>
          </a:p>
        </p:txBody>
      </p:sp>
      <p:pic>
        <p:nvPicPr>
          <p:cNvPr id="60419" name="Picture 1" descr="clwidiff_1012_5k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6173788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Box 1"/>
          <p:cNvSpPr txBox="1">
            <a:spLocks noChangeArrowheads="1"/>
          </p:cNvSpPr>
          <p:nvPr/>
        </p:nvSpPr>
        <p:spPr bwMode="auto">
          <a:xfrm>
            <a:off x="3810000" y="838200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MET - Chem</a:t>
            </a:r>
          </a:p>
        </p:txBody>
      </p:sp>
      <p:sp>
        <p:nvSpPr>
          <p:cNvPr id="60421" name="TextBox 2"/>
          <p:cNvSpPr txBox="1">
            <a:spLocks noChangeArrowheads="1"/>
          </p:cNvSpPr>
          <p:nvPr/>
        </p:nvSpPr>
        <p:spPr bwMode="auto">
          <a:xfrm>
            <a:off x="6096000" y="2209800"/>
            <a:ext cx="3048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More cloudwater in the met run! But only in the lowest levels!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5531466" y="20835202"/>
            <a:ext cx="7820825" cy="5767834"/>
            <a:chOff x="15854010" y="20976308"/>
            <a:chExt cx="7837714" cy="5767834"/>
          </a:xfrm>
        </p:grpSpPr>
        <p:pic>
          <p:nvPicPr>
            <p:cNvPr id="11" name="Picture 2" descr="C:\Users\pallavi\Desktop\png\fluxrow.png"/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54010" y="20976308"/>
              <a:ext cx="7837714" cy="5767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6307095" y="21016948"/>
              <a:ext cx="10871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8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83866" y="20987602"/>
            <a:ext cx="7820825" cy="5767834"/>
            <a:chOff x="15854010" y="20976308"/>
            <a:chExt cx="7837714" cy="5767834"/>
          </a:xfrm>
        </p:grpSpPr>
        <p:pic>
          <p:nvPicPr>
            <p:cNvPr id="14" name="Picture 2" descr="C:\Users\pallavi\Desktop\png\fluxrow.png"/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54010" y="20976308"/>
              <a:ext cx="7837714" cy="5767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6307095" y="21016948"/>
              <a:ext cx="10871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800" dirty="0"/>
            </a:p>
          </p:txBody>
        </p:sp>
      </p:grpSp>
      <p:pic>
        <p:nvPicPr>
          <p:cNvPr id="16" name="Picture 2" descr="C:\Users\pallavi\Desktop\png\fluxrow.png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0106" y="20835202"/>
            <a:ext cx="7820825" cy="576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428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7938"/>
            <a:ext cx="87630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b="1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Results from 5km resolution simulation, T2m differences, CHEM - MET</a:t>
            </a:r>
          </a:p>
        </p:txBody>
      </p:sp>
      <p:sp>
        <p:nvSpPr>
          <p:cNvPr id="61442" name="TextBox 5"/>
          <p:cNvSpPr txBox="1">
            <a:spLocks noChangeArrowheads="1"/>
          </p:cNvSpPr>
          <p:nvPr/>
        </p:nvSpPr>
        <p:spPr bwMode="auto">
          <a:xfrm>
            <a:off x="2667000" y="838200"/>
            <a:ext cx="289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Sep 10, 12Z</a:t>
            </a:r>
          </a:p>
        </p:txBody>
      </p:sp>
      <p:pic>
        <p:nvPicPr>
          <p:cNvPr id="61443" name="Picture 6" descr="t2m_1012_5k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" t="7846" r="2879" b="2980"/>
          <a:stretch>
            <a:fillRect/>
          </a:stretch>
        </p:blipFill>
        <p:spPr bwMode="auto">
          <a:xfrm>
            <a:off x="1600200" y="1447800"/>
            <a:ext cx="49482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Box 1"/>
          <p:cNvSpPr txBox="1">
            <a:spLocks noChangeArrowheads="1"/>
          </p:cNvSpPr>
          <p:nvPr/>
        </p:nvSpPr>
        <p:spPr bwMode="auto">
          <a:xfrm>
            <a:off x="1676400" y="5943600"/>
            <a:ext cx="5410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Calibri" charset="0"/>
              </a:rPr>
              <a:t>Next:  1.7km resolution, convection: </a:t>
            </a:r>
            <a:r>
              <a:rPr lang="en-US" sz="1800" b="1"/>
              <a:t>WRF-Chem simulation over 30hr period, initialized at 18Z, Sep 9</a:t>
            </a:r>
          </a:p>
          <a:p>
            <a:pPr eaLnBrk="1" hangingPunct="1"/>
            <a:r>
              <a:rPr lang="en-US" sz="1800">
                <a:latin typeface="Calibri" charset="0"/>
              </a:rPr>
              <a:t> 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48364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3" descr="aod-20120910_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4267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Picture 4" descr="t2m_1.7km_sep0918_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8" t="12627" r="8539" b="18906"/>
          <a:stretch>
            <a:fillRect/>
          </a:stretch>
        </p:blipFill>
        <p:spPr bwMode="auto">
          <a:xfrm>
            <a:off x="4572000" y="457200"/>
            <a:ext cx="3941763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6" descr="Precip_multi_5km_diffs.0000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6" t="9821" r="8260" b="14417"/>
          <a:stretch>
            <a:fillRect/>
          </a:stretch>
        </p:blipFill>
        <p:spPr bwMode="auto">
          <a:xfrm>
            <a:off x="457200" y="3352800"/>
            <a:ext cx="36480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Box 7"/>
          <p:cNvSpPr txBox="1">
            <a:spLocks noChangeArrowheads="1"/>
          </p:cNvSpPr>
          <p:nvPr/>
        </p:nvSpPr>
        <p:spPr bwMode="auto">
          <a:xfrm>
            <a:off x="4572000" y="426720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/>
              <a:t>Low level clouds in NE corner do not exist in run with indirect effect included…</a:t>
            </a:r>
          </a:p>
        </p:txBody>
      </p:sp>
      <p:sp>
        <p:nvSpPr>
          <p:cNvPr id="62469" name="TextBox 8"/>
          <p:cNvSpPr txBox="1">
            <a:spLocks noChangeArrowheads="1"/>
          </p:cNvSpPr>
          <p:nvPr/>
        </p:nvSpPr>
        <p:spPr bwMode="auto">
          <a:xfrm>
            <a:off x="4572000" y="0"/>
            <a:ext cx="426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T2M differences, Chem-Met, 12Z, Sep 10</a:t>
            </a:r>
          </a:p>
        </p:txBody>
      </p:sp>
      <p:sp>
        <p:nvSpPr>
          <p:cNvPr id="62470" name="TextBox 1"/>
          <p:cNvSpPr txBox="1">
            <a:spLocks noChangeArrowheads="1"/>
          </p:cNvSpPr>
          <p:nvPr/>
        </p:nvSpPr>
        <p:spPr bwMode="auto">
          <a:xfrm>
            <a:off x="609600" y="4114800"/>
            <a:ext cx="335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Hourly precipitation difference</a:t>
            </a:r>
          </a:p>
        </p:txBody>
      </p:sp>
    </p:spTree>
    <p:extLst>
      <p:ext uri="{BB962C8B-B14F-4D97-AF65-F5344CB8AC3E}">
        <p14:creationId xmlns:p14="http://schemas.microsoft.com/office/powerpoint/2010/main" val="3308380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5" descr="t2m_1.7km_sep0918_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8" t="12067" r="8197" b="27605"/>
          <a:stretch>
            <a:fillRect/>
          </a:stretch>
        </p:blipFill>
        <p:spPr bwMode="auto">
          <a:xfrm>
            <a:off x="19050" y="838200"/>
            <a:ext cx="389890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2" name="Picture 6" descr="cl_1023_bo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9" t="13469" r="16760" b="13574"/>
          <a:stretch>
            <a:fillRect/>
          </a:stretch>
        </p:blipFill>
        <p:spPr bwMode="auto">
          <a:xfrm>
            <a:off x="152400" y="3673475"/>
            <a:ext cx="3024188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7" descr="rn_boxll_10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7" t="17677" r="17464" b="12733"/>
          <a:stretch>
            <a:fillRect/>
          </a:stretch>
        </p:blipFill>
        <p:spPr bwMode="auto">
          <a:xfrm>
            <a:off x="6302375" y="4038600"/>
            <a:ext cx="28305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8" descr="rn_boxll_102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5" t="17677" r="17236" b="12170"/>
          <a:stretch>
            <a:fillRect/>
          </a:stretch>
        </p:blipFill>
        <p:spPr bwMode="auto">
          <a:xfrm>
            <a:off x="6324600" y="4572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Box 9"/>
          <p:cNvSpPr txBox="1">
            <a:spLocks noChangeArrowheads="1"/>
          </p:cNvSpPr>
          <p:nvPr/>
        </p:nvSpPr>
        <p:spPr bwMode="auto">
          <a:xfrm>
            <a:off x="1676400" y="2971800"/>
            <a:ext cx="220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chemeClr val="bg1"/>
                </a:solidFill>
              </a:rPr>
              <a:t>T2M, 18Z, Sep 10</a:t>
            </a:r>
          </a:p>
        </p:txBody>
      </p:sp>
      <p:sp>
        <p:nvSpPr>
          <p:cNvPr id="92166" name="TextBox 10"/>
          <p:cNvSpPr txBox="1">
            <a:spLocks noChangeArrowheads="1"/>
          </p:cNvSpPr>
          <p:nvPr/>
        </p:nvSpPr>
        <p:spPr bwMode="auto">
          <a:xfrm>
            <a:off x="457200" y="4191000"/>
            <a:ext cx="2590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Box averaged vertical profile of </a:t>
            </a:r>
            <a:r>
              <a:rPr lang="en-US" sz="1800">
                <a:solidFill>
                  <a:srgbClr val="0000FF"/>
                </a:solidFill>
              </a:rPr>
              <a:t>CLW+ICE</a:t>
            </a:r>
          </a:p>
        </p:txBody>
      </p:sp>
      <p:sp>
        <p:nvSpPr>
          <p:cNvPr id="92167" name="TextBox 11"/>
          <p:cNvSpPr txBox="1">
            <a:spLocks noChangeArrowheads="1"/>
          </p:cNvSpPr>
          <p:nvPr/>
        </p:nvSpPr>
        <p:spPr bwMode="auto">
          <a:xfrm>
            <a:off x="6553200" y="3200400"/>
            <a:ext cx="2362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0000FF"/>
                </a:solidFill>
              </a:rPr>
              <a:t>RNW+SNOW </a:t>
            </a:r>
            <a:r>
              <a:rPr lang="en-US" sz="1800"/>
              <a:t>at different locations</a:t>
            </a:r>
          </a:p>
        </p:txBody>
      </p:sp>
      <p:sp>
        <p:nvSpPr>
          <p:cNvPr id="63496" name="TextBox 12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/>
              <a:t>Averaging in areas with significant convection</a:t>
            </a:r>
          </a:p>
        </p:txBody>
      </p:sp>
      <p:sp>
        <p:nvSpPr>
          <p:cNvPr id="92169" name="TextBox 13"/>
          <p:cNvSpPr txBox="1">
            <a:spLocks noChangeArrowheads="1"/>
          </p:cNvSpPr>
          <p:nvPr/>
        </p:nvSpPr>
        <p:spPr bwMode="auto">
          <a:xfrm>
            <a:off x="3581400" y="3505200"/>
            <a:ext cx="2438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00FF"/>
                </a:solidFill>
              </a:rPr>
              <a:t>RNW</a:t>
            </a:r>
            <a:r>
              <a:rPr lang="en-US" sz="2000" b="1"/>
              <a:t> unpredictable: Convection has different strength</a:t>
            </a:r>
            <a:endParaRPr lang="en-US" sz="1800"/>
          </a:p>
        </p:txBody>
      </p:sp>
      <p:sp>
        <p:nvSpPr>
          <p:cNvPr id="92170" name="TextBox 14"/>
          <p:cNvSpPr txBox="1">
            <a:spLocks noChangeArrowheads="1"/>
          </p:cNvSpPr>
          <p:nvPr/>
        </p:nvSpPr>
        <p:spPr bwMode="auto">
          <a:xfrm>
            <a:off x="1295400" y="5410200"/>
            <a:ext cx="1752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Lat = -4.5 to -6.5</a:t>
            </a:r>
          </a:p>
          <a:p>
            <a:pPr eaLnBrk="1" hangingPunct="1"/>
            <a:r>
              <a:rPr lang="en-US" sz="1800"/>
              <a:t>Lon -68 to -72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581400" y="4724400"/>
            <a:ext cx="243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00FF"/>
                </a:solidFill>
              </a:rPr>
              <a:t>CLW and ICE </a:t>
            </a:r>
            <a:r>
              <a:rPr lang="en-US" sz="2000" b="1"/>
              <a:t>appear to have a signal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609600" y="2514600"/>
            <a:ext cx="0" cy="609600"/>
          </a:xfrm>
          <a:prstGeom prst="line">
            <a:avLst/>
          </a:prstGeom>
          <a:ln w="571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752600" y="2514600"/>
            <a:ext cx="0" cy="609600"/>
          </a:xfrm>
          <a:prstGeom prst="line">
            <a:avLst/>
          </a:prstGeom>
          <a:ln w="571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09600" y="2514600"/>
            <a:ext cx="1143000" cy="0"/>
          </a:xfrm>
          <a:prstGeom prst="line">
            <a:avLst/>
          </a:prstGeom>
          <a:ln w="571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09600" y="3124200"/>
            <a:ext cx="1143000" cy="0"/>
          </a:xfrm>
          <a:prstGeom prst="line">
            <a:avLst/>
          </a:prstGeom>
          <a:ln w="571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43000" y="6248400"/>
            <a:ext cx="1676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0000FF"/>
                </a:solidFill>
              </a:rPr>
              <a:t>1.E6*kg/kg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858000" y="2590800"/>
            <a:ext cx="1676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0000FF"/>
                </a:solidFill>
              </a:rPr>
              <a:t>1.E6*kg/kg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086600" y="6248400"/>
            <a:ext cx="1676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0000FF"/>
                </a:solidFill>
              </a:rPr>
              <a:t>1.E6*kg/kg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14400" y="3810000"/>
            <a:ext cx="167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/>
              <a:t>PM2.5 (μg/m</a:t>
            </a:r>
            <a:r>
              <a:rPr lang="en-US" sz="1400" baseline="30000"/>
              <a:t>3</a:t>
            </a:r>
            <a:r>
              <a:rPr lang="en-US" sz="1800"/>
              <a:t>)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858000" y="457200"/>
            <a:ext cx="167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/>
              <a:t>PM2.5 (μg/m</a:t>
            </a:r>
            <a:r>
              <a:rPr lang="en-US" sz="1400" baseline="30000"/>
              <a:t>3</a:t>
            </a:r>
            <a:r>
              <a:rPr lang="en-US" sz="1800"/>
              <a:t>)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934200" y="4038600"/>
            <a:ext cx="167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/>
              <a:t>PM2.5 (μg/m</a:t>
            </a:r>
            <a:r>
              <a:rPr lang="en-US" sz="1400" baseline="30000"/>
              <a:t>3</a:t>
            </a:r>
            <a:r>
              <a:rPr lang="en-US" sz="18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81394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6" grpId="0"/>
      <p:bldP spid="92167" grpId="0"/>
      <p:bldP spid="92169" grpId="0"/>
      <p:bldP spid="92170" grpId="0"/>
      <p:bldP spid="2" grpId="0"/>
      <p:bldP spid="2" grpId="1"/>
      <p:bldP spid="7" grpId="0"/>
      <p:bldP spid="21" grpId="0"/>
      <p:bldP spid="8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4400" y="6457950"/>
            <a:ext cx="533400" cy="400050"/>
          </a:xfrm>
        </p:spPr>
        <p:txBody>
          <a:bodyPr/>
          <a:lstStyle/>
          <a:p>
            <a:fld id="{0623A093-28FF-41ED-B809-977C58BD55F4}" type="slidenum">
              <a:rPr lang="en-US" sz="1600" b="1" smtClean="0">
                <a:solidFill>
                  <a:srgbClr val="003399"/>
                </a:solidFill>
                <a:latin typeface="Calibri" pitchFamily="34" charset="0"/>
              </a:rPr>
              <a:pPr/>
              <a:t>6</a:t>
            </a:fld>
            <a:endParaRPr lang="en-US" sz="1600" b="1" dirty="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39328" y="0"/>
            <a:ext cx="862847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 smtClean="0">
                <a:solidFill>
                  <a:srgbClr val="000099"/>
                </a:solidFill>
                <a:latin typeface="Arial Black"/>
                <a:cs typeface="Arial Black"/>
              </a:rPr>
              <a:t>Aerosol awareness</a:t>
            </a:r>
            <a:endParaRPr lang="en-US" sz="3600" dirty="0">
              <a:solidFill>
                <a:srgbClr val="000099"/>
              </a:solidFill>
              <a:latin typeface="Arial Black"/>
              <a:cs typeface="Arial Black"/>
            </a:endParaRPr>
          </a:p>
        </p:txBody>
      </p:sp>
      <p:sp>
        <p:nvSpPr>
          <p:cNvPr id="34" name="TextBox 86"/>
          <p:cNvSpPr txBox="1">
            <a:spLocks noChangeArrowheads="1"/>
          </p:cNvSpPr>
          <p:nvPr/>
        </p:nvSpPr>
        <p:spPr bwMode="auto">
          <a:xfrm>
            <a:off x="4572000" y="956441"/>
            <a:ext cx="4495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Change </a:t>
            </a:r>
            <a:r>
              <a:rPr lang="en-US" sz="2000" b="1" dirty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: Modified evaporation of raindrops (Jiang and Feingold) based on empirical relationship</a:t>
            </a:r>
            <a:endParaRPr lang="en-US" sz="2000" b="1" dirty="0">
              <a:latin typeface="Arial"/>
              <a:ea typeface="Arial" charset="0"/>
              <a:cs typeface="Arial"/>
            </a:endParaRPr>
          </a:p>
        </p:txBody>
      </p:sp>
      <p:sp>
        <p:nvSpPr>
          <p:cNvPr id="35" name="TextBox 86"/>
          <p:cNvSpPr txBox="1">
            <a:spLocks noChangeArrowheads="1"/>
          </p:cNvSpPr>
          <p:nvPr/>
        </p:nvSpPr>
        <p:spPr bwMode="auto">
          <a:xfrm>
            <a:off x="124550" y="956440"/>
            <a:ext cx="44474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Change 1: Change </a:t>
            </a:r>
            <a:r>
              <a:rPr lang="en-US" sz="2000" b="1" dirty="0">
                <a:latin typeface="Arial"/>
                <a:cs typeface="Arial"/>
              </a:rPr>
              <a:t>constant </a:t>
            </a:r>
            <a:r>
              <a:rPr lang="en-US" sz="2000" b="1" dirty="0" err="1">
                <a:latin typeface="Arial"/>
                <a:cs typeface="Arial"/>
              </a:rPr>
              <a:t>autoconversion</a:t>
            </a:r>
            <a:r>
              <a:rPr lang="en-US" sz="2000" b="1" dirty="0">
                <a:latin typeface="Arial"/>
                <a:cs typeface="Arial"/>
              </a:rPr>
              <a:t> rate to aerosol (CCN) dependent Berry conversion</a:t>
            </a:r>
            <a:endParaRPr lang="en-US" sz="2000" b="1" dirty="0">
              <a:latin typeface="Arial"/>
              <a:ea typeface="Arial" charset="0"/>
              <a:cs typeface="Arial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786959"/>
              </p:ext>
            </p:extLst>
          </p:nvPr>
        </p:nvGraphicFramePr>
        <p:xfrm>
          <a:off x="124550" y="2522484"/>
          <a:ext cx="4337091" cy="1471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Equation" r:id="rId3" imgW="2477520" imgH="786240" progId="Equation.3">
                  <p:embed/>
                </p:oleObj>
              </mc:Choice>
              <mc:Fallback>
                <p:oleObj name="Equation" r:id="rId3" imgW="2477520" imgH="786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550" y="2522484"/>
                        <a:ext cx="4337091" cy="14713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Picture 35" descr="eq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353" y="3046678"/>
            <a:ext cx="4331447" cy="5347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2270" y="4548931"/>
            <a:ext cx="62338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Change 2 introduces a proportionality between precipitation efficiency (</a:t>
            </a:r>
            <a:r>
              <a:rPr lang="en-US" sz="2400" b="1" dirty="0" smtClean="0">
                <a:solidFill>
                  <a:srgbClr val="0000FF"/>
                </a:solidFill>
              </a:rPr>
              <a:t>PE</a:t>
            </a:r>
            <a:r>
              <a:rPr lang="en-US" sz="2400" dirty="0" smtClean="0"/>
              <a:t>) and total normalized condensate (</a:t>
            </a:r>
            <a:r>
              <a:rPr lang="en-US" sz="2400" b="1" dirty="0" smtClean="0">
                <a:solidFill>
                  <a:srgbClr val="0000FF"/>
                </a:solidFill>
              </a:rPr>
              <a:t>I</a:t>
            </a:r>
            <a:r>
              <a:rPr lang="en-US" sz="2400" b="1" baseline="-25000" dirty="0" smtClean="0">
                <a:solidFill>
                  <a:srgbClr val="0000FF"/>
                </a:solidFill>
              </a:rPr>
              <a:t>1</a:t>
            </a:r>
            <a:r>
              <a:rPr lang="en-US" sz="2400" dirty="0" smtClean="0"/>
              <a:t>), requiring determination of the proportionality constant </a:t>
            </a:r>
            <a:r>
              <a:rPr lang="en-US" sz="2400" b="1" dirty="0" err="1" smtClean="0">
                <a:solidFill>
                  <a:srgbClr val="0000FF"/>
                </a:solidFill>
              </a:rPr>
              <a:t>C</a:t>
            </a:r>
            <a:r>
              <a:rPr lang="en-US" sz="2400" b="1" baseline="-25000" dirty="0" err="1" smtClean="0">
                <a:solidFill>
                  <a:srgbClr val="0000FF"/>
                </a:solidFill>
              </a:rPr>
              <a:t>pr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736353" y="3541059"/>
            <a:ext cx="298823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411695" y="3558989"/>
            <a:ext cx="298823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028331" y="3594849"/>
            <a:ext cx="298823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54569" y="956440"/>
            <a:ext cx="0" cy="359249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457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200" b="1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So what if you try this with aerosol-awareness turned on in the GF convective </a:t>
            </a:r>
            <a:r>
              <a:rPr lang="en-US" sz="3200" b="1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parameterization</a:t>
            </a:r>
            <a:endParaRPr lang="en-US" sz="3200" b="1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64514" name="Picture 2" descr="fig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2"/>
          <a:stretch>
            <a:fillRect/>
          </a:stretch>
        </p:blipFill>
        <p:spPr bwMode="auto">
          <a:xfrm>
            <a:off x="76200" y="2076450"/>
            <a:ext cx="5773738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29300" y="3163888"/>
            <a:ext cx="3276600" cy="3694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/>
              <a:t>Previous 1-d tests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much more detrainment of cloud water and ice at cloud top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less suspended hydrometeors, especially in lower part of parameterized clouds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stronger downdrafts. Leading to less drying in and just above the boundary layer, but stronger cooling in lowest levels</a:t>
            </a:r>
          </a:p>
        </p:txBody>
      </p:sp>
      <p:grpSp>
        <p:nvGrpSpPr>
          <p:cNvPr id="64516" name="Group 4"/>
          <p:cNvGrpSpPr>
            <a:grpSpLocks/>
          </p:cNvGrpSpPr>
          <p:nvPr/>
        </p:nvGrpSpPr>
        <p:grpSpPr bwMode="auto">
          <a:xfrm>
            <a:off x="6705600" y="2057400"/>
            <a:ext cx="1362075" cy="857250"/>
            <a:chOff x="6597869" y="1612516"/>
            <a:chExt cx="1362227" cy="857905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6597869" y="1925493"/>
              <a:ext cx="388981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518" name="TextBox 6"/>
            <p:cNvSpPr txBox="1">
              <a:spLocks noChangeArrowheads="1"/>
            </p:cNvSpPr>
            <p:nvPr/>
          </p:nvSpPr>
          <p:spPr bwMode="auto">
            <a:xfrm>
              <a:off x="6793446" y="1612516"/>
              <a:ext cx="1166648" cy="189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/>
                <a:t>Polluted (AOD=1.)</a:t>
              </a:r>
            </a:p>
          </p:txBody>
        </p:sp>
        <p:grpSp>
          <p:nvGrpSpPr>
            <p:cNvPr id="64519" name="Group 7"/>
            <p:cNvGrpSpPr>
              <a:grpSpLocks/>
            </p:cNvGrpSpPr>
            <p:nvPr/>
          </p:nvGrpSpPr>
          <p:grpSpPr bwMode="auto">
            <a:xfrm>
              <a:off x="6599004" y="2275368"/>
              <a:ext cx="1361092" cy="195053"/>
              <a:chOff x="10898379" y="28558123"/>
              <a:chExt cx="2133603" cy="349109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10899089" y="28907232"/>
                <a:ext cx="6097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521" name="TextBox 9"/>
              <p:cNvSpPr txBox="1">
                <a:spLocks noChangeArrowheads="1"/>
              </p:cNvSpPr>
              <p:nvPr/>
            </p:nvSpPr>
            <p:spPr bwMode="auto">
              <a:xfrm>
                <a:off x="11203181" y="28558123"/>
                <a:ext cx="1828801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600"/>
                  <a:t>clean (AOD=.01)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10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eaLnBrk="1" hangingPunct="1"/>
            <a:fld id="{AA2A5192-ED6C-2049-86BF-85EA84253292}" type="slidenum">
              <a:rPr lang="en-US" sz="1600" b="1">
                <a:solidFill>
                  <a:srgbClr val="003399"/>
                </a:solidFill>
                <a:latin typeface="Calibri" charset="0"/>
              </a:rPr>
              <a:pPr eaLnBrk="1" hangingPunct="1"/>
              <a:t>61</a:t>
            </a:fld>
            <a:endParaRPr lang="en-US" sz="1600" b="1">
              <a:solidFill>
                <a:srgbClr val="003399"/>
              </a:solidFill>
              <a:latin typeface="Calibri" charset="0"/>
            </a:endParaRPr>
          </a:p>
        </p:txBody>
      </p:sp>
      <p:sp>
        <p:nvSpPr>
          <p:cNvPr id="15" name="TextBox 86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T2M difference fields, September 10, 1200UTC- mid-morning. Positive (red) is warmer compared to MET – simulation with convective parameterization</a:t>
            </a:r>
            <a:endParaRPr lang="en-US" b="1" dirty="0">
              <a:solidFill>
                <a:prstClr val="black"/>
              </a:solidFill>
              <a:latin typeface="Arial"/>
              <a:ea typeface="Arial" charset="0"/>
              <a:cs typeface="Arial"/>
            </a:endParaRPr>
          </a:p>
        </p:txBody>
      </p:sp>
      <p:pic>
        <p:nvPicPr>
          <p:cNvPr id="89091" name="Picture 18" descr="t2-directANDindirect-2012SEP1012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8356" r="22018" b="4305"/>
          <a:stretch>
            <a:fillRect/>
          </a:stretch>
        </p:blipFill>
        <p:spPr bwMode="auto">
          <a:xfrm>
            <a:off x="4038600" y="914400"/>
            <a:ext cx="2976563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867400" y="3124200"/>
            <a:ext cx="11144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DIR +IND</a:t>
            </a:r>
          </a:p>
        </p:txBody>
      </p:sp>
      <p:sp>
        <p:nvSpPr>
          <p:cNvPr id="25" name="TextBox 86"/>
          <p:cNvSpPr txBox="1">
            <a:spLocks noChangeArrowheads="1"/>
          </p:cNvSpPr>
          <p:nvPr/>
        </p:nvSpPr>
        <p:spPr bwMode="auto">
          <a:xfrm>
            <a:off x="7391400" y="4572000"/>
            <a:ext cx="1752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Convection permitting simulations</a:t>
            </a:r>
            <a:endParaRPr lang="en-US" b="1" dirty="0">
              <a:solidFill>
                <a:prstClr val="black"/>
              </a:solidFill>
              <a:latin typeface="Arial"/>
              <a:ea typeface="Arial" charset="0"/>
              <a:cs typeface="Arial"/>
            </a:endParaRPr>
          </a:p>
        </p:txBody>
      </p:sp>
      <p:pic>
        <p:nvPicPr>
          <p:cNvPr id="65542" name="Picture 27" descr="t2-directANDindirect-2012SEP1012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2" t="8356" r="7091" b="4305"/>
          <a:stretch>
            <a:fillRect/>
          </a:stretch>
        </p:blipFill>
        <p:spPr bwMode="auto">
          <a:xfrm>
            <a:off x="0" y="914400"/>
            <a:ext cx="747713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t2m_1.7km_sep0918_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8" t="12267" r="8539" b="30914"/>
          <a:stretch>
            <a:fillRect/>
          </a:stretch>
        </p:blipFill>
        <p:spPr bwMode="auto">
          <a:xfrm>
            <a:off x="4003675" y="3657600"/>
            <a:ext cx="365760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2m_1012_5k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" t="7846" r="2879" b="18085"/>
          <a:stretch>
            <a:fillRect/>
          </a:stretch>
        </p:blipFill>
        <p:spPr bwMode="auto">
          <a:xfrm>
            <a:off x="685800" y="3733800"/>
            <a:ext cx="321945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t2m_1.7km_sep0918_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5" t="72000" r="18770" b="18910"/>
          <a:stretch>
            <a:fillRect/>
          </a:stretch>
        </p:blipFill>
        <p:spPr bwMode="auto">
          <a:xfrm>
            <a:off x="2971800" y="6248400"/>
            <a:ext cx="217487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438400" y="4038600"/>
            <a:ext cx="1447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/>
              <a:t>DX=5km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172200" y="4038600"/>
            <a:ext cx="1447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/>
              <a:t>DX=1.7km</a:t>
            </a:r>
          </a:p>
        </p:txBody>
      </p:sp>
      <p:sp>
        <p:nvSpPr>
          <p:cNvPr id="17" name="TextBox 86"/>
          <p:cNvSpPr txBox="1">
            <a:spLocks noChangeArrowheads="1"/>
          </p:cNvSpPr>
          <p:nvPr/>
        </p:nvSpPr>
        <p:spPr bwMode="auto">
          <a:xfrm>
            <a:off x="6934200" y="990600"/>
            <a:ext cx="22098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Using convective parameterization with and without aerosol awareness</a:t>
            </a:r>
            <a:endParaRPr lang="en-US" b="1" dirty="0">
              <a:solidFill>
                <a:prstClr val="black"/>
              </a:solidFill>
              <a:latin typeface="Arial"/>
              <a:ea typeface="Arial" charset="0"/>
              <a:cs typeface="Arial"/>
            </a:endParaRPr>
          </a:p>
        </p:txBody>
      </p:sp>
      <p:pic>
        <p:nvPicPr>
          <p:cNvPr id="65549" name="Picture 19" descr="t2-directonly-2012SEP1012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2" t="8200" r="22000" b="4201"/>
          <a:stretch>
            <a:fillRect/>
          </a:stretch>
        </p:blipFill>
        <p:spPr bwMode="auto">
          <a:xfrm>
            <a:off x="609600" y="914400"/>
            <a:ext cx="3217863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954838" y="2819400"/>
            <a:ext cx="2209800" cy="9239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/>
              <a:t>Why should this be related to convective parameterization?</a:t>
            </a:r>
          </a:p>
        </p:txBody>
      </p:sp>
      <p:sp>
        <p:nvSpPr>
          <p:cNvPr id="5" name="Oval 4"/>
          <p:cNvSpPr/>
          <p:nvPr/>
        </p:nvSpPr>
        <p:spPr>
          <a:xfrm>
            <a:off x="4419600" y="1066800"/>
            <a:ext cx="838200" cy="8382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Arrow Connector 6"/>
          <p:cNvCxnSpPr>
            <a:stCxn id="5" idx="5"/>
          </p:cNvCxnSpPr>
          <p:nvPr/>
        </p:nvCxnSpPr>
        <p:spPr>
          <a:xfrm>
            <a:off x="5135563" y="1782763"/>
            <a:ext cx="1798637" cy="1036637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66800" y="3124200"/>
            <a:ext cx="25908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Direct effect          only</a:t>
            </a:r>
          </a:p>
        </p:txBody>
      </p:sp>
    </p:spTree>
    <p:extLst>
      <p:ext uri="{BB962C8B-B14F-4D97-AF65-F5344CB8AC3E}">
        <p14:creationId xmlns:p14="http://schemas.microsoft.com/office/powerpoint/2010/main" val="1372102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3" grpId="0"/>
      <p:bldP spid="16" grpId="0"/>
      <p:bldP spid="4" grpId="0" animBg="1"/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>
          <a:xfrm>
            <a:off x="695325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Aerosol tests – initial conclusions</a:t>
            </a:r>
          </a:p>
        </p:txBody>
      </p:sp>
      <p:sp>
        <p:nvSpPr>
          <p:cNvPr id="66562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772400" cy="46482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400" dirty="0">
                <a:latin typeface="Times New Roman" charset="0"/>
              </a:rPr>
              <a:t>Tropical environments may be the most likely to see an </a:t>
            </a:r>
            <a:r>
              <a:rPr lang="en-US" sz="2400" dirty="0" smtClean="0">
                <a:latin typeface="Times New Roman" charset="0"/>
              </a:rPr>
              <a:t>impact – </a:t>
            </a:r>
            <a:r>
              <a:rPr lang="en-US" sz="2400" b="1" dirty="0" smtClean="0">
                <a:latin typeface="Times New Roman" charset="0"/>
              </a:rPr>
              <a:t>signal strength also very important (very low or very high AOD)</a:t>
            </a:r>
            <a:endParaRPr lang="en-US" sz="2400" b="1" dirty="0">
              <a:latin typeface="Times New Roman" charset="0"/>
            </a:endParaRPr>
          </a:p>
          <a:p>
            <a:pPr eaLnBrk="1" hangingPunct="1"/>
            <a:r>
              <a:rPr lang="en-US" sz="2400" dirty="0">
                <a:latin typeface="Times New Roman" charset="0"/>
              </a:rPr>
              <a:t>Strength of convection at this point, and with our model setup, may be difficult to correlate to aerosols</a:t>
            </a:r>
          </a:p>
          <a:p>
            <a:pPr eaLnBrk="1" hangingPunct="1"/>
            <a:r>
              <a:rPr lang="en-US" sz="2400" dirty="0">
                <a:latin typeface="Times New Roman" charset="0"/>
              </a:rPr>
              <a:t>Initial results for aerosol aware convective parameterization indicate more tests needed </a:t>
            </a:r>
          </a:p>
          <a:p>
            <a:pPr lvl="1" eaLnBrk="1" hangingPunct="1"/>
            <a:r>
              <a:rPr lang="en-US" sz="2000" dirty="0">
                <a:latin typeface="Times New Roman" charset="0"/>
                <a:ea typeface="ＭＳ Ｐゴシック" charset="0"/>
              </a:rPr>
              <a:t>Shallow convection</a:t>
            </a:r>
          </a:p>
          <a:p>
            <a:pPr lvl="1" eaLnBrk="1" hangingPunct="1"/>
            <a:r>
              <a:rPr lang="en-US" sz="2000" dirty="0">
                <a:latin typeface="Times New Roman" charset="0"/>
                <a:ea typeface="ＭＳ Ｐゴシック" charset="0"/>
              </a:rPr>
              <a:t>Use CCN from model</a:t>
            </a:r>
          </a:p>
          <a:p>
            <a:pPr eaLnBrk="1" hangingPunct="1"/>
            <a:r>
              <a:rPr lang="en-US" sz="2400" dirty="0">
                <a:latin typeface="Times New Roman" charset="0"/>
              </a:rPr>
              <a:t>3d impacts will depend on environmental conditions</a:t>
            </a:r>
          </a:p>
          <a:p>
            <a:pPr lvl="1" eaLnBrk="1" hangingPunct="1"/>
            <a:r>
              <a:rPr lang="en-US" sz="2000" dirty="0">
                <a:latin typeface="Times New Roman" charset="0"/>
                <a:ea typeface="ＭＳ Ｐゴシック" charset="0"/>
              </a:rPr>
              <a:t>Because of the dependence of precipitation efficiency on wind shear and </a:t>
            </a:r>
            <a:r>
              <a:rPr lang="en-US" sz="2000" dirty="0" err="1">
                <a:latin typeface="Times New Roman" charset="0"/>
                <a:ea typeface="ＭＳ Ｐゴシック" charset="0"/>
              </a:rPr>
              <a:t>subcloud</a:t>
            </a:r>
            <a:r>
              <a:rPr lang="en-US" sz="2000" dirty="0">
                <a:latin typeface="Times New Roman" charset="0"/>
                <a:ea typeface="ＭＳ Ｐゴシック" charset="0"/>
              </a:rPr>
              <a:t> humidity in addition to CCN, impacts in middle latitudes may be much more mixed</a:t>
            </a:r>
          </a:p>
        </p:txBody>
      </p:sp>
    </p:spTree>
    <p:extLst>
      <p:ext uri="{BB962C8B-B14F-4D97-AF65-F5344CB8AC3E}">
        <p14:creationId xmlns:p14="http://schemas.microsoft.com/office/powerpoint/2010/main" val="1942287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b="1">
                <a:latin typeface="Times New Roman" charset="0"/>
              </a:rPr>
              <a:t>Aerosol tests – ongoing and future work</a:t>
            </a:r>
          </a:p>
        </p:txBody>
      </p:sp>
      <p:sp>
        <p:nvSpPr>
          <p:cNvPr id="67586" name="Content Placeholder 2"/>
          <p:cNvSpPr>
            <a:spLocks noGrp="1"/>
          </p:cNvSpPr>
          <p:nvPr>
            <p:ph idx="1"/>
          </p:nvPr>
        </p:nvSpPr>
        <p:spPr>
          <a:xfrm>
            <a:off x="939800" y="904875"/>
            <a:ext cx="7772400" cy="5665788"/>
          </a:xfrm>
        </p:spPr>
        <p:txBody>
          <a:bodyPr/>
          <a:lstStyle/>
          <a:p>
            <a:pPr eaLnBrk="1" hangingPunct="1"/>
            <a:r>
              <a:rPr lang="en-US" sz="2400">
                <a:latin typeface="Times New Roman" charset="0"/>
              </a:rPr>
              <a:t>More simulations are currently being done with dx=1.7km, also over the mid latitude domain in southern Brazil</a:t>
            </a:r>
          </a:p>
          <a:p>
            <a:pPr eaLnBrk="1" hangingPunct="1"/>
            <a:r>
              <a:rPr lang="en-US" sz="2400">
                <a:latin typeface="Times New Roman" charset="0"/>
              </a:rPr>
              <a:t>We will also test simpler chemistry modules and microphysics schemes with a focus on:</a:t>
            </a:r>
          </a:p>
          <a:p>
            <a:pPr lvl="1" eaLnBrk="1" hangingPunct="1"/>
            <a:r>
              <a:rPr lang="en-US" sz="2000">
                <a:latin typeface="Times New Roman" charset="0"/>
                <a:ea typeface="ＭＳ Ｐゴシック" charset="0"/>
              </a:rPr>
              <a:t>Thompson aerosol aware microphysics would be much less expensive approach and will be used operationally at NCEP on regional scales</a:t>
            </a:r>
          </a:p>
          <a:p>
            <a:pPr lvl="1" eaLnBrk="1" hangingPunct="1"/>
            <a:r>
              <a:rPr lang="en-US" sz="2000">
                <a:latin typeface="Times New Roman" charset="0"/>
                <a:ea typeface="ＭＳ Ｐゴシック" charset="0"/>
              </a:rPr>
              <a:t>GF scheme can run with observed AOD (no chemistry at all necessary)</a:t>
            </a:r>
          </a:p>
          <a:p>
            <a:pPr lvl="1" eaLnBrk="1" hangingPunct="1"/>
            <a:r>
              <a:rPr lang="en-US" sz="2000">
                <a:latin typeface="Times New Roman" charset="0"/>
                <a:ea typeface="ＭＳ Ｐゴシック" charset="0"/>
              </a:rPr>
              <a:t>How simple can we go and still compare well to the complex simulations</a:t>
            </a:r>
          </a:p>
          <a:p>
            <a:pPr eaLnBrk="1" hangingPunct="1"/>
            <a:r>
              <a:rPr lang="en-US" sz="2400">
                <a:latin typeface="Times New Roman" charset="0"/>
              </a:rPr>
              <a:t>We are planning on testing the impact on NWP within a global modeling system (FIM, </a:t>
            </a:r>
            <a:r>
              <a:rPr lang="en-US" sz="2400">
                <a:solidFill>
                  <a:srgbClr val="FF0000"/>
                </a:solidFill>
                <a:latin typeface="Times New Roman" charset="0"/>
                <a:hlinkClick r:id="rId2"/>
              </a:rPr>
              <a:t>http://fim.noaa.gov</a:t>
            </a:r>
            <a:r>
              <a:rPr lang="en-US" sz="240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sz="2400">
                <a:latin typeface="Times New Roman" charset="0"/>
              </a:rPr>
              <a:t>), also for seasonal predictions using FIM-iHYCOM-Chem</a:t>
            </a:r>
          </a:p>
          <a:p>
            <a:pPr eaLnBrk="1" hangingPunct="1"/>
            <a:r>
              <a:rPr lang="en-US" sz="2400">
                <a:latin typeface="Times New Roman" charset="0"/>
              </a:rPr>
              <a:t>Experiments with stochasticism (J. Berner)</a:t>
            </a:r>
          </a:p>
        </p:txBody>
      </p:sp>
    </p:spTree>
    <p:extLst>
      <p:ext uri="{BB962C8B-B14F-4D97-AF65-F5344CB8AC3E}">
        <p14:creationId xmlns:p14="http://schemas.microsoft.com/office/powerpoint/2010/main" val="4152658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4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6" name="Picture 4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7" name="Picture 5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8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4629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eaLnBrk="1" hangingPunct="1"/>
            <a:fld id="{A26F0F6D-A3F3-C346-9D5F-274B1D9D5469}" type="slidenum">
              <a:rPr lang="en-US" sz="1600" b="1">
                <a:solidFill>
                  <a:srgbClr val="003399"/>
                </a:solidFill>
                <a:latin typeface="Calibri" charset="0"/>
              </a:rPr>
              <a:pPr eaLnBrk="1" hangingPunct="1"/>
              <a:t>7</a:t>
            </a:fld>
            <a:endParaRPr lang="en-US" sz="1600" b="1">
              <a:solidFill>
                <a:srgbClr val="003399"/>
              </a:solidFill>
              <a:latin typeface="Calibri" charset="0"/>
            </a:endParaRPr>
          </a:p>
        </p:txBody>
      </p:sp>
      <p:sp>
        <p:nvSpPr>
          <p:cNvPr id="154630" name="Text Box 2"/>
          <p:cNvSpPr txBox="1">
            <a:spLocks noChangeArrowheads="1"/>
          </p:cNvSpPr>
          <p:nvPr/>
        </p:nvSpPr>
        <p:spPr bwMode="auto">
          <a:xfrm>
            <a:off x="312738" y="0"/>
            <a:ext cx="88312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000099"/>
                </a:solidFill>
                <a:latin typeface="Arial Black" charset="0"/>
                <a:cs typeface="Arial Black" charset="0"/>
              </a:rPr>
              <a:t>Tapering of Shallow-Cu Scheme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2738" y="788988"/>
            <a:ext cx="8755062" cy="5632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Based off of </a:t>
            </a:r>
            <a:r>
              <a:rPr lang="en-US" sz="2400" b="1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Honnert</a:t>
            </a:r>
            <a:r>
              <a:rPr lang="en-US" sz="2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et al. (2011, JAS):</a:t>
            </a: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  <a:defRPr/>
            </a:pPr>
            <a:r>
              <a:rPr lang="en-US" sz="24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TKE partition in the entrainment layer</a:t>
            </a: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  <a:defRPr/>
            </a:pPr>
            <a:endParaRPr lang="en-US" sz="2400" dirty="0">
              <a:solidFill>
                <a:srgbClr val="0000FF"/>
              </a:solidFill>
              <a:latin typeface="Calibri"/>
              <a:ea typeface="+mn-ea"/>
              <a:cs typeface="+mn-cs"/>
            </a:endParaRP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  <a:defRPr/>
            </a:pPr>
            <a:endParaRPr lang="en-US" sz="2400" dirty="0">
              <a:solidFill>
                <a:srgbClr val="0000FF"/>
              </a:solidFill>
              <a:latin typeface="Calibri"/>
              <a:ea typeface="+mn-ea"/>
              <a:cs typeface="+mn-cs"/>
            </a:endParaRP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  <a:defRPr/>
            </a:pPr>
            <a:endParaRPr lang="en-US" sz="2400" dirty="0">
              <a:solidFill>
                <a:srgbClr val="0000FF"/>
              </a:solidFill>
              <a:latin typeface="Calibri"/>
              <a:ea typeface="+mn-ea"/>
              <a:cs typeface="+mn-cs"/>
            </a:endParaRP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  <a:defRPr/>
            </a:pPr>
            <a:endParaRPr lang="en-US" sz="2400" dirty="0">
              <a:solidFill>
                <a:srgbClr val="0000FF"/>
              </a:solidFill>
              <a:latin typeface="Calibri"/>
              <a:ea typeface="+mn-ea"/>
              <a:cs typeface="+mn-cs"/>
            </a:endParaRP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  <a:defRPr/>
            </a:pPr>
            <a:endParaRPr lang="en-US" sz="2400" dirty="0">
              <a:solidFill>
                <a:srgbClr val="0000FF"/>
              </a:solidFill>
              <a:latin typeface="Calibri"/>
              <a:ea typeface="+mn-ea"/>
              <a:cs typeface="+mn-cs"/>
            </a:endParaRP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  <a:defRPr/>
            </a:pPr>
            <a:endParaRPr lang="en-US" sz="2400" dirty="0">
              <a:solidFill>
                <a:srgbClr val="0000FF"/>
              </a:solidFill>
              <a:latin typeface="Calibri"/>
              <a:ea typeface="+mn-ea"/>
              <a:cs typeface="+mn-cs"/>
            </a:endParaRP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  <a:defRPr/>
            </a:pPr>
            <a:endParaRPr lang="en-US" sz="2400" dirty="0">
              <a:solidFill>
                <a:srgbClr val="0000FF"/>
              </a:solidFill>
              <a:latin typeface="Calibri"/>
              <a:ea typeface="+mn-ea"/>
              <a:cs typeface="+mn-cs"/>
            </a:endParaRP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  <a:defRPr/>
            </a:pPr>
            <a:endParaRPr lang="en-US" sz="2400" dirty="0">
              <a:solidFill>
                <a:srgbClr val="0000FF"/>
              </a:solidFill>
              <a:latin typeface="Calibri"/>
              <a:ea typeface="+mn-ea"/>
              <a:cs typeface="+mn-cs"/>
            </a:endParaRP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  <a:defRPr/>
            </a:pPr>
            <a:endParaRPr lang="en-US" sz="2400" dirty="0">
              <a:solidFill>
                <a:srgbClr val="0000FF"/>
              </a:solidFill>
              <a:latin typeface="Calibri"/>
              <a:ea typeface="+mn-ea"/>
              <a:cs typeface="+mn-cs"/>
            </a:endParaRP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  <a:defRPr/>
            </a:pPr>
            <a:endParaRPr lang="en-US" sz="2400" dirty="0">
              <a:solidFill>
                <a:srgbClr val="0000FF"/>
              </a:solidFill>
              <a:latin typeface="Calibri"/>
              <a:ea typeface="+mn-ea"/>
              <a:cs typeface="+mn-cs"/>
            </a:endParaRP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  <a:defRPr/>
            </a:pPr>
            <a:endParaRPr lang="en-US" sz="2400" dirty="0">
              <a:solidFill>
                <a:srgbClr val="0000FF"/>
              </a:solidFill>
              <a:latin typeface="Calibri"/>
              <a:ea typeface="+mn-ea"/>
              <a:cs typeface="+mn-cs"/>
            </a:endParaRP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  <a:defRPr/>
            </a:pPr>
            <a:endParaRPr lang="en-US" sz="2400" dirty="0">
              <a:solidFill>
                <a:srgbClr val="0000FF"/>
              </a:solidFill>
              <a:latin typeface="Calibri"/>
              <a:ea typeface="+mn-ea"/>
              <a:cs typeface="+mn-cs"/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Other methods are/will be tested (i.e., Shin and Hong 2013, JAS).</a:t>
            </a:r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>
            <a:off x="238125" y="6384925"/>
            <a:ext cx="703103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>
                <a:solidFill>
                  <a:srgbClr val="003399"/>
                </a:solidFill>
                <a:latin typeface="Calibri" pitchFamily="34" charset="0"/>
                <a:ea typeface="+mn-ea"/>
                <a:cs typeface="+mn-cs"/>
              </a:rPr>
              <a:t>RAP/HRRR		Grey Zone Testing</a:t>
            </a:r>
            <a:endParaRPr lang="en-US" sz="2000" b="1" i="1" dirty="0">
              <a:solidFill>
                <a:srgbClr val="003399"/>
              </a:solidFill>
              <a:latin typeface="Calibri" pitchFamily="34" charset="0"/>
              <a:ea typeface="+mn-ea"/>
              <a:cs typeface="+mn-cs"/>
            </a:endParaRPr>
          </a:p>
        </p:txBody>
      </p:sp>
      <p:grpSp>
        <p:nvGrpSpPr>
          <p:cNvPr id="154633" name="Group 4"/>
          <p:cNvGrpSpPr>
            <a:grpSpLocks/>
          </p:cNvGrpSpPr>
          <p:nvPr/>
        </p:nvGrpSpPr>
        <p:grpSpPr bwMode="auto">
          <a:xfrm>
            <a:off x="1776413" y="1676400"/>
            <a:ext cx="4295775" cy="4160838"/>
            <a:chOff x="1776663" y="1677101"/>
            <a:chExt cx="4296272" cy="4159872"/>
          </a:xfrm>
        </p:grpSpPr>
        <p:pic>
          <p:nvPicPr>
            <p:cNvPr id="154634" name="Picture 2" descr="Screen shot 2014-04-18 at 2.27.44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663" y="1701524"/>
              <a:ext cx="4296272" cy="4135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149768" y="1677101"/>
              <a:ext cx="1278086" cy="36980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Book Antiqua"/>
                  <a:ea typeface="+mn-ea"/>
                  <a:cs typeface="Book Antiqua"/>
                </a:rPr>
                <a:t>Figure 5 </a:t>
              </a:r>
              <a:endParaRPr lang="en-US" dirty="0">
                <a:solidFill>
                  <a:prstClr val="black"/>
                </a:solidFill>
                <a:latin typeface="Book Antiqua"/>
                <a:ea typeface="+mn-ea"/>
                <a:cs typeface="Book Antiq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2308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Juice_drop"/>
          <p:cNvPicPr>
            <a:picLocks noChangeAspect="1" noChangeArrowheads="1"/>
          </p:cNvPicPr>
          <p:nvPr/>
        </p:nvPicPr>
        <p:blipFill>
          <a:blip r:embed="rId2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Juice_drop"/>
          <p:cNvPicPr>
            <a:picLocks noChangeAspect="1" noChangeArrowheads="1"/>
          </p:cNvPicPr>
          <p:nvPr/>
        </p:nvPicPr>
        <p:blipFill>
          <a:blip r:embed="rId3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4400" y="6457950"/>
            <a:ext cx="533400" cy="400050"/>
          </a:xfrm>
        </p:spPr>
        <p:txBody>
          <a:bodyPr/>
          <a:lstStyle/>
          <a:p>
            <a:fld id="{0623A093-28FF-41ED-B809-977C58BD55F4}" type="slidenum">
              <a:rPr lang="en-US" sz="1600" b="1" smtClean="0">
                <a:solidFill>
                  <a:srgbClr val="003399"/>
                </a:solidFill>
                <a:latin typeface="Calibri" pitchFamily="34" charset="0"/>
              </a:rPr>
              <a:pPr/>
              <a:t>8</a:t>
            </a:fld>
            <a:endParaRPr lang="en-US" sz="1600" b="1" dirty="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39328" y="0"/>
            <a:ext cx="862847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 smtClean="0">
                <a:solidFill>
                  <a:srgbClr val="000099"/>
                </a:solidFill>
                <a:latin typeface="Arial Black"/>
                <a:cs typeface="Arial Black"/>
              </a:rPr>
              <a:t>Aerosol awareness</a:t>
            </a:r>
            <a:endParaRPr lang="en-US" sz="3600" dirty="0">
              <a:solidFill>
                <a:srgbClr val="000099"/>
              </a:solidFill>
              <a:latin typeface="Arial Black"/>
              <a:cs typeface="Arial Blac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9328" y="4920202"/>
            <a:ext cx="84552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The dependency introduced through precipitation efficiency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can have a strong effect on downdrafts, but is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limited by other environmental conditions (e.g., if the precipitation efficiency is already very low, it cannot get much lower, and vice versa)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687" y="1134550"/>
            <a:ext cx="86284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How do we get CCN?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</a:rPr>
              <a:t> Most sophisticated approach: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</a:rPr>
              <a:t>directly </a:t>
            </a:r>
            <a:r>
              <a:rPr lang="en-US" sz="2400" b="1" dirty="0">
                <a:solidFill>
                  <a:srgbClr val="FF0000"/>
                </a:solidFill>
              </a:rPr>
              <a:t>from complex model results (WRF-</a:t>
            </a:r>
            <a:r>
              <a:rPr lang="en-US" sz="2400" b="1" dirty="0" err="1">
                <a:solidFill>
                  <a:srgbClr val="FF0000"/>
                </a:solidFill>
              </a:rPr>
              <a:t>Chem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</a:rPr>
              <a:t>Simplest approach: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</a:rPr>
              <a:t>from </a:t>
            </a:r>
            <a:r>
              <a:rPr lang="en-US" sz="2400" b="1" dirty="0">
                <a:solidFill>
                  <a:srgbClr val="FF0000"/>
                </a:solidFill>
              </a:rPr>
              <a:t>observed Aerosol Optical Thickness (AOT) at 550 nm (global or regional analysis), following Rosenfeld et al. (2008) and </a:t>
            </a:r>
            <a:r>
              <a:rPr lang="en-US" sz="2400" b="1" dirty="0" err="1">
                <a:solidFill>
                  <a:srgbClr val="FF0000"/>
                </a:solidFill>
              </a:rPr>
              <a:t>Andreae</a:t>
            </a:r>
            <a:r>
              <a:rPr lang="en-US" sz="2400" b="1" dirty="0">
                <a:solidFill>
                  <a:srgbClr val="FF0000"/>
                </a:solidFill>
              </a:rPr>
              <a:t> et al (2008), </a:t>
            </a:r>
            <a:r>
              <a:rPr lang="en-US" sz="2400" b="1" dirty="0" smtClean="0">
                <a:solidFill>
                  <a:srgbClr val="FF0000"/>
                </a:solidFill>
              </a:rPr>
              <a:t>using</a:t>
            </a:r>
            <a:endParaRPr lang="en-US" sz="2400" b="1" dirty="0">
              <a:solidFill>
                <a:srgbClr val="FF0000"/>
              </a:solidFill>
            </a:endParaRPr>
          </a:p>
          <a:p>
            <a:pPr lvl="1"/>
            <a:endParaRPr lang="en-US" sz="12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</a:rPr>
              <a:t>Or anywhere in between – depending on complexity of model </a:t>
            </a:r>
            <a:r>
              <a:rPr lang="en-US" sz="2400" b="1" dirty="0" smtClean="0">
                <a:solidFill>
                  <a:srgbClr val="FF0000"/>
                </a:solidFill>
              </a:rPr>
              <a:t>setup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aod_cc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190" y="3649096"/>
            <a:ext cx="3365116" cy="59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38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3" descr="Screen shot 2013-08-13 at 1.05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0" name="Picture 4" descr="NOAA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7938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1" name="Title 1"/>
          <p:cNvSpPr>
            <a:spLocks noGrp="1"/>
          </p:cNvSpPr>
          <p:nvPr>
            <p:ph type="ctrTitle"/>
          </p:nvPr>
        </p:nvSpPr>
        <p:spPr>
          <a:xfrm>
            <a:off x="201613" y="22225"/>
            <a:ext cx="8942387" cy="17145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Calibri" charset="0"/>
                <a:cs typeface="Tahoma" charset="0"/>
              </a:rPr>
              <a:t>Improving WRF Physics to Better Perform Across a Wide Range of Spatial Scales</a:t>
            </a:r>
          </a:p>
        </p:txBody>
      </p:sp>
      <p:sp>
        <p:nvSpPr>
          <p:cNvPr id="155652" name="TextBox 7"/>
          <p:cNvSpPr txBox="1">
            <a:spLocks noChangeArrowheads="1"/>
          </p:cNvSpPr>
          <p:nvPr/>
        </p:nvSpPr>
        <p:spPr bwMode="auto">
          <a:xfrm>
            <a:off x="304800" y="1524000"/>
            <a:ext cx="86915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00FF"/>
                </a:solidFill>
                <a:latin typeface="Calibri" charset="0"/>
                <a:cs typeface="Tahoma" charset="0"/>
              </a:rPr>
              <a:t>Joseph Olson and Georg Grell</a:t>
            </a:r>
          </a:p>
          <a:p>
            <a:pPr algn="ctr" eaLnBrk="1" hangingPunct="1"/>
            <a:endParaRPr lang="en-US">
              <a:solidFill>
                <a:srgbClr val="0000FF"/>
              </a:solidFill>
              <a:latin typeface="Calibri" charset="0"/>
              <a:cs typeface="Tahoma" charset="0"/>
            </a:endParaRPr>
          </a:p>
          <a:p>
            <a:pPr algn="ctr" eaLnBrk="1" hangingPunct="1"/>
            <a:endParaRPr lang="en-US">
              <a:solidFill>
                <a:srgbClr val="0000FF"/>
              </a:solidFill>
              <a:latin typeface="Calibri" charset="0"/>
              <a:cs typeface="Tahoma" charset="0"/>
            </a:endParaRPr>
          </a:p>
        </p:txBody>
      </p:sp>
      <p:pic>
        <p:nvPicPr>
          <p:cNvPr id="155653" name="Picture 122" descr="C:\Documents and Settings\osborn.FSL-NT.000\Desktop\My Documents\Misc. Graphics-Text\logos\CIRES_Logo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5600" y="79375"/>
            <a:ext cx="3760788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4" name="Picture 122" descr="C:\Documents and Settings\osborn.FSL-NT.000\Desktop\My Documents\Misc. Graphics-Text\logos\CIRES_Logo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0" y="231775"/>
            <a:ext cx="3760788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5" name="Picture 122" descr="C:\Documents and Settings\osborn.FSL-NT.000\Desktop\My Documents\Misc. Graphics-Text\logos\CIRES_Logo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0400" y="384175"/>
            <a:ext cx="3760788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6" name="Picture 122" descr="C:\Documents and Settings\osborn.FSL-NT.000\Desktop\My Documents\Misc. Graphics-Text\logos\CIRES_Logo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2800" y="536575"/>
            <a:ext cx="3760788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7" name="Picture 2" descr="CIR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5610225"/>
            <a:ext cx="25511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8" name="Rectangle 1"/>
          <p:cNvSpPr>
            <a:spLocks noChangeArrowheads="1"/>
          </p:cNvSpPr>
          <p:nvPr/>
        </p:nvSpPr>
        <p:spPr bwMode="auto">
          <a:xfrm>
            <a:off x="0" y="2209800"/>
            <a:ext cx="9144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/>
              <a:t>Test Case: Grey Zone Project</a:t>
            </a:r>
          </a:p>
          <a:p>
            <a:pPr algn="ctr"/>
            <a:endParaRPr lang="en-US" sz="2400" b="1">
              <a:solidFill>
                <a:schemeClr val="bg1"/>
              </a:solidFill>
            </a:endParaRPr>
          </a:p>
          <a:p>
            <a:pPr lvl="1" algn="ctr"/>
            <a:r>
              <a:rPr lang="en-US" sz="2400" b="1">
                <a:solidFill>
                  <a:schemeClr val="bg1"/>
                </a:solidFill>
              </a:rPr>
              <a:t>Organized by the U.K. Met Office with many participants from around the world.</a:t>
            </a:r>
          </a:p>
          <a:p>
            <a:pPr lvl="1" algn="ctr"/>
            <a:r>
              <a:rPr lang="en-US" sz="2400" b="1">
                <a:solidFill>
                  <a:schemeClr val="bg1"/>
                </a:solidFill>
              </a:rPr>
              <a:t>Cold-air outbreak case over N. Atlantic.</a:t>
            </a:r>
          </a:p>
          <a:p>
            <a:pPr lvl="1" algn="ctr"/>
            <a:r>
              <a:rPr lang="en-US" sz="2400" b="1">
                <a:solidFill>
                  <a:schemeClr val="bg1"/>
                </a:solidFill>
              </a:rPr>
              <a:t>Primarily shallow-cumulus regime with very little deep convection</a:t>
            </a:r>
            <a:r>
              <a:rPr lang="en-US" sz="240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8819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64565</TotalTime>
  <Words>3410</Words>
  <Application>Microsoft Macintosh PowerPoint</Application>
  <PresentationFormat>On-screen Show (4:3)</PresentationFormat>
  <Paragraphs>422</Paragraphs>
  <Slides>63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Office Theme</vt:lpstr>
      <vt:lpstr>Equation</vt:lpstr>
      <vt:lpstr>PowerPoint Presentation</vt:lpstr>
      <vt:lpstr>Structure of talk</vt:lpstr>
      <vt:lpstr>PowerPoint Presentation</vt:lpstr>
      <vt:lpstr>PowerPoint Presentation</vt:lpstr>
      <vt:lpstr>The scale awareness: Our adaptation of Arakawa’s approach</vt:lpstr>
      <vt:lpstr>PowerPoint Presentation</vt:lpstr>
      <vt:lpstr>PowerPoint Presentation</vt:lpstr>
      <vt:lpstr>PowerPoint Presentation</vt:lpstr>
      <vt:lpstr>Improving WRF Physics to Better Perform Across a Wide Range of Spatial Scales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Scale-awareness seems to work fine with the very simple Arakawa (2011) approach, as well as other very simple assumptions to estimate a fractional coverage.</vt:lpstr>
      <vt:lpstr>PowerPoint Presentation</vt:lpstr>
      <vt:lpstr>PowerPoint Presentation</vt:lpstr>
      <vt:lpstr>So, with all those changes, where are we now for the global model?</vt:lpstr>
      <vt:lpstr>120hr height anomaly correlations as of latest HIWPP meeting (May 2015) - close</vt:lpstr>
      <vt:lpstr>Remaining problem to solve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Stochastic Parameter Perturbation in GF Scheme</vt:lpstr>
      <vt:lpstr>Comparison of performance between mixed physic and stochastically perturbed parameters ensembles</vt:lpstr>
      <vt:lpstr>Ensemble Mean Frequency Bias and Gilbert Skill Score</vt:lpstr>
      <vt:lpstr>Ensemble Statistics</vt:lpstr>
      <vt:lpstr>Brier Skill and its decomposition to Reliability and Resolution</vt:lpstr>
      <vt:lpstr>Combination of stochastic physics and SKEB impact on standard variables</vt:lpstr>
      <vt:lpstr>Conv prec rate (mm/h) from cumulus parameterization (area average over Amazonia domain)</vt:lpstr>
      <vt:lpstr>PowerPoint Presentation</vt:lpstr>
      <vt:lpstr>(2) Evaluate impact of stochastically perturbing vertical mass flux PDF’s</vt:lpstr>
      <vt:lpstr>PowerPoint Presentation</vt:lpstr>
      <vt:lpstr>Currently receiving much attention at operational NWP centers: Aerosols  Interaction with radiation (direct and semi-direct effect), clouds (indirect effect), and impact on data assimilation</vt:lpstr>
      <vt:lpstr>PowerPoint Presentation</vt:lpstr>
      <vt:lpstr>PowerPoint Presentation</vt:lpstr>
      <vt:lpstr>RMSE:  2-m Temperature</vt:lpstr>
      <vt:lpstr>BIAS: 2m Temperature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Aerosol tests – initial conclusions</vt:lpstr>
      <vt:lpstr>Aerosol tests – ongoing and future work</vt:lpstr>
    </vt:vector>
  </TitlesOfParts>
  <Company>University of Colorado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Curtis Alexander</dc:creator>
  <cp:lastModifiedBy>Georg Grell</cp:lastModifiedBy>
  <cp:revision>632</cp:revision>
  <cp:lastPrinted>2014-01-28T22:30:27Z</cp:lastPrinted>
  <dcterms:created xsi:type="dcterms:W3CDTF">2013-01-06T05:44:54Z</dcterms:created>
  <dcterms:modified xsi:type="dcterms:W3CDTF">2015-07-13T14:13:30Z</dcterms:modified>
</cp:coreProperties>
</file>