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mov" ContentType="video/unknown"/>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4.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theme/themeOverride5.xml" ContentType="application/vnd.openxmlformats-officedocument.themeOverride+xml"/>
  <Override PartName="/ppt/drawings/drawing4.xml" ContentType="application/vnd.openxmlformats-officedocument.drawingml.chartshapes+xml"/>
  <Override PartName="/ppt/charts/chart5.xml" ContentType="application/vnd.openxmlformats-officedocument.drawingml.chart+xml"/>
  <Override PartName="/ppt/theme/themeOverride6.xml" ContentType="application/vnd.openxmlformats-officedocument.themeOverride+xml"/>
  <Override PartName="/ppt/drawings/drawing5.xml" ContentType="application/vnd.openxmlformats-officedocument.drawingml.chartshapes+xml"/>
  <Override PartName="/ppt/charts/chart6.xml" ContentType="application/vnd.openxmlformats-officedocument.drawingml.chart+xml"/>
  <Override PartName="/ppt/theme/themeOverride7.xml" ContentType="application/vnd.openxmlformats-officedocument.themeOverride+xml"/>
  <Override PartName="/ppt/drawings/drawing6.xml" ContentType="application/vnd.openxmlformats-officedocument.drawingml.chartshapes+xml"/>
  <Override PartName="/ppt/charts/chart7.xml" ContentType="application/vnd.openxmlformats-officedocument.drawingml.chart+xml"/>
  <Override PartName="/ppt/theme/themeOverride8.xml" ContentType="application/vnd.openxmlformats-officedocument.themeOverride+xml"/>
  <Override PartName="/ppt/drawings/drawing7.xml" ContentType="application/vnd.openxmlformats-officedocument.drawingml.chartshapes+xml"/>
  <Override PartName="/ppt/charts/chart8.xml" ContentType="application/vnd.openxmlformats-officedocument.drawingml.chart+xml"/>
  <Override PartName="/ppt/theme/themeOverride9.xml" ContentType="application/vnd.openxmlformats-officedocument.themeOverride+xml"/>
  <Override PartName="/ppt/drawings/drawing8.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 id="2147483824" r:id="rId2"/>
    <p:sldMasterId id="2147483942" r:id="rId3"/>
    <p:sldMasterId id="2147483976" r:id="rId4"/>
    <p:sldMasterId id="2147484030" r:id="rId5"/>
    <p:sldMasterId id="2147484060" r:id="rId6"/>
    <p:sldMasterId id="2147484077" r:id="rId7"/>
    <p:sldMasterId id="2147484213" r:id="rId8"/>
    <p:sldMasterId id="2147484226" r:id="rId9"/>
    <p:sldMasterId id="2147484273" r:id="rId10"/>
    <p:sldMasterId id="2147484309" r:id="rId11"/>
    <p:sldMasterId id="2147484321" r:id="rId12"/>
    <p:sldMasterId id="2147484333" r:id="rId13"/>
  </p:sldMasterIdLst>
  <p:notesMasterIdLst>
    <p:notesMasterId r:id="rId164"/>
  </p:notesMasterIdLst>
  <p:handoutMasterIdLst>
    <p:handoutMasterId r:id="rId165"/>
  </p:handoutMasterIdLst>
  <p:sldIdLst>
    <p:sldId id="946" r:id="rId14"/>
    <p:sldId id="1021" r:id="rId15"/>
    <p:sldId id="1026" r:id="rId16"/>
    <p:sldId id="1027" r:id="rId17"/>
    <p:sldId id="1417" r:id="rId18"/>
    <p:sldId id="1418" r:id="rId19"/>
    <p:sldId id="1419" r:id="rId20"/>
    <p:sldId id="1420" r:id="rId21"/>
    <p:sldId id="1416" r:id="rId22"/>
    <p:sldId id="1422" r:id="rId23"/>
    <p:sldId id="1423" r:id="rId24"/>
    <p:sldId id="1424" r:id="rId25"/>
    <p:sldId id="1425" r:id="rId26"/>
    <p:sldId id="1426" r:id="rId27"/>
    <p:sldId id="1427" r:id="rId28"/>
    <p:sldId id="1278" r:id="rId29"/>
    <p:sldId id="1287" r:id="rId30"/>
    <p:sldId id="1288" r:id="rId31"/>
    <p:sldId id="1279" r:id="rId32"/>
    <p:sldId id="1280" r:id="rId33"/>
    <p:sldId id="957" r:id="rId34"/>
    <p:sldId id="1082" r:id="rId35"/>
    <p:sldId id="1088" r:id="rId36"/>
    <p:sldId id="1089" r:id="rId37"/>
    <p:sldId id="1092" r:id="rId38"/>
    <p:sldId id="1093" r:id="rId39"/>
    <p:sldId id="1120" r:id="rId40"/>
    <p:sldId id="1184" r:id="rId41"/>
    <p:sldId id="1185" r:id="rId42"/>
    <p:sldId id="1186" r:id="rId43"/>
    <p:sldId id="1126" r:id="rId44"/>
    <p:sldId id="1341" r:id="rId45"/>
    <p:sldId id="1342" r:id="rId46"/>
    <p:sldId id="1343" r:id="rId47"/>
    <p:sldId id="1346" r:id="rId48"/>
    <p:sldId id="1347" r:id="rId49"/>
    <p:sldId id="1041" r:id="rId50"/>
    <p:sldId id="1345" r:id="rId51"/>
    <p:sldId id="1344" r:id="rId52"/>
    <p:sldId id="1195" r:id="rId53"/>
    <p:sldId id="1045" r:id="rId54"/>
    <p:sldId id="1196" r:id="rId55"/>
    <p:sldId id="1289" r:id="rId56"/>
    <p:sldId id="1290" r:id="rId57"/>
    <p:sldId id="1291" r:id="rId58"/>
    <p:sldId id="1292" r:id="rId59"/>
    <p:sldId id="1293" r:id="rId60"/>
    <p:sldId id="1294" r:id="rId61"/>
    <p:sldId id="1295" r:id="rId62"/>
    <p:sldId id="1296" r:id="rId63"/>
    <p:sldId id="1297" r:id="rId64"/>
    <p:sldId id="1298" r:id="rId65"/>
    <p:sldId id="1299" r:id="rId66"/>
    <p:sldId id="1300" r:id="rId67"/>
    <p:sldId id="1302" r:id="rId68"/>
    <p:sldId id="1301" r:id="rId69"/>
    <p:sldId id="1340" r:id="rId70"/>
    <p:sldId id="1303" r:id="rId71"/>
    <p:sldId id="1304" r:id="rId72"/>
    <p:sldId id="1305" r:id="rId73"/>
    <p:sldId id="1308" r:id="rId74"/>
    <p:sldId id="1306" r:id="rId75"/>
    <p:sldId id="1309" r:id="rId76"/>
    <p:sldId id="1338" r:id="rId77"/>
    <p:sldId id="1339" r:id="rId78"/>
    <p:sldId id="1311" r:id="rId79"/>
    <p:sldId id="1312" r:id="rId80"/>
    <p:sldId id="1313" r:id="rId81"/>
    <p:sldId id="1314" r:id="rId82"/>
    <p:sldId id="1315" r:id="rId83"/>
    <p:sldId id="1316" r:id="rId84"/>
    <p:sldId id="1317" r:id="rId85"/>
    <p:sldId id="1318" r:id="rId86"/>
    <p:sldId id="1319" r:id="rId87"/>
    <p:sldId id="1320" r:id="rId88"/>
    <p:sldId id="1321" r:id="rId89"/>
    <p:sldId id="1322" r:id="rId90"/>
    <p:sldId id="1323" r:id="rId91"/>
    <p:sldId id="1324" r:id="rId92"/>
    <p:sldId id="1325" r:id="rId93"/>
    <p:sldId id="1326" r:id="rId94"/>
    <p:sldId id="1327" r:id="rId95"/>
    <p:sldId id="1328" r:id="rId96"/>
    <p:sldId id="1329" r:id="rId97"/>
    <p:sldId id="1330" r:id="rId98"/>
    <p:sldId id="1331" r:id="rId99"/>
    <p:sldId id="1332" r:id="rId100"/>
    <p:sldId id="1333" r:id="rId101"/>
    <p:sldId id="1334" r:id="rId102"/>
    <p:sldId id="1335" r:id="rId103"/>
    <p:sldId id="1336" r:id="rId104"/>
    <p:sldId id="1337" r:id="rId105"/>
    <p:sldId id="1381" r:id="rId106"/>
    <p:sldId id="1404" r:id="rId107"/>
    <p:sldId id="1410" r:id="rId108"/>
    <p:sldId id="1411" r:id="rId109"/>
    <p:sldId id="1412" r:id="rId110"/>
    <p:sldId id="1386" r:id="rId111"/>
    <p:sldId id="1387" r:id="rId112"/>
    <p:sldId id="1388" r:id="rId113"/>
    <p:sldId id="1389" r:id="rId114"/>
    <p:sldId id="1390" r:id="rId115"/>
    <p:sldId id="1391" r:id="rId116"/>
    <p:sldId id="1392" r:id="rId117"/>
    <p:sldId id="1393" r:id="rId118"/>
    <p:sldId id="1394" r:id="rId119"/>
    <p:sldId id="1395" r:id="rId120"/>
    <p:sldId id="1396" r:id="rId121"/>
    <p:sldId id="1413" r:id="rId122"/>
    <p:sldId id="1397" r:id="rId123"/>
    <p:sldId id="1398" r:id="rId124"/>
    <p:sldId id="1399" r:id="rId125"/>
    <p:sldId id="1400" r:id="rId126"/>
    <p:sldId id="1401" r:id="rId127"/>
    <p:sldId id="1402" r:id="rId128"/>
    <p:sldId id="1403" r:id="rId129"/>
    <p:sldId id="1414" r:id="rId130"/>
    <p:sldId id="1415" r:id="rId131"/>
    <p:sldId id="1428" r:id="rId132"/>
    <p:sldId id="1429" r:id="rId133"/>
    <p:sldId id="1421" r:id="rId134"/>
    <p:sldId id="1348" r:id="rId135"/>
    <p:sldId id="1349" r:id="rId136"/>
    <p:sldId id="1353" r:id="rId137"/>
    <p:sldId id="1350" r:id="rId138"/>
    <p:sldId id="1351" r:id="rId139"/>
    <p:sldId id="1352" r:id="rId140"/>
    <p:sldId id="1354" r:id="rId141"/>
    <p:sldId id="1355" r:id="rId142"/>
    <p:sldId id="1356" r:id="rId143"/>
    <p:sldId id="1357" r:id="rId144"/>
    <p:sldId id="1358" r:id="rId145"/>
    <p:sldId id="1359" r:id="rId146"/>
    <p:sldId id="1360" r:id="rId147"/>
    <p:sldId id="1361" r:id="rId148"/>
    <p:sldId id="1362" r:id="rId149"/>
    <p:sldId id="1363" r:id="rId150"/>
    <p:sldId id="1364" r:id="rId151"/>
    <p:sldId id="1365" r:id="rId152"/>
    <p:sldId id="1366" r:id="rId153"/>
    <p:sldId id="1367" r:id="rId154"/>
    <p:sldId id="1368" r:id="rId155"/>
    <p:sldId id="1369" r:id="rId156"/>
    <p:sldId id="1370" r:id="rId157"/>
    <p:sldId id="1371" r:id="rId158"/>
    <p:sldId id="1372" r:id="rId159"/>
    <p:sldId id="1373" r:id="rId160"/>
    <p:sldId id="1374" r:id="rId161"/>
    <p:sldId id="1375" r:id="rId162"/>
    <p:sldId id="1376" r:id="rId163"/>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Times New Roman" pitchFamily="-32" charset="0"/>
        <a:ea typeface="+mn-ea"/>
        <a:cs typeface="+mn-cs"/>
      </a:defRPr>
    </a:lvl1pPr>
    <a:lvl2pPr marL="457200" algn="l" rtl="0" fontAlgn="base">
      <a:spcBef>
        <a:spcPct val="0"/>
      </a:spcBef>
      <a:spcAft>
        <a:spcPct val="0"/>
      </a:spcAft>
      <a:defRPr sz="2400" kern="1200">
        <a:solidFill>
          <a:schemeClr val="tx1"/>
        </a:solidFill>
        <a:latin typeface="Times New Roman" pitchFamily="-32" charset="0"/>
        <a:ea typeface="+mn-ea"/>
        <a:cs typeface="+mn-cs"/>
      </a:defRPr>
    </a:lvl2pPr>
    <a:lvl3pPr marL="914400" algn="l" rtl="0" fontAlgn="base">
      <a:spcBef>
        <a:spcPct val="0"/>
      </a:spcBef>
      <a:spcAft>
        <a:spcPct val="0"/>
      </a:spcAft>
      <a:defRPr sz="2400" kern="1200">
        <a:solidFill>
          <a:schemeClr val="tx1"/>
        </a:solidFill>
        <a:latin typeface="Times New Roman" pitchFamily="-32" charset="0"/>
        <a:ea typeface="+mn-ea"/>
        <a:cs typeface="+mn-cs"/>
      </a:defRPr>
    </a:lvl3pPr>
    <a:lvl4pPr marL="1371600" algn="l" rtl="0" fontAlgn="base">
      <a:spcBef>
        <a:spcPct val="0"/>
      </a:spcBef>
      <a:spcAft>
        <a:spcPct val="0"/>
      </a:spcAft>
      <a:defRPr sz="2400" kern="1200">
        <a:solidFill>
          <a:schemeClr val="tx1"/>
        </a:solidFill>
        <a:latin typeface="Times New Roman" pitchFamily="-32" charset="0"/>
        <a:ea typeface="+mn-ea"/>
        <a:cs typeface="+mn-cs"/>
      </a:defRPr>
    </a:lvl4pPr>
    <a:lvl5pPr marL="1828800" algn="l" rtl="0" fontAlgn="base">
      <a:spcBef>
        <a:spcPct val="0"/>
      </a:spcBef>
      <a:spcAft>
        <a:spcPct val="0"/>
      </a:spcAft>
      <a:defRPr sz="2400" kern="1200">
        <a:solidFill>
          <a:schemeClr val="tx1"/>
        </a:solidFill>
        <a:latin typeface="Times New Roman" pitchFamily="-32" charset="0"/>
        <a:ea typeface="+mn-ea"/>
        <a:cs typeface="+mn-cs"/>
      </a:defRPr>
    </a:lvl5pPr>
    <a:lvl6pPr marL="2286000" algn="l" defTabSz="914400" rtl="0" eaLnBrk="1" latinLnBrk="0" hangingPunct="1">
      <a:defRPr sz="2400" kern="1200">
        <a:solidFill>
          <a:schemeClr val="tx1"/>
        </a:solidFill>
        <a:latin typeface="Times New Roman" pitchFamily="-32" charset="0"/>
        <a:ea typeface="+mn-ea"/>
        <a:cs typeface="+mn-cs"/>
      </a:defRPr>
    </a:lvl6pPr>
    <a:lvl7pPr marL="2743200" algn="l" defTabSz="914400" rtl="0" eaLnBrk="1" latinLnBrk="0" hangingPunct="1">
      <a:defRPr sz="2400" kern="1200">
        <a:solidFill>
          <a:schemeClr val="tx1"/>
        </a:solidFill>
        <a:latin typeface="Times New Roman" pitchFamily="-32" charset="0"/>
        <a:ea typeface="+mn-ea"/>
        <a:cs typeface="+mn-cs"/>
      </a:defRPr>
    </a:lvl7pPr>
    <a:lvl8pPr marL="3200400" algn="l" defTabSz="914400" rtl="0" eaLnBrk="1" latinLnBrk="0" hangingPunct="1">
      <a:defRPr sz="2400" kern="1200">
        <a:solidFill>
          <a:schemeClr val="tx1"/>
        </a:solidFill>
        <a:latin typeface="Times New Roman" pitchFamily="-32" charset="0"/>
        <a:ea typeface="+mn-ea"/>
        <a:cs typeface="+mn-cs"/>
      </a:defRPr>
    </a:lvl8pPr>
    <a:lvl9pPr marL="3657600" algn="l" defTabSz="914400" rtl="0" eaLnBrk="1" latinLnBrk="0" hangingPunct="1">
      <a:defRPr sz="2400" kern="1200">
        <a:solidFill>
          <a:schemeClr val="tx1"/>
        </a:solidFill>
        <a:latin typeface="Times New Roman" pitchFamily="-3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FF"/>
    <a:srgbClr val="000066"/>
    <a:srgbClr val="0000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40" autoAdjust="0"/>
    <p:restoredTop sz="90673" autoAdjust="0"/>
  </p:normalViewPr>
  <p:slideViewPr>
    <p:cSldViewPr>
      <p:cViewPr varScale="1">
        <p:scale>
          <a:sx n="74" d="100"/>
          <a:sy n="74" d="100"/>
        </p:scale>
        <p:origin x="-76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slide" Target="slides/slide141.xml"/><Relationship Id="rId159" Type="http://schemas.openxmlformats.org/officeDocument/2006/relationships/slide" Target="slides/slide146.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60" Type="http://schemas.openxmlformats.org/officeDocument/2006/relationships/slide" Target="slides/slide147.xml"/><Relationship Id="rId165" Type="http://schemas.openxmlformats.org/officeDocument/2006/relationships/handoutMaster" Target="handoutMasters/handoutMaster1.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slide" Target="slides/slide14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slide" Target="slides/slide148.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slide" Target="slides/slide117.xml"/><Relationship Id="rId135" Type="http://schemas.openxmlformats.org/officeDocument/2006/relationships/slide" Target="slides/slide122.xml"/><Relationship Id="rId143" Type="http://schemas.openxmlformats.org/officeDocument/2006/relationships/slide" Target="slides/slide130.xml"/><Relationship Id="rId148" Type="http://schemas.openxmlformats.org/officeDocument/2006/relationships/slide" Target="slides/slide135.xml"/><Relationship Id="rId151" Type="http://schemas.openxmlformats.org/officeDocument/2006/relationships/slide" Target="slides/slide138.xml"/><Relationship Id="rId156" Type="http://schemas.openxmlformats.org/officeDocument/2006/relationships/slide" Target="slides/slide143.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mywork\CAPS5\EXP_RMSE%20-%202%20-%20caps-exp202x_Assimilation_dte.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D:\mywork\CAPS6\EXP_RMSE%20-%202%20-%20caps-exp202x_Assimilation_dte.xlsx" TargetMode="External"/><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D:\mywork\CAPS6\EXP_RMSE%20-%202%20-%20caps-exp202x_Forecast.xlsx" TargetMode="External"/><Relationship Id="rId1" Type="http://schemas.openxmlformats.org/officeDocument/2006/relationships/themeOverride" Target="../theme/themeOverride4.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D:\mywork\CAPS6\EXP_RMSE%20-%202%20-%20caps-exp202x_Forecast.xlsx" TargetMode="External"/><Relationship Id="rId1" Type="http://schemas.openxmlformats.org/officeDocument/2006/relationships/themeOverride" Target="../theme/themeOverride5.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D:\mywork\CAPS5\EXP_RMSE%20-%202%20-%20caps-exp202x_Assimilation_dte.xlsx" TargetMode="External"/><Relationship Id="rId1" Type="http://schemas.openxmlformats.org/officeDocument/2006/relationships/themeOverride" Target="../theme/themeOverride6.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D:\mywork\CAPS6\EXP_RMSE%20-%202%20-%20caps-exp202x_Assimilation_dte.xlsx" TargetMode="External"/><Relationship Id="rId1" Type="http://schemas.openxmlformats.org/officeDocument/2006/relationships/themeOverride" Target="../theme/themeOverride7.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file:///D:\mywork\CAPS6\EXP_RMSE%20-%202%20-%20caps-exp202x_Forecast.xlsx" TargetMode="External"/><Relationship Id="rId1" Type="http://schemas.openxmlformats.org/officeDocument/2006/relationships/themeOverride" Target="../theme/themeOverride8.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oleObject" Target="file:///D:\mywork\CAPS6\EXP_RMSE%20-%202%20-%20caps-exp202x_Forecast.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887777777777777"/>
          <c:y val="3.0412499999999992E-2"/>
          <c:w val="0.75644629629629911"/>
          <c:h val="0.81395370370370368"/>
        </c:manualLayout>
      </c:layout>
      <c:scatterChart>
        <c:scatterStyle val="lineMarker"/>
        <c:varyColors val="0"/>
        <c:ser>
          <c:idx val="0"/>
          <c:order val="0"/>
          <c:tx>
            <c:strRef>
              <c:f>'5min interval RMSE'!$C$1</c:f>
              <c:strCache>
                <c:ptCount val="1"/>
                <c:pt idx="0">
                  <c:v>stdu_exp2020</c:v>
                </c:pt>
              </c:strCache>
            </c:strRef>
          </c:tx>
          <c:spPr>
            <a:ln w="19050">
              <a:solidFill>
                <a:schemeClr val="bg1">
                  <a:lumMod val="65000"/>
                </a:schemeClr>
              </a:solidFill>
            </a:ln>
          </c:spPr>
          <c:marker>
            <c:symbol val="none"/>
          </c:marker>
          <c:xVal>
            <c:numRef>
              <c:f>'5min interval RMSE'!$B$2:$B$29</c:f>
              <c:numCache>
                <c:formatCode>General</c:formatCode>
                <c:ptCount val="28"/>
                <c:pt idx="0">
                  <c:v>23</c:v>
                </c:pt>
                <c:pt idx="1">
                  <c:v>23</c:v>
                </c:pt>
                <c:pt idx="2">
                  <c:v>28</c:v>
                </c:pt>
                <c:pt idx="3">
                  <c:v>28</c:v>
                </c:pt>
                <c:pt idx="4">
                  <c:v>33</c:v>
                </c:pt>
                <c:pt idx="5">
                  <c:v>33</c:v>
                </c:pt>
                <c:pt idx="6">
                  <c:v>38</c:v>
                </c:pt>
                <c:pt idx="7">
                  <c:v>38</c:v>
                </c:pt>
                <c:pt idx="8">
                  <c:v>43</c:v>
                </c:pt>
                <c:pt idx="9">
                  <c:v>43</c:v>
                </c:pt>
                <c:pt idx="10">
                  <c:v>48</c:v>
                </c:pt>
                <c:pt idx="11">
                  <c:v>48</c:v>
                </c:pt>
                <c:pt idx="12">
                  <c:v>53</c:v>
                </c:pt>
                <c:pt idx="13">
                  <c:v>53</c:v>
                </c:pt>
                <c:pt idx="14">
                  <c:v>58</c:v>
                </c:pt>
                <c:pt idx="15">
                  <c:v>58</c:v>
                </c:pt>
                <c:pt idx="16">
                  <c:v>63</c:v>
                </c:pt>
                <c:pt idx="17">
                  <c:v>63</c:v>
                </c:pt>
                <c:pt idx="18">
                  <c:v>68</c:v>
                </c:pt>
                <c:pt idx="19">
                  <c:v>68</c:v>
                </c:pt>
                <c:pt idx="20">
                  <c:v>73</c:v>
                </c:pt>
                <c:pt idx="21">
                  <c:v>73</c:v>
                </c:pt>
                <c:pt idx="22">
                  <c:v>78</c:v>
                </c:pt>
                <c:pt idx="23">
                  <c:v>78</c:v>
                </c:pt>
                <c:pt idx="24">
                  <c:v>83</c:v>
                </c:pt>
                <c:pt idx="25">
                  <c:v>83</c:v>
                </c:pt>
                <c:pt idx="26">
                  <c:v>88</c:v>
                </c:pt>
                <c:pt idx="27">
                  <c:v>88</c:v>
                </c:pt>
              </c:numCache>
            </c:numRef>
          </c:xVal>
          <c:yVal>
            <c:numRef>
              <c:f>'5min interval RMSE'!$C$2:$C$29</c:f>
              <c:numCache>
                <c:formatCode>General</c:formatCode>
                <c:ptCount val="28"/>
              </c:numCache>
            </c:numRef>
          </c:yVal>
          <c:smooth val="0"/>
        </c:ser>
        <c:ser>
          <c:idx val="1"/>
          <c:order val="1"/>
          <c:tx>
            <c:strRef>
              <c:f>'5min interval RMSE'!$C$31</c:f>
              <c:strCache>
                <c:ptCount val="1"/>
                <c:pt idx="0">
                  <c:v>dte_exp2020_x2L6_ne</c:v>
                </c:pt>
              </c:strCache>
            </c:strRef>
          </c:tx>
          <c:spPr>
            <a:ln w="25400">
              <a:solidFill>
                <a:srgbClr val="FF0000"/>
              </a:solidFill>
            </a:ln>
          </c:spPr>
          <c:marker>
            <c:symbol val="none"/>
          </c:marker>
          <c:xVal>
            <c:numRef>
              <c:f>'5min interval RMSE'!$B$32:$B$59</c:f>
              <c:numCache>
                <c:formatCode>General</c:formatCode>
                <c:ptCount val="28"/>
                <c:pt idx="0">
                  <c:v>23</c:v>
                </c:pt>
                <c:pt idx="1">
                  <c:v>23</c:v>
                </c:pt>
                <c:pt idx="2">
                  <c:v>28</c:v>
                </c:pt>
                <c:pt idx="3">
                  <c:v>28</c:v>
                </c:pt>
                <c:pt idx="4">
                  <c:v>33</c:v>
                </c:pt>
                <c:pt idx="5">
                  <c:v>33</c:v>
                </c:pt>
                <c:pt idx="6">
                  <c:v>38</c:v>
                </c:pt>
                <c:pt idx="7">
                  <c:v>38</c:v>
                </c:pt>
                <c:pt idx="8">
                  <c:v>43</c:v>
                </c:pt>
                <c:pt idx="9">
                  <c:v>43</c:v>
                </c:pt>
                <c:pt idx="10">
                  <c:v>48</c:v>
                </c:pt>
                <c:pt idx="11">
                  <c:v>48</c:v>
                </c:pt>
                <c:pt idx="12">
                  <c:v>53</c:v>
                </c:pt>
                <c:pt idx="13">
                  <c:v>53</c:v>
                </c:pt>
                <c:pt idx="14">
                  <c:v>58</c:v>
                </c:pt>
                <c:pt idx="15">
                  <c:v>58</c:v>
                </c:pt>
                <c:pt idx="16">
                  <c:v>63</c:v>
                </c:pt>
                <c:pt idx="17">
                  <c:v>63</c:v>
                </c:pt>
                <c:pt idx="18">
                  <c:v>68</c:v>
                </c:pt>
                <c:pt idx="19">
                  <c:v>68</c:v>
                </c:pt>
                <c:pt idx="20">
                  <c:v>73</c:v>
                </c:pt>
                <c:pt idx="21">
                  <c:v>73</c:v>
                </c:pt>
                <c:pt idx="22">
                  <c:v>78</c:v>
                </c:pt>
                <c:pt idx="23">
                  <c:v>78</c:v>
                </c:pt>
                <c:pt idx="24">
                  <c:v>83</c:v>
                </c:pt>
                <c:pt idx="25">
                  <c:v>83</c:v>
                </c:pt>
                <c:pt idx="26">
                  <c:v>88</c:v>
                </c:pt>
                <c:pt idx="27">
                  <c:v>88</c:v>
                </c:pt>
              </c:numCache>
            </c:numRef>
          </c:xVal>
          <c:yVal>
            <c:numRef>
              <c:f>'5min interval RMSE'!$C$32:$C$59</c:f>
              <c:numCache>
                <c:formatCode>General</c:formatCode>
                <c:ptCount val="28"/>
                <c:pt idx="0">
                  <c:v>9.3227176700000047</c:v>
                </c:pt>
                <c:pt idx="1">
                  <c:v>7.6313252399999945</c:v>
                </c:pt>
                <c:pt idx="2">
                  <c:v>7.8376870199999855</c:v>
                </c:pt>
                <c:pt idx="3">
                  <c:v>7.0093131099999999</c:v>
                </c:pt>
                <c:pt idx="4">
                  <c:v>4.9686622600000003</c:v>
                </c:pt>
                <c:pt idx="5">
                  <c:v>4.1820177999999855</c:v>
                </c:pt>
                <c:pt idx="6">
                  <c:v>3.7463235900000011</c:v>
                </c:pt>
                <c:pt idx="7">
                  <c:v>3.1772527699999999</c:v>
                </c:pt>
                <c:pt idx="8">
                  <c:v>3.1080739500000001</c:v>
                </c:pt>
                <c:pt idx="9">
                  <c:v>2.5968100999999977</c:v>
                </c:pt>
                <c:pt idx="10">
                  <c:v>2.6805353200000002</c:v>
                </c:pt>
                <c:pt idx="11">
                  <c:v>2.2127919199999999</c:v>
                </c:pt>
                <c:pt idx="12">
                  <c:v>2.4217674699999998</c:v>
                </c:pt>
                <c:pt idx="13">
                  <c:v>2.0390801399999967</c:v>
                </c:pt>
                <c:pt idx="14">
                  <c:v>2.3961727599999998</c:v>
                </c:pt>
                <c:pt idx="15">
                  <c:v>1.9807709499999999</c:v>
                </c:pt>
                <c:pt idx="16">
                  <c:v>2.2710463999999977</c:v>
                </c:pt>
                <c:pt idx="17">
                  <c:v>1.9113031599999988</c:v>
                </c:pt>
                <c:pt idx="18">
                  <c:v>2.2930374100000002</c:v>
                </c:pt>
                <c:pt idx="19">
                  <c:v>1.9605879800000179</c:v>
                </c:pt>
                <c:pt idx="20">
                  <c:v>2.2008311700000012</c:v>
                </c:pt>
                <c:pt idx="21">
                  <c:v>1.88975859</c:v>
                </c:pt>
                <c:pt idx="22">
                  <c:v>2.3771212100000012</c:v>
                </c:pt>
                <c:pt idx="23">
                  <c:v>1.9399653699999988</c:v>
                </c:pt>
                <c:pt idx="24">
                  <c:v>2.4989058999999987</c:v>
                </c:pt>
                <c:pt idx="25">
                  <c:v>2.0448896899999998</c:v>
                </c:pt>
                <c:pt idx="26">
                  <c:v>2.5891530500000002</c:v>
                </c:pt>
                <c:pt idx="27">
                  <c:v>2.0963413699999998</c:v>
                </c:pt>
              </c:numCache>
            </c:numRef>
          </c:yVal>
          <c:smooth val="0"/>
        </c:ser>
        <c:ser>
          <c:idx val="2"/>
          <c:order val="2"/>
          <c:tx>
            <c:strRef>
              <c:f>'5min interval RMSE'!$C$65</c:f>
              <c:strCache>
                <c:ptCount val="1"/>
                <c:pt idx="0">
                  <c:v>stdu_exp2020_x2</c:v>
                </c:pt>
              </c:strCache>
            </c:strRef>
          </c:tx>
          <c:spPr>
            <a:ln w="19050">
              <a:solidFill>
                <a:schemeClr val="bg1">
                  <a:lumMod val="65000"/>
                </a:schemeClr>
              </a:solidFill>
              <a:prstDash val="sysDash"/>
            </a:ln>
          </c:spPr>
          <c:marker>
            <c:symbol val="none"/>
          </c:marker>
          <c:xVal>
            <c:numRef>
              <c:f>'5min interval RMSE'!$B$66:$B$123</c:f>
              <c:numCache>
                <c:formatCode>General</c:formatCode>
                <c:ptCount val="58"/>
                <c:pt idx="0">
                  <c:v>23</c:v>
                </c:pt>
                <c:pt idx="1">
                  <c:v>23</c:v>
                </c:pt>
                <c:pt idx="2">
                  <c:v>28</c:v>
                </c:pt>
                <c:pt idx="3">
                  <c:v>28</c:v>
                </c:pt>
                <c:pt idx="4">
                  <c:v>33</c:v>
                </c:pt>
                <c:pt idx="5">
                  <c:v>33</c:v>
                </c:pt>
                <c:pt idx="6">
                  <c:v>38</c:v>
                </c:pt>
                <c:pt idx="7">
                  <c:v>38</c:v>
                </c:pt>
                <c:pt idx="8">
                  <c:v>43</c:v>
                </c:pt>
                <c:pt idx="9">
                  <c:v>43</c:v>
                </c:pt>
                <c:pt idx="10">
                  <c:v>48</c:v>
                </c:pt>
                <c:pt idx="11">
                  <c:v>48</c:v>
                </c:pt>
                <c:pt idx="12">
                  <c:v>53</c:v>
                </c:pt>
                <c:pt idx="13">
                  <c:v>53</c:v>
                </c:pt>
                <c:pt idx="14">
                  <c:v>58</c:v>
                </c:pt>
                <c:pt idx="15">
                  <c:v>58</c:v>
                </c:pt>
                <c:pt idx="16">
                  <c:v>63</c:v>
                </c:pt>
                <c:pt idx="17">
                  <c:v>63</c:v>
                </c:pt>
                <c:pt idx="18">
                  <c:v>68</c:v>
                </c:pt>
                <c:pt idx="19">
                  <c:v>68</c:v>
                </c:pt>
                <c:pt idx="20">
                  <c:v>73</c:v>
                </c:pt>
                <c:pt idx="21">
                  <c:v>73</c:v>
                </c:pt>
                <c:pt idx="22">
                  <c:v>78</c:v>
                </c:pt>
                <c:pt idx="23">
                  <c:v>78</c:v>
                </c:pt>
                <c:pt idx="24">
                  <c:v>83</c:v>
                </c:pt>
                <c:pt idx="25">
                  <c:v>83</c:v>
                </c:pt>
                <c:pt idx="26">
                  <c:v>88</c:v>
                </c:pt>
                <c:pt idx="27">
                  <c:v>88</c:v>
                </c:pt>
              </c:numCache>
            </c:numRef>
          </c:xVal>
          <c:yVal>
            <c:numRef>
              <c:f>'5min interval RMSE'!$C$66:$C$123</c:f>
              <c:numCache>
                <c:formatCode>General</c:formatCode>
                <c:ptCount val="58"/>
              </c:numCache>
            </c:numRef>
          </c:yVal>
          <c:smooth val="0"/>
        </c:ser>
        <c:ser>
          <c:idx val="3"/>
          <c:order val="3"/>
          <c:tx>
            <c:strRef>
              <c:f>'5min interval RMSE'!$C$124</c:f>
              <c:strCache>
                <c:ptCount val="1"/>
                <c:pt idx="0">
                  <c:v>dte_exp2021_x2L6_dt</c:v>
                </c:pt>
              </c:strCache>
            </c:strRef>
          </c:tx>
          <c:spPr>
            <a:ln w="25400">
              <a:solidFill>
                <a:srgbClr val="0000FF"/>
              </a:solidFill>
              <a:prstDash val="solid"/>
            </a:ln>
          </c:spPr>
          <c:marker>
            <c:symbol val="none"/>
          </c:marker>
          <c:xVal>
            <c:numRef>
              <c:f>'5min interval RMSE'!$B$125:$B$175</c:f>
              <c:numCache>
                <c:formatCode>General</c:formatCode>
                <c:ptCount val="51"/>
                <c:pt idx="0">
                  <c:v>23</c:v>
                </c:pt>
                <c:pt idx="1">
                  <c:v>23</c:v>
                </c:pt>
                <c:pt idx="2">
                  <c:v>28</c:v>
                </c:pt>
                <c:pt idx="3">
                  <c:v>28</c:v>
                </c:pt>
                <c:pt idx="4">
                  <c:v>33</c:v>
                </c:pt>
                <c:pt idx="5">
                  <c:v>33</c:v>
                </c:pt>
                <c:pt idx="6">
                  <c:v>38</c:v>
                </c:pt>
                <c:pt idx="7">
                  <c:v>38</c:v>
                </c:pt>
                <c:pt idx="8">
                  <c:v>43</c:v>
                </c:pt>
                <c:pt idx="9">
                  <c:v>43</c:v>
                </c:pt>
                <c:pt idx="10">
                  <c:v>48</c:v>
                </c:pt>
                <c:pt idx="11">
                  <c:v>48</c:v>
                </c:pt>
                <c:pt idx="12">
                  <c:v>53</c:v>
                </c:pt>
                <c:pt idx="13">
                  <c:v>53</c:v>
                </c:pt>
                <c:pt idx="14">
                  <c:v>58</c:v>
                </c:pt>
                <c:pt idx="15">
                  <c:v>58</c:v>
                </c:pt>
                <c:pt idx="16">
                  <c:v>63</c:v>
                </c:pt>
                <c:pt idx="17">
                  <c:v>63</c:v>
                </c:pt>
                <c:pt idx="18">
                  <c:v>68</c:v>
                </c:pt>
                <c:pt idx="19">
                  <c:v>68</c:v>
                </c:pt>
                <c:pt idx="20">
                  <c:v>73</c:v>
                </c:pt>
                <c:pt idx="21">
                  <c:v>73</c:v>
                </c:pt>
                <c:pt idx="22">
                  <c:v>78</c:v>
                </c:pt>
                <c:pt idx="23">
                  <c:v>78</c:v>
                </c:pt>
                <c:pt idx="24">
                  <c:v>83</c:v>
                </c:pt>
                <c:pt idx="25">
                  <c:v>83</c:v>
                </c:pt>
                <c:pt idx="26">
                  <c:v>88</c:v>
                </c:pt>
                <c:pt idx="27">
                  <c:v>88</c:v>
                </c:pt>
              </c:numCache>
            </c:numRef>
          </c:xVal>
          <c:yVal>
            <c:numRef>
              <c:f>'5min interval RMSE'!$C$125:$C$175</c:f>
              <c:numCache>
                <c:formatCode>General</c:formatCode>
                <c:ptCount val="51"/>
                <c:pt idx="0">
                  <c:v>9.3227176700000047</c:v>
                </c:pt>
                <c:pt idx="1">
                  <c:v>7.5499920800000124</c:v>
                </c:pt>
                <c:pt idx="2">
                  <c:v>6.6751565899999745</c:v>
                </c:pt>
                <c:pt idx="3">
                  <c:v>5.4630723000000003</c:v>
                </c:pt>
                <c:pt idx="4">
                  <c:v>3.8498191799999977</c:v>
                </c:pt>
                <c:pt idx="5">
                  <c:v>3.8157665699999987</c:v>
                </c:pt>
                <c:pt idx="6">
                  <c:v>3.3102149999999977</c:v>
                </c:pt>
                <c:pt idx="7">
                  <c:v>2.9782321499999997</c:v>
                </c:pt>
                <c:pt idx="8">
                  <c:v>2.7952496999999967</c:v>
                </c:pt>
                <c:pt idx="9">
                  <c:v>2.6268436899999967</c:v>
                </c:pt>
                <c:pt idx="10">
                  <c:v>2.9553425299999967</c:v>
                </c:pt>
                <c:pt idx="11">
                  <c:v>2.5214629199999967</c:v>
                </c:pt>
                <c:pt idx="12">
                  <c:v>3.0421354799999998</c:v>
                </c:pt>
                <c:pt idx="13">
                  <c:v>2.4650113600000001</c:v>
                </c:pt>
                <c:pt idx="14">
                  <c:v>3.0173852399999999</c:v>
                </c:pt>
                <c:pt idx="15">
                  <c:v>2.6817846300000001</c:v>
                </c:pt>
                <c:pt idx="16">
                  <c:v>3.5714075599999999</c:v>
                </c:pt>
                <c:pt idx="17">
                  <c:v>2.8753202</c:v>
                </c:pt>
                <c:pt idx="18">
                  <c:v>3.4375181199999987</c:v>
                </c:pt>
                <c:pt idx="19">
                  <c:v>2.7301642900000012</c:v>
                </c:pt>
                <c:pt idx="20">
                  <c:v>3.6703221799999999</c:v>
                </c:pt>
                <c:pt idx="21">
                  <c:v>3.0923748</c:v>
                </c:pt>
                <c:pt idx="22">
                  <c:v>3.7434005700000212</c:v>
                </c:pt>
                <c:pt idx="23">
                  <c:v>3.0189173199999999</c:v>
                </c:pt>
                <c:pt idx="24">
                  <c:v>4.4897422799999998</c:v>
                </c:pt>
                <c:pt idx="25">
                  <c:v>3.7246999700000001</c:v>
                </c:pt>
                <c:pt idx="26">
                  <c:v>5.1932139399999855</c:v>
                </c:pt>
                <c:pt idx="27">
                  <c:v>4.1486167900000002</c:v>
                </c:pt>
              </c:numCache>
            </c:numRef>
          </c:yVal>
          <c:smooth val="0"/>
        </c:ser>
        <c:ser>
          <c:idx val="4"/>
          <c:order val="4"/>
          <c:tx>
            <c:strRef>
              <c:f>'5min interval RMSE'!$C$177</c:f>
              <c:strCache>
                <c:ptCount val="1"/>
                <c:pt idx="0">
                  <c:v>stdu_exp2021_x2</c:v>
                </c:pt>
              </c:strCache>
            </c:strRef>
          </c:tx>
          <c:spPr>
            <a:ln w="25400">
              <a:solidFill>
                <a:sysClr val="window" lastClr="FFFFFF">
                  <a:lumMod val="65000"/>
                </a:sysClr>
              </a:solidFill>
              <a:prstDash val="sysDot"/>
            </a:ln>
          </c:spPr>
          <c:marker>
            <c:symbol val="none"/>
          </c:marker>
          <c:xVal>
            <c:numRef>
              <c:f>'5min interval RMSE'!$B$178:$B$205</c:f>
              <c:numCache>
                <c:formatCode>General</c:formatCode>
                <c:ptCount val="28"/>
                <c:pt idx="0">
                  <c:v>23</c:v>
                </c:pt>
                <c:pt idx="1">
                  <c:v>23</c:v>
                </c:pt>
                <c:pt idx="2">
                  <c:v>28</c:v>
                </c:pt>
                <c:pt idx="3">
                  <c:v>28</c:v>
                </c:pt>
                <c:pt idx="4">
                  <c:v>33</c:v>
                </c:pt>
                <c:pt idx="5">
                  <c:v>33</c:v>
                </c:pt>
                <c:pt idx="6">
                  <c:v>38</c:v>
                </c:pt>
                <c:pt idx="7">
                  <c:v>38</c:v>
                </c:pt>
                <c:pt idx="8">
                  <c:v>43</c:v>
                </c:pt>
                <c:pt idx="9">
                  <c:v>43</c:v>
                </c:pt>
                <c:pt idx="10">
                  <c:v>48</c:v>
                </c:pt>
                <c:pt idx="11">
                  <c:v>48</c:v>
                </c:pt>
                <c:pt idx="12">
                  <c:v>53</c:v>
                </c:pt>
                <c:pt idx="13">
                  <c:v>53</c:v>
                </c:pt>
                <c:pt idx="14">
                  <c:v>58</c:v>
                </c:pt>
                <c:pt idx="15">
                  <c:v>58</c:v>
                </c:pt>
                <c:pt idx="16">
                  <c:v>63</c:v>
                </c:pt>
                <c:pt idx="17">
                  <c:v>63</c:v>
                </c:pt>
                <c:pt idx="18">
                  <c:v>68</c:v>
                </c:pt>
                <c:pt idx="19">
                  <c:v>68</c:v>
                </c:pt>
                <c:pt idx="20">
                  <c:v>73</c:v>
                </c:pt>
                <c:pt idx="21">
                  <c:v>73</c:v>
                </c:pt>
                <c:pt idx="22">
                  <c:v>78</c:v>
                </c:pt>
                <c:pt idx="23">
                  <c:v>78</c:v>
                </c:pt>
                <c:pt idx="24">
                  <c:v>83</c:v>
                </c:pt>
                <c:pt idx="25">
                  <c:v>83</c:v>
                </c:pt>
                <c:pt idx="26">
                  <c:v>88</c:v>
                </c:pt>
                <c:pt idx="27">
                  <c:v>88</c:v>
                </c:pt>
              </c:numCache>
            </c:numRef>
          </c:xVal>
          <c:yVal>
            <c:numRef>
              <c:f>'5min interval RMSE'!$C$178:$C$205</c:f>
              <c:numCache>
                <c:formatCode>General</c:formatCode>
                <c:ptCount val="28"/>
              </c:numCache>
            </c:numRef>
          </c:yVal>
          <c:smooth val="0"/>
        </c:ser>
        <c:ser>
          <c:idx val="5"/>
          <c:order val="5"/>
          <c:tx>
            <c:strRef>
              <c:f>'5min interval RMSE'!$C$211</c:f>
              <c:strCache>
                <c:ptCount val="1"/>
              </c:strCache>
            </c:strRef>
          </c:tx>
          <c:spPr>
            <a:ln w="19050">
              <a:solidFill>
                <a:schemeClr val="tx1">
                  <a:lumMod val="95000"/>
                  <a:lumOff val="5000"/>
                </a:schemeClr>
              </a:solidFill>
              <a:prstDash val="sysDot"/>
            </a:ln>
          </c:spPr>
          <c:marker>
            <c:symbol val="none"/>
          </c:marker>
          <c:xVal>
            <c:numRef>
              <c:f>'5min interval RMSE'!$B$212:$B$347</c:f>
              <c:numCache>
                <c:formatCode>General</c:formatCode>
                <c:ptCount val="136"/>
                <c:pt idx="0">
                  <c:v>23</c:v>
                </c:pt>
                <c:pt idx="1">
                  <c:v>28</c:v>
                </c:pt>
                <c:pt idx="2">
                  <c:v>28</c:v>
                </c:pt>
                <c:pt idx="3">
                  <c:v>33</c:v>
                </c:pt>
                <c:pt idx="4">
                  <c:v>33</c:v>
                </c:pt>
                <c:pt idx="5">
                  <c:v>38</c:v>
                </c:pt>
                <c:pt idx="6">
                  <c:v>38</c:v>
                </c:pt>
                <c:pt idx="7">
                  <c:v>43</c:v>
                </c:pt>
                <c:pt idx="8">
                  <c:v>43</c:v>
                </c:pt>
                <c:pt idx="9">
                  <c:v>48</c:v>
                </c:pt>
                <c:pt idx="10">
                  <c:v>48</c:v>
                </c:pt>
                <c:pt idx="11">
                  <c:v>53</c:v>
                </c:pt>
                <c:pt idx="12">
                  <c:v>53</c:v>
                </c:pt>
                <c:pt idx="13">
                  <c:v>58</c:v>
                </c:pt>
                <c:pt idx="14">
                  <c:v>58</c:v>
                </c:pt>
                <c:pt idx="15">
                  <c:v>63</c:v>
                </c:pt>
                <c:pt idx="16">
                  <c:v>63</c:v>
                </c:pt>
                <c:pt idx="17">
                  <c:v>68</c:v>
                </c:pt>
                <c:pt idx="18">
                  <c:v>68</c:v>
                </c:pt>
                <c:pt idx="19">
                  <c:v>73</c:v>
                </c:pt>
                <c:pt idx="20">
                  <c:v>73</c:v>
                </c:pt>
                <c:pt idx="21">
                  <c:v>78</c:v>
                </c:pt>
                <c:pt idx="22">
                  <c:v>78</c:v>
                </c:pt>
                <c:pt idx="23">
                  <c:v>83</c:v>
                </c:pt>
                <c:pt idx="24">
                  <c:v>83</c:v>
                </c:pt>
                <c:pt idx="25">
                  <c:v>88</c:v>
                </c:pt>
                <c:pt idx="26">
                  <c:v>88</c:v>
                </c:pt>
              </c:numCache>
            </c:numRef>
          </c:xVal>
          <c:yVal>
            <c:numRef>
              <c:f>'5min interval RMSE'!$C$212:$C$347</c:f>
              <c:numCache>
                <c:formatCode>General</c:formatCode>
                <c:ptCount val="136"/>
              </c:numCache>
            </c:numRef>
          </c:yVal>
          <c:smooth val="0"/>
        </c:ser>
        <c:ser>
          <c:idx val="6"/>
          <c:order val="6"/>
          <c:tx>
            <c:strRef>
              <c:f>'5min interval RMSE'!$C$404</c:f>
              <c:strCache>
                <c:ptCount val="1"/>
              </c:strCache>
            </c:strRef>
          </c:tx>
          <c:spPr>
            <a:ln>
              <a:solidFill>
                <a:sysClr val="window" lastClr="FFFFFF">
                  <a:lumMod val="75000"/>
                </a:sysClr>
              </a:solidFill>
            </a:ln>
          </c:spPr>
          <c:marker>
            <c:symbol val="none"/>
          </c:marker>
          <c:xVal>
            <c:numRef>
              <c:f>'5min interval RMSE'!$B$405:$B$418</c:f>
              <c:numCache>
                <c:formatCode>General</c:formatCode>
                <c:ptCount val="14"/>
              </c:numCache>
            </c:numRef>
          </c:xVal>
          <c:yVal>
            <c:numRef>
              <c:f>'5min interval RMSE'!$C$405:$C$418</c:f>
              <c:numCache>
                <c:formatCode>General</c:formatCode>
                <c:ptCount val="14"/>
              </c:numCache>
            </c:numRef>
          </c:yVal>
          <c:smooth val="0"/>
        </c:ser>
        <c:ser>
          <c:idx val="7"/>
          <c:order val="7"/>
          <c:tx>
            <c:strRef>
              <c:f>'5min interval RMSE'!$C$420</c:f>
              <c:strCache>
                <c:ptCount val="1"/>
              </c:strCache>
            </c:strRef>
          </c:tx>
          <c:spPr>
            <a:ln>
              <a:solidFill>
                <a:sysClr val="windowText" lastClr="000000"/>
              </a:solidFill>
            </a:ln>
          </c:spPr>
          <c:marker>
            <c:symbol val="none"/>
          </c:marker>
          <c:xVal>
            <c:numRef>
              <c:f>'5min interval RMSE'!$B$421:$B$434</c:f>
              <c:numCache>
                <c:formatCode>General</c:formatCode>
                <c:ptCount val="14"/>
              </c:numCache>
            </c:numRef>
          </c:xVal>
          <c:yVal>
            <c:numRef>
              <c:f>'5min interval RMSE'!$C$421:$C$434</c:f>
              <c:numCache>
                <c:formatCode>General</c:formatCode>
                <c:ptCount val="14"/>
              </c:numCache>
            </c:numRef>
          </c:yVal>
          <c:smooth val="0"/>
        </c:ser>
        <c:dLbls>
          <c:showLegendKey val="0"/>
          <c:showVal val="0"/>
          <c:showCatName val="0"/>
          <c:showSerName val="0"/>
          <c:showPercent val="0"/>
          <c:showBubbleSize val="0"/>
        </c:dLbls>
        <c:axId val="115355648"/>
        <c:axId val="115357184"/>
      </c:scatterChart>
      <c:valAx>
        <c:axId val="115355648"/>
        <c:scaling>
          <c:orientation val="minMax"/>
          <c:max val="90"/>
          <c:min val="20"/>
        </c:scaling>
        <c:delete val="0"/>
        <c:axPos val="b"/>
        <c:numFmt formatCode="General" sourceLinked="1"/>
        <c:majorTickMark val="out"/>
        <c:minorTickMark val="none"/>
        <c:tickLblPos val="nextTo"/>
        <c:spPr>
          <a:ln>
            <a:solidFill>
              <a:sysClr val="windowText" lastClr="000000"/>
            </a:solidFill>
          </a:ln>
        </c:spPr>
        <c:txPr>
          <a:bodyPr/>
          <a:lstStyle/>
          <a:p>
            <a:pPr>
              <a:defRPr lang="zh-CN" baseline="0">
                <a:latin typeface="Times New Roman" pitchFamily="18" charset="0"/>
              </a:defRPr>
            </a:pPr>
            <a:endParaRPr lang="en-US"/>
          </a:p>
        </c:txPr>
        <c:crossAx val="115357184"/>
        <c:crosses val="autoZero"/>
        <c:crossBetween val="midCat"/>
        <c:majorUnit val="10"/>
      </c:valAx>
      <c:valAx>
        <c:axId val="115357184"/>
        <c:scaling>
          <c:orientation val="minMax"/>
          <c:min val="1"/>
        </c:scaling>
        <c:delete val="0"/>
        <c:axPos val="l"/>
        <c:majorGridlines>
          <c:spPr>
            <a:ln w="3175">
              <a:prstDash val="sysDot"/>
            </a:ln>
          </c:spPr>
        </c:majorGridlines>
        <c:numFmt formatCode="#,##0.0" sourceLinked="0"/>
        <c:majorTickMark val="out"/>
        <c:minorTickMark val="none"/>
        <c:tickLblPos val="nextTo"/>
        <c:spPr>
          <a:ln>
            <a:solidFill>
              <a:sysClr val="windowText" lastClr="000000"/>
            </a:solidFill>
          </a:ln>
        </c:spPr>
        <c:txPr>
          <a:bodyPr/>
          <a:lstStyle/>
          <a:p>
            <a:pPr>
              <a:defRPr lang="zh-CN" sz="900" baseline="0">
                <a:latin typeface="Times New Roman" pitchFamily="18" charset="0"/>
              </a:defRPr>
            </a:pPr>
            <a:endParaRPr lang="en-US"/>
          </a:p>
        </c:txPr>
        <c:crossAx val="115355648"/>
        <c:crosses val="autoZero"/>
        <c:crossBetween val="midCat"/>
      </c:valAx>
      <c:spPr>
        <a:ln>
          <a:solidFill>
            <a:sysClr val="windowText" lastClr="000000"/>
          </a:solidFill>
        </a:ln>
      </c:spPr>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41944444444622"/>
          <c:y val="3.0412499999999988E-2"/>
          <c:w val="0.7829046296296297"/>
          <c:h val="0.81395370370370368"/>
        </c:manualLayout>
      </c:layout>
      <c:scatterChart>
        <c:scatterStyle val="lineMarker"/>
        <c:varyColors val="0"/>
        <c:ser>
          <c:idx val="0"/>
          <c:order val="0"/>
          <c:tx>
            <c:strRef>
              <c:f>'5min interval RMSE'!$D$1</c:f>
              <c:strCache>
                <c:ptCount val="1"/>
                <c:pt idx="0">
                  <c:v>stdv_exp2020</c:v>
                </c:pt>
              </c:strCache>
            </c:strRef>
          </c:tx>
          <c:spPr>
            <a:ln w="19050">
              <a:solidFill>
                <a:schemeClr val="bg1">
                  <a:lumMod val="65000"/>
                </a:schemeClr>
              </a:solidFill>
            </a:ln>
          </c:spPr>
          <c:marker>
            <c:symbol val="none"/>
          </c:marker>
          <c:xVal>
            <c:numRef>
              <c:f>'5min interval RMSE'!$B$2:$B$29</c:f>
              <c:numCache>
                <c:formatCode>General</c:formatCode>
                <c:ptCount val="28"/>
                <c:pt idx="0">
                  <c:v>23</c:v>
                </c:pt>
                <c:pt idx="1">
                  <c:v>23</c:v>
                </c:pt>
                <c:pt idx="2">
                  <c:v>28</c:v>
                </c:pt>
                <c:pt idx="3">
                  <c:v>28</c:v>
                </c:pt>
                <c:pt idx="4">
                  <c:v>33</c:v>
                </c:pt>
                <c:pt idx="5">
                  <c:v>33</c:v>
                </c:pt>
                <c:pt idx="6">
                  <c:v>38</c:v>
                </c:pt>
                <c:pt idx="7">
                  <c:v>38</c:v>
                </c:pt>
                <c:pt idx="8">
                  <c:v>43</c:v>
                </c:pt>
                <c:pt idx="9">
                  <c:v>43</c:v>
                </c:pt>
                <c:pt idx="10">
                  <c:v>48</c:v>
                </c:pt>
                <c:pt idx="11">
                  <c:v>48</c:v>
                </c:pt>
                <c:pt idx="12">
                  <c:v>53</c:v>
                </c:pt>
                <c:pt idx="13">
                  <c:v>53</c:v>
                </c:pt>
                <c:pt idx="14">
                  <c:v>58</c:v>
                </c:pt>
                <c:pt idx="15">
                  <c:v>58</c:v>
                </c:pt>
                <c:pt idx="16">
                  <c:v>63</c:v>
                </c:pt>
                <c:pt idx="17">
                  <c:v>63</c:v>
                </c:pt>
                <c:pt idx="18">
                  <c:v>68</c:v>
                </c:pt>
                <c:pt idx="19">
                  <c:v>68</c:v>
                </c:pt>
                <c:pt idx="20">
                  <c:v>73</c:v>
                </c:pt>
                <c:pt idx="21">
                  <c:v>73</c:v>
                </c:pt>
                <c:pt idx="22">
                  <c:v>78</c:v>
                </c:pt>
                <c:pt idx="23">
                  <c:v>78</c:v>
                </c:pt>
                <c:pt idx="24">
                  <c:v>83</c:v>
                </c:pt>
                <c:pt idx="25">
                  <c:v>83</c:v>
                </c:pt>
                <c:pt idx="26">
                  <c:v>88</c:v>
                </c:pt>
                <c:pt idx="27">
                  <c:v>88</c:v>
                </c:pt>
              </c:numCache>
            </c:numRef>
          </c:xVal>
          <c:yVal>
            <c:numRef>
              <c:f>'5min interval RMSE'!$D$2:$D$29</c:f>
              <c:numCache>
                <c:formatCode>General</c:formatCode>
                <c:ptCount val="28"/>
              </c:numCache>
            </c:numRef>
          </c:yVal>
          <c:smooth val="0"/>
        </c:ser>
        <c:ser>
          <c:idx val="1"/>
          <c:order val="1"/>
          <c:tx>
            <c:strRef>
              <c:f>'5min interval RMSE'!$D$31</c:f>
              <c:strCache>
                <c:ptCount val="1"/>
                <c:pt idx="0">
                  <c:v>rms_ref_exp2020_x2L</c:v>
                </c:pt>
              </c:strCache>
            </c:strRef>
          </c:tx>
          <c:spPr>
            <a:ln w="25400">
              <a:solidFill>
                <a:srgbClr val="FF0000"/>
              </a:solidFill>
            </a:ln>
          </c:spPr>
          <c:marker>
            <c:symbol val="none"/>
          </c:marker>
          <c:xVal>
            <c:numRef>
              <c:f>'5min interval RMSE'!$B$32:$B$59</c:f>
              <c:numCache>
                <c:formatCode>General</c:formatCode>
                <c:ptCount val="28"/>
                <c:pt idx="0">
                  <c:v>23</c:v>
                </c:pt>
                <c:pt idx="1">
                  <c:v>23</c:v>
                </c:pt>
                <c:pt idx="2">
                  <c:v>28</c:v>
                </c:pt>
                <c:pt idx="3">
                  <c:v>28</c:v>
                </c:pt>
                <c:pt idx="4">
                  <c:v>33</c:v>
                </c:pt>
                <c:pt idx="5">
                  <c:v>33</c:v>
                </c:pt>
                <c:pt idx="6">
                  <c:v>38</c:v>
                </c:pt>
                <c:pt idx="7">
                  <c:v>38</c:v>
                </c:pt>
                <c:pt idx="8">
                  <c:v>43</c:v>
                </c:pt>
                <c:pt idx="9">
                  <c:v>43</c:v>
                </c:pt>
                <c:pt idx="10">
                  <c:v>48</c:v>
                </c:pt>
                <c:pt idx="11">
                  <c:v>48</c:v>
                </c:pt>
                <c:pt idx="12">
                  <c:v>53</c:v>
                </c:pt>
                <c:pt idx="13">
                  <c:v>53</c:v>
                </c:pt>
                <c:pt idx="14">
                  <c:v>58</c:v>
                </c:pt>
                <c:pt idx="15">
                  <c:v>58</c:v>
                </c:pt>
                <c:pt idx="16">
                  <c:v>63</c:v>
                </c:pt>
                <c:pt idx="17">
                  <c:v>63</c:v>
                </c:pt>
                <c:pt idx="18">
                  <c:v>68</c:v>
                </c:pt>
                <c:pt idx="19">
                  <c:v>68</c:v>
                </c:pt>
                <c:pt idx="20">
                  <c:v>73</c:v>
                </c:pt>
                <c:pt idx="21">
                  <c:v>73</c:v>
                </c:pt>
                <c:pt idx="22">
                  <c:v>78</c:v>
                </c:pt>
                <c:pt idx="23">
                  <c:v>78</c:v>
                </c:pt>
                <c:pt idx="24">
                  <c:v>83</c:v>
                </c:pt>
                <c:pt idx="25">
                  <c:v>83</c:v>
                </c:pt>
                <c:pt idx="26">
                  <c:v>88</c:v>
                </c:pt>
                <c:pt idx="27">
                  <c:v>88</c:v>
                </c:pt>
              </c:numCache>
            </c:numRef>
          </c:xVal>
          <c:yVal>
            <c:numRef>
              <c:f>'5min interval RMSE'!$D$32:$D$59</c:f>
              <c:numCache>
                <c:formatCode>General</c:formatCode>
                <c:ptCount val="28"/>
                <c:pt idx="0">
                  <c:v>1.8385021700000093</c:v>
                </c:pt>
                <c:pt idx="1">
                  <c:v>1.8209352499999998</c:v>
                </c:pt>
                <c:pt idx="2">
                  <c:v>1.9710871000000139</c:v>
                </c:pt>
                <c:pt idx="3">
                  <c:v>1.7048016799999883</c:v>
                </c:pt>
                <c:pt idx="4">
                  <c:v>1.1674608</c:v>
                </c:pt>
                <c:pt idx="5">
                  <c:v>0.81654417999999951</c:v>
                </c:pt>
                <c:pt idx="6">
                  <c:v>0.67302698000000005</c:v>
                </c:pt>
                <c:pt idx="7">
                  <c:v>0.45087677000000387</c:v>
                </c:pt>
                <c:pt idx="8">
                  <c:v>0.50360464999999999</c:v>
                </c:pt>
                <c:pt idx="9">
                  <c:v>0.35068038000000262</c:v>
                </c:pt>
                <c:pt idx="10">
                  <c:v>0.44088182000000031</c:v>
                </c:pt>
                <c:pt idx="11">
                  <c:v>0.31727520000000031</c:v>
                </c:pt>
                <c:pt idx="12">
                  <c:v>0.35742477000000467</c:v>
                </c:pt>
                <c:pt idx="13">
                  <c:v>0.25857466000000262</c:v>
                </c:pt>
                <c:pt idx="14">
                  <c:v>0.32138243000000427</c:v>
                </c:pt>
                <c:pt idx="15">
                  <c:v>0.22805201999999997</c:v>
                </c:pt>
                <c:pt idx="16">
                  <c:v>0.27575156000000001</c:v>
                </c:pt>
                <c:pt idx="17">
                  <c:v>0.20748575000000041</c:v>
                </c:pt>
                <c:pt idx="18">
                  <c:v>0.27679071</c:v>
                </c:pt>
                <c:pt idx="19">
                  <c:v>0.22388911</c:v>
                </c:pt>
                <c:pt idx="20">
                  <c:v>0.29866186000000233</c:v>
                </c:pt>
                <c:pt idx="21">
                  <c:v>0.21534227000000125</c:v>
                </c:pt>
                <c:pt idx="22">
                  <c:v>0.30246556000000302</c:v>
                </c:pt>
                <c:pt idx="23">
                  <c:v>0.21652215999999999</c:v>
                </c:pt>
                <c:pt idx="24">
                  <c:v>0.30926165</c:v>
                </c:pt>
                <c:pt idx="25">
                  <c:v>0.23878605999999999</c:v>
                </c:pt>
                <c:pt idx="26">
                  <c:v>0.32883999000000336</c:v>
                </c:pt>
                <c:pt idx="27">
                  <c:v>0.22729126999999999</c:v>
                </c:pt>
              </c:numCache>
            </c:numRef>
          </c:yVal>
          <c:smooth val="0"/>
        </c:ser>
        <c:ser>
          <c:idx val="2"/>
          <c:order val="2"/>
          <c:tx>
            <c:strRef>
              <c:f>'5min interval RMSE'!$D$65</c:f>
              <c:strCache>
                <c:ptCount val="1"/>
                <c:pt idx="0">
                  <c:v>stdv_exp2020_x2</c:v>
                </c:pt>
              </c:strCache>
            </c:strRef>
          </c:tx>
          <c:spPr>
            <a:ln w="19050">
              <a:solidFill>
                <a:schemeClr val="bg1">
                  <a:lumMod val="65000"/>
                </a:schemeClr>
              </a:solidFill>
              <a:prstDash val="sysDash"/>
            </a:ln>
          </c:spPr>
          <c:marker>
            <c:symbol val="none"/>
          </c:marker>
          <c:xVal>
            <c:numRef>
              <c:f>'5min interval RMSE'!$B$66:$B$123</c:f>
              <c:numCache>
                <c:formatCode>General</c:formatCode>
                <c:ptCount val="58"/>
                <c:pt idx="0">
                  <c:v>23</c:v>
                </c:pt>
                <c:pt idx="1">
                  <c:v>23</c:v>
                </c:pt>
                <c:pt idx="2">
                  <c:v>28</c:v>
                </c:pt>
                <c:pt idx="3">
                  <c:v>28</c:v>
                </c:pt>
                <c:pt idx="4">
                  <c:v>33</c:v>
                </c:pt>
                <c:pt idx="5">
                  <c:v>33</c:v>
                </c:pt>
                <c:pt idx="6">
                  <c:v>38</c:v>
                </c:pt>
                <c:pt idx="7">
                  <c:v>38</c:v>
                </c:pt>
                <c:pt idx="8">
                  <c:v>43</c:v>
                </c:pt>
                <c:pt idx="9">
                  <c:v>43</c:v>
                </c:pt>
                <c:pt idx="10">
                  <c:v>48</c:v>
                </c:pt>
                <c:pt idx="11">
                  <c:v>48</c:v>
                </c:pt>
                <c:pt idx="12">
                  <c:v>53</c:v>
                </c:pt>
                <c:pt idx="13">
                  <c:v>53</c:v>
                </c:pt>
                <c:pt idx="14">
                  <c:v>58</c:v>
                </c:pt>
                <c:pt idx="15">
                  <c:v>58</c:v>
                </c:pt>
                <c:pt idx="16">
                  <c:v>63</c:v>
                </c:pt>
                <c:pt idx="17">
                  <c:v>63</c:v>
                </c:pt>
                <c:pt idx="18">
                  <c:v>68</c:v>
                </c:pt>
                <c:pt idx="19">
                  <c:v>68</c:v>
                </c:pt>
                <c:pt idx="20">
                  <c:v>73</c:v>
                </c:pt>
                <c:pt idx="21">
                  <c:v>73</c:v>
                </c:pt>
                <c:pt idx="22">
                  <c:v>78</c:v>
                </c:pt>
                <c:pt idx="23">
                  <c:v>78</c:v>
                </c:pt>
                <c:pt idx="24">
                  <c:v>83</c:v>
                </c:pt>
                <c:pt idx="25">
                  <c:v>83</c:v>
                </c:pt>
                <c:pt idx="26">
                  <c:v>88</c:v>
                </c:pt>
                <c:pt idx="27">
                  <c:v>88</c:v>
                </c:pt>
              </c:numCache>
            </c:numRef>
          </c:xVal>
          <c:yVal>
            <c:numRef>
              <c:f>'5min interval RMSE'!$D$66:$D$123</c:f>
              <c:numCache>
                <c:formatCode>General</c:formatCode>
                <c:ptCount val="58"/>
              </c:numCache>
            </c:numRef>
          </c:yVal>
          <c:smooth val="0"/>
        </c:ser>
        <c:ser>
          <c:idx val="3"/>
          <c:order val="3"/>
          <c:tx>
            <c:strRef>
              <c:f>'5min interval RMSE'!$D$124</c:f>
              <c:strCache>
                <c:ptCount val="1"/>
                <c:pt idx="0">
                  <c:v>rms_ref_exp2021_x2L</c:v>
                </c:pt>
              </c:strCache>
            </c:strRef>
          </c:tx>
          <c:spPr>
            <a:ln w="25400">
              <a:solidFill>
                <a:srgbClr val="0000FF"/>
              </a:solidFill>
              <a:prstDash val="solid"/>
            </a:ln>
          </c:spPr>
          <c:marker>
            <c:symbol val="none"/>
          </c:marker>
          <c:xVal>
            <c:numRef>
              <c:f>'5min interval RMSE'!$B$125:$B$175</c:f>
              <c:numCache>
                <c:formatCode>General</c:formatCode>
                <c:ptCount val="51"/>
                <c:pt idx="0">
                  <c:v>23</c:v>
                </c:pt>
                <c:pt idx="1">
                  <c:v>23</c:v>
                </c:pt>
                <c:pt idx="2">
                  <c:v>28</c:v>
                </c:pt>
                <c:pt idx="3">
                  <c:v>28</c:v>
                </c:pt>
                <c:pt idx="4">
                  <c:v>33</c:v>
                </c:pt>
                <c:pt idx="5">
                  <c:v>33</c:v>
                </c:pt>
                <c:pt idx="6">
                  <c:v>38</c:v>
                </c:pt>
                <c:pt idx="7">
                  <c:v>38</c:v>
                </c:pt>
                <c:pt idx="8">
                  <c:v>43</c:v>
                </c:pt>
                <c:pt idx="9">
                  <c:v>43</c:v>
                </c:pt>
                <c:pt idx="10">
                  <c:v>48</c:v>
                </c:pt>
                <c:pt idx="11">
                  <c:v>48</c:v>
                </c:pt>
                <c:pt idx="12">
                  <c:v>53</c:v>
                </c:pt>
                <c:pt idx="13">
                  <c:v>53</c:v>
                </c:pt>
                <c:pt idx="14">
                  <c:v>58</c:v>
                </c:pt>
                <c:pt idx="15">
                  <c:v>58</c:v>
                </c:pt>
                <c:pt idx="16">
                  <c:v>63</c:v>
                </c:pt>
                <c:pt idx="17">
                  <c:v>63</c:v>
                </c:pt>
                <c:pt idx="18">
                  <c:v>68</c:v>
                </c:pt>
                <c:pt idx="19">
                  <c:v>68</c:v>
                </c:pt>
                <c:pt idx="20">
                  <c:v>73</c:v>
                </c:pt>
                <c:pt idx="21">
                  <c:v>73</c:v>
                </c:pt>
                <c:pt idx="22">
                  <c:v>78</c:v>
                </c:pt>
                <c:pt idx="23">
                  <c:v>78</c:v>
                </c:pt>
                <c:pt idx="24">
                  <c:v>83</c:v>
                </c:pt>
                <c:pt idx="25">
                  <c:v>83</c:v>
                </c:pt>
                <c:pt idx="26">
                  <c:v>88</c:v>
                </c:pt>
                <c:pt idx="27">
                  <c:v>88</c:v>
                </c:pt>
              </c:numCache>
            </c:numRef>
          </c:xVal>
          <c:yVal>
            <c:numRef>
              <c:f>'5min interval RMSE'!$D$125:$D$175</c:f>
              <c:numCache>
                <c:formatCode>General</c:formatCode>
                <c:ptCount val="51"/>
                <c:pt idx="0">
                  <c:v>1.8385021700000093</c:v>
                </c:pt>
                <c:pt idx="1">
                  <c:v>1.9342039800000081</c:v>
                </c:pt>
                <c:pt idx="2">
                  <c:v>1.45168352</c:v>
                </c:pt>
                <c:pt idx="3">
                  <c:v>1.1573380200000001</c:v>
                </c:pt>
                <c:pt idx="4">
                  <c:v>0.80947148999999996</c:v>
                </c:pt>
                <c:pt idx="5">
                  <c:v>0.71930872999999951</c:v>
                </c:pt>
                <c:pt idx="6">
                  <c:v>0.64070731000000603</c:v>
                </c:pt>
                <c:pt idx="7">
                  <c:v>0.5204718699999995</c:v>
                </c:pt>
                <c:pt idx="8">
                  <c:v>0.49025932</c:v>
                </c:pt>
                <c:pt idx="9">
                  <c:v>0.44581580000000032</c:v>
                </c:pt>
                <c:pt idx="10">
                  <c:v>0.51586962000000003</c:v>
                </c:pt>
                <c:pt idx="11">
                  <c:v>0.46405810000000008</c:v>
                </c:pt>
                <c:pt idx="12">
                  <c:v>0.52634000999999997</c:v>
                </c:pt>
                <c:pt idx="13">
                  <c:v>0.44204426000000002</c:v>
                </c:pt>
                <c:pt idx="14">
                  <c:v>0.49240789000000273</c:v>
                </c:pt>
                <c:pt idx="15">
                  <c:v>0.45304133999999996</c:v>
                </c:pt>
                <c:pt idx="16">
                  <c:v>0.46113514999999999</c:v>
                </c:pt>
                <c:pt idx="17">
                  <c:v>0.43289760000000038</c:v>
                </c:pt>
                <c:pt idx="18">
                  <c:v>0.47124173999999996</c:v>
                </c:pt>
                <c:pt idx="19">
                  <c:v>0.40657061000000233</c:v>
                </c:pt>
                <c:pt idx="20">
                  <c:v>0.49140704000000002</c:v>
                </c:pt>
                <c:pt idx="21">
                  <c:v>0.44770824999999997</c:v>
                </c:pt>
                <c:pt idx="22">
                  <c:v>0.50983255999999533</c:v>
                </c:pt>
                <c:pt idx="23">
                  <c:v>0.44400721999999998</c:v>
                </c:pt>
                <c:pt idx="24">
                  <c:v>0.57075155000000466</c:v>
                </c:pt>
                <c:pt idx="25">
                  <c:v>0.48773864</c:v>
                </c:pt>
                <c:pt idx="26">
                  <c:v>0.63938898</c:v>
                </c:pt>
                <c:pt idx="27">
                  <c:v>0.53711705999999959</c:v>
                </c:pt>
              </c:numCache>
            </c:numRef>
          </c:yVal>
          <c:smooth val="0"/>
        </c:ser>
        <c:ser>
          <c:idx val="4"/>
          <c:order val="4"/>
          <c:tx>
            <c:strRef>
              <c:f>'5min interval RMSE'!$D$177</c:f>
              <c:strCache>
                <c:ptCount val="1"/>
                <c:pt idx="0">
                  <c:v>stdv_exp2021_x2</c:v>
                </c:pt>
              </c:strCache>
            </c:strRef>
          </c:tx>
          <c:spPr>
            <a:ln w="25400">
              <a:solidFill>
                <a:sysClr val="window" lastClr="FFFFFF">
                  <a:lumMod val="65000"/>
                </a:sysClr>
              </a:solidFill>
              <a:prstDash val="sysDot"/>
            </a:ln>
          </c:spPr>
          <c:marker>
            <c:symbol val="none"/>
          </c:marker>
          <c:xVal>
            <c:numRef>
              <c:f>'5min interval RMSE'!$B$178:$B$205</c:f>
              <c:numCache>
                <c:formatCode>General</c:formatCode>
                <c:ptCount val="28"/>
                <c:pt idx="0">
                  <c:v>23</c:v>
                </c:pt>
                <c:pt idx="1">
                  <c:v>23</c:v>
                </c:pt>
                <c:pt idx="2">
                  <c:v>28</c:v>
                </c:pt>
                <c:pt idx="3">
                  <c:v>28</c:v>
                </c:pt>
                <c:pt idx="4">
                  <c:v>33</c:v>
                </c:pt>
                <c:pt idx="5">
                  <c:v>33</c:v>
                </c:pt>
                <c:pt idx="6">
                  <c:v>38</c:v>
                </c:pt>
                <c:pt idx="7">
                  <c:v>38</c:v>
                </c:pt>
                <c:pt idx="8">
                  <c:v>43</c:v>
                </c:pt>
                <c:pt idx="9">
                  <c:v>43</c:v>
                </c:pt>
                <c:pt idx="10">
                  <c:v>48</c:v>
                </c:pt>
                <c:pt idx="11">
                  <c:v>48</c:v>
                </c:pt>
                <c:pt idx="12">
                  <c:v>53</c:v>
                </c:pt>
                <c:pt idx="13">
                  <c:v>53</c:v>
                </c:pt>
                <c:pt idx="14">
                  <c:v>58</c:v>
                </c:pt>
                <c:pt idx="15">
                  <c:v>58</c:v>
                </c:pt>
                <c:pt idx="16">
                  <c:v>63</c:v>
                </c:pt>
                <c:pt idx="17">
                  <c:v>63</c:v>
                </c:pt>
                <c:pt idx="18">
                  <c:v>68</c:v>
                </c:pt>
                <c:pt idx="19">
                  <c:v>68</c:v>
                </c:pt>
                <c:pt idx="20">
                  <c:v>73</c:v>
                </c:pt>
                <c:pt idx="21">
                  <c:v>73</c:v>
                </c:pt>
                <c:pt idx="22">
                  <c:v>78</c:v>
                </c:pt>
                <c:pt idx="23">
                  <c:v>78</c:v>
                </c:pt>
                <c:pt idx="24">
                  <c:v>83</c:v>
                </c:pt>
                <c:pt idx="25">
                  <c:v>83</c:v>
                </c:pt>
                <c:pt idx="26">
                  <c:v>88</c:v>
                </c:pt>
                <c:pt idx="27">
                  <c:v>88</c:v>
                </c:pt>
              </c:numCache>
            </c:numRef>
          </c:xVal>
          <c:yVal>
            <c:numRef>
              <c:f>'5min interval RMSE'!$D$178:$D$205</c:f>
              <c:numCache>
                <c:formatCode>General</c:formatCode>
                <c:ptCount val="28"/>
              </c:numCache>
            </c:numRef>
          </c:yVal>
          <c:smooth val="0"/>
        </c:ser>
        <c:ser>
          <c:idx val="5"/>
          <c:order val="5"/>
          <c:tx>
            <c:strRef>
              <c:f>'5min interval RMSE'!$D$211</c:f>
              <c:strCache>
                <c:ptCount val="1"/>
              </c:strCache>
            </c:strRef>
          </c:tx>
          <c:spPr>
            <a:ln w="19050">
              <a:solidFill>
                <a:schemeClr val="tx1">
                  <a:lumMod val="95000"/>
                  <a:lumOff val="5000"/>
                </a:schemeClr>
              </a:solidFill>
              <a:prstDash val="sysDot"/>
            </a:ln>
          </c:spPr>
          <c:marker>
            <c:symbol val="none"/>
          </c:marker>
          <c:xVal>
            <c:numRef>
              <c:f>'5min interval RMSE'!$B$212:$B$347</c:f>
              <c:numCache>
                <c:formatCode>General</c:formatCode>
                <c:ptCount val="136"/>
                <c:pt idx="0">
                  <c:v>23</c:v>
                </c:pt>
                <c:pt idx="1">
                  <c:v>28</c:v>
                </c:pt>
                <c:pt idx="2">
                  <c:v>28</c:v>
                </c:pt>
                <c:pt idx="3">
                  <c:v>33</c:v>
                </c:pt>
                <c:pt idx="4">
                  <c:v>33</c:v>
                </c:pt>
                <c:pt idx="5">
                  <c:v>38</c:v>
                </c:pt>
                <c:pt idx="6">
                  <c:v>38</c:v>
                </c:pt>
                <c:pt idx="7">
                  <c:v>43</c:v>
                </c:pt>
                <c:pt idx="8">
                  <c:v>43</c:v>
                </c:pt>
                <c:pt idx="9">
                  <c:v>48</c:v>
                </c:pt>
                <c:pt idx="10">
                  <c:v>48</c:v>
                </c:pt>
                <c:pt idx="11">
                  <c:v>53</c:v>
                </c:pt>
                <c:pt idx="12">
                  <c:v>53</c:v>
                </c:pt>
                <c:pt idx="13">
                  <c:v>58</c:v>
                </c:pt>
                <c:pt idx="14">
                  <c:v>58</c:v>
                </c:pt>
                <c:pt idx="15">
                  <c:v>63</c:v>
                </c:pt>
                <c:pt idx="16">
                  <c:v>63</c:v>
                </c:pt>
                <c:pt idx="17">
                  <c:v>68</c:v>
                </c:pt>
                <c:pt idx="18">
                  <c:v>68</c:v>
                </c:pt>
                <c:pt idx="19">
                  <c:v>73</c:v>
                </c:pt>
                <c:pt idx="20">
                  <c:v>73</c:v>
                </c:pt>
                <c:pt idx="21">
                  <c:v>78</c:v>
                </c:pt>
                <c:pt idx="22">
                  <c:v>78</c:v>
                </c:pt>
                <c:pt idx="23">
                  <c:v>83</c:v>
                </c:pt>
                <c:pt idx="24">
                  <c:v>83</c:v>
                </c:pt>
                <c:pt idx="25">
                  <c:v>88</c:v>
                </c:pt>
                <c:pt idx="26">
                  <c:v>88</c:v>
                </c:pt>
              </c:numCache>
            </c:numRef>
          </c:xVal>
          <c:yVal>
            <c:numRef>
              <c:f>'5min interval RMSE'!$D$212:$D$347</c:f>
              <c:numCache>
                <c:formatCode>General</c:formatCode>
                <c:ptCount val="136"/>
              </c:numCache>
            </c:numRef>
          </c:yVal>
          <c:smooth val="0"/>
        </c:ser>
        <c:ser>
          <c:idx val="6"/>
          <c:order val="6"/>
          <c:tx>
            <c:strRef>
              <c:f>'5min interval RMSE'!$D$404</c:f>
              <c:strCache>
                <c:ptCount val="1"/>
              </c:strCache>
            </c:strRef>
          </c:tx>
          <c:spPr>
            <a:ln>
              <a:solidFill>
                <a:sysClr val="window" lastClr="FFFFFF">
                  <a:lumMod val="75000"/>
                </a:sysClr>
              </a:solidFill>
            </a:ln>
          </c:spPr>
          <c:marker>
            <c:symbol val="none"/>
          </c:marker>
          <c:xVal>
            <c:numRef>
              <c:f>'5min interval RMSE'!$B$405:$B$418</c:f>
              <c:numCache>
                <c:formatCode>General</c:formatCode>
                <c:ptCount val="14"/>
              </c:numCache>
            </c:numRef>
          </c:xVal>
          <c:yVal>
            <c:numRef>
              <c:f>'5min interval RMSE'!$D$405:$D$418</c:f>
              <c:numCache>
                <c:formatCode>General</c:formatCode>
                <c:ptCount val="14"/>
              </c:numCache>
            </c:numRef>
          </c:yVal>
          <c:smooth val="0"/>
        </c:ser>
        <c:ser>
          <c:idx val="7"/>
          <c:order val="7"/>
          <c:tx>
            <c:strRef>
              <c:f>'5min interval RMSE'!$D$420</c:f>
              <c:strCache>
                <c:ptCount val="1"/>
              </c:strCache>
            </c:strRef>
          </c:tx>
          <c:spPr>
            <a:ln>
              <a:solidFill>
                <a:sysClr val="windowText" lastClr="000000"/>
              </a:solidFill>
            </a:ln>
          </c:spPr>
          <c:marker>
            <c:symbol val="none"/>
          </c:marker>
          <c:xVal>
            <c:numRef>
              <c:f>'5min interval RMSE'!$B$421:$B$434</c:f>
              <c:numCache>
                <c:formatCode>General</c:formatCode>
                <c:ptCount val="14"/>
              </c:numCache>
            </c:numRef>
          </c:xVal>
          <c:yVal>
            <c:numRef>
              <c:f>'5min interval RMSE'!$D$421:$D$434</c:f>
              <c:numCache>
                <c:formatCode>General</c:formatCode>
                <c:ptCount val="14"/>
              </c:numCache>
            </c:numRef>
          </c:yVal>
          <c:smooth val="0"/>
        </c:ser>
        <c:dLbls>
          <c:showLegendKey val="0"/>
          <c:showVal val="0"/>
          <c:showCatName val="0"/>
          <c:showSerName val="0"/>
          <c:showPercent val="0"/>
          <c:showBubbleSize val="0"/>
        </c:dLbls>
        <c:axId val="115686016"/>
        <c:axId val="115802496"/>
      </c:scatterChart>
      <c:valAx>
        <c:axId val="115686016"/>
        <c:scaling>
          <c:orientation val="minMax"/>
          <c:max val="90"/>
          <c:min val="20"/>
        </c:scaling>
        <c:delete val="0"/>
        <c:axPos val="b"/>
        <c:numFmt formatCode="General" sourceLinked="1"/>
        <c:majorTickMark val="out"/>
        <c:minorTickMark val="none"/>
        <c:tickLblPos val="nextTo"/>
        <c:spPr>
          <a:ln>
            <a:solidFill>
              <a:sysClr val="windowText" lastClr="000000"/>
            </a:solidFill>
          </a:ln>
        </c:spPr>
        <c:txPr>
          <a:bodyPr/>
          <a:lstStyle/>
          <a:p>
            <a:pPr>
              <a:defRPr lang="zh-CN" baseline="0">
                <a:latin typeface="Times New Roman" pitchFamily="18" charset="0"/>
              </a:defRPr>
            </a:pPr>
            <a:endParaRPr lang="en-US"/>
          </a:p>
        </c:txPr>
        <c:crossAx val="115802496"/>
        <c:crosses val="autoZero"/>
        <c:crossBetween val="midCat"/>
        <c:majorUnit val="10"/>
      </c:valAx>
      <c:valAx>
        <c:axId val="115802496"/>
        <c:scaling>
          <c:orientation val="minMax"/>
        </c:scaling>
        <c:delete val="0"/>
        <c:axPos val="l"/>
        <c:majorGridlines>
          <c:spPr>
            <a:ln w="3175">
              <a:prstDash val="sysDot"/>
            </a:ln>
          </c:spPr>
        </c:majorGridlines>
        <c:numFmt formatCode="#,##0.0" sourceLinked="0"/>
        <c:majorTickMark val="out"/>
        <c:minorTickMark val="none"/>
        <c:tickLblPos val="nextTo"/>
        <c:spPr>
          <a:ln>
            <a:solidFill>
              <a:sysClr val="windowText" lastClr="000000"/>
            </a:solidFill>
          </a:ln>
        </c:spPr>
        <c:txPr>
          <a:bodyPr/>
          <a:lstStyle/>
          <a:p>
            <a:pPr>
              <a:defRPr lang="zh-CN" sz="900" baseline="0">
                <a:latin typeface="Times New Roman" pitchFamily="18" charset="0"/>
              </a:defRPr>
            </a:pPr>
            <a:endParaRPr lang="en-US"/>
          </a:p>
        </c:txPr>
        <c:crossAx val="115686016"/>
        <c:crosses val="autoZero"/>
        <c:crossBetween val="midCat"/>
      </c:valAx>
      <c:spPr>
        <a:ln>
          <a:solidFill>
            <a:sysClr val="windowText" lastClr="000000"/>
          </a:solidFill>
        </a:ln>
      </c:spPr>
    </c:plotArea>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41944444444622"/>
          <c:y val="3.0412499999999988E-2"/>
          <c:w val="0.7873143518518485"/>
          <c:h val="0.82671249999999996"/>
        </c:manualLayout>
      </c:layout>
      <c:scatterChart>
        <c:scatterStyle val="lineMarker"/>
        <c:varyColors val="0"/>
        <c:ser>
          <c:idx val="0"/>
          <c:order val="0"/>
          <c:tx>
            <c:strRef>
              <c:f>'5min interval RMSE'!$C$1</c:f>
              <c:strCache>
                <c:ptCount val="1"/>
                <c:pt idx="0">
                  <c:v>stdu_exp2024</c:v>
                </c:pt>
              </c:strCache>
            </c:strRef>
          </c:tx>
          <c:spPr>
            <a:ln w="19050">
              <a:solidFill>
                <a:schemeClr val="bg1">
                  <a:lumMod val="65000"/>
                </a:schemeClr>
              </a:solidFill>
            </a:ln>
          </c:spPr>
          <c:marker>
            <c:symbol val="none"/>
          </c:marker>
          <c:xVal>
            <c:numRef>
              <c:f>'5min interval RMSE'!$B$2:$B$47</c:f>
              <c:numCache>
                <c:formatCode>General</c:formatCode>
                <c:ptCount val="46"/>
                <c:pt idx="0">
                  <c:v>22</c:v>
                </c:pt>
                <c:pt idx="1">
                  <c:v>22</c:v>
                </c:pt>
                <c:pt idx="2">
                  <c:v>25</c:v>
                </c:pt>
                <c:pt idx="3">
                  <c:v>25</c:v>
                </c:pt>
                <c:pt idx="4">
                  <c:v>28</c:v>
                </c:pt>
                <c:pt idx="5">
                  <c:v>28</c:v>
                </c:pt>
                <c:pt idx="6">
                  <c:v>31</c:v>
                </c:pt>
                <c:pt idx="7">
                  <c:v>31</c:v>
                </c:pt>
                <c:pt idx="8">
                  <c:v>34</c:v>
                </c:pt>
                <c:pt idx="9">
                  <c:v>34</c:v>
                </c:pt>
                <c:pt idx="10">
                  <c:v>37</c:v>
                </c:pt>
                <c:pt idx="11">
                  <c:v>37</c:v>
                </c:pt>
                <c:pt idx="12">
                  <c:v>40</c:v>
                </c:pt>
                <c:pt idx="13">
                  <c:v>40</c:v>
                </c:pt>
                <c:pt idx="14">
                  <c:v>43</c:v>
                </c:pt>
                <c:pt idx="15">
                  <c:v>43</c:v>
                </c:pt>
                <c:pt idx="16">
                  <c:v>46</c:v>
                </c:pt>
                <c:pt idx="17">
                  <c:v>46</c:v>
                </c:pt>
                <c:pt idx="18">
                  <c:v>49</c:v>
                </c:pt>
                <c:pt idx="19">
                  <c:v>49</c:v>
                </c:pt>
                <c:pt idx="20">
                  <c:v>52</c:v>
                </c:pt>
                <c:pt idx="21">
                  <c:v>52</c:v>
                </c:pt>
                <c:pt idx="22">
                  <c:v>55</c:v>
                </c:pt>
                <c:pt idx="23">
                  <c:v>55</c:v>
                </c:pt>
                <c:pt idx="24">
                  <c:v>58</c:v>
                </c:pt>
                <c:pt idx="25">
                  <c:v>58</c:v>
                </c:pt>
                <c:pt idx="26">
                  <c:v>61</c:v>
                </c:pt>
                <c:pt idx="27">
                  <c:v>61</c:v>
                </c:pt>
                <c:pt idx="28">
                  <c:v>64</c:v>
                </c:pt>
                <c:pt idx="29">
                  <c:v>64</c:v>
                </c:pt>
                <c:pt idx="30">
                  <c:v>67</c:v>
                </c:pt>
                <c:pt idx="31">
                  <c:v>67</c:v>
                </c:pt>
                <c:pt idx="32">
                  <c:v>70</c:v>
                </c:pt>
                <c:pt idx="33">
                  <c:v>70</c:v>
                </c:pt>
                <c:pt idx="34">
                  <c:v>73</c:v>
                </c:pt>
                <c:pt idx="35">
                  <c:v>73</c:v>
                </c:pt>
                <c:pt idx="36">
                  <c:v>76</c:v>
                </c:pt>
                <c:pt idx="37">
                  <c:v>76</c:v>
                </c:pt>
                <c:pt idx="38">
                  <c:v>79</c:v>
                </c:pt>
                <c:pt idx="39">
                  <c:v>79</c:v>
                </c:pt>
                <c:pt idx="40">
                  <c:v>82</c:v>
                </c:pt>
                <c:pt idx="41">
                  <c:v>82</c:v>
                </c:pt>
                <c:pt idx="42">
                  <c:v>85</c:v>
                </c:pt>
                <c:pt idx="43">
                  <c:v>85</c:v>
                </c:pt>
                <c:pt idx="44">
                  <c:v>88</c:v>
                </c:pt>
                <c:pt idx="45">
                  <c:v>88</c:v>
                </c:pt>
              </c:numCache>
            </c:numRef>
          </c:xVal>
          <c:yVal>
            <c:numRef>
              <c:f>'5min interval RMSE'!$C$2:$C$47</c:f>
              <c:numCache>
                <c:formatCode>General</c:formatCode>
                <c:ptCount val="46"/>
              </c:numCache>
            </c:numRef>
          </c:yVal>
          <c:smooth val="0"/>
        </c:ser>
        <c:ser>
          <c:idx val="1"/>
          <c:order val="1"/>
          <c:tx>
            <c:strRef>
              <c:f>'5min interval RMSE'!$C$49</c:f>
              <c:strCache>
                <c:ptCount val="1"/>
                <c:pt idx="0">
                  <c:v>dte_exp2020_x2L6_ne</c:v>
                </c:pt>
              </c:strCache>
            </c:strRef>
          </c:tx>
          <c:spPr>
            <a:ln w="25400">
              <a:solidFill>
                <a:srgbClr val="FF0000"/>
              </a:solidFill>
            </a:ln>
          </c:spPr>
          <c:marker>
            <c:symbol val="none"/>
          </c:marker>
          <c:xVal>
            <c:numRef>
              <c:f>'5min interval RMSE'!$B$50:$B$187</c:f>
              <c:numCache>
                <c:formatCode>General</c:formatCode>
                <c:ptCount val="138"/>
                <c:pt idx="0">
                  <c:v>49</c:v>
                </c:pt>
                <c:pt idx="1">
                  <c:v>49</c:v>
                </c:pt>
                <c:pt idx="2">
                  <c:v>50</c:v>
                </c:pt>
                <c:pt idx="3">
                  <c:v>50</c:v>
                </c:pt>
                <c:pt idx="4">
                  <c:v>51</c:v>
                </c:pt>
                <c:pt idx="5">
                  <c:v>51</c:v>
                </c:pt>
                <c:pt idx="6">
                  <c:v>52</c:v>
                </c:pt>
                <c:pt idx="7">
                  <c:v>52</c:v>
                </c:pt>
                <c:pt idx="8">
                  <c:v>53</c:v>
                </c:pt>
                <c:pt idx="9">
                  <c:v>53</c:v>
                </c:pt>
                <c:pt idx="10">
                  <c:v>54</c:v>
                </c:pt>
                <c:pt idx="11">
                  <c:v>54</c:v>
                </c:pt>
                <c:pt idx="12">
                  <c:v>55</c:v>
                </c:pt>
                <c:pt idx="13">
                  <c:v>55</c:v>
                </c:pt>
                <c:pt idx="14">
                  <c:v>56</c:v>
                </c:pt>
                <c:pt idx="15">
                  <c:v>56</c:v>
                </c:pt>
                <c:pt idx="16">
                  <c:v>57</c:v>
                </c:pt>
                <c:pt idx="17">
                  <c:v>57</c:v>
                </c:pt>
                <c:pt idx="18">
                  <c:v>58</c:v>
                </c:pt>
                <c:pt idx="19">
                  <c:v>58</c:v>
                </c:pt>
                <c:pt idx="20">
                  <c:v>59</c:v>
                </c:pt>
                <c:pt idx="21">
                  <c:v>59</c:v>
                </c:pt>
                <c:pt idx="22">
                  <c:v>60</c:v>
                </c:pt>
                <c:pt idx="23">
                  <c:v>60</c:v>
                </c:pt>
                <c:pt idx="24">
                  <c:v>61</c:v>
                </c:pt>
                <c:pt idx="25">
                  <c:v>61</c:v>
                </c:pt>
                <c:pt idx="26">
                  <c:v>62</c:v>
                </c:pt>
                <c:pt idx="27">
                  <c:v>62</c:v>
                </c:pt>
                <c:pt idx="28">
                  <c:v>63</c:v>
                </c:pt>
                <c:pt idx="29">
                  <c:v>63</c:v>
                </c:pt>
                <c:pt idx="30">
                  <c:v>64</c:v>
                </c:pt>
                <c:pt idx="31">
                  <c:v>64</c:v>
                </c:pt>
                <c:pt idx="32">
                  <c:v>65</c:v>
                </c:pt>
                <c:pt idx="33">
                  <c:v>65</c:v>
                </c:pt>
                <c:pt idx="34">
                  <c:v>66</c:v>
                </c:pt>
                <c:pt idx="35">
                  <c:v>66</c:v>
                </c:pt>
                <c:pt idx="36">
                  <c:v>67</c:v>
                </c:pt>
                <c:pt idx="37">
                  <c:v>67</c:v>
                </c:pt>
                <c:pt idx="38">
                  <c:v>68</c:v>
                </c:pt>
                <c:pt idx="39">
                  <c:v>68</c:v>
                </c:pt>
                <c:pt idx="40">
                  <c:v>69</c:v>
                </c:pt>
                <c:pt idx="41">
                  <c:v>69</c:v>
                </c:pt>
                <c:pt idx="42">
                  <c:v>70</c:v>
                </c:pt>
                <c:pt idx="43">
                  <c:v>70</c:v>
                </c:pt>
                <c:pt idx="44">
                  <c:v>71</c:v>
                </c:pt>
                <c:pt idx="45">
                  <c:v>71</c:v>
                </c:pt>
                <c:pt idx="46">
                  <c:v>72</c:v>
                </c:pt>
                <c:pt idx="47">
                  <c:v>72</c:v>
                </c:pt>
                <c:pt idx="48">
                  <c:v>73</c:v>
                </c:pt>
                <c:pt idx="49">
                  <c:v>73</c:v>
                </c:pt>
                <c:pt idx="50">
                  <c:v>74</c:v>
                </c:pt>
                <c:pt idx="51">
                  <c:v>74</c:v>
                </c:pt>
                <c:pt idx="52">
                  <c:v>75</c:v>
                </c:pt>
                <c:pt idx="53">
                  <c:v>75</c:v>
                </c:pt>
                <c:pt idx="54">
                  <c:v>76</c:v>
                </c:pt>
                <c:pt idx="55">
                  <c:v>76</c:v>
                </c:pt>
                <c:pt idx="56">
                  <c:v>77</c:v>
                </c:pt>
                <c:pt idx="57">
                  <c:v>77</c:v>
                </c:pt>
                <c:pt idx="58">
                  <c:v>78</c:v>
                </c:pt>
                <c:pt idx="59">
                  <c:v>78</c:v>
                </c:pt>
                <c:pt idx="60">
                  <c:v>79</c:v>
                </c:pt>
                <c:pt idx="61">
                  <c:v>79</c:v>
                </c:pt>
                <c:pt idx="62">
                  <c:v>80</c:v>
                </c:pt>
                <c:pt idx="63">
                  <c:v>80</c:v>
                </c:pt>
                <c:pt idx="64">
                  <c:v>81</c:v>
                </c:pt>
                <c:pt idx="65">
                  <c:v>81</c:v>
                </c:pt>
                <c:pt idx="66">
                  <c:v>82</c:v>
                </c:pt>
                <c:pt idx="67">
                  <c:v>82</c:v>
                </c:pt>
                <c:pt idx="68">
                  <c:v>83</c:v>
                </c:pt>
                <c:pt idx="69">
                  <c:v>83</c:v>
                </c:pt>
                <c:pt idx="70">
                  <c:v>84</c:v>
                </c:pt>
                <c:pt idx="71">
                  <c:v>84</c:v>
                </c:pt>
                <c:pt idx="72">
                  <c:v>85</c:v>
                </c:pt>
                <c:pt idx="73">
                  <c:v>85</c:v>
                </c:pt>
                <c:pt idx="74">
                  <c:v>86</c:v>
                </c:pt>
                <c:pt idx="75">
                  <c:v>86</c:v>
                </c:pt>
                <c:pt idx="76">
                  <c:v>87</c:v>
                </c:pt>
                <c:pt idx="77">
                  <c:v>87</c:v>
                </c:pt>
                <c:pt idx="78">
                  <c:v>88</c:v>
                </c:pt>
                <c:pt idx="79">
                  <c:v>88</c:v>
                </c:pt>
                <c:pt idx="80">
                  <c:v>89</c:v>
                </c:pt>
                <c:pt idx="81">
                  <c:v>89</c:v>
                </c:pt>
                <c:pt idx="82">
                  <c:v>90</c:v>
                </c:pt>
                <c:pt idx="83">
                  <c:v>90</c:v>
                </c:pt>
              </c:numCache>
            </c:numRef>
          </c:xVal>
          <c:yVal>
            <c:numRef>
              <c:f>'5min interval RMSE'!$C$50:$C$187</c:f>
              <c:numCache>
                <c:formatCode>General</c:formatCode>
                <c:ptCount val="138"/>
                <c:pt idx="0">
                  <c:v>2.1315050099999997</c:v>
                </c:pt>
                <c:pt idx="1">
                  <c:v>2.1315050099999997</c:v>
                </c:pt>
                <c:pt idx="2">
                  <c:v>2.1496455699999997</c:v>
                </c:pt>
                <c:pt idx="3">
                  <c:v>2.1496455699999997</c:v>
                </c:pt>
                <c:pt idx="4">
                  <c:v>2.2248954799999998</c:v>
                </c:pt>
                <c:pt idx="5">
                  <c:v>2.2248954799999998</c:v>
                </c:pt>
                <c:pt idx="6">
                  <c:v>2.3277261299999998</c:v>
                </c:pt>
                <c:pt idx="7">
                  <c:v>2.3277261299999998</c:v>
                </c:pt>
                <c:pt idx="8">
                  <c:v>2.3417563399999977</c:v>
                </c:pt>
                <c:pt idx="9">
                  <c:v>2.3417563399999977</c:v>
                </c:pt>
                <c:pt idx="10">
                  <c:v>2.3174643499999998</c:v>
                </c:pt>
                <c:pt idx="11">
                  <c:v>2.3174643499999998</c:v>
                </c:pt>
                <c:pt idx="12">
                  <c:v>2.3564650999999621</c:v>
                </c:pt>
                <c:pt idx="13">
                  <c:v>2.3564650999999621</c:v>
                </c:pt>
                <c:pt idx="14">
                  <c:v>2.4509735099999999</c:v>
                </c:pt>
                <c:pt idx="15">
                  <c:v>2.4509735099999999</c:v>
                </c:pt>
                <c:pt idx="16">
                  <c:v>2.5722811199999978</c:v>
                </c:pt>
                <c:pt idx="17">
                  <c:v>2.5722811199999978</c:v>
                </c:pt>
                <c:pt idx="18">
                  <c:v>2.66653991</c:v>
                </c:pt>
                <c:pt idx="19">
                  <c:v>2.66653991</c:v>
                </c:pt>
                <c:pt idx="20">
                  <c:v>2.71016908</c:v>
                </c:pt>
                <c:pt idx="21">
                  <c:v>2.71016908</c:v>
                </c:pt>
                <c:pt idx="22">
                  <c:v>2.66545224</c:v>
                </c:pt>
                <c:pt idx="23">
                  <c:v>2.66545224</c:v>
                </c:pt>
                <c:pt idx="24">
                  <c:v>2.6379945300000012</c:v>
                </c:pt>
                <c:pt idx="25">
                  <c:v>2.6379945300000012</c:v>
                </c:pt>
                <c:pt idx="26">
                  <c:v>2.6916329899999987</c:v>
                </c:pt>
                <c:pt idx="27">
                  <c:v>2.6916329899999987</c:v>
                </c:pt>
                <c:pt idx="28">
                  <c:v>2.7857570600000012</c:v>
                </c:pt>
                <c:pt idx="29">
                  <c:v>2.7857570600000012</c:v>
                </c:pt>
                <c:pt idx="30">
                  <c:v>2.8170514099999977</c:v>
                </c:pt>
                <c:pt idx="31">
                  <c:v>2.8170514099999977</c:v>
                </c:pt>
                <c:pt idx="32">
                  <c:v>2.80512118</c:v>
                </c:pt>
                <c:pt idx="33">
                  <c:v>2.80512118</c:v>
                </c:pt>
                <c:pt idx="34">
                  <c:v>2.8264353299999967</c:v>
                </c:pt>
                <c:pt idx="35">
                  <c:v>2.8264353299999967</c:v>
                </c:pt>
                <c:pt idx="36">
                  <c:v>2.8522429499999697</c:v>
                </c:pt>
                <c:pt idx="37">
                  <c:v>2.8522429499999697</c:v>
                </c:pt>
                <c:pt idx="38">
                  <c:v>2.9035348900000213</c:v>
                </c:pt>
                <c:pt idx="39">
                  <c:v>2.9035348900000213</c:v>
                </c:pt>
                <c:pt idx="40">
                  <c:v>2.973793750000024</c:v>
                </c:pt>
                <c:pt idx="41">
                  <c:v>2.973793750000024</c:v>
                </c:pt>
                <c:pt idx="42">
                  <c:v>3.05332589</c:v>
                </c:pt>
                <c:pt idx="43">
                  <c:v>3.05332589</c:v>
                </c:pt>
                <c:pt idx="44">
                  <c:v>3.1329638999999987</c:v>
                </c:pt>
                <c:pt idx="45">
                  <c:v>3.1329638999999987</c:v>
                </c:pt>
                <c:pt idx="46">
                  <c:v>3.1832487600000001</c:v>
                </c:pt>
                <c:pt idx="47">
                  <c:v>3.1832487600000001</c:v>
                </c:pt>
                <c:pt idx="48">
                  <c:v>3.2486176500000012</c:v>
                </c:pt>
                <c:pt idx="49">
                  <c:v>3.2486176500000012</c:v>
                </c:pt>
                <c:pt idx="50">
                  <c:v>3.3054561599999968</c:v>
                </c:pt>
                <c:pt idx="51">
                  <c:v>3.3054561599999968</c:v>
                </c:pt>
                <c:pt idx="52">
                  <c:v>3.3544995799999997</c:v>
                </c:pt>
                <c:pt idx="53">
                  <c:v>3.3544995799999997</c:v>
                </c:pt>
                <c:pt idx="54">
                  <c:v>3.4024391199999977</c:v>
                </c:pt>
                <c:pt idx="55">
                  <c:v>3.4024391199999977</c:v>
                </c:pt>
                <c:pt idx="56">
                  <c:v>3.4540858299999977</c:v>
                </c:pt>
                <c:pt idx="57">
                  <c:v>3.4540858299999977</c:v>
                </c:pt>
                <c:pt idx="58">
                  <c:v>3.5083541899999999</c:v>
                </c:pt>
                <c:pt idx="59">
                  <c:v>3.5083541899999999</c:v>
                </c:pt>
                <c:pt idx="60">
                  <c:v>3.5624904599999998</c:v>
                </c:pt>
                <c:pt idx="61">
                  <c:v>3.5624904599999998</c:v>
                </c:pt>
                <c:pt idx="62">
                  <c:v>3.6239614500000012</c:v>
                </c:pt>
                <c:pt idx="63">
                  <c:v>3.6239614500000012</c:v>
                </c:pt>
                <c:pt idx="64">
                  <c:v>3.67437053</c:v>
                </c:pt>
                <c:pt idx="65">
                  <c:v>3.67437053</c:v>
                </c:pt>
                <c:pt idx="66">
                  <c:v>3.7066705199999999</c:v>
                </c:pt>
                <c:pt idx="67">
                  <c:v>3.7066705199999999</c:v>
                </c:pt>
                <c:pt idx="68">
                  <c:v>3.7408361399999999</c:v>
                </c:pt>
                <c:pt idx="69">
                  <c:v>3.7408361399999999</c:v>
                </c:pt>
                <c:pt idx="70">
                  <c:v>3.77353549</c:v>
                </c:pt>
                <c:pt idx="71">
                  <c:v>3.77353549</c:v>
                </c:pt>
                <c:pt idx="72">
                  <c:v>3.8220100399999977</c:v>
                </c:pt>
                <c:pt idx="73">
                  <c:v>3.8220100399999977</c:v>
                </c:pt>
                <c:pt idx="74">
                  <c:v>3.8793134699999987</c:v>
                </c:pt>
                <c:pt idx="75">
                  <c:v>3.8793134699999987</c:v>
                </c:pt>
                <c:pt idx="76">
                  <c:v>3.95231676</c:v>
                </c:pt>
                <c:pt idx="77">
                  <c:v>3.95231676</c:v>
                </c:pt>
                <c:pt idx="78">
                  <c:v>4.0141549099999256</c:v>
                </c:pt>
                <c:pt idx="79">
                  <c:v>4.0141549099999256</c:v>
                </c:pt>
                <c:pt idx="80">
                  <c:v>4.0976738900000003</c:v>
                </c:pt>
                <c:pt idx="81">
                  <c:v>4.0976738900000003</c:v>
                </c:pt>
                <c:pt idx="82">
                  <c:v>4.1777434299999996</c:v>
                </c:pt>
                <c:pt idx="83">
                  <c:v>4.1777434299999996</c:v>
                </c:pt>
              </c:numCache>
            </c:numRef>
          </c:yVal>
          <c:smooth val="0"/>
        </c:ser>
        <c:ser>
          <c:idx val="2"/>
          <c:order val="2"/>
          <c:tx>
            <c:strRef>
              <c:f>'5min interval RMSE'!$C$193</c:f>
              <c:strCache>
                <c:ptCount val="1"/>
                <c:pt idx="0">
                  <c:v>stdu_exp2024_x2</c:v>
                </c:pt>
              </c:strCache>
            </c:strRef>
          </c:tx>
          <c:spPr>
            <a:ln w="19050">
              <a:solidFill>
                <a:schemeClr val="bg1">
                  <a:lumMod val="65000"/>
                </a:schemeClr>
              </a:solidFill>
              <a:prstDash val="sysDash"/>
            </a:ln>
          </c:spPr>
          <c:marker>
            <c:symbol val="none"/>
          </c:marker>
          <c:xVal>
            <c:numRef>
              <c:f>'5min interval RMSE'!$B$194:$B$269</c:f>
              <c:numCache>
                <c:formatCode>General</c:formatCode>
                <c:ptCount val="76"/>
                <c:pt idx="0">
                  <c:v>22</c:v>
                </c:pt>
                <c:pt idx="1">
                  <c:v>22</c:v>
                </c:pt>
                <c:pt idx="2">
                  <c:v>25</c:v>
                </c:pt>
                <c:pt idx="3">
                  <c:v>25</c:v>
                </c:pt>
                <c:pt idx="4">
                  <c:v>28</c:v>
                </c:pt>
                <c:pt idx="5">
                  <c:v>28</c:v>
                </c:pt>
                <c:pt idx="6">
                  <c:v>31</c:v>
                </c:pt>
                <c:pt idx="7">
                  <c:v>31</c:v>
                </c:pt>
                <c:pt idx="8">
                  <c:v>34</c:v>
                </c:pt>
                <c:pt idx="9">
                  <c:v>34</c:v>
                </c:pt>
                <c:pt idx="10">
                  <c:v>37</c:v>
                </c:pt>
                <c:pt idx="11">
                  <c:v>37</c:v>
                </c:pt>
                <c:pt idx="12">
                  <c:v>40</c:v>
                </c:pt>
                <c:pt idx="13">
                  <c:v>40</c:v>
                </c:pt>
                <c:pt idx="14">
                  <c:v>43</c:v>
                </c:pt>
                <c:pt idx="15">
                  <c:v>43</c:v>
                </c:pt>
                <c:pt idx="16">
                  <c:v>46</c:v>
                </c:pt>
                <c:pt idx="17">
                  <c:v>46</c:v>
                </c:pt>
                <c:pt idx="18">
                  <c:v>49</c:v>
                </c:pt>
                <c:pt idx="19">
                  <c:v>49</c:v>
                </c:pt>
                <c:pt idx="20">
                  <c:v>52</c:v>
                </c:pt>
                <c:pt idx="21">
                  <c:v>52</c:v>
                </c:pt>
                <c:pt idx="22">
                  <c:v>55</c:v>
                </c:pt>
                <c:pt idx="23">
                  <c:v>55</c:v>
                </c:pt>
                <c:pt idx="24">
                  <c:v>58</c:v>
                </c:pt>
                <c:pt idx="25">
                  <c:v>58</c:v>
                </c:pt>
                <c:pt idx="26">
                  <c:v>61</c:v>
                </c:pt>
                <c:pt idx="27">
                  <c:v>61</c:v>
                </c:pt>
                <c:pt idx="28">
                  <c:v>64</c:v>
                </c:pt>
                <c:pt idx="29">
                  <c:v>64</c:v>
                </c:pt>
                <c:pt idx="30">
                  <c:v>67</c:v>
                </c:pt>
                <c:pt idx="31">
                  <c:v>67</c:v>
                </c:pt>
                <c:pt idx="32">
                  <c:v>70</c:v>
                </c:pt>
                <c:pt idx="33">
                  <c:v>70</c:v>
                </c:pt>
                <c:pt idx="34">
                  <c:v>73</c:v>
                </c:pt>
                <c:pt idx="35">
                  <c:v>73</c:v>
                </c:pt>
                <c:pt idx="36">
                  <c:v>76</c:v>
                </c:pt>
                <c:pt idx="37">
                  <c:v>76</c:v>
                </c:pt>
                <c:pt idx="38">
                  <c:v>79</c:v>
                </c:pt>
                <c:pt idx="39">
                  <c:v>79</c:v>
                </c:pt>
                <c:pt idx="40">
                  <c:v>82</c:v>
                </c:pt>
                <c:pt idx="41">
                  <c:v>82</c:v>
                </c:pt>
                <c:pt idx="42">
                  <c:v>85</c:v>
                </c:pt>
                <c:pt idx="43">
                  <c:v>85</c:v>
                </c:pt>
                <c:pt idx="44">
                  <c:v>88</c:v>
                </c:pt>
                <c:pt idx="45">
                  <c:v>88</c:v>
                </c:pt>
              </c:numCache>
            </c:numRef>
          </c:xVal>
          <c:yVal>
            <c:numRef>
              <c:f>'5min interval RMSE'!$C$194:$C$269</c:f>
              <c:numCache>
                <c:formatCode>General</c:formatCode>
                <c:ptCount val="76"/>
              </c:numCache>
            </c:numRef>
          </c:yVal>
          <c:smooth val="0"/>
        </c:ser>
        <c:ser>
          <c:idx val="3"/>
          <c:order val="3"/>
          <c:tx>
            <c:strRef>
              <c:f>'5min interval RMSE'!$C$270</c:f>
              <c:strCache>
                <c:ptCount val="1"/>
                <c:pt idx="0">
                  <c:v>dte_exp2021_x2L6_dt</c:v>
                </c:pt>
              </c:strCache>
            </c:strRef>
          </c:tx>
          <c:spPr>
            <a:ln w="25400">
              <a:solidFill>
                <a:srgbClr val="0000FF"/>
              </a:solidFill>
              <a:prstDash val="solid"/>
            </a:ln>
          </c:spPr>
          <c:marker>
            <c:symbol val="none"/>
          </c:marker>
          <c:xVal>
            <c:numRef>
              <c:f>'5min interval RMSE'!$B$271:$B$429</c:f>
              <c:numCache>
                <c:formatCode>General</c:formatCode>
                <c:ptCount val="159"/>
                <c:pt idx="0">
                  <c:v>49</c:v>
                </c:pt>
                <c:pt idx="1">
                  <c:v>49</c:v>
                </c:pt>
                <c:pt idx="2">
                  <c:v>50</c:v>
                </c:pt>
                <c:pt idx="3">
                  <c:v>50</c:v>
                </c:pt>
                <c:pt idx="4">
                  <c:v>51</c:v>
                </c:pt>
                <c:pt idx="5">
                  <c:v>51</c:v>
                </c:pt>
                <c:pt idx="6">
                  <c:v>52</c:v>
                </c:pt>
                <c:pt idx="7">
                  <c:v>52</c:v>
                </c:pt>
                <c:pt idx="8">
                  <c:v>53</c:v>
                </c:pt>
                <c:pt idx="9">
                  <c:v>53</c:v>
                </c:pt>
                <c:pt idx="10">
                  <c:v>54</c:v>
                </c:pt>
                <c:pt idx="11">
                  <c:v>54</c:v>
                </c:pt>
                <c:pt idx="12">
                  <c:v>55</c:v>
                </c:pt>
                <c:pt idx="13">
                  <c:v>55</c:v>
                </c:pt>
                <c:pt idx="14">
                  <c:v>56</c:v>
                </c:pt>
                <c:pt idx="15">
                  <c:v>56</c:v>
                </c:pt>
                <c:pt idx="16">
                  <c:v>57</c:v>
                </c:pt>
                <c:pt idx="17">
                  <c:v>57</c:v>
                </c:pt>
                <c:pt idx="18">
                  <c:v>58</c:v>
                </c:pt>
                <c:pt idx="19">
                  <c:v>58</c:v>
                </c:pt>
                <c:pt idx="20">
                  <c:v>59</c:v>
                </c:pt>
                <c:pt idx="21">
                  <c:v>59</c:v>
                </c:pt>
                <c:pt idx="22">
                  <c:v>60</c:v>
                </c:pt>
                <c:pt idx="23">
                  <c:v>60</c:v>
                </c:pt>
                <c:pt idx="24">
                  <c:v>61</c:v>
                </c:pt>
                <c:pt idx="25">
                  <c:v>61</c:v>
                </c:pt>
                <c:pt idx="26">
                  <c:v>62</c:v>
                </c:pt>
                <c:pt idx="27">
                  <c:v>62</c:v>
                </c:pt>
                <c:pt idx="28">
                  <c:v>63</c:v>
                </c:pt>
                <c:pt idx="29">
                  <c:v>63</c:v>
                </c:pt>
                <c:pt idx="30">
                  <c:v>64</c:v>
                </c:pt>
                <c:pt idx="31">
                  <c:v>64</c:v>
                </c:pt>
                <c:pt idx="32">
                  <c:v>65</c:v>
                </c:pt>
                <c:pt idx="33">
                  <c:v>65</c:v>
                </c:pt>
                <c:pt idx="34">
                  <c:v>66</c:v>
                </c:pt>
                <c:pt idx="35">
                  <c:v>66</c:v>
                </c:pt>
                <c:pt idx="36">
                  <c:v>67</c:v>
                </c:pt>
                <c:pt idx="37">
                  <c:v>67</c:v>
                </c:pt>
                <c:pt idx="38">
                  <c:v>68</c:v>
                </c:pt>
                <c:pt idx="39">
                  <c:v>68</c:v>
                </c:pt>
                <c:pt idx="40">
                  <c:v>69</c:v>
                </c:pt>
                <c:pt idx="41">
                  <c:v>69</c:v>
                </c:pt>
                <c:pt idx="42">
                  <c:v>70</c:v>
                </c:pt>
                <c:pt idx="43">
                  <c:v>70</c:v>
                </c:pt>
                <c:pt idx="44">
                  <c:v>71</c:v>
                </c:pt>
                <c:pt idx="45">
                  <c:v>71</c:v>
                </c:pt>
                <c:pt idx="46">
                  <c:v>72</c:v>
                </c:pt>
                <c:pt idx="47">
                  <c:v>72</c:v>
                </c:pt>
                <c:pt idx="48">
                  <c:v>73</c:v>
                </c:pt>
                <c:pt idx="49">
                  <c:v>73</c:v>
                </c:pt>
                <c:pt idx="50">
                  <c:v>74</c:v>
                </c:pt>
                <c:pt idx="51">
                  <c:v>74</c:v>
                </c:pt>
                <c:pt idx="52">
                  <c:v>75</c:v>
                </c:pt>
                <c:pt idx="53">
                  <c:v>75</c:v>
                </c:pt>
                <c:pt idx="54">
                  <c:v>76</c:v>
                </c:pt>
                <c:pt idx="55">
                  <c:v>76</c:v>
                </c:pt>
                <c:pt idx="56">
                  <c:v>77</c:v>
                </c:pt>
                <c:pt idx="57">
                  <c:v>77</c:v>
                </c:pt>
                <c:pt idx="58">
                  <c:v>78</c:v>
                </c:pt>
                <c:pt idx="59">
                  <c:v>78</c:v>
                </c:pt>
                <c:pt idx="60">
                  <c:v>79</c:v>
                </c:pt>
                <c:pt idx="61">
                  <c:v>79</c:v>
                </c:pt>
                <c:pt idx="62">
                  <c:v>80</c:v>
                </c:pt>
                <c:pt idx="63">
                  <c:v>80</c:v>
                </c:pt>
                <c:pt idx="64">
                  <c:v>81</c:v>
                </c:pt>
                <c:pt idx="65">
                  <c:v>81</c:v>
                </c:pt>
                <c:pt idx="66">
                  <c:v>82</c:v>
                </c:pt>
                <c:pt idx="67">
                  <c:v>82</c:v>
                </c:pt>
                <c:pt idx="68">
                  <c:v>83</c:v>
                </c:pt>
                <c:pt idx="69">
                  <c:v>83</c:v>
                </c:pt>
                <c:pt idx="70">
                  <c:v>84</c:v>
                </c:pt>
                <c:pt idx="71">
                  <c:v>84</c:v>
                </c:pt>
                <c:pt idx="72">
                  <c:v>85</c:v>
                </c:pt>
                <c:pt idx="73">
                  <c:v>85</c:v>
                </c:pt>
                <c:pt idx="74">
                  <c:v>86</c:v>
                </c:pt>
                <c:pt idx="75">
                  <c:v>86</c:v>
                </c:pt>
                <c:pt idx="76">
                  <c:v>87</c:v>
                </c:pt>
                <c:pt idx="77">
                  <c:v>87</c:v>
                </c:pt>
                <c:pt idx="78">
                  <c:v>88</c:v>
                </c:pt>
                <c:pt idx="79">
                  <c:v>88</c:v>
                </c:pt>
                <c:pt idx="80">
                  <c:v>89</c:v>
                </c:pt>
                <c:pt idx="81">
                  <c:v>89</c:v>
                </c:pt>
                <c:pt idx="82">
                  <c:v>90</c:v>
                </c:pt>
                <c:pt idx="83">
                  <c:v>90</c:v>
                </c:pt>
              </c:numCache>
            </c:numRef>
          </c:xVal>
          <c:yVal>
            <c:numRef>
              <c:f>'5min interval RMSE'!$C$271:$C$429</c:f>
              <c:numCache>
                <c:formatCode>General</c:formatCode>
                <c:ptCount val="159"/>
                <c:pt idx="0">
                  <c:v>2.5895357100000012</c:v>
                </c:pt>
                <c:pt idx="1">
                  <c:v>2.5895357100000012</c:v>
                </c:pt>
                <c:pt idx="2">
                  <c:v>2.6949873000000002</c:v>
                </c:pt>
                <c:pt idx="3">
                  <c:v>2.6949873000000002</c:v>
                </c:pt>
                <c:pt idx="4">
                  <c:v>2.784661770000024</c:v>
                </c:pt>
                <c:pt idx="5">
                  <c:v>2.784661770000024</c:v>
                </c:pt>
                <c:pt idx="6">
                  <c:v>2.9353716400000001</c:v>
                </c:pt>
                <c:pt idx="7">
                  <c:v>2.9353716400000001</c:v>
                </c:pt>
                <c:pt idx="8">
                  <c:v>3.1391668299999997</c:v>
                </c:pt>
                <c:pt idx="9">
                  <c:v>3.1391668299999997</c:v>
                </c:pt>
                <c:pt idx="10">
                  <c:v>3.3120059999999603</c:v>
                </c:pt>
                <c:pt idx="11">
                  <c:v>3.3120059999999603</c:v>
                </c:pt>
                <c:pt idx="12">
                  <c:v>3.4411790400000002</c:v>
                </c:pt>
                <c:pt idx="13">
                  <c:v>3.4411790400000002</c:v>
                </c:pt>
                <c:pt idx="14">
                  <c:v>3.63578081</c:v>
                </c:pt>
                <c:pt idx="15">
                  <c:v>3.63578081</c:v>
                </c:pt>
                <c:pt idx="16">
                  <c:v>3.9672336600000002</c:v>
                </c:pt>
                <c:pt idx="17">
                  <c:v>3.9672336600000002</c:v>
                </c:pt>
                <c:pt idx="18">
                  <c:v>4.2980256099999945</c:v>
                </c:pt>
                <c:pt idx="19">
                  <c:v>4.2980256099999945</c:v>
                </c:pt>
                <c:pt idx="20">
                  <c:v>4.4882717100000491</c:v>
                </c:pt>
                <c:pt idx="21">
                  <c:v>4.4882717100000491</c:v>
                </c:pt>
                <c:pt idx="22">
                  <c:v>4.6113128699999466</c:v>
                </c:pt>
                <c:pt idx="23">
                  <c:v>4.6113128699999466</c:v>
                </c:pt>
                <c:pt idx="24">
                  <c:v>4.7689943299999502</c:v>
                </c:pt>
                <c:pt idx="25">
                  <c:v>4.7689943299999502</c:v>
                </c:pt>
                <c:pt idx="26">
                  <c:v>4.9513859699999845</c:v>
                </c:pt>
                <c:pt idx="27">
                  <c:v>4.9513859699999845</c:v>
                </c:pt>
                <c:pt idx="28">
                  <c:v>5.1606650399999845</c:v>
                </c:pt>
                <c:pt idx="29">
                  <c:v>5.1606650399999845</c:v>
                </c:pt>
                <c:pt idx="30">
                  <c:v>5.3547067599999645</c:v>
                </c:pt>
                <c:pt idx="31">
                  <c:v>5.3547067599999645</c:v>
                </c:pt>
                <c:pt idx="32">
                  <c:v>5.45918131</c:v>
                </c:pt>
                <c:pt idx="33">
                  <c:v>5.45918131</c:v>
                </c:pt>
                <c:pt idx="34">
                  <c:v>5.637883659999952</c:v>
                </c:pt>
                <c:pt idx="35">
                  <c:v>5.637883659999952</c:v>
                </c:pt>
                <c:pt idx="36">
                  <c:v>5.7466278099999997</c:v>
                </c:pt>
                <c:pt idx="37">
                  <c:v>5.7466278099999997</c:v>
                </c:pt>
                <c:pt idx="38">
                  <c:v>5.9248080299999755</c:v>
                </c:pt>
                <c:pt idx="39">
                  <c:v>5.9248080299999755</c:v>
                </c:pt>
                <c:pt idx="40">
                  <c:v>6.0948047599999402</c:v>
                </c:pt>
                <c:pt idx="41">
                  <c:v>6.0948047599999402</c:v>
                </c:pt>
                <c:pt idx="42">
                  <c:v>6.2811036099999997</c:v>
                </c:pt>
                <c:pt idx="43">
                  <c:v>6.2811036099999997</c:v>
                </c:pt>
                <c:pt idx="44">
                  <c:v>6.4061131500000004</c:v>
                </c:pt>
                <c:pt idx="45">
                  <c:v>6.4061131500000004</c:v>
                </c:pt>
                <c:pt idx="46">
                  <c:v>6.5596294400000446</c:v>
                </c:pt>
                <c:pt idx="47">
                  <c:v>6.5596294400000446</c:v>
                </c:pt>
                <c:pt idx="48">
                  <c:v>6.6481199299999645</c:v>
                </c:pt>
                <c:pt idx="49">
                  <c:v>6.6481199299999645</c:v>
                </c:pt>
                <c:pt idx="50">
                  <c:v>6.7132620799999998</c:v>
                </c:pt>
                <c:pt idx="51">
                  <c:v>6.7132620799999998</c:v>
                </c:pt>
                <c:pt idx="52">
                  <c:v>6.8041462899999745</c:v>
                </c:pt>
                <c:pt idx="53">
                  <c:v>6.8041462899999745</c:v>
                </c:pt>
                <c:pt idx="54">
                  <c:v>6.90954494</c:v>
                </c:pt>
                <c:pt idx="55">
                  <c:v>6.90954494</c:v>
                </c:pt>
                <c:pt idx="56">
                  <c:v>7.0528035199999755</c:v>
                </c:pt>
                <c:pt idx="57">
                  <c:v>7.0528035199999755</c:v>
                </c:pt>
                <c:pt idx="58">
                  <c:v>7.144801619999952</c:v>
                </c:pt>
                <c:pt idx="59">
                  <c:v>7.144801619999952</c:v>
                </c:pt>
                <c:pt idx="60">
                  <c:v>7.2486581799999996</c:v>
                </c:pt>
                <c:pt idx="61">
                  <c:v>7.2486581799999996</c:v>
                </c:pt>
                <c:pt idx="62">
                  <c:v>7.4082522400000004</c:v>
                </c:pt>
                <c:pt idx="63">
                  <c:v>7.4082522400000004</c:v>
                </c:pt>
                <c:pt idx="64">
                  <c:v>7.4965996700000002</c:v>
                </c:pt>
                <c:pt idx="65">
                  <c:v>7.4965996700000002</c:v>
                </c:pt>
                <c:pt idx="66">
                  <c:v>7.6705894499999845</c:v>
                </c:pt>
                <c:pt idx="67">
                  <c:v>7.6705894499999845</c:v>
                </c:pt>
                <c:pt idx="68">
                  <c:v>7.7377061800000124</c:v>
                </c:pt>
                <c:pt idx="69">
                  <c:v>7.7377061800000124</c:v>
                </c:pt>
                <c:pt idx="70">
                  <c:v>7.8258418999999755</c:v>
                </c:pt>
                <c:pt idx="71">
                  <c:v>7.8258418999999755</c:v>
                </c:pt>
                <c:pt idx="72">
                  <c:v>7.8651094399999755</c:v>
                </c:pt>
                <c:pt idx="73">
                  <c:v>7.8651094399999755</c:v>
                </c:pt>
                <c:pt idx="74">
                  <c:v>7.8524808899999448</c:v>
                </c:pt>
                <c:pt idx="75">
                  <c:v>7.8524808899999448</c:v>
                </c:pt>
                <c:pt idx="76">
                  <c:v>7.8349142099999156</c:v>
                </c:pt>
                <c:pt idx="77">
                  <c:v>7.8349142099999156</c:v>
                </c:pt>
                <c:pt idx="78">
                  <c:v>7.8041515399999284</c:v>
                </c:pt>
                <c:pt idx="79">
                  <c:v>7.8041515399999284</c:v>
                </c:pt>
                <c:pt idx="80">
                  <c:v>7.7766327900000682</c:v>
                </c:pt>
                <c:pt idx="81">
                  <c:v>7.7766327900000682</c:v>
                </c:pt>
                <c:pt idx="82">
                  <c:v>7.7256074000000003</c:v>
                </c:pt>
                <c:pt idx="83">
                  <c:v>7.7256074000000003</c:v>
                </c:pt>
              </c:numCache>
            </c:numRef>
          </c:yVal>
          <c:smooth val="0"/>
        </c:ser>
        <c:ser>
          <c:idx val="4"/>
          <c:order val="4"/>
          <c:tx>
            <c:strRef>
              <c:f>'5min interval RMSE'!$C$431</c:f>
              <c:strCache>
                <c:ptCount val="1"/>
                <c:pt idx="0">
                  <c:v>stdu_exp2025_x2</c:v>
                </c:pt>
              </c:strCache>
            </c:strRef>
          </c:tx>
          <c:spPr>
            <a:ln w="25400">
              <a:solidFill>
                <a:sysClr val="window" lastClr="FFFFFF">
                  <a:lumMod val="65000"/>
                </a:sysClr>
              </a:solidFill>
              <a:prstDash val="sysDot"/>
            </a:ln>
          </c:spPr>
          <c:marker>
            <c:symbol val="none"/>
          </c:marker>
          <c:xVal>
            <c:numRef>
              <c:f>'5min interval RMSE'!$B$432:$B$477</c:f>
              <c:numCache>
                <c:formatCode>General</c:formatCode>
                <c:ptCount val="46"/>
                <c:pt idx="0">
                  <c:v>22</c:v>
                </c:pt>
                <c:pt idx="1">
                  <c:v>22</c:v>
                </c:pt>
                <c:pt idx="2">
                  <c:v>25</c:v>
                </c:pt>
                <c:pt idx="3">
                  <c:v>25</c:v>
                </c:pt>
                <c:pt idx="4">
                  <c:v>28</c:v>
                </c:pt>
                <c:pt idx="5">
                  <c:v>28</c:v>
                </c:pt>
                <c:pt idx="6">
                  <c:v>31</c:v>
                </c:pt>
                <c:pt idx="7">
                  <c:v>31</c:v>
                </c:pt>
                <c:pt idx="8">
                  <c:v>34</c:v>
                </c:pt>
                <c:pt idx="9">
                  <c:v>34</c:v>
                </c:pt>
                <c:pt idx="10">
                  <c:v>37</c:v>
                </c:pt>
                <c:pt idx="11">
                  <c:v>37</c:v>
                </c:pt>
                <c:pt idx="12">
                  <c:v>40</c:v>
                </c:pt>
                <c:pt idx="13">
                  <c:v>40</c:v>
                </c:pt>
                <c:pt idx="14">
                  <c:v>43</c:v>
                </c:pt>
                <c:pt idx="15">
                  <c:v>43</c:v>
                </c:pt>
                <c:pt idx="16">
                  <c:v>46</c:v>
                </c:pt>
                <c:pt idx="17">
                  <c:v>46</c:v>
                </c:pt>
                <c:pt idx="18">
                  <c:v>49</c:v>
                </c:pt>
                <c:pt idx="19">
                  <c:v>49</c:v>
                </c:pt>
                <c:pt idx="20">
                  <c:v>52</c:v>
                </c:pt>
                <c:pt idx="21">
                  <c:v>52</c:v>
                </c:pt>
                <c:pt idx="22">
                  <c:v>55</c:v>
                </c:pt>
                <c:pt idx="23">
                  <c:v>55</c:v>
                </c:pt>
                <c:pt idx="24">
                  <c:v>58</c:v>
                </c:pt>
                <c:pt idx="25">
                  <c:v>58</c:v>
                </c:pt>
                <c:pt idx="26">
                  <c:v>61</c:v>
                </c:pt>
                <c:pt idx="27">
                  <c:v>61</c:v>
                </c:pt>
                <c:pt idx="28">
                  <c:v>64</c:v>
                </c:pt>
                <c:pt idx="29">
                  <c:v>64</c:v>
                </c:pt>
                <c:pt idx="30">
                  <c:v>67</c:v>
                </c:pt>
                <c:pt idx="31">
                  <c:v>67</c:v>
                </c:pt>
                <c:pt idx="32">
                  <c:v>70</c:v>
                </c:pt>
                <c:pt idx="33">
                  <c:v>70</c:v>
                </c:pt>
                <c:pt idx="34">
                  <c:v>73</c:v>
                </c:pt>
                <c:pt idx="35">
                  <c:v>73</c:v>
                </c:pt>
                <c:pt idx="36">
                  <c:v>76</c:v>
                </c:pt>
                <c:pt idx="37">
                  <c:v>76</c:v>
                </c:pt>
                <c:pt idx="38">
                  <c:v>79</c:v>
                </c:pt>
                <c:pt idx="39">
                  <c:v>79</c:v>
                </c:pt>
                <c:pt idx="40">
                  <c:v>82</c:v>
                </c:pt>
                <c:pt idx="41">
                  <c:v>82</c:v>
                </c:pt>
                <c:pt idx="42">
                  <c:v>85</c:v>
                </c:pt>
                <c:pt idx="43">
                  <c:v>85</c:v>
                </c:pt>
                <c:pt idx="44">
                  <c:v>88</c:v>
                </c:pt>
                <c:pt idx="45">
                  <c:v>88</c:v>
                </c:pt>
              </c:numCache>
            </c:numRef>
          </c:xVal>
          <c:yVal>
            <c:numRef>
              <c:f>'5min interval RMSE'!$C$432:$C$477</c:f>
              <c:numCache>
                <c:formatCode>General</c:formatCode>
                <c:ptCount val="46"/>
              </c:numCache>
            </c:numRef>
          </c:yVal>
          <c:smooth val="0"/>
        </c:ser>
        <c:ser>
          <c:idx val="5"/>
          <c:order val="5"/>
          <c:tx>
            <c:strRef>
              <c:f>'5min interval RMSE'!$C$483</c:f>
              <c:strCache>
                <c:ptCount val="1"/>
                <c:pt idx="0">
                  <c:v>stdu_exp2025_1</c:v>
                </c:pt>
              </c:strCache>
            </c:strRef>
          </c:tx>
          <c:spPr>
            <a:ln w="19050">
              <a:solidFill>
                <a:schemeClr val="tx1">
                  <a:lumMod val="95000"/>
                  <a:lumOff val="5000"/>
                </a:schemeClr>
              </a:solidFill>
              <a:prstDash val="sysDot"/>
            </a:ln>
          </c:spPr>
          <c:marker>
            <c:symbol val="none"/>
          </c:marker>
          <c:xVal>
            <c:numRef>
              <c:f>'5min interval RMSE'!$B$484:$B$619</c:f>
              <c:numCache>
                <c:formatCode>General</c:formatCode>
                <c:ptCount val="136"/>
                <c:pt idx="0">
                  <c:v>22</c:v>
                </c:pt>
                <c:pt idx="1">
                  <c:v>22</c:v>
                </c:pt>
                <c:pt idx="2">
                  <c:v>25</c:v>
                </c:pt>
                <c:pt idx="3">
                  <c:v>25</c:v>
                </c:pt>
                <c:pt idx="4">
                  <c:v>28</c:v>
                </c:pt>
                <c:pt idx="5">
                  <c:v>28</c:v>
                </c:pt>
                <c:pt idx="6">
                  <c:v>31</c:v>
                </c:pt>
                <c:pt idx="7">
                  <c:v>31</c:v>
                </c:pt>
                <c:pt idx="8">
                  <c:v>34</c:v>
                </c:pt>
                <c:pt idx="9">
                  <c:v>34</c:v>
                </c:pt>
                <c:pt idx="10">
                  <c:v>37</c:v>
                </c:pt>
                <c:pt idx="11">
                  <c:v>37</c:v>
                </c:pt>
                <c:pt idx="12">
                  <c:v>40</c:v>
                </c:pt>
                <c:pt idx="13">
                  <c:v>40</c:v>
                </c:pt>
                <c:pt idx="14">
                  <c:v>43</c:v>
                </c:pt>
                <c:pt idx="15">
                  <c:v>43</c:v>
                </c:pt>
                <c:pt idx="16">
                  <c:v>46</c:v>
                </c:pt>
                <c:pt idx="17">
                  <c:v>46</c:v>
                </c:pt>
                <c:pt idx="18">
                  <c:v>49</c:v>
                </c:pt>
                <c:pt idx="19">
                  <c:v>49</c:v>
                </c:pt>
                <c:pt idx="20">
                  <c:v>52</c:v>
                </c:pt>
                <c:pt idx="21">
                  <c:v>52</c:v>
                </c:pt>
                <c:pt idx="22">
                  <c:v>55</c:v>
                </c:pt>
                <c:pt idx="23">
                  <c:v>55</c:v>
                </c:pt>
                <c:pt idx="24">
                  <c:v>58</c:v>
                </c:pt>
                <c:pt idx="25">
                  <c:v>58</c:v>
                </c:pt>
                <c:pt idx="26">
                  <c:v>61</c:v>
                </c:pt>
                <c:pt idx="27">
                  <c:v>61</c:v>
                </c:pt>
                <c:pt idx="28">
                  <c:v>64</c:v>
                </c:pt>
                <c:pt idx="29">
                  <c:v>64</c:v>
                </c:pt>
                <c:pt idx="30">
                  <c:v>67</c:v>
                </c:pt>
                <c:pt idx="31">
                  <c:v>67</c:v>
                </c:pt>
                <c:pt idx="32">
                  <c:v>70</c:v>
                </c:pt>
                <c:pt idx="33">
                  <c:v>70</c:v>
                </c:pt>
                <c:pt idx="34">
                  <c:v>73</c:v>
                </c:pt>
                <c:pt idx="35">
                  <c:v>73</c:v>
                </c:pt>
                <c:pt idx="36">
                  <c:v>76</c:v>
                </c:pt>
                <c:pt idx="37">
                  <c:v>76</c:v>
                </c:pt>
                <c:pt idx="38">
                  <c:v>79</c:v>
                </c:pt>
                <c:pt idx="39">
                  <c:v>79</c:v>
                </c:pt>
                <c:pt idx="40">
                  <c:v>82</c:v>
                </c:pt>
                <c:pt idx="41">
                  <c:v>82</c:v>
                </c:pt>
                <c:pt idx="42">
                  <c:v>85</c:v>
                </c:pt>
                <c:pt idx="43">
                  <c:v>85</c:v>
                </c:pt>
                <c:pt idx="44">
                  <c:v>88</c:v>
                </c:pt>
                <c:pt idx="45">
                  <c:v>88</c:v>
                </c:pt>
              </c:numCache>
            </c:numRef>
          </c:xVal>
          <c:yVal>
            <c:numRef>
              <c:f>'5min interval RMSE'!$C$484:$C$619</c:f>
              <c:numCache>
                <c:formatCode>General</c:formatCode>
                <c:ptCount val="136"/>
              </c:numCache>
            </c:numRef>
          </c:yVal>
          <c:smooth val="0"/>
        </c:ser>
        <c:ser>
          <c:idx val="6"/>
          <c:order val="6"/>
          <c:tx>
            <c:strRef>
              <c:f>'5min interval RMSE'!$C$676</c:f>
              <c:strCache>
                <c:ptCount val="1"/>
              </c:strCache>
            </c:strRef>
          </c:tx>
          <c:spPr>
            <a:ln>
              <a:solidFill>
                <a:sysClr val="window" lastClr="FFFFFF">
                  <a:lumMod val="75000"/>
                </a:sysClr>
              </a:solidFill>
            </a:ln>
          </c:spPr>
          <c:marker>
            <c:symbol val="none"/>
          </c:marker>
          <c:xVal>
            <c:numRef>
              <c:f>'5min interval RMSE'!$B$677:$B$690</c:f>
              <c:numCache>
                <c:formatCode>General</c:formatCode>
                <c:ptCount val="14"/>
              </c:numCache>
            </c:numRef>
          </c:xVal>
          <c:yVal>
            <c:numRef>
              <c:f>'5min interval RMSE'!$C$677:$C$690</c:f>
              <c:numCache>
                <c:formatCode>General</c:formatCode>
                <c:ptCount val="14"/>
              </c:numCache>
            </c:numRef>
          </c:yVal>
          <c:smooth val="0"/>
        </c:ser>
        <c:ser>
          <c:idx val="7"/>
          <c:order val="7"/>
          <c:tx>
            <c:strRef>
              <c:f>'5min interval RMSE'!$C$692</c:f>
              <c:strCache>
                <c:ptCount val="1"/>
              </c:strCache>
            </c:strRef>
          </c:tx>
          <c:spPr>
            <a:ln>
              <a:solidFill>
                <a:sysClr val="windowText" lastClr="000000"/>
              </a:solidFill>
            </a:ln>
          </c:spPr>
          <c:marker>
            <c:symbol val="none"/>
          </c:marker>
          <c:xVal>
            <c:numRef>
              <c:f>'5min interval RMSE'!$B$693:$B$706</c:f>
              <c:numCache>
                <c:formatCode>General</c:formatCode>
                <c:ptCount val="14"/>
              </c:numCache>
            </c:numRef>
          </c:xVal>
          <c:yVal>
            <c:numRef>
              <c:f>'5min interval RMSE'!$C$693:$C$706</c:f>
              <c:numCache>
                <c:formatCode>General</c:formatCode>
                <c:ptCount val="14"/>
              </c:numCache>
            </c:numRef>
          </c:yVal>
          <c:smooth val="0"/>
        </c:ser>
        <c:dLbls>
          <c:showLegendKey val="0"/>
          <c:showVal val="0"/>
          <c:showCatName val="0"/>
          <c:showSerName val="0"/>
          <c:showPercent val="0"/>
          <c:showBubbleSize val="0"/>
        </c:dLbls>
        <c:axId val="115846144"/>
        <c:axId val="115872512"/>
      </c:scatterChart>
      <c:valAx>
        <c:axId val="115846144"/>
        <c:scaling>
          <c:orientation val="minMax"/>
          <c:max val="90"/>
          <c:min val="45"/>
        </c:scaling>
        <c:delete val="0"/>
        <c:axPos val="b"/>
        <c:numFmt formatCode="General" sourceLinked="1"/>
        <c:majorTickMark val="out"/>
        <c:minorTickMark val="none"/>
        <c:tickLblPos val="nextTo"/>
        <c:spPr>
          <a:ln>
            <a:solidFill>
              <a:sysClr val="windowText" lastClr="000000"/>
            </a:solidFill>
          </a:ln>
        </c:spPr>
        <c:txPr>
          <a:bodyPr/>
          <a:lstStyle/>
          <a:p>
            <a:pPr>
              <a:defRPr lang="zh-CN" sz="850" baseline="0">
                <a:latin typeface="Times New Roman" pitchFamily="18" charset="0"/>
              </a:defRPr>
            </a:pPr>
            <a:endParaRPr lang="en-US"/>
          </a:p>
        </c:txPr>
        <c:crossAx val="115872512"/>
        <c:crosses val="autoZero"/>
        <c:crossBetween val="midCat"/>
        <c:majorUnit val="5"/>
      </c:valAx>
      <c:valAx>
        <c:axId val="115872512"/>
        <c:scaling>
          <c:orientation val="minMax"/>
          <c:min val="1"/>
        </c:scaling>
        <c:delete val="0"/>
        <c:axPos val="l"/>
        <c:majorGridlines>
          <c:spPr>
            <a:ln w="3175">
              <a:prstDash val="sysDot"/>
            </a:ln>
          </c:spPr>
        </c:majorGridlines>
        <c:numFmt formatCode="#,##0.0" sourceLinked="0"/>
        <c:majorTickMark val="out"/>
        <c:minorTickMark val="none"/>
        <c:tickLblPos val="nextTo"/>
        <c:spPr>
          <a:ln>
            <a:solidFill>
              <a:sysClr val="windowText" lastClr="000000"/>
            </a:solidFill>
          </a:ln>
        </c:spPr>
        <c:txPr>
          <a:bodyPr/>
          <a:lstStyle/>
          <a:p>
            <a:pPr>
              <a:defRPr lang="zh-CN" sz="900" baseline="0">
                <a:latin typeface="Times New Roman" pitchFamily="18" charset="0"/>
              </a:defRPr>
            </a:pPr>
            <a:endParaRPr lang="en-US"/>
          </a:p>
        </c:txPr>
        <c:crossAx val="115846144"/>
        <c:crosses val="autoZero"/>
        <c:crossBetween val="midCat"/>
      </c:valAx>
      <c:spPr>
        <a:ln>
          <a:solidFill>
            <a:sysClr val="windowText" lastClr="000000"/>
          </a:solidFill>
        </a:ln>
      </c:spPr>
    </c:plotArea>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41944444444622"/>
          <c:y val="3.0412499999999988E-2"/>
          <c:w val="0.7873143518518485"/>
          <c:h val="0.82671249999999996"/>
        </c:manualLayout>
      </c:layout>
      <c:scatterChart>
        <c:scatterStyle val="lineMarker"/>
        <c:varyColors val="0"/>
        <c:ser>
          <c:idx val="0"/>
          <c:order val="0"/>
          <c:tx>
            <c:strRef>
              <c:f>'5min interval RMSE'!$D$1</c:f>
              <c:strCache>
                <c:ptCount val="1"/>
                <c:pt idx="0">
                  <c:v>stdv_exp2024</c:v>
                </c:pt>
              </c:strCache>
            </c:strRef>
          </c:tx>
          <c:spPr>
            <a:ln w="19050">
              <a:solidFill>
                <a:schemeClr val="bg1">
                  <a:lumMod val="65000"/>
                </a:schemeClr>
              </a:solidFill>
            </a:ln>
          </c:spPr>
          <c:marker>
            <c:symbol val="none"/>
          </c:marker>
          <c:xVal>
            <c:numRef>
              <c:f>'5min interval RMSE'!$B$2:$B$47</c:f>
              <c:numCache>
                <c:formatCode>General</c:formatCode>
                <c:ptCount val="46"/>
                <c:pt idx="0">
                  <c:v>22</c:v>
                </c:pt>
                <c:pt idx="1">
                  <c:v>22</c:v>
                </c:pt>
                <c:pt idx="2">
                  <c:v>25</c:v>
                </c:pt>
                <c:pt idx="3">
                  <c:v>25</c:v>
                </c:pt>
                <c:pt idx="4">
                  <c:v>28</c:v>
                </c:pt>
                <c:pt idx="5">
                  <c:v>28</c:v>
                </c:pt>
                <c:pt idx="6">
                  <c:v>31</c:v>
                </c:pt>
                <c:pt idx="7">
                  <c:v>31</c:v>
                </c:pt>
                <c:pt idx="8">
                  <c:v>34</c:v>
                </c:pt>
                <c:pt idx="9">
                  <c:v>34</c:v>
                </c:pt>
                <c:pt idx="10">
                  <c:v>37</c:v>
                </c:pt>
                <c:pt idx="11">
                  <c:v>37</c:v>
                </c:pt>
                <c:pt idx="12">
                  <c:v>40</c:v>
                </c:pt>
                <c:pt idx="13">
                  <c:v>40</c:v>
                </c:pt>
                <c:pt idx="14">
                  <c:v>43</c:v>
                </c:pt>
                <c:pt idx="15">
                  <c:v>43</c:v>
                </c:pt>
                <c:pt idx="16">
                  <c:v>46</c:v>
                </c:pt>
                <c:pt idx="17">
                  <c:v>46</c:v>
                </c:pt>
                <c:pt idx="18">
                  <c:v>49</c:v>
                </c:pt>
                <c:pt idx="19">
                  <c:v>49</c:v>
                </c:pt>
                <c:pt idx="20">
                  <c:v>52</c:v>
                </c:pt>
                <c:pt idx="21">
                  <c:v>52</c:v>
                </c:pt>
                <c:pt idx="22">
                  <c:v>55</c:v>
                </c:pt>
                <c:pt idx="23">
                  <c:v>55</c:v>
                </c:pt>
                <c:pt idx="24">
                  <c:v>58</c:v>
                </c:pt>
                <c:pt idx="25">
                  <c:v>58</c:v>
                </c:pt>
                <c:pt idx="26">
                  <c:v>61</c:v>
                </c:pt>
                <c:pt idx="27">
                  <c:v>61</c:v>
                </c:pt>
                <c:pt idx="28">
                  <c:v>64</c:v>
                </c:pt>
                <c:pt idx="29">
                  <c:v>64</c:v>
                </c:pt>
                <c:pt idx="30">
                  <c:v>67</c:v>
                </c:pt>
                <c:pt idx="31">
                  <c:v>67</c:v>
                </c:pt>
                <c:pt idx="32">
                  <c:v>70</c:v>
                </c:pt>
                <c:pt idx="33">
                  <c:v>70</c:v>
                </c:pt>
                <c:pt idx="34">
                  <c:v>73</c:v>
                </c:pt>
                <c:pt idx="35">
                  <c:v>73</c:v>
                </c:pt>
                <c:pt idx="36">
                  <c:v>76</c:v>
                </c:pt>
                <c:pt idx="37">
                  <c:v>76</c:v>
                </c:pt>
                <c:pt idx="38">
                  <c:v>79</c:v>
                </c:pt>
                <c:pt idx="39">
                  <c:v>79</c:v>
                </c:pt>
                <c:pt idx="40">
                  <c:v>82</c:v>
                </c:pt>
                <c:pt idx="41">
                  <c:v>82</c:v>
                </c:pt>
                <c:pt idx="42">
                  <c:v>85</c:v>
                </c:pt>
                <c:pt idx="43">
                  <c:v>85</c:v>
                </c:pt>
                <c:pt idx="44">
                  <c:v>88</c:v>
                </c:pt>
                <c:pt idx="45">
                  <c:v>88</c:v>
                </c:pt>
              </c:numCache>
            </c:numRef>
          </c:xVal>
          <c:yVal>
            <c:numRef>
              <c:f>'5min interval RMSE'!$D$2:$D$47</c:f>
              <c:numCache>
                <c:formatCode>General</c:formatCode>
                <c:ptCount val="46"/>
              </c:numCache>
            </c:numRef>
          </c:yVal>
          <c:smooth val="0"/>
        </c:ser>
        <c:ser>
          <c:idx val="1"/>
          <c:order val="1"/>
          <c:tx>
            <c:strRef>
              <c:f>'5min interval RMSE'!$D$49</c:f>
              <c:strCache>
                <c:ptCount val="1"/>
                <c:pt idx="0">
                  <c:v>rms_ref_exp2020_x2L</c:v>
                </c:pt>
              </c:strCache>
            </c:strRef>
          </c:tx>
          <c:spPr>
            <a:ln w="25400">
              <a:solidFill>
                <a:srgbClr val="FF0000"/>
              </a:solidFill>
            </a:ln>
          </c:spPr>
          <c:marker>
            <c:symbol val="none"/>
          </c:marker>
          <c:xVal>
            <c:numRef>
              <c:f>'5min interval RMSE'!$B$50:$B$187</c:f>
              <c:numCache>
                <c:formatCode>General</c:formatCode>
                <c:ptCount val="138"/>
                <c:pt idx="0">
                  <c:v>49</c:v>
                </c:pt>
                <c:pt idx="1">
                  <c:v>49</c:v>
                </c:pt>
                <c:pt idx="2">
                  <c:v>50</c:v>
                </c:pt>
                <c:pt idx="3">
                  <c:v>50</c:v>
                </c:pt>
                <c:pt idx="4">
                  <c:v>51</c:v>
                </c:pt>
                <c:pt idx="5">
                  <c:v>51</c:v>
                </c:pt>
                <c:pt idx="6">
                  <c:v>52</c:v>
                </c:pt>
                <c:pt idx="7">
                  <c:v>52</c:v>
                </c:pt>
                <c:pt idx="8">
                  <c:v>53</c:v>
                </c:pt>
                <c:pt idx="9">
                  <c:v>53</c:v>
                </c:pt>
                <c:pt idx="10">
                  <c:v>54</c:v>
                </c:pt>
                <c:pt idx="11">
                  <c:v>54</c:v>
                </c:pt>
                <c:pt idx="12">
                  <c:v>55</c:v>
                </c:pt>
                <c:pt idx="13">
                  <c:v>55</c:v>
                </c:pt>
                <c:pt idx="14">
                  <c:v>56</c:v>
                </c:pt>
                <c:pt idx="15">
                  <c:v>56</c:v>
                </c:pt>
                <c:pt idx="16">
                  <c:v>57</c:v>
                </c:pt>
                <c:pt idx="17">
                  <c:v>57</c:v>
                </c:pt>
                <c:pt idx="18">
                  <c:v>58</c:v>
                </c:pt>
                <c:pt idx="19">
                  <c:v>58</c:v>
                </c:pt>
                <c:pt idx="20">
                  <c:v>59</c:v>
                </c:pt>
                <c:pt idx="21">
                  <c:v>59</c:v>
                </c:pt>
                <c:pt idx="22">
                  <c:v>60</c:v>
                </c:pt>
                <c:pt idx="23">
                  <c:v>60</c:v>
                </c:pt>
                <c:pt idx="24">
                  <c:v>61</c:v>
                </c:pt>
                <c:pt idx="25">
                  <c:v>61</c:v>
                </c:pt>
                <c:pt idx="26">
                  <c:v>62</c:v>
                </c:pt>
                <c:pt idx="27">
                  <c:v>62</c:v>
                </c:pt>
                <c:pt idx="28">
                  <c:v>63</c:v>
                </c:pt>
                <c:pt idx="29">
                  <c:v>63</c:v>
                </c:pt>
                <c:pt idx="30">
                  <c:v>64</c:v>
                </c:pt>
                <c:pt idx="31">
                  <c:v>64</c:v>
                </c:pt>
                <c:pt idx="32">
                  <c:v>65</c:v>
                </c:pt>
                <c:pt idx="33">
                  <c:v>65</c:v>
                </c:pt>
                <c:pt idx="34">
                  <c:v>66</c:v>
                </c:pt>
                <c:pt idx="35">
                  <c:v>66</c:v>
                </c:pt>
                <c:pt idx="36">
                  <c:v>67</c:v>
                </c:pt>
                <c:pt idx="37">
                  <c:v>67</c:v>
                </c:pt>
                <c:pt idx="38">
                  <c:v>68</c:v>
                </c:pt>
                <c:pt idx="39">
                  <c:v>68</c:v>
                </c:pt>
                <c:pt idx="40">
                  <c:v>69</c:v>
                </c:pt>
                <c:pt idx="41">
                  <c:v>69</c:v>
                </c:pt>
                <c:pt idx="42">
                  <c:v>70</c:v>
                </c:pt>
                <c:pt idx="43">
                  <c:v>70</c:v>
                </c:pt>
                <c:pt idx="44">
                  <c:v>71</c:v>
                </c:pt>
                <c:pt idx="45">
                  <c:v>71</c:v>
                </c:pt>
                <c:pt idx="46">
                  <c:v>72</c:v>
                </c:pt>
                <c:pt idx="47">
                  <c:v>72</c:v>
                </c:pt>
                <c:pt idx="48">
                  <c:v>73</c:v>
                </c:pt>
                <c:pt idx="49">
                  <c:v>73</c:v>
                </c:pt>
                <c:pt idx="50">
                  <c:v>74</c:v>
                </c:pt>
                <c:pt idx="51">
                  <c:v>74</c:v>
                </c:pt>
                <c:pt idx="52">
                  <c:v>75</c:v>
                </c:pt>
                <c:pt idx="53">
                  <c:v>75</c:v>
                </c:pt>
                <c:pt idx="54">
                  <c:v>76</c:v>
                </c:pt>
                <c:pt idx="55">
                  <c:v>76</c:v>
                </c:pt>
                <c:pt idx="56">
                  <c:v>77</c:v>
                </c:pt>
                <c:pt idx="57">
                  <c:v>77</c:v>
                </c:pt>
                <c:pt idx="58">
                  <c:v>78</c:v>
                </c:pt>
                <c:pt idx="59">
                  <c:v>78</c:v>
                </c:pt>
                <c:pt idx="60">
                  <c:v>79</c:v>
                </c:pt>
                <c:pt idx="61">
                  <c:v>79</c:v>
                </c:pt>
                <c:pt idx="62">
                  <c:v>80</c:v>
                </c:pt>
                <c:pt idx="63">
                  <c:v>80</c:v>
                </c:pt>
                <c:pt idx="64">
                  <c:v>81</c:v>
                </c:pt>
                <c:pt idx="65">
                  <c:v>81</c:v>
                </c:pt>
                <c:pt idx="66">
                  <c:v>82</c:v>
                </c:pt>
                <c:pt idx="67">
                  <c:v>82</c:v>
                </c:pt>
                <c:pt idx="68">
                  <c:v>83</c:v>
                </c:pt>
                <c:pt idx="69">
                  <c:v>83</c:v>
                </c:pt>
                <c:pt idx="70">
                  <c:v>84</c:v>
                </c:pt>
                <c:pt idx="71">
                  <c:v>84</c:v>
                </c:pt>
                <c:pt idx="72">
                  <c:v>85</c:v>
                </c:pt>
                <c:pt idx="73">
                  <c:v>85</c:v>
                </c:pt>
                <c:pt idx="74">
                  <c:v>86</c:v>
                </c:pt>
                <c:pt idx="75">
                  <c:v>86</c:v>
                </c:pt>
                <c:pt idx="76">
                  <c:v>87</c:v>
                </c:pt>
                <c:pt idx="77">
                  <c:v>87</c:v>
                </c:pt>
                <c:pt idx="78">
                  <c:v>88</c:v>
                </c:pt>
                <c:pt idx="79">
                  <c:v>88</c:v>
                </c:pt>
                <c:pt idx="80">
                  <c:v>89</c:v>
                </c:pt>
                <c:pt idx="81">
                  <c:v>89</c:v>
                </c:pt>
                <c:pt idx="82">
                  <c:v>90</c:v>
                </c:pt>
                <c:pt idx="83">
                  <c:v>90</c:v>
                </c:pt>
              </c:numCache>
            </c:numRef>
          </c:xVal>
          <c:yVal>
            <c:numRef>
              <c:f>'5min interval RMSE'!$D$50:$D$187</c:f>
              <c:numCache>
                <c:formatCode>General</c:formatCode>
                <c:ptCount val="138"/>
                <c:pt idx="0">
                  <c:v>0.30530080000000398</c:v>
                </c:pt>
                <c:pt idx="1">
                  <c:v>0.30530080000000398</c:v>
                </c:pt>
                <c:pt idx="2">
                  <c:v>0.30541205000000032</c:v>
                </c:pt>
                <c:pt idx="3">
                  <c:v>0.30541205000000032</c:v>
                </c:pt>
                <c:pt idx="4">
                  <c:v>0.31478760000000233</c:v>
                </c:pt>
                <c:pt idx="5">
                  <c:v>0.31478760000000233</c:v>
                </c:pt>
                <c:pt idx="6">
                  <c:v>0.32761097000000466</c:v>
                </c:pt>
                <c:pt idx="7">
                  <c:v>0.32761097000000466</c:v>
                </c:pt>
                <c:pt idx="8">
                  <c:v>0.33671543000000032</c:v>
                </c:pt>
                <c:pt idx="9">
                  <c:v>0.33671543000000032</c:v>
                </c:pt>
                <c:pt idx="10">
                  <c:v>0.33972755000000032</c:v>
                </c:pt>
                <c:pt idx="11">
                  <c:v>0.33972755000000032</c:v>
                </c:pt>
                <c:pt idx="12">
                  <c:v>0.34944579000000031</c:v>
                </c:pt>
                <c:pt idx="13">
                  <c:v>0.34944579000000031</c:v>
                </c:pt>
                <c:pt idx="14">
                  <c:v>0.36191267000000427</c:v>
                </c:pt>
                <c:pt idx="15">
                  <c:v>0.36191267000000427</c:v>
                </c:pt>
                <c:pt idx="16">
                  <c:v>0.38051370000000262</c:v>
                </c:pt>
                <c:pt idx="17">
                  <c:v>0.38051370000000262</c:v>
                </c:pt>
                <c:pt idx="18">
                  <c:v>0.39906076000000529</c:v>
                </c:pt>
                <c:pt idx="19">
                  <c:v>0.39906076000000529</c:v>
                </c:pt>
                <c:pt idx="20">
                  <c:v>0.41312146000000038</c:v>
                </c:pt>
                <c:pt idx="21">
                  <c:v>0.41312146000000038</c:v>
                </c:pt>
                <c:pt idx="22">
                  <c:v>0.42231384000000038</c:v>
                </c:pt>
                <c:pt idx="23">
                  <c:v>0.42231384000000038</c:v>
                </c:pt>
                <c:pt idx="24">
                  <c:v>0.42200169000000032</c:v>
                </c:pt>
                <c:pt idx="25">
                  <c:v>0.42200169000000032</c:v>
                </c:pt>
                <c:pt idx="26">
                  <c:v>0.42288390000000348</c:v>
                </c:pt>
                <c:pt idx="27">
                  <c:v>0.42288390000000348</c:v>
                </c:pt>
                <c:pt idx="28">
                  <c:v>0.42249340000000002</c:v>
                </c:pt>
                <c:pt idx="29">
                  <c:v>0.42249340000000002</c:v>
                </c:pt>
                <c:pt idx="30">
                  <c:v>0.41807571000000032</c:v>
                </c:pt>
                <c:pt idx="31">
                  <c:v>0.41807571000000032</c:v>
                </c:pt>
                <c:pt idx="32">
                  <c:v>0.41607168000000233</c:v>
                </c:pt>
                <c:pt idx="33">
                  <c:v>0.41607168000000233</c:v>
                </c:pt>
                <c:pt idx="34">
                  <c:v>0.40616989000000031</c:v>
                </c:pt>
                <c:pt idx="35">
                  <c:v>0.40616989000000031</c:v>
                </c:pt>
                <c:pt idx="36">
                  <c:v>0.40308225000000031</c:v>
                </c:pt>
                <c:pt idx="37">
                  <c:v>0.40308225000000031</c:v>
                </c:pt>
                <c:pt idx="38">
                  <c:v>0.39886916000000466</c:v>
                </c:pt>
                <c:pt idx="39">
                  <c:v>0.39886916000000466</c:v>
                </c:pt>
                <c:pt idx="40">
                  <c:v>0.39676076000000415</c:v>
                </c:pt>
                <c:pt idx="41">
                  <c:v>0.39676076000000415</c:v>
                </c:pt>
                <c:pt idx="42">
                  <c:v>0.40262863000000032</c:v>
                </c:pt>
                <c:pt idx="43">
                  <c:v>0.40262863000000032</c:v>
                </c:pt>
                <c:pt idx="44">
                  <c:v>0.40748587000000347</c:v>
                </c:pt>
                <c:pt idx="45">
                  <c:v>0.40748587000000347</c:v>
                </c:pt>
                <c:pt idx="46">
                  <c:v>0.41848698000000523</c:v>
                </c:pt>
                <c:pt idx="47">
                  <c:v>0.41848698000000523</c:v>
                </c:pt>
                <c:pt idx="48">
                  <c:v>0.43314177000000031</c:v>
                </c:pt>
                <c:pt idx="49">
                  <c:v>0.43314177000000031</c:v>
                </c:pt>
                <c:pt idx="50">
                  <c:v>0.44252157000000031</c:v>
                </c:pt>
                <c:pt idx="51">
                  <c:v>0.44252157000000031</c:v>
                </c:pt>
                <c:pt idx="52">
                  <c:v>0.44942299000000302</c:v>
                </c:pt>
                <c:pt idx="53">
                  <c:v>0.44942299000000302</c:v>
                </c:pt>
                <c:pt idx="54">
                  <c:v>0.45820808000000002</c:v>
                </c:pt>
                <c:pt idx="55">
                  <c:v>0.45820808000000002</c:v>
                </c:pt>
                <c:pt idx="56">
                  <c:v>0.46234801000000031</c:v>
                </c:pt>
                <c:pt idx="57">
                  <c:v>0.46234801000000031</c:v>
                </c:pt>
                <c:pt idx="58">
                  <c:v>0.46456145999999998</c:v>
                </c:pt>
                <c:pt idx="59">
                  <c:v>0.46456145999999998</c:v>
                </c:pt>
                <c:pt idx="60">
                  <c:v>0.46716565000000004</c:v>
                </c:pt>
                <c:pt idx="61">
                  <c:v>0.46716565000000004</c:v>
                </c:pt>
                <c:pt idx="62">
                  <c:v>0.46692857000000426</c:v>
                </c:pt>
                <c:pt idx="63">
                  <c:v>0.46692857000000426</c:v>
                </c:pt>
                <c:pt idx="64">
                  <c:v>0.46964513999999996</c:v>
                </c:pt>
                <c:pt idx="65">
                  <c:v>0.46964513999999996</c:v>
                </c:pt>
                <c:pt idx="66">
                  <c:v>0.46815959000000001</c:v>
                </c:pt>
                <c:pt idx="67">
                  <c:v>0.46815959000000001</c:v>
                </c:pt>
                <c:pt idx="68">
                  <c:v>0.47051522000000001</c:v>
                </c:pt>
                <c:pt idx="69">
                  <c:v>0.47051522000000001</c:v>
                </c:pt>
                <c:pt idx="70">
                  <c:v>0.47431371000000233</c:v>
                </c:pt>
                <c:pt idx="71">
                  <c:v>0.47431371000000233</c:v>
                </c:pt>
                <c:pt idx="72">
                  <c:v>0.48137045000000261</c:v>
                </c:pt>
                <c:pt idx="73">
                  <c:v>0.48137045000000261</c:v>
                </c:pt>
                <c:pt idx="74">
                  <c:v>0.49095103000000001</c:v>
                </c:pt>
                <c:pt idx="75">
                  <c:v>0.49095103000000001</c:v>
                </c:pt>
                <c:pt idx="76">
                  <c:v>0.50210684999999533</c:v>
                </c:pt>
                <c:pt idx="77">
                  <c:v>0.50210684999999533</c:v>
                </c:pt>
                <c:pt idx="78">
                  <c:v>0.51464646999999997</c:v>
                </c:pt>
                <c:pt idx="79">
                  <c:v>0.51464646999999997</c:v>
                </c:pt>
                <c:pt idx="80">
                  <c:v>0.53037267999999949</c:v>
                </c:pt>
                <c:pt idx="81">
                  <c:v>0.53037267999999949</c:v>
                </c:pt>
                <c:pt idx="82">
                  <c:v>0.54408663999999951</c:v>
                </c:pt>
                <c:pt idx="83">
                  <c:v>0.54408663999999951</c:v>
                </c:pt>
              </c:numCache>
            </c:numRef>
          </c:yVal>
          <c:smooth val="0"/>
        </c:ser>
        <c:ser>
          <c:idx val="2"/>
          <c:order val="2"/>
          <c:tx>
            <c:strRef>
              <c:f>'5min interval RMSE'!$D$193</c:f>
              <c:strCache>
                <c:ptCount val="1"/>
                <c:pt idx="0">
                  <c:v>stdv_exp2024_x2</c:v>
                </c:pt>
              </c:strCache>
            </c:strRef>
          </c:tx>
          <c:spPr>
            <a:ln w="19050">
              <a:solidFill>
                <a:schemeClr val="bg1">
                  <a:lumMod val="65000"/>
                </a:schemeClr>
              </a:solidFill>
              <a:prstDash val="sysDash"/>
            </a:ln>
          </c:spPr>
          <c:marker>
            <c:symbol val="none"/>
          </c:marker>
          <c:xVal>
            <c:numRef>
              <c:f>'5min interval RMSE'!$B$194:$B$269</c:f>
              <c:numCache>
                <c:formatCode>General</c:formatCode>
                <c:ptCount val="76"/>
                <c:pt idx="0">
                  <c:v>22</c:v>
                </c:pt>
                <c:pt idx="1">
                  <c:v>22</c:v>
                </c:pt>
                <c:pt idx="2">
                  <c:v>25</c:v>
                </c:pt>
                <c:pt idx="3">
                  <c:v>25</c:v>
                </c:pt>
                <c:pt idx="4">
                  <c:v>28</c:v>
                </c:pt>
                <c:pt idx="5">
                  <c:v>28</c:v>
                </c:pt>
                <c:pt idx="6">
                  <c:v>31</c:v>
                </c:pt>
                <c:pt idx="7">
                  <c:v>31</c:v>
                </c:pt>
                <c:pt idx="8">
                  <c:v>34</c:v>
                </c:pt>
                <c:pt idx="9">
                  <c:v>34</c:v>
                </c:pt>
                <c:pt idx="10">
                  <c:v>37</c:v>
                </c:pt>
                <c:pt idx="11">
                  <c:v>37</c:v>
                </c:pt>
                <c:pt idx="12">
                  <c:v>40</c:v>
                </c:pt>
                <c:pt idx="13">
                  <c:v>40</c:v>
                </c:pt>
                <c:pt idx="14">
                  <c:v>43</c:v>
                </c:pt>
                <c:pt idx="15">
                  <c:v>43</c:v>
                </c:pt>
                <c:pt idx="16">
                  <c:v>46</c:v>
                </c:pt>
                <c:pt idx="17">
                  <c:v>46</c:v>
                </c:pt>
                <c:pt idx="18">
                  <c:v>49</c:v>
                </c:pt>
                <c:pt idx="19">
                  <c:v>49</c:v>
                </c:pt>
                <c:pt idx="20">
                  <c:v>52</c:v>
                </c:pt>
                <c:pt idx="21">
                  <c:v>52</c:v>
                </c:pt>
                <c:pt idx="22">
                  <c:v>55</c:v>
                </c:pt>
                <c:pt idx="23">
                  <c:v>55</c:v>
                </c:pt>
                <c:pt idx="24">
                  <c:v>58</c:v>
                </c:pt>
                <c:pt idx="25">
                  <c:v>58</c:v>
                </c:pt>
                <c:pt idx="26">
                  <c:v>61</c:v>
                </c:pt>
                <c:pt idx="27">
                  <c:v>61</c:v>
                </c:pt>
                <c:pt idx="28">
                  <c:v>64</c:v>
                </c:pt>
                <c:pt idx="29">
                  <c:v>64</c:v>
                </c:pt>
                <c:pt idx="30">
                  <c:v>67</c:v>
                </c:pt>
                <c:pt idx="31">
                  <c:v>67</c:v>
                </c:pt>
                <c:pt idx="32">
                  <c:v>70</c:v>
                </c:pt>
                <c:pt idx="33">
                  <c:v>70</c:v>
                </c:pt>
                <c:pt idx="34">
                  <c:v>73</c:v>
                </c:pt>
                <c:pt idx="35">
                  <c:v>73</c:v>
                </c:pt>
                <c:pt idx="36">
                  <c:v>76</c:v>
                </c:pt>
                <c:pt idx="37">
                  <c:v>76</c:v>
                </c:pt>
                <c:pt idx="38">
                  <c:v>79</c:v>
                </c:pt>
                <c:pt idx="39">
                  <c:v>79</c:v>
                </c:pt>
                <c:pt idx="40">
                  <c:v>82</c:v>
                </c:pt>
                <c:pt idx="41">
                  <c:v>82</c:v>
                </c:pt>
                <c:pt idx="42">
                  <c:v>85</c:v>
                </c:pt>
                <c:pt idx="43">
                  <c:v>85</c:v>
                </c:pt>
                <c:pt idx="44">
                  <c:v>88</c:v>
                </c:pt>
                <c:pt idx="45">
                  <c:v>88</c:v>
                </c:pt>
              </c:numCache>
            </c:numRef>
          </c:xVal>
          <c:yVal>
            <c:numRef>
              <c:f>'5min interval RMSE'!$D$194:$D$269</c:f>
              <c:numCache>
                <c:formatCode>General</c:formatCode>
                <c:ptCount val="76"/>
              </c:numCache>
            </c:numRef>
          </c:yVal>
          <c:smooth val="0"/>
        </c:ser>
        <c:ser>
          <c:idx val="3"/>
          <c:order val="3"/>
          <c:tx>
            <c:strRef>
              <c:f>'5min interval RMSE'!$D$270</c:f>
              <c:strCache>
                <c:ptCount val="1"/>
                <c:pt idx="0">
                  <c:v>rms_ref_exp2021_x2L</c:v>
                </c:pt>
              </c:strCache>
            </c:strRef>
          </c:tx>
          <c:spPr>
            <a:ln w="25400">
              <a:solidFill>
                <a:srgbClr val="0000FF"/>
              </a:solidFill>
              <a:prstDash val="solid"/>
            </a:ln>
          </c:spPr>
          <c:marker>
            <c:symbol val="none"/>
          </c:marker>
          <c:xVal>
            <c:numRef>
              <c:f>'5min interval RMSE'!$B$271:$B$429</c:f>
              <c:numCache>
                <c:formatCode>General</c:formatCode>
                <c:ptCount val="159"/>
                <c:pt idx="0">
                  <c:v>49</c:v>
                </c:pt>
                <c:pt idx="1">
                  <c:v>49</c:v>
                </c:pt>
                <c:pt idx="2">
                  <c:v>50</c:v>
                </c:pt>
                <c:pt idx="3">
                  <c:v>50</c:v>
                </c:pt>
                <c:pt idx="4">
                  <c:v>51</c:v>
                </c:pt>
                <c:pt idx="5">
                  <c:v>51</c:v>
                </c:pt>
                <c:pt idx="6">
                  <c:v>52</c:v>
                </c:pt>
                <c:pt idx="7">
                  <c:v>52</c:v>
                </c:pt>
                <c:pt idx="8">
                  <c:v>53</c:v>
                </c:pt>
                <c:pt idx="9">
                  <c:v>53</c:v>
                </c:pt>
                <c:pt idx="10">
                  <c:v>54</c:v>
                </c:pt>
                <c:pt idx="11">
                  <c:v>54</c:v>
                </c:pt>
                <c:pt idx="12">
                  <c:v>55</c:v>
                </c:pt>
                <c:pt idx="13">
                  <c:v>55</c:v>
                </c:pt>
                <c:pt idx="14">
                  <c:v>56</c:v>
                </c:pt>
                <c:pt idx="15">
                  <c:v>56</c:v>
                </c:pt>
                <c:pt idx="16">
                  <c:v>57</c:v>
                </c:pt>
                <c:pt idx="17">
                  <c:v>57</c:v>
                </c:pt>
                <c:pt idx="18">
                  <c:v>58</c:v>
                </c:pt>
                <c:pt idx="19">
                  <c:v>58</c:v>
                </c:pt>
                <c:pt idx="20">
                  <c:v>59</c:v>
                </c:pt>
                <c:pt idx="21">
                  <c:v>59</c:v>
                </c:pt>
                <c:pt idx="22">
                  <c:v>60</c:v>
                </c:pt>
                <c:pt idx="23">
                  <c:v>60</c:v>
                </c:pt>
                <c:pt idx="24">
                  <c:v>61</c:v>
                </c:pt>
                <c:pt idx="25">
                  <c:v>61</c:v>
                </c:pt>
                <c:pt idx="26">
                  <c:v>62</c:v>
                </c:pt>
                <c:pt idx="27">
                  <c:v>62</c:v>
                </c:pt>
                <c:pt idx="28">
                  <c:v>63</c:v>
                </c:pt>
                <c:pt idx="29">
                  <c:v>63</c:v>
                </c:pt>
                <c:pt idx="30">
                  <c:v>64</c:v>
                </c:pt>
                <c:pt idx="31">
                  <c:v>64</c:v>
                </c:pt>
                <c:pt idx="32">
                  <c:v>65</c:v>
                </c:pt>
                <c:pt idx="33">
                  <c:v>65</c:v>
                </c:pt>
                <c:pt idx="34">
                  <c:v>66</c:v>
                </c:pt>
                <c:pt idx="35">
                  <c:v>66</c:v>
                </c:pt>
                <c:pt idx="36">
                  <c:v>67</c:v>
                </c:pt>
                <c:pt idx="37">
                  <c:v>67</c:v>
                </c:pt>
                <c:pt idx="38">
                  <c:v>68</c:v>
                </c:pt>
                <c:pt idx="39">
                  <c:v>68</c:v>
                </c:pt>
                <c:pt idx="40">
                  <c:v>69</c:v>
                </c:pt>
                <c:pt idx="41">
                  <c:v>69</c:v>
                </c:pt>
                <c:pt idx="42">
                  <c:v>70</c:v>
                </c:pt>
                <c:pt idx="43">
                  <c:v>70</c:v>
                </c:pt>
                <c:pt idx="44">
                  <c:v>71</c:v>
                </c:pt>
                <c:pt idx="45">
                  <c:v>71</c:v>
                </c:pt>
                <c:pt idx="46">
                  <c:v>72</c:v>
                </c:pt>
                <c:pt idx="47">
                  <c:v>72</c:v>
                </c:pt>
                <c:pt idx="48">
                  <c:v>73</c:v>
                </c:pt>
                <c:pt idx="49">
                  <c:v>73</c:v>
                </c:pt>
                <c:pt idx="50">
                  <c:v>74</c:v>
                </c:pt>
                <c:pt idx="51">
                  <c:v>74</c:v>
                </c:pt>
                <c:pt idx="52">
                  <c:v>75</c:v>
                </c:pt>
                <c:pt idx="53">
                  <c:v>75</c:v>
                </c:pt>
                <c:pt idx="54">
                  <c:v>76</c:v>
                </c:pt>
                <c:pt idx="55">
                  <c:v>76</c:v>
                </c:pt>
                <c:pt idx="56">
                  <c:v>77</c:v>
                </c:pt>
                <c:pt idx="57">
                  <c:v>77</c:v>
                </c:pt>
                <c:pt idx="58">
                  <c:v>78</c:v>
                </c:pt>
                <c:pt idx="59">
                  <c:v>78</c:v>
                </c:pt>
                <c:pt idx="60">
                  <c:v>79</c:v>
                </c:pt>
                <c:pt idx="61">
                  <c:v>79</c:v>
                </c:pt>
                <c:pt idx="62">
                  <c:v>80</c:v>
                </c:pt>
                <c:pt idx="63">
                  <c:v>80</c:v>
                </c:pt>
                <c:pt idx="64">
                  <c:v>81</c:v>
                </c:pt>
                <c:pt idx="65">
                  <c:v>81</c:v>
                </c:pt>
                <c:pt idx="66">
                  <c:v>82</c:v>
                </c:pt>
                <c:pt idx="67">
                  <c:v>82</c:v>
                </c:pt>
                <c:pt idx="68">
                  <c:v>83</c:v>
                </c:pt>
                <c:pt idx="69">
                  <c:v>83</c:v>
                </c:pt>
                <c:pt idx="70">
                  <c:v>84</c:v>
                </c:pt>
                <c:pt idx="71">
                  <c:v>84</c:v>
                </c:pt>
                <c:pt idx="72">
                  <c:v>85</c:v>
                </c:pt>
                <c:pt idx="73">
                  <c:v>85</c:v>
                </c:pt>
                <c:pt idx="74">
                  <c:v>86</c:v>
                </c:pt>
                <c:pt idx="75">
                  <c:v>86</c:v>
                </c:pt>
                <c:pt idx="76">
                  <c:v>87</c:v>
                </c:pt>
                <c:pt idx="77">
                  <c:v>87</c:v>
                </c:pt>
                <c:pt idx="78">
                  <c:v>88</c:v>
                </c:pt>
                <c:pt idx="79">
                  <c:v>88</c:v>
                </c:pt>
                <c:pt idx="80">
                  <c:v>89</c:v>
                </c:pt>
                <c:pt idx="81">
                  <c:v>89</c:v>
                </c:pt>
                <c:pt idx="82">
                  <c:v>90</c:v>
                </c:pt>
                <c:pt idx="83">
                  <c:v>90</c:v>
                </c:pt>
              </c:numCache>
            </c:numRef>
          </c:xVal>
          <c:yVal>
            <c:numRef>
              <c:f>'5min interval RMSE'!$D$271:$D$429</c:f>
              <c:numCache>
                <c:formatCode>General</c:formatCode>
                <c:ptCount val="159"/>
                <c:pt idx="0">
                  <c:v>0.46795785000000001</c:v>
                </c:pt>
                <c:pt idx="1">
                  <c:v>0.46795785000000001</c:v>
                </c:pt>
                <c:pt idx="2">
                  <c:v>0.48822510000000002</c:v>
                </c:pt>
                <c:pt idx="3">
                  <c:v>0.48822510000000002</c:v>
                </c:pt>
                <c:pt idx="4">
                  <c:v>0.50720197</c:v>
                </c:pt>
                <c:pt idx="5">
                  <c:v>0.50720197</c:v>
                </c:pt>
                <c:pt idx="6">
                  <c:v>0.53858839999999475</c:v>
                </c:pt>
                <c:pt idx="7">
                  <c:v>0.53858839999999475</c:v>
                </c:pt>
                <c:pt idx="8">
                  <c:v>0.57058513</c:v>
                </c:pt>
                <c:pt idx="9">
                  <c:v>0.57058513</c:v>
                </c:pt>
                <c:pt idx="10">
                  <c:v>0.59662461000000466</c:v>
                </c:pt>
                <c:pt idx="11">
                  <c:v>0.59662461000000466</c:v>
                </c:pt>
                <c:pt idx="12">
                  <c:v>0.62580884000000603</c:v>
                </c:pt>
                <c:pt idx="13">
                  <c:v>0.62580884000000603</c:v>
                </c:pt>
                <c:pt idx="14">
                  <c:v>0.65762526000000865</c:v>
                </c:pt>
                <c:pt idx="15">
                  <c:v>0.65762526000000865</c:v>
                </c:pt>
                <c:pt idx="16">
                  <c:v>0.71194226000000005</c:v>
                </c:pt>
                <c:pt idx="17">
                  <c:v>0.71194226000000005</c:v>
                </c:pt>
                <c:pt idx="18">
                  <c:v>0.75776345000000522</c:v>
                </c:pt>
                <c:pt idx="19">
                  <c:v>0.75776345000000522</c:v>
                </c:pt>
                <c:pt idx="20">
                  <c:v>0.79151409999999756</c:v>
                </c:pt>
                <c:pt idx="21">
                  <c:v>0.79151409999999756</c:v>
                </c:pt>
                <c:pt idx="22">
                  <c:v>0.8144189699999943</c:v>
                </c:pt>
                <c:pt idx="23">
                  <c:v>0.8144189699999943</c:v>
                </c:pt>
                <c:pt idx="24">
                  <c:v>0.82092701999999995</c:v>
                </c:pt>
                <c:pt idx="25">
                  <c:v>0.82092701999999995</c:v>
                </c:pt>
                <c:pt idx="26">
                  <c:v>0.81948053999999959</c:v>
                </c:pt>
                <c:pt idx="27">
                  <c:v>0.81948053999999959</c:v>
                </c:pt>
                <c:pt idx="28">
                  <c:v>0.80554258999999395</c:v>
                </c:pt>
                <c:pt idx="29">
                  <c:v>0.80554258999999395</c:v>
                </c:pt>
                <c:pt idx="30">
                  <c:v>0.78816967999999998</c:v>
                </c:pt>
                <c:pt idx="31">
                  <c:v>0.78816967999999998</c:v>
                </c:pt>
                <c:pt idx="32">
                  <c:v>0.77057790999999998</c:v>
                </c:pt>
                <c:pt idx="33">
                  <c:v>0.77057790999999998</c:v>
                </c:pt>
                <c:pt idx="34">
                  <c:v>0.76431685999999999</c:v>
                </c:pt>
                <c:pt idx="35">
                  <c:v>0.76431685999999999</c:v>
                </c:pt>
                <c:pt idx="36">
                  <c:v>0.75221722999999996</c:v>
                </c:pt>
                <c:pt idx="37">
                  <c:v>0.75221722999999996</c:v>
                </c:pt>
                <c:pt idx="38">
                  <c:v>0.76646530999999996</c:v>
                </c:pt>
                <c:pt idx="39">
                  <c:v>0.76646530999999996</c:v>
                </c:pt>
                <c:pt idx="40">
                  <c:v>0.78021531999999949</c:v>
                </c:pt>
                <c:pt idx="41">
                  <c:v>0.78021531999999949</c:v>
                </c:pt>
                <c:pt idx="42">
                  <c:v>0.81554233999999959</c:v>
                </c:pt>
                <c:pt idx="43">
                  <c:v>0.81554233999999959</c:v>
                </c:pt>
                <c:pt idx="44">
                  <c:v>0.83660561000000933</c:v>
                </c:pt>
                <c:pt idx="45">
                  <c:v>0.83660561000000933</c:v>
                </c:pt>
                <c:pt idx="46">
                  <c:v>0.86621278999999396</c:v>
                </c:pt>
                <c:pt idx="47">
                  <c:v>0.86621278999999396</c:v>
                </c:pt>
                <c:pt idx="48">
                  <c:v>0.88400447000000004</c:v>
                </c:pt>
                <c:pt idx="49">
                  <c:v>0.88400447000000004</c:v>
                </c:pt>
                <c:pt idx="50">
                  <c:v>0.90078544999999999</c:v>
                </c:pt>
                <c:pt idx="51">
                  <c:v>0.90078544999999999</c:v>
                </c:pt>
                <c:pt idx="52">
                  <c:v>0.92600976999999951</c:v>
                </c:pt>
                <c:pt idx="53">
                  <c:v>0.92600976999999951</c:v>
                </c:pt>
                <c:pt idx="54">
                  <c:v>0.94398331999999996</c:v>
                </c:pt>
                <c:pt idx="55">
                  <c:v>0.94398331999999996</c:v>
                </c:pt>
                <c:pt idx="56">
                  <c:v>0.96476388000000002</c:v>
                </c:pt>
                <c:pt idx="57">
                  <c:v>0.96476388000000002</c:v>
                </c:pt>
                <c:pt idx="58">
                  <c:v>0.96923577999999999</c:v>
                </c:pt>
                <c:pt idx="59">
                  <c:v>0.96923577999999999</c:v>
                </c:pt>
                <c:pt idx="60">
                  <c:v>0.98349809999999949</c:v>
                </c:pt>
                <c:pt idx="61">
                  <c:v>0.98349809999999949</c:v>
                </c:pt>
                <c:pt idx="62">
                  <c:v>0.98637675999999419</c:v>
                </c:pt>
                <c:pt idx="63">
                  <c:v>0.98637675999999419</c:v>
                </c:pt>
                <c:pt idx="64">
                  <c:v>0.99346482999999453</c:v>
                </c:pt>
                <c:pt idx="65">
                  <c:v>0.99346482999999453</c:v>
                </c:pt>
                <c:pt idx="66">
                  <c:v>1.0017026699999998</c:v>
                </c:pt>
                <c:pt idx="67">
                  <c:v>1.0017026699999998</c:v>
                </c:pt>
                <c:pt idx="68">
                  <c:v>1.0067184</c:v>
                </c:pt>
                <c:pt idx="69">
                  <c:v>1.0067184</c:v>
                </c:pt>
                <c:pt idx="70">
                  <c:v>1.0183353399999999</c:v>
                </c:pt>
                <c:pt idx="71">
                  <c:v>1.0183353399999999</c:v>
                </c:pt>
                <c:pt idx="72">
                  <c:v>1.0179250199999883</c:v>
                </c:pt>
                <c:pt idx="73">
                  <c:v>1.0179250199999883</c:v>
                </c:pt>
                <c:pt idx="74">
                  <c:v>1.0220184300000001</c:v>
                </c:pt>
                <c:pt idx="75">
                  <c:v>1.0220184300000001</c:v>
                </c:pt>
                <c:pt idx="76">
                  <c:v>1.0294830799999999</c:v>
                </c:pt>
                <c:pt idx="77">
                  <c:v>1.0294830799999999</c:v>
                </c:pt>
                <c:pt idx="78">
                  <c:v>1.0297111299999999</c:v>
                </c:pt>
                <c:pt idx="79">
                  <c:v>1.0297111299999999</c:v>
                </c:pt>
                <c:pt idx="80">
                  <c:v>1.0314220199999906</c:v>
                </c:pt>
                <c:pt idx="81">
                  <c:v>1.0314220199999906</c:v>
                </c:pt>
                <c:pt idx="82">
                  <c:v>1.0335721999999998</c:v>
                </c:pt>
                <c:pt idx="83">
                  <c:v>1.0335721999999998</c:v>
                </c:pt>
              </c:numCache>
            </c:numRef>
          </c:yVal>
          <c:smooth val="0"/>
        </c:ser>
        <c:ser>
          <c:idx val="4"/>
          <c:order val="4"/>
          <c:tx>
            <c:strRef>
              <c:f>'5min interval RMSE'!$D$431</c:f>
              <c:strCache>
                <c:ptCount val="1"/>
                <c:pt idx="0">
                  <c:v>stdv_exp2025_x2</c:v>
                </c:pt>
              </c:strCache>
            </c:strRef>
          </c:tx>
          <c:spPr>
            <a:ln w="25400">
              <a:solidFill>
                <a:sysClr val="window" lastClr="FFFFFF">
                  <a:lumMod val="65000"/>
                </a:sysClr>
              </a:solidFill>
              <a:prstDash val="sysDot"/>
            </a:ln>
          </c:spPr>
          <c:marker>
            <c:symbol val="none"/>
          </c:marker>
          <c:xVal>
            <c:numRef>
              <c:f>'5min interval RMSE'!$B$432:$B$477</c:f>
              <c:numCache>
                <c:formatCode>General</c:formatCode>
                <c:ptCount val="46"/>
                <c:pt idx="0">
                  <c:v>22</c:v>
                </c:pt>
                <c:pt idx="1">
                  <c:v>22</c:v>
                </c:pt>
                <c:pt idx="2">
                  <c:v>25</c:v>
                </c:pt>
                <c:pt idx="3">
                  <c:v>25</c:v>
                </c:pt>
                <c:pt idx="4">
                  <c:v>28</c:v>
                </c:pt>
                <c:pt idx="5">
                  <c:v>28</c:v>
                </c:pt>
                <c:pt idx="6">
                  <c:v>31</c:v>
                </c:pt>
                <c:pt idx="7">
                  <c:v>31</c:v>
                </c:pt>
                <c:pt idx="8">
                  <c:v>34</c:v>
                </c:pt>
                <c:pt idx="9">
                  <c:v>34</c:v>
                </c:pt>
                <c:pt idx="10">
                  <c:v>37</c:v>
                </c:pt>
                <c:pt idx="11">
                  <c:v>37</c:v>
                </c:pt>
                <c:pt idx="12">
                  <c:v>40</c:v>
                </c:pt>
                <c:pt idx="13">
                  <c:v>40</c:v>
                </c:pt>
                <c:pt idx="14">
                  <c:v>43</c:v>
                </c:pt>
                <c:pt idx="15">
                  <c:v>43</c:v>
                </c:pt>
                <c:pt idx="16">
                  <c:v>46</c:v>
                </c:pt>
                <c:pt idx="17">
                  <c:v>46</c:v>
                </c:pt>
                <c:pt idx="18">
                  <c:v>49</c:v>
                </c:pt>
                <c:pt idx="19">
                  <c:v>49</c:v>
                </c:pt>
                <c:pt idx="20">
                  <c:v>52</c:v>
                </c:pt>
                <c:pt idx="21">
                  <c:v>52</c:v>
                </c:pt>
                <c:pt idx="22">
                  <c:v>55</c:v>
                </c:pt>
                <c:pt idx="23">
                  <c:v>55</c:v>
                </c:pt>
                <c:pt idx="24">
                  <c:v>58</c:v>
                </c:pt>
                <c:pt idx="25">
                  <c:v>58</c:v>
                </c:pt>
                <c:pt idx="26">
                  <c:v>61</c:v>
                </c:pt>
                <c:pt idx="27">
                  <c:v>61</c:v>
                </c:pt>
                <c:pt idx="28">
                  <c:v>64</c:v>
                </c:pt>
                <c:pt idx="29">
                  <c:v>64</c:v>
                </c:pt>
                <c:pt idx="30">
                  <c:v>67</c:v>
                </c:pt>
                <c:pt idx="31">
                  <c:v>67</c:v>
                </c:pt>
                <c:pt idx="32">
                  <c:v>70</c:v>
                </c:pt>
                <c:pt idx="33">
                  <c:v>70</c:v>
                </c:pt>
                <c:pt idx="34">
                  <c:v>73</c:v>
                </c:pt>
                <c:pt idx="35">
                  <c:v>73</c:v>
                </c:pt>
                <c:pt idx="36">
                  <c:v>76</c:v>
                </c:pt>
                <c:pt idx="37">
                  <c:v>76</c:v>
                </c:pt>
                <c:pt idx="38">
                  <c:v>79</c:v>
                </c:pt>
                <c:pt idx="39">
                  <c:v>79</c:v>
                </c:pt>
                <c:pt idx="40">
                  <c:v>82</c:v>
                </c:pt>
                <c:pt idx="41">
                  <c:v>82</c:v>
                </c:pt>
                <c:pt idx="42">
                  <c:v>85</c:v>
                </c:pt>
                <c:pt idx="43">
                  <c:v>85</c:v>
                </c:pt>
                <c:pt idx="44">
                  <c:v>88</c:v>
                </c:pt>
                <c:pt idx="45">
                  <c:v>88</c:v>
                </c:pt>
              </c:numCache>
            </c:numRef>
          </c:xVal>
          <c:yVal>
            <c:numRef>
              <c:f>'5min interval RMSE'!$D$432:$D$477</c:f>
              <c:numCache>
                <c:formatCode>General</c:formatCode>
                <c:ptCount val="46"/>
              </c:numCache>
            </c:numRef>
          </c:yVal>
          <c:smooth val="0"/>
        </c:ser>
        <c:ser>
          <c:idx val="5"/>
          <c:order val="5"/>
          <c:tx>
            <c:strRef>
              <c:f>'5min interval RMSE'!$D$483</c:f>
              <c:strCache>
                <c:ptCount val="1"/>
                <c:pt idx="0">
                  <c:v>stdv_exp2025_1</c:v>
                </c:pt>
              </c:strCache>
            </c:strRef>
          </c:tx>
          <c:spPr>
            <a:ln w="19050">
              <a:solidFill>
                <a:schemeClr val="tx1">
                  <a:lumMod val="95000"/>
                  <a:lumOff val="5000"/>
                </a:schemeClr>
              </a:solidFill>
              <a:prstDash val="sysDot"/>
            </a:ln>
          </c:spPr>
          <c:marker>
            <c:symbol val="none"/>
          </c:marker>
          <c:xVal>
            <c:numRef>
              <c:f>'5min interval RMSE'!$B$484:$B$619</c:f>
              <c:numCache>
                <c:formatCode>General</c:formatCode>
                <c:ptCount val="136"/>
                <c:pt idx="0">
                  <c:v>22</c:v>
                </c:pt>
                <c:pt idx="1">
                  <c:v>22</c:v>
                </c:pt>
                <c:pt idx="2">
                  <c:v>25</c:v>
                </c:pt>
                <c:pt idx="3">
                  <c:v>25</c:v>
                </c:pt>
                <c:pt idx="4">
                  <c:v>28</c:v>
                </c:pt>
                <c:pt idx="5">
                  <c:v>28</c:v>
                </c:pt>
                <c:pt idx="6">
                  <c:v>31</c:v>
                </c:pt>
                <c:pt idx="7">
                  <c:v>31</c:v>
                </c:pt>
                <c:pt idx="8">
                  <c:v>34</c:v>
                </c:pt>
                <c:pt idx="9">
                  <c:v>34</c:v>
                </c:pt>
                <c:pt idx="10">
                  <c:v>37</c:v>
                </c:pt>
                <c:pt idx="11">
                  <c:v>37</c:v>
                </c:pt>
                <c:pt idx="12">
                  <c:v>40</c:v>
                </c:pt>
                <c:pt idx="13">
                  <c:v>40</c:v>
                </c:pt>
                <c:pt idx="14">
                  <c:v>43</c:v>
                </c:pt>
                <c:pt idx="15">
                  <c:v>43</c:v>
                </c:pt>
                <c:pt idx="16">
                  <c:v>46</c:v>
                </c:pt>
                <c:pt idx="17">
                  <c:v>46</c:v>
                </c:pt>
                <c:pt idx="18">
                  <c:v>49</c:v>
                </c:pt>
                <c:pt idx="19">
                  <c:v>49</c:v>
                </c:pt>
                <c:pt idx="20">
                  <c:v>52</c:v>
                </c:pt>
                <c:pt idx="21">
                  <c:v>52</c:v>
                </c:pt>
                <c:pt idx="22">
                  <c:v>55</c:v>
                </c:pt>
                <c:pt idx="23">
                  <c:v>55</c:v>
                </c:pt>
                <c:pt idx="24">
                  <c:v>58</c:v>
                </c:pt>
                <c:pt idx="25">
                  <c:v>58</c:v>
                </c:pt>
                <c:pt idx="26">
                  <c:v>61</c:v>
                </c:pt>
                <c:pt idx="27">
                  <c:v>61</c:v>
                </c:pt>
                <c:pt idx="28">
                  <c:v>64</c:v>
                </c:pt>
                <c:pt idx="29">
                  <c:v>64</c:v>
                </c:pt>
                <c:pt idx="30">
                  <c:v>67</c:v>
                </c:pt>
                <c:pt idx="31">
                  <c:v>67</c:v>
                </c:pt>
                <c:pt idx="32">
                  <c:v>70</c:v>
                </c:pt>
                <c:pt idx="33">
                  <c:v>70</c:v>
                </c:pt>
                <c:pt idx="34">
                  <c:v>73</c:v>
                </c:pt>
                <c:pt idx="35">
                  <c:v>73</c:v>
                </c:pt>
                <c:pt idx="36">
                  <c:v>76</c:v>
                </c:pt>
                <c:pt idx="37">
                  <c:v>76</c:v>
                </c:pt>
                <c:pt idx="38">
                  <c:v>79</c:v>
                </c:pt>
                <c:pt idx="39">
                  <c:v>79</c:v>
                </c:pt>
                <c:pt idx="40">
                  <c:v>82</c:v>
                </c:pt>
                <c:pt idx="41">
                  <c:v>82</c:v>
                </c:pt>
                <c:pt idx="42">
                  <c:v>85</c:v>
                </c:pt>
                <c:pt idx="43">
                  <c:v>85</c:v>
                </c:pt>
                <c:pt idx="44">
                  <c:v>88</c:v>
                </c:pt>
                <c:pt idx="45">
                  <c:v>88</c:v>
                </c:pt>
              </c:numCache>
            </c:numRef>
          </c:xVal>
          <c:yVal>
            <c:numRef>
              <c:f>'5min interval RMSE'!$D$484:$D$619</c:f>
              <c:numCache>
                <c:formatCode>General</c:formatCode>
                <c:ptCount val="136"/>
              </c:numCache>
            </c:numRef>
          </c:yVal>
          <c:smooth val="0"/>
        </c:ser>
        <c:ser>
          <c:idx val="6"/>
          <c:order val="6"/>
          <c:tx>
            <c:strRef>
              <c:f>'5min interval RMSE'!$D$676</c:f>
              <c:strCache>
                <c:ptCount val="1"/>
              </c:strCache>
            </c:strRef>
          </c:tx>
          <c:spPr>
            <a:ln>
              <a:solidFill>
                <a:sysClr val="window" lastClr="FFFFFF">
                  <a:lumMod val="75000"/>
                </a:sysClr>
              </a:solidFill>
            </a:ln>
          </c:spPr>
          <c:marker>
            <c:symbol val="none"/>
          </c:marker>
          <c:xVal>
            <c:numRef>
              <c:f>'5min interval RMSE'!$B$677:$B$690</c:f>
              <c:numCache>
                <c:formatCode>General</c:formatCode>
                <c:ptCount val="14"/>
              </c:numCache>
            </c:numRef>
          </c:xVal>
          <c:yVal>
            <c:numRef>
              <c:f>'5min interval RMSE'!$D$677:$D$690</c:f>
              <c:numCache>
                <c:formatCode>General</c:formatCode>
                <c:ptCount val="14"/>
              </c:numCache>
            </c:numRef>
          </c:yVal>
          <c:smooth val="0"/>
        </c:ser>
        <c:ser>
          <c:idx val="7"/>
          <c:order val="7"/>
          <c:tx>
            <c:strRef>
              <c:f>'5min interval RMSE'!$D$692</c:f>
              <c:strCache>
                <c:ptCount val="1"/>
              </c:strCache>
            </c:strRef>
          </c:tx>
          <c:spPr>
            <a:ln>
              <a:solidFill>
                <a:sysClr val="windowText" lastClr="000000"/>
              </a:solidFill>
            </a:ln>
          </c:spPr>
          <c:marker>
            <c:symbol val="none"/>
          </c:marker>
          <c:xVal>
            <c:numRef>
              <c:f>'5min interval RMSE'!$B$693:$B$706</c:f>
              <c:numCache>
                <c:formatCode>General</c:formatCode>
                <c:ptCount val="14"/>
              </c:numCache>
            </c:numRef>
          </c:xVal>
          <c:yVal>
            <c:numRef>
              <c:f>'5min interval RMSE'!$D$693:$D$706</c:f>
              <c:numCache>
                <c:formatCode>General</c:formatCode>
                <c:ptCount val="14"/>
              </c:numCache>
            </c:numRef>
          </c:yVal>
          <c:smooth val="0"/>
        </c:ser>
        <c:dLbls>
          <c:showLegendKey val="0"/>
          <c:showVal val="0"/>
          <c:showCatName val="0"/>
          <c:showSerName val="0"/>
          <c:showPercent val="0"/>
          <c:showBubbleSize val="0"/>
        </c:dLbls>
        <c:axId val="115912064"/>
        <c:axId val="115913856"/>
      </c:scatterChart>
      <c:valAx>
        <c:axId val="115912064"/>
        <c:scaling>
          <c:orientation val="minMax"/>
          <c:max val="90"/>
          <c:min val="45"/>
        </c:scaling>
        <c:delete val="0"/>
        <c:axPos val="b"/>
        <c:numFmt formatCode="General" sourceLinked="1"/>
        <c:majorTickMark val="out"/>
        <c:minorTickMark val="none"/>
        <c:tickLblPos val="nextTo"/>
        <c:spPr>
          <a:ln>
            <a:solidFill>
              <a:sysClr val="windowText" lastClr="000000"/>
            </a:solidFill>
          </a:ln>
        </c:spPr>
        <c:txPr>
          <a:bodyPr/>
          <a:lstStyle/>
          <a:p>
            <a:pPr>
              <a:defRPr lang="zh-CN" sz="850" baseline="0">
                <a:latin typeface="Times New Roman" pitchFamily="18" charset="0"/>
              </a:defRPr>
            </a:pPr>
            <a:endParaRPr lang="en-US"/>
          </a:p>
        </c:txPr>
        <c:crossAx val="115913856"/>
        <c:crosses val="autoZero"/>
        <c:crossBetween val="midCat"/>
        <c:majorUnit val="5"/>
      </c:valAx>
      <c:valAx>
        <c:axId val="115913856"/>
        <c:scaling>
          <c:orientation val="minMax"/>
          <c:max val="1.2"/>
          <c:min val="0"/>
        </c:scaling>
        <c:delete val="0"/>
        <c:axPos val="l"/>
        <c:majorGridlines>
          <c:spPr>
            <a:ln w="3175">
              <a:prstDash val="sysDot"/>
            </a:ln>
          </c:spPr>
        </c:majorGridlines>
        <c:numFmt formatCode="#,##0.0" sourceLinked="0"/>
        <c:majorTickMark val="out"/>
        <c:minorTickMark val="none"/>
        <c:tickLblPos val="nextTo"/>
        <c:spPr>
          <a:ln>
            <a:solidFill>
              <a:sysClr val="windowText" lastClr="000000"/>
            </a:solidFill>
          </a:ln>
        </c:spPr>
        <c:txPr>
          <a:bodyPr/>
          <a:lstStyle/>
          <a:p>
            <a:pPr>
              <a:defRPr lang="zh-CN" sz="900" baseline="0">
                <a:latin typeface="Times New Roman" pitchFamily="18" charset="0"/>
              </a:defRPr>
            </a:pPr>
            <a:endParaRPr lang="en-US"/>
          </a:p>
        </c:txPr>
        <c:crossAx val="115912064"/>
        <c:crosses val="autoZero"/>
        <c:crossBetween val="midCat"/>
      </c:valAx>
      <c:spPr>
        <a:ln>
          <a:solidFill>
            <a:sysClr val="windowText" lastClr="000000"/>
          </a:solidFill>
        </a:ln>
      </c:spPr>
    </c:plotArea>
    <c:plotVisOnly val="1"/>
    <c:dispBlanksAs val="gap"/>
    <c:showDLblsOverMax val="0"/>
  </c:chart>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887777777777777"/>
          <c:y val="2.9136832804850951E-2"/>
          <c:w val="0.75644629629629911"/>
          <c:h val="0.81395370370370368"/>
        </c:manualLayout>
      </c:layout>
      <c:scatterChart>
        <c:scatterStyle val="lineMarker"/>
        <c:varyColors val="0"/>
        <c:ser>
          <c:idx val="0"/>
          <c:order val="0"/>
          <c:tx>
            <c:strRef>
              <c:f>'10min interval RMSE'!$C$1</c:f>
              <c:strCache>
                <c:ptCount val="1"/>
                <c:pt idx="0">
                  <c:v>stdu_exp2026</c:v>
                </c:pt>
              </c:strCache>
            </c:strRef>
          </c:tx>
          <c:spPr>
            <a:ln w="19050">
              <a:solidFill>
                <a:schemeClr val="bg1">
                  <a:lumMod val="65000"/>
                </a:schemeClr>
              </a:solidFill>
            </a:ln>
          </c:spPr>
          <c:marker>
            <c:symbol val="none"/>
          </c:marker>
          <c:xVal>
            <c:numRef>
              <c:f>'10min interval RMSE'!$B$2:$B$29</c:f>
              <c:numCache>
                <c:formatCode>General</c:formatCode>
                <c:ptCount val="28"/>
                <c:pt idx="0">
                  <c:v>25</c:v>
                </c:pt>
                <c:pt idx="1">
                  <c:v>25</c:v>
                </c:pt>
                <c:pt idx="2">
                  <c:v>35</c:v>
                </c:pt>
                <c:pt idx="3">
                  <c:v>35</c:v>
                </c:pt>
                <c:pt idx="4">
                  <c:v>45</c:v>
                </c:pt>
                <c:pt idx="5">
                  <c:v>45</c:v>
                </c:pt>
                <c:pt idx="6">
                  <c:v>55</c:v>
                </c:pt>
                <c:pt idx="7">
                  <c:v>55</c:v>
                </c:pt>
                <c:pt idx="8">
                  <c:v>65</c:v>
                </c:pt>
                <c:pt idx="9">
                  <c:v>65</c:v>
                </c:pt>
                <c:pt idx="10">
                  <c:v>75</c:v>
                </c:pt>
                <c:pt idx="11">
                  <c:v>75</c:v>
                </c:pt>
                <c:pt idx="12">
                  <c:v>85</c:v>
                </c:pt>
                <c:pt idx="13">
                  <c:v>85</c:v>
                </c:pt>
              </c:numCache>
            </c:numRef>
          </c:xVal>
          <c:yVal>
            <c:numRef>
              <c:f>'10min interval RMSE'!$C$2:$C$29</c:f>
              <c:numCache>
                <c:formatCode>General</c:formatCode>
                <c:ptCount val="28"/>
              </c:numCache>
            </c:numRef>
          </c:yVal>
          <c:smooth val="0"/>
        </c:ser>
        <c:ser>
          <c:idx val="1"/>
          <c:order val="1"/>
          <c:tx>
            <c:strRef>
              <c:f>'10min interval RMSE'!$C$31</c:f>
              <c:strCache>
                <c:ptCount val="1"/>
                <c:pt idx="0">
                  <c:v>dte_exp2026_x2L6_ne</c:v>
                </c:pt>
              </c:strCache>
            </c:strRef>
          </c:tx>
          <c:spPr>
            <a:ln w="25400">
              <a:solidFill>
                <a:srgbClr val="FF0000"/>
              </a:solidFill>
            </a:ln>
          </c:spPr>
          <c:marker>
            <c:symbol val="none"/>
          </c:marker>
          <c:xVal>
            <c:numRef>
              <c:f>'10min interval RMSE'!$B$32:$B$59</c:f>
              <c:numCache>
                <c:formatCode>General</c:formatCode>
                <c:ptCount val="28"/>
                <c:pt idx="0">
                  <c:v>25</c:v>
                </c:pt>
                <c:pt idx="1">
                  <c:v>25</c:v>
                </c:pt>
                <c:pt idx="2">
                  <c:v>35</c:v>
                </c:pt>
                <c:pt idx="3">
                  <c:v>35</c:v>
                </c:pt>
                <c:pt idx="4">
                  <c:v>45</c:v>
                </c:pt>
                <c:pt idx="5">
                  <c:v>45</c:v>
                </c:pt>
                <c:pt idx="6">
                  <c:v>55</c:v>
                </c:pt>
                <c:pt idx="7">
                  <c:v>55</c:v>
                </c:pt>
                <c:pt idx="8">
                  <c:v>65</c:v>
                </c:pt>
                <c:pt idx="9">
                  <c:v>65</c:v>
                </c:pt>
                <c:pt idx="10">
                  <c:v>75</c:v>
                </c:pt>
                <c:pt idx="11">
                  <c:v>75</c:v>
                </c:pt>
                <c:pt idx="12">
                  <c:v>85</c:v>
                </c:pt>
                <c:pt idx="13">
                  <c:v>85</c:v>
                </c:pt>
              </c:numCache>
            </c:numRef>
          </c:xVal>
          <c:yVal>
            <c:numRef>
              <c:f>'10min interval RMSE'!$C$32:$C$59</c:f>
              <c:numCache>
                <c:formatCode>General</c:formatCode>
                <c:ptCount val="28"/>
                <c:pt idx="0">
                  <c:v>9.1469249699999988</c:v>
                </c:pt>
                <c:pt idx="1">
                  <c:v>7.8365702599999745</c:v>
                </c:pt>
                <c:pt idx="2">
                  <c:v>4.9434313799999945</c:v>
                </c:pt>
                <c:pt idx="3">
                  <c:v>4.2647948299999268</c:v>
                </c:pt>
                <c:pt idx="4">
                  <c:v>3.6397907700000012</c:v>
                </c:pt>
                <c:pt idx="5">
                  <c:v>2.6438488999999987</c:v>
                </c:pt>
                <c:pt idx="6">
                  <c:v>3.0349803</c:v>
                </c:pt>
                <c:pt idx="7">
                  <c:v>2.1704216000000001</c:v>
                </c:pt>
                <c:pt idx="8">
                  <c:v>3.04026437</c:v>
                </c:pt>
                <c:pt idx="9">
                  <c:v>2.2088851899999997</c:v>
                </c:pt>
                <c:pt idx="10">
                  <c:v>2.8004701099999987</c:v>
                </c:pt>
                <c:pt idx="11">
                  <c:v>2.10895133</c:v>
                </c:pt>
                <c:pt idx="12">
                  <c:v>2.9113738499999999</c:v>
                </c:pt>
                <c:pt idx="13">
                  <c:v>2.1954476799999987</c:v>
                </c:pt>
              </c:numCache>
            </c:numRef>
          </c:yVal>
          <c:smooth val="0"/>
        </c:ser>
        <c:ser>
          <c:idx val="3"/>
          <c:order val="2"/>
          <c:tx>
            <c:strRef>
              <c:f>'10min interval RMSE'!$C$124</c:f>
              <c:strCache>
                <c:ptCount val="1"/>
                <c:pt idx="0">
                  <c:v>dte_exp2027_x2L6_dt</c:v>
                </c:pt>
              </c:strCache>
            </c:strRef>
          </c:tx>
          <c:spPr>
            <a:ln w="25400">
              <a:solidFill>
                <a:srgbClr val="0000FF"/>
              </a:solidFill>
              <a:prstDash val="solid"/>
            </a:ln>
          </c:spPr>
          <c:marker>
            <c:symbol val="none"/>
          </c:marker>
          <c:xVal>
            <c:numRef>
              <c:f>'10min interval RMSE'!$B$125:$B$175</c:f>
              <c:numCache>
                <c:formatCode>General</c:formatCode>
                <c:ptCount val="51"/>
                <c:pt idx="0">
                  <c:v>25</c:v>
                </c:pt>
                <c:pt idx="1">
                  <c:v>25</c:v>
                </c:pt>
                <c:pt idx="2">
                  <c:v>35</c:v>
                </c:pt>
                <c:pt idx="3">
                  <c:v>35</c:v>
                </c:pt>
                <c:pt idx="4">
                  <c:v>45</c:v>
                </c:pt>
                <c:pt idx="5">
                  <c:v>45</c:v>
                </c:pt>
                <c:pt idx="6">
                  <c:v>55</c:v>
                </c:pt>
                <c:pt idx="7">
                  <c:v>55</c:v>
                </c:pt>
                <c:pt idx="8">
                  <c:v>65</c:v>
                </c:pt>
                <c:pt idx="9">
                  <c:v>65</c:v>
                </c:pt>
                <c:pt idx="10">
                  <c:v>75</c:v>
                </c:pt>
                <c:pt idx="11">
                  <c:v>75</c:v>
                </c:pt>
                <c:pt idx="12">
                  <c:v>85</c:v>
                </c:pt>
                <c:pt idx="13">
                  <c:v>85</c:v>
                </c:pt>
              </c:numCache>
            </c:numRef>
          </c:xVal>
          <c:yVal>
            <c:numRef>
              <c:f>'10min interval RMSE'!$C$125:$C$175</c:f>
              <c:numCache>
                <c:formatCode>General</c:formatCode>
                <c:ptCount val="51"/>
                <c:pt idx="0">
                  <c:v>9.1622304900000007</c:v>
                </c:pt>
                <c:pt idx="1">
                  <c:v>7.9352283500000134</c:v>
                </c:pt>
                <c:pt idx="2">
                  <c:v>6.3156909900000002</c:v>
                </c:pt>
                <c:pt idx="3">
                  <c:v>5.7651143099999249</c:v>
                </c:pt>
                <c:pt idx="4">
                  <c:v>4.6981034299999855</c:v>
                </c:pt>
                <c:pt idx="5">
                  <c:v>4.4320425999999999</c:v>
                </c:pt>
                <c:pt idx="6">
                  <c:v>4.5861124999999996</c:v>
                </c:pt>
                <c:pt idx="7">
                  <c:v>4.6600165399999032</c:v>
                </c:pt>
                <c:pt idx="8">
                  <c:v>4.4946479799999945</c:v>
                </c:pt>
                <c:pt idx="9">
                  <c:v>4.594537259999905</c:v>
                </c:pt>
                <c:pt idx="10">
                  <c:v>5.1021261199999755</c:v>
                </c:pt>
                <c:pt idx="11">
                  <c:v>4.8097310100000001</c:v>
                </c:pt>
                <c:pt idx="12">
                  <c:v>6.1471772199999304</c:v>
                </c:pt>
                <c:pt idx="13">
                  <c:v>5.6526994699999955</c:v>
                </c:pt>
              </c:numCache>
            </c:numRef>
          </c:yVal>
          <c:smooth val="0"/>
        </c:ser>
        <c:ser>
          <c:idx val="5"/>
          <c:order val="3"/>
          <c:tx>
            <c:strRef>
              <c:f>'10min interval RMSE'!$C$211</c:f>
              <c:strCache>
                <c:ptCount val="1"/>
                <c:pt idx="0">
                  <c:v>stdu_exp2027_1</c:v>
                </c:pt>
              </c:strCache>
            </c:strRef>
          </c:tx>
          <c:spPr>
            <a:ln w="19050">
              <a:solidFill>
                <a:schemeClr val="tx1">
                  <a:lumMod val="95000"/>
                  <a:lumOff val="5000"/>
                </a:schemeClr>
              </a:solidFill>
              <a:prstDash val="sysDot"/>
            </a:ln>
          </c:spPr>
          <c:marker>
            <c:symbol val="none"/>
          </c:marker>
          <c:xVal>
            <c:numRef>
              <c:f>'10min interval RMSE'!$B$212:$B$347</c:f>
              <c:numCache>
                <c:formatCode>General</c:formatCode>
                <c:ptCount val="136"/>
                <c:pt idx="0">
                  <c:v>25</c:v>
                </c:pt>
                <c:pt idx="1">
                  <c:v>25</c:v>
                </c:pt>
                <c:pt idx="2">
                  <c:v>35</c:v>
                </c:pt>
                <c:pt idx="3">
                  <c:v>35</c:v>
                </c:pt>
                <c:pt idx="4">
                  <c:v>45</c:v>
                </c:pt>
                <c:pt idx="5">
                  <c:v>45</c:v>
                </c:pt>
                <c:pt idx="6">
                  <c:v>55</c:v>
                </c:pt>
                <c:pt idx="7">
                  <c:v>55</c:v>
                </c:pt>
                <c:pt idx="8">
                  <c:v>65</c:v>
                </c:pt>
                <c:pt idx="9">
                  <c:v>65</c:v>
                </c:pt>
                <c:pt idx="10">
                  <c:v>75</c:v>
                </c:pt>
                <c:pt idx="11">
                  <c:v>75</c:v>
                </c:pt>
                <c:pt idx="12">
                  <c:v>85</c:v>
                </c:pt>
                <c:pt idx="13">
                  <c:v>85</c:v>
                </c:pt>
              </c:numCache>
            </c:numRef>
          </c:xVal>
          <c:yVal>
            <c:numRef>
              <c:f>'10min interval RMSE'!$C$212:$C$347</c:f>
              <c:numCache>
                <c:formatCode>General</c:formatCode>
                <c:ptCount val="136"/>
              </c:numCache>
            </c:numRef>
          </c:yVal>
          <c:smooth val="0"/>
        </c:ser>
        <c:ser>
          <c:idx val="6"/>
          <c:order val="4"/>
          <c:tx>
            <c:strRef>
              <c:f>'10min interval RMSE'!$C$404</c:f>
              <c:strCache>
                <c:ptCount val="1"/>
              </c:strCache>
            </c:strRef>
          </c:tx>
          <c:spPr>
            <a:ln>
              <a:solidFill>
                <a:sysClr val="window" lastClr="FFFFFF">
                  <a:lumMod val="75000"/>
                </a:sysClr>
              </a:solidFill>
            </a:ln>
          </c:spPr>
          <c:marker>
            <c:symbol val="none"/>
          </c:marker>
          <c:xVal>
            <c:numRef>
              <c:f>'10min interval RMSE'!$B$405:$B$418</c:f>
              <c:numCache>
                <c:formatCode>General</c:formatCode>
                <c:ptCount val="14"/>
              </c:numCache>
            </c:numRef>
          </c:xVal>
          <c:yVal>
            <c:numRef>
              <c:f>'10min interval RMSE'!$C$405:$C$418</c:f>
              <c:numCache>
                <c:formatCode>General</c:formatCode>
                <c:ptCount val="14"/>
              </c:numCache>
            </c:numRef>
          </c:yVal>
          <c:smooth val="0"/>
        </c:ser>
        <c:ser>
          <c:idx val="7"/>
          <c:order val="5"/>
          <c:tx>
            <c:strRef>
              <c:f>'10min interval RMSE'!$C$420</c:f>
              <c:strCache>
                <c:ptCount val="1"/>
              </c:strCache>
            </c:strRef>
          </c:tx>
          <c:spPr>
            <a:ln>
              <a:solidFill>
                <a:sysClr val="windowText" lastClr="000000"/>
              </a:solidFill>
            </a:ln>
          </c:spPr>
          <c:marker>
            <c:symbol val="none"/>
          </c:marker>
          <c:xVal>
            <c:numRef>
              <c:f>'10min interval RMSE'!$B$421:$B$434</c:f>
              <c:numCache>
                <c:formatCode>General</c:formatCode>
                <c:ptCount val="14"/>
              </c:numCache>
            </c:numRef>
          </c:xVal>
          <c:yVal>
            <c:numRef>
              <c:f>'10min interval RMSE'!$C$421:$C$434</c:f>
              <c:numCache>
                <c:formatCode>General</c:formatCode>
                <c:ptCount val="14"/>
              </c:numCache>
            </c:numRef>
          </c:yVal>
          <c:smooth val="0"/>
        </c:ser>
        <c:dLbls>
          <c:showLegendKey val="0"/>
          <c:showVal val="0"/>
          <c:showCatName val="0"/>
          <c:showSerName val="0"/>
          <c:showPercent val="0"/>
          <c:showBubbleSize val="0"/>
        </c:dLbls>
        <c:axId val="115966720"/>
        <c:axId val="115968256"/>
      </c:scatterChart>
      <c:valAx>
        <c:axId val="115966720"/>
        <c:scaling>
          <c:orientation val="minMax"/>
          <c:max val="90"/>
          <c:min val="20"/>
        </c:scaling>
        <c:delete val="0"/>
        <c:axPos val="b"/>
        <c:numFmt formatCode="General" sourceLinked="1"/>
        <c:majorTickMark val="out"/>
        <c:minorTickMark val="none"/>
        <c:tickLblPos val="nextTo"/>
        <c:spPr>
          <a:ln>
            <a:solidFill>
              <a:sysClr val="windowText" lastClr="000000"/>
            </a:solidFill>
          </a:ln>
        </c:spPr>
        <c:txPr>
          <a:bodyPr/>
          <a:lstStyle/>
          <a:p>
            <a:pPr>
              <a:defRPr lang="zh-CN" baseline="0">
                <a:latin typeface="Times New Roman" pitchFamily="18" charset="0"/>
              </a:defRPr>
            </a:pPr>
            <a:endParaRPr lang="en-US"/>
          </a:p>
        </c:txPr>
        <c:crossAx val="115968256"/>
        <c:crosses val="autoZero"/>
        <c:crossBetween val="midCat"/>
        <c:majorUnit val="10"/>
      </c:valAx>
      <c:valAx>
        <c:axId val="115968256"/>
        <c:scaling>
          <c:orientation val="minMax"/>
          <c:min val="1"/>
        </c:scaling>
        <c:delete val="0"/>
        <c:axPos val="l"/>
        <c:majorGridlines>
          <c:spPr>
            <a:ln w="3175">
              <a:prstDash val="sysDot"/>
            </a:ln>
          </c:spPr>
        </c:majorGridlines>
        <c:numFmt formatCode="#,##0.0" sourceLinked="0"/>
        <c:majorTickMark val="out"/>
        <c:minorTickMark val="none"/>
        <c:tickLblPos val="nextTo"/>
        <c:spPr>
          <a:ln>
            <a:solidFill>
              <a:sysClr val="windowText" lastClr="000000"/>
            </a:solidFill>
          </a:ln>
        </c:spPr>
        <c:txPr>
          <a:bodyPr/>
          <a:lstStyle/>
          <a:p>
            <a:pPr>
              <a:defRPr lang="zh-CN" sz="900" baseline="0">
                <a:latin typeface="Times New Roman" pitchFamily="18" charset="0"/>
              </a:defRPr>
            </a:pPr>
            <a:endParaRPr lang="en-US"/>
          </a:p>
        </c:txPr>
        <c:crossAx val="115966720"/>
        <c:crosses val="autoZero"/>
        <c:crossBetween val="midCat"/>
      </c:valAx>
      <c:spPr>
        <a:ln>
          <a:solidFill>
            <a:sysClr val="windowText" lastClr="000000"/>
          </a:solidFill>
        </a:ln>
      </c:spPr>
    </c:plotArea>
    <c:plotVisOnly val="1"/>
    <c:dispBlanksAs val="gap"/>
    <c:showDLblsOverMax val="0"/>
  </c:chart>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41944444444622"/>
          <c:y val="3.0412499999999988E-2"/>
          <c:w val="0.7829046296296297"/>
          <c:h val="0.81395370370370368"/>
        </c:manualLayout>
      </c:layout>
      <c:scatterChart>
        <c:scatterStyle val="lineMarker"/>
        <c:varyColors val="0"/>
        <c:ser>
          <c:idx val="0"/>
          <c:order val="0"/>
          <c:tx>
            <c:strRef>
              <c:f>'10min interval RMSE'!$D$1</c:f>
              <c:strCache>
                <c:ptCount val="1"/>
                <c:pt idx="0">
                  <c:v>stdv_exp2026</c:v>
                </c:pt>
              </c:strCache>
            </c:strRef>
          </c:tx>
          <c:spPr>
            <a:ln w="19050">
              <a:solidFill>
                <a:schemeClr val="bg1">
                  <a:lumMod val="65000"/>
                </a:schemeClr>
              </a:solidFill>
            </a:ln>
          </c:spPr>
          <c:marker>
            <c:symbol val="none"/>
          </c:marker>
          <c:xVal>
            <c:numRef>
              <c:f>'10min interval RMSE'!$B$2:$B$29</c:f>
              <c:numCache>
                <c:formatCode>General</c:formatCode>
                <c:ptCount val="28"/>
                <c:pt idx="0">
                  <c:v>25</c:v>
                </c:pt>
                <c:pt idx="1">
                  <c:v>25</c:v>
                </c:pt>
                <c:pt idx="2">
                  <c:v>35</c:v>
                </c:pt>
                <c:pt idx="3">
                  <c:v>35</c:v>
                </c:pt>
                <c:pt idx="4">
                  <c:v>45</c:v>
                </c:pt>
                <c:pt idx="5">
                  <c:v>45</c:v>
                </c:pt>
                <c:pt idx="6">
                  <c:v>55</c:v>
                </c:pt>
                <c:pt idx="7">
                  <c:v>55</c:v>
                </c:pt>
                <c:pt idx="8">
                  <c:v>65</c:v>
                </c:pt>
                <c:pt idx="9">
                  <c:v>65</c:v>
                </c:pt>
                <c:pt idx="10">
                  <c:v>75</c:v>
                </c:pt>
                <c:pt idx="11">
                  <c:v>75</c:v>
                </c:pt>
                <c:pt idx="12">
                  <c:v>85</c:v>
                </c:pt>
                <c:pt idx="13">
                  <c:v>85</c:v>
                </c:pt>
              </c:numCache>
            </c:numRef>
          </c:xVal>
          <c:yVal>
            <c:numRef>
              <c:f>'10min interval RMSE'!$D$2:$D$29</c:f>
              <c:numCache>
                <c:formatCode>General</c:formatCode>
                <c:ptCount val="28"/>
              </c:numCache>
            </c:numRef>
          </c:yVal>
          <c:smooth val="0"/>
        </c:ser>
        <c:ser>
          <c:idx val="1"/>
          <c:order val="1"/>
          <c:tx>
            <c:strRef>
              <c:f>'10min interval RMSE'!$D$31</c:f>
              <c:strCache>
                <c:ptCount val="1"/>
                <c:pt idx="0">
                  <c:v>rms_ref_exp2026_x2L</c:v>
                </c:pt>
              </c:strCache>
            </c:strRef>
          </c:tx>
          <c:spPr>
            <a:ln w="25400">
              <a:solidFill>
                <a:srgbClr val="FF0000"/>
              </a:solidFill>
            </a:ln>
          </c:spPr>
          <c:marker>
            <c:symbol val="none"/>
          </c:marker>
          <c:xVal>
            <c:numRef>
              <c:f>'10min interval RMSE'!$B$32:$B$59</c:f>
              <c:numCache>
                <c:formatCode>General</c:formatCode>
                <c:ptCount val="28"/>
                <c:pt idx="0">
                  <c:v>25</c:v>
                </c:pt>
                <c:pt idx="1">
                  <c:v>25</c:v>
                </c:pt>
                <c:pt idx="2">
                  <c:v>35</c:v>
                </c:pt>
                <c:pt idx="3">
                  <c:v>35</c:v>
                </c:pt>
                <c:pt idx="4">
                  <c:v>45</c:v>
                </c:pt>
                <c:pt idx="5">
                  <c:v>45</c:v>
                </c:pt>
                <c:pt idx="6">
                  <c:v>55</c:v>
                </c:pt>
                <c:pt idx="7">
                  <c:v>55</c:v>
                </c:pt>
                <c:pt idx="8">
                  <c:v>65</c:v>
                </c:pt>
                <c:pt idx="9">
                  <c:v>65</c:v>
                </c:pt>
                <c:pt idx="10">
                  <c:v>75</c:v>
                </c:pt>
                <c:pt idx="11">
                  <c:v>75</c:v>
                </c:pt>
                <c:pt idx="12">
                  <c:v>85</c:v>
                </c:pt>
                <c:pt idx="13">
                  <c:v>85</c:v>
                </c:pt>
              </c:numCache>
            </c:numRef>
          </c:xVal>
          <c:yVal>
            <c:numRef>
              <c:f>'10min interval RMSE'!$D$32:$D$59</c:f>
              <c:numCache>
                <c:formatCode>General</c:formatCode>
                <c:ptCount val="28"/>
                <c:pt idx="0">
                  <c:v>1.9863436200000097</c:v>
                </c:pt>
                <c:pt idx="1">
                  <c:v>1.99900699</c:v>
                </c:pt>
                <c:pt idx="2">
                  <c:v>1.02305508</c:v>
                </c:pt>
                <c:pt idx="3">
                  <c:v>0.85371487999999995</c:v>
                </c:pt>
                <c:pt idx="4">
                  <c:v>0.70442205999999996</c:v>
                </c:pt>
                <c:pt idx="5">
                  <c:v>0.41849244000000002</c:v>
                </c:pt>
                <c:pt idx="6">
                  <c:v>0.50757038999999315</c:v>
                </c:pt>
                <c:pt idx="7">
                  <c:v>0.32637969000000466</c:v>
                </c:pt>
                <c:pt idx="8">
                  <c:v>0.41822609000000038</c:v>
                </c:pt>
                <c:pt idx="9">
                  <c:v>0.28562844000000032</c:v>
                </c:pt>
                <c:pt idx="10">
                  <c:v>0.36185801000000262</c:v>
                </c:pt>
                <c:pt idx="11">
                  <c:v>0.25582343000000002</c:v>
                </c:pt>
                <c:pt idx="12">
                  <c:v>0.35285953000000031</c:v>
                </c:pt>
                <c:pt idx="13">
                  <c:v>0.23449142000000142</c:v>
                </c:pt>
              </c:numCache>
            </c:numRef>
          </c:yVal>
          <c:smooth val="0"/>
        </c:ser>
        <c:ser>
          <c:idx val="3"/>
          <c:order val="2"/>
          <c:tx>
            <c:strRef>
              <c:f>'10min interval RMSE'!$D$124</c:f>
              <c:strCache>
                <c:ptCount val="1"/>
                <c:pt idx="0">
                  <c:v>rms_ref_exp2027_x2L</c:v>
                </c:pt>
              </c:strCache>
            </c:strRef>
          </c:tx>
          <c:spPr>
            <a:ln w="25400">
              <a:solidFill>
                <a:srgbClr val="0000FF"/>
              </a:solidFill>
              <a:prstDash val="solid"/>
            </a:ln>
          </c:spPr>
          <c:marker>
            <c:symbol val="none"/>
          </c:marker>
          <c:xVal>
            <c:numRef>
              <c:f>'10min interval RMSE'!$B$125:$B$175</c:f>
              <c:numCache>
                <c:formatCode>General</c:formatCode>
                <c:ptCount val="51"/>
                <c:pt idx="0">
                  <c:v>25</c:v>
                </c:pt>
                <c:pt idx="1">
                  <c:v>25</c:v>
                </c:pt>
                <c:pt idx="2">
                  <c:v>35</c:v>
                </c:pt>
                <c:pt idx="3">
                  <c:v>35</c:v>
                </c:pt>
                <c:pt idx="4">
                  <c:v>45</c:v>
                </c:pt>
                <c:pt idx="5">
                  <c:v>45</c:v>
                </c:pt>
                <c:pt idx="6">
                  <c:v>55</c:v>
                </c:pt>
                <c:pt idx="7">
                  <c:v>55</c:v>
                </c:pt>
                <c:pt idx="8">
                  <c:v>65</c:v>
                </c:pt>
                <c:pt idx="9">
                  <c:v>65</c:v>
                </c:pt>
                <c:pt idx="10">
                  <c:v>75</c:v>
                </c:pt>
                <c:pt idx="11">
                  <c:v>75</c:v>
                </c:pt>
                <c:pt idx="12">
                  <c:v>85</c:v>
                </c:pt>
                <c:pt idx="13">
                  <c:v>85</c:v>
                </c:pt>
              </c:numCache>
            </c:numRef>
          </c:xVal>
          <c:yVal>
            <c:numRef>
              <c:f>'10min interval RMSE'!$D$125:$D$175</c:f>
              <c:numCache>
                <c:formatCode>General</c:formatCode>
                <c:ptCount val="51"/>
                <c:pt idx="0">
                  <c:v>1.9860857700000139</c:v>
                </c:pt>
                <c:pt idx="1">
                  <c:v>2.2890613100000001</c:v>
                </c:pt>
                <c:pt idx="2">
                  <c:v>1.37714362</c:v>
                </c:pt>
                <c:pt idx="3">
                  <c:v>1.0445704499999999</c:v>
                </c:pt>
                <c:pt idx="4">
                  <c:v>0.90465611000000001</c:v>
                </c:pt>
                <c:pt idx="5">
                  <c:v>0.73894078000000063</c:v>
                </c:pt>
                <c:pt idx="6">
                  <c:v>0.76163369000000603</c:v>
                </c:pt>
                <c:pt idx="7">
                  <c:v>0.65714723000000796</c:v>
                </c:pt>
                <c:pt idx="8">
                  <c:v>0.62907326000000063</c:v>
                </c:pt>
                <c:pt idx="9">
                  <c:v>0.66842026000000065</c:v>
                </c:pt>
                <c:pt idx="10">
                  <c:v>0.67175269000000604</c:v>
                </c:pt>
                <c:pt idx="11">
                  <c:v>0.69404661999999995</c:v>
                </c:pt>
                <c:pt idx="12">
                  <c:v>0.82360672999999951</c:v>
                </c:pt>
                <c:pt idx="13">
                  <c:v>0.73669748999999995</c:v>
                </c:pt>
              </c:numCache>
            </c:numRef>
          </c:yVal>
          <c:smooth val="0"/>
        </c:ser>
        <c:ser>
          <c:idx val="5"/>
          <c:order val="3"/>
          <c:tx>
            <c:strRef>
              <c:f>'10min interval RMSE'!$D$211</c:f>
              <c:strCache>
                <c:ptCount val="1"/>
                <c:pt idx="0">
                  <c:v>stdv_exp2027_1</c:v>
                </c:pt>
              </c:strCache>
            </c:strRef>
          </c:tx>
          <c:spPr>
            <a:ln w="19050">
              <a:solidFill>
                <a:schemeClr val="tx1">
                  <a:lumMod val="95000"/>
                  <a:lumOff val="5000"/>
                </a:schemeClr>
              </a:solidFill>
              <a:prstDash val="sysDot"/>
            </a:ln>
          </c:spPr>
          <c:marker>
            <c:symbol val="none"/>
          </c:marker>
          <c:xVal>
            <c:numRef>
              <c:f>'10min interval RMSE'!$B$212:$B$347</c:f>
              <c:numCache>
                <c:formatCode>General</c:formatCode>
                <c:ptCount val="136"/>
                <c:pt idx="0">
                  <c:v>25</c:v>
                </c:pt>
                <c:pt idx="1">
                  <c:v>25</c:v>
                </c:pt>
                <c:pt idx="2">
                  <c:v>35</c:v>
                </c:pt>
                <c:pt idx="3">
                  <c:v>35</c:v>
                </c:pt>
                <c:pt idx="4">
                  <c:v>45</c:v>
                </c:pt>
                <c:pt idx="5">
                  <c:v>45</c:v>
                </c:pt>
                <c:pt idx="6">
                  <c:v>55</c:v>
                </c:pt>
                <c:pt idx="7">
                  <c:v>55</c:v>
                </c:pt>
                <c:pt idx="8">
                  <c:v>65</c:v>
                </c:pt>
                <c:pt idx="9">
                  <c:v>65</c:v>
                </c:pt>
                <c:pt idx="10">
                  <c:v>75</c:v>
                </c:pt>
                <c:pt idx="11">
                  <c:v>75</c:v>
                </c:pt>
                <c:pt idx="12">
                  <c:v>85</c:v>
                </c:pt>
                <c:pt idx="13">
                  <c:v>85</c:v>
                </c:pt>
              </c:numCache>
            </c:numRef>
          </c:xVal>
          <c:yVal>
            <c:numRef>
              <c:f>'10min interval RMSE'!$D$212:$D$347</c:f>
              <c:numCache>
                <c:formatCode>General</c:formatCode>
                <c:ptCount val="136"/>
              </c:numCache>
            </c:numRef>
          </c:yVal>
          <c:smooth val="0"/>
        </c:ser>
        <c:ser>
          <c:idx val="6"/>
          <c:order val="4"/>
          <c:tx>
            <c:strRef>
              <c:f>'10min interval RMSE'!$D$404</c:f>
              <c:strCache>
                <c:ptCount val="1"/>
              </c:strCache>
            </c:strRef>
          </c:tx>
          <c:spPr>
            <a:ln>
              <a:solidFill>
                <a:sysClr val="window" lastClr="FFFFFF">
                  <a:lumMod val="75000"/>
                </a:sysClr>
              </a:solidFill>
            </a:ln>
          </c:spPr>
          <c:marker>
            <c:symbol val="none"/>
          </c:marker>
          <c:xVal>
            <c:numRef>
              <c:f>'10min interval RMSE'!$B$405:$B$418</c:f>
              <c:numCache>
                <c:formatCode>General</c:formatCode>
                <c:ptCount val="14"/>
              </c:numCache>
            </c:numRef>
          </c:xVal>
          <c:yVal>
            <c:numRef>
              <c:f>'10min interval RMSE'!$D$405:$D$418</c:f>
              <c:numCache>
                <c:formatCode>General</c:formatCode>
                <c:ptCount val="14"/>
              </c:numCache>
            </c:numRef>
          </c:yVal>
          <c:smooth val="0"/>
        </c:ser>
        <c:ser>
          <c:idx val="7"/>
          <c:order val="5"/>
          <c:tx>
            <c:strRef>
              <c:f>'10min interval RMSE'!$D$420</c:f>
              <c:strCache>
                <c:ptCount val="1"/>
              </c:strCache>
            </c:strRef>
          </c:tx>
          <c:spPr>
            <a:ln>
              <a:solidFill>
                <a:sysClr val="windowText" lastClr="000000"/>
              </a:solidFill>
            </a:ln>
          </c:spPr>
          <c:marker>
            <c:symbol val="none"/>
          </c:marker>
          <c:xVal>
            <c:numRef>
              <c:f>'10min interval RMSE'!$B$421:$B$434</c:f>
              <c:numCache>
                <c:formatCode>General</c:formatCode>
                <c:ptCount val="14"/>
              </c:numCache>
            </c:numRef>
          </c:xVal>
          <c:yVal>
            <c:numRef>
              <c:f>'10min interval RMSE'!$D$421:$D$434</c:f>
              <c:numCache>
                <c:formatCode>General</c:formatCode>
                <c:ptCount val="14"/>
              </c:numCache>
            </c:numRef>
          </c:yVal>
          <c:smooth val="0"/>
        </c:ser>
        <c:dLbls>
          <c:showLegendKey val="0"/>
          <c:showVal val="0"/>
          <c:showCatName val="0"/>
          <c:showSerName val="0"/>
          <c:showPercent val="0"/>
          <c:showBubbleSize val="0"/>
        </c:dLbls>
        <c:axId val="116021120"/>
        <c:axId val="116022656"/>
      </c:scatterChart>
      <c:valAx>
        <c:axId val="116021120"/>
        <c:scaling>
          <c:orientation val="minMax"/>
          <c:max val="90"/>
          <c:min val="20"/>
        </c:scaling>
        <c:delete val="0"/>
        <c:axPos val="b"/>
        <c:numFmt formatCode="General" sourceLinked="1"/>
        <c:majorTickMark val="out"/>
        <c:minorTickMark val="none"/>
        <c:tickLblPos val="nextTo"/>
        <c:spPr>
          <a:ln>
            <a:solidFill>
              <a:sysClr val="windowText" lastClr="000000"/>
            </a:solidFill>
          </a:ln>
        </c:spPr>
        <c:txPr>
          <a:bodyPr/>
          <a:lstStyle/>
          <a:p>
            <a:pPr>
              <a:defRPr lang="zh-CN" baseline="0">
                <a:latin typeface="Times New Roman" pitchFamily="18" charset="0"/>
              </a:defRPr>
            </a:pPr>
            <a:endParaRPr lang="en-US"/>
          </a:p>
        </c:txPr>
        <c:crossAx val="116022656"/>
        <c:crosses val="autoZero"/>
        <c:crossBetween val="midCat"/>
        <c:majorUnit val="10"/>
      </c:valAx>
      <c:valAx>
        <c:axId val="116022656"/>
        <c:scaling>
          <c:orientation val="minMax"/>
        </c:scaling>
        <c:delete val="0"/>
        <c:axPos val="l"/>
        <c:majorGridlines>
          <c:spPr>
            <a:ln w="3175">
              <a:prstDash val="sysDot"/>
            </a:ln>
          </c:spPr>
        </c:majorGridlines>
        <c:numFmt formatCode="#,##0.0" sourceLinked="0"/>
        <c:majorTickMark val="out"/>
        <c:minorTickMark val="none"/>
        <c:tickLblPos val="nextTo"/>
        <c:spPr>
          <a:ln>
            <a:solidFill>
              <a:sysClr val="windowText" lastClr="000000"/>
            </a:solidFill>
          </a:ln>
        </c:spPr>
        <c:txPr>
          <a:bodyPr/>
          <a:lstStyle/>
          <a:p>
            <a:pPr>
              <a:defRPr lang="zh-CN" sz="900" baseline="0">
                <a:latin typeface="Times New Roman" pitchFamily="18" charset="0"/>
              </a:defRPr>
            </a:pPr>
            <a:endParaRPr lang="en-US"/>
          </a:p>
        </c:txPr>
        <c:crossAx val="116021120"/>
        <c:crosses val="autoZero"/>
        <c:crossBetween val="midCat"/>
      </c:valAx>
      <c:spPr>
        <a:ln>
          <a:solidFill>
            <a:sysClr val="windowText" lastClr="000000"/>
          </a:solidFill>
        </a:ln>
      </c:spPr>
    </c:plotArea>
    <c:plotVisOnly val="1"/>
    <c:dispBlanksAs val="gap"/>
    <c:showDLblsOverMax val="0"/>
  </c:chart>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41944444444605"/>
          <c:y val="3.0412499999999988E-2"/>
          <c:w val="0.78731435185184895"/>
          <c:h val="0.82671249999999996"/>
        </c:manualLayout>
      </c:layout>
      <c:scatterChart>
        <c:scatterStyle val="lineMarker"/>
        <c:varyColors val="0"/>
        <c:ser>
          <c:idx val="0"/>
          <c:order val="0"/>
          <c:tx>
            <c:strRef>
              <c:f>'10min interval RMSE'!$C$1</c:f>
              <c:strCache>
                <c:ptCount val="1"/>
                <c:pt idx="0">
                  <c:v>stdu_exp2024</c:v>
                </c:pt>
              </c:strCache>
            </c:strRef>
          </c:tx>
          <c:spPr>
            <a:ln w="19050">
              <a:solidFill>
                <a:schemeClr val="bg1">
                  <a:lumMod val="65000"/>
                </a:schemeClr>
              </a:solidFill>
            </a:ln>
          </c:spPr>
          <c:marker>
            <c:symbol val="none"/>
          </c:marker>
          <c:xVal>
            <c:numRef>
              <c:f>'10min interval RMSE'!$B$2:$B$47</c:f>
              <c:numCache>
                <c:formatCode>General</c:formatCode>
                <c:ptCount val="46"/>
                <c:pt idx="0">
                  <c:v>22</c:v>
                </c:pt>
                <c:pt idx="1">
                  <c:v>22</c:v>
                </c:pt>
                <c:pt idx="2">
                  <c:v>25</c:v>
                </c:pt>
                <c:pt idx="3">
                  <c:v>25</c:v>
                </c:pt>
                <c:pt idx="4">
                  <c:v>28</c:v>
                </c:pt>
                <c:pt idx="5">
                  <c:v>28</c:v>
                </c:pt>
                <c:pt idx="6">
                  <c:v>31</c:v>
                </c:pt>
                <c:pt idx="7">
                  <c:v>31</c:v>
                </c:pt>
                <c:pt idx="8">
                  <c:v>34</c:v>
                </c:pt>
                <c:pt idx="9">
                  <c:v>34</c:v>
                </c:pt>
                <c:pt idx="10">
                  <c:v>37</c:v>
                </c:pt>
                <c:pt idx="11">
                  <c:v>37</c:v>
                </c:pt>
                <c:pt idx="12">
                  <c:v>40</c:v>
                </c:pt>
                <c:pt idx="13">
                  <c:v>40</c:v>
                </c:pt>
                <c:pt idx="14">
                  <c:v>43</c:v>
                </c:pt>
                <c:pt idx="15">
                  <c:v>43</c:v>
                </c:pt>
                <c:pt idx="16">
                  <c:v>46</c:v>
                </c:pt>
                <c:pt idx="17">
                  <c:v>46</c:v>
                </c:pt>
                <c:pt idx="18">
                  <c:v>49</c:v>
                </c:pt>
                <c:pt idx="19">
                  <c:v>49</c:v>
                </c:pt>
                <c:pt idx="20">
                  <c:v>52</c:v>
                </c:pt>
                <c:pt idx="21">
                  <c:v>52</c:v>
                </c:pt>
                <c:pt idx="22">
                  <c:v>55</c:v>
                </c:pt>
                <c:pt idx="23">
                  <c:v>55</c:v>
                </c:pt>
                <c:pt idx="24">
                  <c:v>58</c:v>
                </c:pt>
                <c:pt idx="25">
                  <c:v>58</c:v>
                </c:pt>
                <c:pt idx="26">
                  <c:v>61</c:v>
                </c:pt>
                <c:pt idx="27">
                  <c:v>61</c:v>
                </c:pt>
                <c:pt idx="28">
                  <c:v>64</c:v>
                </c:pt>
                <c:pt idx="29">
                  <c:v>64</c:v>
                </c:pt>
                <c:pt idx="30">
                  <c:v>67</c:v>
                </c:pt>
                <c:pt idx="31">
                  <c:v>67</c:v>
                </c:pt>
                <c:pt idx="32">
                  <c:v>70</c:v>
                </c:pt>
                <c:pt idx="33">
                  <c:v>70</c:v>
                </c:pt>
                <c:pt idx="34">
                  <c:v>73</c:v>
                </c:pt>
                <c:pt idx="35">
                  <c:v>73</c:v>
                </c:pt>
                <c:pt idx="36">
                  <c:v>76</c:v>
                </c:pt>
                <c:pt idx="37">
                  <c:v>76</c:v>
                </c:pt>
                <c:pt idx="38">
                  <c:v>79</c:v>
                </c:pt>
                <c:pt idx="39">
                  <c:v>79</c:v>
                </c:pt>
                <c:pt idx="40">
                  <c:v>82</c:v>
                </c:pt>
                <c:pt idx="41">
                  <c:v>82</c:v>
                </c:pt>
                <c:pt idx="42">
                  <c:v>85</c:v>
                </c:pt>
                <c:pt idx="43">
                  <c:v>85</c:v>
                </c:pt>
                <c:pt idx="44">
                  <c:v>88</c:v>
                </c:pt>
                <c:pt idx="45">
                  <c:v>88</c:v>
                </c:pt>
              </c:numCache>
            </c:numRef>
          </c:xVal>
          <c:yVal>
            <c:numRef>
              <c:f>'10min interval RMSE'!$C$2:$C$47</c:f>
              <c:numCache>
                <c:formatCode>General</c:formatCode>
                <c:ptCount val="46"/>
              </c:numCache>
            </c:numRef>
          </c:yVal>
          <c:smooth val="0"/>
        </c:ser>
        <c:ser>
          <c:idx val="1"/>
          <c:order val="1"/>
          <c:tx>
            <c:strRef>
              <c:f>'10min interval RMSE'!$C$49</c:f>
              <c:strCache>
                <c:ptCount val="1"/>
                <c:pt idx="0">
                  <c:v>dte_exp2026_x2L6_ne</c:v>
                </c:pt>
              </c:strCache>
            </c:strRef>
          </c:tx>
          <c:spPr>
            <a:ln w="25400">
              <a:solidFill>
                <a:srgbClr val="FF0000"/>
              </a:solidFill>
            </a:ln>
          </c:spPr>
          <c:marker>
            <c:symbol val="none"/>
          </c:marker>
          <c:xVal>
            <c:numRef>
              <c:f>'10min interval RMSE'!$B$50:$B$187</c:f>
              <c:numCache>
                <c:formatCode>General</c:formatCode>
                <c:ptCount val="138"/>
                <c:pt idx="0">
                  <c:v>46</c:v>
                </c:pt>
                <c:pt idx="1">
                  <c:v>46</c:v>
                </c:pt>
                <c:pt idx="2">
                  <c:v>47</c:v>
                </c:pt>
                <c:pt idx="3">
                  <c:v>47</c:v>
                </c:pt>
                <c:pt idx="4">
                  <c:v>48</c:v>
                </c:pt>
                <c:pt idx="5">
                  <c:v>48</c:v>
                </c:pt>
                <c:pt idx="6">
                  <c:v>49</c:v>
                </c:pt>
                <c:pt idx="7">
                  <c:v>49</c:v>
                </c:pt>
                <c:pt idx="8">
                  <c:v>50</c:v>
                </c:pt>
                <c:pt idx="9">
                  <c:v>50</c:v>
                </c:pt>
                <c:pt idx="10">
                  <c:v>51</c:v>
                </c:pt>
                <c:pt idx="11">
                  <c:v>51</c:v>
                </c:pt>
                <c:pt idx="12">
                  <c:v>52</c:v>
                </c:pt>
                <c:pt idx="13">
                  <c:v>52</c:v>
                </c:pt>
                <c:pt idx="14">
                  <c:v>53</c:v>
                </c:pt>
                <c:pt idx="15">
                  <c:v>53</c:v>
                </c:pt>
                <c:pt idx="16">
                  <c:v>54</c:v>
                </c:pt>
                <c:pt idx="17">
                  <c:v>54</c:v>
                </c:pt>
                <c:pt idx="18">
                  <c:v>55</c:v>
                </c:pt>
                <c:pt idx="19">
                  <c:v>55</c:v>
                </c:pt>
                <c:pt idx="20">
                  <c:v>56</c:v>
                </c:pt>
                <c:pt idx="21">
                  <c:v>56</c:v>
                </c:pt>
                <c:pt idx="22">
                  <c:v>57</c:v>
                </c:pt>
                <c:pt idx="23">
                  <c:v>57</c:v>
                </c:pt>
                <c:pt idx="24">
                  <c:v>58</c:v>
                </c:pt>
                <c:pt idx="25">
                  <c:v>58</c:v>
                </c:pt>
                <c:pt idx="26">
                  <c:v>59</c:v>
                </c:pt>
                <c:pt idx="27">
                  <c:v>59</c:v>
                </c:pt>
                <c:pt idx="28">
                  <c:v>60</c:v>
                </c:pt>
                <c:pt idx="29">
                  <c:v>60</c:v>
                </c:pt>
                <c:pt idx="30">
                  <c:v>61</c:v>
                </c:pt>
                <c:pt idx="31">
                  <c:v>61</c:v>
                </c:pt>
                <c:pt idx="32">
                  <c:v>62</c:v>
                </c:pt>
                <c:pt idx="33">
                  <c:v>62</c:v>
                </c:pt>
                <c:pt idx="34">
                  <c:v>63</c:v>
                </c:pt>
                <c:pt idx="35">
                  <c:v>63</c:v>
                </c:pt>
                <c:pt idx="36">
                  <c:v>64</c:v>
                </c:pt>
                <c:pt idx="37">
                  <c:v>64</c:v>
                </c:pt>
                <c:pt idx="38">
                  <c:v>65</c:v>
                </c:pt>
                <c:pt idx="39">
                  <c:v>65</c:v>
                </c:pt>
                <c:pt idx="40">
                  <c:v>66</c:v>
                </c:pt>
                <c:pt idx="41">
                  <c:v>66</c:v>
                </c:pt>
                <c:pt idx="42">
                  <c:v>67</c:v>
                </c:pt>
                <c:pt idx="43">
                  <c:v>67</c:v>
                </c:pt>
                <c:pt idx="44">
                  <c:v>68</c:v>
                </c:pt>
                <c:pt idx="45">
                  <c:v>68</c:v>
                </c:pt>
                <c:pt idx="46">
                  <c:v>69</c:v>
                </c:pt>
                <c:pt idx="47">
                  <c:v>69</c:v>
                </c:pt>
                <c:pt idx="48">
                  <c:v>70</c:v>
                </c:pt>
                <c:pt idx="49">
                  <c:v>70</c:v>
                </c:pt>
                <c:pt idx="50">
                  <c:v>71</c:v>
                </c:pt>
                <c:pt idx="51">
                  <c:v>71</c:v>
                </c:pt>
                <c:pt idx="52">
                  <c:v>72</c:v>
                </c:pt>
                <c:pt idx="53">
                  <c:v>72</c:v>
                </c:pt>
                <c:pt idx="54">
                  <c:v>73</c:v>
                </c:pt>
                <c:pt idx="55">
                  <c:v>73</c:v>
                </c:pt>
                <c:pt idx="56">
                  <c:v>74</c:v>
                </c:pt>
                <c:pt idx="57">
                  <c:v>74</c:v>
                </c:pt>
                <c:pt idx="58">
                  <c:v>75</c:v>
                </c:pt>
                <c:pt idx="59">
                  <c:v>75</c:v>
                </c:pt>
                <c:pt idx="60">
                  <c:v>76</c:v>
                </c:pt>
                <c:pt idx="61">
                  <c:v>76</c:v>
                </c:pt>
                <c:pt idx="62">
                  <c:v>77</c:v>
                </c:pt>
                <c:pt idx="63">
                  <c:v>77</c:v>
                </c:pt>
                <c:pt idx="64">
                  <c:v>78</c:v>
                </c:pt>
                <c:pt idx="65">
                  <c:v>78</c:v>
                </c:pt>
                <c:pt idx="66">
                  <c:v>79</c:v>
                </c:pt>
                <c:pt idx="67">
                  <c:v>79</c:v>
                </c:pt>
                <c:pt idx="68">
                  <c:v>80</c:v>
                </c:pt>
                <c:pt idx="69">
                  <c:v>80</c:v>
                </c:pt>
                <c:pt idx="70">
                  <c:v>81</c:v>
                </c:pt>
                <c:pt idx="71">
                  <c:v>81</c:v>
                </c:pt>
                <c:pt idx="72">
                  <c:v>82</c:v>
                </c:pt>
                <c:pt idx="73">
                  <c:v>82</c:v>
                </c:pt>
                <c:pt idx="74">
                  <c:v>83</c:v>
                </c:pt>
                <c:pt idx="75">
                  <c:v>83</c:v>
                </c:pt>
                <c:pt idx="76">
                  <c:v>84</c:v>
                </c:pt>
                <c:pt idx="77">
                  <c:v>84</c:v>
                </c:pt>
                <c:pt idx="78">
                  <c:v>85</c:v>
                </c:pt>
                <c:pt idx="79">
                  <c:v>85</c:v>
                </c:pt>
                <c:pt idx="80">
                  <c:v>86</c:v>
                </c:pt>
                <c:pt idx="81">
                  <c:v>86</c:v>
                </c:pt>
                <c:pt idx="82">
                  <c:v>87</c:v>
                </c:pt>
                <c:pt idx="83">
                  <c:v>87</c:v>
                </c:pt>
                <c:pt idx="84">
                  <c:v>88</c:v>
                </c:pt>
                <c:pt idx="85">
                  <c:v>88</c:v>
                </c:pt>
                <c:pt idx="86">
                  <c:v>89</c:v>
                </c:pt>
                <c:pt idx="87">
                  <c:v>89</c:v>
                </c:pt>
                <c:pt idx="88">
                  <c:v>90</c:v>
                </c:pt>
                <c:pt idx="89">
                  <c:v>90</c:v>
                </c:pt>
              </c:numCache>
            </c:numRef>
          </c:xVal>
          <c:yVal>
            <c:numRef>
              <c:f>'10min interval RMSE'!$C$50:$C$187</c:f>
              <c:numCache>
                <c:formatCode>General</c:formatCode>
                <c:ptCount val="138"/>
                <c:pt idx="0">
                  <c:v>2.5131349600000052</c:v>
                </c:pt>
                <c:pt idx="1">
                  <c:v>2.5131349600000052</c:v>
                </c:pt>
                <c:pt idx="2">
                  <c:v>2.4772360299999998</c:v>
                </c:pt>
                <c:pt idx="3">
                  <c:v>2.4772360299999998</c:v>
                </c:pt>
                <c:pt idx="4">
                  <c:v>2.5029046500000001</c:v>
                </c:pt>
                <c:pt idx="5">
                  <c:v>2.5029046500000001</c:v>
                </c:pt>
                <c:pt idx="6">
                  <c:v>2.5824933099999998</c:v>
                </c:pt>
                <c:pt idx="7">
                  <c:v>2.5824933099999998</c:v>
                </c:pt>
                <c:pt idx="8">
                  <c:v>2.6855678600000052</c:v>
                </c:pt>
                <c:pt idx="9">
                  <c:v>2.6855678600000052</c:v>
                </c:pt>
                <c:pt idx="10">
                  <c:v>2.7446796899999999</c:v>
                </c:pt>
                <c:pt idx="11">
                  <c:v>2.7446796899999999</c:v>
                </c:pt>
                <c:pt idx="12">
                  <c:v>2.7182860400000002</c:v>
                </c:pt>
                <c:pt idx="13">
                  <c:v>2.7182860400000002</c:v>
                </c:pt>
                <c:pt idx="14">
                  <c:v>2.6801493199999999</c:v>
                </c:pt>
                <c:pt idx="15">
                  <c:v>2.6801493199999999</c:v>
                </c:pt>
                <c:pt idx="16">
                  <c:v>2.6918673499999999</c:v>
                </c:pt>
                <c:pt idx="17">
                  <c:v>2.6918673499999999</c:v>
                </c:pt>
                <c:pt idx="18">
                  <c:v>2.78063393</c:v>
                </c:pt>
                <c:pt idx="19">
                  <c:v>2.78063393</c:v>
                </c:pt>
                <c:pt idx="20">
                  <c:v>2.8733856699999998</c:v>
                </c:pt>
                <c:pt idx="21">
                  <c:v>2.8733856699999998</c:v>
                </c:pt>
                <c:pt idx="22">
                  <c:v>3.0241255800000002</c:v>
                </c:pt>
                <c:pt idx="23">
                  <c:v>3.0241255800000002</c:v>
                </c:pt>
                <c:pt idx="24">
                  <c:v>3.2350628399999977</c:v>
                </c:pt>
                <c:pt idx="25">
                  <c:v>3.2350628399999977</c:v>
                </c:pt>
                <c:pt idx="26">
                  <c:v>3.3940412999999987</c:v>
                </c:pt>
                <c:pt idx="27">
                  <c:v>3.3940412999999987</c:v>
                </c:pt>
                <c:pt idx="28">
                  <c:v>3.4893760700000001</c:v>
                </c:pt>
                <c:pt idx="29">
                  <c:v>3.4893760700000001</c:v>
                </c:pt>
                <c:pt idx="30">
                  <c:v>3.5431487600000002</c:v>
                </c:pt>
                <c:pt idx="31">
                  <c:v>3.5431487600000002</c:v>
                </c:pt>
                <c:pt idx="32">
                  <c:v>3.5931506199999999</c:v>
                </c:pt>
                <c:pt idx="33">
                  <c:v>3.5931506199999999</c:v>
                </c:pt>
                <c:pt idx="34">
                  <c:v>3.6800870900000002</c:v>
                </c:pt>
                <c:pt idx="35">
                  <c:v>3.6800870900000002</c:v>
                </c:pt>
                <c:pt idx="36">
                  <c:v>3.7845068000000195</c:v>
                </c:pt>
                <c:pt idx="37">
                  <c:v>3.7845068000000195</c:v>
                </c:pt>
                <c:pt idx="38">
                  <c:v>3.9359424099999729</c:v>
                </c:pt>
                <c:pt idx="39">
                  <c:v>3.9359424099999729</c:v>
                </c:pt>
                <c:pt idx="40">
                  <c:v>4.0178828199999383</c:v>
                </c:pt>
                <c:pt idx="41">
                  <c:v>4.0178828199999383</c:v>
                </c:pt>
                <c:pt idx="42">
                  <c:v>4.0273537599999845</c:v>
                </c:pt>
                <c:pt idx="43">
                  <c:v>4.0273537599999845</c:v>
                </c:pt>
                <c:pt idx="44">
                  <c:v>4.0306706400000003</c:v>
                </c:pt>
                <c:pt idx="45">
                  <c:v>4.0306706400000003</c:v>
                </c:pt>
                <c:pt idx="46">
                  <c:v>4.1175484699999645</c:v>
                </c:pt>
                <c:pt idx="47">
                  <c:v>4.1175484699999645</c:v>
                </c:pt>
                <c:pt idx="48">
                  <c:v>4.2455310800000001</c:v>
                </c:pt>
                <c:pt idx="49">
                  <c:v>4.2455310800000001</c:v>
                </c:pt>
                <c:pt idx="50">
                  <c:v>4.3119583099999845</c:v>
                </c:pt>
                <c:pt idx="51">
                  <c:v>4.3119583099999845</c:v>
                </c:pt>
                <c:pt idx="52">
                  <c:v>4.3604030599999755</c:v>
                </c:pt>
                <c:pt idx="53">
                  <c:v>4.3604030599999755</c:v>
                </c:pt>
                <c:pt idx="54">
                  <c:v>4.4164972300000001</c:v>
                </c:pt>
                <c:pt idx="55">
                  <c:v>4.4164972300000001</c:v>
                </c:pt>
                <c:pt idx="56">
                  <c:v>4.4876322699999855</c:v>
                </c:pt>
                <c:pt idx="57">
                  <c:v>4.4876322699999855</c:v>
                </c:pt>
                <c:pt idx="58">
                  <c:v>4.5401878399999447</c:v>
                </c:pt>
                <c:pt idx="59">
                  <c:v>4.5401878399999447</c:v>
                </c:pt>
                <c:pt idx="60">
                  <c:v>4.5934882199999745</c:v>
                </c:pt>
                <c:pt idx="61">
                  <c:v>4.5934882199999745</c:v>
                </c:pt>
                <c:pt idx="62">
                  <c:v>4.6743021000000002</c:v>
                </c:pt>
                <c:pt idx="63">
                  <c:v>4.6743021000000002</c:v>
                </c:pt>
                <c:pt idx="64">
                  <c:v>4.7809529299999856</c:v>
                </c:pt>
                <c:pt idx="65">
                  <c:v>4.7809529299999856</c:v>
                </c:pt>
                <c:pt idx="66">
                  <c:v>4.8699746099999484</c:v>
                </c:pt>
                <c:pt idx="67">
                  <c:v>4.8699746099999484</c:v>
                </c:pt>
                <c:pt idx="68">
                  <c:v>4.9775319099999855</c:v>
                </c:pt>
                <c:pt idx="69">
                  <c:v>4.9775319099999855</c:v>
                </c:pt>
                <c:pt idx="70">
                  <c:v>5.0709233300000003</c:v>
                </c:pt>
                <c:pt idx="71">
                  <c:v>5.0709233300000003</c:v>
                </c:pt>
                <c:pt idx="72">
                  <c:v>5.1566190699999845</c:v>
                </c:pt>
                <c:pt idx="73">
                  <c:v>5.1566190699999845</c:v>
                </c:pt>
                <c:pt idx="74">
                  <c:v>5.2315511700000004</c:v>
                </c:pt>
                <c:pt idx="75">
                  <c:v>5.2315511700000004</c:v>
                </c:pt>
                <c:pt idx="76">
                  <c:v>5.3128757499999502</c:v>
                </c:pt>
                <c:pt idx="77">
                  <c:v>5.3128757499999502</c:v>
                </c:pt>
                <c:pt idx="78">
                  <c:v>5.4054241200000002</c:v>
                </c:pt>
                <c:pt idx="79">
                  <c:v>5.4054241200000002</c:v>
                </c:pt>
                <c:pt idx="80">
                  <c:v>5.5142579099999756</c:v>
                </c:pt>
                <c:pt idx="81">
                  <c:v>5.5142579099999756</c:v>
                </c:pt>
                <c:pt idx="82">
                  <c:v>5.6207265899999745</c:v>
                </c:pt>
                <c:pt idx="83">
                  <c:v>5.6207265899999745</c:v>
                </c:pt>
                <c:pt idx="84">
                  <c:v>5.7277612699999745</c:v>
                </c:pt>
                <c:pt idx="85">
                  <c:v>5.7277612699999745</c:v>
                </c:pt>
                <c:pt idx="86">
                  <c:v>5.8532848399999438</c:v>
                </c:pt>
                <c:pt idx="87">
                  <c:v>5.8532848399999438</c:v>
                </c:pt>
                <c:pt idx="88">
                  <c:v>5.96469688</c:v>
                </c:pt>
                <c:pt idx="89">
                  <c:v>5.96469688</c:v>
                </c:pt>
              </c:numCache>
            </c:numRef>
          </c:yVal>
          <c:smooth val="0"/>
        </c:ser>
        <c:ser>
          <c:idx val="3"/>
          <c:order val="2"/>
          <c:tx>
            <c:strRef>
              <c:f>'10min interval RMSE'!$C$315</c:f>
              <c:strCache>
                <c:ptCount val="1"/>
                <c:pt idx="0">
                  <c:v>dte_exp2027_x2L6_dt</c:v>
                </c:pt>
              </c:strCache>
            </c:strRef>
          </c:tx>
          <c:spPr>
            <a:ln w="25400">
              <a:solidFill>
                <a:srgbClr val="0000FF"/>
              </a:solidFill>
              <a:prstDash val="solid"/>
            </a:ln>
          </c:spPr>
          <c:marker>
            <c:symbol val="none"/>
          </c:marker>
          <c:xVal>
            <c:numRef>
              <c:f>'10min interval RMSE'!$B$316:$B$474</c:f>
              <c:numCache>
                <c:formatCode>General</c:formatCode>
                <c:ptCount val="159"/>
                <c:pt idx="0">
                  <c:v>46</c:v>
                </c:pt>
                <c:pt idx="1">
                  <c:v>46</c:v>
                </c:pt>
                <c:pt idx="2">
                  <c:v>47</c:v>
                </c:pt>
                <c:pt idx="3">
                  <c:v>47</c:v>
                </c:pt>
                <c:pt idx="4">
                  <c:v>48</c:v>
                </c:pt>
                <c:pt idx="5">
                  <c:v>48</c:v>
                </c:pt>
                <c:pt idx="6">
                  <c:v>49</c:v>
                </c:pt>
                <c:pt idx="7">
                  <c:v>49</c:v>
                </c:pt>
                <c:pt idx="8">
                  <c:v>50</c:v>
                </c:pt>
                <c:pt idx="9">
                  <c:v>50</c:v>
                </c:pt>
                <c:pt idx="10">
                  <c:v>51</c:v>
                </c:pt>
                <c:pt idx="11">
                  <c:v>51</c:v>
                </c:pt>
                <c:pt idx="12">
                  <c:v>52</c:v>
                </c:pt>
                <c:pt idx="13">
                  <c:v>52</c:v>
                </c:pt>
                <c:pt idx="14">
                  <c:v>53</c:v>
                </c:pt>
                <c:pt idx="15">
                  <c:v>53</c:v>
                </c:pt>
                <c:pt idx="16">
                  <c:v>54</c:v>
                </c:pt>
                <c:pt idx="17">
                  <c:v>54</c:v>
                </c:pt>
                <c:pt idx="18">
                  <c:v>55</c:v>
                </c:pt>
                <c:pt idx="19">
                  <c:v>55</c:v>
                </c:pt>
                <c:pt idx="20">
                  <c:v>56</c:v>
                </c:pt>
                <c:pt idx="21">
                  <c:v>56</c:v>
                </c:pt>
                <c:pt idx="22">
                  <c:v>57</c:v>
                </c:pt>
                <c:pt idx="23">
                  <c:v>57</c:v>
                </c:pt>
                <c:pt idx="24">
                  <c:v>58</c:v>
                </c:pt>
                <c:pt idx="25">
                  <c:v>58</c:v>
                </c:pt>
                <c:pt idx="26">
                  <c:v>59</c:v>
                </c:pt>
                <c:pt idx="27">
                  <c:v>59</c:v>
                </c:pt>
                <c:pt idx="28">
                  <c:v>60</c:v>
                </c:pt>
                <c:pt idx="29">
                  <c:v>60</c:v>
                </c:pt>
                <c:pt idx="30">
                  <c:v>61</c:v>
                </c:pt>
                <c:pt idx="31">
                  <c:v>61</c:v>
                </c:pt>
                <c:pt idx="32">
                  <c:v>62</c:v>
                </c:pt>
                <c:pt idx="33">
                  <c:v>62</c:v>
                </c:pt>
                <c:pt idx="34">
                  <c:v>63</c:v>
                </c:pt>
                <c:pt idx="35">
                  <c:v>63</c:v>
                </c:pt>
                <c:pt idx="36">
                  <c:v>64</c:v>
                </c:pt>
                <c:pt idx="37">
                  <c:v>64</c:v>
                </c:pt>
                <c:pt idx="38">
                  <c:v>65</c:v>
                </c:pt>
                <c:pt idx="39">
                  <c:v>65</c:v>
                </c:pt>
                <c:pt idx="40">
                  <c:v>66</c:v>
                </c:pt>
                <c:pt idx="41">
                  <c:v>66</c:v>
                </c:pt>
                <c:pt idx="42">
                  <c:v>67</c:v>
                </c:pt>
                <c:pt idx="43">
                  <c:v>67</c:v>
                </c:pt>
                <c:pt idx="44">
                  <c:v>68</c:v>
                </c:pt>
                <c:pt idx="45">
                  <c:v>68</c:v>
                </c:pt>
                <c:pt idx="46">
                  <c:v>69</c:v>
                </c:pt>
                <c:pt idx="47">
                  <c:v>69</c:v>
                </c:pt>
                <c:pt idx="48">
                  <c:v>70</c:v>
                </c:pt>
                <c:pt idx="49">
                  <c:v>70</c:v>
                </c:pt>
                <c:pt idx="50">
                  <c:v>71</c:v>
                </c:pt>
                <c:pt idx="51">
                  <c:v>71</c:v>
                </c:pt>
                <c:pt idx="52">
                  <c:v>72</c:v>
                </c:pt>
                <c:pt idx="53">
                  <c:v>72</c:v>
                </c:pt>
                <c:pt idx="54">
                  <c:v>73</c:v>
                </c:pt>
                <c:pt idx="55">
                  <c:v>73</c:v>
                </c:pt>
                <c:pt idx="56">
                  <c:v>74</c:v>
                </c:pt>
                <c:pt idx="57">
                  <c:v>74</c:v>
                </c:pt>
                <c:pt idx="58">
                  <c:v>75</c:v>
                </c:pt>
                <c:pt idx="59">
                  <c:v>75</c:v>
                </c:pt>
                <c:pt idx="60">
                  <c:v>76</c:v>
                </c:pt>
                <c:pt idx="61">
                  <c:v>76</c:v>
                </c:pt>
                <c:pt idx="62">
                  <c:v>77</c:v>
                </c:pt>
                <c:pt idx="63">
                  <c:v>77</c:v>
                </c:pt>
                <c:pt idx="64">
                  <c:v>78</c:v>
                </c:pt>
                <c:pt idx="65">
                  <c:v>78</c:v>
                </c:pt>
                <c:pt idx="66">
                  <c:v>79</c:v>
                </c:pt>
                <c:pt idx="67">
                  <c:v>79</c:v>
                </c:pt>
                <c:pt idx="68">
                  <c:v>80</c:v>
                </c:pt>
                <c:pt idx="69">
                  <c:v>80</c:v>
                </c:pt>
                <c:pt idx="70">
                  <c:v>81</c:v>
                </c:pt>
                <c:pt idx="71">
                  <c:v>81</c:v>
                </c:pt>
                <c:pt idx="72">
                  <c:v>82</c:v>
                </c:pt>
                <c:pt idx="73">
                  <c:v>82</c:v>
                </c:pt>
                <c:pt idx="74">
                  <c:v>83</c:v>
                </c:pt>
                <c:pt idx="75">
                  <c:v>83</c:v>
                </c:pt>
                <c:pt idx="76">
                  <c:v>84</c:v>
                </c:pt>
                <c:pt idx="77">
                  <c:v>84</c:v>
                </c:pt>
                <c:pt idx="78">
                  <c:v>85</c:v>
                </c:pt>
                <c:pt idx="79">
                  <c:v>85</c:v>
                </c:pt>
                <c:pt idx="80">
                  <c:v>86</c:v>
                </c:pt>
                <c:pt idx="81">
                  <c:v>86</c:v>
                </c:pt>
                <c:pt idx="82">
                  <c:v>87</c:v>
                </c:pt>
                <c:pt idx="83">
                  <c:v>87</c:v>
                </c:pt>
                <c:pt idx="84">
                  <c:v>88</c:v>
                </c:pt>
                <c:pt idx="85">
                  <c:v>88</c:v>
                </c:pt>
                <c:pt idx="86">
                  <c:v>89</c:v>
                </c:pt>
                <c:pt idx="87">
                  <c:v>89</c:v>
                </c:pt>
                <c:pt idx="88">
                  <c:v>90</c:v>
                </c:pt>
                <c:pt idx="89">
                  <c:v>90</c:v>
                </c:pt>
              </c:numCache>
            </c:numRef>
          </c:xVal>
          <c:yVal>
            <c:numRef>
              <c:f>'10min interval RMSE'!$C$316:$C$474</c:f>
              <c:numCache>
                <c:formatCode>General</c:formatCode>
                <c:ptCount val="159"/>
                <c:pt idx="0">
                  <c:v>4.2041578299999447</c:v>
                </c:pt>
                <c:pt idx="1">
                  <c:v>4.2041578299999447</c:v>
                </c:pt>
                <c:pt idx="2">
                  <c:v>4.2150330499999855</c:v>
                </c:pt>
                <c:pt idx="3">
                  <c:v>4.2150330499999855</c:v>
                </c:pt>
                <c:pt idx="4">
                  <c:v>4.2373752599999746</c:v>
                </c:pt>
                <c:pt idx="5">
                  <c:v>4.2373752599999746</c:v>
                </c:pt>
                <c:pt idx="6">
                  <c:v>4.2917819000000001</c:v>
                </c:pt>
                <c:pt idx="7">
                  <c:v>4.2917819000000001</c:v>
                </c:pt>
                <c:pt idx="8">
                  <c:v>4.3526034400000002</c:v>
                </c:pt>
                <c:pt idx="9">
                  <c:v>4.3526034400000002</c:v>
                </c:pt>
                <c:pt idx="10">
                  <c:v>4.3858504299999845</c:v>
                </c:pt>
                <c:pt idx="11">
                  <c:v>4.3858504299999845</c:v>
                </c:pt>
                <c:pt idx="12">
                  <c:v>4.4318480500000428</c:v>
                </c:pt>
                <c:pt idx="13">
                  <c:v>4.4318480500000428</c:v>
                </c:pt>
                <c:pt idx="14">
                  <c:v>4.5409026099999945</c:v>
                </c:pt>
                <c:pt idx="15">
                  <c:v>4.5409026099999945</c:v>
                </c:pt>
                <c:pt idx="16">
                  <c:v>4.6232614500000002</c:v>
                </c:pt>
                <c:pt idx="17">
                  <c:v>4.6232614500000002</c:v>
                </c:pt>
                <c:pt idx="18">
                  <c:v>4.6354460699999755</c:v>
                </c:pt>
                <c:pt idx="19">
                  <c:v>4.6354460699999755</c:v>
                </c:pt>
                <c:pt idx="20">
                  <c:v>4.6565246599999401</c:v>
                </c:pt>
                <c:pt idx="21">
                  <c:v>4.6565246599999401</c:v>
                </c:pt>
                <c:pt idx="22">
                  <c:v>4.7640619299999845</c:v>
                </c:pt>
                <c:pt idx="23">
                  <c:v>4.7640619299999845</c:v>
                </c:pt>
                <c:pt idx="24">
                  <c:v>4.9217991799999998</c:v>
                </c:pt>
                <c:pt idx="25">
                  <c:v>4.9217991799999998</c:v>
                </c:pt>
                <c:pt idx="26">
                  <c:v>5.0926227600000002</c:v>
                </c:pt>
                <c:pt idx="27">
                  <c:v>5.0926227600000002</c:v>
                </c:pt>
                <c:pt idx="28">
                  <c:v>5.2253141399999645</c:v>
                </c:pt>
                <c:pt idx="29">
                  <c:v>5.2253141399999645</c:v>
                </c:pt>
                <c:pt idx="30">
                  <c:v>5.3051400199999845</c:v>
                </c:pt>
                <c:pt idx="31">
                  <c:v>5.3051400199999845</c:v>
                </c:pt>
                <c:pt idx="32">
                  <c:v>5.4206371300000002</c:v>
                </c:pt>
                <c:pt idx="33">
                  <c:v>5.4206371300000002</c:v>
                </c:pt>
                <c:pt idx="34">
                  <c:v>5.5618581799999856</c:v>
                </c:pt>
                <c:pt idx="35">
                  <c:v>5.5618581799999856</c:v>
                </c:pt>
                <c:pt idx="36">
                  <c:v>5.7693328900000003</c:v>
                </c:pt>
                <c:pt idx="37">
                  <c:v>5.7693328900000003</c:v>
                </c:pt>
                <c:pt idx="38">
                  <c:v>5.8884892499999655</c:v>
                </c:pt>
                <c:pt idx="39">
                  <c:v>5.8884892499999655</c:v>
                </c:pt>
                <c:pt idx="40">
                  <c:v>5.9586477300000134</c:v>
                </c:pt>
                <c:pt idx="41">
                  <c:v>5.9586477300000134</c:v>
                </c:pt>
                <c:pt idx="42">
                  <c:v>6.0749401999999995</c:v>
                </c:pt>
                <c:pt idx="43">
                  <c:v>6.0749401999999995</c:v>
                </c:pt>
                <c:pt idx="44">
                  <c:v>6.1551356299999265</c:v>
                </c:pt>
                <c:pt idx="45">
                  <c:v>6.1551356299999265</c:v>
                </c:pt>
                <c:pt idx="46">
                  <c:v>6.2756490700000134</c:v>
                </c:pt>
                <c:pt idx="47">
                  <c:v>6.2756490700000134</c:v>
                </c:pt>
                <c:pt idx="48">
                  <c:v>6.3624911299999845</c:v>
                </c:pt>
                <c:pt idx="49">
                  <c:v>6.3624911299999845</c:v>
                </c:pt>
                <c:pt idx="50">
                  <c:v>6.42913961</c:v>
                </c:pt>
                <c:pt idx="51">
                  <c:v>6.42913961</c:v>
                </c:pt>
                <c:pt idx="52">
                  <c:v>6.4732294100000756</c:v>
                </c:pt>
                <c:pt idx="53">
                  <c:v>6.4732294100000756</c:v>
                </c:pt>
                <c:pt idx="54">
                  <c:v>6.5239720299999755</c:v>
                </c:pt>
                <c:pt idx="55">
                  <c:v>6.5239720299999755</c:v>
                </c:pt>
                <c:pt idx="56">
                  <c:v>6.5579013799999419</c:v>
                </c:pt>
                <c:pt idx="57">
                  <c:v>6.5579013799999419</c:v>
                </c:pt>
                <c:pt idx="58">
                  <c:v>6.6155953399999365</c:v>
                </c:pt>
                <c:pt idx="59">
                  <c:v>6.6155953399999365</c:v>
                </c:pt>
                <c:pt idx="60">
                  <c:v>6.6253657299999755</c:v>
                </c:pt>
                <c:pt idx="61">
                  <c:v>6.6253657299999755</c:v>
                </c:pt>
                <c:pt idx="62">
                  <c:v>6.7199449499999755</c:v>
                </c:pt>
                <c:pt idx="63">
                  <c:v>6.7199449499999755</c:v>
                </c:pt>
                <c:pt idx="64">
                  <c:v>6.7496423700000134</c:v>
                </c:pt>
                <c:pt idx="65">
                  <c:v>6.7496423700000134</c:v>
                </c:pt>
                <c:pt idx="66">
                  <c:v>6.8338274999999999</c:v>
                </c:pt>
                <c:pt idx="67">
                  <c:v>6.8338274999999999</c:v>
                </c:pt>
                <c:pt idx="68">
                  <c:v>6.8972678199999855</c:v>
                </c:pt>
                <c:pt idx="69">
                  <c:v>6.8972678199999855</c:v>
                </c:pt>
                <c:pt idx="70">
                  <c:v>6.9706554399999998</c:v>
                </c:pt>
                <c:pt idx="71">
                  <c:v>6.9706554399999998</c:v>
                </c:pt>
                <c:pt idx="72">
                  <c:v>7.07970524</c:v>
                </c:pt>
                <c:pt idx="73">
                  <c:v>7.07970524</c:v>
                </c:pt>
                <c:pt idx="74">
                  <c:v>7.1706810000000001</c:v>
                </c:pt>
                <c:pt idx="75">
                  <c:v>7.1706810000000001</c:v>
                </c:pt>
                <c:pt idx="76">
                  <c:v>7.2257895499999645</c:v>
                </c:pt>
                <c:pt idx="77">
                  <c:v>7.2257895499999645</c:v>
                </c:pt>
                <c:pt idx="78">
                  <c:v>7.294088839999942</c:v>
                </c:pt>
                <c:pt idx="79">
                  <c:v>7.294088839999942</c:v>
                </c:pt>
                <c:pt idx="80">
                  <c:v>7.3317332300000002</c:v>
                </c:pt>
                <c:pt idx="81">
                  <c:v>7.3317332300000002</c:v>
                </c:pt>
                <c:pt idx="82">
                  <c:v>7.3703527500000003</c:v>
                </c:pt>
                <c:pt idx="83">
                  <c:v>7.3703527500000003</c:v>
                </c:pt>
                <c:pt idx="84">
                  <c:v>7.4186272600000001</c:v>
                </c:pt>
                <c:pt idx="85">
                  <c:v>7.4186272600000001</c:v>
                </c:pt>
                <c:pt idx="86">
                  <c:v>7.4863982199999999</c:v>
                </c:pt>
                <c:pt idx="87">
                  <c:v>7.4863982199999999</c:v>
                </c:pt>
                <c:pt idx="88">
                  <c:v>7.5216898900000002</c:v>
                </c:pt>
                <c:pt idx="89">
                  <c:v>7.5216898900000002</c:v>
                </c:pt>
              </c:numCache>
            </c:numRef>
          </c:yVal>
          <c:smooth val="0"/>
        </c:ser>
        <c:ser>
          <c:idx val="5"/>
          <c:order val="3"/>
          <c:tx>
            <c:strRef>
              <c:f>'10min interval RMSE'!$C$573</c:f>
              <c:strCache>
                <c:ptCount val="1"/>
                <c:pt idx="0">
                  <c:v>stdu_exp2025_1</c:v>
                </c:pt>
              </c:strCache>
            </c:strRef>
          </c:tx>
          <c:spPr>
            <a:ln w="19050">
              <a:solidFill>
                <a:schemeClr val="tx1">
                  <a:lumMod val="95000"/>
                  <a:lumOff val="5000"/>
                </a:schemeClr>
              </a:solidFill>
              <a:prstDash val="sysDot"/>
            </a:ln>
          </c:spPr>
          <c:marker>
            <c:symbol val="none"/>
          </c:marker>
          <c:xVal>
            <c:numRef>
              <c:f>'10min interval RMSE'!$B$574:$B$709</c:f>
              <c:numCache>
                <c:formatCode>General</c:formatCode>
                <c:ptCount val="136"/>
                <c:pt idx="0">
                  <c:v>22</c:v>
                </c:pt>
                <c:pt idx="1">
                  <c:v>22</c:v>
                </c:pt>
                <c:pt idx="2">
                  <c:v>25</c:v>
                </c:pt>
                <c:pt idx="3">
                  <c:v>25</c:v>
                </c:pt>
                <c:pt idx="4">
                  <c:v>28</c:v>
                </c:pt>
                <c:pt idx="5">
                  <c:v>28</c:v>
                </c:pt>
                <c:pt idx="6">
                  <c:v>31</c:v>
                </c:pt>
                <c:pt idx="7">
                  <c:v>31</c:v>
                </c:pt>
                <c:pt idx="8">
                  <c:v>34</c:v>
                </c:pt>
                <c:pt idx="9">
                  <c:v>34</c:v>
                </c:pt>
                <c:pt idx="10">
                  <c:v>37</c:v>
                </c:pt>
                <c:pt idx="11">
                  <c:v>37</c:v>
                </c:pt>
                <c:pt idx="12">
                  <c:v>40</c:v>
                </c:pt>
                <c:pt idx="13">
                  <c:v>40</c:v>
                </c:pt>
                <c:pt idx="14">
                  <c:v>43</c:v>
                </c:pt>
                <c:pt idx="15">
                  <c:v>43</c:v>
                </c:pt>
                <c:pt idx="16">
                  <c:v>46</c:v>
                </c:pt>
                <c:pt idx="17">
                  <c:v>46</c:v>
                </c:pt>
                <c:pt idx="18">
                  <c:v>49</c:v>
                </c:pt>
                <c:pt idx="19">
                  <c:v>49</c:v>
                </c:pt>
                <c:pt idx="20">
                  <c:v>52</c:v>
                </c:pt>
                <c:pt idx="21">
                  <c:v>52</c:v>
                </c:pt>
                <c:pt idx="22">
                  <c:v>55</c:v>
                </c:pt>
                <c:pt idx="23">
                  <c:v>55</c:v>
                </c:pt>
                <c:pt idx="24">
                  <c:v>58</c:v>
                </c:pt>
                <c:pt idx="25">
                  <c:v>58</c:v>
                </c:pt>
                <c:pt idx="26">
                  <c:v>61</c:v>
                </c:pt>
                <c:pt idx="27">
                  <c:v>61</c:v>
                </c:pt>
                <c:pt idx="28">
                  <c:v>64</c:v>
                </c:pt>
                <c:pt idx="29">
                  <c:v>64</c:v>
                </c:pt>
                <c:pt idx="30">
                  <c:v>67</c:v>
                </c:pt>
                <c:pt idx="31">
                  <c:v>67</c:v>
                </c:pt>
                <c:pt idx="32">
                  <c:v>70</c:v>
                </c:pt>
                <c:pt idx="33">
                  <c:v>70</c:v>
                </c:pt>
                <c:pt idx="34">
                  <c:v>73</c:v>
                </c:pt>
                <c:pt idx="35">
                  <c:v>73</c:v>
                </c:pt>
                <c:pt idx="36">
                  <c:v>76</c:v>
                </c:pt>
                <c:pt idx="37">
                  <c:v>76</c:v>
                </c:pt>
                <c:pt idx="38">
                  <c:v>79</c:v>
                </c:pt>
                <c:pt idx="39">
                  <c:v>79</c:v>
                </c:pt>
                <c:pt idx="40">
                  <c:v>82</c:v>
                </c:pt>
                <c:pt idx="41">
                  <c:v>82</c:v>
                </c:pt>
                <c:pt idx="42">
                  <c:v>85</c:v>
                </c:pt>
                <c:pt idx="43">
                  <c:v>85</c:v>
                </c:pt>
                <c:pt idx="44">
                  <c:v>88</c:v>
                </c:pt>
                <c:pt idx="45">
                  <c:v>88</c:v>
                </c:pt>
              </c:numCache>
            </c:numRef>
          </c:xVal>
          <c:yVal>
            <c:numRef>
              <c:f>'10min interval RMSE'!$C$574:$C$709</c:f>
              <c:numCache>
                <c:formatCode>General</c:formatCode>
                <c:ptCount val="136"/>
              </c:numCache>
            </c:numRef>
          </c:yVal>
          <c:smooth val="0"/>
        </c:ser>
        <c:ser>
          <c:idx val="6"/>
          <c:order val="4"/>
          <c:tx>
            <c:strRef>
              <c:f>'10min interval RMSE'!$C$766</c:f>
              <c:strCache>
                <c:ptCount val="1"/>
              </c:strCache>
            </c:strRef>
          </c:tx>
          <c:spPr>
            <a:ln>
              <a:solidFill>
                <a:sysClr val="window" lastClr="FFFFFF">
                  <a:lumMod val="75000"/>
                </a:sysClr>
              </a:solidFill>
            </a:ln>
          </c:spPr>
          <c:marker>
            <c:symbol val="none"/>
          </c:marker>
          <c:xVal>
            <c:numRef>
              <c:f>'10min interval RMSE'!$B$767:$B$780</c:f>
              <c:numCache>
                <c:formatCode>General</c:formatCode>
                <c:ptCount val="14"/>
              </c:numCache>
            </c:numRef>
          </c:xVal>
          <c:yVal>
            <c:numRef>
              <c:f>'10min interval RMSE'!$C$767:$C$780</c:f>
              <c:numCache>
                <c:formatCode>General</c:formatCode>
                <c:ptCount val="14"/>
              </c:numCache>
            </c:numRef>
          </c:yVal>
          <c:smooth val="0"/>
        </c:ser>
        <c:ser>
          <c:idx val="7"/>
          <c:order val="5"/>
          <c:tx>
            <c:strRef>
              <c:f>'10min interval RMSE'!$C$782</c:f>
              <c:strCache>
                <c:ptCount val="1"/>
              </c:strCache>
            </c:strRef>
          </c:tx>
          <c:spPr>
            <a:ln>
              <a:solidFill>
                <a:sysClr val="windowText" lastClr="000000"/>
              </a:solidFill>
            </a:ln>
          </c:spPr>
          <c:marker>
            <c:symbol val="none"/>
          </c:marker>
          <c:xVal>
            <c:numRef>
              <c:f>'10min interval RMSE'!$B$783:$B$796</c:f>
              <c:numCache>
                <c:formatCode>General</c:formatCode>
                <c:ptCount val="14"/>
              </c:numCache>
            </c:numRef>
          </c:xVal>
          <c:yVal>
            <c:numRef>
              <c:f>'10min interval RMSE'!$C$783:$C$796</c:f>
              <c:numCache>
                <c:formatCode>General</c:formatCode>
                <c:ptCount val="14"/>
              </c:numCache>
            </c:numRef>
          </c:yVal>
          <c:smooth val="0"/>
        </c:ser>
        <c:dLbls>
          <c:showLegendKey val="0"/>
          <c:showVal val="0"/>
          <c:showCatName val="0"/>
          <c:showSerName val="0"/>
          <c:showPercent val="0"/>
          <c:showBubbleSize val="0"/>
        </c:dLbls>
        <c:axId val="116465664"/>
        <c:axId val="116467200"/>
      </c:scatterChart>
      <c:valAx>
        <c:axId val="116465664"/>
        <c:scaling>
          <c:orientation val="minMax"/>
          <c:max val="90"/>
          <c:min val="45"/>
        </c:scaling>
        <c:delete val="0"/>
        <c:axPos val="b"/>
        <c:numFmt formatCode="General" sourceLinked="1"/>
        <c:majorTickMark val="out"/>
        <c:minorTickMark val="none"/>
        <c:tickLblPos val="nextTo"/>
        <c:spPr>
          <a:ln>
            <a:solidFill>
              <a:sysClr val="windowText" lastClr="000000"/>
            </a:solidFill>
          </a:ln>
        </c:spPr>
        <c:txPr>
          <a:bodyPr/>
          <a:lstStyle/>
          <a:p>
            <a:pPr>
              <a:defRPr lang="zh-CN" sz="850" baseline="0">
                <a:latin typeface="Times New Roman" pitchFamily="18" charset="0"/>
              </a:defRPr>
            </a:pPr>
            <a:endParaRPr lang="en-US"/>
          </a:p>
        </c:txPr>
        <c:crossAx val="116467200"/>
        <c:crosses val="autoZero"/>
        <c:crossBetween val="midCat"/>
        <c:majorUnit val="5"/>
      </c:valAx>
      <c:valAx>
        <c:axId val="116467200"/>
        <c:scaling>
          <c:orientation val="minMax"/>
          <c:min val="1"/>
        </c:scaling>
        <c:delete val="0"/>
        <c:axPos val="l"/>
        <c:majorGridlines>
          <c:spPr>
            <a:ln w="3175">
              <a:prstDash val="sysDot"/>
            </a:ln>
          </c:spPr>
        </c:majorGridlines>
        <c:numFmt formatCode="#,##0.0" sourceLinked="0"/>
        <c:majorTickMark val="out"/>
        <c:minorTickMark val="none"/>
        <c:tickLblPos val="nextTo"/>
        <c:spPr>
          <a:ln>
            <a:solidFill>
              <a:sysClr val="windowText" lastClr="000000"/>
            </a:solidFill>
          </a:ln>
        </c:spPr>
        <c:txPr>
          <a:bodyPr/>
          <a:lstStyle/>
          <a:p>
            <a:pPr>
              <a:defRPr lang="zh-CN" sz="900" baseline="0">
                <a:latin typeface="Times New Roman" pitchFamily="18" charset="0"/>
              </a:defRPr>
            </a:pPr>
            <a:endParaRPr lang="en-US"/>
          </a:p>
        </c:txPr>
        <c:crossAx val="116465664"/>
        <c:crosses val="autoZero"/>
        <c:crossBetween val="midCat"/>
      </c:valAx>
      <c:spPr>
        <a:ln>
          <a:solidFill>
            <a:sysClr val="windowText" lastClr="000000"/>
          </a:solidFill>
        </a:ln>
      </c:spPr>
    </c:plotArea>
    <c:plotVisOnly val="1"/>
    <c:dispBlanksAs val="gap"/>
    <c:showDLblsOverMax val="0"/>
  </c:chart>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41944444444605"/>
          <c:y val="3.0412499999999988E-2"/>
          <c:w val="0.78731435185184895"/>
          <c:h val="0.82671249999999996"/>
        </c:manualLayout>
      </c:layout>
      <c:scatterChart>
        <c:scatterStyle val="lineMarker"/>
        <c:varyColors val="0"/>
        <c:ser>
          <c:idx val="0"/>
          <c:order val="0"/>
          <c:tx>
            <c:strRef>
              <c:f>'10min interval RMSE'!$D$1</c:f>
              <c:strCache>
                <c:ptCount val="1"/>
                <c:pt idx="0">
                  <c:v>stdv_exp2024</c:v>
                </c:pt>
              </c:strCache>
            </c:strRef>
          </c:tx>
          <c:spPr>
            <a:ln w="19050">
              <a:solidFill>
                <a:schemeClr val="bg1">
                  <a:lumMod val="65000"/>
                </a:schemeClr>
              </a:solidFill>
            </a:ln>
          </c:spPr>
          <c:marker>
            <c:symbol val="none"/>
          </c:marker>
          <c:xVal>
            <c:numRef>
              <c:f>'10min interval RMSE'!$B$2:$B$47</c:f>
              <c:numCache>
                <c:formatCode>General</c:formatCode>
                <c:ptCount val="46"/>
                <c:pt idx="0">
                  <c:v>22</c:v>
                </c:pt>
                <c:pt idx="1">
                  <c:v>22</c:v>
                </c:pt>
                <c:pt idx="2">
                  <c:v>25</c:v>
                </c:pt>
                <c:pt idx="3">
                  <c:v>25</c:v>
                </c:pt>
                <c:pt idx="4">
                  <c:v>28</c:v>
                </c:pt>
                <c:pt idx="5">
                  <c:v>28</c:v>
                </c:pt>
                <c:pt idx="6">
                  <c:v>31</c:v>
                </c:pt>
                <c:pt idx="7">
                  <c:v>31</c:v>
                </c:pt>
                <c:pt idx="8">
                  <c:v>34</c:v>
                </c:pt>
                <c:pt idx="9">
                  <c:v>34</c:v>
                </c:pt>
                <c:pt idx="10">
                  <c:v>37</c:v>
                </c:pt>
                <c:pt idx="11">
                  <c:v>37</c:v>
                </c:pt>
                <c:pt idx="12">
                  <c:v>40</c:v>
                </c:pt>
                <c:pt idx="13">
                  <c:v>40</c:v>
                </c:pt>
                <c:pt idx="14">
                  <c:v>43</c:v>
                </c:pt>
                <c:pt idx="15">
                  <c:v>43</c:v>
                </c:pt>
                <c:pt idx="16">
                  <c:v>46</c:v>
                </c:pt>
                <c:pt idx="17">
                  <c:v>46</c:v>
                </c:pt>
                <c:pt idx="18">
                  <c:v>49</c:v>
                </c:pt>
                <c:pt idx="19">
                  <c:v>49</c:v>
                </c:pt>
                <c:pt idx="20">
                  <c:v>52</c:v>
                </c:pt>
                <c:pt idx="21">
                  <c:v>52</c:v>
                </c:pt>
                <c:pt idx="22">
                  <c:v>55</c:v>
                </c:pt>
                <c:pt idx="23">
                  <c:v>55</c:v>
                </c:pt>
                <c:pt idx="24">
                  <c:v>58</c:v>
                </c:pt>
                <c:pt idx="25">
                  <c:v>58</c:v>
                </c:pt>
                <c:pt idx="26">
                  <c:v>61</c:v>
                </c:pt>
                <c:pt idx="27">
                  <c:v>61</c:v>
                </c:pt>
                <c:pt idx="28">
                  <c:v>64</c:v>
                </c:pt>
                <c:pt idx="29">
                  <c:v>64</c:v>
                </c:pt>
                <c:pt idx="30">
                  <c:v>67</c:v>
                </c:pt>
                <c:pt idx="31">
                  <c:v>67</c:v>
                </c:pt>
                <c:pt idx="32">
                  <c:v>70</c:v>
                </c:pt>
                <c:pt idx="33">
                  <c:v>70</c:v>
                </c:pt>
                <c:pt idx="34">
                  <c:v>73</c:v>
                </c:pt>
                <c:pt idx="35">
                  <c:v>73</c:v>
                </c:pt>
                <c:pt idx="36">
                  <c:v>76</c:v>
                </c:pt>
                <c:pt idx="37">
                  <c:v>76</c:v>
                </c:pt>
                <c:pt idx="38">
                  <c:v>79</c:v>
                </c:pt>
                <c:pt idx="39">
                  <c:v>79</c:v>
                </c:pt>
                <c:pt idx="40">
                  <c:v>82</c:v>
                </c:pt>
                <c:pt idx="41">
                  <c:v>82</c:v>
                </c:pt>
                <c:pt idx="42">
                  <c:v>85</c:v>
                </c:pt>
                <c:pt idx="43">
                  <c:v>85</c:v>
                </c:pt>
                <c:pt idx="44">
                  <c:v>88</c:v>
                </c:pt>
                <c:pt idx="45">
                  <c:v>88</c:v>
                </c:pt>
              </c:numCache>
            </c:numRef>
          </c:xVal>
          <c:yVal>
            <c:numRef>
              <c:f>'10min interval RMSE'!$D$2:$D$47</c:f>
              <c:numCache>
                <c:formatCode>General</c:formatCode>
                <c:ptCount val="46"/>
              </c:numCache>
            </c:numRef>
          </c:yVal>
          <c:smooth val="0"/>
        </c:ser>
        <c:ser>
          <c:idx val="1"/>
          <c:order val="1"/>
          <c:tx>
            <c:strRef>
              <c:f>'10min interval RMSE'!$D$49</c:f>
              <c:strCache>
                <c:ptCount val="1"/>
                <c:pt idx="0">
                  <c:v>rms_ref_exp2026_x2L</c:v>
                </c:pt>
              </c:strCache>
            </c:strRef>
          </c:tx>
          <c:spPr>
            <a:ln w="25400">
              <a:solidFill>
                <a:srgbClr val="FF0000"/>
              </a:solidFill>
            </a:ln>
          </c:spPr>
          <c:marker>
            <c:symbol val="none"/>
          </c:marker>
          <c:xVal>
            <c:numRef>
              <c:f>'10min interval RMSE'!$B$50:$B$187</c:f>
              <c:numCache>
                <c:formatCode>General</c:formatCode>
                <c:ptCount val="138"/>
                <c:pt idx="0">
                  <c:v>46</c:v>
                </c:pt>
                <c:pt idx="1">
                  <c:v>46</c:v>
                </c:pt>
                <c:pt idx="2">
                  <c:v>47</c:v>
                </c:pt>
                <c:pt idx="3">
                  <c:v>47</c:v>
                </c:pt>
                <c:pt idx="4">
                  <c:v>48</c:v>
                </c:pt>
                <c:pt idx="5">
                  <c:v>48</c:v>
                </c:pt>
                <c:pt idx="6">
                  <c:v>49</c:v>
                </c:pt>
                <c:pt idx="7">
                  <c:v>49</c:v>
                </c:pt>
                <c:pt idx="8">
                  <c:v>50</c:v>
                </c:pt>
                <c:pt idx="9">
                  <c:v>50</c:v>
                </c:pt>
                <c:pt idx="10">
                  <c:v>51</c:v>
                </c:pt>
                <c:pt idx="11">
                  <c:v>51</c:v>
                </c:pt>
                <c:pt idx="12">
                  <c:v>52</c:v>
                </c:pt>
                <c:pt idx="13">
                  <c:v>52</c:v>
                </c:pt>
                <c:pt idx="14">
                  <c:v>53</c:v>
                </c:pt>
                <c:pt idx="15">
                  <c:v>53</c:v>
                </c:pt>
                <c:pt idx="16">
                  <c:v>54</c:v>
                </c:pt>
                <c:pt idx="17">
                  <c:v>54</c:v>
                </c:pt>
                <c:pt idx="18">
                  <c:v>55</c:v>
                </c:pt>
                <c:pt idx="19">
                  <c:v>55</c:v>
                </c:pt>
                <c:pt idx="20">
                  <c:v>56</c:v>
                </c:pt>
                <c:pt idx="21">
                  <c:v>56</c:v>
                </c:pt>
                <c:pt idx="22">
                  <c:v>57</c:v>
                </c:pt>
                <c:pt idx="23">
                  <c:v>57</c:v>
                </c:pt>
                <c:pt idx="24">
                  <c:v>58</c:v>
                </c:pt>
                <c:pt idx="25">
                  <c:v>58</c:v>
                </c:pt>
                <c:pt idx="26">
                  <c:v>59</c:v>
                </c:pt>
                <c:pt idx="27">
                  <c:v>59</c:v>
                </c:pt>
                <c:pt idx="28">
                  <c:v>60</c:v>
                </c:pt>
                <c:pt idx="29">
                  <c:v>60</c:v>
                </c:pt>
                <c:pt idx="30">
                  <c:v>61</c:v>
                </c:pt>
                <c:pt idx="31">
                  <c:v>61</c:v>
                </c:pt>
                <c:pt idx="32">
                  <c:v>62</c:v>
                </c:pt>
                <c:pt idx="33">
                  <c:v>62</c:v>
                </c:pt>
                <c:pt idx="34">
                  <c:v>63</c:v>
                </c:pt>
                <c:pt idx="35">
                  <c:v>63</c:v>
                </c:pt>
                <c:pt idx="36">
                  <c:v>64</c:v>
                </c:pt>
                <c:pt idx="37">
                  <c:v>64</c:v>
                </c:pt>
                <c:pt idx="38">
                  <c:v>65</c:v>
                </c:pt>
                <c:pt idx="39">
                  <c:v>65</c:v>
                </c:pt>
                <c:pt idx="40">
                  <c:v>66</c:v>
                </c:pt>
                <c:pt idx="41">
                  <c:v>66</c:v>
                </c:pt>
                <c:pt idx="42">
                  <c:v>67</c:v>
                </c:pt>
                <c:pt idx="43">
                  <c:v>67</c:v>
                </c:pt>
                <c:pt idx="44">
                  <c:v>68</c:v>
                </c:pt>
                <c:pt idx="45">
                  <c:v>68</c:v>
                </c:pt>
                <c:pt idx="46">
                  <c:v>69</c:v>
                </c:pt>
                <c:pt idx="47">
                  <c:v>69</c:v>
                </c:pt>
                <c:pt idx="48">
                  <c:v>70</c:v>
                </c:pt>
                <c:pt idx="49">
                  <c:v>70</c:v>
                </c:pt>
                <c:pt idx="50">
                  <c:v>71</c:v>
                </c:pt>
                <c:pt idx="51">
                  <c:v>71</c:v>
                </c:pt>
                <c:pt idx="52">
                  <c:v>72</c:v>
                </c:pt>
                <c:pt idx="53">
                  <c:v>72</c:v>
                </c:pt>
                <c:pt idx="54">
                  <c:v>73</c:v>
                </c:pt>
                <c:pt idx="55">
                  <c:v>73</c:v>
                </c:pt>
                <c:pt idx="56">
                  <c:v>74</c:v>
                </c:pt>
                <c:pt idx="57">
                  <c:v>74</c:v>
                </c:pt>
                <c:pt idx="58">
                  <c:v>75</c:v>
                </c:pt>
                <c:pt idx="59">
                  <c:v>75</c:v>
                </c:pt>
                <c:pt idx="60">
                  <c:v>76</c:v>
                </c:pt>
                <c:pt idx="61">
                  <c:v>76</c:v>
                </c:pt>
                <c:pt idx="62">
                  <c:v>77</c:v>
                </c:pt>
                <c:pt idx="63">
                  <c:v>77</c:v>
                </c:pt>
                <c:pt idx="64">
                  <c:v>78</c:v>
                </c:pt>
                <c:pt idx="65">
                  <c:v>78</c:v>
                </c:pt>
                <c:pt idx="66">
                  <c:v>79</c:v>
                </c:pt>
                <c:pt idx="67">
                  <c:v>79</c:v>
                </c:pt>
                <c:pt idx="68">
                  <c:v>80</c:v>
                </c:pt>
                <c:pt idx="69">
                  <c:v>80</c:v>
                </c:pt>
                <c:pt idx="70">
                  <c:v>81</c:v>
                </c:pt>
                <c:pt idx="71">
                  <c:v>81</c:v>
                </c:pt>
                <c:pt idx="72">
                  <c:v>82</c:v>
                </c:pt>
                <c:pt idx="73">
                  <c:v>82</c:v>
                </c:pt>
                <c:pt idx="74">
                  <c:v>83</c:v>
                </c:pt>
                <c:pt idx="75">
                  <c:v>83</c:v>
                </c:pt>
                <c:pt idx="76">
                  <c:v>84</c:v>
                </c:pt>
                <c:pt idx="77">
                  <c:v>84</c:v>
                </c:pt>
                <c:pt idx="78">
                  <c:v>85</c:v>
                </c:pt>
                <c:pt idx="79">
                  <c:v>85</c:v>
                </c:pt>
                <c:pt idx="80">
                  <c:v>86</c:v>
                </c:pt>
                <c:pt idx="81">
                  <c:v>86</c:v>
                </c:pt>
                <c:pt idx="82">
                  <c:v>87</c:v>
                </c:pt>
                <c:pt idx="83">
                  <c:v>87</c:v>
                </c:pt>
                <c:pt idx="84">
                  <c:v>88</c:v>
                </c:pt>
                <c:pt idx="85">
                  <c:v>88</c:v>
                </c:pt>
                <c:pt idx="86">
                  <c:v>89</c:v>
                </c:pt>
                <c:pt idx="87">
                  <c:v>89</c:v>
                </c:pt>
                <c:pt idx="88">
                  <c:v>90</c:v>
                </c:pt>
                <c:pt idx="89">
                  <c:v>90</c:v>
                </c:pt>
              </c:numCache>
            </c:numRef>
          </c:xVal>
          <c:yVal>
            <c:numRef>
              <c:f>'10min interval RMSE'!$D$50:$D$187</c:f>
              <c:numCache>
                <c:formatCode>General</c:formatCode>
                <c:ptCount val="138"/>
                <c:pt idx="0">
                  <c:v>0.39762655000000291</c:v>
                </c:pt>
                <c:pt idx="1">
                  <c:v>0.39762655000000291</c:v>
                </c:pt>
                <c:pt idx="2">
                  <c:v>0.39911199000000341</c:v>
                </c:pt>
                <c:pt idx="3">
                  <c:v>0.39911199000000341</c:v>
                </c:pt>
                <c:pt idx="4">
                  <c:v>0.42002100000000031</c:v>
                </c:pt>
                <c:pt idx="5">
                  <c:v>0.42002100000000031</c:v>
                </c:pt>
                <c:pt idx="6">
                  <c:v>0.45176508999999998</c:v>
                </c:pt>
                <c:pt idx="7">
                  <c:v>0.45176508999999998</c:v>
                </c:pt>
                <c:pt idx="8">
                  <c:v>0.48345980000000038</c:v>
                </c:pt>
                <c:pt idx="9">
                  <c:v>0.48345980000000038</c:v>
                </c:pt>
                <c:pt idx="10">
                  <c:v>0.50441503999999959</c:v>
                </c:pt>
                <c:pt idx="11">
                  <c:v>0.50441503999999959</c:v>
                </c:pt>
                <c:pt idx="12">
                  <c:v>0.50745165000000003</c:v>
                </c:pt>
                <c:pt idx="13">
                  <c:v>0.50745165000000003</c:v>
                </c:pt>
                <c:pt idx="14">
                  <c:v>0.49855193000000031</c:v>
                </c:pt>
                <c:pt idx="15">
                  <c:v>0.49855193000000031</c:v>
                </c:pt>
                <c:pt idx="16">
                  <c:v>0.49146974000000032</c:v>
                </c:pt>
                <c:pt idx="17">
                  <c:v>0.49146974000000032</c:v>
                </c:pt>
                <c:pt idx="18">
                  <c:v>0.49382743000000251</c:v>
                </c:pt>
                <c:pt idx="19">
                  <c:v>0.49382743000000251</c:v>
                </c:pt>
                <c:pt idx="20">
                  <c:v>0.50203805999999951</c:v>
                </c:pt>
                <c:pt idx="21">
                  <c:v>0.50203805999999951</c:v>
                </c:pt>
                <c:pt idx="22">
                  <c:v>0.51660848000000004</c:v>
                </c:pt>
                <c:pt idx="23">
                  <c:v>0.51660848000000004</c:v>
                </c:pt>
                <c:pt idx="24">
                  <c:v>0.53629190000000004</c:v>
                </c:pt>
                <c:pt idx="25">
                  <c:v>0.53629190000000004</c:v>
                </c:pt>
                <c:pt idx="26">
                  <c:v>0.54963297</c:v>
                </c:pt>
                <c:pt idx="27">
                  <c:v>0.54963297</c:v>
                </c:pt>
                <c:pt idx="28">
                  <c:v>0.55523115000000001</c:v>
                </c:pt>
                <c:pt idx="29">
                  <c:v>0.55523115000000001</c:v>
                </c:pt>
                <c:pt idx="30">
                  <c:v>0.55474782000000489</c:v>
                </c:pt>
                <c:pt idx="31">
                  <c:v>0.55474782000000489</c:v>
                </c:pt>
                <c:pt idx="32">
                  <c:v>0.55500269000000002</c:v>
                </c:pt>
                <c:pt idx="33">
                  <c:v>0.55500269000000002</c:v>
                </c:pt>
                <c:pt idx="34">
                  <c:v>0.55691015999999949</c:v>
                </c:pt>
                <c:pt idx="35">
                  <c:v>0.55691015999999949</c:v>
                </c:pt>
                <c:pt idx="36">
                  <c:v>0.56508254999999419</c:v>
                </c:pt>
                <c:pt idx="37">
                  <c:v>0.56508254999999419</c:v>
                </c:pt>
                <c:pt idx="38">
                  <c:v>0.57953089000000002</c:v>
                </c:pt>
                <c:pt idx="39">
                  <c:v>0.57953089000000002</c:v>
                </c:pt>
                <c:pt idx="40">
                  <c:v>0.58054798999999213</c:v>
                </c:pt>
                <c:pt idx="41">
                  <c:v>0.58054798999999213</c:v>
                </c:pt>
                <c:pt idx="42">
                  <c:v>0.57906734999999498</c:v>
                </c:pt>
                <c:pt idx="43">
                  <c:v>0.57906734999999498</c:v>
                </c:pt>
                <c:pt idx="44">
                  <c:v>0.57170098999999996</c:v>
                </c:pt>
                <c:pt idx="45">
                  <c:v>0.57170098999999996</c:v>
                </c:pt>
                <c:pt idx="46">
                  <c:v>0.57065326000000005</c:v>
                </c:pt>
                <c:pt idx="47">
                  <c:v>0.57065326000000005</c:v>
                </c:pt>
                <c:pt idx="48">
                  <c:v>0.57690251000000004</c:v>
                </c:pt>
                <c:pt idx="49">
                  <c:v>0.57690251000000004</c:v>
                </c:pt>
                <c:pt idx="50">
                  <c:v>0.58911853999999497</c:v>
                </c:pt>
                <c:pt idx="51">
                  <c:v>0.58911853999999497</c:v>
                </c:pt>
                <c:pt idx="52">
                  <c:v>0.59838652999999009</c:v>
                </c:pt>
                <c:pt idx="53">
                  <c:v>0.59838652999999009</c:v>
                </c:pt>
                <c:pt idx="54">
                  <c:v>0.60056984000000002</c:v>
                </c:pt>
                <c:pt idx="55">
                  <c:v>0.60056984000000002</c:v>
                </c:pt>
                <c:pt idx="56">
                  <c:v>0.59571331999999555</c:v>
                </c:pt>
                <c:pt idx="57">
                  <c:v>0.59571331999999555</c:v>
                </c:pt>
                <c:pt idx="58">
                  <c:v>0.59118151999999957</c:v>
                </c:pt>
                <c:pt idx="59">
                  <c:v>0.59118151999999957</c:v>
                </c:pt>
                <c:pt idx="60">
                  <c:v>0.59112858999999418</c:v>
                </c:pt>
                <c:pt idx="61">
                  <c:v>0.59112858999999418</c:v>
                </c:pt>
                <c:pt idx="62">
                  <c:v>0.59039455999999957</c:v>
                </c:pt>
                <c:pt idx="63">
                  <c:v>0.59039455999999957</c:v>
                </c:pt>
                <c:pt idx="64">
                  <c:v>0.59822976999999555</c:v>
                </c:pt>
                <c:pt idx="65">
                  <c:v>0.59822976999999555</c:v>
                </c:pt>
                <c:pt idx="66">
                  <c:v>0.60832888000000063</c:v>
                </c:pt>
                <c:pt idx="67">
                  <c:v>0.60832888000000063</c:v>
                </c:pt>
                <c:pt idx="68">
                  <c:v>0.6217608500000058</c:v>
                </c:pt>
                <c:pt idx="69">
                  <c:v>0.6217608500000058</c:v>
                </c:pt>
                <c:pt idx="70">
                  <c:v>0.63921099999999997</c:v>
                </c:pt>
                <c:pt idx="71">
                  <c:v>0.63921099999999997</c:v>
                </c:pt>
                <c:pt idx="72">
                  <c:v>0.65177494000000546</c:v>
                </c:pt>
                <c:pt idx="73">
                  <c:v>0.65177494000000546</c:v>
                </c:pt>
                <c:pt idx="74">
                  <c:v>0.66484666000000581</c:v>
                </c:pt>
                <c:pt idx="75">
                  <c:v>0.66484666000000581</c:v>
                </c:pt>
                <c:pt idx="76">
                  <c:v>0.67939620999999994</c:v>
                </c:pt>
                <c:pt idx="77">
                  <c:v>0.67939620999999994</c:v>
                </c:pt>
                <c:pt idx="78">
                  <c:v>0.69885933000000466</c:v>
                </c:pt>
                <c:pt idx="79">
                  <c:v>0.69885933000000466</c:v>
                </c:pt>
                <c:pt idx="80">
                  <c:v>0.72054017000000004</c:v>
                </c:pt>
                <c:pt idx="81">
                  <c:v>0.72054017000000004</c:v>
                </c:pt>
                <c:pt idx="82">
                  <c:v>0.74913399999999997</c:v>
                </c:pt>
                <c:pt idx="83">
                  <c:v>0.74913399999999997</c:v>
                </c:pt>
                <c:pt idx="84">
                  <c:v>0.77330118000000003</c:v>
                </c:pt>
                <c:pt idx="85">
                  <c:v>0.77330118000000003</c:v>
                </c:pt>
                <c:pt idx="86">
                  <c:v>0.80015343000000005</c:v>
                </c:pt>
                <c:pt idx="87">
                  <c:v>0.80015343000000005</c:v>
                </c:pt>
                <c:pt idx="88">
                  <c:v>0.82809997000000501</c:v>
                </c:pt>
                <c:pt idx="89">
                  <c:v>0.82809997000000501</c:v>
                </c:pt>
              </c:numCache>
            </c:numRef>
          </c:yVal>
          <c:smooth val="0"/>
        </c:ser>
        <c:ser>
          <c:idx val="3"/>
          <c:order val="2"/>
          <c:tx>
            <c:strRef>
              <c:f>'10min interval RMSE'!$D$315</c:f>
              <c:strCache>
                <c:ptCount val="1"/>
                <c:pt idx="0">
                  <c:v>rms_ref_exp2027_x2L</c:v>
                </c:pt>
              </c:strCache>
            </c:strRef>
          </c:tx>
          <c:spPr>
            <a:ln w="25400">
              <a:solidFill>
                <a:srgbClr val="0000FF"/>
              </a:solidFill>
              <a:prstDash val="solid"/>
            </a:ln>
          </c:spPr>
          <c:marker>
            <c:symbol val="none"/>
          </c:marker>
          <c:xVal>
            <c:numRef>
              <c:f>'10min interval RMSE'!$B$316:$B$474</c:f>
              <c:numCache>
                <c:formatCode>General</c:formatCode>
                <c:ptCount val="159"/>
                <c:pt idx="0">
                  <c:v>46</c:v>
                </c:pt>
                <c:pt idx="1">
                  <c:v>46</c:v>
                </c:pt>
                <c:pt idx="2">
                  <c:v>47</c:v>
                </c:pt>
                <c:pt idx="3">
                  <c:v>47</c:v>
                </c:pt>
                <c:pt idx="4">
                  <c:v>48</c:v>
                </c:pt>
                <c:pt idx="5">
                  <c:v>48</c:v>
                </c:pt>
                <c:pt idx="6">
                  <c:v>49</c:v>
                </c:pt>
                <c:pt idx="7">
                  <c:v>49</c:v>
                </c:pt>
                <c:pt idx="8">
                  <c:v>50</c:v>
                </c:pt>
                <c:pt idx="9">
                  <c:v>50</c:v>
                </c:pt>
                <c:pt idx="10">
                  <c:v>51</c:v>
                </c:pt>
                <c:pt idx="11">
                  <c:v>51</c:v>
                </c:pt>
                <c:pt idx="12">
                  <c:v>52</c:v>
                </c:pt>
                <c:pt idx="13">
                  <c:v>52</c:v>
                </c:pt>
                <c:pt idx="14">
                  <c:v>53</c:v>
                </c:pt>
                <c:pt idx="15">
                  <c:v>53</c:v>
                </c:pt>
                <c:pt idx="16">
                  <c:v>54</c:v>
                </c:pt>
                <c:pt idx="17">
                  <c:v>54</c:v>
                </c:pt>
                <c:pt idx="18">
                  <c:v>55</c:v>
                </c:pt>
                <c:pt idx="19">
                  <c:v>55</c:v>
                </c:pt>
                <c:pt idx="20">
                  <c:v>56</c:v>
                </c:pt>
                <c:pt idx="21">
                  <c:v>56</c:v>
                </c:pt>
                <c:pt idx="22">
                  <c:v>57</c:v>
                </c:pt>
                <c:pt idx="23">
                  <c:v>57</c:v>
                </c:pt>
                <c:pt idx="24">
                  <c:v>58</c:v>
                </c:pt>
                <c:pt idx="25">
                  <c:v>58</c:v>
                </c:pt>
                <c:pt idx="26">
                  <c:v>59</c:v>
                </c:pt>
                <c:pt idx="27">
                  <c:v>59</c:v>
                </c:pt>
                <c:pt idx="28">
                  <c:v>60</c:v>
                </c:pt>
                <c:pt idx="29">
                  <c:v>60</c:v>
                </c:pt>
                <c:pt idx="30">
                  <c:v>61</c:v>
                </c:pt>
                <c:pt idx="31">
                  <c:v>61</c:v>
                </c:pt>
                <c:pt idx="32">
                  <c:v>62</c:v>
                </c:pt>
                <c:pt idx="33">
                  <c:v>62</c:v>
                </c:pt>
                <c:pt idx="34">
                  <c:v>63</c:v>
                </c:pt>
                <c:pt idx="35">
                  <c:v>63</c:v>
                </c:pt>
                <c:pt idx="36">
                  <c:v>64</c:v>
                </c:pt>
                <c:pt idx="37">
                  <c:v>64</c:v>
                </c:pt>
                <c:pt idx="38">
                  <c:v>65</c:v>
                </c:pt>
                <c:pt idx="39">
                  <c:v>65</c:v>
                </c:pt>
                <c:pt idx="40">
                  <c:v>66</c:v>
                </c:pt>
                <c:pt idx="41">
                  <c:v>66</c:v>
                </c:pt>
                <c:pt idx="42">
                  <c:v>67</c:v>
                </c:pt>
                <c:pt idx="43">
                  <c:v>67</c:v>
                </c:pt>
                <c:pt idx="44">
                  <c:v>68</c:v>
                </c:pt>
                <c:pt idx="45">
                  <c:v>68</c:v>
                </c:pt>
                <c:pt idx="46">
                  <c:v>69</c:v>
                </c:pt>
                <c:pt idx="47">
                  <c:v>69</c:v>
                </c:pt>
                <c:pt idx="48">
                  <c:v>70</c:v>
                </c:pt>
                <c:pt idx="49">
                  <c:v>70</c:v>
                </c:pt>
                <c:pt idx="50">
                  <c:v>71</c:v>
                </c:pt>
                <c:pt idx="51">
                  <c:v>71</c:v>
                </c:pt>
                <c:pt idx="52">
                  <c:v>72</c:v>
                </c:pt>
                <c:pt idx="53">
                  <c:v>72</c:v>
                </c:pt>
                <c:pt idx="54">
                  <c:v>73</c:v>
                </c:pt>
                <c:pt idx="55">
                  <c:v>73</c:v>
                </c:pt>
                <c:pt idx="56">
                  <c:v>74</c:v>
                </c:pt>
                <c:pt idx="57">
                  <c:v>74</c:v>
                </c:pt>
                <c:pt idx="58">
                  <c:v>75</c:v>
                </c:pt>
                <c:pt idx="59">
                  <c:v>75</c:v>
                </c:pt>
                <c:pt idx="60">
                  <c:v>76</c:v>
                </c:pt>
                <c:pt idx="61">
                  <c:v>76</c:v>
                </c:pt>
                <c:pt idx="62">
                  <c:v>77</c:v>
                </c:pt>
                <c:pt idx="63">
                  <c:v>77</c:v>
                </c:pt>
                <c:pt idx="64">
                  <c:v>78</c:v>
                </c:pt>
                <c:pt idx="65">
                  <c:v>78</c:v>
                </c:pt>
                <c:pt idx="66">
                  <c:v>79</c:v>
                </c:pt>
                <c:pt idx="67">
                  <c:v>79</c:v>
                </c:pt>
                <c:pt idx="68">
                  <c:v>80</c:v>
                </c:pt>
                <c:pt idx="69">
                  <c:v>80</c:v>
                </c:pt>
                <c:pt idx="70">
                  <c:v>81</c:v>
                </c:pt>
                <c:pt idx="71">
                  <c:v>81</c:v>
                </c:pt>
                <c:pt idx="72">
                  <c:v>82</c:v>
                </c:pt>
                <c:pt idx="73">
                  <c:v>82</c:v>
                </c:pt>
                <c:pt idx="74">
                  <c:v>83</c:v>
                </c:pt>
                <c:pt idx="75">
                  <c:v>83</c:v>
                </c:pt>
                <c:pt idx="76">
                  <c:v>84</c:v>
                </c:pt>
                <c:pt idx="77">
                  <c:v>84</c:v>
                </c:pt>
                <c:pt idx="78">
                  <c:v>85</c:v>
                </c:pt>
                <c:pt idx="79">
                  <c:v>85</c:v>
                </c:pt>
                <c:pt idx="80">
                  <c:v>86</c:v>
                </c:pt>
                <c:pt idx="81">
                  <c:v>86</c:v>
                </c:pt>
                <c:pt idx="82">
                  <c:v>87</c:v>
                </c:pt>
                <c:pt idx="83">
                  <c:v>87</c:v>
                </c:pt>
                <c:pt idx="84">
                  <c:v>88</c:v>
                </c:pt>
                <c:pt idx="85">
                  <c:v>88</c:v>
                </c:pt>
                <c:pt idx="86">
                  <c:v>89</c:v>
                </c:pt>
                <c:pt idx="87">
                  <c:v>89</c:v>
                </c:pt>
                <c:pt idx="88">
                  <c:v>90</c:v>
                </c:pt>
                <c:pt idx="89">
                  <c:v>90</c:v>
                </c:pt>
              </c:numCache>
            </c:numRef>
          </c:xVal>
          <c:yVal>
            <c:numRef>
              <c:f>'10min interval RMSE'!$D$316:$D$474</c:f>
              <c:numCache>
                <c:formatCode>General</c:formatCode>
                <c:ptCount val="159"/>
                <c:pt idx="0">
                  <c:v>0.70481104000000061</c:v>
                </c:pt>
                <c:pt idx="1">
                  <c:v>0.70481104000000061</c:v>
                </c:pt>
                <c:pt idx="2">
                  <c:v>0.69179279000000005</c:v>
                </c:pt>
                <c:pt idx="3">
                  <c:v>0.69179279000000005</c:v>
                </c:pt>
                <c:pt idx="4">
                  <c:v>0.68574822000000502</c:v>
                </c:pt>
                <c:pt idx="5">
                  <c:v>0.68574822000000502</c:v>
                </c:pt>
                <c:pt idx="6">
                  <c:v>0.69689058999999998</c:v>
                </c:pt>
                <c:pt idx="7">
                  <c:v>0.69689058999999998</c:v>
                </c:pt>
                <c:pt idx="8">
                  <c:v>0.71733111000000005</c:v>
                </c:pt>
                <c:pt idx="9">
                  <c:v>0.71733111000000005</c:v>
                </c:pt>
                <c:pt idx="10">
                  <c:v>0.73435897000000061</c:v>
                </c:pt>
                <c:pt idx="11">
                  <c:v>0.73435897000000061</c:v>
                </c:pt>
                <c:pt idx="12">
                  <c:v>0.75415969000000582</c:v>
                </c:pt>
                <c:pt idx="13">
                  <c:v>0.75415969000000582</c:v>
                </c:pt>
                <c:pt idx="14">
                  <c:v>0.76452178000000004</c:v>
                </c:pt>
                <c:pt idx="15">
                  <c:v>0.76452178000000004</c:v>
                </c:pt>
                <c:pt idx="16">
                  <c:v>0.77010422999999995</c:v>
                </c:pt>
                <c:pt idx="17">
                  <c:v>0.77010422999999995</c:v>
                </c:pt>
                <c:pt idx="18">
                  <c:v>0.76683140000000583</c:v>
                </c:pt>
                <c:pt idx="19">
                  <c:v>0.76683140000000583</c:v>
                </c:pt>
                <c:pt idx="20">
                  <c:v>0.75738119999999998</c:v>
                </c:pt>
                <c:pt idx="21">
                  <c:v>0.75738119999999998</c:v>
                </c:pt>
                <c:pt idx="22">
                  <c:v>0.75078881000000786</c:v>
                </c:pt>
                <c:pt idx="23">
                  <c:v>0.75078881000000786</c:v>
                </c:pt>
                <c:pt idx="24">
                  <c:v>0.75347494999999998</c:v>
                </c:pt>
                <c:pt idx="25">
                  <c:v>0.75347494999999998</c:v>
                </c:pt>
                <c:pt idx="26">
                  <c:v>0.76259106000000065</c:v>
                </c:pt>
                <c:pt idx="27">
                  <c:v>0.76259106000000065</c:v>
                </c:pt>
                <c:pt idx="28">
                  <c:v>0.76627469000000581</c:v>
                </c:pt>
                <c:pt idx="29">
                  <c:v>0.76627469000000581</c:v>
                </c:pt>
                <c:pt idx="30">
                  <c:v>0.77734172000000501</c:v>
                </c:pt>
                <c:pt idx="31">
                  <c:v>0.77734172000000501</c:v>
                </c:pt>
                <c:pt idx="32">
                  <c:v>0.7901847399999995</c:v>
                </c:pt>
                <c:pt idx="33">
                  <c:v>0.7901847399999995</c:v>
                </c:pt>
                <c:pt idx="34">
                  <c:v>0.80128151000000003</c:v>
                </c:pt>
                <c:pt idx="35">
                  <c:v>0.80128151000000003</c:v>
                </c:pt>
                <c:pt idx="36">
                  <c:v>0.81552862999999998</c:v>
                </c:pt>
                <c:pt idx="37">
                  <c:v>0.81552862999999998</c:v>
                </c:pt>
                <c:pt idx="38">
                  <c:v>0.83077842000000501</c:v>
                </c:pt>
                <c:pt idx="39">
                  <c:v>0.83077842000000501</c:v>
                </c:pt>
                <c:pt idx="40">
                  <c:v>0.84578204000000001</c:v>
                </c:pt>
                <c:pt idx="41">
                  <c:v>0.84578204000000001</c:v>
                </c:pt>
                <c:pt idx="42">
                  <c:v>0.86309904000000581</c:v>
                </c:pt>
                <c:pt idx="43">
                  <c:v>0.86309904000000581</c:v>
                </c:pt>
                <c:pt idx="44">
                  <c:v>0.88431757999999328</c:v>
                </c:pt>
                <c:pt idx="45">
                  <c:v>0.88431757999999328</c:v>
                </c:pt>
                <c:pt idx="46">
                  <c:v>0.90580057999999997</c:v>
                </c:pt>
                <c:pt idx="47">
                  <c:v>0.90580057999999997</c:v>
                </c:pt>
                <c:pt idx="48">
                  <c:v>0.92739307999999998</c:v>
                </c:pt>
                <c:pt idx="49">
                  <c:v>0.92739307999999998</c:v>
                </c:pt>
                <c:pt idx="50">
                  <c:v>0.94710046000000003</c:v>
                </c:pt>
                <c:pt idx="51">
                  <c:v>0.94710046000000003</c:v>
                </c:pt>
                <c:pt idx="52">
                  <c:v>0.95680301999999995</c:v>
                </c:pt>
                <c:pt idx="53">
                  <c:v>0.95680301999999995</c:v>
                </c:pt>
                <c:pt idx="54">
                  <c:v>0.96364629000000501</c:v>
                </c:pt>
                <c:pt idx="55">
                  <c:v>0.96364629000000501</c:v>
                </c:pt>
                <c:pt idx="56">
                  <c:v>0.96878529000000502</c:v>
                </c:pt>
                <c:pt idx="57">
                  <c:v>0.96878529000000502</c:v>
                </c:pt>
                <c:pt idx="58">
                  <c:v>0.97760177000000581</c:v>
                </c:pt>
                <c:pt idx="59">
                  <c:v>0.97760177000000581</c:v>
                </c:pt>
                <c:pt idx="60">
                  <c:v>0.98676401000000002</c:v>
                </c:pt>
                <c:pt idx="61">
                  <c:v>0.98676401000000002</c:v>
                </c:pt>
                <c:pt idx="62">
                  <c:v>0.99370086000000002</c:v>
                </c:pt>
                <c:pt idx="63">
                  <c:v>0.99370086000000002</c:v>
                </c:pt>
                <c:pt idx="64">
                  <c:v>0.99781798999999338</c:v>
                </c:pt>
                <c:pt idx="65">
                  <c:v>0.99781798999999338</c:v>
                </c:pt>
                <c:pt idx="66">
                  <c:v>0.99911426999999498</c:v>
                </c:pt>
                <c:pt idx="67">
                  <c:v>0.99911426999999498</c:v>
                </c:pt>
                <c:pt idx="68">
                  <c:v>0.99938976999999418</c:v>
                </c:pt>
                <c:pt idx="69">
                  <c:v>0.99938976999999418</c:v>
                </c:pt>
                <c:pt idx="70">
                  <c:v>1.0041559900000001</c:v>
                </c:pt>
                <c:pt idx="71">
                  <c:v>1.0041559900000001</c:v>
                </c:pt>
                <c:pt idx="72">
                  <c:v>1.0066814399999999</c:v>
                </c:pt>
                <c:pt idx="73">
                  <c:v>1.0066814399999999</c:v>
                </c:pt>
                <c:pt idx="74">
                  <c:v>1.01813877</c:v>
                </c:pt>
                <c:pt idx="75">
                  <c:v>1.01813877</c:v>
                </c:pt>
                <c:pt idx="76">
                  <c:v>1.0311077799999999</c:v>
                </c:pt>
                <c:pt idx="77">
                  <c:v>1.0311077799999999</c:v>
                </c:pt>
                <c:pt idx="78">
                  <c:v>1.0492552499999999</c:v>
                </c:pt>
                <c:pt idx="79">
                  <c:v>1.0492552499999999</c:v>
                </c:pt>
                <c:pt idx="80">
                  <c:v>1.0652387099999998</c:v>
                </c:pt>
                <c:pt idx="81">
                  <c:v>1.0652387099999998</c:v>
                </c:pt>
                <c:pt idx="82">
                  <c:v>1.0856387599999908</c:v>
                </c:pt>
                <c:pt idx="83">
                  <c:v>1.0856387599999908</c:v>
                </c:pt>
                <c:pt idx="84">
                  <c:v>1.10861111</c:v>
                </c:pt>
                <c:pt idx="85">
                  <c:v>1.10861111</c:v>
                </c:pt>
                <c:pt idx="86">
                  <c:v>1.1260111300000089</c:v>
                </c:pt>
                <c:pt idx="87">
                  <c:v>1.1260111300000089</c:v>
                </c:pt>
                <c:pt idx="88">
                  <c:v>1.14662004</c:v>
                </c:pt>
                <c:pt idx="89">
                  <c:v>1.14662004</c:v>
                </c:pt>
              </c:numCache>
            </c:numRef>
          </c:yVal>
          <c:smooth val="0"/>
        </c:ser>
        <c:ser>
          <c:idx val="5"/>
          <c:order val="3"/>
          <c:tx>
            <c:strRef>
              <c:f>'10min interval RMSE'!$D$573</c:f>
              <c:strCache>
                <c:ptCount val="1"/>
                <c:pt idx="0">
                  <c:v>stdv_exp2025_1</c:v>
                </c:pt>
              </c:strCache>
            </c:strRef>
          </c:tx>
          <c:spPr>
            <a:ln w="19050">
              <a:solidFill>
                <a:schemeClr val="tx1">
                  <a:lumMod val="95000"/>
                  <a:lumOff val="5000"/>
                </a:schemeClr>
              </a:solidFill>
              <a:prstDash val="sysDot"/>
            </a:ln>
          </c:spPr>
          <c:marker>
            <c:symbol val="none"/>
          </c:marker>
          <c:xVal>
            <c:numRef>
              <c:f>'10min interval RMSE'!$B$574:$B$709</c:f>
              <c:numCache>
                <c:formatCode>General</c:formatCode>
                <c:ptCount val="136"/>
                <c:pt idx="0">
                  <c:v>22</c:v>
                </c:pt>
                <c:pt idx="1">
                  <c:v>22</c:v>
                </c:pt>
                <c:pt idx="2">
                  <c:v>25</c:v>
                </c:pt>
                <c:pt idx="3">
                  <c:v>25</c:v>
                </c:pt>
                <c:pt idx="4">
                  <c:v>28</c:v>
                </c:pt>
                <c:pt idx="5">
                  <c:v>28</c:v>
                </c:pt>
                <c:pt idx="6">
                  <c:v>31</c:v>
                </c:pt>
                <c:pt idx="7">
                  <c:v>31</c:v>
                </c:pt>
                <c:pt idx="8">
                  <c:v>34</c:v>
                </c:pt>
                <c:pt idx="9">
                  <c:v>34</c:v>
                </c:pt>
                <c:pt idx="10">
                  <c:v>37</c:v>
                </c:pt>
                <c:pt idx="11">
                  <c:v>37</c:v>
                </c:pt>
                <c:pt idx="12">
                  <c:v>40</c:v>
                </c:pt>
                <c:pt idx="13">
                  <c:v>40</c:v>
                </c:pt>
                <c:pt idx="14">
                  <c:v>43</c:v>
                </c:pt>
                <c:pt idx="15">
                  <c:v>43</c:v>
                </c:pt>
                <c:pt idx="16">
                  <c:v>46</c:v>
                </c:pt>
                <c:pt idx="17">
                  <c:v>46</c:v>
                </c:pt>
                <c:pt idx="18">
                  <c:v>49</c:v>
                </c:pt>
                <c:pt idx="19">
                  <c:v>49</c:v>
                </c:pt>
                <c:pt idx="20">
                  <c:v>52</c:v>
                </c:pt>
                <c:pt idx="21">
                  <c:v>52</c:v>
                </c:pt>
                <c:pt idx="22">
                  <c:v>55</c:v>
                </c:pt>
                <c:pt idx="23">
                  <c:v>55</c:v>
                </c:pt>
                <c:pt idx="24">
                  <c:v>58</c:v>
                </c:pt>
                <c:pt idx="25">
                  <c:v>58</c:v>
                </c:pt>
                <c:pt idx="26">
                  <c:v>61</c:v>
                </c:pt>
                <c:pt idx="27">
                  <c:v>61</c:v>
                </c:pt>
                <c:pt idx="28">
                  <c:v>64</c:v>
                </c:pt>
                <c:pt idx="29">
                  <c:v>64</c:v>
                </c:pt>
                <c:pt idx="30">
                  <c:v>67</c:v>
                </c:pt>
                <c:pt idx="31">
                  <c:v>67</c:v>
                </c:pt>
                <c:pt idx="32">
                  <c:v>70</c:v>
                </c:pt>
                <c:pt idx="33">
                  <c:v>70</c:v>
                </c:pt>
                <c:pt idx="34">
                  <c:v>73</c:v>
                </c:pt>
                <c:pt idx="35">
                  <c:v>73</c:v>
                </c:pt>
                <c:pt idx="36">
                  <c:v>76</c:v>
                </c:pt>
                <c:pt idx="37">
                  <c:v>76</c:v>
                </c:pt>
                <c:pt idx="38">
                  <c:v>79</c:v>
                </c:pt>
                <c:pt idx="39">
                  <c:v>79</c:v>
                </c:pt>
                <c:pt idx="40">
                  <c:v>82</c:v>
                </c:pt>
                <c:pt idx="41">
                  <c:v>82</c:v>
                </c:pt>
                <c:pt idx="42">
                  <c:v>85</c:v>
                </c:pt>
                <c:pt idx="43">
                  <c:v>85</c:v>
                </c:pt>
                <c:pt idx="44">
                  <c:v>88</c:v>
                </c:pt>
                <c:pt idx="45">
                  <c:v>88</c:v>
                </c:pt>
              </c:numCache>
            </c:numRef>
          </c:xVal>
          <c:yVal>
            <c:numRef>
              <c:f>'10min interval RMSE'!$D$574:$D$709</c:f>
              <c:numCache>
                <c:formatCode>General</c:formatCode>
                <c:ptCount val="136"/>
              </c:numCache>
            </c:numRef>
          </c:yVal>
          <c:smooth val="0"/>
        </c:ser>
        <c:ser>
          <c:idx val="6"/>
          <c:order val="4"/>
          <c:tx>
            <c:strRef>
              <c:f>'10min interval RMSE'!$D$766</c:f>
              <c:strCache>
                <c:ptCount val="1"/>
              </c:strCache>
            </c:strRef>
          </c:tx>
          <c:spPr>
            <a:ln>
              <a:solidFill>
                <a:sysClr val="window" lastClr="FFFFFF">
                  <a:lumMod val="75000"/>
                </a:sysClr>
              </a:solidFill>
            </a:ln>
          </c:spPr>
          <c:marker>
            <c:symbol val="none"/>
          </c:marker>
          <c:xVal>
            <c:numRef>
              <c:f>'10min interval RMSE'!$B$767:$B$780</c:f>
              <c:numCache>
                <c:formatCode>General</c:formatCode>
                <c:ptCount val="14"/>
              </c:numCache>
            </c:numRef>
          </c:xVal>
          <c:yVal>
            <c:numRef>
              <c:f>'10min interval RMSE'!$D$767:$D$780</c:f>
              <c:numCache>
                <c:formatCode>General</c:formatCode>
                <c:ptCount val="14"/>
              </c:numCache>
            </c:numRef>
          </c:yVal>
          <c:smooth val="0"/>
        </c:ser>
        <c:ser>
          <c:idx val="7"/>
          <c:order val="5"/>
          <c:tx>
            <c:strRef>
              <c:f>'10min interval RMSE'!$D$782</c:f>
              <c:strCache>
                <c:ptCount val="1"/>
              </c:strCache>
            </c:strRef>
          </c:tx>
          <c:spPr>
            <a:ln>
              <a:solidFill>
                <a:sysClr val="windowText" lastClr="000000"/>
              </a:solidFill>
            </a:ln>
          </c:spPr>
          <c:marker>
            <c:symbol val="none"/>
          </c:marker>
          <c:xVal>
            <c:numRef>
              <c:f>'10min interval RMSE'!$B$783:$B$796</c:f>
              <c:numCache>
                <c:formatCode>General</c:formatCode>
                <c:ptCount val="14"/>
              </c:numCache>
            </c:numRef>
          </c:xVal>
          <c:yVal>
            <c:numRef>
              <c:f>'10min interval RMSE'!$D$783:$D$796</c:f>
              <c:numCache>
                <c:formatCode>General</c:formatCode>
                <c:ptCount val="14"/>
              </c:numCache>
            </c:numRef>
          </c:yVal>
          <c:smooth val="0"/>
        </c:ser>
        <c:dLbls>
          <c:showLegendKey val="0"/>
          <c:showVal val="0"/>
          <c:showCatName val="0"/>
          <c:showSerName val="0"/>
          <c:showPercent val="0"/>
          <c:showBubbleSize val="0"/>
        </c:dLbls>
        <c:axId val="116496256"/>
        <c:axId val="116497792"/>
      </c:scatterChart>
      <c:valAx>
        <c:axId val="116496256"/>
        <c:scaling>
          <c:orientation val="minMax"/>
          <c:max val="90"/>
          <c:min val="45"/>
        </c:scaling>
        <c:delete val="0"/>
        <c:axPos val="b"/>
        <c:numFmt formatCode="General" sourceLinked="1"/>
        <c:majorTickMark val="out"/>
        <c:minorTickMark val="none"/>
        <c:tickLblPos val="nextTo"/>
        <c:spPr>
          <a:ln>
            <a:solidFill>
              <a:sysClr val="windowText" lastClr="000000"/>
            </a:solidFill>
          </a:ln>
        </c:spPr>
        <c:txPr>
          <a:bodyPr/>
          <a:lstStyle/>
          <a:p>
            <a:pPr>
              <a:defRPr lang="zh-CN" sz="850" baseline="0">
                <a:latin typeface="Times New Roman" pitchFamily="18" charset="0"/>
              </a:defRPr>
            </a:pPr>
            <a:endParaRPr lang="en-US"/>
          </a:p>
        </c:txPr>
        <c:crossAx val="116497792"/>
        <c:crosses val="autoZero"/>
        <c:crossBetween val="midCat"/>
        <c:majorUnit val="5"/>
      </c:valAx>
      <c:valAx>
        <c:axId val="116497792"/>
        <c:scaling>
          <c:orientation val="minMax"/>
        </c:scaling>
        <c:delete val="0"/>
        <c:axPos val="l"/>
        <c:majorGridlines>
          <c:spPr>
            <a:ln w="3175">
              <a:prstDash val="sysDot"/>
            </a:ln>
          </c:spPr>
        </c:majorGridlines>
        <c:numFmt formatCode="#,##0.0" sourceLinked="0"/>
        <c:majorTickMark val="out"/>
        <c:minorTickMark val="none"/>
        <c:tickLblPos val="nextTo"/>
        <c:spPr>
          <a:ln>
            <a:solidFill>
              <a:sysClr val="windowText" lastClr="000000"/>
            </a:solidFill>
          </a:ln>
        </c:spPr>
        <c:txPr>
          <a:bodyPr/>
          <a:lstStyle/>
          <a:p>
            <a:pPr>
              <a:defRPr lang="zh-CN" sz="900" baseline="0">
                <a:latin typeface="Times New Roman" pitchFamily="18" charset="0"/>
              </a:defRPr>
            </a:pPr>
            <a:endParaRPr lang="en-US"/>
          </a:p>
        </c:txPr>
        <c:crossAx val="116496256"/>
        <c:crosses val="autoZero"/>
        <c:crossBetween val="midCat"/>
      </c:valAx>
      <c:spPr>
        <a:ln>
          <a:solidFill>
            <a:sysClr val="windowText" lastClr="000000"/>
          </a:solidFill>
        </a:ln>
      </c:spPr>
    </c:plotArea>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93.emf"/><Relationship Id="rId1" Type="http://schemas.openxmlformats.org/officeDocument/2006/relationships/image" Target="../media/image292.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image" Target="../media/image9.wmf"/><Relationship Id="rId1" Type="http://schemas.openxmlformats.org/officeDocument/2006/relationships/image" Target="../media/image8.wmf"/><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 Id="rId9"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32.wmf"/><Relationship Id="rId2" Type="http://schemas.openxmlformats.org/officeDocument/2006/relationships/image" Target="../media/image231.wmf"/><Relationship Id="rId1" Type="http://schemas.openxmlformats.org/officeDocument/2006/relationships/image" Target="../media/image23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36.wmf"/><Relationship Id="rId2" Type="http://schemas.openxmlformats.org/officeDocument/2006/relationships/image" Target="../media/image235.wmf"/><Relationship Id="rId1" Type="http://schemas.openxmlformats.org/officeDocument/2006/relationships/image" Target="../media/image23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49.wmf"/><Relationship Id="rId2" Type="http://schemas.openxmlformats.org/officeDocument/2006/relationships/image" Target="../media/image248.wmf"/><Relationship Id="rId1" Type="http://schemas.openxmlformats.org/officeDocument/2006/relationships/image" Target="../media/image24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2.wmf"/></Relationships>
</file>

<file path=ppt/drawings/drawing1.xml><?xml version="1.0" encoding="utf-8"?>
<c:userShapes xmlns:c="http://schemas.openxmlformats.org/drawingml/2006/chart">
  <cdr:relSizeAnchor xmlns:cdr="http://schemas.openxmlformats.org/drawingml/2006/chartDrawing">
    <cdr:from>
      <cdr:x>0.31569</cdr:x>
      <cdr:y>0.04615</cdr:y>
    </cdr:from>
    <cdr:to>
      <cdr:x>0.93825</cdr:x>
      <cdr:y>0.16485</cdr:y>
    </cdr:to>
    <cdr:sp macro="" textlink="">
      <cdr:nvSpPr>
        <cdr:cNvPr id="2" name="TextBox 1"/>
        <cdr:cNvSpPr txBox="1"/>
      </cdr:nvSpPr>
      <cdr:spPr>
        <a:xfrm xmlns:a="http://schemas.openxmlformats.org/drawingml/2006/main">
          <a:off x="609601" y="89117"/>
          <a:ext cx="1202196" cy="22921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l"/>
          <a:r>
            <a:rPr lang="en-US" altLang="zh-CN" sz="1200" b="1" dirty="0" smtClean="0">
              <a:latin typeface="+mn-lt"/>
              <a:cs typeface="Times New Roman" pitchFamily="18" charset="0"/>
            </a:rPr>
            <a:t>(a) DTE (m</a:t>
          </a:r>
          <a:r>
            <a:rPr lang="en-US" altLang="zh-CN" sz="1200" b="1" baseline="30000" dirty="0" smtClean="0">
              <a:latin typeface="+mn-lt"/>
              <a:cs typeface="Times New Roman" pitchFamily="18" charset="0"/>
            </a:rPr>
            <a:t> </a:t>
          </a:r>
          <a:r>
            <a:rPr lang="en-US" altLang="zh-CN" sz="1200" b="1" dirty="0" smtClean="0">
              <a:latin typeface="+mn-lt"/>
              <a:cs typeface="Times New Roman" pitchFamily="18" charset="0"/>
            </a:rPr>
            <a:t>/s)</a:t>
          </a:r>
          <a:endParaRPr lang="zh-CN" altLang="en-US" sz="1200" b="1" dirty="0">
            <a:latin typeface="+mn-lt"/>
            <a:cs typeface="Times New Roman"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0.15784</cdr:x>
      <cdr:y>0.04615</cdr:y>
    </cdr:from>
    <cdr:to>
      <cdr:x>0.92856</cdr:x>
      <cdr:y>0.17241</cdr:y>
    </cdr:to>
    <cdr:sp macro="" textlink="">
      <cdr:nvSpPr>
        <cdr:cNvPr id="2" name="TextBox 1"/>
        <cdr:cNvSpPr txBox="1"/>
      </cdr:nvSpPr>
      <cdr:spPr>
        <a:xfrm xmlns:a="http://schemas.openxmlformats.org/drawingml/2006/main">
          <a:off x="304800" y="89117"/>
          <a:ext cx="1488285" cy="243813"/>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r"/>
          <a:r>
            <a:rPr lang="en-US" altLang="zh-CN" sz="1200" b="1" dirty="0" smtClean="0">
              <a:latin typeface="+mn-lt"/>
              <a:cs typeface="Times New Roman" pitchFamily="18" charset="0"/>
            </a:rPr>
            <a:t>(b) </a:t>
          </a:r>
          <a:r>
            <a:rPr lang="en-US" altLang="zh-CN" sz="1200" b="1" dirty="0" err="1" smtClean="0">
              <a:latin typeface="+mn-lt"/>
              <a:cs typeface="Times New Roman" pitchFamily="18" charset="0"/>
            </a:rPr>
            <a:t>HydroDTE</a:t>
          </a:r>
          <a:r>
            <a:rPr lang="en-US" altLang="zh-CN" sz="1200" b="1" dirty="0" smtClean="0">
              <a:latin typeface="+mn-lt"/>
              <a:cs typeface="Times New Roman" pitchFamily="18" charset="0"/>
            </a:rPr>
            <a:t> (g/kg)</a:t>
          </a:r>
          <a:endParaRPr lang="zh-CN" altLang="en-US" sz="1200" b="1" dirty="0">
            <a:latin typeface="+mn-lt"/>
            <a:cs typeface="Times New Roman"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0.22896</cdr:x>
      <cdr:y>0.04615</cdr:y>
    </cdr:from>
    <cdr:to>
      <cdr:x>0.94949</cdr:x>
      <cdr:y>0.23105</cdr:y>
    </cdr:to>
    <cdr:sp macro="" textlink="">
      <cdr:nvSpPr>
        <cdr:cNvPr id="2" name="TextBox 1"/>
        <cdr:cNvSpPr txBox="1"/>
      </cdr:nvSpPr>
      <cdr:spPr>
        <a:xfrm xmlns:a="http://schemas.openxmlformats.org/drawingml/2006/main">
          <a:off x="442126" y="89117"/>
          <a:ext cx="1391375" cy="357049"/>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l"/>
          <a:r>
            <a:rPr lang="en-US" altLang="zh-CN" sz="1200" b="1" dirty="0" smtClean="0">
              <a:cs typeface="Times New Roman" pitchFamily="18" charset="0"/>
            </a:rPr>
            <a:t>(c) DTE (m</a:t>
          </a:r>
          <a:r>
            <a:rPr lang="en-US" altLang="zh-CN" sz="1200" b="1" baseline="30000" dirty="0" smtClean="0">
              <a:cs typeface="Times New Roman" pitchFamily="18" charset="0"/>
            </a:rPr>
            <a:t> </a:t>
          </a:r>
          <a:r>
            <a:rPr lang="en-US" altLang="zh-CN" sz="1200" b="1" dirty="0" smtClean="0">
              <a:cs typeface="Times New Roman" pitchFamily="18" charset="0"/>
            </a:rPr>
            <a:t>/s)</a:t>
          </a:r>
          <a:endParaRPr lang="zh-CN" altLang="en-US" sz="1200" b="1" dirty="0">
            <a:cs typeface="Times New Roman"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0.21079</cdr:x>
      <cdr:y>0.04615</cdr:y>
    </cdr:from>
    <cdr:to>
      <cdr:x>0.94949</cdr:x>
      <cdr:y>0.22744</cdr:y>
    </cdr:to>
    <cdr:sp macro="" textlink="">
      <cdr:nvSpPr>
        <cdr:cNvPr id="2" name="TextBox 1"/>
        <cdr:cNvSpPr txBox="1"/>
      </cdr:nvSpPr>
      <cdr:spPr>
        <a:xfrm xmlns:a="http://schemas.openxmlformats.org/drawingml/2006/main">
          <a:off x="407038" y="89117"/>
          <a:ext cx="1426463" cy="350078"/>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en-US" altLang="zh-CN" b="1" dirty="0" smtClean="0">
              <a:cs typeface="Times New Roman" pitchFamily="18" charset="0"/>
            </a:rPr>
            <a:t>(d) </a:t>
          </a:r>
          <a:r>
            <a:rPr lang="en-US" altLang="zh-CN" b="1" dirty="0" err="1" smtClean="0">
              <a:cs typeface="Times New Roman" pitchFamily="18" charset="0"/>
            </a:rPr>
            <a:t>HydroDTE</a:t>
          </a:r>
          <a:r>
            <a:rPr lang="en-US" altLang="zh-CN" b="1" dirty="0" smtClean="0">
              <a:cs typeface="Times New Roman" pitchFamily="18" charset="0"/>
            </a:rPr>
            <a:t> (g</a:t>
          </a:r>
          <a:r>
            <a:rPr lang="en-US" altLang="zh-CN" b="1" baseline="30000" dirty="0" smtClean="0">
              <a:cs typeface="Times New Roman" pitchFamily="18" charset="0"/>
            </a:rPr>
            <a:t> </a:t>
          </a:r>
          <a:r>
            <a:rPr lang="en-US" altLang="zh-CN" b="1" dirty="0" smtClean="0">
              <a:cs typeface="Times New Roman" pitchFamily="18" charset="0"/>
            </a:rPr>
            <a:t>/kg)</a:t>
          </a:r>
          <a:endParaRPr lang="zh-CN" altLang="en-US" b="1" dirty="0">
            <a:cs typeface="Times New Roman" pitchFamily="18"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0.3616</cdr:x>
      <cdr:y>0.0443</cdr:y>
    </cdr:from>
    <cdr:to>
      <cdr:x>0.93504</cdr:x>
      <cdr:y>0.16588</cdr:y>
    </cdr:to>
    <cdr:sp macro="" textlink="">
      <cdr:nvSpPr>
        <cdr:cNvPr id="4" name="TextBox 3"/>
        <cdr:cNvSpPr txBox="1"/>
      </cdr:nvSpPr>
      <cdr:spPr>
        <a:xfrm xmlns:a="http://schemas.openxmlformats.org/drawingml/2006/main">
          <a:off x="685800" y="83573"/>
          <a:ext cx="1087575" cy="229364"/>
        </a:xfrm>
        <a:prstGeom xmlns:a="http://schemas.openxmlformats.org/drawingml/2006/main" prst="rect">
          <a:avLst/>
        </a:prstGeom>
      </cdr:spPr>
      <cdr:txBody>
        <a:bodyPr xmlns:a="http://schemas.openxmlformats.org/drawingml/2006/main" wrap="none" rtlCol="0" anchor="ctr"/>
        <a:lstStyle xmlns:a="http://schemas.openxmlformats.org/drawingml/2006/main"/>
        <a:p xmlns:a="http://schemas.openxmlformats.org/drawingml/2006/main">
          <a:pPr algn="l"/>
          <a:r>
            <a:rPr lang="en-US" sz="1200" b="1" dirty="0" smtClean="0">
              <a:latin typeface="+mn-lt"/>
              <a:cs typeface="Times New Roman" pitchFamily="18" charset="0"/>
            </a:rPr>
            <a:t>(a) DTE (m</a:t>
          </a:r>
          <a:r>
            <a:rPr lang="en-US" altLang="zh-CN" sz="1200" b="1" baseline="30000" dirty="0" smtClean="0">
              <a:latin typeface="+mn-lt"/>
              <a:cs typeface="Times New Roman" pitchFamily="18" charset="0"/>
            </a:rPr>
            <a:t> </a:t>
          </a:r>
          <a:r>
            <a:rPr lang="en-US" sz="1200" b="1" dirty="0" smtClean="0">
              <a:latin typeface="+mn-lt"/>
              <a:cs typeface="Times New Roman" pitchFamily="18" charset="0"/>
            </a:rPr>
            <a:t>/s)</a:t>
          </a:r>
          <a:endParaRPr lang="en-US" sz="1200" b="1" dirty="0">
            <a:latin typeface="+mn-lt"/>
            <a:cs typeface="Times New Roman" pitchFamily="18"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0.22664</cdr:x>
      <cdr:y>0.04615</cdr:y>
    </cdr:from>
    <cdr:to>
      <cdr:x>0.93102</cdr:x>
      <cdr:y>0.21884</cdr:y>
    </cdr:to>
    <cdr:sp macro="" textlink="">
      <cdr:nvSpPr>
        <cdr:cNvPr id="2" name="TextBox 1"/>
        <cdr:cNvSpPr txBox="1"/>
      </cdr:nvSpPr>
      <cdr:spPr>
        <a:xfrm xmlns:a="http://schemas.openxmlformats.org/drawingml/2006/main">
          <a:off x="429844" y="87063"/>
          <a:ext cx="1335907" cy="325784"/>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r"/>
          <a:r>
            <a:rPr lang="en-US" altLang="zh-CN" b="1" dirty="0" smtClean="0">
              <a:latin typeface="+mn-lt"/>
              <a:cs typeface="Times New Roman" pitchFamily="18" charset="0"/>
            </a:rPr>
            <a:t>(b) </a:t>
          </a:r>
          <a:r>
            <a:rPr lang="en-US" altLang="zh-CN" b="1" dirty="0" err="1" smtClean="0">
              <a:latin typeface="+mn-lt"/>
              <a:cs typeface="Times New Roman" pitchFamily="18" charset="0"/>
            </a:rPr>
            <a:t>HydroDTE</a:t>
          </a:r>
          <a:r>
            <a:rPr lang="en-US" altLang="zh-CN" b="1" dirty="0" smtClean="0">
              <a:latin typeface="+mn-lt"/>
              <a:cs typeface="Times New Roman" pitchFamily="18" charset="0"/>
            </a:rPr>
            <a:t> (</a:t>
          </a:r>
          <a:r>
            <a:rPr lang="en-US" b="1" dirty="0" smtClean="0">
              <a:latin typeface="+mn-lt"/>
              <a:cs typeface="Times New Roman" pitchFamily="18" charset="0"/>
            </a:rPr>
            <a:t>g/kg</a:t>
          </a:r>
          <a:r>
            <a:rPr lang="en-US" altLang="zh-CN" b="1" dirty="0" smtClean="0">
              <a:latin typeface="+mn-lt"/>
              <a:cs typeface="Times New Roman" pitchFamily="18" charset="0"/>
            </a:rPr>
            <a:t>)</a:t>
          </a:r>
          <a:endParaRPr lang="zh-CN" altLang="en-US" b="1" dirty="0">
            <a:latin typeface="+mn-lt"/>
            <a:cs typeface="Times New Roman" pitchFamily="18"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0.22545</cdr:x>
      <cdr:y>0.04615</cdr:y>
    </cdr:from>
    <cdr:to>
      <cdr:x>0.94949</cdr:x>
      <cdr:y>0.20578</cdr:y>
    </cdr:to>
    <cdr:sp macro="" textlink="">
      <cdr:nvSpPr>
        <cdr:cNvPr id="2" name="TextBox 1"/>
        <cdr:cNvSpPr txBox="1"/>
      </cdr:nvSpPr>
      <cdr:spPr>
        <a:xfrm xmlns:a="http://schemas.openxmlformats.org/drawingml/2006/main">
          <a:off x="427592" y="87063"/>
          <a:ext cx="1373190" cy="301146"/>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l"/>
          <a:r>
            <a:rPr lang="en-US" altLang="zh-CN" sz="1200" b="1" dirty="0" smtClean="0">
              <a:latin typeface="+mn-lt"/>
              <a:cs typeface="Times New Roman" pitchFamily="18" charset="0"/>
            </a:rPr>
            <a:t>(c) DTE (m</a:t>
          </a:r>
          <a:r>
            <a:rPr lang="en-US" altLang="zh-CN" sz="1200" b="1" baseline="30000" dirty="0" smtClean="0">
              <a:latin typeface="+mn-lt"/>
              <a:cs typeface="Times New Roman" pitchFamily="18" charset="0"/>
            </a:rPr>
            <a:t> </a:t>
          </a:r>
          <a:r>
            <a:rPr lang="en-US" altLang="zh-CN" sz="1200" b="1" dirty="0" smtClean="0">
              <a:latin typeface="+mn-lt"/>
              <a:cs typeface="Times New Roman" pitchFamily="18" charset="0"/>
            </a:rPr>
            <a:t>/s)</a:t>
          </a:r>
          <a:endParaRPr lang="zh-CN" altLang="en-US" sz="1200" b="1" dirty="0">
            <a:latin typeface="+mn-lt"/>
            <a:cs typeface="Times New Roman"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0.13618</cdr:x>
      <cdr:y>0.04615</cdr:y>
    </cdr:from>
    <cdr:to>
      <cdr:x>0.94949</cdr:x>
      <cdr:y>0.2491</cdr:y>
    </cdr:to>
    <cdr:sp macro="" textlink="">
      <cdr:nvSpPr>
        <cdr:cNvPr id="2" name="TextBox 1"/>
        <cdr:cNvSpPr txBox="1"/>
      </cdr:nvSpPr>
      <cdr:spPr>
        <a:xfrm xmlns:a="http://schemas.openxmlformats.org/drawingml/2006/main">
          <a:off x="258278" y="87063"/>
          <a:ext cx="1542504" cy="38287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en-US" altLang="zh-CN" sz="1000" dirty="0" smtClean="0">
              <a:latin typeface="+mn-lt"/>
              <a:cs typeface="Times New Roman" pitchFamily="18" charset="0"/>
            </a:rPr>
            <a:t> </a:t>
          </a:r>
          <a:r>
            <a:rPr lang="en-US" altLang="zh-CN" sz="1200" b="1" dirty="0" smtClean="0">
              <a:latin typeface="+mn-lt"/>
              <a:cs typeface="Times New Roman" pitchFamily="18" charset="0"/>
            </a:rPr>
            <a:t>(d) </a:t>
          </a:r>
          <a:r>
            <a:rPr lang="en-US" altLang="zh-CN" sz="1200" b="1" dirty="0" err="1" smtClean="0">
              <a:latin typeface="+mn-lt"/>
              <a:cs typeface="Times New Roman" pitchFamily="18" charset="0"/>
            </a:rPr>
            <a:t>HydroDTE</a:t>
          </a:r>
          <a:r>
            <a:rPr lang="en-US" altLang="zh-CN" sz="1200" b="1" dirty="0" smtClean="0">
              <a:latin typeface="+mn-lt"/>
              <a:cs typeface="Times New Roman" pitchFamily="18" charset="0"/>
            </a:rPr>
            <a:t> (g/kg</a:t>
          </a:r>
          <a:r>
            <a:rPr lang="en-US" altLang="zh-CN" sz="1200" b="1" baseline="30000" dirty="0" smtClean="0">
              <a:latin typeface="+mn-lt"/>
              <a:cs typeface="Times New Roman" pitchFamily="18" charset="0"/>
            </a:rPr>
            <a:t> </a:t>
          </a:r>
          <a:r>
            <a:rPr lang="en-US" altLang="zh-CN" sz="1200" b="1" dirty="0" smtClean="0">
              <a:latin typeface="+mn-lt"/>
              <a:cs typeface="Times New Roman" pitchFamily="18" charset="0"/>
            </a:rPr>
            <a:t>)</a:t>
          </a:r>
          <a:endParaRPr lang="zh-CN" altLang="en-US" sz="1200" b="1" dirty="0">
            <a:latin typeface="+mn-lt"/>
            <a:cs typeface="Times New Roman"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1" y="1"/>
            <a:ext cx="3077605" cy="512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29" tIns="46515" rIns="93029" bIns="46515" numCol="1" anchor="t" anchorCtr="0" compatLnSpc="1">
            <a:prstTxWarp prst="textNoShape">
              <a:avLst/>
            </a:prstTxWarp>
          </a:bodyPr>
          <a:lstStyle>
            <a:lvl1pPr defTabSz="930275">
              <a:defRPr sz="1200">
                <a:latin typeface="Times New Roman" pitchFamily="-76" charset="0"/>
              </a:defRPr>
            </a:lvl1pPr>
          </a:lstStyle>
          <a:p>
            <a:pPr>
              <a:defRPr/>
            </a:pPr>
            <a:endParaRPr lang="en-US"/>
          </a:p>
        </p:txBody>
      </p:sp>
      <p:sp>
        <p:nvSpPr>
          <p:cNvPr id="44035" name="Rectangle 3"/>
          <p:cNvSpPr>
            <a:spLocks noGrp="1" noChangeArrowheads="1"/>
          </p:cNvSpPr>
          <p:nvPr>
            <p:ph type="dt" sz="quarter" idx="1"/>
          </p:nvPr>
        </p:nvSpPr>
        <p:spPr bwMode="auto">
          <a:xfrm>
            <a:off x="4021696" y="1"/>
            <a:ext cx="3077604" cy="512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29" tIns="46515" rIns="93029" bIns="46515" numCol="1" anchor="t" anchorCtr="0" compatLnSpc="1">
            <a:prstTxWarp prst="textNoShape">
              <a:avLst/>
            </a:prstTxWarp>
          </a:bodyPr>
          <a:lstStyle>
            <a:lvl1pPr algn="r" defTabSz="930275">
              <a:defRPr sz="1200">
                <a:latin typeface="Times New Roman" pitchFamily="-76" charset="0"/>
              </a:defRPr>
            </a:lvl1pPr>
          </a:lstStyle>
          <a:p>
            <a:pPr>
              <a:defRPr/>
            </a:pPr>
            <a:endParaRPr lang="en-US"/>
          </a:p>
        </p:txBody>
      </p:sp>
      <p:sp>
        <p:nvSpPr>
          <p:cNvPr id="44036" name="Rectangle 4"/>
          <p:cNvSpPr>
            <a:spLocks noGrp="1" noChangeArrowheads="1"/>
          </p:cNvSpPr>
          <p:nvPr>
            <p:ph type="ftr" sz="quarter" idx="2"/>
          </p:nvPr>
        </p:nvSpPr>
        <p:spPr bwMode="auto">
          <a:xfrm>
            <a:off x="1" y="9722472"/>
            <a:ext cx="3077605" cy="512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29" tIns="46515" rIns="93029" bIns="46515" numCol="1" anchor="b" anchorCtr="0" compatLnSpc="1">
            <a:prstTxWarp prst="textNoShape">
              <a:avLst/>
            </a:prstTxWarp>
          </a:bodyPr>
          <a:lstStyle>
            <a:lvl1pPr defTabSz="930275">
              <a:defRPr sz="1200">
                <a:latin typeface="Times New Roman" pitchFamily="-76" charset="0"/>
              </a:defRPr>
            </a:lvl1pPr>
          </a:lstStyle>
          <a:p>
            <a:pPr>
              <a:defRPr/>
            </a:pPr>
            <a:endParaRPr lang="en-US"/>
          </a:p>
        </p:txBody>
      </p:sp>
      <p:sp>
        <p:nvSpPr>
          <p:cNvPr id="44037" name="Rectangle 5"/>
          <p:cNvSpPr>
            <a:spLocks noGrp="1" noChangeArrowheads="1"/>
          </p:cNvSpPr>
          <p:nvPr>
            <p:ph type="sldNum" sz="quarter" idx="3"/>
          </p:nvPr>
        </p:nvSpPr>
        <p:spPr bwMode="auto">
          <a:xfrm>
            <a:off x="4021696" y="9722472"/>
            <a:ext cx="3077604" cy="512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29" tIns="46515" rIns="93029" bIns="46515" numCol="1" anchor="b" anchorCtr="0" compatLnSpc="1">
            <a:prstTxWarp prst="textNoShape">
              <a:avLst/>
            </a:prstTxWarp>
          </a:bodyPr>
          <a:lstStyle>
            <a:lvl1pPr algn="r" defTabSz="930275">
              <a:defRPr sz="1200">
                <a:latin typeface="Times New Roman" pitchFamily="-76" charset="0"/>
              </a:defRPr>
            </a:lvl1pPr>
          </a:lstStyle>
          <a:p>
            <a:pPr>
              <a:defRPr/>
            </a:pPr>
            <a:fld id="{5686A115-CA9C-4C21-BF0C-EC950756B347}" type="slidenum">
              <a:rPr lang="en-US"/>
              <a:pPr>
                <a:defRPr/>
              </a:pPr>
              <a:t>‹#›</a:t>
            </a:fld>
            <a:endParaRPr lang="en-US"/>
          </a:p>
        </p:txBody>
      </p:sp>
    </p:spTree>
    <p:extLst>
      <p:ext uri="{BB962C8B-B14F-4D97-AF65-F5344CB8AC3E}">
        <p14:creationId xmlns:p14="http://schemas.microsoft.com/office/powerpoint/2010/main" val="3938768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hdr" sz="quarter"/>
          </p:nvPr>
        </p:nvSpPr>
        <p:spPr bwMode="auto">
          <a:xfrm>
            <a:off x="0" y="0"/>
            <a:ext cx="3092832" cy="503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76" charset="0"/>
              </a:defRPr>
            </a:lvl1pPr>
          </a:lstStyle>
          <a:p>
            <a:pPr>
              <a:defRPr/>
            </a:pPr>
            <a:endParaRPr lang="en-US"/>
          </a:p>
        </p:txBody>
      </p:sp>
      <p:sp>
        <p:nvSpPr>
          <p:cNvPr id="100355" name="Rectangle 1027"/>
          <p:cNvSpPr>
            <a:spLocks noGrp="1" noChangeArrowheads="1"/>
          </p:cNvSpPr>
          <p:nvPr>
            <p:ph type="dt" idx="1"/>
          </p:nvPr>
        </p:nvSpPr>
        <p:spPr bwMode="auto">
          <a:xfrm>
            <a:off x="4020004" y="0"/>
            <a:ext cx="3092832" cy="503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76" charset="0"/>
              </a:defRPr>
            </a:lvl1pPr>
          </a:lstStyle>
          <a:p>
            <a:pPr>
              <a:defRPr/>
            </a:pPr>
            <a:endParaRPr lang="en-US"/>
          </a:p>
        </p:txBody>
      </p:sp>
      <p:sp>
        <p:nvSpPr>
          <p:cNvPr id="78852" name="Rectangle 1028"/>
          <p:cNvSpPr>
            <a:spLocks noGrp="1" noRot="1" noChangeAspect="1" noChangeArrowheads="1" noTextEdit="1"/>
          </p:cNvSpPr>
          <p:nvPr>
            <p:ph type="sldImg" idx="2"/>
          </p:nvPr>
        </p:nvSpPr>
        <p:spPr bwMode="auto">
          <a:xfrm>
            <a:off x="981075" y="755650"/>
            <a:ext cx="5151438" cy="38655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0357" name="Rectangle 1029"/>
          <p:cNvSpPr>
            <a:spLocks noGrp="1" noChangeArrowheads="1"/>
          </p:cNvSpPr>
          <p:nvPr>
            <p:ph type="body" sz="quarter" idx="3"/>
          </p:nvPr>
        </p:nvSpPr>
        <p:spPr bwMode="auto">
          <a:xfrm>
            <a:off x="927173" y="4872764"/>
            <a:ext cx="5256799" cy="4619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0358" name="Rectangle 1030"/>
          <p:cNvSpPr>
            <a:spLocks noGrp="1" noChangeArrowheads="1"/>
          </p:cNvSpPr>
          <p:nvPr>
            <p:ph type="ftr" sz="quarter" idx="4"/>
          </p:nvPr>
        </p:nvSpPr>
        <p:spPr bwMode="auto">
          <a:xfrm>
            <a:off x="0" y="9743879"/>
            <a:ext cx="3092832" cy="50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76" charset="0"/>
              </a:defRPr>
            </a:lvl1pPr>
          </a:lstStyle>
          <a:p>
            <a:pPr>
              <a:defRPr/>
            </a:pPr>
            <a:endParaRPr lang="en-US"/>
          </a:p>
        </p:txBody>
      </p:sp>
      <p:sp>
        <p:nvSpPr>
          <p:cNvPr id="100359" name="Rectangle 1031"/>
          <p:cNvSpPr>
            <a:spLocks noGrp="1" noChangeArrowheads="1"/>
          </p:cNvSpPr>
          <p:nvPr>
            <p:ph type="sldNum" sz="quarter" idx="5"/>
          </p:nvPr>
        </p:nvSpPr>
        <p:spPr bwMode="auto">
          <a:xfrm>
            <a:off x="4020004" y="9743879"/>
            <a:ext cx="3092832" cy="50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76" charset="0"/>
              </a:defRPr>
            </a:lvl1pPr>
          </a:lstStyle>
          <a:p>
            <a:pPr>
              <a:defRPr/>
            </a:pPr>
            <a:fld id="{5FB9846F-EA98-469F-8678-B0679E6CCAA1}" type="slidenum">
              <a:rPr lang="en-US"/>
              <a:pPr>
                <a:defRPr/>
              </a:pPr>
              <a:t>‹#›</a:t>
            </a:fld>
            <a:endParaRPr lang="en-US"/>
          </a:p>
        </p:txBody>
      </p:sp>
    </p:spTree>
    <p:extLst>
      <p:ext uri="{BB962C8B-B14F-4D97-AF65-F5344CB8AC3E}">
        <p14:creationId xmlns:p14="http://schemas.microsoft.com/office/powerpoint/2010/main" val="18413429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76"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76"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76"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76"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7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twister.ou.edu/papers/Putnam_MWR2013_Accepted.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_ENREF_23"/><Relationship Id="rId7" Type="http://schemas.openxmlformats.org/officeDocument/2006/relationships/hyperlink" Target="#_ENREF_46"/><Relationship Id="rId2" Type="http://schemas.openxmlformats.org/officeDocument/2006/relationships/slide" Target="../slides/slide99.xml"/><Relationship Id="rId1" Type="http://schemas.openxmlformats.org/officeDocument/2006/relationships/notesMaster" Target="../notesMasters/notesMaster1.xml"/><Relationship Id="rId6" Type="http://schemas.openxmlformats.org/officeDocument/2006/relationships/hyperlink" Target="#_ENREF_20"/><Relationship Id="rId5" Type="http://schemas.openxmlformats.org/officeDocument/2006/relationships/hyperlink" Target="#_ENREF_45"/><Relationship Id="rId4" Type="http://schemas.openxmlformats.org/officeDocument/2006/relationships/hyperlink" Target="#_ENREF_25"/></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B9846F-EA98-469F-8678-B0679E6CCAA1}"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824247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eaLnBrk="0" hangingPunct="0">
              <a:buFont typeface="Arial" pitchFamily="34" charset="0"/>
              <a:buChar char="•"/>
            </a:pPr>
            <a:r>
              <a:rPr lang="en-US" sz="1200" dirty="0" smtClean="0">
                <a:solidFill>
                  <a:prstClr val="black"/>
                </a:solidFill>
                <a:latin typeface="Tahoma" pitchFamily="34" charset="0"/>
              </a:rPr>
              <a:t>Experiment contained 40 Ensemble members. Reflectivity and radial velocity observations from 5 WSR-88D radars as well as the 4 CASA radars were assimilated every 5 minutes over a 1 hour window.</a:t>
            </a:r>
          </a:p>
          <a:p>
            <a:pPr marL="285750" indent="-285750" eaLnBrk="0" hangingPunct="0">
              <a:buFont typeface="Arial" pitchFamily="34" charset="0"/>
              <a:buChar char="•"/>
            </a:pPr>
            <a:endParaRPr lang="en-US" sz="900" dirty="0" smtClean="0">
              <a:solidFill>
                <a:prstClr val="black"/>
              </a:solidFill>
              <a:latin typeface="Tahoma" pitchFamily="34" charset="0"/>
            </a:endParaRPr>
          </a:p>
          <a:p>
            <a:pPr marL="285750" indent="-285750" eaLnBrk="0" hangingPunct="0">
              <a:buFont typeface="Arial" pitchFamily="34" charset="0"/>
              <a:buChar char="•"/>
            </a:pPr>
            <a:r>
              <a:rPr lang="en-US" sz="1200" dirty="0" smtClean="0">
                <a:solidFill>
                  <a:prstClr val="black"/>
                </a:solidFill>
                <a:latin typeface="Tahoma" pitchFamily="34" charset="0"/>
              </a:rPr>
              <a:t>Analysis and probabilistic ensemble forecasts were generated for three experiments to test effect of assimilated CASA data and use of a mixed-microphysics ensemble using three single moment ice microphysics schemes.</a:t>
            </a:r>
          </a:p>
          <a:p>
            <a:pPr marL="285750" indent="-285750" eaLnBrk="0" hangingPunct="0">
              <a:buFont typeface="Arial" pitchFamily="34" charset="0"/>
              <a:buChar char="•"/>
            </a:pPr>
            <a:endParaRPr lang="en-US" sz="900" dirty="0" smtClean="0">
              <a:solidFill>
                <a:prstClr val="black"/>
              </a:solidFill>
              <a:latin typeface="Tahoma" pitchFamily="34" charset="0"/>
            </a:endParaRPr>
          </a:p>
          <a:p>
            <a:pPr marL="285750" indent="-285750" eaLnBrk="0" hangingPunct="0">
              <a:buFont typeface="Arial" pitchFamily="34" charset="0"/>
              <a:buChar char="•"/>
            </a:pPr>
            <a:r>
              <a:rPr lang="en-US" sz="1200" dirty="0" smtClean="0">
                <a:solidFill>
                  <a:srgbClr val="FF0000"/>
                </a:solidFill>
                <a:latin typeface="Tahoma" pitchFamily="34" charset="0"/>
              </a:rPr>
              <a:t>2-moment (DM) of </a:t>
            </a:r>
            <a:r>
              <a:rPr lang="en-US" sz="1200" dirty="0" err="1" smtClean="0">
                <a:solidFill>
                  <a:srgbClr val="FF0000"/>
                </a:solidFill>
                <a:latin typeface="Tahoma" pitchFamily="34" charset="0"/>
              </a:rPr>
              <a:t>Milbrandt</a:t>
            </a:r>
            <a:r>
              <a:rPr lang="en-US" sz="1200" dirty="0" smtClean="0">
                <a:solidFill>
                  <a:srgbClr val="FF0000"/>
                </a:solidFill>
                <a:latin typeface="Tahoma" pitchFamily="34" charset="0"/>
              </a:rPr>
              <a:t> and </a:t>
            </a:r>
            <a:r>
              <a:rPr lang="en-US" sz="1200" dirty="0" err="1" smtClean="0">
                <a:solidFill>
                  <a:srgbClr val="FF0000"/>
                </a:solidFill>
                <a:latin typeface="Tahoma" pitchFamily="34" charset="0"/>
              </a:rPr>
              <a:t>Yau</a:t>
            </a:r>
            <a:r>
              <a:rPr lang="en-US" sz="1200" dirty="0" smtClean="0">
                <a:solidFill>
                  <a:srgbClr val="FF0000"/>
                </a:solidFill>
                <a:latin typeface="Tahoma" pitchFamily="34" charset="0"/>
              </a:rPr>
              <a:t> (2005) were used in both simulation and analysis and compared with the results using a 1-moment (mixed NEM, Lin, and WSM-6).</a:t>
            </a:r>
            <a:r>
              <a:rPr lang="en-US" sz="1200" dirty="0" smtClean="0">
                <a:solidFill>
                  <a:prstClr val="black"/>
                </a:solidFill>
                <a:latin typeface="Tahoma" pitchFamily="34" charset="0"/>
              </a:rPr>
              <a:t>The final analyses were used to initialize 1-moment and 2-moment 2 hour forecasts, respectively.  This work is an extension of previous work by Snook et al. (2011) and Jung et al. (2010)</a:t>
            </a:r>
          </a:p>
          <a:p>
            <a:endParaRPr lang="en-US" dirty="0"/>
          </a:p>
        </p:txBody>
      </p:sp>
      <p:sp>
        <p:nvSpPr>
          <p:cNvPr id="4" name="Slide Number Placeholder 3"/>
          <p:cNvSpPr>
            <a:spLocks noGrp="1"/>
          </p:cNvSpPr>
          <p:nvPr>
            <p:ph type="sldNum" sz="quarter" idx="10"/>
          </p:nvPr>
        </p:nvSpPr>
        <p:spPr/>
        <p:txBody>
          <a:bodyPr/>
          <a:lstStyle/>
          <a:p>
            <a:pPr>
              <a:defRPr/>
            </a:pPr>
            <a:fld id="{5FB9846F-EA98-469F-8678-B0679E6CCAA1}"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252600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0188" indent="-230188" eaLnBrk="0" hangingPunct="0">
              <a:buFont typeface="Arial" pitchFamily="34" charset="0"/>
              <a:buChar char="•"/>
            </a:pPr>
            <a:r>
              <a:rPr lang="en-US" sz="1200" dirty="0" smtClean="0">
                <a:solidFill>
                  <a:prstClr val="black"/>
                </a:solidFill>
                <a:latin typeface="Calibri" pitchFamily="34" charset="0"/>
              </a:rPr>
              <a:t>The analyzed reflectivity fields in both 1-moment and 2-moment experiments compare well with radar observations (shown at top).</a:t>
            </a:r>
          </a:p>
          <a:p>
            <a:pPr marL="230188" indent="-230188" eaLnBrk="0" hangingPunct="0">
              <a:buFont typeface="Arial" pitchFamily="34" charset="0"/>
              <a:buChar char="•"/>
            </a:pPr>
            <a:r>
              <a:rPr lang="en-US" sz="1200" dirty="0" smtClean="0">
                <a:solidFill>
                  <a:prstClr val="black"/>
                </a:solidFill>
                <a:latin typeface="Calibri" pitchFamily="34" charset="0"/>
              </a:rPr>
              <a:t>However, 2-moment forecast show significant improvement over the 1-moment experiment (shown at bottom). </a:t>
            </a:r>
          </a:p>
          <a:p>
            <a:pPr marL="230188" indent="-230188" eaLnBrk="0" hangingPunct="0">
              <a:buFont typeface="Arial" pitchFamily="34" charset="0"/>
              <a:buChar char="•"/>
            </a:pPr>
            <a:r>
              <a:rPr lang="en-US" sz="1200" dirty="0" smtClean="0">
                <a:solidFill>
                  <a:prstClr val="black"/>
                </a:solidFill>
                <a:latin typeface="Calibri" pitchFamily="34" charset="0"/>
              </a:rPr>
              <a:t>The structure and evolution of the forecast MCS, LEV and leading and trailing convective lines is remarkably better with a 2-moment scheme throughout the forecast period than with a 1-moment scheme.</a:t>
            </a:r>
          </a:p>
          <a:p>
            <a:r>
              <a:rPr lang="en-US" dirty="0" smtClean="0">
                <a:hlinkClick r:id="rId3"/>
              </a:rPr>
              <a:t>Putnam, B. J., M. Xue, Y. Jung, N. A. Snook, and G. Zhang</a:t>
            </a:r>
            <a:r>
              <a:rPr lang="en-US" dirty="0" smtClean="0"/>
              <a:t>, 2013: The analysis and prediction of microphysical states and </a:t>
            </a:r>
            <a:r>
              <a:rPr lang="en-US" dirty="0" err="1" smtClean="0"/>
              <a:t>polarimetric</a:t>
            </a:r>
            <a:r>
              <a:rPr lang="en-US" dirty="0" smtClean="0"/>
              <a:t> variables in a </a:t>
            </a:r>
            <a:r>
              <a:rPr lang="en-US" dirty="0" err="1" smtClean="0"/>
              <a:t>mesoscale</a:t>
            </a:r>
            <a:r>
              <a:rPr lang="en-US" dirty="0" smtClean="0"/>
              <a:t> convective system using double-moment microphysics, multi-network radar data, and the ensemble </a:t>
            </a:r>
            <a:r>
              <a:rPr lang="en-US" dirty="0" err="1" smtClean="0"/>
              <a:t>Kalman</a:t>
            </a:r>
            <a:r>
              <a:rPr lang="en-US" dirty="0" smtClean="0"/>
              <a:t> filter. Mon. </a:t>
            </a:r>
            <a:r>
              <a:rPr lang="en-US" dirty="0" err="1" smtClean="0"/>
              <a:t>Wea</a:t>
            </a:r>
            <a:r>
              <a:rPr lang="en-US" dirty="0" smtClean="0"/>
              <a:t>. Rev., In press.</a:t>
            </a:r>
          </a:p>
          <a:p>
            <a:endParaRPr lang="en-US" dirty="0"/>
          </a:p>
        </p:txBody>
      </p:sp>
      <p:sp>
        <p:nvSpPr>
          <p:cNvPr id="4" name="Slide Number Placeholder 3"/>
          <p:cNvSpPr>
            <a:spLocks noGrp="1"/>
          </p:cNvSpPr>
          <p:nvPr>
            <p:ph type="sldNum" sz="quarter" idx="10"/>
          </p:nvPr>
        </p:nvSpPr>
        <p:spPr/>
        <p:txBody>
          <a:bodyPr/>
          <a:lstStyle/>
          <a:p>
            <a:pPr>
              <a:defRPr/>
            </a:pPr>
            <a:fld id="{5FB9846F-EA98-469F-8678-B0679E6CCAA1}"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3913982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eaLnBrk="0" hangingPunct="0">
              <a:buFont typeface="Arial" pitchFamily="34" charset="0"/>
              <a:buChar char="•"/>
            </a:pPr>
            <a:r>
              <a:rPr lang="en-US" sz="1200" dirty="0" err="1" smtClean="0">
                <a:solidFill>
                  <a:prstClr val="black"/>
                </a:solidFill>
                <a:latin typeface="Calibri" pitchFamily="34" charset="0"/>
              </a:rPr>
              <a:t>Polarimetric</a:t>
            </a:r>
            <a:r>
              <a:rPr lang="en-US" sz="1200" dirty="0" smtClean="0">
                <a:solidFill>
                  <a:prstClr val="black"/>
                </a:solidFill>
                <a:latin typeface="Calibri" pitchFamily="34" charset="0"/>
              </a:rPr>
              <a:t> variables on .5 tilt as seen by KOUN using </a:t>
            </a:r>
            <a:r>
              <a:rPr lang="en-US" sz="1200" dirty="0" err="1" smtClean="0">
                <a:solidFill>
                  <a:prstClr val="black"/>
                </a:solidFill>
                <a:latin typeface="Calibri" pitchFamily="34" charset="0"/>
              </a:rPr>
              <a:t>polarimetric</a:t>
            </a:r>
            <a:r>
              <a:rPr lang="en-US" sz="1200" dirty="0" smtClean="0">
                <a:solidFill>
                  <a:prstClr val="black"/>
                </a:solidFill>
                <a:latin typeface="Calibri" pitchFamily="34" charset="0"/>
              </a:rPr>
              <a:t> radar data simulator (Jung et al. 2010)</a:t>
            </a:r>
          </a:p>
          <a:p>
            <a:pPr marL="285750" indent="-285750" eaLnBrk="0" hangingPunct="0">
              <a:buFont typeface="Arial" pitchFamily="34" charset="0"/>
              <a:buChar char="•"/>
            </a:pPr>
            <a:endParaRPr lang="en-US" sz="1200" i="1" dirty="0" smtClean="0">
              <a:solidFill>
                <a:prstClr val="black"/>
              </a:solidFill>
              <a:latin typeface="Calibri" pitchFamily="34" charset="0"/>
            </a:endParaRPr>
          </a:p>
          <a:p>
            <a:pPr marL="285750" indent="-285750" eaLnBrk="0" hangingPunct="0">
              <a:buFont typeface="Arial" pitchFamily="34" charset="0"/>
              <a:buChar char="•"/>
            </a:pPr>
            <a:r>
              <a:rPr lang="en-US" sz="1200" dirty="0" smtClean="0">
                <a:solidFill>
                  <a:prstClr val="black"/>
                </a:solidFill>
                <a:latin typeface="Calibri" pitchFamily="34" charset="0"/>
              </a:rPr>
              <a:t>Size sorting of hydrometeors on the leading edge of the system indicated by increased </a:t>
            </a:r>
            <a:r>
              <a:rPr lang="en-US" sz="1200" i="1" dirty="0" smtClean="0">
                <a:solidFill>
                  <a:prstClr val="black"/>
                </a:solidFill>
                <a:latin typeface="Calibri" pitchFamily="34" charset="0"/>
              </a:rPr>
              <a:t>Z</a:t>
            </a:r>
            <a:r>
              <a:rPr lang="en-US" sz="1200" i="1" baseline="-25000" dirty="0" smtClean="0">
                <a:solidFill>
                  <a:prstClr val="black"/>
                </a:solidFill>
                <a:latin typeface="Calibri" pitchFamily="34" charset="0"/>
              </a:rPr>
              <a:t>DR</a:t>
            </a:r>
            <a:r>
              <a:rPr lang="en-US" sz="1200" dirty="0" smtClean="0">
                <a:solidFill>
                  <a:prstClr val="black"/>
                </a:solidFill>
                <a:latin typeface="Calibri" pitchFamily="34" charset="0"/>
              </a:rPr>
              <a:t>. The reduction of </a:t>
            </a:r>
            <a:r>
              <a:rPr lang="en-US" sz="1200" i="1" dirty="0" smtClean="0">
                <a:solidFill>
                  <a:prstClr val="black"/>
                </a:solidFill>
                <a:latin typeface="Calibri" pitchFamily="34" charset="0"/>
              </a:rPr>
              <a:t>Z</a:t>
            </a:r>
            <a:r>
              <a:rPr lang="en-US" sz="1200" i="1" baseline="-25000" dirty="0" smtClean="0">
                <a:solidFill>
                  <a:prstClr val="black"/>
                </a:solidFill>
                <a:latin typeface="Calibri" pitchFamily="34" charset="0"/>
              </a:rPr>
              <a:t>DR</a:t>
            </a:r>
            <a:r>
              <a:rPr lang="en-US" sz="1200" dirty="0" smtClean="0">
                <a:solidFill>
                  <a:prstClr val="black"/>
                </a:solidFill>
                <a:latin typeface="Calibri" pitchFamily="34" charset="0"/>
              </a:rPr>
              <a:t> in the center of the line in 2-moment experiment is due to hail while observations show no sign of hail.</a:t>
            </a:r>
          </a:p>
          <a:p>
            <a:pPr marL="285750" indent="-285750" eaLnBrk="0" hangingPunct="0">
              <a:buFont typeface="Arial" pitchFamily="34" charset="0"/>
              <a:buChar char="•"/>
            </a:pPr>
            <a:endParaRPr lang="en-US" sz="1200" dirty="0" smtClean="0">
              <a:solidFill>
                <a:prstClr val="black"/>
              </a:solidFill>
              <a:latin typeface="Calibri" pitchFamily="34" charset="0"/>
            </a:endParaRPr>
          </a:p>
          <a:p>
            <a:pPr marL="285750" indent="-285750" eaLnBrk="0" hangingPunct="0">
              <a:buFont typeface="Arial" pitchFamily="34" charset="0"/>
              <a:buChar char="•"/>
            </a:pPr>
            <a:r>
              <a:rPr lang="en-US" sz="1200" i="1" dirty="0" smtClean="0">
                <a:solidFill>
                  <a:prstClr val="black"/>
                </a:solidFill>
                <a:latin typeface="Calibri" pitchFamily="34" charset="0"/>
              </a:rPr>
              <a:t>K</a:t>
            </a:r>
            <a:r>
              <a:rPr lang="en-US" sz="1200" i="1" baseline="-25000" dirty="0" smtClean="0">
                <a:solidFill>
                  <a:prstClr val="black"/>
                </a:solidFill>
                <a:latin typeface="Calibri" pitchFamily="34" charset="0"/>
              </a:rPr>
              <a:t>DP</a:t>
            </a:r>
            <a:r>
              <a:rPr lang="en-US" sz="1200" dirty="0" smtClean="0">
                <a:solidFill>
                  <a:prstClr val="black"/>
                </a:solidFill>
                <a:latin typeface="Calibri" pitchFamily="34" charset="0"/>
              </a:rPr>
              <a:t> is unrealistically high in the 1-moment scheme (maximum ~ 11 </a:t>
            </a:r>
            <a:r>
              <a:rPr lang="en-US" sz="1200" dirty="0" err="1" smtClean="0">
                <a:solidFill>
                  <a:prstClr val="black"/>
                </a:solidFill>
                <a:latin typeface="Calibri" pitchFamily="34" charset="0"/>
              </a:rPr>
              <a:t>deg</a:t>
            </a:r>
            <a:r>
              <a:rPr lang="en-US" sz="1200" dirty="0" smtClean="0">
                <a:solidFill>
                  <a:prstClr val="black"/>
                </a:solidFill>
                <a:latin typeface="Calibri" pitchFamily="34" charset="0"/>
              </a:rPr>
              <a:t>/km), suggesting  an excess of  rain drops. As with </a:t>
            </a:r>
            <a:r>
              <a:rPr lang="en-US" sz="1200" i="1" dirty="0" smtClean="0">
                <a:solidFill>
                  <a:prstClr val="black"/>
                </a:solidFill>
                <a:latin typeface="Calibri" pitchFamily="34" charset="0"/>
              </a:rPr>
              <a:t>Z</a:t>
            </a:r>
            <a:r>
              <a:rPr lang="en-US" sz="1200" i="1" baseline="-25000" dirty="0" smtClean="0">
                <a:solidFill>
                  <a:prstClr val="black"/>
                </a:solidFill>
                <a:latin typeface="Calibri" pitchFamily="34" charset="0"/>
              </a:rPr>
              <a:t>DR</a:t>
            </a:r>
            <a:r>
              <a:rPr lang="en-US" sz="1200" dirty="0" smtClean="0">
                <a:solidFill>
                  <a:prstClr val="black"/>
                </a:solidFill>
                <a:latin typeface="Calibri" pitchFamily="34" charset="0"/>
              </a:rPr>
              <a:t> , the 2-moment scheme values are also higher than observed, but the results are in a closer agreement with observations.</a:t>
            </a:r>
          </a:p>
          <a:p>
            <a:endParaRPr lang="en-US" dirty="0"/>
          </a:p>
        </p:txBody>
      </p:sp>
      <p:sp>
        <p:nvSpPr>
          <p:cNvPr id="4" name="Slide Number Placeholder 3"/>
          <p:cNvSpPr>
            <a:spLocks noGrp="1"/>
          </p:cNvSpPr>
          <p:nvPr>
            <p:ph type="sldNum" sz="quarter" idx="10"/>
          </p:nvPr>
        </p:nvSpPr>
        <p:spPr/>
        <p:txBody>
          <a:bodyPr/>
          <a:lstStyle/>
          <a:p>
            <a:pPr>
              <a:defRPr/>
            </a:pPr>
            <a:fld id="{5FB9846F-EA98-469F-8678-B0679E6CCAA1}" type="slidenum">
              <a:rPr lang="en-US" smtClean="0"/>
              <a:pPr>
                <a:defRPr/>
              </a:pPr>
              <a:t>31</a:t>
            </a:fld>
            <a:endParaRPr lang="en-US"/>
          </a:p>
        </p:txBody>
      </p:sp>
    </p:spTree>
    <p:extLst>
      <p:ext uri="{BB962C8B-B14F-4D97-AF65-F5344CB8AC3E}">
        <p14:creationId xmlns:p14="http://schemas.microsoft.com/office/powerpoint/2010/main" val="2066190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1E621F-808D-4B88-9C73-5E5B5A84EF71}" type="slidenum">
              <a:rPr lang="en-US">
                <a:solidFill>
                  <a:prstClr val="black"/>
                </a:solidFill>
              </a:rPr>
              <a:pPr/>
              <a:t>32</a:t>
            </a:fld>
            <a:endParaRPr lang="en-US">
              <a:solidFill>
                <a:prstClr val="black"/>
              </a:solidFill>
            </a:endParaRPr>
          </a:p>
        </p:txBody>
      </p:sp>
      <p:sp>
        <p:nvSpPr>
          <p:cNvPr id="104450" name="Rectangle 2"/>
          <p:cNvSpPr>
            <a:spLocks noGrp="1" noRot="1" noChangeAspect="1" noChangeArrowheads="1" noTextEdit="1"/>
          </p:cNvSpPr>
          <p:nvPr>
            <p:ph type="sldImg"/>
          </p:nvPr>
        </p:nvSpPr>
        <p:spPr>
          <a:xfrm>
            <a:off x="992188" y="768350"/>
            <a:ext cx="5118100" cy="3838575"/>
          </a:xfrm>
          <a:ln/>
        </p:spPr>
      </p:sp>
      <p:sp>
        <p:nvSpPr>
          <p:cNvPr id="104451" name="Rectangle 3"/>
          <p:cNvSpPr>
            <a:spLocks noGrp="1" noChangeArrowheads="1"/>
          </p:cNvSpPr>
          <p:nvPr>
            <p:ph type="body" idx="1"/>
          </p:nvPr>
        </p:nvSpPr>
        <p:spPr>
          <a:xfrm>
            <a:off x="709930" y="4863343"/>
            <a:ext cx="5679440" cy="4603187"/>
          </a:xfrm>
        </p:spPr>
        <p:txBody>
          <a:bodyPr/>
          <a:lstStyle/>
          <a:p>
            <a:r>
              <a:rPr lang="en-US">
                <a:solidFill>
                  <a:srgbClr val="000000"/>
                </a:solidFill>
              </a:rPr>
              <a:t>The EnKF is a 4-d data-assimilation method that uses a Monte-Carlo</a:t>
            </a:r>
          </a:p>
          <a:p>
            <a:r>
              <a:rPr lang="en-US">
                <a:solidFill>
                  <a:srgbClr val="000000"/>
                </a:solidFill>
              </a:rPr>
              <a:t>ensemble of short-range forecasts to estimate the covariances of the forecast</a:t>
            </a:r>
          </a:p>
          <a:p>
            <a:r>
              <a:rPr lang="en-US">
                <a:solidFill>
                  <a:srgbClr val="000000"/>
                </a:solidFill>
              </a:rPr>
              <a:t>error (Evensen,1994).</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fld id="{93FF0E47-CC29-4FE8-9639-DEF79CA083D4}" type="slidenum">
              <a:rPr lang="en-US">
                <a:solidFill>
                  <a:prstClr val="black"/>
                </a:solidFill>
              </a:rPr>
              <a:pPr/>
              <a:t>34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Times New Roman" pitchFamily="18" charset="0"/>
              <a:cs typeface="Times New Roman" pitchFamily="18" charset="0"/>
            </a:endParaRPr>
          </a:p>
        </p:txBody>
      </p:sp>
      <p:sp>
        <p:nvSpPr>
          <p:cNvPr id="4" name="Slide Number Placeholder 3"/>
          <p:cNvSpPr>
            <a:spLocks noGrp="1"/>
          </p:cNvSpPr>
          <p:nvPr>
            <p:ph type="sldNum" sz="quarter" idx="5"/>
          </p:nvPr>
        </p:nvSpPr>
        <p:spPr/>
        <p:txBody>
          <a:bodyPr/>
          <a:lstStyle/>
          <a:p>
            <a:fld id="{29D2ADCE-01DA-436F-8B47-11D4CA83B86D}" type="slidenum">
              <a:rPr lang="en-US">
                <a:solidFill>
                  <a:prstClr val="black"/>
                </a:solidFill>
              </a:rPr>
              <a:pPr/>
              <a:t>35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Times New Roman" pitchFamily="18" charset="0"/>
              <a:cs typeface="Times New Roman" pitchFamily="18" charset="0"/>
            </a:endParaRPr>
          </a:p>
        </p:txBody>
      </p:sp>
      <p:sp>
        <p:nvSpPr>
          <p:cNvPr id="4" name="Slide Number Placeholder 3"/>
          <p:cNvSpPr>
            <a:spLocks noGrp="1"/>
          </p:cNvSpPr>
          <p:nvPr>
            <p:ph type="sldNum" sz="quarter" idx="5"/>
          </p:nvPr>
        </p:nvSpPr>
        <p:spPr/>
        <p:txBody>
          <a:bodyPr/>
          <a:lstStyle/>
          <a:p>
            <a:fld id="{27A8B569-560A-4AEC-8458-8DF39F27260D}" type="slidenum">
              <a:rPr lang="en-US">
                <a:solidFill>
                  <a:prstClr val="black"/>
                </a:solidFill>
              </a:rPr>
              <a:pPr/>
              <a:t>36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dirty="0"/>
          </a:p>
        </p:txBody>
      </p:sp>
      <p:sp>
        <p:nvSpPr>
          <p:cNvPr id="4" name="灯片编号占位符 3"/>
          <p:cNvSpPr>
            <a:spLocks noGrp="1"/>
          </p:cNvSpPr>
          <p:nvPr>
            <p:ph type="sldNum" sz="quarter" idx="10"/>
          </p:nvPr>
        </p:nvSpPr>
        <p:spPr/>
        <p:txBody>
          <a:bodyPr/>
          <a:lstStyle/>
          <a:p>
            <a:fld id="{14AEB863-C457-48BF-8DC2-1C3A3D768F7C}" type="slidenum">
              <a:rPr lang="en-US" smtClean="0">
                <a:solidFill>
                  <a:prstClr val="black"/>
                </a:solidFill>
              </a:rPr>
              <a:pPr/>
              <a:t>38</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FEE585C8-65F1-4B5A-9ED9-518A9DD4A416}" type="slidenum">
              <a:rPr lang="en-US">
                <a:solidFill>
                  <a:prstClr val="black"/>
                </a:solidFill>
                <a:latin typeface="Arial" pitchFamily="34" charset="0"/>
              </a:rPr>
              <a:pPr/>
              <a:t>43</a:t>
            </a:fld>
            <a:endParaRPr lang="en-US">
              <a:solidFill>
                <a:prstClr val="black"/>
              </a:solidFill>
              <a:latin typeface="Arial"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0000FF"/>
                </a:solidFill>
                <a:latin typeface="Arial" pitchFamily="34" charset="0"/>
              </a:rPr>
              <a:t>R is maximum localization radius</a:t>
            </a:r>
          </a:p>
          <a:p>
            <a:endParaRPr lang="en-US" sz="1200" dirty="0" smtClean="0">
              <a:solidFill>
                <a:srgbClr val="0000FF"/>
              </a:solidFill>
              <a:latin typeface="Arial" pitchFamily="34" charset="0"/>
            </a:endParaRPr>
          </a:p>
          <a:p>
            <a:r>
              <a:rPr lang="en-US" sz="1200" dirty="0" smtClean="0">
                <a:solidFill>
                  <a:srgbClr val="0000FF"/>
                </a:solidFill>
                <a:latin typeface="Arial" pitchFamily="34" charset="0"/>
              </a:rPr>
              <a:t>Grid is decomposed into sub-domains, each domain is assigned to a shared-memory node </a:t>
            </a:r>
          </a:p>
          <a:p>
            <a:endParaRPr lang="en-US" sz="1200" dirty="0" smtClean="0">
              <a:solidFill>
                <a:srgbClr val="0000FF"/>
              </a:solidFill>
              <a:latin typeface="Arial" pitchFamily="34" charset="0"/>
            </a:endParaRPr>
          </a:p>
          <a:p>
            <a:r>
              <a:rPr lang="en-US" sz="1200" dirty="0" smtClean="0">
                <a:solidFill>
                  <a:srgbClr val="0000FF"/>
                </a:solidFill>
                <a:latin typeface="Arial" pitchFamily="34" charset="0"/>
              </a:rPr>
              <a:t>Each sub-domain is further divided into S1-S4 sub-patches</a:t>
            </a:r>
          </a:p>
          <a:p>
            <a:endParaRPr lang="en-US" sz="1200" dirty="0" smtClean="0">
              <a:solidFill>
                <a:srgbClr val="0000FF"/>
              </a:solidFill>
              <a:latin typeface="Arial" pitchFamily="34" charset="0"/>
            </a:endParaRPr>
          </a:p>
          <a:p>
            <a:r>
              <a:rPr lang="en-US" sz="1200" dirty="0" smtClean="0">
                <a:solidFill>
                  <a:srgbClr val="0000FF"/>
                </a:solidFill>
                <a:latin typeface="Arial" pitchFamily="34" charset="0"/>
              </a:rPr>
              <a:t>Sub-patches with the same label must be at least 2R apart so that </a:t>
            </a:r>
            <a:r>
              <a:rPr lang="en-US" sz="1200" dirty="0" err="1" smtClean="0">
                <a:solidFill>
                  <a:srgbClr val="0000FF"/>
                </a:solidFill>
                <a:latin typeface="Arial" pitchFamily="34" charset="0"/>
              </a:rPr>
              <a:t>obs</a:t>
            </a:r>
            <a:r>
              <a:rPr lang="en-US" sz="1200" dirty="0" smtClean="0">
                <a:solidFill>
                  <a:srgbClr val="0000FF"/>
                </a:solidFill>
                <a:latin typeface="Arial" pitchFamily="34" charset="0"/>
              </a:rPr>
              <a:t> within them don’t affect common grid points and can be processed simultaneous</a:t>
            </a:r>
          </a:p>
          <a:p>
            <a:endParaRPr lang="en-US" sz="1200" dirty="0" smtClean="0">
              <a:solidFill>
                <a:srgbClr val="0000FF"/>
              </a:solidFill>
              <a:latin typeface="Arial" pitchFamily="34" charset="0"/>
            </a:endParaRPr>
          </a:p>
          <a:p>
            <a:r>
              <a:rPr lang="en-US" sz="1200" dirty="0" smtClean="0">
                <a:solidFill>
                  <a:srgbClr val="0000FF"/>
                </a:solidFill>
                <a:latin typeface="Arial" pitchFamily="34" charset="0"/>
              </a:rPr>
              <a:t>Loop through S1-S4 to complete </a:t>
            </a:r>
            <a:r>
              <a:rPr lang="en-US" sz="1200" dirty="0" err="1" smtClean="0">
                <a:solidFill>
                  <a:srgbClr val="0000FF"/>
                </a:solidFill>
                <a:latin typeface="Arial" pitchFamily="34" charset="0"/>
              </a:rPr>
              <a:t>obs</a:t>
            </a:r>
            <a:r>
              <a:rPr lang="en-US" sz="1200" dirty="0" smtClean="0">
                <a:solidFill>
                  <a:srgbClr val="0000FF"/>
                </a:solidFill>
                <a:latin typeface="Arial" pitchFamily="34" charset="0"/>
              </a:rPr>
              <a:t> assimilation</a:t>
            </a:r>
          </a:p>
          <a:p>
            <a:pPr defTabSz="936686">
              <a:defRPr/>
            </a:pPr>
            <a:endParaRPr lang="ko-KR" altLang="en-US" dirty="0" smtClean="0"/>
          </a:p>
        </p:txBody>
      </p:sp>
      <p:sp>
        <p:nvSpPr>
          <p:cNvPr id="4" name="Slide Number Placeholder 3"/>
          <p:cNvSpPr>
            <a:spLocks noGrp="1"/>
          </p:cNvSpPr>
          <p:nvPr>
            <p:ph type="sldNum" sz="quarter" idx="10"/>
          </p:nvPr>
        </p:nvSpPr>
        <p:spPr/>
        <p:txBody>
          <a:bodyPr/>
          <a:lstStyle/>
          <a:p>
            <a:pPr>
              <a:defRPr/>
            </a:pPr>
            <a:fld id="{79D5DF80-7054-411C-BA7B-DF3E2487BDBB}" type="slidenum">
              <a:rPr lang="en-US" smtClean="0">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200759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B9846F-EA98-469F-8678-B0679E6CCAA1}"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824247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EnKF</a:t>
            </a:r>
            <a:r>
              <a:rPr lang="en-US" dirty="0" smtClean="0"/>
              <a:t> cases: </a:t>
            </a:r>
            <a:r>
              <a:rPr lang="en-US" dirty="0" smtClean="0">
                <a:solidFill>
                  <a:srgbClr val="FF0000"/>
                </a:solidFill>
              </a:rPr>
              <a:t>5/19</a:t>
            </a:r>
            <a:r>
              <a:rPr lang="en-US" dirty="0" smtClean="0"/>
              <a:t>, 5/20, 5/21, 5/22, 5/23, </a:t>
            </a:r>
            <a:r>
              <a:rPr lang="en-US" dirty="0" smtClean="0">
                <a:solidFill>
                  <a:srgbClr val="FF0000"/>
                </a:solidFill>
              </a:rPr>
              <a:t>5/24</a:t>
            </a:r>
            <a:r>
              <a:rPr lang="en-US" dirty="0" smtClean="0"/>
              <a:t>, 5/27, 5/30, 5/31, 6/3, 6/4, </a:t>
            </a:r>
            <a:r>
              <a:rPr lang="en-US" dirty="0" smtClean="0">
                <a:solidFill>
                  <a:srgbClr val="FF0000"/>
                </a:solidFill>
              </a:rPr>
              <a:t>6/5</a:t>
            </a:r>
            <a:r>
              <a:rPr lang="en-US" dirty="0" smtClean="0"/>
              <a:t>, 6/6, 6/7</a:t>
            </a:r>
          </a:p>
          <a:p>
            <a:endParaRPr lang="en-US" b="1" dirty="0" smtClean="0">
              <a:solidFill>
                <a:srgbClr val="0000FF"/>
              </a:solidFill>
            </a:endParaRPr>
          </a:p>
          <a:p>
            <a:r>
              <a:rPr lang="en-US" dirty="0" smtClean="0"/>
              <a:t>3DVAR cases: 5/20, 5/21, 5/22, 5/23, 5/27, 5/30, 5/31, 6/3, 6/4, </a:t>
            </a:r>
            <a:r>
              <a:rPr lang="en-US" dirty="0" smtClean="0">
                <a:solidFill>
                  <a:srgbClr val="FF0000"/>
                </a:solidFill>
              </a:rPr>
              <a:t>6/5</a:t>
            </a:r>
            <a:r>
              <a:rPr lang="en-US" dirty="0" smtClean="0"/>
              <a:t>, 6/6, 6/7</a:t>
            </a:r>
          </a:p>
          <a:p>
            <a:endParaRPr lang="en-US" dirty="0"/>
          </a:p>
        </p:txBody>
      </p:sp>
      <p:sp>
        <p:nvSpPr>
          <p:cNvPr id="4" name="Slide Number Placeholder 3"/>
          <p:cNvSpPr>
            <a:spLocks noGrp="1"/>
          </p:cNvSpPr>
          <p:nvPr>
            <p:ph type="sldNum" sz="quarter" idx="10"/>
          </p:nvPr>
        </p:nvSpPr>
        <p:spPr/>
        <p:txBody>
          <a:bodyPr/>
          <a:lstStyle/>
          <a:p>
            <a:pPr>
              <a:defRPr/>
            </a:pPr>
            <a:fld id="{5FB9846F-EA98-469F-8678-B0679E6CCAA1}"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2239386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ko-KR" dirty="0" smtClean="0"/>
          </a:p>
        </p:txBody>
      </p:sp>
      <p:sp>
        <p:nvSpPr>
          <p:cNvPr id="4" name="Slide Number Placeholder 3"/>
          <p:cNvSpPr>
            <a:spLocks noGrp="1"/>
          </p:cNvSpPr>
          <p:nvPr>
            <p:ph type="sldNum" sz="quarter" idx="10"/>
          </p:nvPr>
        </p:nvSpPr>
        <p:spPr/>
        <p:txBody>
          <a:bodyPr/>
          <a:lstStyle/>
          <a:p>
            <a:pPr>
              <a:defRPr/>
            </a:pPr>
            <a:fld id="{9F0BA0EE-A574-4FA0-9216-5E615ECD75AD}" type="slidenum">
              <a:rPr lang="en-US" altLang="ko-KR" smtClean="0"/>
              <a:pPr>
                <a:defRPr/>
              </a:pPr>
              <a:t>61</a:t>
            </a:fld>
            <a:endParaRPr lang="en-US" altLang="ko-KR"/>
          </a:p>
        </p:txBody>
      </p:sp>
    </p:spTree>
    <p:extLst>
      <p:ext uri="{BB962C8B-B14F-4D97-AF65-F5344CB8AC3E}">
        <p14:creationId xmlns:p14="http://schemas.microsoft.com/office/powerpoint/2010/main" val="1460809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0BA0EE-A574-4FA0-9216-5E615ECD75AD}" type="slidenum">
              <a:rPr lang="en-US" altLang="ko-KR" smtClean="0"/>
              <a:pPr>
                <a:defRPr/>
              </a:pPr>
              <a:t>62</a:t>
            </a:fld>
            <a:endParaRPr lang="en-US" altLang="ko-KR"/>
          </a:p>
        </p:txBody>
      </p:sp>
    </p:spTree>
    <p:extLst>
      <p:ext uri="{BB962C8B-B14F-4D97-AF65-F5344CB8AC3E}">
        <p14:creationId xmlns:p14="http://schemas.microsoft.com/office/powerpoint/2010/main" val="321931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ko-KR" dirty="0" smtClean="0"/>
          </a:p>
        </p:txBody>
      </p:sp>
      <p:sp>
        <p:nvSpPr>
          <p:cNvPr id="4" name="Slide Number Placeholder 3"/>
          <p:cNvSpPr>
            <a:spLocks noGrp="1"/>
          </p:cNvSpPr>
          <p:nvPr>
            <p:ph type="sldNum" sz="quarter" idx="10"/>
          </p:nvPr>
        </p:nvSpPr>
        <p:spPr/>
        <p:txBody>
          <a:bodyPr/>
          <a:lstStyle/>
          <a:p>
            <a:pPr>
              <a:defRPr/>
            </a:pPr>
            <a:fld id="{9F0BA0EE-A574-4FA0-9216-5E615ECD75AD}" type="slidenum">
              <a:rPr lang="en-US" altLang="ko-KR" smtClean="0"/>
              <a:pPr>
                <a:defRPr/>
              </a:pPr>
              <a:t>63</a:t>
            </a:fld>
            <a:endParaRPr lang="en-US" altLang="ko-KR"/>
          </a:p>
        </p:txBody>
      </p:sp>
    </p:spTree>
    <p:extLst>
      <p:ext uri="{BB962C8B-B14F-4D97-AF65-F5344CB8AC3E}">
        <p14:creationId xmlns:p14="http://schemas.microsoft.com/office/powerpoint/2010/main" val="1460809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S4CN is the HWT control member. </a:t>
            </a:r>
          </a:p>
        </p:txBody>
      </p:sp>
      <p:sp>
        <p:nvSpPr>
          <p:cNvPr id="4" name="Slide Number Placeholder 3"/>
          <p:cNvSpPr>
            <a:spLocks noGrp="1"/>
          </p:cNvSpPr>
          <p:nvPr>
            <p:ph type="sldNum" sz="quarter" idx="10"/>
          </p:nvPr>
        </p:nvSpPr>
        <p:spPr/>
        <p:txBody>
          <a:bodyPr/>
          <a:lstStyle/>
          <a:p>
            <a:pPr>
              <a:defRPr/>
            </a:pPr>
            <a:fld id="{9F0BA0EE-A574-4FA0-9216-5E615ECD75AD}" type="slidenum">
              <a:rPr lang="en-US" altLang="ko-KR" smtClean="0"/>
              <a:pPr>
                <a:defRPr/>
              </a:pPr>
              <a:t>66</a:t>
            </a:fld>
            <a:endParaRPr lang="en-US" altLang="ko-KR"/>
          </a:p>
        </p:txBody>
      </p:sp>
    </p:spTree>
    <p:extLst>
      <p:ext uri="{BB962C8B-B14F-4D97-AF65-F5344CB8AC3E}">
        <p14:creationId xmlns:p14="http://schemas.microsoft.com/office/powerpoint/2010/main" val="676410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EnKF</a:t>
            </a:r>
            <a:r>
              <a:rPr lang="en-US" dirty="0" smtClean="0"/>
              <a:t> and</a:t>
            </a:r>
            <a:r>
              <a:rPr lang="en-US" baseline="0" dirty="0" smtClean="0"/>
              <a:t> s4cn show good match with observations. Cycled 3DVAR overestimates intensity (maybe some over-adjustment is going on? Need to check). Because of the lack of radar observations over the sea (upper left and lower right corners), spurious echoes were left unsuppressed in 3DVAR experiment. Echoes in the north of the great lakes could be real. </a:t>
            </a:r>
            <a:endParaRPr lang="en-US" dirty="0"/>
          </a:p>
        </p:txBody>
      </p:sp>
      <p:sp>
        <p:nvSpPr>
          <p:cNvPr id="4" name="Slide Number Placeholder 3"/>
          <p:cNvSpPr>
            <a:spLocks noGrp="1"/>
          </p:cNvSpPr>
          <p:nvPr>
            <p:ph type="sldNum" sz="quarter" idx="10"/>
          </p:nvPr>
        </p:nvSpPr>
        <p:spPr/>
        <p:txBody>
          <a:bodyPr/>
          <a:lstStyle/>
          <a:p>
            <a:pPr>
              <a:defRPr/>
            </a:pPr>
            <a:fld id="{9F0BA0EE-A574-4FA0-9216-5E615ECD75AD}" type="slidenum">
              <a:rPr lang="en-US" altLang="ko-KR" smtClean="0"/>
              <a:pPr>
                <a:defRPr/>
              </a:pPr>
              <a:t>67</a:t>
            </a:fld>
            <a:endParaRPr lang="en-US" altLang="ko-KR"/>
          </a:p>
        </p:txBody>
      </p:sp>
    </p:spTree>
    <p:extLst>
      <p:ext uri="{BB962C8B-B14F-4D97-AF65-F5344CB8AC3E}">
        <p14:creationId xmlns:p14="http://schemas.microsoft.com/office/powerpoint/2010/main" val="332830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shape and location</a:t>
            </a:r>
            <a:r>
              <a:rPr lang="en-US" baseline="0" dirty="0" smtClean="0"/>
              <a:t> of t</a:t>
            </a:r>
            <a:r>
              <a:rPr lang="en-US" dirty="0" smtClean="0"/>
              <a:t>he rain band</a:t>
            </a:r>
            <a:r>
              <a:rPr lang="en-US" baseline="0" dirty="0" smtClean="0"/>
              <a:t> in the eastern Texas is better predicted by the </a:t>
            </a:r>
            <a:r>
              <a:rPr lang="en-US" baseline="0" dirty="0" err="1" smtClean="0"/>
              <a:t>EnKF</a:t>
            </a:r>
            <a:r>
              <a:rPr lang="en-US" baseline="0" dirty="0" smtClean="0"/>
              <a:t> forecast up to 5 hour into the forecast. However, echoes in Wisconsin are too weak and dissipates too early in the </a:t>
            </a:r>
            <a:r>
              <a:rPr lang="en-US" baseline="0" dirty="0" err="1" smtClean="0"/>
              <a:t>EnKF</a:t>
            </a:r>
            <a:r>
              <a:rPr lang="en-US" baseline="0" dirty="0" smtClean="0"/>
              <a:t> forecast. On the other hand, echoes near the Great Lake are over-predicted in s4cn (HWT control member). The northern part of precipitation system start to weaken at 0600 UTC but dissipation is much delayed in S4CN. Cycled 3DAR show better prediction of the structure and location of the middle part of the line during the medium range (7-16 </a:t>
            </a:r>
            <a:r>
              <a:rPr lang="en-US" baseline="0" dirty="0" err="1" smtClean="0"/>
              <a:t>hr</a:t>
            </a:r>
            <a:r>
              <a:rPr lang="en-US" baseline="0" dirty="0" smtClean="0"/>
              <a:t>) forecast. From 9 </a:t>
            </a:r>
            <a:r>
              <a:rPr lang="en-US" baseline="0" dirty="0" err="1" smtClean="0"/>
              <a:t>hr</a:t>
            </a:r>
            <a:r>
              <a:rPr lang="en-US" baseline="0" dirty="0" smtClean="0"/>
              <a:t> forecast, Thom and S4CN forecast become very similar for the southern part of the system (enclosed by pink dashed circles) suggesting the microphysics scheme is taking over the evolution of the system.</a:t>
            </a:r>
            <a:endParaRPr lang="en-US" dirty="0"/>
          </a:p>
        </p:txBody>
      </p:sp>
      <p:sp>
        <p:nvSpPr>
          <p:cNvPr id="4" name="Slide Number Placeholder 3"/>
          <p:cNvSpPr>
            <a:spLocks noGrp="1"/>
          </p:cNvSpPr>
          <p:nvPr>
            <p:ph type="sldNum" sz="quarter" idx="10"/>
          </p:nvPr>
        </p:nvSpPr>
        <p:spPr/>
        <p:txBody>
          <a:bodyPr/>
          <a:lstStyle/>
          <a:p>
            <a:pPr>
              <a:defRPr/>
            </a:pPr>
            <a:fld id="{9F0BA0EE-A574-4FA0-9216-5E615ECD75AD}" type="slidenum">
              <a:rPr lang="en-US" altLang="ko-KR" smtClean="0"/>
              <a:pPr>
                <a:defRPr/>
              </a:pPr>
              <a:t>68</a:t>
            </a:fld>
            <a:endParaRPr lang="en-US" altLang="ko-KR"/>
          </a:p>
        </p:txBody>
      </p:sp>
    </p:spTree>
    <p:extLst>
      <p:ext uri="{BB962C8B-B14F-4D97-AF65-F5344CB8AC3E}">
        <p14:creationId xmlns:p14="http://schemas.microsoft.com/office/powerpoint/2010/main" val="1641815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0BA0EE-A574-4FA0-9216-5E615ECD75AD}" type="slidenum">
              <a:rPr lang="en-US" altLang="ko-KR" smtClean="0"/>
              <a:pPr>
                <a:defRPr/>
              </a:pPr>
              <a:t>70</a:t>
            </a:fld>
            <a:endParaRPr lang="en-US" altLang="ko-KR"/>
          </a:p>
        </p:txBody>
      </p:sp>
    </p:spTree>
    <p:extLst>
      <p:ext uri="{BB962C8B-B14F-4D97-AF65-F5344CB8AC3E}">
        <p14:creationId xmlns:p14="http://schemas.microsoft.com/office/powerpoint/2010/main" val="1596273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0BA0EE-A574-4FA0-9216-5E615ECD75AD}" type="slidenum">
              <a:rPr lang="en-US" altLang="ko-KR" smtClean="0"/>
              <a:pPr>
                <a:defRPr/>
              </a:pPr>
              <a:t>71</a:t>
            </a:fld>
            <a:endParaRPr lang="en-US" altLang="ko-KR"/>
          </a:p>
        </p:txBody>
      </p:sp>
    </p:spTree>
    <p:extLst>
      <p:ext uri="{BB962C8B-B14F-4D97-AF65-F5344CB8AC3E}">
        <p14:creationId xmlns:p14="http://schemas.microsoft.com/office/powerpoint/2010/main" val="2319432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0BA0EE-A574-4FA0-9216-5E615ECD75AD}" type="slidenum">
              <a:rPr lang="en-US" altLang="ko-KR" smtClean="0"/>
              <a:pPr>
                <a:defRPr/>
              </a:pPr>
              <a:t>72</a:t>
            </a:fld>
            <a:endParaRPr lang="en-US" altLang="ko-KR"/>
          </a:p>
        </p:txBody>
      </p:sp>
    </p:spTree>
    <p:extLst>
      <p:ext uri="{BB962C8B-B14F-4D97-AF65-F5344CB8AC3E}">
        <p14:creationId xmlns:p14="http://schemas.microsoft.com/office/powerpoint/2010/main" val="3710634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90BEAC-2574-47B2-A3E1-4E6A433D29E6}" type="slidenum">
              <a:rPr lang="zh-CN" altLang="en-US">
                <a:solidFill>
                  <a:prstClr val="black"/>
                </a:solidFill>
              </a:rPr>
              <a:pPr/>
              <a:t>11</a:t>
            </a:fld>
            <a:endParaRPr lang="en-US" altLang="zh-CN">
              <a:solidFill>
                <a:prstClr val="black"/>
              </a:solidFill>
            </a:endParaRPr>
          </a:p>
        </p:txBody>
      </p:sp>
      <p:sp>
        <p:nvSpPr>
          <p:cNvPr id="409602" name="Rectangle 2"/>
          <p:cNvSpPr>
            <a:spLocks noGrp="1" noRot="1" noChangeAspect="1" noChangeArrowheads="1" noTextEdit="1"/>
          </p:cNvSpPr>
          <p:nvPr>
            <p:ph type="sldImg"/>
          </p:nvPr>
        </p:nvSpPr>
        <p:spPr>
          <a:xfrm>
            <a:off x="990600" y="766763"/>
            <a:ext cx="5119688" cy="3841750"/>
          </a:xfrm>
          <a:ln/>
        </p:spPr>
      </p:sp>
      <p:sp>
        <p:nvSpPr>
          <p:cNvPr id="409603" name="Rectangle 3"/>
          <p:cNvSpPr>
            <a:spLocks noGrp="1" noChangeArrowheads="1"/>
          </p:cNvSpPr>
          <p:nvPr>
            <p:ph type="body" idx="1"/>
          </p:nvPr>
        </p:nvSpPr>
        <p:spPr>
          <a:xfrm>
            <a:off x="708949" y="4862104"/>
            <a:ext cx="5681404" cy="4605245"/>
          </a:xfrm>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0BA0EE-A574-4FA0-9216-5E615ECD75AD}" type="slidenum">
              <a:rPr lang="en-US" altLang="ko-KR" smtClean="0"/>
              <a:pPr>
                <a:defRPr/>
              </a:pPr>
              <a:t>76</a:t>
            </a:fld>
            <a:endParaRPr lang="en-US" altLang="ko-KR"/>
          </a:p>
        </p:txBody>
      </p:sp>
    </p:spTree>
    <p:extLst>
      <p:ext uri="{BB962C8B-B14F-4D97-AF65-F5344CB8AC3E}">
        <p14:creationId xmlns:p14="http://schemas.microsoft.com/office/powerpoint/2010/main" val="245289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Cycled</a:t>
            </a:r>
            <a:r>
              <a:rPr lang="en-US" baseline="0" dirty="0" smtClean="0"/>
              <a:t> </a:t>
            </a:r>
            <a:r>
              <a:rPr lang="en-US" dirty="0" smtClean="0"/>
              <a:t>3DVAR forecast show higher ETS</a:t>
            </a:r>
            <a:r>
              <a:rPr lang="en-US" baseline="0" dirty="0" smtClean="0"/>
              <a:t> score for the surface precipitation than the </a:t>
            </a:r>
            <a:r>
              <a:rPr lang="en-US" baseline="0" dirty="0" err="1" smtClean="0"/>
              <a:t>EnKF</a:t>
            </a:r>
            <a:r>
              <a:rPr lang="en-US" baseline="0" dirty="0" smtClean="0"/>
              <a:t> Thompson forecast before 6 </a:t>
            </a:r>
            <a:r>
              <a:rPr lang="en-US" baseline="0" dirty="0" err="1" smtClean="0"/>
              <a:t>hr</a:t>
            </a:r>
            <a:r>
              <a:rPr lang="en-US" baseline="0" dirty="0" smtClean="0"/>
              <a:t> forecast as </a:t>
            </a:r>
            <a:r>
              <a:rPr lang="en-US" baseline="0" dirty="0" err="1" smtClean="0"/>
              <a:t>stratiform</a:t>
            </a:r>
            <a:r>
              <a:rPr lang="en-US" baseline="0" dirty="0" smtClean="0"/>
              <a:t> rain area and the northern part of system is under-predicted (broken) in the </a:t>
            </a:r>
            <a:r>
              <a:rPr lang="en-US" baseline="0" dirty="0" err="1" smtClean="0"/>
              <a:t>EnKF</a:t>
            </a:r>
            <a:r>
              <a:rPr lang="en-US" baseline="0" dirty="0" smtClean="0"/>
              <a:t> forecasts. </a:t>
            </a:r>
            <a:endParaRPr lang="en-US" dirty="0"/>
          </a:p>
        </p:txBody>
      </p:sp>
      <p:sp>
        <p:nvSpPr>
          <p:cNvPr id="4" name="灯片编号占位符 3"/>
          <p:cNvSpPr>
            <a:spLocks noGrp="1"/>
          </p:cNvSpPr>
          <p:nvPr>
            <p:ph type="sldNum" sz="quarter" idx="10"/>
          </p:nvPr>
        </p:nvSpPr>
        <p:spPr/>
        <p:txBody>
          <a:bodyPr/>
          <a:lstStyle/>
          <a:p>
            <a:pPr>
              <a:defRPr/>
            </a:pPr>
            <a:fld id="{9F0BA0EE-A574-4FA0-9216-5E615ECD75AD}" type="slidenum">
              <a:rPr lang="en-US" altLang="ko-KR" smtClean="0"/>
              <a:pPr>
                <a:defRPr/>
              </a:pPr>
              <a:t>92</a:t>
            </a:fld>
            <a:endParaRPr lang="en-US" altLang="ko-KR"/>
          </a:p>
        </p:txBody>
      </p:sp>
    </p:spTree>
    <p:extLst>
      <p:ext uri="{BB962C8B-B14F-4D97-AF65-F5344CB8AC3E}">
        <p14:creationId xmlns:p14="http://schemas.microsoft.com/office/powerpoint/2010/main" val="2688771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1FEDA-9536-4329-AFD5-08D09F2F87DE}"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3710550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1FEDA-9536-4329-AFD5-08D09F2F87DE}"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419120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eaLnBrk="1" fontAlgn="auto" hangingPunct="1">
              <a:spcBef>
                <a:spcPts val="0"/>
              </a:spcBef>
              <a:spcAft>
                <a:spcPts val="0"/>
              </a:spcAft>
              <a:defRPr/>
            </a:pPr>
            <a:r>
              <a:rPr lang="en-US" sz="1300" dirty="0">
                <a:solidFill>
                  <a:prstClr val="black"/>
                </a:solidFill>
                <a:latin typeface="+mn-lt"/>
              </a:rPr>
              <a:t>To suppress the impact of observations from distant regions upon an analysis caused by spurious correlation due to sampling error</a:t>
            </a:r>
          </a:p>
          <a:p>
            <a:pPr defTabSz="990478" eaLnBrk="1" fontAlgn="auto" hangingPunct="1">
              <a:spcBef>
                <a:spcPts val="0"/>
              </a:spcBef>
              <a:spcAft>
                <a:spcPts val="0"/>
              </a:spcAft>
              <a:defRPr/>
            </a:pPr>
            <a:r>
              <a:rPr lang="en-US" sz="1300" dirty="0">
                <a:solidFill>
                  <a:prstClr val="black"/>
                </a:solidFill>
                <a:latin typeface="+mn-lt"/>
              </a:rPr>
              <a:t>Also increase the rank</a:t>
            </a:r>
          </a:p>
          <a:p>
            <a:pPr defTabSz="990478" eaLnBrk="1" fontAlgn="auto" hangingPunct="1">
              <a:spcBef>
                <a:spcPts val="0"/>
              </a:spcBef>
              <a:spcAft>
                <a:spcPts val="0"/>
              </a:spcAft>
              <a:defRPr/>
            </a:pPr>
            <a:endParaRPr lang="en-US" sz="1300" dirty="0">
              <a:solidFill>
                <a:prstClr val="black"/>
              </a:solidFill>
              <a:latin typeface="+mn-lt"/>
            </a:endParaRPr>
          </a:p>
          <a:p>
            <a:pPr defTabSz="990478" eaLnBrk="1" fontAlgn="auto" hangingPunct="1">
              <a:spcBef>
                <a:spcPts val="0"/>
              </a:spcBef>
              <a:spcAft>
                <a:spcPts val="0"/>
              </a:spcAft>
              <a:defRPr/>
            </a:pPr>
            <a:r>
              <a:rPr lang="en-US" sz="1300" dirty="0">
                <a:solidFill>
                  <a:prstClr val="black"/>
                </a:solidFill>
                <a:latin typeface="+mn-lt"/>
              </a:rPr>
              <a:t>First step is to select the observations only from a region surrounding the location of the analysis grid. Actually this step is intrinsically contained in LETKF at the step 3 of LETKF algorithm. The data selection method is used in </a:t>
            </a:r>
            <a:r>
              <a:rPr lang="en-US" sz="1300" dirty="0" err="1">
                <a:solidFill>
                  <a:prstClr val="black"/>
                </a:solidFill>
                <a:latin typeface="+mn-lt"/>
              </a:rPr>
              <a:t>Houtekamer</a:t>
            </a:r>
            <a:r>
              <a:rPr lang="en-US" sz="1300" dirty="0">
                <a:solidFill>
                  <a:prstClr val="black"/>
                </a:solidFill>
                <a:latin typeface="+mn-lt"/>
              </a:rPr>
              <a:t> and Mitchell (</a:t>
            </a:r>
            <a:r>
              <a:rPr lang="en-US" sz="1300" dirty="0">
                <a:solidFill>
                  <a:prstClr val="black"/>
                </a:solidFill>
                <a:latin typeface="+mn-lt"/>
                <a:hlinkClick r:id="rId3" action="ppaction://hlinkfile" tooltip="Houtekamer, 1998 #25563"/>
              </a:rPr>
              <a:t>1998</a:t>
            </a:r>
            <a:r>
              <a:rPr lang="en-US" sz="1300" dirty="0">
                <a:solidFill>
                  <a:prstClr val="black"/>
                </a:solidFill>
                <a:latin typeface="+mn-lt"/>
              </a:rPr>
              <a:t>). LEKF and LETKF are named with “Local” just for this local analysis approach. In addition to providing better results, this localization approach allows the LETKF analysis to be done more efficiently as a parallel computation (</a:t>
            </a:r>
            <a:r>
              <a:rPr lang="en-US" sz="1300" dirty="0">
                <a:solidFill>
                  <a:prstClr val="black"/>
                </a:solidFill>
                <a:latin typeface="+mn-lt"/>
                <a:hlinkClick r:id="rId4" action="ppaction://hlinkfile" tooltip="Hunt, 2007 #32620"/>
              </a:rPr>
              <a:t>Hunt, </a:t>
            </a:r>
            <a:r>
              <a:rPr lang="en-US" sz="1300" dirty="0" err="1">
                <a:solidFill>
                  <a:prstClr val="black"/>
                </a:solidFill>
                <a:latin typeface="+mn-lt"/>
                <a:hlinkClick r:id="rId4" action="ppaction://hlinkfile" tooltip="Hunt, 2007 #32620"/>
              </a:rPr>
              <a:t>Kostelich</a:t>
            </a:r>
            <a:r>
              <a:rPr lang="en-US" sz="1300" dirty="0">
                <a:solidFill>
                  <a:prstClr val="black"/>
                </a:solidFill>
                <a:latin typeface="+mn-lt"/>
                <a:hlinkClick r:id="rId4" action="ppaction://hlinkfile" tooltip="Hunt, 2007 #32620"/>
              </a:rPr>
              <a:t> et al. (2007</a:t>
            </a:r>
            <a:r>
              <a:rPr lang="en-US" sz="1300" dirty="0">
                <a:solidFill>
                  <a:prstClr val="black"/>
                </a:solidFill>
                <a:latin typeface="+mn-lt"/>
              </a:rPr>
              <a:t>)). However, in this way, the weighting function of the localization is the Heaviside function that weights 1 inside and 0 outside the domain (</a:t>
            </a:r>
            <a:r>
              <a:rPr lang="en-US" sz="1300" dirty="0">
                <a:solidFill>
                  <a:prstClr val="black"/>
                </a:solidFill>
                <a:latin typeface="+mn-lt"/>
                <a:hlinkClick r:id="rId5" action="ppaction://hlinkfile" tooltip="Miyoshi, 2007 #32716"/>
              </a:rPr>
              <a:t>Miyoshi and Yamane (2007</a:t>
            </a:r>
            <a:r>
              <a:rPr lang="en-US" sz="1300" dirty="0">
                <a:solidFill>
                  <a:prstClr val="black"/>
                </a:solidFill>
                <a:latin typeface="+mn-lt"/>
              </a:rPr>
              <a:t>)), then abrupt localization cutoff can result in a noisy analysis (</a:t>
            </a:r>
            <a:r>
              <a:rPr lang="en-US" sz="1300" dirty="0" err="1">
                <a:solidFill>
                  <a:prstClr val="black"/>
                </a:solidFill>
                <a:latin typeface="+mn-lt"/>
                <a:hlinkClick r:id="rId6" action="ppaction://hlinkfile" tooltip="Greybush, 2011 #34624"/>
              </a:rPr>
              <a:t>Greybush</a:t>
            </a:r>
            <a:r>
              <a:rPr lang="en-US" sz="1300" dirty="0">
                <a:solidFill>
                  <a:prstClr val="black"/>
                </a:solidFill>
                <a:latin typeface="+mn-lt"/>
                <a:hlinkClick r:id="rId6" action="ppaction://hlinkfile" tooltip="Greybush, 2011 #34624"/>
              </a:rPr>
              <a:t>, </a:t>
            </a:r>
            <a:r>
              <a:rPr lang="en-US" sz="1300" dirty="0" err="1">
                <a:solidFill>
                  <a:prstClr val="black"/>
                </a:solidFill>
                <a:latin typeface="+mn-lt"/>
                <a:hlinkClick r:id="rId6" action="ppaction://hlinkfile" tooltip="Greybush, 2011 #34624"/>
              </a:rPr>
              <a:t>Kalnay</a:t>
            </a:r>
            <a:r>
              <a:rPr lang="en-US" sz="1300" dirty="0">
                <a:solidFill>
                  <a:prstClr val="black"/>
                </a:solidFill>
                <a:latin typeface="+mn-lt"/>
                <a:hlinkClick r:id="rId6" action="ppaction://hlinkfile" tooltip="Greybush, 2011 #34624"/>
              </a:rPr>
              <a:t> et al. (2011</a:t>
            </a:r>
            <a:r>
              <a:rPr lang="en-US" sz="1300" dirty="0">
                <a:solidFill>
                  <a:prstClr val="black"/>
                </a:solidFill>
                <a:latin typeface="+mn-lt"/>
              </a:rPr>
              <a:t>)). So Hunt et al. (</a:t>
            </a:r>
            <a:r>
              <a:rPr lang="en-US" sz="1300" dirty="0">
                <a:solidFill>
                  <a:prstClr val="black"/>
                </a:solidFill>
                <a:latin typeface="+mn-lt"/>
                <a:hlinkClick r:id="rId4" action="ppaction://hlinkfile" tooltip="Hunt, 2007 #32620"/>
              </a:rPr>
              <a:t>2007</a:t>
            </a:r>
            <a:r>
              <a:rPr lang="en-US" sz="1300" dirty="0">
                <a:solidFill>
                  <a:prstClr val="black"/>
                </a:solidFill>
                <a:latin typeface="+mn-lt"/>
              </a:rPr>
              <a:t>) proposed a “smoothed localization”, called R localization, also called “observation localization” in </a:t>
            </a:r>
            <a:r>
              <a:rPr lang="en-US" sz="1300" dirty="0" err="1">
                <a:solidFill>
                  <a:prstClr val="black"/>
                </a:solidFill>
                <a:latin typeface="+mn-lt"/>
              </a:rPr>
              <a:t>Nerger</a:t>
            </a:r>
            <a:r>
              <a:rPr lang="en-US" sz="1300" dirty="0">
                <a:solidFill>
                  <a:prstClr val="black"/>
                </a:solidFill>
                <a:latin typeface="+mn-lt"/>
              </a:rPr>
              <a:t> and </a:t>
            </a:r>
            <a:r>
              <a:rPr lang="en-US" sz="1300" dirty="0" err="1">
                <a:solidFill>
                  <a:prstClr val="black"/>
                </a:solidFill>
                <a:latin typeface="+mn-lt"/>
              </a:rPr>
              <a:t>Janjic</a:t>
            </a:r>
            <a:r>
              <a:rPr lang="en-US" sz="1300" dirty="0">
                <a:solidFill>
                  <a:prstClr val="black"/>
                </a:solidFill>
                <a:latin typeface="+mn-lt"/>
              </a:rPr>
              <a:t> (</a:t>
            </a:r>
            <a:r>
              <a:rPr lang="en-US" sz="1300" dirty="0">
                <a:solidFill>
                  <a:prstClr val="black"/>
                </a:solidFill>
                <a:latin typeface="+mn-lt"/>
                <a:hlinkClick r:id="rId7" action="ppaction://hlinkfile" tooltip="Nerger, 2012 #34629"/>
              </a:rPr>
              <a:t>2012</a:t>
            </a:r>
            <a:r>
              <a:rPr lang="en-US" sz="1300" dirty="0">
                <a:solidFill>
                  <a:prstClr val="black"/>
                </a:solidFill>
                <a:latin typeface="+mn-lt"/>
              </a:rPr>
              <a:t>), by multiplying the observational error variance (which is the element of diagonal matrix </a:t>
            </a:r>
            <a:r>
              <a:rPr lang="en-US" sz="1300" b="1" i="1" dirty="0">
                <a:solidFill>
                  <a:prstClr val="black"/>
                </a:solidFill>
                <a:latin typeface="+mn-lt"/>
              </a:rPr>
              <a:t>R</a:t>
            </a:r>
            <a:r>
              <a:rPr lang="en-US" sz="1300" dirty="0">
                <a:solidFill>
                  <a:prstClr val="black"/>
                </a:solidFill>
                <a:latin typeface="+mn-lt"/>
              </a:rPr>
              <a:t>) by the inverse of a localization weighting function. This weight function, also called localization function, decays smoothly from one to zero as the distance of the observations from the analysis grid point increases.</a:t>
            </a:r>
          </a:p>
          <a:p>
            <a:pPr defTabSz="990478" eaLnBrk="1" fontAlgn="auto" hangingPunct="1">
              <a:spcBef>
                <a:spcPts val="0"/>
              </a:spcBef>
              <a:spcAft>
                <a:spcPts val="0"/>
              </a:spcAft>
              <a:defRPr/>
            </a:pPr>
            <a:endParaRPr lang="en-US" sz="1300" dirty="0">
              <a:solidFill>
                <a:prstClr val="black"/>
              </a:solidFill>
              <a:latin typeface="+mn-lt"/>
            </a:endParaRPr>
          </a:p>
          <a:p>
            <a:endParaRPr lang="en-US" dirty="0"/>
          </a:p>
        </p:txBody>
      </p:sp>
      <p:sp>
        <p:nvSpPr>
          <p:cNvPr id="4" name="Slide Number Placeholder 3"/>
          <p:cNvSpPr>
            <a:spLocks noGrp="1"/>
          </p:cNvSpPr>
          <p:nvPr>
            <p:ph type="sldNum" sz="quarter" idx="10"/>
          </p:nvPr>
        </p:nvSpPr>
        <p:spPr/>
        <p:txBody>
          <a:bodyPr/>
          <a:lstStyle/>
          <a:p>
            <a:fld id="{9911FEDA-9536-4329-AFD5-08D09F2F87DE}"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297635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1FEDA-9536-4329-AFD5-08D09F2F87DE}"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2320703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90478" eaLnBrk="1" fontAlgn="auto" hangingPunct="1">
              <a:spcBef>
                <a:spcPts val="0"/>
              </a:spcBef>
              <a:spcAft>
                <a:spcPts val="0"/>
              </a:spcAft>
              <a:defRPr/>
            </a:pPr>
            <a:r>
              <a:rPr lang="en-US" dirty="0" smtClean="0"/>
              <a:t>Why Different linearization leads to different analysis, and linearization about better state helps </a:t>
            </a:r>
            <a:r>
              <a:rPr lang="en-US" dirty="0" err="1" smtClean="0"/>
              <a:t>EnSRF</a:t>
            </a:r>
            <a:r>
              <a:rPr lang="en-US" dirty="0" smtClean="0"/>
              <a:t> outperform LETKF</a:t>
            </a:r>
          </a:p>
          <a:p>
            <a:endParaRPr lang="en-US" dirty="0"/>
          </a:p>
        </p:txBody>
      </p:sp>
      <p:sp>
        <p:nvSpPr>
          <p:cNvPr id="4" name="Slide Number Placeholder 3"/>
          <p:cNvSpPr>
            <a:spLocks noGrp="1"/>
          </p:cNvSpPr>
          <p:nvPr>
            <p:ph type="sldNum" sz="quarter" idx="10"/>
          </p:nvPr>
        </p:nvSpPr>
        <p:spPr/>
        <p:txBody>
          <a:bodyPr/>
          <a:lstStyle/>
          <a:p>
            <a:fld id="{9911FEDA-9536-4329-AFD5-08D09F2F87DE}"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544169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90478" eaLnBrk="1" fontAlgn="auto" hangingPunct="1">
              <a:spcBef>
                <a:spcPts val="0"/>
              </a:spcBef>
              <a:spcAft>
                <a:spcPts val="0"/>
              </a:spcAft>
              <a:defRPr/>
            </a:pPr>
            <a:r>
              <a:rPr lang="en-US" dirty="0" smtClean="0"/>
              <a:t>Why Different linearization leads to different analysis, and linearization about better state helps </a:t>
            </a:r>
            <a:r>
              <a:rPr lang="en-US" dirty="0" err="1" smtClean="0"/>
              <a:t>EnSRF</a:t>
            </a:r>
            <a:r>
              <a:rPr lang="en-US" dirty="0" smtClean="0"/>
              <a:t> outperform LETKF</a:t>
            </a:r>
          </a:p>
          <a:p>
            <a:endParaRPr lang="en-US" dirty="0"/>
          </a:p>
        </p:txBody>
      </p:sp>
      <p:sp>
        <p:nvSpPr>
          <p:cNvPr id="4" name="Slide Number Placeholder 3"/>
          <p:cNvSpPr>
            <a:spLocks noGrp="1"/>
          </p:cNvSpPr>
          <p:nvPr>
            <p:ph type="sldNum" sz="quarter" idx="10"/>
          </p:nvPr>
        </p:nvSpPr>
        <p:spPr/>
        <p:txBody>
          <a:bodyPr/>
          <a:lstStyle/>
          <a:p>
            <a:fld id="{9911FEDA-9536-4329-AFD5-08D09F2F87DE}"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544169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9524" indent="-309524">
              <a:buFont typeface="Arial" panose="020B0604020202020204" pitchFamily="34" charset="0"/>
              <a:buChar char="•"/>
            </a:pPr>
            <a:r>
              <a:rPr lang="en-US" dirty="0" smtClean="0"/>
              <a:t>In the final stage, </a:t>
            </a:r>
          </a:p>
          <a:p>
            <a:pPr marL="804763" lvl="1" indent="-309524">
              <a:buFont typeface="Arial" panose="020B0604020202020204" pitchFamily="34" charset="0"/>
              <a:buChar char="•"/>
            </a:pPr>
            <a:r>
              <a:rPr lang="en-US" dirty="0" smtClean="0"/>
              <a:t>some difference in the RMSD of wind components, which might be related to the effect of localization on balance; less imbalance</a:t>
            </a:r>
            <a:r>
              <a:rPr lang="en-US" baseline="0" dirty="0" smtClean="0"/>
              <a:t> in LETKF analysis</a:t>
            </a:r>
            <a:r>
              <a:rPr lang="en-US" dirty="0" smtClean="0"/>
              <a:t> </a:t>
            </a:r>
          </a:p>
          <a:p>
            <a:pPr marL="804763" lvl="1" indent="-309524">
              <a:buFont typeface="Arial" panose="020B0604020202020204" pitchFamily="34" charset="0"/>
              <a:buChar char="•"/>
            </a:pPr>
            <a:r>
              <a:rPr lang="en-US" dirty="0" smtClean="0"/>
              <a:t>for difference in the RMSD of reflectivity,  it is because the observations are only thinned in horizontal,</a:t>
            </a:r>
            <a:r>
              <a:rPr lang="en-US" baseline="0" dirty="0" smtClean="0"/>
              <a:t> so there is still effect of nonlinear observation through vertical direction.</a:t>
            </a:r>
            <a:r>
              <a:rPr lang="en-US" dirty="0" smtClean="0"/>
              <a:t> </a:t>
            </a:r>
          </a:p>
          <a:p>
            <a:pPr marL="309524" indent="-309524">
              <a:buFont typeface="Arial" panose="020B0604020202020204" pitchFamily="34" charset="0"/>
              <a:buChar char="•"/>
            </a:pPr>
            <a:endParaRPr lang="en-US" dirty="0" smtClean="0"/>
          </a:p>
          <a:p>
            <a:pPr marL="309524" indent="-309524">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9911FEDA-9536-4329-AFD5-08D09F2F87DE}"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196410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90478" eaLnBrk="1" fontAlgn="auto" hangingPunct="1">
              <a:spcBef>
                <a:spcPts val="0"/>
              </a:spcBef>
              <a:spcAft>
                <a:spcPts val="0"/>
              </a:spcAft>
              <a:defRPr/>
            </a:pPr>
            <a:r>
              <a:rPr lang="en-US" dirty="0" smtClean="0"/>
              <a:t>the original reflectivity dataset is split into 2 smaller datasets. Then LETKF processes the 2 smaller datasets in 2 analysis batches sequentially. In each analysis batch, the observations in the smaller dataset are still processed simultaneously. </a:t>
            </a:r>
          </a:p>
          <a:p>
            <a:endParaRPr lang="en-US" dirty="0" smtClean="0"/>
          </a:p>
          <a:p>
            <a:r>
              <a:rPr lang="en-US" dirty="0" smtClean="0"/>
              <a:t>black curve is for </a:t>
            </a:r>
            <a:r>
              <a:rPr lang="en-US" dirty="0" err="1" smtClean="0"/>
              <a:t>EnSRF</a:t>
            </a:r>
            <a:r>
              <a:rPr lang="en-US" dirty="0" smtClean="0"/>
              <a:t>; </a:t>
            </a:r>
          </a:p>
          <a:p>
            <a:r>
              <a:rPr lang="en-US" dirty="0" smtClean="0"/>
              <a:t>red curve is for LETKF with all the observation in 1 batch;</a:t>
            </a:r>
          </a:p>
          <a:p>
            <a:r>
              <a:rPr lang="en-US" dirty="0" smtClean="0"/>
              <a:t>blue curve is for LETKF with 2 batches of observation.</a:t>
            </a:r>
          </a:p>
          <a:p>
            <a:endParaRPr lang="en-US" dirty="0"/>
          </a:p>
        </p:txBody>
      </p:sp>
      <p:sp>
        <p:nvSpPr>
          <p:cNvPr id="4" name="Slide Number Placeholder 3"/>
          <p:cNvSpPr>
            <a:spLocks noGrp="1"/>
          </p:cNvSpPr>
          <p:nvPr>
            <p:ph type="sldNum" sz="quarter" idx="10"/>
          </p:nvPr>
        </p:nvSpPr>
        <p:spPr/>
        <p:txBody>
          <a:bodyPr/>
          <a:lstStyle/>
          <a:p>
            <a:fld id="{9911FEDA-9536-4329-AFD5-08D09F2F87DE}"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3801903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宋体" pitchFamily="2" charset="-122"/>
              </a:rPr>
              <a:t>Probability-matched score generally better than any ensemble member</a:t>
            </a:r>
          </a:p>
          <a:p>
            <a:r>
              <a:rPr lang="en-US" smtClean="0">
                <a:ea typeface="宋体" pitchFamily="2" charset="-122"/>
              </a:rPr>
              <a:t>2 km score no-better than the best 4-km ensemble member – may be due to physics</a:t>
            </a:r>
          </a:p>
          <a:p>
            <a:r>
              <a:rPr lang="en-US" smtClean="0">
                <a:ea typeface="宋体" pitchFamily="2" charset="-122"/>
              </a:rPr>
              <a:t>1-km score better than any 4-km member and than the 4 km PM score.</a:t>
            </a:r>
          </a:p>
          <a:p>
            <a:endParaRPr lang="en-US" smtClean="0">
              <a:ea typeface="宋体" pitchFamily="2" charset="-122"/>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882" eaLnBrk="0" hangingPunct="0">
              <a:defRPr>
                <a:solidFill>
                  <a:schemeClr val="tx1"/>
                </a:solidFill>
                <a:latin typeface="Arial" charset="0"/>
              </a:defRPr>
            </a:lvl1pPr>
            <a:lvl2pPr marL="788660" indent="-303332" defTabSz="990882" eaLnBrk="0" hangingPunct="0">
              <a:defRPr>
                <a:solidFill>
                  <a:schemeClr val="tx1"/>
                </a:solidFill>
                <a:latin typeface="Arial" charset="0"/>
              </a:defRPr>
            </a:lvl2pPr>
            <a:lvl3pPr marL="1213325" indent="-242664" defTabSz="990882" eaLnBrk="0" hangingPunct="0">
              <a:defRPr>
                <a:solidFill>
                  <a:schemeClr val="tx1"/>
                </a:solidFill>
                <a:latin typeface="Arial" charset="0"/>
              </a:defRPr>
            </a:lvl3pPr>
            <a:lvl4pPr marL="1698654" indent="-242664" defTabSz="990882" eaLnBrk="0" hangingPunct="0">
              <a:defRPr>
                <a:solidFill>
                  <a:schemeClr val="tx1"/>
                </a:solidFill>
                <a:latin typeface="Arial" charset="0"/>
              </a:defRPr>
            </a:lvl4pPr>
            <a:lvl5pPr marL="2183984" indent="-242664" defTabSz="990882" eaLnBrk="0" hangingPunct="0">
              <a:defRPr>
                <a:solidFill>
                  <a:schemeClr val="tx1"/>
                </a:solidFill>
                <a:latin typeface="Arial" charset="0"/>
              </a:defRPr>
            </a:lvl5pPr>
            <a:lvl6pPr marL="2669314" indent="-242664" defTabSz="990882" eaLnBrk="0" fontAlgn="base" hangingPunct="0">
              <a:spcBef>
                <a:spcPct val="0"/>
              </a:spcBef>
              <a:spcAft>
                <a:spcPct val="0"/>
              </a:spcAft>
              <a:defRPr>
                <a:solidFill>
                  <a:schemeClr val="tx1"/>
                </a:solidFill>
                <a:latin typeface="Arial" charset="0"/>
              </a:defRPr>
            </a:lvl6pPr>
            <a:lvl7pPr marL="3154644" indent="-242664" defTabSz="990882" eaLnBrk="0" fontAlgn="base" hangingPunct="0">
              <a:spcBef>
                <a:spcPct val="0"/>
              </a:spcBef>
              <a:spcAft>
                <a:spcPct val="0"/>
              </a:spcAft>
              <a:defRPr>
                <a:solidFill>
                  <a:schemeClr val="tx1"/>
                </a:solidFill>
                <a:latin typeface="Arial" charset="0"/>
              </a:defRPr>
            </a:lvl7pPr>
            <a:lvl8pPr marL="3639974" indent="-242664" defTabSz="990882" eaLnBrk="0" fontAlgn="base" hangingPunct="0">
              <a:spcBef>
                <a:spcPct val="0"/>
              </a:spcBef>
              <a:spcAft>
                <a:spcPct val="0"/>
              </a:spcAft>
              <a:defRPr>
                <a:solidFill>
                  <a:schemeClr val="tx1"/>
                </a:solidFill>
                <a:latin typeface="Arial" charset="0"/>
              </a:defRPr>
            </a:lvl8pPr>
            <a:lvl9pPr marL="4125304" indent="-242664" defTabSz="990882" eaLnBrk="0" fontAlgn="base" hangingPunct="0">
              <a:spcBef>
                <a:spcPct val="0"/>
              </a:spcBef>
              <a:spcAft>
                <a:spcPct val="0"/>
              </a:spcAft>
              <a:defRPr>
                <a:solidFill>
                  <a:schemeClr val="tx1"/>
                </a:solidFill>
                <a:latin typeface="Arial" charset="0"/>
              </a:defRPr>
            </a:lvl9pPr>
          </a:lstStyle>
          <a:p>
            <a:pPr eaLnBrk="1" hangingPunct="1"/>
            <a:fld id="{65D32129-9B53-44FB-96D2-800A490718AA}" type="slidenum">
              <a:rPr lang="en-US" smtClean="0">
                <a:solidFill>
                  <a:prstClr val="black"/>
                </a:solidFill>
                <a:latin typeface="Calibri" pitchFamily="34" charset="0"/>
              </a:rPr>
              <a:pPr eaLnBrk="1" hangingPunct="1"/>
              <a:t>19</a:t>
            </a:fld>
            <a:endParaRPr lang="en-US" smtClean="0">
              <a:solidFill>
                <a:prstClr val="black"/>
              </a:solidFill>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1E621F-808D-4B88-9C73-5E5B5A84EF71}" type="slidenum">
              <a:rPr lang="en-US">
                <a:solidFill>
                  <a:prstClr val="black"/>
                </a:solidFill>
              </a:rPr>
              <a:pPr/>
              <a:t>119</a:t>
            </a:fld>
            <a:endParaRPr lang="en-US">
              <a:solidFill>
                <a:prstClr val="black"/>
              </a:solidFill>
            </a:endParaRPr>
          </a:p>
        </p:txBody>
      </p:sp>
      <p:sp>
        <p:nvSpPr>
          <p:cNvPr id="104450" name="Rectangle 2"/>
          <p:cNvSpPr>
            <a:spLocks noGrp="1" noRot="1" noChangeAspect="1" noChangeArrowheads="1" noTextEdit="1"/>
          </p:cNvSpPr>
          <p:nvPr>
            <p:ph type="sldImg"/>
          </p:nvPr>
        </p:nvSpPr>
        <p:spPr>
          <a:xfrm>
            <a:off x="992188" y="768350"/>
            <a:ext cx="5118100" cy="3838575"/>
          </a:xfrm>
          <a:ln/>
        </p:spPr>
      </p:sp>
      <p:sp>
        <p:nvSpPr>
          <p:cNvPr id="104451" name="Rectangle 3"/>
          <p:cNvSpPr>
            <a:spLocks noGrp="1" noChangeArrowheads="1"/>
          </p:cNvSpPr>
          <p:nvPr>
            <p:ph type="body" idx="1"/>
          </p:nvPr>
        </p:nvSpPr>
        <p:spPr>
          <a:xfrm>
            <a:off x="709930" y="4863343"/>
            <a:ext cx="5679440" cy="4603187"/>
          </a:xfrm>
        </p:spPr>
        <p:txBody>
          <a:bodyPr/>
          <a:lstStyle/>
          <a:p>
            <a:r>
              <a:rPr lang="en-US">
                <a:solidFill>
                  <a:srgbClr val="000000"/>
                </a:solidFill>
              </a:rPr>
              <a:t>The EnKF is a 4-d data-assimilation method that uses a Monte-Carlo</a:t>
            </a:r>
          </a:p>
          <a:p>
            <a:r>
              <a:rPr lang="en-US">
                <a:solidFill>
                  <a:srgbClr val="000000"/>
                </a:solidFill>
              </a:rPr>
              <a:t>ensemble of short-range forecasts to estimate the covariances of the forecast</a:t>
            </a:r>
          </a:p>
          <a:p>
            <a:r>
              <a:rPr lang="en-US">
                <a:solidFill>
                  <a:srgbClr val="000000"/>
                </a:solidFill>
              </a:rPr>
              <a:t>error (Evensen,1994).</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ea typeface="宋体" pitchFamily="2" charset="-122"/>
            </a:endParaRP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804642" indent="-309478" eaLnBrk="0" hangingPunct="0">
              <a:defRPr>
                <a:solidFill>
                  <a:schemeClr val="tx1"/>
                </a:solidFill>
                <a:latin typeface="Arial" pitchFamily="34" charset="0"/>
                <a:ea typeface="ＭＳ Ｐゴシック" pitchFamily="34" charset="-128"/>
              </a:defRPr>
            </a:lvl2pPr>
            <a:lvl3pPr marL="1237910" indent="-247582" eaLnBrk="0" hangingPunct="0">
              <a:defRPr>
                <a:solidFill>
                  <a:schemeClr val="tx1"/>
                </a:solidFill>
                <a:latin typeface="Arial" pitchFamily="34" charset="0"/>
                <a:ea typeface="ＭＳ Ｐゴシック" pitchFamily="34" charset="-128"/>
              </a:defRPr>
            </a:lvl3pPr>
            <a:lvl4pPr marL="1733074" indent="-247582" eaLnBrk="0" hangingPunct="0">
              <a:defRPr>
                <a:solidFill>
                  <a:schemeClr val="tx1"/>
                </a:solidFill>
                <a:latin typeface="Arial" pitchFamily="34" charset="0"/>
                <a:ea typeface="ＭＳ Ｐゴシック" pitchFamily="34" charset="-128"/>
              </a:defRPr>
            </a:lvl4pPr>
            <a:lvl5pPr marL="2228238" indent="-247582" eaLnBrk="0" hangingPunct="0">
              <a:defRPr>
                <a:solidFill>
                  <a:schemeClr val="tx1"/>
                </a:solidFill>
                <a:latin typeface="Arial" pitchFamily="34" charset="0"/>
                <a:ea typeface="ＭＳ Ｐゴシック" pitchFamily="34" charset="-128"/>
              </a:defRPr>
            </a:lvl5pPr>
            <a:lvl6pPr marL="2723403" indent="-247582" eaLnBrk="0" fontAlgn="base" hangingPunct="0">
              <a:spcBef>
                <a:spcPct val="0"/>
              </a:spcBef>
              <a:spcAft>
                <a:spcPct val="0"/>
              </a:spcAft>
              <a:defRPr>
                <a:solidFill>
                  <a:schemeClr val="tx1"/>
                </a:solidFill>
                <a:latin typeface="Arial" pitchFamily="34" charset="0"/>
                <a:ea typeface="ＭＳ Ｐゴシック" pitchFamily="34" charset="-128"/>
              </a:defRPr>
            </a:lvl6pPr>
            <a:lvl7pPr marL="3218566" indent="-247582" eaLnBrk="0" fontAlgn="base" hangingPunct="0">
              <a:spcBef>
                <a:spcPct val="0"/>
              </a:spcBef>
              <a:spcAft>
                <a:spcPct val="0"/>
              </a:spcAft>
              <a:defRPr>
                <a:solidFill>
                  <a:schemeClr val="tx1"/>
                </a:solidFill>
                <a:latin typeface="Arial" pitchFamily="34" charset="0"/>
                <a:ea typeface="ＭＳ Ｐゴシック" pitchFamily="34" charset="-128"/>
              </a:defRPr>
            </a:lvl7pPr>
            <a:lvl8pPr marL="3713731" indent="-247582" eaLnBrk="0" fontAlgn="base" hangingPunct="0">
              <a:spcBef>
                <a:spcPct val="0"/>
              </a:spcBef>
              <a:spcAft>
                <a:spcPct val="0"/>
              </a:spcAft>
              <a:defRPr>
                <a:solidFill>
                  <a:schemeClr val="tx1"/>
                </a:solidFill>
                <a:latin typeface="Arial" pitchFamily="34" charset="0"/>
                <a:ea typeface="ＭＳ Ｐゴシック" pitchFamily="34" charset="-128"/>
              </a:defRPr>
            </a:lvl8pPr>
            <a:lvl9pPr marL="4208893" indent="-247582"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18B082D-0AC8-42E9-9D55-3BCE279BD342}" type="slidenum">
              <a:rPr lang="en-US" altLang="zh-CN" smtClean="0">
                <a:solidFill>
                  <a:prstClr val="black"/>
                </a:solidFill>
                <a:latin typeface="Calibri" pitchFamily="34" charset="0"/>
                <a:ea typeface="宋体" pitchFamily="2" charset="-122"/>
              </a:rPr>
              <a:pPr eaLnBrk="1" hangingPunct="1"/>
              <a:t>125</a:t>
            </a:fld>
            <a:endParaRPr lang="en-US" altLang="zh-CN" smtClean="0">
              <a:solidFill>
                <a:prstClr val="black"/>
              </a:solidFill>
              <a:latin typeface="Calibri" pitchFamily="34" charset="0"/>
              <a:ea typeface="宋体" pitchFamily="2"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row is the 3</a:t>
            </a:r>
            <a:r>
              <a:rPr lang="en-US" baseline="0" dirty="0" smtClean="0"/>
              <a:t> hour forecast RMSE in </a:t>
            </a:r>
            <a:r>
              <a:rPr lang="en-US" dirty="0" smtClean="0"/>
              <a:t>the vertical distribution. The second</a:t>
            </a:r>
            <a:r>
              <a:rPr lang="en-US" baseline="0" dirty="0" smtClean="0"/>
              <a:t> is the domain and time averaged RMSE (3 to </a:t>
            </a:r>
            <a:r>
              <a:rPr lang="en-US" baseline="0" smtClean="0"/>
              <a:t>18 hours).</a:t>
            </a:r>
            <a:r>
              <a:rPr lang="en-US" smtClean="0"/>
              <a:t>  </a:t>
            </a:r>
            <a:endParaRPr lang="en-US" dirty="0"/>
          </a:p>
        </p:txBody>
      </p:sp>
      <p:sp>
        <p:nvSpPr>
          <p:cNvPr id="4" name="Slide Number Placeholder 3"/>
          <p:cNvSpPr>
            <a:spLocks noGrp="1"/>
          </p:cNvSpPr>
          <p:nvPr>
            <p:ph type="sldNum" sz="quarter" idx="10"/>
          </p:nvPr>
        </p:nvSpPr>
        <p:spPr/>
        <p:txBody>
          <a:bodyPr/>
          <a:lstStyle/>
          <a:p>
            <a:fld id="{9852E7AE-FE1E-46AE-AA1F-EF107128DC8A}" type="slidenum">
              <a:rPr lang="en-US" smtClean="0">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30830592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5-7 is for the outer domain forecast (40km horizontal resolution) </a:t>
            </a:r>
            <a:endParaRPr lang="en-US" dirty="0"/>
          </a:p>
        </p:txBody>
      </p:sp>
      <p:sp>
        <p:nvSpPr>
          <p:cNvPr id="4" name="Slide Number Placeholder 3"/>
          <p:cNvSpPr>
            <a:spLocks noGrp="1"/>
          </p:cNvSpPr>
          <p:nvPr>
            <p:ph type="sldNum" sz="quarter" idx="10"/>
          </p:nvPr>
        </p:nvSpPr>
        <p:spPr/>
        <p:txBody>
          <a:bodyPr/>
          <a:lstStyle/>
          <a:p>
            <a:fld id="{9852E7AE-FE1E-46AE-AA1F-EF107128DC8A}"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271178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row is the 3</a:t>
            </a:r>
            <a:r>
              <a:rPr lang="en-US" baseline="0" dirty="0" smtClean="0"/>
              <a:t> hour forecast RMSE in </a:t>
            </a:r>
            <a:r>
              <a:rPr lang="en-US" dirty="0" smtClean="0"/>
              <a:t>the vertical distribution. The second</a:t>
            </a:r>
            <a:r>
              <a:rPr lang="en-US" baseline="0" dirty="0" smtClean="0"/>
              <a:t> is the domain and time averaged RMSE (3 to </a:t>
            </a:r>
            <a:r>
              <a:rPr lang="en-US" baseline="0" smtClean="0"/>
              <a:t>18 hours).</a:t>
            </a:r>
            <a:r>
              <a:rPr lang="en-US" smtClean="0"/>
              <a:t>  </a:t>
            </a:r>
            <a:endParaRPr lang="en-US" dirty="0"/>
          </a:p>
        </p:txBody>
      </p:sp>
      <p:sp>
        <p:nvSpPr>
          <p:cNvPr id="4" name="Slide Number Placeholder 3"/>
          <p:cNvSpPr>
            <a:spLocks noGrp="1"/>
          </p:cNvSpPr>
          <p:nvPr>
            <p:ph type="sldNum" sz="quarter" idx="10"/>
          </p:nvPr>
        </p:nvSpPr>
        <p:spPr/>
        <p:txBody>
          <a:bodyPr/>
          <a:lstStyle/>
          <a:p>
            <a:fld id="{9852E7AE-FE1E-46AE-AA1F-EF107128DC8A}"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3083059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29" eaLnBrk="1" fontAlgn="auto" hangingPunct="1">
              <a:spcBef>
                <a:spcPts val="0"/>
              </a:spcBef>
              <a:spcAft>
                <a:spcPts val="0"/>
              </a:spcAft>
              <a:defRPr/>
            </a:pPr>
            <a:r>
              <a:rPr lang="en-US" dirty="0" smtClean="0"/>
              <a:t>Slide</a:t>
            </a:r>
            <a:r>
              <a:rPr lang="en-US" baseline="0" dirty="0" smtClean="0"/>
              <a:t> 8-11 is for the inner domain precipitation forecast (13 km horizontal resolution) </a:t>
            </a:r>
            <a:endParaRPr lang="en-US" dirty="0" smtClean="0"/>
          </a:p>
          <a:p>
            <a:pPr defTabSz="990429" eaLnBrk="1" fontAlgn="auto" hangingPunct="1">
              <a:spcBef>
                <a:spcPts val="0"/>
              </a:spcBef>
              <a:spcAft>
                <a:spcPts val="0"/>
              </a:spcAft>
              <a:defRPr/>
            </a:pPr>
            <a:endParaRPr lang="en-US" dirty="0">
              <a:latin typeface="+mn-lt"/>
            </a:endParaRPr>
          </a:p>
          <a:p>
            <a:pPr defTabSz="990429" eaLnBrk="1" fontAlgn="auto" hangingPunct="1">
              <a:spcBef>
                <a:spcPts val="0"/>
              </a:spcBef>
              <a:spcAft>
                <a:spcPts val="0"/>
              </a:spcAft>
              <a:defRPr/>
            </a:pPr>
            <a:r>
              <a:rPr lang="en-US" dirty="0">
                <a:latin typeface="+mn-lt"/>
              </a:rPr>
              <a:t>The first case is the May 10</a:t>
            </a:r>
            <a:r>
              <a:rPr lang="en-US" baseline="30000" dirty="0">
                <a:latin typeface="+mn-lt"/>
              </a:rPr>
              <a:t>th</a:t>
            </a:r>
            <a:r>
              <a:rPr lang="en-US" dirty="0">
                <a:latin typeface="+mn-lt"/>
              </a:rPr>
              <a:t> OK tornado outbreak. The first row is 9 hours forecast start from 12 UTC May 10 2010; The second row is 11 hours forecast. Since the model resolution is of 13km, we didn’t expect the forecast to describe the detail of storm structure. For both </a:t>
            </a:r>
            <a:r>
              <a:rPr lang="en-US" dirty="0" err="1">
                <a:latin typeface="+mn-lt"/>
              </a:rPr>
              <a:t>EnKF</a:t>
            </a:r>
            <a:r>
              <a:rPr lang="en-US" dirty="0">
                <a:latin typeface="+mn-lt"/>
              </a:rPr>
              <a:t> and GSI, the predicted storms are relatively weaker than observation. But </a:t>
            </a:r>
            <a:r>
              <a:rPr lang="en-US" dirty="0" err="1">
                <a:latin typeface="+mn-lt"/>
              </a:rPr>
              <a:t>EnKF</a:t>
            </a:r>
            <a:r>
              <a:rPr lang="en-US" dirty="0">
                <a:latin typeface="+mn-lt"/>
              </a:rPr>
              <a:t> is better than GSI in the prediction of storm position and intensity. It could be seen the </a:t>
            </a:r>
            <a:r>
              <a:rPr lang="en-US" dirty="0" err="1">
                <a:latin typeface="+mn-lt"/>
              </a:rPr>
              <a:t>EnKF</a:t>
            </a:r>
            <a:r>
              <a:rPr lang="en-US" dirty="0">
                <a:latin typeface="+mn-lt"/>
              </a:rPr>
              <a:t> predicted </a:t>
            </a:r>
            <a:r>
              <a:rPr lang="en-US" dirty="0" err="1">
                <a:latin typeface="+mn-lt"/>
              </a:rPr>
              <a:t>rainband</a:t>
            </a:r>
            <a:r>
              <a:rPr lang="en-US" dirty="0">
                <a:latin typeface="+mn-lt"/>
              </a:rPr>
              <a:t> is very close to the observation with several scatted storms along the dry line. Moreover, it describes largest storm A which suited in the south boundary of Kansas pretty well. However, the GSI predicted </a:t>
            </a:r>
            <a:r>
              <a:rPr lang="en-US" dirty="0" err="1">
                <a:latin typeface="+mn-lt"/>
              </a:rPr>
              <a:t>rainband</a:t>
            </a:r>
            <a:r>
              <a:rPr lang="en-US" dirty="0">
                <a:latin typeface="+mn-lt"/>
              </a:rPr>
              <a:t> is moving slowly and about half degree west to the observation. It almost failed to describe the storms within the Oklahoma state. </a:t>
            </a:r>
            <a:endParaRPr lang="en-US" dirty="0"/>
          </a:p>
        </p:txBody>
      </p:sp>
      <p:sp>
        <p:nvSpPr>
          <p:cNvPr id="4" name="Slide Number Placeholder 3"/>
          <p:cNvSpPr>
            <a:spLocks noGrp="1"/>
          </p:cNvSpPr>
          <p:nvPr>
            <p:ph type="sldNum" sz="quarter" idx="10"/>
          </p:nvPr>
        </p:nvSpPr>
        <p:spPr/>
        <p:txBody>
          <a:bodyPr/>
          <a:lstStyle/>
          <a:p>
            <a:fld id="{9852E7AE-FE1E-46AE-AA1F-EF107128DC8A}" type="slidenum">
              <a:rPr lang="en-US" smtClean="0">
                <a:solidFill>
                  <a:prstClr val="black"/>
                </a:solidFill>
              </a:rPr>
              <a:pPr/>
              <a:t>134</a:t>
            </a:fld>
            <a:endParaRPr lang="en-US">
              <a:solidFill>
                <a:prstClr val="black"/>
              </a:solidFill>
            </a:endParaRPr>
          </a:p>
        </p:txBody>
      </p:sp>
    </p:spTree>
    <p:extLst>
      <p:ext uri="{BB962C8B-B14F-4D97-AF65-F5344CB8AC3E}">
        <p14:creationId xmlns:p14="http://schemas.microsoft.com/office/powerpoint/2010/main" val="26738379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 time averaged GSS scores of above slide. It could be seen that </a:t>
            </a:r>
            <a:r>
              <a:rPr lang="en-US" dirty="0" err="1">
                <a:latin typeface="+mn-lt"/>
              </a:rPr>
              <a:t>EnKF</a:t>
            </a:r>
            <a:r>
              <a:rPr lang="en-US" dirty="0">
                <a:latin typeface="+mn-lt"/>
              </a:rPr>
              <a:t> consistently outperforms GSI. As a further examination, we also calculated GSS scores using higher threshold: 1.25mm/h and 2.5 mm/h. The conclusion is the same as the smaller threshold that </a:t>
            </a:r>
            <a:r>
              <a:rPr lang="en-US" dirty="0" err="1">
                <a:latin typeface="+mn-lt"/>
              </a:rPr>
              <a:t>EnKF</a:t>
            </a:r>
            <a:r>
              <a:rPr lang="en-US" dirty="0">
                <a:latin typeface="+mn-lt"/>
              </a:rPr>
              <a:t> is consistently better than GSI. In all, the verification scores indicate the </a:t>
            </a:r>
            <a:r>
              <a:rPr lang="en-US" dirty="0" err="1">
                <a:latin typeface="+mn-lt"/>
              </a:rPr>
              <a:t>EnKF</a:t>
            </a:r>
            <a:r>
              <a:rPr lang="en-US" dirty="0">
                <a:latin typeface="+mn-lt"/>
              </a:rPr>
              <a:t> improve the precipitation forecast. </a:t>
            </a:r>
            <a:endParaRPr lang="en-US" dirty="0"/>
          </a:p>
        </p:txBody>
      </p:sp>
      <p:sp>
        <p:nvSpPr>
          <p:cNvPr id="4" name="Slide Number Placeholder 3"/>
          <p:cNvSpPr>
            <a:spLocks noGrp="1"/>
          </p:cNvSpPr>
          <p:nvPr>
            <p:ph type="sldNum" sz="quarter" idx="10"/>
          </p:nvPr>
        </p:nvSpPr>
        <p:spPr/>
        <p:txBody>
          <a:bodyPr/>
          <a:lstStyle/>
          <a:p>
            <a:fld id="{9852E7AE-FE1E-46AE-AA1F-EF107128DC8A}"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3815073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76" charset="0"/>
                <a:ea typeface="+mn-ea"/>
                <a:cs typeface="+mn-cs"/>
              </a:rPr>
              <a:t>The cut-off radii used in the well-tuned </a:t>
            </a:r>
            <a:r>
              <a:rPr lang="en-US" sz="1200" kern="1200" dirty="0" err="1" smtClean="0">
                <a:solidFill>
                  <a:schemeClr val="tx1"/>
                </a:solidFill>
                <a:effectLst/>
                <a:latin typeface="Times New Roman" pitchFamily="-76" charset="0"/>
                <a:ea typeface="+mn-ea"/>
                <a:cs typeface="+mn-cs"/>
              </a:rPr>
              <a:t>EnSRF</a:t>
            </a:r>
            <a:r>
              <a:rPr lang="en-US" sz="1200" kern="1200" dirty="0" smtClean="0">
                <a:solidFill>
                  <a:schemeClr val="tx1"/>
                </a:solidFill>
                <a:effectLst/>
                <a:latin typeface="Times New Roman" pitchFamily="-76" charset="0"/>
                <a:ea typeface="+mn-ea"/>
                <a:cs typeface="+mn-cs"/>
              </a:rPr>
              <a:t> control experiment of Z13 (</a:t>
            </a:r>
            <a:r>
              <a:rPr lang="en-US" sz="1200" kern="1200" dirty="0" err="1" smtClean="0">
                <a:solidFill>
                  <a:schemeClr val="tx1"/>
                </a:solidFill>
                <a:effectLst/>
                <a:latin typeface="Times New Roman" pitchFamily="-76" charset="0"/>
                <a:ea typeface="+mn-ea"/>
                <a:cs typeface="+mn-cs"/>
              </a:rPr>
              <a:t>EnKF_CtrHDL</a:t>
            </a:r>
            <a:r>
              <a:rPr lang="en-US" sz="1200" kern="1200" dirty="0" smtClean="0">
                <a:solidFill>
                  <a:schemeClr val="tx1"/>
                </a:solidFill>
                <a:effectLst/>
                <a:latin typeface="Times New Roman" pitchFamily="-76" charset="0"/>
                <a:ea typeface="+mn-ea"/>
                <a:cs typeface="+mn-cs"/>
              </a:rPr>
              <a:t> in their paper) are height- and observation-type dependent based on the vertical position of the observations. The horizontal cut-off radius  at the model top is 1.5 times the value at the surface for all state variables; as shown in Fig.  3a,  increases from 700 km at the surface to 1050 km at the model top. The vertical cut-off radius  is not only height dependent, but also observation-type dependent. For </a:t>
            </a:r>
            <a:r>
              <a:rPr lang="en-US" sz="1200" i="1" kern="1200" dirty="0" smtClean="0">
                <a:solidFill>
                  <a:schemeClr val="tx1"/>
                </a:solidFill>
                <a:effectLst/>
                <a:latin typeface="Times New Roman" pitchFamily="-76" charset="0"/>
                <a:ea typeface="+mn-ea"/>
                <a:cs typeface="+mn-cs"/>
              </a:rPr>
              <a:t>RH</a:t>
            </a:r>
            <a:r>
              <a:rPr lang="en-US" sz="1200" kern="1200" dirty="0" smtClean="0">
                <a:solidFill>
                  <a:schemeClr val="tx1"/>
                </a:solidFill>
                <a:effectLst/>
                <a:latin typeface="Times New Roman" pitchFamily="-76" charset="0"/>
                <a:ea typeface="+mn-ea"/>
                <a:cs typeface="+mn-cs"/>
              </a:rPr>
              <a:t> and </a:t>
            </a:r>
            <a:r>
              <a:rPr lang="en-US" sz="1200" i="1" kern="1200" dirty="0" smtClean="0">
                <a:solidFill>
                  <a:schemeClr val="tx1"/>
                </a:solidFill>
                <a:effectLst/>
                <a:latin typeface="Times New Roman" pitchFamily="-76" charset="0"/>
                <a:ea typeface="+mn-ea"/>
                <a:cs typeface="+mn-cs"/>
              </a:rPr>
              <a:t>T</a:t>
            </a:r>
            <a:r>
              <a:rPr lang="en-US" sz="1200" kern="1200" dirty="0" smtClean="0">
                <a:solidFill>
                  <a:schemeClr val="tx1"/>
                </a:solidFill>
                <a:effectLst/>
                <a:latin typeface="Times New Roman" pitchFamily="-76" charset="0"/>
                <a:ea typeface="+mn-ea"/>
                <a:cs typeface="+mn-cs"/>
              </a:rPr>
              <a:t> observations (solid line in Fig.  3b), the vertical cut-off radii at the model top and surface are set to a quarter of 1.1 and half of 1.1, respectively. For wind observations (dash line in Fig.  3b),   is twice as large as that for </a:t>
            </a:r>
            <a:r>
              <a:rPr lang="en-US" sz="1200" i="1" kern="1200" dirty="0" smtClean="0">
                <a:solidFill>
                  <a:schemeClr val="tx1"/>
                </a:solidFill>
                <a:effectLst/>
                <a:latin typeface="Times New Roman" pitchFamily="-76" charset="0"/>
                <a:ea typeface="+mn-ea"/>
                <a:cs typeface="+mn-cs"/>
              </a:rPr>
              <a:t>RH</a:t>
            </a:r>
            <a:r>
              <a:rPr lang="en-US" sz="1200" kern="1200" dirty="0" smtClean="0">
                <a:solidFill>
                  <a:schemeClr val="tx1"/>
                </a:solidFill>
                <a:effectLst/>
                <a:latin typeface="Times New Roman" pitchFamily="-76" charset="0"/>
                <a:ea typeface="+mn-ea"/>
                <a:cs typeface="+mn-cs"/>
              </a:rPr>
              <a:t> and </a:t>
            </a:r>
            <a:r>
              <a:rPr lang="en-US" sz="1200" i="1" kern="1200" dirty="0" smtClean="0">
                <a:solidFill>
                  <a:schemeClr val="tx1"/>
                </a:solidFill>
                <a:effectLst/>
                <a:latin typeface="Times New Roman" pitchFamily="-76" charset="0"/>
                <a:ea typeface="+mn-ea"/>
                <a:cs typeface="+mn-cs"/>
              </a:rPr>
              <a:t>T</a:t>
            </a:r>
            <a:r>
              <a:rPr lang="en-US" sz="1200" kern="1200" dirty="0" smtClean="0">
                <a:solidFill>
                  <a:schemeClr val="tx1"/>
                </a:solidFill>
                <a:effectLst/>
                <a:latin typeface="Times New Roman" pitchFamily="-76" charset="0"/>
                <a:ea typeface="+mn-ea"/>
                <a:cs typeface="+mn-cs"/>
              </a:rPr>
              <a:t> observations. For surface pressure observations and GPS PW data (which are most strongly linked to low-level moisture), their vertical localization radii are set to a constant value of 1.6. These settings were used in the control experiment of Z13, and their choices were guided by the correlation scales found in the NMC-method-derived error statistics used by GSI 3DVar and were further tuned based on sensitivity experiments. </a:t>
            </a:r>
          </a:p>
          <a:p>
            <a:endParaRPr lang="en-US" dirty="0"/>
          </a:p>
        </p:txBody>
      </p:sp>
      <p:sp>
        <p:nvSpPr>
          <p:cNvPr id="4" name="Slide Number Placeholder 3"/>
          <p:cNvSpPr>
            <a:spLocks noGrp="1"/>
          </p:cNvSpPr>
          <p:nvPr>
            <p:ph type="sldNum" sz="quarter" idx="10"/>
          </p:nvPr>
        </p:nvSpPr>
        <p:spPr/>
        <p:txBody>
          <a:bodyPr/>
          <a:lstStyle/>
          <a:p>
            <a:pPr>
              <a:defRPr/>
            </a:pPr>
            <a:fld id="{5FB9846F-EA98-469F-8678-B0679E6CCAA1}" type="slidenum">
              <a:rPr lang="en-US" smtClean="0"/>
              <a:pPr>
                <a:defRPr/>
              </a:pPr>
              <a:t>140</a:t>
            </a:fld>
            <a:endParaRPr lang="en-US"/>
          </a:p>
        </p:txBody>
      </p:sp>
    </p:spTree>
    <p:extLst>
      <p:ext uri="{BB962C8B-B14F-4D97-AF65-F5344CB8AC3E}">
        <p14:creationId xmlns:p14="http://schemas.microsoft.com/office/powerpoint/2010/main" val="27138978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May</a:t>
            </a:r>
            <a:r>
              <a:rPr lang="en-US" baseline="0" dirty="0" smtClean="0"/>
              <a:t> 10</a:t>
            </a:r>
            <a:r>
              <a:rPr lang="en-US" baseline="30000" dirty="0" smtClean="0"/>
              <a:t>th</a:t>
            </a:r>
            <a:r>
              <a:rPr lang="en-US" baseline="0" dirty="0" smtClean="0"/>
              <a:t>, the differences among experiments turns stable indicates the ensemble has been </a:t>
            </a:r>
            <a:r>
              <a:rPr lang="en-US" baseline="0" dirty="0" err="1" smtClean="0"/>
              <a:t>spined</a:t>
            </a:r>
            <a:r>
              <a:rPr lang="en-US" baseline="0" dirty="0" smtClean="0"/>
              <a:t> up</a:t>
            </a:r>
            <a:endParaRPr lang="en-US" dirty="0"/>
          </a:p>
        </p:txBody>
      </p:sp>
      <p:sp>
        <p:nvSpPr>
          <p:cNvPr id="4" name="Slide Number Placeholder 3"/>
          <p:cNvSpPr>
            <a:spLocks noGrp="1"/>
          </p:cNvSpPr>
          <p:nvPr>
            <p:ph type="sldNum" sz="quarter" idx="10"/>
          </p:nvPr>
        </p:nvSpPr>
        <p:spPr/>
        <p:txBody>
          <a:bodyPr/>
          <a:lstStyle/>
          <a:p>
            <a:fld id="{375425AB-E62E-4DF7-8FE2-95594FCA9010}" type="slidenum">
              <a:rPr lang="en-US" altLang="zh-CN" smtClean="0">
                <a:solidFill>
                  <a:prstClr val="black"/>
                </a:solidFill>
              </a:rPr>
              <a:pPr/>
              <a:t>144</a:t>
            </a:fld>
            <a:endParaRPr lang="en-US" altLang="zh-CN">
              <a:solidFill>
                <a:prstClr val="black"/>
              </a:solidFill>
            </a:endParaRPr>
          </a:p>
        </p:txBody>
      </p:sp>
    </p:spTree>
    <p:extLst>
      <p:ext uri="{BB962C8B-B14F-4D97-AF65-F5344CB8AC3E}">
        <p14:creationId xmlns:p14="http://schemas.microsoft.com/office/powerpoint/2010/main" val="14147279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B9846F-EA98-469F-8678-B0679E6CCAA1}" type="slidenum">
              <a:rPr lang="en-US" smtClean="0"/>
              <a:pPr>
                <a:defRPr/>
              </a:pPr>
              <a:t>145</a:t>
            </a:fld>
            <a:endParaRPr lang="en-US"/>
          </a:p>
        </p:txBody>
      </p:sp>
    </p:spTree>
    <p:extLst>
      <p:ext uri="{BB962C8B-B14F-4D97-AF65-F5344CB8AC3E}">
        <p14:creationId xmlns:p14="http://schemas.microsoft.com/office/powerpoint/2010/main" val="1541326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B9846F-EA98-469F-8678-B0679E6CCAA1}" type="slidenum">
              <a:rPr lang="en-US" smtClean="0"/>
              <a:pPr>
                <a:defRPr/>
              </a:pPr>
              <a:t>21</a:t>
            </a:fld>
            <a:endParaRPr lang="en-US"/>
          </a:p>
        </p:txBody>
      </p:sp>
    </p:spTree>
    <p:extLst>
      <p:ext uri="{BB962C8B-B14F-4D97-AF65-F5344CB8AC3E}">
        <p14:creationId xmlns:p14="http://schemas.microsoft.com/office/powerpoint/2010/main" val="824247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A1EDB-F135-459B-930F-89B482A2CEF7}" type="slidenum">
              <a:rPr lang="en-US">
                <a:solidFill>
                  <a:prstClr val="black"/>
                </a:solidFill>
              </a:rPr>
              <a:pPr/>
              <a:t>23</a:t>
            </a:fld>
            <a:endParaRPr lang="en-US">
              <a:solidFill>
                <a:prstClr val="black"/>
              </a:solidFill>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B07ED1-9B23-46E5-BEF5-ABD41BD93F83}" type="slidenum">
              <a:rPr lang="en-US">
                <a:solidFill>
                  <a:prstClr val="black"/>
                </a:solidFill>
              </a:rPr>
              <a:pPr/>
              <a:t>24</a:t>
            </a:fld>
            <a:endParaRPr lang="en-US">
              <a:solidFill>
                <a:prstClr val="black"/>
              </a:solidFill>
            </a:endParaRPr>
          </a:p>
        </p:txBody>
      </p:sp>
      <p:sp>
        <p:nvSpPr>
          <p:cNvPr id="22530" name="Rectangle 2"/>
          <p:cNvSpPr>
            <a:spLocks noGrp="1" noRot="1" noChangeAspect="1" noChangeArrowheads="1" noTextEdit="1"/>
          </p:cNvSpPr>
          <p:nvPr>
            <p:ph type="sldImg"/>
          </p:nvPr>
        </p:nvSpPr>
        <p:spPr>
          <a:xfrm>
            <a:off x="992188" y="768350"/>
            <a:ext cx="5118100" cy="3838575"/>
          </a:xfrm>
          <a:ln/>
        </p:spPr>
      </p:sp>
      <p:sp>
        <p:nvSpPr>
          <p:cNvPr id="22531" name="Rectangle 3"/>
          <p:cNvSpPr>
            <a:spLocks noGrp="1" noChangeArrowheads="1"/>
          </p:cNvSpPr>
          <p:nvPr>
            <p:ph type="body" idx="1"/>
          </p:nvPr>
        </p:nvSpPr>
        <p:spPr/>
        <p:txBody>
          <a:bodyPr/>
          <a:lstStyle/>
          <a:p>
            <a:r>
              <a:rPr lang="en-US"/>
              <a:t>q</a:t>
            </a:r>
            <a:r>
              <a:rPr lang="en-US" baseline="-25000"/>
              <a:t>c</a:t>
            </a:r>
            <a:r>
              <a:rPr lang="en-US"/>
              <a:t>, q</a:t>
            </a:r>
            <a:r>
              <a:rPr lang="en-US" baseline="-25000"/>
              <a:t>r</a:t>
            </a:r>
            <a:r>
              <a:rPr lang="en-US"/>
              <a:t>, q</a:t>
            </a:r>
            <a:r>
              <a:rPr lang="en-US" baseline="-25000"/>
              <a:t>i</a:t>
            </a:r>
            <a:r>
              <a:rPr lang="en-US"/>
              <a:t>, q</a:t>
            </a:r>
            <a:r>
              <a:rPr lang="en-US" baseline="-25000"/>
              <a:t>s</a:t>
            </a:r>
            <a:r>
              <a:rPr lang="en-US"/>
              <a:t>, q</a:t>
            </a:r>
            <a:r>
              <a:rPr lang="en-US" baseline="-25000"/>
              <a:t>h</a:t>
            </a:r>
            <a:r>
              <a:rPr lang="en-US"/>
              <a:t> at T=65 min</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4E8A0D-DE86-4FC6-8522-D7C05650E2E2}" type="slidenum">
              <a:rPr lang="en-US">
                <a:solidFill>
                  <a:prstClr val="black"/>
                </a:solidFill>
              </a:rPr>
              <a:pPr/>
              <a:t>25</a:t>
            </a:fld>
            <a:endParaRPr lang="en-US">
              <a:solidFill>
                <a:prstClr val="black"/>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6A7D63-EBF0-447D-B4DD-177270299F11}" type="slidenum">
              <a:rPr lang="en-US">
                <a:solidFill>
                  <a:prstClr val="black"/>
                </a:solidFill>
              </a:rPr>
              <a:pPr/>
              <a:t>26</a:t>
            </a:fld>
            <a:endParaRPr lang="en-US">
              <a:solidFill>
                <a:prstClr val="black"/>
              </a:solidFill>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p>
            <a:fld id="{1FD0BBA1-BDE5-4C45-8500-9917E34A1932}" type="slidenum">
              <a:rPr lang="en-US" altLang="zh-CN" smtClean="0">
                <a:solidFill>
                  <a:prstClr val="black">
                    <a:tint val="75000"/>
                  </a:prstClr>
                </a:solidFill>
              </a:rPr>
              <a:pPr/>
              <a:t>‹#›</a:t>
            </a:fld>
            <a:endParaRPr lang="en-US" altLang="zh-CN">
              <a:solidFill>
                <a:prstClr val="black">
                  <a:tint val="75000"/>
                </a:prstClr>
              </a:solidFill>
            </a:endParaRPr>
          </a:p>
        </p:txBody>
      </p:sp>
      <p:grpSp>
        <p:nvGrpSpPr>
          <p:cNvPr id="7" name="Group 23"/>
          <p:cNvGrpSpPr>
            <a:grpSpLocks/>
          </p:cNvGrpSpPr>
          <p:nvPr userDrawn="1"/>
        </p:nvGrpSpPr>
        <p:grpSpPr bwMode="auto">
          <a:xfrm>
            <a:off x="577850" y="6057900"/>
            <a:ext cx="8356600" cy="673100"/>
            <a:chOff x="364" y="3816"/>
            <a:chExt cx="5264" cy="424"/>
          </a:xfrm>
        </p:grpSpPr>
        <p:sp>
          <p:nvSpPr>
            <p:cNvPr id="8" name="Line 18"/>
            <p:cNvSpPr>
              <a:spLocks noChangeShapeType="1"/>
            </p:cNvSpPr>
            <p:nvPr userDrawn="1"/>
          </p:nvSpPr>
          <p:spPr bwMode="auto">
            <a:xfrm>
              <a:off x="364" y="4088"/>
              <a:ext cx="4368" cy="0"/>
            </a:xfrm>
            <a:prstGeom prst="line">
              <a:avLst/>
            </a:prstGeom>
            <a:noFill/>
            <a:ln w="38100">
              <a:solidFill>
                <a:srgbClr val="FF0000"/>
              </a:solidFill>
              <a:round/>
              <a:headEnd/>
              <a:tailEnd/>
            </a:ln>
            <a:effectLst/>
          </p:spPr>
          <p:txBody>
            <a:bodyPr wrap="none" anchor="ctr"/>
            <a:lstStyle/>
            <a:p>
              <a:pPr eaLnBrk="0" hangingPunct="0">
                <a:defRPr/>
              </a:pPr>
              <a:endParaRPr lang="zh-CN" altLang="en-US" sz="1800">
                <a:solidFill>
                  <a:prstClr val="black"/>
                </a:solidFill>
                <a:latin typeface="Tahoma" pitchFamily="34" charset="0"/>
              </a:endParaRPr>
            </a:p>
          </p:txBody>
        </p:sp>
        <p:sp>
          <p:nvSpPr>
            <p:cNvPr id="9" name="Line 19"/>
            <p:cNvSpPr>
              <a:spLocks noChangeShapeType="1"/>
            </p:cNvSpPr>
            <p:nvPr userDrawn="1"/>
          </p:nvSpPr>
          <p:spPr bwMode="auto">
            <a:xfrm>
              <a:off x="364" y="4040"/>
              <a:ext cx="4368" cy="0"/>
            </a:xfrm>
            <a:prstGeom prst="line">
              <a:avLst/>
            </a:prstGeom>
            <a:noFill/>
            <a:ln w="38100">
              <a:solidFill>
                <a:srgbClr val="FF0000"/>
              </a:solidFill>
              <a:round/>
              <a:headEnd/>
              <a:tailEnd/>
            </a:ln>
            <a:effectLst/>
          </p:spPr>
          <p:txBody>
            <a:bodyPr wrap="none" anchor="ctr"/>
            <a:lstStyle/>
            <a:p>
              <a:pPr eaLnBrk="0" hangingPunct="0">
                <a:defRPr/>
              </a:pPr>
              <a:endParaRPr lang="zh-CN" altLang="en-US" sz="1800">
                <a:solidFill>
                  <a:prstClr val="black"/>
                </a:solidFill>
                <a:latin typeface="Tahoma" pitchFamily="34" charset="0"/>
              </a:endParaRPr>
            </a:p>
          </p:txBody>
        </p:sp>
        <p:sp>
          <p:nvSpPr>
            <p:cNvPr id="10" name="Line 20"/>
            <p:cNvSpPr>
              <a:spLocks noChangeShapeType="1"/>
            </p:cNvSpPr>
            <p:nvPr userDrawn="1"/>
          </p:nvSpPr>
          <p:spPr bwMode="auto">
            <a:xfrm>
              <a:off x="364" y="4136"/>
              <a:ext cx="4368" cy="0"/>
            </a:xfrm>
            <a:prstGeom prst="line">
              <a:avLst/>
            </a:prstGeom>
            <a:noFill/>
            <a:ln w="38100">
              <a:solidFill>
                <a:srgbClr val="FF0000"/>
              </a:solidFill>
              <a:round/>
              <a:headEnd/>
              <a:tailEnd/>
            </a:ln>
            <a:effectLst/>
          </p:spPr>
          <p:txBody>
            <a:bodyPr wrap="none" anchor="ctr"/>
            <a:lstStyle/>
            <a:p>
              <a:pPr eaLnBrk="0" hangingPunct="0">
                <a:defRPr/>
              </a:pPr>
              <a:endParaRPr lang="zh-CN" altLang="en-US" sz="1800">
                <a:solidFill>
                  <a:prstClr val="black"/>
                </a:solidFill>
                <a:latin typeface="Tahoma" pitchFamily="34" charset="0"/>
              </a:endParaRPr>
            </a:p>
          </p:txBody>
        </p:sp>
        <p:pic>
          <p:nvPicPr>
            <p:cNvPr id="11" name="Picture 5"/>
            <p:cNvPicPr>
              <a:picLocks noChangeAspect="1" noChangeArrowheads="1"/>
            </p:cNvPicPr>
            <p:nvPr userDrawn="1"/>
          </p:nvPicPr>
          <p:blipFill>
            <a:blip r:embed="rId2" cstate="print"/>
            <a:srcRect l="70589" t="7634" r="925" b="8389"/>
            <a:stretch>
              <a:fillRect/>
            </a:stretch>
          </p:blipFill>
          <p:spPr bwMode="auto">
            <a:xfrm>
              <a:off x="4781" y="3816"/>
              <a:ext cx="847" cy="424"/>
            </a:xfrm>
            <a:prstGeom prst="rect">
              <a:avLst/>
            </a:prstGeom>
            <a:noFill/>
            <a:ln w="9525">
              <a:noFill/>
              <a:miter lim="800000"/>
              <a:headEnd/>
              <a:tailEnd/>
            </a:ln>
          </p:spPr>
        </p:pic>
      </p:grpSp>
    </p:spTree>
    <p:extLst>
      <p:ext uri="{BB962C8B-B14F-4D97-AF65-F5344CB8AC3E}">
        <p14:creationId xmlns:p14="http://schemas.microsoft.com/office/powerpoint/2010/main" val="3007137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p>
            <a:fld id="{9CCC9DCE-84C0-4725-88DF-DE8903B7C1DB}" type="slidenum">
              <a:rPr lang="en-US" altLang="zh-CN" smtClean="0">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22879605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CBF432-C396-476B-B890-9DA005DA3E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67312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4D59B0-DDCC-4F66-9E40-7B346616A0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04871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080FF8-E99B-4B55-9CAC-74B2D06E13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96961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18114B4-D9E8-4C02-BC11-1E59F0F751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56070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4A08D38-1D2C-4F32-A015-75D6EC6B58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898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7CE9911-B220-4CB8-BBE9-BD5E92AA78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20870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44D2B7-13E0-47FF-9123-259EA1B1D2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58213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21C234-9AE7-4CE8-9C71-6674E848B1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82503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7189494-9A61-4E4C-8745-180848549D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66012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9458C5-8106-48AD-AA41-9E87DF1495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686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p>
            <a:fld id="{F0EA7F29-2A08-4E01-9FFC-EAE804189CD2}" type="slidenum">
              <a:rPr lang="en-US" altLang="zh-CN" smtClean="0">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42011454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581CAADA-8B46-4F2B-A69D-09AB04E769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04322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67C00A-1E66-4384-A6FA-2FC22A711B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34075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DDE948-C701-4886-B099-4BE2EE47F5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97582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25B441-D931-4133-BD85-8403BCF424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06115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11FC405-5719-48A8-9436-EBD78DD21E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24231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2F4D5C6-56FE-4F05-817D-5024A1BE16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15713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3967CAE-916E-4EA7-BCBD-02BB9B2A7F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6219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A686717-1415-4D14-8CD5-907DE2A937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31334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FF7F5C8-CFF6-4D89-90E7-C0A81CBEB9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94618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D0F05B-CD2B-4AE9-BE25-B487BEDF00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3573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44FC02B6-E88E-4563-ABD1-70B06B5A54DE}" type="datetimeFigureOut">
              <a:rPr lang="en-US"/>
              <a:pPr/>
              <a:t>10/28/2014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FDEB661-0C27-458E-8328-3391CEE2092A}" type="slidenum">
              <a:rPr lang="en-US"/>
              <a:pPr/>
              <a:t>‹#›</a:t>
            </a:fld>
            <a:endParaRPr lang="en-US"/>
          </a:p>
        </p:txBody>
      </p:sp>
    </p:spTree>
    <p:extLst>
      <p:ext uri="{BB962C8B-B14F-4D97-AF65-F5344CB8AC3E}">
        <p14:creationId xmlns:p14="http://schemas.microsoft.com/office/powerpoint/2010/main" val="25339419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74CF30-F540-47C2-8FE8-2D9805F64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0035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F827E8-3346-459A-95ED-CB371C0F79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41909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1733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9225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00738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7111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2652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6568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0671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57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FCEE8E4-2766-4B47-97A3-858F8D122EC7}" type="datetimeFigureOut">
              <a:rPr lang="en-US"/>
              <a:pPr/>
              <a:t>10/28/2014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360E17-F95F-43A8-907E-6ADB624E7FF1}" type="slidenum">
              <a:rPr lang="en-US"/>
              <a:pPr/>
              <a:t>‹#›</a:t>
            </a:fld>
            <a:endParaRPr lang="en-US"/>
          </a:p>
        </p:txBody>
      </p:sp>
    </p:spTree>
    <p:extLst>
      <p:ext uri="{BB962C8B-B14F-4D97-AF65-F5344CB8AC3E}">
        <p14:creationId xmlns:p14="http://schemas.microsoft.com/office/powerpoint/2010/main" val="18478553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3515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5965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0882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6" name="Slide Number Placeholder 5"/>
          <p:cNvSpPr>
            <a:spLocks noGrp="1"/>
          </p:cNvSpPr>
          <p:nvPr>
            <p:ph type="sldNum" sz="quarter" idx="12"/>
          </p:nvPr>
        </p:nvSpPr>
        <p:spPr/>
        <p:txBody>
          <a:bodyPr/>
          <a:lstStyle>
            <a:lvl1pPr>
              <a:defRPr/>
            </a:lvl1pPr>
          </a:lstStyle>
          <a:p>
            <a:fld id="{99F93166-49AE-4E11-B0E5-4B434C1D62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34233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6" name="Slide Number Placeholder 5"/>
          <p:cNvSpPr>
            <a:spLocks noGrp="1"/>
          </p:cNvSpPr>
          <p:nvPr>
            <p:ph type="sldNum" sz="quarter" idx="12"/>
          </p:nvPr>
        </p:nvSpPr>
        <p:spPr/>
        <p:txBody>
          <a:bodyPr/>
          <a:lstStyle>
            <a:lvl1pPr>
              <a:defRPr/>
            </a:lvl1pPr>
          </a:lstStyle>
          <a:p>
            <a:fld id="{271B7BBC-D5A5-423A-BEB7-12A50A043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51441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6" name="Slide Number Placeholder 5"/>
          <p:cNvSpPr>
            <a:spLocks noGrp="1"/>
          </p:cNvSpPr>
          <p:nvPr>
            <p:ph type="sldNum" sz="quarter" idx="12"/>
          </p:nvPr>
        </p:nvSpPr>
        <p:spPr/>
        <p:txBody>
          <a:bodyPr/>
          <a:lstStyle>
            <a:lvl1pPr>
              <a:defRPr/>
            </a:lvl1pPr>
          </a:lstStyle>
          <a:p>
            <a:fld id="{6460D9E5-C886-4EA8-9146-1CCFD6888E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89546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7" name="Slide Number Placeholder 6"/>
          <p:cNvSpPr>
            <a:spLocks noGrp="1"/>
          </p:cNvSpPr>
          <p:nvPr>
            <p:ph type="sldNum" sz="quarter" idx="12"/>
          </p:nvPr>
        </p:nvSpPr>
        <p:spPr/>
        <p:txBody>
          <a:bodyPr/>
          <a:lstStyle>
            <a:lvl1pPr>
              <a:defRPr/>
            </a:lvl1pPr>
          </a:lstStyle>
          <a:p>
            <a:fld id="{05FB1895-FB21-41D9-97D9-07934D6819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53054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9" name="Slide Number Placeholder 8"/>
          <p:cNvSpPr>
            <a:spLocks noGrp="1"/>
          </p:cNvSpPr>
          <p:nvPr>
            <p:ph type="sldNum" sz="quarter" idx="12"/>
          </p:nvPr>
        </p:nvSpPr>
        <p:spPr/>
        <p:txBody>
          <a:bodyPr/>
          <a:lstStyle>
            <a:lvl1pPr>
              <a:defRPr/>
            </a:lvl1pPr>
          </a:lstStyle>
          <a:p>
            <a:fld id="{A1ED707A-F5EC-44A2-887D-2A6E8C5416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73841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5" name="Slide Number Placeholder 4"/>
          <p:cNvSpPr>
            <a:spLocks noGrp="1"/>
          </p:cNvSpPr>
          <p:nvPr>
            <p:ph type="sldNum" sz="quarter" idx="12"/>
          </p:nvPr>
        </p:nvSpPr>
        <p:spPr/>
        <p:txBody>
          <a:bodyPr/>
          <a:lstStyle>
            <a:lvl1pPr>
              <a:defRPr/>
            </a:lvl1pPr>
          </a:lstStyle>
          <a:p>
            <a:fld id="{151D1C22-D82C-4B64-AF68-2E7A9FF8E7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0881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4" name="Slide Number Placeholder 3"/>
          <p:cNvSpPr>
            <a:spLocks noGrp="1"/>
          </p:cNvSpPr>
          <p:nvPr>
            <p:ph type="sldNum" sz="quarter" idx="12"/>
          </p:nvPr>
        </p:nvSpPr>
        <p:spPr/>
        <p:txBody>
          <a:bodyPr/>
          <a:lstStyle>
            <a:lvl1pPr>
              <a:defRPr/>
            </a:lvl1pPr>
          </a:lstStyle>
          <a:p>
            <a:fld id="{E5DC4890-15DE-41C8-912D-06A5C7039E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047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5169F5C-922C-4739-A77F-523EBD4034B7}" type="datetimeFigureOut">
              <a:rPr lang="en-US"/>
              <a:pPr/>
              <a:t>10/28/2014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54C15F6-2757-4B46-94D2-045CDC9D7B71}" type="slidenum">
              <a:rPr lang="en-US"/>
              <a:pPr/>
              <a:t>‹#›</a:t>
            </a:fld>
            <a:endParaRPr lang="en-US"/>
          </a:p>
        </p:txBody>
      </p:sp>
    </p:spTree>
    <p:extLst>
      <p:ext uri="{BB962C8B-B14F-4D97-AF65-F5344CB8AC3E}">
        <p14:creationId xmlns:p14="http://schemas.microsoft.com/office/powerpoint/2010/main" val="15140931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7" name="Slide Number Placeholder 6"/>
          <p:cNvSpPr>
            <a:spLocks noGrp="1"/>
          </p:cNvSpPr>
          <p:nvPr>
            <p:ph type="sldNum" sz="quarter" idx="12"/>
          </p:nvPr>
        </p:nvSpPr>
        <p:spPr/>
        <p:txBody>
          <a:bodyPr/>
          <a:lstStyle>
            <a:lvl1pPr>
              <a:defRPr/>
            </a:lvl1pPr>
          </a:lstStyle>
          <a:p>
            <a:fld id="{ADD2A121-693E-450C-8EF7-8EBDD3A5E8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42045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7" name="Slide Number Placeholder 6"/>
          <p:cNvSpPr>
            <a:spLocks noGrp="1"/>
          </p:cNvSpPr>
          <p:nvPr>
            <p:ph type="sldNum" sz="quarter" idx="12"/>
          </p:nvPr>
        </p:nvSpPr>
        <p:spPr/>
        <p:txBody>
          <a:bodyPr/>
          <a:lstStyle>
            <a:lvl1pPr>
              <a:defRPr/>
            </a:lvl1pPr>
          </a:lstStyle>
          <a:p>
            <a:fld id="{8133BC0D-D83A-4F4A-A033-6939E31804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42418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6" name="Slide Number Placeholder 5"/>
          <p:cNvSpPr>
            <a:spLocks noGrp="1"/>
          </p:cNvSpPr>
          <p:nvPr>
            <p:ph type="sldNum" sz="quarter" idx="12"/>
          </p:nvPr>
        </p:nvSpPr>
        <p:spPr/>
        <p:txBody>
          <a:bodyPr/>
          <a:lstStyle>
            <a:lvl1pPr>
              <a:defRPr/>
            </a:lvl1pPr>
          </a:lstStyle>
          <a:p>
            <a:fld id="{5E5D8C14-E3BA-44FC-A0CD-C78C5CA156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2340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6" name="Slide Number Placeholder 5"/>
          <p:cNvSpPr>
            <a:spLocks noGrp="1"/>
          </p:cNvSpPr>
          <p:nvPr>
            <p:ph type="sldNum" sz="quarter" idx="12"/>
          </p:nvPr>
        </p:nvSpPr>
        <p:spPr/>
        <p:txBody>
          <a:bodyPr/>
          <a:lstStyle>
            <a:lvl1pPr>
              <a:defRPr/>
            </a:lvl1pPr>
          </a:lstStyle>
          <a:p>
            <a:fld id="{2CBA61FF-DAAD-47E0-A872-C157A03751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49554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88F89-70BA-497E-9D81-682700BB66AA}" type="datetimeFigureOut">
              <a:rPr lang="en-US" smtClean="0">
                <a:solidFill>
                  <a:prstClr val="black">
                    <a:tint val="75000"/>
                  </a:prstClr>
                </a:solidFill>
              </a:rPr>
              <a:pPr/>
              <a:t>10/28/2014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F28BE2-0715-429A-BE28-DCFA8094CD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1389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88F89-70BA-497E-9D81-682700BB66AA}" type="datetimeFigureOut">
              <a:rPr lang="en-US" smtClean="0">
                <a:solidFill>
                  <a:prstClr val="black">
                    <a:tint val="75000"/>
                  </a:prstClr>
                </a:solidFill>
              </a:rPr>
              <a:pPr/>
              <a:t>10/28/2014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F28BE2-0715-429A-BE28-DCFA8094CD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4511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188F89-70BA-497E-9D81-682700BB66AA}" type="datetimeFigureOut">
              <a:rPr lang="en-US" smtClean="0">
                <a:solidFill>
                  <a:prstClr val="black">
                    <a:tint val="75000"/>
                  </a:prstClr>
                </a:solidFill>
              </a:rPr>
              <a:pPr/>
              <a:t>10/28/2014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F28BE2-0715-429A-BE28-DCFA8094CD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7588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88F89-70BA-497E-9D81-682700BB66AA}" type="datetimeFigureOut">
              <a:rPr lang="en-US" smtClean="0">
                <a:solidFill>
                  <a:prstClr val="black">
                    <a:tint val="75000"/>
                  </a:prstClr>
                </a:solidFill>
              </a:rPr>
              <a:pPr/>
              <a:t>10/28/2014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F28BE2-0715-429A-BE28-DCFA8094CD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3911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88F89-70BA-497E-9D81-682700BB66AA}" type="datetimeFigureOut">
              <a:rPr lang="en-US" smtClean="0">
                <a:solidFill>
                  <a:prstClr val="black">
                    <a:tint val="75000"/>
                  </a:prstClr>
                </a:solidFill>
              </a:rPr>
              <a:pPr/>
              <a:t>10/28/2014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F28BE2-0715-429A-BE28-DCFA8094CD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7718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188F89-70BA-497E-9D81-682700BB66AA}" type="datetimeFigureOut">
              <a:rPr lang="en-US" smtClean="0">
                <a:solidFill>
                  <a:prstClr val="black">
                    <a:tint val="75000"/>
                  </a:prstClr>
                </a:solidFill>
              </a:rPr>
              <a:pPr/>
              <a:t>10/28/2014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F28BE2-0715-429A-BE28-DCFA8094CD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76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660FC273-9C16-44A9-843B-9D6246EB450F}" type="datetimeFigureOut">
              <a:rPr lang="en-US"/>
              <a:pPr/>
              <a:t>10/28/2014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2D270C7-D792-4849-A45A-893C50E09F8F}" type="slidenum">
              <a:rPr lang="en-US"/>
              <a:pPr/>
              <a:t>‹#›</a:t>
            </a:fld>
            <a:endParaRPr lang="en-US"/>
          </a:p>
        </p:txBody>
      </p:sp>
    </p:spTree>
    <p:extLst>
      <p:ext uri="{BB962C8B-B14F-4D97-AF65-F5344CB8AC3E}">
        <p14:creationId xmlns:p14="http://schemas.microsoft.com/office/powerpoint/2010/main" val="40477095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88F89-70BA-497E-9D81-682700BB66AA}" type="datetimeFigureOut">
              <a:rPr lang="en-US" smtClean="0">
                <a:solidFill>
                  <a:prstClr val="black">
                    <a:tint val="75000"/>
                  </a:prstClr>
                </a:solidFill>
              </a:rPr>
              <a:pPr/>
              <a:t>10/28/2014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F28BE2-0715-429A-BE28-DCFA8094CD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5880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88F89-70BA-497E-9D81-682700BB66AA}" type="datetimeFigureOut">
              <a:rPr lang="en-US" smtClean="0">
                <a:solidFill>
                  <a:prstClr val="black">
                    <a:tint val="75000"/>
                  </a:prstClr>
                </a:solidFill>
              </a:rPr>
              <a:pPr/>
              <a:t>10/28/2014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F28BE2-0715-429A-BE28-DCFA8094CD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0872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88F89-70BA-497E-9D81-682700BB66AA}" type="datetimeFigureOut">
              <a:rPr lang="en-US" smtClean="0">
                <a:solidFill>
                  <a:prstClr val="black">
                    <a:tint val="75000"/>
                  </a:prstClr>
                </a:solidFill>
              </a:rPr>
              <a:pPr/>
              <a:t>10/28/2014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F28BE2-0715-429A-BE28-DCFA8094CD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530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88F89-70BA-497E-9D81-682700BB66AA}" type="datetimeFigureOut">
              <a:rPr lang="en-US" smtClean="0">
                <a:solidFill>
                  <a:prstClr val="black">
                    <a:tint val="75000"/>
                  </a:prstClr>
                </a:solidFill>
              </a:rPr>
              <a:pPr/>
              <a:t>10/28/2014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F28BE2-0715-429A-BE28-DCFA8094CD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469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88F89-70BA-497E-9D81-682700BB66AA}" type="datetimeFigureOut">
              <a:rPr lang="en-US" smtClean="0">
                <a:solidFill>
                  <a:prstClr val="black">
                    <a:tint val="75000"/>
                  </a:prstClr>
                </a:solidFill>
              </a:rPr>
              <a:pPr/>
              <a:t>10/28/2014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F28BE2-0715-429A-BE28-DCFA8094CD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1075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44FC02B6-E88E-4563-ABD1-70B06B5A54DE}" type="datetimeFigureOut">
              <a:rPr lang="en-US"/>
              <a:pPr/>
              <a:t>10/28/2014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FDEB661-0C27-458E-8328-3391CEE2092A}" type="slidenum">
              <a:rPr lang="en-US"/>
              <a:pPr/>
              <a:t>‹#›</a:t>
            </a:fld>
            <a:endParaRPr lang="en-US"/>
          </a:p>
        </p:txBody>
      </p:sp>
    </p:spTree>
    <p:extLst>
      <p:ext uri="{BB962C8B-B14F-4D97-AF65-F5344CB8AC3E}">
        <p14:creationId xmlns:p14="http://schemas.microsoft.com/office/powerpoint/2010/main" val="11099126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FCEE8E4-2766-4B47-97A3-858F8D122EC7}" type="datetimeFigureOut">
              <a:rPr lang="en-US"/>
              <a:pPr/>
              <a:t>10/28/2014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360E17-F95F-43A8-907E-6ADB624E7FF1}" type="slidenum">
              <a:rPr lang="en-US"/>
              <a:pPr/>
              <a:t>‹#›</a:t>
            </a:fld>
            <a:endParaRPr lang="en-US"/>
          </a:p>
        </p:txBody>
      </p:sp>
    </p:spTree>
    <p:extLst>
      <p:ext uri="{BB962C8B-B14F-4D97-AF65-F5344CB8AC3E}">
        <p14:creationId xmlns:p14="http://schemas.microsoft.com/office/powerpoint/2010/main" val="7506166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5169F5C-922C-4739-A77F-523EBD4034B7}" type="datetimeFigureOut">
              <a:rPr lang="en-US"/>
              <a:pPr/>
              <a:t>10/28/2014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54C15F6-2757-4B46-94D2-045CDC9D7B71}" type="slidenum">
              <a:rPr lang="en-US"/>
              <a:pPr/>
              <a:t>‹#›</a:t>
            </a:fld>
            <a:endParaRPr lang="en-US"/>
          </a:p>
        </p:txBody>
      </p:sp>
    </p:spTree>
    <p:extLst>
      <p:ext uri="{BB962C8B-B14F-4D97-AF65-F5344CB8AC3E}">
        <p14:creationId xmlns:p14="http://schemas.microsoft.com/office/powerpoint/2010/main" val="26109308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660FC273-9C16-44A9-843B-9D6246EB450F}" type="datetimeFigureOut">
              <a:rPr lang="en-US"/>
              <a:pPr/>
              <a:t>10/28/2014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2D270C7-D792-4849-A45A-893C50E09F8F}" type="slidenum">
              <a:rPr lang="en-US"/>
              <a:pPr/>
              <a:t>‹#›</a:t>
            </a:fld>
            <a:endParaRPr lang="en-US"/>
          </a:p>
        </p:txBody>
      </p:sp>
    </p:spTree>
    <p:extLst>
      <p:ext uri="{BB962C8B-B14F-4D97-AF65-F5344CB8AC3E}">
        <p14:creationId xmlns:p14="http://schemas.microsoft.com/office/powerpoint/2010/main" val="35309375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95E51052-4D42-43A6-9703-CD68A9A3B51F}" type="datetimeFigureOut">
              <a:rPr lang="en-US"/>
              <a:pPr/>
              <a:t>10/28/2014</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7BE0D054-9F79-43B7-98B7-94F3D872CE69}" type="slidenum">
              <a:rPr lang="en-US"/>
              <a:pPr/>
              <a:t>‹#›</a:t>
            </a:fld>
            <a:endParaRPr lang="en-US"/>
          </a:p>
        </p:txBody>
      </p:sp>
    </p:spTree>
    <p:extLst>
      <p:ext uri="{BB962C8B-B14F-4D97-AF65-F5344CB8AC3E}">
        <p14:creationId xmlns:p14="http://schemas.microsoft.com/office/powerpoint/2010/main" val="3735812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95E51052-4D42-43A6-9703-CD68A9A3B51F}" type="datetimeFigureOut">
              <a:rPr lang="en-US"/>
              <a:pPr/>
              <a:t>10/28/2014</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7BE0D054-9F79-43B7-98B7-94F3D872CE69}" type="slidenum">
              <a:rPr lang="en-US"/>
              <a:pPr/>
              <a:t>‹#›</a:t>
            </a:fld>
            <a:endParaRPr lang="en-US"/>
          </a:p>
        </p:txBody>
      </p:sp>
    </p:spTree>
    <p:extLst>
      <p:ext uri="{BB962C8B-B14F-4D97-AF65-F5344CB8AC3E}">
        <p14:creationId xmlns:p14="http://schemas.microsoft.com/office/powerpoint/2010/main" val="29468173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9A4DFD3-A5AF-490D-BAFF-BD9506F8129B}" type="datetimeFigureOut">
              <a:rPr lang="en-US"/>
              <a:pPr/>
              <a:t>10/28/2014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A3C58C8A-3DF8-45AA-BEEC-B4D46B85F625}" type="slidenum">
              <a:rPr lang="en-US"/>
              <a:pPr/>
              <a:t>‹#›</a:t>
            </a:fld>
            <a:endParaRPr lang="en-US"/>
          </a:p>
        </p:txBody>
      </p:sp>
    </p:spTree>
    <p:extLst>
      <p:ext uri="{BB962C8B-B14F-4D97-AF65-F5344CB8AC3E}">
        <p14:creationId xmlns:p14="http://schemas.microsoft.com/office/powerpoint/2010/main" val="26427539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39E9322-C1F4-4D43-8BA0-3FF9AF52C325}" type="datetimeFigureOut">
              <a:rPr lang="en-US"/>
              <a:pPr/>
              <a:t>10/28/2014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23D29CEC-9B9B-49AB-9EF9-0F6895916FD5}" type="slidenum">
              <a:rPr lang="en-US"/>
              <a:pPr/>
              <a:t>‹#›</a:t>
            </a:fld>
            <a:endParaRPr lang="en-US"/>
          </a:p>
        </p:txBody>
      </p:sp>
    </p:spTree>
    <p:extLst>
      <p:ext uri="{BB962C8B-B14F-4D97-AF65-F5344CB8AC3E}">
        <p14:creationId xmlns:p14="http://schemas.microsoft.com/office/powerpoint/2010/main" val="12982942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865EB1B-4371-4EDC-BDBA-FCF1ADF0DE3B}" type="datetimeFigureOut">
              <a:rPr lang="en-US"/>
              <a:pPr/>
              <a:t>10/28/2014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C6BD958-51D1-4971-8E18-4DDDDF3CCDFC}" type="slidenum">
              <a:rPr lang="en-US"/>
              <a:pPr/>
              <a:t>‹#›</a:t>
            </a:fld>
            <a:endParaRPr lang="en-US"/>
          </a:p>
        </p:txBody>
      </p:sp>
    </p:spTree>
    <p:extLst>
      <p:ext uri="{BB962C8B-B14F-4D97-AF65-F5344CB8AC3E}">
        <p14:creationId xmlns:p14="http://schemas.microsoft.com/office/powerpoint/2010/main" val="39658530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60B92FE-41DC-43D7-8F04-70F636AEB813}" type="datetimeFigureOut">
              <a:rPr lang="en-US"/>
              <a:pPr/>
              <a:t>10/28/2014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49A9CCE-14FC-488F-B559-89E984581AB2}" type="slidenum">
              <a:rPr lang="en-US"/>
              <a:pPr/>
              <a:t>‹#›</a:t>
            </a:fld>
            <a:endParaRPr lang="en-US"/>
          </a:p>
        </p:txBody>
      </p:sp>
    </p:spTree>
    <p:extLst>
      <p:ext uri="{BB962C8B-B14F-4D97-AF65-F5344CB8AC3E}">
        <p14:creationId xmlns:p14="http://schemas.microsoft.com/office/powerpoint/2010/main" val="40305923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F317D0A-2A6A-44AC-8CBD-54C2D0C055DC}" type="datetimeFigureOut">
              <a:rPr lang="en-US"/>
              <a:pPr/>
              <a:t>10/28/2014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19D99F0-7CF9-4E42-94EB-00FCA263AEF7}" type="slidenum">
              <a:rPr lang="en-US"/>
              <a:pPr/>
              <a:t>‹#›</a:t>
            </a:fld>
            <a:endParaRPr lang="en-US"/>
          </a:p>
        </p:txBody>
      </p:sp>
    </p:spTree>
    <p:extLst>
      <p:ext uri="{BB962C8B-B14F-4D97-AF65-F5344CB8AC3E}">
        <p14:creationId xmlns:p14="http://schemas.microsoft.com/office/powerpoint/2010/main" val="68407762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D97FFBF-C3A5-4495-9273-14146AFEE5C8}" type="datetimeFigureOut">
              <a:rPr lang="en-US"/>
              <a:pPr/>
              <a:t>10/28/2014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19CC98-E76C-444E-A99C-979114764D7D}" type="slidenum">
              <a:rPr lang="en-US"/>
              <a:pPr/>
              <a:t>‹#›</a:t>
            </a:fld>
            <a:endParaRPr lang="en-US"/>
          </a:p>
        </p:txBody>
      </p:sp>
    </p:spTree>
    <p:extLst>
      <p:ext uri="{BB962C8B-B14F-4D97-AF65-F5344CB8AC3E}">
        <p14:creationId xmlns:p14="http://schemas.microsoft.com/office/powerpoint/2010/main" val="613296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A988482F-A40B-4B9B-9DBF-2B625AFBB6FD}" type="slidenum">
              <a:rPr lang="zh-CN" altLang="en-US"/>
              <a:pPr/>
              <a:t>‹#›</a:t>
            </a:fld>
            <a:endParaRPr lang="en-US" altLang="zh-CN"/>
          </a:p>
        </p:txBody>
      </p:sp>
    </p:spTree>
    <p:extLst>
      <p:ext uri="{BB962C8B-B14F-4D97-AF65-F5344CB8AC3E}">
        <p14:creationId xmlns:p14="http://schemas.microsoft.com/office/powerpoint/2010/main" val="2087218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9A4DFD3-A5AF-490D-BAFF-BD9506F8129B}" type="datetimeFigureOut">
              <a:rPr lang="en-US"/>
              <a:pPr/>
              <a:t>10/28/2014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A3C58C8A-3DF8-45AA-BEEC-B4D46B85F625}" type="slidenum">
              <a:rPr lang="en-US"/>
              <a:pPr/>
              <a:t>‹#›</a:t>
            </a:fld>
            <a:endParaRPr lang="en-US"/>
          </a:p>
        </p:txBody>
      </p:sp>
    </p:spTree>
    <p:extLst>
      <p:ext uri="{BB962C8B-B14F-4D97-AF65-F5344CB8AC3E}">
        <p14:creationId xmlns:p14="http://schemas.microsoft.com/office/powerpoint/2010/main" val="2739208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39E9322-C1F4-4D43-8BA0-3FF9AF52C325}" type="datetimeFigureOut">
              <a:rPr lang="en-US"/>
              <a:pPr/>
              <a:t>10/28/2014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23D29CEC-9B9B-49AB-9EF9-0F6895916FD5}" type="slidenum">
              <a:rPr lang="en-US"/>
              <a:pPr/>
              <a:t>‹#›</a:t>
            </a:fld>
            <a:endParaRPr lang="en-US"/>
          </a:p>
        </p:txBody>
      </p:sp>
    </p:spTree>
    <p:extLst>
      <p:ext uri="{BB962C8B-B14F-4D97-AF65-F5344CB8AC3E}">
        <p14:creationId xmlns:p14="http://schemas.microsoft.com/office/powerpoint/2010/main" val="935798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865EB1B-4371-4EDC-BDBA-FCF1ADF0DE3B}" type="datetimeFigureOut">
              <a:rPr lang="en-US"/>
              <a:pPr/>
              <a:t>10/28/2014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C6BD958-51D1-4971-8E18-4DDDDF3CCDFC}" type="slidenum">
              <a:rPr lang="en-US"/>
              <a:pPr/>
              <a:t>‹#›</a:t>
            </a:fld>
            <a:endParaRPr lang="en-US"/>
          </a:p>
        </p:txBody>
      </p:sp>
    </p:spTree>
    <p:extLst>
      <p:ext uri="{BB962C8B-B14F-4D97-AF65-F5344CB8AC3E}">
        <p14:creationId xmlns:p14="http://schemas.microsoft.com/office/powerpoint/2010/main" val="3905688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p>
            <a:fld id="{EB638051-D683-4125-8D13-45D349C970D7}" type="slidenum">
              <a:rPr lang="en-US" altLang="zh-CN" smtClean="0">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2383278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60B92FE-41DC-43D7-8F04-70F636AEB813}" type="datetimeFigureOut">
              <a:rPr lang="en-US"/>
              <a:pPr/>
              <a:t>10/28/2014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49A9CCE-14FC-488F-B559-89E984581AB2}" type="slidenum">
              <a:rPr lang="en-US"/>
              <a:pPr/>
              <a:t>‹#›</a:t>
            </a:fld>
            <a:endParaRPr lang="en-US"/>
          </a:p>
        </p:txBody>
      </p:sp>
    </p:spTree>
    <p:extLst>
      <p:ext uri="{BB962C8B-B14F-4D97-AF65-F5344CB8AC3E}">
        <p14:creationId xmlns:p14="http://schemas.microsoft.com/office/powerpoint/2010/main" val="2987725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F317D0A-2A6A-44AC-8CBD-54C2D0C055DC}" type="datetimeFigureOut">
              <a:rPr lang="en-US"/>
              <a:pPr/>
              <a:t>10/28/2014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19D99F0-7CF9-4E42-94EB-00FCA263AEF7}" type="slidenum">
              <a:rPr lang="en-US"/>
              <a:pPr/>
              <a:t>‹#›</a:t>
            </a:fld>
            <a:endParaRPr lang="en-US"/>
          </a:p>
        </p:txBody>
      </p:sp>
    </p:spTree>
    <p:extLst>
      <p:ext uri="{BB962C8B-B14F-4D97-AF65-F5344CB8AC3E}">
        <p14:creationId xmlns:p14="http://schemas.microsoft.com/office/powerpoint/2010/main" val="2144369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D97FFBF-C3A5-4495-9273-14146AFEE5C8}" type="datetimeFigureOut">
              <a:rPr lang="en-US"/>
              <a:pPr/>
              <a:t>10/28/2014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19CC98-E76C-444E-A99C-979114764D7D}" type="slidenum">
              <a:rPr lang="en-US"/>
              <a:pPr/>
              <a:t>‹#›</a:t>
            </a:fld>
            <a:endParaRPr lang="en-US"/>
          </a:p>
        </p:txBody>
      </p:sp>
    </p:spTree>
    <p:extLst>
      <p:ext uri="{BB962C8B-B14F-4D97-AF65-F5344CB8AC3E}">
        <p14:creationId xmlns:p14="http://schemas.microsoft.com/office/powerpoint/2010/main" val="3191987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A988482F-A40B-4B9B-9DBF-2B625AFBB6FD}" type="slidenum">
              <a:rPr lang="zh-CN" altLang="en-US"/>
              <a:pPr/>
              <a:t>‹#›</a:t>
            </a:fld>
            <a:endParaRPr lang="en-US" altLang="zh-CN"/>
          </a:p>
        </p:txBody>
      </p:sp>
    </p:spTree>
    <p:extLst>
      <p:ext uri="{BB962C8B-B14F-4D97-AF65-F5344CB8AC3E}">
        <p14:creationId xmlns:p14="http://schemas.microsoft.com/office/powerpoint/2010/main" val="3216523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3"/>
          <p:cNvGrpSpPr>
            <a:grpSpLocks/>
          </p:cNvGrpSpPr>
          <p:nvPr userDrawn="1"/>
        </p:nvGrpSpPr>
        <p:grpSpPr bwMode="auto">
          <a:xfrm>
            <a:off x="577850" y="6057900"/>
            <a:ext cx="8356600" cy="673100"/>
            <a:chOff x="364" y="3816"/>
            <a:chExt cx="5264" cy="424"/>
          </a:xfrm>
        </p:grpSpPr>
        <p:sp>
          <p:nvSpPr>
            <p:cNvPr id="5" name="Line 18"/>
            <p:cNvSpPr>
              <a:spLocks noChangeShapeType="1"/>
            </p:cNvSpPr>
            <p:nvPr userDrawn="1"/>
          </p:nvSpPr>
          <p:spPr bwMode="auto">
            <a:xfrm>
              <a:off x="364" y="4088"/>
              <a:ext cx="4368" cy="0"/>
            </a:xfrm>
            <a:prstGeom prst="line">
              <a:avLst/>
            </a:prstGeom>
            <a:noFill/>
            <a:ln w="38100">
              <a:solidFill>
                <a:srgbClr val="FF0000"/>
              </a:solidFill>
              <a:round/>
              <a:headEnd/>
              <a:tailEnd/>
            </a:ln>
            <a:effectLst/>
          </p:spPr>
          <p:txBody>
            <a:bodyPr wrap="none" anchor="ctr"/>
            <a:lstStyle/>
            <a:p>
              <a:pPr eaLnBrk="0" hangingPunct="0">
                <a:defRPr/>
              </a:pPr>
              <a:endParaRPr lang="zh-CN" altLang="en-US" sz="1800">
                <a:solidFill>
                  <a:srgbClr val="000000"/>
                </a:solidFill>
                <a:latin typeface="Tahoma" pitchFamily="34" charset="0"/>
              </a:endParaRPr>
            </a:p>
          </p:txBody>
        </p:sp>
        <p:sp>
          <p:nvSpPr>
            <p:cNvPr id="6" name="Line 19"/>
            <p:cNvSpPr>
              <a:spLocks noChangeShapeType="1"/>
            </p:cNvSpPr>
            <p:nvPr userDrawn="1"/>
          </p:nvSpPr>
          <p:spPr bwMode="auto">
            <a:xfrm>
              <a:off x="364" y="4040"/>
              <a:ext cx="4368" cy="0"/>
            </a:xfrm>
            <a:prstGeom prst="line">
              <a:avLst/>
            </a:prstGeom>
            <a:noFill/>
            <a:ln w="38100">
              <a:solidFill>
                <a:srgbClr val="FF0000"/>
              </a:solidFill>
              <a:round/>
              <a:headEnd/>
              <a:tailEnd/>
            </a:ln>
            <a:effectLst/>
          </p:spPr>
          <p:txBody>
            <a:bodyPr wrap="none" anchor="ctr"/>
            <a:lstStyle/>
            <a:p>
              <a:pPr eaLnBrk="0" hangingPunct="0">
                <a:defRPr/>
              </a:pPr>
              <a:endParaRPr lang="zh-CN" altLang="en-US" sz="1800">
                <a:solidFill>
                  <a:srgbClr val="000000"/>
                </a:solidFill>
                <a:latin typeface="Tahoma" pitchFamily="34" charset="0"/>
              </a:endParaRPr>
            </a:p>
          </p:txBody>
        </p:sp>
        <p:sp>
          <p:nvSpPr>
            <p:cNvPr id="7" name="Line 20"/>
            <p:cNvSpPr>
              <a:spLocks noChangeShapeType="1"/>
            </p:cNvSpPr>
            <p:nvPr userDrawn="1"/>
          </p:nvSpPr>
          <p:spPr bwMode="auto">
            <a:xfrm>
              <a:off x="364" y="4136"/>
              <a:ext cx="4368" cy="0"/>
            </a:xfrm>
            <a:prstGeom prst="line">
              <a:avLst/>
            </a:prstGeom>
            <a:noFill/>
            <a:ln w="38100">
              <a:solidFill>
                <a:srgbClr val="FF0000"/>
              </a:solidFill>
              <a:round/>
              <a:headEnd/>
              <a:tailEnd/>
            </a:ln>
            <a:effectLst/>
          </p:spPr>
          <p:txBody>
            <a:bodyPr wrap="none" anchor="ctr"/>
            <a:lstStyle/>
            <a:p>
              <a:pPr eaLnBrk="0" hangingPunct="0">
                <a:defRPr/>
              </a:pPr>
              <a:endParaRPr lang="zh-CN" altLang="en-US" sz="1800">
                <a:solidFill>
                  <a:srgbClr val="000000"/>
                </a:solidFill>
                <a:latin typeface="Tahoma" pitchFamily="34" charset="0"/>
              </a:endParaRPr>
            </a:p>
          </p:txBody>
        </p:sp>
        <p:pic>
          <p:nvPicPr>
            <p:cNvPr id="8" name="Picture 5"/>
            <p:cNvPicPr>
              <a:picLocks noChangeAspect="1" noChangeArrowheads="1"/>
            </p:cNvPicPr>
            <p:nvPr userDrawn="1"/>
          </p:nvPicPr>
          <p:blipFill>
            <a:blip r:embed="rId2" cstate="print"/>
            <a:srcRect l="70589" t="7634" r="925" b="8389"/>
            <a:stretch>
              <a:fillRect/>
            </a:stretch>
          </p:blipFill>
          <p:spPr bwMode="auto">
            <a:xfrm>
              <a:off x="4781" y="3816"/>
              <a:ext cx="847" cy="424"/>
            </a:xfrm>
            <a:prstGeom prst="rect">
              <a:avLst/>
            </a:prstGeom>
            <a:noFill/>
            <a:ln w="9525">
              <a:noFill/>
              <a:miter lim="800000"/>
              <a:headEnd/>
              <a:tailEnd/>
            </a:ln>
          </p:spPr>
        </p:pic>
      </p:grpSp>
      <p:sp>
        <p:nvSpPr>
          <p:cNvPr id="15372" name="Rectangle 12"/>
          <p:cNvSpPr>
            <a:spLocks noGrp="1" noChangeArrowheads="1"/>
          </p:cNvSpPr>
          <p:nvPr>
            <p:ph type="ctrTitle"/>
          </p:nvPr>
        </p:nvSpPr>
        <p:spPr>
          <a:xfrm>
            <a:off x="990600" y="1676400"/>
            <a:ext cx="7772400" cy="1462088"/>
          </a:xfrm>
        </p:spPr>
        <p:txBody>
          <a:bodyPr/>
          <a:lstStyle>
            <a:lvl1pPr>
              <a:defRPr/>
            </a:lvl1pPr>
          </a:lstStyle>
          <a:p>
            <a:r>
              <a:rPr lang="en-US"/>
              <a:t>Click to edit Master title style</a:t>
            </a:r>
          </a:p>
        </p:txBody>
      </p:sp>
      <p:sp>
        <p:nvSpPr>
          <p:cNvPr id="1537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9"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endParaRPr lang="en-US" altLang="zh-CN">
              <a:solidFill>
                <a:srgbClr val="1C1C1C"/>
              </a:solidFill>
            </a:endParaRPr>
          </a:p>
        </p:txBody>
      </p:sp>
      <p:sp>
        <p:nvSpPr>
          <p:cNvPr id="10"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endParaRPr lang="en-US" altLang="zh-CN">
              <a:solidFill>
                <a:srgbClr val="1C1C1C"/>
              </a:solidFill>
            </a:endParaRPr>
          </a:p>
        </p:txBody>
      </p:sp>
      <p:sp>
        <p:nvSpPr>
          <p:cNvPr id="11"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fld id="{1FD0BBA1-BDE5-4C45-8500-9917E34A1932}" type="slidenum">
              <a:rPr lang="en-US" altLang="zh-CN">
                <a:solidFill>
                  <a:srgbClr val="1C1C1C"/>
                </a:solidFill>
              </a:rPr>
              <a:pPr/>
              <a:t>‹#›</a:t>
            </a:fld>
            <a:endParaRPr lang="en-US" altLang="zh-CN">
              <a:solidFill>
                <a:srgbClr val="1C1C1C"/>
              </a:solidFill>
            </a:endParaRPr>
          </a:p>
        </p:txBody>
      </p:sp>
    </p:spTree>
    <p:extLst>
      <p:ext uri="{BB962C8B-B14F-4D97-AF65-F5344CB8AC3E}">
        <p14:creationId xmlns:p14="http://schemas.microsoft.com/office/powerpoint/2010/main" val="4198586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fld id="{EB638051-D683-4125-8D13-45D349C970D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2487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fld id="{3D2A696C-FB86-418C-97D5-1AB67E39ECF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31768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1600200"/>
            <a:ext cx="3810000" cy="4532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1600200"/>
            <a:ext cx="3810000" cy="4532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fld id="{4D1976B8-A3A6-461F-B517-81DA92BA180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53501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fld id="{19EB0B49-1D7D-4B96-984E-1959A08F31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18890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fld id="{E377E45C-FC2C-4F87-BF80-2E5661043D6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22953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zh-CN">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zh-CN">
              <a:solidFill>
                <a:prstClr val="black">
                  <a:tint val="75000"/>
                </a:prstClr>
              </a:solidFill>
            </a:endParaRPr>
          </a:p>
        </p:txBody>
      </p:sp>
      <p:sp>
        <p:nvSpPr>
          <p:cNvPr id="6" name="Slide Number Placeholder 5"/>
          <p:cNvSpPr>
            <a:spLocks noGrp="1"/>
          </p:cNvSpPr>
          <p:nvPr>
            <p:ph type="sldNum" sz="quarter" idx="12"/>
          </p:nvPr>
        </p:nvSpPr>
        <p:spPr/>
        <p:txBody>
          <a:bodyPr/>
          <a:lstStyle/>
          <a:p>
            <a:fld id="{3D2A696C-FB86-418C-97D5-1AB67E39ECF2}" type="slidenum">
              <a:rPr lang="en-US" altLang="zh-CN" smtClean="0">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2518676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fld id="{EFF8CCFC-2211-4A6E-A3B3-FDECB9C4DC2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72500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fld id="{C1298208-A85F-4D00-B9DB-57222FDC8B7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26017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fld id="{7E80E3CF-8EEC-4C33-AD15-BFA451AB295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70845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fld id="{9CCC9DCE-84C0-4725-88DF-DE8903B7C1D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77975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fld id="{F0EA7F29-2A08-4E01-9FFC-EAE804189CD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41682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0048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1600200"/>
            <a:ext cx="3810000" cy="4532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3941763"/>
            <a:ext cx="38100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fld id="{419ED409-25F1-4BF9-A3A1-C4DD903178F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93101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0048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82688"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82688" y="3941763"/>
            <a:ext cx="38100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145088" y="1600200"/>
            <a:ext cx="3810000" cy="4532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fld id="{68134DE3-0510-4587-85AD-BE74866ED0E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267119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50938" y="214313"/>
            <a:ext cx="7804150" cy="591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fld id="{C2F513C6-B0C1-4AFC-9540-669EFBAC649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22103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0048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1600200"/>
            <a:ext cx="3810000" cy="4532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1600200"/>
            <a:ext cx="3810000" cy="4532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fld id="{4EEE5699-6105-4F6E-B676-13E58BE051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45392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fld id="{1E261651-EF41-46E5-96BB-624BFA1532F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36007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ltLang="zh-CN">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zh-CN">
              <a:solidFill>
                <a:prstClr val="black">
                  <a:tint val="75000"/>
                </a:prstClr>
              </a:solidFill>
            </a:endParaRPr>
          </a:p>
        </p:txBody>
      </p:sp>
      <p:sp>
        <p:nvSpPr>
          <p:cNvPr id="7" name="Slide Number Placeholder 6"/>
          <p:cNvSpPr>
            <a:spLocks noGrp="1"/>
          </p:cNvSpPr>
          <p:nvPr>
            <p:ph type="sldNum" sz="quarter" idx="12"/>
          </p:nvPr>
        </p:nvSpPr>
        <p:spPr/>
        <p:txBody>
          <a:bodyPr/>
          <a:lstStyle/>
          <a:p>
            <a:fld id="{4D1976B8-A3A6-461F-B517-81DA92BA180E}" type="slidenum">
              <a:rPr lang="en-US" altLang="zh-CN" smtClean="0">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851156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07" name="Picture 11" descr="01-pptTEST"/>
          <p:cNvPicPr>
            <a:picLocks noChangeAspect="1" noChangeArrowheads="1"/>
          </p:cNvPicPr>
          <p:nvPr userDrawn="1"/>
        </p:nvPicPr>
        <p:blipFill>
          <a:blip r:embed="rId2">
            <a:extLst>
              <a:ext uri="{28A0092B-C50C-407E-A947-70E740481C1C}">
                <a14:useLocalDpi xmlns:a14="http://schemas.microsoft.com/office/drawing/2010/main" val="0"/>
              </a:ext>
            </a:extLst>
          </a:blip>
          <a:srcRect l="4546" t="36470" r="4546" b="25882"/>
          <a:stretch>
            <a:fillRect/>
          </a:stretch>
        </p:blipFill>
        <p:spPr bwMode="auto">
          <a:xfrm>
            <a:off x="0" y="-4763"/>
            <a:ext cx="9144000" cy="2782888"/>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4100"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101" name="Rectangle 5"/>
          <p:cNvSpPr>
            <a:spLocks noGrp="1" noChangeArrowheads="1"/>
          </p:cNvSpPr>
          <p:nvPr>
            <p:ph type="dt" sz="half" idx="2"/>
          </p:nvPr>
        </p:nvSpPr>
        <p:spPr/>
        <p:txBody>
          <a:bodyPr/>
          <a:lstStyle>
            <a:lvl1pPr>
              <a:defRPr/>
            </a:lvl1pPr>
          </a:lstStyle>
          <a:p>
            <a:endParaRPr lang="en-US">
              <a:solidFill>
                <a:srgbClr val="000000"/>
              </a:solidFill>
            </a:endParaRPr>
          </a:p>
        </p:txBody>
      </p:sp>
      <p:sp>
        <p:nvSpPr>
          <p:cNvPr id="4102" name="Rectangle 6"/>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4103" name="Rectangle 7"/>
          <p:cNvSpPr>
            <a:spLocks noGrp="1" noChangeArrowheads="1"/>
          </p:cNvSpPr>
          <p:nvPr>
            <p:ph type="sldNum" sz="quarter" idx="4"/>
          </p:nvPr>
        </p:nvSpPr>
        <p:spPr/>
        <p:txBody>
          <a:bodyPr/>
          <a:lstStyle>
            <a:lvl1pPr>
              <a:defRPr/>
            </a:lvl1pPr>
          </a:lstStyle>
          <a:p>
            <a:fld id="{EDBA2EE4-9AF2-44FC-979E-24E9436566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29775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701C3A-7F48-4AB3-B416-E72C68BAF8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68562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31FEEB-4B23-491E-9FBC-A2DB928B42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26498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3361A54-E2EB-466B-BC22-127ADC8FF5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42466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944FFDB-623D-4990-BE90-69F2921FCA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7468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C112986-1440-48CE-9519-5D6FFA9AF3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21756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EAA754B-AAF3-478A-9C99-0C81FB2AAD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77778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97454-C365-44CA-81FD-1C70326C98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8049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B78230-A093-4738-9468-5963973438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3452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0031B10-15DC-4446-BDE7-6BF05BE32D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411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ltLang="zh-CN">
              <a:solidFill>
                <a:prstClr val="black">
                  <a:tint val="75000"/>
                </a:prstClr>
              </a:solidFill>
            </a:endParaRPr>
          </a:p>
        </p:txBody>
      </p:sp>
      <p:sp>
        <p:nvSpPr>
          <p:cNvPr id="8" name="Footer Placeholder 7"/>
          <p:cNvSpPr>
            <a:spLocks noGrp="1"/>
          </p:cNvSpPr>
          <p:nvPr>
            <p:ph type="ftr" sz="quarter" idx="11"/>
          </p:nvPr>
        </p:nvSpPr>
        <p:spPr/>
        <p:txBody>
          <a:bodyPr/>
          <a:lstStyle/>
          <a:p>
            <a:endParaRPr lang="en-US" altLang="zh-CN">
              <a:solidFill>
                <a:prstClr val="black">
                  <a:tint val="75000"/>
                </a:prstClr>
              </a:solidFill>
            </a:endParaRPr>
          </a:p>
        </p:txBody>
      </p:sp>
      <p:sp>
        <p:nvSpPr>
          <p:cNvPr id="9" name="Slide Number Placeholder 8"/>
          <p:cNvSpPr>
            <a:spLocks noGrp="1"/>
          </p:cNvSpPr>
          <p:nvPr>
            <p:ph type="sldNum" sz="quarter" idx="12"/>
          </p:nvPr>
        </p:nvSpPr>
        <p:spPr/>
        <p:txBody>
          <a:bodyPr/>
          <a:lstStyle/>
          <a:p>
            <a:fld id="{19EB0B49-1D7D-4B96-984E-1959A08F317B}" type="slidenum">
              <a:rPr lang="en-US" altLang="zh-CN" smtClean="0">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20432091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25973E-9083-4136-977D-13EB1FD510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75433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B9BCF61-9CDA-4ADA-AB62-0F01109600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03149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3ACFD9B-885C-4825-8E08-9B159BB59A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238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5CEAF1D-2F0B-4977-88CA-D7ABA5839B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8046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CDDF58A-F895-435E-9A75-C078629D48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443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E685D858-C24A-4184-99A8-49129FFEE3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53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3"/>
          <p:cNvGrpSpPr>
            <a:grpSpLocks/>
          </p:cNvGrpSpPr>
          <p:nvPr userDrawn="1"/>
        </p:nvGrpSpPr>
        <p:grpSpPr bwMode="auto">
          <a:xfrm>
            <a:off x="577850" y="6057900"/>
            <a:ext cx="8356600" cy="673100"/>
            <a:chOff x="364" y="3816"/>
            <a:chExt cx="5264" cy="424"/>
          </a:xfrm>
        </p:grpSpPr>
        <p:sp>
          <p:nvSpPr>
            <p:cNvPr id="5" name="Line 18"/>
            <p:cNvSpPr>
              <a:spLocks noChangeShapeType="1"/>
            </p:cNvSpPr>
            <p:nvPr userDrawn="1"/>
          </p:nvSpPr>
          <p:spPr bwMode="auto">
            <a:xfrm>
              <a:off x="364" y="4088"/>
              <a:ext cx="4368" cy="0"/>
            </a:xfrm>
            <a:prstGeom prst="line">
              <a:avLst/>
            </a:prstGeom>
            <a:noFill/>
            <a:ln w="38100">
              <a:solidFill>
                <a:srgbClr val="FF0000"/>
              </a:solidFill>
              <a:round/>
              <a:headEnd/>
              <a:tailEnd/>
            </a:ln>
            <a:effectLst/>
          </p:spPr>
          <p:txBody>
            <a:bodyPr wrap="none" anchor="ctr"/>
            <a:lstStyle/>
            <a:p>
              <a:pPr eaLnBrk="0" hangingPunct="0">
                <a:defRPr/>
              </a:pPr>
              <a:endParaRPr lang="zh-CN" altLang="en-US" sz="1800">
                <a:solidFill>
                  <a:srgbClr val="000000"/>
                </a:solidFill>
                <a:latin typeface="Tahoma" pitchFamily="34" charset="0"/>
              </a:endParaRPr>
            </a:p>
          </p:txBody>
        </p:sp>
        <p:sp>
          <p:nvSpPr>
            <p:cNvPr id="6" name="Line 19"/>
            <p:cNvSpPr>
              <a:spLocks noChangeShapeType="1"/>
            </p:cNvSpPr>
            <p:nvPr userDrawn="1"/>
          </p:nvSpPr>
          <p:spPr bwMode="auto">
            <a:xfrm>
              <a:off x="364" y="4040"/>
              <a:ext cx="4368" cy="0"/>
            </a:xfrm>
            <a:prstGeom prst="line">
              <a:avLst/>
            </a:prstGeom>
            <a:noFill/>
            <a:ln w="38100">
              <a:solidFill>
                <a:srgbClr val="FF0000"/>
              </a:solidFill>
              <a:round/>
              <a:headEnd/>
              <a:tailEnd/>
            </a:ln>
            <a:effectLst/>
          </p:spPr>
          <p:txBody>
            <a:bodyPr wrap="none" anchor="ctr"/>
            <a:lstStyle/>
            <a:p>
              <a:pPr eaLnBrk="0" hangingPunct="0">
                <a:defRPr/>
              </a:pPr>
              <a:endParaRPr lang="zh-CN" altLang="en-US" sz="1800">
                <a:solidFill>
                  <a:srgbClr val="000000"/>
                </a:solidFill>
                <a:latin typeface="Tahoma" pitchFamily="34" charset="0"/>
              </a:endParaRPr>
            </a:p>
          </p:txBody>
        </p:sp>
        <p:sp>
          <p:nvSpPr>
            <p:cNvPr id="7" name="Line 20"/>
            <p:cNvSpPr>
              <a:spLocks noChangeShapeType="1"/>
            </p:cNvSpPr>
            <p:nvPr userDrawn="1"/>
          </p:nvSpPr>
          <p:spPr bwMode="auto">
            <a:xfrm>
              <a:off x="364" y="4136"/>
              <a:ext cx="4368" cy="0"/>
            </a:xfrm>
            <a:prstGeom prst="line">
              <a:avLst/>
            </a:prstGeom>
            <a:noFill/>
            <a:ln w="38100">
              <a:solidFill>
                <a:srgbClr val="FF0000"/>
              </a:solidFill>
              <a:round/>
              <a:headEnd/>
              <a:tailEnd/>
            </a:ln>
            <a:effectLst/>
          </p:spPr>
          <p:txBody>
            <a:bodyPr wrap="none" anchor="ctr"/>
            <a:lstStyle/>
            <a:p>
              <a:pPr eaLnBrk="0" hangingPunct="0">
                <a:defRPr/>
              </a:pPr>
              <a:endParaRPr lang="zh-CN" altLang="en-US" sz="1800">
                <a:solidFill>
                  <a:srgbClr val="000000"/>
                </a:solidFill>
                <a:latin typeface="Tahoma" pitchFamily="34" charset="0"/>
              </a:endParaRPr>
            </a:p>
          </p:txBody>
        </p:sp>
        <p:pic>
          <p:nvPicPr>
            <p:cNvPr id="8" name="Picture 5"/>
            <p:cNvPicPr>
              <a:picLocks noChangeAspect="1" noChangeArrowheads="1"/>
            </p:cNvPicPr>
            <p:nvPr userDrawn="1"/>
          </p:nvPicPr>
          <p:blipFill>
            <a:blip r:embed="rId2" cstate="print"/>
            <a:srcRect l="70589" t="7634" r="925" b="8389"/>
            <a:stretch>
              <a:fillRect/>
            </a:stretch>
          </p:blipFill>
          <p:spPr bwMode="auto">
            <a:xfrm>
              <a:off x="4781" y="3816"/>
              <a:ext cx="847" cy="424"/>
            </a:xfrm>
            <a:prstGeom prst="rect">
              <a:avLst/>
            </a:prstGeom>
            <a:noFill/>
            <a:ln w="9525">
              <a:noFill/>
              <a:miter lim="800000"/>
              <a:headEnd/>
              <a:tailEnd/>
            </a:ln>
          </p:spPr>
        </p:pic>
      </p:grpSp>
      <p:sp>
        <p:nvSpPr>
          <p:cNvPr id="15372" name="Rectangle 12"/>
          <p:cNvSpPr>
            <a:spLocks noGrp="1" noChangeArrowheads="1"/>
          </p:cNvSpPr>
          <p:nvPr>
            <p:ph type="ctrTitle"/>
          </p:nvPr>
        </p:nvSpPr>
        <p:spPr>
          <a:xfrm>
            <a:off x="990600" y="1676400"/>
            <a:ext cx="7772400" cy="1462088"/>
          </a:xfrm>
        </p:spPr>
        <p:txBody>
          <a:bodyPr/>
          <a:lstStyle>
            <a:lvl1pPr>
              <a:defRPr/>
            </a:lvl1pPr>
          </a:lstStyle>
          <a:p>
            <a:r>
              <a:rPr lang="en-US"/>
              <a:t>Click to edit Master title style</a:t>
            </a:r>
          </a:p>
        </p:txBody>
      </p:sp>
      <p:sp>
        <p:nvSpPr>
          <p:cNvPr id="1537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9"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endParaRPr lang="en-US" altLang="zh-CN">
              <a:solidFill>
                <a:srgbClr val="1C1C1C"/>
              </a:solidFill>
            </a:endParaRPr>
          </a:p>
        </p:txBody>
      </p:sp>
      <p:sp>
        <p:nvSpPr>
          <p:cNvPr id="10"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endParaRPr lang="en-US" altLang="zh-CN">
              <a:solidFill>
                <a:srgbClr val="1C1C1C"/>
              </a:solidFill>
            </a:endParaRPr>
          </a:p>
        </p:txBody>
      </p:sp>
      <p:sp>
        <p:nvSpPr>
          <p:cNvPr id="11"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fld id="{1FD0BBA1-BDE5-4C45-8500-9917E34A1932}" type="slidenum">
              <a:rPr lang="en-US" altLang="zh-CN">
                <a:solidFill>
                  <a:srgbClr val="1C1C1C"/>
                </a:solidFill>
              </a:rPr>
              <a:pPr/>
              <a:t>‹#›</a:t>
            </a:fld>
            <a:endParaRPr lang="en-US" altLang="zh-CN">
              <a:solidFill>
                <a:srgbClr val="1C1C1C"/>
              </a:solidFill>
            </a:endParaRPr>
          </a:p>
        </p:txBody>
      </p:sp>
    </p:spTree>
    <p:extLst>
      <p:ext uri="{BB962C8B-B14F-4D97-AF65-F5344CB8AC3E}">
        <p14:creationId xmlns:p14="http://schemas.microsoft.com/office/powerpoint/2010/main" val="39562254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fld id="{EB638051-D683-4125-8D13-45D349C970D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399693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fld id="{3D2A696C-FB86-418C-97D5-1AB67E39ECF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932587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1600200"/>
            <a:ext cx="3810000" cy="4532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1600200"/>
            <a:ext cx="3810000" cy="4532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fld id="{4D1976B8-A3A6-461F-B517-81DA92BA180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48501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ltLang="zh-CN">
              <a:solidFill>
                <a:prstClr val="black">
                  <a:tint val="75000"/>
                </a:prstClr>
              </a:solidFill>
            </a:endParaRPr>
          </a:p>
        </p:txBody>
      </p:sp>
      <p:sp>
        <p:nvSpPr>
          <p:cNvPr id="4" name="Footer Placeholder 3"/>
          <p:cNvSpPr>
            <a:spLocks noGrp="1"/>
          </p:cNvSpPr>
          <p:nvPr>
            <p:ph type="ftr" sz="quarter" idx="11"/>
          </p:nvPr>
        </p:nvSpPr>
        <p:spPr/>
        <p:txBody>
          <a:bodyPr/>
          <a:lstStyle/>
          <a:p>
            <a:endParaRPr lang="en-US" altLang="zh-CN">
              <a:solidFill>
                <a:prstClr val="black">
                  <a:tint val="75000"/>
                </a:prstClr>
              </a:solidFill>
            </a:endParaRPr>
          </a:p>
        </p:txBody>
      </p:sp>
      <p:sp>
        <p:nvSpPr>
          <p:cNvPr id="5" name="Slide Number Placeholder 4"/>
          <p:cNvSpPr>
            <a:spLocks noGrp="1"/>
          </p:cNvSpPr>
          <p:nvPr>
            <p:ph type="sldNum" sz="quarter" idx="12"/>
          </p:nvPr>
        </p:nvSpPr>
        <p:spPr/>
        <p:txBody>
          <a:bodyPr/>
          <a:lstStyle/>
          <a:p>
            <a:fld id="{E377E45C-FC2C-4F87-BF80-2E5661043D6C}" type="slidenum">
              <a:rPr lang="en-US" altLang="zh-CN" smtClean="0">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2028875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fld id="{19EB0B49-1D7D-4B96-984E-1959A08F31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56057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fld id="{E377E45C-FC2C-4F87-BF80-2E5661043D6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561524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fld id="{EFF8CCFC-2211-4A6E-A3B3-FDECB9C4DC2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373500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fld id="{C1298208-A85F-4D00-B9DB-57222FDC8B7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416278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fld id="{7E80E3CF-8EEC-4C33-AD15-BFA451AB295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448473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fld id="{9CCC9DCE-84C0-4725-88DF-DE8903B7C1D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164549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fld id="{F0EA7F29-2A08-4E01-9FFC-EAE804189CD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011568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0048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1600200"/>
            <a:ext cx="3810000" cy="4532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3941763"/>
            <a:ext cx="38100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fld id="{419ED409-25F1-4BF9-A3A1-C4DD903178F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507397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0048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82688"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82688" y="3941763"/>
            <a:ext cx="38100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145088" y="1600200"/>
            <a:ext cx="3810000" cy="4532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13"/>
          <p:cNvSpPr>
            <a:spLocks noGrp="1" noChangeArrowheads="1"/>
          </p:cNvSpPr>
          <p:nvPr>
            <p:ph type="sldNum" sz="quarter" idx="12"/>
          </p:nvPr>
        </p:nvSpPr>
        <p:spPr>
          <a:ln/>
        </p:spPr>
        <p:txBody>
          <a:bodyPr/>
          <a:lstStyle>
            <a:lvl1pPr>
              <a:defRPr/>
            </a:lvl1pPr>
          </a:lstStyle>
          <a:p>
            <a:fld id="{68134DE3-0510-4587-85AD-BE74866ED0E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888957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50938" y="214313"/>
            <a:ext cx="7804150" cy="591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fld id="{C2F513C6-B0C1-4AFC-9540-669EFBAC649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97682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zh-CN">
              <a:solidFill>
                <a:prstClr val="black">
                  <a:tint val="75000"/>
                </a:prstClr>
              </a:solidFill>
            </a:endParaRPr>
          </a:p>
        </p:txBody>
      </p:sp>
      <p:sp>
        <p:nvSpPr>
          <p:cNvPr id="3" name="Footer Placeholder 2"/>
          <p:cNvSpPr>
            <a:spLocks noGrp="1"/>
          </p:cNvSpPr>
          <p:nvPr>
            <p:ph type="ftr" sz="quarter" idx="11"/>
          </p:nvPr>
        </p:nvSpPr>
        <p:spPr/>
        <p:txBody>
          <a:bodyPr/>
          <a:lstStyle/>
          <a:p>
            <a:endParaRPr lang="en-US" altLang="zh-CN">
              <a:solidFill>
                <a:prstClr val="black">
                  <a:tint val="75000"/>
                </a:prstClr>
              </a:solidFill>
            </a:endParaRPr>
          </a:p>
        </p:txBody>
      </p:sp>
      <p:sp>
        <p:nvSpPr>
          <p:cNvPr id="4" name="Slide Number Placeholder 3"/>
          <p:cNvSpPr>
            <a:spLocks noGrp="1"/>
          </p:cNvSpPr>
          <p:nvPr>
            <p:ph type="sldNum" sz="quarter" idx="12"/>
          </p:nvPr>
        </p:nvSpPr>
        <p:spPr/>
        <p:txBody>
          <a:bodyPr/>
          <a:lstStyle/>
          <a:p>
            <a:fld id="{EFF8CCFC-2211-4A6E-A3B3-FDECB9C4DC23}" type="slidenum">
              <a:rPr lang="en-US" altLang="zh-CN" smtClean="0">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12731927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0048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1600200"/>
            <a:ext cx="3810000" cy="4532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1600200"/>
            <a:ext cx="3810000" cy="4532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fld id="{4EEE5699-6105-4F6E-B676-13E58BE051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695329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fld id="{1E261651-EF41-46E5-96BB-624BFA1532F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65713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07" name="Picture 11" descr="01-pptTEST"/>
          <p:cNvPicPr>
            <a:picLocks noChangeAspect="1" noChangeArrowheads="1"/>
          </p:cNvPicPr>
          <p:nvPr userDrawn="1"/>
        </p:nvPicPr>
        <p:blipFill>
          <a:blip r:embed="rId2">
            <a:extLst>
              <a:ext uri="{28A0092B-C50C-407E-A947-70E740481C1C}">
                <a14:useLocalDpi xmlns:a14="http://schemas.microsoft.com/office/drawing/2010/main" val="0"/>
              </a:ext>
            </a:extLst>
          </a:blip>
          <a:srcRect l="4546" t="36470" r="4546" b="25882"/>
          <a:stretch>
            <a:fillRect/>
          </a:stretch>
        </p:blipFill>
        <p:spPr bwMode="auto">
          <a:xfrm>
            <a:off x="0" y="-4763"/>
            <a:ext cx="9144000" cy="2782888"/>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4100"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101" name="Rectangle 5"/>
          <p:cNvSpPr>
            <a:spLocks noGrp="1" noChangeArrowheads="1"/>
          </p:cNvSpPr>
          <p:nvPr>
            <p:ph type="dt" sz="half" idx="2"/>
          </p:nvPr>
        </p:nvSpPr>
        <p:spPr/>
        <p:txBody>
          <a:bodyPr/>
          <a:lstStyle>
            <a:lvl1pPr>
              <a:defRPr/>
            </a:lvl1pPr>
          </a:lstStyle>
          <a:p>
            <a:endParaRPr lang="en-US">
              <a:solidFill>
                <a:srgbClr val="000000"/>
              </a:solidFill>
            </a:endParaRPr>
          </a:p>
        </p:txBody>
      </p:sp>
      <p:sp>
        <p:nvSpPr>
          <p:cNvPr id="4102" name="Rectangle 6"/>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4103" name="Rectangle 7"/>
          <p:cNvSpPr>
            <a:spLocks noGrp="1" noChangeArrowheads="1"/>
          </p:cNvSpPr>
          <p:nvPr>
            <p:ph type="sldNum" sz="quarter" idx="4"/>
          </p:nvPr>
        </p:nvSpPr>
        <p:spPr/>
        <p:txBody>
          <a:bodyPr/>
          <a:lstStyle>
            <a:lvl1pPr>
              <a:defRPr/>
            </a:lvl1pPr>
          </a:lstStyle>
          <a:p>
            <a:fld id="{EDBA2EE4-9AF2-44FC-979E-24E9436566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50381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701C3A-7F48-4AB3-B416-E72C68BAF8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51623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31FEEB-4B23-491E-9FBC-A2DB928B42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35218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3361A54-E2EB-466B-BC22-127ADC8FF5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50504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944FFDB-623D-4990-BE90-69F2921FCA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77685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C112986-1440-48CE-9519-5D6FFA9AF3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50501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EAA754B-AAF3-478A-9C99-0C81FB2AAD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96736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97454-C365-44CA-81FD-1C70326C98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6952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zh-CN">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zh-CN">
              <a:solidFill>
                <a:prstClr val="black">
                  <a:tint val="75000"/>
                </a:prstClr>
              </a:solidFill>
            </a:endParaRPr>
          </a:p>
        </p:txBody>
      </p:sp>
      <p:sp>
        <p:nvSpPr>
          <p:cNvPr id="7" name="Slide Number Placeholder 6"/>
          <p:cNvSpPr>
            <a:spLocks noGrp="1"/>
          </p:cNvSpPr>
          <p:nvPr>
            <p:ph type="sldNum" sz="quarter" idx="12"/>
          </p:nvPr>
        </p:nvSpPr>
        <p:spPr/>
        <p:txBody>
          <a:bodyPr/>
          <a:lstStyle/>
          <a:p>
            <a:fld id="{C1298208-A85F-4D00-B9DB-57222FDC8B76}" type="slidenum">
              <a:rPr lang="en-US" altLang="zh-CN" smtClean="0">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19598535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B78230-A093-4738-9468-5963973438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52853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0031B10-15DC-4446-BDE7-6BF05BE32D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19095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25973E-9083-4136-977D-13EB1FD510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63098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B9BCF61-9CDA-4ADA-AB62-0F01109600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00994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3ACFD9B-885C-4825-8E08-9B159BB59A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48069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5CEAF1D-2F0B-4977-88CA-D7ABA5839B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61546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CDDF58A-F895-435E-9A75-C078629D48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3757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E685D858-C24A-4184-99A8-49129FFEE3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82861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6" name="Slide Number Placeholder 5"/>
          <p:cNvSpPr>
            <a:spLocks noGrp="1"/>
          </p:cNvSpPr>
          <p:nvPr>
            <p:ph type="sldNum" sz="quarter" idx="12"/>
          </p:nvPr>
        </p:nvSpPr>
        <p:spPr/>
        <p:txBody>
          <a:bodyPr/>
          <a:lstStyle>
            <a:lvl1pPr>
              <a:defRPr/>
            </a:lvl1pPr>
          </a:lstStyle>
          <a:p>
            <a:fld id="{99F93166-49AE-4E11-B0E5-4B434C1D62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63244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1B7BBC-D5A5-423A-BEB7-12A50A043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635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zh-CN">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zh-CN">
              <a:solidFill>
                <a:prstClr val="black">
                  <a:tint val="75000"/>
                </a:prstClr>
              </a:solidFill>
            </a:endParaRPr>
          </a:p>
        </p:txBody>
      </p:sp>
      <p:sp>
        <p:nvSpPr>
          <p:cNvPr id="7" name="Slide Number Placeholder 6"/>
          <p:cNvSpPr>
            <a:spLocks noGrp="1"/>
          </p:cNvSpPr>
          <p:nvPr>
            <p:ph type="sldNum" sz="quarter" idx="12"/>
          </p:nvPr>
        </p:nvSpPr>
        <p:spPr/>
        <p:txBody>
          <a:bodyPr/>
          <a:lstStyle/>
          <a:p>
            <a:fld id="{7E80E3CF-8EEC-4C33-AD15-BFA451AB2952}" type="slidenum">
              <a:rPr lang="en-US" altLang="zh-CN" smtClean="0">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1662824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6" name="Slide Number Placeholder 5"/>
          <p:cNvSpPr>
            <a:spLocks noGrp="1"/>
          </p:cNvSpPr>
          <p:nvPr>
            <p:ph type="sldNum" sz="quarter" idx="12"/>
          </p:nvPr>
        </p:nvSpPr>
        <p:spPr/>
        <p:txBody>
          <a:bodyPr/>
          <a:lstStyle>
            <a:lvl1pPr>
              <a:defRPr/>
            </a:lvl1pPr>
          </a:lstStyle>
          <a:p>
            <a:fld id="{6460D9E5-C886-4EA8-9146-1CCFD6888E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10145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7" name="Slide Number Placeholder 6"/>
          <p:cNvSpPr>
            <a:spLocks noGrp="1"/>
          </p:cNvSpPr>
          <p:nvPr>
            <p:ph type="sldNum" sz="quarter" idx="12"/>
          </p:nvPr>
        </p:nvSpPr>
        <p:spPr/>
        <p:txBody>
          <a:bodyPr/>
          <a:lstStyle>
            <a:lvl1pPr>
              <a:defRPr/>
            </a:lvl1pPr>
          </a:lstStyle>
          <a:p>
            <a:fld id="{05FB1895-FB21-41D9-97D9-07934D6819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28216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9" name="Slide Number Placeholder 8"/>
          <p:cNvSpPr>
            <a:spLocks noGrp="1"/>
          </p:cNvSpPr>
          <p:nvPr>
            <p:ph type="sldNum" sz="quarter" idx="12"/>
          </p:nvPr>
        </p:nvSpPr>
        <p:spPr/>
        <p:txBody>
          <a:bodyPr/>
          <a:lstStyle>
            <a:lvl1pPr>
              <a:defRPr/>
            </a:lvl1pPr>
          </a:lstStyle>
          <a:p>
            <a:fld id="{A1ED707A-F5EC-44A2-887D-2A6E8C5416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81446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5" name="Slide Number Placeholder 4"/>
          <p:cNvSpPr>
            <a:spLocks noGrp="1"/>
          </p:cNvSpPr>
          <p:nvPr>
            <p:ph type="sldNum" sz="quarter" idx="12"/>
          </p:nvPr>
        </p:nvSpPr>
        <p:spPr/>
        <p:txBody>
          <a:bodyPr/>
          <a:lstStyle>
            <a:lvl1pPr>
              <a:defRPr/>
            </a:lvl1pPr>
          </a:lstStyle>
          <a:p>
            <a:fld id="{151D1C22-D82C-4B64-AF68-2E7A9FF8E7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0791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4" name="Slide Number Placeholder 3"/>
          <p:cNvSpPr>
            <a:spLocks noGrp="1"/>
          </p:cNvSpPr>
          <p:nvPr>
            <p:ph type="sldNum" sz="quarter" idx="12"/>
          </p:nvPr>
        </p:nvSpPr>
        <p:spPr/>
        <p:txBody>
          <a:bodyPr/>
          <a:lstStyle>
            <a:lvl1pPr>
              <a:defRPr/>
            </a:lvl1pPr>
          </a:lstStyle>
          <a:p>
            <a:fld id="{E5DC4890-15DE-41C8-912D-06A5C7039E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85874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7" name="Slide Number Placeholder 6"/>
          <p:cNvSpPr>
            <a:spLocks noGrp="1"/>
          </p:cNvSpPr>
          <p:nvPr>
            <p:ph type="sldNum" sz="quarter" idx="12"/>
          </p:nvPr>
        </p:nvSpPr>
        <p:spPr/>
        <p:txBody>
          <a:bodyPr/>
          <a:lstStyle>
            <a:lvl1pPr>
              <a:defRPr/>
            </a:lvl1pPr>
          </a:lstStyle>
          <a:p>
            <a:fld id="{ADD2A121-693E-450C-8EF7-8EBDD3A5E8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34137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7" name="Slide Number Placeholder 6"/>
          <p:cNvSpPr>
            <a:spLocks noGrp="1"/>
          </p:cNvSpPr>
          <p:nvPr>
            <p:ph type="sldNum" sz="quarter" idx="12"/>
          </p:nvPr>
        </p:nvSpPr>
        <p:spPr/>
        <p:txBody>
          <a:bodyPr/>
          <a:lstStyle>
            <a:lvl1pPr>
              <a:defRPr/>
            </a:lvl1pPr>
          </a:lstStyle>
          <a:p>
            <a:fld id="{8133BC0D-D83A-4F4A-A033-6939E31804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02126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6" name="Slide Number Placeholder 5"/>
          <p:cNvSpPr>
            <a:spLocks noGrp="1"/>
          </p:cNvSpPr>
          <p:nvPr>
            <p:ph type="sldNum" sz="quarter" idx="12"/>
          </p:nvPr>
        </p:nvSpPr>
        <p:spPr/>
        <p:txBody>
          <a:bodyPr/>
          <a:lstStyle>
            <a:lvl1pPr>
              <a:defRPr/>
            </a:lvl1pPr>
          </a:lstStyle>
          <a:p>
            <a:fld id="{5E5D8C14-E3BA-44FC-A0CD-C78C5CA156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05185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6" name="Slide Number Placeholder 5"/>
          <p:cNvSpPr>
            <a:spLocks noGrp="1"/>
          </p:cNvSpPr>
          <p:nvPr>
            <p:ph type="sldNum" sz="quarter" idx="12"/>
          </p:nvPr>
        </p:nvSpPr>
        <p:spPr/>
        <p:txBody>
          <a:bodyPr/>
          <a:lstStyle>
            <a:lvl1pPr>
              <a:defRPr/>
            </a:lvl1pPr>
          </a:lstStyle>
          <a:p>
            <a:fld id="{2CBA61FF-DAAD-47E0-A872-C157A03751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45105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C2B5439-2BC1-4E8B-BFC1-746EED3A25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9368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0.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3.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3.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2.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5.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2.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3.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8.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hangingPunct="0"/>
            <a:endParaRPr lang="en-US" altLang="zh-CN">
              <a:solidFill>
                <a:prstClr val="black">
                  <a:tint val="75000"/>
                </a:prstClr>
              </a:solidFill>
              <a:latin typeface="Tahoma"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hangingPunct="0"/>
            <a:endParaRPr lang="en-US" altLang="zh-CN">
              <a:solidFill>
                <a:prstClr val="black">
                  <a:tint val="75000"/>
                </a:prstClr>
              </a:solidFill>
              <a:latin typeface="Tahoma"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hangingPunct="0"/>
            <a:fld id="{52404EDD-BA23-40F3-B524-1FBFDB74F40E}" type="slidenum">
              <a:rPr lang="en-US" altLang="zh-CN" smtClean="0">
                <a:solidFill>
                  <a:prstClr val="black">
                    <a:tint val="75000"/>
                  </a:prstClr>
                </a:solidFill>
                <a:latin typeface="Tahoma" pitchFamily="34" charset="0"/>
              </a:rPr>
              <a:pPr eaLnBrk="0" hangingPunct="0"/>
              <a:t>‹#›</a:t>
            </a:fld>
            <a:endParaRPr lang="en-US" altLang="zh-CN">
              <a:solidFill>
                <a:prstClr val="black">
                  <a:tint val="75000"/>
                </a:prstClr>
              </a:solidFill>
              <a:latin typeface="Tahoma" pitchFamily="34" charset="0"/>
            </a:endParaRPr>
          </a:p>
        </p:txBody>
      </p:sp>
      <p:pic>
        <p:nvPicPr>
          <p:cNvPr id="7" name="Picture 5"/>
          <p:cNvPicPr>
            <a:picLocks noChangeAspect="1" noChangeArrowheads="1"/>
          </p:cNvPicPr>
          <p:nvPr/>
        </p:nvPicPr>
        <p:blipFill>
          <a:blip r:embed="rId13" cstate="print"/>
          <a:srcRect l="70589" t="7634" r="925" b="8389"/>
          <a:stretch>
            <a:fillRect/>
          </a:stretch>
        </p:blipFill>
        <p:spPr bwMode="auto">
          <a:xfrm>
            <a:off x="7589838" y="6057900"/>
            <a:ext cx="1344612" cy="673100"/>
          </a:xfrm>
          <a:prstGeom prst="rect">
            <a:avLst/>
          </a:prstGeom>
          <a:noFill/>
          <a:ln w="9525">
            <a:noFill/>
            <a:miter lim="800000"/>
            <a:headEnd/>
            <a:tailEnd/>
          </a:ln>
        </p:spPr>
      </p:pic>
    </p:spTree>
    <p:extLst>
      <p:ext uri="{BB962C8B-B14F-4D97-AF65-F5344CB8AC3E}">
        <p14:creationId xmlns:p14="http://schemas.microsoft.com/office/powerpoint/2010/main" val="180480915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latin typeface="Calibri"/>
              </a:rPr>
              <a:pPr fontAlgn="auto">
                <a:spcBef>
                  <a:spcPts val="0"/>
                </a:spcBef>
                <a:spcAft>
                  <a:spcPts val="0"/>
                </a:spcAft>
              </a:pPr>
              <a:t>10/28/2014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9461975"/>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1143000" y="64008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r>
              <a:rPr lang="en-US" smtClean="0">
                <a:solidFill>
                  <a:srgbClr val="000000"/>
                </a:solidFill>
                <a:latin typeface="Times New Roman" pitchFamily="18" charset="0"/>
              </a:rPr>
              <a:t> </a:t>
            </a:r>
            <a:r>
              <a:rPr lang="en-US" sz="1800" smtClean="0">
                <a:solidFill>
                  <a:srgbClr val="000000"/>
                </a:solidFill>
                <a:latin typeface="Times New Roman" pitchFamily="18" charset="0"/>
              </a:rPr>
              <a:t>ISSAOS,  L’Aquila, Italy,  31Aug 2004</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2426D3F-B63F-453D-A191-A900B1D6669C}" type="slidenum">
              <a:rPr lang="en-US" smtClean="0">
                <a:solidFill>
                  <a:srgbClr val="000000"/>
                </a:solidFill>
                <a:latin typeface="Times New Roman" pitchFamily="18" charset="0"/>
              </a:rPr>
              <a:pPr/>
              <a:t>‹#›</a:t>
            </a:fld>
            <a:endParaRPr lang="en-US" smtClean="0">
              <a:solidFill>
                <a:srgbClr val="000000"/>
              </a:solidFill>
              <a:latin typeface="Times New Roman" pitchFamily="18" charset="0"/>
            </a:endParaRPr>
          </a:p>
        </p:txBody>
      </p:sp>
      <p:grpSp>
        <p:nvGrpSpPr>
          <p:cNvPr id="1031" name="Group 7"/>
          <p:cNvGrpSpPr>
            <a:grpSpLocks/>
          </p:cNvGrpSpPr>
          <p:nvPr userDrawn="1"/>
        </p:nvGrpSpPr>
        <p:grpSpPr bwMode="auto">
          <a:xfrm>
            <a:off x="533400" y="5943600"/>
            <a:ext cx="8305800" cy="687388"/>
            <a:chOff x="336" y="3744"/>
            <a:chExt cx="5232" cy="433"/>
          </a:xfrm>
        </p:grpSpPr>
        <p:sp>
          <p:nvSpPr>
            <p:cNvPr id="1032" name="Line 8"/>
            <p:cNvSpPr>
              <a:spLocks noChangeShapeType="1"/>
            </p:cNvSpPr>
            <p:nvPr/>
          </p:nvSpPr>
          <p:spPr bwMode="auto">
            <a:xfrm>
              <a:off x="336" y="3984"/>
              <a:ext cx="43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smtClean="0">
                <a:solidFill>
                  <a:srgbClr val="000000"/>
                </a:solidFill>
                <a:latin typeface="Times New Roman" pitchFamily="18" charset="0"/>
              </a:endParaRPr>
            </a:p>
          </p:txBody>
        </p:sp>
        <p:sp>
          <p:nvSpPr>
            <p:cNvPr id="1033" name="Line 9"/>
            <p:cNvSpPr>
              <a:spLocks noChangeShapeType="1"/>
            </p:cNvSpPr>
            <p:nvPr/>
          </p:nvSpPr>
          <p:spPr bwMode="auto">
            <a:xfrm>
              <a:off x="336" y="3936"/>
              <a:ext cx="43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smtClean="0">
                <a:solidFill>
                  <a:srgbClr val="000000"/>
                </a:solidFill>
                <a:latin typeface="Times New Roman" pitchFamily="18" charset="0"/>
              </a:endParaRPr>
            </a:p>
          </p:txBody>
        </p:sp>
        <p:sp>
          <p:nvSpPr>
            <p:cNvPr id="1034" name="Line 10"/>
            <p:cNvSpPr>
              <a:spLocks noChangeShapeType="1"/>
            </p:cNvSpPr>
            <p:nvPr/>
          </p:nvSpPr>
          <p:spPr bwMode="auto">
            <a:xfrm>
              <a:off x="336" y="4032"/>
              <a:ext cx="43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smtClean="0">
                <a:solidFill>
                  <a:srgbClr val="000000"/>
                </a:solidFill>
                <a:latin typeface="Times New Roman" pitchFamily="18" charset="0"/>
              </a:endParaRPr>
            </a:p>
          </p:txBody>
        </p:sp>
        <p:pic>
          <p:nvPicPr>
            <p:cNvPr id="1035" name="Picture 11" descr="cap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0" y="3744"/>
              <a:ext cx="768" cy="4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8858874"/>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8188F89-70BA-497E-9D81-682700BB66AA}" type="datetimeFigureOut">
              <a:rPr lang="en-US" smtClean="0">
                <a:solidFill>
                  <a:prstClr val="black">
                    <a:tint val="75000"/>
                  </a:prstClr>
                </a:solidFill>
                <a:latin typeface="Calibri"/>
              </a:rPr>
              <a:pPr fontAlgn="auto">
                <a:spcBef>
                  <a:spcPts val="0"/>
                </a:spcBef>
                <a:spcAft>
                  <a:spcPts val="0"/>
                </a:spcAft>
              </a:pPr>
              <a:t>10/28/2014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3F28BE2-0715-429A-BE28-DCFA8094CD71}"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4344180"/>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D94186D-3D81-49FB-88F5-8F7FC8695C57}" type="datetimeFigureOut">
              <a:rPr lang="en-US">
                <a:latin typeface="Arial" pitchFamily="34" charset="0"/>
              </a:rPr>
              <a:pPr/>
              <a:t>10/28/2014</a:t>
            </a:fld>
            <a:endParaRPr lang="en-US">
              <a:latin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en-US">
              <a:latin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02E6AF6-E239-4823-A30C-46A46113F54B}" type="slidenum">
              <a:rPr lang="en-US">
                <a:latin typeface="Arial" pitchFamily="34" charset="0"/>
              </a:rPr>
              <a:pPr/>
              <a:t>‹#›</a:t>
            </a:fld>
            <a:endParaRPr lang="en-US">
              <a:latin typeface="Arial" pitchFamily="34" charset="0"/>
            </a:endParaRPr>
          </a:p>
        </p:txBody>
      </p:sp>
    </p:spTree>
    <p:extLst>
      <p:ext uri="{BB962C8B-B14F-4D97-AF65-F5344CB8AC3E}">
        <p14:creationId xmlns:p14="http://schemas.microsoft.com/office/powerpoint/2010/main" val="4129720198"/>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 id="214748434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D94186D-3D81-49FB-88F5-8F7FC8695C57}" type="datetimeFigureOut">
              <a:rPr lang="en-US">
                <a:latin typeface="Arial" pitchFamily="34" charset="0"/>
              </a:rPr>
              <a:pPr/>
              <a:t>10/28/2014</a:t>
            </a:fld>
            <a:endParaRPr lang="en-US">
              <a:latin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en-US">
              <a:latin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02E6AF6-E239-4823-A30C-46A46113F54B}" type="slidenum">
              <a:rPr lang="en-US">
                <a:latin typeface="Arial" pitchFamily="34" charset="0"/>
              </a:rPr>
              <a:pPr/>
              <a:t>‹#›</a:t>
            </a:fld>
            <a:endParaRPr lang="en-US">
              <a:latin typeface="Arial" pitchFamily="34" charset="0"/>
            </a:endParaRPr>
          </a:p>
        </p:txBody>
      </p:sp>
    </p:spTree>
    <p:extLst>
      <p:ext uri="{BB962C8B-B14F-4D97-AF65-F5344CB8AC3E}">
        <p14:creationId xmlns:p14="http://schemas.microsoft.com/office/powerpoint/2010/main" val="1840314897"/>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9"/>
          <p:cNvSpPr>
            <a:spLocks noGrp="1" noChangeArrowheads="1"/>
          </p:cNvSpPr>
          <p:nvPr>
            <p:ph type="title"/>
          </p:nvPr>
        </p:nvSpPr>
        <p:spPr bwMode="auto">
          <a:xfrm>
            <a:off x="506413" y="214313"/>
            <a:ext cx="8312150" cy="9715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3075" name="Rectangle 10"/>
          <p:cNvSpPr>
            <a:spLocks noGrp="1" noChangeArrowheads="1"/>
          </p:cNvSpPr>
          <p:nvPr>
            <p:ph type="body" idx="1"/>
          </p:nvPr>
        </p:nvSpPr>
        <p:spPr bwMode="auto">
          <a:xfrm>
            <a:off x="538163" y="1600200"/>
            <a:ext cx="8289925" cy="438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4347"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a typeface="宋体" pitchFamily="2" charset="-122"/>
              </a:defRPr>
            </a:lvl1pPr>
          </a:lstStyle>
          <a:p>
            <a:endParaRPr lang="en-US" altLang="zh-CN">
              <a:solidFill>
                <a:srgbClr val="000000"/>
              </a:solidFill>
              <a:latin typeface="Tahoma" pitchFamily="34" charset="0"/>
            </a:endParaRPr>
          </a:p>
        </p:txBody>
      </p:sp>
      <p:sp>
        <p:nvSpPr>
          <p:cNvPr id="14348"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a typeface="宋体" pitchFamily="2" charset="-122"/>
              </a:defRPr>
            </a:lvl1pPr>
          </a:lstStyle>
          <a:p>
            <a:endParaRPr lang="en-US" altLang="zh-CN">
              <a:solidFill>
                <a:srgbClr val="000000"/>
              </a:solidFill>
              <a:latin typeface="Tahoma" pitchFamily="34" charset="0"/>
            </a:endParaRPr>
          </a:p>
        </p:txBody>
      </p:sp>
      <p:sp>
        <p:nvSpPr>
          <p:cNvPr id="14349"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宋体" pitchFamily="2" charset="-122"/>
              </a:defRPr>
            </a:lvl1pPr>
          </a:lstStyle>
          <a:p>
            <a:fld id="{52404EDD-BA23-40F3-B524-1FBFDB74F40E}" type="slidenum">
              <a:rPr lang="en-US" altLang="zh-CN">
                <a:solidFill>
                  <a:srgbClr val="000000"/>
                </a:solidFill>
                <a:latin typeface="Tahoma" pitchFamily="34" charset="0"/>
              </a:rPr>
              <a:pPr/>
              <a:t>‹#›</a:t>
            </a:fld>
            <a:endParaRPr lang="en-US" altLang="zh-CN">
              <a:solidFill>
                <a:srgbClr val="000000"/>
              </a:solidFill>
              <a:latin typeface="Tahoma" pitchFamily="34" charset="0"/>
            </a:endParaRPr>
          </a:p>
        </p:txBody>
      </p:sp>
      <p:pic>
        <p:nvPicPr>
          <p:cNvPr id="3079" name="Picture 5"/>
          <p:cNvPicPr>
            <a:picLocks noChangeAspect="1" noChangeArrowheads="1"/>
          </p:cNvPicPr>
          <p:nvPr/>
        </p:nvPicPr>
        <p:blipFill>
          <a:blip r:embed="rId18" cstate="print"/>
          <a:srcRect l="70589" t="7634" r="925" b="8389"/>
          <a:stretch>
            <a:fillRect/>
          </a:stretch>
        </p:blipFill>
        <p:spPr bwMode="auto">
          <a:xfrm>
            <a:off x="7589838" y="6057900"/>
            <a:ext cx="1344612" cy="673100"/>
          </a:xfrm>
          <a:prstGeom prst="rect">
            <a:avLst/>
          </a:prstGeom>
          <a:noFill/>
          <a:ln w="9525">
            <a:noFill/>
            <a:miter lim="800000"/>
            <a:headEnd/>
            <a:tailEnd/>
          </a:ln>
        </p:spPr>
      </p:pic>
    </p:spTree>
    <p:extLst>
      <p:ext uri="{BB962C8B-B14F-4D97-AF65-F5344CB8AC3E}">
        <p14:creationId xmlns:p14="http://schemas.microsoft.com/office/powerpoint/2010/main" val="819587540"/>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Lst>
  <p:txStyles>
    <p:titleStyle>
      <a:lvl1pPr algn="l" rtl="0" eaLnBrk="0" fontAlgn="base" hangingPunct="0">
        <a:spcBef>
          <a:spcPct val="0"/>
        </a:spcBef>
        <a:spcAft>
          <a:spcPct val="0"/>
        </a:spcAft>
        <a:defRPr sz="4000">
          <a:solidFill>
            <a:schemeClr val="hlink"/>
          </a:solidFill>
          <a:latin typeface="+mj-lt"/>
          <a:ea typeface="+mj-ea"/>
          <a:cs typeface="+mj-cs"/>
        </a:defRPr>
      </a:lvl1pPr>
      <a:lvl2pPr algn="l" rtl="0" eaLnBrk="0" fontAlgn="base" hangingPunct="0">
        <a:spcBef>
          <a:spcPct val="0"/>
        </a:spcBef>
        <a:spcAft>
          <a:spcPct val="0"/>
        </a:spcAft>
        <a:defRPr sz="4000">
          <a:solidFill>
            <a:schemeClr val="hlink"/>
          </a:solidFill>
          <a:latin typeface="Times New Roman" pitchFamily="18" charset="0"/>
        </a:defRPr>
      </a:lvl2pPr>
      <a:lvl3pPr algn="l" rtl="0" eaLnBrk="0" fontAlgn="base" hangingPunct="0">
        <a:spcBef>
          <a:spcPct val="0"/>
        </a:spcBef>
        <a:spcAft>
          <a:spcPct val="0"/>
        </a:spcAft>
        <a:defRPr sz="4000">
          <a:solidFill>
            <a:schemeClr val="hlink"/>
          </a:solidFill>
          <a:latin typeface="Times New Roman" pitchFamily="18" charset="0"/>
        </a:defRPr>
      </a:lvl3pPr>
      <a:lvl4pPr algn="l" rtl="0" eaLnBrk="0" fontAlgn="base" hangingPunct="0">
        <a:spcBef>
          <a:spcPct val="0"/>
        </a:spcBef>
        <a:spcAft>
          <a:spcPct val="0"/>
        </a:spcAft>
        <a:defRPr sz="4000">
          <a:solidFill>
            <a:schemeClr val="hlink"/>
          </a:solidFill>
          <a:latin typeface="Times New Roman" pitchFamily="18" charset="0"/>
        </a:defRPr>
      </a:lvl4pPr>
      <a:lvl5pPr algn="l" rtl="0" eaLnBrk="0" fontAlgn="base" hangingPunct="0">
        <a:spcBef>
          <a:spcPct val="0"/>
        </a:spcBef>
        <a:spcAft>
          <a:spcPct val="0"/>
        </a:spcAft>
        <a:defRPr sz="4000">
          <a:solidFill>
            <a:schemeClr val="hlink"/>
          </a:solidFill>
          <a:latin typeface="Times New Roman" pitchFamily="18" charset="0"/>
        </a:defRPr>
      </a:lvl5pPr>
      <a:lvl6pPr marL="457200" algn="l" rtl="0" fontAlgn="base">
        <a:spcBef>
          <a:spcPct val="0"/>
        </a:spcBef>
        <a:spcAft>
          <a:spcPct val="0"/>
        </a:spcAft>
        <a:defRPr sz="4000">
          <a:solidFill>
            <a:schemeClr val="hlink"/>
          </a:solidFill>
          <a:latin typeface="Times New Roman" pitchFamily="18" charset="0"/>
        </a:defRPr>
      </a:lvl6pPr>
      <a:lvl7pPr marL="914400" algn="l" rtl="0" fontAlgn="base">
        <a:spcBef>
          <a:spcPct val="0"/>
        </a:spcBef>
        <a:spcAft>
          <a:spcPct val="0"/>
        </a:spcAft>
        <a:defRPr sz="4000">
          <a:solidFill>
            <a:schemeClr val="hlink"/>
          </a:solidFill>
          <a:latin typeface="Times New Roman" pitchFamily="18" charset="0"/>
        </a:defRPr>
      </a:lvl7pPr>
      <a:lvl8pPr marL="1371600" algn="l" rtl="0" fontAlgn="base">
        <a:spcBef>
          <a:spcPct val="0"/>
        </a:spcBef>
        <a:spcAft>
          <a:spcPct val="0"/>
        </a:spcAft>
        <a:defRPr sz="4000">
          <a:solidFill>
            <a:schemeClr val="hlink"/>
          </a:solidFill>
          <a:latin typeface="Times New Roman" pitchFamily="18" charset="0"/>
        </a:defRPr>
      </a:lvl8pPr>
      <a:lvl9pPr marL="1828800" algn="l" rtl="0" fontAlgn="base">
        <a:spcBef>
          <a:spcPct val="0"/>
        </a:spcBef>
        <a:spcAft>
          <a:spcPct val="0"/>
        </a:spcAft>
        <a:defRPr sz="4000">
          <a:solidFill>
            <a:schemeClr val="hlink"/>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rgbClr val="000099"/>
          </a:solidFill>
          <a:latin typeface="+mn-lt"/>
          <a:ea typeface="+mn-ea"/>
          <a:cs typeface="+mn-cs"/>
        </a:defRPr>
      </a:lvl1pPr>
      <a:lvl2pPr marL="742950" indent="-285750" algn="l" rtl="0" eaLnBrk="0" fontAlgn="base" hangingPunct="0">
        <a:spcBef>
          <a:spcPct val="20000"/>
        </a:spcBef>
        <a:spcAft>
          <a:spcPct val="0"/>
        </a:spcAft>
        <a:buClr>
          <a:srgbClr val="0000FF"/>
        </a:buClr>
        <a:buSzPct val="55000"/>
        <a:buFont typeface="Wingdings" pitchFamily="2" charset="2"/>
        <a:buChar char="n"/>
        <a:defRPr sz="2800">
          <a:solidFill>
            <a:srgbClr val="0000FF"/>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81" name="Picture 9" descr="01-pptTEST"/>
          <p:cNvPicPr>
            <a:picLocks noChangeAspect="1" noChangeArrowheads="1"/>
          </p:cNvPicPr>
          <p:nvPr/>
        </p:nvPicPr>
        <p:blipFill>
          <a:blip r:embed="rId18">
            <a:extLst>
              <a:ext uri="{28A0092B-C50C-407E-A947-70E740481C1C}">
                <a14:useLocalDpi xmlns:a14="http://schemas.microsoft.com/office/drawing/2010/main" val="0"/>
              </a:ext>
            </a:extLst>
          </a:blip>
          <a:srcRect l="4546" t="36470" r="4546" b="25882"/>
          <a:stretch>
            <a:fillRect/>
          </a:stretch>
        </p:blipFill>
        <p:spPr bwMode="auto">
          <a:xfrm>
            <a:off x="0" y="11113"/>
            <a:ext cx="9144000" cy="2782887"/>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smtClean="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C75FEFF-BC55-4DDA-8E69-A83A535E7530}" type="slidenum">
              <a:rPr lang="en-US" smtClean="0">
                <a:solidFill>
                  <a:srgbClr val="000000"/>
                </a:solidFill>
                <a:latin typeface="Arial" charset="0"/>
              </a:rPr>
              <a:pPr/>
              <a:t>‹#›</a:t>
            </a:fld>
            <a:endParaRPr lang="en-US" smtClean="0">
              <a:solidFill>
                <a:srgbClr val="000000"/>
              </a:solidFill>
              <a:latin typeface="Arial" charset="0"/>
            </a:endParaRPr>
          </a:p>
        </p:txBody>
      </p:sp>
    </p:spTree>
    <p:extLst>
      <p:ext uri="{BB962C8B-B14F-4D97-AF65-F5344CB8AC3E}">
        <p14:creationId xmlns:p14="http://schemas.microsoft.com/office/powerpoint/2010/main" val="2383465074"/>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Lst>
  <p:txStyles>
    <p:titleStyle>
      <a:lvl1pPr algn="ctr" rtl="0" fontAlgn="base">
        <a:spcBef>
          <a:spcPct val="0"/>
        </a:spcBef>
        <a:spcAft>
          <a:spcPct val="0"/>
        </a:spcAft>
        <a:defRPr sz="4400" i="1">
          <a:solidFill>
            <a:srgbClr val="990000"/>
          </a:solidFill>
          <a:latin typeface="+mj-lt"/>
          <a:ea typeface="+mj-ea"/>
          <a:cs typeface="+mj-cs"/>
        </a:defRPr>
      </a:lvl1pPr>
      <a:lvl2pPr algn="ctr" rtl="0" fontAlgn="base">
        <a:spcBef>
          <a:spcPct val="0"/>
        </a:spcBef>
        <a:spcAft>
          <a:spcPct val="0"/>
        </a:spcAft>
        <a:defRPr sz="4400" i="1">
          <a:solidFill>
            <a:srgbClr val="990000"/>
          </a:solidFill>
          <a:latin typeface="Arial" charset="0"/>
          <a:cs typeface="Arial" charset="0"/>
        </a:defRPr>
      </a:lvl2pPr>
      <a:lvl3pPr algn="ctr" rtl="0" fontAlgn="base">
        <a:spcBef>
          <a:spcPct val="0"/>
        </a:spcBef>
        <a:spcAft>
          <a:spcPct val="0"/>
        </a:spcAft>
        <a:defRPr sz="4400" i="1">
          <a:solidFill>
            <a:srgbClr val="990000"/>
          </a:solidFill>
          <a:latin typeface="Arial" charset="0"/>
          <a:cs typeface="Arial" charset="0"/>
        </a:defRPr>
      </a:lvl3pPr>
      <a:lvl4pPr algn="ctr" rtl="0" fontAlgn="base">
        <a:spcBef>
          <a:spcPct val="0"/>
        </a:spcBef>
        <a:spcAft>
          <a:spcPct val="0"/>
        </a:spcAft>
        <a:defRPr sz="4400" i="1">
          <a:solidFill>
            <a:srgbClr val="990000"/>
          </a:solidFill>
          <a:latin typeface="Arial" charset="0"/>
          <a:cs typeface="Arial" charset="0"/>
        </a:defRPr>
      </a:lvl4pPr>
      <a:lvl5pPr algn="ctr" rtl="0" fontAlgn="base">
        <a:spcBef>
          <a:spcPct val="0"/>
        </a:spcBef>
        <a:spcAft>
          <a:spcPct val="0"/>
        </a:spcAft>
        <a:defRPr sz="4400" i="1">
          <a:solidFill>
            <a:srgbClr val="990000"/>
          </a:solidFill>
          <a:latin typeface="Arial" charset="0"/>
          <a:cs typeface="Arial" charset="0"/>
        </a:defRPr>
      </a:lvl5pPr>
      <a:lvl6pPr marL="457200" algn="ctr" rtl="0" fontAlgn="base">
        <a:spcBef>
          <a:spcPct val="0"/>
        </a:spcBef>
        <a:spcAft>
          <a:spcPct val="0"/>
        </a:spcAft>
        <a:defRPr sz="4400" i="1">
          <a:solidFill>
            <a:srgbClr val="990000"/>
          </a:solidFill>
          <a:latin typeface="Arial" charset="0"/>
          <a:cs typeface="Arial" charset="0"/>
        </a:defRPr>
      </a:lvl6pPr>
      <a:lvl7pPr marL="914400" algn="ctr" rtl="0" fontAlgn="base">
        <a:spcBef>
          <a:spcPct val="0"/>
        </a:spcBef>
        <a:spcAft>
          <a:spcPct val="0"/>
        </a:spcAft>
        <a:defRPr sz="4400" i="1">
          <a:solidFill>
            <a:srgbClr val="990000"/>
          </a:solidFill>
          <a:latin typeface="Arial" charset="0"/>
          <a:cs typeface="Arial" charset="0"/>
        </a:defRPr>
      </a:lvl7pPr>
      <a:lvl8pPr marL="1371600" algn="ctr" rtl="0" fontAlgn="base">
        <a:spcBef>
          <a:spcPct val="0"/>
        </a:spcBef>
        <a:spcAft>
          <a:spcPct val="0"/>
        </a:spcAft>
        <a:defRPr sz="4400" i="1">
          <a:solidFill>
            <a:srgbClr val="990000"/>
          </a:solidFill>
          <a:latin typeface="Arial" charset="0"/>
          <a:cs typeface="Arial" charset="0"/>
        </a:defRPr>
      </a:lvl8pPr>
      <a:lvl9pPr marL="1828800" algn="ctr" rtl="0" fontAlgn="base">
        <a:spcBef>
          <a:spcPct val="0"/>
        </a:spcBef>
        <a:spcAft>
          <a:spcPct val="0"/>
        </a:spcAft>
        <a:defRPr sz="4400" i="1">
          <a:solidFill>
            <a:srgbClr val="990000"/>
          </a:solidFill>
          <a:latin typeface="Arial" charset="0"/>
          <a:cs typeface="Arial" charset="0"/>
        </a:defRPr>
      </a:lvl9pPr>
    </p:titleStyle>
    <p:bodyStyle>
      <a:lvl1pPr marL="342900" indent="-342900" algn="l" rtl="0" fontAlgn="base">
        <a:spcBef>
          <a:spcPct val="20000"/>
        </a:spcBef>
        <a:spcAft>
          <a:spcPct val="0"/>
        </a:spcAft>
        <a:buClr>
          <a:srgbClr val="990000"/>
        </a:buClr>
        <a:buSzPct val="85000"/>
        <a:buFont typeface="Wingdings" pitchFamily="2" charset="2"/>
        <a:buChar char="q"/>
        <a:defRPr sz="2800">
          <a:solidFill>
            <a:schemeClr val="tx1"/>
          </a:solidFill>
          <a:latin typeface="+mn-lt"/>
          <a:ea typeface="+mn-ea"/>
          <a:cs typeface="+mn-cs"/>
        </a:defRPr>
      </a:lvl1pPr>
      <a:lvl2pPr marL="742950" indent="-285750" algn="l" rtl="0" fontAlgn="base">
        <a:spcBef>
          <a:spcPct val="20000"/>
        </a:spcBef>
        <a:spcAft>
          <a:spcPct val="0"/>
        </a:spcAft>
        <a:buClr>
          <a:srgbClr val="990000"/>
        </a:buClr>
        <a:buSzPct val="85000"/>
        <a:buFont typeface="Wingdings" pitchFamily="2" charset="2"/>
        <a:buChar char="v"/>
        <a:defRPr sz="2400">
          <a:solidFill>
            <a:schemeClr val="tx1"/>
          </a:solidFill>
          <a:latin typeface="+mj-lt"/>
          <a:cs typeface="+mn-cs"/>
        </a:defRPr>
      </a:lvl2pPr>
      <a:lvl3pPr marL="1143000" indent="-228600" algn="l" rtl="0" fontAlgn="base">
        <a:spcBef>
          <a:spcPct val="20000"/>
        </a:spcBef>
        <a:spcAft>
          <a:spcPct val="0"/>
        </a:spcAft>
        <a:buClr>
          <a:srgbClr val="003366"/>
        </a:buClr>
        <a:buFont typeface="Wingdings" pitchFamily="2" charset="2"/>
        <a:buChar char="§"/>
        <a:defRPr sz="2400">
          <a:solidFill>
            <a:schemeClr val="tx1"/>
          </a:solidFill>
          <a:latin typeface="+mn-lt"/>
          <a:cs typeface="+mn-cs"/>
        </a:defRPr>
      </a:lvl3pPr>
      <a:lvl4pPr marL="1600200" indent="-228600" algn="l" rtl="0" fontAlgn="base">
        <a:spcBef>
          <a:spcPct val="20000"/>
        </a:spcBef>
        <a:spcAft>
          <a:spcPct val="0"/>
        </a:spcAft>
        <a:buChar char="–"/>
        <a:defRPr sz="2400">
          <a:solidFill>
            <a:schemeClr val="tx1"/>
          </a:solidFill>
          <a:latin typeface="+mn-lt"/>
          <a:cs typeface="+mn-cs"/>
        </a:defRPr>
      </a:lvl4pPr>
      <a:lvl5pPr marL="2057400" indent="-228600" algn="l" rtl="0" fontAlgn="base">
        <a:spcBef>
          <a:spcPct val="20000"/>
        </a:spcBef>
        <a:spcAft>
          <a:spcPct val="0"/>
        </a:spcAft>
        <a:buChar char="»"/>
        <a:defRPr sz="2400">
          <a:solidFill>
            <a:schemeClr val="tx1"/>
          </a:solidFill>
          <a:latin typeface="+mn-lt"/>
          <a:cs typeface="+mn-cs"/>
        </a:defRPr>
      </a:lvl5pPr>
      <a:lvl6pPr marL="2514600" indent="-228600" algn="l" rtl="0" fontAlgn="base">
        <a:spcBef>
          <a:spcPct val="20000"/>
        </a:spcBef>
        <a:spcAft>
          <a:spcPct val="0"/>
        </a:spcAft>
        <a:buChar char="»"/>
        <a:defRPr sz="2400">
          <a:solidFill>
            <a:schemeClr val="tx1"/>
          </a:solidFill>
          <a:latin typeface="+mn-lt"/>
          <a:cs typeface="+mn-cs"/>
        </a:defRPr>
      </a:lvl6pPr>
      <a:lvl7pPr marL="2971800" indent="-228600" algn="l" rtl="0" fontAlgn="base">
        <a:spcBef>
          <a:spcPct val="20000"/>
        </a:spcBef>
        <a:spcAft>
          <a:spcPct val="0"/>
        </a:spcAft>
        <a:buChar char="»"/>
        <a:defRPr sz="2400">
          <a:solidFill>
            <a:schemeClr val="tx1"/>
          </a:solidFill>
          <a:latin typeface="+mn-lt"/>
          <a:cs typeface="+mn-cs"/>
        </a:defRPr>
      </a:lvl7pPr>
      <a:lvl8pPr marL="3429000" indent="-228600" algn="l" rtl="0" fontAlgn="base">
        <a:spcBef>
          <a:spcPct val="20000"/>
        </a:spcBef>
        <a:spcAft>
          <a:spcPct val="0"/>
        </a:spcAft>
        <a:buChar char="»"/>
        <a:defRPr sz="2400">
          <a:solidFill>
            <a:schemeClr val="tx1"/>
          </a:solidFill>
          <a:latin typeface="+mn-lt"/>
          <a:cs typeface="+mn-cs"/>
        </a:defRPr>
      </a:lvl8pPr>
      <a:lvl9pPr marL="3886200" indent="-228600" algn="l" rtl="0" fontAlgn="base">
        <a:spcBef>
          <a:spcPct val="20000"/>
        </a:spcBef>
        <a:spcAft>
          <a:spcPct val="0"/>
        </a:spcAft>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9"/>
          <p:cNvSpPr>
            <a:spLocks noGrp="1" noChangeArrowheads="1"/>
          </p:cNvSpPr>
          <p:nvPr>
            <p:ph type="title"/>
          </p:nvPr>
        </p:nvSpPr>
        <p:spPr bwMode="auto">
          <a:xfrm>
            <a:off x="506413" y="214313"/>
            <a:ext cx="8312150" cy="9715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3075" name="Rectangle 10"/>
          <p:cNvSpPr>
            <a:spLocks noGrp="1" noChangeArrowheads="1"/>
          </p:cNvSpPr>
          <p:nvPr>
            <p:ph type="body" idx="1"/>
          </p:nvPr>
        </p:nvSpPr>
        <p:spPr bwMode="auto">
          <a:xfrm>
            <a:off x="538163" y="1600200"/>
            <a:ext cx="8289925" cy="438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4347"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a typeface="宋体" pitchFamily="2" charset="-122"/>
              </a:defRPr>
            </a:lvl1pPr>
          </a:lstStyle>
          <a:p>
            <a:endParaRPr lang="en-US" altLang="zh-CN">
              <a:solidFill>
                <a:srgbClr val="000000"/>
              </a:solidFill>
              <a:latin typeface="Tahoma" pitchFamily="34" charset="0"/>
            </a:endParaRPr>
          </a:p>
        </p:txBody>
      </p:sp>
      <p:sp>
        <p:nvSpPr>
          <p:cNvPr id="14348"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a typeface="宋体" pitchFamily="2" charset="-122"/>
              </a:defRPr>
            </a:lvl1pPr>
          </a:lstStyle>
          <a:p>
            <a:endParaRPr lang="en-US" altLang="zh-CN">
              <a:solidFill>
                <a:srgbClr val="000000"/>
              </a:solidFill>
              <a:latin typeface="Tahoma" pitchFamily="34" charset="0"/>
            </a:endParaRPr>
          </a:p>
        </p:txBody>
      </p:sp>
      <p:sp>
        <p:nvSpPr>
          <p:cNvPr id="14349"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宋体" pitchFamily="2" charset="-122"/>
              </a:defRPr>
            </a:lvl1pPr>
          </a:lstStyle>
          <a:p>
            <a:fld id="{52404EDD-BA23-40F3-B524-1FBFDB74F40E}" type="slidenum">
              <a:rPr lang="en-US" altLang="zh-CN">
                <a:solidFill>
                  <a:srgbClr val="000000"/>
                </a:solidFill>
                <a:latin typeface="Tahoma" pitchFamily="34" charset="0"/>
              </a:rPr>
              <a:pPr/>
              <a:t>‹#›</a:t>
            </a:fld>
            <a:endParaRPr lang="en-US" altLang="zh-CN">
              <a:solidFill>
                <a:srgbClr val="000000"/>
              </a:solidFill>
              <a:latin typeface="Tahoma" pitchFamily="34" charset="0"/>
            </a:endParaRPr>
          </a:p>
        </p:txBody>
      </p:sp>
      <p:pic>
        <p:nvPicPr>
          <p:cNvPr id="3079" name="Picture 5"/>
          <p:cNvPicPr>
            <a:picLocks noChangeAspect="1" noChangeArrowheads="1"/>
          </p:cNvPicPr>
          <p:nvPr userDrawn="1"/>
        </p:nvPicPr>
        <p:blipFill>
          <a:blip r:embed="rId18" cstate="print"/>
          <a:srcRect l="70589" t="7634" r="925" b="8389"/>
          <a:stretch>
            <a:fillRect/>
          </a:stretch>
        </p:blipFill>
        <p:spPr bwMode="auto">
          <a:xfrm>
            <a:off x="7589838" y="6057900"/>
            <a:ext cx="1344612" cy="673100"/>
          </a:xfrm>
          <a:prstGeom prst="rect">
            <a:avLst/>
          </a:prstGeom>
          <a:noFill/>
          <a:ln w="9525">
            <a:noFill/>
            <a:miter lim="800000"/>
            <a:headEnd/>
            <a:tailEnd/>
          </a:ln>
        </p:spPr>
      </p:pic>
    </p:spTree>
    <p:extLst>
      <p:ext uri="{BB962C8B-B14F-4D97-AF65-F5344CB8AC3E}">
        <p14:creationId xmlns:p14="http://schemas.microsoft.com/office/powerpoint/2010/main" val="250264279"/>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Lst>
  <p:txStyles>
    <p:titleStyle>
      <a:lvl1pPr algn="l" rtl="0" eaLnBrk="0" fontAlgn="base" hangingPunct="0">
        <a:spcBef>
          <a:spcPct val="0"/>
        </a:spcBef>
        <a:spcAft>
          <a:spcPct val="0"/>
        </a:spcAft>
        <a:defRPr sz="4000">
          <a:solidFill>
            <a:schemeClr val="hlink"/>
          </a:solidFill>
          <a:latin typeface="+mj-lt"/>
          <a:ea typeface="+mj-ea"/>
          <a:cs typeface="+mj-cs"/>
        </a:defRPr>
      </a:lvl1pPr>
      <a:lvl2pPr algn="l" rtl="0" eaLnBrk="0" fontAlgn="base" hangingPunct="0">
        <a:spcBef>
          <a:spcPct val="0"/>
        </a:spcBef>
        <a:spcAft>
          <a:spcPct val="0"/>
        </a:spcAft>
        <a:defRPr sz="4000">
          <a:solidFill>
            <a:schemeClr val="hlink"/>
          </a:solidFill>
          <a:latin typeface="Times New Roman" pitchFamily="18" charset="0"/>
        </a:defRPr>
      </a:lvl2pPr>
      <a:lvl3pPr algn="l" rtl="0" eaLnBrk="0" fontAlgn="base" hangingPunct="0">
        <a:spcBef>
          <a:spcPct val="0"/>
        </a:spcBef>
        <a:spcAft>
          <a:spcPct val="0"/>
        </a:spcAft>
        <a:defRPr sz="4000">
          <a:solidFill>
            <a:schemeClr val="hlink"/>
          </a:solidFill>
          <a:latin typeface="Times New Roman" pitchFamily="18" charset="0"/>
        </a:defRPr>
      </a:lvl3pPr>
      <a:lvl4pPr algn="l" rtl="0" eaLnBrk="0" fontAlgn="base" hangingPunct="0">
        <a:spcBef>
          <a:spcPct val="0"/>
        </a:spcBef>
        <a:spcAft>
          <a:spcPct val="0"/>
        </a:spcAft>
        <a:defRPr sz="4000">
          <a:solidFill>
            <a:schemeClr val="hlink"/>
          </a:solidFill>
          <a:latin typeface="Times New Roman" pitchFamily="18" charset="0"/>
        </a:defRPr>
      </a:lvl4pPr>
      <a:lvl5pPr algn="l" rtl="0" eaLnBrk="0" fontAlgn="base" hangingPunct="0">
        <a:spcBef>
          <a:spcPct val="0"/>
        </a:spcBef>
        <a:spcAft>
          <a:spcPct val="0"/>
        </a:spcAft>
        <a:defRPr sz="4000">
          <a:solidFill>
            <a:schemeClr val="hlink"/>
          </a:solidFill>
          <a:latin typeface="Times New Roman" pitchFamily="18" charset="0"/>
        </a:defRPr>
      </a:lvl5pPr>
      <a:lvl6pPr marL="457200" algn="l" rtl="0" fontAlgn="base">
        <a:spcBef>
          <a:spcPct val="0"/>
        </a:spcBef>
        <a:spcAft>
          <a:spcPct val="0"/>
        </a:spcAft>
        <a:defRPr sz="4000">
          <a:solidFill>
            <a:schemeClr val="hlink"/>
          </a:solidFill>
          <a:latin typeface="Times New Roman" pitchFamily="18" charset="0"/>
        </a:defRPr>
      </a:lvl6pPr>
      <a:lvl7pPr marL="914400" algn="l" rtl="0" fontAlgn="base">
        <a:spcBef>
          <a:spcPct val="0"/>
        </a:spcBef>
        <a:spcAft>
          <a:spcPct val="0"/>
        </a:spcAft>
        <a:defRPr sz="4000">
          <a:solidFill>
            <a:schemeClr val="hlink"/>
          </a:solidFill>
          <a:latin typeface="Times New Roman" pitchFamily="18" charset="0"/>
        </a:defRPr>
      </a:lvl7pPr>
      <a:lvl8pPr marL="1371600" algn="l" rtl="0" fontAlgn="base">
        <a:spcBef>
          <a:spcPct val="0"/>
        </a:spcBef>
        <a:spcAft>
          <a:spcPct val="0"/>
        </a:spcAft>
        <a:defRPr sz="4000">
          <a:solidFill>
            <a:schemeClr val="hlink"/>
          </a:solidFill>
          <a:latin typeface="Times New Roman" pitchFamily="18" charset="0"/>
        </a:defRPr>
      </a:lvl8pPr>
      <a:lvl9pPr marL="1828800" algn="l" rtl="0" fontAlgn="base">
        <a:spcBef>
          <a:spcPct val="0"/>
        </a:spcBef>
        <a:spcAft>
          <a:spcPct val="0"/>
        </a:spcAft>
        <a:defRPr sz="4000">
          <a:solidFill>
            <a:schemeClr val="hlink"/>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rgbClr val="000099"/>
          </a:solidFill>
          <a:latin typeface="+mn-lt"/>
          <a:ea typeface="+mn-ea"/>
          <a:cs typeface="+mn-cs"/>
        </a:defRPr>
      </a:lvl1pPr>
      <a:lvl2pPr marL="742950" indent="-285750" algn="l" rtl="0" eaLnBrk="0" fontAlgn="base" hangingPunct="0">
        <a:spcBef>
          <a:spcPct val="20000"/>
        </a:spcBef>
        <a:spcAft>
          <a:spcPct val="0"/>
        </a:spcAft>
        <a:buClr>
          <a:srgbClr val="0000FF"/>
        </a:buClr>
        <a:buSzPct val="55000"/>
        <a:buFont typeface="Wingdings" pitchFamily="2" charset="2"/>
        <a:buChar char="n"/>
        <a:defRPr sz="2800">
          <a:solidFill>
            <a:srgbClr val="0000FF"/>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81" name="Picture 9" descr="01-pptTEST"/>
          <p:cNvPicPr>
            <a:picLocks noChangeAspect="1" noChangeArrowheads="1"/>
          </p:cNvPicPr>
          <p:nvPr userDrawn="1"/>
        </p:nvPicPr>
        <p:blipFill>
          <a:blip r:embed="rId18">
            <a:extLst>
              <a:ext uri="{28A0092B-C50C-407E-A947-70E740481C1C}">
                <a14:useLocalDpi xmlns:a14="http://schemas.microsoft.com/office/drawing/2010/main" val="0"/>
              </a:ext>
            </a:extLst>
          </a:blip>
          <a:srcRect l="4546" t="36470" r="4546" b="25882"/>
          <a:stretch>
            <a:fillRect/>
          </a:stretch>
        </p:blipFill>
        <p:spPr bwMode="auto">
          <a:xfrm>
            <a:off x="0" y="11113"/>
            <a:ext cx="9144000" cy="2782887"/>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smtClean="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C75FEFF-BC55-4DDA-8E69-A83A535E7530}" type="slidenum">
              <a:rPr lang="en-US" smtClean="0">
                <a:solidFill>
                  <a:srgbClr val="000000"/>
                </a:solidFill>
                <a:latin typeface="Arial" charset="0"/>
              </a:rPr>
              <a:pPr/>
              <a:t>‹#›</a:t>
            </a:fld>
            <a:endParaRPr lang="en-US" smtClean="0">
              <a:solidFill>
                <a:srgbClr val="000000"/>
              </a:solidFill>
              <a:latin typeface="Arial" charset="0"/>
            </a:endParaRPr>
          </a:p>
        </p:txBody>
      </p:sp>
    </p:spTree>
    <p:extLst>
      <p:ext uri="{BB962C8B-B14F-4D97-AF65-F5344CB8AC3E}">
        <p14:creationId xmlns:p14="http://schemas.microsoft.com/office/powerpoint/2010/main" val="726963777"/>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 id="2147484076" r:id="rId16"/>
  </p:sldLayoutIdLst>
  <p:txStyles>
    <p:titleStyle>
      <a:lvl1pPr algn="ctr" rtl="0" fontAlgn="base">
        <a:spcBef>
          <a:spcPct val="0"/>
        </a:spcBef>
        <a:spcAft>
          <a:spcPct val="0"/>
        </a:spcAft>
        <a:defRPr sz="4400" i="1">
          <a:solidFill>
            <a:srgbClr val="990000"/>
          </a:solidFill>
          <a:latin typeface="+mj-lt"/>
          <a:ea typeface="+mj-ea"/>
          <a:cs typeface="+mj-cs"/>
        </a:defRPr>
      </a:lvl1pPr>
      <a:lvl2pPr algn="ctr" rtl="0" fontAlgn="base">
        <a:spcBef>
          <a:spcPct val="0"/>
        </a:spcBef>
        <a:spcAft>
          <a:spcPct val="0"/>
        </a:spcAft>
        <a:defRPr sz="4400" i="1">
          <a:solidFill>
            <a:srgbClr val="990000"/>
          </a:solidFill>
          <a:latin typeface="Arial" charset="0"/>
          <a:cs typeface="Arial" charset="0"/>
        </a:defRPr>
      </a:lvl2pPr>
      <a:lvl3pPr algn="ctr" rtl="0" fontAlgn="base">
        <a:spcBef>
          <a:spcPct val="0"/>
        </a:spcBef>
        <a:spcAft>
          <a:spcPct val="0"/>
        </a:spcAft>
        <a:defRPr sz="4400" i="1">
          <a:solidFill>
            <a:srgbClr val="990000"/>
          </a:solidFill>
          <a:latin typeface="Arial" charset="0"/>
          <a:cs typeface="Arial" charset="0"/>
        </a:defRPr>
      </a:lvl3pPr>
      <a:lvl4pPr algn="ctr" rtl="0" fontAlgn="base">
        <a:spcBef>
          <a:spcPct val="0"/>
        </a:spcBef>
        <a:spcAft>
          <a:spcPct val="0"/>
        </a:spcAft>
        <a:defRPr sz="4400" i="1">
          <a:solidFill>
            <a:srgbClr val="990000"/>
          </a:solidFill>
          <a:latin typeface="Arial" charset="0"/>
          <a:cs typeface="Arial" charset="0"/>
        </a:defRPr>
      </a:lvl4pPr>
      <a:lvl5pPr algn="ctr" rtl="0" fontAlgn="base">
        <a:spcBef>
          <a:spcPct val="0"/>
        </a:spcBef>
        <a:spcAft>
          <a:spcPct val="0"/>
        </a:spcAft>
        <a:defRPr sz="4400" i="1">
          <a:solidFill>
            <a:srgbClr val="990000"/>
          </a:solidFill>
          <a:latin typeface="Arial" charset="0"/>
          <a:cs typeface="Arial" charset="0"/>
        </a:defRPr>
      </a:lvl5pPr>
      <a:lvl6pPr marL="457200" algn="ctr" rtl="0" fontAlgn="base">
        <a:spcBef>
          <a:spcPct val="0"/>
        </a:spcBef>
        <a:spcAft>
          <a:spcPct val="0"/>
        </a:spcAft>
        <a:defRPr sz="4400" i="1">
          <a:solidFill>
            <a:srgbClr val="990000"/>
          </a:solidFill>
          <a:latin typeface="Arial" charset="0"/>
          <a:cs typeface="Arial" charset="0"/>
        </a:defRPr>
      </a:lvl6pPr>
      <a:lvl7pPr marL="914400" algn="ctr" rtl="0" fontAlgn="base">
        <a:spcBef>
          <a:spcPct val="0"/>
        </a:spcBef>
        <a:spcAft>
          <a:spcPct val="0"/>
        </a:spcAft>
        <a:defRPr sz="4400" i="1">
          <a:solidFill>
            <a:srgbClr val="990000"/>
          </a:solidFill>
          <a:latin typeface="Arial" charset="0"/>
          <a:cs typeface="Arial" charset="0"/>
        </a:defRPr>
      </a:lvl7pPr>
      <a:lvl8pPr marL="1371600" algn="ctr" rtl="0" fontAlgn="base">
        <a:spcBef>
          <a:spcPct val="0"/>
        </a:spcBef>
        <a:spcAft>
          <a:spcPct val="0"/>
        </a:spcAft>
        <a:defRPr sz="4400" i="1">
          <a:solidFill>
            <a:srgbClr val="990000"/>
          </a:solidFill>
          <a:latin typeface="Arial" charset="0"/>
          <a:cs typeface="Arial" charset="0"/>
        </a:defRPr>
      </a:lvl8pPr>
      <a:lvl9pPr marL="1828800" algn="ctr" rtl="0" fontAlgn="base">
        <a:spcBef>
          <a:spcPct val="0"/>
        </a:spcBef>
        <a:spcAft>
          <a:spcPct val="0"/>
        </a:spcAft>
        <a:defRPr sz="4400" i="1">
          <a:solidFill>
            <a:srgbClr val="990000"/>
          </a:solidFill>
          <a:latin typeface="Arial" charset="0"/>
          <a:cs typeface="Arial" charset="0"/>
        </a:defRPr>
      </a:lvl9pPr>
    </p:titleStyle>
    <p:bodyStyle>
      <a:lvl1pPr marL="342900" indent="-342900" algn="l" rtl="0" fontAlgn="base">
        <a:spcBef>
          <a:spcPct val="20000"/>
        </a:spcBef>
        <a:spcAft>
          <a:spcPct val="0"/>
        </a:spcAft>
        <a:buClr>
          <a:srgbClr val="990000"/>
        </a:buClr>
        <a:buSzPct val="85000"/>
        <a:buFont typeface="Wingdings" pitchFamily="2" charset="2"/>
        <a:buChar char="q"/>
        <a:defRPr sz="2800">
          <a:solidFill>
            <a:schemeClr val="tx1"/>
          </a:solidFill>
          <a:latin typeface="+mn-lt"/>
          <a:ea typeface="+mn-ea"/>
          <a:cs typeface="+mn-cs"/>
        </a:defRPr>
      </a:lvl1pPr>
      <a:lvl2pPr marL="742950" indent="-285750" algn="l" rtl="0" fontAlgn="base">
        <a:spcBef>
          <a:spcPct val="20000"/>
        </a:spcBef>
        <a:spcAft>
          <a:spcPct val="0"/>
        </a:spcAft>
        <a:buClr>
          <a:srgbClr val="990000"/>
        </a:buClr>
        <a:buSzPct val="85000"/>
        <a:buFont typeface="Wingdings" pitchFamily="2" charset="2"/>
        <a:buChar char="v"/>
        <a:defRPr sz="2400">
          <a:solidFill>
            <a:schemeClr val="tx1"/>
          </a:solidFill>
          <a:latin typeface="+mj-lt"/>
          <a:cs typeface="+mn-cs"/>
        </a:defRPr>
      </a:lvl2pPr>
      <a:lvl3pPr marL="1143000" indent="-228600" algn="l" rtl="0" fontAlgn="base">
        <a:spcBef>
          <a:spcPct val="20000"/>
        </a:spcBef>
        <a:spcAft>
          <a:spcPct val="0"/>
        </a:spcAft>
        <a:buClr>
          <a:srgbClr val="003366"/>
        </a:buClr>
        <a:buFont typeface="Wingdings" pitchFamily="2" charset="2"/>
        <a:buChar char="§"/>
        <a:defRPr sz="2400">
          <a:solidFill>
            <a:schemeClr val="tx1"/>
          </a:solidFill>
          <a:latin typeface="+mn-lt"/>
          <a:cs typeface="+mn-cs"/>
        </a:defRPr>
      </a:lvl3pPr>
      <a:lvl4pPr marL="1600200" indent="-228600" algn="l" rtl="0" fontAlgn="base">
        <a:spcBef>
          <a:spcPct val="20000"/>
        </a:spcBef>
        <a:spcAft>
          <a:spcPct val="0"/>
        </a:spcAft>
        <a:buChar char="–"/>
        <a:defRPr sz="2400">
          <a:solidFill>
            <a:schemeClr val="tx1"/>
          </a:solidFill>
          <a:latin typeface="+mn-lt"/>
          <a:cs typeface="+mn-cs"/>
        </a:defRPr>
      </a:lvl4pPr>
      <a:lvl5pPr marL="2057400" indent="-228600" algn="l" rtl="0" fontAlgn="base">
        <a:spcBef>
          <a:spcPct val="20000"/>
        </a:spcBef>
        <a:spcAft>
          <a:spcPct val="0"/>
        </a:spcAft>
        <a:buChar char="»"/>
        <a:defRPr sz="2400">
          <a:solidFill>
            <a:schemeClr val="tx1"/>
          </a:solidFill>
          <a:latin typeface="+mn-lt"/>
          <a:cs typeface="+mn-cs"/>
        </a:defRPr>
      </a:lvl5pPr>
      <a:lvl6pPr marL="2514600" indent="-228600" algn="l" rtl="0" fontAlgn="base">
        <a:spcBef>
          <a:spcPct val="20000"/>
        </a:spcBef>
        <a:spcAft>
          <a:spcPct val="0"/>
        </a:spcAft>
        <a:buChar char="»"/>
        <a:defRPr sz="2400">
          <a:solidFill>
            <a:schemeClr val="tx1"/>
          </a:solidFill>
          <a:latin typeface="+mn-lt"/>
          <a:cs typeface="+mn-cs"/>
        </a:defRPr>
      </a:lvl6pPr>
      <a:lvl7pPr marL="2971800" indent="-228600" algn="l" rtl="0" fontAlgn="base">
        <a:spcBef>
          <a:spcPct val="20000"/>
        </a:spcBef>
        <a:spcAft>
          <a:spcPct val="0"/>
        </a:spcAft>
        <a:buChar char="»"/>
        <a:defRPr sz="2400">
          <a:solidFill>
            <a:schemeClr val="tx1"/>
          </a:solidFill>
          <a:latin typeface="+mn-lt"/>
          <a:cs typeface="+mn-cs"/>
        </a:defRPr>
      </a:lvl7pPr>
      <a:lvl8pPr marL="3429000" indent="-228600" algn="l" rtl="0" fontAlgn="base">
        <a:spcBef>
          <a:spcPct val="20000"/>
        </a:spcBef>
        <a:spcAft>
          <a:spcPct val="0"/>
        </a:spcAft>
        <a:buChar char="»"/>
        <a:defRPr sz="2400">
          <a:solidFill>
            <a:schemeClr val="tx1"/>
          </a:solidFill>
          <a:latin typeface="+mn-lt"/>
          <a:cs typeface="+mn-cs"/>
        </a:defRPr>
      </a:lvl8pPr>
      <a:lvl9pPr marL="3886200" indent="-228600" algn="l" rtl="0" fontAlgn="base">
        <a:spcBef>
          <a:spcPct val="20000"/>
        </a:spcBef>
        <a:spcAft>
          <a:spcPct val="0"/>
        </a:spcAft>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1143000" y="64008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r>
              <a:rPr lang="en-US" smtClean="0">
                <a:solidFill>
                  <a:srgbClr val="000000"/>
                </a:solidFill>
                <a:latin typeface="Times New Roman" pitchFamily="18" charset="0"/>
              </a:rPr>
              <a:t> </a:t>
            </a:r>
            <a:r>
              <a:rPr lang="en-US" sz="1800" smtClean="0">
                <a:solidFill>
                  <a:srgbClr val="000000"/>
                </a:solidFill>
                <a:latin typeface="Times New Roman" pitchFamily="18" charset="0"/>
              </a:rPr>
              <a:t>ISSAOS,  L’Aquila, Italy,  31Aug 2004</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2426D3F-B63F-453D-A191-A900B1D6669C}" type="slidenum">
              <a:rPr lang="en-US" smtClean="0">
                <a:solidFill>
                  <a:srgbClr val="000000"/>
                </a:solidFill>
                <a:latin typeface="Times New Roman" pitchFamily="18" charset="0"/>
              </a:rPr>
              <a:pPr/>
              <a:t>‹#›</a:t>
            </a:fld>
            <a:endParaRPr lang="en-US" smtClean="0">
              <a:solidFill>
                <a:srgbClr val="000000"/>
              </a:solidFill>
              <a:latin typeface="Times New Roman" pitchFamily="18" charset="0"/>
            </a:endParaRPr>
          </a:p>
        </p:txBody>
      </p:sp>
      <p:grpSp>
        <p:nvGrpSpPr>
          <p:cNvPr id="1031" name="Group 7"/>
          <p:cNvGrpSpPr>
            <a:grpSpLocks/>
          </p:cNvGrpSpPr>
          <p:nvPr userDrawn="1"/>
        </p:nvGrpSpPr>
        <p:grpSpPr bwMode="auto">
          <a:xfrm>
            <a:off x="533400" y="5943600"/>
            <a:ext cx="8305800" cy="687388"/>
            <a:chOff x="336" y="3744"/>
            <a:chExt cx="5232" cy="433"/>
          </a:xfrm>
        </p:grpSpPr>
        <p:sp>
          <p:nvSpPr>
            <p:cNvPr id="1032" name="Line 8"/>
            <p:cNvSpPr>
              <a:spLocks noChangeShapeType="1"/>
            </p:cNvSpPr>
            <p:nvPr/>
          </p:nvSpPr>
          <p:spPr bwMode="auto">
            <a:xfrm>
              <a:off x="336" y="3984"/>
              <a:ext cx="43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smtClean="0">
                <a:solidFill>
                  <a:srgbClr val="000000"/>
                </a:solidFill>
                <a:latin typeface="Times New Roman" pitchFamily="18" charset="0"/>
              </a:endParaRPr>
            </a:p>
          </p:txBody>
        </p:sp>
        <p:sp>
          <p:nvSpPr>
            <p:cNvPr id="1033" name="Line 9"/>
            <p:cNvSpPr>
              <a:spLocks noChangeShapeType="1"/>
            </p:cNvSpPr>
            <p:nvPr/>
          </p:nvSpPr>
          <p:spPr bwMode="auto">
            <a:xfrm>
              <a:off x="336" y="3936"/>
              <a:ext cx="43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smtClean="0">
                <a:solidFill>
                  <a:srgbClr val="000000"/>
                </a:solidFill>
                <a:latin typeface="Times New Roman" pitchFamily="18" charset="0"/>
              </a:endParaRPr>
            </a:p>
          </p:txBody>
        </p:sp>
        <p:sp>
          <p:nvSpPr>
            <p:cNvPr id="1034" name="Line 10"/>
            <p:cNvSpPr>
              <a:spLocks noChangeShapeType="1"/>
            </p:cNvSpPr>
            <p:nvPr/>
          </p:nvSpPr>
          <p:spPr bwMode="auto">
            <a:xfrm>
              <a:off x="336" y="4032"/>
              <a:ext cx="43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smtClean="0">
                <a:solidFill>
                  <a:srgbClr val="000000"/>
                </a:solidFill>
                <a:latin typeface="Times New Roman" pitchFamily="18" charset="0"/>
              </a:endParaRPr>
            </a:p>
          </p:txBody>
        </p:sp>
        <p:pic>
          <p:nvPicPr>
            <p:cNvPr id="1035" name="Picture 11" descr="cap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0" y="3744"/>
              <a:ext cx="768" cy="4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8553817"/>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C25853E-30B4-4D1E-8329-DD2DCCAD19BC}" type="slidenum">
              <a:rPr lang="en-US">
                <a:solidFill>
                  <a:srgbClr val="000000"/>
                </a:solidFill>
                <a:latin typeface="Arial" pitchFamily="34" charset="0"/>
              </a:rPr>
              <a:pPr/>
              <a:t>‹#›</a:t>
            </a:fld>
            <a:endParaRPr lang="en-US">
              <a:solidFill>
                <a:srgbClr val="000000"/>
              </a:solidFill>
              <a:latin typeface="Arial" pitchFamily="34" charset="0"/>
            </a:endParaRPr>
          </a:p>
        </p:txBody>
      </p:sp>
    </p:spTree>
    <p:extLst>
      <p:ext uri="{BB962C8B-B14F-4D97-AF65-F5344CB8AC3E}">
        <p14:creationId xmlns:p14="http://schemas.microsoft.com/office/powerpoint/2010/main" val="4243582728"/>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40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40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pitchFamily="34" charset="0"/>
            </a:endParaRPr>
          </a:p>
        </p:txBody>
      </p:sp>
      <p:sp>
        <p:nvSpPr>
          <p:cNvPr id="2140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pitchFamily="34" charset="0"/>
            </a:endParaRPr>
          </a:p>
        </p:txBody>
      </p:sp>
      <p:sp>
        <p:nvSpPr>
          <p:cNvPr id="2140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848576E-B538-433E-8CB9-AE17AA72791C}" type="slidenum">
              <a:rPr lang="en-US">
                <a:solidFill>
                  <a:srgbClr val="000000"/>
                </a:solidFill>
                <a:latin typeface="Arial" pitchFamily="34" charset="0"/>
              </a:rPr>
              <a:pPr/>
              <a:t>‹#›</a:t>
            </a:fld>
            <a:endParaRPr lang="en-US">
              <a:solidFill>
                <a:srgbClr val="000000"/>
              </a:solidFill>
              <a:latin typeface="Arial" pitchFamily="34" charset="0"/>
            </a:endParaRPr>
          </a:p>
        </p:txBody>
      </p:sp>
    </p:spTree>
    <p:extLst>
      <p:ext uri="{BB962C8B-B14F-4D97-AF65-F5344CB8AC3E}">
        <p14:creationId xmlns:p14="http://schemas.microsoft.com/office/powerpoint/2010/main" val="2110846345"/>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jan_animation_new_data.mpeg" TargetMode="External"/><Relationship Id="rId1" Type="http://schemas.openxmlformats.org/officeDocument/2006/relationships/slideLayout" Target="../slideLayouts/slideLayout61.xml"/><Relationship Id="rId5" Type="http://schemas.openxmlformats.org/officeDocument/2006/relationships/image" Target="../media/image5.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10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3.xml"/></Relationships>
</file>

<file path=ppt/slides/_rels/slide101.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image" Target="../media/image11.png"/><Relationship Id="rId7" Type="http://schemas.openxmlformats.org/officeDocument/2006/relationships/image" Target="../media/image235.wmf"/><Relationship Id="rId2" Type="http://schemas.openxmlformats.org/officeDocument/2006/relationships/slideLayout" Target="../slideLayouts/slideLayout123.xml"/><Relationship Id="rId1" Type="http://schemas.openxmlformats.org/officeDocument/2006/relationships/vmlDrawing" Target="../drawings/vmlDrawing7.vml"/><Relationship Id="rId6" Type="http://schemas.openxmlformats.org/officeDocument/2006/relationships/oleObject" Target="../embeddings/oleObject21.bin"/><Relationship Id="rId5" Type="http://schemas.openxmlformats.org/officeDocument/2006/relationships/image" Target="../media/image234.wmf"/><Relationship Id="rId4" Type="http://schemas.openxmlformats.org/officeDocument/2006/relationships/oleObject" Target="../embeddings/oleObject20.bin"/><Relationship Id="rId9" Type="http://schemas.openxmlformats.org/officeDocument/2006/relationships/image" Target="../media/image236.w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03.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23.xml"/></Relationships>
</file>

<file path=ppt/slides/_rels/slide104.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png"/><Relationship Id="rId7" Type="http://schemas.openxmlformats.org/officeDocument/2006/relationships/image" Target="../media/image242.png"/><Relationship Id="rId2" Type="http://schemas.openxmlformats.org/officeDocument/2006/relationships/notesSlide" Target="../notesSlides/notesSlide35.xml"/><Relationship Id="rId1" Type="http://schemas.openxmlformats.org/officeDocument/2006/relationships/slideLayout" Target="../slideLayouts/slideLayout123.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105.xml.rels><?xml version="1.0" encoding="UTF-8" standalone="yes"?>
<Relationships xmlns="http://schemas.openxmlformats.org/package/2006/relationships"><Relationship Id="rId2" Type="http://schemas.openxmlformats.org/officeDocument/2006/relationships/image" Target="../media/image244.emf"/><Relationship Id="rId1" Type="http://schemas.openxmlformats.org/officeDocument/2006/relationships/slideLayout" Target="../slideLayouts/slideLayout123.xml"/></Relationships>
</file>

<file path=ppt/slides/_rels/slide106.xml.rels><?xml version="1.0" encoding="UTF-8" standalone="yes"?>
<Relationships xmlns="http://schemas.openxmlformats.org/package/2006/relationships"><Relationship Id="rId2" Type="http://schemas.openxmlformats.org/officeDocument/2006/relationships/image" Target="../media/image245.emf"/><Relationship Id="rId1" Type="http://schemas.openxmlformats.org/officeDocument/2006/relationships/slideLayout" Target="../slideLayouts/slideLayout123.xml"/></Relationships>
</file>

<file path=ppt/slides/_rels/slide107.xml.rels><?xml version="1.0" encoding="UTF-8" standalone="yes"?>
<Relationships xmlns="http://schemas.openxmlformats.org/package/2006/relationships"><Relationship Id="rId2" Type="http://schemas.openxmlformats.org/officeDocument/2006/relationships/image" Target="../media/image246.emf"/><Relationship Id="rId1" Type="http://schemas.openxmlformats.org/officeDocument/2006/relationships/slideLayout" Target="../slideLayouts/slideLayout123.xml"/></Relationships>
</file>

<file path=ppt/slides/_rels/slide108.xml.rels><?xml version="1.0" encoding="UTF-8" standalone="yes"?>
<Relationships xmlns="http://schemas.openxmlformats.org/package/2006/relationships"><Relationship Id="rId8" Type="http://schemas.openxmlformats.org/officeDocument/2006/relationships/image" Target="../media/image249.wmf"/><Relationship Id="rId3" Type="http://schemas.openxmlformats.org/officeDocument/2006/relationships/oleObject" Target="../embeddings/oleObject23.bin"/><Relationship Id="rId7" Type="http://schemas.openxmlformats.org/officeDocument/2006/relationships/oleObject" Target="../embeddings/oleObject25.bin"/><Relationship Id="rId2" Type="http://schemas.openxmlformats.org/officeDocument/2006/relationships/slideLayout" Target="../slideLayouts/slideLayout123.xml"/><Relationship Id="rId1" Type="http://schemas.openxmlformats.org/officeDocument/2006/relationships/vmlDrawing" Target="../drawings/vmlDrawing8.vml"/><Relationship Id="rId6" Type="http://schemas.openxmlformats.org/officeDocument/2006/relationships/image" Target="../media/image248.wmf"/><Relationship Id="rId5" Type="http://schemas.openxmlformats.org/officeDocument/2006/relationships/oleObject" Target="../embeddings/oleObject24.bin"/><Relationship Id="rId4" Type="http://schemas.openxmlformats.org/officeDocument/2006/relationships/image" Target="../media/image247.wmf"/></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3.xml.rels><?xml version="1.0" encoding="UTF-8" standalone="yes"?>
<Relationships xmlns="http://schemas.openxmlformats.org/package/2006/relationships"><Relationship Id="rId3" Type="http://schemas.openxmlformats.org/officeDocument/2006/relationships/image" Target="../media/image250.emf"/><Relationship Id="rId2" Type="http://schemas.openxmlformats.org/officeDocument/2006/relationships/notesSlide" Target="../notesSlides/notesSlide38.xml"/><Relationship Id="rId1" Type="http://schemas.openxmlformats.org/officeDocument/2006/relationships/slideLayout" Target="../slideLayouts/slideLayout12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5.xml.rels><?xml version="1.0" encoding="UTF-8" standalone="yes"?>
<Relationships xmlns="http://schemas.openxmlformats.org/package/2006/relationships"><Relationship Id="rId3" Type="http://schemas.openxmlformats.org/officeDocument/2006/relationships/image" Target="../media/image251.emf"/><Relationship Id="rId2" Type="http://schemas.openxmlformats.org/officeDocument/2006/relationships/notesSlide" Target="../notesSlides/notesSlide39.xml"/><Relationship Id="rId1" Type="http://schemas.openxmlformats.org/officeDocument/2006/relationships/slideLayout" Target="../slideLayouts/slideLayout12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5.xml"/><Relationship Id="rId1" Type="http://schemas.openxmlformats.org/officeDocument/2006/relationships/vmlDrawing" Target="../drawings/vmlDrawing9.vml"/><Relationship Id="rId4" Type="http://schemas.openxmlformats.org/officeDocument/2006/relationships/image" Target="../media/image252.w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hyperlink" Target="http://twister.ou.edu/papers/PanEtal_MWR2013.pdf" TargetMode="External"/><Relationship Id="rId2" Type="http://schemas.openxmlformats.org/officeDocument/2006/relationships/hyperlink" Target="http://twister.ou.edu/papers/ZhuEtal_MWR2013.pdf" TargetMode="Externa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25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25.xml.rels><?xml version="1.0" encoding="UTF-8" standalone="yes"?>
<Relationships xmlns="http://schemas.openxmlformats.org/package/2006/relationships"><Relationship Id="rId3" Type="http://schemas.openxmlformats.org/officeDocument/2006/relationships/image" Target="../media/image254.emf"/><Relationship Id="rId2" Type="http://schemas.openxmlformats.org/officeDocument/2006/relationships/notesSlide" Target="../notesSlides/notesSlide41.xml"/><Relationship Id="rId1" Type="http://schemas.openxmlformats.org/officeDocument/2006/relationships/slideLayout" Target="../slideLayouts/slideLayout128.xml"/><Relationship Id="rId4" Type="http://schemas.openxmlformats.org/officeDocument/2006/relationships/image" Target="../media/image255.png"/></Relationships>
</file>

<file path=ppt/slides/_rels/slide126.xml.rels><?xml version="1.0" encoding="UTF-8" standalone="yes"?>
<Relationships xmlns="http://schemas.openxmlformats.org/package/2006/relationships"><Relationship Id="rId8" Type="http://schemas.openxmlformats.org/officeDocument/2006/relationships/image" Target="../media/image262.png"/><Relationship Id="rId13" Type="http://schemas.openxmlformats.org/officeDocument/2006/relationships/image" Target="../media/image267.png"/><Relationship Id="rId3" Type="http://schemas.openxmlformats.org/officeDocument/2006/relationships/image" Target="../media/image257.png"/><Relationship Id="rId7" Type="http://schemas.openxmlformats.org/officeDocument/2006/relationships/image" Target="../media/image261.png"/><Relationship Id="rId12" Type="http://schemas.openxmlformats.org/officeDocument/2006/relationships/image" Target="../media/image266.png"/><Relationship Id="rId2" Type="http://schemas.openxmlformats.org/officeDocument/2006/relationships/image" Target="../media/image256.png"/><Relationship Id="rId1" Type="http://schemas.openxmlformats.org/officeDocument/2006/relationships/slideLayout" Target="../slideLayouts/slideLayout13.xml"/><Relationship Id="rId6" Type="http://schemas.openxmlformats.org/officeDocument/2006/relationships/image" Target="../media/image260.png"/><Relationship Id="rId11" Type="http://schemas.openxmlformats.org/officeDocument/2006/relationships/image" Target="../media/image265.png"/><Relationship Id="rId5" Type="http://schemas.openxmlformats.org/officeDocument/2006/relationships/image" Target="../media/image259.png"/><Relationship Id="rId10" Type="http://schemas.openxmlformats.org/officeDocument/2006/relationships/image" Target="../media/image264.png"/><Relationship Id="rId4" Type="http://schemas.openxmlformats.org/officeDocument/2006/relationships/image" Target="../media/image258.png"/><Relationship Id="rId9" Type="http://schemas.openxmlformats.org/officeDocument/2006/relationships/image" Target="../media/image26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2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123.xml"/><Relationship Id="rId5" Type="http://schemas.openxmlformats.org/officeDocument/2006/relationships/image" Target="../media/image271.png"/><Relationship Id="rId4" Type="http://schemas.openxmlformats.org/officeDocument/2006/relationships/image" Target="../media/image270.png"/></Relationships>
</file>

<file path=ppt/slides/_rels/slide129.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30.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274.png"/><Relationship Id="rId7" Type="http://schemas.openxmlformats.org/officeDocument/2006/relationships/image" Target="../media/image278.pn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277.png"/><Relationship Id="rId5" Type="http://schemas.openxmlformats.org/officeDocument/2006/relationships/image" Target="../media/image276.png"/><Relationship Id="rId4" Type="http://schemas.openxmlformats.org/officeDocument/2006/relationships/image" Target="../media/image275.png"/></Relationships>
</file>

<file path=ppt/slides/_rels/slide132.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279.png"/><Relationship Id="rId7" Type="http://schemas.openxmlformats.org/officeDocument/2006/relationships/image" Target="../media/image283.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282.png"/><Relationship Id="rId5" Type="http://schemas.openxmlformats.org/officeDocument/2006/relationships/image" Target="../media/image281.png"/><Relationship Id="rId4" Type="http://schemas.openxmlformats.org/officeDocument/2006/relationships/image" Target="../media/image280.png"/></Relationships>
</file>

<file path=ppt/slides/_rels/slide133.xml.rels><?xml version="1.0" encoding="UTF-8" standalone="yes"?>
<Relationships xmlns="http://schemas.openxmlformats.org/package/2006/relationships"><Relationship Id="rId3" Type="http://schemas.openxmlformats.org/officeDocument/2006/relationships/image" Target="../media/image284.png"/><Relationship Id="rId7" Type="http://schemas.openxmlformats.org/officeDocument/2006/relationships/image" Target="../media/image278.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285.png"/></Relationships>
</file>

<file path=ppt/slides/_rels/slide134.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45.xml"/><Relationship Id="rId1" Type="http://schemas.openxmlformats.org/officeDocument/2006/relationships/slideLayout" Target="../slideLayouts/slideLayout128.xml"/></Relationships>
</file>

<file path=ppt/slides/_rels/slide135.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46.xml"/><Relationship Id="rId1" Type="http://schemas.openxmlformats.org/officeDocument/2006/relationships/slideLayout" Target="../slideLayouts/slideLayout18.xml"/><Relationship Id="rId5" Type="http://schemas.openxmlformats.org/officeDocument/2006/relationships/image" Target="../media/image291.png"/><Relationship Id="rId4" Type="http://schemas.openxmlformats.org/officeDocument/2006/relationships/image" Target="../media/image29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38.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128.xml"/><Relationship Id="rId1" Type="http://schemas.openxmlformats.org/officeDocument/2006/relationships/vmlDrawing" Target="../drawings/vmlDrawing10.vml"/><Relationship Id="rId6" Type="http://schemas.openxmlformats.org/officeDocument/2006/relationships/image" Target="../media/image293.emf"/><Relationship Id="rId5" Type="http://schemas.openxmlformats.org/officeDocument/2006/relationships/oleObject" Target="../embeddings/Microsoft_Word_97_-_2003_Document2.doc"/><Relationship Id="rId4" Type="http://schemas.openxmlformats.org/officeDocument/2006/relationships/image" Target="../media/image292.emf"/></Relationships>
</file>

<file path=ppt/slides/_rels/slide139.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34.xml"/><Relationship Id="rId1" Type="http://schemas.openxmlformats.org/officeDocument/2006/relationships/vmlDrawing" Target="../drawings/vmlDrawing3.vml"/><Relationship Id="rId4" Type="http://schemas.openxmlformats.org/officeDocument/2006/relationships/image" Target="../media/image18.wmf"/></Relationships>
</file>

<file path=ppt/slides/_rels/slide140.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47.xml"/><Relationship Id="rId1" Type="http://schemas.openxmlformats.org/officeDocument/2006/relationships/slideLayout" Target="../slideLayouts/slideLayout128.xml"/></Relationships>
</file>

<file path=ppt/slides/_rels/slide141.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128.xml"/><Relationship Id="rId5" Type="http://schemas.openxmlformats.org/officeDocument/2006/relationships/image" Target="../media/image299.png"/><Relationship Id="rId4" Type="http://schemas.openxmlformats.org/officeDocument/2006/relationships/image" Target="../media/image298.png"/></Relationships>
</file>

<file path=ppt/slides/_rels/slide142.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128.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2.png"/></Relationships>
</file>

<file path=ppt/slides/_rels/slide143.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128.xml"/><Relationship Id="rId5" Type="http://schemas.openxmlformats.org/officeDocument/2006/relationships/image" Target="../media/image308.png"/><Relationship Id="rId4" Type="http://schemas.openxmlformats.org/officeDocument/2006/relationships/image" Target="../media/image307.png"/></Relationships>
</file>

<file path=ppt/slides/_rels/slide144.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48.xml"/><Relationship Id="rId1" Type="http://schemas.openxmlformats.org/officeDocument/2006/relationships/slideLayout" Target="../slideLayouts/slideLayout128.xml"/><Relationship Id="rId6" Type="http://schemas.openxmlformats.org/officeDocument/2006/relationships/image" Target="../media/image312.png"/><Relationship Id="rId5" Type="http://schemas.openxmlformats.org/officeDocument/2006/relationships/image" Target="../media/image311.png"/><Relationship Id="rId4" Type="http://schemas.openxmlformats.org/officeDocument/2006/relationships/image" Target="../media/image310.png"/></Relationships>
</file>

<file path=ppt/slides/_rels/slide145.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49.xml"/><Relationship Id="rId1" Type="http://schemas.openxmlformats.org/officeDocument/2006/relationships/slideLayout" Target="../slideLayouts/slideLayout128.xml"/><Relationship Id="rId5" Type="http://schemas.openxmlformats.org/officeDocument/2006/relationships/image" Target="../media/image315.png"/><Relationship Id="rId4" Type="http://schemas.openxmlformats.org/officeDocument/2006/relationships/image" Target="../media/image314.png"/></Relationships>
</file>

<file path=ppt/slides/_rels/slide146.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128.xml"/></Relationships>
</file>

<file path=ppt/slides/_rels/slide147.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128.xml"/><Relationship Id="rId4" Type="http://schemas.openxmlformats.org/officeDocument/2006/relationships/image" Target="../media/image318.png"/></Relationships>
</file>

<file path=ppt/slides/_rels/slide148.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128.xml"/><Relationship Id="rId4" Type="http://schemas.openxmlformats.org/officeDocument/2006/relationships/image" Target="../media/image318.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57.xml"/><Relationship Id="rId6" Type="http://schemas.openxmlformats.org/officeDocument/2006/relationships/image" Target="../media/image22.png"/><Relationship Id="rId11" Type="http://schemas.openxmlformats.org/officeDocument/2006/relationships/image" Target="../media/image27.emf"/><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57.xml"/><Relationship Id="rId1" Type="http://schemas.openxmlformats.org/officeDocument/2006/relationships/themeOverride" Target="../theme/themeOverr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hyperlink" Target="comref-2010061400_mosaic_SCP1.mov" TargetMode="Externa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14.xml"/><Relationship Id="rId1" Type="http://schemas.openxmlformats.org/officeDocument/2006/relationships/vmlDrawing" Target="../drawings/vmlDrawing4.vml"/><Relationship Id="rId6" Type="http://schemas.openxmlformats.org/officeDocument/2006/relationships/image" Target="../media/image34.wmf"/><Relationship Id="rId5" Type="http://schemas.openxmlformats.org/officeDocument/2006/relationships/oleObject" Target="../embeddings/oleObject14.bin"/><Relationship Id="rId4" Type="http://schemas.openxmlformats.org/officeDocument/2006/relationships/image" Target="../media/image33.w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0.xml"/><Relationship Id="rId1" Type="http://schemas.openxmlformats.org/officeDocument/2006/relationships/vmlDrawing" Target="../drawings/vmlDrawing5.vml"/><Relationship Id="rId6" Type="http://schemas.openxmlformats.org/officeDocument/2006/relationships/oleObject" Target="../embeddings/oleObject16.bin"/><Relationship Id="rId5" Type="http://schemas.openxmlformats.org/officeDocument/2006/relationships/image" Target="../media/image35.png"/><Relationship Id="rId4" Type="http://schemas.openxmlformats.org/officeDocument/2006/relationships/oleObject" Target="../embeddings/oleObject15.bin"/></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66.emf"/></Relationships>
</file>

<file path=ppt/slides/_rels/slide3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56.xml"/><Relationship Id="rId5" Type="http://schemas.openxmlformats.org/officeDocument/2006/relationships/image" Target="../media/image70.emf"/><Relationship Id="rId4" Type="http://schemas.openxmlformats.org/officeDocument/2006/relationships/image" Target="../media/image6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2.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62.xml"/><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7.xml"/><Relationship Id="rId5" Type="http://schemas.openxmlformats.org/officeDocument/2006/relationships/image" Target="../media/image82.png"/><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gif"/><Relationship Id="rId1" Type="http://schemas.openxmlformats.org/officeDocument/2006/relationships/slideLayout" Target="../slideLayouts/slideLayout57.xml"/><Relationship Id="rId5" Type="http://schemas.openxmlformats.org/officeDocument/2006/relationships/image" Target="../media/image86.gif"/><Relationship Id="rId4" Type="http://schemas.openxmlformats.org/officeDocument/2006/relationships/image" Target="../media/image85.gif"/></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9.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6.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19.xml"/><Relationship Id="rId1" Type="http://schemas.openxmlformats.org/officeDocument/2006/relationships/slideLayout" Target="../slideLayouts/slideLayout1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5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56.xml"/></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12.wmf"/><Relationship Id="rId18" Type="http://schemas.openxmlformats.org/officeDocument/2006/relationships/oleObject" Target="../embeddings/oleObject10.bin"/><Relationship Id="rId3" Type="http://schemas.openxmlformats.org/officeDocument/2006/relationships/oleObject" Target="../embeddings/oleObject2.bin"/><Relationship Id="rId21" Type="http://schemas.openxmlformats.org/officeDocument/2006/relationships/image" Target="../media/image16.wmf"/><Relationship Id="rId7" Type="http://schemas.openxmlformats.org/officeDocument/2006/relationships/oleObject" Target="../embeddings/oleObject4.bin"/><Relationship Id="rId12" Type="http://schemas.openxmlformats.org/officeDocument/2006/relationships/oleObject" Target="../embeddings/oleObject7.bin"/><Relationship Id="rId17" Type="http://schemas.openxmlformats.org/officeDocument/2006/relationships/image" Target="../media/image14.wmf"/><Relationship Id="rId2" Type="http://schemas.openxmlformats.org/officeDocument/2006/relationships/slideLayout" Target="../slideLayouts/slideLayout93.xml"/><Relationship Id="rId16" Type="http://schemas.openxmlformats.org/officeDocument/2006/relationships/oleObject" Target="../embeddings/oleObject9.bin"/><Relationship Id="rId20" Type="http://schemas.openxmlformats.org/officeDocument/2006/relationships/oleObject" Target="../embeddings/oleObject11.bin"/><Relationship Id="rId1" Type="http://schemas.openxmlformats.org/officeDocument/2006/relationships/vmlDrawing" Target="../drawings/vmlDrawing2.vml"/><Relationship Id="rId6" Type="http://schemas.openxmlformats.org/officeDocument/2006/relationships/image" Target="../media/image9.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image" Target="../media/image13.wmf"/><Relationship Id="rId10" Type="http://schemas.openxmlformats.org/officeDocument/2006/relationships/image" Target="../media/image11.wmf"/><Relationship Id="rId19" Type="http://schemas.openxmlformats.org/officeDocument/2006/relationships/image" Target="../media/image15.wmf"/><Relationship Id="rId4" Type="http://schemas.openxmlformats.org/officeDocument/2006/relationships/image" Target="../media/image8.wmf"/><Relationship Id="rId9" Type="http://schemas.openxmlformats.org/officeDocument/2006/relationships/oleObject" Target="../embeddings/oleObject5.bin"/><Relationship Id="rId14" Type="http://schemas.openxmlformats.org/officeDocument/2006/relationships/oleObject" Target="../embeddings/oleObject8.bin"/></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156.xml"/><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16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1.xml"/></Relationships>
</file>

<file path=ppt/slides/_rels/slide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6.xml"/></Relationships>
</file>

<file path=ppt/slides/_rels/slide67.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25.xml"/><Relationship Id="rId1" Type="http://schemas.openxmlformats.org/officeDocument/2006/relationships/slideLayout" Target="../slideLayouts/slideLayout156.xml"/><Relationship Id="rId6" Type="http://schemas.openxmlformats.org/officeDocument/2006/relationships/image" Target="../media/image104.gif"/><Relationship Id="rId5" Type="http://schemas.openxmlformats.org/officeDocument/2006/relationships/image" Target="../media/image103.gif"/><Relationship Id="rId4" Type="http://schemas.openxmlformats.org/officeDocument/2006/relationships/image" Target="../media/image102.gif"/></Relationships>
</file>

<file path=ppt/slides/_rels/slide68.xml.rels><?xml version="1.0" encoding="UTF-8" standalone="yes"?>
<Relationships xmlns="http://schemas.openxmlformats.org/package/2006/relationships"><Relationship Id="rId3" Type="http://schemas.openxmlformats.org/officeDocument/2006/relationships/image" Target="../media/image105.gif"/><Relationship Id="rId7" Type="http://schemas.openxmlformats.org/officeDocument/2006/relationships/image" Target="../media/image109.gif"/><Relationship Id="rId2" Type="http://schemas.openxmlformats.org/officeDocument/2006/relationships/notesSlide" Target="../notesSlides/notesSlide26.xml"/><Relationship Id="rId1" Type="http://schemas.openxmlformats.org/officeDocument/2006/relationships/slideLayout" Target="../slideLayouts/slideLayout156.xml"/><Relationship Id="rId6" Type="http://schemas.openxmlformats.org/officeDocument/2006/relationships/image" Target="../media/image108.gif"/><Relationship Id="rId5" Type="http://schemas.openxmlformats.org/officeDocument/2006/relationships/image" Target="../media/image107.gif"/><Relationship Id="rId4" Type="http://schemas.openxmlformats.org/officeDocument/2006/relationships/image" Target="../media/image106.gif"/></Relationships>
</file>

<file path=ppt/slides/_rels/slide69.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image" Target="../media/image110.gif"/><Relationship Id="rId1" Type="http://schemas.openxmlformats.org/officeDocument/2006/relationships/slideLayout" Target="../slideLayouts/slideLayout156.xml"/><Relationship Id="rId6" Type="http://schemas.openxmlformats.org/officeDocument/2006/relationships/image" Target="../media/image114.gif"/><Relationship Id="rId5" Type="http://schemas.openxmlformats.org/officeDocument/2006/relationships/image" Target="../media/image113.gif"/><Relationship Id="rId4" Type="http://schemas.openxmlformats.org/officeDocument/2006/relationships/image" Target="../media/image112.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0.xml.rels><?xml version="1.0" encoding="UTF-8" standalone="yes"?>
<Relationships xmlns="http://schemas.openxmlformats.org/package/2006/relationships"><Relationship Id="rId3" Type="http://schemas.openxmlformats.org/officeDocument/2006/relationships/image" Target="../media/image115.gif"/><Relationship Id="rId7" Type="http://schemas.openxmlformats.org/officeDocument/2006/relationships/image" Target="../media/image119.gif"/><Relationship Id="rId2" Type="http://schemas.openxmlformats.org/officeDocument/2006/relationships/notesSlide" Target="../notesSlides/notesSlide27.xml"/><Relationship Id="rId1" Type="http://schemas.openxmlformats.org/officeDocument/2006/relationships/slideLayout" Target="../slideLayouts/slideLayout156.xml"/><Relationship Id="rId6" Type="http://schemas.openxmlformats.org/officeDocument/2006/relationships/image" Target="../media/image118.gif"/><Relationship Id="rId5" Type="http://schemas.openxmlformats.org/officeDocument/2006/relationships/image" Target="../media/image117.gif"/><Relationship Id="rId4" Type="http://schemas.openxmlformats.org/officeDocument/2006/relationships/image" Target="../media/image116.gif"/></Relationships>
</file>

<file path=ppt/slides/_rels/slide71.xml.rels><?xml version="1.0" encoding="UTF-8" standalone="yes"?>
<Relationships xmlns="http://schemas.openxmlformats.org/package/2006/relationships"><Relationship Id="rId3" Type="http://schemas.openxmlformats.org/officeDocument/2006/relationships/image" Target="../media/image120.gif"/><Relationship Id="rId7" Type="http://schemas.openxmlformats.org/officeDocument/2006/relationships/image" Target="../media/image124.gif"/><Relationship Id="rId2" Type="http://schemas.openxmlformats.org/officeDocument/2006/relationships/notesSlide" Target="../notesSlides/notesSlide28.xml"/><Relationship Id="rId1" Type="http://schemas.openxmlformats.org/officeDocument/2006/relationships/slideLayout" Target="../slideLayouts/slideLayout156.xml"/><Relationship Id="rId6" Type="http://schemas.openxmlformats.org/officeDocument/2006/relationships/image" Target="../media/image123.gif"/><Relationship Id="rId5" Type="http://schemas.openxmlformats.org/officeDocument/2006/relationships/image" Target="../media/image122.gif"/><Relationship Id="rId4" Type="http://schemas.openxmlformats.org/officeDocument/2006/relationships/image" Target="../media/image121.gif"/></Relationships>
</file>

<file path=ppt/slides/_rels/slide72.xml.rels><?xml version="1.0" encoding="UTF-8" standalone="yes"?>
<Relationships xmlns="http://schemas.openxmlformats.org/package/2006/relationships"><Relationship Id="rId3" Type="http://schemas.openxmlformats.org/officeDocument/2006/relationships/image" Target="../media/image125.gif"/><Relationship Id="rId7" Type="http://schemas.openxmlformats.org/officeDocument/2006/relationships/image" Target="../media/image129.gif"/><Relationship Id="rId2" Type="http://schemas.openxmlformats.org/officeDocument/2006/relationships/notesSlide" Target="../notesSlides/notesSlide29.xml"/><Relationship Id="rId1" Type="http://schemas.openxmlformats.org/officeDocument/2006/relationships/slideLayout" Target="../slideLayouts/slideLayout156.xml"/><Relationship Id="rId6" Type="http://schemas.openxmlformats.org/officeDocument/2006/relationships/image" Target="../media/image128.gif"/><Relationship Id="rId5" Type="http://schemas.openxmlformats.org/officeDocument/2006/relationships/image" Target="../media/image127.gif"/><Relationship Id="rId4" Type="http://schemas.openxmlformats.org/officeDocument/2006/relationships/image" Target="../media/image126.gif"/></Relationships>
</file>

<file path=ppt/slides/_rels/slide73.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image" Target="../media/image130.gif"/><Relationship Id="rId1" Type="http://schemas.openxmlformats.org/officeDocument/2006/relationships/slideLayout" Target="../slideLayouts/slideLayout156.xml"/><Relationship Id="rId6" Type="http://schemas.openxmlformats.org/officeDocument/2006/relationships/image" Target="../media/image134.gif"/><Relationship Id="rId5" Type="http://schemas.openxmlformats.org/officeDocument/2006/relationships/image" Target="../media/image133.gif"/><Relationship Id="rId4" Type="http://schemas.openxmlformats.org/officeDocument/2006/relationships/image" Target="../media/image132.gif"/></Relationships>
</file>

<file path=ppt/slides/_rels/slide74.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image" Target="../media/image135.gif"/><Relationship Id="rId1" Type="http://schemas.openxmlformats.org/officeDocument/2006/relationships/slideLayout" Target="../slideLayouts/slideLayout156.xml"/><Relationship Id="rId6" Type="http://schemas.openxmlformats.org/officeDocument/2006/relationships/image" Target="../media/image139.gif"/><Relationship Id="rId5" Type="http://schemas.openxmlformats.org/officeDocument/2006/relationships/image" Target="../media/image138.gif"/><Relationship Id="rId4" Type="http://schemas.openxmlformats.org/officeDocument/2006/relationships/image" Target="../media/image137.gif"/></Relationships>
</file>

<file path=ppt/slides/_rels/slide75.xml.rels><?xml version="1.0" encoding="UTF-8" standalone="yes"?>
<Relationships xmlns="http://schemas.openxmlformats.org/package/2006/relationships"><Relationship Id="rId3" Type="http://schemas.openxmlformats.org/officeDocument/2006/relationships/image" Target="../media/image141.gif"/><Relationship Id="rId2" Type="http://schemas.openxmlformats.org/officeDocument/2006/relationships/image" Target="../media/image140.gif"/><Relationship Id="rId1" Type="http://schemas.openxmlformats.org/officeDocument/2006/relationships/slideLayout" Target="../slideLayouts/slideLayout156.xml"/><Relationship Id="rId6" Type="http://schemas.openxmlformats.org/officeDocument/2006/relationships/image" Target="../media/image144.gif"/><Relationship Id="rId5" Type="http://schemas.openxmlformats.org/officeDocument/2006/relationships/image" Target="../media/image143.gif"/><Relationship Id="rId4" Type="http://schemas.openxmlformats.org/officeDocument/2006/relationships/image" Target="../media/image142.gif"/></Relationships>
</file>

<file path=ppt/slides/_rels/slide76.xml.rels><?xml version="1.0" encoding="UTF-8" standalone="yes"?>
<Relationships xmlns="http://schemas.openxmlformats.org/package/2006/relationships"><Relationship Id="rId3" Type="http://schemas.openxmlformats.org/officeDocument/2006/relationships/image" Target="../media/image145.gif"/><Relationship Id="rId7" Type="http://schemas.openxmlformats.org/officeDocument/2006/relationships/image" Target="../media/image149.gif"/><Relationship Id="rId2" Type="http://schemas.openxmlformats.org/officeDocument/2006/relationships/notesSlide" Target="../notesSlides/notesSlide30.xml"/><Relationship Id="rId1" Type="http://schemas.openxmlformats.org/officeDocument/2006/relationships/slideLayout" Target="../slideLayouts/slideLayout156.xml"/><Relationship Id="rId6" Type="http://schemas.openxmlformats.org/officeDocument/2006/relationships/image" Target="../media/image148.gif"/><Relationship Id="rId5" Type="http://schemas.openxmlformats.org/officeDocument/2006/relationships/image" Target="../media/image147.gif"/><Relationship Id="rId4" Type="http://schemas.openxmlformats.org/officeDocument/2006/relationships/image" Target="../media/image146.gif"/></Relationships>
</file>

<file path=ppt/slides/_rels/slide77.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image" Target="../media/image150.gif"/><Relationship Id="rId1" Type="http://schemas.openxmlformats.org/officeDocument/2006/relationships/slideLayout" Target="../slideLayouts/slideLayout156.xml"/><Relationship Id="rId6" Type="http://schemas.openxmlformats.org/officeDocument/2006/relationships/image" Target="../media/image154.gif"/><Relationship Id="rId5" Type="http://schemas.openxmlformats.org/officeDocument/2006/relationships/image" Target="../media/image153.gif"/><Relationship Id="rId4" Type="http://schemas.openxmlformats.org/officeDocument/2006/relationships/image" Target="../media/image152.gif"/></Relationships>
</file>

<file path=ppt/slides/_rels/slide78.xml.rels><?xml version="1.0" encoding="UTF-8" standalone="yes"?>
<Relationships xmlns="http://schemas.openxmlformats.org/package/2006/relationships"><Relationship Id="rId3" Type="http://schemas.openxmlformats.org/officeDocument/2006/relationships/image" Target="../media/image156.gif"/><Relationship Id="rId2" Type="http://schemas.openxmlformats.org/officeDocument/2006/relationships/image" Target="../media/image155.gif"/><Relationship Id="rId1" Type="http://schemas.openxmlformats.org/officeDocument/2006/relationships/slideLayout" Target="../slideLayouts/slideLayout156.xml"/><Relationship Id="rId6" Type="http://schemas.openxmlformats.org/officeDocument/2006/relationships/image" Target="../media/image159.gif"/><Relationship Id="rId5" Type="http://schemas.openxmlformats.org/officeDocument/2006/relationships/image" Target="../media/image158.gif"/><Relationship Id="rId4" Type="http://schemas.openxmlformats.org/officeDocument/2006/relationships/image" Target="../media/image157.gif"/></Relationships>
</file>

<file path=ppt/slides/_rels/slide79.xml.rels><?xml version="1.0" encoding="UTF-8" standalone="yes"?>
<Relationships xmlns="http://schemas.openxmlformats.org/package/2006/relationships"><Relationship Id="rId3" Type="http://schemas.openxmlformats.org/officeDocument/2006/relationships/image" Target="../media/image161.gif"/><Relationship Id="rId2" Type="http://schemas.openxmlformats.org/officeDocument/2006/relationships/image" Target="../media/image160.gif"/><Relationship Id="rId1" Type="http://schemas.openxmlformats.org/officeDocument/2006/relationships/slideLayout" Target="../slideLayouts/slideLayout156.xml"/><Relationship Id="rId6" Type="http://schemas.openxmlformats.org/officeDocument/2006/relationships/image" Target="../media/image164.gif"/><Relationship Id="rId5" Type="http://schemas.openxmlformats.org/officeDocument/2006/relationships/image" Target="../media/image163.gif"/><Relationship Id="rId4" Type="http://schemas.openxmlformats.org/officeDocument/2006/relationships/image" Target="../media/image162.gif"/></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9.xml"/></Relationships>
</file>

<file path=ppt/slides/_rels/slide80.xml.rels><?xml version="1.0" encoding="UTF-8" standalone="yes"?>
<Relationships xmlns="http://schemas.openxmlformats.org/package/2006/relationships"><Relationship Id="rId3" Type="http://schemas.openxmlformats.org/officeDocument/2006/relationships/image" Target="../media/image166.gif"/><Relationship Id="rId2" Type="http://schemas.openxmlformats.org/officeDocument/2006/relationships/image" Target="../media/image165.gif"/><Relationship Id="rId1" Type="http://schemas.openxmlformats.org/officeDocument/2006/relationships/slideLayout" Target="../slideLayouts/slideLayout156.xml"/><Relationship Id="rId6" Type="http://schemas.openxmlformats.org/officeDocument/2006/relationships/image" Target="../media/image169.gif"/><Relationship Id="rId5" Type="http://schemas.openxmlformats.org/officeDocument/2006/relationships/image" Target="../media/image168.gif"/><Relationship Id="rId4" Type="http://schemas.openxmlformats.org/officeDocument/2006/relationships/image" Target="../media/image167.gif"/></Relationships>
</file>

<file path=ppt/slides/_rels/slide81.xml.rels><?xml version="1.0" encoding="UTF-8" standalone="yes"?>
<Relationships xmlns="http://schemas.openxmlformats.org/package/2006/relationships"><Relationship Id="rId3" Type="http://schemas.openxmlformats.org/officeDocument/2006/relationships/image" Target="../media/image171.gif"/><Relationship Id="rId2" Type="http://schemas.openxmlformats.org/officeDocument/2006/relationships/image" Target="../media/image170.gif"/><Relationship Id="rId1" Type="http://schemas.openxmlformats.org/officeDocument/2006/relationships/slideLayout" Target="../slideLayouts/slideLayout156.xml"/><Relationship Id="rId6" Type="http://schemas.openxmlformats.org/officeDocument/2006/relationships/image" Target="../media/image174.gif"/><Relationship Id="rId5" Type="http://schemas.openxmlformats.org/officeDocument/2006/relationships/image" Target="../media/image173.gif"/><Relationship Id="rId4" Type="http://schemas.openxmlformats.org/officeDocument/2006/relationships/image" Target="../media/image172.gif"/></Relationships>
</file>

<file path=ppt/slides/_rels/slide82.xml.rels><?xml version="1.0" encoding="UTF-8" standalone="yes"?>
<Relationships xmlns="http://schemas.openxmlformats.org/package/2006/relationships"><Relationship Id="rId3" Type="http://schemas.openxmlformats.org/officeDocument/2006/relationships/image" Target="../media/image176.gif"/><Relationship Id="rId2" Type="http://schemas.openxmlformats.org/officeDocument/2006/relationships/image" Target="../media/image175.gif"/><Relationship Id="rId1" Type="http://schemas.openxmlformats.org/officeDocument/2006/relationships/slideLayout" Target="../slideLayouts/slideLayout156.xml"/><Relationship Id="rId6" Type="http://schemas.openxmlformats.org/officeDocument/2006/relationships/image" Target="../media/image179.gif"/><Relationship Id="rId5" Type="http://schemas.openxmlformats.org/officeDocument/2006/relationships/image" Target="../media/image178.gif"/><Relationship Id="rId4" Type="http://schemas.openxmlformats.org/officeDocument/2006/relationships/image" Target="../media/image177.gif"/></Relationships>
</file>

<file path=ppt/slides/_rels/slide83.xml.rels><?xml version="1.0" encoding="UTF-8" standalone="yes"?>
<Relationships xmlns="http://schemas.openxmlformats.org/package/2006/relationships"><Relationship Id="rId3" Type="http://schemas.openxmlformats.org/officeDocument/2006/relationships/image" Target="../media/image181.gif"/><Relationship Id="rId2" Type="http://schemas.openxmlformats.org/officeDocument/2006/relationships/image" Target="../media/image180.gif"/><Relationship Id="rId1" Type="http://schemas.openxmlformats.org/officeDocument/2006/relationships/slideLayout" Target="../slideLayouts/slideLayout156.xml"/><Relationship Id="rId6" Type="http://schemas.openxmlformats.org/officeDocument/2006/relationships/image" Target="../media/image184.gif"/><Relationship Id="rId5" Type="http://schemas.openxmlformats.org/officeDocument/2006/relationships/image" Target="../media/image183.gif"/><Relationship Id="rId4" Type="http://schemas.openxmlformats.org/officeDocument/2006/relationships/image" Target="../media/image182.gif"/></Relationships>
</file>

<file path=ppt/slides/_rels/slide84.xml.rels><?xml version="1.0" encoding="UTF-8" standalone="yes"?>
<Relationships xmlns="http://schemas.openxmlformats.org/package/2006/relationships"><Relationship Id="rId3" Type="http://schemas.openxmlformats.org/officeDocument/2006/relationships/image" Target="../media/image186.gif"/><Relationship Id="rId2" Type="http://schemas.openxmlformats.org/officeDocument/2006/relationships/image" Target="../media/image185.gif"/><Relationship Id="rId1" Type="http://schemas.openxmlformats.org/officeDocument/2006/relationships/slideLayout" Target="../slideLayouts/slideLayout156.xml"/><Relationship Id="rId6" Type="http://schemas.openxmlformats.org/officeDocument/2006/relationships/image" Target="../media/image189.gif"/><Relationship Id="rId5" Type="http://schemas.openxmlformats.org/officeDocument/2006/relationships/image" Target="../media/image188.gif"/><Relationship Id="rId4" Type="http://schemas.openxmlformats.org/officeDocument/2006/relationships/image" Target="../media/image187.gif"/></Relationships>
</file>

<file path=ppt/slides/_rels/slide85.xml.rels><?xml version="1.0" encoding="UTF-8" standalone="yes"?>
<Relationships xmlns="http://schemas.openxmlformats.org/package/2006/relationships"><Relationship Id="rId3" Type="http://schemas.openxmlformats.org/officeDocument/2006/relationships/image" Target="../media/image191.gif"/><Relationship Id="rId2" Type="http://schemas.openxmlformats.org/officeDocument/2006/relationships/image" Target="../media/image190.gif"/><Relationship Id="rId1" Type="http://schemas.openxmlformats.org/officeDocument/2006/relationships/slideLayout" Target="../slideLayouts/slideLayout156.xml"/><Relationship Id="rId6" Type="http://schemas.openxmlformats.org/officeDocument/2006/relationships/image" Target="../media/image194.gif"/><Relationship Id="rId5" Type="http://schemas.openxmlformats.org/officeDocument/2006/relationships/image" Target="../media/image193.gif"/><Relationship Id="rId4" Type="http://schemas.openxmlformats.org/officeDocument/2006/relationships/image" Target="../media/image192.gif"/></Relationships>
</file>

<file path=ppt/slides/_rels/slide86.xml.rels><?xml version="1.0" encoding="UTF-8" standalone="yes"?>
<Relationships xmlns="http://schemas.openxmlformats.org/package/2006/relationships"><Relationship Id="rId3" Type="http://schemas.openxmlformats.org/officeDocument/2006/relationships/image" Target="../media/image196.gif"/><Relationship Id="rId2" Type="http://schemas.openxmlformats.org/officeDocument/2006/relationships/image" Target="../media/image195.gif"/><Relationship Id="rId1" Type="http://schemas.openxmlformats.org/officeDocument/2006/relationships/slideLayout" Target="../slideLayouts/slideLayout156.xml"/><Relationship Id="rId6" Type="http://schemas.openxmlformats.org/officeDocument/2006/relationships/image" Target="../media/image199.gif"/><Relationship Id="rId5" Type="http://schemas.openxmlformats.org/officeDocument/2006/relationships/image" Target="../media/image198.gif"/><Relationship Id="rId4" Type="http://schemas.openxmlformats.org/officeDocument/2006/relationships/image" Target="../media/image197.gif"/></Relationships>
</file>

<file path=ppt/slides/_rels/slide87.xml.rels><?xml version="1.0" encoding="UTF-8" standalone="yes"?>
<Relationships xmlns="http://schemas.openxmlformats.org/package/2006/relationships"><Relationship Id="rId3" Type="http://schemas.openxmlformats.org/officeDocument/2006/relationships/image" Target="../media/image201.gif"/><Relationship Id="rId2" Type="http://schemas.openxmlformats.org/officeDocument/2006/relationships/image" Target="../media/image200.gif"/><Relationship Id="rId1" Type="http://schemas.openxmlformats.org/officeDocument/2006/relationships/slideLayout" Target="../slideLayouts/slideLayout156.xml"/><Relationship Id="rId6" Type="http://schemas.openxmlformats.org/officeDocument/2006/relationships/image" Target="../media/image204.gif"/><Relationship Id="rId5" Type="http://schemas.openxmlformats.org/officeDocument/2006/relationships/image" Target="../media/image203.gif"/><Relationship Id="rId4" Type="http://schemas.openxmlformats.org/officeDocument/2006/relationships/image" Target="../media/image202.gif"/></Relationships>
</file>

<file path=ppt/slides/_rels/slide88.xml.rels><?xml version="1.0" encoding="UTF-8" standalone="yes"?>
<Relationships xmlns="http://schemas.openxmlformats.org/package/2006/relationships"><Relationship Id="rId3" Type="http://schemas.openxmlformats.org/officeDocument/2006/relationships/image" Target="../media/image206.gif"/><Relationship Id="rId2" Type="http://schemas.openxmlformats.org/officeDocument/2006/relationships/image" Target="../media/image205.gif"/><Relationship Id="rId1" Type="http://schemas.openxmlformats.org/officeDocument/2006/relationships/slideLayout" Target="../slideLayouts/slideLayout156.xml"/><Relationship Id="rId6" Type="http://schemas.openxmlformats.org/officeDocument/2006/relationships/image" Target="../media/image209.gif"/><Relationship Id="rId5" Type="http://schemas.openxmlformats.org/officeDocument/2006/relationships/image" Target="../media/image208.gif"/><Relationship Id="rId4" Type="http://schemas.openxmlformats.org/officeDocument/2006/relationships/image" Target="../media/image207.gif"/></Relationships>
</file>

<file path=ppt/slides/_rels/slide89.xml.rels><?xml version="1.0" encoding="UTF-8" standalone="yes"?>
<Relationships xmlns="http://schemas.openxmlformats.org/package/2006/relationships"><Relationship Id="rId3" Type="http://schemas.openxmlformats.org/officeDocument/2006/relationships/image" Target="../media/image211.gif"/><Relationship Id="rId2" Type="http://schemas.openxmlformats.org/officeDocument/2006/relationships/image" Target="../media/image210.gif"/><Relationship Id="rId1" Type="http://schemas.openxmlformats.org/officeDocument/2006/relationships/slideLayout" Target="../slideLayouts/slideLayout156.xml"/><Relationship Id="rId6" Type="http://schemas.openxmlformats.org/officeDocument/2006/relationships/image" Target="../media/image214.gif"/><Relationship Id="rId5" Type="http://schemas.openxmlformats.org/officeDocument/2006/relationships/image" Target="../media/image213.gif"/><Relationship Id="rId4" Type="http://schemas.openxmlformats.org/officeDocument/2006/relationships/image" Target="../media/image212.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90.xml.rels><?xml version="1.0" encoding="UTF-8" standalone="yes"?>
<Relationships xmlns="http://schemas.openxmlformats.org/package/2006/relationships"><Relationship Id="rId3" Type="http://schemas.openxmlformats.org/officeDocument/2006/relationships/image" Target="../media/image216.gif"/><Relationship Id="rId2" Type="http://schemas.openxmlformats.org/officeDocument/2006/relationships/image" Target="../media/image215.gif"/><Relationship Id="rId1" Type="http://schemas.openxmlformats.org/officeDocument/2006/relationships/slideLayout" Target="../slideLayouts/slideLayout156.xml"/><Relationship Id="rId6" Type="http://schemas.openxmlformats.org/officeDocument/2006/relationships/image" Target="../media/image219.gif"/><Relationship Id="rId5" Type="http://schemas.openxmlformats.org/officeDocument/2006/relationships/image" Target="../media/image218.gif"/><Relationship Id="rId4" Type="http://schemas.openxmlformats.org/officeDocument/2006/relationships/image" Target="../media/image217.gif"/></Relationships>
</file>

<file path=ppt/slides/_rels/slide91.xml.rels><?xml version="1.0" encoding="UTF-8" standalone="yes"?>
<Relationships xmlns="http://schemas.openxmlformats.org/package/2006/relationships"><Relationship Id="rId3" Type="http://schemas.openxmlformats.org/officeDocument/2006/relationships/image" Target="../media/image221.gif"/><Relationship Id="rId2" Type="http://schemas.openxmlformats.org/officeDocument/2006/relationships/image" Target="../media/image220.gif"/><Relationship Id="rId1" Type="http://schemas.openxmlformats.org/officeDocument/2006/relationships/slideLayout" Target="../slideLayouts/slideLayout156.xml"/><Relationship Id="rId6" Type="http://schemas.openxmlformats.org/officeDocument/2006/relationships/image" Target="../media/image224.gif"/><Relationship Id="rId5" Type="http://schemas.openxmlformats.org/officeDocument/2006/relationships/image" Target="../media/image223.gif"/><Relationship Id="rId4" Type="http://schemas.openxmlformats.org/officeDocument/2006/relationships/image" Target="../media/image222.gif"/></Relationships>
</file>

<file path=ppt/slides/_rels/slide92.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notesSlide" Target="../notesSlides/notesSlide31.xml"/><Relationship Id="rId1" Type="http://schemas.openxmlformats.org/officeDocument/2006/relationships/slideLayout" Target="../slideLayouts/slideLayout156.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9.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34.xml"/><Relationship Id="rId7" Type="http://schemas.openxmlformats.org/officeDocument/2006/relationships/image" Target="../media/image230.wmf"/><Relationship Id="rId12" Type="http://schemas.openxmlformats.org/officeDocument/2006/relationships/image" Target="../media/image6.png"/><Relationship Id="rId2" Type="http://schemas.openxmlformats.org/officeDocument/2006/relationships/slideLayout" Target="../slideLayouts/slideLayout125.xml"/><Relationship Id="rId1" Type="http://schemas.openxmlformats.org/officeDocument/2006/relationships/vmlDrawing" Target="../drawings/vmlDrawing6.vml"/><Relationship Id="rId6" Type="http://schemas.openxmlformats.org/officeDocument/2006/relationships/oleObject" Target="../embeddings/oleObject17.bin"/><Relationship Id="rId11" Type="http://schemas.openxmlformats.org/officeDocument/2006/relationships/image" Target="../media/image232.wmf"/><Relationship Id="rId5" Type="http://schemas.openxmlformats.org/officeDocument/2006/relationships/image" Target="../media/image233.emf"/><Relationship Id="rId10" Type="http://schemas.openxmlformats.org/officeDocument/2006/relationships/oleObject" Target="../embeddings/oleObject19.bin"/><Relationship Id="rId4" Type="http://schemas.openxmlformats.org/officeDocument/2006/relationships/image" Target="../media/image41.png"/><Relationship Id="rId9" Type="http://schemas.openxmlformats.org/officeDocument/2006/relationships/image" Target="../media/image23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New Folde">
            <a:hlinkClick r:id="rId2" action="ppaction://hlinkfile"/>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43" name="Rectangle 3"/>
          <p:cNvSpPr>
            <a:spLocks noGrp="1" noChangeArrowheads="1"/>
          </p:cNvSpPr>
          <p:nvPr>
            <p:ph type="title"/>
          </p:nvPr>
        </p:nvSpPr>
        <p:spPr>
          <a:xfrm>
            <a:off x="114796" y="1143000"/>
            <a:ext cx="8855074" cy="1066800"/>
          </a:xfrm>
          <a:solidFill>
            <a:srgbClr val="FFFFFF">
              <a:alpha val="80000"/>
            </a:srgbClr>
          </a:solidFill>
        </p:spPr>
        <p:txBody>
          <a:bodyPr/>
          <a:lstStyle/>
          <a:p>
            <a:pPr algn="ctr"/>
            <a:r>
              <a:rPr lang="en-US" sz="3200" b="1" dirty="0"/>
              <a:t>Ensemble and </a:t>
            </a:r>
            <a:r>
              <a:rPr lang="en-US" sz="3200" b="1" dirty="0" err="1" smtClean="0"/>
              <a:t>Variational</a:t>
            </a:r>
            <a:r>
              <a:rPr lang="en-US" sz="3200" b="1" dirty="0" smtClean="0"/>
              <a:t> </a:t>
            </a:r>
            <a:r>
              <a:rPr lang="en-US" sz="3200" b="1" dirty="0"/>
              <a:t>Data Assimilation for the Storm Scale and with GSI for Rapid Refresh</a:t>
            </a:r>
          </a:p>
        </p:txBody>
      </p:sp>
      <p:sp>
        <p:nvSpPr>
          <p:cNvPr id="10244" name="Text Box 4"/>
          <p:cNvSpPr txBox="1">
            <a:spLocks noChangeArrowheads="1"/>
          </p:cNvSpPr>
          <p:nvPr/>
        </p:nvSpPr>
        <p:spPr bwMode="auto">
          <a:xfrm>
            <a:off x="1842572" y="3544431"/>
            <a:ext cx="6598408" cy="2246769"/>
          </a:xfrm>
          <a:prstGeom prst="rect">
            <a:avLst/>
          </a:prstGeom>
          <a:noFill/>
          <a:ln w="9525">
            <a:noFill/>
            <a:miter lim="800000"/>
            <a:headEnd/>
            <a:tailEnd/>
          </a:ln>
        </p:spPr>
        <p:txBody>
          <a:bodyPr wrap="none">
            <a:spAutoFit/>
          </a:bodyPr>
          <a:lstStyle/>
          <a:p>
            <a:pPr algn="ctr"/>
            <a:r>
              <a:rPr lang="en-US" altLang="zh-CN" sz="2000" b="1" dirty="0" smtClean="0">
                <a:solidFill>
                  <a:srgbClr val="FFFFFF"/>
                </a:solidFill>
                <a:latin typeface="Arial" pitchFamily="34" charset="0"/>
                <a:ea typeface="宋体" pitchFamily="2" charset="-122"/>
              </a:rPr>
              <a:t>Ming Xue</a:t>
            </a:r>
          </a:p>
          <a:p>
            <a:pPr algn="ctr"/>
            <a:r>
              <a:rPr lang="en-US" altLang="zh-CN" sz="2000" b="1" dirty="0" smtClean="0">
                <a:solidFill>
                  <a:srgbClr val="FFFFFF"/>
                </a:solidFill>
                <a:latin typeface="Arial" pitchFamily="34" charset="0"/>
                <a:ea typeface="宋体" pitchFamily="2" charset="-122"/>
              </a:rPr>
              <a:t>Center </a:t>
            </a:r>
            <a:r>
              <a:rPr lang="en-US" altLang="zh-CN" sz="2000" b="1" dirty="0">
                <a:solidFill>
                  <a:srgbClr val="FFFFFF"/>
                </a:solidFill>
                <a:latin typeface="Arial" pitchFamily="34" charset="0"/>
                <a:ea typeface="宋体" pitchFamily="2" charset="-122"/>
              </a:rPr>
              <a:t>for Analysis and Prediction of Storms </a:t>
            </a:r>
            <a:r>
              <a:rPr lang="en-US" altLang="zh-CN" sz="2000" b="1" dirty="0" smtClean="0">
                <a:solidFill>
                  <a:srgbClr val="FFFFFF"/>
                </a:solidFill>
                <a:latin typeface="Arial" pitchFamily="34" charset="0"/>
                <a:ea typeface="宋体" pitchFamily="2" charset="-122"/>
              </a:rPr>
              <a:t>(CAPS)</a:t>
            </a:r>
          </a:p>
          <a:p>
            <a:pPr algn="ctr"/>
            <a:r>
              <a:rPr lang="en-US" altLang="zh-CN" sz="2000" b="1" dirty="0" smtClean="0">
                <a:solidFill>
                  <a:srgbClr val="FFFFFF"/>
                </a:solidFill>
                <a:latin typeface="Arial" pitchFamily="34" charset="0"/>
                <a:ea typeface="宋体" pitchFamily="2" charset="-122"/>
              </a:rPr>
              <a:t> and School </a:t>
            </a:r>
            <a:r>
              <a:rPr lang="en-US" altLang="zh-CN" sz="2000" b="1" dirty="0">
                <a:solidFill>
                  <a:srgbClr val="FFFFFF"/>
                </a:solidFill>
                <a:latin typeface="Arial" pitchFamily="34" charset="0"/>
                <a:ea typeface="宋体" pitchFamily="2" charset="-122"/>
              </a:rPr>
              <a:t>of Meteorology</a:t>
            </a:r>
          </a:p>
          <a:p>
            <a:pPr algn="ctr"/>
            <a:r>
              <a:rPr lang="en-US" altLang="zh-CN" sz="2000" b="1" dirty="0">
                <a:solidFill>
                  <a:srgbClr val="FFFFFF"/>
                </a:solidFill>
                <a:latin typeface="Arial" pitchFamily="34" charset="0"/>
                <a:ea typeface="宋体" pitchFamily="2" charset="-122"/>
              </a:rPr>
              <a:t>University of Oklahoma</a:t>
            </a:r>
          </a:p>
          <a:p>
            <a:pPr algn="ctr"/>
            <a:r>
              <a:rPr lang="en-US" altLang="zh-CN" sz="2000" b="1" dirty="0" smtClean="0">
                <a:solidFill>
                  <a:srgbClr val="FFFFFF"/>
                </a:solidFill>
                <a:latin typeface="Arial" pitchFamily="34" charset="0"/>
                <a:ea typeface="宋体" pitchFamily="2" charset="-122"/>
              </a:rPr>
              <a:t>mxue@ou.edu</a:t>
            </a:r>
          </a:p>
          <a:p>
            <a:pPr algn="ctr"/>
            <a:r>
              <a:rPr lang="en-US" altLang="zh-CN" sz="2000" b="1" dirty="0" smtClean="0">
                <a:solidFill>
                  <a:srgbClr val="FFFFFF"/>
                </a:solidFill>
                <a:latin typeface="Arial" pitchFamily="34" charset="0"/>
                <a:ea typeface="宋体" pitchFamily="2" charset="-122"/>
              </a:rPr>
              <a:t>October 2014</a:t>
            </a:r>
          </a:p>
          <a:p>
            <a:pPr algn="ctr"/>
            <a:r>
              <a:rPr lang="en-US" altLang="zh-CN" sz="2000" b="1" dirty="0" smtClean="0">
                <a:solidFill>
                  <a:srgbClr val="FFFFFF"/>
                </a:solidFill>
                <a:latin typeface="Arial" pitchFamily="34" charset="0"/>
                <a:ea typeface="宋体" pitchFamily="2" charset="-122"/>
              </a:rPr>
              <a:t>Given at the </a:t>
            </a:r>
            <a:r>
              <a:rPr lang="en-US" altLang="zh-CN" sz="2000" b="1" dirty="0" smtClean="0">
                <a:solidFill>
                  <a:srgbClr val="FFFFFF"/>
                </a:solidFill>
                <a:latin typeface="Arial" pitchFamily="34" charset="0"/>
                <a:ea typeface="宋体" pitchFamily="2" charset="-122"/>
              </a:rPr>
              <a:t>EMC/NCEP</a:t>
            </a:r>
            <a:endParaRPr lang="en-US" altLang="zh-CN" sz="2000" b="1" dirty="0" smtClean="0">
              <a:solidFill>
                <a:srgbClr val="FFFFFF"/>
              </a:solidFill>
              <a:latin typeface="Arial" pitchFamily="34" charset="0"/>
              <a:ea typeface="宋体" pitchFamily="2" charset="-122"/>
            </a:endParaRPr>
          </a:p>
        </p:txBody>
      </p:sp>
      <p:pic>
        <p:nvPicPr>
          <p:cNvPr id="10245" name="Picture 5" descr="caps"/>
          <p:cNvPicPr>
            <a:picLocks noChangeAspect="1" noChangeArrowheads="1"/>
          </p:cNvPicPr>
          <p:nvPr/>
        </p:nvPicPr>
        <p:blipFill>
          <a:blip r:embed="rId4" cstate="print"/>
          <a:srcRect l="6482" t="7123" r="3473" b="11096"/>
          <a:stretch>
            <a:fillRect/>
          </a:stretch>
        </p:blipFill>
        <p:spPr bwMode="auto">
          <a:xfrm>
            <a:off x="0" y="5910263"/>
            <a:ext cx="1852613" cy="947737"/>
          </a:xfrm>
          <a:prstGeom prst="rect">
            <a:avLst/>
          </a:prstGeom>
          <a:noFill/>
          <a:ln w="9525">
            <a:noFill/>
            <a:miter lim="800000"/>
            <a:headEnd/>
            <a:tailEnd/>
          </a:ln>
        </p:spPr>
      </p:pic>
      <p:sp>
        <p:nvSpPr>
          <p:cNvPr id="10246" name="Text Box 6"/>
          <p:cNvSpPr txBox="1">
            <a:spLocks noChangeArrowheads="1"/>
          </p:cNvSpPr>
          <p:nvPr/>
        </p:nvSpPr>
        <p:spPr bwMode="auto">
          <a:xfrm>
            <a:off x="5605463" y="6337300"/>
            <a:ext cx="2800350" cy="366713"/>
          </a:xfrm>
          <a:prstGeom prst="rect">
            <a:avLst/>
          </a:prstGeom>
          <a:noFill/>
          <a:ln w="9525">
            <a:noFill/>
            <a:miter lim="800000"/>
            <a:headEnd/>
            <a:tailEnd/>
          </a:ln>
        </p:spPr>
        <p:txBody>
          <a:bodyPr wrap="none">
            <a:spAutoFit/>
          </a:bodyPr>
          <a:lstStyle/>
          <a:p>
            <a:r>
              <a:rPr lang="en-US" altLang="zh-CN" sz="1800">
                <a:solidFill>
                  <a:srgbClr val="000000"/>
                </a:solidFill>
                <a:latin typeface="Arial" pitchFamily="34" charset="0"/>
                <a:ea typeface="宋体" pitchFamily="2" charset="-122"/>
              </a:rPr>
              <a:t>ARPS Simulated Tornado</a:t>
            </a:r>
          </a:p>
        </p:txBody>
      </p:sp>
      <p:pic>
        <p:nvPicPr>
          <p:cNvPr id="10247" name="Picture 6"/>
          <p:cNvPicPr>
            <a:picLocks noChangeAspect="1" noChangeArrowheads="1"/>
          </p:cNvPicPr>
          <p:nvPr/>
        </p:nvPicPr>
        <p:blipFill>
          <a:blip r:embed="rId5" cstate="print"/>
          <a:srcRect/>
          <a:stretch>
            <a:fillRect/>
          </a:stretch>
        </p:blipFill>
        <p:spPr bwMode="auto">
          <a:xfrm>
            <a:off x="8474075" y="5797550"/>
            <a:ext cx="533400" cy="714375"/>
          </a:xfrm>
          <a:prstGeom prst="rect">
            <a:avLst/>
          </a:prstGeom>
          <a:noFill/>
          <a:ln w="9525">
            <a:noFill/>
            <a:miter lim="800000"/>
            <a:headEnd/>
            <a:tailEnd/>
          </a:ln>
        </p:spPr>
      </p:pic>
    </p:spTree>
    <p:extLst>
      <p:ext uri="{BB962C8B-B14F-4D97-AF65-F5344CB8AC3E}">
        <p14:creationId xmlns:p14="http://schemas.microsoft.com/office/powerpoint/2010/main" val="29782097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772400" cy="457200"/>
          </a:xfrm>
        </p:spPr>
        <p:txBody>
          <a:bodyPr/>
          <a:lstStyle/>
          <a:p>
            <a:r>
              <a:rPr lang="en-US" dirty="0" smtClean="0">
                <a:solidFill>
                  <a:srgbClr val="FF0000"/>
                </a:solidFill>
              </a:rPr>
              <a:t>Solutions</a:t>
            </a:r>
            <a:endParaRPr lang="en-US" dirty="0">
              <a:solidFill>
                <a:srgbClr val="FF0000"/>
              </a:solidFill>
            </a:endParaRPr>
          </a:p>
        </p:txBody>
      </p:sp>
      <p:sp>
        <p:nvSpPr>
          <p:cNvPr id="3" name="Content Placeholder 2"/>
          <p:cNvSpPr>
            <a:spLocks noGrp="1"/>
          </p:cNvSpPr>
          <p:nvPr>
            <p:ph idx="1"/>
          </p:nvPr>
        </p:nvSpPr>
        <p:spPr>
          <a:xfrm>
            <a:off x="533400" y="1371600"/>
            <a:ext cx="7772400" cy="4724400"/>
          </a:xfrm>
        </p:spPr>
        <p:txBody>
          <a:bodyPr/>
          <a:lstStyle/>
          <a:p>
            <a:pPr>
              <a:spcBef>
                <a:spcPts val="1800"/>
              </a:spcBef>
            </a:pPr>
            <a:r>
              <a:rPr lang="en-US" sz="2400" dirty="0" smtClean="0"/>
              <a:t>4DVar uses model equations as a strong constraint, and multi-time level data (e.g., VDRAS – warm rain only);</a:t>
            </a:r>
          </a:p>
          <a:p>
            <a:pPr>
              <a:spcBef>
                <a:spcPts val="1800"/>
              </a:spcBef>
            </a:pPr>
            <a:r>
              <a:rPr lang="en-US" sz="2400" dirty="0" err="1" smtClean="0"/>
              <a:t>EnKF</a:t>
            </a:r>
            <a:r>
              <a:rPr lang="en-US" sz="2400" dirty="0" smtClean="0"/>
              <a:t> (</a:t>
            </a:r>
            <a:r>
              <a:rPr lang="en-US" sz="2400" dirty="0" err="1" smtClean="0"/>
              <a:t>EnSRF</a:t>
            </a:r>
            <a:r>
              <a:rPr lang="en-US" sz="2400" dirty="0" smtClean="0"/>
              <a:t>/EAKF/LETKF </a:t>
            </a:r>
            <a:r>
              <a:rPr lang="en-US" sz="2400" dirty="0" err="1" smtClean="0"/>
              <a:t>etc</a:t>
            </a:r>
            <a:r>
              <a:rPr lang="en-US" sz="2400" dirty="0" smtClean="0"/>
              <a:t>) uses model constraints in a statistical representation, and accumulates info in time;</a:t>
            </a:r>
          </a:p>
          <a:p>
            <a:pPr>
              <a:spcBef>
                <a:spcPts val="1800"/>
              </a:spcBef>
            </a:pPr>
            <a:r>
              <a:rPr lang="en-US" sz="2400" dirty="0" smtClean="0">
                <a:solidFill>
                  <a:srgbClr val="FF0000"/>
                </a:solidFill>
              </a:rPr>
              <a:t>3DVar for </a:t>
            </a:r>
            <a:r>
              <a:rPr lang="en-US" sz="2400" dirty="0" err="1" smtClean="0">
                <a:solidFill>
                  <a:srgbClr val="FF0000"/>
                </a:solidFill>
              </a:rPr>
              <a:t>Vr</a:t>
            </a:r>
            <a:r>
              <a:rPr lang="en-US" sz="2400" dirty="0" smtClean="0">
                <a:solidFill>
                  <a:srgbClr val="FF0000"/>
                </a:solidFill>
              </a:rPr>
              <a:t> and </a:t>
            </a:r>
            <a:r>
              <a:rPr lang="en-US" sz="2400" dirty="0">
                <a:solidFill>
                  <a:srgbClr val="FF0000"/>
                </a:solidFill>
              </a:rPr>
              <a:t>c</a:t>
            </a:r>
            <a:r>
              <a:rPr lang="en-US" sz="2400" dirty="0" smtClean="0">
                <a:solidFill>
                  <a:srgbClr val="FF0000"/>
                </a:solidFill>
              </a:rPr>
              <a:t>omplex cloud analysis </a:t>
            </a:r>
            <a:r>
              <a:rPr lang="en-US" sz="2400" dirty="0">
                <a:solidFill>
                  <a:srgbClr val="FF0000"/>
                </a:solidFill>
              </a:rPr>
              <a:t>for Z (e.g., ARPS and RUC/RAP 3DVar systems with cloud analysis</a:t>
            </a:r>
            <a:r>
              <a:rPr lang="en-US" sz="2400" dirty="0" smtClean="0">
                <a:solidFill>
                  <a:srgbClr val="FF0000"/>
                </a:solidFill>
              </a:rPr>
              <a:t>);</a:t>
            </a:r>
          </a:p>
          <a:p>
            <a:pPr>
              <a:spcBef>
                <a:spcPts val="1800"/>
              </a:spcBef>
            </a:pPr>
            <a:r>
              <a:rPr lang="en-US" sz="2400" dirty="0" smtClean="0"/>
              <a:t>Methods that combine the above (</a:t>
            </a:r>
            <a:r>
              <a:rPr lang="en-US" sz="2400" dirty="0" err="1" smtClean="0"/>
              <a:t>EnVar</a:t>
            </a:r>
            <a:r>
              <a:rPr lang="en-US" sz="2400" dirty="0" smtClean="0"/>
              <a:t>, </a:t>
            </a:r>
            <a:r>
              <a:rPr lang="en-US" sz="2400" dirty="0" err="1" smtClean="0"/>
              <a:t>hyrid</a:t>
            </a:r>
            <a:r>
              <a:rPr lang="en-US" sz="2400" dirty="0" smtClean="0"/>
              <a:t>)</a:t>
            </a:r>
          </a:p>
          <a:p>
            <a:pPr>
              <a:spcBef>
                <a:spcPts val="1800"/>
              </a:spcBef>
            </a:pPr>
            <a:r>
              <a:rPr lang="en-US" sz="2400" dirty="0" err="1" smtClean="0"/>
              <a:t>Polarimetric</a:t>
            </a:r>
            <a:r>
              <a:rPr lang="en-US" sz="2400" dirty="0" smtClean="0"/>
              <a:t> </a:t>
            </a:r>
            <a:r>
              <a:rPr lang="en-US" sz="2400" dirty="0"/>
              <a:t>radar measurements may provide additional MP information. </a:t>
            </a:r>
            <a:endParaRPr lang="en-US" sz="2400" dirty="0" smtClean="0"/>
          </a:p>
          <a:p>
            <a:pPr marL="0" indent="0">
              <a:spcBef>
                <a:spcPts val="1800"/>
              </a:spcBef>
              <a:buNone/>
            </a:pPr>
            <a:endParaRPr lang="en-US" sz="2400" dirty="0" smtClean="0"/>
          </a:p>
          <a:p>
            <a:pPr marL="0" indent="0">
              <a:spcBef>
                <a:spcPts val="1800"/>
              </a:spcBef>
              <a:buNone/>
            </a:pPr>
            <a:endParaRPr lang="en-US" sz="2800" dirty="0" smtClean="0">
              <a:solidFill>
                <a:srgbClr val="FF0000"/>
              </a:solidFill>
            </a:endParaRPr>
          </a:p>
        </p:txBody>
      </p:sp>
    </p:spTree>
    <p:extLst>
      <p:ext uri="{BB962C8B-B14F-4D97-AF65-F5344CB8AC3E}">
        <p14:creationId xmlns:p14="http://schemas.microsoft.com/office/powerpoint/2010/main" val="23671050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0"/>
            <a:ext cx="8229600" cy="1143000"/>
          </a:xfrm>
        </p:spPr>
        <p:txBody>
          <a:bodyPr>
            <a:normAutofit/>
          </a:bodyPr>
          <a:lstStyle/>
          <a:p>
            <a:r>
              <a:rPr lang="en-US" sz="3600" dirty="0" smtClean="0">
                <a:solidFill>
                  <a:srgbClr val="FF0000"/>
                </a:solidFill>
              </a:rPr>
              <a:t>Radar Data OSSEs with a </a:t>
            </a:r>
            <a:r>
              <a:rPr lang="en-US" sz="3600" dirty="0" err="1" smtClean="0">
                <a:solidFill>
                  <a:srgbClr val="FF0000"/>
                </a:solidFill>
              </a:rPr>
              <a:t>Supercell</a:t>
            </a:r>
            <a:r>
              <a:rPr lang="en-US" sz="3600" dirty="0" smtClean="0">
                <a:solidFill>
                  <a:srgbClr val="FF0000"/>
                </a:solidFill>
              </a:rPr>
              <a:t> Storm</a:t>
            </a:r>
            <a:endParaRPr lang="en-US" sz="3600" dirty="0">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2025" y="996605"/>
                <a:ext cx="8648700" cy="4421478"/>
              </a:xfrm>
            </p:spPr>
            <p:txBody>
              <a:bodyPr>
                <a:noAutofit/>
              </a:bodyPr>
              <a:lstStyle/>
              <a:p>
                <a:r>
                  <a:rPr lang="en-US" sz="2200" dirty="0" smtClean="0"/>
                  <a:t>20 </a:t>
                </a:r>
                <a:r>
                  <a:rPr lang="en-US" sz="2200" dirty="0"/>
                  <a:t>May 1977 in </a:t>
                </a:r>
                <a:r>
                  <a:rPr lang="en-US" sz="2200" dirty="0">
                    <a:solidFill>
                      <a:srgbClr val="FF0000"/>
                    </a:solidFill>
                  </a:rPr>
                  <a:t>Del </a:t>
                </a:r>
                <a:r>
                  <a:rPr lang="en-US" sz="2200" dirty="0" smtClean="0">
                    <a:solidFill>
                      <a:srgbClr val="FF0000"/>
                    </a:solidFill>
                  </a:rPr>
                  <a:t>City </a:t>
                </a:r>
                <a:r>
                  <a:rPr lang="en-US" sz="2200" dirty="0" err="1" smtClean="0">
                    <a:solidFill>
                      <a:srgbClr val="FF0000"/>
                    </a:solidFill>
                  </a:rPr>
                  <a:t>supercell</a:t>
                </a:r>
                <a:r>
                  <a:rPr lang="en-US" sz="2200" dirty="0" smtClean="0">
                    <a:solidFill>
                      <a:srgbClr val="FF0000"/>
                    </a:solidFill>
                  </a:rPr>
                  <a:t> storm simulation </a:t>
                </a:r>
                <a:r>
                  <a:rPr lang="en-US" sz="2200" dirty="0" smtClean="0"/>
                  <a:t>using ARPS model (Tong and </a:t>
                </a:r>
                <a:r>
                  <a:rPr lang="en-US" sz="2200" dirty="0" err="1" smtClean="0"/>
                  <a:t>Xue</a:t>
                </a:r>
                <a:r>
                  <a:rPr lang="en-US" sz="2200" dirty="0"/>
                  <a:t> </a:t>
                </a:r>
                <a:r>
                  <a:rPr lang="en-US" sz="2200" dirty="0" smtClean="0"/>
                  <a:t>2005);</a:t>
                </a:r>
              </a:p>
              <a:p>
                <a:r>
                  <a:rPr lang="en-US" sz="2200" dirty="0" smtClean="0"/>
                  <a:t>Model variables: </a:t>
                </a:r>
                <a14:m>
                  <m:oMath xmlns:m="http://schemas.openxmlformats.org/officeDocument/2006/math">
                    <m:r>
                      <a:rPr lang="en-US" sz="2200" b="0" i="1" smtClean="0">
                        <a:latin typeface="Cambria Math"/>
                      </a:rPr>
                      <m:t>𝑢</m:t>
                    </m:r>
                    <m:r>
                      <a:rPr lang="en-US" sz="2200" b="0" i="1" smtClean="0">
                        <a:latin typeface="Cambria Math"/>
                      </a:rPr>
                      <m:t>,</m:t>
                    </m:r>
                    <m:r>
                      <a:rPr lang="en-US" sz="2200" b="0" i="1" smtClean="0">
                        <a:latin typeface="Cambria Math"/>
                      </a:rPr>
                      <m:t>𝑣</m:t>
                    </m:r>
                    <m:r>
                      <a:rPr lang="en-US" sz="2200" b="0" i="1" smtClean="0">
                        <a:latin typeface="Cambria Math"/>
                      </a:rPr>
                      <m:t>,</m:t>
                    </m:r>
                    <m:r>
                      <a:rPr lang="en-US" sz="2200" b="0" i="1" smtClean="0">
                        <a:latin typeface="Cambria Math"/>
                      </a:rPr>
                      <m:t>𝑤</m:t>
                    </m:r>
                    <m:r>
                      <a:rPr lang="en-US" sz="2200" b="0" i="1" smtClean="0">
                        <a:latin typeface="Cambria Math"/>
                      </a:rPr>
                      <m:t>,</m:t>
                    </m:r>
                    <m:r>
                      <a:rPr lang="en-US" sz="2200" b="0" i="1" smtClean="0">
                        <a:latin typeface="Cambria Math"/>
                        <a:ea typeface="Cambria Math"/>
                      </a:rPr>
                      <m:t>𝜃</m:t>
                    </m:r>
                    <m:r>
                      <a:rPr lang="en-US" sz="2200" b="0" i="1" smtClean="0">
                        <a:latin typeface="Cambria Math"/>
                        <a:ea typeface="Cambria Math"/>
                      </a:rPr>
                      <m:t>,</m:t>
                    </m:r>
                    <m:r>
                      <a:rPr lang="en-US" sz="2200" b="0" i="1" smtClean="0">
                        <a:latin typeface="Cambria Math"/>
                        <a:ea typeface="Cambria Math"/>
                      </a:rPr>
                      <m:t>𝑝</m:t>
                    </m:r>
                    <m:r>
                      <a:rPr lang="en-US" sz="2200" b="0" i="1" smtClean="0">
                        <a:latin typeface="Cambria Math"/>
                        <a:ea typeface="Cambria Math"/>
                      </a:rPr>
                      <m:t>,</m:t>
                    </m:r>
                    <m:sSub>
                      <m:sSubPr>
                        <m:ctrlPr>
                          <a:rPr lang="en-US" sz="2200" b="0" i="1" smtClean="0">
                            <a:latin typeface="Cambria Math"/>
                            <a:ea typeface="Cambria Math"/>
                          </a:rPr>
                        </m:ctrlPr>
                      </m:sSubPr>
                      <m:e>
                        <m:r>
                          <a:rPr lang="en-US" sz="2200" b="0" i="1" smtClean="0">
                            <a:latin typeface="Cambria Math"/>
                            <a:ea typeface="Cambria Math"/>
                          </a:rPr>
                          <m:t>𝑞</m:t>
                        </m:r>
                      </m:e>
                      <m:sub>
                        <m:r>
                          <a:rPr lang="en-US" sz="2200" b="0" i="1" smtClean="0">
                            <a:latin typeface="Cambria Math"/>
                            <a:ea typeface="Cambria Math"/>
                          </a:rPr>
                          <m:t>𝑣</m:t>
                        </m:r>
                      </m:sub>
                    </m:sSub>
                    <m:r>
                      <a:rPr lang="en-US" sz="2200" b="0" i="1" smtClean="0">
                        <a:latin typeface="Cambria Math"/>
                        <a:ea typeface="Cambria Math"/>
                      </a:rPr>
                      <m:t>,</m:t>
                    </m:r>
                  </m:oMath>
                </a14:m>
                <a:r>
                  <a:rPr lang="en-US" sz="2200" dirty="0">
                    <a:ea typeface="Cambria Math"/>
                  </a:rPr>
                  <a:t> </a:t>
                </a:r>
                <a14:m>
                  <m:oMath xmlns:m="http://schemas.openxmlformats.org/officeDocument/2006/math">
                    <m:sSub>
                      <m:sSubPr>
                        <m:ctrlPr>
                          <a:rPr lang="en-US" sz="2200" i="1">
                            <a:latin typeface="Cambria Math"/>
                            <a:ea typeface="Cambria Math"/>
                          </a:rPr>
                        </m:ctrlPr>
                      </m:sSubPr>
                      <m:e>
                        <m:r>
                          <a:rPr lang="en-US" sz="2200" i="1">
                            <a:latin typeface="Cambria Math"/>
                            <a:ea typeface="Cambria Math"/>
                          </a:rPr>
                          <m:t>𝑞</m:t>
                        </m:r>
                      </m:e>
                      <m:sub>
                        <m:r>
                          <a:rPr lang="en-US" sz="2200" b="0" i="1" smtClean="0">
                            <a:latin typeface="Cambria Math"/>
                            <a:ea typeface="Cambria Math"/>
                          </a:rPr>
                          <m:t>𝑐</m:t>
                        </m:r>
                      </m:sub>
                    </m:sSub>
                    <m:r>
                      <a:rPr lang="en-US" sz="2200" i="1">
                        <a:latin typeface="Cambria Math"/>
                        <a:ea typeface="Cambria Math"/>
                      </a:rPr>
                      <m:t>,</m:t>
                    </m:r>
                  </m:oMath>
                </a14:m>
                <a:r>
                  <a:rPr lang="en-US" sz="2200" i="1" dirty="0"/>
                  <a:t> </a:t>
                </a:r>
                <a14:m>
                  <m:oMath xmlns:m="http://schemas.openxmlformats.org/officeDocument/2006/math">
                    <m:sSub>
                      <m:sSubPr>
                        <m:ctrlPr>
                          <a:rPr lang="en-US" sz="2200" i="1">
                            <a:latin typeface="Cambria Math"/>
                            <a:ea typeface="Cambria Math"/>
                          </a:rPr>
                        </m:ctrlPr>
                      </m:sSubPr>
                      <m:e>
                        <m:r>
                          <a:rPr lang="en-US" sz="2200" i="1">
                            <a:latin typeface="Cambria Math"/>
                            <a:ea typeface="Cambria Math"/>
                          </a:rPr>
                          <m:t>𝑞</m:t>
                        </m:r>
                      </m:e>
                      <m:sub>
                        <m:r>
                          <a:rPr lang="en-US" sz="2200" b="0" i="1" smtClean="0">
                            <a:latin typeface="Cambria Math"/>
                            <a:ea typeface="Cambria Math"/>
                          </a:rPr>
                          <m:t>𝑟</m:t>
                        </m:r>
                      </m:sub>
                    </m:sSub>
                    <m:r>
                      <a:rPr lang="en-US" sz="2200" i="1">
                        <a:latin typeface="Cambria Math"/>
                        <a:ea typeface="Cambria Math"/>
                      </a:rPr>
                      <m:t>,</m:t>
                    </m:r>
                  </m:oMath>
                </a14:m>
                <a:r>
                  <a:rPr lang="en-US" sz="2200" i="1" dirty="0"/>
                  <a:t> </a:t>
                </a:r>
                <a14:m>
                  <m:oMath xmlns:m="http://schemas.openxmlformats.org/officeDocument/2006/math">
                    <m:sSub>
                      <m:sSubPr>
                        <m:ctrlPr>
                          <a:rPr lang="en-US" sz="2200" i="1">
                            <a:latin typeface="Cambria Math"/>
                            <a:ea typeface="Cambria Math"/>
                          </a:rPr>
                        </m:ctrlPr>
                      </m:sSubPr>
                      <m:e>
                        <m:r>
                          <a:rPr lang="en-US" sz="2200" i="1">
                            <a:latin typeface="Cambria Math"/>
                            <a:ea typeface="Cambria Math"/>
                          </a:rPr>
                          <m:t>𝑞</m:t>
                        </m:r>
                      </m:e>
                      <m:sub>
                        <m:r>
                          <a:rPr lang="en-US" sz="2200" b="0" i="1" smtClean="0">
                            <a:latin typeface="Cambria Math"/>
                            <a:ea typeface="Cambria Math"/>
                          </a:rPr>
                          <m:t>𝑠</m:t>
                        </m:r>
                      </m:sub>
                    </m:sSub>
                    <m:r>
                      <a:rPr lang="en-US" sz="2200" i="1">
                        <a:latin typeface="Cambria Math"/>
                        <a:ea typeface="Cambria Math"/>
                      </a:rPr>
                      <m:t>,</m:t>
                    </m:r>
                  </m:oMath>
                </a14:m>
                <a:r>
                  <a:rPr lang="en-US" sz="2200" i="1" dirty="0"/>
                  <a:t> </a:t>
                </a:r>
                <a14:m>
                  <m:oMath xmlns:m="http://schemas.openxmlformats.org/officeDocument/2006/math">
                    <m:sSub>
                      <m:sSubPr>
                        <m:ctrlPr>
                          <a:rPr lang="en-US" sz="2200" i="1">
                            <a:latin typeface="Cambria Math"/>
                            <a:ea typeface="Cambria Math"/>
                          </a:rPr>
                        </m:ctrlPr>
                      </m:sSubPr>
                      <m:e>
                        <m:r>
                          <a:rPr lang="en-US" sz="2200" i="1">
                            <a:latin typeface="Cambria Math"/>
                            <a:ea typeface="Cambria Math"/>
                          </a:rPr>
                          <m:t>𝑞</m:t>
                        </m:r>
                      </m:e>
                      <m:sub>
                        <m:r>
                          <a:rPr lang="en-US" sz="2200" b="0" i="1" smtClean="0">
                            <a:latin typeface="Cambria Math"/>
                            <a:ea typeface="Cambria Math"/>
                          </a:rPr>
                          <m:t>𝑖</m:t>
                        </m:r>
                      </m:sub>
                    </m:sSub>
                    <m:r>
                      <a:rPr lang="en-US" sz="2200" i="1">
                        <a:latin typeface="Cambria Math"/>
                        <a:ea typeface="Cambria Math"/>
                      </a:rPr>
                      <m:t>,</m:t>
                    </m:r>
                    <m:sSub>
                      <m:sSubPr>
                        <m:ctrlPr>
                          <a:rPr lang="en-US" sz="2200" b="0" i="1" smtClean="0">
                            <a:latin typeface="Cambria Math"/>
                            <a:ea typeface="Cambria Math"/>
                          </a:rPr>
                        </m:ctrlPr>
                      </m:sSubPr>
                      <m:e>
                        <m:r>
                          <a:rPr lang="en-US" sz="2200" b="0" i="1" smtClean="0">
                            <a:latin typeface="Cambria Math"/>
                            <a:ea typeface="Cambria Math"/>
                          </a:rPr>
                          <m:t>𝑞</m:t>
                        </m:r>
                      </m:e>
                      <m:sub>
                        <m:r>
                          <a:rPr lang="en-US" sz="2200" b="0" i="1" smtClean="0">
                            <a:latin typeface="Cambria Math"/>
                            <a:ea typeface="Cambria Math"/>
                          </a:rPr>
                          <m:t>h</m:t>
                        </m:r>
                      </m:sub>
                    </m:sSub>
                  </m:oMath>
                </a14:m>
                <a:endParaRPr lang="en-US" sz="2200" i="1" dirty="0" smtClean="0"/>
              </a:p>
              <a:p>
                <a:r>
                  <a:rPr lang="en-US" sz="2200" dirty="0" smtClean="0"/>
                  <a:t>Lin </a:t>
                </a:r>
                <a:r>
                  <a:rPr lang="en-US" sz="2200" dirty="0">
                    <a:solidFill>
                      <a:srgbClr val="FF0000"/>
                    </a:solidFill>
                  </a:rPr>
                  <a:t>ice microphysics </a:t>
                </a:r>
                <a:r>
                  <a:rPr lang="en-US" sz="2200" dirty="0"/>
                  <a:t>and 1.5-order </a:t>
                </a:r>
                <a:r>
                  <a:rPr lang="en-US" sz="2200" dirty="0" smtClean="0"/>
                  <a:t>TKE SGS turbulence;</a:t>
                </a:r>
              </a:p>
              <a:p>
                <a:r>
                  <a:rPr lang="en-US" sz="2200" dirty="0" smtClean="0"/>
                  <a:t>64 × </a:t>
                </a:r>
                <a:r>
                  <a:rPr lang="en-US" sz="2200" dirty="0"/>
                  <a:t>64 </a:t>
                </a:r>
                <a:r>
                  <a:rPr lang="en-US" sz="2200" dirty="0" smtClean="0"/>
                  <a:t>× </a:t>
                </a:r>
                <a:r>
                  <a:rPr lang="en-US" sz="2200" dirty="0"/>
                  <a:t>16 </a:t>
                </a:r>
                <a:r>
                  <a:rPr lang="en-US" sz="2200" dirty="0" smtClean="0"/>
                  <a:t>km</a:t>
                </a:r>
                <a:r>
                  <a:rPr lang="en-US" sz="2200" baseline="30000" dirty="0" smtClean="0"/>
                  <a:t>3</a:t>
                </a:r>
                <a:r>
                  <a:rPr lang="en-US" sz="2200" dirty="0" smtClean="0"/>
                  <a:t> domain, dx=</a:t>
                </a:r>
                <a:r>
                  <a:rPr lang="en-US" sz="2200" dirty="0" err="1" smtClean="0"/>
                  <a:t>dy</a:t>
                </a:r>
                <a:r>
                  <a:rPr lang="en-US" sz="2200" dirty="0" smtClean="0"/>
                  <a:t>=2km, </a:t>
                </a:r>
                <a:r>
                  <a:rPr lang="en-US" sz="2200" dirty="0" err="1" smtClean="0"/>
                  <a:t>dz</a:t>
                </a:r>
                <a:r>
                  <a:rPr lang="en-US" sz="2200" dirty="0" smtClean="0"/>
                  <a:t>=500m;</a:t>
                </a:r>
              </a:p>
              <a:p>
                <a:r>
                  <a:rPr lang="en-US" sz="2200" dirty="0" smtClean="0"/>
                  <a:t>Del City sounding, storm triggered by a thermal bubble;</a:t>
                </a:r>
              </a:p>
              <a:p>
                <a:r>
                  <a:rPr lang="en-US" sz="2200" dirty="0" err="1" smtClean="0">
                    <a:solidFill>
                      <a:srgbClr val="FF0000"/>
                    </a:solidFill>
                  </a:rPr>
                  <a:t>Vr</a:t>
                </a:r>
                <a:r>
                  <a:rPr lang="en-US" sz="2200" dirty="0" smtClean="0">
                    <a:solidFill>
                      <a:srgbClr val="FF0000"/>
                    </a:solidFill>
                  </a:rPr>
                  <a:t> and Z data simulated </a:t>
                </a:r>
                <a:r>
                  <a:rPr lang="en-US" sz="2200" dirty="0" smtClean="0"/>
                  <a:t>on 14 elevation levels of </a:t>
                </a:r>
                <a:r>
                  <a:rPr lang="en-US" sz="2200" dirty="0" smtClean="0">
                    <a:solidFill>
                      <a:srgbClr val="FF0000"/>
                    </a:solidFill>
                  </a:rPr>
                  <a:t>a single S-band 88D radar</a:t>
                </a:r>
                <a:r>
                  <a:rPr lang="en-US" sz="2200" dirty="0" smtClean="0"/>
                  <a:t>;</a:t>
                </a:r>
              </a:p>
              <a:p>
                <a:r>
                  <a:rPr lang="en-US" sz="2200" dirty="0" smtClean="0">
                    <a:solidFill>
                      <a:srgbClr val="FF0000"/>
                    </a:solidFill>
                  </a:rPr>
                  <a:t>40 members</a:t>
                </a:r>
                <a:r>
                  <a:rPr lang="en-US" sz="2200" dirty="0" smtClean="0"/>
                  <a:t>; 12% inflation, ~6 km localization radius by </a:t>
                </a:r>
                <a:r>
                  <a:rPr lang="en-US" sz="2200" dirty="0" err="1" smtClean="0"/>
                  <a:t>EnSRF</a:t>
                </a:r>
                <a:endParaRPr lang="en-US" sz="2200" dirty="0" smtClean="0"/>
              </a:p>
              <a:p>
                <a:r>
                  <a:rPr lang="en-US" sz="2200" dirty="0" smtClean="0"/>
                  <a:t>DA every 5 min from 25 min through 100 min</a:t>
                </a:r>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2025" y="996605"/>
                <a:ext cx="8648700" cy="4421478"/>
              </a:xfrm>
              <a:blipFill rotWithShape="1">
                <a:blip r:embed="rId2"/>
                <a:stretch>
                  <a:fillRect l="-775" t="-826"/>
                </a:stretch>
              </a:blipFill>
            </p:spPr>
            <p:txBody>
              <a:bodyPr/>
              <a:lstStyle/>
              <a:p>
                <a:r>
                  <a:rPr lang="en-US">
                    <a:noFill/>
                  </a:rPr>
                  <a:t> </a:t>
                </a:r>
              </a:p>
            </p:txBody>
          </p:sp>
        </mc:Fallback>
      </mc:AlternateContent>
      <p:cxnSp>
        <p:nvCxnSpPr>
          <p:cNvPr id="5" name="Straight Arrow Connector 4"/>
          <p:cNvCxnSpPr/>
          <p:nvPr/>
        </p:nvCxnSpPr>
        <p:spPr>
          <a:xfrm flipV="1">
            <a:off x="2040250" y="5897741"/>
            <a:ext cx="5532251" cy="678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45050" y="590452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57400" y="5752122"/>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30850" y="5752122"/>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35650" y="5752122"/>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65607" y="5904522"/>
            <a:ext cx="301686"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0</a:t>
            </a:r>
          </a:p>
        </p:txBody>
      </p:sp>
      <p:sp>
        <p:nvSpPr>
          <p:cNvPr id="14" name="TextBox 13"/>
          <p:cNvSpPr txBox="1"/>
          <p:nvPr/>
        </p:nvSpPr>
        <p:spPr>
          <a:xfrm>
            <a:off x="1852269" y="6057658"/>
            <a:ext cx="2491131" cy="646331"/>
          </a:xfrm>
          <a:prstGeom prst="rect">
            <a:avLst/>
          </a:prstGeom>
          <a:noFill/>
        </p:spPr>
        <p:txBody>
          <a:bodyPr wrap="none" rtlCol="0">
            <a:spAutoFit/>
          </a:bodyPr>
          <a:lstStyle/>
          <a:p>
            <a:pPr algn="ctr" fontAlgn="auto">
              <a:spcBef>
                <a:spcPts val="0"/>
              </a:spcBef>
              <a:spcAft>
                <a:spcPts val="0"/>
              </a:spcAft>
            </a:pPr>
            <a:r>
              <a:rPr lang="en-US" sz="1800" b="1" dirty="0" smtClean="0">
                <a:solidFill>
                  <a:prstClr val="black"/>
                </a:solidFill>
                <a:latin typeface="Calibri"/>
              </a:rPr>
              <a:t>20min</a:t>
            </a:r>
          </a:p>
          <a:p>
            <a:pPr algn="ctr" fontAlgn="auto">
              <a:spcBef>
                <a:spcPts val="0"/>
              </a:spcBef>
              <a:spcAft>
                <a:spcPts val="0"/>
              </a:spcAft>
            </a:pPr>
            <a:r>
              <a:rPr lang="en-US" sz="1800" b="1" dirty="0" smtClean="0">
                <a:solidFill>
                  <a:prstClr val="black"/>
                </a:solidFill>
                <a:latin typeface="Calibri"/>
              </a:rPr>
              <a:t>(ensemble initialization)</a:t>
            </a:r>
            <a:endParaRPr lang="en-US" sz="1800" b="1" dirty="0">
              <a:solidFill>
                <a:prstClr val="black"/>
              </a:solidFill>
              <a:latin typeface="Calibri"/>
            </a:endParaRPr>
          </a:p>
        </p:txBody>
      </p:sp>
      <p:sp>
        <p:nvSpPr>
          <p:cNvPr id="15" name="TextBox 14"/>
          <p:cNvSpPr txBox="1"/>
          <p:nvPr/>
        </p:nvSpPr>
        <p:spPr>
          <a:xfrm>
            <a:off x="2632552" y="5257800"/>
            <a:ext cx="1552989" cy="369332"/>
          </a:xfrm>
          <a:prstGeom prst="rect">
            <a:avLst/>
          </a:prstGeom>
          <a:solidFill>
            <a:srgbClr val="FFFFFF"/>
          </a:solidFill>
          <a:ln>
            <a:solidFill>
              <a:srgbClr val="FFFFFF"/>
            </a:solidFill>
          </a:ln>
        </p:spPr>
        <p:txBody>
          <a:bodyPr wrap="none" rtlCol="0">
            <a:spAutoFit/>
          </a:bodyPr>
          <a:lstStyle/>
          <a:p>
            <a:pPr fontAlgn="auto">
              <a:spcBef>
                <a:spcPts val="0"/>
              </a:spcBef>
              <a:spcAft>
                <a:spcPts val="0"/>
              </a:spcAft>
            </a:pPr>
            <a:r>
              <a:rPr lang="en-US" sz="1800" b="1" dirty="0" smtClean="0">
                <a:solidFill>
                  <a:prstClr val="black"/>
                </a:solidFill>
                <a:latin typeface="Calibri"/>
              </a:rPr>
              <a:t>25min(1</a:t>
            </a:r>
            <a:r>
              <a:rPr lang="en-US" sz="1800" b="1" baseline="30000" dirty="0" smtClean="0">
                <a:solidFill>
                  <a:prstClr val="black"/>
                </a:solidFill>
                <a:latin typeface="Calibri"/>
              </a:rPr>
              <a:t>st</a:t>
            </a:r>
            <a:r>
              <a:rPr lang="en-US" sz="1800" b="1" dirty="0" smtClean="0">
                <a:solidFill>
                  <a:prstClr val="black"/>
                </a:solidFill>
                <a:latin typeface="Calibri"/>
              </a:rPr>
              <a:t> </a:t>
            </a:r>
            <a:r>
              <a:rPr lang="en-US" sz="1800" b="1" dirty="0" err="1" smtClean="0">
                <a:solidFill>
                  <a:prstClr val="black"/>
                </a:solidFill>
                <a:latin typeface="Calibri"/>
              </a:rPr>
              <a:t>anx</a:t>
            </a:r>
            <a:r>
              <a:rPr lang="en-US" sz="1800" b="1" dirty="0" smtClean="0">
                <a:solidFill>
                  <a:prstClr val="black"/>
                </a:solidFill>
                <a:latin typeface="Calibri"/>
              </a:rPr>
              <a:t>)</a:t>
            </a:r>
            <a:endParaRPr lang="en-US" sz="1800" b="1" dirty="0">
              <a:solidFill>
                <a:prstClr val="black"/>
              </a:solidFill>
              <a:latin typeface="Calibri"/>
            </a:endParaRPr>
          </a:p>
        </p:txBody>
      </p:sp>
      <p:sp>
        <p:nvSpPr>
          <p:cNvPr id="16" name="TextBox 15"/>
          <p:cNvSpPr txBox="1"/>
          <p:nvPr/>
        </p:nvSpPr>
        <p:spPr>
          <a:xfrm>
            <a:off x="6964995" y="6023920"/>
            <a:ext cx="1327608" cy="646331"/>
          </a:xfrm>
          <a:prstGeom prst="rect">
            <a:avLst/>
          </a:prstGeom>
          <a:noFill/>
        </p:spPr>
        <p:txBody>
          <a:bodyPr wrap="none" rtlCol="0">
            <a:spAutoFit/>
          </a:bodyPr>
          <a:lstStyle/>
          <a:p>
            <a:pPr algn="ctr" fontAlgn="auto">
              <a:spcBef>
                <a:spcPts val="0"/>
              </a:spcBef>
              <a:spcAft>
                <a:spcPts val="0"/>
              </a:spcAft>
            </a:pPr>
            <a:r>
              <a:rPr lang="en-US" sz="1800" b="1" dirty="0" err="1">
                <a:solidFill>
                  <a:prstClr val="black"/>
                </a:solidFill>
                <a:latin typeface="Calibri"/>
              </a:rPr>
              <a:t>a</a:t>
            </a:r>
            <a:r>
              <a:rPr lang="en-US" sz="1800" b="1" dirty="0" err="1" smtClean="0">
                <a:solidFill>
                  <a:prstClr val="black"/>
                </a:solidFill>
                <a:latin typeface="Calibri"/>
              </a:rPr>
              <a:t>nx</a:t>
            </a:r>
            <a:r>
              <a:rPr lang="en-US" sz="1800" b="1" dirty="0" smtClean="0">
                <a:solidFill>
                  <a:prstClr val="black"/>
                </a:solidFill>
                <a:latin typeface="Calibri"/>
              </a:rPr>
              <a:t> cycle </a:t>
            </a:r>
          </a:p>
          <a:p>
            <a:pPr algn="ctr" fontAlgn="auto">
              <a:spcBef>
                <a:spcPts val="0"/>
              </a:spcBef>
              <a:spcAft>
                <a:spcPts val="0"/>
              </a:spcAft>
            </a:pPr>
            <a:r>
              <a:rPr lang="en-US" sz="1800" b="1" dirty="0" smtClean="0">
                <a:solidFill>
                  <a:prstClr val="black"/>
                </a:solidFill>
                <a:latin typeface="Calibri"/>
              </a:rPr>
              <a:t>ending time</a:t>
            </a:r>
            <a:endParaRPr lang="en-US" sz="1800" b="1" dirty="0">
              <a:solidFill>
                <a:prstClr val="black"/>
              </a:solidFill>
              <a:latin typeface="Calibri"/>
            </a:endParaRPr>
          </a:p>
        </p:txBody>
      </p:sp>
      <p:cxnSp>
        <p:nvCxnSpPr>
          <p:cNvPr id="17" name="Straight Connector 16"/>
          <p:cNvCxnSpPr/>
          <p:nvPr/>
        </p:nvCxnSpPr>
        <p:spPr>
          <a:xfrm>
            <a:off x="3616024" y="5752122"/>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030850" y="5943146"/>
            <a:ext cx="0" cy="14604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335650" y="5609839"/>
            <a:ext cx="0" cy="1381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896398" y="5752122"/>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76772" y="5752122"/>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57146" y="5752122"/>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37520" y="5752122"/>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17894" y="5752122"/>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298268" y="5752122"/>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578642" y="5752122"/>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859016" y="5752122"/>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139390" y="5752122"/>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19764" y="5752122"/>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566541" y="5267121"/>
            <a:ext cx="1577163" cy="369332"/>
          </a:xfrm>
          <a:prstGeom prst="rect">
            <a:avLst/>
          </a:prstGeom>
          <a:solidFill>
            <a:srgbClr val="FFFFFF"/>
          </a:solidFill>
          <a:ln>
            <a:solidFill>
              <a:srgbClr val="FFFFFF"/>
            </a:solidFill>
          </a:ln>
        </p:spPr>
        <p:txBody>
          <a:bodyPr wrap="none" rtlCol="0">
            <a:spAutoFit/>
          </a:bodyPr>
          <a:lstStyle/>
          <a:p>
            <a:pPr fontAlgn="auto">
              <a:spcBef>
                <a:spcPts val="0"/>
              </a:spcBef>
              <a:spcAft>
                <a:spcPts val="0"/>
              </a:spcAft>
            </a:pPr>
            <a:r>
              <a:rPr lang="en-US" sz="1800" b="1" dirty="0" smtClean="0">
                <a:solidFill>
                  <a:prstClr val="black"/>
                </a:solidFill>
                <a:latin typeface="Calibri"/>
              </a:rPr>
              <a:t>60min(8</a:t>
            </a:r>
            <a:r>
              <a:rPr lang="en-US" sz="1800" b="1" baseline="30000" dirty="0" smtClean="0">
                <a:solidFill>
                  <a:prstClr val="black"/>
                </a:solidFill>
                <a:latin typeface="Calibri"/>
              </a:rPr>
              <a:t>th</a:t>
            </a:r>
            <a:r>
              <a:rPr lang="en-US" sz="1800" b="1" dirty="0" smtClean="0">
                <a:solidFill>
                  <a:prstClr val="black"/>
                </a:solidFill>
                <a:latin typeface="Calibri"/>
              </a:rPr>
              <a:t> </a:t>
            </a:r>
            <a:r>
              <a:rPr lang="en-US" sz="1800" b="1" dirty="0" err="1" smtClean="0">
                <a:solidFill>
                  <a:prstClr val="black"/>
                </a:solidFill>
                <a:latin typeface="Calibri"/>
              </a:rPr>
              <a:t>anx</a:t>
            </a:r>
            <a:r>
              <a:rPr lang="en-US" sz="1800" b="1" dirty="0" smtClean="0">
                <a:solidFill>
                  <a:prstClr val="black"/>
                </a:solidFill>
                <a:latin typeface="Calibri"/>
              </a:rPr>
              <a:t>)</a:t>
            </a:r>
            <a:endParaRPr lang="en-US" sz="1800" b="1" dirty="0">
              <a:solidFill>
                <a:prstClr val="black"/>
              </a:solidFill>
              <a:latin typeface="Calibri"/>
            </a:endParaRPr>
          </a:p>
        </p:txBody>
      </p:sp>
      <p:cxnSp>
        <p:nvCxnSpPr>
          <p:cNvPr id="33" name="Straight Connector 32"/>
          <p:cNvCxnSpPr/>
          <p:nvPr/>
        </p:nvCxnSpPr>
        <p:spPr>
          <a:xfrm>
            <a:off x="6731379" y="5745341"/>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011753" y="5745341"/>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292127" y="5745341"/>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572501" y="5745341"/>
            <a:ext cx="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723199" y="5267121"/>
            <a:ext cx="1811201" cy="369332"/>
          </a:xfrm>
          <a:prstGeom prst="rect">
            <a:avLst/>
          </a:prstGeom>
          <a:solidFill>
            <a:srgbClr val="FFFFFF"/>
          </a:solidFill>
          <a:ln>
            <a:solidFill>
              <a:srgbClr val="FFFFFF"/>
            </a:solidFill>
          </a:ln>
        </p:spPr>
        <p:txBody>
          <a:bodyPr wrap="none" rtlCol="0">
            <a:spAutoFit/>
          </a:bodyPr>
          <a:lstStyle/>
          <a:p>
            <a:pPr fontAlgn="auto">
              <a:spcBef>
                <a:spcPts val="0"/>
              </a:spcBef>
              <a:spcAft>
                <a:spcPts val="0"/>
              </a:spcAft>
            </a:pPr>
            <a:r>
              <a:rPr lang="en-US" sz="1800" b="1" dirty="0" smtClean="0">
                <a:solidFill>
                  <a:prstClr val="black"/>
                </a:solidFill>
                <a:latin typeface="Calibri"/>
              </a:rPr>
              <a:t>100min(16</a:t>
            </a:r>
            <a:r>
              <a:rPr lang="en-US" sz="1800" b="1" baseline="30000" dirty="0" smtClean="0">
                <a:solidFill>
                  <a:prstClr val="black"/>
                </a:solidFill>
                <a:latin typeface="Calibri"/>
              </a:rPr>
              <a:t>th</a:t>
            </a:r>
            <a:r>
              <a:rPr lang="en-US" sz="1800" b="1" dirty="0" smtClean="0">
                <a:solidFill>
                  <a:prstClr val="black"/>
                </a:solidFill>
                <a:latin typeface="Calibri"/>
              </a:rPr>
              <a:t> </a:t>
            </a:r>
            <a:r>
              <a:rPr lang="en-US" sz="1800" b="1" dirty="0" err="1" smtClean="0">
                <a:solidFill>
                  <a:prstClr val="black"/>
                </a:solidFill>
                <a:latin typeface="Calibri"/>
              </a:rPr>
              <a:t>anx</a:t>
            </a:r>
            <a:r>
              <a:rPr lang="en-US" sz="1800" b="1" dirty="0" smtClean="0">
                <a:solidFill>
                  <a:prstClr val="black"/>
                </a:solidFill>
                <a:latin typeface="Calibri"/>
              </a:rPr>
              <a:t>)</a:t>
            </a:r>
            <a:endParaRPr lang="en-US" sz="1800" b="1" dirty="0">
              <a:solidFill>
                <a:prstClr val="black"/>
              </a:solidFill>
              <a:latin typeface="Calibri"/>
            </a:endParaRPr>
          </a:p>
        </p:txBody>
      </p:sp>
      <p:sp>
        <p:nvSpPr>
          <p:cNvPr id="39" name="TextBox 38"/>
          <p:cNvSpPr txBox="1"/>
          <p:nvPr/>
        </p:nvSpPr>
        <p:spPr>
          <a:xfrm>
            <a:off x="741159" y="5255229"/>
            <a:ext cx="1757661" cy="646331"/>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Calibri"/>
              </a:rPr>
              <a:t>Truth simulation</a:t>
            </a:r>
          </a:p>
          <a:p>
            <a:pPr fontAlgn="auto">
              <a:spcBef>
                <a:spcPts val="0"/>
              </a:spcBef>
              <a:spcAft>
                <a:spcPts val="0"/>
              </a:spcAft>
            </a:pPr>
            <a:r>
              <a:rPr lang="en-US" sz="1800" b="1" dirty="0">
                <a:solidFill>
                  <a:prstClr val="black"/>
                </a:solidFill>
                <a:latin typeface="Calibri"/>
              </a:rPr>
              <a:t>s</a:t>
            </a:r>
            <a:r>
              <a:rPr lang="en-US" sz="1800" b="1" dirty="0" smtClean="0">
                <a:solidFill>
                  <a:prstClr val="black"/>
                </a:solidFill>
                <a:latin typeface="Calibri"/>
              </a:rPr>
              <a:t>tart time</a:t>
            </a:r>
            <a:endParaRPr lang="en-US" sz="1800" b="1" dirty="0">
              <a:solidFill>
                <a:prstClr val="black"/>
              </a:solidFill>
              <a:latin typeface="Calibri"/>
            </a:endParaRPr>
          </a:p>
        </p:txBody>
      </p:sp>
      <p:cxnSp>
        <p:nvCxnSpPr>
          <p:cNvPr id="40" name="Straight Arrow Connector 39"/>
          <p:cNvCxnSpPr/>
          <p:nvPr/>
        </p:nvCxnSpPr>
        <p:spPr>
          <a:xfrm>
            <a:off x="1852269" y="5678905"/>
            <a:ext cx="202362" cy="1569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7572501" y="5935134"/>
            <a:ext cx="0" cy="15405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002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dirty="0" smtClean="0">
                <a:solidFill>
                  <a:srgbClr val="FF0000"/>
                </a:solidFill>
              </a:rPr>
              <a:t>Simulation of Radar Data</a:t>
            </a:r>
            <a:endParaRPr lang="en-US" dirty="0">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832658"/>
                <a:ext cx="8686800" cy="6019800"/>
              </a:xfrm>
            </p:spPr>
            <p:txBody>
              <a:bodyPr>
                <a:normAutofit/>
              </a:bodyPr>
              <a:lstStyle/>
              <a:p>
                <a:r>
                  <a:rPr lang="en-US" dirty="0" smtClean="0"/>
                  <a:t>Observation operators</a:t>
                </a:r>
              </a:p>
              <a:p>
                <a:endParaRPr lang="en-US" dirty="0"/>
              </a:p>
              <a:p>
                <a:endParaRPr lang="en-US" dirty="0" smtClean="0"/>
              </a:p>
              <a:p>
                <a:endParaRPr lang="en-US" dirty="0"/>
              </a:p>
              <a:p>
                <a:endParaRPr lang="en-US" dirty="0" smtClean="0"/>
              </a:p>
              <a:p>
                <a:pPr marL="0" indent="0">
                  <a:buNone/>
                </a:pPr>
                <a:endParaRPr lang="en-US" i="1" dirty="0" smtClean="0">
                  <a:latin typeface="Cambria Math"/>
                </a:endParaRPr>
              </a:p>
              <a:p>
                <a:pPr marL="0" indent="0">
                  <a:buNone/>
                </a:pPr>
                <a:endParaRPr lang="en-US" sz="1800" i="1" dirty="0" smtClean="0">
                  <a:latin typeface="Cambria Math"/>
                </a:endParaRPr>
              </a:p>
              <a:p>
                <a14:m>
                  <m:oMath xmlns:m="http://schemas.openxmlformats.org/officeDocument/2006/math">
                    <m:sSub>
                      <m:sSubPr>
                        <m:ctrlPr>
                          <a:rPr lang="en-US" i="1">
                            <a:latin typeface="Cambria Math"/>
                          </a:rPr>
                        </m:ctrlPr>
                      </m:sSubPr>
                      <m:e>
                        <m:r>
                          <a:rPr lang="en-US">
                            <a:latin typeface="Cambria Math"/>
                          </a:rPr>
                          <m:t>𝑉</m:t>
                        </m:r>
                      </m:e>
                      <m:sub>
                        <m:r>
                          <a:rPr lang="en-US" b="0" i="1" smtClean="0">
                            <a:latin typeface="Cambria Math"/>
                          </a:rPr>
                          <m:t>𝑟</m:t>
                        </m:r>
                      </m:sub>
                    </m:sSub>
                  </m:oMath>
                </a14:m>
                <a:r>
                  <a:rPr lang="en-US" dirty="0" smtClean="0"/>
                  <a:t> </a:t>
                </a:r>
                <a:r>
                  <a:rPr lang="en-US" dirty="0"/>
                  <a:t>is linear without considering the effect of hydrometeor </a:t>
                </a:r>
                <a:r>
                  <a:rPr lang="en-US" dirty="0" smtClean="0"/>
                  <a:t>sedimentation, </a:t>
                </a:r>
                <a:r>
                  <a:rPr lang="en-US" i="1" dirty="0"/>
                  <a:t>Z</a:t>
                </a:r>
                <a:r>
                  <a:rPr lang="en-US" dirty="0"/>
                  <a:t> has strong nonlinearity</a:t>
                </a:r>
                <a:r>
                  <a:rPr lang="en-US" dirty="0" smtClean="0"/>
                  <a:t>.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832658"/>
                <a:ext cx="8686800" cy="6019800"/>
              </a:xfrm>
              <a:blipFill rotWithShape="1">
                <a:blip r:embed="rId3"/>
                <a:stretch>
                  <a:fillRect l="-1544" t="-1317"/>
                </a:stretch>
              </a:blipFill>
            </p:spPr>
            <p:txBody>
              <a:bodyPr/>
              <a:lstStyle/>
              <a:p>
                <a:r>
                  <a:rPr lang="en-US">
                    <a:noFill/>
                  </a:rPr>
                  <a:t> </a:t>
                </a:r>
              </a:p>
            </p:txBody>
          </p:sp>
        </mc:Fallback>
      </mc:AlternateContent>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sz="1800">
              <a:solidFill>
                <a:prstClr val="black"/>
              </a:solidFill>
              <a:latin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699039060"/>
              </p:ext>
            </p:extLst>
          </p:nvPr>
        </p:nvGraphicFramePr>
        <p:xfrm>
          <a:off x="762000" y="1752600"/>
          <a:ext cx="7993062" cy="533400"/>
        </p:xfrm>
        <a:graphic>
          <a:graphicData uri="http://schemas.openxmlformats.org/presentationml/2006/ole">
            <mc:AlternateContent xmlns:mc="http://schemas.openxmlformats.org/markup-compatibility/2006">
              <mc:Choice xmlns:v="urn:schemas-microsoft-com:vml" Requires="v">
                <p:oleObj spid="_x0000_s328763" name="Equation" r:id="rId4" imgW="3568680" imgH="241200" progId="Equation.DSMT4">
                  <p:embed/>
                </p:oleObj>
              </mc:Choice>
              <mc:Fallback>
                <p:oleObj name="Equation" r:id="rId4" imgW="3568680" imgH="241200" progId="Equation.DSMT4">
                  <p:embed/>
                  <p:pic>
                    <p:nvPicPr>
                      <p:cNvPr id="0" name=""/>
                      <p:cNvPicPr>
                        <a:picLocks noChangeAspect="1" noChangeArrowheads="1"/>
                      </p:cNvPicPr>
                      <p:nvPr/>
                    </p:nvPicPr>
                    <p:blipFill>
                      <a:blip r:embed="rId5"/>
                      <a:srcRect/>
                      <a:stretch>
                        <a:fillRect/>
                      </a:stretch>
                    </p:blipFill>
                    <p:spPr bwMode="auto">
                      <a:xfrm>
                        <a:off x="762000" y="1752600"/>
                        <a:ext cx="7993062" cy="533400"/>
                      </a:xfrm>
                      <a:prstGeom prst="rect">
                        <a:avLst/>
                      </a:prstGeom>
                      <a:noFill/>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sz="1800">
              <a:solidFill>
                <a:prstClr val="black"/>
              </a:solidFill>
              <a:latin typeface="Calibri"/>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990382469"/>
              </p:ext>
            </p:extLst>
          </p:nvPr>
        </p:nvGraphicFramePr>
        <p:xfrm>
          <a:off x="1376363" y="2590800"/>
          <a:ext cx="6345237" cy="1066800"/>
        </p:xfrm>
        <a:graphic>
          <a:graphicData uri="http://schemas.openxmlformats.org/presentationml/2006/ole">
            <mc:AlternateContent xmlns:mc="http://schemas.openxmlformats.org/markup-compatibility/2006">
              <mc:Choice xmlns:v="urn:schemas-microsoft-com:vml" Requires="v">
                <p:oleObj spid="_x0000_s328764" name="Equation" r:id="rId6" imgW="2552400" imgH="431640" progId="Equation.DSMT4">
                  <p:embed/>
                </p:oleObj>
              </mc:Choice>
              <mc:Fallback>
                <p:oleObj name="Equation" r:id="rId6" imgW="2552400" imgH="431640" progId="Equation.DSMT4">
                  <p:embed/>
                  <p:pic>
                    <p:nvPicPr>
                      <p:cNvPr id="0" name=""/>
                      <p:cNvPicPr>
                        <a:picLocks noChangeAspect="1" noChangeArrowheads="1"/>
                      </p:cNvPicPr>
                      <p:nvPr/>
                    </p:nvPicPr>
                    <p:blipFill>
                      <a:blip r:embed="rId7"/>
                      <a:srcRect/>
                      <a:stretch>
                        <a:fillRect/>
                      </a:stretch>
                    </p:blipFill>
                    <p:spPr bwMode="auto">
                      <a:xfrm>
                        <a:off x="1376363" y="2590800"/>
                        <a:ext cx="6345237" cy="1066800"/>
                      </a:xfrm>
                      <a:prstGeom prst="rect">
                        <a:avLst/>
                      </a:prstGeom>
                      <a:noFill/>
                    </p:spPr>
                  </p:pic>
                </p:oleObj>
              </mc:Fallback>
            </mc:AlternateContent>
          </a:graphicData>
        </a:graphic>
      </p:graphicFrame>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sz="1800">
              <a:solidFill>
                <a:prstClr val="black"/>
              </a:solidFill>
              <a:latin typeface="Calibri"/>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087422499"/>
              </p:ext>
            </p:extLst>
          </p:nvPr>
        </p:nvGraphicFramePr>
        <p:xfrm>
          <a:off x="1066800" y="3828970"/>
          <a:ext cx="7315200" cy="590630"/>
        </p:xfrm>
        <a:graphic>
          <a:graphicData uri="http://schemas.openxmlformats.org/presentationml/2006/ole">
            <mc:AlternateContent xmlns:mc="http://schemas.openxmlformats.org/markup-compatibility/2006">
              <mc:Choice xmlns:v="urn:schemas-microsoft-com:vml" Requires="v">
                <p:oleObj spid="_x0000_s328765" name="Equation" r:id="rId8" imgW="3365280" imgH="228600" progId="Equation.DSMT4">
                  <p:embed/>
                </p:oleObj>
              </mc:Choice>
              <mc:Fallback>
                <p:oleObj name="Equation" r:id="rId8" imgW="3365280" imgH="228600" progId="Equation.DSMT4">
                  <p:embed/>
                  <p:pic>
                    <p:nvPicPr>
                      <p:cNvPr id="0" name=""/>
                      <p:cNvPicPr>
                        <a:picLocks noChangeAspect="1" noChangeArrowheads="1"/>
                      </p:cNvPicPr>
                      <p:nvPr/>
                    </p:nvPicPr>
                    <p:blipFill>
                      <a:blip r:embed="rId9"/>
                      <a:srcRect/>
                      <a:stretch>
                        <a:fillRect/>
                      </a:stretch>
                    </p:blipFill>
                    <p:spPr bwMode="auto">
                      <a:xfrm>
                        <a:off x="1066800" y="3828970"/>
                        <a:ext cx="7315200" cy="590630"/>
                      </a:xfrm>
                      <a:prstGeom prst="rect">
                        <a:avLst/>
                      </a:prstGeom>
                      <a:noFill/>
                    </p:spPr>
                  </p:pic>
                </p:oleObj>
              </mc:Fallback>
            </mc:AlternateContent>
          </a:graphicData>
        </a:graphic>
      </p:graphicFrame>
      <p:sp>
        <p:nvSpPr>
          <p:cNvPr id="10"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sz="1800">
              <a:solidFill>
                <a:prstClr val="black"/>
              </a:solidFill>
              <a:latin typeface="Calibri"/>
            </a:endParaRPr>
          </a:p>
        </p:txBody>
      </p:sp>
      <p:sp>
        <p:nvSpPr>
          <p:cNvPr id="12"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sz="1800">
              <a:solidFill>
                <a:prstClr val="black"/>
              </a:solidFill>
              <a:latin typeface="Calibri"/>
            </a:endParaRPr>
          </a:p>
        </p:txBody>
      </p:sp>
      <p:sp>
        <p:nvSpPr>
          <p:cNvPr id="14"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sz="1800">
              <a:solidFill>
                <a:prstClr val="black"/>
              </a:solidFill>
              <a:latin typeface="Calibri"/>
            </a:endParaRPr>
          </a:p>
        </p:txBody>
      </p:sp>
      <p:sp>
        <p:nvSpPr>
          <p:cNvPr id="16"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sz="1800">
              <a:solidFill>
                <a:prstClr val="black"/>
              </a:solidFill>
              <a:latin typeface="Calibri"/>
            </a:endParaRPr>
          </a:p>
        </p:txBody>
      </p:sp>
    </p:spTree>
    <p:extLst>
      <p:ext uri="{BB962C8B-B14F-4D97-AF65-F5344CB8AC3E}">
        <p14:creationId xmlns:p14="http://schemas.microsoft.com/office/powerpoint/2010/main" val="2509556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LETKF and </a:t>
            </a:r>
            <a:r>
              <a:rPr lang="en-US" dirty="0" err="1" smtClean="0">
                <a:solidFill>
                  <a:srgbClr val="FF0000"/>
                </a:solidFill>
              </a:rPr>
              <a:t>EnSRF</a:t>
            </a:r>
            <a:r>
              <a:rPr lang="en-US" dirty="0" smtClean="0">
                <a:solidFill>
                  <a:srgbClr val="FF0000"/>
                </a:solidFill>
              </a:rPr>
              <a:t> Experiments</a:t>
            </a:r>
            <a:endParaRPr lang="en-US" dirty="0">
              <a:solidFill>
                <a:srgbClr val="FF0000"/>
              </a:solidFill>
            </a:endParaRPr>
          </a:p>
        </p:txBody>
      </p:sp>
      <p:sp>
        <p:nvSpPr>
          <p:cNvPr id="3" name="Content Placeholder 2"/>
          <p:cNvSpPr>
            <a:spLocks noGrp="1"/>
          </p:cNvSpPr>
          <p:nvPr>
            <p:ph idx="1"/>
          </p:nvPr>
        </p:nvSpPr>
        <p:spPr>
          <a:xfrm>
            <a:off x="457200" y="1600200"/>
            <a:ext cx="8534400" cy="4525963"/>
          </a:xfrm>
        </p:spPr>
        <p:txBody>
          <a:bodyPr/>
          <a:lstStyle/>
          <a:p>
            <a:r>
              <a:rPr lang="en-US" dirty="0" smtClean="0"/>
              <a:t>1</a:t>
            </a:r>
            <a:r>
              <a:rPr lang="en-US" baseline="30000" dirty="0" smtClean="0"/>
              <a:t>st</a:t>
            </a:r>
            <a:r>
              <a:rPr lang="en-US" dirty="0" smtClean="0"/>
              <a:t> determine optimal localization radii for </a:t>
            </a:r>
            <a:r>
              <a:rPr lang="en-US" dirty="0" err="1" smtClean="0"/>
              <a:t>EnSRF</a:t>
            </a:r>
            <a:r>
              <a:rPr lang="en-US" dirty="0" smtClean="0"/>
              <a:t> and LETKF</a:t>
            </a:r>
          </a:p>
          <a:p>
            <a:r>
              <a:rPr lang="en-US" dirty="0" smtClean="0"/>
              <a:t>Inter-compare LETKF and </a:t>
            </a:r>
            <a:r>
              <a:rPr lang="en-US" dirty="0" err="1" smtClean="0"/>
              <a:t>EnSRF</a:t>
            </a:r>
            <a:r>
              <a:rPr lang="en-US" dirty="0" smtClean="0"/>
              <a:t> analyses and forecast errors in DA window</a:t>
            </a:r>
          </a:p>
          <a:p>
            <a:pPr lvl="1"/>
            <a:r>
              <a:rPr lang="en-US" dirty="0" smtClean="0">
                <a:solidFill>
                  <a:srgbClr val="FF0000"/>
                </a:solidFill>
              </a:rPr>
              <a:t>Both </a:t>
            </a:r>
            <a:r>
              <a:rPr lang="en-US" dirty="0" err="1" smtClean="0">
                <a:solidFill>
                  <a:srgbClr val="FF0000"/>
                </a:solidFill>
              </a:rPr>
              <a:t>Vr</a:t>
            </a:r>
            <a:r>
              <a:rPr lang="en-US" dirty="0" smtClean="0">
                <a:solidFill>
                  <a:srgbClr val="FF0000"/>
                </a:solidFill>
              </a:rPr>
              <a:t> and Z </a:t>
            </a:r>
          </a:p>
          <a:p>
            <a:pPr lvl="1"/>
            <a:r>
              <a:rPr lang="en-US" dirty="0">
                <a:solidFill>
                  <a:srgbClr val="FF0000"/>
                </a:solidFill>
              </a:rPr>
              <a:t>O</a:t>
            </a:r>
            <a:r>
              <a:rPr lang="en-US" dirty="0" smtClean="0">
                <a:solidFill>
                  <a:srgbClr val="FF0000"/>
                </a:solidFill>
              </a:rPr>
              <a:t>nly </a:t>
            </a:r>
            <a:r>
              <a:rPr lang="en-US" dirty="0" err="1" smtClean="0">
                <a:solidFill>
                  <a:srgbClr val="FF0000"/>
                </a:solidFill>
              </a:rPr>
              <a:t>Vr</a:t>
            </a:r>
            <a:endParaRPr lang="en-US" dirty="0" smtClean="0">
              <a:solidFill>
                <a:srgbClr val="FF0000"/>
              </a:solidFill>
            </a:endParaRPr>
          </a:p>
          <a:p>
            <a:pPr lvl="1"/>
            <a:r>
              <a:rPr lang="en-US" dirty="0">
                <a:solidFill>
                  <a:srgbClr val="FF0000"/>
                </a:solidFill>
              </a:rPr>
              <a:t>O</a:t>
            </a:r>
            <a:r>
              <a:rPr lang="en-US" dirty="0" smtClean="0">
                <a:solidFill>
                  <a:srgbClr val="FF0000"/>
                </a:solidFill>
              </a:rPr>
              <a:t>nly Z</a:t>
            </a:r>
          </a:p>
          <a:p>
            <a:pPr lvl="1"/>
            <a:r>
              <a:rPr lang="en-US" dirty="0" smtClean="0">
                <a:solidFill>
                  <a:srgbClr val="FF0000"/>
                </a:solidFill>
              </a:rPr>
              <a:t>Only Z but thinned or in separate batches</a:t>
            </a:r>
            <a:endParaRPr lang="en-US" dirty="0">
              <a:solidFill>
                <a:srgbClr val="FF0000"/>
              </a:solidFill>
            </a:endParaRPr>
          </a:p>
        </p:txBody>
      </p:sp>
    </p:spTree>
    <p:extLst>
      <p:ext uri="{BB962C8B-B14F-4D97-AF65-F5344CB8AC3E}">
        <p14:creationId xmlns:p14="http://schemas.microsoft.com/office/powerpoint/2010/main" val="549045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Autofit/>
          </a:bodyPr>
          <a:lstStyle/>
          <a:p>
            <a:r>
              <a:rPr lang="en-US" sz="3600" dirty="0" smtClean="0">
                <a:solidFill>
                  <a:srgbClr val="FF0000"/>
                </a:solidFill>
              </a:rPr>
              <a:t>RMSEs of LETKF </a:t>
            </a:r>
            <a:r>
              <a:rPr lang="en-US" sz="3600" dirty="0">
                <a:solidFill>
                  <a:srgbClr val="FF0000"/>
                </a:solidFill>
              </a:rPr>
              <a:t>and </a:t>
            </a:r>
            <a:r>
              <a:rPr lang="en-US" sz="3600" dirty="0" err="1" smtClean="0">
                <a:solidFill>
                  <a:srgbClr val="FF0000"/>
                </a:solidFill>
              </a:rPr>
              <a:t>EnSRF</a:t>
            </a:r>
            <a:r>
              <a:rPr lang="en-US" sz="3600" dirty="0" smtClean="0">
                <a:solidFill>
                  <a:srgbClr val="FF0000"/>
                </a:solidFill>
              </a:rPr>
              <a:t>  with </a:t>
            </a:r>
            <a:r>
              <a:rPr lang="en-US" sz="3600" dirty="0" err="1" smtClean="0">
                <a:solidFill>
                  <a:srgbClr val="FF0000"/>
                </a:solidFill>
              </a:rPr>
              <a:t>Vr+Z</a:t>
            </a:r>
            <a:r>
              <a:rPr lang="en-US" sz="3600" dirty="0">
                <a:solidFill>
                  <a:srgbClr val="FF0000"/>
                </a:solidFill>
              </a:rPr>
              <a:t> </a:t>
            </a:r>
            <a:r>
              <a:rPr lang="en-US" sz="3600" dirty="0" smtClean="0">
                <a:solidFill>
                  <a:srgbClr val="FF0000"/>
                </a:solidFill>
              </a:rPr>
              <a:t>Data</a:t>
            </a:r>
            <a:endParaRPr lang="en-US" sz="3600" dirty="0">
              <a:solidFill>
                <a:srgbClr val="FF0000"/>
              </a:solidFill>
            </a:endParaRPr>
          </a:p>
        </p:txBody>
      </p:sp>
      <p:sp>
        <p:nvSpPr>
          <p:cNvPr id="3" name="Content Placeholder 2"/>
          <p:cNvSpPr>
            <a:spLocks noGrp="1"/>
          </p:cNvSpPr>
          <p:nvPr>
            <p:ph idx="1"/>
          </p:nvPr>
        </p:nvSpPr>
        <p:spPr>
          <a:xfrm>
            <a:off x="0" y="5715000"/>
            <a:ext cx="9144000" cy="1143000"/>
          </a:xfrm>
        </p:spPr>
        <p:txBody>
          <a:bodyPr>
            <a:normAutofit fontScale="55000" lnSpcReduction="20000"/>
          </a:bodyPr>
          <a:lstStyle/>
          <a:p>
            <a:r>
              <a:rPr lang="en-US" dirty="0" smtClean="0"/>
              <a:t>Optimal radius for R-localization (3500m) is shorter than B-localization (6000m); But regulated R-localization has a </a:t>
            </a:r>
            <a:r>
              <a:rPr lang="en-US" dirty="0"/>
              <a:t>similar optimal localization </a:t>
            </a:r>
            <a:r>
              <a:rPr lang="en-US" dirty="0" smtClean="0"/>
              <a:t>radius of 6000 m</a:t>
            </a:r>
          </a:p>
          <a:p>
            <a:r>
              <a:rPr lang="en-US" dirty="0" smtClean="0">
                <a:solidFill>
                  <a:srgbClr val="FF0000"/>
                </a:solidFill>
              </a:rPr>
              <a:t>In the initial spin-up stage, </a:t>
            </a:r>
            <a:r>
              <a:rPr lang="en-US" dirty="0" err="1" smtClean="0">
                <a:solidFill>
                  <a:srgbClr val="FF0000"/>
                </a:solidFill>
              </a:rPr>
              <a:t>EnSRF</a:t>
            </a:r>
            <a:r>
              <a:rPr lang="en-US" dirty="0" smtClean="0">
                <a:solidFill>
                  <a:srgbClr val="FF0000"/>
                </a:solidFill>
              </a:rPr>
              <a:t> outperforms LETKF</a:t>
            </a:r>
          </a:p>
          <a:p>
            <a:r>
              <a:rPr lang="en-US" dirty="0">
                <a:solidFill>
                  <a:srgbClr val="FF0000"/>
                </a:solidFill>
              </a:rPr>
              <a:t>LETKF and </a:t>
            </a:r>
            <a:r>
              <a:rPr lang="en-US" dirty="0" err="1">
                <a:solidFill>
                  <a:srgbClr val="FF0000"/>
                </a:solidFill>
              </a:rPr>
              <a:t>EnSRF</a:t>
            </a:r>
            <a:r>
              <a:rPr lang="en-US" dirty="0">
                <a:solidFill>
                  <a:srgbClr val="FF0000"/>
                </a:solidFill>
              </a:rPr>
              <a:t> perform similarly after the initial spin-up period</a:t>
            </a:r>
            <a:endParaRPr lang="en-US" dirty="0"/>
          </a:p>
          <a:p>
            <a:endParaRPr lang="en-US" dirty="0">
              <a:solidFill>
                <a:srgbClr val="FF0000"/>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525" t="35535" r="7859" b="25829"/>
          <a:stretch/>
        </p:blipFill>
        <p:spPr bwMode="auto">
          <a:xfrm>
            <a:off x="404305" y="609600"/>
            <a:ext cx="8511095" cy="5029200"/>
          </a:xfrm>
          <a:prstGeom prst="rect">
            <a:avLst/>
          </a:prstGeom>
          <a:ln>
            <a:noFill/>
          </a:ln>
          <a:extLst>
            <a:ext uri="{53640926-AAD7-44D8-BBD7-CCE9431645EC}">
              <a14:shadowObscured xmlns:a14="http://schemas.microsoft.com/office/drawing/2010/main"/>
            </a:ext>
          </a:extLst>
        </p:spPr>
      </p:pic>
      <p:sp>
        <p:nvSpPr>
          <p:cNvPr id="5" name="Oval 4"/>
          <p:cNvSpPr/>
          <p:nvPr/>
        </p:nvSpPr>
        <p:spPr>
          <a:xfrm>
            <a:off x="3998025" y="990600"/>
            <a:ext cx="228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 name="Oval 5"/>
          <p:cNvSpPr/>
          <p:nvPr/>
        </p:nvSpPr>
        <p:spPr>
          <a:xfrm>
            <a:off x="2338450" y="3276600"/>
            <a:ext cx="228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Oval 6"/>
          <p:cNvSpPr/>
          <p:nvPr/>
        </p:nvSpPr>
        <p:spPr>
          <a:xfrm>
            <a:off x="7346730" y="3337034"/>
            <a:ext cx="228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 name="TextBox 7"/>
          <p:cNvSpPr txBox="1"/>
          <p:nvPr/>
        </p:nvSpPr>
        <p:spPr>
          <a:xfrm>
            <a:off x="1371600" y="1257300"/>
            <a:ext cx="7206396" cy="369332"/>
          </a:xfrm>
          <a:prstGeom prst="rect">
            <a:avLst/>
          </a:prstGeom>
          <a:noFill/>
        </p:spPr>
        <p:txBody>
          <a:bodyPr wrap="none" rtlCol="0">
            <a:spAutoFit/>
          </a:bodyPr>
          <a:lstStyle/>
          <a:p>
            <a:pPr fontAlgn="auto">
              <a:spcBef>
                <a:spcPts val="0"/>
              </a:spcBef>
              <a:spcAft>
                <a:spcPts val="0"/>
              </a:spcAft>
            </a:pPr>
            <a:r>
              <a:rPr lang="en-US" sz="1800" dirty="0" smtClean="0">
                <a:solidFill>
                  <a:srgbClr val="FF0000"/>
                </a:solidFill>
                <a:latin typeface="Calibri"/>
              </a:rPr>
              <a:t>U                                 V                            W                            PT                            P</a:t>
            </a:r>
            <a:endParaRPr lang="en-US" sz="1800" dirty="0">
              <a:solidFill>
                <a:srgbClr val="FF0000"/>
              </a:solidFill>
              <a:latin typeface="Calibri"/>
            </a:endParaRPr>
          </a:p>
        </p:txBody>
      </p:sp>
      <p:sp>
        <p:nvSpPr>
          <p:cNvPr id="9" name="TextBox 8"/>
          <p:cNvSpPr txBox="1"/>
          <p:nvPr/>
        </p:nvSpPr>
        <p:spPr>
          <a:xfrm>
            <a:off x="1404204" y="3337034"/>
            <a:ext cx="7248844" cy="369332"/>
          </a:xfrm>
          <a:prstGeom prst="rect">
            <a:avLst/>
          </a:prstGeom>
          <a:noFill/>
        </p:spPr>
        <p:txBody>
          <a:bodyPr wrap="none" rtlCol="0">
            <a:spAutoFit/>
          </a:bodyPr>
          <a:lstStyle/>
          <a:p>
            <a:pPr fontAlgn="auto">
              <a:spcBef>
                <a:spcPts val="0"/>
              </a:spcBef>
              <a:spcAft>
                <a:spcPts val="0"/>
              </a:spcAft>
            </a:pPr>
            <a:r>
              <a:rPr lang="en-US" sz="1800" dirty="0" smtClean="0">
                <a:solidFill>
                  <a:srgbClr val="FF0000"/>
                </a:solidFill>
                <a:latin typeface="Calibri"/>
              </a:rPr>
              <a:t>qc                               </a:t>
            </a:r>
            <a:r>
              <a:rPr lang="en-US" sz="1800" dirty="0" err="1" smtClean="0">
                <a:solidFill>
                  <a:srgbClr val="FF0000"/>
                </a:solidFill>
                <a:latin typeface="Calibri"/>
              </a:rPr>
              <a:t>qr</a:t>
            </a:r>
            <a:r>
              <a:rPr lang="en-US" sz="1800" dirty="0" smtClean="0">
                <a:solidFill>
                  <a:srgbClr val="FF0000"/>
                </a:solidFill>
                <a:latin typeface="Calibri"/>
              </a:rPr>
              <a:t>                        qv, qi                         </a:t>
            </a:r>
            <a:r>
              <a:rPr lang="en-US" sz="1800" dirty="0" err="1" smtClean="0">
                <a:solidFill>
                  <a:srgbClr val="FF0000"/>
                </a:solidFill>
                <a:latin typeface="Calibri"/>
              </a:rPr>
              <a:t>qs</a:t>
            </a:r>
            <a:r>
              <a:rPr lang="en-US" sz="1800" dirty="0" smtClean="0">
                <a:solidFill>
                  <a:srgbClr val="FF0000"/>
                </a:solidFill>
                <a:latin typeface="Calibri"/>
              </a:rPr>
              <a:t>                            </a:t>
            </a:r>
            <a:r>
              <a:rPr lang="en-US" sz="1800" dirty="0" err="1" smtClean="0">
                <a:solidFill>
                  <a:srgbClr val="FF0000"/>
                </a:solidFill>
                <a:latin typeface="Calibri"/>
              </a:rPr>
              <a:t>qh</a:t>
            </a:r>
            <a:endParaRPr lang="en-US" sz="1800" dirty="0">
              <a:solidFill>
                <a:srgbClr val="FF0000"/>
              </a:solidFill>
              <a:latin typeface="Calibri"/>
            </a:endParaRPr>
          </a:p>
        </p:txBody>
      </p:sp>
    </p:spTree>
    <p:extLst>
      <p:ext uri="{BB962C8B-B14F-4D97-AF65-F5344CB8AC3E}">
        <p14:creationId xmlns:p14="http://schemas.microsoft.com/office/powerpoint/2010/main" val="408713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0995" y="609600"/>
            <a:ext cx="1371600" cy="457200"/>
          </a:xfrm>
        </p:spPr>
        <p:txBody>
          <a:bodyPr>
            <a:normAutofit fontScale="92500" lnSpcReduction="10000"/>
          </a:bodyPr>
          <a:lstStyle/>
          <a:p>
            <a:pPr marL="0" indent="0">
              <a:buNone/>
            </a:pPr>
            <a:r>
              <a:rPr lang="en-US" sz="2800" dirty="0">
                <a:solidFill>
                  <a:srgbClr val="FF0000"/>
                </a:solidFill>
              </a:rPr>
              <a:t>t</a:t>
            </a:r>
            <a:r>
              <a:rPr lang="en-US" sz="2800" dirty="0" smtClean="0">
                <a:solidFill>
                  <a:srgbClr val="FF0000"/>
                </a:solidFill>
              </a:rPr>
              <a:t>=25min</a:t>
            </a:r>
            <a:endParaRPr lang="en-US" sz="2800" dirty="0">
              <a:solidFill>
                <a:srgbClr val="FF0000"/>
              </a:solidFill>
            </a:endParaRPr>
          </a:p>
        </p:txBody>
      </p:sp>
      <p:grpSp>
        <p:nvGrpSpPr>
          <p:cNvPr id="11" name="Group 10"/>
          <p:cNvGrpSpPr>
            <a:grpSpLocks noChangeAspect="1"/>
          </p:cNvGrpSpPr>
          <p:nvPr/>
        </p:nvGrpSpPr>
        <p:grpSpPr>
          <a:xfrm>
            <a:off x="1830247" y="297903"/>
            <a:ext cx="5561153" cy="6483897"/>
            <a:chOff x="0" y="0"/>
            <a:chExt cx="6866021" cy="8005011"/>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667" t="36545" r="16266" b="31055"/>
            <a:stretch/>
          </p:blipFill>
          <p:spPr bwMode="auto">
            <a:xfrm>
              <a:off x="3433011" y="0"/>
              <a:ext cx="3320716" cy="2662990"/>
            </a:xfrm>
            <a:prstGeom prst="rect">
              <a:avLst/>
            </a:prstGeom>
            <a:ln>
              <a:noFill/>
            </a:ln>
            <a:extLst>
              <a:ext uri="{53640926-AAD7-44D8-BBD7-CCE9431645EC}">
                <a14:shadowObscured xmlns:a14="http://schemas.microsoft.com/office/drawing/2010/main"/>
              </a:ext>
            </a:extLst>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6667" t="36545" r="19200" b="30678"/>
            <a:stretch/>
          </p:blipFill>
          <p:spPr bwMode="auto">
            <a:xfrm>
              <a:off x="0" y="0"/>
              <a:ext cx="3144253" cy="2711116"/>
            </a:xfrm>
            <a:prstGeom prst="rect">
              <a:avLst/>
            </a:prstGeom>
            <a:ln>
              <a:noFill/>
            </a:ln>
            <a:extLst>
              <a:ext uri="{53640926-AAD7-44D8-BBD7-CCE9431645EC}">
                <a14:shadowObscured xmlns:a14="http://schemas.microsoft.com/office/drawing/2010/main"/>
              </a:ext>
            </a:extLst>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6934" t="36545" r="18667" b="30867"/>
            <a:stretch/>
          </p:blipFill>
          <p:spPr bwMode="auto">
            <a:xfrm>
              <a:off x="32084" y="2679032"/>
              <a:ext cx="3160295" cy="2679031"/>
            </a:xfrm>
            <a:prstGeom prst="rect">
              <a:avLst/>
            </a:prstGeom>
            <a:ln>
              <a:noFill/>
            </a:ln>
            <a:extLst>
              <a:ext uri="{53640926-AAD7-44D8-BBD7-CCE9431645EC}">
                <a14:shadowObscured xmlns:a14="http://schemas.microsoft.com/office/drawing/2010/main"/>
              </a:ext>
            </a:extLst>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26933" t="36733" r="14134" b="31055"/>
            <a:stretch/>
          </p:blipFill>
          <p:spPr bwMode="auto">
            <a:xfrm>
              <a:off x="3433011" y="2679032"/>
              <a:ext cx="3433010" cy="2646947"/>
            </a:xfrm>
            <a:prstGeom prst="rect">
              <a:avLst/>
            </a:prstGeom>
            <a:ln>
              <a:noFill/>
            </a:ln>
            <a:extLst>
              <a:ext uri="{53640926-AAD7-44D8-BBD7-CCE9431645EC}">
                <a14:shadowObscured xmlns:a14="http://schemas.microsoft.com/office/drawing/2010/main"/>
              </a:ext>
            </a:extLst>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26795" t="36882" r="18785" b="30866"/>
            <a:stretch/>
          </p:blipFill>
          <p:spPr bwMode="auto">
            <a:xfrm>
              <a:off x="32084" y="5358063"/>
              <a:ext cx="3160295" cy="2646948"/>
            </a:xfrm>
            <a:prstGeom prst="rect">
              <a:avLst/>
            </a:prstGeom>
            <a:ln>
              <a:noFill/>
            </a:ln>
            <a:extLst>
              <a:ext uri="{53640926-AAD7-44D8-BBD7-CCE9431645EC}">
                <a14:shadowObscured xmlns:a14="http://schemas.microsoft.com/office/drawing/2010/main"/>
              </a:ext>
            </a:extLst>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27072" t="36686" r="14641" b="30921"/>
            <a:stretch/>
          </p:blipFill>
          <p:spPr bwMode="auto">
            <a:xfrm>
              <a:off x="3433011" y="5342021"/>
              <a:ext cx="3384884" cy="2662990"/>
            </a:xfrm>
            <a:prstGeom prst="rect">
              <a:avLst/>
            </a:prstGeom>
            <a:ln>
              <a:noFill/>
            </a:ln>
            <a:extLst>
              <a:ext uri="{53640926-AAD7-44D8-BBD7-CCE9431645EC}">
                <a14:shadowObscured xmlns:a14="http://schemas.microsoft.com/office/drawing/2010/main"/>
              </a:ext>
            </a:extLst>
          </p:spPr>
        </p:pic>
      </p:grpSp>
      <p:sp>
        <p:nvSpPr>
          <p:cNvPr id="4" name="TextBox 3"/>
          <p:cNvSpPr txBox="1"/>
          <p:nvPr/>
        </p:nvSpPr>
        <p:spPr>
          <a:xfrm rot="5400000">
            <a:off x="249006" y="2237271"/>
            <a:ext cx="1569660" cy="1362318"/>
          </a:xfrm>
          <a:prstGeom prst="rect">
            <a:avLst/>
          </a:prstGeom>
          <a:noFill/>
        </p:spPr>
        <p:txBody>
          <a:bodyPr vert="vert270" wrap="square" rtlCol="0">
            <a:spAutoFit/>
          </a:bodyPr>
          <a:lstStyle/>
          <a:p>
            <a:pPr fontAlgn="auto">
              <a:spcBef>
                <a:spcPts val="0"/>
              </a:spcBef>
              <a:spcAft>
                <a:spcPts val="0"/>
              </a:spcAft>
            </a:pPr>
            <a:r>
              <a:rPr lang="en-US" sz="1800" dirty="0" smtClean="0">
                <a:solidFill>
                  <a:srgbClr val="FF0000"/>
                </a:solidFill>
                <a:latin typeface="Calibri"/>
              </a:rPr>
              <a:t>wind field and radar reflectivity in X-Z cross-section</a:t>
            </a:r>
          </a:p>
        </p:txBody>
      </p:sp>
      <p:sp>
        <p:nvSpPr>
          <p:cNvPr id="5" name="TextBox 4"/>
          <p:cNvSpPr txBox="1"/>
          <p:nvPr/>
        </p:nvSpPr>
        <p:spPr>
          <a:xfrm>
            <a:off x="7572907" y="1223987"/>
            <a:ext cx="683329" cy="369332"/>
          </a:xfrm>
          <a:prstGeom prst="rect">
            <a:avLst/>
          </a:prstGeom>
          <a:noFill/>
        </p:spPr>
        <p:txBody>
          <a:bodyPr wrap="none" rtlCol="0">
            <a:spAutoFit/>
          </a:bodyPr>
          <a:lstStyle/>
          <a:p>
            <a:pPr fontAlgn="auto">
              <a:spcBef>
                <a:spcPts val="0"/>
              </a:spcBef>
              <a:spcAft>
                <a:spcPts val="0"/>
              </a:spcAft>
            </a:pPr>
            <a:r>
              <a:rPr lang="en-US" sz="1800" dirty="0">
                <a:solidFill>
                  <a:srgbClr val="FF0000"/>
                </a:solidFill>
                <a:latin typeface="Calibri"/>
              </a:rPr>
              <a:t>T</a:t>
            </a:r>
            <a:r>
              <a:rPr lang="en-US" sz="1800" dirty="0" smtClean="0">
                <a:solidFill>
                  <a:srgbClr val="FF0000"/>
                </a:solidFill>
                <a:latin typeface="Calibri"/>
              </a:rPr>
              <a:t>ruth</a:t>
            </a:r>
            <a:endParaRPr lang="en-US" sz="1800" dirty="0">
              <a:solidFill>
                <a:srgbClr val="FF0000"/>
              </a:solidFill>
              <a:latin typeface="Calibri"/>
            </a:endParaRPr>
          </a:p>
        </p:txBody>
      </p:sp>
      <p:sp>
        <p:nvSpPr>
          <p:cNvPr id="18" name="TextBox 17"/>
          <p:cNvSpPr txBox="1"/>
          <p:nvPr/>
        </p:nvSpPr>
        <p:spPr>
          <a:xfrm>
            <a:off x="7596346" y="3059668"/>
            <a:ext cx="755335" cy="369332"/>
          </a:xfrm>
          <a:prstGeom prst="rect">
            <a:avLst/>
          </a:prstGeom>
          <a:noFill/>
        </p:spPr>
        <p:txBody>
          <a:bodyPr wrap="none" rtlCol="0">
            <a:spAutoFit/>
          </a:bodyPr>
          <a:lstStyle/>
          <a:p>
            <a:pPr fontAlgn="auto">
              <a:spcBef>
                <a:spcPts val="0"/>
              </a:spcBef>
              <a:spcAft>
                <a:spcPts val="0"/>
              </a:spcAft>
            </a:pPr>
            <a:r>
              <a:rPr lang="en-US" sz="1800" dirty="0" err="1" smtClean="0">
                <a:solidFill>
                  <a:srgbClr val="FF0000"/>
                </a:solidFill>
                <a:latin typeface="Calibri"/>
              </a:rPr>
              <a:t>EnSRF</a:t>
            </a:r>
            <a:endParaRPr lang="en-US" sz="1800" dirty="0">
              <a:solidFill>
                <a:srgbClr val="FF0000"/>
              </a:solidFill>
              <a:latin typeface="Calibri"/>
            </a:endParaRPr>
          </a:p>
        </p:txBody>
      </p:sp>
      <p:sp>
        <p:nvSpPr>
          <p:cNvPr id="19" name="TextBox 18"/>
          <p:cNvSpPr txBox="1"/>
          <p:nvPr/>
        </p:nvSpPr>
        <p:spPr>
          <a:xfrm>
            <a:off x="7649107" y="5269468"/>
            <a:ext cx="732893" cy="369332"/>
          </a:xfrm>
          <a:prstGeom prst="rect">
            <a:avLst/>
          </a:prstGeom>
          <a:noFill/>
        </p:spPr>
        <p:txBody>
          <a:bodyPr wrap="none" rtlCol="0">
            <a:spAutoFit/>
          </a:bodyPr>
          <a:lstStyle/>
          <a:p>
            <a:pPr fontAlgn="auto">
              <a:spcBef>
                <a:spcPts val="0"/>
              </a:spcBef>
              <a:spcAft>
                <a:spcPts val="0"/>
              </a:spcAft>
            </a:pPr>
            <a:r>
              <a:rPr lang="en-US" sz="1800" dirty="0" smtClean="0">
                <a:solidFill>
                  <a:srgbClr val="FF0000"/>
                </a:solidFill>
                <a:latin typeface="Calibri"/>
              </a:rPr>
              <a:t>LETKF</a:t>
            </a:r>
            <a:endParaRPr lang="en-US" sz="1800" dirty="0">
              <a:solidFill>
                <a:srgbClr val="FF0000"/>
              </a:solidFill>
              <a:latin typeface="Calibri"/>
            </a:endParaRPr>
          </a:p>
        </p:txBody>
      </p:sp>
      <p:sp>
        <p:nvSpPr>
          <p:cNvPr id="6" name="TextBox 5"/>
          <p:cNvSpPr txBox="1"/>
          <p:nvPr/>
        </p:nvSpPr>
        <p:spPr>
          <a:xfrm>
            <a:off x="352677" y="3906283"/>
            <a:ext cx="1399923" cy="1754326"/>
          </a:xfrm>
          <a:prstGeom prst="rect">
            <a:avLst/>
          </a:prstGeom>
          <a:noFill/>
        </p:spPr>
        <p:txBody>
          <a:bodyPr wrap="square" rtlCol="0">
            <a:spAutoFit/>
          </a:bodyPr>
          <a:lstStyle/>
          <a:p>
            <a:pPr fontAlgn="auto">
              <a:spcBef>
                <a:spcPts val="0"/>
              </a:spcBef>
              <a:spcAft>
                <a:spcPts val="0"/>
              </a:spcAft>
            </a:pPr>
            <a:r>
              <a:rPr lang="en-US" sz="1800" dirty="0" smtClean="0">
                <a:solidFill>
                  <a:srgbClr val="FF0000"/>
                </a:solidFill>
                <a:latin typeface="Calibri"/>
              </a:rPr>
              <a:t>After first analysis, </a:t>
            </a:r>
            <a:r>
              <a:rPr lang="en-US" sz="1800" dirty="0" err="1" smtClean="0">
                <a:solidFill>
                  <a:srgbClr val="FF0000"/>
                </a:solidFill>
                <a:latin typeface="Calibri"/>
              </a:rPr>
              <a:t>EnSRF</a:t>
            </a:r>
            <a:r>
              <a:rPr lang="en-US" sz="1800" dirty="0" smtClean="0">
                <a:solidFill>
                  <a:srgbClr val="FF0000"/>
                </a:solidFill>
                <a:latin typeface="Calibri"/>
              </a:rPr>
              <a:t> analysis is closer to truth.</a:t>
            </a:r>
            <a:endParaRPr lang="en-US" sz="1800" dirty="0">
              <a:solidFill>
                <a:srgbClr val="FF0000"/>
              </a:solidFill>
              <a:latin typeface="Calibri"/>
            </a:endParaRPr>
          </a:p>
        </p:txBody>
      </p:sp>
      <p:sp>
        <p:nvSpPr>
          <p:cNvPr id="7" name="TextBox 6"/>
          <p:cNvSpPr txBox="1"/>
          <p:nvPr/>
        </p:nvSpPr>
        <p:spPr>
          <a:xfrm>
            <a:off x="2540063" y="5938"/>
            <a:ext cx="4044441"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Wind                                           Reflectivity</a:t>
            </a:r>
            <a:endParaRPr lang="en-US" sz="1800" b="1" dirty="0">
              <a:solidFill>
                <a:srgbClr val="FF0000"/>
              </a:solidFill>
              <a:latin typeface="Calibri"/>
            </a:endParaRPr>
          </a:p>
        </p:txBody>
      </p:sp>
    </p:spTree>
    <p:extLst>
      <p:ext uri="{BB962C8B-B14F-4D97-AF65-F5344CB8AC3E}">
        <p14:creationId xmlns:p14="http://schemas.microsoft.com/office/powerpoint/2010/main" val="2827118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Autofit/>
          </a:bodyPr>
          <a:lstStyle/>
          <a:p>
            <a:r>
              <a:rPr lang="en-US" sz="3600" dirty="0" err="1" smtClean="0">
                <a:solidFill>
                  <a:srgbClr val="FF0000"/>
                </a:solidFill>
              </a:rPr>
              <a:t>EnSRF</a:t>
            </a:r>
            <a:r>
              <a:rPr lang="en-US" sz="3600" dirty="0" smtClean="0">
                <a:solidFill>
                  <a:srgbClr val="FF0000"/>
                </a:solidFill>
              </a:rPr>
              <a:t> vs. LETKF with </a:t>
            </a:r>
            <a:r>
              <a:rPr lang="en-US" sz="3600" dirty="0" err="1" smtClean="0">
                <a:solidFill>
                  <a:srgbClr val="FF0000"/>
                </a:solidFill>
              </a:rPr>
              <a:t>Vr</a:t>
            </a:r>
            <a:r>
              <a:rPr lang="en-US" sz="3600" dirty="0" smtClean="0">
                <a:solidFill>
                  <a:srgbClr val="FF0000"/>
                </a:solidFill>
              </a:rPr>
              <a:t> data only</a:t>
            </a:r>
            <a:endParaRPr lang="en-US" sz="3600" dirty="0">
              <a:solidFill>
                <a:srgbClr val="FF0000"/>
              </a:solidFill>
            </a:endParaRPr>
          </a:p>
        </p:txBody>
      </p:sp>
      <p:sp>
        <p:nvSpPr>
          <p:cNvPr id="3" name="Content Placeholder 2"/>
          <p:cNvSpPr>
            <a:spLocks noGrp="1"/>
          </p:cNvSpPr>
          <p:nvPr>
            <p:ph idx="1"/>
          </p:nvPr>
        </p:nvSpPr>
        <p:spPr>
          <a:xfrm>
            <a:off x="453726" y="5715000"/>
            <a:ext cx="8537874" cy="911087"/>
          </a:xfrm>
        </p:spPr>
        <p:txBody>
          <a:bodyPr>
            <a:noAutofit/>
          </a:bodyPr>
          <a:lstStyle/>
          <a:p>
            <a:r>
              <a:rPr lang="en-US" sz="1800" dirty="0"/>
              <a:t>Similar performances in final stable stages</a:t>
            </a:r>
          </a:p>
          <a:p>
            <a:r>
              <a:rPr lang="en-US" sz="1800" dirty="0">
                <a:solidFill>
                  <a:srgbClr val="FF0000"/>
                </a:solidFill>
              </a:rPr>
              <a:t>LETKF is slightly better than </a:t>
            </a:r>
            <a:r>
              <a:rPr lang="en-US" sz="1800" dirty="0" err="1" smtClean="0">
                <a:solidFill>
                  <a:srgbClr val="FF0000"/>
                </a:solidFill>
              </a:rPr>
              <a:t>EnSRF</a:t>
            </a:r>
            <a:r>
              <a:rPr lang="en-US" sz="1800" dirty="0" smtClean="0">
                <a:solidFill>
                  <a:srgbClr val="FF0000"/>
                </a:solidFill>
              </a:rPr>
              <a:t> in the early stage</a:t>
            </a:r>
            <a:endParaRPr lang="en-US" sz="1800" dirty="0">
              <a:solidFill>
                <a:srgbClr val="FF0000"/>
              </a:solidFill>
            </a:endParaRPr>
          </a:p>
          <a:p>
            <a:r>
              <a:rPr lang="en-US" sz="1800" dirty="0" smtClean="0"/>
              <a:t>Simultaneous </a:t>
            </a:r>
            <a:r>
              <a:rPr lang="en-US" sz="1800" dirty="0"/>
              <a:t>LETKF analysis </a:t>
            </a:r>
            <a:r>
              <a:rPr lang="en-US" sz="1800" dirty="0" smtClean="0"/>
              <a:t>might have helped to produce more balanced analyses</a:t>
            </a:r>
            <a:endParaRPr lang="en-US" sz="1800" dirty="0" smtClean="0">
              <a:latin typeface="Times New Roman"/>
              <a:ea typeface="SimSun"/>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467492" cy="5105400"/>
          </a:xfrm>
          <a:prstGeom prst="rect">
            <a:avLst/>
          </a:prstGeom>
          <a:noFill/>
          <a:ln>
            <a:noFill/>
          </a:ln>
        </p:spPr>
      </p:pic>
      <p:sp>
        <p:nvSpPr>
          <p:cNvPr id="5" name="TextBox 4"/>
          <p:cNvSpPr txBox="1"/>
          <p:nvPr/>
        </p:nvSpPr>
        <p:spPr>
          <a:xfrm>
            <a:off x="1371600" y="1257300"/>
            <a:ext cx="7206396" cy="369332"/>
          </a:xfrm>
          <a:prstGeom prst="rect">
            <a:avLst/>
          </a:prstGeom>
          <a:noFill/>
        </p:spPr>
        <p:txBody>
          <a:bodyPr wrap="none" rtlCol="0">
            <a:spAutoFit/>
          </a:bodyPr>
          <a:lstStyle/>
          <a:p>
            <a:pPr fontAlgn="auto">
              <a:spcBef>
                <a:spcPts val="0"/>
              </a:spcBef>
              <a:spcAft>
                <a:spcPts val="0"/>
              </a:spcAft>
            </a:pPr>
            <a:r>
              <a:rPr lang="en-US" sz="1800" dirty="0" smtClean="0">
                <a:solidFill>
                  <a:srgbClr val="FF0000"/>
                </a:solidFill>
                <a:latin typeface="Calibri"/>
              </a:rPr>
              <a:t>U                                 V                            W                            PT                            P</a:t>
            </a:r>
            <a:endParaRPr lang="en-US" sz="1800" dirty="0">
              <a:solidFill>
                <a:srgbClr val="FF0000"/>
              </a:solidFill>
              <a:latin typeface="Calibri"/>
            </a:endParaRPr>
          </a:p>
        </p:txBody>
      </p:sp>
      <p:sp>
        <p:nvSpPr>
          <p:cNvPr id="6" name="TextBox 5"/>
          <p:cNvSpPr txBox="1"/>
          <p:nvPr/>
        </p:nvSpPr>
        <p:spPr>
          <a:xfrm>
            <a:off x="1404204" y="3337034"/>
            <a:ext cx="7248844" cy="369332"/>
          </a:xfrm>
          <a:prstGeom prst="rect">
            <a:avLst/>
          </a:prstGeom>
          <a:noFill/>
        </p:spPr>
        <p:txBody>
          <a:bodyPr wrap="none" rtlCol="0">
            <a:spAutoFit/>
          </a:bodyPr>
          <a:lstStyle/>
          <a:p>
            <a:pPr fontAlgn="auto">
              <a:spcBef>
                <a:spcPts val="0"/>
              </a:spcBef>
              <a:spcAft>
                <a:spcPts val="0"/>
              </a:spcAft>
            </a:pPr>
            <a:r>
              <a:rPr lang="en-US" sz="1800" dirty="0" smtClean="0">
                <a:solidFill>
                  <a:srgbClr val="FF0000"/>
                </a:solidFill>
                <a:latin typeface="Calibri"/>
              </a:rPr>
              <a:t>qc                               </a:t>
            </a:r>
            <a:r>
              <a:rPr lang="en-US" sz="1800" dirty="0" err="1" smtClean="0">
                <a:solidFill>
                  <a:srgbClr val="FF0000"/>
                </a:solidFill>
                <a:latin typeface="Calibri"/>
              </a:rPr>
              <a:t>qr</a:t>
            </a:r>
            <a:r>
              <a:rPr lang="en-US" sz="1800" dirty="0" smtClean="0">
                <a:solidFill>
                  <a:srgbClr val="FF0000"/>
                </a:solidFill>
                <a:latin typeface="Calibri"/>
              </a:rPr>
              <a:t>                        qv, qi                         </a:t>
            </a:r>
            <a:r>
              <a:rPr lang="en-US" sz="1800" dirty="0" err="1" smtClean="0">
                <a:solidFill>
                  <a:srgbClr val="FF0000"/>
                </a:solidFill>
                <a:latin typeface="Calibri"/>
              </a:rPr>
              <a:t>qs</a:t>
            </a:r>
            <a:r>
              <a:rPr lang="en-US" sz="1800" dirty="0" smtClean="0">
                <a:solidFill>
                  <a:srgbClr val="FF0000"/>
                </a:solidFill>
                <a:latin typeface="Calibri"/>
              </a:rPr>
              <a:t>                            </a:t>
            </a:r>
            <a:r>
              <a:rPr lang="en-US" sz="1800" dirty="0" err="1" smtClean="0">
                <a:solidFill>
                  <a:srgbClr val="FF0000"/>
                </a:solidFill>
                <a:latin typeface="Calibri"/>
              </a:rPr>
              <a:t>qh</a:t>
            </a:r>
            <a:endParaRPr lang="en-US" sz="1800" dirty="0">
              <a:solidFill>
                <a:srgbClr val="FF0000"/>
              </a:solidFill>
              <a:latin typeface="Calibri"/>
            </a:endParaRPr>
          </a:p>
        </p:txBody>
      </p:sp>
      <p:sp>
        <p:nvSpPr>
          <p:cNvPr id="7" name="Oval 6"/>
          <p:cNvSpPr/>
          <p:nvPr/>
        </p:nvSpPr>
        <p:spPr>
          <a:xfrm>
            <a:off x="2362200" y="3165261"/>
            <a:ext cx="228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577265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sz="3600" dirty="0" err="1" smtClean="0">
                <a:solidFill>
                  <a:srgbClr val="FF0000"/>
                </a:solidFill>
              </a:rPr>
              <a:t>EnSRF</a:t>
            </a:r>
            <a:r>
              <a:rPr lang="en-US" sz="3600" dirty="0" smtClean="0">
                <a:solidFill>
                  <a:srgbClr val="FF0000"/>
                </a:solidFill>
              </a:rPr>
              <a:t> vs. </a:t>
            </a:r>
            <a:r>
              <a:rPr lang="en-US" sz="3600" dirty="0">
                <a:solidFill>
                  <a:srgbClr val="FF0000"/>
                </a:solidFill>
              </a:rPr>
              <a:t>LETKF with </a:t>
            </a:r>
            <a:r>
              <a:rPr lang="en-US" sz="3600" dirty="0" smtClean="0">
                <a:solidFill>
                  <a:srgbClr val="FF0000"/>
                </a:solidFill>
              </a:rPr>
              <a:t>Z data only</a:t>
            </a:r>
            <a:endParaRPr lang="en-US" sz="3600" dirty="0">
              <a:solidFill>
                <a:srgbClr val="FF0000"/>
              </a:solidFill>
            </a:endParaRPr>
          </a:p>
        </p:txBody>
      </p:sp>
      <p:sp>
        <p:nvSpPr>
          <p:cNvPr id="3" name="Content Placeholder 2"/>
          <p:cNvSpPr>
            <a:spLocks noGrp="1"/>
          </p:cNvSpPr>
          <p:nvPr>
            <p:ph idx="1"/>
          </p:nvPr>
        </p:nvSpPr>
        <p:spPr>
          <a:xfrm>
            <a:off x="381000" y="5613070"/>
            <a:ext cx="8229600" cy="1120456"/>
          </a:xfrm>
        </p:spPr>
        <p:txBody>
          <a:bodyPr>
            <a:normAutofit/>
          </a:bodyPr>
          <a:lstStyle/>
          <a:p>
            <a:r>
              <a:rPr lang="en-US" sz="2000" dirty="0"/>
              <a:t>Similar performances in final stable stages</a:t>
            </a:r>
          </a:p>
          <a:p>
            <a:r>
              <a:rPr lang="en-US" sz="2000" dirty="0" smtClean="0">
                <a:solidFill>
                  <a:srgbClr val="FF0000"/>
                </a:solidFill>
              </a:rPr>
              <a:t>In spin-up stage, </a:t>
            </a:r>
            <a:r>
              <a:rPr lang="en-US" sz="2000" dirty="0" err="1" smtClean="0">
                <a:solidFill>
                  <a:srgbClr val="FF0000"/>
                </a:solidFill>
              </a:rPr>
              <a:t>EnSRF</a:t>
            </a:r>
            <a:r>
              <a:rPr lang="en-US" sz="2000" dirty="0" smtClean="0">
                <a:solidFill>
                  <a:srgbClr val="FF0000"/>
                </a:solidFill>
              </a:rPr>
              <a:t> outperforms LETKF at analysis step  </a:t>
            </a:r>
            <a:r>
              <a:rPr lang="en-US" sz="2000" dirty="0" smtClean="0"/>
              <a:t>(esp. for the Z-related variables, </a:t>
            </a:r>
            <a:r>
              <a:rPr lang="en-US" sz="2000" dirty="0" err="1" smtClean="0"/>
              <a:t>qr</a:t>
            </a:r>
            <a:r>
              <a:rPr lang="en-US" sz="2000" dirty="0" smtClean="0"/>
              <a:t>, </a:t>
            </a:r>
            <a:r>
              <a:rPr lang="en-US" sz="2000" dirty="0" err="1" smtClean="0"/>
              <a:t>qs</a:t>
            </a:r>
            <a:r>
              <a:rPr lang="en-US" sz="2000" dirty="0" smtClean="0"/>
              <a:t> and </a:t>
            </a:r>
            <a:r>
              <a:rPr lang="en-US" sz="2000" dirty="0" err="1" smtClean="0"/>
              <a:t>qh</a:t>
            </a:r>
            <a:r>
              <a:rPr lang="en-US" sz="2000" dirty="0" smtClean="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663" y="609599"/>
            <a:ext cx="8631937" cy="5409563"/>
          </a:xfrm>
          <a:prstGeom prst="rect">
            <a:avLst/>
          </a:prstGeom>
          <a:noFill/>
          <a:ln>
            <a:noFill/>
          </a:ln>
        </p:spPr>
      </p:pic>
      <p:sp>
        <p:nvSpPr>
          <p:cNvPr id="5" name="Oval 4"/>
          <p:cNvSpPr/>
          <p:nvPr/>
        </p:nvSpPr>
        <p:spPr>
          <a:xfrm>
            <a:off x="2222940" y="3352800"/>
            <a:ext cx="381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 name="Oval 5"/>
          <p:cNvSpPr/>
          <p:nvPr/>
        </p:nvSpPr>
        <p:spPr>
          <a:xfrm>
            <a:off x="3886200" y="1066800"/>
            <a:ext cx="381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Oval 6"/>
          <p:cNvSpPr/>
          <p:nvPr/>
        </p:nvSpPr>
        <p:spPr>
          <a:xfrm rot="19990001">
            <a:off x="3975680" y="3582795"/>
            <a:ext cx="567560" cy="9380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 name="Oval 7"/>
          <p:cNvSpPr/>
          <p:nvPr/>
        </p:nvSpPr>
        <p:spPr>
          <a:xfrm>
            <a:off x="7315200" y="3376450"/>
            <a:ext cx="3810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 name="TextBox 10"/>
          <p:cNvSpPr txBox="1"/>
          <p:nvPr/>
        </p:nvSpPr>
        <p:spPr>
          <a:xfrm>
            <a:off x="1371600" y="1360934"/>
            <a:ext cx="7206396" cy="369332"/>
          </a:xfrm>
          <a:prstGeom prst="rect">
            <a:avLst/>
          </a:prstGeom>
          <a:noFill/>
        </p:spPr>
        <p:txBody>
          <a:bodyPr wrap="none" rtlCol="0">
            <a:spAutoFit/>
          </a:bodyPr>
          <a:lstStyle/>
          <a:p>
            <a:pPr fontAlgn="auto">
              <a:spcBef>
                <a:spcPts val="0"/>
              </a:spcBef>
              <a:spcAft>
                <a:spcPts val="0"/>
              </a:spcAft>
            </a:pPr>
            <a:r>
              <a:rPr lang="en-US" sz="1800" dirty="0" smtClean="0">
                <a:solidFill>
                  <a:srgbClr val="FF0000"/>
                </a:solidFill>
                <a:latin typeface="Calibri"/>
              </a:rPr>
              <a:t>U                                 V                            W                            PT                            P</a:t>
            </a:r>
            <a:endParaRPr lang="en-US" sz="1800" dirty="0">
              <a:solidFill>
                <a:srgbClr val="FF0000"/>
              </a:solidFill>
              <a:latin typeface="Calibri"/>
            </a:endParaRPr>
          </a:p>
        </p:txBody>
      </p:sp>
      <p:sp>
        <p:nvSpPr>
          <p:cNvPr id="12" name="TextBox 11"/>
          <p:cNvSpPr txBox="1"/>
          <p:nvPr/>
        </p:nvSpPr>
        <p:spPr>
          <a:xfrm>
            <a:off x="1404204" y="3440668"/>
            <a:ext cx="7248844" cy="369332"/>
          </a:xfrm>
          <a:prstGeom prst="rect">
            <a:avLst/>
          </a:prstGeom>
          <a:noFill/>
        </p:spPr>
        <p:txBody>
          <a:bodyPr wrap="none" rtlCol="0">
            <a:spAutoFit/>
          </a:bodyPr>
          <a:lstStyle/>
          <a:p>
            <a:pPr fontAlgn="auto">
              <a:spcBef>
                <a:spcPts val="0"/>
              </a:spcBef>
              <a:spcAft>
                <a:spcPts val="0"/>
              </a:spcAft>
            </a:pPr>
            <a:r>
              <a:rPr lang="en-US" sz="1800" dirty="0" smtClean="0">
                <a:solidFill>
                  <a:srgbClr val="FF0000"/>
                </a:solidFill>
                <a:latin typeface="Calibri"/>
              </a:rPr>
              <a:t>qc                               </a:t>
            </a:r>
            <a:r>
              <a:rPr lang="en-US" sz="1800" dirty="0" err="1" smtClean="0">
                <a:solidFill>
                  <a:srgbClr val="FF0000"/>
                </a:solidFill>
                <a:latin typeface="Calibri"/>
              </a:rPr>
              <a:t>qr</a:t>
            </a:r>
            <a:r>
              <a:rPr lang="en-US" sz="1800" dirty="0" smtClean="0">
                <a:solidFill>
                  <a:srgbClr val="FF0000"/>
                </a:solidFill>
                <a:latin typeface="Calibri"/>
              </a:rPr>
              <a:t>                        qv, qi                         </a:t>
            </a:r>
            <a:r>
              <a:rPr lang="en-US" sz="1800" dirty="0" err="1" smtClean="0">
                <a:solidFill>
                  <a:srgbClr val="FF0000"/>
                </a:solidFill>
                <a:latin typeface="Calibri"/>
              </a:rPr>
              <a:t>qs</a:t>
            </a:r>
            <a:r>
              <a:rPr lang="en-US" sz="1800" dirty="0" smtClean="0">
                <a:solidFill>
                  <a:srgbClr val="FF0000"/>
                </a:solidFill>
                <a:latin typeface="Calibri"/>
              </a:rPr>
              <a:t>                            </a:t>
            </a:r>
            <a:r>
              <a:rPr lang="en-US" sz="1800" dirty="0" err="1" smtClean="0">
                <a:solidFill>
                  <a:srgbClr val="FF0000"/>
                </a:solidFill>
                <a:latin typeface="Calibri"/>
              </a:rPr>
              <a:t>qh</a:t>
            </a:r>
            <a:endParaRPr lang="en-US" sz="1800" dirty="0">
              <a:solidFill>
                <a:srgbClr val="FF0000"/>
              </a:solidFill>
              <a:latin typeface="Calibri"/>
            </a:endParaRPr>
          </a:p>
        </p:txBody>
      </p:sp>
    </p:spTree>
    <p:extLst>
      <p:ext uri="{BB962C8B-B14F-4D97-AF65-F5344CB8AC3E}">
        <p14:creationId xmlns:p14="http://schemas.microsoft.com/office/powerpoint/2010/main" val="2056479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prstClr val="black"/>
                </a:solidFill>
              </a:rPr>
              <a:t>RMS Difference to radar observation: </a:t>
            </a:r>
            <a:r>
              <a:rPr lang="en-US" sz="3200" dirty="0" err="1" smtClean="0">
                <a:solidFill>
                  <a:prstClr val="black"/>
                </a:solidFill>
              </a:rPr>
              <a:t>EnSRF</a:t>
            </a:r>
            <a:r>
              <a:rPr lang="en-US" sz="3200" dirty="0" smtClean="0">
                <a:solidFill>
                  <a:prstClr val="black"/>
                </a:solidFill>
              </a:rPr>
              <a:t> </a:t>
            </a:r>
            <a:r>
              <a:rPr lang="en-US" sz="3200" dirty="0">
                <a:solidFill>
                  <a:prstClr val="black"/>
                </a:solidFill>
              </a:rPr>
              <a:t>vs. LETKF </a:t>
            </a:r>
            <a:r>
              <a:rPr lang="en-US" sz="3200" dirty="0" smtClean="0">
                <a:solidFill>
                  <a:prstClr val="black"/>
                </a:solidFill>
              </a:rPr>
              <a:t>with only Z used</a:t>
            </a:r>
            <a:endParaRPr lang="en-US" sz="3200" dirty="0"/>
          </a:p>
        </p:txBody>
      </p:sp>
      <p:sp>
        <p:nvSpPr>
          <p:cNvPr id="3" name="Content Placeholder 2"/>
          <p:cNvSpPr>
            <a:spLocks noGrp="1"/>
          </p:cNvSpPr>
          <p:nvPr>
            <p:ph idx="1"/>
          </p:nvPr>
        </p:nvSpPr>
        <p:spPr>
          <a:xfrm>
            <a:off x="457200" y="5257800"/>
            <a:ext cx="8229600" cy="1143000"/>
          </a:xfrm>
        </p:spPr>
        <p:txBody>
          <a:bodyPr>
            <a:normAutofit fontScale="55000" lnSpcReduction="20000"/>
          </a:bodyPr>
          <a:lstStyle/>
          <a:p>
            <a:r>
              <a:rPr lang="en-US" dirty="0"/>
              <a:t>Similar performances in final stable stages</a:t>
            </a:r>
          </a:p>
          <a:p>
            <a:r>
              <a:rPr lang="en-US" dirty="0" smtClean="0"/>
              <a:t>In </a:t>
            </a:r>
            <a:r>
              <a:rPr lang="en-US" dirty="0"/>
              <a:t>spin-up stage, </a:t>
            </a:r>
            <a:r>
              <a:rPr lang="en-US" dirty="0" err="1"/>
              <a:t>EnSRF</a:t>
            </a:r>
            <a:r>
              <a:rPr lang="en-US" dirty="0"/>
              <a:t> outperforms LETKF at analysis </a:t>
            </a:r>
            <a:r>
              <a:rPr lang="en-US" dirty="0" smtClean="0"/>
              <a:t>step obviously, esp. for Z reflectivity;</a:t>
            </a:r>
            <a:endParaRPr lang="en-US" dirty="0"/>
          </a:p>
          <a:p>
            <a:r>
              <a:rPr lang="en-US" dirty="0"/>
              <a:t>At forecast step, </a:t>
            </a:r>
            <a:r>
              <a:rPr lang="en-US" dirty="0" smtClean="0"/>
              <a:t>RMSD of </a:t>
            </a:r>
            <a:r>
              <a:rPr lang="en-US" dirty="0" err="1" smtClean="0"/>
              <a:t>EnSRF</a:t>
            </a:r>
            <a:r>
              <a:rPr lang="en-US" dirty="0" smtClean="0"/>
              <a:t> jumps back at forecast step;</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27439"/>
            <a:ext cx="7772401" cy="3854161"/>
          </a:xfrm>
          <a:prstGeom prst="rect">
            <a:avLst/>
          </a:prstGeom>
          <a:noFill/>
          <a:ln>
            <a:noFill/>
          </a:ln>
        </p:spPr>
      </p:pic>
    </p:spTree>
    <p:extLst>
      <p:ext uri="{BB962C8B-B14F-4D97-AF65-F5344CB8AC3E}">
        <p14:creationId xmlns:p14="http://schemas.microsoft.com/office/powerpoint/2010/main" val="1725416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r>
              <a:rPr lang="en-US" sz="3600" dirty="0" smtClean="0">
                <a:solidFill>
                  <a:srgbClr val="FF0000"/>
                </a:solidFill>
              </a:rPr>
              <a:t>Effects of Nonlinear </a:t>
            </a:r>
            <a:r>
              <a:rPr lang="en-US" sz="3600" dirty="0">
                <a:solidFill>
                  <a:srgbClr val="FF0000"/>
                </a:solidFill>
              </a:rPr>
              <a:t>O</a:t>
            </a:r>
            <a:r>
              <a:rPr lang="en-US" sz="3600" dirty="0" smtClean="0">
                <a:solidFill>
                  <a:srgbClr val="FF0000"/>
                </a:solidFill>
              </a:rPr>
              <a:t>bservation Operator</a:t>
            </a:r>
            <a:endParaRPr lang="en-US" sz="3600" dirty="0">
              <a:solidFill>
                <a:srgbClr val="FF0000"/>
              </a:solidFill>
            </a:endParaRPr>
          </a:p>
        </p:txBody>
      </p:sp>
      <p:sp>
        <p:nvSpPr>
          <p:cNvPr id="3" name="Content Placeholder 2"/>
          <p:cNvSpPr>
            <a:spLocks noGrp="1"/>
          </p:cNvSpPr>
          <p:nvPr>
            <p:ph idx="1"/>
          </p:nvPr>
        </p:nvSpPr>
        <p:spPr>
          <a:xfrm>
            <a:off x="457200" y="1371600"/>
            <a:ext cx="8229600" cy="2285999"/>
          </a:xfrm>
        </p:spPr>
        <p:txBody>
          <a:bodyPr>
            <a:normAutofit fontScale="62500" lnSpcReduction="20000"/>
          </a:bodyPr>
          <a:lstStyle/>
          <a:p>
            <a:r>
              <a:rPr lang="en-US" sz="4500" dirty="0"/>
              <a:t>Implicit linearization of nonlinear operator in </a:t>
            </a:r>
            <a:r>
              <a:rPr lang="en-US" sz="4500" dirty="0" err="1"/>
              <a:t>EnKF</a:t>
            </a:r>
            <a:endParaRPr lang="en-US" sz="4500" dirty="0"/>
          </a:p>
          <a:p>
            <a:pPr marL="0" indent="0">
              <a:buNone/>
            </a:pPr>
            <a:endParaRPr lang="en-US" dirty="0" smtClean="0"/>
          </a:p>
          <a:p>
            <a:pPr marL="0" indent="0">
              <a:buNone/>
            </a:pPr>
            <a:r>
              <a:rPr lang="en-US" dirty="0"/>
              <a:t> </a:t>
            </a:r>
            <a:r>
              <a:rPr lang="en-US" dirty="0" smtClean="0"/>
              <a:t>                                                                                                                 (1)</a:t>
            </a:r>
          </a:p>
          <a:p>
            <a:pPr marL="0" indent="0">
              <a:buNone/>
            </a:pPr>
            <a:r>
              <a:rPr lang="en-US" dirty="0"/>
              <a:t> </a:t>
            </a:r>
            <a:r>
              <a:rPr lang="en-US" dirty="0" smtClean="0"/>
              <a:t>    </a:t>
            </a:r>
          </a:p>
          <a:p>
            <a:pPr marL="0" indent="0">
              <a:buNone/>
            </a:pPr>
            <a:r>
              <a:rPr lang="en-US" dirty="0"/>
              <a:t> </a:t>
            </a:r>
            <a:r>
              <a:rPr lang="en-US" dirty="0" smtClean="0"/>
              <a:t>                                                                                                                  (2)</a:t>
            </a:r>
          </a:p>
          <a:p>
            <a:endParaRPr lang="en-US" dirty="0" smtClean="0"/>
          </a:p>
          <a:p>
            <a:pPr marL="0" indent="0">
              <a:buNone/>
            </a:pPr>
            <a:r>
              <a:rPr lang="en-US" dirty="0" smtClean="0"/>
              <a:t>                                                                                                                   (3)</a:t>
            </a:r>
          </a:p>
          <a:p>
            <a:pPr marL="0" indent="0">
              <a:buNone/>
            </a:pPr>
            <a:endParaRPr lang="en-US" dirty="0" smtClean="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sz="1800">
              <a:solidFill>
                <a:prstClr val="black"/>
              </a:solidFill>
              <a:latin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29420824"/>
              </p:ext>
            </p:extLst>
          </p:nvPr>
        </p:nvGraphicFramePr>
        <p:xfrm>
          <a:off x="1352550" y="2057400"/>
          <a:ext cx="3417888" cy="609600"/>
        </p:xfrm>
        <a:graphic>
          <a:graphicData uri="http://schemas.openxmlformats.org/presentationml/2006/ole">
            <mc:AlternateContent xmlns:mc="http://schemas.openxmlformats.org/markup-compatibility/2006">
              <mc:Choice xmlns:v="urn:schemas-microsoft-com:vml" Requires="v">
                <p:oleObj spid="_x0000_s329787" name="Equation" r:id="rId3" imgW="2349360" imgH="419040" progId="Equation.DSMT4">
                  <p:embed/>
                </p:oleObj>
              </mc:Choice>
              <mc:Fallback>
                <p:oleObj name="Equation" r:id="rId3" imgW="2349360" imgH="419040" progId="Equation.DSMT4">
                  <p:embed/>
                  <p:pic>
                    <p:nvPicPr>
                      <p:cNvPr id="0" name=""/>
                      <p:cNvPicPr>
                        <a:picLocks noChangeAspect="1" noChangeArrowheads="1"/>
                      </p:cNvPicPr>
                      <p:nvPr/>
                    </p:nvPicPr>
                    <p:blipFill>
                      <a:blip r:embed="rId4"/>
                      <a:srcRect/>
                      <a:stretch>
                        <a:fillRect/>
                      </a:stretch>
                    </p:blipFill>
                    <p:spPr bwMode="auto">
                      <a:xfrm>
                        <a:off x="1352550" y="2057400"/>
                        <a:ext cx="3417888" cy="609600"/>
                      </a:xfrm>
                      <a:prstGeom prst="rect">
                        <a:avLst/>
                      </a:prstGeom>
                      <a:noFill/>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sz="1800">
              <a:solidFill>
                <a:prstClr val="black"/>
              </a:solidFill>
              <a:latin typeface="Calibri"/>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973174761"/>
              </p:ext>
            </p:extLst>
          </p:nvPr>
        </p:nvGraphicFramePr>
        <p:xfrm>
          <a:off x="1352550" y="2667000"/>
          <a:ext cx="4375150" cy="609600"/>
        </p:xfrm>
        <a:graphic>
          <a:graphicData uri="http://schemas.openxmlformats.org/presentationml/2006/ole">
            <mc:AlternateContent xmlns:mc="http://schemas.openxmlformats.org/markup-compatibility/2006">
              <mc:Choice xmlns:v="urn:schemas-microsoft-com:vml" Requires="v">
                <p:oleObj spid="_x0000_s329788" name="Equation" r:id="rId5" imgW="3009600" imgH="419040" progId="Equation.DSMT4">
                  <p:embed/>
                </p:oleObj>
              </mc:Choice>
              <mc:Fallback>
                <p:oleObj name="Equation" r:id="rId5" imgW="3009600" imgH="419040" progId="Equation.DSMT4">
                  <p:embed/>
                  <p:pic>
                    <p:nvPicPr>
                      <p:cNvPr id="0" name=""/>
                      <p:cNvPicPr>
                        <a:picLocks noChangeAspect="1" noChangeArrowheads="1"/>
                      </p:cNvPicPr>
                      <p:nvPr/>
                    </p:nvPicPr>
                    <p:blipFill>
                      <a:blip r:embed="rId6"/>
                      <a:srcRect/>
                      <a:stretch>
                        <a:fillRect/>
                      </a:stretch>
                    </p:blipFill>
                    <p:spPr bwMode="auto">
                      <a:xfrm>
                        <a:off x="1352550" y="2667000"/>
                        <a:ext cx="4375150" cy="609600"/>
                      </a:xfrm>
                      <a:prstGeom prst="rect">
                        <a:avLst/>
                      </a:prstGeom>
                      <a:noFill/>
                    </p:spPr>
                  </p:pic>
                </p:oleObj>
              </mc:Fallback>
            </mc:AlternateContent>
          </a:graphicData>
        </a:graphic>
      </p:graphicFrame>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sz="1800">
              <a:solidFill>
                <a:prstClr val="black"/>
              </a:solidFill>
              <a:latin typeface="Calibri"/>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018834601"/>
              </p:ext>
            </p:extLst>
          </p:nvPr>
        </p:nvGraphicFramePr>
        <p:xfrm>
          <a:off x="1352550" y="3352800"/>
          <a:ext cx="5353050" cy="457200"/>
        </p:xfrm>
        <a:graphic>
          <a:graphicData uri="http://schemas.openxmlformats.org/presentationml/2006/ole">
            <mc:AlternateContent xmlns:mc="http://schemas.openxmlformats.org/markup-compatibility/2006">
              <mc:Choice xmlns:v="urn:schemas-microsoft-com:vml" Requires="v">
                <p:oleObj spid="_x0000_s329789" name="Equation" r:id="rId7" imgW="3568680" imgH="304560" progId="Equation.DSMT4">
                  <p:embed/>
                </p:oleObj>
              </mc:Choice>
              <mc:Fallback>
                <p:oleObj name="Equation" r:id="rId7" imgW="3568680" imgH="304560" progId="Equation.DSMT4">
                  <p:embed/>
                  <p:pic>
                    <p:nvPicPr>
                      <p:cNvPr id="0" name=""/>
                      <p:cNvPicPr>
                        <a:picLocks noChangeAspect="1" noChangeArrowheads="1"/>
                      </p:cNvPicPr>
                      <p:nvPr/>
                    </p:nvPicPr>
                    <p:blipFill>
                      <a:blip r:embed="rId8"/>
                      <a:srcRect/>
                      <a:stretch>
                        <a:fillRect/>
                      </a:stretch>
                    </p:blipFill>
                    <p:spPr bwMode="auto">
                      <a:xfrm>
                        <a:off x="1352550" y="3352800"/>
                        <a:ext cx="5353050" cy="457200"/>
                      </a:xfrm>
                      <a:prstGeom prst="rect">
                        <a:avLst/>
                      </a:prstGeom>
                      <a:noFill/>
                    </p:spPr>
                  </p:pic>
                </p:oleObj>
              </mc:Fallback>
            </mc:AlternateContent>
          </a:graphicData>
        </a:graphic>
      </p:graphicFrame>
      <p:sp>
        <p:nvSpPr>
          <p:cNvPr id="10" name="Content Placeholder 2"/>
          <p:cNvSpPr txBox="1">
            <a:spLocks/>
          </p:cNvSpPr>
          <p:nvPr/>
        </p:nvSpPr>
        <p:spPr>
          <a:xfrm>
            <a:off x="381000" y="4177862"/>
            <a:ext cx="8610600" cy="245153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2800" dirty="0" smtClean="0">
                <a:solidFill>
                  <a:srgbClr val="FF0000"/>
                </a:solidFill>
              </a:rPr>
              <a:t>The </a:t>
            </a:r>
            <a:r>
              <a:rPr lang="en-US" sz="2800" dirty="0">
                <a:solidFill>
                  <a:srgbClr val="FF0000"/>
                </a:solidFill>
              </a:rPr>
              <a:t>linearization is </a:t>
            </a:r>
            <a:r>
              <a:rPr lang="en-US" sz="2800" dirty="0" smtClean="0">
                <a:solidFill>
                  <a:srgbClr val="FF0000"/>
                </a:solidFill>
              </a:rPr>
              <a:t>implicit in </a:t>
            </a:r>
            <a:r>
              <a:rPr lang="en-US" sz="2800" dirty="0" err="1" smtClean="0">
                <a:solidFill>
                  <a:srgbClr val="FF0000"/>
                </a:solidFill>
              </a:rPr>
              <a:t>Eqs</a:t>
            </a:r>
            <a:r>
              <a:rPr lang="en-US" sz="2800" dirty="0" smtClean="0">
                <a:solidFill>
                  <a:srgbClr val="FF0000"/>
                </a:solidFill>
              </a:rPr>
              <a:t>. </a:t>
            </a:r>
            <a:r>
              <a:rPr lang="en-US" sz="2800" dirty="0">
                <a:solidFill>
                  <a:srgbClr val="FF0000"/>
                </a:solidFill>
              </a:rPr>
              <a:t>(1) </a:t>
            </a:r>
            <a:r>
              <a:rPr lang="en-US" sz="2800" dirty="0" smtClean="0">
                <a:solidFill>
                  <a:srgbClr val="FF0000"/>
                </a:solidFill>
              </a:rPr>
              <a:t>~(</a:t>
            </a:r>
            <a:r>
              <a:rPr lang="en-US" sz="2800" dirty="0">
                <a:solidFill>
                  <a:srgbClr val="FF0000"/>
                </a:solidFill>
              </a:rPr>
              <a:t>2) </a:t>
            </a:r>
            <a:r>
              <a:rPr lang="en-US" sz="2800" dirty="0" smtClean="0">
                <a:solidFill>
                  <a:srgbClr val="FF0000"/>
                </a:solidFill>
              </a:rPr>
              <a:t>although full nonlinear operators </a:t>
            </a:r>
            <a:r>
              <a:rPr lang="en-US" sz="2800" dirty="0">
                <a:solidFill>
                  <a:srgbClr val="FF0000"/>
                </a:solidFill>
              </a:rPr>
              <a:t>are used </a:t>
            </a:r>
            <a:r>
              <a:rPr lang="en-US" sz="2800" dirty="0" smtClean="0">
                <a:solidFill>
                  <a:prstClr val="black"/>
                </a:solidFill>
              </a:rPr>
              <a:t>(</a:t>
            </a:r>
            <a:r>
              <a:rPr lang="en-US" sz="2800" dirty="0" err="1" smtClean="0">
                <a:solidFill>
                  <a:prstClr val="black"/>
                </a:solidFill>
              </a:rPr>
              <a:t>Lorenc</a:t>
            </a:r>
            <a:r>
              <a:rPr lang="en-US" sz="2800" dirty="0" smtClean="0">
                <a:solidFill>
                  <a:prstClr val="black"/>
                </a:solidFill>
              </a:rPr>
              <a:t> 2003);</a:t>
            </a:r>
          </a:p>
          <a:p>
            <a:pPr fontAlgn="auto">
              <a:spcAft>
                <a:spcPts val="0"/>
              </a:spcAft>
            </a:pPr>
            <a:endParaRPr lang="en-US" sz="900" dirty="0" smtClean="0">
              <a:solidFill>
                <a:prstClr val="black"/>
              </a:solidFill>
            </a:endParaRPr>
          </a:p>
          <a:p>
            <a:pPr fontAlgn="auto">
              <a:spcAft>
                <a:spcPts val="0"/>
              </a:spcAft>
            </a:pPr>
            <a:r>
              <a:rPr lang="en-US" sz="2800" dirty="0" smtClean="0">
                <a:solidFill>
                  <a:prstClr val="black"/>
                </a:solidFill>
              </a:rPr>
              <a:t>This </a:t>
            </a:r>
            <a:r>
              <a:rPr lang="en-US" sz="2800" dirty="0">
                <a:solidFill>
                  <a:prstClr val="black"/>
                </a:solidFill>
              </a:rPr>
              <a:t>implicit linearization is </a:t>
            </a:r>
            <a:r>
              <a:rPr lang="en-US" sz="2800" dirty="0" smtClean="0">
                <a:solidFill>
                  <a:srgbClr val="FF0000"/>
                </a:solidFill>
              </a:rPr>
              <a:t>around ensemble mean state of possibly different quality</a:t>
            </a:r>
            <a:r>
              <a:rPr lang="en-US" sz="2800" dirty="0" smtClean="0">
                <a:solidFill>
                  <a:prstClr val="black"/>
                </a:solidFill>
              </a:rPr>
              <a:t>, from different stages of the analysis cycle.</a:t>
            </a:r>
          </a:p>
        </p:txBody>
      </p:sp>
    </p:spTree>
    <p:extLst>
      <p:ext uri="{BB962C8B-B14F-4D97-AF65-F5344CB8AC3E}">
        <p14:creationId xmlns:p14="http://schemas.microsoft.com/office/powerpoint/2010/main" val="3494449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610600" cy="3400076"/>
          </a:xfrm>
        </p:spPr>
        <p:txBody>
          <a:bodyPr>
            <a:noAutofit/>
          </a:bodyPr>
          <a:lstStyle/>
          <a:p>
            <a:r>
              <a:rPr lang="en-US" sz="2600" dirty="0" smtClean="0">
                <a:solidFill>
                  <a:srgbClr val="FF0000"/>
                </a:solidFill>
              </a:rPr>
              <a:t>In </a:t>
            </a:r>
            <a:r>
              <a:rPr lang="en-US" sz="2600" dirty="0" err="1" smtClean="0">
                <a:solidFill>
                  <a:srgbClr val="FF0000"/>
                </a:solidFill>
              </a:rPr>
              <a:t>EnSRF</a:t>
            </a:r>
            <a:r>
              <a:rPr lang="en-US" sz="2600" dirty="0">
                <a:solidFill>
                  <a:srgbClr val="FF0000"/>
                </a:solidFill>
              </a:rPr>
              <a:t>, </a:t>
            </a:r>
            <a:r>
              <a:rPr lang="en-US" sz="2600" dirty="0" smtClean="0">
                <a:solidFill>
                  <a:srgbClr val="FF0000"/>
                </a:solidFill>
              </a:rPr>
              <a:t>effective linearization of Z operator for subsequent observation is made</a:t>
            </a:r>
            <a:r>
              <a:rPr lang="en-US" sz="2600" dirty="0" smtClean="0"/>
              <a:t> </a:t>
            </a:r>
            <a:r>
              <a:rPr lang="en-US" sz="2600" dirty="0" smtClean="0">
                <a:solidFill>
                  <a:srgbClr val="FF0000"/>
                </a:solidFill>
              </a:rPr>
              <a:t>around the newly updated, intermediate ensemble </a:t>
            </a:r>
            <a:r>
              <a:rPr lang="en-US" sz="2600" dirty="0" smtClean="0"/>
              <a:t>during the serial processing;</a:t>
            </a:r>
          </a:p>
          <a:p>
            <a:pPr>
              <a:spcBef>
                <a:spcPts val="1800"/>
              </a:spcBef>
            </a:pPr>
            <a:r>
              <a:rPr lang="en-US" sz="2600" dirty="0" smtClean="0">
                <a:solidFill>
                  <a:srgbClr val="FF0000"/>
                </a:solidFill>
              </a:rPr>
              <a:t>Updated ensemble is better than </a:t>
            </a:r>
            <a:r>
              <a:rPr lang="en-US" sz="2600" dirty="0">
                <a:solidFill>
                  <a:srgbClr val="FF0000"/>
                </a:solidFill>
              </a:rPr>
              <a:t>the </a:t>
            </a:r>
            <a:r>
              <a:rPr lang="en-US" sz="2600" dirty="0" smtClean="0">
                <a:solidFill>
                  <a:srgbClr val="FF0000"/>
                </a:solidFill>
              </a:rPr>
              <a:t>prior ensemble</a:t>
            </a:r>
            <a:r>
              <a:rPr lang="en-US" sz="2600" dirty="0" smtClean="0"/>
              <a:t>, especially during the early cycles when ensemble state is poor;</a:t>
            </a:r>
          </a:p>
          <a:p>
            <a:pPr>
              <a:spcBef>
                <a:spcPts val="1800"/>
              </a:spcBef>
            </a:pPr>
            <a:r>
              <a:rPr lang="en-US" sz="2600" dirty="0" smtClean="0"/>
              <a:t>The </a:t>
            </a:r>
            <a:r>
              <a:rPr lang="en-US" sz="2600" dirty="0"/>
              <a:t>improved </a:t>
            </a:r>
            <a:r>
              <a:rPr lang="en-US" sz="2600" dirty="0" smtClean="0"/>
              <a:t>intermediate ensemble helps </a:t>
            </a:r>
            <a:r>
              <a:rPr lang="en-US" sz="2600" dirty="0" err="1" smtClean="0"/>
              <a:t>EnSRF</a:t>
            </a:r>
            <a:r>
              <a:rPr lang="en-US" sz="2600" dirty="0" smtClean="0"/>
              <a:t> outperform LETKF;</a:t>
            </a:r>
          </a:p>
          <a:p>
            <a:pPr>
              <a:spcBef>
                <a:spcPts val="1800"/>
              </a:spcBef>
            </a:pPr>
            <a:r>
              <a:rPr lang="en-US" sz="2600" dirty="0" smtClean="0">
                <a:solidFill>
                  <a:srgbClr val="FF0000"/>
                </a:solidFill>
              </a:rPr>
              <a:t>Differences become small when state estimation becomes good </a:t>
            </a:r>
            <a:r>
              <a:rPr lang="en-US" sz="2600" dirty="0" smtClean="0"/>
              <a:t>– when analysis increments are small.</a:t>
            </a:r>
          </a:p>
          <a:p>
            <a:endParaRPr lang="en-US" sz="2600" dirty="0"/>
          </a:p>
        </p:txBody>
      </p:sp>
      <p:sp>
        <p:nvSpPr>
          <p:cNvPr id="13" name="Title 1"/>
          <p:cNvSpPr>
            <a:spLocks noGrp="1"/>
          </p:cNvSpPr>
          <p:nvPr>
            <p:ph type="title"/>
          </p:nvPr>
        </p:nvSpPr>
        <p:spPr>
          <a:xfrm>
            <a:off x="381000" y="76200"/>
            <a:ext cx="8229600" cy="1066800"/>
          </a:xfrm>
        </p:spPr>
        <p:txBody>
          <a:bodyPr>
            <a:normAutofit fontScale="90000"/>
          </a:bodyPr>
          <a:lstStyle/>
          <a:p>
            <a:r>
              <a:rPr lang="en-US" sz="3600" dirty="0" smtClean="0">
                <a:solidFill>
                  <a:srgbClr val="FF0000"/>
                </a:solidFill>
              </a:rPr>
              <a:t>Effects of Nonlinear Z Observation Operator</a:t>
            </a:r>
            <a:endParaRPr lang="en-US" sz="3600" dirty="0">
              <a:solidFill>
                <a:srgbClr val="FF0000"/>
              </a:solidFill>
            </a:endParaRPr>
          </a:p>
        </p:txBody>
      </p:sp>
    </p:spTree>
    <p:extLst>
      <p:ext uri="{BB962C8B-B14F-4D97-AF65-F5344CB8AC3E}">
        <p14:creationId xmlns:p14="http://schemas.microsoft.com/office/powerpoint/2010/main" val="91057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8578" name="Rectangle 2"/>
          <p:cNvSpPr>
            <a:spLocks noChangeArrowheads="1"/>
          </p:cNvSpPr>
          <p:nvPr/>
        </p:nvSpPr>
        <p:spPr bwMode="auto">
          <a:xfrm>
            <a:off x="4025900" y="3200400"/>
            <a:ext cx="254000" cy="457200"/>
          </a:xfrm>
          <a:prstGeom prst="rect">
            <a:avLst/>
          </a:prstGeom>
          <a:noFill/>
          <a:ln>
            <a:noFill/>
          </a:ln>
          <a:effectLst/>
          <a:extLst>
            <a:ext uri="{909E8E84-426E-40DD-AFC4-6F175D3DCCD1}">
              <a14:hiddenFill xmlns:a14="http://schemas.microsoft.com/office/drawing/2010/main">
                <a:solidFill>
                  <a:srgbClr val="00FF00">
                    <a:alpha val="55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zh-CN" altLang="en-US">
                <a:solidFill>
                  <a:srgbClr val="000000"/>
                </a:solidFill>
                <a:latin typeface="Arial Narrow" pitchFamily="34" charset="0"/>
                <a:ea typeface="宋体" pitchFamily="2" charset="-122"/>
                <a:cs typeface="Arial" pitchFamily="34" charset="0"/>
              </a:rPr>
              <a:t> </a:t>
            </a:r>
          </a:p>
        </p:txBody>
      </p:sp>
      <p:sp>
        <p:nvSpPr>
          <p:cNvPr id="408579" name="Rectangle 3"/>
          <p:cNvSpPr>
            <a:spLocks noChangeArrowheads="1"/>
          </p:cNvSpPr>
          <p:nvPr/>
        </p:nvSpPr>
        <p:spPr bwMode="auto">
          <a:xfrm>
            <a:off x="-304800" y="389516"/>
            <a:ext cx="8305799" cy="646331"/>
          </a:xfrm>
          <a:prstGeom prst="rect">
            <a:avLst/>
          </a:prstGeom>
          <a:noFill/>
          <a:ln>
            <a:noFill/>
          </a:ln>
          <a:effectLst/>
          <a:extLst>
            <a:ext uri="{909E8E84-426E-40DD-AFC4-6F175D3DCCD1}">
              <a14:hiddenFill xmlns:a14="http://schemas.microsoft.com/office/drawing/2010/main">
                <a:solidFill>
                  <a:srgbClr val="00FF00">
                    <a:alpha val="55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4" algn="ctr" eaLnBrk="0" hangingPunct="0"/>
            <a:r>
              <a:rPr lang="en-US" altLang="zh-CN" sz="3600" dirty="0">
                <a:solidFill>
                  <a:srgbClr val="FF0000"/>
                </a:solidFill>
                <a:latin typeface="Times New Roman"/>
                <a:ea typeface="宋体" pitchFamily="2" charset="-122"/>
              </a:rPr>
              <a:t>ARPS </a:t>
            </a:r>
            <a:r>
              <a:rPr lang="en-US" altLang="zh-CN" sz="3600" dirty="0" smtClean="0">
                <a:solidFill>
                  <a:srgbClr val="FF0000"/>
                </a:solidFill>
                <a:latin typeface="Times New Roman"/>
                <a:ea typeface="宋体" pitchFamily="2" charset="-122"/>
              </a:rPr>
              <a:t>Complex Cloud </a:t>
            </a:r>
            <a:r>
              <a:rPr lang="en-US" altLang="zh-CN" sz="3600" dirty="0">
                <a:solidFill>
                  <a:srgbClr val="FF0000"/>
                </a:solidFill>
                <a:latin typeface="Times New Roman"/>
                <a:ea typeface="宋体" pitchFamily="2" charset="-122"/>
              </a:rPr>
              <a:t>Analysis</a:t>
            </a:r>
          </a:p>
        </p:txBody>
      </p:sp>
      <p:sp>
        <p:nvSpPr>
          <p:cNvPr id="408580" name="Rectangle 4"/>
          <p:cNvSpPr>
            <a:spLocks noGrp="1" noChangeArrowheads="1"/>
          </p:cNvSpPr>
          <p:nvPr>
            <p:ph type="body" idx="1"/>
          </p:nvPr>
        </p:nvSpPr>
        <p:spPr>
          <a:xfrm>
            <a:off x="304800" y="1295400"/>
            <a:ext cx="8529637" cy="5060950"/>
          </a:xfrm>
        </p:spPr>
        <p:txBody>
          <a:bodyPr/>
          <a:lstStyle/>
          <a:p>
            <a:pPr>
              <a:lnSpc>
                <a:spcPct val="80000"/>
              </a:lnSpc>
              <a:spcBef>
                <a:spcPts val="1800"/>
              </a:spcBef>
            </a:pPr>
            <a:r>
              <a:rPr lang="en-US" altLang="zh-CN" sz="2800" dirty="0"/>
              <a:t>Construct 3D cloud fields using radar reflectivity data, surface </a:t>
            </a:r>
            <a:r>
              <a:rPr lang="en-US" altLang="zh-CN" sz="2800" dirty="0" smtClean="0"/>
              <a:t>cloud </a:t>
            </a:r>
            <a:r>
              <a:rPr lang="en-US" altLang="zh-CN" sz="2800" dirty="0"/>
              <a:t>observations, satellite data, </a:t>
            </a:r>
            <a:r>
              <a:rPr lang="en-US" altLang="zh-CN" sz="2800" dirty="0" smtClean="0"/>
              <a:t>and the </a:t>
            </a:r>
            <a:r>
              <a:rPr lang="en-US" altLang="zh-CN" sz="2800" dirty="0"/>
              <a:t>background from previous forecast by semi-empirical rules</a:t>
            </a:r>
            <a:r>
              <a:rPr lang="en-US" altLang="zh-CN" sz="2800" dirty="0" smtClean="0"/>
              <a:t>.</a:t>
            </a:r>
            <a:endParaRPr lang="en-US" altLang="zh-CN" sz="2800" dirty="0"/>
          </a:p>
          <a:p>
            <a:pPr>
              <a:lnSpc>
                <a:spcPct val="80000"/>
              </a:lnSpc>
              <a:spcBef>
                <a:spcPts val="1800"/>
              </a:spcBef>
            </a:pPr>
            <a:r>
              <a:rPr lang="en-US" altLang="zh-CN" sz="2800" dirty="0"/>
              <a:t>Retrieve hydrometeors and adjusts in-cloud </a:t>
            </a:r>
            <a:r>
              <a:rPr lang="en-US" altLang="zh-CN" sz="2800" dirty="0" smtClean="0"/>
              <a:t>temperature and moisture.</a:t>
            </a:r>
          </a:p>
          <a:p>
            <a:pPr>
              <a:lnSpc>
                <a:spcPct val="80000"/>
              </a:lnSpc>
              <a:spcBef>
                <a:spcPts val="1800"/>
              </a:spcBef>
            </a:pPr>
            <a:r>
              <a:rPr lang="en-US" altLang="zh-CN" sz="2800" dirty="0" smtClean="0"/>
              <a:t>The increments can be applied as a single time or gradually through IAU (Incremental Analysis Update)</a:t>
            </a:r>
            <a:endParaRPr lang="en-US" altLang="zh-CN" sz="2800" dirty="0"/>
          </a:p>
        </p:txBody>
      </p:sp>
    </p:spTree>
    <p:extLst>
      <p:ext uri="{BB962C8B-B14F-4D97-AF65-F5344CB8AC3E}">
        <p14:creationId xmlns:p14="http://schemas.microsoft.com/office/powerpoint/2010/main" val="9529668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10600" cy="3400076"/>
          </a:xfrm>
        </p:spPr>
        <p:txBody>
          <a:bodyPr>
            <a:noAutofit/>
          </a:bodyPr>
          <a:lstStyle/>
          <a:p>
            <a:r>
              <a:rPr lang="en-US" sz="2600" dirty="0" smtClean="0">
                <a:solidFill>
                  <a:srgbClr val="FF0000"/>
                </a:solidFill>
              </a:rPr>
              <a:t>In LETKF</a:t>
            </a:r>
            <a:r>
              <a:rPr lang="en-US" sz="2600" dirty="0">
                <a:solidFill>
                  <a:srgbClr val="FF0000"/>
                </a:solidFill>
              </a:rPr>
              <a:t>, </a:t>
            </a:r>
            <a:r>
              <a:rPr lang="en-US" sz="2600" dirty="0" smtClean="0">
                <a:solidFill>
                  <a:srgbClr val="FF0000"/>
                </a:solidFill>
              </a:rPr>
              <a:t>linearization is </a:t>
            </a:r>
            <a:r>
              <a:rPr lang="en-US" sz="2600" dirty="0">
                <a:solidFill>
                  <a:srgbClr val="FF0000"/>
                </a:solidFill>
              </a:rPr>
              <a:t>made </a:t>
            </a:r>
            <a:r>
              <a:rPr lang="en-US" sz="2600" dirty="0" smtClean="0">
                <a:solidFill>
                  <a:srgbClr val="FF0000"/>
                </a:solidFill>
              </a:rPr>
              <a:t>about the </a:t>
            </a:r>
            <a:r>
              <a:rPr lang="en-US" sz="2600" dirty="0">
                <a:solidFill>
                  <a:srgbClr val="FF0000"/>
                </a:solidFill>
              </a:rPr>
              <a:t>entire prior </a:t>
            </a:r>
            <a:r>
              <a:rPr lang="en-US" sz="2600" dirty="0" smtClean="0">
                <a:solidFill>
                  <a:srgbClr val="FF0000"/>
                </a:solidFill>
              </a:rPr>
              <a:t>ensemble </a:t>
            </a:r>
            <a:r>
              <a:rPr lang="en-US" sz="2600" dirty="0" smtClean="0"/>
              <a:t>since all the observations are processed simultaneously;</a:t>
            </a:r>
          </a:p>
          <a:p>
            <a:r>
              <a:rPr lang="en-US" sz="2600" dirty="0" smtClean="0">
                <a:solidFill>
                  <a:srgbClr val="FF0000"/>
                </a:solidFill>
              </a:rPr>
              <a:t>In </a:t>
            </a:r>
            <a:r>
              <a:rPr lang="en-US" sz="2600" dirty="0" err="1" smtClean="0">
                <a:solidFill>
                  <a:srgbClr val="FF0000"/>
                </a:solidFill>
              </a:rPr>
              <a:t>EnSRF</a:t>
            </a:r>
            <a:r>
              <a:rPr lang="en-US" sz="2600" dirty="0">
                <a:solidFill>
                  <a:srgbClr val="FF0000"/>
                </a:solidFill>
              </a:rPr>
              <a:t>, </a:t>
            </a:r>
            <a:r>
              <a:rPr lang="en-US" sz="2600" dirty="0" smtClean="0">
                <a:solidFill>
                  <a:srgbClr val="FF0000"/>
                </a:solidFill>
              </a:rPr>
              <a:t>linearization for subsequent observation is made</a:t>
            </a:r>
            <a:r>
              <a:rPr lang="en-US" sz="2600" dirty="0" smtClean="0"/>
              <a:t> </a:t>
            </a:r>
            <a:r>
              <a:rPr lang="en-US" sz="2600" dirty="0" smtClean="0">
                <a:solidFill>
                  <a:srgbClr val="FF0000"/>
                </a:solidFill>
              </a:rPr>
              <a:t>around the newly updated, intermediate ensemble </a:t>
            </a:r>
            <a:r>
              <a:rPr lang="en-US" sz="2600" dirty="0" smtClean="0"/>
              <a:t>during the serial processing;</a:t>
            </a:r>
          </a:p>
          <a:p>
            <a:r>
              <a:rPr lang="en-US" sz="2600" dirty="0" smtClean="0">
                <a:solidFill>
                  <a:srgbClr val="FF0000"/>
                </a:solidFill>
              </a:rPr>
              <a:t>Updated ensemble is better than </a:t>
            </a:r>
            <a:r>
              <a:rPr lang="en-US" sz="2600" dirty="0">
                <a:solidFill>
                  <a:srgbClr val="FF0000"/>
                </a:solidFill>
              </a:rPr>
              <a:t>the </a:t>
            </a:r>
            <a:r>
              <a:rPr lang="en-US" sz="2600" dirty="0" smtClean="0">
                <a:solidFill>
                  <a:srgbClr val="FF0000"/>
                </a:solidFill>
              </a:rPr>
              <a:t>prior ensemble</a:t>
            </a:r>
            <a:r>
              <a:rPr lang="en-US" sz="2600" dirty="0" smtClean="0"/>
              <a:t>, especially during the early cycles when ensemble state is poor;</a:t>
            </a:r>
          </a:p>
          <a:p>
            <a:r>
              <a:rPr lang="en-US" sz="2600" dirty="0" smtClean="0"/>
              <a:t>The </a:t>
            </a:r>
            <a:r>
              <a:rPr lang="en-US" sz="2600" dirty="0"/>
              <a:t>improved </a:t>
            </a:r>
            <a:r>
              <a:rPr lang="en-US" sz="2600" dirty="0" smtClean="0"/>
              <a:t>intermediate ensemble helps </a:t>
            </a:r>
            <a:r>
              <a:rPr lang="en-US" sz="2600" dirty="0" err="1" smtClean="0"/>
              <a:t>EnSRF</a:t>
            </a:r>
            <a:r>
              <a:rPr lang="en-US" sz="2600" dirty="0" smtClean="0"/>
              <a:t> outperform LETKF (</a:t>
            </a:r>
            <a:r>
              <a:rPr lang="en-US" sz="2600" dirty="0" smtClean="0">
                <a:solidFill>
                  <a:srgbClr val="FF0000"/>
                </a:solidFill>
              </a:rPr>
              <a:t>our hypothesis</a:t>
            </a:r>
            <a:r>
              <a:rPr lang="en-US" sz="2600" dirty="0" smtClean="0"/>
              <a:t>);</a:t>
            </a:r>
          </a:p>
          <a:p>
            <a:r>
              <a:rPr lang="en-US" sz="2600" dirty="0" smtClean="0">
                <a:solidFill>
                  <a:srgbClr val="FF0000"/>
                </a:solidFill>
              </a:rPr>
              <a:t>Differences become small when state estimation becomes good </a:t>
            </a:r>
            <a:r>
              <a:rPr lang="en-US" sz="2600" dirty="0" smtClean="0"/>
              <a:t>– when analysis increments are small.</a:t>
            </a:r>
            <a:endParaRPr lang="en-US" sz="2600" dirty="0"/>
          </a:p>
        </p:txBody>
      </p:sp>
      <p:sp>
        <p:nvSpPr>
          <p:cNvPr id="13" name="Title 1"/>
          <p:cNvSpPr>
            <a:spLocks noGrp="1"/>
          </p:cNvSpPr>
          <p:nvPr>
            <p:ph type="title"/>
          </p:nvPr>
        </p:nvSpPr>
        <p:spPr>
          <a:xfrm>
            <a:off x="441434" y="0"/>
            <a:ext cx="8229600" cy="1066800"/>
          </a:xfrm>
        </p:spPr>
        <p:txBody>
          <a:bodyPr>
            <a:normAutofit/>
          </a:bodyPr>
          <a:lstStyle/>
          <a:p>
            <a:r>
              <a:rPr lang="en-US" sz="3600" dirty="0" smtClean="0">
                <a:solidFill>
                  <a:srgbClr val="FF0000"/>
                </a:solidFill>
              </a:rPr>
              <a:t>Effects of Nonlinear </a:t>
            </a:r>
            <a:r>
              <a:rPr lang="en-US" sz="3600" dirty="0">
                <a:solidFill>
                  <a:srgbClr val="FF0000"/>
                </a:solidFill>
              </a:rPr>
              <a:t>O</a:t>
            </a:r>
            <a:r>
              <a:rPr lang="en-US" sz="3600" dirty="0" smtClean="0">
                <a:solidFill>
                  <a:srgbClr val="FF0000"/>
                </a:solidFill>
              </a:rPr>
              <a:t>bservation Operator</a:t>
            </a:r>
            <a:endParaRPr lang="en-US" sz="3600" dirty="0">
              <a:solidFill>
                <a:srgbClr val="FF0000"/>
              </a:solidFill>
            </a:endParaRPr>
          </a:p>
        </p:txBody>
      </p:sp>
    </p:spTree>
    <p:extLst>
      <p:ext uri="{BB962C8B-B14F-4D97-AF65-F5344CB8AC3E}">
        <p14:creationId xmlns:p14="http://schemas.microsoft.com/office/powerpoint/2010/main" val="4212143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E</a:t>
            </a:r>
            <a:r>
              <a:rPr lang="en-US" dirty="0" smtClean="0">
                <a:solidFill>
                  <a:srgbClr val="FF0000"/>
                </a:solidFill>
              </a:rPr>
              <a:t>xperiments to Test the Hypothesis</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Experiments are designed to deliberately remove the differences of linearization or sequential </a:t>
            </a:r>
            <a:r>
              <a:rPr lang="en-US" dirty="0" err="1" smtClean="0"/>
              <a:t>v.s</a:t>
            </a:r>
            <a:r>
              <a:rPr lang="en-US" dirty="0" smtClean="0"/>
              <a:t>. simultaneous processing of </a:t>
            </a:r>
            <a:r>
              <a:rPr lang="en-US" dirty="0" err="1" smtClean="0"/>
              <a:t>EnSRF</a:t>
            </a:r>
            <a:r>
              <a:rPr lang="en-US" dirty="0" smtClean="0"/>
              <a:t> and LETKF</a:t>
            </a:r>
          </a:p>
          <a:p>
            <a:pPr lvl="1"/>
            <a:r>
              <a:rPr lang="en-US" dirty="0">
                <a:solidFill>
                  <a:srgbClr val="FF0000"/>
                </a:solidFill>
              </a:rPr>
              <a:t>E</a:t>
            </a:r>
            <a:r>
              <a:rPr lang="en-US" dirty="0" smtClean="0">
                <a:solidFill>
                  <a:srgbClr val="FF0000"/>
                </a:solidFill>
              </a:rPr>
              <a:t>xperiment 1</a:t>
            </a:r>
            <a:r>
              <a:rPr lang="en-US" dirty="0" smtClean="0"/>
              <a:t>: Thinned Z data</a:t>
            </a:r>
          </a:p>
          <a:p>
            <a:pPr lvl="1"/>
            <a:r>
              <a:rPr lang="en-US" dirty="0">
                <a:solidFill>
                  <a:srgbClr val="FF0000"/>
                </a:solidFill>
              </a:rPr>
              <a:t>E</a:t>
            </a:r>
            <a:r>
              <a:rPr lang="en-US" dirty="0" smtClean="0">
                <a:solidFill>
                  <a:srgbClr val="FF0000"/>
                </a:solidFill>
              </a:rPr>
              <a:t>xperiment 2</a:t>
            </a:r>
            <a:r>
              <a:rPr lang="en-US" dirty="0" smtClean="0"/>
              <a:t>: LETKF analysis with 2 batches of Z observations</a:t>
            </a:r>
            <a:endParaRPr lang="en-US" dirty="0"/>
          </a:p>
        </p:txBody>
      </p:sp>
    </p:spTree>
    <p:extLst>
      <p:ext uri="{BB962C8B-B14F-4D97-AF65-F5344CB8AC3E}">
        <p14:creationId xmlns:p14="http://schemas.microsoft.com/office/powerpoint/2010/main" val="3613737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220200" cy="609600"/>
          </a:xfrm>
        </p:spPr>
        <p:txBody>
          <a:bodyPr>
            <a:normAutofit fontScale="90000"/>
          </a:bodyPr>
          <a:lstStyle/>
          <a:p>
            <a:r>
              <a:rPr lang="en-US" dirty="0" smtClean="0">
                <a:solidFill>
                  <a:srgbClr val="FF0000"/>
                </a:solidFill>
              </a:rPr>
              <a:t>Experiment 1: Thinned Z Observations</a:t>
            </a:r>
            <a:endParaRPr lang="en-US" dirty="0">
              <a:solidFill>
                <a:srgbClr val="FF0000"/>
              </a:solidFill>
            </a:endParaRPr>
          </a:p>
        </p:txBody>
      </p:sp>
      <p:sp>
        <p:nvSpPr>
          <p:cNvPr id="3" name="Content Placeholder 2"/>
          <p:cNvSpPr>
            <a:spLocks noGrp="1"/>
          </p:cNvSpPr>
          <p:nvPr>
            <p:ph idx="1"/>
          </p:nvPr>
        </p:nvSpPr>
        <p:spPr>
          <a:xfrm>
            <a:off x="448540" y="1066800"/>
            <a:ext cx="8413173" cy="2286000"/>
          </a:xfrm>
        </p:spPr>
        <p:txBody>
          <a:bodyPr>
            <a:normAutofit fontScale="92500" lnSpcReduction="20000"/>
          </a:bodyPr>
          <a:lstStyle/>
          <a:p>
            <a:r>
              <a:rPr lang="en-US" dirty="0" smtClean="0"/>
              <a:t>Z observations are thinned (red dots) to have </a:t>
            </a:r>
            <a:r>
              <a:rPr lang="en-US" dirty="0" smtClean="0">
                <a:solidFill>
                  <a:srgbClr val="FF0000"/>
                </a:solidFill>
              </a:rPr>
              <a:t>spacing larger than cut-off radius </a:t>
            </a:r>
            <a:r>
              <a:rPr lang="en-US" dirty="0" smtClean="0"/>
              <a:t>in horizontal;</a:t>
            </a:r>
          </a:p>
          <a:p>
            <a:endParaRPr lang="en-US" sz="600" dirty="0" smtClean="0"/>
          </a:p>
          <a:p>
            <a:r>
              <a:rPr lang="en-US" dirty="0"/>
              <a:t>O</a:t>
            </a:r>
            <a:r>
              <a:rPr lang="en-US" dirty="0" smtClean="0"/>
              <a:t>bservations analyzed earlier have no influence on the state used by later observation operators hence not affecting linearization in </a:t>
            </a:r>
            <a:r>
              <a:rPr lang="en-US" dirty="0" err="1" smtClean="0"/>
              <a:t>EnSRF</a:t>
            </a:r>
            <a:r>
              <a:rPr lang="en-US" dirty="0" smtClean="0"/>
              <a:t>;</a:t>
            </a:r>
            <a:endParaRPr lang="en-US" dirty="0"/>
          </a:p>
        </p:txBody>
      </p:sp>
      <p:grpSp>
        <p:nvGrpSpPr>
          <p:cNvPr id="41" name="Group 40"/>
          <p:cNvGrpSpPr/>
          <p:nvPr/>
        </p:nvGrpSpPr>
        <p:grpSpPr>
          <a:xfrm>
            <a:off x="2286000" y="3657600"/>
            <a:ext cx="4343400" cy="3429000"/>
            <a:chOff x="2057400" y="2438400"/>
            <a:chExt cx="5029200" cy="3886200"/>
          </a:xfrm>
        </p:grpSpPr>
        <p:cxnSp>
          <p:nvCxnSpPr>
            <p:cNvPr id="6" name="Straight Connector 5"/>
            <p:cNvCxnSpPr/>
            <p:nvPr/>
          </p:nvCxnSpPr>
          <p:spPr>
            <a:xfrm>
              <a:off x="2057400" y="2819400"/>
              <a:ext cx="502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57400" y="3200400"/>
              <a:ext cx="502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57400" y="3581400"/>
              <a:ext cx="502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57400" y="3962400"/>
              <a:ext cx="502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57400" y="4343400"/>
              <a:ext cx="502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57400" y="4724400"/>
              <a:ext cx="502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57400" y="5105400"/>
              <a:ext cx="502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57400" y="5486400"/>
              <a:ext cx="502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057400" y="5867400"/>
              <a:ext cx="502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514600" y="2438400"/>
              <a:ext cx="0" cy="38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95600" y="2438400"/>
              <a:ext cx="0" cy="38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76600" y="2438400"/>
              <a:ext cx="0" cy="38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657600" y="2438400"/>
              <a:ext cx="0" cy="38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19600" y="2438400"/>
              <a:ext cx="0" cy="38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038600" y="2438400"/>
              <a:ext cx="0" cy="38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00600" y="2438400"/>
              <a:ext cx="0" cy="38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81600" y="2438400"/>
              <a:ext cx="0" cy="38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562600" y="2438400"/>
              <a:ext cx="0" cy="38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943600" y="2438400"/>
              <a:ext cx="0" cy="388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24600" y="2438400"/>
              <a:ext cx="0" cy="3886200"/>
            </a:xfrm>
            <a:prstGeom prst="line">
              <a:avLst/>
            </a:prstGeom>
          </p:spPr>
          <p:style>
            <a:lnRef idx="1">
              <a:schemeClr val="accent1"/>
            </a:lnRef>
            <a:fillRef idx="0">
              <a:schemeClr val="accent1"/>
            </a:fillRef>
            <a:effectRef idx="0">
              <a:schemeClr val="accent1"/>
            </a:effectRef>
            <a:fontRef idx="minor">
              <a:schemeClr val="tx1"/>
            </a:fontRef>
          </p:style>
        </p:cxnSp>
        <p:sp>
          <p:nvSpPr>
            <p:cNvPr id="28" name="Oval 27"/>
            <p:cNvSpPr/>
            <p:nvPr/>
          </p:nvSpPr>
          <p:spPr>
            <a:xfrm flipV="1">
              <a:off x="2819401" y="2667000"/>
              <a:ext cx="152399"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9" name="Oval 28"/>
            <p:cNvSpPr/>
            <p:nvPr/>
          </p:nvSpPr>
          <p:spPr>
            <a:xfrm flipV="1">
              <a:off x="2819400" y="3810000"/>
              <a:ext cx="152399"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0" name="Oval 29"/>
            <p:cNvSpPr/>
            <p:nvPr/>
          </p:nvSpPr>
          <p:spPr>
            <a:xfrm flipV="1">
              <a:off x="2819400" y="4953000"/>
              <a:ext cx="152399"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1" name="Oval 30"/>
            <p:cNvSpPr/>
            <p:nvPr/>
          </p:nvSpPr>
          <p:spPr>
            <a:xfrm flipV="1">
              <a:off x="3962401" y="4953000"/>
              <a:ext cx="152399"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2" name="Oval 31"/>
            <p:cNvSpPr/>
            <p:nvPr/>
          </p:nvSpPr>
          <p:spPr>
            <a:xfrm flipV="1">
              <a:off x="3962401" y="3810000"/>
              <a:ext cx="152399"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3" name="Oval 32"/>
            <p:cNvSpPr/>
            <p:nvPr/>
          </p:nvSpPr>
          <p:spPr>
            <a:xfrm flipV="1">
              <a:off x="3962401" y="2667000"/>
              <a:ext cx="152399"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4" name="Oval 33"/>
            <p:cNvSpPr/>
            <p:nvPr/>
          </p:nvSpPr>
          <p:spPr>
            <a:xfrm flipV="1">
              <a:off x="5105401" y="3810000"/>
              <a:ext cx="152399"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5" name="Oval 34"/>
            <p:cNvSpPr/>
            <p:nvPr/>
          </p:nvSpPr>
          <p:spPr>
            <a:xfrm flipV="1">
              <a:off x="6248401" y="3810000"/>
              <a:ext cx="152399"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6" name="Oval 35"/>
            <p:cNvSpPr/>
            <p:nvPr/>
          </p:nvSpPr>
          <p:spPr>
            <a:xfrm flipV="1">
              <a:off x="5105400" y="2667000"/>
              <a:ext cx="152399"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7" name="Oval 36"/>
            <p:cNvSpPr/>
            <p:nvPr/>
          </p:nvSpPr>
          <p:spPr>
            <a:xfrm flipV="1">
              <a:off x="6248400" y="2667000"/>
              <a:ext cx="152399"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8" name="Oval 37"/>
            <p:cNvSpPr/>
            <p:nvPr/>
          </p:nvSpPr>
          <p:spPr>
            <a:xfrm flipV="1">
              <a:off x="5105401" y="4953000"/>
              <a:ext cx="152399"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9" name="Oval 38"/>
            <p:cNvSpPr/>
            <p:nvPr/>
          </p:nvSpPr>
          <p:spPr>
            <a:xfrm flipV="1">
              <a:off x="6248401" y="4953000"/>
              <a:ext cx="152399" cy="2286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0" name="Oval 39"/>
            <p:cNvSpPr/>
            <p:nvPr/>
          </p:nvSpPr>
          <p:spPr>
            <a:xfrm>
              <a:off x="3119224" y="3007186"/>
              <a:ext cx="1798997" cy="1813560"/>
            </a:xfrm>
            <a:prstGeom prst="ellipse">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spTree>
    <p:extLst>
      <p:ext uri="{BB962C8B-B14F-4D97-AF65-F5344CB8AC3E}">
        <p14:creationId xmlns:p14="http://schemas.microsoft.com/office/powerpoint/2010/main" val="12743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219"/>
            <a:ext cx="8458200" cy="738981"/>
          </a:xfrm>
        </p:spPr>
        <p:txBody>
          <a:bodyPr>
            <a:noAutofit/>
          </a:bodyPr>
          <a:lstStyle/>
          <a:p>
            <a:r>
              <a:rPr lang="en-US" sz="3200" dirty="0" err="1" smtClean="0">
                <a:solidFill>
                  <a:srgbClr val="FF0000"/>
                </a:solidFill>
              </a:rPr>
              <a:t>EnSRF</a:t>
            </a:r>
            <a:r>
              <a:rPr lang="en-US" sz="3200" dirty="0" smtClean="0">
                <a:solidFill>
                  <a:srgbClr val="FF0000"/>
                </a:solidFill>
              </a:rPr>
              <a:t> vs LETKF with </a:t>
            </a:r>
            <a:r>
              <a:rPr lang="en-US" sz="3200" dirty="0">
                <a:solidFill>
                  <a:srgbClr val="FF0000"/>
                </a:solidFill>
              </a:rPr>
              <a:t>T</a:t>
            </a:r>
            <a:r>
              <a:rPr lang="en-US" sz="3200" dirty="0" smtClean="0">
                <a:solidFill>
                  <a:srgbClr val="FF0000"/>
                </a:solidFill>
              </a:rPr>
              <a:t>hinned Z Observations</a:t>
            </a:r>
            <a:endParaRPr lang="en-US" sz="3200"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72947"/>
            <a:ext cx="8117541" cy="4865853"/>
          </a:xfrm>
          <a:prstGeom prst="rect">
            <a:avLst/>
          </a:prstGeom>
          <a:noFill/>
          <a:ln>
            <a:noFill/>
          </a:ln>
        </p:spPr>
      </p:pic>
      <p:sp>
        <p:nvSpPr>
          <p:cNvPr id="8" name="TextBox 7"/>
          <p:cNvSpPr txBox="1"/>
          <p:nvPr/>
        </p:nvSpPr>
        <p:spPr>
          <a:xfrm>
            <a:off x="324970" y="5999202"/>
            <a:ext cx="8686800" cy="430887"/>
          </a:xfrm>
          <a:prstGeom prst="rect">
            <a:avLst/>
          </a:prstGeom>
          <a:noFill/>
        </p:spPr>
        <p:txBody>
          <a:bodyPr wrap="square" rtlCol="0">
            <a:spAutoFit/>
          </a:bodyPr>
          <a:lstStyle/>
          <a:p>
            <a:pPr algn="ctr" fontAlgn="auto">
              <a:spcBef>
                <a:spcPts val="0"/>
              </a:spcBef>
              <a:spcAft>
                <a:spcPts val="0"/>
              </a:spcAft>
            </a:pPr>
            <a:r>
              <a:rPr lang="en-US" sz="2200" dirty="0">
                <a:solidFill>
                  <a:srgbClr val="FF0000"/>
                </a:solidFill>
                <a:latin typeface="Calibri"/>
              </a:rPr>
              <a:t>D</a:t>
            </a:r>
            <a:r>
              <a:rPr lang="en-US" sz="2200" dirty="0" smtClean="0">
                <a:solidFill>
                  <a:srgbClr val="FF0000"/>
                </a:solidFill>
                <a:latin typeface="Calibri"/>
              </a:rPr>
              <a:t>ifferences between ENSRF and LETKF are mostly gone in early cycles</a:t>
            </a:r>
            <a:endParaRPr lang="en-US" sz="2200" dirty="0" smtClean="0">
              <a:solidFill>
                <a:prstClr val="black"/>
              </a:solidFill>
              <a:latin typeface="Calibri"/>
            </a:endParaRPr>
          </a:p>
        </p:txBody>
      </p:sp>
      <p:sp>
        <p:nvSpPr>
          <p:cNvPr id="9" name="Oval 8"/>
          <p:cNvSpPr/>
          <p:nvPr/>
        </p:nvSpPr>
        <p:spPr>
          <a:xfrm>
            <a:off x="2438400" y="3124200"/>
            <a:ext cx="381000" cy="7113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 name="Oval 9"/>
          <p:cNvSpPr/>
          <p:nvPr/>
        </p:nvSpPr>
        <p:spPr>
          <a:xfrm>
            <a:off x="4038600" y="3660632"/>
            <a:ext cx="381000" cy="4574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 name="Oval 10"/>
          <p:cNvSpPr/>
          <p:nvPr/>
        </p:nvSpPr>
        <p:spPr>
          <a:xfrm>
            <a:off x="4038600" y="1066800"/>
            <a:ext cx="381000" cy="4574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990962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79605"/>
          </a:xfrm>
        </p:spPr>
        <p:txBody>
          <a:bodyPr>
            <a:normAutofit fontScale="90000"/>
          </a:bodyPr>
          <a:lstStyle/>
          <a:p>
            <a:r>
              <a:rPr lang="en-US" dirty="0" smtClean="0">
                <a:solidFill>
                  <a:srgbClr val="FF0000"/>
                </a:solidFill>
              </a:rPr>
              <a:t>Exp. 2: </a:t>
            </a:r>
            <a:r>
              <a:rPr lang="en-US" dirty="0">
                <a:solidFill>
                  <a:srgbClr val="FF0000"/>
                </a:solidFill>
              </a:rPr>
              <a:t>LETKF analysis with 2 batches of </a:t>
            </a:r>
            <a:r>
              <a:rPr lang="en-US" dirty="0" smtClean="0">
                <a:solidFill>
                  <a:srgbClr val="FF0000"/>
                </a:solidFill>
              </a:rPr>
              <a:t>Z observations</a:t>
            </a:r>
            <a:r>
              <a:rPr lang="en-US" dirty="0"/>
              <a:t/>
            </a:r>
            <a:br>
              <a:rPr lang="en-US" dirty="0"/>
            </a:br>
            <a:r>
              <a:rPr lang="en-US" dirty="0" smtClean="0"/>
              <a:t> </a:t>
            </a:r>
            <a:endParaRPr lang="en-US" dirty="0"/>
          </a:p>
        </p:txBody>
      </p:sp>
      <p:sp>
        <p:nvSpPr>
          <p:cNvPr id="3" name="Content Placeholder 2"/>
          <p:cNvSpPr>
            <a:spLocks noGrp="1"/>
          </p:cNvSpPr>
          <p:nvPr>
            <p:ph idx="1"/>
          </p:nvPr>
        </p:nvSpPr>
        <p:spPr>
          <a:xfrm>
            <a:off x="609600" y="1600200"/>
            <a:ext cx="8077200" cy="4525963"/>
          </a:xfrm>
        </p:spPr>
        <p:txBody>
          <a:bodyPr>
            <a:normAutofit fontScale="92500" lnSpcReduction="10000"/>
          </a:bodyPr>
          <a:lstStyle/>
          <a:p>
            <a:r>
              <a:rPr lang="en-US" dirty="0" smtClean="0"/>
              <a:t>Z observations are split into 2 batches: </a:t>
            </a:r>
          </a:p>
          <a:p>
            <a:pPr lvl="1"/>
            <a:r>
              <a:rPr lang="en-US" dirty="0" smtClean="0"/>
              <a:t>batch 1 includes thinned data used in Exp.1;</a:t>
            </a:r>
          </a:p>
          <a:p>
            <a:pPr lvl="1"/>
            <a:r>
              <a:rPr lang="en-US" dirty="0" smtClean="0"/>
              <a:t>batch 2 includes the remaining data;</a:t>
            </a:r>
          </a:p>
          <a:p>
            <a:pPr lvl="1"/>
            <a:endParaRPr lang="en-US" sz="1800" dirty="0" smtClean="0"/>
          </a:p>
          <a:p>
            <a:pPr marL="285750" indent="-285750"/>
            <a:r>
              <a:rPr lang="en-US" dirty="0" smtClean="0">
                <a:solidFill>
                  <a:srgbClr val="FF0000"/>
                </a:solidFill>
              </a:rPr>
              <a:t>LETKF effectively runs </a:t>
            </a:r>
            <a:r>
              <a:rPr lang="en-US" dirty="0">
                <a:solidFill>
                  <a:srgbClr val="FF0000"/>
                </a:solidFill>
              </a:rPr>
              <a:t>in </a:t>
            </a:r>
            <a:r>
              <a:rPr lang="en-US" dirty="0" smtClean="0">
                <a:solidFill>
                  <a:srgbClr val="FF0000"/>
                </a:solidFill>
              </a:rPr>
              <a:t>a partially </a:t>
            </a:r>
            <a:r>
              <a:rPr lang="en-US" dirty="0">
                <a:solidFill>
                  <a:srgbClr val="FF0000"/>
                </a:solidFill>
              </a:rPr>
              <a:t>sequential </a:t>
            </a:r>
            <a:r>
              <a:rPr lang="en-US" dirty="0" smtClean="0">
                <a:solidFill>
                  <a:srgbClr val="FF0000"/>
                </a:solidFill>
              </a:rPr>
              <a:t>processing mode</a:t>
            </a:r>
            <a:r>
              <a:rPr lang="en-US" dirty="0" smtClean="0"/>
              <a:t>;</a:t>
            </a:r>
          </a:p>
          <a:p>
            <a:pPr marL="285750" indent="-285750"/>
            <a:endParaRPr lang="en-US" sz="1700" dirty="0"/>
          </a:p>
          <a:p>
            <a:pPr marL="285750" indent="-285750"/>
            <a:r>
              <a:rPr lang="en-US" dirty="0"/>
              <a:t>By providing better prior ensemble for </a:t>
            </a:r>
            <a:r>
              <a:rPr lang="en-US" dirty="0" smtClean="0"/>
              <a:t>the 2</a:t>
            </a:r>
            <a:r>
              <a:rPr lang="en-US" baseline="30000" dirty="0" smtClean="0"/>
              <a:t>nd</a:t>
            </a:r>
            <a:r>
              <a:rPr lang="en-US" dirty="0" smtClean="0"/>
              <a:t> </a:t>
            </a:r>
            <a:r>
              <a:rPr lang="en-US" dirty="0"/>
              <a:t>batch </a:t>
            </a:r>
            <a:r>
              <a:rPr lang="en-US" dirty="0" smtClean="0"/>
              <a:t>LETKF </a:t>
            </a:r>
            <a:r>
              <a:rPr lang="en-US" dirty="0"/>
              <a:t>analysis, </a:t>
            </a:r>
            <a:r>
              <a:rPr lang="en-US" dirty="0" smtClean="0"/>
              <a:t>effects of linearization are reduced.</a:t>
            </a:r>
            <a:endParaRPr lang="en-US" dirty="0"/>
          </a:p>
          <a:p>
            <a:endParaRPr lang="en-US" dirty="0"/>
          </a:p>
        </p:txBody>
      </p:sp>
    </p:spTree>
    <p:extLst>
      <p:ext uri="{BB962C8B-B14F-4D97-AF65-F5344CB8AC3E}">
        <p14:creationId xmlns:p14="http://schemas.microsoft.com/office/powerpoint/2010/main" val="1356658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0"/>
            <a:ext cx="8229600" cy="609600"/>
          </a:xfrm>
        </p:spPr>
        <p:txBody>
          <a:bodyPr/>
          <a:lstStyle/>
          <a:p>
            <a:pPr marL="0" indent="0" algn="ctr">
              <a:buNone/>
            </a:pPr>
            <a:r>
              <a:rPr lang="en-US" dirty="0" smtClean="0">
                <a:solidFill>
                  <a:srgbClr val="FF0000"/>
                </a:solidFill>
              </a:rPr>
              <a:t>LETKF with 2 Batches of Z Observations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88" y="533400"/>
            <a:ext cx="8697297" cy="5130461"/>
          </a:xfrm>
          <a:prstGeom prst="rect">
            <a:avLst/>
          </a:prstGeom>
          <a:noFill/>
          <a:ln>
            <a:noFill/>
          </a:ln>
        </p:spPr>
      </p:pic>
      <p:sp>
        <p:nvSpPr>
          <p:cNvPr id="7" name="TextBox 6"/>
          <p:cNvSpPr txBox="1"/>
          <p:nvPr/>
        </p:nvSpPr>
        <p:spPr>
          <a:xfrm>
            <a:off x="228600" y="5943600"/>
            <a:ext cx="8520285" cy="646331"/>
          </a:xfrm>
          <a:prstGeom prst="rect">
            <a:avLst/>
          </a:prstGeom>
          <a:noFill/>
        </p:spPr>
        <p:txBody>
          <a:bodyPr wrap="square" rtlCol="0">
            <a:spAutoFit/>
          </a:bodyPr>
          <a:lstStyle/>
          <a:p>
            <a:pPr algn="ctr" fontAlgn="auto">
              <a:spcBef>
                <a:spcPts val="0"/>
              </a:spcBef>
              <a:spcAft>
                <a:spcPts val="0"/>
              </a:spcAft>
            </a:pPr>
            <a:r>
              <a:rPr lang="en-US" sz="1800" b="1" dirty="0" smtClean="0">
                <a:solidFill>
                  <a:srgbClr val="FF0000"/>
                </a:solidFill>
                <a:latin typeface="Calibri"/>
              </a:rPr>
              <a:t>LETKF with 2 batches is much closer to </a:t>
            </a:r>
            <a:r>
              <a:rPr lang="en-US" sz="1800" b="1" dirty="0" err="1" smtClean="0">
                <a:solidFill>
                  <a:srgbClr val="FF0000"/>
                </a:solidFill>
                <a:latin typeface="Calibri"/>
              </a:rPr>
              <a:t>EnSRF</a:t>
            </a:r>
            <a:r>
              <a:rPr lang="en-US" sz="1800" b="1" dirty="0" smtClean="0">
                <a:solidFill>
                  <a:srgbClr val="FF0000"/>
                </a:solidFill>
                <a:latin typeface="Calibri"/>
              </a:rPr>
              <a:t> than LETKF with 1 batch</a:t>
            </a:r>
            <a:r>
              <a:rPr lang="en-US" sz="1800" b="1" dirty="0" smtClean="0">
                <a:solidFill>
                  <a:prstClr val="black"/>
                </a:solidFill>
                <a:latin typeface="Calibri"/>
              </a:rPr>
              <a:t>. </a:t>
            </a:r>
          </a:p>
          <a:p>
            <a:pPr algn="ctr" fontAlgn="auto">
              <a:spcBef>
                <a:spcPts val="0"/>
              </a:spcBef>
              <a:spcAft>
                <a:spcPts val="0"/>
              </a:spcAft>
            </a:pPr>
            <a:r>
              <a:rPr lang="en-US" sz="1800" b="1" dirty="0" smtClean="0">
                <a:solidFill>
                  <a:prstClr val="black"/>
                </a:solidFill>
                <a:latin typeface="Calibri"/>
              </a:rPr>
              <a:t>Can be seen more clearly from RMSD of </a:t>
            </a:r>
            <a:r>
              <a:rPr lang="en-US" sz="1800" b="1" dirty="0" err="1" smtClean="0">
                <a:solidFill>
                  <a:prstClr val="black"/>
                </a:solidFill>
                <a:latin typeface="Calibri"/>
              </a:rPr>
              <a:t>Vr</a:t>
            </a:r>
            <a:r>
              <a:rPr lang="en-US" sz="1800" b="1" dirty="0">
                <a:solidFill>
                  <a:prstClr val="black"/>
                </a:solidFill>
                <a:latin typeface="Calibri"/>
              </a:rPr>
              <a:t> </a:t>
            </a:r>
            <a:r>
              <a:rPr lang="en-US" sz="1800" b="1" dirty="0" smtClean="0">
                <a:solidFill>
                  <a:prstClr val="black"/>
                </a:solidFill>
                <a:latin typeface="Calibri"/>
              </a:rPr>
              <a:t>and Z (not shown)</a:t>
            </a:r>
            <a:endParaRPr lang="en-US" sz="1800" b="1" dirty="0">
              <a:solidFill>
                <a:prstClr val="black"/>
              </a:solidFill>
              <a:latin typeface="Calibri"/>
            </a:endParaRPr>
          </a:p>
        </p:txBody>
      </p:sp>
      <p:sp>
        <p:nvSpPr>
          <p:cNvPr id="6" name="Oval 5"/>
          <p:cNvSpPr/>
          <p:nvPr/>
        </p:nvSpPr>
        <p:spPr>
          <a:xfrm>
            <a:off x="1981200" y="3098630"/>
            <a:ext cx="381000" cy="7113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 name="Oval 7"/>
          <p:cNvSpPr/>
          <p:nvPr/>
        </p:nvSpPr>
        <p:spPr>
          <a:xfrm>
            <a:off x="3733800" y="762000"/>
            <a:ext cx="381000" cy="7113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 name="TextBox 8"/>
          <p:cNvSpPr txBox="1"/>
          <p:nvPr/>
        </p:nvSpPr>
        <p:spPr>
          <a:xfrm>
            <a:off x="5562600" y="5606844"/>
            <a:ext cx="1083823" cy="369332"/>
          </a:xfrm>
          <a:prstGeom prst="rect">
            <a:avLst/>
          </a:prstGeom>
          <a:noFill/>
        </p:spPr>
        <p:txBody>
          <a:bodyPr wrap="none" rtlCol="0">
            <a:spAutoFit/>
          </a:bodyPr>
          <a:lstStyle/>
          <a:p>
            <a:pPr fontAlgn="auto">
              <a:spcBef>
                <a:spcPts val="0"/>
              </a:spcBef>
              <a:spcAft>
                <a:spcPts val="0"/>
              </a:spcAft>
            </a:pPr>
            <a:r>
              <a:rPr lang="en-US" sz="1800" b="1" dirty="0" smtClean="0">
                <a:solidFill>
                  <a:srgbClr val="0070C0"/>
                </a:solidFill>
                <a:latin typeface="Calibri"/>
              </a:rPr>
              <a:t>2 batches</a:t>
            </a:r>
            <a:endParaRPr lang="en-US" sz="1800" b="1" dirty="0">
              <a:solidFill>
                <a:srgbClr val="0070C0"/>
              </a:solidFill>
              <a:latin typeface="Calibri"/>
            </a:endParaRPr>
          </a:p>
        </p:txBody>
      </p:sp>
      <p:sp>
        <p:nvSpPr>
          <p:cNvPr id="10" name="Oval 9"/>
          <p:cNvSpPr/>
          <p:nvPr/>
        </p:nvSpPr>
        <p:spPr>
          <a:xfrm>
            <a:off x="268045" y="762000"/>
            <a:ext cx="381000" cy="7113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 name="Oval 10"/>
          <p:cNvSpPr/>
          <p:nvPr/>
        </p:nvSpPr>
        <p:spPr>
          <a:xfrm>
            <a:off x="3731111" y="3352800"/>
            <a:ext cx="381000" cy="7113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059268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solidFill>
                  <a:srgbClr val="FF0000"/>
                </a:solidFill>
              </a:rPr>
              <a:t>Summary and Conclusions</a:t>
            </a:r>
            <a:endParaRPr lang="en-US" dirty="0">
              <a:solidFill>
                <a:srgbClr val="FF0000"/>
              </a:solidFill>
            </a:endParaRPr>
          </a:p>
        </p:txBody>
      </p:sp>
      <p:sp>
        <p:nvSpPr>
          <p:cNvPr id="3" name="Content Placeholder 2"/>
          <p:cNvSpPr>
            <a:spLocks noGrp="1"/>
          </p:cNvSpPr>
          <p:nvPr>
            <p:ph idx="1"/>
          </p:nvPr>
        </p:nvSpPr>
        <p:spPr>
          <a:xfrm>
            <a:off x="228600" y="762000"/>
            <a:ext cx="8686800" cy="5867400"/>
          </a:xfrm>
        </p:spPr>
        <p:txBody>
          <a:bodyPr>
            <a:normAutofit fontScale="85000" lnSpcReduction="20000"/>
          </a:bodyPr>
          <a:lstStyle/>
          <a:p>
            <a:pPr>
              <a:spcBef>
                <a:spcPts val="1200"/>
              </a:spcBef>
            </a:pPr>
            <a:r>
              <a:rPr lang="en-US" dirty="0" smtClean="0">
                <a:solidFill>
                  <a:srgbClr val="FF0000"/>
                </a:solidFill>
              </a:rPr>
              <a:t>LETKF</a:t>
            </a:r>
            <a:r>
              <a:rPr lang="en-US" dirty="0" smtClean="0"/>
              <a:t> can effectively </a:t>
            </a:r>
            <a:r>
              <a:rPr lang="en-US" dirty="0"/>
              <a:t>assimilate </a:t>
            </a:r>
            <a:r>
              <a:rPr lang="en-US" dirty="0" smtClean="0"/>
              <a:t>radar </a:t>
            </a:r>
            <a:r>
              <a:rPr lang="en-US" dirty="0"/>
              <a:t>observations and produce </a:t>
            </a:r>
            <a:r>
              <a:rPr lang="en-US" dirty="0" smtClean="0">
                <a:solidFill>
                  <a:srgbClr val="FF0000"/>
                </a:solidFill>
              </a:rPr>
              <a:t>similar analyses as </a:t>
            </a:r>
            <a:r>
              <a:rPr lang="en-US" dirty="0" err="1" smtClean="0">
                <a:solidFill>
                  <a:srgbClr val="FF0000"/>
                </a:solidFill>
              </a:rPr>
              <a:t>EnSRF</a:t>
            </a:r>
            <a:r>
              <a:rPr lang="en-US" dirty="0" smtClean="0">
                <a:solidFill>
                  <a:srgbClr val="FF0000"/>
                </a:solidFill>
              </a:rPr>
              <a:t> </a:t>
            </a:r>
            <a:r>
              <a:rPr lang="en-US" dirty="0">
                <a:solidFill>
                  <a:srgbClr val="FF0000"/>
                </a:solidFill>
              </a:rPr>
              <a:t>after a few DA cycles</a:t>
            </a:r>
            <a:r>
              <a:rPr lang="en-US" dirty="0" smtClean="0"/>
              <a:t>. </a:t>
            </a:r>
            <a:endParaRPr lang="en-US" dirty="0"/>
          </a:p>
          <a:p>
            <a:pPr>
              <a:spcBef>
                <a:spcPts val="1200"/>
              </a:spcBef>
            </a:pPr>
            <a:r>
              <a:rPr lang="en-US" dirty="0"/>
              <a:t>The </a:t>
            </a:r>
            <a:r>
              <a:rPr lang="en-US" dirty="0">
                <a:solidFill>
                  <a:srgbClr val="FF0000"/>
                </a:solidFill>
              </a:rPr>
              <a:t>optimal cut-off radius </a:t>
            </a:r>
            <a:r>
              <a:rPr lang="en-US" dirty="0"/>
              <a:t>for </a:t>
            </a:r>
            <a:r>
              <a:rPr lang="en-US" dirty="0" smtClean="0"/>
              <a:t>R-localization in LETKF </a:t>
            </a:r>
            <a:r>
              <a:rPr lang="en-US" dirty="0"/>
              <a:t>is shorter, </a:t>
            </a:r>
            <a:r>
              <a:rPr lang="en-US" dirty="0" smtClean="0"/>
              <a:t>but that for regulated </a:t>
            </a:r>
            <a:r>
              <a:rPr lang="en-US" dirty="0"/>
              <a:t>R-localization </a:t>
            </a:r>
            <a:r>
              <a:rPr lang="en-US" dirty="0" smtClean="0"/>
              <a:t>is similar to that of B-localization in </a:t>
            </a:r>
            <a:r>
              <a:rPr lang="en-US" dirty="0" err="1" smtClean="0"/>
              <a:t>EnSRF</a:t>
            </a:r>
            <a:r>
              <a:rPr lang="en-US" dirty="0" smtClean="0"/>
              <a:t>; </a:t>
            </a:r>
          </a:p>
          <a:p>
            <a:pPr>
              <a:spcBef>
                <a:spcPts val="1200"/>
              </a:spcBef>
            </a:pPr>
            <a:r>
              <a:rPr lang="en-US" dirty="0" smtClean="0"/>
              <a:t>Simultaneous processing in </a:t>
            </a:r>
            <a:r>
              <a:rPr lang="en-US" dirty="0">
                <a:solidFill>
                  <a:srgbClr val="FF0000"/>
                </a:solidFill>
              </a:rPr>
              <a:t>LETKF </a:t>
            </a:r>
            <a:r>
              <a:rPr lang="en-US" dirty="0" smtClean="0">
                <a:solidFill>
                  <a:srgbClr val="FF0000"/>
                </a:solidFill>
              </a:rPr>
              <a:t>appears to produce slightly more balanced analyses </a:t>
            </a:r>
            <a:r>
              <a:rPr lang="en-US" dirty="0" smtClean="0"/>
              <a:t>than serial </a:t>
            </a:r>
            <a:r>
              <a:rPr lang="en-US" dirty="0" err="1" smtClean="0"/>
              <a:t>EnSRF</a:t>
            </a:r>
            <a:r>
              <a:rPr lang="en-US" dirty="0" smtClean="0"/>
              <a:t> when </a:t>
            </a:r>
            <a:r>
              <a:rPr lang="en-US" dirty="0" smtClean="0">
                <a:solidFill>
                  <a:srgbClr val="FF0000"/>
                </a:solidFill>
              </a:rPr>
              <a:t>assimilating linear </a:t>
            </a:r>
            <a:r>
              <a:rPr lang="en-US" dirty="0" err="1" smtClean="0">
                <a:solidFill>
                  <a:srgbClr val="FF0000"/>
                </a:solidFill>
              </a:rPr>
              <a:t>Vr</a:t>
            </a:r>
            <a:r>
              <a:rPr lang="en-US" dirty="0" smtClean="0">
                <a:solidFill>
                  <a:srgbClr val="FF0000"/>
                </a:solidFill>
              </a:rPr>
              <a:t> data</a:t>
            </a:r>
            <a:r>
              <a:rPr lang="en-US" dirty="0" smtClean="0"/>
              <a:t>;</a:t>
            </a:r>
            <a:endParaRPr lang="en-US" dirty="0"/>
          </a:p>
          <a:p>
            <a:pPr>
              <a:spcBef>
                <a:spcPts val="1200"/>
              </a:spcBef>
            </a:pPr>
            <a:r>
              <a:rPr lang="en-US" dirty="0" err="1">
                <a:solidFill>
                  <a:srgbClr val="FF0000"/>
                </a:solidFill>
              </a:rPr>
              <a:t>EnSRF</a:t>
            </a:r>
            <a:r>
              <a:rPr lang="en-US" dirty="0">
                <a:solidFill>
                  <a:srgbClr val="FF0000"/>
                </a:solidFill>
              </a:rPr>
              <a:t> outperforms LETKF </a:t>
            </a:r>
            <a:r>
              <a:rPr lang="en-US" dirty="0" smtClean="0">
                <a:solidFill>
                  <a:srgbClr val="FF0000"/>
                </a:solidFill>
              </a:rPr>
              <a:t>noticeably when assimilating nonlinear Z data during the initial cycles </a:t>
            </a:r>
            <a:r>
              <a:rPr lang="en-US" dirty="0" smtClean="0"/>
              <a:t>when state estimation is poor;</a:t>
            </a:r>
          </a:p>
          <a:p>
            <a:pPr>
              <a:spcBef>
                <a:spcPts val="1200"/>
              </a:spcBef>
            </a:pPr>
            <a:r>
              <a:rPr lang="en-US" dirty="0" smtClean="0"/>
              <a:t>The differences are demonstrated to be due to different </a:t>
            </a:r>
            <a:r>
              <a:rPr lang="en-US" dirty="0" smtClean="0">
                <a:solidFill>
                  <a:srgbClr val="FF0000"/>
                </a:solidFill>
              </a:rPr>
              <a:t>degrees of effective linearization </a:t>
            </a:r>
            <a:r>
              <a:rPr lang="en-US" dirty="0" smtClean="0"/>
              <a:t>of the nonlinear Z operator, essentially due to </a:t>
            </a:r>
            <a:r>
              <a:rPr lang="en-US" dirty="0" smtClean="0">
                <a:solidFill>
                  <a:srgbClr val="FF0000"/>
                </a:solidFill>
              </a:rPr>
              <a:t>sequential </a:t>
            </a:r>
            <a:r>
              <a:rPr lang="en-US" dirty="0" err="1" smtClean="0">
                <a:solidFill>
                  <a:srgbClr val="FF0000"/>
                </a:solidFill>
              </a:rPr>
              <a:t>v.s</a:t>
            </a:r>
            <a:r>
              <a:rPr lang="en-US" dirty="0" smtClean="0">
                <a:solidFill>
                  <a:srgbClr val="FF0000"/>
                </a:solidFill>
              </a:rPr>
              <a:t>. serial data processing</a:t>
            </a:r>
            <a:r>
              <a:rPr lang="en-US" dirty="0" smtClean="0"/>
              <a:t>.</a:t>
            </a:r>
          </a:p>
        </p:txBody>
      </p:sp>
    </p:spTree>
    <p:extLst>
      <p:ext uri="{BB962C8B-B14F-4D97-AF65-F5344CB8AC3E}">
        <p14:creationId xmlns:p14="http://schemas.microsoft.com/office/powerpoint/2010/main" val="379981409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12150" cy="971550"/>
          </a:xfrm>
        </p:spPr>
        <p:txBody>
          <a:bodyPr/>
          <a:lstStyle/>
          <a:p>
            <a:pPr algn="ctr"/>
            <a:r>
              <a:rPr lang="en-US" dirty="0" err="1" smtClean="0"/>
              <a:t>EnKF</a:t>
            </a:r>
            <a:r>
              <a:rPr lang="en-US" dirty="0" smtClean="0"/>
              <a:t> for Storm-Scale DA - Summary</a:t>
            </a:r>
            <a:endParaRPr lang="en-US" dirty="0"/>
          </a:p>
        </p:txBody>
      </p:sp>
      <p:sp>
        <p:nvSpPr>
          <p:cNvPr id="3" name="Content Placeholder 2"/>
          <p:cNvSpPr>
            <a:spLocks noGrp="1"/>
          </p:cNvSpPr>
          <p:nvPr>
            <p:ph idx="1"/>
          </p:nvPr>
        </p:nvSpPr>
        <p:spPr>
          <a:xfrm>
            <a:off x="152400" y="838200"/>
            <a:ext cx="8991600" cy="5257800"/>
          </a:xfrm>
        </p:spPr>
        <p:txBody>
          <a:bodyPr/>
          <a:lstStyle/>
          <a:p>
            <a:pPr>
              <a:spcBef>
                <a:spcPts val="800"/>
              </a:spcBef>
            </a:pPr>
            <a:r>
              <a:rPr lang="en-US" sz="2000" dirty="0" smtClean="0"/>
              <a:t>Capable of dealing with complex ice and multi-moment microphysics, which reduce model error;</a:t>
            </a:r>
          </a:p>
          <a:p>
            <a:pPr>
              <a:spcBef>
                <a:spcPts val="800"/>
              </a:spcBef>
            </a:pPr>
            <a:r>
              <a:rPr lang="en-US" sz="2000" dirty="0" smtClean="0"/>
              <a:t>Effective in assimilating reflectivity data;</a:t>
            </a:r>
          </a:p>
          <a:p>
            <a:pPr>
              <a:spcBef>
                <a:spcPts val="800"/>
              </a:spcBef>
            </a:pPr>
            <a:r>
              <a:rPr lang="en-US" sz="2000" dirty="0" smtClean="0"/>
              <a:t>Can assimilate </a:t>
            </a:r>
            <a:r>
              <a:rPr lang="en-US" sz="2000" dirty="0" err="1" smtClean="0"/>
              <a:t>polarimetric</a:t>
            </a:r>
            <a:r>
              <a:rPr lang="en-US" sz="2000" dirty="0" smtClean="0"/>
              <a:t> radar data directly;</a:t>
            </a:r>
          </a:p>
          <a:p>
            <a:pPr>
              <a:spcBef>
                <a:spcPts val="800"/>
              </a:spcBef>
            </a:pPr>
            <a:r>
              <a:rPr lang="en-US" sz="2000" dirty="0"/>
              <a:t>Can assimilate attenuated reflectivity</a:t>
            </a:r>
            <a:r>
              <a:rPr lang="en-US" sz="2000" dirty="0" smtClean="0"/>
              <a:t> </a:t>
            </a:r>
            <a:r>
              <a:rPr lang="en-US" sz="2000" dirty="0"/>
              <a:t>directly (not shown</a:t>
            </a:r>
            <a:r>
              <a:rPr lang="en-US" sz="2000" dirty="0" smtClean="0"/>
              <a:t>)</a:t>
            </a:r>
          </a:p>
          <a:p>
            <a:pPr>
              <a:spcBef>
                <a:spcPts val="800"/>
              </a:spcBef>
            </a:pPr>
            <a:r>
              <a:rPr lang="en-US" sz="2000" dirty="0" smtClean="0"/>
              <a:t>Does not require </a:t>
            </a:r>
            <a:r>
              <a:rPr lang="en-US" sz="2000" dirty="0" err="1" smtClean="0"/>
              <a:t>adjoint</a:t>
            </a:r>
            <a:r>
              <a:rPr lang="en-US" sz="2000" dirty="0" smtClean="0"/>
              <a:t> model;</a:t>
            </a:r>
          </a:p>
          <a:p>
            <a:pPr>
              <a:spcBef>
                <a:spcPts val="800"/>
              </a:spcBef>
            </a:pPr>
            <a:r>
              <a:rPr lang="en-US" sz="2000" dirty="0" smtClean="0"/>
              <a:t>Algorithm more parallelization-friendly than 4DVAR;</a:t>
            </a:r>
          </a:p>
          <a:p>
            <a:pPr>
              <a:spcBef>
                <a:spcPts val="800"/>
              </a:spcBef>
            </a:pPr>
            <a:r>
              <a:rPr lang="en-US" sz="2000" dirty="0" smtClean="0"/>
              <a:t>Can produce much more balanced analyses than 3DVar;</a:t>
            </a:r>
          </a:p>
          <a:p>
            <a:pPr>
              <a:spcBef>
                <a:spcPts val="800"/>
              </a:spcBef>
            </a:pPr>
            <a:r>
              <a:rPr lang="en-US" sz="2000" dirty="0" smtClean="0"/>
              <a:t>Can update and provide ensemble perturbations for </a:t>
            </a:r>
            <a:r>
              <a:rPr lang="en-US" sz="2000" dirty="0" err="1" smtClean="0"/>
              <a:t>EnVar</a:t>
            </a:r>
            <a:r>
              <a:rPr lang="en-US" sz="2000" dirty="0" smtClean="0"/>
              <a:t> hybrid;</a:t>
            </a:r>
          </a:p>
          <a:p>
            <a:pPr>
              <a:spcBef>
                <a:spcPts val="800"/>
              </a:spcBef>
            </a:pPr>
            <a:r>
              <a:rPr lang="en-US" sz="2000" dirty="0" smtClean="0"/>
              <a:t>4DEnKF outperforms 3DEnKF;</a:t>
            </a:r>
          </a:p>
          <a:p>
            <a:pPr>
              <a:spcBef>
                <a:spcPts val="800"/>
              </a:spcBef>
            </a:pPr>
            <a:r>
              <a:rPr lang="en-US" sz="2000" dirty="0" err="1" smtClean="0"/>
              <a:t>iEnKF</a:t>
            </a:r>
            <a:r>
              <a:rPr lang="en-US" sz="2000" dirty="0" smtClean="0"/>
              <a:t> helps during initial cycles;</a:t>
            </a:r>
          </a:p>
          <a:p>
            <a:pPr>
              <a:spcBef>
                <a:spcPts val="800"/>
              </a:spcBef>
            </a:pPr>
            <a:r>
              <a:rPr lang="en-US" sz="2000" dirty="0" err="1" smtClean="0"/>
              <a:t>EnKF</a:t>
            </a:r>
            <a:r>
              <a:rPr lang="en-US" sz="2000" dirty="0" smtClean="0"/>
              <a:t> and LETKF very similar, more difference found with NL </a:t>
            </a:r>
            <a:r>
              <a:rPr lang="en-US" sz="2000" dirty="0" err="1" smtClean="0"/>
              <a:t>obs</a:t>
            </a:r>
            <a:r>
              <a:rPr lang="en-US" sz="2000" dirty="0" smtClean="0"/>
              <a:t> operator;</a:t>
            </a:r>
          </a:p>
          <a:p>
            <a:pPr>
              <a:spcBef>
                <a:spcPts val="800"/>
              </a:spcBef>
            </a:pPr>
            <a:r>
              <a:rPr lang="en-US" sz="2000" dirty="0" smtClean="0"/>
              <a:t>Can retrieve MP DSD parameters;</a:t>
            </a:r>
          </a:p>
          <a:p>
            <a:pPr>
              <a:spcBef>
                <a:spcPts val="800"/>
              </a:spcBef>
            </a:pPr>
            <a:r>
              <a:rPr lang="en-US" sz="2000" dirty="0" smtClean="0"/>
              <a:t>We are at the stage of performing </a:t>
            </a:r>
            <a:r>
              <a:rPr lang="en-US" sz="2000" dirty="0" err="1" smtClean="0"/>
              <a:t>realtime</a:t>
            </a:r>
            <a:r>
              <a:rPr lang="en-US" sz="2000" dirty="0" smtClean="0"/>
              <a:t> testing.</a:t>
            </a:r>
          </a:p>
          <a:p>
            <a:endParaRPr lang="en-US" dirty="0"/>
          </a:p>
        </p:txBody>
      </p:sp>
    </p:spTree>
    <p:extLst>
      <p:ext uri="{BB962C8B-B14F-4D97-AF65-F5344CB8AC3E}">
        <p14:creationId xmlns:p14="http://schemas.microsoft.com/office/powerpoint/2010/main" val="11522996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214313"/>
            <a:ext cx="8312150" cy="471487"/>
          </a:xfrm>
        </p:spPr>
        <p:txBody>
          <a:bodyPr/>
          <a:lstStyle/>
          <a:p>
            <a:pPr algn="ctr"/>
            <a:r>
              <a:rPr lang="en-US" dirty="0" smtClean="0"/>
              <a:t>Important Questions</a:t>
            </a:r>
            <a:endParaRPr lang="en-US" dirty="0"/>
          </a:p>
        </p:txBody>
      </p:sp>
      <p:sp>
        <p:nvSpPr>
          <p:cNvPr id="3" name="Content Placeholder 2"/>
          <p:cNvSpPr>
            <a:spLocks noGrp="1"/>
          </p:cNvSpPr>
          <p:nvPr>
            <p:ph idx="1"/>
          </p:nvPr>
        </p:nvSpPr>
        <p:spPr>
          <a:xfrm>
            <a:off x="152400" y="838200"/>
            <a:ext cx="8839200" cy="5410200"/>
          </a:xfrm>
        </p:spPr>
        <p:txBody>
          <a:bodyPr/>
          <a:lstStyle/>
          <a:p>
            <a:r>
              <a:rPr lang="en-US" sz="2800" dirty="0" smtClean="0"/>
              <a:t>3D/4DEnVar </a:t>
            </a:r>
            <a:r>
              <a:rPr lang="en-US" sz="2800" dirty="0" err="1" smtClean="0"/>
              <a:t>v.s</a:t>
            </a:r>
            <a:r>
              <a:rPr lang="en-US" sz="2800" dirty="0" smtClean="0"/>
              <a:t>. 3D/4DEnKF</a:t>
            </a:r>
          </a:p>
          <a:p>
            <a:pPr lvl="1"/>
            <a:r>
              <a:rPr lang="en-US" sz="2000" dirty="0" smtClean="0"/>
              <a:t>Any value of static B at all at convective scale?</a:t>
            </a:r>
          </a:p>
          <a:p>
            <a:pPr lvl="1"/>
            <a:r>
              <a:rPr lang="en-US" sz="2000" dirty="0" smtClean="0"/>
              <a:t>Equation constraint and state space localization?</a:t>
            </a:r>
          </a:p>
          <a:p>
            <a:pPr lvl="1"/>
            <a:r>
              <a:rPr lang="en-US" sz="2000" dirty="0" smtClean="0"/>
              <a:t>Multi-scale issue? How to deal with localization for very different spatial characteristics (radar/satellite versus </a:t>
            </a:r>
            <a:r>
              <a:rPr lang="en-US" sz="2000" dirty="0" err="1" smtClean="0"/>
              <a:t>rawinsondes</a:t>
            </a:r>
            <a:r>
              <a:rPr lang="en-US" sz="2000" dirty="0" smtClean="0"/>
              <a:t>)?</a:t>
            </a:r>
          </a:p>
          <a:p>
            <a:pPr lvl="1"/>
            <a:r>
              <a:rPr lang="en-US" sz="2000" dirty="0" smtClean="0"/>
              <a:t>Spatially adaptive localization (convective </a:t>
            </a:r>
            <a:r>
              <a:rPr lang="en-US" sz="2000" dirty="0" err="1" smtClean="0"/>
              <a:t>v.s</a:t>
            </a:r>
            <a:r>
              <a:rPr lang="en-US" sz="2000" dirty="0" smtClean="0"/>
              <a:t>. clear air regions)?</a:t>
            </a:r>
          </a:p>
          <a:p>
            <a:pPr lvl="1"/>
            <a:r>
              <a:rPr lang="en-US" sz="2000" dirty="0" err="1" smtClean="0"/>
              <a:t>Adjoint</a:t>
            </a:r>
            <a:r>
              <a:rPr lang="en-US" sz="2000" dirty="0" smtClean="0"/>
              <a:t>-based 4DVar difficult – how to properly localize for fast moving storms in 4DEnVar/4DEnKF when flow-following localization is important?</a:t>
            </a:r>
          </a:p>
          <a:p>
            <a:pPr lvl="1"/>
            <a:r>
              <a:rPr lang="en-US" sz="2000" dirty="0" smtClean="0"/>
              <a:t>Running-in-Place/iterative </a:t>
            </a:r>
            <a:r>
              <a:rPr lang="en-US" sz="2000" dirty="0" err="1" smtClean="0"/>
              <a:t>EnKF</a:t>
            </a:r>
            <a:r>
              <a:rPr lang="en-US" sz="2000" dirty="0" smtClean="0"/>
              <a:t> – how useful and when to use?</a:t>
            </a:r>
          </a:p>
          <a:p>
            <a:pPr lvl="1"/>
            <a:r>
              <a:rPr lang="en-US" sz="2000" dirty="0" err="1" smtClean="0"/>
              <a:t>EnSRF</a:t>
            </a:r>
            <a:r>
              <a:rPr lang="en-US" sz="2000" dirty="0" smtClean="0"/>
              <a:t> </a:t>
            </a:r>
            <a:r>
              <a:rPr lang="en-US" sz="2000" dirty="0" err="1" smtClean="0"/>
              <a:t>v.s</a:t>
            </a:r>
            <a:r>
              <a:rPr lang="en-US" sz="2000" dirty="0" smtClean="0"/>
              <a:t>. LETKF?</a:t>
            </a:r>
          </a:p>
          <a:p>
            <a:pPr lvl="1"/>
            <a:r>
              <a:rPr lang="en-US" sz="2000" dirty="0" smtClean="0"/>
              <a:t>How to deal with large model errors?</a:t>
            </a:r>
          </a:p>
          <a:p>
            <a:r>
              <a:rPr lang="en-US" sz="2800" dirty="0" smtClean="0"/>
              <a:t>At CAPS, a hybrid 4DEnKF/4DEnVar systems has been developed base on ARPS 3DVAR and ARPS </a:t>
            </a:r>
            <a:r>
              <a:rPr lang="en-US" sz="2800" dirty="0" err="1" smtClean="0"/>
              <a:t>EnKF</a:t>
            </a:r>
            <a:r>
              <a:rPr lang="en-US" sz="2800" dirty="0" smtClean="0"/>
              <a:t> in a consistent framework, allowing us to answer some of these questions through carefully designed experiments.</a:t>
            </a:r>
          </a:p>
          <a:p>
            <a:pPr lvl="1"/>
            <a:endParaRPr lang="en-US" dirty="0"/>
          </a:p>
        </p:txBody>
      </p:sp>
    </p:spTree>
    <p:extLst>
      <p:ext uri="{BB962C8B-B14F-4D97-AF65-F5344CB8AC3E}">
        <p14:creationId xmlns:p14="http://schemas.microsoft.com/office/powerpoint/2010/main" val="198732421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idx="4294967295"/>
          </p:nvPr>
        </p:nvSpPr>
        <p:spPr>
          <a:xfrm>
            <a:off x="-9525" y="-25398"/>
            <a:ext cx="8229600" cy="609600"/>
          </a:xfrm>
        </p:spPr>
        <p:txBody>
          <a:bodyPr/>
          <a:lstStyle/>
          <a:p>
            <a:pPr algn="ctr"/>
            <a:r>
              <a:rPr lang="en-US" sz="3200" dirty="0" smtClean="0">
                <a:solidFill>
                  <a:srgbClr val="FF0000"/>
                </a:solidFill>
              </a:rPr>
              <a:t>4DEnKF-En4DVar Hybrid</a:t>
            </a:r>
            <a:endParaRPr lang="en-US" sz="3200" dirty="0">
              <a:solidFill>
                <a:srgbClr val="FF0000"/>
              </a:solidFill>
            </a:endParaRPr>
          </a:p>
        </p:txBody>
      </p:sp>
      <p:sp>
        <p:nvSpPr>
          <p:cNvPr id="103429" name="Oval 5"/>
          <p:cNvSpPr>
            <a:spLocks noChangeArrowheads="1"/>
          </p:cNvSpPr>
          <p:nvPr/>
        </p:nvSpPr>
        <p:spPr bwMode="auto">
          <a:xfrm>
            <a:off x="1371600" y="2225279"/>
            <a:ext cx="624681" cy="1672432"/>
          </a:xfrm>
          <a:prstGeom prst="ellipse">
            <a:avLst/>
          </a:prstGeom>
          <a:noFill/>
          <a:ln w="1905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31" name="Oval 7"/>
          <p:cNvSpPr>
            <a:spLocks noChangeArrowheads="1"/>
          </p:cNvSpPr>
          <p:nvPr/>
        </p:nvSpPr>
        <p:spPr bwMode="auto">
          <a:xfrm>
            <a:off x="3721099" y="1654970"/>
            <a:ext cx="802483" cy="2590800"/>
          </a:xfrm>
          <a:prstGeom prst="ellipse">
            <a:avLst/>
          </a:prstGeom>
          <a:noFill/>
          <a:ln w="1905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34" name="Oval 10"/>
          <p:cNvSpPr>
            <a:spLocks noChangeArrowheads="1"/>
          </p:cNvSpPr>
          <p:nvPr/>
        </p:nvSpPr>
        <p:spPr bwMode="auto">
          <a:xfrm>
            <a:off x="3886994" y="2202656"/>
            <a:ext cx="532606" cy="1585913"/>
          </a:xfrm>
          <a:prstGeom prst="ellipse">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45" name="AutoShape 21"/>
          <p:cNvSpPr>
            <a:spLocks noChangeArrowheads="1"/>
          </p:cNvSpPr>
          <p:nvPr/>
        </p:nvSpPr>
        <p:spPr bwMode="auto">
          <a:xfrm>
            <a:off x="1625203" y="3001170"/>
            <a:ext cx="96838" cy="98425"/>
          </a:xfrm>
          <a:prstGeom prst="flowChartSummingJunction">
            <a:avLst/>
          </a:prstGeom>
          <a:solidFill>
            <a:srgbClr val="FF0000"/>
          </a:solidFill>
          <a:ln w="9525">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46" name="AutoShape 22"/>
          <p:cNvSpPr>
            <a:spLocks noChangeArrowheads="1"/>
          </p:cNvSpPr>
          <p:nvPr/>
        </p:nvSpPr>
        <p:spPr bwMode="auto">
          <a:xfrm>
            <a:off x="4094162" y="2928144"/>
            <a:ext cx="96838" cy="98425"/>
          </a:xfrm>
          <a:prstGeom prst="flowChartSummingJunction">
            <a:avLst/>
          </a:prstGeom>
          <a:solidFill>
            <a:srgbClr val="0000FF"/>
          </a:solidFill>
          <a:ln w="9525">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47" name="AutoShape 23"/>
          <p:cNvSpPr>
            <a:spLocks noChangeArrowheads="1"/>
          </p:cNvSpPr>
          <p:nvPr/>
        </p:nvSpPr>
        <p:spPr bwMode="auto">
          <a:xfrm>
            <a:off x="4170362" y="2801145"/>
            <a:ext cx="96838" cy="98425"/>
          </a:xfrm>
          <a:prstGeom prst="flowChartSummingJunction">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48" name="AutoShape 24"/>
          <p:cNvSpPr>
            <a:spLocks noChangeArrowheads="1"/>
          </p:cNvSpPr>
          <p:nvPr/>
        </p:nvSpPr>
        <p:spPr bwMode="auto">
          <a:xfrm>
            <a:off x="1577578" y="2488407"/>
            <a:ext cx="85725" cy="84138"/>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49" name="AutoShape 25"/>
          <p:cNvSpPr>
            <a:spLocks noChangeArrowheads="1"/>
          </p:cNvSpPr>
          <p:nvPr/>
        </p:nvSpPr>
        <p:spPr bwMode="auto">
          <a:xfrm>
            <a:off x="4011613" y="1981995"/>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0" name="AutoShape 26"/>
          <p:cNvSpPr>
            <a:spLocks noChangeArrowheads="1"/>
          </p:cNvSpPr>
          <p:nvPr/>
        </p:nvSpPr>
        <p:spPr bwMode="auto">
          <a:xfrm>
            <a:off x="1739503" y="2651920"/>
            <a:ext cx="85725" cy="84137"/>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1" name="AutoShape 27"/>
          <p:cNvSpPr>
            <a:spLocks noChangeArrowheads="1"/>
          </p:cNvSpPr>
          <p:nvPr/>
        </p:nvSpPr>
        <p:spPr bwMode="auto">
          <a:xfrm>
            <a:off x="4257675" y="2512220"/>
            <a:ext cx="85725" cy="84138"/>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2" name="AutoShape 28"/>
          <p:cNvSpPr>
            <a:spLocks noChangeArrowheads="1"/>
          </p:cNvSpPr>
          <p:nvPr/>
        </p:nvSpPr>
        <p:spPr bwMode="auto">
          <a:xfrm>
            <a:off x="1815703" y="3247232"/>
            <a:ext cx="85725" cy="84138"/>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3" name="AutoShape 29"/>
          <p:cNvSpPr>
            <a:spLocks noChangeArrowheads="1"/>
          </p:cNvSpPr>
          <p:nvPr/>
        </p:nvSpPr>
        <p:spPr bwMode="auto">
          <a:xfrm>
            <a:off x="3876675" y="3128964"/>
            <a:ext cx="85725" cy="84138"/>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4" name="AutoShape 30"/>
          <p:cNvSpPr>
            <a:spLocks noChangeArrowheads="1"/>
          </p:cNvSpPr>
          <p:nvPr/>
        </p:nvSpPr>
        <p:spPr bwMode="auto">
          <a:xfrm>
            <a:off x="1501378" y="3332957"/>
            <a:ext cx="85725" cy="84138"/>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5" name="AutoShape 31"/>
          <p:cNvSpPr>
            <a:spLocks noChangeArrowheads="1"/>
          </p:cNvSpPr>
          <p:nvPr/>
        </p:nvSpPr>
        <p:spPr bwMode="auto">
          <a:xfrm>
            <a:off x="4105275" y="3628232"/>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6" name="AutoShape 32"/>
          <p:cNvSpPr>
            <a:spLocks noChangeArrowheads="1"/>
          </p:cNvSpPr>
          <p:nvPr/>
        </p:nvSpPr>
        <p:spPr bwMode="auto">
          <a:xfrm>
            <a:off x="1622028" y="3629820"/>
            <a:ext cx="85725" cy="84137"/>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7" name="AutoShape 33"/>
          <p:cNvSpPr>
            <a:spLocks noChangeArrowheads="1"/>
          </p:cNvSpPr>
          <p:nvPr/>
        </p:nvSpPr>
        <p:spPr bwMode="auto">
          <a:xfrm>
            <a:off x="4140200" y="3885407"/>
            <a:ext cx="85725" cy="84138"/>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8" name="AutoShape 34"/>
          <p:cNvSpPr>
            <a:spLocks noChangeArrowheads="1"/>
          </p:cNvSpPr>
          <p:nvPr/>
        </p:nvSpPr>
        <p:spPr bwMode="auto">
          <a:xfrm>
            <a:off x="4122738" y="2332831"/>
            <a:ext cx="85725" cy="84138"/>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59" name="AutoShape 35"/>
          <p:cNvSpPr>
            <a:spLocks noChangeArrowheads="1"/>
          </p:cNvSpPr>
          <p:nvPr/>
        </p:nvSpPr>
        <p:spPr bwMode="auto">
          <a:xfrm>
            <a:off x="4003675" y="2713832"/>
            <a:ext cx="85725" cy="84137"/>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60" name="AutoShape 36"/>
          <p:cNvSpPr>
            <a:spLocks noChangeArrowheads="1"/>
          </p:cNvSpPr>
          <p:nvPr/>
        </p:nvSpPr>
        <p:spPr bwMode="auto">
          <a:xfrm>
            <a:off x="4267200" y="2966245"/>
            <a:ext cx="85725" cy="84137"/>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61" name="AutoShape 37"/>
          <p:cNvSpPr>
            <a:spLocks noChangeArrowheads="1"/>
          </p:cNvSpPr>
          <p:nvPr/>
        </p:nvSpPr>
        <p:spPr bwMode="auto">
          <a:xfrm>
            <a:off x="4029075" y="3323431"/>
            <a:ext cx="85725" cy="84138"/>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62" name="AutoShape 38"/>
          <p:cNvSpPr>
            <a:spLocks noChangeArrowheads="1"/>
          </p:cNvSpPr>
          <p:nvPr/>
        </p:nvSpPr>
        <p:spPr bwMode="auto">
          <a:xfrm>
            <a:off x="7213600" y="2663032"/>
            <a:ext cx="85725" cy="84137"/>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63" name="AutoShape 39"/>
          <p:cNvSpPr>
            <a:spLocks noChangeArrowheads="1"/>
          </p:cNvSpPr>
          <p:nvPr/>
        </p:nvSpPr>
        <p:spPr bwMode="auto">
          <a:xfrm>
            <a:off x="4191000" y="3518695"/>
            <a:ext cx="85725" cy="84137"/>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64" name="AutoShape 40"/>
          <p:cNvSpPr>
            <a:spLocks noChangeArrowheads="1"/>
          </p:cNvSpPr>
          <p:nvPr/>
        </p:nvSpPr>
        <p:spPr bwMode="auto">
          <a:xfrm>
            <a:off x="6858000" y="2312987"/>
            <a:ext cx="85725" cy="84138"/>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65" name="AutoShape 41"/>
          <p:cNvSpPr>
            <a:spLocks noChangeArrowheads="1"/>
          </p:cNvSpPr>
          <p:nvPr/>
        </p:nvSpPr>
        <p:spPr bwMode="auto">
          <a:xfrm>
            <a:off x="6973889" y="3920333"/>
            <a:ext cx="85725" cy="84138"/>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66" name="AutoShape 42"/>
          <p:cNvSpPr>
            <a:spLocks noChangeArrowheads="1"/>
          </p:cNvSpPr>
          <p:nvPr/>
        </p:nvSpPr>
        <p:spPr bwMode="auto">
          <a:xfrm>
            <a:off x="6947694" y="3322638"/>
            <a:ext cx="85725" cy="84137"/>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67" name="AutoShape 43"/>
          <p:cNvSpPr>
            <a:spLocks noChangeArrowheads="1"/>
          </p:cNvSpPr>
          <p:nvPr/>
        </p:nvSpPr>
        <p:spPr bwMode="auto">
          <a:xfrm>
            <a:off x="7042151" y="1545433"/>
            <a:ext cx="85725" cy="84137"/>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68" name="AutoShape 44"/>
          <p:cNvSpPr>
            <a:spLocks noChangeArrowheads="1"/>
          </p:cNvSpPr>
          <p:nvPr/>
        </p:nvSpPr>
        <p:spPr bwMode="auto">
          <a:xfrm>
            <a:off x="7042151" y="1164432"/>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69" name="AutoShape 45"/>
          <p:cNvSpPr>
            <a:spLocks noChangeArrowheads="1"/>
          </p:cNvSpPr>
          <p:nvPr/>
        </p:nvSpPr>
        <p:spPr bwMode="auto">
          <a:xfrm>
            <a:off x="6772275" y="2942432"/>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70" name="AutoShape 46"/>
          <p:cNvSpPr>
            <a:spLocks noChangeArrowheads="1"/>
          </p:cNvSpPr>
          <p:nvPr/>
        </p:nvSpPr>
        <p:spPr bwMode="auto">
          <a:xfrm>
            <a:off x="7139781" y="3713957"/>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71" name="AutoShape 47"/>
          <p:cNvSpPr>
            <a:spLocks noChangeArrowheads="1"/>
          </p:cNvSpPr>
          <p:nvPr/>
        </p:nvSpPr>
        <p:spPr bwMode="auto">
          <a:xfrm>
            <a:off x="6904831" y="4269582"/>
            <a:ext cx="85725" cy="84138"/>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72" name="AutoShape 48"/>
          <p:cNvSpPr>
            <a:spLocks noChangeArrowheads="1"/>
          </p:cNvSpPr>
          <p:nvPr/>
        </p:nvSpPr>
        <p:spPr bwMode="auto">
          <a:xfrm>
            <a:off x="7162800" y="2006204"/>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73" name="AutoShape 49"/>
          <p:cNvSpPr>
            <a:spLocks noChangeArrowheads="1"/>
          </p:cNvSpPr>
          <p:nvPr/>
        </p:nvSpPr>
        <p:spPr bwMode="auto">
          <a:xfrm>
            <a:off x="7256464" y="2990058"/>
            <a:ext cx="96838" cy="98425"/>
          </a:xfrm>
          <a:prstGeom prst="flowChartSummingJunction">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74" name="AutoShape 50"/>
          <p:cNvSpPr>
            <a:spLocks noChangeArrowheads="1"/>
          </p:cNvSpPr>
          <p:nvPr/>
        </p:nvSpPr>
        <p:spPr bwMode="auto">
          <a:xfrm>
            <a:off x="7054057" y="2775050"/>
            <a:ext cx="96837" cy="98425"/>
          </a:xfrm>
          <a:prstGeom prst="flowChartSummingJunction">
            <a:avLst/>
          </a:prstGeom>
          <a:solidFill>
            <a:srgbClr val="0000FF"/>
          </a:solidFill>
          <a:ln w="9525">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grpSp>
        <p:nvGrpSpPr>
          <p:cNvPr id="100" name="Group 99"/>
          <p:cNvGrpSpPr/>
          <p:nvPr/>
        </p:nvGrpSpPr>
        <p:grpSpPr>
          <a:xfrm>
            <a:off x="1317228" y="1437482"/>
            <a:ext cx="740172" cy="522287"/>
            <a:chOff x="1317228" y="815977"/>
            <a:chExt cx="740172" cy="522287"/>
          </a:xfrm>
        </p:grpSpPr>
        <p:sp>
          <p:nvSpPr>
            <p:cNvPr id="103484"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1800" dirty="0" err="1">
                  <a:solidFill>
                    <a:srgbClr val="000000"/>
                  </a:solidFill>
                  <a:latin typeface="Tahoma" pitchFamily="34" charset="0"/>
                </a:rPr>
                <a:t>Obs</a:t>
              </a:r>
              <a:endParaRPr lang="en-US" sz="1800" dirty="0">
                <a:solidFill>
                  <a:srgbClr val="000000"/>
                </a:solidFill>
                <a:latin typeface="Tahoma" pitchFamily="34" charset="0"/>
              </a:endParaRPr>
            </a:p>
          </p:txBody>
        </p:sp>
        <p:sp>
          <p:nvSpPr>
            <p:cNvPr id="103485"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grpSp>
      <p:sp>
        <p:nvSpPr>
          <p:cNvPr id="103521" name="Text Box 97"/>
          <p:cNvSpPr txBox="1">
            <a:spLocks noChangeArrowheads="1"/>
          </p:cNvSpPr>
          <p:nvPr/>
        </p:nvSpPr>
        <p:spPr bwMode="auto">
          <a:xfrm>
            <a:off x="1358900" y="6415088"/>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800" b="1" i="1" dirty="0" smtClean="0">
                <a:solidFill>
                  <a:srgbClr val="FF0000"/>
                </a:solidFill>
                <a:latin typeface="Tahoma" pitchFamily="34" charset="0"/>
              </a:rPr>
              <a:t>t0</a:t>
            </a:r>
            <a:endParaRPr lang="en-US" sz="1800" b="1" i="1" dirty="0">
              <a:solidFill>
                <a:srgbClr val="FF0000"/>
              </a:solidFill>
              <a:latin typeface="Tahoma" pitchFamily="34" charset="0"/>
            </a:endParaRPr>
          </a:p>
        </p:txBody>
      </p:sp>
      <p:sp>
        <p:nvSpPr>
          <p:cNvPr id="120" name="Freeform 17"/>
          <p:cNvSpPr>
            <a:spLocks/>
          </p:cNvSpPr>
          <p:nvPr/>
        </p:nvSpPr>
        <p:spPr bwMode="auto">
          <a:xfrm>
            <a:off x="7042151" y="5076428"/>
            <a:ext cx="1720849" cy="247650"/>
          </a:xfrm>
          <a:custGeom>
            <a:avLst/>
            <a:gdLst>
              <a:gd name="T0" fmla="*/ 0 w 810"/>
              <a:gd name="T1" fmla="*/ 152 h 156"/>
              <a:gd name="T2" fmla="*/ 177 w 810"/>
              <a:gd name="T3" fmla="*/ 152 h 156"/>
              <a:gd name="T4" fmla="*/ 395 w 810"/>
              <a:gd name="T5" fmla="*/ 128 h 156"/>
              <a:gd name="T6" fmla="*/ 636 w 810"/>
              <a:gd name="T7" fmla="*/ 67 h 156"/>
              <a:gd name="T8" fmla="*/ 810 w 810"/>
              <a:gd name="T9" fmla="*/ 0 h 156"/>
            </a:gdLst>
            <a:ahLst/>
            <a:cxnLst>
              <a:cxn ang="0">
                <a:pos x="T0" y="T1"/>
              </a:cxn>
              <a:cxn ang="0">
                <a:pos x="T2" y="T3"/>
              </a:cxn>
              <a:cxn ang="0">
                <a:pos x="T4" y="T5"/>
              </a:cxn>
              <a:cxn ang="0">
                <a:pos x="T6" y="T7"/>
              </a:cxn>
              <a:cxn ang="0">
                <a:pos x="T8" y="T9"/>
              </a:cxn>
            </a:cxnLst>
            <a:rect l="0" t="0" r="r" b="b"/>
            <a:pathLst>
              <a:path w="810" h="156">
                <a:moveTo>
                  <a:pt x="0" y="152"/>
                </a:moveTo>
                <a:cubicBezTo>
                  <a:pt x="32" y="155"/>
                  <a:pt x="111" y="156"/>
                  <a:pt x="177" y="152"/>
                </a:cubicBezTo>
                <a:cubicBezTo>
                  <a:pt x="243" y="148"/>
                  <a:pt x="319" y="142"/>
                  <a:pt x="395" y="128"/>
                </a:cubicBezTo>
                <a:cubicBezTo>
                  <a:pt x="471" y="114"/>
                  <a:pt x="567" y="88"/>
                  <a:pt x="636" y="67"/>
                </a:cubicBezTo>
                <a:cubicBezTo>
                  <a:pt x="705" y="46"/>
                  <a:pt x="774" y="14"/>
                  <a:pt x="810" y="0"/>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21" name="Freeform 13"/>
          <p:cNvSpPr>
            <a:spLocks/>
          </p:cNvSpPr>
          <p:nvPr/>
        </p:nvSpPr>
        <p:spPr bwMode="auto">
          <a:xfrm rot="11449040">
            <a:off x="1673622" y="5231821"/>
            <a:ext cx="5398691" cy="492918"/>
          </a:xfrm>
          <a:custGeom>
            <a:avLst/>
            <a:gdLst>
              <a:gd name="T0" fmla="*/ 0 w 1481"/>
              <a:gd name="T1" fmla="*/ 195 h 199"/>
              <a:gd name="T2" fmla="*/ 120 w 1481"/>
              <a:gd name="T3" fmla="*/ 195 h 199"/>
              <a:gd name="T4" fmla="*/ 367 w 1481"/>
              <a:gd name="T5" fmla="*/ 170 h 199"/>
              <a:gd name="T6" fmla="*/ 652 w 1481"/>
              <a:gd name="T7" fmla="*/ 119 h 199"/>
              <a:gd name="T8" fmla="*/ 962 w 1481"/>
              <a:gd name="T9" fmla="*/ 43 h 199"/>
              <a:gd name="T10" fmla="*/ 1183 w 1481"/>
              <a:gd name="T11" fmla="*/ 5 h 199"/>
              <a:gd name="T12" fmla="*/ 1481 w 1481"/>
              <a:gd name="T13" fmla="*/ 12 h 199"/>
            </a:gdLst>
            <a:ahLst/>
            <a:cxnLst>
              <a:cxn ang="0">
                <a:pos x="T0" y="T1"/>
              </a:cxn>
              <a:cxn ang="0">
                <a:pos x="T2" y="T3"/>
              </a:cxn>
              <a:cxn ang="0">
                <a:pos x="T4" y="T5"/>
              </a:cxn>
              <a:cxn ang="0">
                <a:pos x="T6" y="T7"/>
              </a:cxn>
              <a:cxn ang="0">
                <a:pos x="T8" y="T9"/>
              </a:cxn>
              <a:cxn ang="0">
                <a:pos x="T10" y="T11"/>
              </a:cxn>
              <a:cxn ang="0">
                <a:pos x="T12" y="T13"/>
              </a:cxn>
            </a:cxnLst>
            <a:rect l="0" t="0" r="r" b="b"/>
            <a:pathLst>
              <a:path w="1481" h="199">
                <a:moveTo>
                  <a:pt x="0" y="195"/>
                </a:moveTo>
                <a:cubicBezTo>
                  <a:pt x="29" y="197"/>
                  <a:pt x="59" y="199"/>
                  <a:pt x="120" y="195"/>
                </a:cubicBezTo>
                <a:cubicBezTo>
                  <a:pt x="181" y="191"/>
                  <a:pt x="278" y="183"/>
                  <a:pt x="367" y="170"/>
                </a:cubicBezTo>
                <a:cubicBezTo>
                  <a:pt x="456" y="157"/>
                  <a:pt x="553" y="140"/>
                  <a:pt x="652" y="119"/>
                </a:cubicBezTo>
                <a:cubicBezTo>
                  <a:pt x="751" y="98"/>
                  <a:pt x="874" y="62"/>
                  <a:pt x="962" y="43"/>
                </a:cubicBezTo>
                <a:cubicBezTo>
                  <a:pt x="1050" y="24"/>
                  <a:pt x="1097" y="10"/>
                  <a:pt x="1183" y="5"/>
                </a:cubicBezTo>
                <a:cubicBezTo>
                  <a:pt x="1269" y="0"/>
                  <a:pt x="1375" y="6"/>
                  <a:pt x="1481" y="12"/>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cxnSp>
        <p:nvCxnSpPr>
          <p:cNvPr id="3" name="Straight Arrow Connector 2"/>
          <p:cNvCxnSpPr/>
          <p:nvPr/>
        </p:nvCxnSpPr>
        <p:spPr bwMode="auto">
          <a:xfrm flipV="1">
            <a:off x="4217194" y="2932513"/>
            <a:ext cx="1587" cy="254555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28" name="Oval 7"/>
          <p:cNvSpPr>
            <a:spLocks noChangeArrowheads="1"/>
          </p:cNvSpPr>
          <p:nvPr/>
        </p:nvSpPr>
        <p:spPr bwMode="auto">
          <a:xfrm>
            <a:off x="2133600" y="2101453"/>
            <a:ext cx="613569" cy="1915716"/>
          </a:xfrm>
          <a:prstGeom prst="ellipse">
            <a:avLst/>
          </a:prstGeom>
          <a:noFill/>
          <a:ln w="1905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29" name="Oval 7"/>
          <p:cNvSpPr>
            <a:spLocks noChangeArrowheads="1"/>
          </p:cNvSpPr>
          <p:nvPr/>
        </p:nvSpPr>
        <p:spPr bwMode="auto">
          <a:xfrm>
            <a:off x="2895600" y="1859757"/>
            <a:ext cx="613569" cy="2312988"/>
          </a:xfrm>
          <a:prstGeom prst="ellipse">
            <a:avLst/>
          </a:prstGeom>
          <a:noFill/>
          <a:ln w="1905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30" name="Oval 7"/>
          <p:cNvSpPr>
            <a:spLocks noChangeArrowheads="1"/>
          </p:cNvSpPr>
          <p:nvPr/>
        </p:nvSpPr>
        <p:spPr bwMode="auto">
          <a:xfrm>
            <a:off x="4652964" y="1450183"/>
            <a:ext cx="802483" cy="2861468"/>
          </a:xfrm>
          <a:prstGeom prst="ellipse">
            <a:avLst/>
          </a:prstGeom>
          <a:noFill/>
          <a:ln w="1905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31" name="Oval 7"/>
          <p:cNvSpPr>
            <a:spLocks noChangeArrowheads="1"/>
          </p:cNvSpPr>
          <p:nvPr/>
        </p:nvSpPr>
        <p:spPr bwMode="auto">
          <a:xfrm>
            <a:off x="5572124" y="1206501"/>
            <a:ext cx="843757" cy="3367283"/>
          </a:xfrm>
          <a:prstGeom prst="ellipse">
            <a:avLst/>
          </a:prstGeom>
          <a:noFill/>
          <a:ln w="1905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32" name="Oval 7"/>
          <p:cNvSpPr>
            <a:spLocks noChangeArrowheads="1"/>
          </p:cNvSpPr>
          <p:nvPr/>
        </p:nvSpPr>
        <p:spPr bwMode="auto">
          <a:xfrm>
            <a:off x="6548834" y="762104"/>
            <a:ext cx="1021560" cy="4078082"/>
          </a:xfrm>
          <a:prstGeom prst="ellipse">
            <a:avLst/>
          </a:prstGeom>
          <a:noFill/>
          <a:ln w="1905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5" name="Freeform 4"/>
          <p:cNvSpPr/>
          <p:nvPr/>
        </p:nvSpPr>
        <p:spPr bwMode="auto">
          <a:xfrm>
            <a:off x="1625600" y="1184277"/>
            <a:ext cx="5502276" cy="1334292"/>
          </a:xfrm>
          <a:custGeom>
            <a:avLst/>
            <a:gdLst>
              <a:gd name="connsiteX0" fmla="*/ 0 w 5993426"/>
              <a:gd name="connsiteY0" fmla="*/ 1429933 h 1429933"/>
              <a:gd name="connsiteX1" fmla="*/ 850900 w 5993426"/>
              <a:gd name="connsiteY1" fmla="*/ 1290233 h 1429933"/>
              <a:gd name="connsiteX2" fmla="*/ 2451100 w 5993426"/>
              <a:gd name="connsiteY2" fmla="*/ 947333 h 1429933"/>
              <a:gd name="connsiteX3" fmla="*/ 5473700 w 5993426"/>
              <a:gd name="connsiteY3" fmla="*/ 121833 h 1429933"/>
              <a:gd name="connsiteX4" fmla="*/ 5969000 w 5993426"/>
              <a:gd name="connsiteY4" fmla="*/ 20233 h 14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426" h="1429933">
                <a:moveTo>
                  <a:pt x="0" y="1429933"/>
                </a:moveTo>
                <a:cubicBezTo>
                  <a:pt x="221191" y="1400299"/>
                  <a:pt x="442383" y="1370666"/>
                  <a:pt x="850900" y="1290233"/>
                </a:cubicBezTo>
                <a:cubicBezTo>
                  <a:pt x="1259417" y="1209800"/>
                  <a:pt x="1680634" y="1142066"/>
                  <a:pt x="2451100" y="947333"/>
                </a:cubicBezTo>
                <a:cubicBezTo>
                  <a:pt x="3221566" y="752600"/>
                  <a:pt x="4887383" y="276350"/>
                  <a:pt x="5473700" y="121833"/>
                </a:cubicBezTo>
                <a:cubicBezTo>
                  <a:pt x="6060017" y="-32684"/>
                  <a:pt x="6014508" y="-6226"/>
                  <a:pt x="5969000" y="20233"/>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9" name="Freeform 8"/>
          <p:cNvSpPr/>
          <p:nvPr/>
        </p:nvSpPr>
        <p:spPr bwMode="auto">
          <a:xfrm>
            <a:off x="1536700" y="3382169"/>
            <a:ext cx="5676900" cy="431800"/>
          </a:xfrm>
          <a:custGeom>
            <a:avLst/>
            <a:gdLst>
              <a:gd name="connsiteX0" fmla="*/ 0 w 5676900"/>
              <a:gd name="connsiteY0" fmla="*/ 0 h 431800"/>
              <a:gd name="connsiteX1" fmla="*/ 2451100 w 5676900"/>
              <a:gd name="connsiteY1" fmla="*/ 266700 h 431800"/>
              <a:gd name="connsiteX2" fmla="*/ 4368800 w 5676900"/>
              <a:gd name="connsiteY2" fmla="*/ 431800 h 431800"/>
              <a:gd name="connsiteX3" fmla="*/ 5676900 w 5676900"/>
              <a:gd name="connsiteY3" fmla="*/ 381000 h 431800"/>
              <a:gd name="connsiteX4" fmla="*/ 5676900 w 5676900"/>
              <a:gd name="connsiteY4" fmla="*/ 381000 h 43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00" h="431800">
                <a:moveTo>
                  <a:pt x="0" y="0"/>
                </a:moveTo>
                <a:lnTo>
                  <a:pt x="2451100" y="266700"/>
                </a:lnTo>
                <a:cubicBezTo>
                  <a:pt x="3179233" y="338667"/>
                  <a:pt x="3831167" y="412750"/>
                  <a:pt x="4368800" y="431800"/>
                </a:cubicBezTo>
                <a:lnTo>
                  <a:pt x="5676900" y="381000"/>
                </a:lnTo>
                <a:lnTo>
                  <a:pt x="5676900" y="381000"/>
                </a:ln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10" name="Freeform 9"/>
          <p:cNvSpPr/>
          <p:nvPr/>
        </p:nvSpPr>
        <p:spPr bwMode="auto">
          <a:xfrm>
            <a:off x="1689100" y="3674269"/>
            <a:ext cx="5270500" cy="660400"/>
          </a:xfrm>
          <a:custGeom>
            <a:avLst/>
            <a:gdLst>
              <a:gd name="connsiteX0" fmla="*/ 0 w 5270500"/>
              <a:gd name="connsiteY0" fmla="*/ 0 h 660400"/>
              <a:gd name="connsiteX1" fmla="*/ 2540000 w 5270500"/>
              <a:gd name="connsiteY1" fmla="*/ 266700 h 660400"/>
              <a:gd name="connsiteX2" fmla="*/ 5270500 w 5270500"/>
              <a:gd name="connsiteY2" fmla="*/ 660400 h 660400"/>
            </a:gdLst>
            <a:ahLst/>
            <a:cxnLst>
              <a:cxn ang="0">
                <a:pos x="connsiteX0" y="connsiteY0"/>
              </a:cxn>
              <a:cxn ang="0">
                <a:pos x="connsiteX1" y="connsiteY1"/>
              </a:cxn>
              <a:cxn ang="0">
                <a:pos x="connsiteX2" y="connsiteY2"/>
              </a:cxn>
            </a:cxnLst>
            <a:rect l="l" t="t" r="r" b="b"/>
            <a:pathLst>
              <a:path w="5270500" h="660400">
                <a:moveTo>
                  <a:pt x="0" y="0"/>
                </a:moveTo>
                <a:cubicBezTo>
                  <a:pt x="830791" y="78316"/>
                  <a:pt x="1661583" y="156633"/>
                  <a:pt x="2540000" y="266700"/>
                </a:cubicBezTo>
                <a:cubicBezTo>
                  <a:pt x="3418417" y="376767"/>
                  <a:pt x="4344458" y="518583"/>
                  <a:pt x="5270500" y="660400"/>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12" name="Freeform 11"/>
          <p:cNvSpPr/>
          <p:nvPr/>
        </p:nvSpPr>
        <p:spPr bwMode="auto">
          <a:xfrm>
            <a:off x="1778000" y="2061369"/>
            <a:ext cx="5461000" cy="635000"/>
          </a:xfrm>
          <a:custGeom>
            <a:avLst/>
            <a:gdLst>
              <a:gd name="connsiteX0" fmla="*/ 0 w 5461000"/>
              <a:gd name="connsiteY0" fmla="*/ 635000 h 635000"/>
              <a:gd name="connsiteX1" fmla="*/ 2298700 w 5461000"/>
              <a:gd name="connsiteY1" fmla="*/ 508000 h 635000"/>
              <a:gd name="connsiteX2" fmla="*/ 5461000 w 5461000"/>
              <a:gd name="connsiteY2" fmla="*/ 0 h 635000"/>
            </a:gdLst>
            <a:ahLst/>
            <a:cxnLst>
              <a:cxn ang="0">
                <a:pos x="connsiteX0" y="connsiteY0"/>
              </a:cxn>
              <a:cxn ang="0">
                <a:pos x="connsiteX1" y="connsiteY1"/>
              </a:cxn>
              <a:cxn ang="0">
                <a:pos x="connsiteX2" y="connsiteY2"/>
              </a:cxn>
            </a:cxnLst>
            <a:rect l="l" t="t" r="r" b="b"/>
            <a:pathLst>
              <a:path w="5461000" h="635000">
                <a:moveTo>
                  <a:pt x="0" y="635000"/>
                </a:moveTo>
                <a:cubicBezTo>
                  <a:pt x="694266" y="624416"/>
                  <a:pt x="1388533" y="613833"/>
                  <a:pt x="2298700" y="508000"/>
                </a:cubicBezTo>
                <a:cubicBezTo>
                  <a:pt x="3208867" y="402167"/>
                  <a:pt x="4334933" y="201083"/>
                  <a:pt x="5461000" y="0"/>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13" name="Freeform 12"/>
          <p:cNvSpPr/>
          <p:nvPr/>
        </p:nvSpPr>
        <p:spPr bwMode="auto">
          <a:xfrm>
            <a:off x="1905000" y="2975769"/>
            <a:ext cx="4927600" cy="304800"/>
          </a:xfrm>
          <a:custGeom>
            <a:avLst/>
            <a:gdLst>
              <a:gd name="connsiteX0" fmla="*/ 0 w 4927600"/>
              <a:gd name="connsiteY0" fmla="*/ 304800 h 304800"/>
              <a:gd name="connsiteX1" fmla="*/ 2311400 w 4927600"/>
              <a:gd name="connsiteY1" fmla="*/ 203200 h 304800"/>
              <a:gd name="connsiteX2" fmla="*/ 4927600 w 4927600"/>
              <a:gd name="connsiteY2" fmla="*/ 0 h 304800"/>
            </a:gdLst>
            <a:ahLst/>
            <a:cxnLst>
              <a:cxn ang="0">
                <a:pos x="connsiteX0" y="connsiteY0"/>
              </a:cxn>
              <a:cxn ang="0">
                <a:pos x="connsiteX1" y="connsiteY1"/>
              </a:cxn>
              <a:cxn ang="0">
                <a:pos x="connsiteX2" y="connsiteY2"/>
              </a:cxn>
            </a:cxnLst>
            <a:rect l="l" t="t" r="r" b="b"/>
            <a:pathLst>
              <a:path w="4927600" h="304800">
                <a:moveTo>
                  <a:pt x="0" y="304800"/>
                </a:moveTo>
                <a:lnTo>
                  <a:pt x="2311400" y="203200"/>
                </a:lnTo>
                <a:cubicBezTo>
                  <a:pt x="3132667" y="152400"/>
                  <a:pt x="4030133" y="76200"/>
                  <a:pt x="4927600" y="0"/>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14" name="Freeform 13"/>
          <p:cNvSpPr/>
          <p:nvPr/>
        </p:nvSpPr>
        <p:spPr bwMode="auto">
          <a:xfrm>
            <a:off x="4165600" y="1235869"/>
            <a:ext cx="4559300" cy="1130300"/>
          </a:xfrm>
          <a:custGeom>
            <a:avLst/>
            <a:gdLst>
              <a:gd name="connsiteX0" fmla="*/ 0 w 4559300"/>
              <a:gd name="connsiteY0" fmla="*/ 1130300 h 1130300"/>
              <a:gd name="connsiteX1" fmla="*/ 2959100 w 4559300"/>
              <a:gd name="connsiteY1" fmla="*/ 355600 h 1130300"/>
              <a:gd name="connsiteX2" fmla="*/ 4559300 w 4559300"/>
              <a:gd name="connsiteY2" fmla="*/ 0 h 1130300"/>
            </a:gdLst>
            <a:ahLst/>
            <a:cxnLst>
              <a:cxn ang="0">
                <a:pos x="connsiteX0" y="connsiteY0"/>
              </a:cxn>
              <a:cxn ang="0">
                <a:pos x="connsiteX1" y="connsiteY1"/>
              </a:cxn>
              <a:cxn ang="0">
                <a:pos x="connsiteX2" y="connsiteY2"/>
              </a:cxn>
            </a:cxnLst>
            <a:rect l="l" t="t" r="r" b="b"/>
            <a:pathLst>
              <a:path w="4559300" h="1130300">
                <a:moveTo>
                  <a:pt x="0" y="1130300"/>
                </a:moveTo>
                <a:lnTo>
                  <a:pt x="2959100" y="355600"/>
                </a:lnTo>
                <a:cubicBezTo>
                  <a:pt x="3718983" y="167217"/>
                  <a:pt x="4139141" y="83608"/>
                  <a:pt x="4559300" y="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15" name="Freeform 14"/>
          <p:cNvSpPr/>
          <p:nvPr/>
        </p:nvSpPr>
        <p:spPr bwMode="auto">
          <a:xfrm>
            <a:off x="4064000" y="1959769"/>
            <a:ext cx="4724400" cy="787400"/>
          </a:xfrm>
          <a:custGeom>
            <a:avLst/>
            <a:gdLst>
              <a:gd name="connsiteX0" fmla="*/ 0 w 4724400"/>
              <a:gd name="connsiteY0" fmla="*/ 787400 h 787400"/>
              <a:gd name="connsiteX1" fmla="*/ 2870200 w 4724400"/>
              <a:gd name="connsiteY1" fmla="*/ 406400 h 787400"/>
              <a:gd name="connsiteX2" fmla="*/ 4724400 w 4724400"/>
              <a:gd name="connsiteY2" fmla="*/ 0 h 787400"/>
            </a:gdLst>
            <a:ahLst/>
            <a:cxnLst>
              <a:cxn ang="0">
                <a:pos x="connsiteX0" y="connsiteY0"/>
              </a:cxn>
              <a:cxn ang="0">
                <a:pos x="connsiteX1" y="connsiteY1"/>
              </a:cxn>
              <a:cxn ang="0">
                <a:pos x="connsiteX2" y="connsiteY2"/>
              </a:cxn>
            </a:cxnLst>
            <a:rect l="l" t="t" r="r" b="b"/>
            <a:pathLst>
              <a:path w="4724400" h="787400">
                <a:moveTo>
                  <a:pt x="0" y="787400"/>
                </a:moveTo>
                <a:cubicBezTo>
                  <a:pt x="1041400" y="662516"/>
                  <a:pt x="2082800" y="537633"/>
                  <a:pt x="2870200" y="406400"/>
                </a:cubicBezTo>
                <a:cubicBezTo>
                  <a:pt x="3657600" y="275167"/>
                  <a:pt x="4191000" y="137583"/>
                  <a:pt x="4724400" y="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16" name="Freeform 15"/>
          <p:cNvSpPr/>
          <p:nvPr/>
        </p:nvSpPr>
        <p:spPr bwMode="auto">
          <a:xfrm>
            <a:off x="4318000" y="2684810"/>
            <a:ext cx="4432300" cy="316359"/>
          </a:xfrm>
          <a:custGeom>
            <a:avLst/>
            <a:gdLst>
              <a:gd name="connsiteX0" fmla="*/ 0 w 4432300"/>
              <a:gd name="connsiteY0" fmla="*/ 316359 h 316359"/>
              <a:gd name="connsiteX1" fmla="*/ 2933700 w 4432300"/>
              <a:gd name="connsiteY1" fmla="*/ 24259 h 316359"/>
              <a:gd name="connsiteX2" fmla="*/ 4432300 w 4432300"/>
              <a:gd name="connsiteY2" fmla="*/ 36959 h 316359"/>
            </a:gdLst>
            <a:ahLst/>
            <a:cxnLst>
              <a:cxn ang="0">
                <a:pos x="connsiteX0" y="connsiteY0"/>
              </a:cxn>
              <a:cxn ang="0">
                <a:pos x="connsiteX1" y="connsiteY1"/>
              </a:cxn>
              <a:cxn ang="0">
                <a:pos x="connsiteX2" y="connsiteY2"/>
              </a:cxn>
            </a:cxnLst>
            <a:rect l="l" t="t" r="r" b="b"/>
            <a:pathLst>
              <a:path w="4432300" h="316359">
                <a:moveTo>
                  <a:pt x="0" y="316359"/>
                </a:moveTo>
                <a:cubicBezTo>
                  <a:pt x="1097491" y="193592"/>
                  <a:pt x="2194983" y="70826"/>
                  <a:pt x="2933700" y="24259"/>
                </a:cubicBezTo>
                <a:cubicBezTo>
                  <a:pt x="3672417" y="-22308"/>
                  <a:pt x="4052358" y="7325"/>
                  <a:pt x="4432300" y="36959"/>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17" name="Freeform 16"/>
          <p:cNvSpPr/>
          <p:nvPr/>
        </p:nvSpPr>
        <p:spPr bwMode="auto">
          <a:xfrm>
            <a:off x="4076700" y="3369469"/>
            <a:ext cx="4648200" cy="127000"/>
          </a:xfrm>
          <a:custGeom>
            <a:avLst/>
            <a:gdLst>
              <a:gd name="connsiteX0" fmla="*/ 0 w 4648200"/>
              <a:gd name="connsiteY0" fmla="*/ 0 h 127000"/>
              <a:gd name="connsiteX1" fmla="*/ 2933700 w 4648200"/>
              <a:gd name="connsiteY1" fmla="*/ 0 h 127000"/>
              <a:gd name="connsiteX2" fmla="*/ 4648200 w 4648200"/>
              <a:gd name="connsiteY2" fmla="*/ 127000 h 127000"/>
            </a:gdLst>
            <a:ahLst/>
            <a:cxnLst>
              <a:cxn ang="0">
                <a:pos x="connsiteX0" y="connsiteY0"/>
              </a:cxn>
              <a:cxn ang="0">
                <a:pos x="connsiteX1" y="connsiteY1"/>
              </a:cxn>
              <a:cxn ang="0">
                <a:pos x="connsiteX2" y="connsiteY2"/>
              </a:cxn>
            </a:cxnLst>
            <a:rect l="l" t="t" r="r" b="b"/>
            <a:pathLst>
              <a:path w="4648200" h="127000">
                <a:moveTo>
                  <a:pt x="0" y="0"/>
                </a:moveTo>
                <a:lnTo>
                  <a:pt x="2933700" y="0"/>
                </a:lnTo>
                <a:cubicBezTo>
                  <a:pt x="3708400" y="21167"/>
                  <a:pt x="4178300" y="74083"/>
                  <a:pt x="4648200" y="12700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18" name="Freeform 17"/>
          <p:cNvSpPr/>
          <p:nvPr/>
        </p:nvSpPr>
        <p:spPr bwMode="auto">
          <a:xfrm>
            <a:off x="4254500" y="3559969"/>
            <a:ext cx="4508500" cy="863600"/>
          </a:xfrm>
          <a:custGeom>
            <a:avLst/>
            <a:gdLst>
              <a:gd name="connsiteX0" fmla="*/ 0 w 4508500"/>
              <a:gd name="connsiteY0" fmla="*/ 0 h 863600"/>
              <a:gd name="connsiteX1" fmla="*/ 2768600 w 4508500"/>
              <a:gd name="connsiteY1" fmla="*/ 419100 h 863600"/>
              <a:gd name="connsiteX2" fmla="*/ 4508500 w 4508500"/>
              <a:gd name="connsiteY2" fmla="*/ 863600 h 863600"/>
            </a:gdLst>
            <a:ahLst/>
            <a:cxnLst>
              <a:cxn ang="0">
                <a:pos x="connsiteX0" y="connsiteY0"/>
              </a:cxn>
              <a:cxn ang="0">
                <a:pos x="connsiteX1" y="connsiteY1"/>
              </a:cxn>
              <a:cxn ang="0">
                <a:pos x="connsiteX2" y="connsiteY2"/>
              </a:cxn>
            </a:cxnLst>
            <a:rect l="l" t="t" r="r" b="b"/>
            <a:pathLst>
              <a:path w="4508500" h="863600">
                <a:moveTo>
                  <a:pt x="0" y="0"/>
                </a:moveTo>
                <a:cubicBezTo>
                  <a:pt x="1008591" y="137583"/>
                  <a:pt x="2017183" y="275167"/>
                  <a:pt x="2768600" y="419100"/>
                </a:cubicBezTo>
                <a:cubicBezTo>
                  <a:pt x="3520017" y="563033"/>
                  <a:pt x="4014258" y="713316"/>
                  <a:pt x="4508500" y="86360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cxnSp>
        <p:nvCxnSpPr>
          <p:cNvPr id="20" name="Straight Connector 19"/>
          <p:cNvCxnSpPr/>
          <p:nvPr/>
        </p:nvCxnSpPr>
        <p:spPr bwMode="auto">
          <a:xfrm>
            <a:off x="2653308" y="287347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0" name="Straight Connector 149"/>
          <p:cNvCxnSpPr/>
          <p:nvPr/>
        </p:nvCxnSpPr>
        <p:spPr bwMode="auto">
          <a:xfrm>
            <a:off x="2590800" y="248047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4" name="Straight Connector 153"/>
          <p:cNvCxnSpPr/>
          <p:nvPr/>
        </p:nvCxnSpPr>
        <p:spPr bwMode="auto">
          <a:xfrm>
            <a:off x="2684661" y="3128169"/>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5" name="Straight Connector 154"/>
          <p:cNvCxnSpPr/>
          <p:nvPr/>
        </p:nvCxnSpPr>
        <p:spPr bwMode="auto">
          <a:xfrm>
            <a:off x="3360738" y="235277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6" name="Straight Connector 155"/>
          <p:cNvCxnSpPr/>
          <p:nvPr/>
        </p:nvCxnSpPr>
        <p:spPr bwMode="auto">
          <a:xfrm>
            <a:off x="3379986" y="275917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7" name="Straight Connector 156"/>
          <p:cNvCxnSpPr/>
          <p:nvPr/>
        </p:nvCxnSpPr>
        <p:spPr bwMode="auto">
          <a:xfrm>
            <a:off x="3415308" y="3100489"/>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8" name="Straight Connector 157"/>
          <p:cNvCxnSpPr/>
          <p:nvPr/>
        </p:nvCxnSpPr>
        <p:spPr bwMode="auto">
          <a:xfrm>
            <a:off x="3383955" y="348307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9" name="Straight Connector 158"/>
          <p:cNvCxnSpPr/>
          <p:nvPr/>
        </p:nvCxnSpPr>
        <p:spPr bwMode="auto">
          <a:xfrm>
            <a:off x="3355777" y="377200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0" name="Straight Connector 159"/>
          <p:cNvCxnSpPr/>
          <p:nvPr/>
        </p:nvCxnSpPr>
        <p:spPr bwMode="auto">
          <a:xfrm>
            <a:off x="4310062" y="3885407"/>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1" name="Straight Connector 160"/>
          <p:cNvCxnSpPr/>
          <p:nvPr/>
        </p:nvCxnSpPr>
        <p:spPr bwMode="auto">
          <a:xfrm>
            <a:off x="2606477" y="3674269"/>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2" name="Straight Connector 161"/>
          <p:cNvCxnSpPr/>
          <p:nvPr/>
        </p:nvCxnSpPr>
        <p:spPr bwMode="auto">
          <a:xfrm>
            <a:off x="2617986" y="340677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3" name="Straight Connector 162"/>
          <p:cNvCxnSpPr/>
          <p:nvPr/>
        </p:nvCxnSpPr>
        <p:spPr bwMode="auto">
          <a:xfrm>
            <a:off x="5320509" y="3213102"/>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4" name="Straight Connector 163"/>
          <p:cNvCxnSpPr/>
          <p:nvPr/>
        </p:nvCxnSpPr>
        <p:spPr bwMode="auto">
          <a:xfrm>
            <a:off x="5358609" y="2713832"/>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5" name="Straight Connector 164"/>
          <p:cNvCxnSpPr/>
          <p:nvPr/>
        </p:nvCxnSpPr>
        <p:spPr bwMode="auto">
          <a:xfrm>
            <a:off x="5340152" y="2207817"/>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6" name="Straight Connector 165"/>
          <p:cNvCxnSpPr/>
          <p:nvPr/>
        </p:nvCxnSpPr>
        <p:spPr bwMode="auto">
          <a:xfrm>
            <a:off x="5246291" y="1821657"/>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7" name="Straight Connector 166"/>
          <p:cNvCxnSpPr/>
          <p:nvPr/>
        </p:nvCxnSpPr>
        <p:spPr bwMode="auto">
          <a:xfrm>
            <a:off x="4311650" y="3504407"/>
            <a:ext cx="290512" cy="43656"/>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8" name="Straight Connector 167"/>
          <p:cNvCxnSpPr/>
          <p:nvPr/>
        </p:nvCxnSpPr>
        <p:spPr bwMode="auto">
          <a:xfrm>
            <a:off x="4375150" y="3267076"/>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9" name="Straight Connector 168"/>
          <p:cNvCxnSpPr/>
          <p:nvPr/>
        </p:nvCxnSpPr>
        <p:spPr bwMode="auto">
          <a:xfrm>
            <a:off x="4348162" y="2842989"/>
            <a:ext cx="286345" cy="25724"/>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0" name="Straight Connector 169"/>
          <p:cNvCxnSpPr/>
          <p:nvPr/>
        </p:nvCxnSpPr>
        <p:spPr bwMode="auto">
          <a:xfrm flipV="1">
            <a:off x="4328902" y="2424907"/>
            <a:ext cx="222858" cy="10001"/>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1" name="Straight Connector 170"/>
          <p:cNvCxnSpPr/>
          <p:nvPr/>
        </p:nvCxnSpPr>
        <p:spPr bwMode="auto">
          <a:xfrm>
            <a:off x="4348162" y="203081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5" name="Straight Connector 174"/>
          <p:cNvCxnSpPr/>
          <p:nvPr/>
        </p:nvCxnSpPr>
        <p:spPr bwMode="auto">
          <a:xfrm>
            <a:off x="6303169" y="322977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6" name="Straight Connector 175"/>
          <p:cNvCxnSpPr/>
          <p:nvPr/>
        </p:nvCxnSpPr>
        <p:spPr bwMode="auto">
          <a:xfrm>
            <a:off x="6303169" y="2604296"/>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7" name="Straight Connector 176"/>
          <p:cNvCxnSpPr/>
          <p:nvPr/>
        </p:nvCxnSpPr>
        <p:spPr bwMode="auto">
          <a:xfrm>
            <a:off x="6228159" y="203081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8" name="Straight Connector 177"/>
          <p:cNvCxnSpPr/>
          <p:nvPr/>
        </p:nvCxnSpPr>
        <p:spPr bwMode="auto">
          <a:xfrm>
            <a:off x="6144617" y="1587501"/>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9" name="Straight Connector 178"/>
          <p:cNvCxnSpPr/>
          <p:nvPr/>
        </p:nvCxnSpPr>
        <p:spPr bwMode="auto">
          <a:xfrm>
            <a:off x="5210971" y="3962402"/>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0" name="Straight Connector 179"/>
          <p:cNvCxnSpPr/>
          <p:nvPr/>
        </p:nvCxnSpPr>
        <p:spPr bwMode="auto">
          <a:xfrm>
            <a:off x="5299871" y="3568701"/>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1" name="Straight Connector 180"/>
          <p:cNvCxnSpPr/>
          <p:nvPr/>
        </p:nvCxnSpPr>
        <p:spPr bwMode="auto">
          <a:xfrm>
            <a:off x="6186885" y="4155283"/>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2" name="Straight Connector 181"/>
          <p:cNvCxnSpPr/>
          <p:nvPr/>
        </p:nvCxnSpPr>
        <p:spPr bwMode="auto">
          <a:xfrm>
            <a:off x="6257528" y="3669507"/>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3" name="Straight Connector 182"/>
          <p:cNvCxnSpPr/>
          <p:nvPr/>
        </p:nvCxnSpPr>
        <p:spPr bwMode="auto">
          <a:xfrm>
            <a:off x="7353302" y="2890142"/>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4" name="Straight Connector 183"/>
          <p:cNvCxnSpPr/>
          <p:nvPr/>
        </p:nvCxnSpPr>
        <p:spPr bwMode="auto">
          <a:xfrm>
            <a:off x="7299325" y="2090341"/>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5" name="Straight Connector 184"/>
          <p:cNvCxnSpPr/>
          <p:nvPr/>
        </p:nvCxnSpPr>
        <p:spPr bwMode="auto">
          <a:xfrm>
            <a:off x="7423944" y="3897711"/>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6" name="Straight Connector 185"/>
          <p:cNvCxnSpPr/>
          <p:nvPr/>
        </p:nvCxnSpPr>
        <p:spPr bwMode="auto">
          <a:xfrm>
            <a:off x="7520782" y="3213102"/>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7" name="Straight Connector 186"/>
          <p:cNvCxnSpPr/>
          <p:nvPr/>
        </p:nvCxnSpPr>
        <p:spPr bwMode="auto">
          <a:xfrm>
            <a:off x="7520782" y="251222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8" name="Straight Connector 187"/>
          <p:cNvCxnSpPr/>
          <p:nvPr/>
        </p:nvCxnSpPr>
        <p:spPr bwMode="auto">
          <a:xfrm>
            <a:off x="7426921" y="1788319"/>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90" name="Straight Connector 189"/>
          <p:cNvCxnSpPr/>
          <p:nvPr/>
        </p:nvCxnSpPr>
        <p:spPr bwMode="auto">
          <a:xfrm>
            <a:off x="7273133" y="362982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95" name="Straight Arrow Connector 194"/>
          <p:cNvCxnSpPr>
            <a:stCxn id="103429" idx="4"/>
            <a:endCxn id="121" idx="6"/>
          </p:cNvCxnSpPr>
          <p:nvPr/>
        </p:nvCxnSpPr>
        <p:spPr bwMode="auto">
          <a:xfrm flipH="1">
            <a:off x="1680911" y="3897711"/>
            <a:ext cx="3030" cy="1286844"/>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199" name="Straight Arrow Connector 198"/>
          <p:cNvCxnSpPr>
            <a:stCxn id="128" idx="4"/>
          </p:cNvCxnSpPr>
          <p:nvPr/>
        </p:nvCxnSpPr>
        <p:spPr bwMode="auto">
          <a:xfrm>
            <a:off x="2440385" y="4017169"/>
            <a:ext cx="9326" cy="1295400"/>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202" name="Straight Arrow Connector 201"/>
          <p:cNvCxnSpPr/>
          <p:nvPr/>
        </p:nvCxnSpPr>
        <p:spPr bwMode="auto">
          <a:xfrm flipH="1">
            <a:off x="3211314" y="4172745"/>
            <a:ext cx="4366" cy="1235074"/>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206" name="Straight Arrow Connector 205"/>
          <p:cNvCxnSpPr/>
          <p:nvPr/>
        </p:nvCxnSpPr>
        <p:spPr bwMode="auto">
          <a:xfrm>
            <a:off x="4104580" y="4269582"/>
            <a:ext cx="10220" cy="1156096"/>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208" name="Straight Arrow Connector 207"/>
          <p:cNvCxnSpPr/>
          <p:nvPr/>
        </p:nvCxnSpPr>
        <p:spPr bwMode="auto">
          <a:xfrm flipH="1">
            <a:off x="5057182" y="4311651"/>
            <a:ext cx="1" cy="1166629"/>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210" name="Straight Arrow Connector 209"/>
          <p:cNvCxnSpPr/>
          <p:nvPr/>
        </p:nvCxnSpPr>
        <p:spPr bwMode="auto">
          <a:xfrm>
            <a:off x="5992613" y="4610696"/>
            <a:ext cx="0" cy="1006673"/>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212" name="Straight Arrow Connector 211"/>
          <p:cNvCxnSpPr>
            <a:endCxn id="121" idx="0"/>
          </p:cNvCxnSpPr>
          <p:nvPr/>
        </p:nvCxnSpPr>
        <p:spPr bwMode="auto">
          <a:xfrm flipH="1">
            <a:off x="7068743" y="4857155"/>
            <a:ext cx="1388" cy="895386"/>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grpSp>
        <p:nvGrpSpPr>
          <p:cNvPr id="226" name="Group 225"/>
          <p:cNvGrpSpPr/>
          <p:nvPr/>
        </p:nvGrpSpPr>
        <p:grpSpPr>
          <a:xfrm>
            <a:off x="2038350" y="1285082"/>
            <a:ext cx="740172" cy="522287"/>
            <a:chOff x="1317228" y="815977"/>
            <a:chExt cx="740172" cy="522287"/>
          </a:xfrm>
        </p:grpSpPr>
        <p:sp>
          <p:nvSpPr>
            <p:cNvPr id="227"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1800" dirty="0" err="1">
                  <a:solidFill>
                    <a:srgbClr val="000000"/>
                  </a:solidFill>
                  <a:latin typeface="Tahoma" pitchFamily="34" charset="0"/>
                </a:rPr>
                <a:t>Obs</a:t>
              </a:r>
              <a:endParaRPr lang="en-US" sz="1800" dirty="0">
                <a:solidFill>
                  <a:srgbClr val="000000"/>
                </a:solidFill>
                <a:latin typeface="Tahoma" pitchFamily="34" charset="0"/>
              </a:endParaRPr>
            </a:p>
          </p:txBody>
        </p:sp>
        <p:sp>
          <p:nvSpPr>
            <p:cNvPr id="228"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grpSp>
      <p:grpSp>
        <p:nvGrpSpPr>
          <p:cNvPr id="232" name="Group 231"/>
          <p:cNvGrpSpPr/>
          <p:nvPr/>
        </p:nvGrpSpPr>
        <p:grpSpPr>
          <a:xfrm>
            <a:off x="6663333" y="271465"/>
            <a:ext cx="740172" cy="522287"/>
            <a:chOff x="1317228" y="815977"/>
            <a:chExt cx="740172" cy="522287"/>
          </a:xfrm>
        </p:grpSpPr>
        <p:sp>
          <p:nvSpPr>
            <p:cNvPr id="233"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1800" dirty="0" err="1">
                  <a:solidFill>
                    <a:srgbClr val="000000"/>
                  </a:solidFill>
                  <a:latin typeface="Tahoma" pitchFamily="34" charset="0"/>
                </a:rPr>
                <a:t>Obs</a:t>
              </a:r>
              <a:endParaRPr lang="en-US" sz="1800" dirty="0">
                <a:solidFill>
                  <a:srgbClr val="000000"/>
                </a:solidFill>
                <a:latin typeface="Tahoma" pitchFamily="34" charset="0"/>
              </a:endParaRPr>
            </a:p>
          </p:txBody>
        </p:sp>
        <p:sp>
          <p:nvSpPr>
            <p:cNvPr id="234"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grpSp>
      <p:grpSp>
        <p:nvGrpSpPr>
          <p:cNvPr id="235" name="Group 234"/>
          <p:cNvGrpSpPr/>
          <p:nvPr/>
        </p:nvGrpSpPr>
        <p:grpSpPr>
          <a:xfrm>
            <a:off x="3755628" y="980282"/>
            <a:ext cx="740172" cy="522287"/>
            <a:chOff x="1317228" y="815977"/>
            <a:chExt cx="740172" cy="522287"/>
          </a:xfrm>
        </p:grpSpPr>
        <p:sp>
          <p:nvSpPr>
            <p:cNvPr id="236"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1800" dirty="0" err="1">
                  <a:solidFill>
                    <a:srgbClr val="000000"/>
                  </a:solidFill>
                  <a:latin typeface="Tahoma" pitchFamily="34" charset="0"/>
                </a:rPr>
                <a:t>Obs</a:t>
              </a:r>
              <a:endParaRPr lang="en-US" sz="1800" dirty="0">
                <a:solidFill>
                  <a:srgbClr val="000000"/>
                </a:solidFill>
                <a:latin typeface="Tahoma" pitchFamily="34" charset="0"/>
              </a:endParaRPr>
            </a:p>
          </p:txBody>
        </p:sp>
        <p:sp>
          <p:nvSpPr>
            <p:cNvPr id="237"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grpSp>
      <p:grpSp>
        <p:nvGrpSpPr>
          <p:cNvPr id="238" name="Group 237"/>
          <p:cNvGrpSpPr/>
          <p:nvPr/>
        </p:nvGrpSpPr>
        <p:grpSpPr>
          <a:xfrm>
            <a:off x="4658521" y="740569"/>
            <a:ext cx="740172" cy="522287"/>
            <a:chOff x="1317228" y="815977"/>
            <a:chExt cx="740172" cy="522287"/>
          </a:xfrm>
        </p:grpSpPr>
        <p:sp>
          <p:nvSpPr>
            <p:cNvPr id="239"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1800" dirty="0" err="1">
                  <a:solidFill>
                    <a:srgbClr val="000000"/>
                  </a:solidFill>
                  <a:latin typeface="Tahoma" pitchFamily="34" charset="0"/>
                </a:rPr>
                <a:t>Obs</a:t>
              </a:r>
              <a:endParaRPr lang="en-US" sz="1800" dirty="0">
                <a:solidFill>
                  <a:srgbClr val="000000"/>
                </a:solidFill>
                <a:latin typeface="Tahoma" pitchFamily="34" charset="0"/>
              </a:endParaRPr>
            </a:p>
          </p:txBody>
        </p:sp>
        <p:sp>
          <p:nvSpPr>
            <p:cNvPr id="240"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grpSp>
      <p:grpSp>
        <p:nvGrpSpPr>
          <p:cNvPr id="241" name="Group 240"/>
          <p:cNvGrpSpPr/>
          <p:nvPr/>
        </p:nvGrpSpPr>
        <p:grpSpPr>
          <a:xfrm>
            <a:off x="5584428" y="584202"/>
            <a:ext cx="740172" cy="522287"/>
            <a:chOff x="1317228" y="815977"/>
            <a:chExt cx="740172" cy="522287"/>
          </a:xfrm>
        </p:grpSpPr>
        <p:sp>
          <p:nvSpPr>
            <p:cNvPr id="242"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1800" dirty="0" err="1">
                  <a:solidFill>
                    <a:srgbClr val="000000"/>
                  </a:solidFill>
                  <a:latin typeface="Tahoma" pitchFamily="34" charset="0"/>
                </a:rPr>
                <a:t>Obs</a:t>
              </a:r>
              <a:endParaRPr lang="en-US" sz="1800" dirty="0">
                <a:solidFill>
                  <a:srgbClr val="000000"/>
                </a:solidFill>
                <a:latin typeface="Tahoma" pitchFamily="34" charset="0"/>
              </a:endParaRPr>
            </a:p>
          </p:txBody>
        </p:sp>
        <p:sp>
          <p:nvSpPr>
            <p:cNvPr id="243"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grpSp>
      <p:grpSp>
        <p:nvGrpSpPr>
          <p:cNvPr id="244" name="Group 243"/>
          <p:cNvGrpSpPr/>
          <p:nvPr/>
        </p:nvGrpSpPr>
        <p:grpSpPr>
          <a:xfrm>
            <a:off x="2841228" y="1132682"/>
            <a:ext cx="740172" cy="522287"/>
            <a:chOff x="1317228" y="815977"/>
            <a:chExt cx="740172" cy="522287"/>
          </a:xfrm>
        </p:grpSpPr>
        <p:sp>
          <p:nvSpPr>
            <p:cNvPr id="245"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1800" dirty="0" err="1">
                  <a:solidFill>
                    <a:srgbClr val="000000"/>
                  </a:solidFill>
                  <a:latin typeface="Tahoma" pitchFamily="34" charset="0"/>
                </a:rPr>
                <a:t>Obs</a:t>
              </a:r>
              <a:endParaRPr lang="en-US" sz="1800" dirty="0">
                <a:solidFill>
                  <a:srgbClr val="000000"/>
                </a:solidFill>
                <a:latin typeface="Tahoma" pitchFamily="34" charset="0"/>
              </a:endParaRPr>
            </a:p>
          </p:txBody>
        </p:sp>
        <p:sp>
          <p:nvSpPr>
            <p:cNvPr id="246"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grpSp>
      <p:cxnSp>
        <p:nvCxnSpPr>
          <p:cNvPr id="107" name="Straight Connector 106"/>
          <p:cNvCxnSpPr/>
          <p:nvPr/>
        </p:nvCxnSpPr>
        <p:spPr bwMode="auto">
          <a:xfrm>
            <a:off x="1675332" y="5966618"/>
            <a:ext cx="0" cy="419101"/>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54" name="Straight Connector 253"/>
          <p:cNvCxnSpPr/>
          <p:nvPr/>
        </p:nvCxnSpPr>
        <p:spPr bwMode="auto">
          <a:xfrm>
            <a:off x="7070603" y="5953918"/>
            <a:ext cx="0" cy="419101"/>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55" name="Text Box 97"/>
          <p:cNvSpPr txBox="1">
            <a:spLocks noChangeArrowheads="1"/>
          </p:cNvSpPr>
          <p:nvPr/>
        </p:nvSpPr>
        <p:spPr bwMode="auto">
          <a:xfrm>
            <a:off x="6654205" y="6374606"/>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800" b="1" i="1" dirty="0" smtClean="0">
                <a:solidFill>
                  <a:srgbClr val="FF0000"/>
                </a:solidFill>
                <a:latin typeface="Tahoma" pitchFamily="34" charset="0"/>
              </a:rPr>
              <a:t>t1</a:t>
            </a:r>
            <a:endParaRPr lang="en-US" sz="1800" b="1" i="1" dirty="0">
              <a:solidFill>
                <a:srgbClr val="FF0000"/>
              </a:solidFill>
              <a:latin typeface="Tahoma" pitchFamily="34" charset="0"/>
            </a:endParaRPr>
          </a:p>
        </p:txBody>
      </p:sp>
      <p:sp>
        <p:nvSpPr>
          <p:cNvPr id="257" name="TextBox 256"/>
          <p:cNvSpPr txBox="1"/>
          <p:nvPr/>
        </p:nvSpPr>
        <p:spPr>
          <a:xfrm>
            <a:off x="99850" y="2801789"/>
            <a:ext cx="1297150" cy="461665"/>
          </a:xfrm>
          <a:prstGeom prst="rect">
            <a:avLst/>
          </a:prstGeom>
          <a:noFill/>
        </p:spPr>
        <p:txBody>
          <a:bodyPr wrap="none" rtlCol="0">
            <a:spAutoFit/>
          </a:bodyPr>
          <a:lstStyle/>
          <a:p>
            <a:r>
              <a:rPr lang="en-US" dirty="0" smtClean="0">
                <a:solidFill>
                  <a:srgbClr val="FF0000"/>
                </a:solidFill>
              </a:rPr>
              <a:t>4DEnKF</a:t>
            </a:r>
            <a:endParaRPr lang="en-US" dirty="0">
              <a:solidFill>
                <a:srgbClr val="FF0000"/>
              </a:solidFill>
            </a:endParaRPr>
          </a:p>
        </p:txBody>
      </p:sp>
      <p:cxnSp>
        <p:nvCxnSpPr>
          <p:cNvPr id="112" name="Straight Arrow Connector 111"/>
          <p:cNvCxnSpPr/>
          <p:nvPr/>
        </p:nvCxnSpPr>
        <p:spPr bwMode="auto">
          <a:xfrm>
            <a:off x="1707753" y="6163468"/>
            <a:ext cx="5362850" cy="0"/>
          </a:xfrm>
          <a:prstGeom prst="straightConnector1">
            <a:avLst/>
          </a:prstGeom>
          <a:solidFill>
            <a:schemeClr val="accent1"/>
          </a:solidFill>
          <a:ln w="38100" cap="flat" cmpd="sng" algn="ctr">
            <a:solidFill>
              <a:srgbClr val="FF0000"/>
            </a:solidFill>
            <a:prstDash val="solid"/>
            <a:round/>
            <a:headEnd type="arrow"/>
            <a:tailEnd type="arrow"/>
          </a:ln>
          <a:effectLst/>
        </p:spPr>
      </p:cxnSp>
      <p:sp>
        <p:nvSpPr>
          <p:cNvPr id="262" name="TextBox 261"/>
          <p:cNvSpPr txBox="1"/>
          <p:nvPr/>
        </p:nvSpPr>
        <p:spPr>
          <a:xfrm>
            <a:off x="2209800" y="6163766"/>
            <a:ext cx="4497129" cy="461665"/>
          </a:xfrm>
          <a:prstGeom prst="rect">
            <a:avLst/>
          </a:prstGeom>
          <a:noFill/>
        </p:spPr>
        <p:txBody>
          <a:bodyPr wrap="none" rtlCol="0">
            <a:spAutoFit/>
          </a:bodyPr>
          <a:lstStyle/>
          <a:p>
            <a:r>
              <a:rPr lang="en-US" dirty="0" smtClean="0">
                <a:solidFill>
                  <a:srgbClr val="000000"/>
                </a:solidFill>
              </a:rPr>
              <a:t>4D Assimilation Window – 1 cycle</a:t>
            </a:r>
            <a:endParaRPr lang="en-US" dirty="0">
              <a:solidFill>
                <a:srgbClr val="000000"/>
              </a:solidFill>
            </a:endParaRPr>
          </a:p>
        </p:txBody>
      </p:sp>
      <p:sp>
        <p:nvSpPr>
          <p:cNvPr id="113" name="Freeform 112"/>
          <p:cNvSpPr/>
          <p:nvPr/>
        </p:nvSpPr>
        <p:spPr bwMode="auto">
          <a:xfrm>
            <a:off x="330200" y="5439569"/>
            <a:ext cx="1346200" cy="139700"/>
          </a:xfrm>
          <a:custGeom>
            <a:avLst/>
            <a:gdLst>
              <a:gd name="connsiteX0" fmla="*/ 1346200 w 1346200"/>
              <a:gd name="connsiteY0" fmla="*/ 0 h 139700"/>
              <a:gd name="connsiteX1" fmla="*/ 698500 w 1346200"/>
              <a:gd name="connsiteY1" fmla="*/ 25400 h 139700"/>
              <a:gd name="connsiteX2" fmla="*/ 0 w 1346200"/>
              <a:gd name="connsiteY2" fmla="*/ 139700 h 139700"/>
            </a:gdLst>
            <a:ahLst/>
            <a:cxnLst>
              <a:cxn ang="0">
                <a:pos x="connsiteX0" y="connsiteY0"/>
              </a:cxn>
              <a:cxn ang="0">
                <a:pos x="connsiteX1" y="connsiteY1"/>
              </a:cxn>
              <a:cxn ang="0">
                <a:pos x="connsiteX2" y="connsiteY2"/>
              </a:cxn>
            </a:cxnLst>
            <a:rect l="l" t="t" r="r" b="b"/>
            <a:pathLst>
              <a:path w="1346200" h="139700">
                <a:moveTo>
                  <a:pt x="1346200" y="0"/>
                </a:moveTo>
                <a:cubicBezTo>
                  <a:pt x="1134533" y="1058"/>
                  <a:pt x="922867" y="2117"/>
                  <a:pt x="698500" y="25400"/>
                </a:cubicBezTo>
                <a:cubicBezTo>
                  <a:pt x="474133" y="48683"/>
                  <a:pt x="237066" y="94191"/>
                  <a:pt x="0" y="13970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266" name="AutoShape 61"/>
          <p:cNvSpPr>
            <a:spLocks noChangeArrowheads="1"/>
          </p:cNvSpPr>
          <p:nvPr/>
        </p:nvSpPr>
        <p:spPr bwMode="auto">
          <a:xfrm rot="10800000">
            <a:off x="2371358" y="5522119"/>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267" name="AutoShape 61"/>
          <p:cNvSpPr>
            <a:spLocks noChangeArrowheads="1"/>
          </p:cNvSpPr>
          <p:nvPr/>
        </p:nvSpPr>
        <p:spPr bwMode="auto">
          <a:xfrm rot="10800000">
            <a:off x="1607374" y="5312569"/>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268" name="AutoShape 61"/>
          <p:cNvSpPr>
            <a:spLocks noChangeArrowheads="1"/>
          </p:cNvSpPr>
          <p:nvPr/>
        </p:nvSpPr>
        <p:spPr bwMode="auto">
          <a:xfrm rot="10800000">
            <a:off x="3146654" y="5625541"/>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269" name="AutoShape 61"/>
          <p:cNvSpPr>
            <a:spLocks noChangeArrowheads="1"/>
          </p:cNvSpPr>
          <p:nvPr/>
        </p:nvSpPr>
        <p:spPr bwMode="auto">
          <a:xfrm rot="10800000">
            <a:off x="6995805" y="5858668"/>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270" name="AutoShape 61"/>
          <p:cNvSpPr>
            <a:spLocks noChangeArrowheads="1"/>
          </p:cNvSpPr>
          <p:nvPr/>
        </p:nvSpPr>
        <p:spPr bwMode="auto">
          <a:xfrm rot="10800000">
            <a:off x="5924976" y="5742880"/>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271" name="AutoShape 61"/>
          <p:cNvSpPr>
            <a:spLocks noChangeArrowheads="1"/>
          </p:cNvSpPr>
          <p:nvPr/>
        </p:nvSpPr>
        <p:spPr bwMode="auto">
          <a:xfrm rot="10800000">
            <a:off x="4988156" y="5674519"/>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272" name="AutoShape 61"/>
          <p:cNvSpPr>
            <a:spLocks noChangeArrowheads="1"/>
          </p:cNvSpPr>
          <p:nvPr/>
        </p:nvSpPr>
        <p:spPr bwMode="auto">
          <a:xfrm rot="10800000">
            <a:off x="4020374" y="5707408"/>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8" name="TextBox 107"/>
          <p:cNvSpPr txBox="1"/>
          <p:nvPr/>
        </p:nvSpPr>
        <p:spPr>
          <a:xfrm>
            <a:off x="142042" y="4862413"/>
            <a:ext cx="1330364" cy="461665"/>
          </a:xfrm>
          <a:prstGeom prst="rect">
            <a:avLst/>
          </a:prstGeom>
          <a:noFill/>
        </p:spPr>
        <p:txBody>
          <a:bodyPr wrap="none" rtlCol="0">
            <a:spAutoFit/>
          </a:bodyPr>
          <a:lstStyle/>
          <a:p>
            <a:r>
              <a:rPr lang="en-US" dirty="0" smtClean="0">
                <a:solidFill>
                  <a:srgbClr val="FF0000"/>
                </a:solidFill>
              </a:rPr>
              <a:t>En4DVar</a:t>
            </a:r>
            <a:endParaRPr lang="en-US" dirty="0">
              <a:solidFill>
                <a:srgbClr val="FF0000"/>
              </a:solidFill>
            </a:endParaRPr>
          </a:p>
        </p:txBody>
      </p:sp>
      <p:cxnSp>
        <p:nvCxnSpPr>
          <p:cNvPr id="115" name="Straight Arrow Connector 114"/>
          <p:cNvCxnSpPr/>
          <p:nvPr/>
        </p:nvCxnSpPr>
        <p:spPr bwMode="auto">
          <a:xfrm>
            <a:off x="748425" y="3364706"/>
            <a:ext cx="0" cy="1588294"/>
          </a:xfrm>
          <a:prstGeom prst="straightConnector1">
            <a:avLst/>
          </a:prstGeom>
          <a:solidFill>
            <a:schemeClr val="accent1"/>
          </a:solidFill>
          <a:ln w="38100" cap="flat" cmpd="sng" algn="ctr">
            <a:solidFill>
              <a:srgbClr val="FF0000"/>
            </a:solidFill>
            <a:prstDash val="solid"/>
            <a:round/>
            <a:headEnd type="arrow"/>
            <a:tailEnd type="arrow"/>
          </a:ln>
          <a:effectLst/>
        </p:spPr>
      </p:cxnSp>
      <p:sp>
        <p:nvSpPr>
          <p:cNvPr id="275" name="Text Box 60"/>
          <p:cNvSpPr txBox="1">
            <a:spLocks noChangeArrowheads="1"/>
          </p:cNvSpPr>
          <p:nvPr/>
        </p:nvSpPr>
        <p:spPr bwMode="auto">
          <a:xfrm>
            <a:off x="1305246" y="5526088"/>
            <a:ext cx="7401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1800" dirty="0" err="1">
                <a:solidFill>
                  <a:srgbClr val="000000"/>
                </a:solidFill>
                <a:latin typeface="Tahoma" pitchFamily="34" charset="0"/>
              </a:rPr>
              <a:t>Obs</a:t>
            </a:r>
            <a:endParaRPr lang="en-US" sz="1800" dirty="0">
              <a:solidFill>
                <a:srgbClr val="000000"/>
              </a:solidFill>
              <a:latin typeface="Tahoma" pitchFamily="34" charset="0"/>
            </a:endParaRPr>
          </a:p>
        </p:txBody>
      </p:sp>
      <p:sp>
        <p:nvSpPr>
          <p:cNvPr id="276" name="Text Box 60"/>
          <p:cNvSpPr txBox="1">
            <a:spLocks noChangeArrowheads="1"/>
          </p:cNvSpPr>
          <p:nvPr/>
        </p:nvSpPr>
        <p:spPr bwMode="auto">
          <a:xfrm>
            <a:off x="2065536" y="5714553"/>
            <a:ext cx="7401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1800" dirty="0" err="1">
                <a:solidFill>
                  <a:srgbClr val="000000"/>
                </a:solidFill>
                <a:latin typeface="Tahoma" pitchFamily="34" charset="0"/>
              </a:rPr>
              <a:t>Obs</a:t>
            </a:r>
            <a:endParaRPr lang="en-US" sz="1800" dirty="0">
              <a:solidFill>
                <a:srgbClr val="000000"/>
              </a:solidFill>
              <a:latin typeface="Tahoma" pitchFamily="34" charset="0"/>
            </a:endParaRPr>
          </a:p>
        </p:txBody>
      </p:sp>
      <p:cxnSp>
        <p:nvCxnSpPr>
          <p:cNvPr id="7" name="Straight Connector 6"/>
          <p:cNvCxnSpPr/>
          <p:nvPr/>
        </p:nvCxnSpPr>
        <p:spPr bwMode="auto">
          <a:xfrm flipH="1">
            <a:off x="142042" y="4894965"/>
            <a:ext cx="8773358" cy="0"/>
          </a:xfrm>
          <a:prstGeom prst="line">
            <a:avLst/>
          </a:prstGeom>
          <a:solidFill>
            <a:schemeClr val="accent1"/>
          </a:solidFill>
          <a:ln w="9525" cap="flat" cmpd="sng" algn="ctr">
            <a:solidFill>
              <a:schemeClr val="tx1"/>
            </a:solidFill>
            <a:prstDash val="lgDash"/>
            <a:round/>
            <a:headEnd type="none" w="med" len="med"/>
            <a:tailEnd type="none" w="med" len="med"/>
          </a:ln>
          <a:effectLst/>
        </p:spPr>
      </p:cxnSp>
    </p:spTree>
    <p:extLst>
      <p:ext uri="{BB962C8B-B14F-4D97-AF65-F5344CB8AC3E}">
        <p14:creationId xmlns:p14="http://schemas.microsoft.com/office/powerpoint/2010/main" val="2207207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457200"/>
            <a:ext cx="7772400" cy="1143000"/>
          </a:xfrm>
        </p:spPr>
        <p:txBody>
          <a:bodyPr/>
          <a:lstStyle/>
          <a:p>
            <a:r>
              <a:rPr lang="en-US" dirty="0" smtClean="0">
                <a:solidFill>
                  <a:srgbClr val="FF0000"/>
                </a:solidFill>
              </a:rPr>
              <a:t>ARPS Cloud Analysis</a:t>
            </a:r>
            <a:endParaRPr lang="en-US" dirty="0">
              <a:solidFill>
                <a:srgbClr val="FF0000"/>
              </a:solidFill>
            </a:endParaRPr>
          </a:p>
        </p:txBody>
      </p:sp>
      <p:sp>
        <p:nvSpPr>
          <p:cNvPr id="13315" name="Rectangle 3"/>
          <p:cNvSpPr>
            <a:spLocks noGrp="1" noChangeArrowheads="1"/>
          </p:cNvSpPr>
          <p:nvPr>
            <p:ph type="body" idx="1"/>
          </p:nvPr>
        </p:nvSpPr>
        <p:spPr>
          <a:xfrm>
            <a:off x="685800" y="1600200"/>
            <a:ext cx="7772400" cy="4114800"/>
          </a:xfrm>
        </p:spPr>
        <p:txBody>
          <a:bodyPr/>
          <a:lstStyle/>
          <a:p>
            <a:pPr>
              <a:lnSpc>
                <a:spcPct val="90000"/>
              </a:lnSpc>
              <a:spcBef>
                <a:spcPts val="1800"/>
              </a:spcBef>
            </a:pPr>
            <a:r>
              <a:rPr lang="en-US" sz="2400" dirty="0"/>
              <a:t>GOES Satellite Data</a:t>
            </a:r>
            <a:br>
              <a:rPr lang="en-US" sz="2400" dirty="0"/>
            </a:br>
            <a:r>
              <a:rPr lang="en-US" sz="2400" dirty="0"/>
              <a:t>	Vis: Cloud fraction</a:t>
            </a:r>
            <a:br>
              <a:rPr lang="en-US" sz="2400" dirty="0"/>
            </a:br>
            <a:r>
              <a:rPr lang="en-US" sz="2400" dirty="0"/>
              <a:t>	IR: Cloud top temperature</a:t>
            </a:r>
          </a:p>
          <a:p>
            <a:pPr>
              <a:lnSpc>
                <a:spcPct val="90000"/>
              </a:lnSpc>
              <a:spcBef>
                <a:spcPts val="1800"/>
              </a:spcBef>
            </a:pPr>
            <a:r>
              <a:rPr lang="en-US" sz="2400" dirty="0"/>
              <a:t>Radar Data</a:t>
            </a:r>
            <a:br>
              <a:rPr lang="en-US" sz="2400" dirty="0"/>
            </a:br>
            <a:r>
              <a:rPr lang="en-US" sz="2400" dirty="0"/>
              <a:t>	Reflectivity to precipitation hydrometeors</a:t>
            </a:r>
          </a:p>
          <a:p>
            <a:pPr>
              <a:lnSpc>
                <a:spcPct val="90000"/>
              </a:lnSpc>
              <a:spcBef>
                <a:spcPts val="1800"/>
              </a:spcBef>
            </a:pPr>
            <a:r>
              <a:rPr lang="en-US" sz="2400" dirty="0"/>
              <a:t>Surface Observations</a:t>
            </a:r>
            <a:br>
              <a:rPr lang="en-US" sz="2400" dirty="0"/>
            </a:br>
            <a:r>
              <a:rPr lang="en-US" sz="2400" dirty="0"/>
              <a:t>	</a:t>
            </a:r>
            <a:r>
              <a:rPr lang="en-US" sz="2400" dirty="0" err="1"/>
              <a:t>Cloudbase</a:t>
            </a:r>
            <a:r>
              <a:rPr lang="en-US" sz="2400" dirty="0"/>
              <a:t> height</a:t>
            </a:r>
          </a:p>
          <a:p>
            <a:pPr>
              <a:lnSpc>
                <a:spcPct val="90000"/>
              </a:lnSpc>
              <a:spcBef>
                <a:spcPts val="1800"/>
              </a:spcBef>
            </a:pPr>
            <a:r>
              <a:rPr lang="en-US" sz="2400" dirty="0" smtClean="0"/>
              <a:t>Originated from the LAPS cloud analysis,  </a:t>
            </a:r>
            <a:r>
              <a:rPr lang="en-US" sz="2400" dirty="0"/>
              <a:t>with adaptation and </a:t>
            </a:r>
            <a:r>
              <a:rPr lang="en-US" sz="2400" dirty="0" smtClean="0"/>
              <a:t>updates </a:t>
            </a:r>
            <a:r>
              <a:rPr lang="en-US" sz="2400" dirty="0"/>
              <a:t>by </a:t>
            </a:r>
            <a:r>
              <a:rPr lang="en-US" sz="2400" dirty="0" err="1" smtClean="0"/>
              <a:t>Jian</a:t>
            </a:r>
            <a:r>
              <a:rPr lang="en-US" sz="2400" dirty="0" smtClean="0"/>
              <a:t> </a:t>
            </a:r>
            <a:r>
              <a:rPr lang="en-US" sz="2400" dirty="0"/>
              <a:t>Zhang </a:t>
            </a:r>
            <a:r>
              <a:rPr lang="en-US" sz="2400" dirty="0" smtClean="0"/>
              <a:t>and Keith Brewster, et al.</a:t>
            </a:r>
            <a:endParaRPr lang="en-US" sz="2400" dirty="0"/>
          </a:p>
        </p:txBody>
      </p:sp>
      <p:sp>
        <p:nvSpPr>
          <p:cNvPr id="6" name="Subtitle 4"/>
          <p:cNvSpPr txBox="1">
            <a:spLocks/>
          </p:cNvSpPr>
          <p:nvPr/>
        </p:nvSpPr>
        <p:spPr bwMode="auto">
          <a:xfrm>
            <a:off x="2057400" y="5791200"/>
            <a:ext cx="4838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1800" dirty="0" smtClean="0">
                <a:solidFill>
                  <a:srgbClr val="000000"/>
                </a:solidFill>
              </a:rPr>
              <a:t>(also </a:t>
            </a:r>
            <a:r>
              <a:rPr lang="en-US" sz="1800" dirty="0" err="1" smtClean="0">
                <a:solidFill>
                  <a:srgbClr val="000000"/>
                </a:solidFill>
              </a:rPr>
              <a:t>Xue</a:t>
            </a:r>
            <a:r>
              <a:rPr lang="en-US" sz="1800" dirty="0" smtClean="0">
                <a:solidFill>
                  <a:srgbClr val="000000"/>
                </a:solidFill>
              </a:rPr>
              <a:t> et al. 2003 MAP, Hu et al. 2006 MWR)</a:t>
            </a:r>
            <a:endParaRPr lang="en-US" sz="1800" dirty="0">
              <a:solidFill>
                <a:srgbClr val="000000"/>
              </a:solidFill>
            </a:endParaRPr>
          </a:p>
        </p:txBody>
      </p:sp>
    </p:spTree>
    <p:extLst>
      <p:ext uri="{BB962C8B-B14F-4D97-AF65-F5344CB8AC3E}">
        <p14:creationId xmlns:p14="http://schemas.microsoft.com/office/powerpoint/2010/main" val="434608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318008770"/>
              </p:ext>
            </p:extLst>
          </p:nvPr>
        </p:nvGraphicFramePr>
        <p:xfrm>
          <a:off x="685800" y="3581400"/>
          <a:ext cx="8077557" cy="1131887"/>
        </p:xfrm>
        <a:graphic>
          <a:graphicData uri="http://schemas.openxmlformats.org/presentationml/2006/ole">
            <mc:AlternateContent xmlns:mc="http://schemas.openxmlformats.org/markup-compatibility/2006">
              <mc:Choice xmlns:v="urn:schemas-microsoft-com:vml" Requires="v">
                <p:oleObj spid="_x0000_s333832" name="Equation" r:id="rId3" imgW="5981400" imgH="838080" progId="Equation.DSMT4">
                  <p:embed/>
                </p:oleObj>
              </mc:Choice>
              <mc:Fallback>
                <p:oleObj name="Equation" r:id="rId3" imgW="5981400" imgH="838080" progId="Equation.DSMT4">
                  <p:embed/>
                  <p:pic>
                    <p:nvPicPr>
                      <p:cNvPr id="0" name=""/>
                      <p:cNvPicPr/>
                      <p:nvPr/>
                    </p:nvPicPr>
                    <p:blipFill>
                      <a:blip r:embed="rId4"/>
                      <a:stretch>
                        <a:fillRect/>
                      </a:stretch>
                    </p:blipFill>
                    <p:spPr>
                      <a:xfrm>
                        <a:off x="685800" y="3581400"/>
                        <a:ext cx="8077557" cy="1131887"/>
                      </a:xfrm>
                      <a:prstGeom prst="rect">
                        <a:avLst/>
                      </a:prstGeom>
                    </p:spPr>
                  </p:pic>
                </p:oleObj>
              </mc:Fallback>
            </mc:AlternateContent>
          </a:graphicData>
        </a:graphic>
      </p:graphicFrame>
      <p:sp>
        <p:nvSpPr>
          <p:cNvPr id="3" name="Rectangle 2"/>
          <p:cNvSpPr/>
          <p:nvPr/>
        </p:nvSpPr>
        <p:spPr>
          <a:xfrm>
            <a:off x="1076577" y="5638800"/>
            <a:ext cx="6553200" cy="1015663"/>
          </a:xfrm>
          <a:prstGeom prst="rect">
            <a:avLst/>
          </a:prstGeom>
        </p:spPr>
        <p:txBody>
          <a:bodyPr wrap="square">
            <a:spAutoFit/>
          </a:bodyPr>
          <a:lstStyle/>
          <a:p>
            <a:pPr algn="ctr"/>
            <a:r>
              <a:rPr lang="en-US" sz="2000" dirty="0">
                <a:solidFill>
                  <a:srgbClr val="FF0000"/>
                </a:solidFill>
              </a:rPr>
              <a:t>Liu, C., and M. Xue, </a:t>
            </a:r>
            <a:r>
              <a:rPr lang="en-US" sz="2000" dirty="0" smtClean="0">
                <a:solidFill>
                  <a:srgbClr val="FF0000"/>
                </a:solidFill>
              </a:rPr>
              <a:t>2014</a:t>
            </a:r>
            <a:r>
              <a:rPr lang="en-US" sz="2000" dirty="0" smtClean="0">
                <a:solidFill>
                  <a:srgbClr val="000000"/>
                </a:solidFill>
              </a:rPr>
              <a:t>: </a:t>
            </a:r>
            <a:r>
              <a:rPr lang="en-US" sz="2000" dirty="0">
                <a:solidFill>
                  <a:srgbClr val="000000"/>
                </a:solidFill>
              </a:rPr>
              <a:t>A unified framework for four-dimensional ensemble-</a:t>
            </a:r>
            <a:r>
              <a:rPr lang="en-US" sz="2000" dirty="0" err="1">
                <a:solidFill>
                  <a:srgbClr val="000000"/>
                </a:solidFill>
              </a:rPr>
              <a:t>variational</a:t>
            </a:r>
            <a:r>
              <a:rPr lang="en-US" sz="2000" dirty="0">
                <a:solidFill>
                  <a:srgbClr val="000000"/>
                </a:solidFill>
              </a:rPr>
              <a:t> hybrid data assimilation</a:t>
            </a:r>
            <a:r>
              <a:rPr lang="en-US" sz="2000" dirty="0" smtClean="0">
                <a:solidFill>
                  <a:srgbClr val="000000"/>
                </a:solidFill>
              </a:rPr>
              <a:t>. Quart. J. Roy. Met. Soc. </a:t>
            </a:r>
            <a:r>
              <a:rPr lang="en-US" sz="2000" i="1" dirty="0">
                <a:solidFill>
                  <a:srgbClr val="000000"/>
                </a:solidFill>
              </a:rPr>
              <a:t>S</a:t>
            </a:r>
            <a:r>
              <a:rPr lang="en-US" sz="2000" i="1" dirty="0" smtClean="0">
                <a:solidFill>
                  <a:srgbClr val="000000"/>
                </a:solidFill>
              </a:rPr>
              <a:t>ubmitted</a:t>
            </a:r>
            <a:endParaRPr lang="en-US" sz="2000" i="1" dirty="0">
              <a:solidFill>
                <a:srgbClr val="000000"/>
              </a:solidFill>
            </a:endParaRPr>
          </a:p>
        </p:txBody>
      </p:sp>
      <p:sp>
        <p:nvSpPr>
          <p:cNvPr id="5" name="Title 4"/>
          <p:cNvSpPr>
            <a:spLocks noGrp="1"/>
          </p:cNvSpPr>
          <p:nvPr>
            <p:ph type="title"/>
          </p:nvPr>
        </p:nvSpPr>
        <p:spPr>
          <a:xfrm>
            <a:off x="457200" y="-28074"/>
            <a:ext cx="8312150" cy="971550"/>
          </a:xfrm>
        </p:spPr>
        <p:txBody>
          <a:bodyPr/>
          <a:lstStyle/>
          <a:p>
            <a:pPr algn="ctr"/>
            <a:r>
              <a:rPr lang="en-US" dirty="0">
                <a:solidFill>
                  <a:srgbClr val="FF0000"/>
                </a:solidFill>
              </a:rPr>
              <a:t>4DEnKF-En4DVar </a:t>
            </a:r>
            <a:r>
              <a:rPr lang="en-US" dirty="0" smtClean="0">
                <a:solidFill>
                  <a:srgbClr val="FF0000"/>
                </a:solidFill>
              </a:rPr>
              <a:t>Hybrid</a:t>
            </a:r>
            <a:endParaRPr lang="en-US" dirty="0"/>
          </a:p>
        </p:txBody>
      </p:sp>
      <p:sp>
        <p:nvSpPr>
          <p:cNvPr id="6" name="Content Placeholder 5"/>
          <p:cNvSpPr>
            <a:spLocks noGrp="1"/>
          </p:cNvSpPr>
          <p:nvPr>
            <p:ph idx="1"/>
          </p:nvPr>
        </p:nvSpPr>
        <p:spPr>
          <a:xfrm>
            <a:off x="457200" y="1181100"/>
            <a:ext cx="8289925" cy="4381500"/>
          </a:xfrm>
        </p:spPr>
        <p:txBody>
          <a:bodyPr/>
          <a:lstStyle/>
          <a:p>
            <a:r>
              <a:rPr lang="en-US" sz="2800" dirty="0" smtClean="0"/>
              <a:t>Combine benefits of 4DVAR and </a:t>
            </a:r>
            <a:r>
              <a:rPr lang="en-US" sz="2800" dirty="0" err="1" smtClean="0"/>
              <a:t>EnKF</a:t>
            </a:r>
            <a:endParaRPr lang="en-US" sz="2800" dirty="0" smtClean="0"/>
          </a:p>
          <a:p>
            <a:pPr lvl="1"/>
            <a:r>
              <a:rPr lang="en-US" sz="2000" dirty="0" smtClean="0"/>
              <a:t>Can assimilate high-frequency data in 4D windows</a:t>
            </a:r>
          </a:p>
          <a:p>
            <a:pPr lvl="1"/>
            <a:r>
              <a:rPr lang="en-US" sz="2000" dirty="0" smtClean="0"/>
              <a:t>Carry ensemble covariance through assimilation cycles</a:t>
            </a:r>
          </a:p>
          <a:p>
            <a:pPr lvl="1"/>
            <a:r>
              <a:rPr lang="en-US" sz="2000" dirty="0" smtClean="0">
                <a:solidFill>
                  <a:srgbClr val="FF0000"/>
                </a:solidFill>
              </a:rPr>
              <a:t>Does not require tangent linear or </a:t>
            </a:r>
            <a:r>
              <a:rPr lang="en-US" sz="2000" dirty="0" err="1" smtClean="0">
                <a:solidFill>
                  <a:srgbClr val="FF0000"/>
                </a:solidFill>
              </a:rPr>
              <a:t>adjoint</a:t>
            </a:r>
            <a:r>
              <a:rPr lang="en-US" sz="2000" dirty="0" smtClean="0">
                <a:solidFill>
                  <a:srgbClr val="FF0000"/>
                </a:solidFill>
              </a:rPr>
              <a:t> model</a:t>
            </a:r>
            <a:endParaRPr lang="en-US" sz="1800" dirty="0" smtClean="0">
              <a:solidFill>
                <a:srgbClr val="FF0000"/>
              </a:solidFill>
            </a:endParaRPr>
          </a:p>
          <a:p>
            <a:pPr>
              <a:spcBef>
                <a:spcPts val="1800"/>
              </a:spcBef>
            </a:pPr>
            <a:r>
              <a:rPr lang="en-US" sz="2800" dirty="0" smtClean="0"/>
              <a:t>En4DVar-NPC-FGAT:</a:t>
            </a:r>
            <a:endParaRPr lang="en-US" sz="2800" dirty="0"/>
          </a:p>
        </p:txBody>
      </p:sp>
      <p:sp>
        <p:nvSpPr>
          <p:cNvPr id="8" name="TextBox 7"/>
          <p:cNvSpPr txBox="1"/>
          <p:nvPr/>
        </p:nvSpPr>
        <p:spPr>
          <a:xfrm>
            <a:off x="1219200" y="4857509"/>
            <a:ext cx="1768433" cy="369332"/>
          </a:xfrm>
          <a:prstGeom prst="rect">
            <a:avLst/>
          </a:prstGeom>
          <a:noFill/>
        </p:spPr>
        <p:txBody>
          <a:bodyPr wrap="none" rtlCol="0">
            <a:spAutoFit/>
          </a:bodyPr>
          <a:lstStyle/>
          <a:p>
            <a:r>
              <a:rPr lang="en-US" sz="1800" dirty="0" smtClean="0">
                <a:solidFill>
                  <a:srgbClr val="FF0000"/>
                </a:solidFill>
              </a:rPr>
              <a:t>Static covariance</a:t>
            </a:r>
            <a:endParaRPr lang="en-US" sz="1800" dirty="0">
              <a:solidFill>
                <a:srgbClr val="FF0000"/>
              </a:solidFill>
            </a:endParaRPr>
          </a:p>
        </p:txBody>
      </p:sp>
      <p:sp>
        <p:nvSpPr>
          <p:cNvPr id="9" name="TextBox 8"/>
          <p:cNvSpPr txBox="1"/>
          <p:nvPr/>
        </p:nvSpPr>
        <p:spPr>
          <a:xfrm>
            <a:off x="3276600" y="4867155"/>
            <a:ext cx="2153154" cy="369332"/>
          </a:xfrm>
          <a:prstGeom prst="rect">
            <a:avLst/>
          </a:prstGeom>
          <a:noFill/>
        </p:spPr>
        <p:txBody>
          <a:bodyPr wrap="none" rtlCol="0">
            <a:spAutoFit/>
          </a:bodyPr>
          <a:lstStyle/>
          <a:p>
            <a:r>
              <a:rPr lang="en-US" sz="1800" dirty="0" smtClean="0">
                <a:solidFill>
                  <a:srgbClr val="FF0000"/>
                </a:solidFill>
              </a:rPr>
              <a:t>Ensemble covariance</a:t>
            </a:r>
            <a:endParaRPr lang="en-US" sz="1800" dirty="0">
              <a:solidFill>
                <a:srgbClr val="FF0000"/>
              </a:solidFill>
            </a:endParaRPr>
          </a:p>
        </p:txBody>
      </p:sp>
      <p:cxnSp>
        <p:nvCxnSpPr>
          <p:cNvPr id="11" name="Straight Arrow Connector 10"/>
          <p:cNvCxnSpPr/>
          <p:nvPr/>
        </p:nvCxnSpPr>
        <p:spPr bwMode="auto">
          <a:xfrm flipH="1" flipV="1">
            <a:off x="3657600" y="4572000"/>
            <a:ext cx="228600" cy="295155"/>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flipH="1" flipV="1">
            <a:off x="2115473" y="4576822"/>
            <a:ext cx="228600" cy="295155"/>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723344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dirty="0" smtClean="0">
                <a:solidFill>
                  <a:srgbClr val="FF0000"/>
                </a:solidFill>
              </a:rPr>
              <a:t>Development of a</a:t>
            </a:r>
            <a:br>
              <a:rPr lang="en-US" sz="3200" dirty="0" smtClean="0">
                <a:solidFill>
                  <a:srgbClr val="FF0000"/>
                </a:solidFill>
              </a:rPr>
            </a:br>
            <a:r>
              <a:rPr lang="en-US" sz="3200" dirty="0" smtClean="0">
                <a:solidFill>
                  <a:srgbClr val="FF0000"/>
                </a:solidFill>
              </a:rPr>
              <a:t>Coupled EnKF-En3DVar/En4DVar Hybrid DA System suitable for Radar DA</a:t>
            </a:r>
            <a:r>
              <a:rPr lang="en-US" sz="3600" dirty="0" smtClean="0">
                <a:solidFill>
                  <a:srgbClr val="FF0000"/>
                </a:solidFill>
              </a:rPr>
              <a:t/>
            </a:r>
            <a:br>
              <a:rPr lang="en-US" sz="3600" dirty="0" smtClean="0">
                <a:solidFill>
                  <a:srgbClr val="FF0000"/>
                </a:solidFill>
              </a:rPr>
            </a:br>
            <a:endParaRPr lang="en-US" sz="3600" dirty="0">
              <a:solidFill>
                <a:srgbClr val="FF0000"/>
              </a:solidFill>
            </a:endParaRPr>
          </a:p>
        </p:txBody>
      </p:sp>
      <p:sp>
        <p:nvSpPr>
          <p:cNvPr id="3" name="Content Placeholder 2"/>
          <p:cNvSpPr>
            <a:spLocks noGrp="1"/>
          </p:cNvSpPr>
          <p:nvPr>
            <p:ph idx="1"/>
          </p:nvPr>
        </p:nvSpPr>
        <p:spPr>
          <a:xfrm>
            <a:off x="381000" y="1676400"/>
            <a:ext cx="8458200" cy="4724400"/>
          </a:xfrm>
        </p:spPr>
        <p:txBody>
          <a:bodyPr/>
          <a:lstStyle/>
          <a:p>
            <a:r>
              <a:rPr lang="en-US" sz="2600" dirty="0" smtClean="0"/>
              <a:t>Integrated recent, new developments into an updated 3DVAR package </a:t>
            </a:r>
          </a:p>
          <a:p>
            <a:pPr marL="742950" lvl="2" indent="-342900"/>
            <a:r>
              <a:rPr lang="en-US" sz="1800" dirty="0" smtClean="0">
                <a:solidFill>
                  <a:srgbClr val="FF0000"/>
                </a:solidFill>
              </a:rPr>
              <a:t>To be able to analyze reflectivity directly for mixed phase microphysics;</a:t>
            </a:r>
          </a:p>
          <a:p>
            <a:pPr marL="742950" lvl="2" indent="-342900"/>
            <a:r>
              <a:rPr lang="en-US" sz="1800" dirty="0" smtClean="0">
                <a:solidFill>
                  <a:srgbClr val="FF0000"/>
                </a:solidFill>
              </a:rPr>
              <a:t>Diagnostic pressure equation constraint;</a:t>
            </a:r>
          </a:p>
          <a:p>
            <a:pPr marL="742950" lvl="2" indent="-342900"/>
            <a:r>
              <a:rPr lang="en-US" sz="1800" dirty="0" smtClean="0">
                <a:solidFill>
                  <a:srgbClr val="FF0000"/>
                </a:solidFill>
              </a:rPr>
              <a:t>Radar data on elevation levels and using of beam pattern weighting (as in EnKF)</a:t>
            </a:r>
          </a:p>
          <a:p>
            <a:r>
              <a:rPr lang="en-US" sz="2600" dirty="0"/>
              <a:t>Developed a </a:t>
            </a:r>
            <a:r>
              <a:rPr lang="en-US" sz="2600" dirty="0" smtClean="0"/>
              <a:t>unified theoretical framework for </a:t>
            </a:r>
            <a:r>
              <a:rPr lang="en-US" sz="2600" dirty="0"/>
              <a:t> En3DVar/En4DVar </a:t>
            </a:r>
            <a:r>
              <a:rPr lang="en-US" sz="2600" dirty="0" smtClean="0"/>
              <a:t>;</a:t>
            </a:r>
            <a:endParaRPr lang="en-US" sz="2600" dirty="0"/>
          </a:p>
          <a:p>
            <a:pPr marL="800100" lvl="2" indent="-400050"/>
            <a:r>
              <a:rPr lang="en-US" sz="1800" dirty="0" smtClean="0">
                <a:solidFill>
                  <a:srgbClr val="FF0000"/>
                </a:solidFill>
              </a:rPr>
              <a:t>Efficient 4DEnVar formulation without requiring </a:t>
            </a:r>
            <a:r>
              <a:rPr lang="en-US" sz="1800" dirty="0" err="1" smtClean="0">
                <a:solidFill>
                  <a:srgbClr val="FF0000"/>
                </a:solidFill>
              </a:rPr>
              <a:t>adjoint</a:t>
            </a:r>
            <a:endParaRPr lang="en-US" sz="1800" dirty="0">
              <a:solidFill>
                <a:srgbClr val="FF0000"/>
              </a:solidFill>
            </a:endParaRPr>
          </a:p>
          <a:p>
            <a:r>
              <a:rPr lang="en-US" sz="2600" dirty="0"/>
              <a:t>Implemented 3DEnVar and 4DEnVar, coupling it with CAPS EnKF;</a:t>
            </a:r>
          </a:p>
          <a:p>
            <a:pPr marL="800100" lvl="2" indent="-400050"/>
            <a:r>
              <a:rPr lang="en-US" sz="1800" dirty="0" smtClean="0"/>
              <a:t>Testing it with OSSE radar data;</a:t>
            </a:r>
          </a:p>
          <a:p>
            <a:pPr marL="800100" lvl="2" indent="-400050"/>
            <a:r>
              <a:rPr lang="en-US" sz="1800" dirty="0" smtClean="0"/>
              <a:t>To compare with </a:t>
            </a:r>
            <a:r>
              <a:rPr lang="en-US" sz="1800" dirty="0" smtClean="0">
                <a:solidFill>
                  <a:srgbClr val="FF0000"/>
                </a:solidFill>
              </a:rPr>
              <a:t>3DVar, 3DEnSRF, 4DEnSRF, 3DLETKF, 4DLETKF</a:t>
            </a:r>
          </a:p>
          <a:p>
            <a:r>
              <a:rPr lang="en-US" sz="2800" dirty="0" smtClean="0"/>
              <a:t>To directly support WRF model also;</a:t>
            </a:r>
            <a:endParaRPr lang="en-US" sz="2800" dirty="0"/>
          </a:p>
        </p:txBody>
      </p:sp>
    </p:spTree>
    <p:extLst>
      <p:ext uri="{BB962C8B-B14F-4D97-AF65-F5344CB8AC3E}">
        <p14:creationId xmlns:p14="http://schemas.microsoft.com/office/powerpoint/2010/main" val="3681232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0"/>
            <a:ext cx="8229600" cy="1143000"/>
          </a:xfrm>
        </p:spPr>
        <p:txBody>
          <a:bodyPr>
            <a:noAutofit/>
          </a:bodyPr>
          <a:lstStyle/>
          <a:p>
            <a:r>
              <a:rPr lang="en-US" sz="2800" b="1" dirty="0">
                <a:solidFill>
                  <a:srgbClr val="FF0000"/>
                </a:solidFill>
                <a:latin typeface="Times New Roman" pitchFamily="18" charset="0"/>
                <a:cs typeface="Times New Roman" pitchFamily="18" charset="0"/>
              </a:rPr>
              <a:t>Development and Testing of </a:t>
            </a:r>
            <a:r>
              <a:rPr lang="en-US" sz="2800" b="1" dirty="0" smtClean="0">
                <a:solidFill>
                  <a:srgbClr val="FF0000"/>
                </a:solidFill>
                <a:latin typeface="Times New Roman" pitchFamily="18" charset="0"/>
                <a:cs typeface="Times New Roman" pitchFamily="18" charset="0"/>
              </a:rPr>
              <a:t>GSI-Based </a:t>
            </a:r>
            <a:r>
              <a:rPr lang="en-US" sz="2800" b="1" dirty="0" err="1" smtClean="0">
                <a:solidFill>
                  <a:srgbClr val="FF0000"/>
                </a:solidFill>
                <a:latin typeface="Times New Roman" pitchFamily="18" charset="0"/>
                <a:cs typeface="Times New Roman" pitchFamily="18" charset="0"/>
              </a:rPr>
              <a:t>EnKF</a:t>
            </a:r>
            <a:r>
              <a:rPr lang="en-US" sz="2800" b="1" dirty="0" smtClean="0">
                <a:solidFill>
                  <a:srgbClr val="FF0000"/>
                </a:solidFill>
                <a:latin typeface="Times New Roman" pitchFamily="18" charset="0"/>
                <a:cs typeface="Times New Roman" pitchFamily="18" charset="0"/>
              </a:rPr>
              <a:t> and </a:t>
            </a:r>
            <a:r>
              <a:rPr lang="en-US" sz="2800" b="1" dirty="0" err="1" smtClean="0">
                <a:solidFill>
                  <a:srgbClr val="FF0000"/>
                </a:solidFill>
                <a:latin typeface="Times New Roman" pitchFamily="18" charset="0"/>
                <a:cs typeface="Times New Roman" pitchFamily="18" charset="0"/>
              </a:rPr>
              <a:t>EnKF</a:t>
            </a:r>
            <a:r>
              <a:rPr lang="en-US" sz="2800" b="1" dirty="0" smtClean="0">
                <a:solidFill>
                  <a:srgbClr val="FF0000"/>
                </a:solidFill>
                <a:latin typeface="Times New Roman" pitchFamily="18" charset="0"/>
                <a:cs typeface="Times New Roman" pitchFamily="18" charset="0"/>
              </a:rPr>
              <a:t>/3DVAR Hybrid Data Assimilation Systems for </a:t>
            </a:r>
            <a:r>
              <a:rPr lang="en-US" sz="2800" b="1" dirty="0">
                <a:solidFill>
                  <a:srgbClr val="FF0000"/>
                </a:solidFill>
                <a:latin typeface="Times New Roman" pitchFamily="18" charset="0"/>
                <a:cs typeface="Times New Roman" pitchFamily="18" charset="0"/>
              </a:rPr>
              <a:t>the </a:t>
            </a:r>
            <a:r>
              <a:rPr lang="en-US" sz="2800" b="1" dirty="0" smtClean="0">
                <a:solidFill>
                  <a:srgbClr val="FF0000"/>
                </a:solidFill>
                <a:latin typeface="Times New Roman" pitchFamily="18" charset="0"/>
                <a:cs typeface="Times New Roman" pitchFamily="18" charset="0"/>
              </a:rPr>
              <a:t>Operational Rapid </a:t>
            </a:r>
            <a:r>
              <a:rPr lang="en-US" sz="2800" b="1" dirty="0">
                <a:solidFill>
                  <a:srgbClr val="FF0000"/>
                </a:solidFill>
                <a:latin typeface="Times New Roman" pitchFamily="18" charset="0"/>
                <a:cs typeface="Times New Roman" pitchFamily="18" charset="0"/>
              </a:rPr>
              <a:t>Refresh </a:t>
            </a:r>
            <a:r>
              <a:rPr lang="en-US" sz="2800" b="1" dirty="0" smtClean="0">
                <a:solidFill>
                  <a:srgbClr val="FF0000"/>
                </a:solidFill>
                <a:latin typeface="Times New Roman" pitchFamily="18" charset="0"/>
                <a:cs typeface="Times New Roman" pitchFamily="18" charset="0"/>
              </a:rPr>
              <a:t>System</a:t>
            </a:r>
            <a:endParaRPr lang="en-US" sz="28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3429000"/>
            <a:ext cx="8229600" cy="1782763"/>
          </a:xfrm>
        </p:spPr>
        <p:txBody>
          <a:bodyPr>
            <a:noAutofit/>
          </a:bodyPr>
          <a:lstStyle/>
          <a:p>
            <a:pPr marL="0" indent="0" algn="ctr">
              <a:buNone/>
            </a:pPr>
            <a:endParaRPr lang="en-US" sz="1600" dirty="0">
              <a:latin typeface="Times New Roman" pitchFamily="18" charset="0"/>
              <a:cs typeface="Times New Roman" pitchFamily="18" charset="0"/>
            </a:endParaRPr>
          </a:p>
          <a:p>
            <a:pPr marL="0" indent="0" algn="ctr">
              <a:buNone/>
            </a:pPr>
            <a:r>
              <a:rPr lang="en-US" sz="1800" dirty="0">
                <a:hlinkClick r:id="rId2"/>
              </a:rPr>
              <a:t>Zhu, K., Y. Pan, M. Xue, X. Wang, J. S. Whitaker, S. G. Benjamin, S. S. </a:t>
            </a:r>
            <a:r>
              <a:rPr lang="en-US" sz="1800" dirty="0" err="1">
                <a:hlinkClick r:id="rId2"/>
              </a:rPr>
              <a:t>Weygandt</a:t>
            </a:r>
            <a:r>
              <a:rPr lang="en-US" sz="1800" dirty="0">
                <a:hlinkClick r:id="rId2"/>
              </a:rPr>
              <a:t>, and M. Hu</a:t>
            </a:r>
            <a:r>
              <a:rPr lang="en-US" sz="1800" dirty="0"/>
              <a:t>, 2013: A regional GSI-based </a:t>
            </a:r>
            <a:r>
              <a:rPr lang="en-US" sz="1800" dirty="0" err="1"/>
              <a:t>EnKF</a:t>
            </a:r>
            <a:r>
              <a:rPr lang="en-US" sz="1800" dirty="0"/>
              <a:t> system for the Rapid Refresh configuration: Results with a single, reduced resolution. Mon. </a:t>
            </a:r>
            <a:r>
              <a:rPr lang="en-US" sz="1800" dirty="0" err="1"/>
              <a:t>Wea</a:t>
            </a:r>
            <a:r>
              <a:rPr lang="en-US" sz="1800" dirty="0"/>
              <a:t>. Rev., </a:t>
            </a:r>
            <a:r>
              <a:rPr lang="en-US" sz="1800" b="1" dirty="0"/>
              <a:t>141</a:t>
            </a:r>
            <a:r>
              <a:rPr lang="en-US" sz="1800" dirty="0"/>
              <a:t>, 4118-4139</a:t>
            </a:r>
            <a:r>
              <a:rPr lang="en-US" sz="1800" dirty="0" smtClean="0"/>
              <a:t>.</a:t>
            </a:r>
          </a:p>
          <a:p>
            <a:pPr marL="0" indent="0" algn="ctr">
              <a:buNone/>
            </a:pPr>
            <a:endParaRPr lang="en-US" sz="1800" dirty="0">
              <a:latin typeface="Times New Roman" pitchFamily="18" charset="0"/>
              <a:cs typeface="Times New Roman" pitchFamily="18" charset="0"/>
            </a:endParaRPr>
          </a:p>
          <a:p>
            <a:pPr marL="0" indent="0" algn="ctr">
              <a:buNone/>
            </a:pPr>
            <a:r>
              <a:rPr lang="en-US" sz="1600" dirty="0">
                <a:hlinkClick r:id="rId3"/>
              </a:rPr>
              <a:t>Pan, Y., K. Zhu, M. Xue, X. Wang, M. Hu, S. G. Benjamin, S. S. </a:t>
            </a:r>
            <a:r>
              <a:rPr lang="en-US" sz="1600" dirty="0" err="1">
                <a:hlinkClick r:id="rId3"/>
              </a:rPr>
              <a:t>Weygandt</a:t>
            </a:r>
            <a:r>
              <a:rPr lang="en-US" sz="1600" dirty="0">
                <a:hlinkClick r:id="rId3"/>
              </a:rPr>
              <a:t>, and J. S. Whitaker</a:t>
            </a:r>
            <a:r>
              <a:rPr lang="en-US" sz="1600" dirty="0"/>
              <a:t>, 2014: A regional GSI-based </a:t>
            </a:r>
            <a:r>
              <a:rPr lang="en-US" sz="1600" dirty="0" err="1"/>
              <a:t>EnKF</a:t>
            </a:r>
            <a:r>
              <a:rPr lang="en-US" sz="1600" dirty="0"/>
              <a:t>-variational hybrid data assimilation system for the Rapid Refresh configuration: Results with a single, reduced resolution. Mon. </a:t>
            </a:r>
            <a:r>
              <a:rPr lang="en-US" sz="1600" dirty="0" err="1"/>
              <a:t>Wea</a:t>
            </a:r>
            <a:r>
              <a:rPr lang="en-US" sz="1600" dirty="0"/>
              <a:t>. Rev., </a:t>
            </a:r>
            <a:r>
              <a:rPr lang="en-US" sz="1600" b="1" dirty="0"/>
              <a:t>142</a:t>
            </a:r>
            <a:r>
              <a:rPr lang="en-US" sz="1600" dirty="0"/>
              <a:t>, 3756-3780</a:t>
            </a:r>
            <a:r>
              <a:rPr lang="en-US" sz="1600" dirty="0" smtClean="0"/>
              <a:t>.</a:t>
            </a: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122</a:t>
            </a:fld>
            <a:endParaRPr lang="en-US" dirty="0">
              <a:solidFill>
                <a:prstClr val="black">
                  <a:tint val="75000"/>
                </a:prstClr>
              </a:solidFill>
            </a:endParaRPr>
          </a:p>
        </p:txBody>
      </p:sp>
      <p:pic>
        <p:nvPicPr>
          <p:cNvPr id="13314"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
            <a:ext cx="2057400" cy="1100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0"/>
            <a:ext cx="761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TextBox 4"/>
          <p:cNvSpPr txBox="1"/>
          <p:nvPr/>
        </p:nvSpPr>
        <p:spPr>
          <a:xfrm>
            <a:off x="2423160" y="6193536"/>
            <a:ext cx="4696286" cy="369332"/>
          </a:xfrm>
          <a:prstGeom prst="rect">
            <a:avLst/>
          </a:prstGeom>
          <a:noFill/>
        </p:spPr>
        <p:txBody>
          <a:bodyPr wrap="none" lIns="0" rIns="0" rtlCol="0">
            <a:spAutoFit/>
          </a:bodyPr>
          <a:lstStyle/>
          <a:p>
            <a:pPr eaLnBrk="0" hangingPunct="0"/>
            <a:r>
              <a:rPr lang="en-US" sz="1800" dirty="0" smtClean="0">
                <a:solidFill>
                  <a:srgbClr val="0000FF"/>
                </a:solidFill>
                <a:latin typeface="Tahoma" pitchFamily="34" charset="0"/>
              </a:rPr>
              <a:t>(Zhu et al. MWR 2013;  Pan et al. MWR 2014)</a:t>
            </a:r>
          </a:p>
        </p:txBody>
      </p:sp>
      <p:sp>
        <p:nvSpPr>
          <p:cNvPr id="6" name="TextBox 5"/>
          <p:cNvSpPr txBox="1"/>
          <p:nvPr/>
        </p:nvSpPr>
        <p:spPr>
          <a:xfrm>
            <a:off x="1572149" y="2890540"/>
            <a:ext cx="5786649" cy="707886"/>
          </a:xfrm>
          <a:prstGeom prst="rect">
            <a:avLst/>
          </a:prstGeom>
          <a:noFill/>
        </p:spPr>
        <p:txBody>
          <a:bodyPr wrap="none" lIns="0" rIns="0" rtlCol="0">
            <a:spAutoFit/>
          </a:bodyPr>
          <a:lstStyle/>
          <a:p>
            <a:pPr algn="ctr"/>
            <a:r>
              <a:rPr lang="en-US" sz="2000" dirty="0" smtClean="0">
                <a:solidFill>
                  <a:srgbClr val="0000FF"/>
                </a:solidFill>
              </a:rPr>
              <a:t>(Supported by FAA Aviation Weather Research Program</a:t>
            </a:r>
          </a:p>
          <a:p>
            <a:pPr algn="ctr"/>
            <a:r>
              <a:rPr lang="en-US" sz="2000" dirty="0" smtClean="0">
                <a:solidFill>
                  <a:srgbClr val="0000FF"/>
                </a:solidFill>
              </a:rPr>
              <a:t>- Very limited funding)</a:t>
            </a:r>
          </a:p>
        </p:txBody>
      </p:sp>
    </p:spTree>
    <p:extLst>
      <p:ext uri="{BB962C8B-B14F-4D97-AF65-F5344CB8AC3E}">
        <p14:creationId xmlns:p14="http://schemas.microsoft.com/office/powerpoint/2010/main" val="217747903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83835" y="372357"/>
            <a:ext cx="8312150" cy="382555"/>
          </a:xfrm>
        </p:spPr>
        <p:txBody>
          <a:bodyPr>
            <a:normAutofit fontScale="90000"/>
          </a:bodyPr>
          <a:lstStyle/>
          <a:p>
            <a:pPr algn="ctr"/>
            <a:r>
              <a:rPr lang="en-US" dirty="0" smtClean="0">
                <a:solidFill>
                  <a:srgbClr val="FF0000"/>
                </a:solidFill>
              </a:rPr>
              <a:t>Ensemble and Ensemble-</a:t>
            </a:r>
            <a:r>
              <a:rPr lang="en-US" dirty="0" err="1" smtClean="0">
                <a:solidFill>
                  <a:srgbClr val="FF0000"/>
                </a:solidFill>
              </a:rPr>
              <a:t>Variational</a:t>
            </a:r>
            <a:r>
              <a:rPr lang="en-US" dirty="0" smtClean="0">
                <a:solidFill>
                  <a:srgbClr val="FF0000"/>
                </a:solidFill>
              </a:rPr>
              <a:t> DA</a:t>
            </a:r>
            <a:endParaRPr lang="en-US" dirty="0">
              <a:solidFill>
                <a:srgbClr val="FF0000"/>
              </a:solidFill>
            </a:endParaRPr>
          </a:p>
        </p:txBody>
      </p:sp>
      <p:sp>
        <p:nvSpPr>
          <p:cNvPr id="3" name="Content Placeholder 2"/>
          <p:cNvSpPr>
            <a:spLocks noGrp="1"/>
          </p:cNvSpPr>
          <p:nvPr>
            <p:ph idx="1"/>
          </p:nvPr>
        </p:nvSpPr>
        <p:spPr>
          <a:xfrm>
            <a:off x="295656" y="1219200"/>
            <a:ext cx="8519160" cy="5638800"/>
          </a:xfrm>
        </p:spPr>
        <p:txBody>
          <a:bodyPr>
            <a:normAutofit fontScale="85000" lnSpcReduction="10000"/>
          </a:bodyPr>
          <a:lstStyle/>
          <a:p>
            <a:pPr>
              <a:spcBef>
                <a:spcPts val="1800"/>
              </a:spcBef>
            </a:pPr>
            <a:r>
              <a:rPr lang="en-US" sz="2800" dirty="0" smtClean="0"/>
              <a:t>The benefit of flow-dependent B for DA is well recognized.</a:t>
            </a:r>
          </a:p>
          <a:p>
            <a:pPr>
              <a:spcBef>
                <a:spcPts val="1800"/>
              </a:spcBef>
            </a:pPr>
            <a:r>
              <a:rPr lang="en-US" sz="2800" dirty="0" smtClean="0"/>
              <a:t>Ensemble-derived B can be used directly in </a:t>
            </a:r>
            <a:r>
              <a:rPr lang="en-US" sz="2800" dirty="0" err="1" smtClean="0"/>
              <a:t>EnKF</a:t>
            </a:r>
            <a:r>
              <a:rPr lang="en-US" sz="2800" dirty="0" smtClean="0"/>
              <a:t> or via </a:t>
            </a:r>
            <a:r>
              <a:rPr lang="en-US" sz="2800" dirty="0" err="1" smtClean="0"/>
              <a:t>variational</a:t>
            </a:r>
            <a:r>
              <a:rPr lang="en-US" sz="2800" dirty="0" smtClean="0"/>
              <a:t> formulations, either alone or in combination with static B (with hybrid B)</a:t>
            </a:r>
            <a:endParaRPr lang="en-US" sz="2800" baseline="-25000" dirty="0" smtClean="0"/>
          </a:p>
          <a:p>
            <a:pPr>
              <a:spcBef>
                <a:spcPts val="1800"/>
              </a:spcBef>
            </a:pPr>
            <a:r>
              <a:rPr lang="en-US" sz="2800" dirty="0" smtClean="0"/>
              <a:t>Hybrid En3DVar coupled with </a:t>
            </a:r>
            <a:r>
              <a:rPr lang="en-US" sz="2800" dirty="0" err="1" smtClean="0"/>
              <a:t>EnKF</a:t>
            </a:r>
            <a:r>
              <a:rPr lang="en-US" sz="2800" dirty="0" smtClean="0"/>
              <a:t> has been implemented at NCEP for the global GFS since 2012.</a:t>
            </a:r>
          </a:p>
          <a:p>
            <a:pPr>
              <a:spcBef>
                <a:spcPts val="1800"/>
              </a:spcBef>
            </a:pPr>
            <a:r>
              <a:rPr lang="en-US" sz="2800" dirty="0" smtClean="0"/>
              <a:t>NCEP regional models (NAM, RR and HRRR) still use GSI 3DVAR.</a:t>
            </a:r>
          </a:p>
          <a:p>
            <a:pPr>
              <a:spcBef>
                <a:spcPts val="1800"/>
              </a:spcBef>
            </a:pPr>
            <a:r>
              <a:rPr lang="en-US" sz="2800" dirty="0" smtClean="0">
                <a:solidFill>
                  <a:srgbClr val="FF0000"/>
                </a:solidFill>
              </a:rPr>
              <a:t>This talk reports on the development and testing of regional </a:t>
            </a:r>
            <a:r>
              <a:rPr lang="en-US" sz="2800" dirty="0" err="1" smtClean="0">
                <a:solidFill>
                  <a:srgbClr val="FF0000"/>
                </a:solidFill>
              </a:rPr>
              <a:t>EnKF</a:t>
            </a:r>
            <a:r>
              <a:rPr lang="en-US" sz="2800" dirty="0" smtClean="0">
                <a:solidFill>
                  <a:srgbClr val="FF0000"/>
                </a:solidFill>
              </a:rPr>
              <a:t> and </a:t>
            </a:r>
            <a:r>
              <a:rPr lang="en-US" sz="2800" dirty="0" err="1" smtClean="0">
                <a:solidFill>
                  <a:srgbClr val="FF0000"/>
                </a:solidFill>
              </a:rPr>
              <a:t>EnKF</a:t>
            </a:r>
            <a:r>
              <a:rPr lang="en-US" sz="2800" dirty="0" smtClean="0">
                <a:solidFill>
                  <a:srgbClr val="FF0000"/>
                </a:solidFill>
              </a:rPr>
              <a:t>/En3DVAR hybrid for the Rapid Refresh (RR) system.</a:t>
            </a:r>
          </a:p>
          <a:p>
            <a:pPr>
              <a:spcBef>
                <a:spcPts val="1800"/>
              </a:spcBef>
            </a:pPr>
            <a:r>
              <a:rPr lang="en-US" sz="2800" dirty="0" smtClean="0"/>
              <a:t>Both regional and global hybrid DA share the same framework and code base, and are based on the operational GSI 3DVAR.</a:t>
            </a:r>
          </a:p>
          <a:p>
            <a:endParaRPr lang="en-US" sz="2800" dirty="0"/>
          </a:p>
        </p:txBody>
      </p:sp>
    </p:spTree>
    <p:extLst>
      <p:ext uri="{BB962C8B-B14F-4D97-AF65-F5344CB8AC3E}">
        <p14:creationId xmlns:p14="http://schemas.microsoft.com/office/powerpoint/2010/main" val="63088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9793"/>
            <a:ext cx="9044989" cy="971550"/>
          </a:xfrm>
        </p:spPr>
        <p:txBody>
          <a:bodyPr>
            <a:noAutofit/>
          </a:bodyPr>
          <a:lstStyle/>
          <a:p>
            <a:pPr algn="ctr"/>
            <a:r>
              <a:rPr lang="en-US" sz="3200" b="1" dirty="0" smtClean="0">
                <a:solidFill>
                  <a:srgbClr val="FF0000"/>
                </a:solidFill>
              </a:rPr>
              <a:t>First, </a:t>
            </a:r>
            <a:r>
              <a:rPr lang="en-US" sz="3200" b="1" dirty="0" err="1" smtClean="0">
                <a:solidFill>
                  <a:srgbClr val="FF0000"/>
                </a:solidFill>
              </a:rPr>
              <a:t>EnKF</a:t>
            </a:r>
            <a:r>
              <a:rPr lang="en-US" sz="3200" b="1" dirty="0" smtClean="0">
                <a:solidFill>
                  <a:srgbClr val="FF0000"/>
                </a:solidFill>
              </a:rPr>
              <a:t> and GSI Results at Reduced 40 km Resolution</a:t>
            </a:r>
            <a:endParaRPr lang="en-US" sz="3200" b="1" dirty="0">
              <a:solidFill>
                <a:srgbClr val="FF0000"/>
              </a:solidFill>
            </a:endParaRPr>
          </a:p>
        </p:txBody>
      </p:sp>
      <p:sp>
        <p:nvSpPr>
          <p:cNvPr id="3" name="Content Placeholder 2"/>
          <p:cNvSpPr>
            <a:spLocks noGrp="1"/>
          </p:cNvSpPr>
          <p:nvPr>
            <p:ph idx="1"/>
          </p:nvPr>
        </p:nvSpPr>
        <p:spPr>
          <a:xfrm>
            <a:off x="649356" y="1275521"/>
            <a:ext cx="7911548" cy="5403574"/>
          </a:xfrm>
        </p:spPr>
        <p:txBody>
          <a:bodyPr>
            <a:normAutofit lnSpcReduction="10000"/>
          </a:bodyPr>
          <a:lstStyle/>
          <a:p>
            <a:r>
              <a:rPr lang="en-US" sz="2400" dirty="0" smtClean="0">
                <a:latin typeface="Arial" pitchFamily="34" charset="0"/>
                <a:cs typeface="Arial" pitchFamily="34" charset="0"/>
              </a:rPr>
              <a:t>40 km reduced resolution grid (for lower costs)</a:t>
            </a:r>
          </a:p>
          <a:p>
            <a:endParaRPr lang="en-US" sz="1100" dirty="0" smtClean="0">
              <a:latin typeface="Arial" pitchFamily="34" charset="0"/>
              <a:cs typeface="Arial" pitchFamily="34" charset="0"/>
            </a:endParaRPr>
          </a:p>
          <a:p>
            <a:r>
              <a:rPr lang="en-US" sz="2400" dirty="0" smtClean="0">
                <a:latin typeface="Arial" pitchFamily="34" charset="0"/>
                <a:cs typeface="Arial" pitchFamily="34" charset="0"/>
              </a:rPr>
              <a:t>40 ensemble members, adaptive inflation</a:t>
            </a:r>
          </a:p>
          <a:p>
            <a:endParaRPr lang="en-US" sz="1100" dirty="0" smtClean="0">
              <a:latin typeface="Arial" pitchFamily="34" charset="0"/>
              <a:cs typeface="Arial" pitchFamily="34" charset="0"/>
            </a:endParaRPr>
          </a:p>
          <a:p>
            <a:r>
              <a:rPr lang="en-US" sz="2400" dirty="0" smtClean="0">
                <a:solidFill>
                  <a:srgbClr val="FF0000"/>
                </a:solidFill>
                <a:latin typeface="Arial" pitchFamily="34" charset="0"/>
                <a:cs typeface="Arial" pitchFamily="34" charset="0"/>
              </a:rPr>
              <a:t>Nine-day-long period with 3-hourly assimilation cycles during spring 2010</a:t>
            </a:r>
          </a:p>
          <a:p>
            <a:endParaRPr lang="en-US" sz="1100" dirty="0" smtClean="0">
              <a:latin typeface="Arial" pitchFamily="34" charset="0"/>
              <a:cs typeface="Arial" pitchFamily="34" charset="0"/>
            </a:endParaRPr>
          </a:p>
          <a:p>
            <a:r>
              <a:rPr lang="en-US" sz="2400" dirty="0" smtClean="0">
                <a:latin typeface="Arial" pitchFamily="34" charset="0"/>
                <a:cs typeface="Arial" pitchFamily="34" charset="0"/>
              </a:rPr>
              <a:t>All data used by operational RR system, initially without satellite data</a:t>
            </a:r>
          </a:p>
          <a:p>
            <a:endParaRPr lang="en-US" sz="1100" dirty="0">
              <a:latin typeface="Arial" pitchFamily="34" charset="0"/>
              <a:cs typeface="Arial" pitchFamily="34" charset="0"/>
            </a:endParaRPr>
          </a:p>
          <a:p>
            <a:r>
              <a:rPr lang="en-US" sz="2400" dirty="0" smtClean="0">
                <a:solidFill>
                  <a:srgbClr val="FF0000"/>
                </a:solidFill>
                <a:latin typeface="Arial" pitchFamily="34" charset="0"/>
                <a:cs typeface="Arial" pitchFamily="34" charset="0"/>
              </a:rPr>
              <a:t>Single set of physics </a:t>
            </a:r>
            <a:r>
              <a:rPr lang="en-US" sz="2400" dirty="0" err="1" smtClean="0">
                <a:solidFill>
                  <a:srgbClr val="FF0000"/>
                </a:solidFill>
                <a:latin typeface="Arial" pitchFamily="34" charset="0"/>
                <a:cs typeface="Arial" pitchFamily="34" charset="0"/>
              </a:rPr>
              <a:t>v.s</a:t>
            </a:r>
            <a:r>
              <a:rPr lang="en-US" sz="2400" dirty="0" smtClean="0">
                <a:solidFill>
                  <a:srgbClr val="FF0000"/>
                </a:solidFill>
                <a:latin typeface="Arial" pitchFamily="34" charset="0"/>
                <a:cs typeface="Arial" pitchFamily="34" charset="0"/>
              </a:rPr>
              <a:t>. multiple-physics</a:t>
            </a:r>
            <a:r>
              <a:rPr lang="en-US" sz="2400" dirty="0" smtClean="0">
                <a:latin typeface="Arial" pitchFamily="34" charset="0"/>
                <a:cs typeface="Arial" pitchFamily="34" charset="0"/>
              </a:rPr>
              <a:t> ensemble</a:t>
            </a:r>
            <a:br>
              <a:rPr lang="en-US" sz="2400" dirty="0" smtClean="0">
                <a:latin typeface="Arial" pitchFamily="34" charset="0"/>
                <a:cs typeface="Arial" pitchFamily="34" charset="0"/>
              </a:rPr>
            </a:b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Best results obtained with</a:t>
            </a:r>
            <a:r>
              <a:rPr lang="en-US" sz="2400" dirty="0" smtClean="0">
                <a:solidFill>
                  <a:srgbClr val="FF0000"/>
                </a:solidFill>
                <a:latin typeface="Arial" pitchFamily="34" charset="0"/>
                <a:cs typeface="Arial" pitchFamily="34" charset="0"/>
              </a:rPr>
              <a:t> observation-type and height-dependent localization radii</a:t>
            </a:r>
          </a:p>
          <a:p>
            <a:endParaRPr lang="en-US" sz="1100" dirty="0" smtClean="0">
              <a:latin typeface="Arial" pitchFamily="34" charset="0"/>
              <a:cs typeface="Arial" pitchFamily="34" charset="0"/>
            </a:endParaRPr>
          </a:p>
          <a:p>
            <a:r>
              <a:rPr lang="en-US" sz="2400" dirty="0" smtClean="0">
                <a:latin typeface="Arial" pitchFamily="34" charset="0"/>
                <a:cs typeface="Arial" pitchFamily="34" charset="0"/>
              </a:rPr>
              <a:t>Comparison with similarly configured GSI</a:t>
            </a:r>
          </a:p>
        </p:txBody>
      </p:sp>
    </p:spTree>
    <p:extLst>
      <p:ext uri="{BB962C8B-B14F-4D97-AF65-F5344CB8AC3E}">
        <p14:creationId xmlns:p14="http://schemas.microsoft.com/office/powerpoint/2010/main" val="2149142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5" name="TextBox 9"/>
          <p:cNvSpPr txBox="1">
            <a:spLocks noChangeArrowheads="1"/>
          </p:cNvSpPr>
          <p:nvPr/>
        </p:nvSpPr>
        <p:spPr bwMode="auto">
          <a:xfrm>
            <a:off x="993263" y="488515"/>
            <a:ext cx="70636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auto" hangingPunct="1">
              <a:spcBef>
                <a:spcPts val="0"/>
              </a:spcBef>
              <a:spcAft>
                <a:spcPts val="0"/>
              </a:spcAft>
            </a:pPr>
            <a:r>
              <a:rPr lang="en-US" altLang="zh-CN" sz="4000" b="1" dirty="0">
                <a:solidFill>
                  <a:prstClr val="black"/>
                </a:solidFill>
                <a:latin typeface="Constantia" pitchFamily="18" charset="0"/>
                <a:ea typeface="华文中宋" pitchFamily="2" charset="-122"/>
              </a:rPr>
              <a:t>Rapid Refresh</a:t>
            </a:r>
            <a:r>
              <a:rPr lang="zh-CN" altLang="en-US" sz="4000" b="1" dirty="0">
                <a:solidFill>
                  <a:prstClr val="black"/>
                </a:solidFill>
                <a:latin typeface="Constantia" pitchFamily="18" charset="0"/>
                <a:ea typeface="华文中宋" pitchFamily="2" charset="-122"/>
              </a:rPr>
              <a:t>（</a:t>
            </a:r>
            <a:r>
              <a:rPr lang="en-US" altLang="zh-CN" sz="4000" b="1" dirty="0">
                <a:solidFill>
                  <a:prstClr val="black"/>
                </a:solidFill>
                <a:latin typeface="Constantia" pitchFamily="18" charset="0"/>
                <a:ea typeface="华文中宋" pitchFamily="2" charset="-122"/>
              </a:rPr>
              <a:t>RR</a:t>
            </a:r>
            <a:r>
              <a:rPr lang="zh-CN" altLang="en-US" sz="4000" b="1" dirty="0" smtClean="0">
                <a:solidFill>
                  <a:prstClr val="black"/>
                </a:solidFill>
                <a:latin typeface="Constantia" pitchFamily="18" charset="0"/>
                <a:ea typeface="华文中宋" pitchFamily="2" charset="-122"/>
              </a:rPr>
              <a:t>）</a:t>
            </a:r>
            <a:r>
              <a:rPr lang="en-US" altLang="zh-CN" sz="4000" b="1" dirty="0" smtClean="0">
                <a:solidFill>
                  <a:prstClr val="black"/>
                </a:solidFill>
                <a:latin typeface="Constantia" pitchFamily="18" charset="0"/>
                <a:ea typeface="华文中宋" pitchFamily="2" charset="-122"/>
              </a:rPr>
              <a:t>System</a:t>
            </a:r>
            <a:endParaRPr lang="zh-CN" altLang="en-US" sz="4000" b="1" dirty="0">
              <a:solidFill>
                <a:prstClr val="black"/>
              </a:solidFill>
              <a:latin typeface="Constantia" pitchFamily="18" charset="0"/>
              <a:ea typeface="宋体" pitchFamily="2" charset="-122"/>
            </a:endParaRPr>
          </a:p>
        </p:txBody>
      </p:sp>
      <p:sp>
        <p:nvSpPr>
          <p:cNvPr id="38918" name="TextBox 4"/>
          <p:cNvSpPr txBox="1">
            <a:spLocks noChangeArrowheads="1"/>
          </p:cNvSpPr>
          <p:nvPr/>
        </p:nvSpPr>
        <p:spPr bwMode="auto">
          <a:xfrm>
            <a:off x="1102290" y="5058187"/>
            <a:ext cx="68456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pPr>
            <a:r>
              <a:rPr lang="en-US" altLang="zh-CN" sz="1800" b="1" dirty="0">
                <a:solidFill>
                  <a:prstClr val="black"/>
                </a:solidFill>
                <a:latin typeface="Times New Roman" panose="02020603050405020304" pitchFamily="18" charset="0"/>
                <a:ea typeface="宋体" pitchFamily="2" charset="-122"/>
                <a:cs typeface="Times New Roman" panose="02020603050405020304" pitchFamily="18" charset="0"/>
              </a:rPr>
              <a:t>~13km, </a:t>
            </a:r>
            <a:r>
              <a:rPr lang="en-US" altLang="zh-CN" sz="1800" b="1" dirty="0" smtClean="0">
                <a:solidFill>
                  <a:prstClr val="black"/>
                </a:solidFill>
                <a:latin typeface="Times New Roman" panose="02020603050405020304" pitchFamily="18" charset="0"/>
                <a:ea typeface="宋体" pitchFamily="2" charset="-122"/>
                <a:cs typeface="Times New Roman" panose="02020603050405020304" pitchFamily="18" charset="0"/>
              </a:rPr>
              <a:t>hourly DA cycles, WRF-ARW dynamic core, </a:t>
            </a:r>
            <a:r>
              <a:rPr lang="en-US" altLang="zh-CN" sz="1800" b="1" dirty="0" smtClean="0">
                <a:solidFill>
                  <a:srgbClr val="FF0000"/>
                </a:solidFill>
                <a:latin typeface="Times New Roman" panose="02020603050405020304" pitchFamily="18" charset="0"/>
                <a:ea typeface="宋体" pitchFamily="2" charset="-122"/>
                <a:cs typeface="Times New Roman" panose="02020603050405020304" pitchFamily="18" charset="0"/>
              </a:rPr>
              <a:t>currently using GSI 3DVAR</a:t>
            </a:r>
            <a:endParaRPr lang="en-US" altLang="zh-CN" sz="1800" b="1" dirty="0">
              <a:solidFill>
                <a:srgbClr val="FF0000"/>
              </a:solidFill>
              <a:latin typeface="Times New Roman" panose="02020603050405020304" pitchFamily="18" charset="0"/>
              <a:ea typeface="宋体" pitchFamily="2" charset="-122"/>
              <a:cs typeface="Times New Roman" panose="02020603050405020304" pitchFamily="18" charset="0"/>
            </a:endParaRPr>
          </a:p>
        </p:txBody>
      </p:sp>
      <p:pic>
        <p:nvPicPr>
          <p:cNvPr id="38919"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1626155"/>
            <a:ext cx="5403850"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38313" y="5704518"/>
            <a:ext cx="5795241" cy="754053"/>
          </a:xfrm>
          <a:prstGeom prst="rect">
            <a:avLst/>
          </a:prstGeom>
          <a:noFill/>
        </p:spPr>
        <p:txBody>
          <a:bodyPr wrap="none" rtlCol="0">
            <a:spAutoFit/>
          </a:bodyPr>
          <a:lstStyle/>
          <a:p>
            <a:pPr eaLnBrk="0" hangingPunct="0"/>
            <a:r>
              <a:rPr lang="en-US" sz="1800" b="1" dirty="0">
                <a:solidFill>
                  <a:prstClr val="black"/>
                </a:solidFill>
                <a:latin typeface="Times New Roman" panose="02020603050405020304" pitchFamily="18" charset="0"/>
                <a:ea typeface="宋体" pitchFamily="2" charset="-122"/>
                <a:cs typeface="Times New Roman" panose="02020603050405020304" pitchFamily="18" charset="0"/>
              </a:rPr>
              <a:t>Developed at GSD/ESRL and run operationally at </a:t>
            </a:r>
            <a:r>
              <a:rPr lang="en-US" sz="1800" b="1" dirty="0" smtClean="0">
                <a:solidFill>
                  <a:prstClr val="black"/>
                </a:solidFill>
                <a:latin typeface="Times New Roman" panose="02020603050405020304" pitchFamily="18" charset="0"/>
                <a:ea typeface="宋体" pitchFamily="2" charset="-122"/>
                <a:cs typeface="Times New Roman" panose="02020603050405020304" pitchFamily="18" charset="0"/>
              </a:rPr>
              <a:t>NCEP</a:t>
            </a:r>
          </a:p>
          <a:p>
            <a:pPr eaLnBrk="0" hangingPunct="0"/>
            <a:endParaRPr lang="en-US" sz="700" b="1" dirty="0" smtClean="0">
              <a:solidFill>
                <a:prstClr val="black"/>
              </a:solidFill>
              <a:latin typeface="Times New Roman" panose="02020603050405020304" pitchFamily="18" charset="0"/>
              <a:ea typeface="宋体" pitchFamily="2" charset="-122"/>
              <a:cs typeface="Times New Roman" panose="02020603050405020304" pitchFamily="18" charset="0"/>
            </a:endParaRPr>
          </a:p>
          <a:p>
            <a:pPr eaLnBrk="0" hangingPunct="0"/>
            <a:r>
              <a:rPr lang="en-US" sz="1800" b="1" dirty="0" smtClean="0">
                <a:solidFill>
                  <a:prstClr val="black"/>
                </a:solidFill>
                <a:latin typeface="Times New Roman" panose="02020603050405020304" pitchFamily="18" charset="0"/>
                <a:ea typeface="宋体" pitchFamily="2" charset="-122"/>
                <a:cs typeface="Times New Roman" panose="02020603050405020304" pitchFamily="18" charset="0"/>
              </a:rPr>
              <a:t>Replaced original RUC (Rapid Update Cycles) in 2012</a:t>
            </a:r>
            <a:endParaRPr lang="en-US" sz="1800" b="1" dirty="0">
              <a:solidFill>
                <a:prstClr val="black"/>
              </a:solidFill>
              <a:latin typeface="Times New Roman" panose="02020603050405020304" pitchFamily="18" charset="0"/>
              <a:ea typeface="宋体" pitchFamily="2" charset="-122"/>
              <a:cs typeface="Times New Roman" panose="02020603050405020304" pitchFamily="18" charset="0"/>
            </a:endParaRPr>
          </a:p>
        </p:txBody>
      </p:sp>
      <p:pic>
        <p:nvPicPr>
          <p:cNvPr id="11" name="Picture 3" descr="domain"/>
          <p:cNvPicPr>
            <a:picLocks noChangeAspect="1" noChangeArrowheads="1"/>
          </p:cNvPicPr>
          <p:nvPr/>
        </p:nvPicPr>
        <p:blipFill>
          <a:blip r:embed="rId4" cstate="print"/>
          <a:srcRect/>
          <a:stretch>
            <a:fillRect/>
          </a:stretch>
        </p:blipFill>
        <p:spPr bwMode="auto">
          <a:xfrm>
            <a:off x="70572" y="1527463"/>
            <a:ext cx="3335482" cy="3335482"/>
          </a:xfrm>
          <a:prstGeom prst="rect">
            <a:avLst/>
          </a:prstGeom>
          <a:noFill/>
          <a:ln w="9525" algn="in">
            <a:solidFill>
              <a:srgbClr val="000000"/>
            </a:solidFill>
            <a:miter lim="800000"/>
            <a:headEnd/>
            <a:tailEnd/>
          </a:ln>
          <a:effectLst/>
        </p:spPr>
      </p:pic>
      <p:sp>
        <p:nvSpPr>
          <p:cNvPr id="12" name="Text Box 4"/>
          <p:cNvSpPr txBox="1">
            <a:spLocks noChangeArrowheads="1"/>
          </p:cNvSpPr>
          <p:nvPr/>
        </p:nvSpPr>
        <p:spPr bwMode="auto">
          <a:xfrm>
            <a:off x="348668" y="1527463"/>
            <a:ext cx="1906451" cy="49378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algn="ctr"/>
            <a:r>
              <a:rPr lang="en-US" sz="2000" b="1" dirty="0" smtClean="0">
                <a:solidFill>
                  <a:srgbClr val="FF0000"/>
                </a:solidFill>
                <a:latin typeface="Times New Roman" pitchFamily="18" charset="0"/>
                <a:cs typeface="Arial" pitchFamily="34" charset="0"/>
              </a:rPr>
              <a:t>RR </a:t>
            </a:r>
            <a:endParaRPr lang="en-US" sz="1400" dirty="0" smtClean="0">
              <a:solidFill>
                <a:prstClr val="black"/>
              </a:solidFill>
              <a:latin typeface="Arial" pitchFamily="34" charset="0"/>
              <a:cs typeface="Arial" pitchFamily="34" charset="0"/>
            </a:endParaRPr>
          </a:p>
        </p:txBody>
      </p:sp>
      <p:sp>
        <p:nvSpPr>
          <p:cNvPr id="13" name="Text Box 6"/>
          <p:cNvSpPr txBox="1">
            <a:spLocks noChangeArrowheads="1"/>
          </p:cNvSpPr>
          <p:nvPr/>
        </p:nvSpPr>
        <p:spPr bwMode="auto">
          <a:xfrm>
            <a:off x="1030514" y="3048516"/>
            <a:ext cx="1648823" cy="49378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algn="ctr"/>
            <a:r>
              <a:rPr lang="en-US" sz="2000" b="1" dirty="0" smtClean="0">
                <a:solidFill>
                  <a:srgbClr val="FF0000"/>
                </a:solidFill>
                <a:latin typeface="Times New Roman" pitchFamily="18" charset="0"/>
                <a:cs typeface="Arial" pitchFamily="34" charset="0"/>
              </a:rPr>
              <a:t>RUC</a:t>
            </a:r>
            <a:endParaRPr lang="en-US" sz="1400"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763859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52400" y="0"/>
            <a:ext cx="8839200" cy="584775"/>
          </a:xfrm>
          <a:prstGeom prst="rect">
            <a:avLst/>
          </a:prstGeom>
        </p:spPr>
        <p:txBody>
          <a:bodyPr wrap="square">
            <a:spAutoFit/>
          </a:bodyPr>
          <a:lstStyle/>
          <a:p>
            <a:pPr algn="ctr"/>
            <a:r>
              <a:rPr lang="en-US" sz="3200" b="1" dirty="0" smtClean="0">
                <a:solidFill>
                  <a:srgbClr val="000000"/>
                </a:solidFill>
                <a:latin typeface="Times New Roman" pitchFamily="18" charset="0"/>
                <a:cs typeface="Arial" pitchFamily="34" charset="0"/>
              </a:rPr>
              <a:t>Observation Distribution Valid at 2010051412</a:t>
            </a:r>
            <a:endParaRPr lang="en-US" sz="3200" dirty="0" smtClean="0">
              <a:solidFill>
                <a:prstClr val="black"/>
              </a:solidFill>
              <a:latin typeface="Arial" pitchFamily="34" charset="0"/>
              <a:cs typeface="Arial" pitchFamily="34" charset="0"/>
            </a:endParaRPr>
          </a:p>
        </p:txBody>
      </p:sp>
      <p:grpSp>
        <p:nvGrpSpPr>
          <p:cNvPr id="2" name="Group 4"/>
          <p:cNvGrpSpPr>
            <a:grpSpLocks noGrp="1"/>
          </p:cNvGrpSpPr>
          <p:nvPr/>
        </p:nvGrpSpPr>
        <p:grpSpPr bwMode="auto">
          <a:xfrm>
            <a:off x="0" y="838200"/>
            <a:ext cx="9144000" cy="6019800"/>
            <a:chOff x="85496400" y="117976650"/>
            <a:chExt cx="13376300" cy="6763074"/>
          </a:xfrm>
        </p:grpSpPr>
        <p:grpSp>
          <p:nvGrpSpPr>
            <p:cNvPr id="3" name="Group 5"/>
            <p:cNvGrpSpPr>
              <a:grpSpLocks/>
            </p:cNvGrpSpPr>
            <p:nvPr/>
          </p:nvGrpSpPr>
          <p:grpSpPr bwMode="auto">
            <a:xfrm>
              <a:off x="85496400" y="117976650"/>
              <a:ext cx="13376300" cy="6763074"/>
              <a:chOff x="85496400" y="117976650"/>
              <a:chExt cx="13376300" cy="6763074"/>
            </a:xfrm>
          </p:grpSpPr>
          <p:pic>
            <p:nvPicPr>
              <p:cNvPr id="51" name="Picture 6" descr="cutu224"/>
              <p:cNvPicPr>
                <a:picLocks noChangeAspect="1" noChangeArrowheads="1"/>
              </p:cNvPicPr>
              <p:nvPr/>
            </p:nvPicPr>
            <p:blipFill>
              <a:blip r:embed="rId2" cstate="print"/>
              <a:srcRect/>
              <a:stretch>
                <a:fillRect/>
              </a:stretch>
            </p:blipFill>
            <p:spPr bwMode="auto">
              <a:xfrm>
                <a:off x="88830150" y="122453400"/>
                <a:ext cx="3375050" cy="2286324"/>
              </a:xfrm>
              <a:prstGeom prst="rect">
                <a:avLst/>
              </a:prstGeom>
              <a:noFill/>
              <a:ln w="9525" algn="in">
                <a:noFill/>
                <a:miter lim="800000"/>
                <a:headEnd/>
                <a:tailEnd/>
              </a:ln>
              <a:effectLst/>
            </p:spPr>
          </p:pic>
          <p:pic>
            <p:nvPicPr>
              <p:cNvPr id="52" name="Picture 7" descr="cutu235"/>
              <p:cNvPicPr>
                <a:picLocks noChangeAspect="1" noChangeArrowheads="1"/>
              </p:cNvPicPr>
              <p:nvPr/>
            </p:nvPicPr>
            <p:blipFill>
              <a:blip r:embed="rId3" cstate="print"/>
              <a:srcRect/>
              <a:stretch>
                <a:fillRect/>
              </a:stretch>
            </p:blipFill>
            <p:spPr bwMode="auto">
              <a:xfrm>
                <a:off x="95497650" y="122453400"/>
                <a:ext cx="3375050" cy="2286324"/>
              </a:xfrm>
              <a:prstGeom prst="rect">
                <a:avLst/>
              </a:prstGeom>
              <a:noFill/>
              <a:ln w="9525" algn="in">
                <a:noFill/>
                <a:miter lim="800000"/>
                <a:headEnd/>
                <a:tailEnd/>
              </a:ln>
              <a:effectLst/>
            </p:spPr>
          </p:pic>
          <p:pic>
            <p:nvPicPr>
              <p:cNvPr id="53" name="Picture 8" descr="cutu246"/>
              <p:cNvPicPr>
                <a:picLocks noChangeAspect="1" noChangeArrowheads="1"/>
              </p:cNvPicPr>
              <p:nvPr/>
            </p:nvPicPr>
            <p:blipFill>
              <a:blip r:embed="rId4" cstate="print"/>
              <a:srcRect/>
              <a:stretch>
                <a:fillRect/>
              </a:stretch>
            </p:blipFill>
            <p:spPr bwMode="auto">
              <a:xfrm>
                <a:off x="92163900" y="122453400"/>
                <a:ext cx="3375050" cy="2286324"/>
              </a:xfrm>
              <a:prstGeom prst="rect">
                <a:avLst/>
              </a:prstGeom>
              <a:noFill/>
              <a:ln w="9525" algn="in">
                <a:noFill/>
                <a:miter lim="800000"/>
                <a:headEnd/>
                <a:tailEnd/>
              </a:ln>
              <a:effectLst/>
            </p:spPr>
          </p:pic>
          <p:grpSp>
            <p:nvGrpSpPr>
              <p:cNvPr id="4" name="Group 9"/>
              <p:cNvGrpSpPr>
                <a:grpSpLocks/>
              </p:cNvGrpSpPr>
              <p:nvPr/>
            </p:nvGrpSpPr>
            <p:grpSpPr bwMode="auto">
              <a:xfrm>
                <a:off x="85496400" y="117976650"/>
                <a:ext cx="13376300" cy="4534224"/>
                <a:chOff x="85496400" y="117976650"/>
                <a:chExt cx="13376300" cy="4534224"/>
              </a:xfrm>
            </p:grpSpPr>
            <p:pic>
              <p:nvPicPr>
                <p:cNvPr id="56" name="Picture 10" descr="cutu223"/>
                <p:cNvPicPr>
                  <a:picLocks noChangeAspect="1" noChangeArrowheads="1"/>
                </p:cNvPicPr>
                <p:nvPr/>
              </p:nvPicPr>
              <p:blipFill>
                <a:blip r:embed="rId5" cstate="print"/>
                <a:srcRect/>
                <a:stretch>
                  <a:fillRect/>
                </a:stretch>
              </p:blipFill>
              <p:spPr bwMode="auto">
                <a:xfrm>
                  <a:off x="92163900" y="120224550"/>
                  <a:ext cx="3375050" cy="2286324"/>
                </a:xfrm>
                <a:prstGeom prst="rect">
                  <a:avLst/>
                </a:prstGeom>
                <a:noFill/>
                <a:ln w="9525" algn="in">
                  <a:noFill/>
                  <a:miter lim="800000"/>
                  <a:headEnd/>
                  <a:tailEnd/>
                </a:ln>
                <a:effectLst/>
              </p:spPr>
            </p:pic>
            <p:pic>
              <p:nvPicPr>
                <p:cNvPr id="57" name="Picture 11" descr="cutu233"/>
                <p:cNvPicPr>
                  <a:picLocks noChangeAspect="1" noChangeArrowheads="1"/>
                </p:cNvPicPr>
                <p:nvPr/>
              </p:nvPicPr>
              <p:blipFill>
                <a:blip r:embed="rId6" cstate="print"/>
                <a:srcRect/>
                <a:stretch>
                  <a:fillRect/>
                </a:stretch>
              </p:blipFill>
              <p:spPr bwMode="auto">
                <a:xfrm>
                  <a:off x="92163900" y="117976650"/>
                  <a:ext cx="3375050" cy="2286324"/>
                </a:xfrm>
                <a:prstGeom prst="rect">
                  <a:avLst/>
                </a:prstGeom>
                <a:noFill/>
                <a:ln w="9525" algn="in">
                  <a:noFill/>
                  <a:miter lim="800000"/>
                  <a:headEnd/>
                  <a:tailEnd/>
                </a:ln>
                <a:effectLst/>
              </p:spPr>
            </p:pic>
            <p:pic>
              <p:nvPicPr>
                <p:cNvPr id="58" name="Picture 12" descr="cutu234"/>
                <p:cNvPicPr>
                  <a:picLocks noChangeAspect="1" noChangeArrowheads="1"/>
                </p:cNvPicPr>
                <p:nvPr/>
              </p:nvPicPr>
              <p:blipFill>
                <a:blip r:embed="rId7" cstate="print"/>
                <a:srcRect/>
                <a:stretch>
                  <a:fillRect/>
                </a:stretch>
              </p:blipFill>
              <p:spPr bwMode="auto">
                <a:xfrm>
                  <a:off x="95497650" y="120224550"/>
                  <a:ext cx="3375050" cy="2286324"/>
                </a:xfrm>
                <a:prstGeom prst="rect">
                  <a:avLst/>
                </a:prstGeom>
                <a:noFill/>
                <a:ln w="9525" algn="in">
                  <a:noFill/>
                  <a:miter lim="800000"/>
                  <a:headEnd/>
                  <a:tailEnd/>
                </a:ln>
                <a:effectLst/>
              </p:spPr>
            </p:pic>
            <p:pic>
              <p:nvPicPr>
                <p:cNvPr id="59" name="Picture 13" descr="cutu245"/>
                <p:cNvPicPr>
                  <a:picLocks noChangeAspect="1" noChangeArrowheads="1"/>
                </p:cNvPicPr>
                <p:nvPr/>
              </p:nvPicPr>
              <p:blipFill>
                <a:blip r:embed="rId8" cstate="print"/>
                <a:srcRect/>
                <a:stretch>
                  <a:fillRect/>
                </a:stretch>
              </p:blipFill>
              <p:spPr bwMode="auto">
                <a:xfrm>
                  <a:off x="95497650" y="117976650"/>
                  <a:ext cx="3375050" cy="2286324"/>
                </a:xfrm>
                <a:prstGeom prst="rect">
                  <a:avLst/>
                </a:prstGeom>
                <a:noFill/>
                <a:ln w="9525" algn="in">
                  <a:noFill/>
                  <a:miter lim="800000"/>
                  <a:headEnd/>
                  <a:tailEnd/>
                </a:ln>
                <a:effectLst/>
              </p:spPr>
            </p:pic>
            <p:pic>
              <p:nvPicPr>
                <p:cNvPr id="60" name="Picture 14" descr="cutu280"/>
                <p:cNvPicPr>
                  <a:picLocks noChangeAspect="1" noChangeArrowheads="1"/>
                </p:cNvPicPr>
                <p:nvPr/>
              </p:nvPicPr>
              <p:blipFill>
                <a:blip r:embed="rId9" cstate="print"/>
                <a:srcRect/>
                <a:stretch>
                  <a:fillRect/>
                </a:stretch>
              </p:blipFill>
              <p:spPr bwMode="auto">
                <a:xfrm>
                  <a:off x="85496400" y="117976650"/>
                  <a:ext cx="3375050" cy="2286324"/>
                </a:xfrm>
                <a:prstGeom prst="rect">
                  <a:avLst/>
                </a:prstGeom>
                <a:noFill/>
                <a:ln w="9525" algn="in">
                  <a:noFill/>
                  <a:miter lim="800000"/>
                  <a:headEnd/>
                  <a:tailEnd/>
                </a:ln>
                <a:effectLst/>
              </p:spPr>
            </p:pic>
            <p:pic>
              <p:nvPicPr>
                <p:cNvPr id="61" name="Picture 15" descr="cutu281"/>
                <p:cNvPicPr>
                  <a:picLocks noChangeAspect="1" noChangeArrowheads="1"/>
                </p:cNvPicPr>
                <p:nvPr/>
              </p:nvPicPr>
              <p:blipFill>
                <a:blip r:embed="rId10" cstate="print"/>
                <a:srcRect/>
                <a:stretch>
                  <a:fillRect/>
                </a:stretch>
              </p:blipFill>
              <p:spPr bwMode="auto">
                <a:xfrm>
                  <a:off x="88830150" y="117976650"/>
                  <a:ext cx="3375050" cy="2286324"/>
                </a:xfrm>
                <a:prstGeom prst="rect">
                  <a:avLst/>
                </a:prstGeom>
                <a:noFill/>
                <a:ln w="9525" algn="in">
                  <a:noFill/>
                  <a:miter lim="800000"/>
                  <a:headEnd/>
                  <a:tailEnd/>
                </a:ln>
                <a:effectLst/>
              </p:spPr>
            </p:pic>
            <p:pic>
              <p:nvPicPr>
                <p:cNvPr id="62" name="Picture 16" descr="cutu284"/>
                <p:cNvPicPr>
                  <a:picLocks noChangeAspect="1" noChangeArrowheads="1"/>
                </p:cNvPicPr>
                <p:nvPr/>
              </p:nvPicPr>
              <p:blipFill>
                <a:blip r:embed="rId11" cstate="print"/>
                <a:srcRect/>
                <a:stretch>
                  <a:fillRect/>
                </a:stretch>
              </p:blipFill>
              <p:spPr bwMode="auto">
                <a:xfrm>
                  <a:off x="88830150" y="120224550"/>
                  <a:ext cx="3375050" cy="2286324"/>
                </a:xfrm>
                <a:prstGeom prst="rect">
                  <a:avLst/>
                </a:prstGeom>
                <a:noFill/>
                <a:ln w="9525" algn="in">
                  <a:noFill/>
                  <a:miter lim="800000"/>
                  <a:headEnd/>
                  <a:tailEnd/>
                </a:ln>
                <a:effectLst/>
              </p:spPr>
            </p:pic>
            <p:pic>
              <p:nvPicPr>
                <p:cNvPr id="63" name="Picture 17" descr="cutu287"/>
                <p:cNvPicPr>
                  <a:picLocks noChangeAspect="1" noChangeArrowheads="1"/>
                </p:cNvPicPr>
                <p:nvPr/>
              </p:nvPicPr>
              <p:blipFill>
                <a:blip r:embed="rId12" cstate="print"/>
                <a:srcRect/>
                <a:stretch>
                  <a:fillRect/>
                </a:stretch>
              </p:blipFill>
              <p:spPr bwMode="auto">
                <a:xfrm>
                  <a:off x="85496400" y="120224550"/>
                  <a:ext cx="3375050" cy="2286324"/>
                </a:xfrm>
                <a:prstGeom prst="rect">
                  <a:avLst/>
                </a:prstGeom>
                <a:noFill/>
                <a:ln w="9525" algn="in">
                  <a:noFill/>
                  <a:miter lim="800000"/>
                  <a:headEnd/>
                  <a:tailEnd/>
                </a:ln>
                <a:effectLst/>
              </p:spPr>
            </p:pic>
          </p:grpSp>
          <p:pic>
            <p:nvPicPr>
              <p:cNvPr id="55" name="Picture 18" descr="cutu220"/>
              <p:cNvPicPr>
                <a:picLocks noChangeAspect="1" noChangeArrowheads="1"/>
              </p:cNvPicPr>
              <p:nvPr/>
            </p:nvPicPr>
            <p:blipFill>
              <a:blip r:embed="rId13" cstate="print"/>
              <a:srcRect/>
              <a:stretch>
                <a:fillRect/>
              </a:stretch>
            </p:blipFill>
            <p:spPr bwMode="auto">
              <a:xfrm>
                <a:off x="85496400" y="122453400"/>
                <a:ext cx="3375050" cy="2286324"/>
              </a:xfrm>
              <a:prstGeom prst="rect">
                <a:avLst/>
              </a:prstGeom>
              <a:noFill/>
              <a:ln w="9525" algn="in">
                <a:noFill/>
                <a:miter lim="800000"/>
                <a:headEnd/>
                <a:tailEnd/>
              </a:ln>
              <a:effectLst/>
            </p:spPr>
          </p:pic>
        </p:grpSp>
        <p:grpSp>
          <p:nvGrpSpPr>
            <p:cNvPr id="6" name="Group 19"/>
            <p:cNvGrpSpPr>
              <a:grpSpLocks/>
            </p:cNvGrpSpPr>
            <p:nvPr/>
          </p:nvGrpSpPr>
          <p:grpSpPr bwMode="auto">
            <a:xfrm>
              <a:off x="85496400" y="119500650"/>
              <a:ext cx="12621186" cy="5200650"/>
              <a:chOff x="85496400" y="119500650"/>
              <a:chExt cx="12621186" cy="5200650"/>
            </a:xfrm>
          </p:grpSpPr>
          <p:sp>
            <p:nvSpPr>
              <p:cNvPr id="39" name="Text Box 20"/>
              <p:cNvSpPr txBox="1">
                <a:spLocks noChangeArrowheads="1"/>
              </p:cNvSpPr>
              <p:nvPr/>
            </p:nvSpPr>
            <p:spPr bwMode="auto">
              <a:xfrm>
                <a:off x="92240100" y="121729500"/>
                <a:ext cx="2425537" cy="68579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r>
                  <a:rPr lang="en-US" sz="2800" b="1" dirty="0" smtClean="0">
                    <a:solidFill>
                      <a:srgbClr val="FF0000"/>
                    </a:solidFill>
                    <a:latin typeface="Times New Roman" pitchFamily="18" charset="0"/>
                    <a:cs typeface="Arial" pitchFamily="34" charset="0"/>
                  </a:rPr>
                  <a:t>PROFLR</a:t>
                </a:r>
                <a:endParaRPr lang="en-US" sz="1800" dirty="0" smtClean="0">
                  <a:solidFill>
                    <a:prstClr val="black"/>
                  </a:solidFill>
                  <a:latin typeface="Arial" pitchFamily="34" charset="0"/>
                  <a:cs typeface="Arial" pitchFamily="34" charset="0"/>
                </a:endParaRPr>
              </a:p>
            </p:txBody>
          </p:sp>
          <p:sp>
            <p:nvSpPr>
              <p:cNvPr id="40" name="Text Box 21"/>
              <p:cNvSpPr txBox="1">
                <a:spLocks noChangeArrowheads="1"/>
              </p:cNvSpPr>
              <p:nvPr/>
            </p:nvSpPr>
            <p:spPr bwMode="auto">
              <a:xfrm>
                <a:off x="85496400" y="124015501"/>
                <a:ext cx="2912581" cy="68579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r>
                  <a:rPr lang="en-US" sz="2800" b="1" dirty="0" smtClean="0">
                    <a:solidFill>
                      <a:srgbClr val="FF0000"/>
                    </a:solidFill>
                    <a:latin typeface="Times New Roman" pitchFamily="18" charset="0"/>
                    <a:cs typeface="Arial" pitchFamily="34" charset="0"/>
                  </a:rPr>
                  <a:t>ADPUPA</a:t>
                </a:r>
                <a:endParaRPr lang="en-US" sz="1800" dirty="0" smtClean="0">
                  <a:solidFill>
                    <a:prstClr val="black"/>
                  </a:solidFill>
                  <a:latin typeface="Arial" pitchFamily="34" charset="0"/>
                  <a:cs typeface="Arial" pitchFamily="34" charset="0"/>
                </a:endParaRPr>
              </a:p>
            </p:txBody>
          </p:sp>
          <p:sp>
            <p:nvSpPr>
              <p:cNvPr id="41" name="Text Box 22"/>
              <p:cNvSpPr txBox="1">
                <a:spLocks noChangeArrowheads="1"/>
              </p:cNvSpPr>
              <p:nvPr/>
            </p:nvSpPr>
            <p:spPr bwMode="auto">
              <a:xfrm>
                <a:off x="88925400" y="124015501"/>
                <a:ext cx="2611909" cy="68579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r>
                  <a:rPr lang="en-US" sz="2800" b="1" dirty="0" smtClean="0">
                    <a:solidFill>
                      <a:srgbClr val="FF0000"/>
                    </a:solidFill>
                    <a:latin typeface="Times New Roman" pitchFamily="18" charset="0"/>
                    <a:cs typeface="Arial" pitchFamily="34" charset="0"/>
                  </a:rPr>
                  <a:t>VADWND</a:t>
                </a:r>
                <a:endParaRPr lang="en-US" sz="1800" dirty="0" smtClean="0">
                  <a:solidFill>
                    <a:prstClr val="black"/>
                  </a:solidFill>
                  <a:latin typeface="Arial" pitchFamily="34" charset="0"/>
                  <a:cs typeface="Arial" pitchFamily="34" charset="0"/>
                </a:endParaRPr>
              </a:p>
            </p:txBody>
          </p:sp>
          <p:sp>
            <p:nvSpPr>
              <p:cNvPr id="42" name="Text Box 23"/>
              <p:cNvSpPr txBox="1">
                <a:spLocks noChangeArrowheads="1"/>
              </p:cNvSpPr>
              <p:nvPr/>
            </p:nvSpPr>
            <p:spPr bwMode="auto">
              <a:xfrm>
                <a:off x="88925400" y="121729500"/>
                <a:ext cx="2180416" cy="68579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r>
                  <a:rPr lang="en-US" sz="2800" b="1" dirty="0" smtClean="0">
                    <a:solidFill>
                      <a:srgbClr val="FF0000"/>
                    </a:solidFill>
                    <a:latin typeface="Times New Roman" pitchFamily="18" charset="0"/>
                    <a:cs typeface="Arial" pitchFamily="34" charset="0"/>
                  </a:rPr>
                  <a:t>ADPSFC</a:t>
                </a:r>
                <a:endParaRPr lang="en-US" sz="1800" dirty="0" smtClean="0">
                  <a:solidFill>
                    <a:prstClr val="black"/>
                  </a:solidFill>
                  <a:latin typeface="Arial" pitchFamily="34" charset="0"/>
                  <a:cs typeface="Arial" pitchFamily="34" charset="0"/>
                </a:endParaRPr>
              </a:p>
            </p:txBody>
          </p:sp>
          <p:sp>
            <p:nvSpPr>
              <p:cNvPr id="43" name="Text Box 24"/>
              <p:cNvSpPr txBox="1">
                <a:spLocks noChangeArrowheads="1"/>
              </p:cNvSpPr>
              <p:nvPr/>
            </p:nvSpPr>
            <p:spPr bwMode="auto">
              <a:xfrm>
                <a:off x="85496400" y="121729500"/>
                <a:ext cx="2563791" cy="68579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r>
                  <a:rPr lang="en-US" sz="2800" b="1" dirty="0" smtClean="0">
                    <a:solidFill>
                      <a:srgbClr val="FF0000"/>
                    </a:solidFill>
                    <a:latin typeface="Times New Roman" pitchFamily="18" charset="0"/>
                    <a:cs typeface="Arial" pitchFamily="34" charset="0"/>
                  </a:rPr>
                  <a:t>ADPSFC</a:t>
                </a:r>
                <a:endParaRPr lang="en-US" sz="1800" dirty="0" smtClean="0">
                  <a:solidFill>
                    <a:prstClr val="black"/>
                  </a:solidFill>
                  <a:latin typeface="Arial" pitchFamily="34" charset="0"/>
                  <a:cs typeface="Arial" pitchFamily="34" charset="0"/>
                </a:endParaRPr>
              </a:p>
            </p:txBody>
          </p:sp>
          <p:sp>
            <p:nvSpPr>
              <p:cNvPr id="44" name="Text Box 25"/>
              <p:cNvSpPr txBox="1">
                <a:spLocks noChangeArrowheads="1"/>
              </p:cNvSpPr>
              <p:nvPr/>
            </p:nvSpPr>
            <p:spPr bwMode="auto">
              <a:xfrm>
                <a:off x="85496400" y="119500650"/>
                <a:ext cx="2157468" cy="68579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r>
                  <a:rPr lang="en-US" sz="2800" b="1" dirty="0" smtClean="0">
                    <a:solidFill>
                      <a:srgbClr val="FF0000"/>
                    </a:solidFill>
                    <a:latin typeface="Times New Roman" pitchFamily="18" charset="0"/>
                    <a:cs typeface="Arial" pitchFamily="34" charset="0"/>
                  </a:rPr>
                  <a:t>SFCSHP</a:t>
                </a:r>
                <a:endParaRPr lang="en-US" sz="1800" dirty="0" smtClean="0">
                  <a:solidFill>
                    <a:prstClr val="black"/>
                  </a:solidFill>
                  <a:latin typeface="Arial" pitchFamily="34" charset="0"/>
                  <a:cs typeface="Arial" pitchFamily="34" charset="0"/>
                </a:endParaRPr>
              </a:p>
            </p:txBody>
          </p:sp>
          <p:sp>
            <p:nvSpPr>
              <p:cNvPr id="45" name="Text Box 26"/>
              <p:cNvSpPr txBox="1">
                <a:spLocks noChangeArrowheads="1"/>
              </p:cNvSpPr>
              <p:nvPr/>
            </p:nvSpPr>
            <p:spPr bwMode="auto">
              <a:xfrm>
                <a:off x="92240100" y="119500650"/>
                <a:ext cx="2425537" cy="68579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r>
                  <a:rPr lang="en-US" sz="2800" b="1" smtClean="0">
                    <a:solidFill>
                      <a:srgbClr val="FF0000"/>
                    </a:solidFill>
                    <a:latin typeface="Times New Roman" pitchFamily="18" charset="0"/>
                    <a:cs typeface="Arial" pitchFamily="34" charset="0"/>
                  </a:rPr>
                  <a:t>AIRCAR</a:t>
                </a:r>
                <a:endParaRPr lang="en-US" sz="1800" smtClean="0">
                  <a:solidFill>
                    <a:prstClr val="black"/>
                  </a:solidFill>
                  <a:latin typeface="Arial" pitchFamily="34" charset="0"/>
                  <a:cs typeface="Arial" pitchFamily="34" charset="0"/>
                </a:endParaRPr>
              </a:p>
            </p:txBody>
          </p:sp>
          <p:sp>
            <p:nvSpPr>
              <p:cNvPr id="46" name="Text Box 27"/>
              <p:cNvSpPr txBox="1">
                <a:spLocks noChangeArrowheads="1"/>
              </p:cNvSpPr>
              <p:nvPr/>
            </p:nvSpPr>
            <p:spPr bwMode="auto">
              <a:xfrm>
                <a:off x="88830150" y="119500650"/>
                <a:ext cx="2275665" cy="68579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r>
                  <a:rPr lang="en-US" sz="2800" b="1" dirty="0" smtClean="0">
                    <a:solidFill>
                      <a:srgbClr val="FF0000"/>
                    </a:solidFill>
                    <a:latin typeface="Times New Roman" pitchFamily="18" charset="0"/>
                    <a:cs typeface="Arial" pitchFamily="34" charset="0"/>
                  </a:rPr>
                  <a:t>ADPSFC</a:t>
                </a:r>
                <a:endParaRPr lang="en-US" sz="1800" dirty="0" smtClean="0">
                  <a:solidFill>
                    <a:prstClr val="black"/>
                  </a:solidFill>
                  <a:latin typeface="Arial" pitchFamily="34" charset="0"/>
                  <a:cs typeface="Arial" pitchFamily="34" charset="0"/>
                </a:endParaRPr>
              </a:p>
            </p:txBody>
          </p:sp>
          <p:sp>
            <p:nvSpPr>
              <p:cNvPr id="47" name="Text Box 28"/>
              <p:cNvSpPr txBox="1">
                <a:spLocks noChangeArrowheads="1"/>
              </p:cNvSpPr>
              <p:nvPr/>
            </p:nvSpPr>
            <p:spPr bwMode="auto">
              <a:xfrm>
                <a:off x="92125800" y="124015501"/>
                <a:ext cx="2647711" cy="68579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r>
                  <a:rPr lang="en-US" sz="2800" b="1" dirty="0" smtClean="0">
                    <a:solidFill>
                      <a:srgbClr val="000000"/>
                    </a:solidFill>
                    <a:latin typeface="Times New Roman" pitchFamily="18" charset="0"/>
                    <a:cs typeface="Arial" pitchFamily="34" charset="0"/>
                  </a:rPr>
                  <a:t>SATWND</a:t>
                </a:r>
                <a:endParaRPr lang="en-US" sz="1800" dirty="0" smtClean="0">
                  <a:solidFill>
                    <a:prstClr val="black"/>
                  </a:solidFill>
                  <a:latin typeface="Arial" pitchFamily="34" charset="0"/>
                  <a:cs typeface="Arial" pitchFamily="34" charset="0"/>
                </a:endParaRPr>
              </a:p>
            </p:txBody>
          </p:sp>
          <p:sp>
            <p:nvSpPr>
              <p:cNvPr id="48" name="Text Box 29"/>
              <p:cNvSpPr txBox="1">
                <a:spLocks noChangeArrowheads="1"/>
              </p:cNvSpPr>
              <p:nvPr/>
            </p:nvSpPr>
            <p:spPr bwMode="auto">
              <a:xfrm>
                <a:off x="95554800" y="119500650"/>
                <a:ext cx="2562786" cy="68579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r>
                  <a:rPr lang="en-US" sz="2800" b="1" dirty="0" smtClean="0">
                    <a:solidFill>
                      <a:srgbClr val="000000"/>
                    </a:solidFill>
                    <a:latin typeface="Times New Roman" pitchFamily="18" charset="0"/>
                    <a:cs typeface="Arial" pitchFamily="34" charset="0"/>
                  </a:rPr>
                  <a:t>SATWND</a:t>
                </a:r>
                <a:endParaRPr lang="en-US" sz="1800" dirty="0" smtClean="0">
                  <a:solidFill>
                    <a:prstClr val="black"/>
                  </a:solidFill>
                  <a:latin typeface="Arial" pitchFamily="34" charset="0"/>
                  <a:cs typeface="Arial" pitchFamily="34" charset="0"/>
                </a:endParaRPr>
              </a:p>
            </p:txBody>
          </p:sp>
          <p:sp>
            <p:nvSpPr>
              <p:cNvPr id="49" name="Text Box 30"/>
              <p:cNvSpPr txBox="1">
                <a:spLocks noChangeArrowheads="1"/>
              </p:cNvSpPr>
              <p:nvPr/>
            </p:nvSpPr>
            <p:spPr bwMode="auto">
              <a:xfrm>
                <a:off x="95554800" y="124015501"/>
                <a:ext cx="2454912" cy="68579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r>
                  <a:rPr lang="en-US" sz="2800" b="1" dirty="0" smtClean="0">
                    <a:solidFill>
                      <a:srgbClr val="FF0000"/>
                    </a:solidFill>
                    <a:latin typeface="Times New Roman" pitchFamily="18" charset="0"/>
                    <a:cs typeface="Arial" pitchFamily="34" charset="0"/>
                  </a:rPr>
                  <a:t>AIRCFT</a:t>
                </a:r>
                <a:endParaRPr lang="en-US" sz="1800" dirty="0" smtClean="0">
                  <a:solidFill>
                    <a:prstClr val="black"/>
                  </a:solidFill>
                  <a:latin typeface="Arial" pitchFamily="34" charset="0"/>
                  <a:cs typeface="Arial" pitchFamily="34" charset="0"/>
                </a:endParaRPr>
              </a:p>
            </p:txBody>
          </p:sp>
          <p:sp>
            <p:nvSpPr>
              <p:cNvPr id="50" name="Text Box 31"/>
              <p:cNvSpPr txBox="1">
                <a:spLocks noChangeArrowheads="1"/>
              </p:cNvSpPr>
              <p:nvPr/>
            </p:nvSpPr>
            <p:spPr bwMode="auto">
              <a:xfrm>
                <a:off x="95554800" y="121729500"/>
                <a:ext cx="2239166" cy="68579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r>
                  <a:rPr lang="en-US" sz="2800" b="1" dirty="0" smtClean="0">
                    <a:solidFill>
                      <a:srgbClr val="FF0000"/>
                    </a:solidFill>
                    <a:latin typeface="Times New Roman" pitchFamily="18" charset="0"/>
                    <a:cs typeface="Arial" pitchFamily="34" charset="0"/>
                  </a:rPr>
                  <a:t>AIRCFT</a:t>
                </a:r>
                <a:endParaRPr lang="en-US" sz="1800" dirty="0" smtClean="0">
                  <a:solidFill>
                    <a:prstClr val="black"/>
                  </a:solidFill>
                  <a:latin typeface="Arial" pitchFamily="34" charset="0"/>
                  <a:cs typeface="Arial" pitchFamily="34" charset="0"/>
                </a:endParaRPr>
              </a:p>
            </p:txBody>
          </p:sp>
        </p:grpSp>
      </p:grpSp>
    </p:spTree>
    <p:extLst>
      <p:ext uri="{BB962C8B-B14F-4D97-AF65-F5344CB8AC3E}">
        <p14:creationId xmlns:p14="http://schemas.microsoft.com/office/powerpoint/2010/main" val="2441780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EnKF</a:t>
            </a:r>
            <a:r>
              <a:rPr lang="en-US" dirty="0" smtClean="0"/>
              <a:t> </a:t>
            </a:r>
            <a:r>
              <a:rPr lang="en-US" dirty="0" err="1" smtClean="0"/>
              <a:t>v.s</a:t>
            </a:r>
            <a:r>
              <a:rPr lang="en-US" dirty="0" smtClean="0"/>
              <a:t>. GSI</a:t>
            </a:r>
            <a:endParaRPr lang="en-US" dirty="0"/>
          </a:p>
        </p:txBody>
      </p:sp>
      <p:sp>
        <p:nvSpPr>
          <p:cNvPr id="6" name="Subtitle 5"/>
          <p:cNvSpPr txBox="1">
            <a:spLocks noGrp="1"/>
          </p:cNvSpPr>
          <p:nvPr>
            <p:ph type="subTitle" idx="1"/>
          </p:nvPr>
        </p:nvSpPr>
        <p:spPr>
          <a:prstGeom prst="rect">
            <a:avLst/>
          </a:prstGeom>
          <a:noFill/>
        </p:spPr>
        <p:txBody>
          <a:bodyPr wrap="none" rtlCol="0">
            <a:spAutoFit/>
          </a:bodyPr>
          <a:lstStyle/>
          <a:p>
            <a:r>
              <a:rPr lang="en-US" dirty="0" smtClean="0"/>
              <a:t>Zhu et al. (2013 MWR)</a:t>
            </a:r>
            <a:endParaRPr lang="en-US" dirty="0"/>
          </a:p>
        </p:txBody>
      </p:sp>
    </p:spTree>
    <p:extLst>
      <p:ext uri="{BB962C8B-B14F-4D97-AF65-F5344CB8AC3E}">
        <p14:creationId xmlns:p14="http://schemas.microsoft.com/office/powerpoint/2010/main" val="38039340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562600" y="3457755"/>
            <a:ext cx="3429000" cy="3429000"/>
          </a:xfrm>
          <a:prstGeom prst="rect">
            <a:avLst/>
          </a:prstGeom>
        </p:spPr>
      </p:pic>
      <p:pic>
        <p:nvPicPr>
          <p:cNvPr id="5" name="Picture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057400" y="3463506"/>
            <a:ext cx="3429000" cy="3429000"/>
          </a:xfrm>
          <a:prstGeom prst="rect">
            <a:avLst/>
          </a:prstGeom>
        </p:spPr>
      </p:pic>
      <p:pic>
        <p:nvPicPr>
          <p:cNvPr id="6" name="Picture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549660" y="0"/>
            <a:ext cx="3429000" cy="3429000"/>
          </a:xfrm>
          <a:prstGeom prst="rect">
            <a:avLst/>
          </a:prstGeom>
        </p:spPr>
      </p:pic>
      <p:pic>
        <p:nvPicPr>
          <p:cNvPr id="7" name="Picture 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057400" y="10064"/>
            <a:ext cx="3429000" cy="3429000"/>
          </a:xfrm>
          <a:prstGeom prst="rect">
            <a:avLst/>
          </a:prstGeom>
        </p:spPr>
      </p:pic>
      <p:sp>
        <p:nvSpPr>
          <p:cNvPr id="8" name="TextBox 7"/>
          <p:cNvSpPr txBox="1"/>
          <p:nvPr/>
        </p:nvSpPr>
        <p:spPr>
          <a:xfrm>
            <a:off x="0" y="2828835"/>
            <a:ext cx="1918524" cy="1077218"/>
          </a:xfrm>
          <a:prstGeom prst="rect">
            <a:avLst/>
          </a:prstGeom>
          <a:noFill/>
        </p:spPr>
        <p:txBody>
          <a:bodyPr wrap="square" rtlCol="0">
            <a:spAutoFit/>
          </a:bodyPr>
          <a:lstStyle/>
          <a:p>
            <a:pPr algn="ctr" fontAlgn="auto">
              <a:spcBef>
                <a:spcPts val="0"/>
              </a:spcBef>
              <a:spcAft>
                <a:spcPts val="0"/>
              </a:spcAft>
            </a:pPr>
            <a:r>
              <a:rPr lang="en-US" sz="1600" b="1" dirty="0" smtClean="0">
                <a:solidFill>
                  <a:srgbClr val="FF0000"/>
                </a:solidFill>
                <a:latin typeface="Times New Roman" pitchFamily="18" charset="0"/>
                <a:cs typeface="Times New Roman" pitchFamily="18" charset="0"/>
              </a:rPr>
              <a:t>Horizontal </a:t>
            </a:r>
            <a:r>
              <a:rPr lang="en-US" sz="1600" b="1" dirty="0">
                <a:solidFill>
                  <a:srgbClr val="FF0000"/>
                </a:solidFill>
                <a:latin typeface="Times New Roman" pitchFamily="18" charset="0"/>
                <a:cs typeface="Times New Roman" pitchFamily="18" charset="0"/>
              </a:rPr>
              <a:t>distribution</a:t>
            </a:r>
            <a:r>
              <a:rPr lang="en-US" sz="1600" b="1" dirty="0" smtClean="0">
                <a:solidFill>
                  <a:srgbClr val="FF0000"/>
                </a:solidFill>
                <a:latin typeface="Times New Roman" pitchFamily="18" charset="0"/>
                <a:cs typeface="Times New Roman" pitchFamily="18" charset="0"/>
              </a:rPr>
              <a:t> of selected observation kinds</a:t>
            </a:r>
            <a:endParaRPr lang="en-US" sz="1600" b="1" dirty="0">
              <a:solidFill>
                <a:srgbClr val="FF0000"/>
              </a:solidFill>
              <a:latin typeface="Times New Roman" pitchFamily="18" charset="0"/>
              <a:cs typeface="Times New Roman" pitchFamily="18" charset="0"/>
            </a:endParaRPr>
          </a:p>
        </p:txBody>
      </p:sp>
      <p:sp>
        <p:nvSpPr>
          <p:cNvPr id="2" name="TextBox 1"/>
          <p:cNvSpPr txBox="1"/>
          <p:nvPr/>
        </p:nvSpPr>
        <p:spPr>
          <a:xfrm>
            <a:off x="2612265" y="58436"/>
            <a:ext cx="2209800" cy="369332"/>
          </a:xfrm>
          <a:prstGeom prst="rect">
            <a:avLst/>
          </a:prstGeom>
          <a:solidFill>
            <a:schemeClr val="bg1"/>
          </a:solidFill>
        </p:spPr>
        <p:txBody>
          <a:bodyPr wrap="square" rtlCol="0">
            <a:spAutoFit/>
          </a:bodyPr>
          <a:lstStyle/>
          <a:p>
            <a:pPr fontAlgn="auto">
              <a:spcBef>
                <a:spcPts val="0"/>
              </a:spcBef>
              <a:spcAft>
                <a:spcPts val="0"/>
              </a:spcAft>
            </a:pPr>
            <a:r>
              <a:rPr lang="en-US" sz="1800" dirty="0" smtClean="0">
                <a:solidFill>
                  <a:srgbClr val="FF0000"/>
                </a:solidFill>
                <a:latin typeface="Times New Roman" pitchFamily="18" charset="0"/>
                <a:cs typeface="Times New Roman" pitchFamily="18" charset="0"/>
              </a:rPr>
              <a:t>Sounding </a:t>
            </a:r>
            <a:r>
              <a:rPr lang="en-US" sz="1800" dirty="0">
                <a:solidFill>
                  <a:srgbClr val="FF0000"/>
                </a:solidFill>
                <a:latin typeface="Times New Roman" pitchFamily="18" charset="0"/>
                <a:cs typeface="Times New Roman" pitchFamily="18" charset="0"/>
              </a:rPr>
              <a:t>and </a:t>
            </a:r>
            <a:r>
              <a:rPr lang="en-US" sz="1800" dirty="0" smtClean="0">
                <a:solidFill>
                  <a:srgbClr val="FF0000"/>
                </a:solidFill>
                <a:latin typeface="Times New Roman" pitchFamily="18" charset="0"/>
                <a:cs typeface="Times New Roman" pitchFamily="18" charset="0"/>
              </a:rPr>
              <a:t>profiler</a:t>
            </a:r>
            <a:endParaRPr lang="en-US" sz="1800" dirty="0">
              <a:solidFill>
                <a:srgbClr val="FF0000"/>
              </a:solidFill>
              <a:latin typeface="Times New Roman" pitchFamily="18" charset="0"/>
              <a:cs typeface="Times New Roman" pitchFamily="18" charset="0"/>
            </a:endParaRPr>
          </a:p>
        </p:txBody>
      </p:sp>
      <p:sp>
        <p:nvSpPr>
          <p:cNvPr id="9" name="TextBox 8"/>
          <p:cNvSpPr txBox="1"/>
          <p:nvPr/>
        </p:nvSpPr>
        <p:spPr>
          <a:xfrm>
            <a:off x="5694188" y="20001"/>
            <a:ext cx="3155058" cy="646331"/>
          </a:xfrm>
          <a:prstGeom prst="rect">
            <a:avLst/>
          </a:prstGeom>
          <a:solidFill>
            <a:schemeClr val="bg1"/>
          </a:solidFill>
        </p:spPr>
        <p:txBody>
          <a:bodyPr wrap="square" rtlCol="0">
            <a:spAutoFit/>
          </a:bodyPr>
          <a:lstStyle/>
          <a:p>
            <a:pPr algn="ctr" fontAlgn="auto">
              <a:spcBef>
                <a:spcPts val="0"/>
              </a:spcBef>
              <a:spcAft>
                <a:spcPts val="0"/>
              </a:spcAft>
            </a:pPr>
            <a:r>
              <a:rPr lang="en-US" sz="1800" dirty="0" smtClean="0">
                <a:solidFill>
                  <a:srgbClr val="FF0000"/>
                </a:solidFill>
                <a:latin typeface="Times New Roman" pitchFamily="18" charset="0"/>
                <a:cs typeface="Times New Roman" pitchFamily="18" charset="0"/>
              </a:rPr>
              <a:t>Surface data </a:t>
            </a:r>
            <a:r>
              <a:rPr lang="en-US" sz="1800" dirty="0">
                <a:solidFill>
                  <a:srgbClr val="FF0000"/>
                </a:solidFill>
                <a:latin typeface="Times New Roman" pitchFamily="18" charset="0"/>
                <a:cs typeface="Times New Roman" pitchFamily="18" charset="0"/>
              </a:rPr>
              <a:t>from land stations and ships</a:t>
            </a:r>
          </a:p>
        </p:txBody>
      </p:sp>
      <p:sp>
        <p:nvSpPr>
          <p:cNvPr id="10" name="TextBox 1"/>
          <p:cNvSpPr txBox="1"/>
          <p:nvPr/>
        </p:nvSpPr>
        <p:spPr>
          <a:xfrm>
            <a:off x="5762625" y="3486150"/>
            <a:ext cx="3155058"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dirty="0" smtClean="0">
                <a:solidFill>
                  <a:srgbClr val="FF0000"/>
                </a:solidFill>
                <a:latin typeface="Times New Roman" pitchFamily="18" charset="0"/>
                <a:cs typeface="Times New Roman" pitchFamily="18" charset="0"/>
              </a:rPr>
              <a:t>Aircraft </a:t>
            </a:r>
            <a:endParaRPr lang="en-US" dirty="0">
              <a:solidFill>
                <a:srgbClr val="FF0000"/>
              </a:solidFill>
              <a:latin typeface="Times New Roman" pitchFamily="18" charset="0"/>
              <a:cs typeface="Times New Roman" pitchFamily="18" charset="0"/>
            </a:endParaRPr>
          </a:p>
        </p:txBody>
      </p:sp>
      <p:sp>
        <p:nvSpPr>
          <p:cNvPr id="11" name="TextBox 1"/>
          <p:cNvSpPr txBox="1"/>
          <p:nvPr/>
        </p:nvSpPr>
        <p:spPr>
          <a:xfrm>
            <a:off x="2209800" y="3505200"/>
            <a:ext cx="3155058"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dirty="0" smtClean="0">
                <a:solidFill>
                  <a:srgbClr val="FF0000"/>
                </a:solidFill>
                <a:latin typeface="Times New Roman" pitchFamily="18" charset="0"/>
                <a:cs typeface="Times New Roman" pitchFamily="18" charset="0"/>
              </a:rPr>
              <a:t>Satellite retrieval </a:t>
            </a:r>
            <a:r>
              <a:rPr lang="en-US" dirty="0">
                <a:solidFill>
                  <a:srgbClr val="FF0000"/>
                </a:solidFill>
                <a:latin typeface="Times New Roman" pitchFamily="18" charset="0"/>
                <a:cs typeface="Times New Roman" pitchFamily="18" charset="0"/>
              </a:rPr>
              <a:t>winds</a:t>
            </a: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128</a:t>
            </a:fld>
            <a:endParaRPr lang="en-US">
              <a:solidFill>
                <a:prstClr val="black">
                  <a:tint val="75000"/>
                </a:prstClr>
              </a:solidFill>
            </a:endParaRPr>
          </a:p>
        </p:txBody>
      </p:sp>
      <p:sp>
        <p:nvSpPr>
          <p:cNvPr id="12" name="TextBox 11"/>
          <p:cNvSpPr txBox="1"/>
          <p:nvPr/>
        </p:nvSpPr>
        <p:spPr>
          <a:xfrm>
            <a:off x="68338" y="5172255"/>
            <a:ext cx="1850186" cy="923330"/>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GPS PW and Sat</a:t>
            </a:r>
          </a:p>
          <a:p>
            <a:pPr eaLnBrk="0" hangingPunct="0"/>
            <a:r>
              <a:rPr lang="en-US" sz="1800" dirty="0">
                <a:solidFill>
                  <a:srgbClr val="FF0000"/>
                </a:solidFill>
                <a:latin typeface="Tahoma" pitchFamily="34" charset="0"/>
              </a:rPr>
              <a:t>r</a:t>
            </a:r>
            <a:r>
              <a:rPr lang="en-US" sz="1800" dirty="0" smtClean="0">
                <a:solidFill>
                  <a:srgbClr val="FF0000"/>
                </a:solidFill>
                <a:latin typeface="Tahoma" pitchFamily="34" charset="0"/>
              </a:rPr>
              <a:t>adiance data </a:t>
            </a:r>
          </a:p>
          <a:p>
            <a:pPr eaLnBrk="0" hangingPunct="0"/>
            <a:r>
              <a:rPr lang="en-US" sz="1800" dirty="0" smtClean="0">
                <a:solidFill>
                  <a:srgbClr val="FF0000"/>
                </a:solidFill>
                <a:latin typeface="Tahoma" pitchFamily="34" charset="0"/>
              </a:rPr>
              <a:t>not included</a:t>
            </a:r>
            <a:endParaRPr lang="en-US" sz="1800" dirty="0">
              <a:solidFill>
                <a:srgbClr val="FF0000"/>
              </a:solidFill>
              <a:latin typeface="Tahoma" pitchFamily="34" charset="0"/>
            </a:endParaRPr>
          </a:p>
        </p:txBody>
      </p:sp>
    </p:spTree>
    <p:extLst>
      <p:ext uri="{BB962C8B-B14F-4D97-AF65-F5344CB8AC3E}">
        <p14:creationId xmlns:p14="http://schemas.microsoft.com/office/powerpoint/2010/main" val="209226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971" y="837357"/>
            <a:ext cx="7462179" cy="5577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47899" y="375692"/>
            <a:ext cx="3374322" cy="461665"/>
          </a:xfrm>
          <a:prstGeom prst="rect">
            <a:avLst/>
          </a:prstGeom>
          <a:noFill/>
        </p:spPr>
        <p:txBody>
          <a:bodyPr wrap="none" lIns="0" rIns="0" rtlCol="0">
            <a:spAutoFit/>
          </a:bodyPr>
          <a:lstStyle/>
          <a:p>
            <a:pPr eaLnBrk="0" hangingPunct="0"/>
            <a:r>
              <a:rPr lang="en-US" dirty="0" smtClean="0">
                <a:solidFill>
                  <a:srgbClr val="FF0000"/>
                </a:solidFill>
                <a:latin typeface="Tahoma" pitchFamily="34" charset="0"/>
              </a:rPr>
              <a:t>List of </a:t>
            </a:r>
            <a:r>
              <a:rPr lang="en-US" dirty="0" err="1" smtClean="0">
                <a:solidFill>
                  <a:srgbClr val="FF0000"/>
                </a:solidFill>
                <a:latin typeface="Tahoma" pitchFamily="34" charset="0"/>
              </a:rPr>
              <a:t>EnKF</a:t>
            </a:r>
            <a:r>
              <a:rPr lang="en-US" dirty="0" smtClean="0">
                <a:solidFill>
                  <a:srgbClr val="FF0000"/>
                </a:solidFill>
                <a:latin typeface="Tahoma" pitchFamily="34" charset="0"/>
              </a:rPr>
              <a:t> Experiments</a:t>
            </a:r>
          </a:p>
        </p:txBody>
      </p:sp>
      <p:sp>
        <p:nvSpPr>
          <p:cNvPr id="3" name="Oval 2"/>
          <p:cNvSpPr/>
          <p:nvPr/>
        </p:nvSpPr>
        <p:spPr>
          <a:xfrm>
            <a:off x="1516565" y="2141035"/>
            <a:ext cx="1103971" cy="3456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prstClr val="white"/>
              </a:solidFill>
            </a:endParaRPr>
          </a:p>
        </p:txBody>
      </p:sp>
      <p:sp>
        <p:nvSpPr>
          <p:cNvPr id="5" name="Oval 4"/>
          <p:cNvSpPr/>
          <p:nvPr/>
        </p:nvSpPr>
        <p:spPr>
          <a:xfrm>
            <a:off x="1356729" y="4099931"/>
            <a:ext cx="1419923" cy="48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prstClr val="white"/>
              </a:solidFill>
            </a:endParaRPr>
          </a:p>
        </p:txBody>
      </p:sp>
      <p:sp>
        <p:nvSpPr>
          <p:cNvPr id="6" name="Oval 5"/>
          <p:cNvSpPr/>
          <p:nvPr/>
        </p:nvSpPr>
        <p:spPr>
          <a:xfrm>
            <a:off x="1356729" y="4966008"/>
            <a:ext cx="1419923" cy="48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prstClr val="white"/>
              </a:solidFill>
            </a:endParaRPr>
          </a:p>
        </p:txBody>
      </p:sp>
      <p:sp>
        <p:nvSpPr>
          <p:cNvPr id="4" name="TextBox 3"/>
          <p:cNvSpPr txBox="1"/>
          <p:nvPr/>
        </p:nvSpPr>
        <p:spPr>
          <a:xfrm>
            <a:off x="6367346" y="912069"/>
            <a:ext cx="710131" cy="338554"/>
          </a:xfrm>
          <a:prstGeom prst="rect">
            <a:avLst/>
          </a:prstGeom>
          <a:noFill/>
        </p:spPr>
        <p:txBody>
          <a:bodyPr wrap="none" lIns="0" rIns="0" rtlCol="0">
            <a:spAutoFit/>
          </a:bodyPr>
          <a:lstStyle/>
          <a:p>
            <a:pPr eaLnBrk="0" hangingPunct="0"/>
            <a:r>
              <a:rPr lang="en-US" sz="1600" dirty="0" smtClean="0">
                <a:solidFill>
                  <a:prstClr val="black"/>
                </a:solidFill>
                <a:latin typeface="Times New Roman" panose="02020603050405020304" pitchFamily="18" charset="0"/>
                <a:cs typeface="Times New Roman" panose="02020603050405020304" pitchFamily="18" charset="0"/>
              </a:rPr>
              <a:t>Inflation</a:t>
            </a:r>
          </a:p>
        </p:txBody>
      </p:sp>
    </p:spTree>
    <p:extLst>
      <p:ext uri="{BB962C8B-B14F-4D97-AF65-F5344CB8AC3E}">
        <p14:creationId xmlns:p14="http://schemas.microsoft.com/office/powerpoint/2010/main" val="3638066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228600"/>
            <a:ext cx="7772400" cy="1143000"/>
          </a:xfrm>
        </p:spPr>
        <p:txBody>
          <a:bodyPr/>
          <a:lstStyle/>
          <a:p>
            <a:r>
              <a:rPr lang="en-US" dirty="0">
                <a:solidFill>
                  <a:srgbClr val="FF0000"/>
                </a:solidFill>
              </a:rPr>
              <a:t>Estimating the Cloud Water</a:t>
            </a:r>
          </a:p>
        </p:txBody>
      </p:sp>
      <p:sp>
        <p:nvSpPr>
          <p:cNvPr id="14339" name="Rectangle 3"/>
          <p:cNvSpPr>
            <a:spLocks noGrp="1" noChangeArrowheads="1"/>
          </p:cNvSpPr>
          <p:nvPr>
            <p:ph type="body" idx="1"/>
          </p:nvPr>
        </p:nvSpPr>
        <p:spPr>
          <a:xfrm>
            <a:off x="685800" y="1600200"/>
            <a:ext cx="7772400" cy="4114800"/>
          </a:xfrm>
        </p:spPr>
        <p:txBody>
          <a:bodyPr/>
          <a:lstStyle/>
          <a:p>
            <a:pPr>
              <a:lnSpc>
                <a:spcPct val="90000"/>
              </a:lnSpc>
              <a:spcBef>
                <a:spcPts val="1200"/>
              </a:spcBef>
            </a:pPr>
            <a:r>
              <a:rPr lang="en-US" sz="2800" dirty="0"/>
              <a:t>Use </a:t>
            </a:r>
            <a:r>
              <a:rPr lang="en-US" sz="2800" dirty="0">
                <a:solidFill>
                  <a:srgbClr val="FF0000"/>
                </a:solidFill>
              </a:rPr>
              <a:t>parcel theory </a:t>
            </a:r>
            <a:r>
              <a:rPr lang="en-US" sz="2800" dirty="0"/>
              <a:t>to find saturation </a:t>
            </a:r>
            <a:r>
              <a:rPr lang="en-US" sz="2800" dirty="0" err="1"/>
              <a:t>dq</a:t>
            </a:r>
            <a:r>
              <a:rPr lang="en-US" sz="2800" baseline="-25000" dirty="0" err="1"/>
              <a:t>vsat</a:t>
            </a:r>
            <a:r>
              <a:rPr lang="en-US" sz="2800" dirty="0"/>
              <a:t>/</a:t>
            </a:r>
            <a:r>
              <a:rPr lang="en-US" sz="2800" dirty="0" err="1"/>
              <a:t>dz</a:t>
            </a:r>
            <a:r>
              <a:rPr lang="en-US" sz="2800" dirty="0"/>
              <a:t/>
            </a:r>
            <a:br>
              <a:rPr lang="en-US" sz="2800" dirty="0"/>
            </a:br>
            <a:r>
              <a:rPr lang="en-US" sz="2800" dirty="0"/>
              <a:t>	and increment </a:t>
            </a:r>
            <a:r>
              <a:rPr lang="en-US" sz="2800" dirty="0">
                <a:solidFill>
                  <a:srgbClr val="FF0000"/>
                </a:solidFill>
              </a:rPr>
              <a:t>cloud water</a:t>
            </a:r>
          </a:p>
          <a:p>
            <a:pPr>
              <a:lnSpc>
                <a:spcPct val="90000"/>
              </a:lnSpc>
              <a:spcBef>
                <a:spcPts val="1200"/>
              </a:spcBef>
            </a:pPr>
            <a:r>
              <a:rPr lang="en-US" sz="2800" dirty="0"/>
              <a:t>Water is carried with parcel - less </a:t>
            </a:r>
            <a:r>
              <a:rPr lang="en-US" sz="2800" dirty="0" smtClean="0"/>
              <a:t>a mixing/dilution </a:t>
            </a:r>
            <a:r>
              <a:rPr lang="en-US" sz="2800" dirty="0"/>
              <a:t>factor (Warner curve)</a:t>
            </a:r>
          </a:p>
          <a:p>
            <a:pPr>
              <a:lnSpc>
                <a:spcPct val="90000"/>
              </a:lnSpc>
              <a:spcBef>
                <a:spcPts val="1200"/>
              </a:spcBef>
            </a:pPr>
            <a:r>
              <a:rPr lang="en-US" sz="2800" dirty="0">
                <a:solidFill>
                  <a:srgbClr val="FF0000"/>
                </a:solidFill>
              </a:rPr>
              <a:t>Ice</a:t>
            </a:r>
            <a:r>
              <a:rPr lang="en-US" sz="2800" dirty="0"/>
              <a:t> created when colder than –10 C</a:t>
            </a:r>
          </a:p>
          <a:p>
            <a:pPr>
              <a:lnSpc>
                <a:spcPct val="90000"/>
              </a:lnSpc>
              <a:spcBef>
                <a:spcPts val="1200"/>
              </a:spcBef>
            </a:pPr>
            <a:r>
              <a:rPr lang="en-US" sz="2800" dirty="0"/>
              <a:t>Cloud water/ice reduced in later step if precipitating hydrometeors are prescribed</a:t>
            </a:r>
            <a:br>
              <a:rPr lang="en-US" sz="2800" dirty="0"/>
            </a:br>
            <a:r>
              <a:rPr lang="en-US" sz="2800" dirty="0"/>
              <a:t>(presumed converted by coalescence or aggregation)</a:t>
            </a:r>
          </a:p>
        </p:txBody>
      </p:sp>
    </p:spTree>
    <p:extLst>
      <p:ext uri="{BB962C8B-B14F-4D97-AF65-F5344CB8AC3E}">
        <p14:creationId xmlns:p14="http://schemas.microsoft.com/office/powerpoint/2010/main" val="331723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284" y="109885"/>
            <a:ext cx="5904106" cy="6604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8780" y="2442117"/>
            <a:ext cx="2168414" cy="1754326"/>
          </a:xfrm>
          <a:prstGeom prst="rect">
            <a:avLst/>
          </a:prstGeom>
          <a:noFill/>
        </p:spPr>
        <p:txBody>
          <a:bodyPr wrap="none" lIns="0" rIns="0" rtlCol="0">
            <a:spAutoFit/>
          </a:bodyPr>
          <a:lstStyle/>
          <a:p>
            <a:pPr eaLnBrk="0" hangingPunct="0"/>
            <a:r>
              <a:rPr lang="en-US" sz="1800" dirty="0" smtClean="0">
                <a:solidFill>
                  <a:srgbClr val="0000FF"/>
                </a:solidFill>
                <a:latin typeface="Tahoma" pitchFamily="34" charset="0"/>
              </a:rPr>
              <a:t>Physics options used </a:t>
            </a:r>
          </a:p>
          <a:p>
            <a:pPr eaLnBrk="0" hangingPunct="0"/>
            <a:r>
              <a:rPr lang="en-US" sz="1800" dirty="0" smtClean="0">
                <a:solidFill>
                  <a:srgbClr val="0000FF"/>
                </a:solidFill>
                <a:latin typeface="Tahoma" pitchFamily="34" charset="0"/>
              </a:rPr>
              <a:t>in multi-physics </a:t>
            </a:r>
          </a:p>
          <a:p>
            <a:pPr eaLnBrk="0" hangingPunct="0"/>
            <a:r>
              <a:rPr lang="en-US" sz="1800" dirty="0" smtClean="0">
                <a:solidFill>
                  <a:srgbClr val="0000FF"/>
                </a:solidFill>
                <a:latin typeface="Tahoma" pitchFamily="34" charset="0"/>
              </a:rPr>
              <a:t>Ensemble</a:t>
            </a:r>
          </a:p>
          <a:p>
            <a:pPr eaLnBrk="0" hangingPunct="0"/>
            <a:endParaRPr lang="en-US" sz="1800" dirty="0">
              <a:solidFill>
                <a:srgbClr val="0000FF"/>
              </a:solidFill>
              <a:latin typeface="Tahoma" pitchFamily="34" charset="0"/>
            </a:endParaRPr>
          </a:p>
          <a:p>
            <a:pPr eaLnBrk="0" hangingPunct="0"/>
            <a:r>
              <a:rPr lang="en-US" sz="1800" dirty="0" smtClean="0">
                <a:solidFill>
                  <a:srgbClr val="0000FF"/>
                </a:solidFill>
                <a:latin typeface="Tahoma" pitchFamily="34" charset="0"/>
              </a:rPr>
              <a:t>(radiation, </a:t>
            </a:r>
            <a:r>
              <a:rPr lang="en-US" sz="1800" dirty="0" err="1" smtClean="0">
                <a:solidFill>
                  <a:srgbClr val="0000FF"/>
                </a:solidFill>
                <a:latin typeface="Tahoma" pitchFamily="34" charset="0"/>
              </a:rPr>
              <a:t>sfc</a:t>
            </a:r>
            <a:r>
              <a:rPr lang="en-US" sz="1800" dirty="0" smtClean="0">
                <a:solidFill>
                  <a:srgbClr val="0000FF"/>
                </a:solidFill>
                <a:latin typeface="Tahoma" pitchFamily="34" charset="0"/>
              </a:rPr>
              <a:t> layer,</a:t>
            </a:r>
          </a:p>
          <a:p>
            <a:pPr eaLnBrk="0" hangingPunct="0"/>
            <a:r>
              <a:rPr lang="en-US" sz="1800" dirty="0" smtClean="0">
                <a:solidFill>
                  <a:srgbClr val="0000FF"/>
                </a:solidFill>
                <a:latin typeface="Tahoma" pitchFamily="34" charset="0"/>
              </a:rPr>
              <a:t>PBL and cumulus)</a:t>
            </a:r>
          </a:p>
        </p:txBody>
      </p:sp>
    </p:spTree>
    <p:extLst>
      <p:ext uri="{BB962C8B-B14F-4D97-AF65-F5344CB8AC3E}">
        <p14:creationId xmlns:p14="http://schemas.microsoft.com/office/powerpoint/2010/main" val="129902700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304800" y="226127"/>
            <a:ext cx="4572000" cy="3429000"/>
          </a:xfrm>
          <a:prstGeom prst="rect">
            <a:avLst/>
          </a:prstGeom>
        </p:spPr>
      </p:pic>
      <p:pic>
        <p:nvPicPr>
          <p:cNvPr id="6" name="Picture 5"/>
          <p:cNvPicPr>
            <a:picLocks/>
          </p:cNvPicPr>
          <p:nvPr/>
        </p:nvPicPr>
        <p:blipFill>
          <a:blip r:embed="rId4">
            <a:extLst>
              <a:ext uri="{28A0092B-C50C-407E-A947-70E740481C1C}">
                <a14:useLocalDpi xmlns:a14="http://schemas.microsoft.com/office/drawing/2010/main" val="0"/>
              </a:ext>
            </a:extLst>
          </a:blip>
          <a:stretch>
            <a:fillRect/>
          </a:stretch>
        </p:blipFill>
        <p:spPr>
          <a:xfrm>
            <a:off x="4591050" y="226127"/>
            <a:ext cx="4572000" cy="3429000"/>
          </a:xfrm>
          <a:prstGeom prst="rect">
            <a:avLst/>
          </a:prstGeom>
        </p:spPr>
      </p:pic>
      <p:sp>
        <p:nvSpPr>
          <p:cNvPr id="19" name="TextBox 18"/>
          <p:cNvSpPr txBox="1"/>
          <p:nvPr/>
        </p:nvSpPr>
        <p:spPr>
          <a:xfrm>
            <a:off x="3860538" y="2798955"/>
            <a:ext cx="551754" cy="461665"/>
          </a:xfrm>
          <a:prstGeom prst="rect">
            <a:avLst/>
          </a:prstGeom>
          <a:noFill/>
        </p:spPr>
        <p:txBody>
          <a:bodyPr wrap="none" rtlCol="0">
            <a:spAutoFit/>
          </a:bodyPr>
          <a:lstStyle/>
          <a:p>
            <a:pPr fontAlgn="auto">
              <a:spcBef>
                <a:spcPts val="0"/>
              </a:spcBef>
              <a:spcAft>
                <a:spcPts val="0"/>
              </a:spcAft>
            </a:pPr>
            <a:r>
              <a:rPr lang="en-US" b="1" dirty="0" smtClean="0">
                <a:solidFill>
                  <a:srgbClr val="FF0000"/>
                </a:solidFill>
                <a:latin typeface="Calibri"/>
              </a:rPr>
              <a:t>RH</a:t>
            </a:r>
            <a:endParaRPr lang="en-US" b="1" dirty="0">
              <a:solidFill>
                <a:srgbClr val="FF0000"/>
              </a:solidFill>
              <a:latin typeface="Calibri"/>
            </a:endParaRPr>
          </a:p>
        </p:txBody>
      </p:sp>
      <p:sp>
        <p:nvSpPr>
          <p:cNvPr id="21" name="TextBox 20"/>
          <p:cNvSpPr txBox="1"/>
          <p:nvPr/>
        </p:nvSpPr>
        <p:spPr>
          <a:xfrm>
            <a:off x="8235920" y="2798955"/>
            <a:ext cx="336952" cy="461665"/>
          </a:xfrm>
          <a:prstGeom prst="rect">
            <a:avLst/>
          </a:prstGeom>
          <a:noFill/>
        </p:spPr>
        <p:txBody>
          <a:bodyPr wrap="none" rtlCol="0">
            <a:spAutoFit/>
          </a:bodyPr>
          <a:lstStyle/>
          <a:p>
            <a:pPr fontAlgn="auto">
              <a:spcBef>
                <a:spcPts val="0"/>
              </a:spcBef>
              <a:spcAft>
                <a:spcPts val="0"/>
              </a:spcAft>
            </a:pPr>
            <a:r>
              <a:rPr lang="en-US" b="1" dirty="0" smtClean="0">
                <a:solidFill>
                  <a:srgbClr val="FF0000"/>
                </a:solidFill>
                <a:latin typeface="Calibri"/>
              </a:rPr>
              <a:t>T</a:t>
            </a:r>
            <a:endParaRPr lang="en-US" b="1" dirty="0">
              <a:solidFill>
                <a:srgbClr val="FF0000"/>
              </a:solidFill>
              <a:latin typeface="Calibri"/>
            </a:endParaRPr>
          </a:p>
        </p:txBody>
      </p:sp>
      <p:pic>
        <p:nvPicPr>
          <p:cNvPr id="12" name="Picture 11"/>
          <p:cNvPicPr>
            <a:picLocks/>
          </p:cNvPicPr>
          <p:nvPr/>
        </p:nvPicPr>
        <p:blipFill>
          <a:blip r:embed="rId5">
            <a:extLst>
              <a:ext uri="{28A0092B-C50C-407E-A947-70E740481C1C}">
                <a14:useLocalDpi xmlns:a14="http://schemas.microsoft.com/office/drawing/2010/main" val="0"/>
              </a:ext>
            </a:extLst>
          </a:blip>
          <a:stretch>
            <a:fillRect/>
          </a:stretch>
        </p:blipFill>
        <p:spPr>
          <a:xfrm>
            <a:off x="304800" y="3495906"/>
            <a:ext cx="4572000" cy="3429000"/>
          </a:xfrm>
          <a:prstGeom prst="rect">
            <a:avLst/>
          </a:prstGeom>
        </p:spPr>
      </p:pic>
      <p:pic>
        <p:nvPicPr>
          <p:cNvPr id="13" name="Picture 12"/>
          <p:cNvPicPr>
            <a:picLocks/>
          </p:cNvPicPr>
          <p:nvPr/>
        </p:nvPicPr>
        <p:blipFill>
          <a:blip r:embed="rId6">
            <a:extLst>
              <a:ext uri="{28A0092B-C50C-407E-A947-70E740481C1C}">
                <a14:useLocalDpi xmlns:a14="http://schemas.microsoft.com/office/drawing/2010/main" val="0"/>
              </a:ext>
            </a:extLst>
          </a:blip>
          <a:stretch>
            <a:fillRect/>
          </a:stretch>
        </p:blipFill>
        <p:spPr>
          <a:xfrm>
            <a:off x="4572000" y="3495906"/>
            <a:ext cx="4572000" cy="3429000"/>
          </a:xfrm>
          <a:prstGeom prst="rect">
            <a:avLst/>
          </a:prstGeom>
        </p:spPr>
      </p:pic>
      <p:sp>
        <p:nvSpPr>
          <p:cNvPr id="14" name="TextBox 13"/>
          <p:cNvSpPr txBox="1"/>
          <p:nvPr/>
        </p:nvSpPr>
        <p:spPr>
          <a:xfrm>
            <a:off x="3935058" y="6068734"/>
            <a:ext cx="385042" cy="461665"/>
          </a:xfrm>
          <a:prstGeom prst="rect">
            <a:avLst/>
          </a:prstGeom>
          <a:noFill/>
        </p:spPr>
        <p:txBody>
          <a:bodyPr wrap="none" rtlCol="0">
            <a:spAutoFit/>
          </a:bodyPr>
          <a:lstStyle/>
          <a:p>
            <a:pPr fontAlgn="auto">
              <a:spcBef>
                <a:spcPts val="0"/>
              </a:spcBef>
              <a:spcAft>
                <a:spcPts val="0"/>
              </a:spcAft>
            </a:pPr>
            <a:r>
              <a:rPr lang="en-US" b="1" dirty="0" smtClean="0">
                <a:solidFill>
                  <a:srgbClr val="FF0000"/>
                </a:solidFill>
                <a:latin typeface="Calibri"/>
              </a:rPr>
              <a:t>U</a:t>
            </a:r>
            <a:endParaRPr lang="en-US" b="1" dirty="0">
              <a:solidFill>
                <a:srgbClr val="FF0000"/>
              </a:solidFill>
              <a:latin typeface="Calibri"/>
            </a:endParaRPr>
          </a:p>
        </p:txBody>
      </p:sp>
      <p:sp>
        <p:nvSpPr>
          <p:cNvPr id="15" name="TextBox 14"/>
          <p:cNvSpPr txBox="1"/>
          <p:nvPr/>
        </p:nvSpPr>
        <p:spPr>
          <a:xfrm>
            <a:off x="8229600" y="6068734"/>
            <a:ext cx="367408" cy="461665"/>
          </a:xfrm>
          <a:prstGeom prst="rect">
            <a:avLst/>
          </a:prstGeom>
          <a:noFill/>
        </p:spPr>
        <p:txBody>
          <a:bodyPr wrap="none" rtlCol="0">
            <a:spAutoFit/>
          </a:bodyPr>
          <a:lstStyle/>
          <a:p>
            <a:pPr fontAlgn="auto">
              <a:spcBef>
                <a:spcPts val="0"/>
              </a:spcBef>
              <a:spcAft>
                <a:spcPts val="0"/>
              </a:spcAft>
            </a:pPr>
            <a:r>
              <a:rPr lang="en-US" b="1" dirty="0" smtClean="0">
                <a:solidFill>
                  <a:srgbClr val="FF0000"/>
                </a:solidFill>
                <a:latin typeface="Calibri"/>
              </a:rPr>
              <a:t>V</a:t>
            </a:r>
            <a:endParaRPr lang="en-US" b="1" dirty="0">
              <a:solidFill>
                <a:srgbClr val="FF0000"/>
              </a:solidFill>
              <a:latin typeface="Calibri"/>
            </a:endParaRPr>
          </a:p>
        </p:txBody>
      </p:sp>
      <p:sp>
        <p:nvSpPr>
          <p:cNvPr id="23" name="TextBox 22"/>
          <p:cNvSpPr txBox="1"/>
          <p:nvPr/>
        </p:nvSpPr>
        <p:spPr>
          <a:xfrm rot="16200000">
            <a:off x="-811724" y="3285795"/>
            <a:ext cx="2201565" cy="369332"/>
          </a:xfrm>
          <a:prstGeom prst="rect">
            <a:avLst/>
          </a:prstGeom>
          <a:noFill/>
        </p:spPr>
        <p:txBody>
          <a:bodyPr wrap="none" lIns="0" rIns="0" rtlCol="0">
            <a:spAutoFit/>
          </a:bodyPr>
          <a:lstStyle/>
          <a:p>
            <a:r>
              <a:rPr lang="en-US" sz="1800" dirty="0" smtClean="0">
                <a:solidFill>
                  <a:srgbClr val="FF0000"/>
                </a:solidFill>
                <a:latin typeface="Arial" pitchFamily="34" charset="0"/>
              </a:rPr>
              <a:t>Average</a:t>
            </a:r>
            <a:r>
              <a:rPr lang="en-US" sz="1800" dirty="0">
                <a:solidFill>
                  <a:srgbClr val="FF0000"/>
                </a:solidFill>
                <a:latin typeface="Arial" pitchFamily="34" charset="0"/>
              </a:rPr>
              <a:t> </a:t>
            </a:r>
            <a:r>
              <a:rPr lang="en-US" sz="1800" dirty="0" err="1" smtClean="0">
                <a:solidFill>
                  <a:srgbClr val="FF0000"/>
                </a:solidFill>
                <a:latin typeface="Arial" pitchFamily="34" charset="0"/>
              </a:rPr>
              <a:t>Fcst</a:t>
            </a:r>
            <a:r>
              <a:rPr lang="en-US" sz="1800" dirty="0" smtClean="0">
                <a:solidFill>
                  <a:srgbClr val="FF0000"/>
                </a:solidFill>
                <a:latin typeface="Arial" pitchFamily="34" charset="0"/>
              </a:rPr>
              <a:t> RMSEs</a:t>
            </a:r>
          </a:p>
        </p:txBody>
      </p:sp>
      <p:sp>
        <p:nvSpPr>
          <p:cNvPr id="11" name="TextBox 10"/>
          <p:cNvSpPr txBox="1"/>
          <p:nvPr/>
        </p:nvSpPr>
        <p:spPr>
          <a:xfrm>
            <a:off x="1076112" y="-9294"/>
            <a:ext cx="7544245" cy="461665"/>
          </a:xfrm>
          <a:prstGeom prst="rect">
            <a:avLst/>
          </a:prstGeom>
          <a:solidFill>
            <a:schemeClr val="bg1"/>
          </a:solidFill>
        </p:spPr>
        <p:txBody>
          <a:bodyPr wrap="none" rtlCol="0">
            <a:spAutoFit/>
          </a:bodyPr>
          <a:lstStyle/>
          <a:p>
            <a:pPr fontAlgn="auto">
              <a:spcBef>
                <a:spcPts val="0"/>
              </a:spcBef>
              <a:spcAft>
                <a:spcPts val="0"/>
              </a:spcAft>
            </a:pPr>
            <a:r>
              <a:rPr lang="en-US" b="1" dirty="0">
                <a:solidFill>
                  <a:srgbClr val="FF0000"/>
                </a:solidFill>
                <a:latin typeface="Calibri"/>
              </a:rPr>
              <a:t>V</a:t>
            </a:r>
            <a:r>
              <a:rPr lang="en-US" b="1" dirty="0" smtClean="0">
                <a:solidFill>
                  <a:srgbClr val="FF0000"/>
                </a:solidFill>
                <a:latin typeface="Calibri"/>
              </a:rPr>
              <a:t>erification against upper air soundings – Forecast RMSES</a:t>
            </a:r>
            <a:endParaRPr lang="en-US" b="1" dirty="0">
              <a:solidFill>
                <a:srgbClr val="FF0000"/>
              </a:solidFill>
              <a:latin typeface="Calibri"/>
            </a:endParaRPr>
          </a:p>
        </p:txBody>
      </p:sp>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52745" t="33439" r="26176" b="41662"/>
          <a:stretch/>
        </p:blipFill>
        <p:spPr>
          <a:xfrm>
            <a:off x="929640" y="521314"/>
            <a:ext cx="2302132" cy="1167128"/>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52745" t="33439" r="26176" b="41662"/>
          <a:stretch/>
        </p:blipFill>
        <p:spPr>
          <a:xfrm>
            <a:off x="5223221" y="513331"/>
            <a:ext cx="2302132" cy="1167128"/>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52745" t="33439" r="26176" b="41662"/>
          <a:stretch/>
        </p:blipFill>
        <p:spPr>
          <a:xfrm>
            <a:off x="942910" y="3784795"/>
            <a:ext cx="2302132" cy="1167128"/>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52745" t="33439" r="26176" b="41662"/>
          <a:stretch/>
        </p:blipFill>
        <p:spPr>
          <a:xfrm>
            <a:off x="5211029" y="3780416"/>
            <a:ext cx="2302132" cy="1167128"/>
          </a:xfrm>
          <a:prstGeom prst="rect">
            <a:avLst/>
          </a:prstGeom>
        </p:spPr>
      </p:pic>
    </p:spTree>
    <p:extLst>
      <p:ext uri="{BB962C8B-B14F-4D97-AF65-F5344CB8AC3E}">
        <p14:creationId xmlns:p14="http://schemas.microsoft.com/office/powerpoint/2010/main" val="110605630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6026"/>
            <a:ext cx="3044952" cy="304495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1048" y="688848"/>
            <a:ext cx="3044952" cy="304495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9048" y="688848"/>
            <a:ext cx="3044952" cy="304495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65" y="3813048"/>
            <a:ext cx="3044952" cy="304495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1048" y="3813048"/>
            <a:ext cx="3044952" cy="3044952"/>
          </a:xfrm>
          <a:prstGeom prst="rect">
            <a:avLst/>
          </a:prstGeom>
        </p:spPr>
      </p:pic>
      <p:sp>
        <p:nvSpPr>
          <p:cNvPr id="7" name="TextBox 6"/>
          <p:cNvSpPr txBox="1"/>
          <p:nvPr/>
        </p:nvSpPr>
        <p:spPr>
          <a:xfrm>
            <a:off x="689176" y="132373"/>
            <a:ext cx="8056501" cy="461665"/>
          </a:xfrm>
          <a:prstGeom prst="rect">
            <a:avLst/>
          </a:prstGeom>
          <a:noFill/>
        </p:spPr>
        <p:txBody>
          <a:bodyPr wrap="none" rtlCol="0">
            <a:spAutoFit/>
          </a:bodyPr>
          <a:lstStyle/>
          <a:p>
            <a:pPr fontAlgn="auto">
              <a:spcBef>
                <a:spcPts val="0"/>
              </a:spcBef>
              <a:spcAft>
                <a:spcPts val="0"/>
              </a:spcAft>
            </a:pPr>
            <a:r>
              <a:rPr lang="en-US" b="1" dirty="0" smtClean="0">
                <a:solidFill>
                  <a:srgbClr val="FF0000"/>
                </a:solidFill>
                <a:latin typeface="Calibri"/>
              </a:rPr>
              <a:t>Surface variable forecast verification - against surface stations</a:t>
            </a:r>
            <a:endParaRPr lang="en-US" b="1" dirty="0">
              <a:solidFill>
                <a:srgbClr val="FF0000"/>
              </a:solidFill>
              <a:latin typeface="Calibri"/>
            </a:endParaRPr>
          </a:p>
        </p:txBody>
      </p:sp>
      <p:sp>
        <p:nvSpPr>
          <p:cNvPr id="8" name="TextBox 7"/>
          <p:cNvSpPr txBox="1"/>
          <p:nvPr/>
        </p:nvSpPr>
        <p:spPr>
          <a:xfrm>
            <a:off x="762000" y="2939534"/>
            <a:ext cx="1765996"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Surface pressure</a:t>
            </a:r>
            <a:endParaRPr lang="en-US" sz="1800" b="1" dirty="0">
              <a:solidFill>
                <a:srgbClr val="FF0000"/>
              </a:solidFill>
              <a:latin typeface="Calibri"/>
            </a:endParaRPr>
          </a:p>
        </p:txBody>
      </p:sp>
      <p:sp>
        <p:nvSpPr>
          <p:cNvPr id="9" name="TextBox 8"/>
          <p:cNvSpPr txBox="1"/>
          <p:nvPr/>
        </p:nvSpPr>
        <p:spPr>
          <a:xfrm>
            <a:off x="4343400" y="2895275"/>
            <a:ext cx="817853"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2m RH</a:t>
            </a:r>
            <a:endParaRPr lang="en-US" sz="1800" b="1" dirty="0">
              <a:solidFill>
                <a:srgbClr val="FF0000"/>
              </a:solidFill>
              <a:latin typeface="Calibri"/>
            </a:endParaRPr>
          </a:p>
        </p:txBody>
      </p:sp>
      <p:sp>
        <p:nvSpPr>
          <p:cNvPr id="10" name="TextBox 9"/>
          <p:cNvSpPr txBox="1"/>
          <p:nvPr/>
        </p:nvSpPr>
        <p:spPr>
          <a:xfrm>
            <a:off x="6934200" y="2895275"/>
            <a:ext cx="655949"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2m T</a:t>
            </a:r>
            <a:endParaRPr lang="en-US" sz="1800" b="1" dirty="0">
              <a:solidFill>
                <a:srgbClr val="FF0000"/>
              </a:solidFill>
              <a:latin typeface="Calibri"/>
            </a:endParaRPr>
          </a:p>
        </p:txBody>
      </p:sp>
      <p:sp>
        <p:nvSpPr>
          <p:cNvPr id="11" name="TextBox 10"/>
          <p:cNvSpPr txBox="1"/>
          <p:nvPr/>
        </p:nvSpPr>
        <p:spPr>
          <a:xfrm>
            <a:off x="1093097" y="6096000"/>
            <a:ext cx="803425"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10m U</a:t>
            </a:r>
            <a:endParaRPr lang="en-US" sz="1800" b="1" dirty="0">
              <a:solidFill>
                <a:srgbClr val="FF0000"/>
              </a:solidFill>
              <a:latin typeface="Calibri"/>
            </a:endParaRPr>
          </a:p>
        </p:txBody>
      </p:sp>
      <p:sp>
        <p:nvSpPr>
          <p:cNvPr id="12" name="TextBox 11"/>
          <p:cNvSpPr txBox="1"/>
          <p:nvPr/>
        </p:nvSpPr>
        <p:spPr>
          <a:xfrm>
            <a:off x="4171811" y="6096000"/>
            <a:ext cx="803425"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10m V</a:t>
            </a:r>
            <a:endParaRPr lang="en-US" sz="1800" b="1" dirty="0">
              <a:solidFill>
                <a:srgbClr val="FF0000"/>
              </a:solidFill>
              <a:latin typeface="Calibri"/>
            </a:endParaRPr>
          </a:p>
        </p:txBody>
      </p:sp>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l="52745" t="33439" r="26176" b="41662"/>
          <a:stretch/>
        </p:blipFill>
        <p:spPr>
          <a:xfrm>
            <a:off x="410558" y="952232"/>
            <a:ext cx="1709928" cy="866894"/>
          </a:xfrm>
          <a:prstGeom prst="rect">
            <a:avLst/>
          </a:prstGeom>
        </p:spPr>
      </p:pic>
      <p:sp>
        <p:nvSpPr>
          <p:cNvPr id="22" name="TextBox 21"/>
          <p:cNvSpPr txBox="1"/>
          <p:nvPr/>
        </p:nvSpPr>
        <p:spPr>
          <a:xfrm>
            <a:off x="6046885" y="4724400"/>
            <a:ext cx="2895601" cy="2031325"/>
          </a:xfrm>
          <a:prstGeom prst="rect">
            <a:avLst/>
          </a:prstGeom>
          <a:noFill/>
        </p:spPr>
        <p:txBody>
          <a:bodyPr wrap="square" rtlCol="0">
            <a:spAutoFit/>
          </a:bodyPr>
          <a:lstStyle/>
          <a:p>
            <a:pPr fontAlgn="auto">
              <a:spcBef>
                <a:spcPts val="0"/>
              </a:spcBef>
              <a:spcAft>
                <a:spcPts val="0"/>
              </a:spcAft>
            </a:pPr>
            <a:r>
              <a:rPr lang="en-US" sz="1800" b="1" dirty="0">
                <a:solidFill>
                  <a:prstClr val="black"/>
                </a:solidFill>
                <a:latin typeface="Calibri"/>
              </a:rPr>
              <a:t>W</a:t>
            </a:r>
            <a:r>
              <a:rPr lang="en-US" sz="1800" b="1" dirty="0" smtClean="0">
                <a:solidFill>
                  <a:prstClr val="black"/>
                </a:solidFill>
                <a:latin typeface="Calibri"/>
              </a:rPr>
              <a:t>hen</a:t>
            </a:r>
            <a:r>
              <a:rPr lang="en-US" sz="1800" b="1" dirty="0" smtClean="0">
                <a:solidFill>
                  <a:srgbClr val="FF0000"/>
                </a:solidFill>
                <a:latin typeface="Calibri"/>
              </a:rPr>
              <a:t> multiple-physics</a:t>
            </a:r>
            <a:r>
              <a:rPr lang="en-US" sz="1800" b="1" dirty="0" smtClean="0">
                <a:solidFill>
                  <a:prstClr val="black"/>
                </a:solidFill>
                <a:latin typeface="Calibri"/>
              </a:rPr>
              <a:t> is employed, </a:t>
            </a:r>
            <a:r>
              <a:rPr lang="en-US" sz="1800" b="1" dirty="0" err="1" smtClean="0">
                <a:solidFill>
                  <a:prstClr val="black"/>
                </a:solidFill>
                <a:latin typeface="Calibri"/>
              </a:rPr>
              <a:t>EnKF</a:t>
            </a:r>
            <a:r>
              <a:rPr lang="en-US" sz="1800" b="1" dirty="0" smtClean="0">
                <a:solidFill>
                  <a:prstClr val="black"/>
                </a:solidFill>
                <a:latin typeface="Calibri"/>
              </a:rPr>
              <a:t> consistently outperforms GSI in surface variable verification</a:t>
            </a:r>
          </a:p>
          <a:p>
            <a:pPr fontAlgn="auto">
              <a:spcBef>
                <a:spcPts val="0"/>
              </a:spcBef>
              <a:spcAft>
                <a:spcPts val="0"/>
              </a:spcAft>
            </a:pPr>
            <a:endParaRPr lang="en-US" sz="1800" b="1" dirty="0">
              <a:solidFill>
                <a:prstClr val="black"/>
              </a:solidFill>
              <a:latin typeface="Calibri"/>
            </a:endParaRPr>
          </a:p>
          <a:p>
            <a:pPr fontAlgn="auto">
              <a:spcBef>
                <a:spcPts val="0"/>
              </a:spcBef>
              <a:spcAft>
                <a:spcPts val="0"/>
              </a:spcAft>
            </a:pPr>
            <a:r>
              <a:rPr lang="en-US" sz="1800" b="1" dirty="0" smtClean="0">
                <a:solidFill>
                  <a:prstClr val="black"/>
                </a:solidFill>
                <a:latin typeface="Calibri"/>
              </a:rPr>
              <a:t>Height-dependent localization radii are used.</a:t>
            </a:r>
            <a:endParaRPr lang="en-US" sz="1800" b="1" dirty="0">
              <a:solidFill>
                <a:prstClr val="black"/>
              </a:solidFill>
              <a:latin typeface="Calibri"/>
            </a:endParaRPr>
          </a:p>
        </p:txBody>
      </p:sp>
    </p:spTree>
    <p:extLst>
      <p:ext uri="{BB962C8B-B14F-4D97-AF65-F5344CB8AC3E}">
        <p14:creationId xmlns:p14="http://schemas.microsoft.com/office/powerpoint/2010/main" val="2603614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76200" y="0"/>
            <a:ext cx="4572000" cy="3429000"/>
          </a:xfrm>
          <a:prstGeom prst="rect">
            <a:avLst/>
          </a:prstGeom>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sp>
        <p:nvSpPr>
          <p:cNvPr id="17" name="TextBox 16"/>
          <p:cNvSpPr txBox="1"/>
          <p:nvPr/>
        </p:nvSpPr>
        <p:spPr>
          <a:xfrm>
            <a:off x="2057400" y="-20445"/>
            <a:ext cx="5852628" cy="461665"/>
          </a:xfrm>
          <a:prstGeom prst="rect">
            <a:avLst/>
          </a:prstGeom>
          <a:solidFill>
            <a:schemeClr val="bg1"/>
          </a:solidFill>
        </p:spPr>
        <p:txBody>
          <a:bodyPr wrap="none" rtlCol="0">
            <a:spAutoFit/>
          </a:bodyPr>
          <a:lstStyle/>
          <a:p>
            <a:pPr fontAlgn="auto">
              <a:spcBef>
                <a:spcPts val="0"/>
              </a:spcBef>
              <a:spcAft>
                <a:spcPts val="0"/>
              </a:spcAft>
            </a:pPr>
            <a:r>
              <a:rPr lang="en-US" b="1" dirty="0" smtClean="0">
                <a:solidFill>
                  <a:srgbClr val="FF0000"/>
                </a:solidFill>
                <a:latin typeface="Calibri"/>
              </a:rPr>
              <a:t>3h forecast RMSE profiles against soundings</a:t>
            </a:r>
            <a:endParaRPr lang="en-US" b="1" dirty="0">
              <a:solidFill>
                <a:srgbClr val="FF0000"/>
              </a:solidFill>
              <a:latin typeface="Calibri"/>
            </a:endParaRPr>
          </a:p>
        </p:txBody>
      </p:sp>
      <p:sp>
        <p:nvSpPr>
          <p:cNvPr id="18" name="TextBox 17"/>
          <p:cNvSpPr txBox="1"/>
          <p:nvPr/>
        </p:nvSpPr>
        <p:spPr>
          <a:xfrm>
            <a:off x="3558586" y="398429"/>
            <a:ext cx="460382"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RH</a:t>
            </a:r>
            <a:endParaRPr lang="en-US" sz="1800" b="1" dirty="0">
              <a:solidFill>
                <a:srgbClr val="FF0000"/>
              </a:solidFill>
              <a:latin typeface="Calibri"/>
            </a:endParaRPr>
          </a:p>
        </p:txBody>
      </p:sp>
      <p:sp>
        <p:nvSpPr>
          <p:cNvPr id="19" name="TextBox 18"/>
          <p:cNvSpPr txBox="1"/>
          <p:nvPr/>
        </p:nvSpPr>
        <p:spPr>
          <a:xfrm>
            <a:off x="2133600" y="6096000"/>
            <a:ext cx="460382"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RH</a:t>
            </a:r>
            <a:endParaRPr lang="en-US" sz="1800" b="1" dirty="0">
              <a:solidFill>
                <a:srgbClr val="FF0000"/>
              </a:solidFill>
              <a:latin typeface="Calibri"/>
            </a:endParaRPr>
          </a:p>
        </p:txBody>
      </p:sp>
      <p:sp>
        <p:nvSpPr>
          <p:cNvPr id="20" name="TextBox 19"/>
          <p:cNvSpPr txBox="1"/>
          <p:nvPr/>
        </p:nvSpPr>
        <p:spPr>
          <a:xfrm>
            <a:off x="8169289" y="398429"/>
            <a:ext cx="298480"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T</a:t>
            </a:r>
            <a:endParaRPr lang="en-US" sz="1800" b="1" dirty="0">
              <a:solidFill>
                <a:srgbClr val="FF0000"/>
              </a:solidFill>
              <a:latin typeface="Calibri"/>
            </a:endParaRPr>
          </a:p>
        </p:txBody>
      </p:sp>
      <p:sp>
        <p:nvSpPr>
          <p:cNvPr id="21" name="TextBox 20"/>
          <p:cNvSpPr txBox="1"/>
          <p:nvPr/>
        </p:nvSpPr>
        <p:spPr>
          <a:xfrm>
            <a:off x="6324600" y="6096000"/>
            <a:ext cx="1406924"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Temperature</a:t>
            </a:r>
            <a:endParaRPr lang="en-US" sz="1800" b="1" dirty="0">
              <a:solidFill>
                <a:srgbClr val="FF0000"/>
              </a:solidFill>
              <a:latin typeface="Calibri"/>
            </a:endParaRPr>
          </a:p>
        </p:txBody>
      </p:sp>
      <p:pic>
        <p:nvPicPr>
          <p:cNvPr id="12" name="Picture 11"/>
          <p:cNvPicPr>
            <a:picLocks/>
          </p:cNvPicPr>
          <p:nvPr/>
        </p:nvPicPr>
        <p:blipFill>
          <a:blip r:embed="rId5">
            <a:extLst>
              <a:ext uri="{28A0092B-C50C-407E-A947-70E740481C1C}">
                <a14:useLocalDpi xmlns:a14="http://schemas.microsoft.com/office/drawing/2010/main" val="0"/>
              </a:ext>
            </a:extLst>
          </a:blip>
          <a:stretch>
            <a:fillRect/>
          </a:stretch>
        </p:blipFill>
        <p:spPr>
          <a:xfrm>
            <a:off x="4568208" y="3446664"/>
            <a:ext cx="4572000" cy="3429000"/>
          </a:xfrm>
          <a:prstGeom prst="rect">
            <a:avLst/>
          </a:prstGeom>
        </p:spPr>
      </p:pic>
      <p:pic>
        <p:nvPicPr>
          <p:cNvPr id="13" name="Picture 12"/>
          <p:cNvPicPr>
            <a:picLocks/>
          </p:cNvPicPr>
          <p:nvPr/>
        </p:nvPicPr>
        <p:blipFill>
          <a:blip r:embed="rId6">
            <a:extLst>
              <a:ext uri="{28A0092B-C50C-407E-A947-70E740481C1C}">
                <a14:useLocalDpi xmlns:a14="http://schemas.microsoft.com/office/drawing/2010/main" val="0"/>
              </a:ext>
            </a:extLst>
          </a:blip>
          <a:stretch>
            <a:fillRect/>
          </a:stretch>
        </p:blipFill>
        <p:spPr>
          <a:xfrm>
            <a:off x="77791" y="3477527"/>
            <a:ext cx="4572000" cy="3429000"/>
          </a:xfrm>
          <a:prstGeom prst="rect">
            <a:avLst/>
          </a:prstGeom>
        </p:spPr>
      </p:pic>
      <p:pic>
        <p:nvPicPr>
          <p:cNvPr id="14" name="Picture 13"/>
          <p:cNvPicPr>
            <a:picLocks/>
          </p:cNvPicPr>
          <p:nvPr/>
        </p:nvPicPr>
        <p:blipFill>
          <a:blip r:embed="rId5">
            <a:extLst>
              <a:ext uri="{28A0092B-C50C-407E-A947-70E740481C1C}">
                <a14:useLocalDpi xmlns:a14="http://schemas.microsoft.com/office/drawing/2010/main" val="0"/>
              </a:ext>
            </a:extLst>
          </a:blip>
          <a:stretch>
            <a:fillRect/>
          </a:stretch>
        </p:blipFill>
        <p:spPr>
          <a:xfrm>
            <a:off x="4595102" y="3446664"/>
            <a:ext cx="4572000" cy="3429000"/>
          </a:xfrm>
          <a:prstGeom prst="rect">
            <a:avLst/>
          </a:prstGeom>
        </p:spPr>
      </p:pic>
      <p:sp>
        <p:nvSpPr>
          <p:cNvPr id="16" name="TextBox 15"/>
          <p:cNvSpPr txBox="1"/>
          <p:nvPr/>
        </p:nvSpPr>
        <p:spPr>
          <a:xfrm>
            <a:off x="3621103" y="3882042"/>
            <a:ext cx="335348"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U</a:t>
            </a:r>
            <a:endParaRPr lang="en-US" sz="1800" b="1" dirty="0">
              <a:solidFill>
                <a:srgbClr val="FF0000"/>
              </a:solidFill>
              <a:latin typeface="Calibri"/>
            </a:endParaRPr>
          </a:p>
        </p:txBody>
      </p:sp>
      <p:sp>
        <p:nvSpPr>
          <p:cNvPr id="23" name="TextBox 22"/>
          <p:cNvSpPr txBox="1"/>
          <p:nvPr/>
        </p:nvSpPr>
        <p:spPr>
          <a:xfrm>
            <a:off x="8229600" y="3892953"/>
            <a:ext cx="320922"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V</a:t>
            </a:r>
            <a:endParaRPr lang="en-US" sz="1800" b="1" dirty="0">
              <a:solidFill>
                <a:srgbClr val="FF0000"/>
              </a:solidFill>
              <a:latin typeface="Calibri"/>
            </a:endParaRPr>
          </a:p>
        </p:txBody>
      </p:sp>
      <p:sp>
        <p:nvSpPr>
          <p:cNvPr id="22" name="TextBox 21"/>
          <p:cNvSpPr txBox="1"/>
          <p:nvPr/>
        </p:nvSpPr>
        <p:spPr>
          <a:xfrm>
            <a:off x="3267006" y="1137773"/>
            <a:ext cx="1177695" cy="923330"/>
          </a:xfrm>
          <a:prstGeom prst="rect">
            <a:avLst/>
          </a:prstGeom>
          <a:noFill/>
        </p:spPr>
        <p:txBody>
          <a:bodyPr wrap="none" rtlCol="0">
            <a:spAutoFit/>
          </a:bodyPr>
          <a:lstStyle/>
          <a:p>
            <a:pPr fontAlgn="auto">
              <a:spcBef>
                <a:spcPts val="0"/>
              </a:spcBef>
              <a:spcAft>
                <a:spcPts val="0"/>
              </a:spcAft>
            </a:pPr>
            <a:r>
              <a:rPr lang="en-US" sz="1800" b="1" dirty="0" smtClean="0">
                <a:solidFill>
                  <a:prstClr val="black"/>
                </a:solidFill>
                <a:latin typeface="Calibri"/>
              </a:rPr>
              <a:t>GSI errors </a:t>
            </a:r>
          </a:p>
          <a:p>
            <a:pPr fontAlgn="auto">
              <a:spcBef>
                <a:spcPts val="0"/>
              </a:spcBef>
              <a:spcAft>
                <a:spcPts val="0"/>
              </a:spcAft>
            </a:pPr>
            <a:r>
              <a:rPr lang="en-US" sz="1800" b="1" dirty="0">
                <a:solidFill>
                  <a:prstClr val="black"/>
                </a:solidFill>
                <a:latin typeface="Calibri"/>
              </a:rPr>
              <a:t>l</a:t>
            </a:r>
            <a:r>
              <a:rPr lang="en-US" sz="1800" b="1" dirty="0" smtClean="0">
                <a:solidFill>
                  <a:prstClr val="black"/>
                </a:solidFill>
                <a:latin typeface="Calibri"/>
              </a:rPr>
              <a:t>arger at</a:t>
            </a:r>
          </a:p>
          <a:p>
            <a:pPr fontAlgn="auto">
              <a:spcBef>
                <a:spcPts val="0"/>
              </a:spcBef>
              <a:spcAft>
                <a:spcPts val="0"/>
              </a:spcAft>
            </a:pPr>
            <a:r>
              <a:rPr lang="en-US" sz="1800" b="1" dirty="0" smtClean="0">
                <a:solidFill>
                  <a:prstClr val="black"/>
                </a:solidFill>
                <a:latin typeface="Calibri"/>
              </a:rPr>
              <a:t>all levels </a:t>
            </a:r>
            <a:endParaRPr lang="en-US" sz="1800" b="1" dirty="0">
              <a:solidFill>
                <a:prstClr val="black"/>
              </a:solidFill>
              <a:latin typeface="Calibri"/>
            </a:endParaRPr>
          </a:p>
        </p:txBody>
      </p:sp>
      <p:sp>
        <p:nvSpPr>
          <p:cNvPr id="4" name="TextBox 3"/>
          <p:cNvSpPr txBox="1"/>
          <p:nvPr/>
        </p:nvSpPr>
        <p:spPr>
          <a:xfrm>
            <a:off x="916061" y="757620"/>
            <a:ext cx="1333698" cy="923330"/>
          </a:xfrm>
          <a:prstGeom prst="rect">
            <a:avLst/>
          </a:prstGeom>
          <a:noFill/>
        </p:spPr>
        <p:txBody>
          <a:bodyPr wrap="none" lIns="0" rIns="0" rtlCol="0">
            <a:spAutoFit/>
          </a:bodyPr>
          <a:lstStyle/>
          <a:p>
            <a:r>
              <a:rPr lang="en-US" sz="1800" dirty="0" smtClean="0">
                <a:solidFill>
                  <a:srgbClr val="FF0000"/>
                </a:solidFill>
                <a:latin typeface="Arial" pitchFamily="34" charset="0"/>
              </a:rPr>
              <a:t>Multi-physics</a:t>
            </a:r>
          </a:p>
          <a:p>
            <a:r>
              <a:rPr lang="en-US" sz="1800" dirty="0" smtClean="0">
                <a:solidFill>
                  <a:srgbClr val="FF0000"/>
                </a:solidFill>
                <a:latin typeface="Arial" pitchFamily="34" charset="0"/>
              </a:rPr>
              <a:t>Improves</a:t>
            </a:r>
          </a:p>
          <a:p>
            <a:r>
              <a:rPr lang="en-US" sz="1800" dirty="0" smtClean="0">
                <a:solidFill>
                  <a:srgbClr val="FF0000"/>
                </a:solidFill>
                <a:latin typeface="Arial" pitchFamily="34" charset="0"/>
              </a:rPr>
              <a:t>results</a:t>
            </a:r>
          </a:p>
        </p:txBody>
      </p:sp>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52745" t="33439" r="26176" b="41662"/>
          <a:stretch/>
        </p:blipFill>
        <p:spPr>
          <a:xfrm>
            <a:off x="1894765" y="5346972"/>
            <a:ext cx="2302132" cy="1167128"/>
          </a:xfrm>
          <a:prstGeom prst="rect">
            <a:avLst/>
          </a:prstGeom>
        </p:spPr>
      </p:pic>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52745" t="33439" r="26176" b="41662"/>
          <a:stretch/>
        </p:blipFill>
        <p:spPr>
          <a:xfrm>
            <a:off x="6409770" y="5301755"/>
            <a:ext cx="2302132" cy="1167128"/>
          </a:xfrm>
          <a:prstGeom prst="rect">
            <a:avLst/>
          </a:prstGeom>
        </p:spPr>
      </p:pic>
      <p:cxnSp>
        <p:nvCxnSpPr>
          <p:cNvPr id="5" name="Straight Arrow Connector 4"/>
          <p:cNvCxnSpPr/>
          <p:nvPr/>
        </p:nvCxnSpPr>
        <p:spPr>
          <a:xfrm>
            <a:off x="1870381" y="1506425"/>
            <a:ext cx="571736" cy="4338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012378" y="1506425"/>
            <a:ext cx="344139" cy="1710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631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csdfirain30120100510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9" y="1905000"/>
            <a:ext cx="9144000" cy="3502635"/>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1689100" y="2514600"/>
            <a:ext cx="6489916" cy="461665"/>
            <a:chOff x="1752600" y="4050268"/>
            <a:chExt cx="6489916" cy="461665"/>
          </a:xfrm>
        </p:grpSpPr>
        <p:sp>
          <p:nvSpPr>
            <p:cNvPr id="5" name="TextBox 4"/>
            <p:cNvSpPr txBox="1"/>
            <p:nvPr/>
          </p:nvSpPr>
          <p:spPr>
            <a:xfrm>
              <a:off x="2057400" y="4114800"/>
              <a:ext cx="317716" cy="369332"/>
            </a:xfrm>
            <a:prstGeom prst="rect">
              <a:avLst/>
            </a:prstGeom>
            <a:noFill/>
            <a:ln w="28575">
              <a:solidFill>
                <a:srgbClr val="FF0000"/>
              </a:solidFill>
            </a:ln>
          </p:spPr>
          <p:txBody>
            <a:bodyPr wrap="none" rtlCol="0">
              <a:spAutoFit/>
            </a:bodyPr>
            <a:lstStyle/>
            <a:p>
              <a:pPr fontAlgn="auto">
                <a:spcBef>
                  <a:spcPts val="0"/>
                </a:spcBef>
                <a:spcAft>
                  <a:spcPts val="0"/>
                </a:spcAft>
              </a:pPr>
              <a:r>
                <a:rPr lang="en-US" sz="1800" dirty="0" smtClean="0">
                  <a:solidFill>
                    <a:prstClr val="black"/>
                  </a:solidFill>
                  <a:latin typeface="Calibri"/>
                </a:rPr>
                <a:t>A</a:t>
              </a:r>
              <a:endParaRPr lang="en-US" sz="1800" dirty="0">
                <a:solidFill>
                  <a:prstClr val="black"/>
                </a:solidFill>
                <a:latin typeface="Calibri"/>
              </a:endParaRPr>
            </a:p>
          </p:txBody>
        </p:sp>
        <p:cxnSp>
          <p:nvCxnSpPr>
            <p:cNvPr id="7" name="Straight Arrow Connector 6"/>
            <p:cNvCxnSpPr/>
            <p:nvPr/>
          </p:nvCxnSpPr>
          <p:spPr>
            <a:xfrm flipH="1">
              <a:off x="1752600" y="4299466"/>
              <a:ext cx="304800" cy="1201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28535" y="4050268"/>
              <a:ext cx="317716" cy="369332"/>
            </a:xfrm>
            <a:prstGeom prst="rect">
              <a:avLst/>
            </a:prstGeom>
            <a:noFill/>
            <a:ln w="28575">
              <a:solidFill>
                <a:srgbClr val="FF0000"/>
              </a:solidFill>
            </a:ln>
          </p:spPr>
          <p:txBody>
            <a:bodyPr wrap="none" rtlCol="0">
              <a:spAutoFit/>
            </a:bodyPr>
            <a:lstStyle/>
            <a:p>
              <a:pPr fontAlgn="auto">
                <a:spcBef>
                  <a:spcPts val="0"/>
                </a:spcBef>
                <a:spcAft>
                  <a:spcPts val="0"/>
                </a:spcAft>
              </a:pPr>
              <a:r>
                <a:rPr lang="en-US" sz="1800" dirty="0" smtClean="0">
                  <a:solidFill>
                    <a:prstClr val="black"/>
                  </a:solidFill>
                  <a:latin typeface="Calibri"/>
                </a:rPr>
                <a:t>A</a:t>
              </a:r>
              <a:endParaRPr lang="en-US" sz="1800" dirty="0">
                <a:solidFill>
                  <a:prstClr val="black"/>
                </a:solidFill>
                <a:latin typeface="Calibri"/>
              </a:endParaRPr>
            </a:p>
          </p:txBody>
        </p:sp>
        <p:cxnSp>
          <p:nvCxnSpPr>
            <p:cNvPr id="9" name="Straight Arrow Connector 8"/>
            <p:cNvCxnSpPr/>
            <p:nvPr/>
          </p:nvCxnSpPr>
          <p:spPr>
            <a:xfrm flipH="1">
              <a:off x="4623735" y="4234934"/>
              <a:ext cx="304800" cy="1201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24800" y="4142601"/>
              <a:ext cx="317716" cy="369332"/>
            </a:xfrm>
            <a:prstGeom prst="rect">
              <a:avLst/>
            </a:prstGeom>
            <a:noFill/>
            <a:ln w="28575">
              <a:solidFill>
                <a:srgbClr val="FF0000"/>
              </a:solidFill>
            </a:ln>
          </p:spPr>
          <p:txBody>
            <a:bodyPr wrap="none" rtlCol="0">
              <a:spAutoFit/>
            </a:bodyPr>
            <a:lstStyle/>
            <a:p>
              <a:pPr fontAlgn="auto">
                <a:spcBef>
                  <a:spcPts val="0"/>
                </a:spcBef>
                <a:spcAft>
                  <a:spcPts val="0"/>
                </a:spcAft>
              </a:pPr>
              <a:r>
                <a:rPr lang="en-US" sz="1800" dirty="0" smtClean="0">
                  <a:solidFill>
                    <a:prstClr val="black"/>
                  </a:solidFill>
                  <a:latin typeface="Calibri"/>
                </a:rPr>
                <a:t>A</a:t>
              </a:r>
              <a:endParaRPr lang="en-US" sz="1800" dirty="0">
                <a:solidFill>
                  <a:prstClr val="black"/>
                </a:solidFill>
                <a:latin typeface="Calibri"/>
              </a:endParaRPr>
            </a:p>
          </p:txBody>
        </p:sp>
        <p:cxnSp>
          <p:nvCxnSpPr>
            <p:cNvPr id="11" name="Straight Arrow Connector 10"/>
            <p:cNvCxnSpPr/>
            <p:nvPr/>
          </p:nvCxnSpPr>
          <p:spPr>
            <a:xfrm flipH="1">
              <a:off x="7620000" y="4327267"/>
              <a:ext cx="304800" cy="1201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848934" y="1143000"/>
            <a:ext cx="1680332" cy="646331"/>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Stage IV hourly </a:t>
            </a:r>
          </a:p>
          <a:p>
            <a:pPr fontAlgn="auto">
              <a:spcBef>
                <a:spcPts val="0"/>
              </a:spcBef>
              <a:spcAft>
                <a:spcPts val="0"/>
              </a:spcAft>
            </a:pPr>
            <a:r>
              <a:rPr lang="en-US" sz="1800" b="1" dirty="0" smtClean="0">
                <a:solidFill>
                  <a:srgbClr val="FF0000"/>
                </a:solidFill>
                <a:latin typeface="Calibri"/>
              </a:rPr>
              <a:t>precipitation</a:t>
            </a:r>
            <a:endParaRPr lang="en-US" sz="1800" b="1" dirty="0">
              <a:solidFill>
                <a:srgbClr val="FF0000"/>
              </a:solidFill>
              <a:latin typeface="Calibri"/>
            </a:endParaRPr>
          </a:p>
        </p:txBody>
      </p:sp>
      <p:sp>
        <p:nvSpPr>
          <p:cNvPr id="13" name="TextBox 12"/>
          <p:cNvSpPr txBox="1"/>
          <p:nvPr/>
        </p:nvSpPr>
        <p:spPr>
          <a:xfrm>
            <a:off x="3456412" y="1134475"/>
            <a:ext cx="2519921" cy="646331"/>
          </a:xfrm>
          <a:prstGeom prst="rect">
            <a:avLst/>
          </a:prstGeom>
          <a:noFill/>
        </p:spPr>
        <p:txBody>
          <a:bodyPr wrap="none" rtlCol="0">
            <a:spAutoFit/>
          </a:bodyPr>
          <a:lstStyle/>
          <a:p>
            <a:pPr fontAlgn="auto">
              <a:spcBef>
                <a:spcPts val="0"/>
              </a:spcBef>
              <a:spcAft>
                <a:spcPts val="0"/>
              </a:spcAft>
            </a:pPr>
            <a:r>
              <a:rPr lang="en-US" sz="1800" b="1" dirty="0" err="1" smtClean="0">
                <a:solidFill>
                  <a:srgbClr val="FF0000"/>
                </a:solidFill>
                <a:latin typeface="Calibri"/>
              </a:rPr>
              <a:t>EnKF</a:t>
            </a:r>
            <a:r>
              <a:rPr lang="en-US" sz="1800" b="1" dirty="0" smtClean="0">
                <a:solidFill>
                  <a:srgbClr val="FF0000"/>
                </a:solidFill>
                <a:latin typeface="Calibri"/>
              </a:rPr>
              <a:t> 13km</a:t>
            </a:r>
            <a:r>
              <a:rPr lang="en-US" sz="1800" b="1" dirty="0">
                <a:solidFill>
                  <a:srgbClr val="FF0000"/>
                </a:solidFill>
                <a:latin typeface="Calibri"/>
              </a:rPr>
              <a:t> </a:t>
            </a:r>
            <a:r>
              <a:rPr lang="en-US" sz="1800" b="1" dirty="0" smtClean="0">
                <a:solidFill>
                  <a:srgbClr val="FF0000"/>
                </a:solidFill>
                <a:latin typeface="Calibri"/>
              </a:rPr>
              <a:t>11 h forecast</a:t>
            </a:r>
          </a:p>
          <a:p>
            <a:pPr fontAlgn="auto">
              <a:spcBef>
                <a:spcPts val="0"/>
              </a:spcBef>
              <a:spcAft>
                <a:spcPts val="0"/>
              </a:spcAft>
            </a:pPr>
            <a:r>
              <a:rPr lang="en-US" sz="1800" b="1" dirty="0" smtClean="0">
                <a:solidFill>
                  <a:srgbClr val="FF0000"/>
                </a:solidFill>
                <a:latin typeface="Calibri"/>
              </a:rPr>
              <a:t>from 2010051012</a:t>
            </a:r>
            <a:endParaRPr lang="en-US" sz="1800" b="1" dirty="0">
              <a:solidFill>
                <a:srgbClr val="FF0000"/>
              </a:solidFill>
              <a:latin typeface="Calibri"/>
            </a:endParaRPr>
          </a:p>
        </p:txBody>
      </p:sp>
      <p:sp>
        <p:nvSpPr>
          <p:cNvPr id="23" name="Rectangle 12"/>
          <p:cNvSpPr>
            <a:spLocks noChangeArrowheads="1"/>
          </p:cNvSpPr>
          <p:nvPr/>
        </p:nvSpPr>
        <p:spPr bwMode="auto">
          <a:xfrm>
            <a:off x="12700" y="1905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sz="1800">
              <a:solidFill>
                <a:prstClr val="black"/>
              </a:solidFill>
              <a:latin typeface="Calibri"/>
            </a:endParaRPr>
          </a:p>
        </p:txBody>
      </p:sp>
      <p:sp>
        <p:nvSpPr>
          <p:cNvPr id="24" name="Rectangle 16"/>
          <p:cNvSpPr>
            <a:spLocks noChangeArrowheads="1"/>
          </p:cNvSpPr>
          <p:nvPr/>
        </p:nvSpPr>
        <p:spPr bwMode="auto">
          <a:xfrm>
            <a:off x="12700" y="4457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sz="1800">
              <a:solidFill>
                <a:prstClr val="black"/>
              </a:solidFill>
              <a:latin typeface="Calibri"/>
            </a:endParaRPr>
          </a:p>
        </p:txBody>
      </p:sp>
      <p:sp>
        <p:nvSpPr>
          <p:cNvPr id="22" name="TextBox 21"/>
          <p:cNvSpPr txBox="1"/>
          <p:nvPr/>
        </p:nvSpPr>
        <p:spPr>
          <a:xfrm>
            <a:off x="6448939" y="1147175"/>
            <a:ext cx="2411109" cy="646331"/>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GFS 13km</a:t>
            </a:r>
            <a:r>
              <a:rPr lang="en-US" sz="1800" b="1" dirty="0">
                <a:solidFill>
                  <a:srgbClr val="FF0000"/>
                </a:solidFill>
                <a:latin typeface="Calibri"/>
              </a:rPr>
              <a:t> </a:t>
            </a:r>
            <a:r>
              <a:rPr lang="en-US" sz="1800" b="1" dirty="0" smtClean="0">
                <a:solidFill>
                  <a:srgbClr val="FF0000"/>
                </a:solidFill>
                <a:latin typeface="Calibri"/>
              </a:rPr>
              <a:t>11 h forecast</a:t>
            </a:r>
          </a:p>
          <a:p>
            <a:pPr fontAlgn="auto">
              <a:spcBef>
                <a:spcPts val="0"/>
              </a:spcBef>
              <a:spcAft>
                <a:spcPts val="0"/>
              </a:spcAft>
            </a:pPr>
            <a:r>
              <a:rPr lang="en-US" sz="1800" b="1" dirty="0" smtClean="0">
                <a:solidFill>
                  <a:srgbClr val="FF0000"/>
                </a:solidFill>
                <a:latin typeface="Calibri"/>
              </a:rPr>
              <a:t>from 2010051012</a:t>
            </a:r>
            <a:endParaRPr lang="en-US" sz="1800" b="1" dirty="0">
              <a:solidFill>
                <a:srgbClr val="FF0000"/>
              </a:solidFill>
              <a:latin typeface="Calibri"/>
            </a:endParaRPr>
          </a:p>
        </p:txBody>
      </p:sp>
    </p:spTree>
    <p:extLst>
      <p:ext uri="{BB962C8B-B14F-4D97-AF65-F5344CB8AC3E}">
        <p14:creationId xmlns:p14="http://schemas.microsoft.com/office/powerpoint/2010/main" val="1270046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62502" y="4214557"/>
            <a:ext cx="3944176" cy="2246769"/>
          </a:xfrm>
          <a:prstGeom prst="rect">
            <a:avLst/>
          </a:prstGeom>
        </p:spPr>
        <p:txBody>
          <a:bodyPr wrap="square">
            <a:spAutoFit/>
          </a:bodyPr>
          <a:lstStyle/>
          <a:p>
            <a:pPr fontAlgn="auto">
              <a:spcBef>
                <a:spcPts val="0"/>
              </a:spcBef>
              <a:spcAft>
                <a:spcPts val="0"/>
              </a:spcAft>
            </a:pPr>
            <a:r>
              <a:rPr lang="en-US" sz="2000" b="1" dirty="0" err="1" smtClean="0">
                <a:solidFill>
                  <a:srgbClr val="FF0000"/>
                </a:solidFill>
                <a:latin typeface="Calibri"/>
              </a:rPr>
              <a:t>EnKF</a:t>
            </a:r>
            <a:r>
              <a:rPr lang="en-US" sz="2000" b="1" dirty="0">
                <a:solidFill>
                  <a:srgbClr val="FF0000"/>
                </a:solidFill>
                <a:latin typeface="Calibri"/>
              </a:rPr>
              <a:t> </a:t>
            </a:r>
            <a:r>
              <a:rPr lang="en-US" sz="2000" b="1" dirty="0" smtClean="0">
                <a:solidFill>
                  <a:srgbClr val="FF0000"/>
                </a:solidFill>
                <a:latin typeface="Calibri"/>
              </a:rPr>
              <a:t>is </a:t>
            </a:r>
            <a:r>
              <a:rPr lang="en-US" sz="2000" b="1" dirty="0">
                <a:solidFill>
                  <a:srgbClr val="FF0000"/>
                </a:solidFill>
                <a:latin typeface="Calibri"/>
              </a:rPr>
              <a:t>consistently better than </a:t>
            </a:r>
            <a:r>
              <a:rPr lang="en-US" sz="2000" b="1" dirty="0" smtClean="0">
                <a:solidFill>
                  <a:srgbClr val="FF0000"/>
                </a:solidFill>
                <a:latin typeface="Calibri"/>
              </a:rPr>
              <a:t>GSI for the </a:t>
            </a:r>
            <a:r>
              <a:rPr lang="en-US" sz="2000" b="1" dirty="0">
                <a:solidFill>
                  <a:srgbClr val="FF0000"/>
                </a:solidFill>
                <a:latin typeface="Calibri"/>
              </a:rPr>
              <a:t>precipitation </a:t>
            </a:r>
            <a:r>
              <a:rPr lang="en-US" sz="2000" b="1" dirty="0" smtClean="0">
                <a:solidFill>
                  <a:srgbClr val="FF0000"/>
                </a:solidFill>
                <a:latin typeface="Calibri"/>
              </a:rPr>
              <a:t>forecasts</a:t>
            </a:r>
          </a:p>
          <a:p>
            <a:pPr fontAlgn="auto">
              <a:spcBef>
                <a:spcPts val="0"/>
              </a:spcBef>
              <a:spcAft>
                <a:spcPts val="0"/>
              </a:spcAft>
            </a:pPr>
            <a:endParaRPr lang="en-US" sz="2000" b="1" dirty="0">
              <a:solidFill>
                <a:srgbClr val="FF0000"/>
              </a:solidFill>
              <a:latin typeface="Calibri"/>
            </a:endParaRPr>
          </a:p>
          <a:p>
            <a:pPr fontAlgn="auto">
              <a:spcBef>
                <a:spcPts val="0"/>
              </a:spcBef>
              <a:spcAft>
                <a:spcPts val="0"/>
              </a:spcAft>
            </a:pPr>
            <a:r>
              <a:rPr lang="en-US" sz="2000" b="1" dirty="0" smtClean="0">
                <a:solidFill>
                  <a:srgbClr val="FF0000"/>
                </a:solidFill>
                <a:latin typeface="Calibri"/>
              </a:rPr>
              <a:t>Positive impacts of AMSU and AIRS radiance data also obtained with </a:t>
            </a:r>
            <a:r>
              <a:rPr lang="en-US" sz="2000" b="1" dirty="0" err="1" smtClean="0">
                <a:solidFill>
                  <a:srgbClr val="FF0000"/>
                </a:solidFill>
                <a:latin typeface="Calibri"/>
              </a:rPr>
              <a:t>EnKF</a:t>
            </a:r>
            <a:r>
              <a:rPr lang="en-US" sz="2000" b="1" dirty="0" smtClean="0">
                <a:solidFill>
                  <a:srgbClr val="FF0000"/>
                </a:solidFill>
                <a:latin typeface="Calibri"/>
              </a:rPr>
              <a:t> better performing than GSI (not shown)</a:t>
            </a:r>
            <a:endParaRPr lang="en-US" sz="2000" b="1" dirty="0">
              <a:solidFill>
                <a:srgbClr val="FF0000"/>
              </a:solidFill>
              <a:latin typeface="Calibri"/>
            </a:endParaRPr>
          </a:p>
        </p:txBody>
      </p:sp>
      <p:pic>
        <p:nvPicPr>
          <p:cNvPr id="4099" name="Picture 3" descr="gssmean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0" y="414338"/>
            <a:ext cx="4572000" cy="343037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ssmean1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463" y="424064"/>
            <a:ext cx="4572000" cy="3430368"/>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descr="gssmean250"/>
          <p:cNvPicPr>
            <a:picLocks noChangeAspect="1" noChangeArrowheads="1"/>
          </p:cNvPicPr>
          <p:nvPr/>
        </p:nvPicPr>
        <p:blipFill rotWithShape="1">
          <a:blip r:embed="rId5">
            <a:extLst>
              <a:ext uri="{28A0092B-C50C-407E-A947-70E740481C1C}">
                <a14:useLocalDpi xmlns:a14="http://schemas.microsoft.com/office/drawing/2010/main" val="0"/>
              </a:ext>
            </a:extLst>
          </a:blip>
          <a:srcRect t="5159"/>
          <a:stretch/>
        </p:blipFill>
        <p:spPr bwMode="auto">
          <a:xfrm>
            <a:off x="0" y="3604590"/>
            <a:ext cx="4572000" cy="325340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352425" y="165100"/>
            <a:ext cx="24765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dirty="0" smtClean="0">
              <a:solidFill>
                <a:prstClr val="black"/>
              </a:solidFill>
              <a:latin typeface="Times New Roman" pitchFamily="18" charset="0"/>
              <a:ea typeface="宋体" pitchFamily="2" charset="-122"/>
              <a:cs typeface="Times New Roman" pitchFamily="18" charset="0"/>
            </a:endParaRPr>
          </a:p>
          <a:p>
            <a:endParaRPr lang="en-US" sz="1800" dirty="0" smtClean="0">
              <a:solidFill>
                <a:prstClr val="black"/>
              </a:solidFill>
              <a:latin typeface="Arial" pitchFamily="34" charset="0"/>
              <a:cs typeface="Arial" pitchFamily="34" charset="0"/>
            </a:endParaRPr>
          </a:p>
        </p:txBody>
      </p:sp>
      <p:sp>
        <p:nvSpPr>
          <p:cNvPr id="2" name="TextBox 1"/>
          <p:cNvSpPr txBox="1"/>
          <p:nvPr/>
        </p:nvSpPr>
        <p:spPr>
          <a:xfrm>
            <a:off x="39460" y="105053"/>
            <a:ext cx="9148338" cy="369332"/>
          </a:xfrm>
          <a:prstGeom prst="rect">
            <a:avLst/>
          </a:prstGeom>
          <a:noFill/>
        </p:spPr>
        <p:txBody>
          <a:bodyPr wrap="none" lIns="0" rIns="0" rtlCol="0">
            <a:spAutoFit/>
          </a:bodyPr>
          <a:lstStyle/>
          <a:p>
            <a:pPr eaLnBrk="0" hangingPunct="0"/>
            <a:r>
              <a:rPr lang="en-US" sz="1800" b="1" dirty="0" smtClean="0">
                <a:solidFill>
                  <a:srgbClr val="FF0000"/>
                </a:solidFill>
                <a:latin typeface="Tahoma" pitchFamily="34" charset="0"/>
              </a:rPr>
              <a:t>13-km hourly Precipitation Forecast ETS Scores from EnKF_Multi5 and </a:t>
            </a:r>
            <a:r>
              <a:rPr lang="en-US" sz="1800" b="1" dirty="0" err="1" smtClean="0">
                <a:solidFill>
                  <a:srgbClr val="FF0000"/>
                </a:solidFill>
                <a:latin typeface="Tahoma" pitchFamily="34" charset="0"/>
              </a:rPr>
              <a:t>GSI_Ctr</a:t>
            </a:r>
            <a:r>
              <a:rPr lang="en-US" sz="1800" dirty="0" smtClean="0">
                <a:solidFill>
                  <a:srgbClr val="0000FF"/>
                </a:solidFill>
                <a:latin typeface="Tahoma" pitchFamily="34" charset="0"/>
              </a:rPr>
              <a:t> </a:t>
            </a:r>
          </a:p>
        </p:txBody>
      </p:sp>
    </p:spTree>
    <p:extLst>
      <p:ext uri="{BB962C8B-B14F-4D97-AF65-F5344CB8AC3E}">
        <p14:creationId xmlns:p14="http://schemas.microsoft.com/office/powerpoint/2010/main" val="3536091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En3DVAR Hybrid </a:t>
            </a:r>
            <a:br>
              <a:rPr lang="en-US" dirty="0" smtClean="0"/>
            </a:br>
            <a:r>
              <a:rPr lang="en-US" dirty="0" err="1" smtClean="0"/>
              <a:t>v.s</a:t>
            </a:r>
            <a:r>
              <a:rPr lang="en-US" dirty="0" smtClean="0"/>
              <a:t>. </a:t>
            </a:r>
            <a:br>
              <a:rPr lang="en-US" dirty="0" smtClean="0"/>
            </a:br>
            <a:r>
              <a:rPr lang="en-US" dirty="0" err="1" smtClean="0"/>
              <a:t>EnKF</a:t>
            </a:r>
            <a:r>
              <a:rPr lang="en-US" dirty="0" smtClean="0"/>
              <a:t> and GSI</a:t>
            </a:r>
            <a:br>
              <a:rPr lang="en-US" dirty="0" smtClean="0"/>
            </a:br>
            <a:r>
              <a:rPr lang="en-US" dirty="0"/>
              <a:t/>
            </a:r>
            <a:br>
              <a:rPr lang="en-US" dirty="0"/>
            </a:br>
            <a:r>
              <a:rPr lang="en-US" sz="3200" dirty="0"/>
              <a:t>40km </a:t>
            </a:r>
            <a:r>
              <a:rPr lang="en-US" sz="3200" dirty="0" smtClean="0"/>
              <a:t>Single-Resolution Results </a:t>
            </a:r>
            <a:endParaRPr lang="en-US" dirty="0"/>
          </a:p>
        </p:txBody>
      </p:sp>
      <p:sp>
        <p:nvSpPr>
          <p:cNvPr id="6" name="Subtitle 5"/>
          <p:cNvSpPr txBox="1">
            <a:spLocks noGrp="1"/>
          </p:cNvSpPr>
          <p:nvPr>
            <p:ph type="subTitle" idx="1"/>
          </p:nvPr>
        </p:nvSpPr>
        <p:spPr>
          <a:xfrm>
            <a:off x="2735508" y="5643457"/>
            <a:ext cx="3940502" cy="523220"/>
          </a:xfrm>
          <a:prstGeom prst="rect">
            <a:avLst/>
          </a:prstGeom>
          <a:noFill/>
        </p:spPr>
        <p:txBody>
          <a:bodyPr wrap="none" rtlCol="0">
            <a:spAutoFit/>
          </a:bodyPr>
          <a:lstStyle/>
          <a:p>
            <a:r>
              <a:rPr lang="en-US" dirty="0" smtClean="0"/>
              <a:t>Pan et al. (2014 MWR)</a:t>
            </a:r>
            <a:endParaRPr lang="en-US" dirty="0"/>
          </a:p>
        </p:txBody>
      </p:sp>
    </p:spTree>
    <p:extLst>
      <p:ext uri="{BB962C8B-B14F-4D97-AF65-F5344CB8AC3E}">
        <p14:creationId xmlns:p14="http://schemas.microsoft.com/office/powerpoint/2010/main" val="62539032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5662"/>
          </a:xfrm>
        </p:spPr>
        <p:txBody>
          <a:bodyPr>
            <a:normAutofit/>
          </a:bodyPr>
          <a:lstStyle/>
          <a:p>
            <a:pPr algn="ctr"/>
            <a:r>
              <a:rPr lang="en-US" sz="3600" dirty="0" smtClean="0">
                <a:solidFill>
                  <a:srgbClr val="FF0000"/>
                </a:solidFill>
              </a:rPr>
              <a:t>Ensemble-</a:t>
            </a:r>
            <a:r>
              <a:rPr lang="en-US" sz="3600" dirty="0" err="1" smtClean="0">
                <a:solidFill>
                  <a:srgbClr val="FF0000"/>
                </a:solidFill>
              </a:rPr>
              <a:t>Variational</a:t>
            </a:r>
            <a:r>
              <a:rPr lang="en-US" sz="3600" dirty="0" smtClean="0">
                <a:solidFill>
                  <a:srgbClr val="FF0000"/>
                </a:solidFill>
              </a:rPr>
              <a:t> (</a:t>
            </a:r>
            <a:r>
              <a:rPr lang="en-US" sz="3600" dirty="0" err="1" smtClean="0">
                <a:solidFill>
                  <a:srgbClr val="FF0000"/>
                </a:solidFill>
              </a:rPr>
              <a:t>EnVar</a:t>
            </a:r>
            <a:r>
              <a:rPr lang="en-US" sz="3600" dirty="0" smtClean="0">
                <a:solidFill>
                  <a:srgbClr val="FF0000"/>
                </a:solidFill>
              </a:rPr>
              <a:t>) Hybrid DA</a:t>
            </a:r>
            <a:endParaRPr lang="en-US" sz="3600" dirty="0">
              <a:solidFill>
                <a:srgbClr val="FF0000"/>
              </a:solidFill>
            </a:endParaRPr>
          </a:p>
        </p:txBody>
      </p:sp>
      <p:sp>
        <p:nvSpPr>
          <p:cNvPr id="3" name="Content Placeholder 2"/>
          <p:cNvSpPr>
            <a:spLocks noGrp="1"/>
          </p:cNvSpPr>
          <p:nvPr>
            <p:ph idx="1"/>
          </p:nvPr>
        </p:nvSpPr>
        <p:spPr>
          <a:xfrm>
            <a:off x="317500" y="1244600"/>
            <a:ext cx="8628792" cy="5613400"/>
          </a:xfrm>
        </p:spPr>
        <p:txBody>
          <a:bodyPr>
            <a:normAutofit/>
          </a:bodyPr>
          <a:lstStyle/>
          <a:p>
            <a:r>
              <a:rPr lang="en-US" sz="2800" dirty="0" smtClean="0"/>
              <a:t>Use of ensemble-derived B in variational DA framework</a:t>
            </a:r>
          </a:p>
          <a:p>
            <a:pPr lvl="1"/>
            <a:r>
              <a:rPr lang="en-US" sz="2400" dirty="0" smtClean="0"/>
              <a:t>Allows flow-dependent B</a:t>
            </a:r>
          </a:p>
          <a:p>
            <a:pPr lvl="1"/>
            <a:r>
              <a:rPr lang="en-US" sz="2400" dirty="0" smtClean="0"/>
              <a:t>Take advantage of existing variational DA infrastructures</a:t>
            </a:r>
          </a:p>
          <a:p>
            <a:pPr lvl="1"/>
            <a:r>
              <a:rPr lang="en-US" sz="2400" dirty="0" smtClean="0"/>
              <a:t>More robust for small ensembles</a:t>
            </a:r>
          </a:p>
          <a:p>
            <a:pPr lvl="1"/>
            <a:r>
              <a:rPr lang="en-US" sz="2400" dirty="0" smtClean="0"/>
              <a:t>Allows inclusion of equation constraints</a:t>
            </a:r>
          </a:p>
          <a:p>
            <a:pPr lvl="1"/>
            <a:r>
              <a:rPr lang="en-US" sz="2400" dirty="0" smtClean="0"/>
              <a:t>Allows model space localization – needed for non-local observations (radiance, </a:t>
            </a:r>
            <a:r>
              <a:rPr lang="en-US" altLang="zh-CN" sz="2400" dirty="0" smtClean="0"/>
              <a:t>GPS RC, </a:t>
            </a:r>
            <a:r>
              <a:rPr lang="en-US" altLang="zh-CN" sz="2400" dirty="0" err="1" smtClean="0"/>
              <a:t>etc</a:t>
            </a:r>
            <a:r>
              <a:rPr lang="en-US" altLang="zh-CN" sz="2400" dirty="0" smtClean="0"/>
              <a:t>)</a:t>
            </a:r>
          </a:p>
          <a:p>
            <a:pPr lvl="1"/>
            <a:r>
              <a:rPr lang="en-US" sz="2400" dirty="0" smtClean="0"/>
              <a:t>Allows for 4DVAR hybrid</a:t>
            </a:r>
          </a:p>
          <a:p>
            <a:pPr lvl="1"/>
            <a:endParaRPr lang="en-US" sz="2400" dirty="0" smtClean="0"/>
          </a:p>
          <a:p>
            <a:r>
              <a:rPr lang="en-US" sz="2800" dirty="0" err="1" smtClean="0"/>
              <a:t>EnVar</a:t>
            </a:r>
            <a:r>
              <a:rPr lang="en-US" sz="2800" dirty="0" smtClean="0"/>
              <a:t> systems </a:t>
            </a:r>
            <a:r>
              <a:rPr lang="en-US" sz="2800" dirty="0" smtClean="0">
                <a:solidFill>
                  <a:srgbClr val="FF0000"/>
                </a:solidFill>
              </a:rPr>
              <a:t>still requires</a:t>
            </a:r>
            <a:r>
              <a:rPr lang="en-US" sz="2800" dirty="0" smtClean="0"/>
              <a:t> </a:t>
            </a:r>
            <a:r>
              <a:rPr lang="en-US" sz="2800" dirty="0" smtClean="0">
                <a:solidFill>
                  <a:srgbClr val="FF0000"/>
                </a:solidFill>
              </a:rPr>
              <a:t>the update of ensemble perturbations</a:t>
            </a:r>
            <a:r>
              <a:rPr lang="en-US" sz="2800" dirty="0" smtClean="0"/>
              <a:t> (using </a:t>
            </a:r>
            <a:r>
              <a:rPr lang="en-US" sz="2800" dirty="0" err="1" smtClean="0"/>
              <a:t>EnKF</a:t>
            </a:r>
            <a:r>
              <a:rPr lang="en-US" sz="2800" dirty="0" smtClean="0"/>
              <a:t> or ensemble of </a:t>
            </a:r>
            <a:r>
              <a:rPr lang="en-US" sz="2800" dirty="0" err="1" smtClean="0"/>
              <a:t>Var</a:t>
            </a:r>
            <a:r>
              <a:rPr lang="en-US" sz="2800" dirty="0" smtClean="0"/>
              <a:t>)</a:t>
            </a:r>
          </a:p>
        </p:txBody>
      </p:sp>
    </p:spTree>
    <p:extLst>
      <p:ext uri="{BB962C8B-B14F-4D97-AF65-F5344CB8AC3E}">
        <p14:creationId xmlns:p14="http://schemas.microsoft.com/office/powerpoint/2010/main" val="3724803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2" name="Object 103"/>
          <p:cNvGraphicFramePr>
            <a:graphicFrameLocks noChangeAspect="1"/>
          </p:cNvGraphicFramePr>
          <p:nvPr>
            <p:extLst>
              <p:ext uri="{D42A27DB-BD31-4B8C-83A1-F6EECF244321}">
                <p14:modId xmlns:p14="http://schemas.microsoft.com/office/powerpoint/2010/main" val="1137656021"/>
              </p:ext>
            </p:extLst>
          </p:nvPr>
        </p:nvGraphicFramePr>
        <p:xfrm>
          <a:off x="1066800" y="1981200"/>
          <a:ext cx="9515475" cy="2147888"/>
        </p:xfrm>
        <a:graphic>
          <a:graphicData uri="http://schemas.openxmlformats.org/presentationml/2006/ole">
            <mc:AlternateContent xmlns:mc="http://schemas.openxmlformats.org/markup-compatibility/2006">
              <mc:Choice xmlns:v="urn:schemas-microsoft-com:vml" Requires="v">
                <p:oleObj spid="_x0000_s326698" name="Document" r:id="rId3" imgW="5495312" imgH="1240047" progId="Word.Document.8">
                  <p:embed/>
                </p:oleObj>
              </mc:Choice>
              <mc:Fallback>
                <p:oleObj name="Document" r:id="rId3" imgW="5495312" imgH="1240047"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981200"/>
                        <a:ext cx="9515475" cy="2147888"/>
                      </a:xfrm>
                      <a:prstGeom prst="rect">
                        <a:avLst/>
                      </a:prstGeom>
                      <a:noFill/>
                      <a:extLst/>
                    </p:spPr>
                  </p:pic>
                </p:oleObj>
              </mc:Fallback>
            </mc:AlternateContent>
          </a:graphicData>
        </a:graphic>
      </p:graphicFrame>
      <p:sp>
        <p:nvSpPr>
          <p:cNvPr id="2" name="Slide Number Placeholder 1"/>
          <p:cNvSpPr>
            <a:spLocks noGrp="1"/>
          </p:cNvSpPr>
          <p:nvPr>
            <p:ph type="sldNum" sz="quarter" idx="12"/>
          </p:nvPr>
        </p:nvSpPr>
        <p:spPr>
          <a:xfrm>
            <a:off x="6553200" y="6127750"/>
            <a:ext cx="2133600" cy="365125"/>
          </a:xfrm>
        </p:spPr>
        <p:txBody>
          <a:bodyPr/>
          <a:lstStyle/>
          <a:p>
            <a:fld id="{B6F15528-21DE-4FAA-801E-634DDDAF4B2B}" type="slidenum">
              <a:rPr lang="en-US" smtClean="0">
                <a:solidFill>
                  <a:prstClr val="black">
                    <a:tint val="75000"/>
                  </a:prstClr>
                </a:solidFill>
              </a:rPr>
              <a:pPr/>
              <a:t>138</a:t>
            </a:fld>
            <a:endParaRPr lang="en-US">
              <a:solidFill>
                <a:prstClr val="black">
                  <a:tint val="75000"/>
                </a:prstClr>
              </a:solidFill>
            </a:endParaRPr>
          </a:p>
        </p:txBody>
      </p:sp>
      <p:graphicFrame>
        <p:nvGraphicFramePr>
          <p:cNvPr id="4" name="Object 87"/>
          <p:cNvGraphicFramePr>
            <a:graphicFrameLocks noChangeAspect="1"/>
          </p:cNvGraphicFramePr>
          <p:nvPr>
            <p:extLst>
              <p:ext uri="{D42A27DB-BD31-4B8C-83A1-F6EECF244321}">
                <p14:modId xmlns:p14="http://schemas.microsoft.com/office/powerpoint/2010/main" val="2960168054"/>
              </p:ext>
            </p:extLst>
          </p:nvPr>
        </p:nvGraphicFramePr>
        <p:xfrm>
          <a:off x="889793" y="4876800"/>
          <a:ext cx="7669213" cy="1746250"/>
        </p:xfrm>
        <a:graphic>
          <a:graphicData uri="http://schemas.openxmlformats.org/presentationml/2006/ole">
            <mc:AlternateContent xmlns:mc="http://schemas.openxmlformats.org/markup-compatibility/2006">
              <mc:Choice xmlns:v="urn:schemas-microsoft-com:vml" Requires="v">
                <p:oleObj spid="_x0000_s326699" name="Document" r:id="rId5" imgW="5495312" imgH="1250839" progId="Word.Document.8">
                  <p:embed/>
                </p:oleObj>
              </mc:Choice>
              <mc:Fallback>
                <p:oleObj name="Document" r:id="rId5" imgW="5495312" imgH="1250839"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793" y="4876800"/>
                        <a:ext cx="7669213" cy="174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7"/>
          <p:cNvSpPr>
            <a:spLocks noChangeArrowheads="1"/>
          </p:cNvSpPr>
          <p:nvPr/>
        </p:nvSpPr>
        <p:spPr bwMode="auto">
          <a:xfrm>
            <a:off x="0" y="3071813"/>
            <a:ext cx="9144000" cy="0"/>
          </a:xfrm>
          <a:prstGeom prst="rect">
            <a:avLst/>
          </a:prstGeom>
          <a:noFill/>
          <a:ln w="9525">
            <a:noFill/>
            <a:miter lim="800000"/>
            <a:headEnd/>
            <a:tailEnd/>
          </a:ln>
        </p:spPr>
        <p:txBody>
          <a:bodyPr anchor="ctr">
            <a:spAutoFit/>
          </a:bodyPr>
          <a:lstStyle/>
          <a:p>
            <a:pPr fontAlgn="auto">
              <a:spcBef>
                <a:spcPts val="0"/>
              </a:spcBef>
              <a:spcAft>
                <a:spcPts val="0"/>
              </a:spcAft>
            </a:pPr>
            <a:endParaRPr lang="en-US" sz="1800">
              <a:solidFill>
                <a:prstClr val="black"/>
              </a:solidFill>
              <a:latin typeface="Calibri"/>
            </a:endParaRPr>
          </a:p>
        </p:txBody>
      </p:sp>
      <p:sp>
        <p:nvSpPr>
          <p:cNvPr id="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endParaRPr lang="en-US" sz="1800">
              <a:solidFill>
                <a:prstClr val="black"/>
              </a:solidFill>
              <a:latin typeface="Calibri"/>
            </a:endParaRPr>
          </a:p>
        </p:txBody>
      </p:sp>
      <p:sp>
        <p:nvSpPr>
          <p:cNvPr id="7"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endParaRPr lang="en-US" sz="1800">
              <a:solidFill>
                <a:prstClr val="black"/>
              </a:solidFill>
              <a:latin typeface="Calibri"/>
            </a:endParaRPr>
          </a:p>
        </p:txBody>
      </p:sp>
      <p:sp>
        <p:nvSpPr>
          <p:cNvPr id="8"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endParaRPr lang="en-US" sz="1800">
              <a:solidFill>
                <a:prstClr val="black"/>
              </a:solidFill>
              <a:latin typeface="Calibri"/>
            </a:endParaRPr>
          </a:p>
        </p:txBody>
      </p:sp>
      <p:sp>
        <p:nvSpPr>
          <p:cNvPr id="9" name="Rectangle 11"/>
          <p:cNvSpPr>
            <a:spLocks noChangeArrowheads="1"/>
          </p:cNvSpPr>
          <p:nvPr/>
        </p:nvSpPr>
        <p:spPr bwMode="auto">
          <a:xfrm>
            <a:off x="0" y="3048000"/>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endParaRPr lang="en-US" sz="1800">
              <a:solidFill>
                <a:prstClr val="black"/>
              </a:solidFill>
              <a:latin typeface="Calibri"/>
            </a:endParaRPr>
          </a:p>
        </p:txBody>
      </p:sp>
      <p:sp>
        <p:nvSpPr>
          <p:cNvPr id="10" name="Rectangle 12"/>
          <p:cNvSpPr>
            <a:spLocks noChangeArrowheads="1"/>
          </p:cNvSpPr>
          <p:nvPr/>
        </p:nvSpPr>
        <p:spPr bwMode="auto">
          <a:xfrm>
            <a:off x="3205163" y="3295650"/>
            <a:ext cx="255587" cy="274638"/>
          </a:xfrm>
          <a:prstGeom prst="rect">
            <a:avLst/>
          </a:prstGeom>
          <a:noFill/>
          <a:ln w="9525">
            <a:noFill/>
            <a:miter lim="800000"/>
            <a:headEnd/>
            <a:tailEnd/>
          </a:ln>
        </p:spPr>
        <p:txBody>
          <a:bodyPr wrap="none" anchor="ctr">
            <a:spAutoFit/>
          </a:bodyPr>
          <a:lstStyle/>
          <a:p>
            <a:pPr fontAlgn="auto">
              <a:spcBef>
                <a:spcPts val="0"/>
              </a:spcBef>
              <a:spcAft>
                <a:spcPts val="0"/>
              </a:spcAft>
            </a:pPr>
            <a:r>
              <a:rPr lang="en-US" sz="1200">
                <a:solidFill>
                  <a:prstClr val="black"/>
                </a:solidFill>
                <a:latin typeface="Calibri"/>
                <a:cs typeface="Times New Roman" pitchFamily="18" charset="0"/>
              </a:rPr>
              <a:t> </a:t>
            </a:r>
            <a:r>
              <a:rPr lang="en-US" sz="800">
                <a:solidFill>
                  <a:prstClr val="black"/>
                </a:solidFill>
                <a:latin typeface="Calibri"/>
              </a:rPr>
              <a:t> </a:t>
            </a:r>
            <a:endParaRPr lang="en-US" sz="1800">
              <a:solidFill>
                <a:prstClr val="black"/>
              </a:solidFill>
              <a:latin typeface="Calibri"/>
            </a:endParaRPr>
          </a:p>
        </p:txBody>
      </p:sp>
      <p:sp>
        <p:nvSpPr>
          <p:cNvPr id="11" name="Rectangle 13"/>
          <p:cNvSpPr>
            <a:spLocks noChangeArrowheads="1"/>
          </p:cNvSpPr>
          <p:nvPr/>
        </p:nvSpPr>
        <p:spPr bwMode="auto">
          <a:xfrm>
            <a:off x="0" y="3124200"/>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endParaRPr lang="en-US" sz="1800">
              <a:solidFill>
                <a:prstClr val="black"/>
              </a:solidFill>
              <a:latin typeface="Calibri"/>
            </a:endParaRPr>
          </a:p>
        </p:txBody>
      </p:sp>
      <p:sp>
        <p:nvSpPr>
          <p:cNvPr id="12" name="Rectangle 14"/>
          <p:cNvSpPr>
            <a:spLocks noChangeArrowheads="1"/>
          </p:cNvSpPr>
          <p:nvPr/>
        </p:nvSpPr>
        <p:spPr bwMode="auto">
          <a:xfrm>
            <a:off x="0" y="3505200"/>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endParaRPr lang="en-US" sz="1800">
              <a:solidFill>
                <a:prstClr val="black"/>
              </a:solidFill>
              <a:latin typeface="Calibri"/>
            </a:endParaRPr>
          </a:p>
        </p:txBody>
      </p:sp>
      <p:sp>
        <p:nvSpPr>
          <p:cNvPr id="13" name="Rectangle 15"/>
          <p:cNvSpPr>
            <a:spLocks noChangeArrowheads="1"/>
          </p:cNvSpPr>
          <p:nvPr/>
        </p:nvSpPr>
        <p:spPr bwMode="auto">
          <a:xfrm>
            <a:off x="0" y="4724400"/>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endParaRPr lang="en-US" sz="1800">
              <a:solidFill>
                <a:prstClr val="black"/>
              </a:solidFill>
              <a:latin typeface="Calibri"/>
            </a:endParaRPr>
          </a:p>
        </p:txBody>
      </p:sp>
      <p:sp>
        <p:nvSpPr>
          <p:cNvPr id="14" name="Rectangle 16"/>
          <p:cNvSpPr>
            <a:spLocks noChangeArrowheads="1"/>
          </p:cNvSpPr>
          <p:nvPr/>
        </p:nvSpPr>
        <p:spPr bwMode="auto">
          <a:xfrm>
            <a:off x="0" y="4876800"/>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endParaRPr lang="en-US" sz="1800">
              <a:solidFill>
                <a:prstClr val="black"/>
              </a:solidFill>
              <a:latin typeface="Calibri"/>
            </a:endParaRPr>
          </a:p>
        </p:txBody>
      </p:sp>
      <p:sp>
        <p:nvSpPr>
          <p:cNvPr id="15" name="Rectangle 17"/>
          <p:cNvSpPr>
            <a:spLocks noChangeArrowheads="1"/>
          </p:cNvSpPr>
          <p:nvPr/>
        </p:nvSpPr>
        <p:spPr bwMode="auto">
          <a:xfrm>
            <a:off x="1066800" y="6324600"/>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endParaRPr lang="en-US" sz="1800">
              <a:solidFill>
                <a:prstClr val="black"/>
              </a:solidFill>
              <a:latin typeface="Calibri"/>
            </a:endParaRPr>
          </a:p>
        </p:txBody>
      </p:sp>
      <p:sp>
        <p:nvSpPr>
          <p:cNvPr id="16" name="Text Box 19"/>
          <p:cNvSpPr txBox="1">
            <a:spLocks noChangeArrowheads="1"/>
          </p:cNvSpPr>
          <p:nvPr/>
        </p:nvSpPr>
        <p:spPr bwMode="auto">
          <a:xfrm>
            <a:off x="5486400" y="1981200"/>
            <a:ext cx="3276600" cy="366713"/>
          </a:xfrm>
          <a:prstGeom prst="rect">
            <a:avLst/>
          </a:prstGeom>
          <a:noFill/>
          <a:ln w="9525">
            <a:noFill/>
            <a:miter lim="800000"/>
            <a:headEnd/>
            <a:tailEnd/>
          </a:ln>
        </p:spPr>
        <p:txBody>
          <a:bodyPr>
            <a:spAutoFit/>
          </a:bodyPr>
          <a:lstStyle/>
          <a:p>
            <a:pPr fontAlgn="auto">
              <a:spcBef>
                <a:spcPct val="50000"/>
              </a:spcBef>
              <a:spcAft>
                <a:spcPts val="0"/>
              </a:spcAft>
              <a:buFontTx/>
              <a:buChar char="•"/>
            </a:pPr>
            <a:endParaRPr lang="en-US" sz="1800">
              <a:solidFill>
                <a:prstClr val="black"/>
              </a:solidFill>
              <a:latin typeface="Calibri"/>
            </a:endParaRPr>
          </a:p>
        </p:txBody>
      </p:sp>
      <p:sp>
        <p:nvSpPr>
          <p:cNvPr id="17" name="Text Box 31"/>
          <p:cNvSpPr txBox="1">
            <a:spLocks noChangeArrowheads="1"/>
          </p:cNvSpPr>
          <p:nvPr/>
        </p:nvSpPr>
        <p:spPr bwMode="auto">
          <a:xfrm>
            <a:off x="381000" y="1183887"/>
            <a:ext cx="8686800" cy="430887"/>
          </a:xfrm>
          <a:prstGeom prst="rect">
            <a:avLst/>
          </a:prstGeom>
          <a:noFill/>
          <a:ln w="9525">
            <a:noFill/>
            <a:miter lim="800000"/>
            <a:headEnd/>
            <a:tailEnd/>
          </a:ln>
        </p:spPr>
        <p:txBody>
          <a:bodyPr wrap="square">
            <a:spAutoFit/>
          </a:bodyPr>
          <a:lstStyle/>
          <a:p>
            <a:pPr algn="ctr" fontAlgn="auto">
              <a:spcBef>
                <a:spcPct val="50000"/>
              </a:spcBef>
              <a:spcAft>
                <a:spcPts val="0"/>
              </a:spcAft>
              <a:buClr>
                <a:prstClr val="black"/>
              </a:buClr>
              <a:buSzPct val="150000"/>
            </a:pPr>
            <a:r>
              <a:rPr lang="en-US" sz="2200" dirty="0" smtClean="0">
                <a:solidFill>
                  <a:srgbClr val="FF0000"/>
                </a:solidFill>
                <a:latin typeface="Times New Roman" pitchFamily="18" charset="0"/>
                <a:cs typeface="Times New Roman" pitchFamily="18" charset="0"/>
              </a:rPr>
              <a:t>Extended alpha control variable method</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Lorenc</a:t>
            </a:r>
            <a:r>
              <a:rPr lang="en-US" sz="2200" dirty="0" smtClean="0">
                <a:solidFill>
                  <a:prstClr val="black"/>
                </a:solidFill>
                <a:latin typeface="Times New Roman" pitchFamily="18" charset="0"/>
                <a:cs typeface="Times New Roman" pitchFamily="18" charset="0"/>
              </a:rPr>
              <a:t> 2003)</a:t>
            </a:r>
            <a:endParaRPr lang="en-US" sz="2200" dirty="0">
              <a:solidFill>
                <a:prstClr val="black"/>
              </a:solidFill>
              <a:latin typeface="Times New Roman" pitchFamily="18" charset="0"/>
              <a:cs typeface="Times New Roman" pitchFamily="18" charset="0"/>
            </a:endParaRPr>
          </a:p>
        </p:txBody>
      </p:sp>
      <p:sp>
        <p:nvSpPr>
          <p:cNvPr id="18" name="Text Box 39"/>
          <p:cNvSpPr txBox="1">
            <a:spLocks noChangeArrowheads="1"/>
          </p:cNvSpPr>
          <p:nvPr/>
        </p:nvSpPr>
        <p:spPr bwMode="auto">
          <a:xfrm>
            <a:off x="4724400" y="3432969"/>
            <a:ext cx="3505200" cy="641350"/>
          </a:xfrm>
          <a:prstGeom prst="rect">
            <a:avLst/>
          </a:prstGeom>
          <a:noFill/>
          <a:ln w="9525">
            <a:noFill/>
            <a:miter lim="800000"/>
            <a:headEnd/>
            <a:tailEnd/>
          </a:ln>
        </p:spPr>
        <p:txBody>
          <a:bodyPr>
            <a:spAutoFit/>
          </a:bodyPr>
          <a:lstStyle/>
          <a:p>
            <a:pPr fontAlgn="auto">
              <a:spcBef>
                <a:spcPct val="50000"/>
              </a:spcBef>
              <a:spcAft>
                <a:spcPts val="0"/>
              </a:spcAft>
            </a:pPr>
            <a:r>
              <a:rPr lang="en-US" sz="1800" dirty="0">
                <a:solidFill>
                  <a:srgbClr val="FF9900"/>
                </a:solidFill>
                <a:latin typeface="Calibri"/>
              </a:rPr>
              <a:t>Extra term associated with extended control variable</a:t>
            </a:r>
          </a:p>
        </p:txBody>
      </p:sp>
      <p:sp>
        <p:nvSpPr>
          <p:cNvPr id="19" name="Text Box 40"/>
          <p:cNvSpPr txBox="1">
            <a:spLocks noChangeArrowheads="1"/>
          </p:cNvSpPr>
          <p:nvPr/>
        </p:nvSpPr>
        <p:spPr bwMode="auto">
          <a:xfrm>
            <a:off x="2209800" y="4403725"/>
            <a:ext cx="2971800" cy="641350"/>
          </a:xfrm>
          <a:prstGeom prst="rect">
            <a:avLst/>
          </a:prstGeom>
          <a:noFill/>
          <a:ln w="9525">
            <a:noFill/>
            <a:miter lim="800000"/>
            <a:headEnd/>
            <a:tailEnd/>
          </a:ln>
        </p:spPr>
        <p:txBody>
          <a:bodyPr>
            <a:spAutoFit/>
          </a:bodyPr>
          <a:lstStyle/>
          <a:p>
            <a:pPr fontAlgn="auto">
              <a:spcBef>
                <a:spcPct val="50000"/>
              </a:spcBef>
              <a:spcAft>
                <a:spcPts val="0"/>
              </a:spcAft>
            </a:pPr>
            <a:r>
              <a:rPr lang="en-US" sz="1800" dirty="0">
                <a:solidFill>
                  <a:srgbClr val="009900"/>
                </a:solidFill>
                <a:latin typeface="Calibri"/>
              </a:rPr>
              <a:t>Extra increment associated with ensemble</a:t>
            </a:r>
            <a:r>
              <a:rPr lang="en-US" sz="1800" dirty="0">
                <a:solidFill>
                  <a:srgbClr val="FF9900"/>
                </a:solidFill>
                <a:latin typeface="Calibri"/>
              </a:rPr>
              <a:t> </a:t>
            </a:r>
          </a:p>
        </p:txBody>
      </p:sp>
      <p:sp>
        <p:nvSpPr>
          <p:cNvPr id="20" name="Line 80"/>
          <p:cNvSpPr>
            <a:spLocks noChangeShapeType="1"/>
          </p:cNvSpPr>
          <p:nvPr/>
        </p:nvSpPr>
        <p:spPr bwMode="auto">
          <a:xfrm>
            <a:off x="2057400" y="4129032"/>
            <a:ext cx="1066800" cy="0"/>
          </a:xfrm>
          <a:prstGeom prst="line">
            <a:avLst/>
          </a:prstGeom>
          <a:noFill/>
          <a:ln w="28575">
            <a:solidFill>
              <a:srgbClr val="009900"/>
            </a:solidFill>
            <a:round/>
            <a:headEnd/>
            <a:tailEnd/>
          </a:ln>
        </p:spPr>
        <p:txBody>
          <a:bodyPr/>
          <a:lstStyle/>
          <a:p>
            <a:pPr fontAlgn="auto">
              <a:spcBef>
                <a:spcPts val="0"/>
              </a:spcBef>
              <a:spcAft>
                <a:spcPts val="0"/>
              </a:spcAft>
            </a:pPr>
            <a:endParaRPr lang="en-US" sz="1800">
              <a:solidFill>
                <a:prstClr val="black"/>
              </a:solidFill>
              <a:latin typeface="Calibri"/>
            </a:endParaRPr>
          </a:p>
        </p:txBody>
      </p:sp>
      <p:sp>
        <p:nvSpPr>
          <p:cNvPr id="21" name="Line 95"/>
          <p:cNvSpPr>
            <a:spLocks noChangeShapeType="1"/>
          </p:cNvSpPr>
          <p:nvPr/>
        </p:nvSpPr>
        <p:spPr bwMode="auto">
          <a:xfrm>
            <a:off x="4038600" y="3094038"/>
            <a:ext cx="1143000" cy="0"/>
          </a:xfrm>
          <a:prstGeom prst="line">
            <a:avLst/>
          </a:prstGeom>
          <a:noFill/>
          <a:ln w="28575">
            <a:solidFill>
              <a:srgbClr val="FF9900"/>
            </a:solidFill>
            <a:round/>
            <a:headEnd/>
            <a:tailEnd/>
          </a:ln>
        </p:spPr>
        <p:txBody>
          <a:bodyPr/>
          <a:lstStyle/>
          <a:p>
            <a:pPr fontAlgn="auto">
              <a:spcBef>
                <a:spcPts val="0"/>
              </a:spcBef>
              <a:spcAft>
                <a:spcPts val="0"/>
              </a:spcAft>
            </a:pPr>
            <a:endParaRPr lang="en-US" sz="1800">
              <a:solidFill>
                <a:prstClr val="black"/>
              </a:solidFill>
              <a:latin typeface="Calibri"/>
            </a:endParaRPr>
          </a:p>
        </p:txBody>
      </p:sp>
      <p:sp>
        <p:nvSpPr>
          <p:cNvPr id="25" name="Rectangle 4"/>
          <p:cNvSpPr txBox="1">
            <a:spLocks noChangeArrowheads="1"/>
          </p:cNvSpPr>
          <p:nvPr/>
        </p:nvSpPr>
        <p:spPr>
          <a:xfrm>
            <a:off x="228600" y="381000"/>
            <a:ext cx="8991600" cy="571500"/>
          </a:xfrm>
          <a:prstGeom prst="rect">
            <a:avLst/>
          </a:prstGeom>
          <a:noFill/>
        </p:spPr>
        <p:txBody>
          <a:bodyPr/>
          <a:lstStyle/>
          <a:p>
            <a:pPr algn="ctr">
              <a:defRPr/>
            </a:pPr>
            <a:r>
              <a:rPr lang="en-US" sz="3200" dirty="0" smtClean="0">
                <a:solidFill>
                  <a:srgbClr val="C0504D"/>
                </a:solidFill>
                <a:latin typeface="Times New Roman" pitchFamily="18" charset="0"/>
                <a:cs typeface="Times New Roman" pitchFamily="18" charset="0"/>
              </a:rPr>
              <a:t>GSI-Hybrid: Method</a:t>
            </a:r>
          </a:p>
        </p:txBody>
      </p:sp>
      <p:cxnSp>
        <p:nvCxnSpPr>
          <p:cNvPr id="23" name="Straight Arrow Connector 22"/>
          <p:cNvCxnSpPr/>
          <p:nvPr/>
        </p:nvCxnSpPr>
        <p:spPr>
          <a:xfrm flipH="1" flipV="1">
            <a:off x="4800600" y="3094038"/>
            <a:ext cx="228600" cy="338931"/>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2976563" y="4115651"/>
            <a:ext cx="228600" cy="338931"/>
          </a:xfrm>
          <a:prstGeom prst="straightConnector1">
            <a:avLst/>
          </a:prstGeom>
          <a:ln w="38100">
            <a:solidFill>
              <a:srgbClr val="33CC3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972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4024"/>
          <a:stretch/>
        </p:blipFill>
        <p:spPr bwMode="auto">
          <a:xfrm>
            <a:off x="14288" y="1290828"/>
            <a:ext cx="9113837" cy="480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20374" y="4905759"/>
            <a:ext cx="2438488" cy="369332"/>
          </a:xfrm>
          <a:prstGeom prst="rect">
            <a:avLst/>
          </a:prstGeom>
          <a:noFill/>
        </p:spPr>
        <p:txBody>
          <a:bodyPr wrap="none" rtlCol="0">
            <a:spAutoFit/>
          </a:bodyPr>
          <a:lstStyle/>
          <a:p>
            <a:pPr eaLnBrk="0" hangingPunct="0"/>
            <a:r>
              <a:rPr lang="en-US" sz="1800" b="1" dirty="0" smtClean="0">
                <a:solidFill>
                  <a:srgbClr val="FF0000"/>
                </a:solidFill>
                <a:latin typeface="Tahoma" pitchFamily="34" charset="0"/>
              </a:rPr>
              <a:t>Two-way  feedback</a:t>
            </a:r>
            <a:endParaRPr lang="en-US" sz="1800" b="1" dirty="0">
              <a:solidFill>
                <a:srgbClr val="FF0000"/>
              </a:solidFill>
              <a:latin typeface="Tahoma" pitchFamily="34" charset="0"/>
            </a:endParaRPr>
          </a:p>
        </p:txBody>
      </p:sp>
      <p:sp>
        <p:nvSpPr>
          <p:cNvPr id="3" name="Rectangle 2"/>
          <p:cNvSpPr/>
          <p:nvPr/>
        </p:nvSpPr>
        <p:spPr>
          <a:xfrm>
            <a:off x="14288" y="1353312"/>
            <a:ext cx="9113837" cy="36883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prstClr val="white"/>
              </a:solidFill>
            </a:endParaRPr>
          </a:p>
        </p:txBody>
      </p:sp>
      <p:sp>
        <p:nvSpPr>
          <p:cNvPr id="6" name="Rectangle 5"/>
          <p:cNvSpPr/>
          <p:nvPr/>
        </p:nvSpPr>
        <p:spPr>
          <a:xfrm>
            <a:off x="12192" y="5212345"/>
            <a:ext cx="9113837" cy="88365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prstClr val="white"/>
              </a:solidFill>
            </a:endParaRPr>
          </a:p>
        </p:txBody>
      </p:sp>
      <p:sp>
        <p:nvSpPr>
          <p:cNvPr id="4" name="TextBox 3"/>
          <p:cNvSpPr txBox="1"/>
          <p:nvPr/>
        </p:nvSpPr>
        <p:spPr>
          <a:xfrm>
            <a:off x="2206752" y="2917883"/>
            <a:ext cx="987771" cy="461665"/>
          </a:xfrm>
          <a:prstGeom prst="rect">
            <a:avLst/>
          </a:prstGeom>
          <a:solidFill>
            <a:schemeClr val="bg1"/>
          </a:solidFill>
        </p:spPr>
        <p:txBody>
          <a:bodyPr wrap="none" rtlCol="0">
            <a:spAutoFit/>
          </a:bodyPr>
          <a:lstStyle/>
          <a:p>
            <a:pPr eaLnBrk="0" hangingPunct="0"/>
            <a:r>
              <a:rPr lang="en-US" b="1" dirty="0" err="1" smtClean="0">
                <a:solidFill>
                  <a:srgbClr val="FF0000"/>
                </a:solidFill>
                <a:latin typeface="Times New Roman" panose="02020603050405020304" pitchFamily="18" charset="0"/>
                <a:cs typeface="Times New Roman" panose="02020603050405020304" pitchFamily="18" charset="0"/>
              </a:rPr>
              <a:t>EnKF</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036063" y="5398955"/>
            <a:ext cx="1337802" cy="400110"/>
          </a:xfrm>
          <a:prstGeom prst="rect">
            <a:avLst/>
          </a:prstGeom>
          <a:solidFill>
            <a:schemeClr val="bg1"/>
          </a:solidFill>
        </p:spPr>
        <p:txBody>
          <a:bodyPr wrap="none" rtlCol="0">
            <a:spAutoFit/>
          </a:bodyPr>
          <a:lstStyle/>
          <a:p>
            <a:pPr eaLnBrk="0" hangingPunct="0"/>
            <a:r>
              <a:rPr lang="en-US" sz="2000" b="1" dirty="0" smtClean="0">
                <a:solidFill>
                  <a:srgbClr val="FF0000"/>
                </a:solidFill>
                <a:latin typeface="Times New Roman" panose="02020603050405020304" pitchFamily="18" charset="0"/>
                <a:cs typeface="Times New Roman" panose="02020603050405020304" pitchFamily="18" charset="0"/>
              </a:rPr>
              <a:t>En3DVAR</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92854" y="524254"/>
            <a:ext cx="7571232" cy="461665"/>
          </a:xfrm>
          <a:prstGeom prst="rect">
            <a:avLst/>
          </a:prstGeom>
          <a:noFill/>
        </p:spPr>
        <p:txBody>
          <a:bodyPr wrap="square" rtlCol="0">
            <a:spAutoFit/>
          </a:bodyPr>
          <a:lstStyle/>
          <a:p>
            <a:pPr eaLnBrk="0" hangingPunct="0"/>
            <a:r>
              <a:rPr lang="en-US" dirty="0" smtClean="0">
                <a:solidFill>
                  <a:srgbClr val="FF0000"/>
                </a:solidFill>
                <a:latin typeface="Tahoma" pitchFamily="34" charset="0"/>
              </a:rPr>
              <a:t>Flowchart of Coupled EnKF</a:t>
            </a:r>
            <a:r>
              <a:rPr lang="en-US" dirty="0">
                <a:solidFill>
                  <a:srgbClr val="FF0000"/>
                </a:solidFill>
                <a:latin typeface="Tahoma" pitchFamily="34" charset="0"/>
              </a:rPr>
              <a:t>-</a:t>
            </a:r>
            <a:r>
              <a:rPr lang="en-US" dirty="0" smtClean="0">
                <a:solidFill>
                  <a:srgbClr val="FF0000"/>
                </a:solidFill>
                <a:latin typeface="Tahoma" pitchFamily="34" charset="0"/>
              </a:rPr>
              <a:t>En3DVar Hybrid System</a:t>
            </a:r>
            <a:endParaRPr lang="en-US" dirty="0">
              <a:solidFill>
                <a:srgbClr val="FF0000"/>
              </a:solidFill>
              <a:latin typeface="Tahoma" pitchFamily="34" charset="0"/>
            </a:endParaRPr>
          </a:p>
        </p:txBody>
      </p:sp>
    </p:spTree>
    <p:extLst>
      <p:ext uri="{BB962C8B-B14F-4D97-AF65-F5344CB8AC3E}">
        <p14:creationId xmlns:p14="http://schemas.microsoft.com/office/powerpoint/2010/main" val="1692066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3556" name="Rectangle 4"/>
          <p:cNvSpPr>
            <a:spLocks noGrp="1" noChangeArrowheads="1"/>
          </p:cNvSpPr>
          <p:nvPr>
            <p:ph type="body" idx="1"/>
          </p:nvPr>
        </p:nvSpPr>
        <p:spPr>
          <a:xfrm>
            <a:off x="609600" y="1981200"/>
            <a:ext cx="7772400" cy="3581400"/>
          </a:xfrm>
        </p:spPr>
        <p:txBody>
          <a:bodyPr/>
          <a:lstStyle/>
          <a:p>
            <a:pPr>
              <a:lnSpc>
                <a:spcPct val="90000"/>
              </a:lnSpc>
            </a:pPr>
            <a:r>
              <a:rPr lang="en-US" dirty="0"/>
              <a:t>Original:</a:t>
            </a:r>
            <a:br>
              <a:rPr lang="en-US" dirty="0"/>
            </a:br>
            <a:r>
              <a:rPr lang="en-US" dirty="0"/>
              <a:t/>
            </a:r>
            <a:br>
              <a:rPr lang="en-US" dirty="0"/>
            </a:br>
            <a:endParaRPr lang="en-US" dirty="0"/>
          </a:p>
          <a:p>
            <a:pPr>
              <a:lnSpc>
                <a:spcPct val="90000"/>
              </a:lnSpc>
            </a:pPr>
            <a:r>
              <a:rPr lang="en-US" dirty="0"/>
              <a:t>Updated:</a:t>
            </a:r>
          </a:p>
          <a:p>
            <a:pPr lvl="1">
              <a:lnSpc>
                <a:spcPct val="90000"/>
              </a:lnSpc>
            </a:pPr>
            <a:r>
              <a:rPr lang="en-US" dirty="0">
                <a:solidFill>
                  <a:srgbClr val="FF0000"/>
                </a:solidFill>
              </a:rPr>
              <a:t>Moist-adiabatic temperature profile</a:t>
            </a:r>
          </a:p>
          <a:p>
            <a:pPr lvl="1">
              <a:lnSpc>
                <a:spcPct val="90000"/>
              </a:lnSpc>
            </a:pPr>
            <a:r>
              <a:rPr lang="en-US" dirty="0"/>
              <a:t>Warner entrainment curve</a:t>
            </a:r>
          </a:p>
          <a:p>
            <a:pPr lvl="1">
              <a:lnSpc>
                <a:spcPct val="90000"/>
              </a:lnSpc>
            </a:pPr>
            <a:r>
              <a:rPr lang="en-US" dirty="0"/>
              <a:t>Heating applied only in </a:t>
            </a:r>
            <a:r>
              <a:rPr lang="en-US" dirty="0">
                <a:solidFill>
                  <a:srgbClr val="FF0000"/>
                </a:solidFill>
              </a:rPr>
              <a:t>updraft regions</a:t>
            </a:r>
          </a:p>
          <a:p>
            <a:pPr>
              <a:lnSpc>
                <a:spcPct val="90000"/>
              </a:lnSpc>
              <a:buFontTx/>
              <a:buNone/>
            </a:pPr>
            <a:endParaRPr lang="en-US" dirty="0"/>
          </a:p>
        </p:txBody>
      </p:sp>
      <p:sp>
        <p:nvSpPr>
          <p:cNvPr id="23555" name="Rectangle 3"/>
          <p:cNvSpPr>
            <a:spLocks noGrp="1" noChangeArrowheads="1"/>
          </p:cNvSpPr>
          <p:nvPr>
            <p:ph type="title"/>
          </p:nvPr>
        </p:nvSpPr>
        <p:spPr/>
        <p:txBody>
          <a:bodyPr/>
          <a:lstStyle/>
          <a:p>
            <a:r>
              <a:rPr lang="en-US" dirty="0" smtClean="0">
                <a:solidFill>
                  <a:srgbClr val="FF0000"/>
                </a:solidFill>
              </a:rPr>
              <a:t>In-cloud temperature adjustment (Diabatic Heating)</a:t>
            </a:r>
            <a:endParaRPr lang="en-US" dirty="0">
              <a:solidFill>
                <a:srgbClr val="FF0000"/>
              </a:solidFill>
            </a:endParaRPr>
          </a:p>
        </p:txBody>
      </p:sp>
      <p:graphicFrame>
        <p:nvGraphicFramePr>
          <p:cNvPr id="23557" name="Object 5"/>
          <p:cNvGraphicFramePr>
            <a:graphicFrameLocks noChangeAspect="1"/>
          </p:cNvGraphicFramePr>
          <p:nvPr/>
        </p:nvGraphicFramePr>
        <p:xfrm>
          <a:off x="1295400" y="2590800"/>
          <a:ext cx="4795838" cy="650875"/>
        </p:xfrm>
        <a:graphic>
          <a:graphicData uri="http://schemas.openxmlformats.org/presentationml/2006/ole">
            <mc:AlternateContent xmlns:mc="http://schemas.openxmlformats.org/markup-compatibility/2006">
              <mc:Choice xmlns:v="urn:schemas-microsoft-com:vml" Requires="v">
                <p:oleObj spid="_x0000_s332809" name="Equation" r:id="rId3" imgW="1777680" imgH="241200" progId="Equation.3">
                  <p:embed/>
                </p:oleObj>
              </mc:Choice>
              <mc:Fallback>
                <p:oleObj name="Equation" r:id="rId3" imgW="177768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90800"/>
                        <a:ext cx="4795838" cy="65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60208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599954" y="24825"/>
            <a:ext cx="5665333" cy="461665"/>
          </a:xfrm>
          <a:prstGeom prst="rect">
            <a:avLst/>
          </a:prstGeom>
          <a:noFill/>
        </p:spPr>
        <p:txBody>
          <a:bodyPr wrap="none" rtlCol="0">
            <a:spAutoFit/>
          </a:bodyPr>
          <a:lstStyle/>
          <a:p>
            <a:pPr fontAlgn="auto">
              <a:spcBef>
                <a:spcPts val="0"/>
              </a:spcBef>
              <a:spcAft>
                <a:spcPts val="0"/>
              </a:spcAft>
            </a:pPr>
            <a:r>
              <a:rPr lang="en-US" b="1" dirty="0" smtClean="0">
                <a:solidFill>
                  <a:srgbClr val="FF0000"/>
                </a:solidFill>
                <a:latin typeface="Times New Roman" panose="02020603050405020304" pitchFamily="18" charset="0"/>
                <a:cs typeface="Times New Roman" panose="02020603050405020304" pitchFamily="18" charset="0"/>
              </a:rPr>
              <a:t>Localization and Inflation Configurations</a:t>
            </a:r>
            <a:endParaRPr lang="en-US"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9" name="Content Placeholder 4"/>
          <p:cNvGraphicFramePr>
            <a:graphicFrameLocks/>
          </p:cNvGraphicFramePr>
          <p:nvPr>
            <p:extLst>
              <p:ext uri="{D42A27DB-BD31-4B8C-83A1-F6EECF244321}">
                <p14:modId xmlns:p14="http://schemas.microsoft.com/office/powerpoint/2010/main" val="3992711387"/>
              </p:ext>
            </p:extLst>
          </p:nvPr>
        </p:nvGraphicFramePr>
        <p:xfrm>
          <a:off x="317821" y="588665"/>
          <a:ext cx="8229600" cy="2651760"/>
        </p:xfrm>
        <a:graphic>
          <a:graphicData uri="http://schemas.openxmlformats.org/drawingml/2006/table">
            <a:tbl>
              <a:tblPr firstRow="1" bandRow="1">
                <a:tableStyleId>{9D7B26C5-4107-4FEC-AEDC-1716B250A1EF}</a:tableStyleId>
              </a:tblPr>
              <a:tblGrid>
                <a:gridCol w="1645920"/>
                <a:gridCol w="1645920"/>
                <a:gridCol w="2367806"/>
                <a:gridCol w="1159933"/>
                <a:gridCol w="1410021"/>
              </a:tblGrid>
              <a:tr h="0">
                <a:tc>
                  <a:txBody>
                    <a:bodyPr/>
                    <a:lstStyle/>
                    <a:p>
                      <a:pPr algn="ctr"/>
                      <a:r>
                        <a:rPr lang="en-US" sz="1500" dirty="0" smtClean="0">
                          <a:latin typeface="Times New Roman" panose="02020603050405020304" pitchFamily="18" charset="0"/>
                          <a:cs typeface="Times New Roman" panose="02020603050405020304" pitchFamily="18" charset="0"/>
                        </a:rPr>
                        <a:t>Experiments</a:t>
                      </a:r>
                      <a:endParaRPr lang="en-US" sz="1500" dirty="0">
                        <a:latin typeface="Times New Roman" pitchFamily="18" charset="0"/>
                        <a:cs typeface="Times New Roman" pitchFamily="18" charset="0"/>
                      </a:endParaRPr>
                    </a:p>
                  </a:txBody>
                  <a:tcPr/>
                </a:tc>
                <a:tc>
                  <a:txBody>
                    <a:bodyPr/>
                    <a:lstStyle/>
                    <a:p>
                      <a:pPr algn="ctr"/>
                      <a:r>
                        <a:rPr lang="en-US" sz="1500" dirty="0" smtClean="0">
                          <a:latin typeface="Times New Roman" panose="02020603050405020304" pitchFamily="18" charset="0"/>
                          <a:cs typeface="Times New Roman" panose="02020603050405020304" pitchFamily="18" charset="0"/>
                        </a:rPr>
                        <a:t>Horizontal localization (KM)</a:t>
                      </a:r>
                      <a:endParaRPr lang="en-US" sz="1500" dirty="0">
                        <a:latin typeface="Times New Roman" pitchFamily="18" charset="0"/>
                        <a:cs typeface="Times New Roman" pitchFamily="18" charset="0"/>
                      </a:endParaRPr>
                    </a:p>
                  </a:txBody>
                  <a:tcPr/>
                </a:tc>
                <a:tc>
                  <a:txBody>
                    <a:bodyPr/>
                    <a:lstStyle/>
                    <a:p>
                      <a:pPr algn="ctr"/>
                      <a:r>
                        <a:rPr lang="en-US" sz="1500" dirty="0" smtClean="0">
                          <a:latin typeface="Times New Roman" panose="02020603050405020304" pitchFamily="18" charset="0"/>
                          <a:cs typeface="Times New Roman" panose="02020603050405020304" pitchFamily="18" charset="0"/>
                        </a:rPr>
                        <a:t>Vertical localization</a:t>
                      </a:r>
                    </a:p>
                    <a:p>
                      <a:pPr algn="ctr"/>
                      <a:r>
                        <a:rPr lang="en-US" sz="1500" dirty="0" smtClean="0">
                          <a:latin typeface="Times New Roman" panose="02020603050405020304" pitchFamily="18" charset="0"/>
                          <a:cs typeface="Times New Roman" panose="02020603050405020304" pitchFamily="18" charset="0"/>
                        </a:rPr>
                        <a:t> ( </a:t>
                      </a:r>
                      <a:r>
                        <a:rPr lang="en-US" sz="1500" dirty="0" err="1" smtClean="0">
                          <a:latin typeface="Times New Roman" panose="02020603050405020304" pitchFamily="18" charset="0"/>
                          <a:cs typeface="Times New Roman" panose="02020603050405020304" pitchFamily="18" charset="0"/>
                        </a:rPr>
                        <a:t>ln</a:t>
                      </a:r>
                      <a:r>
                        <a:rPr lang="en-US" sz="1500" dirty="0" smtClean="0">
                          <a:latin typeface="Times New Roman" panose="02020603050405020304" pitchFamily="18" charset="0"/>
                          <a:cs typeface="Times New Roman" panose="02020603050405020304" pitchFamily="18" charset="0"/>
                        </a:rPr>
                        <a:t>(p)</a:t>
                      </a:r>
                      <a:r>
                        <a:rPr lang="en-US" sz="1500" baseline="0" dirty="0" smtClean="0">
                          <a:latin typeface="Times New Roman" panose="02020603050405020304" pitchFamily="18" charset="0"/>
                          <a:cs typeface="Times New Roman" panose="02020603050405020304" pitchFamily="18" charset="0"/>
                        </a:rPr>
                        <a:t> </a:t>
                      </a:r>
                      <a:r>
                        <a:rPr lang="en-US" sz="1500" dirty="0" smtClean="0">
                          <a:latin typeface="Times New Roman" panose="02020603050405020304" pitchFamily="18" charset="0"/>
                          <a:cs typeface="Times New Roman" panose="02020603050405020304" pitchFamily="18" charset="0"/>
                        </a:rPr>
                        <a:t>)</a:t>
                      </a:r>
                      <a:endParaRPr lang="en-US" sz="1500" dirty="0">
                        <a:latin typeface="Times New Roman" pitchFamily="18" charset="0"/>
                        <a:cs typeface="Times New Roman" pitchFamily="18" charset="0"/>
                      </a:endParaRPr>
                    </a:p>
                  </a:txBody>
                  <a:tcPr/>
                </a:tc>
                <a:tc>
                  <a:txBody>
                    <a:bodyPr/>
                    <a:lstStyle/>
                    <a:p>
                      <a:pPr algn="ctr"/>
                      <a:r>
                        <a:rPr lang="en-US" sz="1500" dirty="0" smtClean="0">
                          <a:latin typeface="Times New Roman" panose="02020603050405020304" pitchFamily="18" charset="0"/>
                          <a:cs typeface="Times New Roman" panose="02020603050405020304" pitchFamily="18" charset="0"/>
                        </a:rPr>
                        <a:t>Fix</a:t>
                      </a:r>
                      <a:r>
                        <a:rPr lang="en-US" sz="1500" baseline="0" dirty="0" smtClean="0">
                          <a:latin typeface="Times New Roman" panose="02020603050405020304" pitchFamily="18" charset="0"/>
                          <a:cs typeface="Times New Roman" panose="02020603050405020304" pitchFamily="18" charset="0"/>
                        </a:rPr>
                        <a:t> inflation</a:t>
                      </a:r>
                      <a:endParaRPr lang="en-US" sz="1500" dirty="0">
                        <a:latin typeface="Times New Roman" pitchFamily="18" charset="0"/>
                        <a:cs typeface="Times New Roman" pitchFamily="18" charset="0"/>
                      </a:endParaRPr>
                    </a:p>
                  </a:txBody>
                  <a:tcPr/>
                </a:tc>
                <a:tc>
                  <a:txBody>
                    <a:bodyPr/>
                    <a:lstStyle/>
                    <a:p>
                      <a:pPr algn="ctr"/>
                      <a:r>
                        <a:rPr lang="en-US" sz="1500" dirty="0" smtClean="0">
                          <a:latin typeface="Times New Roman" panose="02020603050405020304" pitchFamily="18" charset="0"/>
                          <a:cs typeface="Times New Roman" panose="02020603050405020304" pitchFamily="18" charset="0"/>
                        </a:rPr>
                        <a:t>Adaptive inflation</a:t>
                      </a:r>
                      <a:endParaRPr lang="en-US" sz="1500" dirty="0">
                        <a:latin typeface="Times New Roman" pitchFamily="18" charset="0"/>
                        <a:cs typeface="Times New Roman" pitchFamily="18" charset="0"/>
                      </a:endParaRPr>
                    </a:p>
                  </a:txBody>
                  <a:tcPr/>
                </a:tc>
              </a:tr>
              <a:tr h="370840">
                <a:tc>
                  <a:txBody>
                    <a:bodyPr/>
                    <a:lstStyle/>
                    <a:p>
                      <a:pPr algn="ctr"/>
                      <a:r>
                        <a:rPr lang="en-US" sz="1500" dirty="0" err="1" smtClean="0">
                          <a:latin typeface="Times New Roman" panose="02020603050405020304" pitchFamily="18" charset="0"/>
                          <a:cs typeface="Times New Roman" panose="02020603050405020304" pitchFamily="18" charset="0"/>
                        </a:rPr>
                        <a:t>EnKF</a:t>
                      </a:r>
                      <a:endParaRPr lang="en-US" sz="1500" dirty="0">
                        <a:latin typeface="Times New Roman" pitchFamily="18" charset="0"/>
                        <a:cs typeface="Times New Roman" pitchFamily="18" charset="0"/>
                      </a:endParaRPr>
                    </a:p>
                  </a:txBody>
                  <a:tcPr/>
                </a:tc>
                <a:tc>
                  <a:txBody>
                    <a:bodyPr/>
                    <a:lstStyle/>
                    <a:p>
                      <a:pPr algn="ctr"/>
                      <a:r>
                        <a:rPr lang="en-US" sz="1500" dirty="0" smtClean="0">
                          <a:latin typeface="Times New Roman" panose="02020603050405020304" pitchFamily="18" charset="0"/>
                          <a:cs typeface="Times New Roman" panose="02020603050405020304" pitchFamily="18" charset="0"/>
                        </a:rPr>
                        <a:t>1000 (height-dependent)</a:t>
                      </a:r>
                      <a:endParaRPr lang="en-US" sz="1500" dirty="0">
                        <a:latin typeface="Times New Roman" pitchFamily="18" charset="0"/>
                        <a:cs typeface="Times New Roman" pitchFamily="18" charset="0"/>
                      </a:endParaRPr>
                    </a:p>
                  </a:txBody>
                  <a:tcPr/>
                </a:tc>
                <a:tc>
                  <a:txBody>
                    <a:bodyPr/>
                    <a:lstStyle/>
                    <a:p>
                      <a:pPr algn="ctr"/>
                      <a:r>
                        <a:rPr lang="en-US" sz="1500" dirty="0" smtClean="0">
                          <a:latin typeface="Times New Roman" panose="02020603050405020304" pitchFamily="18" charset="0"/>
                          <a:cs typeface="Times New Roman" panose="02020603050405020304" pitchFamily="18" charset="0"/>
                        </a:rPr>
                        <a:t>1.1/1.6 (height-</a:t>
                      </a:r>
                      <a:r>
                        <a:rPr lang="en-US" sz="1500" baseline="0" dirty="0" smtClean="0">
                          <a:latin typeface="Times New Roman" panose="02020603050405020304" pitchFamily="18" charset="0"/>
                          <a:cs typeface="Times New Roman" panose="02020603050405020304" pitchFamily="18" charset="0"/>
                        </a:rPr>
                        <a:t> and observation-type- dependent)</a:t>
                      </a:r>
                      <a:endParaRPr lang="en-US" sz="1500" dirty="0">
                        <a:latin typeface="Times New Roman" pitchFamily="18" charset="0"/>
                        <a:cs typeface="Times New Roman" pitchFamily="18" charset="0"/>
                      </a:endParaRPr>
                    </a:p>
                  </a:txBody>
                  <a:tcPr/>
                </a:tc>
                <a:tc>
                  <a:txBody>
                    <a:bodyPr/>
                    <a:lstStyle/>
                    <a:p>
                      <a:pPr algn="ctr"/>
                      <a:r>
                        <a:rPr lang="en-US" sz="1500" dirty="0" smtClean="0">
                          <a:latin typeface="Times New Roman" panose="02020603050405020304" pitchFamily="18" charset="0"/>
                          <a:cs typeface="Times New Roman" panose="02020603050405020304" pitchFamily="18" charset="0"/>
                        </a:rPr>
                        <a:t>0.1</a:t>
                      </a:r>
                      <a:endParaRPr lang="en-US" sz="1500" dirty="0">
                        <a:latin typeface="Times New Roman" pitchFamily="18" charset="0"/>
                        <a:cs typeface="Times New Roman" pitchFamily="18" charset="0"/>
                      </a:endParaRPr>
                    </a:p>
                  </a:txBody>
                  <a:tcPr/>
                </a:tc>
                <a:tc>
                  <a:txBody>
                    <a:bodyPr/>
                    <a:lstStyle/>
                    <a:p>
                      <a:pPr algn="ctr"/>
                      <a:r>
                        <a:rPr lang="en-US" sz="1500" dirty="0" smtClean="0">
                          <a:latin typeface="Times New Roman" panose="02020603050405020304" pitchFamily="18" charset="0"/>
                          <a:cs typeface="Times New Roman" panose="02020603050405020304" pitchFamily="18" charset="0"/>
                        </a:rPr>
                        <a:t>0.9</a:t>
                      </a:r>
                      <a:endParaRPr lang="en-US" sz="1500" dirty="0">
                        <a:latin typeface="Times New Roman" pitchFamily="18" charset="0"/>
                        <a:cs typeface="Times New Roman" pitchFamily="18" charset="0"/>
                      </a:endParaRPr>
                    </a:p>
                  </a:txBody>
                  <a:tcPr/>
                </a:tc>
              </a:tr>
              <a:tr h="370840">
                <a:tc>
                  <a:txBody>
                    <a:bodyPr/>
                    <a:lstStyle/>
                    <a:p>
                      <a:pPr algn="ctr"/>
                      <a:r>
                        <a:rPr lang="en-US" sz="1500" dirty="0" smtClean="0">
                          <a:latin typeface="Times New Roman" panose="02020603050405020304" pitchFamily="18" charset="0"/>
                          <a:cs typeface="Times New Roman" panose="02020603050405020304" pitchFamily="18" charset="0"/>
                        </a:rPr>
                        <a:t>Hybrid1W_Ctl/</a:t>
                      </a:r>
                      <a:br>
                        <a:rPr lang="en-US" sz="1500" dirty="0" smtClean="0">
                          <a:latin typeface="Times New Roman" panose="02020603050405020304" pitchFamily="18" charset="0"/>
                          <a:cs typeface="Times New Roman" panose="02020603050405020304" pitchFamily="18" charset="0"/>
                        </a:rPr>
                      </a:br>
                      <a:r>
                        <a:rPr lang="en-US" sz="1500" dirty="0" smtClean="0">
                          <a:latin typeface="Times New Roman" panose="02020603050405020304" pitchFamily="18" charset="0"/>
                          <a:cs typeface="Times New Roman" panose="02020603050405020304" pitchFamily="18" charset="0"/>
                        </a:rPr>
                        <a:t>Hybrid2W_Ctl </a:t>
                      </a:r>
                      <a:endParaRPr lang="en-US" sz="1500" dirty="0">
                        <a:latin typeface="Times New Roman" pitchFamily="18" charset="0"/>
                        <a:cs typeface="Times New Roman" pitchFamily="18" charset="0"/>
                      </a:endParaRPr>
                    </a:p>
                  </a:txBody>
                  <a:tcPr/>
                </a:tc>
                <a:tc>
                  <a:txBody>
                    <a:bodyPr/>
                    <a:lstStyle/>
                    <a:p>
                      <a:pPr algn="ctr"/>
                      <a:r>
                        <a:rPr lang="en-US" sz="1500" dirty="0" smtClean="0">
                          <a:latin typeface="Times New Roman" panose="02020603050405020304" pitchFamily="18" charset="0"/>
                          <a:cs typeface="Times New Roman" panose="02020603050405020304" pitchFamily="18" charset="0"/>
                        </a:rPr>
                        <a:t>~1000 (constant)</a:t>
                      </a:r>
                      <a:endParaRPr lang="en-US" sz="1500" dirty="0">
                        <a:latin typeface="Times New Roman" pitchFamily="18" charset="0"/>
                        <a:cs typeface="Times New Roman" pitchFamily="18" charset="0"/>
                      </a:endParaRPr>
                    </a:p>
                  </a:txBody>
                  <a:tcPr/>
                </a:tc>
                <a:tc>
                  <a:txBody>
                    <a:bodyPr/>
                    <a:lstStyle/>
                    <a:p>
                      <a:pPr algn="ctr"/>
                      <a:r>
                        <a:rPr lang="en-US" sz="1500" dirty="0" smtClean="0">
                          <a:latin typeface="Times New Roman" panose="02020603050405020304" pitchFamily="18" charset="0"/>
                          <a:cs typeface="Times New Roman" panose="02020603050405020304" pitchFamily="18" charset="0"/>
                        </a:rPr>
                        <a:t>~1.1 (constant)</a:t>
                      </a:r>
                      <a:endParaRPr lang="en-US" sz="1500" dirty="0">
                        <a:latin typeface="Times New Roman" pitchFamily="18" charset="0"/>
                        <a:cs typeface="Times New Roman" pitchFamily="18" charset="0"/>
                      </a:endParaRPr>
                    </a:p>
                  </a:txBody>
                  <a:tcPr/>
                </a:tc>
                <a:tc>
                  <a:txBody>
                    <a:bodyPr/>
                    <a:lstStyle/>
                    <a:p>
                      <a:pPr algn="ctr"/>
                      <a:r>
                        <a:rPr lang="en-US" sz="1500" dirty="0" smtClean="0">
                          <a:latin typeface="Times New Roman" pitchFamily="18" charset="0"/>
                          <a:cs typeface="Times New Roman" pitchFamily="18" charset="0"/>
                        </a:rPr>
                        <a:t>/</a:t>
                      </a:r>
                      <a:endParaRPr lang="en-US" sz="1500" dirty="0">
                        <a:latin typeface="Times New Roman" pitchFamily="18" charset="0"/>
                        <a:cs typeface="Times New Roman" pitchFamily="18" charset="0"/>
                      </a:endParaRPr>
                    </a:p>
                  </a:txBody>
                  <a:tcPr/>
                </a:tc>
                <a:tc>
                  <a:txBody>
                    <a:bodyPr/>
                    <a:lstStyle/>
                    <a:p>
                      <a:pPr algn="ctr"/>
                      <a:r>
                        <a:rPr lang="en-US" sz="1500" dirty="0" smtClean="0">
                          <a:latin typeface="Times New Roman" pitchFamily="18" charset="0"/>
                          <a:cs typeface="Times New Roman" pitchFamily="18" charset="0"/>
                        </a:rPr>
                        <a:t>/</a:t>
                      </a:r>
                      <a:endParaRPr lang="en-US" sz="1500" dirty="0">
                        <a:latin typeface="Times New Roman" pitchFamily="18" charset="0"/>
                        <a:cs typeface="Times New Roman" pitchFamily="18" charset="0"/>
                      </a:endParaRPr>
                    </a:p>
                  </a:txBody>
                  <a:tcPr/>
                </a:tc>
              </a:tr>
              <a:tr h="370840">
                <a:tc>
                  <a:txBody>
                    <a:bodyPr/>
                    <a:lstStyle/>
                    <a:p>
                      <a:pPr algn="ctr"/>
                      <a:r>
                        <a:rPr lang="en-US" sz="1500" dirty="0" err="1" smtClean="0">
                          <a:latin typeface="Times New Roman" panose="02020603050405020304" pitchFamily="18" charset="0"/>
                          <a:cs typeface="Times New Roman" panose="02020603050405020304" pitchFamily="18" charset="0"/>
                        </a:rPr>
                        <a:t>Hybrid_HD</a:t>
                      </a:r>
                      <a:endParaRPr lang="en-US" sz="1500" dirty="0">
                        <a:latin typeface="Times New Roman" pitchFamily="18" charset="0"/>
                        <a:cs typeface="Times New Roman" pitchFamily="18" charset="0"/>
                      </a:endParaRPr>
                    </a:p>
                  </a:txBody>
                  <a:tcPr/>
                </a:tc>
                <a:tc>
                  <a:txBody>
                    <a:bodyPr/>
                    <a:lstStyle/>
                    <a:p>
                      <a:pPr algn="ctr"/>
                      <a:r>
                        <a:rPr lang="en-US" sz="1500" dirty="0" smtClean="0">
                          <a:latin typeface="Times New Roman" panose="02020603050405020304" pitchFamily="18" charset="0"/>
                          <a:cs typeface="Times New Roman" panose="02020603050405020304" pitchFamily="18" charset="0"/>
                        </a:rPr>
                        <a:t>The same</a:t>
                      </a:r>
                      <a:r>
                        <a:rPr lang="en-US" sz="1500" baseline="0" dirty="0" smtClean="0">
                          <a:latin typeface="Times New Roman" panose="02020603050405020304" pitchFamily="18" charset="0"/>
                          <a:cs typeface="Times New Roman" panose="02020603050405020304" pitchFamily="18" charset="0"/>
                        </a:rPr>
                        <a:t> localization used for EnKF</a:t>
                      </a:r>
                      <a:endParaRPr lang="en-US" sz="1500" dirty="0">
                        <a:latin typeface="Times New Roman" pitchFamily="18" charset="0"/>
                        <a:cs typeface="Times New Roman" pitchFamily="18" charset="0"/>
                      </a:endParaRPr>
                    </a:p>
                  </a:txBody>
                  <a:tcPr/>
                </a:tc>
                <a:tc>
                  <a:txBody>
                    <a:bodyPr/>
                    <a:lstStyle/>
                    <a:p>
                      <a:pPr algn="ctr"/>
                      <a:r>
                        <a:rPr lang="en-US" sz="1500" dirty="0" smtClean="0">
                          <a:latin typeface="Times New Roman" panose="02020603050405020304" pitchFamily="18" charset="0"/>
                          <a:cs typeface="Times New Roman" panose="02020603050405020304" pitchFamily="18" charset="0"/>
                        </a:rPr>
                        <a:t>The same as localization</a:t>
                      </a:r>
                      <a:r>
                        <a:rPr lang="en-US" sz="1500" baseline="0" dirty="0" smtClean="0">
                          <a:latin typeface="Times New Roman" panose="02020603050405020304" pitchFamily="18" charset="0"/>
                          <a:cs typeface="Times New Roman" panose="02020603050405020304" pitchFamily="18" charset="0"/>
                        </a:rPr>
                        <a:t> for U&amp;V used in EnKF</a:t>
                      </a:r>
                      <a:endParaRPr lang="en-US" sz="1500" dirty="0">
                        <a:latin typeface="Times New Roman" pitchFamily="18" charset="0"/>
                        <a:cs typeface="Times New Roman" pitchFamily="18" charset="0"/>
                      </a:endParaRPr>
                    </a:p>
                  </a:txBody>
                  <a:tcPr/>
                </a:tc>
                <a:tc>
                  <a:txBody>
                    <a:bodyPr/>
                    <a:lstStyle/>
                    <a:p>
                      <a:pPr algn="ctr"/>
                      <a:r>
                        <a:rPr lang="en-US" sz="1500" dirty="0" smtClean="0">
                          <a:latin typeface="Times New Roman" pitchFamily="18" charset="0"/>
                          <a:cs typeface="Times New Roman" pitchFamily="18" charset="0"/>
                        </a:rPr>
                        <a:t>/</a:t>
                      </a:r>
                      <a:endParaRPr lang="en-US" sz="1500" dirty="0">
                        <a:latin typeface="Times New Roman" pitchFamily="18" charset="0"/>
                        <a:cs typeface="Times New Roman" pitchFamily="18" charset="0"/>
                      </a:endParaRPr>
                    </a:p>
                  </a:txBody>
                  <a:tcPr/>
                </a:tc>
                <a:tc>
                  <a:txBody>
                    <a:bodyPr/>
                    <a:lstStyle/>
                    <a:p>
                      <a:pPr algn="ctr"/>
                      <a:r>
                        <a:rPr lang="en-US" sz="1500" dirty="0" smtClean="0">
                          <a:latin typeface="Times New Roman" pitchFamily="18" charset="0"/>
                          <a:cs typeface="Times New Roman" pitchFamily="18" charset="0"/>
                        </a:rPr>
                        <a:t>/</a:t>
                      </a:r>
                      <a:endParaRPr lang="en-US" sz="1500" dirty="0">
                        <a:latin typeface="Times New Roman" pitchFamily="18" charset="0"/>
                        <a:cs typeface="Times New Roman" pitchFamily="18" charset="0"/>
                      </a:endParaRPr>
                    </a:p>
                  </a:txBody>
                  <a:tcPr/>
                </a:tc>
              </a:tr>
            </a:tbl>
          </a:graphicData>
        </a:graphic>
      </p:graphicFrame>
      <p:sp>
        <p:nvSpPr>
          <p:cNvPr id="4" name="TextBox 3"/>
          <p:cNvSpPr txBox="1"/>
          <p:nvPr/>
        </p:nvSpPr>
        <p:spPr>
          <a:xfrm>
            <a:off x="1181421" y="4572000"/>
            <a:ext cx="3251200" cy="338554"/>
          </a:xfrm>
          <a:prstGeom prst="rect">
            <a:avLst/>
          </a:prstGeom>
          <a:noFill/>
        </p:spPr>
        <p:txBody>
          <a:bodyPr wrap="square" rtlCol="0">
            <a:spAutoFit/>
          </a:bodyPr>
          <a:lstStyle/>
          <a:p>
            <a:pPr eaLnBrk="0" hangingPunct="0"/>
            <a:r>
              <a:rPr lang="en-US" sz="1600" dirty="0" smtClean="0">
                <a:solidFill>
                  <a:prstClr val="black"/>
                </a:solidFill>
                <a:latin typeface="Times New Roman" panose="02020603050405020304" pitchFamily="18" charset="0"/>
                <a:cs typeface="Times New Roman" panose="02020603050405020304" pitchFamily="18" charset="0"/>
              </a:rPr>
              <a:t>Localization radii for </a:t>
            </a:r>
            <a:r>
              <a:rPr lang="en-US" sz="1600" dirty="0" err="1" smtClean="0">
                <a:solidFill>
                  <a:prstClr val="black"/>
                </a:solidFill>
                <a:latin typeface="Times New Roman" panose="02020603050405020304" pitchFamily="18" charset="0"/>
                <a:cs typeface="Times New Roman" panose="02020603050405020304" pitchFamily="18" charset="0"/>
              </a:rPr>
              <a:t>EnKF</a:t>
            </a:r>
            <a:endParaRPr lang="en-US" sz="1600" dirty="0">
              <a:solidFill>
                <a:prstClr val="black"/>
              </a:solidFill>
              <a:latin typeface="Times New Roman" panose="02020603050405020304" pitchFamily="18" charset="0"/>
              <a:cs typeface="Times New Roman" panose="02020603050405020304" pitchFamily="18" charset="0"/>
            </a:endParaRPr>
          </a:p>
        </p:txBody>
      </p:sp>
      <p:pic>
        <p:nvPicPr>
          <p:cNvPr id="334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621" y="3278340"/>
            <a:ext cx="4085904" cy="357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41817" y="3903245"/>
            <a:ext cx="1397000" cy="338554"/>
          </a:xfrm>
          <a:prstGeom prst="rect">
            <a:avLst/>
          </a:prstGeom>
          <a:noFill/>
        </p:spPr>
        <p:txBody>
          <a:bodyPr wrap="square" rtlCol="0">
            <a:spAutoFit/>
          </a:bodyPr>
          <a:lstStyle/>
          <a:p>
            <a:pPr eaLnBrk="0" hangingPunct="0"/>
            <a:r>
              <a:rPr lang="en-US" sz="1600" dirty="0" smtClean="0">
                <a:solidFill>
                  <a:srgbClr val="FF0000"/>
                </a:solidFill>
                <a:latin typeface="Times New Roman" panose="02020603050405020304" pitchFamily="18" charset="0"/>
                <a:cs typeface="Times New Roman" panose="02020603050405020304" pitchFamily="18" charset="0"/>
              </a:rPr>
              <a:t>RH &amp; T</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7467600" y="5334000"/>
            <a:ext cx="778934" cy="338554"/>
          </a:xfrm>
          <a:prstGeom prst="rect">
            <a:avLst/>
          </a:prstGeom>
          <a:noFill/>
        </p:spPr>
        <p:txBody>
          <a:bodyPr wrap="square" rtlCol="0">
            <a:spAutoFit/>
          </a:bodyPr>
          <a:lstStyle/>
          <a:p>
            <a:pPr eaLnBrk="0" hangingPunct="0"/>
            <a:r>
              <a:rPr lang="en-US" sz="1600" dirty="0" smtClean="0">
                <a:solidFill>
                  <a:srgbClr val="FF0000"/>
                </a:solidFill>
                <a:latin typeface="Times New Roman" panose="02020603050405020304" pitchFamily="18" charset="0"/>
                <a:cs typeface="Times New Roman" panose="02020603050405020304" pitchFamily="18" charset="0"/>
              </a:rPr>
              <a:t>U&amp;V</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995334" y="3554195"/>
            <a:ext cx="3251200" cy="338554"/>
          </a:xfrm>
          <a:prstGeom prst="rect">
            <a:avLst/>
          </a:prstGeom>
          <a:noFill/>
        </p:spPr>
        <p:txBody>
          <a:bodyPr wrap="square" rtlCol="0">
            <a:spAutoFit/>
          </a:bodyPr>
          <a:lstStyle/>
          <a:p>
            <a:pPr eaLnBrk="0" hangingPunct="0"/>
            <a:r>
              <a:rPr lang="en-US" sz="1600" dirty="0" smtClean="0">
                <a:solidFill>
                  <a:prstClr val="black"/>
                </a:solidFill>
                <a:latin typeface="Times New Roman" panose="02020603050405020304" pitchFamily="18" charset="0"/>
                <a:cs typeface="Times New Roman" panose="02020603050405020304" pitchFamily="18" charset="0"/>
              </a:rPr>
              <a:t>Horizontal radius        vertical radii</a:t>
            </a:r>
            <a:endParaRPr lang="en-US" sz="1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1566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matlab_program\enkf\fig\pointgroup2\avRHADPUPA.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5" t="2030" r="7564" b="2101"/>
          <a:stretch/>
        </p:blipFill>
        <p:spPr bwMode="auto">
          <a:xfrm>
            <a:off x="1672821" y="381000"/>
            <a:ext cx="3017521"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matlab_program\enkf\fig\pointgroup2\avTMPADPUPA.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42" t="1453" r="7689" b="2437"/>
          <a:stretch/>
        </p:blipFill>
        <p:spPr bwMode="auto">
          <a:xfrm>
            <a:off x="4681331" y="381000"/>
            <a:ext cx="2995574" cy="32004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136807" y="-80665"/>
            <a:ext cx="5349862" cy="461665"/>
          </a:xfrm>
          <a:prstGeom prst="rect">
            <a:avLst/>
          </a:prstGeom>
          <a:noFill/>
        </p:spPr>
        <p:txBody>
          <a:bodyPr wrap="none" rtlCol="0">
            <a:spAutoFit/>
          </a:bodyPr>
          <a:lstStyle/>
          <a:p>
            <a:pPr fontAlgn="auto">
              <a:spcBef>
                <a:spcPts val="0"/>
              </a:spcBef>
              <a:spcAft>
                <a:spcPts val="0"/>
              </a:spcAft>
            </a:pPr>
            <a:r>
              <a:rPr lang="en-US" b="1" dirty="0" smtClean="0">
                <a:solidFill>
                  <a:srgbClr val="FF0000"/>
                </a:solidFill>
                <a:latin typeface="Calibri"/>
              </a:rPr>
              <a:t>3-18 h forecast RMSEs against soundings</a:t>
            </a:r>
            <a:endParaRPr lang="en-US" b="1" dirty="0">
              <a:solidFill>
                <a:srgbClr val="FF0000"/>
              </a:solidFill>
              <a:latin typeface="Calibri"/>
            </a:endParaRPr>
          </a:p>
        </p:txBody>
      </p:sp>
      <p:sp>
        <p:nvSpPr>
          <p:cNvPr id="20" name="TextBox 19"/>
          <p:cNvSpPr txBox="1"/>
          <p:nvPr/>
        </p:nvSpPr>
        <p:spPr>
          <a:xfrm>
            <a:off x="4113904" y="2888689"/>
            <a:ext cx="460382"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RH</a:t>
            </a:r>
            <a:endParaRPr lang="en-US" sz="1800" b="1" dirty="0">
              <a:solidFill>
                <a:srgbClr val="FF0000"/>
              </a:solidFill>
              <a:latin typeface="Calibri"/>
            </a:endParaRPr>
          </a:p>
        </p:txBody>
      </p:sp>
      <p:sp>
        <p:nvSpPr>
          <p:cNvPr id="22" name="TextBox 21"/>
          <p:cNvSpPr txBox="1"/>
          <p:nvPr/>
        </p:nvSpPr>
        <p:spPr>
          <a:xfrm>
            <a:off x="7234329" y="2890278"/>
            <a:ext cx="298480"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T</a:t>
            </a:r>
            <a:endParaRPr lang="en-US" sz="1800" b="1" dirty="0">
              <a:solidFill>
                <a:srgbClr val="FF0000"/>
              </a:solidFill>
              <a:latin typeface="Calibri"/>
            </a:endParaRPr>
          </a:p>
        </p:txBody>
      </p:sp>
      <p:pic>
        <p:nvPicPr>
          <p:cNvPr id="23" name="Picture 4" descr="C:\matlab_program\enkf\fig\pointgroup2\avUGRDADPUPA.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67" t="1885" r="7852" b="2100"/>
          <a:stretch/>
        </p:blipFill>
        <p:spPr bwMode="auto">
          <a:xfrm>
            <a:off x="1731352" y="3627784"/>
            <a:ext cx="294571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matlab_program\enkf\fig\pointgroup2\avVGRDADPUPA.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67" t="2029" r="7852" b="2245"/>
          <a:stretch/>
        </p:blipFill>
        <p:spPr bwMode="auto">
          <a:xfrm>
            <a:off x="4722319" y="3627784"/>
            <a:ext cx="2954586" cy="32004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974980" y="6077961"/>
            <a:ext cx="351378"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Times New Roman" panose="02020603050405020304" pitchFamily="18" charset="0"/>
                <a:cs typeface="Times New Roman" panose="02020603050405020304" pitchFamily="18" charset="0"/>
              </a:rPr>
              <a:t>U</a:t>
            </a:r>
            <a:endParaRPr lang="en-US" sz="1800" b="1" dirty="0">
              <a:solidFill>
                <a:srgbClr val="FF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6415491" y="6077961"/>
            <a:ext cx="351378"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Times New Roman" panose="02020603050405020304" pitchFamily="18" charset="0"/>
                <a:cs typeface="Times New Roman" panose="02020603050405020304" pitchFamily="18" charset="0"/>
              </a:rPr>
              <a:t>V</a:t>
            </a:r>
            <a:endParaRPr lang="en-US" sz="1800" b="1" dirty="0">
              <a:solidFill>
                <a:srgbClr val="FF0000"/>
              </a:solidFill>
              <a:latin typeface="Times New Roman" panose="02020603050405020304" pitchFamily="18" charset="0"/>
              <a:cs typeface="Times New Roman" panose="02020603050405020304" pitchFamily="18" charset="0"/>
            </a:endParaRPr>
          </a:p>
        </p:txBody>
      </p:sp>
      <p:cxnSp>
        <p:nvCxnSpPr>
          <p:cNvPr id="27" name="Straight Arrow Connector 26"/>
          <p:cNvCxnSpPr/>
          <p:nvPr/>
        </p:nvCxnSpPr>
        <p:spPr>
          <a:xfrm flipH="1" flipV="1">
            <a:off x="5622931" y="2758852"/>
            <a:ext cx="381000" cy="2419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886330" y="2869550"/>
            <a:ext cx="1409700" cy="307777"/>
          </a:xfrm>
          <a:prstGeom prst="rect">
            <a:avLst/>
          </a:prstGeom>
          <a:noFill/>
        </p:spPr>
        <p:txBody>
          <a:bodyPr wrap="square" rtlCol="0">
            <a:spAutoFit/>
          </a:bodyPr>
          <a:lstStyle/>
          <a:p>
            <a:pPr fontAlgn="auto">
              <a:spcBef>
                <a:spcPts val="0"/>
              </a:spcBef>
              <a:spcAft>
                <a:spcPts val="0"/>
              </a:spcAft>
            </a:pPr>
            <a:r>
              <a:rPr lang="en-US" sz="1400" dirty="0" smtClean="0">
                <a:solidFill>
                  <a:srgbClr val="FF0000"/>
                </a:solidFill>
                <a:latin typeface="Times New Roman" pitchFamily="18" charset="0"/>
                <a:cs typeface="Times New Roman" pitchFamily="18" charset="0"/>
              </a:rPr>
              <a:t> Hybrid 2way</a:t>
            </a:r>
            <a:endParaRPr lang="en-US" sz="1400" dirty="0">
              <a:solidFill>
                <a:srgbClr val="FF0000"/>
              </a:solidFill>
              <a:latin typeface="Times New Roman" pitchFamily="18" charset="0"/>
              <a:cs typeface="Times New Roman" pitchFamily="18" charset="0"/>
            </a:endParaRPr>
          </a:p>
        </p:txBody>
      </p:sp>
      <p:cxnSp>
        <p:nvCxnSpPr>
          <p:cNvPr id="29" name="Straight Arrow Connector 28"/>
          <p:cNvCxnSpPr/>
          <p:nvPr/>
        </p:nvCxnSpPr>
        <p:spPr>
          <a:xfrm flipH="1" flipV="1">
            <a:off x="6263091" y="2628900"/>
            <a:ext cx="304800" cy="228600"/>
          </a:xfrm>
          <a:prstGeom prst="straightConnector1">
            <a:avLst/>
          </a:prstGeom>
          <a:ln w="19050">
            <a:solidFill>
              <a:srgbClr val="2D0FDF"/>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485164" y="2644719"/>
            <a:ext cx="1343841" cy="307777"/>
          </a:xfrm>
          <a:prstGeom prst="rect">
            <a:avLst/>
          </a:prstGeom>
          <a:noFill/>
        </p:spPr>
        <p:txBody>
          <a:bodyPr wrap="square" rtlCol="0">
            <a:spAutoFit/>
          </a:bodyPr>
          <a:lstStyle/>
          <a:p>
            <a:pPr fontAlgn="auto">
              <a:spcBef>
                <a:spcPts val="0"/>
              </a:spcBef>
              <a:spcAft>
                <a:spcPts val="0"/>
              </a:spcAft>
            </a:pPr>
            <a:r>
              <a:rPr lang="en-US" sz="1400" dirty="0">
                <a:solidFill>
                  <a:srgbClr val="2D0FDF"/>
                </a:solidFill>
                <a:latin typeface="Times New Roman" pitchFamily="18" charset="0"/>
                <a:cs typeface="Times New Roman" pitchFamily="18" charset="0"/>
              </a:rPr>
              <a:t> </a:t>
            </a:r>
            <a:r>
              <a:rPr lang="en-US" sz="1400" dirty="0" smtClean="0">
                <a:solidFill>
                  <a:srgbClr val="2D0FDF"/>
                </a:solidFill>
                <a:latin typeface="Times New Roman" pitchFamily="18" charset="0"/>
                <a:cs typeface="Times New Roman" pitchFamily="18" charset="0"/>
              </a:rPr>
              <a:t>Hybrid 1way</a:t>
            </a:r>
            <a:endParaRPr lang="en-US" sz="1400" dirty="0">
              <a:solidFill>
                <a:srgbClr val="2D0FDF"/>
              </a:solidFill>
              <a:latin typeface="Times New Roman" pitchFamily="18" charset="0"/>
              <a:cs typeface="Times New Roman" pitchFamily="18" charset="0"/>
            </a:endParaRPr>
          </a:p>
        </p:txBody>
      </p:sp>
      <p:cxnSp>
        <p:nvCxnSpPr>
          <p:cNvPr id="31" name="Straight Arrow Connector 30"/>
          <p:cNvCxnSpPr/>
          <p:nvPr/>
        </p:nvCxnSpPr>
        <p:spPr>
          <a:xfrm flipH="1">
            <a:off x="5738341" y="1843882"/>
            <a:ext cx="75091" cy="34857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332010" y="1536105"/>
            <a:ext cx="1343841"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Times New Roman" pitchFamily="18" charset="0"/>
                <a:cs typeface="Times New Roman" pitchFamily="18" charset="0"/>
              </a:rPr>
              <a:t>GSI 3dvar</a:t>
            </a:r>
            <a:endParaRPr lang="en-US" sz="1400" dirty="0">
              <a:solidFill>
                <a:prstClr val="black"/>
              </a:solidFill>
              <a:latin typeface="Times New Roman" pitchFamily="18" charset="0"/>
              <a:cs typeface="Times New Roman" pitchFamily="18" charset="0"/>
            </a:endParaRPr>
          </a:p>
        </p:txBody>
      </p:sp>
      <p:cxnSp>
        <p:nvCxnSpPr>
          <p:cNvPr id="33" name="Straight Arrow Connector 32"/>
          <p:cNvCxnSpPr/>
          <p:nvPr/>
        </p:nvCxnSpPr>
        <p:spPr>
          <a:xfrm flipH="1" flipV="1">
            <a:off x="6379030" y="2192454"/>
            <a:ext cx="387839" cy="260781"/>
          </a:xfrm>
          <a:prstGeom prst="straightConnector1">
            <a:avLst/>
          </a:prstGeom>
          <a:ln w="19050">
            <a:solidFill>
              <a:srgbClr val="32925B"/>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624109" y="2299347"/>
            <a:ext cx="1343841" cy="307777"/>
          </a:xfrm>
          <a:prstGeom prst="rect">
            <a:avLst/>
          </a:prstGeom>
          <a:noFill/>
          <a:ln>
            <a:noFill/>
          </a:ln>
        </p:spPr>
        <p:txBody>
          <a:bodyPr wrap="square" rtlCol="0">
            <a:spAutoFit/>
          </a:bodyPr>
          <a:lstStyle/>
          <a:p>
            <a:pPr fontAlgn="auto">
              <a:spcBef>
                <a:spcPts val="0"/>
              </a:spcBef>
              <a:spcAft>
                <a:spcPts val="0"/>
              </a:spcAft>
            </a:pPr>
            <a:r>
              <a:rPr lang="en-US" sz="1400" dirty="0" smtClean="0">
                <a:solidFill>
                  <a:srgbClr val="2C8050"/>
                </a:solidFill>
                <a:latin typeface="Times New Roman" pitchFamily="18" charset="0"/>
                <a:cs typeface="Times New Roman" pitchFamily="18" charset="0"/>
              </a:rPr>
              <a:t>  </a:t>
            </a:r>
            <a:r>
              <a:rPr lang="en-US" sz="1400" dirty="0" err="1" smtClean="0">
                <a:solidFill>
                  <a:srgbClr val="2C8050"/>
                </a:solidFill>
                <a:latin typeface="Times New Roman" pitchFamily="18" charset="0"/>
                <a:cs typeface="Times New Roman" pitchFamily="18" charset="0"/>
              </a:rPr>
              <a:t>EnKF</a:t>
            </a:r>
            <a:endParaRPr lang="en-US" sz="1400" dirty="0">
              <a:solidFill>
                <a:srgbClr val="2C8050"/>
              </a:solidFill>
              <a:latin typeface="Times New Roman" pitchFamily="18" charset="0"/>
              <a:cs typeface="Times New Roman" pitchFamily="18" charset="0"/>
            </a:endParaRPr>
          </a:p>
        </p:txBody>
      </p:sp>
      <p:sp>
        <p:nvSpPr>
          <p:cNvPr id="39" name="TextBox 38"/>
          <p:cNvSpPr txBox="1"/>
          <p:nvPr/>
        </p:nvSpPr>
        <p:spPr>
          <a:xfrm>
            <a:off x="68151" y="2704237"/>
            <a:ext cx="1663201" cy="1754326"/>
          </a:xfrm>
          <a:prstGeom prst="rect">
            <a:avLst/>
          </a:prstGeom>
          <a:noFill/>
        </p:spPr>
        <p:txBody>
          <a:bodyPr wrap="square" rtlCol="0">
            <a:spAutoFit/>
          </a:bodyPr>
          <a:lstStyle/>
          <a:p>
            <a:pPr fontAlgn="auto">
              <a:spcBef>
                <a:spcPts val="0"/>
              </a:spcBef>
              <a:spcAft>
                <a:spcPts val="0"/>
              </a:spcAft>
            </a:pPr>
            <a:r>
              <a:rPr lang="en-US" sz="1800" dirty="0" smtClean="0">
                <a:solidFill>
                  <a:srgbClr val="FF0000"/>
                </a:solidFill>
                <a:latin typeface="Calibri"/>
              </a:rPr>
              <a:t>In 3D RMSES, hybrid better than EnKF in T, U, V </a:t>
            </a:r>
            <a:r>
              <a:rPr lang="en-US" sz="1800" dirty="0" err="1" smtClean="0">
                <a:solidFill>
                  <a:srgbClr val="FF0000"/>
                </a:solidFill>
                <a:latin typeface="Calibri"/>
              </a:rPr>
              <a:t>fcst</a:t>
            </a:r>
            <a:r>
              <a:rPr lang="en-US" sz="1800" dirty="0" smtClean="0">
                <a:solidFill>
                  <a:srgbClr val="FF0000"/>
                </a:solidFill>
                <a:latin typeface="Calibri"/>
              </a:rPr>
              <a:t>, slightly worse for RH</a:t>
            </a:r>
          </a:p>
        </p:txBody>
      </p:sp>
      <p:sp>
        <p:nvSpPr>
          <p:cNvPr id="21" name="TextBox 20"/>
          <p:cNvSpPr txBox="1"/>
          <p:nvPr/>
        </p:nvSpPr>
        <p:spPr>
          <a:xfrm>
            <a:off x="7593431" y="6167278"/>
            <a:ext cx="1600118" cy="646331"/>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Now includes </a:t>
            </a:r>
          </a:p>
          <a:p>
            <a:pPr eaLnBrk="0" hangingPunct="0"/>
            <a:r>
              <a:rPr lang="en-US" sz="1800" dirty="0" smtClean="0">
                <a:solidFill>
                  <a:prstClr val="black"/>
                </a:solidFill>
                <a:latin typeface="Tahoma" pitchFamily="34" charset="0"/>
              </a:rPr>
              <a:t>GPS PW data</a:t>
            </a:r>
            <a:endParaRPr lang="en-US" sz="1800" dirty="0">
              <a:solidFill>
                <a:prstClr val="black"/>
              </a:solidFill>
              <a:latin typeface="Tahoma" pitchFamily="34" charset="0"/>
            </a:endParaRPr>
          </a:p>
        </p:txBody>
      </p:sp>
    </p:spTree>
    <p:extLst>
      <p:ext uri="{BB962C8B-B14F-4D97-AF65-F5344CB8AC3E}">
        <p14:creationId xmlns:p14="http://schemas.microsoft.com/office/powerpoint/2010/main" val="256969093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matlab_program\enkf\fig\pointgroup2\avPRMSLADPSFCZ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46" t="2029" r="7708" b="2245"/>
          <a:stretch/>
        </p:blipFill>
        <p:spPr bwMode="auto">
          <a:xfrm>
            <a:off x="76200" y="385980"/>
            <a:ext cx="298350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matlab_program\enkf\fig\pointgroup2\avRHADPSFCZ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91" t="2174" r="7708" b="2390"/>
          <a:stretch/>
        </p:blipFill>
        <p:spPr bwMode="auto">
          <a:xfrm>
            <a:off x="3064806" y="385980"/>
            <a:ext cx="303119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matlab_program\enkf\fig\pointgroup2\avTMPADPSFCZ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24" t="2029" r="7997" b="1956"/>
          <a:stretch/>
        </p:blipFill>
        <p:spPr bwMode="auto">
          <a:xfrm>
            <a:off x="6096000" y="385980"/>
            <a:ext cx="2988962"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matlab_program\enkf\fig\pointgroup2\avUGRDADPSFCZ10.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11" t="1885" r="7708" b="2390"/>
          <a:stretch/>
        </p:blipFill>
        <p:spPr bwMode="auto">
          <a:xfrm>
            <a:off x="76200" y="3662580"/>
            <a:ext cx="2954586"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matlab_program\enkf\fig\pointgroup2\avVGRDADPSFCZ10.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67" t="2173" r="7852" b="2101"/>
          <a:stretch/>
        </p:blipFill>
        <p:spPr bwMode="auto">
          <a:xfrm>
            <a:off x="3103109" y="3662580"/>
            <a:ext cx="2954587"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48400" y="3882838"/>
            <a:ext cx="2895600" cy="2554545"/>
          </a:xfrm>
          <a:prstGeom prst="rect">
            <a:avLst/>
          </a:prstGeom>
          <a:noFill/>
        </p:spPr>
        <p:txBody>
          <a:bodyPr wrap="square" rtlCol="0">
            <a:spAutoFit/>
          </a:bodyPr>
          <a:lstStyle/>
          <a:p>
            <a:pPr fontAlgn="auto">
              <a:spcBef>
                <a:spcPts val="0"/>
              </a:spcBef>
              <a:spcAft>
                <a:spcPts val="0"/>
              </a:spcAft>
            </a:pPr>
            <a:r>
              <a:rPr lang="en-US" sz="1600" b="1" dirty="0" err="1" smtClean="0">
                <a:solidFill>
                  <a:prstClr val="black"/>
                </a:solidFill>
                <a:latin typeface="Times New Roman" pitchFamily="18" charset="0"/>
                <a:cs typeface="Times New Roman" pitchFamily="18" charset="0"/>
              </a:rPr>
              <a:t>EnKF</a:t>
            </a:r>
            <a:r>
              <a:rPr lang="en-US" sz="1600" b="1" dirty="0">
                <a:solidFill>
                  <a:prstClr val="black"/>
                </a:solidFill>
                <a:latin typeface="Times New Roman" pitchFamily="18" charset="0"/>
                <a:cs typeface="Times New Roman" pitchFamily="18" charset="0"/>
              </a:rPr>
              <a:t>:</a:t>
            </a:r>
            <a:endParaRPr lang="en-US" sz="1600" b="1" dirty="0" smtClean="0">
              <a:solidFill>
                <a:prstClr val="black"/>
              </a:solidFill>
              <a:latin typeface="Times New Roman" pitchFamily="18" charset="0"/>
              <a:cs typeface="Times New Roman" pitchFamily="18" charset="0"/>
            </a:endParaRPr>
          </a:p>
          <a:p>
            <a:pPr fontAlgn="auto">
              <a:spcBef>
                <a:spcPts val="0"/>
              </a:spcBef>
              <a:spcAft>
                <a:spcPts val="0"/>
              </a:spcAft>
            </a:pPr>
            <a:r>
              <a:rPr lang="en-US" sz="1600" dirty="0" smtClean="0">
                <a:solidFill>
                  <a:prstClr val="black"/>
                </a:solidFill>
                <a:latin typeface="Times New Roman" pitchFamily="18" charset="0"/>
                <a:cs typeface="Times New Roman" pitchFamily="18" charset="0"/>
              </a:rPr>
              <a:t>Horizontal localization: 1000km</a:t>
            </a:r>
          </a:p>
          <a:p>
            <a:pPr fontAlgn="auto">
              <a:spcBef>
                <a:spcPts val="0"/>
              </a:spcBef>
              <a:spcAft>
                <a:spcPts val="0"/>
              </a:spcAft>
            </a:pPr>
            <a:r>
              <a:rPr lang="en-US" sz="1600" dirty="0" smtClean="0">
                <a:solidFill>
                  <a:prstClr val="black"/>
                </a:solidFill>
                <a:latin typeface="Times New Roman" pitchFamily="18" charset="0"/>
                <a:cs typeface="Times New Roman" pitchFamily="18" charset="0"/>
              </a:rPr>
              <a:t>Vertical localization: 1.1 (</a:t>
            </a:r>
            <a:r>
              <a:rPr lang="en-US" sz="1600" dirty="0" err="1" smtClean="0">
                <a:solidFill>
                  <a:prstClr val="black"/>
                </a:solidFill>
                <a:latin typeface="Times New Roman" pitchFamily="18" charset="0"/>
                <a:cs typeface="Times New Roman" pitchFamily="18" charset="0"/>
              </a:rPr>
              <a:t>lnp</a:t>
            </a:r>
            <a:r>
              <a:rPr lang="en-US" sz="1600" dirty="0" smtClean="0">
                <a:solidFill>
                  <a:prstClr val="black"/>
                </a:solidFill>
                <a:latin typeface="Times New Roman" pitchFamily="18" charset="0"/>
                <a:cs typeface="Times New Roman" pitchFamily="18" charset="0"/>
              </a:rPr>
              <a:t>)</a:t>
            </a:r>
          </a:p>
          <a:p>
            <a:pPr fontAlgn="auto">
              <a:spcBef>
                <a:spcPts val="0"/>
              </a:spcBef>
              <a:spcAft>
                <a:spcPts val="0"/>
              </a:spcAft>
            </a:pPr>
            <a:r>
              <a:rPr lang="en-US" sz="1600" dirty="0" smtClean="0">
                <a:solidFill>
                  <a:prstClr val="black"/>
                </a:solidFill>
                <a:latin typeface="Times New Roman" pitchFamily="18" charset="0"/>
                <a:cs typeface="Times New Roman" pitchFamily="18" charset="0"/>
              </a:rPr>
              <a:t>Fix Inflation: 0.1</a:t>
            </a:r>
          </a:p>
          <a:p>
            <a:pPr fontAlgn="auto">
              <a:spcBef>
                <a:spcPts val="0"/>
              </a:spcBef>
              <a:spcAft>
                <a:spcPts val="0"/>
              </a:spcAft>
            </a:pPr>
            <a:r>
              <a:rPr lang="en-US" sz="1600" dirty="0" smtClean="0">
                <a:solidFill>
                  <a:prstClr val="black"/>
                </a:solidFill>
                <a:latin typeface="Times New Roman" pitchFamily="18" charset="0"/>
                <a:cs typeface="Times New Roman" pitchFamily="18" charset="0"/>
              </a:rPr>
              <a:t>Adaptive Inflation: 0.9</a:t>
            </a:r>
          </a:p>
          <a:p>
            <a:pPr fontAlgn="auto">
              <a:spcBef>
                <a:spcPts val="0"/>
              </a:spcBef>
              <a:spcAft>
                <a:spcPts val="0"/>
              </a:spcAft>
            </a:pPr>
            <a:endParaRPr lang="en-US" sz="1600" dirty="0">
              <a:solidFill>
                <a:prstClr val="black"/>
              </a:solidFill>
              <a:latin typeface="Times New Roman" pitchFamily="18" charset="0"/>
              <a:cs typeface="Times New Roman" pitchFamily="18" charset="0"/>
            </a:endParaRPr>
          </a:p>
          <a:p>
            <a:pPr fontAlgn="auto">
              <a:spcBef>
                <a:spcPts val="0"/>
              </a:spcBef>
              <a:spcAft>
                <a:spcPts val="0"/>
              </a:spcAft>
            </a:pPr>
            <a:r>
              <a:rPr lang="en-US" sz="1600" b="1" dirty="0" smtClean="0">
                <a:solidFill>
                  <a:prstClr val="black"/>
                </a:solidFill>
                <a:latin typeface="Times New Roman" pitchFamily="18" charset="0"/>
                <a:cs typeface="Times New Roman" pitchFamily="18" charset="0"/>
              </a:rPr>
              <a:t>Hybrid:</a:t>
            </a:r>
          </a:p>
          <a:p>
            <a:pPr fontAlgn="auto">
              <a:spcBef>
                <a:spcPts val="0"/>
              </a:spcBef>
              <a:spcAft>
                <a:spcPts val="0"/>
              </a:spcAft>
            </a:pPr>
            <a:r>
              <a:rPr lang="en-US" sz="1600" dirty="0">
                <a:solidFill>
                  <a:prstClr val="black"/>
                </a:solidFill>
                <a:latin typeface="Times New Roman" pitchFamily="18" charset="0"/>
                <a:cs typeface="Times New Roman" pitchFamily="18" charset="0"/>
              </a:rPr>
              <a:t>Horizontal </a:t>
            </a:r>
            <a:r>
              <a:rPr lang="en-US" sz="1600" dirty="0" smtClean="0">
                <a:solidFill>
                  <a:prstClr val="black"/>
                </a:solidFill>
                <a:latin typeface="Times New Roman" pitchFamily="18" charset="0"/>
                <a:cs typeface="Times New Roman" pitchFamily="18" charset="0"/>
              </a:rPr>
              <a:t>localization:1000km</a:t>
            </a:r>
            <a:endParaRPr lang="en-US" sz="1600" dirty="0">
              <a:solidFill>
                <a:prstClr val="black"/>
              </a:solidFill>
              <a:latin typeface="Times New Roman" pitchFamily="18" charset="0"/>
              <a:cs typeface="Times New Roman" pitchFamily="18" charset="0"/>
            </a:endParaRPr>
          </a:p>
          <a:p>
            <a:pPr fontAlgn="auto">
              <a:spcBef>
                <a:spcPts val="0"/>
              </a:spcBef>
              <a:spcAft>
                <a:spcPts val="0"/>
              </a:spcAft>
            </a:pPr>
            <a:r>
              <a:rPr lang="en-US" sz="1600" dirty="0">
                <a:solidFill>
                  <a:prstClr val="black"/>
                </a:solidFill>
                <a:latin typeface="Times New Roman" pitchFamily="18" charset="0"/>
                <a:cs typeface="Times New Roman" pitchFamily="18" charset="0"/>
              </a:rPr>
              <a:t>Vertical localization: 1.1 (</a:t>
            </a:r>
            <a:r>
              <a:rPr lang="en-US" sz="1600" dirty="0" err="1">
                <a:solidFill>
                  <a:prstClr val="black"/>
                </a:solidFill>
                <a:latin typeface="Times New Roman" pitchFamily="18" charset="0"/>
                <a:cs typeface="Times New Roman" pitchFamily="18" charset="0"/>
              </a:rPr>
              <a:t>lnp</a:t>
            </a:r>
            <a:r>
              <a:rPr lang="en-US" sz="1600" dirty="0">
                <a:solidFill>
                  <a:prstClr val="black"/>
                </a:solidFill>
                <a:latin typeface="Times New Roman" pitchFamily="18" charset="0"/>
                <a:cs typeface="Times New Roman" pitchFamily="18" charset="0"/>
              </a:rPr>
              <a:t>)</a:t>
            </a:r>
          </a:p>
          <a:p>
            <a:pPr fontAlgn="auto">
              <a:spcBef>
                <a:spcPts val="0"/>
              </a:spcBef>
              <a:spcAft>
                <a:spcPts val="0"/>
              </a:spcAft>
            </a:pPr>
            <a:r>
              <a:rPr lang="en-US" sz="1600" dirty="0" smtClean="0">
                <a:solidFill>
                  <a:srgbClr val="FF0000"/>
                </a:solidFill>
                <a:latin typeface="Times New Roman" pitchFamily="18" charset="0"/>
                <a:cs typeface="Times New Roman" pitchFamily="18" charset="0"/>
              </a:rPr>
              <a:t>Weight of static covariance: 0.5</a:t>
            </a:r>
            <a:endParaRPr lang="en-US" sz="1600" dirty="0">
              <a:solidFill>
                <a:srgbClr val="FF0000"/>
              </a:solidFill>
              <a:latin typeface="Times New Roman" pitchFamily="18" charset="0"/>
              <a:cs typeface="Times New Roman" pitchFamily="18" charset="0"/>
            </a:endParaRPr>
          </a:p>
        </p:txBody>
      </p:sp>
      <p:cxnSp>
        <p:nvCxnSpPr>
          <p:cNvPr id="12" name="Straight Arrow Connector 11"/>
          <p:cNvCxnSpPr/>
          <p:nvPr/>
        </p:nvCxnSpPr>
        <p:spPr>
          <a:xfrm flipH="1" flipV="1">
            <a:off x="3733800" y="2388969"/>
            <a:ext cx="381000" cy="2419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000500" y="2516603"/>
            <a:ext cx="1409700" cy="307777"/>
          </a:xfrm>
          <a:prstGeom prst="rect">
            <a:avLst/>
          </a:prstGeom>
          <a:noFill/>
        </p:spPr>
        <p:txBody>
          <a:bodyPr wrap="square" rtlCol="0">
            <a:spAutoFit/>
          </a:bodyPr>
          <a:lstStyle/>
          <a:p>
            <a:pPr fontAlgn="auto">
              <a:spcBef>
                <a:spcPts val="0"/>
              </a:spcBef>
              <a:spcAft>
                <a:spcPts val="0"/>
              </a:spcAft>
            </a:pPr>
            <a:r>
              <a:rPr lang="en-US" sz="1400" dirty="0" smtClean="0">
                <a:solidFill>
                  <a:srgbClr val="FF0000"/>
                </a:solidFill>
                <a:latin typeface="Times New Roman" pitchFamily="18" charset="0"/>
                <a:cs typeface="Times New Roman" pitchFamily="18" charset="0"/>
              </a:rPr>
              <a:t> Hybrid 2way</a:t>
            </a:r>
            <a:endParaRPr lang="en-US" sz="1400" dirty="0">
              <a:solidFill>
                <a:srgbClr val="FF0000"/>
              </a:solidFill>
              <a:latin typeface="Times New Roman" pitchFamily="18" charset="0"/>
              <a:cs typeface="Times New Roman" pitchFamily="18" charset="0"/>
            </a:endParaRPr>
          </a:p>
        </p:txBody>
      </p:sp>
      <p:cxnSp>
        <p:nvCxnSpPr>
          <p:cNvPr id="14" name="Straight Arrow Connector 13"/>
          <p:cNvCxnSpPr/>
          <p:nvPr/>
        </p:nvCxnSpPr>
        <p:spPr>
          <a:xfrm flipH="1" flipV="1">
            <a:off x="4495800" y="1757580"/>
            <a:ext cx="304800" cy="228600"/>
          </a:xfrm>
          <a:prstGeom prst="straightConnector1">
            <a:avLst/>
          </a:prstGeom>
          <a:ln w="19050">
            <a:solidFill>
              <a:srgbClr val="2D0FDF"/>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97052" y="1871880"/>
            <a:ext cx="1343841" cy="307777"/>
          </a:xfrm>
          <a:prstGeom prst="rect">
            <a:avLst/>
          </a:prstGeom>
          <a:noFill/>
        </p:spPr>
        <p:txBody>
          <a:bodyPr wrap="square" rtlCol="0">
            <a:spAutoFit/>
          </a:bodyPr>
          <a:lstStyle/>
          <a:p>
            <a:pPr fontAlgn="auto">
              <a:spcBef>
                <a:spcPts val="0"/>
              </a:spcBef>
              <a:spcAft>
                <a:spcPts val="0"/>
              </a:spcAft>
            </a:pPr>
            <a:r>
              <a:rPr lang="en-US" sz="1400" dirty="0">
                <a:solidFill>
                  <a:srgbClr val="2D0FDF"/>
                </a:solidFill>
                <a:latin typeface="Times New Roman" pitchFamily="18" charset="0"/>
                <a:cs typeface="Times New Roman" pitchFamily="18" charset="0"/>
              </a:rPr>
              <a:t> </a:t>
            </a:r>
            <a:r>
              <a:rPr lang="en-US" sz="1400" dirty="0" smtClean="0">
                <a:solidFill>
                  <a:srgbClr val="2D0FDF"/>
                </a:solidFill>
                <a:latin typeface="Times New Roman" pitchFamily="18" charset="0"/>
                <a:cs typeface="Times New Roman" pitchFamily="18" charset="0"/>
              </a:rPr>
              <a:t>Hybrid 1way</a:t>
            </a:r>
            <a:endParaRPr lang="en-US" sz="1400" dirty="0">
              <a:solidFill>
                <a:srgbClr val="2D0FDF"/>
              </a:solidFill>
              <a:latin typeface="Times New Roman" pitchFamily="18" charset="0"/>
              <a:cs typeface="Times New Roman" pitchFamily="18" charset="0"/>
            </a:endParaRPr>
          </a:p>
        </p:txBody>
      </p:sp>
      <p:cxnSp>
        <p:nvCxnSpPr>
          <p:cNvPr id="16" name="Straight Arrow Connector 15"/>
          <p:cNvCxnSpPr/>
          <p:nvPr/>
        </p:nvCxnSpPr>
        <p:spPr>
          <a:xfrm flipH="1" flipV="1">
            <a:off x="4800600" y="1300380"/>
            <a:ext cx="353652"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069695" y="1451291"/>
            <a:ext cx="1343841"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Times New Roman" pitchFamily="18" charset="0"/>
                <a:cs typeface="Times New Roman" pitchFamily="18" charset="0"/>
              </a:rPr>
              <a:t>GSI 3dvar</a:t>
            </a:r>
            <a:endParaRPr lang="en-US" sz="1400" dirty="0">
              <a:solidFill>
                <a:prstClr val="black"/>
              </a:solidFill>
              <a:latin typeface="Times New Roman" pitchFamily="18" charset="0"/>
              <a:cs typeface="Times New Roman" pitchFamily="18" charset="0"/>
            </a:endParaRPr>
          </a:p>
        </p:txBody>
      </p:sp>
      <p:cxnSp>
        <p:nvCxnSpPr>
          <p:cNvPr id="18" name="Straight Arrow Connector 17"/>
          <p:cNvCxnSpPr/>
          <p:nvPr/>
        </p:nvCxnSpPr>
        <p:spPr>
          <a:xfrm flipH="1" flipV="1">
            <a:off x="4038600" y="1986180"/>
            <a:ext cx="304800" cy="228600"/>
          </a:xfrm>
          <a:prstGeom prst="straightConnector1">
            <a:avLst/>
          </a:prstGeom>
          <a:ln w="19050">
            <a:solidFill>
              <a:srgbClr val="32925B"/>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39852" y="2100480"/>
            <a:ext cx="1343841" cy="307777"/>
          </a:xfrm>
          <a:prstGeom prst="rect">
            <a:avLst/>
          </a:prstGeom>
          <a:noFill/>
          <a:ln>
            <a:noFill/>
          </a:ln>
        </p:spPr>
        <p:txBody>
          <a:bodyPr wrap="square" rtlCol="0">
            <a:spAutoFit/>
          </a:bodyPr>
          <a:lstStyle/>
          <a:p>
            <a:pPr fontAlgn="auto">
              <a:spcBef>
                <a:spcPts val="0"/>
              </a:spcBef>
              <a:spcAft>
                <a:spcPts val="0"/>
              </a:spcAft>
            </a:pPr>
            <a:r>
              <a:rPr lang="en-US" sz="1400" dirty="0">
                <a:solidFill>
                  <a:srgbClr val="2C8050"/>
                </a:solidFill>
                <a:latin typeface="Times New Roman" pitchFamily="18" charset="0"/>
                <a:cs typeface="Times New Roman" pitchFamily="18" charset="0"/>
              </a:rPr>
              <a:t> </a:t>
            </a:r>
            <a:r>
              <a:rPr lang="en-US" sz="1400" dirty="0" err="1" smtClean="0">
                <a:solidFill>
                  <a:srgbClr val="2C8050"/>
                </a:solidFill>
                <a:latin typeface="Times New Roman" pitchFamily="18" charset="0"/>
                <a:cs typeface="Times New Roman" pitchFamily="18" charset="0"/>
              </a:rPr>
              <a:t>EnKF</a:t>
            </a:r>
            <a:endParaRPr lang="en-US" sz="1400" dirty="0">
              <a:solidFill>
                <a:srgbClr val="2C8050"/>
              </a:solidFill>
              <a:latin typeface="Times New Roman" pitchFamily="18" charset="0"/>
              <a:cs typeface="Times New Roman" pitchFamily="18" charset="0"/>
            </a:endParaRPr>
          </a:p>
        </p:txBody>
      </p:sp>
      <p:sp>
        <p:nvSpPr>
          <p:cNvPr id="4" name="TextBox 3"/>
          <p:cNvSpPr txBox="1"/>
          <p:nvPr/>
        </p:nvSpPr>
        <p:spPr>
          <a:xfrm>
            <a:off x="1066800" y="5528552"/>
            <a:ext cx="1846852" cy="923330"/>
          </a:xfrm>
          <a:prstGeom prst="rect">
            <a:avLst/>
          </a:prstGeom>
          <a:noFill/>
        </p:spPr>
        <p:txBody>
          <a:bodyPr wrap="none" rtlCol="0">
            <a:spAutoFit/>
          </a:bodyPr>
          <a:lstStyle/>
          <a:p>
            <a:pPr fontAlgn="auto">
              <a:spcBef>
                <a:spcPts val="0"/>
              </a:spcBef>
              <a:spcAft>
                <a:spcPts val="0"/>
              </a:spcAft>
            </a:pPr>
            <a:r>
              <a:rPr lang="en-US" sz="1800" dirty="0" smtClean="0">
                <a:solidFill>
                  <a:srgbClr val="FF0000"/>
                </a:solidFill>
                <a:latin typeface="Calibri"/>
              </a:rPr>
              <a:t>Hybrid</a:t>
            </a:r>
          </a:p>
          <a:p>
            <a:pPr fontAlgn="auto">
              <a:spcBef>
                <a:spcPts val="0"/>
              </a:spcBef>
              <a:spcAft>
                <a:spcPts val="0"/>
              </a:spcAft>
            </a:pPr>
            <a:r>
              <a:rPr lang="en-US" sz="1800" dirty="0" smtClean="0">
                <a:solidFill>
                  <a:srgbClr val="FF0000"/>
                </a:solidFill>
                <a:latin typeface="Calibri"/>
              </a:rPr>
              <a:t>improves </a:t>
            </a:r>
            <a:r>
              <a:rPr lang="en-US" sz="1800" dirty="0" err="1" smtClean="0">
                <a:solidFill>
                  <a:srgbClr val="FF0000"/>
                </a:solidFill>
                <a:latin typeface="Calibri"/>
              </a:rPr>
              <a:t>Psfc</a:t>
            </a:r>
            <a:r>
              <a:rPr lang="en-US" sz="1800" dirty="0" smtClean="0">
                <a:solidFill>
                  <a:srgbClr val="FF0000"/>
                </a:solidFill>
                <a:latin typeface="Calibri"/>
              </a:rPr>
              <a:t>, RH</a:t>
            </a:r>
          </a:p>
          <a:p>
            <a:pPr fontAlgn="auto">
              <a:spcBef>
                <a:spcPts val="0"/>
              </a:spcBef>
              <a:spcAft>
                <a:spcPts val="0"/>
              </a:spcAft>
            </a:pPr>
            <a:r>
              <a:rPr lang="en-US" sz="1800" dirty="0" smtClean="0">
                <a:solidFill>
                  <a:srgbClr val="FF0000"/>
                </a:solidFill>
                <a:latin typeface="Calibri"/>
              </a:rPr>
              <a:t>degrades T, U, V</a:t>
            </a:r>
            <a:endParaRPr lang="en-US" sz="1800" dirty="0">
              <a:solidFill>
                <a:srgbClr val="FF0000"/>
              </a:solidFill>
              <a:latin typeface="Calibri"/>
            </a:endParaRPr>
          </a:p>
        </p:txBody>
      </p:sp>
      <p:sp>
        <p:nvSpPr>
          <p:cNvPr id="20" name="TextBox 19"/>
          <p:cNvSpPr txBox="1"/>
          <p:nvPr/>
        </p:nvSpPr>
        <p:spPr>
          <a:xfrm>
            <a:off x="1647346" y="-65294"/>
            <a:ext cx="6263318" cy="461665"/>
          </a:xfrm>
          <a:prstGeom prst="rect">
            <a:avLst/>
          </a:prstGeom>
          <a:noFill/>
        </p:spPr>
        <p:txBody>
          <a:bodyPr wrap="none" rtlCol="0">
            <a:spAutoFit/>
          </a:bodyPr>
          <a:lstStyle/>
          <a:p>
            <a:pPr fontAlgn="auto">
              <a:spcBef>
                <a:spcPts val="0"/>
              </a:spcBef>
              <a:spcAft>
                <a:spcPts val="0"/>
              </a:spcAft>
            </a:pPr>
            <a:r>
              <a:rPr lang="en-US" b="1" dirty="0" smtClean="0">
                <a:solidFill>
                  <a:srgbClr val="FF0000"/>
                </a:solidFill>
                <a:latin typeface="Calibri"/>
              </a:rPr>
              <a:t>3-18 hour Surface variable forecast verifications</a:t>
            </a:r>
            <a:endParaRPr lang="en-US" b="1" dirty="0">
              <a:solidFill>
                <a:srgbClr val="FF0000"/>
              </a:solidFill>
              <a:latin typeface="Calibri"/>
            </a:endParaRPr>
          </a:p>
        </p:txBody>
      </p:sp>
      <p:sp>
        <p:nvSpPr>
          <p:cNvPr id="2" name="TextBox 1"/>
          <p:cNvSpPr txBox="1"/>
          <p:nvPr/>
        </p:nvSpPr>
        <p:spPr>
          <a:xfrm>
            <a:off x="2285819" y="2824380"/>
            <a:ext cx="665567" cy="369332"/>
          </a:xfrm>
          <a:prstGeom prst="rect">
            <a:avLst/>
          </a:prstGeom>
          <a:noFill/>
        </p:spPr>
        <p:txBody>
          <a:bodyPr wrap="none" rtlCol="0">
            <a:spAutoFit/>
          </a:bodyPr>
          <a:lstStyle/>
          <a:p>
            <a:pPr eaLnBrk="0" hangingPunct="0"/>
            <a:r>
              <a:rPr lang="en-US" sz="1800" b="1" dirty="0" err="1" smtClean="0">
                <a:solidFill>
                  <a:srgbClr val="FF0000"/>
                </a:solidFill>
                <a:latin typeface="Tahoma" pitchFamily="34" charset="0"/>
              </a:rPr>
              <a:t>Psfc</a:t>
            </a:r>
            <a:endParaRPr lang="en-US" sz="1800" b="1" dirty="0">
              <a:solidFill>
                <a:srgbClr val="FF0000"/>
              </a:solidFill>
              <a:latin typeface="Tahoma" pitchFamily="34" charset="0"/>
            </a:endParaRPr>
          </a:p>
        </p:txBody>
      </p:sp>
      <p:sp>
        <p:nvSpPr>
          <p:cNvPr id="21" name="TextBox 20"/>
          <p:cNvSpPr txBox="1"/>
          <p:nvPr/>
        </p:nvSpPr>
        <p:spPr>
          <a:xfrm>
            <a:off x="5338619" y="2824380"/>
            <a:ext cx="529312" cy="369332"/>
          </a:xfrm>
          <a:prstGeom prst="rect">
            <a:avLst/>
          </a:prstGeom>
          <a:noFill/>
        </p:spPr>
        <p:txBody>
          <a:bodyPr wrap="none" rtlCol="0">
            <a:spAutoFit/>
          </a:bodyPr>
          <a:lstStyle/>
          <a:p>
            <a:pPr eaLnBrk="0" hangingPunct="0"/>
            <a:r>
              <a:rPr lang="en-US" sz="1800" b="1" dirty="0" smtClean="0">
                <a:solidFill>
                  <a:srgbClr val="FF0000"/>
                </a:solidFill>
                <a:latin typeface="Tahoma" pitchFamily="34" charset="0"/>
              </a:rPr>
              <a:t>RH</a:t>
            </a:r>
            <a:endParaRPr lang="en-US" sz="1800" b="1" dirty="0">
              <a:solidFill>
                <a:srgbClr val="FF0000"/>
              </a:solidFill>
              <a:latin typeface="Tahoma" pitchFamily="34" charset="0"/>
            </a:endParaRPr>
          </a:p>
        </p:txBody>
      </p:sp>
      <p:sp>
        <p:nvSpPr>
          <p:cNvPr id="22" name="TextBox 21"/>
          <p:cNvSpPr txBox="1"/>
          <p:nvPr/>
        </p:nvSpPr>
        <p:spPr>
          <a:xfrm>
            <a:off x="8525765" y="2792114"/>
            <a:ext cx="325730" cy="369332"/>
          </a:xfrm>
          <a:prstGeom prst="rect">
            <a:avLst/>
          </a:prstGeom>
          <a:noFill/>
        </p:spPr>
        <p:txBody>
          <a:bodyPr wrap="none" rtlCol="0">
            <a:spAutoFit/>
          </a:bodyPr>
          <a:lstStyle/>
          <a:p>
            <a:pPr eaLnBrk="0" hangingPunct="0"/>
            <a:r>
              <a:rPr lang="en-US" sz="1800" b="1" dirty="0">
                <a:solidFill>
                  <a:srgbClr val="FF0000"/>
                </a:solidFill>
                <a:latin typeface="Tahoma" pitchFamily="34" charset="0"/>
              </a:rPr>
              <a:t>T</a:t>
            </a:r>
          </a:p>
        </p:txBody>
      </p:sp>
      <p:sp>
        <p:nvSpPr>
          <p:cNvPr id="23" name="TextBox 22"/>
          <p:cNvSpPr txBox="1"/>
          <p:nvPr/>
        </p:nvSpPr>
        <p:spPr>
          <a:xfrm>
            <a:off x="2499873" y="5066161"/>
            <a:ext cx="354584" cy="369332"/>
          </a:xfrm>
          <a:prstGeom prst="rect">
            <a:avLst/>
          </a:prstGeom>
          <a:noFill/>
        </p:spPr>
        <p:txBody>
          <a:bodyPr wrap="none" rtlCol="0">
            <a:spAutoFit/>
          </a:bodyPr>
          <a:lstStyle/>
          <a:p>
            <a:pPr eaLnBrk="0" hangingPunct="0"/>
            <a:r>
              <a:rPr lang="en-US" sz="1800" b="1" dirty="0">
                <a:solidFill>
                  <a:srgbClr val="FF0000"/>
                </a:solidFill>
                <a:latin typeface="Tahoma" pitchFamily="34" charset="0"/>
              </a:rPr>
              <a:t>U</a:t>
            </a:r>
          </a:p>
        </p:txBody>
      </p:sp>
      <p:sp>
        <p:nvSpPr>
          <p:cNvPr id="24" name="TextBox 23"/>
          <p:cNvSpPr txBox="1"/>
          <p:nvPr/>
        </p:nvSpPr>
        <p:spPr>
          <a:xfrm>
            <a:off x="5511521" y="5078114"/>
            <a:ext cx="340158" cy="369332"/>
          </a:xfrm>
          <a:prstGeom prst="rect">
            <a:avLst/>
          </a:prstGeom>
          <a:noFill/>
        </p:spPr>
        <p:txBody>
          <a:bodyPr wrap="none" rtlCol="0">
            <a:spAutoFit/>
          </a:bodyPr>
          <a:lstStyle/>
          <a:p>
            <a:pPr eaLnBrk="0" hangingPunct="0"/>
            <a:r>
              <a:rPr lang="en-US" sz="1800" b="1" dirty="0" smtClean="0">
                <a:solidFill>
                  <a:srgbClr val="FF0000"/>
                </a:solidFill>
                <a:latin typeface="Tahoma" pitchFamily="34" charset="0"/>
              </a:rPr>
              <a:t>V</a:t>
            </a:r>
            <a:endParaRPr lang="en-US" sz="1800" b="1" dirty="0">
              <a:solidFill>
                <a:srgbClr val="FF0000"/>
              </a:solidFill>
              <a:latin typeface="Tahoma" pitchFamily="34" charset="0"/>
            </a:endParaRPr>
          </a:p>
        </p:txBody>
      </p:sp>
      <p:sp>
        <p:nvSpPr>
          <p:cNvPr id="5" name="TextBox 4"/>
          <p:cNvSpPr txBox="1"/>
          <p:nvPr/>
        </p:nvSpPr>
        <p:spPr>
          <a:xfrm>
            <a:off x="8568404" y="3375473"/>
            <a:ext cx="566181" cy="369332"/>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18h</a:t>
            </a:r>
            <a:endParaRPr lang="en-US" sz="1800" dirty="0">
              <a:solidFill>
                <a:srgbClr val="FF0000"/>
              </a:solidFill>
              <a:latin typeface="Tahoma" pitchFamily="34" charset="0"/>
            </a:endParaRPr>
          </a:p>
        </p:txBody>
      </p:sp>
      <p:sp>
        <p:nvSpPr>
          <p:cNvPr id="25" name="TextBox 24"/>
          <p:cNvSpPr txBox="1"/>
          <p:nvPr/>
        </p:nvSpPr>
        <p:spPr>
          <a:xfrm>
            <a:off x="279170" y="3335799"/>
            <a:ext cx="439544" cy="369332"/>
          </a:xfrm>
          <a:prstGeom prst="rect">
            <a:avLst/>
          </a:prstGeom>
          <a:noFill/>
        </p:spPr>
        <p:txBody>
          <a:bodyPr wrap="none" rtlCol="0">
            <a:spAutoFit/>
          </a:bodyPr>
          <a:lstStyle/>
          <a:p>
            <a:pPr eaLnBrk="0" hangingPunct="0"/>
            <a:r>
              <a:rPr lang="en-US" sz="1800" dirty="0">
                <a:solidFill>
                  <a:srgbClr val="FF0000"/>
                </a:solidFill>
                <a:latin typeface="Tahoma" pitchFamily="34" charset="0"/>
              </a:rPr>
              <a:t>3</a:t>
            </a:r>
            <a:r>
              <a:rPr lang="en-US" sz="1800" dirty="0" smtClean="0">
                <a:solidFill>
                  <a:srgbClr val="FF0000"/>
                </a:solidFill>
                <a:latin typeface="Tahoma" pitchFamily="34" charset="0"/>
              </a:rPr>
              <a:t>h</a:t>
            </a:r>
            <a:endParaRPr lang="en-US" sz="1800" dirty="0">
              <a:solidFill>
                <a:srgbClr val="FF0000"/>
              </a:solidFill>
              <a:latin typeface="Tahoma" pitchFamily="34" charset="0"/>
            </a:endParaRPr>
          </a:p>
        </p:txBody>
      </p:sp>
      <p:sp>
        <p:nvSpPr>
          <p:cNvPr id="7" name="TextBox 6"/>
          <p:cNvSpPr txBox="1"/>
          <p:nvPr/>
        </p:nvSpPr>
        <p:spPr>
          <a:xfrm>
            <a:off x="6809364" y="2824380"/>
            <a:ext cx="1709699" cy="338554"/>
          </a:xfrm>
          <a:prstGeom prst="rect">
            <a:avLst/>
          </a:prstGeom>
          <a:noFill/>
        </p:spPr>
        <p:txBody>
          <a:bodyPr wrap="none" rtlCol="0">
            <a:spAutoFit/>
          </a:bodyPr>
          <a:lstStyle/>
          <a:p>
            <a:pPr eaLnBrk="0" hangingPunct="0"/>
            <a:r>
              <a:rPr lang="en-US" sz="1600" dirty="0" err="1" smtClean="0">
                <a:solidFill>
                  <a:srgbClr val="008000"/>
                </a:solidFill>
                <a:latin typeface="Tahoma" pitchFamily="34" charset="0"/>
              </a:rPr>
              <a:t>EnKF</a:t>
            </a:r>
            <a:r>
              <a:rPr lang="en-US" sz="1600" dirty="0" smtClean="0">
                <a:solidFill>
                  <a:srgbClr val="008000"/>
                </a:solidFill>
                <a:latin typeface="Tahoma" pitchFamily="34" charset="0"/>
              </a:rPr>
              <a:t> better here</a:t>
            </a:r>
            <a:endParaRPr lang="en-US" sz="1600" dirty="0">
              <a:solidFill>
                <a:srgbClr val="008000"/>
              </a:solidFill>
              <a:latin typeface="Tahoma" pitchFamily="34" charset="0"/>
            </a:endParaRPr>
          </a:p>
        </p:txBody>
      </p:sp>
      <p:cxnSp>
        <p:nvCxnSpPr>
          <p:cNvPr id="27" name="Straight Arrow Connector 26"/>
          <p:cNvCxnSpPr/>
          <p:nvPr/>
        </p:nvCxnSpPr>
        <p:spPr>
          <a:xfrm flipH="1" flipV="1">
            <a:off x="6923049" y="2596114"/>
            <a:ext cx="304800" cy="228600"/>
          </a:xfrm>
          <a:prstGeom prst="straightConnector1">
            <a:avLst/>
          </a:prstGeom>
          <a:ln w="19050">
            <a:solidFill>
              <a:srgbClr val="32925B"/>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50493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matlab_program\enkf\fig\pointgroup1\RHADPUPAf3avever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58" t="2514" r="29132" b="3133"/>
          <a:stretch/>
        </p:blipFill>
        <p:spPr bwMode="auto">
          <a:xfrm>
            <a:off x="1524000" y="381000"/>
            <a:ext cx="2980811"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matlab_program\enkf\fig\pointgroup1\RHADPUPAf3avevert.png"/>
          <p:cNvPicPr>
            <a:picLocks noChangeAspect="1" noChangeArrowheads="1"/>
          </p:cNvPicPr>
          <p:nvPr/>
        </p:nvPicPr>
        <p:blipFill rotWithShape="1">
          <a:blip r:embed="rId2">
            <a:extLst>
              <a:ext uri="{28A0092B-C50C-407E-A947-70E740481C1C}">
                <a14:useLocalDpi xmlns:a14="http://schemas.microsoft.com/office/drawing/2010/main" val="0"/>
              </a:ext>
            </a:extLst>
          </a:blip>
          <a:srcRect l="71057" t="73841" r="9315" b="10319"/>
          <a:stretch/>
        </p:blipFill>
        <p:spPr bwMode="auto">
          <a:xfrm>
            <a:off x="1905000" y="578741"/>
            <a:ext cx="1435834" cy="8690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matlab_program\enkf\fig\pointgroup1\TMPADPUPAf3avever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59" t="2514" r="28719" b="2858"/>
          <a:stretch/>
        </p:blipFill>
        <p:spPr bwMode="auto">
          <a:xfrm>
            <a:off x="4504811" y="381000"/>
            <a:ext cx="2990767" cy="32004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flipV="1">
            <a:off x="3074134" y="2627616"/>
            <a:ext cx="381000" cy="2419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96070" y="2715662"/>
            <a:ext cx="1409700" cy="307777"/>
          </a:xfrm>
          <a:prstGeom prst="rect">
            <a:avLst/>
          </a:prstGeom>
          <a:noFill/>
        </p:spPr>
        <p:txBody>
          <a:bodyPr wrap="square" rtlCol="0">
            <a:spAutoFit/>
          </a:bodyPr>
          <a:lstStyle/>
          <a:p>
            <a:pPr fontAlgn="auto">
              <a:spcBef>
                <a:spcPts val="0"/>
              </a:spcBef>
              <a:spcAft>
                <a:spcPts val="0"/>
              </a:spcAft>
            </a:pPr>
            <a:r>
              <a:rPr lang="en-US" sz="1400" dirty="0" smtClean="0">
                <a:solidFill>
                  <a:srgbClr val="FF0000"/>
                </a:solidFill>
                <a:latin typeface="Times New Roman" pitchFamily="18" charset="0"/>
                <a:cs typeface="Times New Roman" pitchFamily="18" charset="0"/>
              </a:rPr>
              <a:t> Hybrid 2way</a:t>
            </a:r>
            <a:endParaRPr lang="en-US" sz="1400" dirty="0">
              <a:solidFill>
                <a:srgbClr val="FF0000"/>
              </a:solidFill>
              <a:latin typeface="Times New Roman" pitchFamily="18" charset="0"/>
              <a:cs typeface="Times New Roman" pitchFamily="18" charset="0"/>
            </a:endParaRPr>
          </a:p>
        </p:txBody>
      </p:sp>
      <p:cxnSp>
        <p:nvCxnSpPr>
          <p:cNvPr id="11" name="Straight Arrow Connector 10"/>
          <p:cNvCxnSpPr/>
          <p:nvPr/>
        </p:nvCxnSpPr>
        <p:spPr>
          <a:xfrm flipH="1" flipV="1">
            <a:off x="3475530" y="2057633"/>
            <a:ext cx="304800" cy="228600"/>
          </a:xfrm>
          <a:prstGeom prst="straightConnector1">
            <a:avLst/>
          </a:prstGeom>
          <a:ln w="19050">
            <a:solidFill>
              <a:srgbClr val="2D0FDF"/>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27930" y="2161775"/>
            <a:ext cx="1343841" cy="307777"/>
          </a:xfrm>
          <a:prstGeom prst="rect">
            <a:avLst/>
          </a:prstGeom>
          <a:noFill/>
        </p:spPr>
        <p:txBody>
          <a:bodyPr wrap="square" rtlCol="0">
            <a:spAutoFit/>
          </a:bodyPr>
          <a:lstStyle/>
          <a:p>
            <a:pPr fontAlgn="auto">
              <a:spcBef>
                <a:spcPts val="0"/>
              </a:spcBef>
              <a:spcAft>
                <a:spcPts val="0"/>
              </a:spcAft>
            </a:pPr>
            <a:r>
              <a:rPr lang="en-US" sz="1400" dirty="0">
                <a:solidFill>
                  <a:srgbClr val="2D0FDF"/>
                </a:solidFill>
                <a:latin typeface="Times New Roman" pitchFamily="18" charset="0"/>
                <a:cs typeface="Times New Roman" pitchFamily="18" charset="0"/>
              </a:rPr>
              <a:t> </a:t>
            </a:r>
            <a:r>
              <a:rPr lang="en-US" sz="1400" dirty="0" smtClean="0">
                <a:solidFill>
                  <a:srgbClr val="2D0FDF"/>
                </a:solidFill>
                <a:latin typeface="Times New Roman" pitchFamily="18" charset="0"/>
                <a:cs typeface="Times New Roman" pitchFamily="18" charset="0"/>
              </a:rPr>
              <a:t>Hybrid 1way</a:t>
            </a:r>
            <a:endParaRPr lang="en-US" sz="1400" dirty="0">
              <a:solidFill>
                <a:srgbClr val="2D0FDF"/>
              </a:solidFill>
              <a:latin typeface="Times New Roman" pitchFamily="18" charset="0"/>
              <a:cs typeface="Times New Roman" pitchFamily="18" charset="0"/>
            </a:endParaRPr>
          </a:p>
        </p:txBody>
      </p:sp>
      <p:cxnSp>
        <p:nvCxnSpPr>
          <p:cNvPr id="13" name="Straight Arrow Connector 12"/>
          <p:cNvCxnSpPr/>
          <p:nvPr/>
        </p:nvCxnSpPr>
        <p:spPr>
          <a:xfrm flipH="1" flipV="1">
            <a:off x="3099971" y="2814362"/>
            <a:ext cx="353652"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69066" y="2965273"/>
            <a:ext cx="1343841"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Times New Roman" pitchFamily="18" charset="0"/>
                <a:cs typeface="Times New Roman" pitchFamily="18" charset="0"/>
              </a:rPr>
              <a:t>GSI 3dvar</a:t>
            </a:r>
            <a:endParaRPr lang="en-US" sz="1400" dirty="0">
              <a:solidFill>
                <a:prstClr val="black"/>
              </a:solidFill>
              <a:latin typeface="Times New Roman" pitchFamily="18" charset="0"/>
              <a:cs typeface="Times New Roman" pitchFamily="18" charset="0"/>
            </a:endParaRPr>
          </a:p>
        </p:txBody>
      </p:sp>
      <p:cxnSp>
        <p:nvCxnSpPr>
          <p:cNvPr id="15" name="Straight Arrow Connector 14"/>
          <p:cNvCxnSpPr/>
          <p:nvPr/>
        </p:nvCxnSpPr>
        <p:spPr>
          <a:xfrm flipH="1" flipV="1">
            <a:off x="3261683" y="2359427"/>
            <a:ext cx="304800" cy="228600"/>
          </a:xfrm>
          <a:prstGeom prst="straightConnector1">
            <a:avLst/>
          </a:prstGeom>
          <a:ln w="19050">
            <a:solidFill>
              <a:srgbClr val="32925B"/>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429000" y="2435423"/>
            <a:ext cx="1343841" cy="307777"/>
          </a:xfrm>
          <a:prstGeom prst="rect">
            <a:avLst/>
          </a:prstGeom>
          <a:noFill/>
          <a:ln>
            <a:noFill/>
          </a:ln>
        </p:spPr>
        <p:txBody>
          <a:bodyPr wrap="square" rtlCol="0">
            <a:spAutoFit/>
          </a:bodyPr>
          <a:lstStyle/>
          <a:p>
            <a:pPr fontAlgn="auto">
              <a:spcBef>
                <a:spcPts val="0"/>
              </a:spcBef>
              <a:spcAft>
                <a:spcPts val="0"/>
              </a:spcAft>
            </a:pPr>
            <a:r>
              <a:rPr lang="en-US" sz="1400" dirty="0" smtClean="0">
                <a:solidFill>
                  <a:srgbClr val="2C8050"/>
                </a:solidFill>
                <a:latin typeface="Times New Roman" pitchFamily="18" charset="0"/>
                <a:cs typeface="Times New Roman" pitchFamily="18" charset="0"/>
              </a:rPr>
              <a:t>  </a:t>
            </a:r>
            <a:r>
              <a:rPr lang="en-US" sz="1400" dirty="0" err="1" smtClean="0">
                <a:solidFill>
                  <a:srgbClr val="2C8050"/>
                </a:solidFill>
                <a:latin typeface="Times New Roman" pitchFamily="18" charset="0"/>
                <a:cs typeface="Times New Roman" pitchFamily="18" charset="0"/>
              </a:rPr>
              <a:t>EnKF</a:t>
            </a:r>
            <a:endParaRPr lang="en-US" sz="1400" dirty="0">
              <a:solidFill>
                <a:srgbClr val="2C8050"/>
              </a:solidFill>
              <a:latin typeface="Times New Roman" pitchFamily="18" charset="0"/>
              <a:cs typeface="Times New Roman" pitchFamily="18" charset="0"/>
            </a:endParaRPr>
          </a:p>
        </p:txBody>
      </p:sp>
      <p:sp>
        <p:nvSpPr>
          <p:cNvPr id="17" name="TextBox 16"/>
          <p:cNvSpPr txBox="1"/>
          <p:nvPr/>
        </p:nvSpPr>
        <p:spPr>
          <a:xfrm>
            <a:off x="1446964" y="-44222"/>
            <a:ext cx="6031523" cy="461665"/>
          </a:xfrm>
          <a:prstGeom prst="rect">
            <a:avLst/>
          </a:prstGeom>
          <a:noFill/>
        </p:spPr>
        <p:txBody>
          <a:bodyPr wrap="none" rtlCol="0">
            <a:spAutoFit/>
          </a:bodyPr>
          <a:lstStyle/>
          <a:p>
            <a:pPr fontAlgn="auto">
              <a:spcBef>
                <a:spcPts val="0"/>
              </a:spcBef>
              <a:spcAft>
                <a:spcPts val="0"/>
              </a:spcAft>
            </a:pPr>
            <a:r>
              <a:rPr lang="en-US" b="1" dirty="0" smtClean="0">
                <a:solidFill>
                  <a:srgbClr val="FF0000"/>
                </a:solidFill>
                <a:latin typeface="Calibri"/>
              </a:rPr>
              <a:t>Verification of 3-h forecasts against soundings</a:t>
            </a:r>
            <a:endParaRPr lang="en-US" b="1" dirty="0">
              <a:solidFill>
                <a:srgbClr val="FF0000"/>
              </a:solidFill>
              <a:latin typeface="Calibri"/>
            </a:endParaRPr>
          </a:p>
        </p:txBody>
      </p:sp>
      <p:sp>
        <p:nvSpPr>
          <p:cNvPr id="3" name="TextBox 2"/>
          <p:cNvSpPr txBox="1"/>
          <p:nvPr/>
        </p:nvSpPr>
        <p:spPr>
          <a:xfrm>
            <a:off x="6400800" y="643938"/>
            <a:ext cx="946478" cy="369332"/>
          </a:xfrm>
          <a:prstGeom prst="rect">
            <a:avLst/>
          </a:prstGeom>
          <a:noFill/>
        </p:spPr>
        <p:txBody>
          <a:bodyPr wrap="none" rtlCol="0">
            <a:spAutoFit/>
          </a:bodyPr>
          <a:lstStyle/>
          <a:p>
            <a:pPr fontAlgn="auto">
              <a:spcBef>
                <a:spcPts val="0"/>
              </a:spcBef>
              <a:spcAft>
                <a:spcPts val="0"/>
              </a:spcAft>
            </a:pPr>
            <a:r>
              <a:rPr lang="en-US" sz="1800" dirty="0" smtClean="0">
                <a:solidFill>
                  <a:srgbClr val="FF0000"/>
                </a:solidFill>
                <a:latin typeface="Calibri"/>
              </a:rPr>
              <a:t>3 h </a:t>
            </a:r>
            <a:r>
              <a:rPr lang="en-US" sz="1800" dirty="0" err="1" smtClean="0">
                <a:solidFill>
                  <a:srgbClr val="FF0000"/>
                </a:solidFill>
                <a:latin typeface="Calibri"/>
              </a:rPr>
              <a:t>fcsts</a:t>
            </a:r>
            <a:endParaRPr lang="en-US" sz="1800" dirty="0">
              <a:solidFill>
                <a:srgbClr val="FF0000"/>
              </a:solidFill>
              <a:latin typeface="Calibri"/>
            </a:endParaRPr>
          </a:p>
        </p:txBody>
      </p:sp>
      <p:sp>
        <p:nvSpPr>
          <p:cNvPr id="18" name="TextBox 17"/>
          <p:cNvSpPr txBox="1"/>
          <p:nvPr/>
        </p:nvSpPr>
        <p:spPr>
          <a:xfrm>
            <a:off x="3455134" y="643938"/>
            <a:ext cx="946478" cy="369332"/>
          </a:xfrm>
          <a:prstGeom prst="rect">
            <a:avLst/>
          </a:prstGeom>
          <a:noFill/>
        </p:spPr>
        <p:txBody>
          <a:bodyPr wrap="none" rtlCol="0">
            <a:spAutoFit/>
          </a:bodyPr>
          <a:lstStyle/>
          <a:p>
            <a:pPr fontAlgn="auto">
              <a:spcBef>
                <a:spcPts val="0"/>
              </a:spcBef>
              <a:spcAft>
                <a:spcPts val="0"/>
              </a:spcAft>
            </a:pPr>
            <a:r>
              <a:rPr lang="en-US" sz="1800" dirty="0" smtClean="0">
                <a:solidFill>
                  <a:srgbClr val="FF0000"/>
                </a:solidFill>
                <a:latin typeface="Calibri"/>
              </a:rPr>
              <a:t>3 h </a:t>
            </a:r>
            <a:r>
              <a:rPr lang="en-US" sz="1800" dirty="0" err="1" smtClean="0">
                <a:solidFill>
                  <a:srgbClr val="FF0000"/>
                </a:solidFill>
                <a:latin typeface="Calibri"/>
              </a:rPr>
              <a:t>fcsts</a:t>
            </a:r>
            <a:endParaRPr lang="en-US" sz="1800" dirty="0">
              <a:solidFill>
                <a:srgbClr val="FF0000"/>
              </a:solidFill>
              <a:latin typeface="Calibri"/>
            </a:endParaRPr>
          </a:p>
        </p:txBody>
      </p:sp>
      <p:sp>
        <p:nvSpPr>
          <p:cNvPr id="19" name="TextBox 18"/>
          <p:cNvSpPr txBox="1"/>
          <p:nvPr/>
        </p:nvSpPr>
        <p:spPr>
          <a:xfrm>
            <a:off x="2637539" y="2960089"/>
            <a:ext cx="753732"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3h RH</a:t>
            </a:r>
            <a:endParaRPr lang="en-US" sz="1800" b="1" dirty="0">
              <a:solidFill>
                <a:srgbClr val="FF0000"/>
              </a:solidFill>
              <a:latin typeface="Calibri"/>
            </a:endParaRPr>
          </a:p>
        </p:txBody>
      </p:sp>
      <p:sp>
        <p:nvSpPr>
          <p:cNvPr id="21" name="TextBox 20"/>
          <p:cNvSpPr txBox="1"/>
          <p:nvPr/>
        </p:nvSpPr>
        <p:spPr>
          <a:xfrm>
            <a:off x="5105400" y="2934496"/>
            <a:ext cx="298480"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Calibri"/>
              </a:rPr>
              <a:t>T</a:t>
            </a:r>
            <a:endParaRPr lang="en-US" sz="1800" b="1" dirty="0">
              <a:solidFill>
                <a:srgbClr val="FF0000"/>
              </a:solidFill>
              <a:latin typeface="Calibri"/>
            </a:endParaRPr>
          </a:p>
        </p:txBody>
      </p:sp>
      <p:pic>
        <p:nvPicPr>
          <p:cNvPr id="23" name="Picture 2" descr="C:\matlab_program\enkf\fig\pointgroup1\UGRDADPUPAf3avever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65" t="2652" r="28822" b="2996"/>
          <a:stretch/>
        </p:blipFill>
        <p:spPr bwMode="auto">
          <a:xfrm>
            <a:off x="1548671" y="3634408"/>
            <a:ext cx="298548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matlab_program\enkf\fig\pointgroup1\VGRDADPUPAf3avever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59" t="2513" r="29752" b="3409"/>
          <a:stretch/>
        </p:blipFill>
        <p:spPr bwMode="auto">
          <a:xfrm>
            <a:off x="4534154" y="3634408"/>
            <a:ext cx="2961424" cy="32004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974980" y="6077961"/>
            <a:ext cx="351378"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Times New Roman" panose="02020603050405020304" pitchFamily="18" charset="0"/>
                <a:cs typeface="Times New Roman" panose="02020603050405020304" pitchFamily="18" charset="0"/>
              </a:rPr>
              <a:t>U</a:t>
            </a:r>
            <a:endParaRPr lang="en-US" sz="1800" b="1" dirty="0">
              <a:solidFill>
                <a:srgbClr val="FF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6415491" y="6077961"/>
            <a:ext cx="351378" cy="369332"/>
          </a:xfrm>
          <a:prstGeom prst="rect">
            <a:avLst/>
          </a:prstGeom>
          <a:noFill/>
        </p:spPr>
        <p:txBody>
          <a:bodyPr wrap="none" rtlCol="0">
            <a:spAutoFit/>
          </a:bodyPr>
          <a:lstStyle/>
          <a:p>
            <a:pPr fontAlgn="auto">
              <a:spcBef>
                <a:spcPts val="0"/>
              </a:spcBef>
              <a:spcAft>
                <a:spcPts val="0"/>
              </a:spcAft>
            </a:pPr>
            <a:r>
              <a:rPr lang="en-US" sz="1800" b="1" dirty="0" smtClean="0">
                <a:solidFill>
                  <a:srgbClr val="FF0000"/>
                </a:solidFill>
                <a:latin typeface="Times New Roman" panose="02020603050405020304" pitchFamily="18" charset="0"/>
                <a:cs typeface="Times New Roman" panose="02020603050405020304" pitchFamily="18" charset="0"/>
              </a:rPr>
              <a:t>V</a:t>
            </a:r>
            <a:endParaRPr lang="en-US" sz="1800" b="1" dirty="0">
              <a:solidFill>
                <a:srgbClr val="FF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6400800" y="1828800"/>
            <a:ext cx="2188741" cy="923330"/>
          </a:xfrm>
          <a:prstGeom prst="rect">
            <a:avLst/>
          </a:prstGeom>
          <a:noFill/>
        </p:spPr>
        <p:txBody>
          <a:bodyPr wrap="none" lIns="0" rIns="0" rtlCol="0">
            <a:spAutoFit/>
          </a:bodyPr>
          <a:lstStyle/>
          <a:p>
            <a:r>
              <a:rPr lang="en-US" sz="1800" dirty="0" err="1" smtClean="0">
                <a:solidFill>
                  <a:srgbClr val="0000FF"/>
                </a:solidFill>
                <a:latin typeface="Arial" pitchFamily="34" charset="0"/>
              </a:rPr>
              <a:t>Obs</a:t>
            </a:r>
            <a:r>
              <a:rPr lang="en-US" sz="1800" dirty="0" smtClean="0">
                <a:solidFill>
                  <a:srgbClr val="0000FF"/>
                </a:solidFill>
                <a:latin typeface="Arial" pitchFamily="34" charset="0"/>
              </a:rPr>
              <a:t>-type dependent </a:t>
            </a:r>
          </a:p>
          <a:p>
            <a:r>
              <a:rPr lang="en-US" sz="1800" dirty="0" smtClean="0">
                <a:solidFill>
                  <a:srgbClr val="0000FF"/>
                </a:solidFill>
                <a:latin typeface="Arial" pitchFamily="34" charset="0"/>
              </a:rPr>
              <a:t>Localization in </a:t>
            </a:r>
            <a:r>
              <a:rPr lang="en-US" sz="1800" dirty="0" err="1" smtClean="0">
                <a:solidFill>
                  <a:srgbClr val="0000FF"/>
                </a:solidFill>
                <a:latin typeface="Arial" pitchFamily="34" charset="0"/>
              </a:rPr>
              <a:t>EnKF</a:t>
            </a:r>
            <a:endParaRPr lang="en-US" sz="1800" dirty="0" smtClean="0">
              <a:solidFill>
                <a:srgbClr val="0000FF"/>
              </a:solidFill>
              <a:latin typeface="Arial" pitchFamily="34" charset="0"/>
            </a:endParaRPr>
          </a:p>
          <a:p>
            <a:r>
              <a:rPr lang="en-US" sz="1800" dirty="0" smtClean="0">
                <a:solidFill>
                  <a:srgbClr val="0000FF"/>
                </a:solidFill>
                <a:latin typeface="Arial" pitchFamily="34" charset="0"/>
              </a:rPr>
              <a:t>Key for the difference</a:t>
            </a:r>
          </a:p>
        </p:txBody>
      </p:sp>
      <p:cxnSp>
        <p:nvCxnSpPr>
          <p:cNvPr id="30" name="Straight Arrow Connector 29"/>
          <p:cNvCxnSpPr/>
          <p:nvPr/>
        </p:nvCxnSpPr>
        <p:spPr>
          <a:xfrm flipH="1">
            <a:off x="6084849" y="2774432"/>
            <a:ext cx="304800" cy="392625"/>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93789" y="2869551"/>
            <a:ext cx="769441" cy="923330"/>
          </a:xfrm>
          <a:prstGeom prst="rect">
            <a:avLst/>
          </a:prstGeom>
          <a:noFill/>
        </p:spPr>
        <p:txBody>
          <a:bodyPr wrap="none" lIns="0" rIns="0" rtlCol="0">
            <a:spAutoFit/>
          </a:bodyPr>
          <a:lstStyle/>
          <a:p>
            <a:r>
              <a:rPr lang="en-US" sz="1800" dirty="0" smtClean="0">
                <a:solidFill>
                  <a:srgbClr val="0000FF"/>
                </a:solidFill>
                <a:latin typeface="Arial" pitchFamily="34" charset="0"/>
              </a:rPr>
              <a:t>3h </a:t>
            </a:r>
            <a:r>
              <a:rPr lang="en-US" sz="1800" dirty="0" err="1" smtClean="0">
                <a:solidFill>
                  <a:srgbClr val="0000FF"/>
                </a:solidFill>
                <a:latin typeface="Arial" pitchFamily="34" charset="0"/>
              </a:rPr>
              <a:t>fcst</a:t>
            </a:r>
            <a:endParaRPr lang="en-US" sz="1800" dirty="0" smtClean="0">
              <a:solidFill>
                <a:srgbClr val="0000FF"/>
              </a:solidFill>
              <a:latin typeface="Arial" pitchFamily="34" charset="0"/>
            </a:endParaRPr>
          </a:p>
          <a:p>
            <a:r>
              <a:rPr lang="en-US" sz="1800" dirty="0" smtClean="0">
                <a:solidFill>
                  <a:srgbClr val="0000FF"/>
                </a:solidFill>
                <a:latin typeface="Arial" pitchFamily="34" charset="0"/>
              </a:rPr>
              <a:t>RMSE</a:t>
            </a:r>
          </a:p>
          <a:p>
            <a:r>
              <a:rPr lang="en-US" sz="1800" dirty="0" smtClean="0">
                <a:solidFill>
                  <a:srgbClr val="0000FF"/>
                </a:solidFill>
                <a:latin typeface="Arial" pitchFamily="34" charset="0"/>
              </a:rPr>
              <a:t>Profiles</a:t>
            </a:r>
          </a:p>
        </p:txBody>
      </p:sp>
    </p:spTree>
    <p:extLst>
      <p:ext uri="{BB962C8B-B14F-4D97-AF65-F5344CB8AC3E}">
        <p14:creationId xmlns:p14="http://schemas.microsoft.com/office/powerpoint/2010/main" val="68673970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descr="C:\matlab_program\enkf\fig\pointgroup7\Ctrl\RHCTR_T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5030"/>
            <a:ext cx="498763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matlab_program\enkf\fig\pointgroup7\Ctrl\TMPCTR_T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2233" y="835030"/>
            <a:ext cx="498763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matlab_program\enkf\fig\pointgroup7\Ctrl\UGRDCTR_T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578230"/>
            <a:ext cx="498763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C:\matlab_program\enkf\fig\pointgroup7\Ctrl\VGRDCTR_T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2233" y="3578230"/>
            <a:ext cx="4987636"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0293" y="201935"/>
            <a:ext cx="8287911" cy="461665"/>
          </a:xfrm>
          <a:prstGeom prst="rect">
            <a:avLst/>
          </a:prstGeom>
          <a:noFill/>
        </p:spPr>
        <p:txBody>
          <a:bodyPr wrap="none" rtlCol="0">
            <a:spAutoFit/>
          </a:bodyPr>
          <a:lstStyle/>
          <a:p>
            <a:pPr algn="ctr" fontAlgn="auto">
              <a:spcBef>
                <a:spcPts val="0"/>
              </a:spcBef>
              <a:spcAft>
                <a:spcPts val="0"/>
              </a:spcAft>
            </a:pPr>
            <a:r>
              <a:rPr lang="en-US" b="1" dirty="0" smtClean="0">
                <a:solidFill>
                  <a:srgbClr val="FF0000"/>
                </a:solidFill>
                <a:latin typeface="Times New Roman" panose="02020603050405020304" pitchFamily="18" charset="0"/>
                <a:cs typeface="Times New Roman" panose="02020603050405020304" pitchFamily="18" charset="0"/>
              </a:rPr>
              <a:t>3-h forecast RMSEs verified against soundings through cycles</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18052" y="6136907"/>
            <a:ext cx="779381" cy="369332"/>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08/12</a:t>
            </a:r>
            <a:endParaRPr lang="en-US" sz="1800" dirty="0">
              <a:solidFill>
                <a:srgbClr val="FF0000"/>
              </a:solidFill>
              <a:latin typeface="Tahoma" pitchFamily="34" charset="0"/>
            </a:endParaRPr>
          </a:p>
        </p:txBody>
      </p:sp>
      <p:sp>
        <p:nvSpPr>
          <p:cNvPr id="10" name="TextBox 9"/>
          <p:cNvSpPr txBox="1"/>
          <p:nvPr/>
        </p:nvSpPr>
        <p:spPr>
          <a:xfrm>
            <a:off x="4060850" y="6136764"/>
            <a:ext cx="1944763" cy="369332"/>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16/00 (day/hour)</a:t>
            </a:r>
            <a:endParaRPr lang="en-US" sz="1800" dirty="0">
              <a:solidFill>
                <a:srgbClr val="FF0000"/>
              </a:solidFill>
              <a:latin typeface="Tahoma" pitchFamily="34" charset="0"/>
            </a:endParaRPr>
          </a:p>
        </p:txBody>
      </p:sp>
      <p:sp>
        <p:nvSpPr>
          <p:cNvPr id="11" name="TextBox 10"/>
          <p:cNvSpPr txBox="1"/>
          <p:nvPr/>
        </p:nvSpPr>
        <p:spPr>
          <a:xfrm>
            <a:off x="2293982" y="6136907"/>
            <a:ext cx="779381" cy="369332"/>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12/12</a:t>
            </a:r>
            <a:endParaRPr lang="en-US" sz="1800" dirty="0">
              <a:solidFill>
                <a:srgbClr val="FF0000"/>
              </a:solidFill>
              <a:latin typeface="Tahoma" pitchFamily="34" charset="0"/>
            </a:endParaRPr>
          </a:p>
        </p:txBody>
      </p:sp>
      <p:sp>
        <p:nvSpPr>
          <p:cNvPr id="3" name="TextBox 2"/>
          <p:cNvSpPr txBox="1"/>
          <p:nvPr/>
        </p:nvSpPr>
        <p:spPr>
          <a:xfrm>
            <a:off x="2120348" y="1311965"/>
            <a:ext cx="529312" cy="369332"/>
          </a:xfrm>
          <a:prstGeom prst="rect">
            <a:avLst/>
          </a:prstGeom>
          <a:noFill/>
        </p:spPr>
        <p:txBody>
          <a:bodyPr wrap="none" rtlCol="0">
            <a:spAutoFit/>
          </a:bodyPr>
          <a:lstStyle/>
          <a:p>
            <a:pPr eaLnBrk="0" hangingPunct="0"/>
            <a:r>
              <a:rPr lang="en-US" sz="1800" b="1" dirty="0" smtClean="0">
                <a:solidFill>
                  <a:srgbClr val="FF0000"/>
                </a:solidFill>
                <a:latin typeface="Tahoma" pitchFamily="34" charset="0"/>
              </a:rPr>
              <a:t>RH</a:t>
            </a:r>
            <a:endParaRPr lang="en-US" sz="1800" b="1" dirty="0">
              <a:solidFill>
                <a:srgbClr val="FF0000"/>
              </a:solidFill>
              <a:latin typeface="Tahoma" pitchFamily="34" charset="0"/>
            </a:endParaRPr>
          </a:p>
        </p:txBody>
      </p:sp>
      <p:sp>
        <p:nvSpPr>
          <p:cNvPr id="13" name="TextBox 12"/>
          <p:cNvSpPr txBox="1"/>
          <p:nvPr/>
        </p:nvSpPr>
        <p:spPr>
          <a:xfrm>
            <a:off x="5254487" y="1265585"/>
            <a:ext cx="325730" cy="369332"/>
          </a:xfrm>
          <a:prstGeom prst="rect">
            <a:avLst/>
          </a:prstGeom>
          <a:noFill/>
        </p:spPr>
        <p:txBody>
          <a:bodyPr wrap="none" rtlCol="0">
            <a:spAutoFit/>
          </a:bodyPr>
          <a:lstStyle/>
          <a:p>
            <a:pPr eaLnBrk="0" hangingPunct="0"/>
            <a:r>
              <a:rPr lang="en-US" sz="1800" b="1" dirty="0">
                <a:solidFill>
                  <a:srgbClr val="FF0000"/>
                </a:solidFill>
                <a:latin typeface="Tahoma" pitchFamily="34" charset="0"/>
              </a:rPr>
              <a:t>T</a:t>
            </a:r>
          </a:p>
        </p:txBody>
      </p:sp>
      <p:sp>
        <p:nvSpPr>
          <p:cNvPr id="14" name="TextBox 13"/>
          <p:cNvSpPr txBox="1"/>
          <p:nvPr/>
        </p:nvSpPr>
        <p:spPr>
          <a:xfrm>
            <a:off x="715613" y="3962140"/>
            <a:ext cx="354584" cy="369332"/>
          </a:xfrm>
          <a:prstGeom prst="rect">
            <a:avLst/>
          </a:prstGeom>
          <a:noFill/>
        </p:spPr>
        <p:txBody>
          <a:bodyPr wrap="none" rtlCol="0">
            <a:spAutoFit/>
          </a:bodyPr>
          <a:lstStyle/>
          <a:p>
            <a:pPr eaLnBrk="0" hangingPunct="0"/>
            <a:r>
              <a:rPr lang="en-US" sz="1800" b="1" dirty="0" smtClean="0">
                <a:solidFill>
                  <a:srgbClr val="FF0000"/>
                </a:solidFill>
                <a:latin typeface="Tahoma" pitchFamily="34" charset="0"/>
              </a:rPr>
              <a:t>U</a:t>
            </a:r>
            <a:endParaRPr lang="en-US" sz="1800" b="1" dirty="0">
              <a:solidFill>
                <a:srgbClr val="FF0000"/>
              </a:solidFill>
              <a:latin typeface="Tahoma" pitchFamily="34" charset="0"/>
            </a:endParaRPr>
          </a:p>
        </p:txBody>
      </p:sp>
      <p:sp>
        <p:nvSpPr>
          <p:cNvPr id="15" name="TextBox 14"/>
          <p:cNvSpPr txBox="1"/>
          <p:nvPr/>
        </p:nvSpPr>
        <p:spPr>
          <a:xfrm>
            <a:off x="8425605" y="3962140"/>
            <a:ext cx="340158" cy="369332"/>
          </a:xfrm>
          <a:prstGeom prst="rect">
            <a:avLst/>
          </a:prstGeom>
          <a:noFill/>
        </p:spPr>
        <p:txBody>
          <a:bodyPr wrap="none" rtlCol="0">
            <a:spAutoFit/>
          </a:bodyPr>
          <a:lstStyle/>
          <a:p>
            <a:pPr eaLnBrk="0" hangingPunct="0"/>
            <a:r>
              <a:rPr lang="en-US" sz="1800" b="1" dirty="0">
                <a:solidFill>
                  <a:srgbClr val="FF0000"/>
                </a:solidFill>
                <a:latin typeface="Tahoma" pitchFamily="34" charset="0"/>
              </a:rPr>
              <a:t>V</a:t>
            </a:r>
          </a:p>
        </p:txBody>
      </p:sp>
      <p:sp>
        <p:nvSpPr>
          <p:cNvPr id="4" name="TextBox 3"/>
          <p:cNvSpPr txBox="1"/>
          <p:nvPr/>
        </p:nvSpPr>
        <p:spPr>
          <a:xfrm>
            <a:off x="7212417" y="1127299"/>
            <a:ext cx="553357" cy="369332"/>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GSI</a:t>
            </a:r>
            <a:endParaRPr lang="en-US" sz="1800" dirty="0">
              <a:solidFill>
                <a:prstClr val="black"/>
              </a:solidFill>
              <a:latin typeface="Tahoma" pitchFamily="34" charset="0"/>
            </a:endParaRPr>
          </a:p>
        </p:txBody>
      </p:sp>
      <p:sp>
        <p:nvSpPr>
          <p:cNvPr id="17" name="TextBox 16"/>
          <p:cNvSpPr txBox="1"/>
          <p:nvPr/>
        </p:nvSpPr>
        <p:spPr>
          <a:xfrm>
            <a:off x="2886335" y="3962140"/>
            <a:ext cx="553357" cy="369332"/>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GSI</a:t>
            </a:r>
            <a:endParaRPr lang="en-US" sz="1800" dirty="0">
              <a:solidFill>
                <a:prstClr val="black"/>
              </a:solidFill>
              <a:latin typeface="Tahoma" pitchFamily="34" charset="0"/>
            </a:endParaRPr>
          </a:p>
        </p:txBody>
      </p:sp>
      <p:sp>
        <p:nvSpPr>
          <p:cNvPr id="18" name="TextBox 17"/>
          <p:cNvSpPr txBox="1"/>
          <p:nvPr/>
        </p:nvSpPr>
        <p:spPr>
          <a:xfrm>
            <a:off x="7074997" y="3788958"/>
            <a:ext cx="553357" cy="369332"/>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GSI</a:t>
            </a:r>
            <a:endParaRPr lang="en-US" sz="1800" dirty="0">
              <a:solidFill>
                <a:prstClr val="black"/>
              </a:solidFill>
              <a:latin typeface="Tahoma" pitchFamily="34" charset="0"/>
            </a:endParaRPr>
          </a:p>
        </p:txBody>
      </p:sp>
      <p:sp>
        <p:nvSpPr>
          <p:cNvPr id="19" name="TextBox 18"/>
          <p:cNvSpPr txBox="1"/>
          <p:nvPr/>
        </p:nvSpPr>
        <p:spPr>
          <a:xfrm>
            <a:off x="1119880" y="1113709"/>
            <a:ext cx="553357" cy="369332"/>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GSI</a:t>
            </a:r>
            <a:endParaRPr lang="en-US" sz="1800" dirty="0">
              <a:solidFill>
                <a:prstClr val="black"/>
              </a:solidFill>
              <a:latin typeface="Tahoma" pitchFamily="34" charset="0"/>
            </a:endParaRPr>
          </a:p>
        </p:txBody>
      </p:sp>
      <p:pic>
        <p:nvPicPr>
          <p:cNvPr id="20" name="Picture 5" descr="C:\matlab_program\enkf\fig\pointgroup7\Ctrl\VGRDCTR_TS.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2456" t="64488" r="38606" b="14030"/>
          <a:stretch/>
        </p:blipFill>
        <p:spPr bwMode="auto">
          <a:xfrm>
            <a:off x="3659914" y="2947581"/>
            <a:ext cx="2351358" cy="14670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94087" y="6130689"/>
            <a:ext cx="849913" cy="369332"/>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8 days</a:t>
            </a:r>
            <a:endParaRPr lang="en-US" sz="1800" dirty="0">
              <a:solidFill>
                <a:srgbClr val="FF0000"/>
              </a:solidFill>
              <a:latin typeface="Tahoma" pitchFamily="34" charset="0"/>
            </a:endParaRPr>
          </a:p>
        </p:txBody>
      </p:sp>
    </p:spTree>
    <p:extLst>
      <p:ext uri="{BB962C8B-B14F-4D97-AF65-F5344CB8AC3E}">
        <p14:creationId xmlns:p14="http://schemas.microsoft.com/office/powerpoint/2010/main" val="1356961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4859" y="838200"/>
            <a:ext cx="6001643" cy="369332"/>
          </a:xfrm>
          <a:prstGeom prst="rect">
            <a:avLst/>
          </a:prstGeom>
          <a:noFill/>
        </p:spPr>
        <p:txBody>
          <a:bodyPr wrap="none" lIns="0" rIns="0" rtlCol="0">
            <a:spAutoFit/>
          </a:bodyPr>
          <a:lstStyle/>
          <a:p>
            <a:r>
              <a:rPr lang="en-US" sz="1800" dirty="0" smtClean="0">
                <a:solidFill>
                  <a:srgbClr val="0000FF"/>
                </a:solidFill>
                <a:latin typeface="Arial" pitchFamily="34" charset="0"/>
              </a:rPr>
              <a:t>GSS/ETS scores for Precipitation Forecasts on 13 km Grid</a:t>
            </a:r>
          </a:p>
        </p:txBody>
      </p:sp>
      <p:sp>
        <p:nvSpPr>
          <p:cNvPr id="6" name="TextBox 5"/>
          <p:cNvSpPr txBox="1"/>
          <p:nvPr/>
        </p:nvSpPr>
        <p:spPr>
          <a:xfrm>
            <a:off x="1714500" y="4907518"/>
            <a:ext cx="5963171" cy="369332"/>
          </a:xfrm>
          <a:prstGeom prst="rect">
            <a:avLst/>
          </a:prstGeom>
          <a:noFill/>
        </p:spPr>
        <p:txBody>
          <a:bodyPr wrap="none" lIns="0" rIns="0" rtlCol="0">
            <a:spAutoFit/>
          </a:bodyPr>
          <a:lstStyle/>
          <a:p>
            <a:r>
              <a:rPr lang="en-US" sz="1800" dirty="0" smtClean="0">
                <a:solidFill>
                  <a:srgbClr val="0000FF"/>
                </a:solidFill>
                <a:latin typeface="Arial" pitchFamily="34" charset="0"/>
              </a:rPr>
              <a:t>Positive Impact of Hybrid somewhat less than Pure EnKF</a:t>
            </a:r>
          </a:p>
        </p:txBody>
      </p:sp>
      <p:pic>
        <p:nvPicPr>
          <p:cNvPr id="335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86" y="1573083"/>
            <a:ext cx="3035714" cy="2642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5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000" y="1664277"/>
            <a:ext cx="3050000" cy="256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58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086" y="1676400"/>
            <a:ext cx="3035714" cy="273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641" t="65309" b="5767"/>
          <a:stretch/>
        </p:blipFill>
        <p:spPr bwMode="auto">
          <a:xfrm>
            <a:off x="1429790" y="2946420"/>
            <a:ext cx="1694410" cy="1112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3731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4024"/>
          <a:stretch/>
        </p:blipFill>
        <p:spPr bwMode="auto">
          <a:xfrm>
            <a:off x="14288" y="1290828"/>
            <a:ext cx="9113837" cy="480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288" y="1353312"/>
            <a:ext cx="9113837" cy="368834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prstClr val="white"/>
              </a:solidFill>
            </a:endParaRPr>
          </a:p>
        </p:txBody>
      </p:sp>
      <p:sp>
        <p:nvSpPr>
          <p:cNvPr id="6" name="Rectangle 5"/>
          <p:cNvSpPr/>
          <p:nvPr/>
        </p:nvSpPr>
        <p:spPr>
          <a:xfrm>
            <a:off x="12192" y="5212345"/>
            <a:ext cx="9113837" cy="10880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prstClr val="white"/>
              </a:solidFill>
            </a:endParaRPr>
          </a:p>
        </p:txBody>
      </p:sp>
      <p:sp>
        <p:nvSpPr>
          <p:cNvPr id="4" name="TextBox 3"/>
          <p:cNvSpPr txBox="1"/>
          <p:nvPr/>
        </p:nvSpPr>
        <p:spPr>
          <a:xfrm>
            <a:off x="2206752" y="2917883"/>
            <a:ext cx="987771" cy="461665"/>
          </a:xfrm>
          <a:prstGeom prst="rect">
            <a:avLst/>
          </a:prstGeom>
          <a:solidFill>
            <a:schemeClr val="bg1"/>
          </a:solidFill>
        </p:spPr>
        <p:txBody>
          <a:bodyPr wrap="none" rtlCol="0">
            <a:spAutoFit/>
          </a:bodyPr>
          <a:lstStyle/>
          <a:p>
            <a:pPr eaLnBrk="0" hangingPunct="0"/>
            <a:r>
              <a:rPr lang="en-US" b="1" dirty="0" err="1" smtClean="0">
                <a:solidFill>
                  <a:srgbClr val="FF0000"/>
                </a:solidFill>
                <a:latin typeface="Times New Roman" panose="02020603050405020304" pitchFamily="18" charset="0"/>
                <a:cs typeface="Times New Roman" panose="02020603050405020304" pitchFamily="18" charset="0"/>
              </a:rPr>
              <a:t>EnKF</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036063" y="5398955"/>
            <a:ext cx="1337802" cy="400110"/>
          </a:xfrm>
          <a:prstGeom prst="rect">
            <a:avLst/>
          </a:prstGeom>
          <a:solidFill>
            <a:schemeClr val="bg1"/>
          </a:solidFill>
        </p:spPr>
        <p:txBody>
          <a:bodyPr wrap="none" rtlCol="0">
            <a:spAutoFit/>
          </a:bodyPr>
          <a:lstStyle/>
          <a:p>
            <a:pPr eaLnBrk="0" hangingPunct="0"/>
            <a:r>
              <a:rPr lang="en-US" sz="2000" b="1" dirty="0" smtClean="0">
                <a:solidFill>
                  <a:srgbClr val="FF0000"/>
                </a:solidFill>
                <a:latin typeface="Times New Roman" panose="02020603050405020304" pitchFamily="18" charset="0"/>
                <a:cs typeface="Times New Roman" panose="02020603050405020304" pitchFamily="18" charset="0"/>
              </a:rPr>
              <a:t>En3DVAR</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08912" y="289766"/>
            <a:ext cx="7407436" cy="584775"/>
          </a:xfrm>
          <a:prstGeom prst="rect">
            <a:avLst/>
          </a:prstGeom>
          <a:noFill/>
        </p:spPr>
        <p:txBody>
          <a:bodyPr wrap="square" rtlCol="0">
            <a:spAutoFit/>
          </a:bodyPr>
          <a:lstStyle/>
          <a:p>
            <a:pPr algn="ctr" eaLnBrk="0" hangingPunct="0"/>
            <a:r>
              <a:rPr lang="en-US" sz="3200" b="1" dirty="0" smtClean="0">
                <a:solidFill>
                  <a:srgbClr val="FF0000"/>
                </a:solidFill>
                <a:latin typeface="Times New Roman" pitchFamily="18" charset="0"/>
                <a:cs typeface="Times New Roman" pitchFamily="18" charset="0"/>
              </a:rPr>
              <a:t>Dual-Resolution RR Hybrid System </a:t>
            </a:r>
            <a:endParaRPr lang="en-US" sz="3200" b="1" dirty="0">
              <a:solidFill>
                <a:srgbClr val="FF0000"/>
              </a:solidFill>
              <a:latin typeface="Times New Roman" pitchFamily="18" charset="0"/>
              <a:cs typeface="Times New Roman" pitchFamily="18" charset="0"/>
            </a:endParaRPr>
          </a:p>
        </p:txBody>
      </p:sp>
      <p:sp>
        <p:nvSpPr>
          <p:cNvPr id="10" name="TextBox 9"/>
          <p:cNvSpPr txBox="1"/>
          <p:nvPr/>
        </p:nvSpPr>
        <p:spPr>
          <a:xfrm>
            <a:off x="194734" y="1353312"/>
            <a:ext cx="863600" cy="369332"/>
          </a:xfrm>
          <a:prstGeom prst="rect">
            <a:avLst/>
          </a:prstGeom>
          <a:noFill/>
        </p:spPr>
        <p:txBody>
          <a:bodyPr wrap="square" rtlCol="0">
            <a:spAutoFit/>
          </a:bodyPr>
          <a:lstStyle/>
          <a:p>
            <a:pPr eaLnBrk="0" hangingPunct="0"/>
            <a:r>
              <a:rPr lang="en-US" sz="1800" b="1" dirty="0" smtClean="0">
                <a:solidFill>
                  <a:srgbClr val="0000FF"/>
                </a:solidFill>
                <a:latin typeface="Times New Roman" panose="02020603050405020304" pitchFamily="18" charset="0"/>
                <a:cs typeface="Times New Roman" panose="02020603050405020304" pitchFamily="18" charset="0"/>
              </a:rPr>
              <a:t>40 km</a:t>
            </a:r>
            <a:endParaRPr lang="en-US" sz="18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94734" y="5905087"/>
            <a:ext cx="863600" cy="369332"/>
          </a:xfrm>
          <a:prstGeom prst="rect">
            <a:avLst/>
          </a:prstGeom>
          <a:noFill/>
        </p:spPr>
        <p:txBody>
          <a:bodyPr wrap="square" rtlCol="0">
            <a:spAutoFit/>
          </a:bodyPr>
          <a:lstStyle/>
          <a:p>
            <a:pPr eaLnBrk="0" hangingPunct="0"/>
            <a:r>
              <a:rPr lang="en-US" sz="1800" b="1" dirty="0" smtClean="0">
                <a:solidFill>
                  <a:srgbClr val="FF0000"/>
                </a:solidFill>
                <a:latin typeface="Times New Roman" panose="02020603050405020304" pitchFamily="18" charset="0"/>
                <a:cs typeface="Times New Roman" panose="02020603050405020304" pitchFamily="18" charset="0"/>
              </a:rPr>
              <a:t>13 km</a:t>
            </a:r>
            <a:endParaRPr lang="en-US" sz="1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905135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descr="C:\matlab_program\enkf\fig\pointgroup3\avGSS1.25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8035" y="469053"/>
            <a:ext cx="3375381" cy="292608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C:\matlab_program\enkf\fig\pointgroup3\avGSS2.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1512" y="3491653"/>
            <a:ext cx="3375381" cy="29260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2684628934"/>
              </p:ext>
            </p:extLst>
          </p:nvPr>
        </p:nvGraphicFramePr>
        <p:xfrm>
          <a:off x="227678" y="530354"/>
          <a:ext cx="2272410" cy="2565400"/>
        </p:xfrm>
        <a:graphic>
          <a:graphicData uri="http://schemas.openxmlformats.org/drawingml/2006/table">
            <a:tbl>
              <a:tblPr firstRow="1" bandRow="1">
                <a:tableStyleId>{9D7B26C5-4107-4FEC-AEDC-1716B250A1EF}</a:tableStyleId>
              </a:tblPr>
              <a:tblGrid>
                <a:gridCol w="1095544"/>
                <a:gridCol w="1176866"/>
              </a:tblGrid>
              <a:tr h="375920">
                <a:tc>
                  <a:txBody>
                    <a:bodyPr/>
                    <a:lstStyle/>
                    <a:p>
                      <a:pPr algn="ctr"/>
                      <a:r>
                        <a:rPr lang="en-US" sz="1300" dirty="0" smtClean="0">
                          <a:latin typeface="Times New Roman" panose="02020603050405020304" pitchFamily="18" charset="0"/>
                          <a:cs typeface="Times New Roman" panose="02020603050405020304" pitchFamily="18" charset="0"/>
                        </a:rPr>
                        <a:t>Sensitivity Experiments</a:t>
                      </a:r>
                      <a:endParaRPr lang="en-US" sz="1300" dirty="0">
                        <a:latin typeface="Times New Roman" pitchFamily="18" charset="0"/>
                        <a:cs typeface="Times New Roman" pitchFamily="18" charset="0"/>
                      </a:endParaRPr>
                    </a:p>
                  </a:txBody>
                  <a:tcPr/>
                </a:tc>
                <a:tc>
                  <a:txBody>
                    <a:bodyPr/>
                    <a:lstStyle/>
                    <a:p>
                      <a:pPr algn="ctr"/>
                      <a:r>
                        <a:rPr lang="en-US" sz="1300" dirty="0" smtClean="0">
                          <a:latin typeface="Times New Roman" panose="02020603050405020304" pitchFamily="18" charset="0"/>
                          <a:cs typeface="Times New Roman" panose="02020603050405020304" pitchFamily="18" charset="0"/>
                        </a:rPr>
                        <a:t>Weight to ensemble covariance</a:t>
                      </a:r>
                      <a:endParaRPr lang="en-US" sz="1300" dirty="0">
                        <a:latin typeface="Times New Roman" pitchFamily="18" charset="0"/>
                        <a:cs typeface="Times New Roman" pitchFamily="18" charset="0"/>
                      </a:endParaRPr>
                    </a:p>
                  </a:txBody>
                  <a:tcPr/>
                </a:tc>
              </a:tr>
              <a:tr h="375920">
                <a:tc>
                  <a:txBody>
                    <a:bodyPr/>
                    <a:lstStyle/>
                    <a:p>
                      <a:pPr algn="ctr"/>
                      <a:r>
                        <a:rPr lang="en-US" sz="1300" dirty="0" smtClean="0">
                          <a:latin typeface="Times New Roman" panose="02020603050405020304" pitchFamily="18" charset="0"/>
                          <a:cs typeface="Times New Roman" panose="02020603050405020304" pitchFamily="18" charset="0"/>
                        </a:rPr>
                        <a:t>GSI13C</a:t>
                      </a:r>
                      <a:endParaRPr lang="en-US" sz="1300" dirty="0">
                        <a:latin typeface="Times New Roman" pitchFamily="18" charset="0"/>
                        <a:cs typeface="Times New Roman" pitchFamily="18" charset="0"/>
                      </a:endParaRPr>
                    </a:p>
                  </a:txBody>
                  <a:tcPr/>
                </a:tc>
                <a:tc>
                  <a:txBody>
                    <a:bodyPr/>
                    <a:lstStyle/>
                    <a:p>
                      <a:pPr algn="ctr"/>
                      <a:r>
                        <a:rPr lang="en-US" sz="1300" dirty="0" smtClean="0">
                          <a:latin typeface="Times New Roman" panose="02020603050405020304" pitchFamily="18" charset="0"/>
                          <a:cs typeface="Times New Roman" panose="02020603050405020304" pitchFamily="18" charset="0"/>
                        </a:rPr>
                        <a:t>0.0</a:t>
                      </a:r>
                      <a:endParaRPr lang="en-US" sz="1300" dirty="0">
                        <a:latin typeface="Times New Roman" pitchFamily="18" charset="0"/>
                        <a:cs typeface="Times New Roman" pitchFamily="18" charset="0"/>
                      </a:endParaRPr>
                    </a:p>
                  </a:txBody>
                  <a:tcPr/>
                </a:tc>
              </a:tr>
              <a:tr h="375920">
                <a:tc>
                  <a:txBody>
                    <a:bodyPr/>
                    <a:lstStyle/>
                    <a:p>
                      <a:pPr algn="ctr"/>
                      <a:r>
                        <a:rPr lang="en-US" sz="1300" dirty="0" smtClean="0">
                          <a:latin typeface="Times New Roman" panose="02020603050405020304" pitchFamily="18" charset="0"/>
                          <a:cs typeface="Times New Roman" panose="02020603050405020304" pitchFamily="18" charset="0"/>
                        </a:rPr>
                        <a:t>HybridD05</a:t>
                      </a:r>
                      <a:endParaRPr lang="en-US" sz="1300" dirty="0">
                        <a:latin typeface="Times New Roman" pitchFamily="18" charset="0"/>
                        <a:cs typeface="Times New Roman" pitchFamily="18" charset="0"/>
                      </a:endParaRPr>
                    </a:p>
                  </a:txBody>
                  <a:tcPr/>
                </a:tc>
                <a:tc>
                  <a:txBody>
                    <a:bodyPr/>
                    <a:lstStyle/>
                    <a:p>
                      <a:pPr algn="ctr"/>
                      <a:r>
                        <a:rPr lang="en-US" sz="1300" dirty="0" smtClean="0">
                          <a:latin typeface="Times New Roman" panose="02020603050405020304" pitchFamily="18" charset="0"/>
                          <a:cs typeface="Times New Roman" panose="02020603050405020304" pitchFamily="18" charset="0"/>
                        </a:rPr>
                        <a:t>0.5</a:t>
                      </a:r>
                      <a:endParaRPr lang="en-US" sz="1300" dirty="0">
                        <a:latin typeface="Times New Roman" pitchFamily="18" charset="0"/>
                        <a:cs typeface="Times New Roman" pitchFamily="18" charset="0"/>
                      </a:endParaRPr>
                    </a:p>
                  </a:txBody>
                  <a:tcPr/>
                </a:tc>
              </a:tr>
              <a:tr h="375920">
                <a:tc>
                  <a:txBody>
                    <a:bodyPr/>
                    <a:lstStyle/>
                    <a:p>
                      <a:pPr algn="ctr"/>
                      <a:r>
                        <a:rPr lang="en-US" sz="1300" dirty="0" smtClean="0">
                          <a:latin typeface="Times New Roman" panose="02020603050405020304" pitchFamily="18" charset="0"/>
                          <a:cs typeface="Times New Roman" panose="02020603050405020304" pitchFamily="18" charset="0"/>
                        </a:rPr>
                        <a:t>HybridD09</a:t>
                      </a:r>
                      <a:endParaRPr lang="en-US" sz="1300" dirty="0">
                        <a:latin typeface="Times New Roman" pitchFamily="18" charset="0"/>
                        <a:cs typeface="Times New Roman" pitchFamily="18" charset="0"/>
                      </a:endParaRPr>
                    </a:p>
                  </a:txBody>
                  <a:tcPr/>
                </a:tc>
                <a:tc>
                  <a:txBody>
                    <a:bodyPr/>
                    <a:lstStyle/>
                    <a:p>
                      <a:pPr algn="ctr"/>
                      <a:r>
                        <a:rPr lang="en-US" sz="1300" dirty="0" smtClean="0">
                          <a:latin typeface="Times New Roman" panose="02020603050405020304" pitchFamily="18" charset="0"/>
                          <a:cs typeface="Times New Roman" panose="02020603050405020304" pitchFamily="18" charset="0"/>
                        </a:rPr>
                        <a:t>0.9</a:t>
                      </a:r>
                      <a:endParaRPr lang="en-US" sz="1300" dirty="0">
                        <a:latin typeface="Times New Roman" pitchFamily="18" charset="0"/>
                        <a:cs typeface="Times New Roman" pitchFamily="18" charset="0"/>
                      </a:endParaRPr>
                    </a:p>
                  </a:txBody>
                  <a:tcPr/>
                </a:tc>
              </a:tr>
              <a:tr h="375920">
                <a:tc>
                  <a:txBody>
                    <a:bodyPr/>
                    <a:lstStyle/>
                    <a:p>
                      <a:pPr algn="ctr"/>
                      <a:r>
                        <a:rPr lang="en-US" sz="1300" dirty="0" smtClean="0">
                          <a:latin typeface="Times New Roman" pitchFamily="18" charset="0"/>
                          <a:cs typeface="Times New Roman" pitchFamily="18" charset="0"/>
                        </a:rPr>
                        <a:t>HybirdD10</a:t>
                      </a:r>
                      <a:endParaRPr lang="en-US" sz="1300" dirty="0">
                        <a:latin typeface="Times New Roman" pitchFamily="18" charset="0"/>
                        <a:cs typeface="Times New Roman" pitchFamily="18" charset="0"/>
                      </a:endParaRPr>
                    </a:p>
                  </a:txBody>
                  <a:tcPr/>
                </a:tc>
                <a:tc>
                  <a:txBody>
                    <a:bodyPr/>
                    <a:lstStyle/>
                    <a:p>
                      <a:pPr algn="ctr"/>
                      <a:r>
                        <a:rPr lang="en-US" sz="1300" dirty="0" smtClean="0">
                          <a:latin typeface="Times New Roman" pitchFamily="18" charset="0"/>
                          <a:cs typeface="Times New Roman" pitchFamily="18" charset="0"/>
                        </a:rPr>
                        <a:t>1.0</a:t>
                      </a:r>
                      <a:endParaRPr lang="en-US" sz="1300" dirty="0">
                        <a:latin typeface="Times New Roman" pitchFamily="18" charset="0"/>
                        <a:cs typeface="Times New Roman" pitchFamily="18" charset="0"/>
                      </a:endParaRPr>
                    </a:p>
                  </a:txBody>
                  <a:tcPr/>
                </a:tc>
              </a:tr>
              <a:tr h="375920">
                <a:tc>
                  <a:txBody>
                    <a:bodyPr/>
                    <a:lstStyle/>
                    <a:p>
                      <a:pPr algn="ctr"/>
                      <a:r>
                        <a:rPr lang="en-US" sz="1300" dirty="0" smtClean="0">
                          <a:latin typeface="Times New Roman" panose="02020603050405020304" pitchFamily="18" charset="0"/>
                          <a:cs typeface="Times New Roman" panose="02020603050405020304" pitchFamily="18" charset="0"/>
                        </a:rPr>
                        <a:t>Hybrid1W13</a:t>
                      </a:r>
                      <a:endParaRPr lang="en-US" sz="1300" dirty="0">
                        <a:latin typeface="Times New Roman" pitchFamily="18" charset="0"/>
                        <a:cs typeface="Times New Roman" pitchFamily="18" charset="0"/>
                      </a:endParaRPr>
                    </a:p>
                  </a:txBody>
                  <a:tcPr/>
                </a:tc>
                <a:tc>
                  <a:txBody>
                    <a:bodyPr/>
                    <a:lstStyle/>
                    <a:p>
                      <a:pPr algn="ctr"/>
                      <a:r>
                        <a:rPr lang="en-US" sz="1300" dirty="0" smtClean="0">
                          <a:latin typeface="Times New Roman" panose="02020603050405020304" pitchFamily="18" charset="0"/>
                          <a:cs typeface="Times New Roman" panose="02020603050405020304" pitchFamily="18" charset="0"/>
                        </a:rPr>
                        <a:t>/</a:t>
                      </a:r>
                      <a:endParaRPr lang="en-US" sz="1300" dirty="0">
                        <a:latin typeface="Times New Roman" pitchFamily="18" charset="0"/>
                        <a:cs typeface="Times New Roman" pitchFamily="18" charset="0"/>
                      </a:endParaRPr>
                    </a:p>
                  </a:txBody>
                  <a:tcPr/>
                </a:tc>
              </a:tr>
            </a:tbl>
          </a:graphicData>
        </a:graphic>
      </p:graphicFrame>
      <p:sp>
        <p:nvSpPr>
          <p:cNvPr id="2" name="TextBox 1"/>
          <p:cNvSpPr txBox="1"/>
          <p:nvPr/>
        </p:nvSpPr>
        <p:spPr>
          <a:xfrm>
            <a:off x="166254" y="3668500"/>
            <a:ext cx="2561512" cy="1815882"/>
          </a:xfrm>
          <a:prstGeom prst="rect">
            <a:avLst/>
          </a:prstGeom>
          <a:noFill/>
        </p:spPr>
        <p:txBody>
          <a:bodyPr wrap="square" rtlCol="0">
            <a:spAutoFit/>
          </a:bodyPr>
          <a:lstStyle/>
          <a:p>
            <a:pPr eaLnBrk="0" hangingPunct="0"/>
            <a:r>
              <a:rPr lang="en-US" sz="1600" dirty="0" smtClean="0">
                <a:solidFill>
                  <a:srgbClr val="FF0000"/>
                </a:solidFill>
                <a:latin typeface="Times New Roman" panose="02020603050405020304" pitchFamily="18" charset="0"/>
                <a:cs typeface="Times New Roman" panose="02020603050405020304" pitchFamily="18" charset="0"/>
              </a:rPr>
              <a:t>Hybrid1W13</a:t>
            </a:r>
            <a:r>
              <a:rPr lang="en-US" sz="1600" dirty="0" smtClean="0">
                <a:solidFill>
                  <a:prstClr val="black"/>
                </a:solidFill>
                <a:latin typeface="Times New Roman" panose="02020603050405020304" pitchFamily="18" charset="0"/>
                <a:cs typeface="Times New Roman" panose="02020603050405020304" pitchFamily="18" charset="0"/>
              </a:rPr>
              <a:t> is the 13 km forecasts launched from the interpolated fields from 40 km Hybrid1W_Ctl analyses.</a:t>
            </a:r>
          </a:p>
          <a:p>
            <a:pPr marL="285750" indent="-285750" eaLnBrk="0" hangingPunct="0">
              <a:buFont typeface="Arial" charset="0"/>
              <a:buChar char="•"/>
            </a:pPr>
            <a:endParaRPr lang="en-US" sz="1600" dirty="0" smtClean="0">
              <a:solidFill>
                <a:prstClr val="black"/>
              </a:solidFill>
              <a:latin typeface="Times New Roman" panose="02020603050405020304" pitchFamily="18" charset="0"/>
              <a:cs typeface="Times New Roman" panose="02020603050405020304" pitchFamily="18" charset="0"/>
            </a:endParaRPr>
          </a:p>
          <a:p>
            <a:pPr eaLnBrk="0" hangingPunct="0"/>
            <a:r>
              <a:rPr lang="en-US" sz="1600" dirty="0" smtClean="0">
                <a:solidFill>
                  <a:srgbClr val="FF0000"/>
                </a:solidFill>
                <a:latin typeface="Times New Roman" panose="02020603050405020304" pitchFamily="18" charset="0"/>
                <a:cs typeface="Times New Roman" panose="02020603050405020304" pitchFamily="18" charset="0"/>
              </a:rPr>
              <a:t>GSI13C</a:t>
            </a:r>
            <a:r>
              <a:rPr lang="en-US" sz="1600" dirty="0" smtClean="0">
                <a:solidFill>
                  <a:prstClr val="black"/>
                </a:solidFill>
                <a:latin typeface="Times New Roman" panose="02020603050405020304" pitchFamily="18" charset="0"/>
                <a:cs typeface="Times New Roman" panose="02020603050405020304" pitchFamily="18" charset="0"/>
              </a:rPr>
              <a:t> is the pure </a:t>
            </a:r>
            <a:r>
              <a:rPr lang="en-US" sz="1600" dirty="0">
                <a:solidFill>
                  <a:prstClr val="black"/>
                </a:solidFill>
                <a:latin typeface="Times New Roman" panose="02020603050405020304" pitchFamily="18" charset="0"/>
                <a:cs typeface="Times New Roman" panose="02020603050405020304" pitchFamily="18" charset="0"/>
              </a:rPr>
              <a:t>13 km GSI 3DVAR experiment</a:t>
            </a:r>
          </a:p>
        </p:txBody>
      </p:sp>
      <p:sp>
        <p:nvSpPr>
          <p:cNvPr id="3" name="TextBox 2"/>
          <p:cNvSpPr txBox="1"/>
          <p:nvPr/>
        </p:nvSpPr>
        <p:spPr>
          <a:xfrm>
            <a:off x="5820119" y="3693259"/>
            <a:ext cx="3086814" cy="2677656"/>
          </a:xfrm>
          <a:prstGeom prst="rect">
            <a:avLst/>
          </a:prstGeom>
          <a:noFill/>
        </p:spPr>
        <p:txBody>
          <a:bodyPr wrap="square" rtlCol="0">
            <a:spAutoFit/>
          </a:bodyPr>
          <a:lstStyle/>
          <a:p>
            <a:pPr marL="285750" indent="-285750" eaLnBrk="0" hangingPunct="0">
              <a:buFont typeface="Wingdings" panose="05000000000000000000" pitchFamily="2" charset="2"/>
              <a:buChar char="Ø"/>
            </a:pPr>
            <a:r>
              <a:rPr lang="en-US" sz="1400" dirty="0" smtClean="0">
                <a:solidFill>
                  <a:prstClr val="black"/>
                </a:solidFill>
                <a:latin typeface="Times New Roman" panose="02020603050405020304" pitchFamily="18" charset="0"/>
                <a:cs typeface="Times New Roman" panose="02020603050405020304" pitchFamily="18" charset="0"/>
              </a:rPr>
              <a:t>Dual-resolution improves precipitation skills for long time forecast at low threshold, and high thresholds.</a:t>
            </a:r>
          </a:p>
          <a:p>
            <a:pPr marL="285750" indent="-285750" eaLnBrk="0" hangingPunct="0">
              <a:buFont typeface="Wingdings" panose="05000000000000000000" pitchFamily="2" charset="2"/>
              <a:buChar char="Ø"/>
            </a:pPr>
            <a:endParaRPr lang="en-US" sz="1400" dirty="0" smtClean="0">
              <a:solidFill>
                <a:prstClr val="black"/>
              </a:solidFill>
              <a:latin typeface="Times New Roman" panose="02020603050405020304" pitchFamily="18" charset="0"/>
              <a:cs typeface="Times New Roman" panose="02020603050405020304" pitchFamily="18" charset="0"/>
            </a:endParaRPr>
          </a:p>
          <a:p>
            <a:pPr marL="285750" indent="-285750" eaLnBrk="0" hangingPunct="0">
              <a:buFont typeface="Wingdings" panose="05000000000000000000" pitchFamily="2" charset="2"/>
              <a:buChar char="Ø"/>
            </a:pPr>
            <a:r>
              <a:rPr lang="en-US" sz="1400" dirty="0" smtClean="0">
                <a:solidFill>
                  <a:prstClr val="black"/>
                </a:solidFill>
                <a:latin typeface="Times New Roman" panose="02020603050405020304" pitchFamily="18" charset="0"/>
                <a:cs typeface="Times New Roman" panose="02020603050405020304" pitchFamily="18" charset="0"/>
              </a:rPr>
              <a:t>Different from single-resolution 40 km hybrid experiments, dual-resolution using full ensemble covariance slightly outperforms those using half ensemble covariance.</a:t>
            </a:r>
          </a:p>
          <a:p>
            <a:pPr marL="285750" indent="-285750" eaLnBrk="0" hangingPunct="0">
              <a:buFont typeface="Wingdings" panose="05000000000000000000" pitchFamily="2" charset="2"/>
              <a:buChar char="Ø"/>
            </a:pPr>
            <a:endParaRPr lang="en-US" sz="1400" dirty="0" smtClean="0">
              <a:solidFill>
                <a:prstClr val="black"/>
              </a:solidFill>
              <a:latin typeface="Times New Roman" panose="02020603050405020304" pitchFamily="18" charset="0"/>
              <a:cs typeface="Times New Roman" panose="02020603050405020304" pitchFamily="18" charset="0"/>
            </a:endParaRPr>
          </a:p>
        </p:txBody>
      </p:sp>
      <p:pic>
        <p:nvPicPr>
          <p:cNvPr id="27655" name="Picture 7" descr="C:\matlab_program\enkf\fig\pointgroup3\avGSS0.1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1512" y="435188"/>
            <a:ext cx="3375381" cy="292608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flipV="1">
            <a:off x="6281530" y="1932093"/>
            <a:ext cx="132522" cy="3207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99947" y="1713562"/>
            <a:ext cx="924292" cy="369332"/>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HR-GSI</a:t>
            </a:r>
            <a:endParaRPr lang="en-US" sz="1800" dirty="0">
              <a:solidFill>
                <a:prstClr val="black"/>
              </a:solidFill>
              <a:latin typeface="Tahoma" pitchFamily="34" charset="0"/>
            </a:endParaRPr>
          </a:p>
        </p:txBody>
      </p:sp>
      <p:sp>
        <p:nvSpPr>
          <p:cNvPr id="14" name="TextBox 13"/>
          <p:cNvSpPr txBox="1"/>
          <p:nvPr/>
        </p:nvSpPr>
        <p:spPr>
          <a:xfrm>
            <a:off x="2993931" y="5546526"/>
            <a:ext cx="923651" cy="369332"/>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HR GSI</a:t>
            </a:r>
            <a:endParaRPr lang="en-US" sz="1800" dirty="0">
              <a:solidFill>
                <a:prstClr val="black"/>
              </a:solidFill>
              <a:latin typeface="Tahoma" pitchFamily="34" charset="0"/>
            </a:endParaRPr>
          </a:p>
        </p:txBody>
      </p:sp>
      <p:cxnSp>
        <p:nvCxnSpPr>
          <p:cNvPr id="15" name="Straight Arrow Connector 14"/>
          <p:cNvCxnSpPr/>
          <p:nvPr/>
        </p:nvCxnSpPr>
        <p:spPr>
          <a:xfrm flipH="1" flipV="1">
            <a:off x="3106573" y="5268688"/>
            <a:ext cx="132522" cy="3207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53301" y="2207355"/>
            <a:ext cx="924292" cy="369332"/>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HR-GSI</a:t>
            </a:r>
            <a:endParaRPr lang="en-US" sz="1800" dirty="0">
              <a:solidFill>
                <a:prstClr val="black"/>
              </a:solidFill>
              <a:latin typeface="Tahoma" pitchFamily="34" charset="0"/>
            </a:endParaRPr>
          </a:p>
        </p:txBody>
      </p:sp>
      <p:cxnSp>
        <p:nvCxnSpPr>
          <p:cNvPr id="17" name="Straight Arrow Connector 16"/>
          <p:cNvCxnSpPr/>
          <p:nvPr/>
        </p:nvCxnSpPr>
        <p:spPr>
          <a:xfrm flipH="1" flipV="1">
            <a:off x="3172834" y="1392785"/>
            <a:ext cx="132522" cy="3207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07693" y="4674107"/>
            <a:ext cx="1191545" cy="369332"/>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DR-hybrid</a:t>
            </a:r>
            <a:endParaRPr lang="en-US" sz="1800" dirty="0">
              <a:solidFill>
                <a:srgbClr val="FF0000"/>
              </a:solidFill>
              <a:latin typeface="Tahoma" pitchFamily="34" charset="0"/>
            </a:endParaRPr>
          </a:p>
        </p:txBody>
      </p:sp>
      <p:sp>
        <p:nvSpPr>
          <p:cNvPr id="20" name="TextBox 19"/>
          <p:cNvSpPr txBox="1"/>
          <p:nvPr/>
        </p:nvSpPr>
        <p:spPr>
          <a:xfrm>
            <a:off x="4403466" y="1949687"/>
            <a:ext cx="1149867" cy="369332"/>
          </a:xfrm>
          <a:prstGeom prst="rect">
            <a:avLst/>
          </a:prstGeom>
          <a:noFill/>
        </p:spPr>
        <p:txBody>
          <a:bodyPr wrap="none" rtlCol="0">
            <a:spAutoFit/>
          </a:bodyPr>
          <a:lstStyle/>
          <a:p>
            <a:pPr eaLnBrk="0" hangingPunct="0"/>
            <a:r>
              <a:rPr lang="en-US" sz="1800" dirty="0" smtClean="0">
                <a:solidFill>
                  <a:srgbClr val="CC66FF"/>
                </a:solidFill>
                <a:latin typeface="Tahoma" pitchFamily="34" charset="0"/>
              </a:rPr>
              <a:t>LR-hybrid</a:t>
            </a:r>
            <a:endParaRPr lang="en-US" sz="1800" dirty="0">
              <a:solidFill>
                <a:srgbClr val="CC66FF"/>
              </a:solidFill>
              <a:latin typeface="Tahoma" pitchFamily="34" charset="0"/>
            </a:endParaRPr>
          </a:p>
        </p:txBody>
      </p:sp>
      <p:cxnSp>
        <p:nvCxnSpPr>
          <p:cNvPr id="21" name="Straight Arrow Connector 20"/>
          <p:cNvCxnSpPr/>
          <p:nvPr/>
        </p:nvCxnSpPr>
        <p:spPr>
          <a:xfrm>
            <a:off x="4403466" y="5043439"/>
            <a:ext cx="0" cy="2712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4659775" y="1798857"/>
            <a:ext cx="109652" cy="257668"/>
          </a:xfrm>
          <a:prstGeom prst="straightConnector1">
            <a:avLst/>
          </a:prstGeom>
          <a:ln>
            <a:solidFill>
              <a:srgbClr val="CC66FF"/>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46287" y="-18411"/>
            <a:ext cx="2639505" cy="369332"/>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Precipitation ETS Scores</a:t>
            </a:r>
            <a:endParaRPr lang="en-US" sz="1800" dirty="0">
              <a:solidFill>
                <a:srgbClr val="FF0000"/>
              </a:solidFill>
              <a:latin typeface="Tahoma" pitchFamily="34" charset="0"/>
            </a:endParaRPr>
          </a:p>
        </p:txBody>
      </p:sp>
      <p:sp>
        <p:nvSpPr>
          <p:cNvPr id="25" name="TextBox 24"/>
          <p:cNvSpPr txBox="1"/>
          <p:nvPr/>
        </p:nvSpPr>
        <p:spPr>
          <a:xfrm>
            <a:off x="4266039" y="810491"/>
            <a:ext cx="1281120" cy="369332"/>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&gt;0.1mm/h</a:t>
            </a:r>
            <a:endParaRPr lang="en-US" sz="1800" dirty="0">
              <a:solidFill>
                <a:prstClr val="black"/>
              </a:solidFill>
              <a:latin typeface="Tahoma" pitchFamily="34" charset="0"/>
            </a:endParaRPr>
          </a:p>
        </p:txBody>
      </p:sp>
      <p:sp>
        <p:nvSpPr>
          <p:cNvPr id="29" name="TextBox 28"/>
          <p:cNvSpPr txBox="1"/>
          <p:nvPr/>
        </p:nvSpPr>
        <p:spPr>
          <a:xfrm>
            <a:off x="7315725" y="778225"/>
            <a:ext cx="1407758" cy="369332"/>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&gt;1.25mm/h</a:t>
            </a:r>
            <a:endParaRPr lang="en-US" sz="1800" dirty="0">
              <a:solidFill>
                <a:prstClr val="black"/>
              </a:solidFill>
              <a:latin typeface="Tahoma" pitchFamily="34" charset="0"/>
            </a:endParaRPr>
          </a:p>
        </p:txBody>
      </p:sp>
      <p:sp>
        <p:nvSpPr>
          <p:cNvPr id="30" name="TextBox 29"/>
          <p:cNvSpPr txBox="1"/>
          <p:nvPr/>
        </p:nvSpPr>
        <p:spPr>
          <a:xfrm>
            <a:off x="4272213" y="3789218"/>
            <a:ext cx="1281120" cy="369332"/>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&gt;2.5mm/h</a:t>
            </a:r>
            <a:endParaRPr lang="en-US" sz="1800" dirty="0">
              <a:solidFill>
                <a:prstClr val="black"/>
              </a:solidFill>
              <a:latin typeface="Tahoma" pitchFamily="34" charset="0"/>
            </a:endParaRPr>
          </a:p>
        </p:txBody>
      </p:sp>
      <p:sp>
        <p:nvSpPr>
          <p:cNvPr id="31" name="TextBox 30"/>
          <p:cNvSpPr txBox="1"/>
          <p:nvPr/>
        </p:nvSpPr>
        <p:spPr>
          <a:xfrm>
            <a:off x="4382626" y="1156164"/>
            <a:ext cx="1191545" cy="369332"/>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DR-hybrid</a:t>
            </a:r>
            <a:endParaRPr lang="en-US" sz="1800" dirty="0">
              <a:solidFill>
                <a:srgbClr val="FF0000"/>
              </a:solidFill>
              <a:latin typeface="Tahoma" pitchFamily="34" charset="0"/>
            </a:endParaRPr>
          </a:p>
        </p:txBody>
      </p:sp>
      <p:cxnSp>
        <p:nvCxnSpPr>
          <p:cNvPr id="32" name="Straight Arrow Connector 31"/>
          <p:cNvCxnSpPr/>
          <p:nvPr/>
        </p:nvCxnSpPr>
        <p:spPr>
          <a:xfrm>
            <a:off x="4906599" y="1460039"/>
            <a:ext cx="6174" cy="2223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66254" y="5686002"/>
            <a:ext cx="1462260" cy="646331"/>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LR  = 40 km</a:t>
            </a:r>
          </a:p>
          <a:p>
            <a:pPr eaLnBrk="0" hangingPunct="0"/>
            <a:r>
              <a:rPr lang="en-US" sz="1800" dirty="0" smtClean="0">
                <a:solidFill>
                  <a:srgbClr val="FF0000"/>
                </a:solidFill>
                <a:latin typeface="Tahoma" pitchFamily="34" charset="0"/>
              </a:rPr>
              <a:t>HR = 13 km</a:t>
            </a:r>
            <a:endParaRPr lang="en-US" sz="1800" dirty="0">
              <a:solidFill>
                <a:srgbClr val="FF0000"/>
              </a:solidFill>
              <a:latin typeface="Tahoma" pitchFamily="34" charset="0"/>
            </a:endParaRPr>
          </a:p>
        </p:txBody>
      </p:sp>
    </p:spTree>
    <p:extLst>
      <p:ext uri="{BB962C8B-B14F-4D97-AF65-F5344CB8AC3E}">
        <p14:creationId xmlns:p14="http://schemas.microsoft.com/office/powerpoint/2010/main" val="1211431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3" name="Picture 5" descr="C:\matlab_program\enkf\fig\pointgroup3\avGSS1.25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2069" y="636318"/>
            <a:ext cx="3375381" cy="292608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C:\matlab_program\enkf\fig\pointgroup3\avGSS2.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5546" y="3658918"/>
            <a:ext cx="3375381" cy="2926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84153" y="3860524"/>
            <a:ext cx="3086814" cy="2462213"/>
          </a:xfrm>
          <a:prstGeom prst="rect">
            <a:avLst/>
          </a:prstGeom>
          <a:noFill/>
        </p:spPr>
        <p:txBody>
          <a:bodyPr wrap="square" rtlCol="0">
            <a:spAutoFit/>
          </a:bodyPr>
          <a:lstStyle/>
          <a:p>
            <a:pPr marL="285750" indent="-285750" eaLnBrk="0" hangingPunct="0">
              <a:buFont typeface="Wingdings" panose="05000000000000000000" pitchFamily="2" charset="2"/>
              <a:buChar char="Ø"/>
            </a:pPr>
            <a:r>
              <a:rPr lang="en-US" sz="1400" dirty="0" smtClean="0">
                <a:solidFill>
                  <a:prstClr val="black"/>
                </a:solidFill>
                <a:latin typeface="Times New Roman" panose="02020603050405020304" pitchFamily="18" charset="0"/>
                <a:cs typeface="Times New Roman" panose="02020603050405020304" pitchFamily="18" charset="0"/>
              </a:rPr>
              <a:t>Dual-resolution improves precipitation skills for long time forecast at low threshold, and high thresholds.</a:t>
            </a:r>
          </a:p>
          <a:p>
            <a:pPr marL="285750" indent="-285750" eaLnBrk="0" hangingPunct="0">
              <a:buFont typeface="Wingdings" panose="05000000000000000000" pitchFamily="2" charset="2"/>
              <a:buChar char="Ø"/>
            </a:pPr>
            <a:endParaRPr lang="en-US" sz="1400" dirty="0" smtClean="0">
              <a:solidFill>
                <a:prstClr val="black"/>
              </a:solidFill>
              <a:latin typeface="Times New Roman" panose="02020603050405020304" pitchFamily="18" charset="0"/>
              <a:cs typeface="Times New Roman" panose="02020603050405020304" pitchFamily="18" charset="0"/>
            </a:endParaRPr>
          </a:p>
          <a:p>
            <a:pPr marL="285750" indent="-285750" eaLnBrk="0" hangingPunct="0">
              <a:buFont typeface="Wingdings" panose="05000000000000000000" pitchFamily="2" charset="2"/>
              <a:buChar char="Ø"/>
            </a:pPr>
            <a:r>
              <a:rPr lang="en-US" sz="1400" dirty="0" smtClean="0">
                <a:solidFill>
                  <a:prstClr val="black"/>
                </a:solidFill>
                <a:latin typeface="Times New Roman" panose="02020603050405020304" pitchFamily="18" charset="0"/>
                <a:cs typeface="Times New Roman" panose="02020603050405020304" pitchFamily="18" charset="0"/>
              </a:rPr>
              <a:t>Different from 40 km hybrid experiments, dual-resolution using full ensemble covariance slightly outperforms those using half ensemble covariance.</a:t>
            </a:r>
          </a:p>
          <a:p>
            <a:pPr marL="285750" indent="-285750" eaLnBrk="0" hangingPunct="0">
              <a:buFont typeface="Wingdings" panose="05000000000000000000" pitchFamily="2" charset="2"/>
              <a:buChar char="Ø"/>
            </a:pPr>
            <a:endParaRPr lang="en-US" sz="1400" dirty="0" smtClean="0">
              <a:solidFill>
                <a:prstClr val="black"/>
              </a:solidFill>
              <a:latin typeface="Times New Roman" panose="02020603050405020304" pitchFamily="18" charset="0"/>
              <a:cs typeface="Times New Roman" panose="02020603050405020304" pitchFamily="18" charset="0"/>
            </a:endParaRPr>
          </a:p>
        </p:txBody>
      </p:sp>
      <p:pic>
        <p:nvPicPr>
          <p:cNvPr id="27655" name="Picture 7" descr="C:\matlab_program\enkf\fig\pointgroup3\avGSS0.1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5546" y="602453"/>
            <a:ext cx="3375381" cy="292608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flipV="1">
            <a:off x="5545564" y="2099358"/>
            <a:ext cx="132522" cy="3207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63981" y="1880827"/>
            <a:ext cx="924292" cy="369332"/>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HR-GSI</a:t>
            </a:r>
            <a:endParaRPr lang="en-US" sz="1800" dirty="0">
              <a:solidFill>
                <a:prstClr val="black"/>
              </a:solidFill>
              <a:latin typeface="Tahoma" pitchFamily="34" charset="0"/>
            </a:endParaRPr>
          </a:p>
        </p:txBody>
      </p:sp>
      <p:sp>
        <p:nvSpPr>
          <p:cNvPr id="14" name="TextBox 13"/>
          <p:cNvSpPr txBox="1"/>
          <p:nvPr/>
        </p:nvSpPr>
        <p:spPr>
          <a:xfrm>
            <a:off x="2257965" y="5713791"/>
            <a:ext cx="923651" cy="369332"/>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HR GSI</a:t>
            </a:r>
            <a:endParaRPr lang="en-US" sz="1800" dirty="0">
              <a:solidFill>
                <a:prstClr val="black"/>
              </a:solidFill>
              <a:latin typeface="Tahoma" pitchFamily="34" charset="0"/>
            </a:endParaRPr>
          </a:p>
        </p:txBody>
      </p:sp>
      <p:cxnSp>
        <p:nvCxnSpPr>
          <p:cNvPr id="15" name="Straight Arrow Connector 14"/>
          <p:cNvCxnSpPr/>
          <p:nvPr/>
        </p:nvCxnSpPr>
        <p:spPr>
          <a:xfrm flipH="1" flipV="1">
            <a:off x="2370607" y="5435953"/>
            <a:ext cx="132522" cy="3207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17335" y="2374620"/>
            <a:ext cx="924292" cy="369332"/>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HR-GSI</a:t>
            </a:r>
            <a:endParaRPr lang="en-US" sz="1800" dirty="0">
              <a:solidFill>
                <a:prstClr val="black"/>
              </a:solidFill>
              <a:latin typeface="Tahoma" pitchFamily="34" charset="0"/>
            </a:endParaRPr>
          </a:p>
        </p:txBody>
      </p:sp>
      <p:cxnSp>
        <p:nvCxnSpPr>
          <p:cNvPr id="17" name="Straight Arrow Connector 16"/>
          <p:cNvCxnSpPr/>
          <p:nvPr/>
        </p:nvCxnSpPr>
        <p:spPr>
          <a:xfrm flipH="1" flipV="1">
            <a:off x="2436868" y="1560050"/>
            <a:ext cx="132522" cy="3207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071727" y="4841372"/>
            <a:ext cx="1191545" cy="369332"/>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DR-hybrid</a:t>
            </a:r>
            <a:endParaRPr lang="en-US" sz="1800" dirty="0">
              <a:solidFill>
                <a:srgbClr val="FF0000"/>
              </a:solidFill>
              <a:latin typeface="Tahoma" pitchFamily="34" charset="0"/>
            </a:endParaRPr>
          </a:p>
        </p:txBody>
      </p:sp>
      <p:sp>
        <p:nvSpPr>
          <p:cNvPr id="20" name="TextBox 19"/>
          <p:cNvSpPr txBox="1"/>
          <p:nvPr/>
        </p:nvSpPr>
        <p:spPr>
          <a:xfrm>
            <a:off x="3667500" y="2116952"/>
            <a:ext cx="1149867" cy="369332"/>
          </a:xfrm>
          <a:prstGeom prst="rect">
            <a:avLst/>
          </a:prstGeom>
          <a:noFill/>
        </p:spPr>
        <p:txBody>
          <a:bodyPr wrap="none" rtlCol="0">
            <a:spAutoFit/>
          </a:bodyPr>
          <a:lstStyle/>
          <a:p>
            <a:pPr eaLnBrk="0" hangingPunct="0"/>
            <a:r>
              <a:rPr lang="en-US" sz="1800" dirty="0" smtClean="0">
                <a:solidFill>
                  <a:srgbClr val="CC66FF"/>
                </a:solidFill>
                <a:latin typeface="Tahoma" pitchFamily="34" charset="0"/>
              </a:rPr>
              <a:t>LR-hybrid</a:t>
            </a:r>
            <a:endParaRPr lang="en-US" sz="1800" dirty="0">
              <a:solidFill>
                <a:srgbClr val="CC66FF"/>
              </a:solidFill>
              <a:latin typeface="Tahoma" pitchFamily="34" charset="0"/>
            </a:endParaRPr>
          </a:p>
        </p:txBody>
      </p:sp>
      <p:cxnSp>
        <p:nvCxnSpPr>
          <p:cNvPr id="21" name="Straight Arrow Connector 20"/>
          <p:cNvCxnSpPr/>
          <p:nvPr/>
        </p:nvCxnSpPr>
        <p:spPr>
          <a:xfrm>
            <a:off x="3667500" y="5210704"/>
            <a:ext cx="0" cy="2712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923809" y="1966122"/>
            <a:ext cx="109652" cy="257668"/>
          </a:xfrm>
          <a:prstGeom prst="straightConnector1">
            <a:avLst/>
          </a:prstGeom>
          <a:ln>
            <a:solidFill>
              <a:srgbClr val="CC66FF"/>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363981" y="15616"/>
            <a:ext cx="5671168" cy="461665"/>
          </a:xfrm>
          <a:prstGeom prst="rect">
            <a:avLst/>
          </a:prstGeom>
          <a:noFill/>
        </p:spPr>
        <p:txBody>
          <a:bodyPr wrap="none" rtlCol="0">
            <a:spAutoFit/>
          </a:bodyPr>
          <a:lstStyle/>
          <a:p>
            <a:pPr eaLnBrk="0" hangingPunct="0"/>
            <a:r>
              <a:rPr lang="en-US" dirty="0" smtClean="0">
                <a:solidFill>
                  <a:srgbClr val="FF0000"/>
                </a:solidFill>
                <a:latin typeface="Tahoma" pitchFamily="34" charset="0"/>
              </a:rPr>
              <a:t>Hourly Precipitation Forecast ETS Scores</a:t>
            </a:r>
            <a:endParaRPr lang="en-US" dirty="0">
              <a:solidFill>
                <a:srgbClr val="FF0000"/>
              </a:solidFill>
              <a:latin typeface="Tahoma" pitchFamily="34" charset="0"/>
            </a:endParaRPr>
          </a:p>
        </p:txBody>
      </p:sp>
      <p:sp>
        <p:nvSpPr>
          <p:cNvPr id="25" name="TextBox 24"/>
          <p:cNvSpPr txBox="1"/>
          <p:nvPr/>
        </p:nvSpPr>
        <p:spPr>
          <a:xfrm>
            <a:off x="3530073" y="977756"/>
            <a:ext cx="1281120" cy="369332"/>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&gt;0.1mm/h</a:t>
            </a:r>
            <a:endParaRPr lang="en-US" sz="1800" dirty="0">
              <a:solidFill>
                <a:prstClr val="black"/>
              </a:solidFill>
              <a:latin typeface="Tahoma" pitchFamily="34" charset="0"/>
            </a:endParaRPr>
          </a:p>
        </p:txBody>
      </p:sp>
      <p:sp>
        <p:nvSpPr>
          <p:cNvPr id="29" name="TextBox 28"/>
          <p:cNvSpPr txBox="1"/>
          <p:nvPr/>
        </p:nvSpPr>
        <p:spPr>
          <a:xfrm>
            <a:off x="6579759" y="945490"/>
            <a:ext cx="1407758" cy="369332"/>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&gt;1.25mm/h</a:t>
            </a:r>
            <a:endParaRPr lang="en-US" sz="1800" dirty="0">
              <a:solidFill>
                <a:prstClr val="black"/>
              </a:solidFill>
              <a:latin typeface="Tahoma" pitchFamily="34" charset="0"/>
            </a:endParaRPr>
          </a:p>
        </p:txBody>
      </p:sp>
      <p:sp>
        <p:nvSpPr>
          <p:cNvPr id="30" name="TextBox 29"/>
          <p:cNvSpPr txBox="1"/>
          <p:nvPr/>
        </p:nvSpPr>
        <p:spPr>
          <a:xfrm>
            <a:off x="3536247" y="3956483"/>
            <a:ext cx="1281120" cy="369332"/>
          </a:xfrm>
          <a:prstGeom prst="rect">
            <a:avLst/>
          </a:prstGeom>
          <a:noFill/>
        </p:spPr>
        <p:txBody>
          <a:bodyPr wrap="none" rtlCol="0">
            <a:spAutoFit/>
          </a:bodyPr>
          <a:lstStyle/>
          <a:p>
            <a:pPr eaLnBrk="0" hangingPunct="0"/>
            <a:r>
              <a:rPr lang="en-US" sz="1800" dirty="0" smtClean="0">
                <a:solidFill>
                  <a:prstClr val="black"/>
                </a:solidFill>
                <a:latin typeface="Tahoma" pitchFamily="34" charset="0"/>
              </a:rPr>
              <a:t>&gt;2.5mm/h</a:t>
            </a:r>
            <a:endParaRPr lang="en-US" sz="1800" dirty="0">
              <a:solidFill>
                <a:prstClr val="black"/>
              </a:solidFill>
              <a:latin typeface="Tahoma" pitchFamily="34" charset="0"/>
            </a:endParaRPr>
          </a:p>
        </p:txBody>
      </p:sp>
      <p:sp>
        <p:nvSpPr>
          <p:cNvPr id="31" name="TextBox 30"/>
          <p:cNvSpPr txBox="1"/>
          <p:nvPr/>
        </p:nvSpPr>
        <p:spPr>
          <a:xfrm>
            <a:off x="3646660" y="1323429"/>
            <a:ext cx="1191545" cy="369332"/>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DR-hybrid</a:t>
            </a:r>
            <a:endParaRPr lang="en-US" sz="1800" dirty="0">
              <a:solidFill>
                <a:srgbClr val="FF0000"/>
              </a:solidFill>
              <a:latin typeface="Tahoma" pitchFamily="34" charset="0"/>
            </a:endParaRPr>
          </a:p>
        </p:txBody>
      </p:sp>
      <p:cxnSp>
        <p:nvCxnSpPr>
          <p:cNvPr id="32" name="Straight Arrow Connector 31"/>
          <p:cNvCxnSpPr/>
          <p:nvPr/>
        </p:nvCxnSpPr>
        <p:spPr>
          <a:xfrm>
            <a:off x="4170633" y="1627304"/>
            <a:ext cx="6174" cy="2223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66254" y="839256"/>
            <a:ext cx="1462260" cy="646331"/>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LR  = 40 km</a:t>
            </a:r>
          </a:p>
          <a:p>
            <a:pPr eaLnBrk="0" hangingPunct="0"/>
            <a:r>
              <a:rPr lang="en-US" sz="1800" dirty="0" smtClean="0">
                <a:solidFill>
                  <a:srgbClr val="FF0000"/>
                </a:solidFill>
                <a:latin typeface="Tahoma" pitchFamily="34" charset="0"/>
              </a:rPr>
              <a:t>HR = 13 km</a:t>
            </a:r>
            <a:endParaRPr lang="en-US" sz="1800" dirty="0">
              <a:solidFill>
                <a:srgbClr val="FF0000"/>
              </a:solidFill>
              <a:latin typeface="Tahoma" pitchFamily="34" charset="0"/>
            </a:endParaRPr>
          </a:p>
        </p:txBody>
      </p:sp>
    </p:spTree>
    <p:extLst>
      <p:ext uri="{BB962C8B-B14F-4D97-AF65-F5344CB8AC3E}">
        <p14:creationId xmlns:p14="http://schemas.microsoft.com/office/powerpoint/2010/main" val="2611692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49" y="234770"/>
            <a:ext cx="8229600" cy="715962"/>
          </a:xfrm>
        </p:spPr>
        <p:txBody>
          <a:bodyPr>
            <a:normAutofit/>
          </a:bodyPr>
          <a:lstStyle/>
          <a:p>
            <a:r>
              <a:rPr lang="en-US" sz="3600" dirty="0" smtClean="0">
                <a:solidFill>
                  <a:srgbClr val="FF0000"/>
                </a:solidFill>
                <a:latin typeface="Times New Roman" pitchFamily="18" charset="0"/>
                <a:cs typeface="Times New Roman" pitchFamily="18" charset="0"/>
              </a:rPr>
              <a:t>Summary</a:t>
            </a:r>
            <a:endParaRPr lang="en-US" sz="36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529937" y="1079547"/>
            <a:ext cx="8229600" cy="4525963"/>
          </a:xfrm>
        </p:spPr>
        <p:txBody>
          <a:bodyPr>
            <a:noAutofit/>
          </a:bodyPr>
          <a:lstStyle/>
          <a:p>
            <a:pPr>
              <a:spcBef>
                <a:spcPts val="1200"/>
              </a:spcBef>
            </a:pPr>
            <a:r>
              <a:rPr lang="en-US" sz="2000" dirty="0" smtClean="0">
                <a:latin typeface="Times New Roman" pitchFamily="18" charset="0"/>
                <a:cs typeface="Times New Roman" pitchFamily="18" charset="0"/>
              </a:rPr>
              <a:t>The GSI-based </a:t>
            </a:r>
            <a:r>
              <a:rPr lang="en-US" sz="2000" dirty="0" err="1" smtClean="0">
                <a:solidFill>
                  <a:srgbClr val="FF0000"/>
                </a:solidFill>
                <a:latin typeface="Times New Roman" pitchFamily="18" charset="0"/>
                <a:cs typeface="Times New Roman" pitchFamily="18" charset="0"/>
              </a:rPr>
              <a:t>EnKF</a:t>
            </a:r>
            <a:r>
              <a:rPr lang="en-US" sz="2000" dirty="0" smtClean="0">
                <a:solidFill>
                  <a:srgbClr val="FF0000"/>
                </a:solidFill>
                <a:latin typeface="Times New Roman" pitchFamily="18" charset="0"/>
                <a:cs typeface="Times New Roman" pitchFamily="18" charset="0"/>
              </a:rPr>
              <a:t>, and EnKF-En3DVAR hybrid DA systems are established </a:t>
            </a:r>
            <a:r>
              <a:rPr lang="en-US" sz="2000" dirty="0" smtClean="0">
                <a:latin typeface="Times New Roman" pitchFamily="18" charset="0"/>
                <a:cs typeface="Times New Roman" pitchFamily="18" charset="0"/>
              </a:rPr>
              <a:t>for the Rapid Refresh system</a:t>
            </a:r>
            <a:endParaRPr lang="en-US" sz="2000" dirty="0">
              <a:latin typeface="Times New Roman" pitchFamily="18" charset="0"/>
              <a:cs typeface="Times New Roman" pitchFamily="18" charset="0"/>
            </a:endParaRPr>
          </a:p>
          <a:p>
            <a:pPr>
              <a:spcBef>
                <a:spcPts val="1200"/>
              </a:spcBef>
            </a:pPr>
            <a:r>
              <a:rPr lang="en-US" sz="2000" dirty="0" err="1" smtClean="0">
                <a:latin typeface="Times New Roman" pitchFamily="18" charset="0"/>
                <a:cs typeface="Times New Roman" pitchFamily="18" charset="0"/>
              </a:rPr>
              <a:t>EnKF</a:t>
            </a:r>
            <a:r>
              <a:rPr lang="en-US" sz="2000" dirty="0" smtClean="0">
                <a:latin typeface="Times New Roman" pitchFamily="18" charset="0"/>
                <a:cs typeface="Times New Roman" pitchFamily="18" charset="0"/>
              </a:rPr>
              <a:t> running at reduced 40-km resolution </a:t>
            </a:r>
            <a:r>
              <a:rPr lang="en-US" sz="2000" dirty="0" smtClean="0">
                <a:solidFill>
                  <a:srgbClr val="FF0000"/>
                </a:solidFill>
                <a:latin typeface="Times New Roman" pitchFamily="18" charset="0"/>
                <a:cs typeface="Times New Roman" pitchFamily="18" charset="0"/>
              </a:rPr>
              <a:t>out-performs similarly configured GSI </a:t>
            </a:r>
            <a:r>
              <a:rPr lang="en-US" sz="2000" dirty="0" smtClean="0">
                <a:latin typeface="Times New Roman" pitchFamily="18" charset="0"/>
                <a:cs typeface="Times New Roman" pitchFamily="18" charset="0"/>
              </a:rPr>
              <a:t>for both conventional state variables and for precipitation forecasts produced on 13 km grid. </a:t>
            </a:r>
          </a:p>
          <a:p>
            <a:pPr>
              <a:spcBef>
                <a:spcPts val="1200"/>
              </a:spcBef>
            </a:pPr>
            <a:r>
              <a:rPr lang="en-US" sz="2000" dirty="0" smtClean="0">
                <a:latin typeface="Times New Roman" pitchFamily="18" charset="0"/>
                <a:cs typeface="Times New Roman" pitchFamily="18" charset="0"/>
              </a:rPr>
              <a:t>The use of </a:t>
            </a:r>
            <a:r>
              <a:rPr lang="en-US" sz="2000" dirty="0" smtClean="0">
                <a:solidFill>
                  <a:srgbClr val="FF0000"/>
                </a:solidFill>
                <a:latin typeface="Times New Roman" pitchFamily="18" charset="0"/>
                <a:cs typeface="Times New Roman" pitchFamily="18" charset="0"/>
              </a:rPr>
              <a:t>multiple physics </a:t>
            </a:r>
            <a:r>
              <a:rPr lang="en-US" sz="2000" dirty="0" smtClean="0">
                <a:latin typeface="Times New Roman" pitchFamily="18" charset="0"/>
                <a:cs typeface="Times New Roman" pitchFamily="18" charset="0"/>
              </a:rPr>
              <a:t>further improves the </a:t>
            </a:r>
            <a:r>
              <a:rPr lang="en-US" sz="2000" dirty="0" err="1" smtClean="0">
                <a:latin typeface="Times New Roman" pitchFamily="18" charset="0"/>
                <a:cs typeface="Times New Roman" pitchFamily="18" charset="0"/>
              </a:rPr>
              <a:t>EnKF</a:t>
            </a:r>
            <a:r>
              <a:rPr lang="en-US" sz="2000" dirty="0" smtClean="0">
                <a:latin typeface="Times New Roman" pitchFamily="18" charset="0"/>
                <a:cs typeface="Times New Roman" pitchFamily="18" charset="0"/>
              </a:rPr>
              <a:t> results, especially at the lower levels. </a:t>
            </a:r>
          </a:p>
          <a:p>
            <a:pPr>
              <a:spcBef>
                <a:spcPts val="1200"/>
              </a:spcBef>
            </a:pPr>
            <a:r>
              <a:rPr lang="en-US" sz="2000" dirty="0" smtClean="0">
                <a:latin typeface="Times New Roman" pitchFamily="18" charset="0"/>
                <a:cs typeface="Times New Roman" pitchFamily="18" charset="0"/>
              </a:rPr>
              <a:t>The use of</a:t>
            </a:r>
            <a:r>
              <a:rPr lang="en-US" sz="2000" dirty="0" smtClean="0">
                <a:solidFill>
                  <a:srgbClr val="FF0000"/>
                </a:solidFill>
                <a:latin typeface="Times New Roman" pitchFamily="18" charset="0"/>
                <a:cs typeface="Times New Roman" pitchFamily="18" charset="0"/>
              </a:rPr>
              <a:t> height- and observation-type-dependent localization radii </a:t>
            </a:r>
            <a:r>
              <a:rPr lang="en-US" sz="2000" dirty="0" smtClean="0">
                <a:latin typeface="Times New Roman" pitchFamily="18" charset="0"/>
                <a:cs typeface="Times New Roman" pitchFamily="18" charset="0"/>
              </a:rPr>
              <a:t>improves </a:t>
            </a:r>
            <a:r>
              <a:rPr lang="en-US" sz="2000" dirty="0" err="1" smtClean="0">
                <a:latin typeface="Times New Roman" pitchFamily="18" charset="0"/>
                <a:cs typeface="Times New Roman" pitchFamily="18" charset="0"/>
              </a:rPr>
              <a:t>EnKF</a:t>
            </a:r>
            <a:r>
              <a:rPr lang="en-US" sz="2000" dirty="0" smtClean="0">
                <a:latin typeface="Times New Roman" pitchFamily="18" charset="0"/>
                <a:cs typeface="Times New Roman" pitchFamily="18" charset="0"/>
              </a:rPr>
              <a:t> results.</a:t>
            </a:r>
          </a:p>
          <a:p>
            <a:pPr>
              <a:spcBef>
                <a:spcPts val="1200"/>
              </a:spcBef>
            </a:pPr>
            <a:r>
              <a:rPr lang="en-US" sz="2000" dirty="0" smtClean="0">
                <a:latin typeface="Times New Roman" pitchFamily="18" charset="0"/>
                <a:cs typeface="Times New Roman" pitchFamily="18" charset="0"/>
              </a:rPr>
              <a:t>Coupled with single-physics </a:t>
            </a:r>
            <a:r>
              <a:rPr lang="en-US" sz="2000" dirty="0" err="1" smtClean="0">
                <a:latin typeface="Times New Roman" pitchFamily="18" charset="0"/>
                <a:cs typeface="Times New Roman" pitchFamily="18" charset="0"/>
              </a:rPr>
              <a:t>EnKF</a:t>
            </a:r>
            <a:r>
              <a:rPr lang="en-US" sz="2000" dirty="0" smtClean="0">
                <a:latin typeface="Times New Roman" pitchFamily="18" charset="0"/>
                <a:cs typeface="Times New Roman" pitchFamily="18" charset="0"/>
              </a:rPr>
              <a:t>, the single-resolution </a:t>
            </a:r>
            <a:r>
              <a:rPr lang="en-US" sz="2000" dirty="0" smtClean="0">
                <a:solidFill>
                  <a:srgbClr val="FF0000"/>
                </a:solidFill>
                <a:latin typeface="Times New Roman" pitchFamily="18" charset="0"/>
                <a:cs typeface="Times New Roman" pitchFamily="18" charset="0"/>
              </a:rPr>
              <a:t>hybrid further improves the pure </a:t>
            </a:r>
            <a:r>
              <a:rPr lang="en-US" sz="2000" dirty="0" err="1" smtClean="0">
                <a:solidFill>
                  <a:srgbClr val="FF0000"/>
                </a:solidFill>
                <a:latin typeface="Times New Roman" pitchFamily="18" charset="0"/>
                <a:cs typeface="Times New Roman" pitchFamily="18" charset="0"/>
              </a:rPr>
              <a:t>EnKF</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for conventional variable, but not for precipitation.</a:t>
            </a:r>
          </a:p>
          <a:p>
            <a:pPr>
              <a:spcBef>
                <a:spcPts val="1200"/>
              </a:spcBef>
            </a:pPr>
            <a:r>
              <a:rPr lang="en-US" sz="2000" dirty="0">
                <a:latin typeface="Times New Roman" pitchFamily="18" charset="0"/>
                <a:cs typeface="Times New Roman" pitchFamily="18" charset="0"/>
              </a:rPr>
              <a:t>H</a:t>
            </a:r>
            <a:r>
              <a:rPr lang="en-US" sz="2000" dirty="0" smtClean="0">
                <a:latin typeface="Times New Roman" pitchFamily="18" charset="0"/>
                <a:cs typeface="Times New Roman" pitchFamily="18" charset="0"/>
              </a:rPr>
              <a:t>igh-resolution </a:t>
            </a:r>
            <a:r>
              <a:rPr lang="en-US" sz="2000" dirty="0">
                <a:latin typeface="Times New Roman" pitchFamily="18" charset="0"/>
                <a:cs typeface="Times New Roman" pitchFamily="18" charset="0"/>
              </a:rPr>
              <a:t>analyses on the </a:t>
            </a:r>
            <a:r>
              <a:rPr lang="en-US" sz="2000" dirty="0" smtClean="0">
                <a:latin typeface="Times New Roman" pitchFamily="18" charset="0"/>
                <a:cs typeface="Times New Roman" pitchFamily="18" charset="0"/>
              </a:rPr>
              <a:t>13 </a:t>
            </a:r>
            <a:r>
              <a:rPr lang="en-US" sz="2000" dirty="0">
                <a:latin typeface="Times New Roman" pitchFamily="18" charset="0"/>
                <a:cs typeface="Times New Roman" pitchFamily="18" charset="0"/>
              </a:rPr>
              <a:t>km grid, either with </a:t>
            </a:r>
            <a:r>
              <a:rPr lang="en-US" sz="2000" dirty="0">
                <a:solidFill>
                  <a:srgbClr val="FF0000"/>
                </a:solidFill>
                <a:latin typeface="Times New Roman" pitchFamily="18" charset="0"/>
                <a:cs typeface="Times New Roman" pitchFamily="18" charset="0"/>
              </a:rPr>
              <a:t>dual-resolution hybrid, or 13-km GSI, </a:t>
            </a:r>
            <a:r>
              <a:rPr lang="en-US" sz="2000" dirty="0" smtClean="0">
                <a:solidFill>
                  <a:srgbClr val="FF0000"/>
                </a:solidFill>
                <a:latin typeface="Times New Roman" pitchFamily="18" charset="0"/>
                <a:cs typeface="Times New Roman" pitchFamily="18" charset="0"/>
              </a:rPr>
              <a:t>improve </a:t>
            </a:r>
            <a:r>
              <a:rPr lang="en-US" sz="2000" dirty="0">
                <a:solidFill>
                  <a:srgbClr val="FF0000"/>
                </a:solidFill>
                <a:latin typeface="Times New Roman" pitchFamily="18" charset="0"/>
                <a:cs typeface="Times New Roman" pitchFamily="18" charset="0"/>
              </a:rPr>
              <a:t>precipitation forecasts</a:t>
            </a:r>
            <a:r>
              <a:rPr lang="en-US" sz="2000" dirty="0">
                <a:latin typeface="Times New Roman" pitchFamily="18" charset="0"/>
                <a:cs typeface="Times New Roman" pitchFamily="18" charset="0"/>
              </a:rPr>
              <a:t>, but do not necessarily improve sounding verification</a:t>
            </a:r>
            <a:r>
              <a:rPr lang="en-US" sz="2000" dirty="0" smtClean="0">
                <a:latin typeface="Times New Roman" pitchFamily="18" charset="0"/>
                <a:cs typeface="Times New Roman" pitchFamily="18" charset="0"/>
              </a:rPr>
              <a:t>.</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149</a:t>
            </a:fld>
            <a:endParaRPr lang="en-US">
              <a:solidFill>
                <a:prstClr val="black">
                  <a:tint val="75000"/>
                </a:prstClr>
              </a:solidFill>
            </a:endParaRPr>
          </a:p>
        </p:txBody>
      </p:sp>
    </p:spTree>
    <p:extLst>
      <p:ext uri="{BB962C8B-B14F-4D97-AF65-F5344CB8AC3E}">
        <p14:creationId xmlns:p14="http://schemas.microsoft.com/office/powerpoint/2010/main" val="27538899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3556" name="Rectangle 4"/>
          <p:cNvSpPr>
            <a:spLocks noGrp="1" noChangeArrowheads="1"/>
          </p:cNvSpPr>
          <p:nvPr>
            <p:ph type="body" idx="1"/>
          </p:nvPr>
        </p:nvSpPr>
        <p:spPr>
          <a:xfrm>
            <a:off x="685800" y="1447800"/>
            <a:ext cx="7772400" cy="3581400"/>
          </a:xfrm>
        </p:spPr>
        <p:txBody>
          <a:bodyPr/>
          <a:lstStyle/>
          <a:p>
            <a:pPr>
              <a:lnSpc>
                <a:spcPct val="90000"/>
              </a:lnSpc>
            </a:pPr>
            <a:r>
              <a:rPr lang="en-US" sz="2800" dirty="0" smtClean="0"/>
              <a:t>Adjusted to saturation within cloudy regions.</a:t>
            </a:r>
          </a:p>
          <a:p>
            <a:pPr>
              <a:lnSpc>
                <a:spcPct val="90000"/>
              </a:lnSpc>
            </a:pPr>
            <a:endParaRPr lang="en-US" sz="1000" dirty="0"/>
          </a:p>
          <a:p>
            <a:pPr>
              <a:lnSpc>
                <a:spcPct val="90000"/>
              </a:lnSpc>
            </a:pPr>
            <a:r>
              <a:rPr lang="en-US" sz="2800" dirty="0" smtClean="0"/>
              <a:t>May be optionally applied to the first analysis cycle only.</a:t>
            </a:r>
          </a:p>
          <a:p>
            <a:pPr>
              <a:lnSpc>
                <a:spcPct val="90000"/>
              </a:lnSpc>
            </a:pPr>
            <a:endParaRPr lang="en-US" sz="1100" dirty="0"/>
          </a:p>
          <a:p>
            <a:pPr>
              <a:lnSpc>
                <a:spcPct val="90000"/>
              </a:lnSpc>
            </a:pPr>
            <a:r>
              <a:rPr lang="en-US" sz="2800" dirty="0" smtClean="0"/>
              <a:t>Analysis increments may be applied incrementally via Incremental Analysis Update (IAU) to reduce shock.</a:t>
            </a:r>
          </a:p>
          <a:p>
            <a:pPr>
              <a:lnSpc>
                <a:spcPct val="90000"/>
              </a:lnSpc>
            </a:pPr>
            <a:endParaRPr lang="en-US" sz="900" dirty="0" smtClean="0"/>
          </a:p>
          <a:p>
            <a:pPr>
              <a:lnSpc>
                <a:spcPct val="90000"/>
              </a:lnSpc>
            </a:pPr>
            <a:r>
              <a:rPr lang="en-US" sz="2800" dirty="0" smtClean="0"/>
              <a:t>Cloud analysis is typically combined with ADAS or 3DVAR (including </a:t>
            </a:r>
            <a:r>
              <a:rPr lang="en-US" sz="2800" dirty="0" err="1" smtClean="0"/>
              <a:t>Vr</a:t>
            </a:r>
            <a:r>
              <a:rPr lang="en-US" sz="2800" dirty="0" smtClean="0"/>
              <a:t> data)</a:t>
            </a:r>
            <a:endParaRPr lang="en-US" sz="2800" dirty="0"/>
          </a:p>
          <a:p>
            <a:pPr>
              <a:lnSpc>
                <a:spcPct val="90000"/>
              </a:lnSpc>
              <a:buFontTx/>
              <a:buNone/>
            </a:pPr>
            <a:endParaRPr lang="en-US" dirty="0"/>
          </a:p>
        </p:txBody>
      </p:sp>
      <p:sp>
        <p:nvSpPr>
          <p:cNvPr id="23555" name="Rectangle 3"/>
          <p:cNvSpPr>
            <a:spLocks noGrp="1" noChangeArrowheads="1"/>
          </p:cNvSpPr>
          <p:nvPr>
            <p:ph type="title"/>
          </p:nvPr>
        </p:nvSpPr>
        <p:spPr>
          <a:xfrm>
            <a:off x="685800" y="609600"/>
            <a:ext cx="7772400" cy="609600"/>
          </a:xfrm>
        </p:spPr>
        <p:txBody>
          <a:bodyPr/>
          <a:lstStyle/>
          <a:p>
            <a:r>
              <a:rPr lang="en-US" dirty="0" smtClean="0">
                <a:solidFill>
                  <a:srgbClr val="FF0000"/>
                </a:solidFill>
              </a:rPr>
              <a:t>Moisture adjustment</a:t>
            </a:r>
            <a:endParaRPr lang="en-US" dirty="0">
              <a:solidFill>
                <a:srgbClr val="FF0000"/>
              </a:solidFill>
            </a:endParaRPr>
          </a:p>
        </p:txBody>
      </p:sp>
    </p:spTree>
    <p:extLst>
      <p:ext uri="{BB962C8B-B14F-4D97-AF65-F5344CB8AC3E}">
        <p14:creationId xmlns:p14="http://schemas.microsoft.com/office/powerpoint/2010/main" val="3792398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solidFill>
                  <a:srgbClr val="FF0000"/>
                </a:solidFill>
              </a:rPr>
              <a:t>Future Work with Regional GSI System</a:t>
            </a:r>
            <a:endParaRPr lang="en-US" dirty="0">
              <a:solidFill>
                <a:srgbClr val="FF0000"/>
              </a:solidFill>
            </a:endParaRPr>
          </a:p>
        </p:txBody>
      </p:sp>
      <p:sp>
        <p:nvSpPr>
          <p:cNvPr id="3" name="Content Placeholder 2"/>
          <p:cNvSpPr>
            <a:spLocks noGrp="1"/>
          </p:cNvSpPr>
          <p:nvPr>
            <p:ph idx="1"/>
          </p:nvPr>
        </p:nvSpPr>
        <p:spPr>
          <a:xfrm>
            <a:off x="533400" y="1295400"/>
            <a:ext cx="7924800" cy="5029200"/>
          </a:xfrm>
        </p:spPr>
        <p:txBody>
          <a:bodyPr>
            <a:normAutofit fontScale="77500" lnSpcReduction="20000"/>
          </a:bodyPr>
          <a:lstStyle/>
          <a:p>
            <a:pPr>
              <a:spcBef>
                <a:spcPts val="1800"/>
              </a:spcBef>
            </a:pPr>
            <a:r>
              <a:rPr lang="en-US" sz="2800" dirty="0" smtClean="0">
                <a:latin typeface="Times New Roman" pitchFamily="18" charset="0"/>
                <a:cs typeface="Times New Roman" pitchFamily="18" charset="0"/>
              </a:rPr>
              <a:t>Test and operationalize regional </a:t>
            </a:r>
            <a:r>
              <a:rPr lang="en-US" sz="2800" dirty="0" err="1" smtClean="0">
                <a:latin typeface="Times New Roman" pitchFamily="18" charset="0"/>
                <a:cs typeface="Times New Roman" pitchFamily="18" charset="0"/>
              </a:rPr>
              <a:t>EnKF</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and </a:t>
            </a:r>
            <a:r>
              <a:rPr lang="en-US" sz="2800" dirty="0" err="1" smtClean="0">
                <a:latin typeface="Times New Roman" pitchFamily="18" charset="0"/>
                <a:cs typeface="Times New Roman" pitchFamily="18" charset="0"/>
              </a:rPr>
              <a:t>EnVar</a:t>
            </a:r>
            <a:r>
              <a:rPr lang="en-US" sz="2800" dirty="0" smtClean="0">
                <a:latin typeface="Times New Roman" pitchFamily="18" charset="0"/>
                <a:cs typeface="Times New Roman" pitchFamily="18" charset="0"/>
              </a:rPr>
              <a:t> hybrid </a:t>
            </a:r>
            <a:r>
              <a:rPr lang="en-US" sz="2800" dirty="0">
                <a:latin typeface="Times New Roman" pitchFamily="18" charset="0"/>
                <a:cs typeface="Times New Roman" pitchFamily="18" charset="0"/>
              </a:rPr>
              <a:t>for </a:t>
            </a:r>
            <a:r>
              <a:rPr lang="en-US" sz="2800" dirty="0" smtClean="0">
                <a:latin typeface="Times New Roman" pitchFamily="18" charset="0"/>
                <a:cs typeface="Times New Roman" pitchFamily="18" charset="0"/>
              </a:rPr>
              <a:t>RR (and possibly NAM – collaborative effort with ESRL and EMC)</a:t>
            </a:r>
            <a:endParaRPr lang="en-US" sz="2800" dirty="0">
              <a:latin typeface="Times New Roman" pitchFamily="18" charset="0"/>
              <a:cs typeface="Times New Roman" pitchFamily="18" charset="0"/>
            </a:endParaRPr>
          </a:p>
          <a:p>
            <a:pPr>
              <a:spcBef>
                <a:spcPts val="1800"/>
              </a:spcBef>
            </a:pPr>
            <a:r>
              <a:rPr lang="en-US" sz="2800" dirty="0" smtClean="0">
                <a:latin typeface="Times New Roman" pitchFamily="18" charset="0"/>
                <a:cs typeface="Times New Roman" pitchFamily="18" charset="0"/>
              </a:rPr>
              <a:t>Establish </a:t>
            </a:r>
            <a:r>
              <a:rPr lang="en-US" sz="2800" dirty="0">
                <a:latin typeface="Times New Roman" pitchFamily="18" charset="0"/>
                <a:cs typeface="Times New Roman" pitchFamily="18" charset="0"/>
              </a:rPr>
              <a:t>and test </a:t>
            </a:r>
            <a:r>
              <a:rPr lang="en-US" sz="2800" dirty="0">
                <a:solidFill>
                  <a:srgbClr val="FF0000"/>
                </a:solidFill>
                <a:latin typeface="Times New Roman" pitchFamily="18" charset="0"/>
                <a:cs typeface="Times New Roman" pitchFamily="18" charset="0"/>
              </a:rPr>
              <a:t>13/3km configurations for </a:t>
            </a:r>
            <a:r>
              <a:rPr lang="en-US" sz="2800" dirty="0" smtClean="0">
                <a:solidFill>
                  <a:srgbClr val="FF0000"/>
                </a:solidFill>
                <a:latin typeface="Times New Roman" pitchFamily="18" charset="0"/>
                <a:cs typeface="Times New Roman" pitchFamily="18" charset="0"/>
              </a:rPr>
              <a:t>HRRR.</a:t>
            </a:r>
            <a:endParaRPr lang="en-US" sz="2800" dirty="0" smtClean="0">
              <a:latin typeface="Times New Roman" pitchFamily="18" charset="0"/>
              <a:cs typeface="Times New Roman" pitchFamily="18" charset="0"/>
            </a:endParaRPr>
          </a:p>
          <a:p>
            <a:pPr>
              <a:spcBef>
                <a:spcPts val="1800"/>
              </a:spcBef>
            </a:pPr>
            <a:r>
              <a:rPr lang="en-US" sz="2800" dirty="0" smtClean="0">
                <a:solidFill>
                  <a:srgbClr val="FF0000"/>
                </a:solidFill>
                <a:latin typeface="Times New Roman" pitchFamily="18" charset="0"/>
                <a:cs typeface="Times New Roman" pitchFamily="18" charset="0"/>
              </a:rPr>
              <a:t>Adding radar reflectivity and radial velocity assimilation capabilities into GSI-ARW system </a:t>
            </a:r>
            <a:r>
              <a:rPr lang="en-US" sz="2800" dirty="0" smtClean="0">
                <a:latin typeface="Times New Roman" pitchFamily="18" charset="0"/>
                <a:cs typeface="Times New Roman" pitchFamily="18" charset="0"/>
              </a:rPr>
              <a:t>(coding mostly completed), initially using CAPS’s parallel </a:t>
            </a:r>
            <a:r>
              <a:rPr lang="en-US" sz="2800" dirty="0" err="1" smtClean="0">
                <a:latin typeface="Times New Roman" pitchFamily="18" charset="0"/>
                <a:cs typeface="Times New Roman" pitchFamily="18" charset="0"/>
              </a:rPr>
              <a:t>EnKF</a:t>
            </a:r>
            <a:r>
              <a:rPr lang="en-US" sz="2800" dirty="0" smtClean="0">
                <a:latin typeface="Times New Roman" pitchFamily="18" charset="0"/>
                <a:cs typeface="Times New Roman" pitchFamily="18" charset="0"/>
              </a:rPr>
              <a:t> as the second step to GSI-based </a:t>
            </a:r>
            <a:r>
              <a:rPr lang="en-US" sz="2800" dirty="0" err="1" smtClean="0">
                <a:latin typeface="Times New Roman" pitchFamily="18" charset="0"/>
                <a:cs typeface="Times New Roman" pitchFamily="18" charset="0"/>
              </a:rPr>
              <a:t>EnKF</a:t>
            </a:r>
            <a:r>
              <a:rPr lang="en-US" sz="2800" dirty="0" smtClean="0">
                <a:latin typeface="Times New Roman" pitchFamily="18" charset="0"/>
                <a:cs typeface="Times New Roman" pitchFamily="18" charset="0"/>
              </a:rPr>
              <a:t> for handling radar data.</a:t>
            </a:r>
          </a:p>
          <a:p>
            <a:pPr>
              <a:spcBef>
                <a:spcPts val="1800"/>
              </a:spcBef>
            </a:pPr>
            <a:r>
              <a:rPr lang="en-US" sz="2800" dirty="0" smtClean="0">
                <a:latin typeface="Times New Roman" pitchFamily="18" charset="0"/>
                <a:cs typeface="Times New Roman" pitchFamily="18" charset="0"/>
              </a:rPr>
              <a:t>Reflectivity observation operators consistent with model microphysics (Thompson for RR and HRRR).</a:t>
            </a:r>
          </a:p>
          <a:p>
            <a:pPr>
              <a:spcBef>
                <a:spcPts val="1800"/>
              </a:spcBef>
            </a:pPr>
            <a:r>
              <a:rPr lang="en-US" sz="2800" dirty="0" smtClean="0">
                <a:latin typeface="Times New Roman" pitchFamily="18" charset="0"/>
                <a:cs typeface="Times New Roman" pitchFamily="18" charset="0"/>
              </a:rPr>
              <a:t>Lots of tuning and testing.</a:t>
            </a:r>
          </a:p>
          <a:p>
            <a:pPr>
              <a:spcBef>
                <a:spcPts val="1800"/>
              </a:spcBef>
            </a:pPr>
            <a:r>
              <a:rPr lang="en-US" sz="2800" dirty="0" smtClean="0">
                <a:solidFill>
                  <a:srgbClr val="FF0000"/>
                </a:solidFill>
                <a:latin typeface="Times New Roman" pitchFamily="18" charset="0"/>
                <a:cs typeface="Times New Roman" pitchFamily="18" charset="0"/>
              </a:rPr>
              <a:t>A proposal submitted to Round 1 of Research to Operation Initiative to accelerate this effort </a:t>
            </a:r>
            <a:r>
              <a:rPr lang="en-US" sz="2800" dirty="0" smtClean="0">
                <a:latin typeface="Times New Roman" pitchFamily="18" charset="0"/>
                <a:cs typeface="Times New Roman" pitchFamily="18" charset="0"/>
              </a:rPr>
              <a:t>(as well as to provided needed support for Storm Scale Ensemble Prediction efforts to HWT)</a:t>
            </a:r>
          </a:p>
        </p:txBody>
      </p:sp>
    </p:spTree>
    <p:extLst>
      <p:ext uri="{BB962C8B-B14F-4D97-AF65-F5344CB8AC3E}">
        <p14:creationId xmlns:p14="http://schemas.microsoft.com/office/powerpoint/2010/main" val="27558870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33400" y="1066800"/>
            <a:ext cx="7793037" cy="449631"/>
          </a:xfrm>
        </p:spPr>
        <p:txBody>
          <a:bodyPr>
            <a:normAutofit fontScale="90000"/>
          </a:bodyPr>
          <a:lstStyle/>
          <a:p>
            <a:pPr algn="ctr" eaLnBrk="1" hangingPunct="1"/>
            <a:r>
              <a:rPr lang="en-US" altLang="zh-CN" sz="2800" dirty="0" smtClean="0">
                <a:solidFill>
                  <a:srgbClr val="FF0000"/>
                </a:solidFill>
                <a:ea typeface="宋体" pitchFamily="2" charset="-122"/>
              </a:rPr>
              <a:t>CAPS </a:t>
            </a:r>
            <a:r>
              <a:rPr lang="en-US" altLang="zh-CN" sz="2800" dirty="0" err="1" smtClean="0">
                <a:solidFill>
                  <a:srgbClr val="FF0000"/>
                </a:solidFill>
                <a:ea typeface="宋体" pitchFamily="2" charset="-122"/>
              </a:rPr>
              <a:t>Realtime</a:t>
            </a:r>
            <a:r>
              <a:rPr lang="en-US" altLang="zh-CN" sz="2800" dirty="0" smtClean="0">
                <a:solidFill>
                  <a:srgbClr val="FF0000"/>
                </a:solidFill>
                <a:ea typeface="宋体" pitchFamily="2" charset="-122"/>
              </a:rPr>
              <a:t> Storm-Scale Ensemble Forecasting for NOAA </a:t>
            </a:r>
            <a:r>
              <a:rPr lang="en-US" altLang="zh-CN" sz="2800" dirty="0" smtClean="0">
                <a:solidFill>
                  <a:srgbClr val="FF0000"/>
                </a:solidFill>
                <a:ea typeface="宋体" pitchFamily="2" charset="-122"/>
              </a:rPr>
              <a:t>Hazardous Weather </a:t>
            </a:r>
            <a:r>
              <a:rPr lang="en-US" altLang="zh-CN" sz="2800" dirty="0" err="1" smtClean="0">
                <a:solidFill>
                  <a:srgbClr val="FF0000"/>
                </a:solidFill>
                <a:ea typeface="宋体" pitchFamily="2" charset="-122"/>
              </a:rPr>
              <a:t>Testbed</a:t>
            </a:r>
            <a:r>
              <a:rPr lang="en-US" altLang="zh-CN" sz="2800" dirty="0" smtClean="0">
                <a:solidFill>
                  <a:srgbClr val="FF0000"/>
                </a:solidFill>
                <a:ea typeface="宋体" pitchFamily="2" charset="-122"/>
              </a:rPr>
              <a:t> </a:t>
            </a:r>
            <a:r>
              <a:rPr lang="en-US" altLang="zh-CN" sz="2800" dirty="0" smtClean="0">
                <a:solidFill>
                  <a:srgbClr val="FF0000"/>
                </a:solidFill>
                <a:ea typeface="宋体" pitchFamily="2" charset="-122"/>
              </a:rPr>
              <a:t>Spring Experiments</a:t>
            </a:r>
          </a:p>
        </p:txBody>
      </p:sp>
      <p:sp>
        <p:nvSpPr>
          <p:cNvPr id="6147" name="Rectangle 3"/>
          <p:cNvSpPr>
            <a:spLocks noGrp="1" noChangeArrowheads="1"/>
          </p:cNvSpPr>
          <p:nvPr>
            <p:ph type="body" idx="1"/>
          </p:nvPr>
        </p:nvSpPr>
        <p:spPr>
          <a:xfrm>
            <a:off x="880613" y="2125482"/>
            <a:ext cx="7616481" cy="2751318"/>
          </a:xfrm>
        </p:spPr>
        <p:txBody>
          <a:bodyPr/>
          <a:lstStyle/>
          <a:p>
            <a:pPr eaLnBrk="1" hangingPunct="1">
              <a:spcBef>
                <a:spcPts val="1800"/>
              </a:spcBef>
            </a:pPr>
            <a:r>
              <a:rPr lang="en-US" altLang="zh-CN" sz="2400" dirty="0" err="1" smtClean="0">
                <a:ea typeface="宋体" pitchFamily="2" charset="-122"/>
              </a:rPr>
              <a:t>Realtime</a:t>
            </a:r>
            <a:r>
              <a:rPr lang="en-US" altLang="zh-CN" sz="2400" dirty="0" smtClean="0">
                <a:ea typeface="宋体" pitchFamily="2" charset="-122"/>
              </a:rPr>
              <a:t> 4-km ensemble and 1-km deterministic forecasts over entire CONUS</a:t>
            </a:r>
            <a:endParaRPr lang="en-US" altLang="zh-CN" sz="2400" dirty="0">
              <a:ea typeface="宋体" pitchFamily="2" charset="-122"/>
            </a:endParaRPr>
          </a:p>
          <a:p>
            <a:pPr>
              <a:lnSpc>
                <a:spcPct val="80000"/>
              </a:lnSpc>
              <a:spcBef>
                <a:spcPts val="1800"/>
              </a:spcBef>
            </a:pPr>
            <a:r>
              <a:rPr lang="en-US" altLang="zh-CN" sz="2400" dirty="0" smtClean="0">
                <a:solidFill>
                  <a:srgbClr val="C00000"/>
                </a:solidFill>
                <a:ea typeface="宋体" pitchFamily="2" charset="-122"/>
              </a:rPr>
              <a:t>Assimilating Level-2 </a:t>
            </a:r>
            <a:r>
              <a:rPr lang="en-US" altLang="zh-CN" sz="2400" dirty="0" err="1">
                <a:solidFill>
                  <a:srgbClr val="C00000"/>
                </a:solidFill>
                <a:ea typeface="宋体" pitchFamily="2" charset="-122"/>
              </a:rPr>
              <a:t>Vr</a:t>
            </a:r>
            <a:r>
              <a:rPr lang="en-US" altLang="zh-CN" sz="2400" dirty="0">
                <a:solidFill>
                  <a:srgbClr val="C00000"/>
                </a:solidFill>
                <a:ea typeface="宋体" pitchFamily="2" charset="-122"/>
              </a:rPr>
              <a:t> and Z data from all WSR-88D </a:t>
            </a:r>
            <a:r>
              <a:rPr lang="en-US" altLang="zh-CN" sz="2400" dirty="0" smtClean="0">
                <a:solidFill>
                  <a:srgbClr val="C00000"/>
                </a:solidFill>
                <a:ea typeface="宋体" pitchFamily="2" charset="-122"/>
              </a:rPr>
              <a:t>radars </a:t>
            </a:r>
            <a:r>
              <a:rPr lang="en-US" altLang="zh-CN" sz="2400" dirty="0">
                <a:solidFill>
                  <a:srgbClr val="C00000"/>
                </a:solidFill>
                <a:ea typeface="宋体" pitchFamily="2" charset="-122"/>
              </a:rPr>
              <a:t>using ARPS 3DVAR/Cloud </a:t>
            </a:r>
            <a:r>
              <a:rPr lang="en-US" altLang="zh-CN" sz="2400" dirty="0" smtClean="0">
                <a:solidFill>
                  <a:srgbClr val="C00000"/>
                </a:solidFill>
                <a:ea typeface="宋体" pitchFamily="2" charset="-122"/>
              </a:rPr>
              <a:t>analysis since 2008</a:t>
            </a:r>
          </a:p>
          <a:p>
            <a:pPr eaLnBrk="1" hangingPunct="1">
              <a:lnSpc>
                <a:spcPct val="80000"/>
              </a:lnSpc>
              <a:spcBef>
                <a:spcPts val="1800"/>
              </a:spcBef>
            </a:pPr>
            <a:r>
              <a:rPr lang="en-US" altLang="zh-CN" sz="2400" dirty="0">
                <a:ea typeface="宋体" pitchFamily="2" charset="-122"/>
              </a:rPr>
              <a:t>Initialize ARW-ARW, WRF-NMM and ARPS models.</a:t>
            </a:r>
          </a:p>
          <a:p>
            <a:pPr marL="0" indent="0" eaLnBrk="1" hangingPunct="1">
              <a:buNone/>
            </a:pPr>
            <a:endParaRPr lang="en-US" altLang="zh-CN" sz="900" dirty="0" smtClean="0">
              <a:ea typeface="宋体" pitchFamily="2" charset="-122"/>
            </a:endParaRPr>
          </a:p>
          <a:p>
            <a:pPr eaLnBrk="1" hangingPunct="1"/>
            <a:endParaRPr lang="en-US" altLang="zh-CN" sz="1400" dirty="0" smtClean="0">
              <a:solidFill>
                <a:schemeClr val="hlink"/>
              </a:solidFill>
              <a:ea typeface="宋体" pitchFamily="2" charset="-122"/>
            </a:endParaRPr>
          </a:p>
          <a:p>
            <a:pPr eaLnBrk="1" hangingPunct="1"/>
            <a:endParaRPr lang="en-US" altLang="zh-CN" sz="3600" dirty="0" smtClean="0">
              <a:ea typeface="宋体" pitchFamily="2" charset="-122"/>
            </a:endParaRPr>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6775" y="5951537"/>
            <a:ext cx="5334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70589" t="7634" r="925" b="8389"/>
          <a:stretch>
            <a:fillRect/>
          </a:stretch>
        </p:blipFill>
        <p:spPr bwMode="auto">
          <a:xfrm>
            <a:off x="107950" y="6002337"/>
            <a:ext cx="1493838"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8138" y="6069012"/>
            <a:ext cx="11318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9550" y="5986462"/>
            <a:ext cx="722313"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1713" y="5972175"/>
            <a:ext cx="7302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91013" y="5999162"/>
            <a:ext cx="7159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nics_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7388" y="6324600"/>
            <a:ext cx="10747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11975" y="5946775"/>
            <a:ext cx="6937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58088" y="6005512"/>
            <a:ext cx="8826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11" cstate="print">
            <a:extLst>
              <a:ext uri="{28A0092B-C50C-407E-A947-70E740481C1C}">
                <a14:useLocalDpi xmlns:a14="http://schemas.microsoft.com/office/drawing/2010/main" val="0"/>
              </a:ext>
            </a:extLst>
          </a:blip>
          <a:srcRect l="7913" t="7210" r="10455" b="6631"/>
          <a:stretch>
            <a:fillRect/>
          </a:stretch>
        </p:blipFill>
        <p:spPr bwMode="auto">
          <a:xfrm>
            <a:off x="4994275" y="5972175"/>
            <a:ext cx="7207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606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508000" y="533718"/>
            <a:ext cx="8229600" cy="792162"/>
          </a:xfrm>
        </p:spPr>
        <p:txBody>
          <a:bodyPr/>
          <a:lstStyle/>
          <a:p>
            <a:pPr algn="ctr"/>
            <a:r>
              <a:rPr lang="en-US" sz="3600" dirty="0" smtClean="0">
                <a:solidFill>
                  <a:srgbClr val="FF0000"/>
                </a:solidFill>
              </a:rPr>
              <a:t>June 14, 2010 – Oklahoma City Flooding</a:t>
            </a:r>
            <a:br>
              <a:rPr lang="en-US" sz="3600" dirty="0" smtClean="0">
                <a:solidFill>
                  <a:srgbClr val="FF0000"/>
                </a:solidFill>
              </a:rPr>
            </a:br>
            <a:r>
              <a:rPr lang="en-US" sz="3600" dirty="0" smtClean="0">
                <a:solidFill>
                  <a:srgbClr val="FF0000"/>
                </a:solidFill>
              </a:rPr>
              <a:t>~ 10 inch rain fell in part of OKC</a:t>
            </a:r>
          </a:p>
        </p:txBody>
      </p:sp>
      <p:pic>
        <p:nvPicPr>
          <p:cNvPr id="16388" name="Picture 4" descr="Image: Oklahoma floo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524000"/>
            <a:ext cx="82661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3306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ref-2010061400_mosaic_spc1_anim.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9196" y="1637415"/>
            <a:ext cx="8729645" cy="3916806"/>
          </a:xfrm>
        </p:spPr>
      </p:pic>
      <p:sp>
        <p:nvSpPr>
          <p:cNvPr id="5" name="Title 1"/>
          <p:cNvSpPr>
            <a:spLocks noGrp="1"/>
          </p:cNvSpPr>
          <p:nvPr>
            <p:ph type="title"/>
          </p:nvPr>
        </p:nvSpPr>
        <p:spPr>
          <a:xfrm>
            <a:off x="506413" y="214313"/>
            <a:ext cx="8312150" cy="615027"/>
          </a:xfrm>
        </p:spPr>
        <p:txBody>
          <a:bodyPr/>
          <a:lstStyle/>
          <a:p>
            <a:pPr algn="ctr"/>
            <a:r>
              <a:rPr lang="en-US" sz="3200" dirty="0" smtClean="0">
                <a:solidFill>
                  <a:srgbClr val="FF0000"/>
                </a:solidFill>
              </a:rPr>
              <a:t>June 14, 2010 – Oklahoma City Flooding Case</a:t>
            </a:r>
            <a:endParaRPr lang="en-US" sz="3600" dirty="0" smtClean="0">
              <a:solidFill>
                <a:srgbClr val="FF0000"/>
              </a:solidFill>
            </a:endParaRPr>
          </a:p>
        </p:txBody>
      </p:sp>
      <p:sp>
        <p:nvSpPr>
          <p:cNvPr id="6" name="TextBox 5"/>
          <p:cNvSpPr txBox="1"/>
          <p:nvPr/>
        </p:nvSpPr>
        <p:spPr>
          <a:xfrm>
            <a:off x="1095153" y="1233377"/>
            <a:ext cx="7841506" cy="369332"/>
          </a:xfrm>
          <a:prstGeom prst="rect">
            <a:avLst/>
          </a:prstGeom>
          <a:noFill/>
        </p:spPr>
        <p:txBody>
          <a:bodyPr wrap="none" rtlCol="0">
            <a:spAutoFit/>
          </a:bodyPr>
          <a:lstStyle/>
          <a:p>
            <a:pPr eaLnBrk="0" hangingPunct="0"/>
            <a:r>
              <a:rPr lang="en-US" sz="1800" dirty="0" smtClean="0">
                <a:solidFill>
                  <a:srgbClr val="000000"/>
                </a:solidFill>
                <a:latin typeface="Tahoma" pitchFamily="34" charset="0"/>
              </a:rPr>
              <a:t>Radar reflectivity observation         1 km CAPS </a:t>
            </a:r>
            <a:r>
              <a:rPr lang="en-US" sz="1800" dirty="0" err="1" smtClean="0">
                <a:solidFill>
                  <a:srgbClr val="000000"/>
                </a:solidFill>
                <a:latin typeface="Tahoma" pitchFamily="34" charset="0"/>
              </a:rPr>
              <a:t>realtime</a:t>
            </a:r>
            <a:r>
              <a:rPr lang="en-US" sz="1800" dirty="0" smtClean="0">
                <a:solidFill>
                  <a:srgbClr val="000000"/>
                </a:solidFill>
                <a:latin typeface="Tahoma" pitchFamily="34" charset="0"/>
              </a:rPr>
              <a:t> forecast using WRF</a:t>
            </a:r>
            <a:endParaRPr lang="en-US" sz="1800" dirty="0">
              <a:solidFill>
                <a:srgbClr val="000000"/>
              </a:solidFill>
              <a:latin typeface="Tahoma" pitchFamily="34" charset="0"/>
            </a:endParaRPr>
          </a:p>
        </p:txBody>
      </p:sp>
      <p:sp>
        <p:nvSpPr>
          <p:cNvPr id="7" name="TextBox 6"/>
          <p:cNvSpPr txBox="1"/>
          <p:nvPr/>
        </p:nvSpPr>
        <p:spPr>
          <a:xfrm>
            <a:off x="5540829" y="5737163"/>
            <a:ext cx="2143536" cy="369332"/>
          </a:xfrm>
          <a:prstGeom prst="rect">
            <a:avLst/>
          </a:prstGeom>
          <a:noFill/>
        </p:spPr>
        <p:txBody>
          <a:bodyPr wrap="none" rtlCol="0">
            <a:spAutoFit/>
          </a:bodyPr>
          <a:lstStyle/>
          <a:p>
            <a:pPr eaLnBrk="0" hangingPunct="0"/>
            <a:r>
              <a:rPr lang="en-US" sz="1800" dirty="0" smtClean="0">
                <a:solidFill>
                  <a:srgbClr val="000000"/>
                </a:solidFill>
                <a:latin typeface="Tahoma" pitchFamily="34" charset="0"/>
              </a:rPr>
              <a:t>4640x2880x50 grid</a:t>
            </a:r>
            <a:endParaRPr lang="en-US" sz="1800" dirty="0">
              <a:solidFill>
                <a:srgbClr val="000000"/>
              </a:solidFill>
              <a:latin typeface="Tahoma" pitchFamily="34" charset="0"/>
            </a:endParaRPr>
          </a:p>
        </p:txBody>
      </p:sp>
      <p:sp>
        <p:nvSpPr>
          <p:cNvPr id="2" name="TextBox 1"/>
          <p:cNvSpPr txBox="1"/>
          <p:nvPr/>
        </p:nvSpPr>
        <p:spPr>
          <a:xfrm>
            <a:off x="3230880" y="6094214"/>
            <a:ext cx="776431" cy="369332"/>
          </a:xfrm>
          <a:prstGeom prst="rect">
            <a:avLst/>
          </a:prstGeom>
          <a:noFill/>
        </p:spPr>
        <p:txBody>
          <a:bodyPr wrap="none" rtlCol="0">
            <a:spAutoFit/>
          </a:bodyPr>
          <a:lstStyle/>
          <a:p>
            <a:pPr eaLnBrk="0" hangingPunct="0"/>
            <a:r>
              <a:rPr lang="en-US" sz="1800" dirty="0" smtClean="0">
                <a:solidFill>
                  <a:srgbClr val="000000"/>
                </a:solidFill>
                <a:latin typeface="Tahoma" pitchFamily="34" charset="0"/>
                <a:hlinkClick r:id="rId5" action="ppaction://hlinkfile"/>
              </a:rPr>
              <a:t>Movie</a:t>
            </a:r>
            <a:endParaRPr lang="en-US" sz="1800" dirty="0">
              <a:solidFill>
                <a:srgbClr val="000000"/>
              </a:solidFill>
              <a:latin typeface="Tahoma" pitchFamily="34" charset="0"/>
            </a:endParaRPr>
          </a:p>
        </p:txBody>
      </p:sp>
    </p:spTree>
    <p:extLst>
      <p:ext uri="{BB962C8B-B14F-4D97-AF65-F5344CB8AC3E}">
        <p14:creationId xmlns:p14="http://schemas.microsoft.com/office/powerpoint/2010/main" val="713135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228600" y="0"/>
            <a:ext cx="9144000" cy="838200"/>
          </a:xfrm>
        </p:spPr>
        <p:txBody>
          <a:bodyPr/>
          <a:lstStyle/>
          <a:p>
            <a:r>
              <a:rPr lang="en-US" altLang="zh-CN" sz="3200" dirty="0" smtClean="0">
                <a:ea typeface="宋体" pitchFamily="2" charset="-122"/>
              </a:rPr>
              <a:t>Equitable Threat Scores for 3-hourly </a:t>
            </a:r>
            <a:r>
              <a:rPr lang="en-US" altLang="zh-CN" sz="3200" dirty="0" err="1" smtClean="0">
                <a:ea typeface="宋体" pitchFamily="2" charset="-122"/>
              </a:rPr>
              <a:t>Precip</a:t>
            </a:r>
            <a:r>
              <a:rPr lang="en-US" altLang="zh-CN" sz="3200" dirty="0" smtClean="0">
                <a:ea typeface="宋体" pitchFamily="2" charset="-122"/>
              </a:rPr>
              <a:t>. </a:t>
            </a:r>
            <a:r>
              <a:rPr lang="en-US" altLang="zh-CN" sz="3200" dirty="0" smtClean="0">
                <a:ea typeface="宋体" pitchFamily="2" charset="-122"/>
                <a:cs typeface="Arial" charset="0"/>
              </a:rPr>
              <a:t>≥ </a:t>
            </a:r>
            <a:r>
              <a:rPr lang="en-US" altLang="zh-CN" sz="3200" dirty="0" smtClean="0">
                <a:solidFill>
                  <a:srgbClr val="FF0000"/>
                </a:solidFill>
                <a:ea typeface="宋体" pitchFamily="2" charset="-122"/>
              </a:rPr>
              <a:t>0.5 in</a:t>
            </a:r>
            <a:endParaRPr lang="zh-CN" altLang="en-US" sz="3200" dirty="0" smtClean="0">
              <a:ea typeface="宋体" pitchFamily="2" charset="-122"/>
            </a:endParaRPr>
          </a:p>
        </p:txBody>
      </p:sp>
      <p:grpSp>
        <p:nvGrpSpPr>
          <p:cNvPr id="20483" name="Group 4"/>
          <p:cNvGrpSpPr>
            <a:grpSpLocks/>
          </p:cNvGrpSpPr>
          <p:nvPr/>
        </p:nvGrpSpPr>
        <p:grpSpPr bwMode="auto">
          <a:xfrm>
            <a:off x="4491038" y="1058863"/>
            <a:ext cx="4573587" cy="2886075"/>
            <a:chOff x="4533900" y="2227263"/>
            <a:chExt cx="4573588" cy="2886075"/>
          </a:xfrm>
        </p:grpSpPr>
        <p:pic>
          <p:nvPicPr>
            <p:cNvPr id="20497" name="Picture 7" descr="ETS-3haccppt_050-2009a_12k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2227263"/>
              <a:ext cx="4573588"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8" name="TextBox 10"/>
            <p:cNvSpPr txBox="1">
              <a:spLocks noChangeArrowheads="1"/>
            </p:cNvSpPr>
            <p:nvPr/>
          </p:nvSpPr>
          <p:spPr bwMode="auto">
            <a:xfrm>
              <a:off x="5267325" y="3248025"/>
              <a:ext cx="1258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tLang="zh-CN" sz="1800">
                  <a:solidFill>
                    <a:srgbClr val="FF0000"/>
                  </a:solidFill>
                  <a:latin typeface="Tahoma" pitchFamily="34" charset="0"/>
                  <a:ea typeface="宋体" pitchFamily="2" charset="-122"/>
                </a:rPr>
                <a:t>With radar</a:t>
              </a:r>
            </a:p>
          </p:txBody>
        </p:sp>
        <p:sp>
          <p:nvSpPr>
            <p:cNvPr id="20499" name="TextBox 11"/>
            <p:cNvSpPr txBox="1">
              <a:spLocks noChangeArrowheads="1"/>
            </p:cNvSpPr>
            <p:nvPr/>
          </p:nvSpPr>
          <p:spPr bwMode="auto">
            <a:xfrm>
              <a:off x="5030788" y="4098925"/>
              <a:ext cx="1044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tLang="zh-CN" sz="1800">
                  <a:solidFill>
                    <a:srgbClr val="FF0000"/>
                  </a:solidFill>
                  <a:latin typeface="Tahoma" pitchFamily="34" charset="0"/>
                  <a:ea typeface="宋体" pitchFamily="2" charset="-122"/>
                </a:rPr>
                <a:t>no radar</a:t>
              </a:r>
            </a:p>
          </p:txBody>
        </p:sp>
        <p:sp>
          <p:nvSpPr>
            <p:cNvPr id="20500" name="TextBox 12"/>
            <p:cNvSpPr txBox="1">
              <a:spLocks noChangeArrowheads="1"/>
            </p:cNvSpPr>
            <p:nvPr/>
          </p:nvSpPr>
          <p:spPr bwMode="auto">
            <a:xfrm>
              <a:off x="6135688" y="4397375"/>
              <a:ext cx="1360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tLang="zh-CN" sz="1800">
                  <a:solidFill>
                    <a:srgbClr val="FF0000"/>
                  </a:solidFill>
                  <a:latin typeface="Tahoma" pitchFamily="34" charset="0"/>
                  <a:ea typeface="宋体" pitchFamily="2" charset="-122"/>
                </a:rPr>
                <a:t>12 km NAM</a:t>
              </a:r>
            </a:p>
          </p:txBody>
        </p:sp>
      </p:grpSp>
      <p:sp>
        <p:nvSpPr>
          <p:cNvPr id="20484" name="Text Box 7"/>
          <p:cNvSpPr txBox="1">
            <a:spLocks noChangeArrowheads="1"/>
          </p:cNvSpPr>
          <p:nvPr/>
        </p:nvSpPr>
        <p:spPr bwMode="auto">
          <a:xfrm>
            <a:off x="5257800" y="121285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sz="1800">
                <a:solidFill>
                  <a:srgbClr val="000000"/>
                </a:solidFill>
                <a:latin typeface="Tahoma" pitchFamily="34" charset="0"/>
                <a:ea typeface="宋体" pitchFamily="2" charset="-122"/>
              </a:rPr>
              <a:t>2009 (26-day)</a:t>
            </a:r>
          </a:p>
        </p:txBody>
      </p:sp>
      <p:grpSp>
        <p:nvGrpSpPr>
          <p:cNvPr id="20485" name="Group 1"/>
          <p:cNvGrpSpPr>
            <a:grpSpLocks/>
          </p:cNvGrpSpPr>
          <p:nvPr/>
        </p:nvGrpSpPr>
        <p:grpSpPr bwMode="auto">
          <a:xfrm>
            <a:off x="155575" y="1066800"/>
            <a:ext cx="4552950" cy="2871788"/>
            <a:chOff x="155575" y="2247900"/>
            <a:chExt cx="4552950" cy="2871788"/>
          </a:xfrm>
        </p:grpSpPr>
        <p:pic>
          <p:nvPicPr>
            <p:cNvPr id="20493" name="Picture 8" descr="ETS-3haccppt_050-2008a_12k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2247900"/>
              <a:ext cx="455295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TextBox 7"/>
            <p:cNvSpPr txBox="1">
              <a:spLocks noChangeArrowheads="1"/>
            </p:cNvSpPr>
            <p:nvPr/>
          </p:nvSpPr>
          <p:spPr bwMode="auto">
            <a:xfrm>
              <a:off x="1176338" y="2851150"/>
              <a:ext cx="1258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tLang="zh-CN" sz="1800">
                  <a:solidFill>
                    <a:srgbClr val="FF0000"/>
                  </a:solidFill>
                  <a:latin typeface="Tahoma" pitchFamily="34" charset="0"/>
                  <a:ea typeface="宋体" pitchFamily="2" charset="-122"/>
                </a:rPr>
                <a:t>With radar</a:t>
              </a:r>
            </a:p>
          </p:txBody>
        </p:sp>
        <p:sp>
          <p:nvSpPr>
            <p:cNvPr id="20495" name="TextBox 8"/>
            <p:cNvSpPr txBox="1">
              <a:spLocks noChangeArrowheads="1"/>
            </p:cNvSpPr>
            <p:nvPr/>
          </p:nvSpPr>
          <p:spPr bwMode="auto">
            <a:xfrm>
              <a:off x="868363" y="3756025"/>
              <a:ext cx="1044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tLang="zh-CN" sz="1800">
                  <a:solidFill>
                    <a:srgbClr val="FF0000"/>
                  </a:solidFill>
                  <a:latin typeface="Tahoma" pitchFamily="34" charset="0"/>
                  <a:ea typeface="宋体" pitchFamily="2" charset="-122"/>
                </a:rPr>
                <a:t>no radar</a:t>
              </a:r>
            </a:p>
          </p:txBody>
        </p:sp>
        <p:sp>
          <p:nvSpPr>
            <p:cNvPr id="20496" name="TextBox 9"/>
            <p:cNvSpPr txBox="1">
              <a:spLocks noChangeArrowheads="1"/>
            </p:cNvSpPr>
            <p:nvPr/>
          </p:nvSpPr>
          <p:spPr bwMode="auto">
            <a:xfrm>
              <a:off x="831850" y="4271963"/>
              <a:ext cx="1360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tLang="zh-CN" sz="1800">
                  <a:solidFill>
                    <a:srgbClr val="FF0000"/>
                  </a:solidFill>
                  <a:latin typeface="Tahoma" pitchFamily="34" charset="0"/>
                  <a:ea typeface="宋体" pitchFamily="2" charset="-122"/>
                </a:rPr>
                <a:t>12 km NAM</a:t>
              </a:r>
            </a:p>
          </p:txBody>
        </p:sp>
      </p:grpSp>
      <p:sp>
        <p:nvSpPr>
          <p:cNvPr id="20486" name="Text Box 6"/>
          <p:cNvSpPr txBox="1">
            <a:spLocks noChangeArrowheads="1"/>
          </p:cNvSpPr>
          <p:nvPr/>
        </p:nvSpPr>
        <p:spPr bwMode="auto">
          <a:xfrm>
            <a:off x="947738" y="121285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sz="1800">
                <a:solidFill>
                  <a:srgbClr val="000000"/>
                </a:solidFill>
                <a:latin typeface="Tahoma" pitchFamily="34" charset="0"/>
                <a:ea typeface="宋体" pitchFamily="2" charset="-122"/>
              </a:rPr>
              <a:t>2008 (32-day)</a:t>
            </a:r>
          </a:p>
        </p:txBody>
      </p:sp>
      <p:pic>
        <p:nvPicPr>
          <p:cNvPr id="20487"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4938" y="3733800"/>
            <a:ext cx="4573587"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6"/>
          <p:cNvSpPr txBox="1">
            <a:spLocks noChangeArrowheads="1"/>
          </p:cNvSpPr>
          <p:nvPr/>
        </p:nvSpPr>
        <p:spPr bwMode="auto">
          <a:xfrm>
            <a:off x="868363" y="3944938"/>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sz="1800">
                <a:solidFill>
                  <a:srgbClr val="000000"/>
                </a:solidFill>
                <a:latin typeface="Tahoma" pitchFamily="34" charset="0"/>
                <a:ea typeface="宋体" pitchFamily="2" charset="-122"/>
              </a:rPr>
              <a:t>2010 (36-day)</a:t>
            </a:r>
          </a:p>
        </p:txBody>
      </p:sp>
      <p:sp>
        <p:nvSpPr>
          <p:cNvPr id="20" name="Text Box 9"/>
          <p:cNvSpPr txBox="1">
            <a:spLocks noChangeArrowheads="1"/>
          </p:cNvSpPr>
          <p:nvPr/>
        </p:nvSpPr>
        <p:spPr bwMode="auto">
          <a:xfrm>
            <a:off x="4987926" y="4038600"/>
            <a:ext cx="4289425" cy="298543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eaLnBrk="0" hangingPunct="0">
              <a:defRPr/>
            </a:pPr>
            <a:r>
              <a:rPr lang="en-US" sz="1600" dirty="0" smtClean="0">
                <a:solidFill>
                  <a:srgbClr val="C00000"/>
                </a:solidFill>
                <a:latin typeface="Arial" pitchFamily="34" charset="0"/>
              </a:rPr>
              <a:t>Radar data impact lasts up to in 12 hours</a:t>
            </a:r>
          </a:p>
          <a:p>
            <a:pPr eaLnBrk="0" hangingPunct="0">
              <a:defRPr/>
            </a:pPr>
            <a:endParaRPr lang="en-US" sz="1050" dirty="0" smtClean="0">
              <a:solidFill>
                <a:srgbClr val="000000"/>
              </a:solidFill>
              <a:latin typeface="Arial" pitchFamily="34" charset="0"/>
            </a:endParaRPr>
          </a:p>
          <a:p>
            <a:pPr eaLnBrk="0" hangingPunct="0">
              <a:defRPr/>
            </a:pPr>
            <a:r>
              <a:rPr lang="en-US" sz="1600" dirty="0">
                <a:solidFill>
                  <a:srgbClr val="000000"/>
                </a:solidFill>
                <a:latin typeface="Arial" pitchFamily="34" charset="0"/>
              </a:rPr>
              <a:t>All high-res models outperform 12km NAM</a:t>
            </a:r>
          </a:p>
          <a:p>
            <a:pPr eaLnBrk="0" hangingPunct="0">
              <a:defRPr/>
            </a:pPr>
            <a:endParaRPr lang="en-US" sz="1050" dirty="0" smtClean="0">
              <a:solidFill>
                <a:srgbClr val="000000"/>
              </a:solidFill>
              <a:latin typeface="Arial" pitchFamily="34" charset="0"/>
            </a:endParaRPr>
          </a:p>
          <a:p>
            <a:pPr eaLnBrk="0" hangingPunct="0">
              <a:defRPr/>
            </a:pPr>
            <a:r>
              <a:rPr lang="en-US" sz="1600" dirty="0" smtClean="0">
                <a:solidFill>
                  <a:srgbClr val="000000"/>
                </a:solidFill>
                <a:latin typeface="Arial" pitchFamily="34" charset="0"/>
              </a:rPr>
              <a:t>Probability-matched </a:t>
            </a:r>
            <a:r>
              <a:rPr lang="en-US" sz="1600" dirty="0">
                <a:solidFill>
                  <a:srgbClr val="000000"/>
                </a:solidFill>
                <a:latin typeface="Arial" pitchFamily="34" charset="0"/>
              </a:rPr>
              <a:t>score generally better than any ensemble member</a:t>
            </a:r>
          </a:p>
          <a:p>
            <a:pPr eaLnBrk="0" hangingPunct="0">
              <a:defRPr/>
            </a:pPr>
            <a:endParaRPr lang="en-US" sz="1100" dirty="0">
              <a:solidFill>
                <a:srgbClr val="000000"/>
              </a:solidFill>
              <a:latin typeface="Arial" pitchFamily="34" charset="0"/>
            </a:endParaRPr>
          </a:p>
          <a:p>
            <a:pPr eaLnBrk="0" hangingPunct="0">
              <a:defRPr/>
            </a:pPr>
            <a:r>
              <a:rPr lang="en-US" sz="1600" dirty="0">
                <a:solidFill>
                  <a:srgbClr val="000000"/>
                </a:solidFill>
                <a:latin typeface="Arial" pitchFamily="34" charset="0"/>
              </a:rPr>
              <a:t>2 km score no-better than the best 4-km ensemble member – may be due to physics</a:t>
            </a:r>
          </a:p>
          <a:p>
            <a:pPr eaLnBrk="0" hangingPunct="0">
              <a:defRPr/>
            </a:pPr>
            <a:endParaRPr lang="en-US" sz="1200" dirty="0">
              <a:solidFill>
                <a:srgbClr val="000000"/>
              </a:solidFill>
              <a:latin typeface="Arial" pitchFamily="34" charset="0"/>
            </a:endParaRPr>
          </a:p>
          <a:p>
            <a:pPr eaLnBrk="0" hangingPunct="0">
              <a:defRPr/>
            </a:pPr>
            <a:r>
              <a:rPr lang="en-US" sz="1600" dirty="0">
                <a:solidFill>
                  <a:srgbClr val="000000"/>
                </a:solidFill>
                <a:latin typeface="Arial" pitchFamily="34" charset="0"/>
              </a:rPr>
              <a:t>1-km score better than any 4-km member and than the 4 km PM score in 2009</a:t>
            </a:r>
            <a:r>
              <a:rPr lang="en-US" sz="1600" dirty="0" smtClean="0">
                <a:solidFill>
                  <a:srgbClr val="000000"/>
                </a:solidFill>
                <a:latin typeface="Arial" pitchFamily="34" charset="0"/>
              </a:rPr>
              <a:t>.</a:t>
            </a:r>
          </a:p>
          <a:p>
            <a:pPr eaLnBrk="0" hangingPunct="0">
              <a:defRPr/>
            </a:pPr>
            <a:endParaRPr lang="en-US" sz="1050" dirty="0">
              <a:solidFill>
                <a:srgbClr val="000000"/>
              </a:solidFill>
              <a:latin typeface="Arial" pitchFamily="34" charset="0"/>
            </a:endParaRPr>
          </a:p>
        </p:txBody>
      </p:sp>
      <p:sp>
        <p:nvSpPr>
          <p:cNvPr id="20490" name="TextBox 10"/>
          <p:cNvSpPr txBox="1">
            <a:spLocks noChangeArrowheads="1"/>
          </p:cNvSpPr>
          <p:nvPr/>
        </p:nvSpPr>
        <p:spPr bwMode="auto">
          <a:xfrm>
            <a:off x="1651000" y="4724400"/>
            <a:ext cx="1258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tLang="zh-CN" sz="1800">
                <a:solidFill>
                  <a:srgbClr val="FF0000"/>
                </a:solidFill>
                <a:latin typeface="Tahoma" pitchFamily="34" charset="0"/>
                <a:ea typeface="宋体" pitchFamily="2" charset="-122"/>
              </a:rPr>
              <a:t>With radar</a:t>
            </a:r>
          </a:p>
        </p:txBody>
      </p:sp>
      <p:sp>
        <p:nvSpPr>
          <p:cNvPr id="20491" name="TextBox 11"/>
          <p:cNvSpPr txBox="1">
            <a:spLocks noChangeArrowheads="1"/>
          </p:cNvSpPr>
          <p:nvPr/>
        </p:nvSpPr>
        <p:spPr bwMode="auto">
          <a:xfrm>
            <a:off x="831850" y="5508625"/>
            <a:ext cx="1044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tLang="zh-CN" sz="1800">
                <a:solidFill>
                  <a:srgbClr val="FF0000"/>
                </a:solidFill>
                <a:latin typeface="Tahoma" pitchFamily="34" charset="0"/>
                <a:ea typeface="宋体" pitchFamily="2" charset="-122"/>
              </a:rPr>
              <a:t>no radar</a:t>
            </a:r>
          </a:p>
        </p:txBody>
      </p:sp>
      <p:sp>
        <p:nvSpPr>
          <p:cNvPr id="20492" name="TextBox 12"/>
          <p:cNvSpPr txBox="1">
            <a:spLocks noChangeArrowheads="1"/>
          </p:cNvSpPr>
          <p:nvPr/>
        </p:nvSpPr>
        <p:spPr bwMode="auto">
          <a:xfrm>
            <a:off x="1271588" y="5876925"/>
            <a:ext cx="1360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tLang="zh-CN" sz="1800">
                <a:solidFill>
                  <a:srgbClr val="FF0000"/>
                </a:solidFill>
                <a:latin typeface="Tahoma" pitchFamily="34" charset="0"/>
                <a:ea typeface="宋体" pitchFamily="2" charset="-122"/>
              </a:rPr>
              <a:t>12 km NAM</a:t>
            </a:r>
          </a:p>
        </p:txBody>
      </p:sp>
    </p:spTree>
    <p:extLst>
      <p:ext uri="{BB962C8B-B14F-4D97-AF65-F5344CB8AC3E}">
        <p14:creationId xmlns:p14="http://schemas.microsoft.com/office/powerpoint/2010/main" val="355910285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72400" cy="1143000"/>
          </a:xfrm>
        </p:spPr>
        <p:txBody>
          <a:bodyPr/>
          <a:lstStyle/>
          <a:p>
            <a:r>
              <a:rPr lang="en-US" sz="3200" dirty="0" smtClean="0">
                <a:solidFill>
                  <a:srgbClr val="FF0000"/>
                </a:solidFill>
              </a:rPr>
              <a:t>Convective-Scale </a:t>
            </a:r>
            <a:r>
              <a:rPr lang="en-US" altLang="en-US" sz="3200" dirty="0" smtClean="0">
                <a:solidFill>
                  <a:srgbClr val="FF0000"/>
                </a:solidFill>
              </a:rPr>
              <a:t>DA and </a:t>
            </a:r>
            <a:r>
              <a:rPr lang="en-US" altLang="zh-CN" sz="3200" dirty="0" smtClean="0">
                <a:solidFill>
                  <a:srgbClr val="FF0000"/>
                </a:solidFill>
              </a:rPr>
              <a:t>Prediction</a:t>
            </a:r>
            <a:endParaRPr lang="en-US" sz="3200" dirty="0">
              <a:solidFill>
                <a:srgbClr val="FF0000"/>
              </a:solidFill>
            </a:endParaRPr>
          </a:p>
        </p:txBody>
      </p:sp>
      <p:sp>
        <p:nvSpPr>
          <p:cNvPr id="3" name="Content Placeholder 2"/>
          <p:cNvSpPr>
            <a:spLocks noGrp="1"/>
          </p:cNvSpPr>
          <p:nvPr>
            <p:ph idx="1"/>
          </p:nvPr>
        </p:nvSpPr>
        <p:spPr>
          <a:xfrm>
            <a:off x="457200" y="1447800"/>
            <a:ext cx="8305800" cy="5092744"/>
          </a:xfrm>
        </p:spPr>
        <p:txBody>
          <a:bodyPr/>
          <a:lstStyle/>
          <a:p>
            <a:pPr>
              <a:spcBef>
                <a:spcPts val="1800"/>
              </a:spcBef>
            </a:pPr>
            <a:r>
              <a:rPr lang="en-US" altLang="zh-CN" sz="2400" dirty="0" smtClean="0"/>
              <a:t>Here </a:t>
            </a:r>
            <a:r>
              <a:rPr lang="zh-CN" altLang="en-US" sz="2400" dirty="0" smtClean="0"/>
              <a:t>“</a:t>
            </a:r>
            <a:r>
              <a:rPr lang="en-US" altLang="zh-CN" sz="2400" dirty="0" smtClean="0"/>
              <a:t>Convective Scale</a:t>
            </a:r>
            <a:r>
              <a:rPr lang="zh-CN" altLang="en-US" sz="2400" dirty="0" smtClean="0"/>
              <a:t>” </a:t>
            </a:r>
            <a:r>
              <a:rPr lang="en-US" altLang="zh-CN" sz="2400" dirty="0" smtClean="0"/>
              <a:t>mainly refers to </a:t>
            </a:r>
            <a:r>
              <a:rPr lang="en-US" altLang="zh-CN" sz="2400" dirty="0" smtClean="0">
                <a:solidFill>
                  <a:srgbClr val="FF0000"/>
                </a:solidFill>
              </a:rPr>
              <a:t>moist convection/storms</a:t>
            </a:r>
            <a:r>
              <a:rPr lang="en-US" altLang="zh-CN" sz="2400" dirty="0" smtClean="0"/>
              <a:t>, that require ~1 km grid spacing to resolve;</a:t>
            </a:r>
          </a:p>
          <a:p>
            <a:pPr>
              <a:spcBef>
                <a:spcPts val="1800"/>
              </a:spcBef>
            </a:pPr>
            <a:r>
              <a:rPr lang="en-US" sz="2400" dirty="0" smtClean="0"/>
              <a:t>Need </a:t>
            </a:r>
            <a:r>
              <a:rPr lang="en-US" sz="2400" dirty="0" smtClean="0">
                <a:solidFill>
                  <a:srgbClr val="FF0000"/>
                </a:solidFill>
              </a:rPr>
              <a:t>comparable-resolution observations </a:t>
            </a:r>
            <a:r>
              <a:rPr lang="en-US" sz="2400" dirty="0" smtClean="0"/>
              <a:t>to observe the convection itself, and other high-resolution observations to sample the storm environment;</a:t>
            </a:r>
          </a:p>
          <a:p>
            <a:pPr>
              <a:spcBef>
                <a:spcPts val="1800"/>
              </a:spcBef>
            </a:pPr>
            <a:r>
              <a:rPr lang="en-US" altLang="zh-CN" sz="2400" dirty="0" smtClean="0">
                <a:solidFill>
                  <a:srgbClr val="FF0000"/>
                </a:solidFill>
              </a:rPr>
              <a:t>Radar</a:t>
            </a:r>
            <a:r>
              <a:rPr lang="en-US" altLang="zh-CN" sz="2400" dirty="0" smtClean="0"/>
              <a:t> is the most important observation platform for the </a:t>
            </a:r>
            <a:r>
              <a:rPr lang="en-US" altLang="zh-CN" sz="2400" dirty="0" smtClean="0">
                <a:solidFill>
                  <a:srgbClr val="FF0000"/>
                </a:solidFill>
              </a:rPr>
              <a:t>convective storms</a:t>
            </a:r>
            <a:r>
              <a:rPr lang="en-US" altLang="zh-CN" sz="2400" dirty="0" smtClean="0"/>
              <a:t>; </a:t>
            </a:r>
          </a:p>
        </p:txBody>
      </p:sp>
    </p:spTree>
    <p:extLst>
      <p:ext uri="{BB962C8B-B14F-4D97-AF65-F5344CB8AC3E}">
        <p14:creationId xmlns:p14="http://schemas.microsoft.com/office/powerpoint/2010/main" val="2566561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Limitations of 3DVAR/Cloud Analysis</a:t>
            </a:r>
            <a:endParaRPr lang="en-US" dirty="0">
              <a:solidFill>
                <a:srgbClr val="FF0000"/>
              </a:solidFill>
            </a:endParaRPr>
          </a:p>
        </p:txBody>
      </p:sp>
      <p:sp>
        <p:nvSpPr>
          <p:cNvPr id="3" name="Content Placeholder 2"/>
          <p:cNvSpPr>
            <a:spLocks noGrp="1"/>
          </p:cNvSpPr>
          <p:nvPr>
            <p:ph idx="1"/>
          </p:nvPr>
        </p:nvSpPr>
        <p:spPr/>
        <p:txBody>
          <a:bodyPr>
            <a:normAutofit/>
          </a:bodyPr>
          <a:lstStyle/>
          <a:p>
            <a:pPr>
              <a:spcBef>
                <a:spcPts val="1800"/>
              </a:spcBef>
            </a:pPr>
            <a:r>
              <a:rPr lang="en-US" dirty="0" smtClean="0"/>
              <a:t>Unobserved cross-beam wind components tend to be poor;</a:t>
            </a:r>
          </a:p>
          <a:p>
            <a:pPr>
              <a:spcBef>
                <a:spcPts val="1800"/>
              </a:spcBef>
            </a:pPr>
            <a:r>
              <a:rPr lang="en-US" dirty="0" smtClean="0"/>
              <a:t>Microphysics and thermodynamic fields don’t fit model well </a:t>
            </a:r>
            <a:r>
              <a:rPr lang="en-US" dirty="0" smtClean="0">
                <a:sym typeface="Wingdings" panose="05000000000000000000" pitchFamily="2" charset="2"/>
              </a:rPr>
              <a:t></a:t>
            </a:r>
            <a:r>
              <a:rPr lang="en-US" dirty="0" smtClean="0"/>
              <a:t> fast error growth;</a:t>
            </a:r>
          </a:p>
          <a:p>
            <a:pPr>
              <a:spcBef>
                <a:spcPts val="1800"/>
              </a:spcBef>
            </a:pPr>
            <a:r>
              <a:rPr lang="en-US" dirty="0" smtClean="0"/>
              <a:t>General lack of balance among state variables;</a:t>
            </a:r>
          </a:p>
          <a:p>
            <a:pPr>
              <a:spcBef>
                <a:spcPts val="1800"/>
              </a:spcBef>
            </a:pPr>
            <a:r>
              <a:rPr lang="en-US" dirty="0" smtClean="0">
                <a:solidFill>
                  <a:srgbClr val="FF0000"/>
                </a:solidFill>
              </a:rPr>
              <a:t>Difficult to suppress spurious storms</a:t>
            </a:r>
            <a:r>
              <a:rPr lang="en-US" dirty="0" smtClean="0"/>
              <a:t>, </a:t>
            </a:r>
            <a:r>
              <a:rPr lang="en-US" dirty="0" smtClean="0">
                <a:solidFill>
                  <a:srgbClr val="FF0000"/>
                </a:solidFill>
              </a:rPr>
              <a:t>more</a:t>
            </a:r>
            <a:r>
              <a:rPr lang="en-US" dirty="0" smtClean="0"/>
              <a:t> </a:t>
            </a:r>
            <a:r>
              <a:rPr lang="en-US" dirty="0" smtClean="0">
                <a:solidFill>
                  <a:srgbClr val="FF0000"/>
                </a:solidFill>
              </a:rPr>
              <a:t>problematic with continuous cycling.</a:t>
            </a:r>
          </a:p>
          <a:p>
            <a:endParaRPr lang="en-US" dirty="0"/>
          </a:p>
        </p:txBody>
      </p:sp>
    </p:spTree>
    <p:extLst>
      <p:ext uri="{BB962C8B-B14F-4D97-AF65-F5344CB8AC3E}">
        <p14:creationId xmlns:p14="http://schemas.microsoft.com/office/powerpoint/2010/main" val="3151750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772400" cy="457200"/>
          </a:xfrm>
        </p:spPr>
        <p:txBody>
          <a:bodyPr/>
          <a:lstStyle/>
          <a:p>
            <a:r>
              <a:rPr lang="en-US" dirty="0" smtClean="0">
                <a:solidFill>
                  <a:srgbClr val="FF0000"/>
                </a:solidFill>
              </a:rPr>
              <a:t>Solutions</a:t>
            </a:r>
            <a:endParaRPr lang="en-US" dirty="0">
              <a:solidFill>
                <a:srgbClr val="FF0000"/>
              </a:solidFill>
            </a:endParaRPr>
          </a:p>
        </p:txBody>
      </p:sp>
      <p:sp>
        <p:nvSpPr>
          <p:cNvPr id="3" name="Content Placeholder 2"/>
          <p:cNvSpPr>
            <a:spLocks noGrp="1"/>
          </p:cNvSpPr>
          <p:nvPr>
            <p:ph idx="1"/>
          </p:nvPr>
        </p:nvSpPr>
        <p:spPr>
          <a:xfrm>
            <a:off x="533400" y="1371600"/>
            <a:ext cx="7772400" cy="4724400"/>
          </a:xfrm>
        </p:spPr>
        <p:txBody>
          <a:bodyPr/>
          <a:lstStyle/>
          <a:p>
            <a:pPr>
              <a:spcBef>
                <a:spcPts val="1800"/>
              </a:spcBef>
            </a:pPr>
            <a:r>
              <a:rPr lang="en-US" sz="2400" dirty="0" smtClean="0"/>
              <a:t>4DVar uses model equations as a strong constraint, and multi-time level data (e.g., VDRAS – warm rain only);</a:t>
            </a:r>
          </a:p>
          <a:p>
            <a:pPr>
              <a:spcBef>
                <a:spcPts val="1800"/>
              </a:spcBef>
            </a:pPr>
            <a:r>
              <a:rPr lang="en-US" sz="2400" dirty="0" err="1" smtClean="0">
                <a:solidFill>
                  <a:srgbClr val="FF0000"/>
                </a:solidFill>
              </a:rPr>
              <a:t>EnKF</a:t>
            </a:r>
            <a:r>
              <a:rPr lang="en-US" sz="2400" dirty="0" smtClean="0">
                <a:solidFill>
                  <a:srgbClr val="FF0000"/>
                </a:solidFill>
              </a:rPr>
              <a:t> (</a:t>
            </a:r>
            <a:r>
              <a:rPr lang="en-US" sz="2400" dirty="0" err="1" smtClean="0">
                <a:solidFill>
                  <a:srgbClr val="FF0000"/>
                </a:solidFill>
              </a:rPr>
              <a:t>EnSRF</a:t>
            </a:r>
            <a:r>
              <a:rPr lang="en-US" sz="2400" dirty="0" smtClean="0">
                <a:solidFill>
                  <a:srgbClr val="FF0000"/>
                </a:solidFill>
              </a:rPr>
              <a:t>/EAKF/LETKF </a:t>
            </a:r>
            <a:r>
              <a:rPr lang="en-US" sz="2400" dirty="0" err="1" smtClean="0">
                <a:solidFill>
                  <a:srgbClr val="FF0000"/>
                </a:solidFill>
              </a:rPr>
              <a:t>etc</a:t>
            </a:r>
            <a:r>
              <a:rPr lang="en-US" sz="2400" dirty="0" smtClean="0">
                <a:solidFill>
                  <a:srgbClr val="FF0000"/>
                </a:solidFill>
              </a:rPr>
              <a:t>) uses model constraints in a statistical representation, and accumulates info in time;</a:t>
            </a:r>
          </a:p>
          <a:p>
            <a:pPr>
              <a:spcBef>
                <a:spcPts val="1800"/>
              </a:spcBef>
            </a:pPr>
            <a:r>
              <a:rPr lang="en-US" sz="2400" dirty="0" smtClean="0"/>
              <a:t>3DVar for </a:t>
            </a:r>
            <a:r>
              <a:rPr lang="en-US" sz="2400" dirty="0" err="1" smtClean="0"/>
              <a:t>Vr</a:t>
            </a:r>
            <a:r>
              <a:rPr lang="en-US" sz="2400" dirty="0" smtClean="0"/>
              <a:t> and </a:t>
            </a:r>
            <a:r>
              <a:rPr lang="en-US" sz="2400" dirty="0"/>
              <a:t>c</a:t>
            </a:r>
            <a:r>
              <a:rPr lang="en-US" sz="2400" dirty="0" smtClean="0"/>
              <a:t>omplex cloud analysis </a:t>
            </a:r>
            <a:r>
              <a:rPr lang="en-US" sz="2400" dirty="0"/>
              <a:t>for Z (e.g., ARPS and RUC/RAP 3DVar systems with cloud analysis</a:t>
            </a:r>
            <a:r>
              <a:rPr lang="en-US" sz="2400" dirty="0" smtClean="0"/>
              <a:t>);</a:t>
            </a:r>
          </a:p>
          <a:p>
            <a:pPr>
              <a:spcBef>
                <a:spcPts val="1800"/>
              </a:spcBef>
            </a:pPr>
            <a:r>
              <a:rPr lang="en-US" sz="2400" dirty="0" smtClean="0"/>
              <a:t>Methods that combine the above (</a:t>
            </a:r>
            <a:r>
              <a:rPr lang="en-US" sz="2400" dirty="0" err="1" smtClean="0"/>
              <a:t>EnVar</a:t>
            </a:r>
            <a:r>
              <a:rPr lang="en-US" sz="2400" dirty="0" smtClean="0"/>
              <a:t>, </a:t>
            </a:r>
            <a:r>
              <a:rPr lang="en-US" sz="2400" dirty="0" err="1" smtClean="0"/>
              <a:t>hyrid</a:t>
            </a:r>
            <a:r>
              <a:rPr lang="en-US" sz="2400" dirty="0" smtClean="0"/>
              <a:t>)</a:t>
            </a:r>
          </a:p>
          <a:p>
            <a:pPr>
              <a:spcBef>
                <a:spcPts val="1800"/>
              </a:spcBef>
            </a:pPr>
            <a:r>
              <a:rPr lang="en-US" sz="2400" dirty="0" err="1" smtClean="0"/>
              <a:t>Polarimetric</a:t>
            </a:r>
            <a:r>
              <a:rPr lang="en-US" sz="2400" dirty="0" smtClean="0"/>
              <a:t> </a:t>
            </a:r>
            <a:r>
              <a:rPr lang="en-US" sz="2400" dirty="0"/>
              <a:t>radar measurements may provide additional MP information. </a:t>
            </a:r>
            <a:endParaRPr lang="en-US" sz="2400" dirty="0" smtClean="0"/>
          </a:p>
          <a:p>
            <a:pPr marL="0" indent="0">
              <a:spcBef>
                <a:spcPts val="1800"/>
              </a:spcBef>
              <a:buNone/>
            </a:pPr>
            <a:endParaRPr lang="en-US" sz="2400" dirty="0" smtClean="0"/>
          </a:p>
          <a:p>
            <a:pPr marL="0" indent="0">
              <a:spcBef>
                <a:spcPts val="1800"/>
              </a:spcBef>
              <a:buNone/>
            </a:pPr>
            <a:endParaRPr lang="en-US" sz="2800" dirty="0" smtClean="0">
              <a:solidFill>
                <a:srgbClr val="FF0000"/>
              </a:solidFill>
            </a:endParaRPr>
          </a:p>
        </p:txBody>
      </p:sp>
    </p:spTree>
    <p:extLst>
      <p:ext uri="{BB962C8B-B14F-4D97-AF65-F5344CB8AC3E}">
        <p14:creationId xmlns:p14="http://schemas.microsoft.com/office/powerpoint/2010/main" val="2774020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381000" y="152400"/>
            <a:ext cx="8229600" cy="1143000"/>
          </a:xfrm>
        </p:spPr>
        <p:txBody>
          <a:bodyPr/>
          <a:lstStyle/>
          <a:p>
            <a:r>
              <a:rPr lang="en-US" sz="2800" dirty="0" err="1" smtClean="0">
                <a:solidFill>
                  <a:srgbClr val="FF0000"/>
                </a:solidFill>
              </a:rPr>
              <a:t>EnKF</a:t>
            </a:r>
            <a:r>
              <a:rPr lang="en-US" sz="2800" dirty="0" smtClean="0">
                <a:solidFill>
                  <a:srgbClr val="FF0000"/>
                </a:solidFill>
              </a:rPr>
              <a:t> Assimilation of </a:t>
            </a:r>
            <a:r>
              <a:rPr lang="en-US" sz="2800" dirty="0" err="1" smtClean="0">
                <a:solidFill>
                  <a:srgbClr val="FF0000"/>
                </a:solidFill>
              </a:rPr>
              <a:t>Vr</a:t>
            </a:r>
            <a:r>
              <a:rPr lang="en-US" sz="2800" dirty="0" smtClean="0">
                <a:solidFill>
                  <a:srgbClr val="FF0000"/>
                </a:solidFill>
              </a:rPr>
              <a:t> and Z with Multi-Phase Microphysics (Tong and Xue 2005 MWR)</a:t>
            </a:r>
            <a:endParaRPr lang="en-US" sz="2800" dirty="0">
              <a:solidFill>
                <a:srgbClr val="FF0000"/>
              </a:solidFill>
            </a:endParaRPr>
          </a:p>
        </p:txBody>
      </p:sp>
      <p:graphicFrame>
        <p:nvGraphicFramePr>
          <p:cNvPr id="159747" name="Object 3"/>
          <p:cNvGraphicFramePr>
            <a:graphicFrameLocks noGrp="1" noChangeAspect="1"/>
          </p:cNvGraphicFramePr>
          <p:nvPr>
            <p:ph sz="half" idx="1"/>
            <p:extLst>
              <p:ext uri="{D42A27DB-BD31-4B8C-83A1-F6EECF244321}">
                <p14:modId xmlns:p14="http://schemas.microsoft.com/office/powerpoint/2010/main" val="2805577058"/>
              </p:ext>
            </p:extLst>
          </p:nvPr>
        </p:nvGraphicFramePr>
        <p:xfrm>
          <a:off x="577850" y="1295400"/>
          <a:ext cx="3790950" cy="4525963"/>
        </p:xfrm>
        <a:graphic>
          <a:graphicData uri="http://schemas.openxmlformats.org/presentationml/2006/ole">
            <mc:AlternateContent xmlns:mc="http://schemas.openxmlformats.org/markup-compatibility/2006">
              <mc:Choice xmlns:v="urn:schemas-microsoft-com:vml" Requires="v">
                <p:oleObj spid="_x0000_s291216" name="Equation" r:id="rId3" imgW="4254480" imgH="5079960" progId="Equation.DSMT4">
                  <p:embed/>
                </p:oleObj>
              </mc:Choice>
              <mc:Fallback>
                <p:oleObj name="Equation" r:id="rId3" imgW="4254480" imgH="5079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50" y="1295400"/>
                        <a:ext cx="379095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9748" name="Text Box 4"/>
          <p:cNvSpPr txBox="1">
            <a:spLocks noChangeArrowheads="1"/>
          </p:cNvSpPr>
          <p:nvPr/>
        </p:nvSpPr>
        <p:spPr bwMode="auto">
          <a:xfrm>
            <a:off x="5715000" y="1905000"/>
            <a:ext cx="177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0000"/>
                </a:solidFill>
                <a:latin typeface="Arial" pitchFamily="34" charset="0"/>
              </a:rPr>
              <a:t>Radar data:</a:t>
            </a:r>
          </a:p>
        </p:txBody>
      </p:sp>
      <p:sp>
        <p:nvSpPr>
          <p:cNvPr id="159749" name="Text Box 5"/>
          <p:cNvSpPr txBox="1">
            <a:spLocks noChangeArrowheads="1"/>
          </p:cNvSpPr>
          <p:nvPr/>
        </p:nvSpPr>
        <p:spPr bwMode="auto">
          <a:xfrm>
            <a:off x="5410200" y="2590800"/>
            <a:ext cx="2265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dirty="0" err="1">
                <a:solidFill>
                  <a:srgbClr val="000000"/>
                </a:solidFill>
                <a:latin typeface="Arial" pitchFamily="34" charset="0"/>
              </a:rPr>
              <a:t>V</a:t>
            </a:r>
            <a:r>
              <a:rPr lang="en-US" sz="2000" i="1" baseline="-25000" dirty="0" err="1">
                <a:solidFill>
                  <a:srgbClr val="000000"/>
                </a:solidFill>
                <a:latin typeface="Arial" pitchFamily="34" charset="0"/>
              </a:rPr>
              <a:t>r</a:t>
            </a:r>
            <a:r>
              <a:rPr lang="en-US" sz="2000" baseline="-25000" dirty="0">
                <a:solidFill>
                  <a:srgbClr val="000000"/>
                </a:solidFill>
                <a:latin typeface="Arial" pitchFamily="34" charset="0"/>
              </a:rPr>
              <a:t> </a:t>
            </a:r>
            <a:r>
              <a:rPr lang="en-US" sz="2000" dirty="0">
                <a:solidFill>
                  <a:srgbClr val="000000"/>
                </a:solidFill>
                <a:latin typeface="Arial" pitchFamily="34" charset="0"/>
              </a:rPr>
              <a:t>only (</a:t>
            </a:r>
            <a:r>
              <a:rPr lang="en-US" sz="2000" i="1" dirty="0">
                <a:solidFill>
                  <a:srgbClr val="000000"/>
                </a:solidFill>
                <a:latin typeface="Arial" pitchFamily="34" charset="0"/>
              </a:rPr>
              <a:t>Z</a:t>
            </a:r>
            <a:r>
              <a:rPr lang="en-US" sz="2000" dirty="0">
                <a:solidFill>
                  <a:srgbClr val="000000"/>
                </a:solidFill>
                <a:latin typeface="Arial" pitchFamily="34" charset="0"/>
              </a:rPr>
              <a:t>&gt;10dBZ)</a:t>
            </a:r>
          </a:p>
        </p:txBody>
      </p:sp>
      <p:sp>
        <p:nvSpPr>
          <p:cNvPr id="159750" name="Text Box 6"/>
          <p:cNvSpPr txBox="1">
            <a:spLocks noChangeArrowheads="1"/>
          </p:cNvSpPr>
          <p:nvPr/>
        </p:nvSpPr>
        <p:spPr bwMode="auto">
          <a:xfrm>
            <a:off x="5410200" y="3200400"/>
            <a:ext cx="2371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solidFill>
                  <a:srgbClr val="000000"/>
                </a:solidFill>
                <a:latin typeface="Arial" pitchFamily="34" charset="0"/>
              </a:rPr>
              <a:t> </a:t>
            </a:r>
            <a:r>
              <a:rPr lang="en-US" sz="2000" i="1" dirty="0" err="1">
                <a:solidFill>
                  <a:srgbClr val="000000"/>
                </a:solidFill>
                <a:latin typeface="Arial" pitchFamily="34" charset="0"/>
              </a:rPr>
              <a:t>V</a:t>
            </a:r>
            <a:r>
              <a:rPr lang="en-US" sz="2000" i="1" baseline="-25000" dirty="0" err="1">
                <a:solidFill>
                  <a:srgbClr val="000000"/>
                </a:solidFill>
                <a:latin typeface="Arial" pitchFamily="34" charset="0"/>
              </a:rPr>
              <a:t>r</a:t>
            </a:r>
            <a:r>
              <a:rPr lang="en-US" sz="2000" dirty="0">
                <a:solidFill>
                  <a:srgbClr val="000000"/>
                </a:solidFill>
                <a:latin typeface="Arial" pitchFamily="34" charset="0"/>
              </a:rPr>
              <a:t> (</a:t>
            </a:r>
            <a:r>
              <a:rPr lang="en-US" sz="2000" i="1" dirty="0">
                <a:solidFill>
                  <a:srgbClr val="000000"/>
                </a:solidFill>
                <a:latin typeface="Arial" pitchFamily="34" charset="0"/>
              </a:rPr>
              <a:t>Z</a:t>
            </a:r>
            <a:r>
              <a:rPr lang="en-US" sz="2000" dirty="0">
                <a:solidFill>
                  <a:srgbClr val="000000"/>
                </a:solidFill>
                <a:latin typeface="Arial" pitchFamily="34" charset="0"/>
              </a:rPr>
              <a:t>&gt;10dBZ) &amp; </a:t>
            </a:r>
            <a:r>
              <a:rPr lang="en-US" sz="2000" i="1" dirty="0">
                <a:solidFill>
                  <a:srgbClr val="000000"/>
                </a:solidFill>
                <a:latin typeface="Arial" pitchFamily="34" charset="0"/>
              </a:rPr>
              <a:t>Z</a:t>
            </a:r>
            <a:endParaRPr lang="en-US" sz="2000" dirty="0">
              <a:solidFill>
                <a:srgbClr val="000000"/>
              </a:solidFill>
              <a:latin typeface="Arial" pitchFamily="34" charset="0"/>
            </a:endParaRPr>
          </a:p>
        </p:txBody>
      </p:sp>
      <p:graphicFrame>
        <p:nvGraphicFramePr>
          <p:cNvPr id="159751" name="Object 7"/>
          <p:cNvGraphicFramePr>
            <a:graphicFrameLocks noGrp="1" noChangeAspect="1"/>
          </p:cNvGraphicFramePr>
          <p:nvPr>
            <p:ph sz="half" idx="2"/>
            <p:extLst>
              <p:ext uri="{D42A27DB-BD31-4B8C-83A1-F6EECF244321}">
                <p14:modId xmlns:p14="http://schemas.microsoft.com/office/powerpoint/2010/main" val="2820670181"/>
              </p:ext>
            </p:extLst>
          </p:nvPr>
        </p:nvGraphicFramePr>
        <p:xfrm>
          <a:off x="5486400" y="3733800"/>
          <a:ext cx="2384425" cy="1071563"/>
        </p:xfrm>
        <a:graphic>
          <a:graphicData uri="http://schemas.openxmlformats.org/presentationml/2006/ole">
            <mc:AlternateContent xmlns:mc="http://schemas.openxmlformats.org/markup-compatibility/2006">
              <mc:Choice xmlns:v="urn:schemas-microsoft-com:vml" Requires="v">
                <p:oleObj spid="_x0000_s291217" name="Equation" r:id="rId5" imgW="876240" imgH="393480" progId="Equation.DSMT4">
                  <p:embed/>
                </p:oleObj>
              </mc:Choice>
              <mc:Fallback>
                <p:oleObj name="Equation" r:id="rId5" imgW="876240" imgH="393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733800"/>
                        <a:ext cx="2384425" cy="1071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9752" name="Text Box 8"/>
          <p:cNvSpPr txBox="1">
            <a:spLocks noChangeArrowheads="1"/>
          </p:cNvSpPr>
          <p:nvPr/>
        </p:nvSpPr>
        <p:spPr bwMode="auto">
          <a:xfrm>
            <a:off x="4724400" y="4953000"/>
            <a:ext cx="4337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rgbClr val="000000"/>
                </a:solidFill>
                <a:latin typeface="Arial" pitchFamily="34" charset="0"/>
              </a:rPr>
              <a:t>K is the Kalman Gain, a function </a:t>
            </a:r>
          </a:p>
          <a:p>
            <a:r>
              <a:rPr lang="en-US" sz="1800">
                <a:solidFill>
                  <a:srgbClr val="000000"/>
                </a:solidFill>
                <a:latin typeface="Arial" pitchFamily="34" charset="0"/>
              </a:rPr>
              <a:t>of background and obs error covariances</a:t>
            </a:r>
          </a:p>
        </p:txBody>
      </p:sp>
      <p:sp>
        <p:nvSpPr>
          <p:cNvPr id="2" name="Rectangle 1"/>
          <p:cNvSpPr/>
          <p:nvPr/>
        </p:nvSpPr>
        <p:spPr>
          <a:xfrm>
            <a:off x="152400" y="6019800"/>
            <a:ext cx="8909050" cy="646331"/>
          </a:xfrm>
          <a:prstGeom prst="rect">
            <a:avLst/>
          </a:prstGeom>
        </p:spPr>
        <p:txBody>
          <a:bodyPr wrap="square">
            <a:spAutoFit/>
          </a:bodyPr>
          <a:lstStyle/>
          <a:p>
            <a:r>
              <a:rPr lang="en-US" sz="1800" dirty="0"/>
              <a:t>Tong, M. and M. Xue, 2005: Ensemble </a:t>
            </a:r>
            <a:r>
              <a:rPr lang="en-US" sz="1800" dirty="0" err="1"/>
              <a:t>Kalman</a:t>
            </a:r>
            <a:r>
              <a:rPr lang="en-US" sz="1800" dirty="0"/>
              <a:t> filter assimilation of Doppler radar data with a compressible </a:t>
            </a:r>
            <a:r>
              <a:rPr lang="en-US" sz="1800" dirty="0" err="1"/>
              <a:t>nonhydrostatic</a:t>
            </a:r>
            <a:r>
              <a:rPr lang="en-US" sz="1800" dirty="0"/>
              <a:t> model: OSS Experiments. </a:t>
            </a:r>
            <a:r>
              <a:rPr lang="en-US" sz="1800" i="1" dirty="0"/>
              <a:t>Mon. </a:t>
            </a:r>
            <a:r>
              <a:rPr lang="en-US" sz="1800" i="1" dirty="0" err="1"/>
              <a:t>Wea</a:t>
            </a:r>
            <a:r>
              <a:rPr lang="en-US" sz="1800" i="1" dirty="0"/>
              <a:t>. Rev., </a:t>
            </a:r>
            <a:r>
              <a:rPr lang="en-US" sz="1800" b="1" i="1" dirty="0"/>
              <a:t>133</a:t>
            </a:r>
            <a:r>
              <a:rPr lang="en-US" sz="1800" dirty="0"/>
              <a:t>, 1789-1807.</a:t>
            </a:r>
            <a:endParaRPr lang="en-US" dirty="0"/>
          </a:p>
        </p:txBody>
      </p:sp>
    </p:spTree>
    <p:extLst>
      <p:ext uri="{BB962C8B-B14F-4D97-AF65-F5344CB8AC3E}">
        <p14:creationId xmlns:p14="http://schemas.microsoft.com/office/powerpoint/2010/main" val="71915306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zh-CN" sz="2400">
                <a:solidFill>
                  <a:srgbClr val="0000FF"/>
                </a:solidFill>
                <a:ea typeface="宋体" pitchFamily="2" charset="-122"/>
              </a:rPr>
              <a:t>Analyses of </a:t>
            </a:r>
            <a:r>
              <a:rPr lang="en-US" sz="2400">
                <a:solidFill>
                  <a:srgbClr val="0000FF"/>
                </a:solidFill>
              </a:rPr>
              <a:t>Low level cold pool and reflectivity</a:t>
            </a:r>
            <a:r>
              <a:rPr lang="en-US" altLang="zh-CN" sz="2400">
                <a:solidFill>
                  <a:srgbClr val="0000FF"/>
                </a:solidFill>
                <a:ea typeface="宋体" pitchFamily="2" charset="-122"/>
              </a:rPr>
              <a:t> v.s. Truth</a:t>
            </a:r>
            <a:endParaRPr lang="en-US" sz="2400">
              <a:solidFill>
                <a:srgbClr val="0000FF"/>
              </a:solidFill>
            </a:endParaRPr>
          </a:p>
        </p:txBody>
      </p:sp>
      <p:sp>
        <p:nvSpPr>
          <p:cNvPr id="20484" name="Text Box 4"/>
          <p:cNvSpPr txBox="1">
            <a:spLocks noChangeArrowheads="1"/>
          </p:cNvSpPr>
          <p:nvPr/>
        </p:nvSpPr>
        <p:spPr bwMode="auto">
          <a:xfrm>
            <a:off x="474663" y="188753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800">
                <a:solidFill>
                  <a:srgbClr val="FF0000"/>
                </a:solidFill>
                <a:latin typeface="Arial" pitchFamily="34" charset="0"/>
                <a:ea typeface="宋体" pitchFamily="2" charset="-122"/>
              </a:rPr>
              <a:t>Truth</a:t>
            </a:r>
            <a:endParaRPr lang="en-US" sz="1800">
              <a:solidFill>
                <a:srgbClr val="FF0000"/>
              </a:solidFill>
              <a:latin typeface="Arial" pitchFamily="34" charset="0"/>
            </a:endParaRPr>
          </a:p>
        </p:txBody>
      </p:sp>
      <p:sp>
        <p:nvSpPr>
          <p:cNvPr id="20485" name="Text Box 5"/>
          <p:cNvSpPr txBox="1">
            <a:spLocks noChangeArrowheads="1"/>
          </p:cNvSpPr>
          <p:nvPr/>
        </p:nvSpPr>
        <p:spPr bwMode="auto">
          <a:xfrm>
            <a:off x="465138" y="3352800"/>
            <a:ext cx="89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800">
                <a:solidFill>
                  <a:srgbClr val="FF0000"/>
                </a:solidFill>
                <a:latin typeface="Arial" pitchFamily="34" charset="0"/>
                <a:ea typeface="宋体" pitchFamily="2" charset="-122"/>
              </a:rPr>
              <a:t>Vr only</a:t>
            </a:r>
            <a:endParaRPr lang="en-US" sz="1800">
              <a:solidFill>
                <a:srgbClr val="FF0000"/>
              </a:solidFill>
              <a:latin typeface="Arial" pitchFamily="34" charset="0"/>
            </a:endParaRPr>
          </a:p>
        </p:txBody>
      </p:sp>
      <p:sp>
        <p:nvSpPr>
          <p:cNvPr id="20486" name="Text Box 6"/>
          <p:cNvSpPr txBox="1">
            <a:spLocks noChangeArrowheads="1"/>
          </p:cNvSpPr>
          <p:nvPr/>
        </p:nvSpPr>
        <p:spPr bwMode="auto">
          <a:xfrm>
            <a:off x="381000" y="4648200"/>
            <a:ext cx="87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800">
                <a:solidFill>
                  <a:srgbClr val="FF0000"/>
                </a:solidFill>
                <a:latin typeface="Arial" pitchFamily="34" charset="0"/>
                <a:ea typeface="宋体" pitchFamily="2" charset="-122"/>
              </a:rPr>
              <a:t> Vr + Z</a:t>
            </a:r>
            <a:endParaRPr lang="en-US" sz="1800">
              <a:solidFill>
                <a:srgbClr val="FF0000"/>
              </a:solidFill>
              <a:latin typeface="Arial" pitchFamily="34" charset="0"/>
            </a:endParaRPr>
          </a:p>
        </p:txBody>
      </p:sp>
      <p:graphicFrame>
        <p:nvGraphicFramePr>
          <p:cNvPr id="20487" name="Object 7"/>
          <p:cNvGraphicFramePr>
            <a:graphicFrameLocks noChangeAspect="1"/>
          </p:cNvGraphicFramePr>
          <p:nvPr/>
        </p:nvGraphicFramePr>
        <p:xfrm>
          <a:off x="1384300" y="4443413"/>
          <a:ext cx="6858000" cy="1828800"/>
        </p:xfrm>
        <a:graphic>
          <a:graphicData uri="http://schemas.openxmlformats.org/presentationml/2006/ole">
            <mc:AlternateContent xmlns:mc="http://schemas.openxmlformats.org/markup-compatibility/2006">
              <mc:Choice xmlns:v="urn:schemas-microsoft-com:vml" Requires="v">
                <p:oleObj spid="_x0000_s294286" name="Bitmap Image" r:id="rId4" imgW="5687219" imgH="5428571" progId="Paint.Picture">
                  <p:embed/>
                </p:oleObj>
              </mc:Choice>
              <mc:Fallback>
                <p:oleObj name="Bitmap Image" r:id="rId4" imgW="5687219" imgH="542857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2282"/>
                      <a:stretch>
                        <a:fillRect/>
                      </a:stretch>
                    </p:blipFill>
                    <p:spPr bwMode="auto">
                      <a:xfrm>
                        <a:off x="1384300" y="4443413"/>
                        <a:ext cx="6858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488" name="Object 8"/>
          <p:cNvGraphicFramePr>
            <a:graphicFrameLocks noChangeAspect="1"/>
          </p:cNvGraphicFramePr>
          <p:nvPr/>
        </p:nvGraphicFramePr>
        <p:xfrm>
          <a:off x="1384300" y="1292225"/>
          <a:ext cx="6858000" cy="3200400"/>
        </p:xfrm>
        <a:graphic>
          <a:graphicData uri="http://schemas.openxmlformats.org/presentationml/2006/ole">
            <mc:AlternateContent xmlns:mc="http://schemas.openxmlformats.org/markup-compatibility/2006">
              <mc:Choice xmlns:v="urn:schemas-microsoft-com:vml" Requires="v">
                <p:oleObj spid="_x0000_s294287" name="Bitmap Image" r:id="rId6" imgW="5687219" imgH="5428571" progId="Paint.Picture">
                  <p:embed/>
                </p:oleObj>
              </mc:Choice>
              <mc:Fallback>
                <p:oleObj name="Bitmap Image" r:id="rId6" imgW="5687219" imgH="542857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51050"/>
                      <a:stretch>
                        <a:fillRect/>
                      </a:stretch>
                    </p:blipFill>
                    <p:spPr bwMode="auto">
                      <a:xfrm>
                        <a:off x="1384300" y="1292225"/>
                        <a:ext cx="68580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9" name="Line 9"/>
          <p:cNvSpPr>
            <a:spLocks noChangeShapeType="1"/>
          </p:cNvSpPr>
          <p:nvPr/>
        </p:nvSpPr>
        <p:spPr bwMode="auto">
          <a:xfrm flipH="1" flipV="1">
            <a:off x="7391400" y="3946525"/>
            <a:ext cx="7620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solidFill>
                <a:srgbClr val="000000"/>
              </a:solidFill>
              <a:latin typeface="Arial" pitchFamily="34" charset="0"/>
            </a:endParaRPr>
          </a:p>
        </p:txBody>
      </p:sp>
      <p:sp>
        <p:nvSpPr>
          <p:cNvPr id="20490" name="Line 10"/>
          <p:cNvSpPr>
            <a:spLocks noChangeShapeType="1"/>
          </p:cNvSpPr>
          <p:nvPr/>
        </p:nvSpPr>
        <p:spPr bwMode="auto">
          <a:xfrm flipH="1" flipV="1">
            <a:off x="7315200" y="5546725"/>
            <a:ext cx="7620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solidFill>
                <a:srgbClr val="000000"/>
              </a:solidFill>
              <a:latin typeface="Arial" pitchFamily="34" charset="0"/>
            </a:endParaRPr>
          </a:p>
        </p:txBody>
      </p:sp>
      <p:sp>
        <p:nvSpPr>
          <p:cNvPr id="20491" name="Line 11"/>
          <p:cNvSpPr>
            <a:spLocks noChangeShapeType="1"/>
          </p:cNvSpPr>
          <p:nvPr/>
        </p:nvSpPr>
        <p:spPr bwMode="auto">
          <a:xfrm flipH="1" flipV="1">
            <a:off x="7239000" y="2422525"/>
            <a:ext cx="7620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solidFill>
                <a:srgbClr val="000000"/>
              </a:solidFill>
              <a:latin typeface="Arial" pitchFamily="34" charset="0"/>
            </a:endParaRPr>
          </a:p>
        </p:txBody>
      </p:sp>
      <p:sp>
        <p:nvSpPr>
          <p:cNvPr id="20492" name="Line 12"/>
          <p:cNvSpPr>
            <a:spLocks noChangeShapeType="1"/>
          </p:cNvSpPr>
          <p:nvPr/>
        </p:nvSpPr>
        <p:spPr bwMode="auto">
          <a:xfrm flipH="1" flipV="1">
            <a:off x="3581400" y="4175125"/>
            <a:ext cx="7620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solidFill>
                <a:srgbClr val="000000"/>
              </a:solidFill>
              <a:latin typeface="Arial" pitchFamily="34" charset="0"/>
            </a:endParaRPr>
          </a:p>
        </p:txBody>
      </p:sp>
    </p:spTree>
    <p:extLst>
      <p:ext uri="{BB962C8B-B14F-4D97-AF65-F5344CB8AC3E}">
        <p14:creationId xmlns:p14="http://schemas.microsoft.com/office/powerpoint/2010/main" val="12544742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44475" y="371475"/>
            <a:ext cx="8229600" cy="1143000"/>
          </a:xfrm>
        </p:spPr>
        <p:txBody>
          <a:bodyPr/>
          <a:lstStyle/>
          <a:p>
            <a:r>
              <a:rPr lang="en-US" altLang="zh-CN" sz="3200">
                <a:solidFill>
                  <a:srgbClr val="0000FF"/>
                </a:solidFill>
                <a:ea typeface="宋体" pitchFamily="2" charset="-122"/>
              </a:rPr>
              <a:t>Analysis of </a:t>
            </a:r>
            <a:r>
              <a:rPr lang="en-US" sz="3200">
                <a:solidFill>
                  <a:srgbClr val="0000FF"/>
                </a:solidFill>
              </a:rPr>
              <a:t>Microphysical </a:t>
            </a:r>
            <a:r>
              <a:rPr lang="en-US" altLang="zh-CN" sz="3200">
                <a:solidFill>
                  <a:srgbClr val="0000FF"/>
                </a:solidFill>
                <a:ea typeface="宋体" pitchFamily="2" charset="-122"/>
              </a:rPr>
              <a:t>Fields</a:t>
            </a:r>
            <a:endParaRPr lang="en-US" sz="3200">
              <a:solidFill>
                <a:srgbClr val="0000FF"/>
              </a:solidFill>
            </a:endParaRPr>
          </a:p>
        </p:txBody>
      </p:sp>
      <p:sp>
        <p:nvSpPr>
          <p:cNvPr id="21507" name="Rectangle 3"/>
          <p:cNvSpPr>
            <a:spLocks noGrp="1" noChangeArrowheads="1"/>
          </p:cNvSpPr>
          <p:nvPr>
            <p:ph type="body" sz="half" idx="3"/>
          </p:nvPr>
        </p:nvSpPr>
        <p:spPr>
          <a:xfrm>
            <a:off x="7519988" y="3335338"/>
            <a:ext cx="1905000" cy="369887"/>
          </a:xfrm>
        </p:spPr>
        <p:txBody>
          <a:bodyPr/>
          <a:lstStyle/>
          <a:p>
            <a:pPr>
              <a:lnSpc>
                <a:spcPct val="90000"/>
              </a:lnSpc>
              <a:buFontTx/>
              <a:buNone/>
            </a:pPr>
            <a:r>
              <a:rPr lang="en-US" sz="2400"/>
              <a:t>Vr </a:t>
            </a:r>
            <a:r>
              <a:rPr lang="en-US" altLang="zh-CN" sz="2400">
                <a:ea typeface="宋体" pitchFamily="2" charset="-122"/>
              </a:rPr>
              <a:t>only</a:t>
            </a:r>
            <a:endParaRPr lang="en-US"/>
          </a:p>
        </p:txBody>
      </p:sp>
      <p:pic>
        <p:nvPicPr>
          <p:cNvPr id="21508" name="Picture 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b="50781"/>
          <a:stretch>
            <a:fillRect/>
          </a:stretch>
        </p:blipFill>
        <p:spPr>
          <a:xfrm>
            <a:off x="687388" y="1785938"/>
            <a:ext cx="6477000" cy="2400300"/>
          </a:xfrm>
          <a:noFill/>
          <a:ln/>
        </p:spPr>
      </p:pic>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t="73047"/>
          <a:stretch>
            <a:fillRect/>
          </a:stretch>
        </p:blipFill>
        <p:spPr bwMode="auto">
          <a:xfrm>
            <a:off x="677863" y="4187825"/>
            <a:ext cx="64770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0" name="Text Box 6"/>
          <p:cNvSpPr txBox="1">
            <a:spLocks noChangeArrowheads="1"/>
          </p:cNvSpPr>
          <p:nvPr/>
        </p:nvSpPr>
        <p:spPr bwMode="auto">
          <a:xfrm>
            <a:off x="7113588" y="2265363"/>
            <a:ext cx="1668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solidFill>
                  <a:srgbClr val="000000"/>
                </a:solidFill>
                <a:latin typeface="Arial" pitchFamily="34" charset="0"/>
              </a:rPr>
              <a:t>Truth</a:t>
            </a:r>
          </a:p>
        </p:txBody>
      </p:sp>
      <p:sp>
        <p:nvSpPr>
          <p:cNvPr id="21511" name="Text Box 7"/>
          <p:cNvSpPr txBox="1">
            <a:spLocks noChangeArrowheads="1"/>
          </p:cNvSpPr>
          <p:nvPr/>
        </p:nvSpPr>
        <p:spPr bwMode="auto">
          <a:xfrm>
            <a:off x="7240588" y="4519613"/>
            <a:ext cx="1573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solidFill>
                  <a:srgbClr val="000000"/>
                </a:solidFill>
                <a:latin typeface="Arial" pitchFamily="34" charset="0"/>
              </a:rPr>
              <a:t>Vr </a:t>
            </a:r>
            <a:r>
              <a:rPr lang="en-US" altLang="zh-CN">
                <a:solidFill>
                  <a:srgbClr val="000000"/>
                </a:solidFill>
                <a:latin typeface="Arial" pitchFamily="34" charset="0"/>
                <a:ea typeface="宋体" pitchFamily="2" charset="-122"/>
              </a:rPr>
              <a:t>+ Z</a:t>
            </a:r>
            <a:endParaRPr lang="en-US">
              <a:solidFill>
                <a:srgbClr val="000000"/>
              </a:solidFill>
              <a:latin typeface="Arial" pitchFamily="34" charset="0"/>
            </a:endParaRPr>
          </a:p>
        </p:txBody>
      </p:sp>
      <p:sp>
        <p:nvSpPr>
          <p:cNvPr id="21512" name="Text Box 8"/>
          <p:cNvSpPr txBox="1">
            <a:spLocks noChangeArrowheads="1"/>
          </p:cNvSpPr>
          <p:nvPr/>
        </p:nvSpPr>
        <p:spPr bwMode="auto">
          <a:xfrm>
            <a:off x="1152525" y="1285875"/>
            <a:ext cx="5032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800">
                <a:solidFill>
                  <a:srgbClr val="FF0000"/>
                </a:solidFill>
                <a:latin typeface="Arial" pitchFamily="34" charset="0"/>
                <a:ea typeface="宋体" pitchFamily="2" charset="-122"/>
              </a:rPr>
              <a:t>q</a:t>
            </a:r>
            <a:r>
              <a:rPr lang="en-US" altLang="zh-CN" sz="2800" baseline="-25000">
                <a:solidFill>
                  <a:srgbClr val="FF0000"/>
                </a:solidFill>
                <a:latin typeface="Arial" pitchFamily="34" charset="0"/>
                <a:ea typeface="宋体" pitchFamily="2" charset="-122"/>
              </a:rPr>
              <a:t>c</a:t>
            </a:r>
            <a:endParaRPr lang="en-US" sz="2800" baseline="-25000">
              <a:solidFill>
                <a:srgbClr val="FF0000"/>
              </a:solidFill>
              <a:latin typeface="Arial" pitchFamily="34" charset="0"/>
            </a:endParaRPr>
          </a:p>
        </p:txBody>
      </p:sp>
      <p:sp>
        <p:nvSpPr>
          <p:cNvPr id="21513" name="Text Box 9"/>
          <p:cNvSpPr txBox="1">
            <a:spLocks noChangeArrowheads="1"/>
          </p:cNvSpPr>
          <p:nvPr/>
        </p:nvSpPr>
        <p:spPr bwMode="auto">
          <a:xfrm>
            <a:off x="2425700" y="1250950"/>
            <a:ext cx="463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800">
                <a:solidFill>
                  <a:srgbClr val="FF0000"/>
                </a:solidFill>
                <a:latin typeface="Arial" pitchFamily="34" charset="0"/>
                <a:ea typeface="宋体" pitchFamily="2" charset="-122"/>
              </a:rPr>
              <a:t>q</a:t>
            </a:r>
            <a:r>
              <a:rPr lang="en-US" altLang="zh-CN" sz="2800" baseline="-25000">
                <a:solidFill>
                  <a:srgbClr val="FF0000"/>
                </a:solidFill>
                <a:latin typeface="Arial" pitchFamily="34" charset="0"/>
                <a:ea typeface="宋体" pitchFamily="2" charset="-122"/>
              </a:rPr>
              <a:t>r</a:t>
            </a:r>
            <a:endParaRPr lang="en-US" sz="2800" baseline="-25000">
              <a:solidFill>
                <a:srgbClr val="FF0000"/>
              </a:solidFill>
              <a:latin typeface="Arial" pitchFamily="34" charset="0"/>
            </a:endParaRPr>
          </a:p>
        </p:txBody>
      </p:sp>
      <p:sp>
        <p:nvSpPr>
          <p:cNvPr id="21514" name="Text Box 10"/>
          <p:cNvSpPr txBox="1">
            <a:spLocks noChangeArrowheads="1"/>
          </p:cNvSpPr>
          <p:nvPr/>
        </p:nvSpPr>
        <p:spPr bwMode="auto">
          <a:xfrm>
            <a:off x="3695700" y="1257300"/>
            <a:ext cx="4365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800">
                <a:solidFill>
                  <a:srgbClr val="FF0000"/>
                </a:solidFill>
                <a:latin typeface="Arial" pitchFamily="34" charset="0"/>
                <a:ea typeface="宋体" pitchFamily="2" charset="-122"/>
              </a:rPr>
              <a:t>q</a:t>
            </a:r>
            <a:r>
              <a:rPr lang="en-US" altLang="zh-CN" sz="2800" baseline="-25000">
                <a:solidFill>
                  <a:srgbClr val="FF0000"/>
                </a:solidFill>
                <a:latin typeface="Arial" pitchFamily="34" charset="0"/>
                <a:ea typeface="宋体" pitchFamily="2" charset="-122"/>
              </a:rPr>
              <a:t>i</a:t>
            </a:r>
            <a:endParaRPr lang="en-US" sz="2800" baseline="-25000">
              <a:solidFill>
                <a:srgbClr val="FF0000"/>
              </a:solidFill>
              <a:latin typeface="Arial" pitchFamily="34" charset="0"/>
            </a:endParaRPr>
          </a:p>
        </p:txBody>
      </p:sp>
      <p:sp>
        <p:nvSpPr>
          <p:cNvPr id="21515" name="Text Box 11"/>
          <p:cNvSpPr txBox="1">
            <a:spLocks noChangeArrowheads="1"/>
          </p:cNvSpPr>
          <p:nvPr/>
        </p:nvSpPr>
        <p:spPr bwMode="auto">
          <a:xfrm>
            <a:off x="4908550" y="1220788"/>
            <a:ext cx="5032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800">
                <a:solidFill>
                  <a:srgbClr val="FF0000"/>
                </a:solidFill>
                <a:latin typeface="Arial" pitchFamily="34" charset="0"/>
                <a:ea typeface="宋体" pitchFamily="2" charset="-122"/>
              </a:rPr>
              <a:t>q</a:t>
            </a:r>
            <a:r>
              <a:rPr lang="en-US" altLang="zh-CN" sz="2800" baseline="-25000">
                <a:solidFill>
                  <a:srgbClr val="FF0000"/>
                </a:solidFill>
                <a:latin typeface="Arial" pitchFamily="34" charset="0"/>
                <a:ea typeface="宋体" pitchFamily="2" charset="-122"/>
              </a:rPr>
              <a:t>s</a:t>
            </a:r>
            <a:endParaRPr lang="en-US" sz="2800" baseline="-25000">
              <a:solidFill>
                <a:srgbClr val="FF0000"/>
              </a:solidFill>
              <a:latin typeface="Arial" pitchFamily="34" charset="0"/>
            </a:endParaRPr>
          </a:p>
        </p:txBody>
      </p:sp>
      <p:sp>
        <p:nvSpPr>
          <p:cNvPr id="21516" name="Text Box 12"/>
          <p:cNvSpPr txBox="1">
            <a:spLocks noChangeArrowheads="1"/>
          </p:cNvSpPr>
          <p:nvPr/>
        </p:nvSpPr>
        <p:spPr bwMode="auto">
          <a:xfrm>
            <a:off x="6118225" y="1198563"/>
            <a:ext cx="5175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800">
                <a:solidFill>
                  <a:srgbClr val="FF0000"/>
                </a:solidFill>
                <a:latin typeface="Arial" pitchFamily="34" charset="0"/>
                <a:ea typeface="宋体" pitchFamily="2" charset="-122"/>
              </a:rPr>
              <a:t>q</a:t>
            </a:r>
            <a:r>
              <a:rPr lang="en-US" altLang="zh-CN" sz="2800" baseline="-25000">
                <a:solidFill>
                  <a:srgbClr val="FF0000"/>
                </a:solidFill>
                <a:latin typeface="Arial" pitchFamily="34" charset="0"/>
                <a:ea typeface="宋体" pitchFamily="2" charset="-122"/>
              </a:rPr>
              <a:t>h</a:t>
            </a:r>
            <a:endParaRPr lang="en-US" sz="2800" baseline="-25000">
              <a:solidFill>
                <a:srgbClr val="FF0000"/>
              </a:solidFill>
              <a:latin typeface="Arial" pitchFamily="34" charset="0"/>
            </a:endParaRPr>
          </a:p>
        </p:txBody>
      </p:sp>
    </p:spTree>
    <p:extLst>
      <p:ext uri="{BB962C8B-B14F-4D97-AF65-F5344CB8AC3E}">
        <p14:creationId xmlns:p14="http://schemas.microsoft.com/office/powerpoint/2010/main" val="2972403960"/>
      </p:ext>
    </p:extLst>
  </p:cSld>
  <p:clrMapOvr>
    <a:masterClrMapping/>
  </p:clrMapOvr>
  <p:transition advTm="941"/>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33400" y="304800"/>
            <a:ext cx="8229600" cy="1143000"/>
          </a:xfrm>
        </p:spPr>
        <p:txBody>
          <a:bodyPr/>
          <a:lstStyle/>
          <a:p>
            <a:r>
              <a:rPr lang="en-US" sz="3200" dirty="0">
                <a:solidFill>
                  <a:srgbClr val="0000FF"/>
                </a:solidFill>
              </a:rPr>
              <a:t>Correlation coefficients between Z and model states at t=80min</a:t>
            </a:r>
            <a:r>
              <a:rPr lang="en-US" sz="3200" b="1" dirty="0"/>
              <a:t/>
            </a:r>
            <a:br>
              <a:rPr lang="en-US" sz="3200" b="1" dirty="0"/>
            </a:br>
            <a:r>
              <a:rPr lang="en-US" sz="2800" dirty="0"/>
              <a:t>Experiment assimilating Z</a:t>
            </a:r>
            <a:r>
              <a:rPr lang="en-US" altLang="zh-CN" sz="2800" dirty="0">
                <a:ea typeface="宋体" pitchFamily="2" charset="-122"/>
              </a:rPr>
              <a:t> </a:t>
            </a:r>
            <a:r>
              <a:rPr lang="en-US" sz="2800" dirty="0"/>
              <a:t>(&gt;10dBZ) only</a:t>
            </a:r>
          </a:p>
        </p:txBody>
      </p:sp>
      <p:pic>
        <p:nvPicPr>
          <p:cNvPr id="25603" name="Picture 3" descr="co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905000"/>
            <a:ext cx="81534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4" name="Text Box 4"/>
          <p:cNvSpPr txBox="1">
            <a:spLocks noChangeArrowheads="1"/>
          </p:cNvSpPr>
          <p:nvPr/>
        </p:nvSpPr>
        <p:spPr bwMode="auto">
          <a:xfrm>
            <a:off x="800100" y="2576513"/>
            <a:ext cx="601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rgbClr val="000000"/>
                </a:solidFill>
                <a:latin typeface="Arial" pitchFamily="34" charset="0"/>
              </a:rPr>
              <a:t>u</a:t>
            </a:r>
          </a:p>
        </p:txBody>
      </p:sp>
      <p:sp>
        <p:nvSpPr>
          <p:cNvPr id="25605" name="Text Box 5"/>
          <p:cNvSpPr txBox="1">
            <a:spLocks noChangeArrowheads="1"/>
          </p:cNvSpPr>
          <p:nvPr/>
        </p:nvSpPr>
        <p:spPr bwMode="auto">
          <a:xfrm>
            <a:off x="2770188" y="2568575"/>
            <a:ext cx="6016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rgbClr val="000000"/>
                </a:solidFill>
                <a:latin typeface="Arial" pitchFamily="34" charset="0"/>
              </a:rPr>
              <a:t>w</a:t>
            </a:r>
          </a:p>
        </p:txBody>
      </p:sp>
      <p:sp>
        <p:nvSpPr>
          <p:cNvPr id="25606" name="Text Box 6"/>
          <p:cNvSpPr txBox="1">
            <a:spLocks noChangeArrowheads="1"/>
          </p:cNvSpPr>
          <p:nvPr/>
        </p:nvSpPr>
        <p:spPr bwMode="auto">
          <a:xfrm>
            <a:off x="4767263" y="2586038"/>
            <a:ext cx="6016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rgbClr val="000000"/>
                </a:solidFill>
                <a:latin typeface="Arial Unicode MS" pitchFamily="34" charset="-122"/>
              </a:rPr>
              <a:t>q</a:t>
            </a:r>
            <a:r>
              <a:rPr lang="en-US" sz="1800">
                <a:solidFill>
                  <a:srgbClr val="000000"/>
                </a:solidFill>
                <a:latin typeface="Tahoma" pitchFamily="34" charset="0"/>
              </a:rPr>
              <a:t>’</a:t>
            </a:r>
            <a:endParaRPr lang="en-US" sz="1800">
              <a:solidFill>
                <a:srgbClr val="000000"/>
              </a:solidFill>
              <a:latin typeface="Arial Unicode MS" pitchFamily="34" charset="-122"/>
            </a:endParaRPr>
          </a:p>
        </p:txBody>
      </p:sp>
      <p:sp>
        <p:nvSpPr>
          <p:cNvPr id="25607" name="Text Box 7"/>
          <p:cNvSpPr txBox="1">
            <a:spLocks noChangeArrowheads="1"/>
          </p:cNvSpPr>
          <p:nvPr/>
        </p:nvSpPr>
        <p:spPr bwMode="auto">
          <a:xfrm>
            <a:off x="6692900" y="2546350"/>
            <a:ext cx="601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rgbClr val="000000"/>
                </a:solidFill>
                <a:latin typeface="Arial" pitchFamily="34" charset="0"/>
              </a:rPr>
              <a:t>P’</a:t>
            </a:r>
          </a:p>
        </p:txBody>
      </p:sp>
      <p:sp>
        <p:nvSpPr>
          <p:cNvPr id="25608" name="Text Box 8"/>
          <p:cNvSpPr txBox="1">
            <a:spLocks noChangeArrowheads="1"/>
          </p:cNvSpPr>
          <p:nvPr/>
        </p:nvSpPr>
        <p:spPr bwMode="auto">
          <a:xfrm>
            <a:off x="841375" y="4430713"/>
            <a:ext cx="601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rgbClr val="000000"/>
                </a:solidFill>
                <a:latin typeface="Arial" pitchFamily="34" charset="0"/>
              </a:rPr>
              <a:t>q</a:t>
            </a:r>
            <a:r>
              <a:rPr lang="en-US" sz="1800" b="1" baseline="-25000">
                <a:solidFill>
                  <a:srgbClr val="000000"/>
                </a:solidFill>
                <a:latin typeface="Arial" pitchFamily="34" charset="0"/>
              </a:rPr>
              <a:t>c</a:t>
            </a:r>
            <a:endParaRPr lang="en-US" sz="1800" b="1">
              <a:solidFill>
                <a:srgbClr val="000000"/>
              </a:solidFill>
              <a:latin typeface="Arial" pitchFamily="34" charset="0"/>
            </a:endParaRPr>
          </a:p>
        </p:txBody>
      </p:sp>
      <p:sp>
        <p:nvSpPr>
          <p:cNvPr id="25609" name="Text Box 9"/>
          <p:cNvSpPr txBox="1">
            <a:spLocks noChangeArrowheads="1"/>
          </p:cNvSpPr>
          <p:nvPr/>
        </p:nvSpPr>
        <p:spPr bwMode="auto">
          <a:xfrm>
            <a:off x="2879725" y="4405313"/>
            <a:ext cx="601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rgbClr val="000000"/>
                </a:solidFill>
                <a:latin typeface="Arial" pitchFamily="34" charset="0"/>
              </a:rPr>
              <a:t>q</a:t>
            </a:r>
            <a:r>
              <a:rPr lang="en-US" sz="1800" b="1" baseline="-25000">
                <a:solidFill>
                  <a:srgbClr val="000000"/>
                </a:solidFill>
                <a:latin typeface="Arial" pitchFamily="34" charset="0"/>
              </a:rPr>
              <a:t>r</a:t>
            </a:r>
            <a:endParaRPr lang="en-US" sz="1800" b="1">
              <a:solidFill>
                <a:srgbClr val="000000"/>
              </a:solidFill>
              <a:latin typeface="Arial" pitchFamily="34" charset="0"/>
            </a:endParaRPr>
          </a:p>
        </p:txBody>
      </p:sp>
      <p:sp>
        <p:nvSpPr>
          <p:cNvPr id="25610" name="Text Box 10"/>
          <p:cNvSpPr txBox="1">
            <a:spLocks noChangeArrowheads="1"/>
          </p:cNvSpPr>
          <p:nvPr/>
        </p:nvSpPr>
        <p:spPr bwMode="auto">
          <a:xfrm>
            <a:off x="4802188" y="4395788"/>
            <a:ext cx="6016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rgbClr val="000000"/>
                </a:solidFill>
                <a:latin typeface="Arial" pitchFamily="34" charset="0"/>
              </a:rPr>
              <a:t>q</a:t>
            </a:r>
            <a:r>
              <a:rPr lang="en-US" sz="1800" b="1" baseline="-25000">
                <a:solidFill>
                  <a:srgbClr val="000000"/>
                </a:solidFill>
                <a:latin typeface="Arial" pitchFamily="34" charset="0"/>
              </a:rPr>
              <a:t>s</a:t>
            </a:r>
            <a:endParaRPr lang="en-US" sz="1800" b="1">
              <a:solidFill>
                <a:srgbClr val="000000"/>
              </a:solidFill>
              <a:latin typeface="Arial" pitchFamily="34" charset="0"/>
            </a:endParaRPr>
          </a:p>
        </p:txBody>
      </p:sp>
      <p:sp>
        <p:nvSpPr>
          <p:cNvPr id="25611" name="Text Box 11"/>
          <p:cNvSpPr txBox="1">
            <a:spLocks noChangeArrowheads="1"/>
          </p:cNvSpPr>
          <p:nvPr/>
        </p:nvSpPr>
        <p:spPr bwMode="auto">
          <a:xfrm>
            <a:off x="6772275" y="4383088"/>
            <a:ext cx="601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rgbClr val="000000"/>
                </a:solidFill>
                <a:latin typeface="Arial" pitchFamily="34" charset="0"/>
              </a:rPr>
              <a:t>q</a:t>
            </a:r>
            <a:r>
              <a:rPr lang="en-US" sz="1800" b="1" baseline="-25000">
                <a:solidFill>
                  <a:srgbClr val="000000"/>
                </a:solidFill>
                <a:latin typeface="Arial" pitchFamily="34" charset="0"/>
              </a:rPr>
              <a:t>h</a:t>
            </a:r>
            <a:endParaRPr lang="en-US" sz="1800" b="1">
              <a:solidFill>
                <a:srgbClr val="000000"/>
              </a:solidFill>
              <a:latin typeface="Arial" pitchFamily="34" charset="0"/>
            </a:endParaRPr>
          </a:p>
        </p:txBody>
      </p:sp>
    </p:spTree>
    <p:extLst>
      <p:ext uri="{BB962C8B-B14F-4D97-AF65-F5344CB8AC3E}">
        <p14:creationId xmlns:p14="http://schemas.microsoft.com/office/powerpoint/2010/main" val="85660726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91836" y="76200"/>
            <a:ext cx="8229600" cy="1143000"/>
          </a:xfrm>
        </p:spPr>
        <p:txBody>
          <a:bodyPr/>
          <a:lstStyle/>
          <a:p>
            <a:r>
              <a:rPr lang="en-US" altLang="zh-CN" sz="3600" dirty="0" smtClean="0">
                <a:solidFill>
                  <a:srgbClr val="0000FF"/>
                </a:solidFill>
                <a:ea typeface="宋体" pitchFamily="2" charset="-122"/>
              </a:rPr>
              <a:t>Cross-</a:t>
            </a:r>
            <a:r>
              <a:rPr lang="en-US" altLang="zh-CN" sz="3600" dirty="0" err="1" smtClean="0">
                <a:solidFill>
                  <a:srgbClr val="0000FF"/>
                </a:solidFill>
                <a:ea typeface="宋体" pitchFamily="2" charset="-122"/>
              </a:rPr>
              <a:t>covariances</a:t>
            </a:r>
            <a:r>
              <a:rPr lang="en-US" altLang="zh-CN" sz="3600" dirty="0" smtClean="0">
                <a:solidFill>
                  <a:srgbClr val="0000FF"/>
                </a:solidFill>
                <a:ea typeface="宋体" pitchFamily="2" charset="-122"/>
              </a:rPr>
              <a:t> Critical</a:t>
            </a:r>
            <a:endParaRPr lang="en-US" sz="3600" dirty="0">
              <a:solidFill>
                <a:srgbClr val="0000FF"/>
              </a:solidFill>
            </a:endParaRPr>
          </a:p>
        </p:txBody>
      </p:sp>
      <p:pic>
        <p:nvPicPr>
          <p:cNvPr id="26627" name="Picture 3" descr="nocov"/>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2492375"/>
            <a:ext cx="7288213" cy="3795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8" name="Text Box 4"/>
          <p:cNvSpPr txBox="1">
            <a:spLocks noChangeArrowheads="1"/>
          </p:cNvSpPr>
          <p:nvPr/>
        </p:nvSpPr>
        <p:spPr bwMode="auto">
          <a:xfrm>
            <a:off x="491836" y="1219200"/>
            <a:ext cx="83820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dirty="0">
                <a:solidFill>
                  <a:srgbClr val="000000"/>
                </a:solidFill>
                <a:latin typeface="Arial" pitchFamily="34" charset="0"/>
              </a:rPr>
              <a:t>RMS ensemble mean forecast and analysis errors</a:t>
            </a:r>
          </a:p>
          <a:p>
            <a:pPr algn="ctr">
              <a:spcBef>
                <a:spcPct val="50000"/>
              </a:spcBef>
            </a:pPr>
            <a:r>
              <a:rPr lang="en-US" sz="2000" dirty="0">
                <a:solidFill>
                  <a:srgbClr val="FF0000"/>
                </a:solidFill>
                <a:latin typeface="Arial" pitchFamily="34" charset="0"/>
              </a:rPr>
              <a:t>Red: Only update variables directly </a:t>
            </a:r>
            <a:r>
              <a:rPr lang="en-US" sz="2000" dirty="0" smtClean="0">
                <a:solidFill>
                  <a:srgbClr val="FF0000"/>
                </a:solidFill>
                <a:latin typeface="Arial" pitchFamily="34" charset="0"/>
              </a:rPr>
              <a:t>involved in </a:t>
            </a:r>
            <a:r>
              <a:rPr lang="en-US" sz="2000" dirty="0" err="1" smtClean="0">
                <a:solidFill>
                  <a:srgbClr val="FF0000"/>
                </a:solidFill>
                <a:latin typeface="Arial" pitchFamily="34" charset="0"/>
              </a:rPr>
              <a:t>obs</a:t>
            </a:r>
            <a:r>
              <a:rPr lang="en-US" sz="2000" dirty="0" smtClean="0">
                <a:solidFill>
                  <a:srgbClr val="FF0000"/>
                </a:solidFill>
                <a:latin typeface="Arial" pitchFamily="34" charset="0"/>
              </a:rPr>
              <a:t> operators when </a:t>
            </a:r>
            <a:r>
              <a:rPr lang="en-US" sz="2000" dirty="0">
                <a:solidFill>
                  <a:srgbClr val="FF0000"/>
                </a:solidFill>
                <a:latin typeface="Arial" pitchFamily="34" charset="0"/>
              </a:rPr>
              <a:t>assimilating </a:t>
            </a:r>
            <a:r>
              <a:rPr lang="en-US" sz="2000" dirty="0" err="1">
                <a:solidFill>
                  <a:srgbClr val="FF0000"/>
                </a:solidFill>
                <a:latin typeface="Arial" pitchFamily="34" charset="0"/>
              </a:rPr>
              <a:t>Vr</a:t>
            </a:r>
            <a:r>
              <a:rPr lang="en-US" sz="2000" dirty="0">
                <a:solidFill>
                  <a:srgbClr val="FF0000"/>
                </a:solidFill>
                <a:latin typeface="Arial" pitchFamily="34" charset="0"/>
              </a:rPr>
              <a:t> and Z</a:t>
            </a:r>
          </a:p>
        </p:txBody>
      </p:sp>
    </p:spTree>
    <p:extLst>
      <p:ext uri="{BB962C8B-B14F-4D97-AF65-F5344CB8AC3E}">
        <p14:creationId xmlns:p14="http://schemas.microsoft.com/office/powerpoint/2010/main" val="27467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990600"/>
            <a:ext cx="8305800" cy="1470025"/>
          </a:xfrm>
        </p:spPr>
        <p:txBody>
          <a:bodyPr>
            <a:noAutofit/>
          </a:bodyPr>
          <a:lstStyle/>
          <a:p>
            <a:r>
              <a:rPr lang="en-US" sz="2800" dirty="0"/>
              <a:t>Analysis </a:t>
            </a:r>
            <a:r>
              <a:rPr lang="en-US" sz="2800" dirty="0" smtClean="0"/>
              <a:t>and ensemble forecasting of </a:t>
            </a:r>
            <a:r>
              <a:rPr lang="en-US" sz="2800" dirty="0"/>
              <a:t>a </a:t>
            </a:r>
            <a:r>
              <a:rPr lang="en-US" sz="2800" dirty="0" err="1"/>
              <a:t>tornadic</a:t>
            </a:r>
            <a:r>
              <a:rPr lang="en-US" sz="2800" dirty="0"/>
              <a:t> </a:t>
            </a:r>
            <a:r>
              <a:rPr lang="en-US" sz="2800" dirty="0" err="1" smtClean="0"/>
              <a:t>mesoscale</a:t>
            </a:r>
            <a:r>
              <a:rPr lang="en-US" sz="2800" dirty="0" smtClean="0"/>
              <a:t> </a:t>
            </a:r>
            <a:r>
              <a:rPr lang="en-US" sz="2800" dirty="0"/>
              <a:t>convective </a:t>
            </a:r>
            <a:r>
              <a:rPr lang="en-US" sz="2800" dirty="0" smtClean="0"/>
              <a:t>system (</a:t>
            </a:r>
            <a:r>
              <a:rPr lang="en-US" sz="2800" dirty="0" smtClean="0">
                <a:solidFill>
                  <a:srgbClr val="FF0000"/>
                </a:solidFill>
              </a:rPr>
              <a:t>MCS</a:t>
            </a:r>
            <a:r>
              <a:rPr lang="en-US" sz="2800" dirty="0" smtClean="0"/>
              <a:t>) based </a:t>
            </a:r>
            <a:r>
              <a:rPr lang="en-US" sz="2800" dirty="0"/>
              <a:t>on </a:t>
            </a:r>
            <a:r>
              <a:rPr lang="en-US" sz="2800" dirty="0" err="1" smtClean="0"/>
              <a:t>EnKF</a:t>
            </a:r>
            <a:r>
              <a:rPr lang="en-US" sz="2800" dirty="0" smtClean="0"/>
              <a:t> </a:t>
            </a:r>
            <a:r>
              <a:rPr lang="en-US" sz="2800" dirty="0"/>
              <a:t>assimilation of </a:t>
            </a:r>
            <a:r>
              <a:rPr lang="en-US" sz="2800" dirty="0">
                <a:solidFill>
                  <a:srgbClr val="FF0000"/>
                </a:solidFill>
              </a:rPr>
              <a:t>CASA X-band </a:t>
            </a:r>
            <a:r>
              <a:rPr lang="en-US" sz="2800" dirty="0"/>
              <a:t>and </a:t>
            </a:r>
            <a:r>
              <a:rPr lang="en-US" sz="2800" dirty="0">
                <a:solidFill>
                  <a:srgbClr val="FF0000"/>
                </a:solidFill>
              </a:rPr>
              <a:t>WSR-88D</a:t>
            </a:r>
            <a:r>
              <a:rPr lang="en-US" sz="2800" dirty="0"/>
              <a:t> radar </a:t>
            </a:r>
            <a:r>
              <a:rPr lang="en-US" sz="2800" dirty="0" smtClean="0"/>
              <a:t>data</a:t>
            </a:r>
            <a:br>
              <a:rPr lang="en-US" sz="2800" dirty="0" smtClean="0"/>
            </a:br>
            <a:r>
              <a:rPr lang="en-US" sz="2800" dirty="0"/>
              <a:t/>
            </a:r>
            <a:br>
              <a:rPr lang="en-US" sz="2800" dirty="0"/>
            </a:br>
            <a:r>
              <a:rPr lang="en-US" sz="2000" dirty="0" smtClean="0"/>
              <a:t>Snook, Xue and Jung</a:t>
            </a:r>
            <a:r>
              <a:rPr lang="en-US" sz="2000" dirty="0"/>
              <a:t> </a:t>
            </a:r>
            <a:r>
              <a:rPr lang="en-US" sz="2000" dirty="0" smtClean="0"/>
              <a:t>(MWR 2011, 2012)</a:t>
            </a:r>
            <a:br>
              <a:rPr lang="en-US" sz="2000" dirty="0" smtClean="0"/>
            </a:br>
            <a:r>
              <a:rPr lang="en-US" sz="2000" dirty="0" smtClean="0"/>
              <a:t>Putnam et al. (2014)</a:t>
            </a:r>
            <a:endParaRPr lang="en-US" sz="2000" dirty="0"/>
          </a:p>
        </p:txBody>
      </p:sp>
      <p:sp>
        <p:nvSpPr>
          <p:cNvPr id="5" name="Subtitle 4"/>
          <p:cNvSpPr>
            <a:spLocks noGrp="1"/>
          </p:cNvSpPr>
          <p:nvPr>
            <p:ph type="subTitle" idx="1"/>
          </p:nvPr>
        </p:nvSpPr>
        <p:spPr>
          <a:xfrm>
            <a:off x="609600" y="3352800"/>
            <a:ext cx="7696200" cy="1752600"/>
          </a:xfrm>
        </p:spPr>
        <p:txBody>
          <a:bodyPr>
            <a:noAutofit/>
          </a:bodyPr>
          <a:lstStyle/>
          <a:p>
            <a:pPr algn="l"/>
            <a:r>
              <a:rPr lang="en-US" sz="1600" dirty="0">
                <a:solidFill>
                  <a:schemeClr val="tx1"/>
                </a:solidFill>
              </a:rPr>
              <a:t>Snook, N., M. Xue, and J. Jung, 2011: Analysis of a </a:t>
            </a:r>
            <a:r>
              <a:rPr lang="en-US" sz="1600" dirty="0" err="1">
                <a:solidFill>
                  <a:schemeClr val="tx1"/>
                </a:solidFill>
              </a:rPr>
              <a:t>tornadic</a:t>
            </a:r>
            <a:r>
              <a:rPr lang="en-US" sz="1600" dirty="0">
                <a:solidFill>
                  <a:schemeClr val="tx1"/>
                </a:solidFill>
              </a:rPr>
              <a:t> </a:t>
            </a:r>
            <a:r>
              <a:rPr lang="en-US" sz="1600" dirty="0" err="1">
                <a:solidFill>
                  <a:schemeClr val="tx1"/>
                </a:solidFill>
              </a:rPr>
              <a:t>meoscale</a:t>
            </a:r>
            <a:r>
              <a:rPr lang="en-US" sz="1600" dirty="0">
                <a:solidFill>
                  <a:schemeClr val="tx1"/>
                </a:solidFill>
              </a:rPr>
              <a:t> convective vortex based on ensemble Kalman filter assimilation of CASA X-band and WSR-88D radar data. </a:t>
            </a:r>
            <a:r>
              <a:rPr lang="en-US" sz="1600" i="1" dirty="0">
                <a:solidFill>
                  <a:schemeClr val="tx1"/>
                </a:solidFill>
              </a:rPr>
              <a:t>Mon. </a:t>
            </a:r>
            <a:r>
              <a:rPr lang="en-US" sz="1600" i="1" dirty="0" err="1">
                <a:solidFill>
                  <a:schemeClr val="tx1"/>
                </a:solidFill>
              </a:rPr>
              <a:t>Wea</a:t>
            </a:r>
            <a:r>
              <a:rPr lang="en-US" sz="1600" i="1" dirty="0">
                <a:solidFill>
                  <a:schemeClr val="tx1"/>
                </a:solidFill>
              </a:rPr>
              <a:t>. Rev., </a:t>
            </a:r>
            <a:r>
              <a:rPr lang="en-US" sz="1600" b="1" i="1" dirty="0">
                <a:solidFill>
                  <a:schemeClr val="tx1"/>
                </a:solidFill>
              </a:rPr>
              <a:t>139, </a:t>
            </a:r>
            <a:r>
              <a:rPr lang="en-US" sz="1600" i="1" dirty="0">
                <a:solidFill>
                  <a:schemeClr val="tx1"/>
                </a:solidFill>
              </a:rPr>
              <a:t>3446-3468</a:t>
            </a:r>
            <a:r>
              <a:rPr lang="en-US" sz="1600" i="1" dirty="0" smtClean="0">
                <a:solidFill>
                  <a:schemeClr val="tx1"/>
                </a:solidFill>
              </a:rPr>
              <a:t>.</a:t>
            </a:r>
          </a:p>
          <a:p>
            <a:pPr algn="l"/>
            <a:r>
              <a:rPr lang="en-US" sz="1600" b="1" i="1" dirty="0">
                <a:solidFill>
                  <a:schemeClr val="tx1"/>
                </a:solidFill>
              </a:rPr>
              <a:t/>
            </a:r>
            <a:br>
              <a:rPr lang="en-US" sz="1600" b="1" i="1" dirty="0">
                <a:solidFill>
                  <a:schemeClr val="tx1"/>
                </a:solidFill>
              </a:rPr>
            </a:br>
            <a:r>
              <a:rPr lang="en-US" sz="1600" dirty="0">
                <a:solidFill>
                  <a:schemeClr val="tx1"/>
                </a:solidFill>
              </a:rPr>
              <a:t>Snook, N., M. Xue, and Y. Jung, 2012: Ensemble probabilistic forecasts of a </a:t>
            </a:r>
            <a:r>
              <a:rPr lang="en-US" sz="1600" dirty="0" err="1">
                <a:solidFill>
                  <a:schemeClr val="tx1"/>
                </a:solidFill>
              </a:rPr>
              <a:t>tornadic</a:t>
            </a:r>
            <a:r>
              <a:rPr lang="en-US" sz="1600" dirty="0">
                <a:solidFill>
                  <a:schemeClr val="tx1"/>
                </a:solidFill>
              </a:rPr>
              <a:t> </a:t>
            </a:r>
            <a:r>
              <a:rPr lang="en-US" sz="1600" dirty="0" err="1">
                <a:solidFill>
                  <a:schemeClr val="tx1"/>
                </a:solidFill>
              </a:rPr>
              <a:t>mesoscale</a:t>
            </a:r>
            <a:r>
              <a:rPr lang="en-US" sz="1600" dirty="0">
                <a:solidFill>
                  <a:schemeClr val="tx1"/>
                </a:solidFill>
              </a:rPr>
              <a:t> convective system from ensemble Kalman filter analyses using WSR-88D and CASA radar data. </a:t>
            </a:r>
            <a:r>
              <a:rPr lang="en-US" sz="1600" i="1" dirty="0">
                <a:solidFill>
                  <a:schemeClr val="tx1"/>
                </a:solidFill>
              </a:rPr>
              <a:t>Mon. </a:t>
            </a:r>
            <a:r>
              <a:rPr lang="en-US" sz="1600" i="1" dirty="0" err="1">
                <a:solidFill>
                  <a:schemeClr val="tx1"/>
                </a:solidFill>
              </a:rPr>
              <a:t>Wea</a:t>
            </a:r>
            <a:r>
              <a:rPr lang="en-US" sz="1600" i="1" dirty="0">
                <a:solidFill>
                  <a:schemeClr val="tx1"/>
                </a:solidFill>
              </a:rPr>
              <a:t>. Rev., </a:t>
            </a:r>
            <a:r>
              <a:rPr lang="en-US" sz="1600" b="1" i="1" dirty="0">
                <a:solidFill>
                  <a:schemeClr val="tx1"/>
                </a:solidFill>
              </a:rPr>
              <a:t>140, </a:t>
            </a:r>
            <a:r>
              <a:rPr lang="en-US" sz="1600" i="1" dirty="0">
                <a:solidFill>
                  <a:schemeClr val="tx1"/>
                </a:solidFill>
              </a:rPr>
              <a:t>2126-2146</a:t>
            </a:r>
            <a:r>
              <a:rPr lang="en-US" sz="1600" i="1" dirty="0" smtClean="0">
                <a:solidFill>
                  <a:schemeClr val="tx1"/>
                </a:solidFill>
              </a:rPr>
              <a:t>.</a:t>
            </a:r>
          </a:p>
          <a:p>
            <a:pPr algn="l"/>
            <a:endParaRPr lang="en-US" sz="1600" b="1" i="1" dirty="0" smtClean="0">
              <a:solidFill>
                <a:schemeClr val="tx1"/>
              </a:solidFill>
            </a:endParaRPr>
          </a:p>
          <a:p>
            <a:pPr algn="l"/>
            <a:r>
              <a:rPr lang="en-US" sz="1600" dirty="0">
                <a:solidFill>
                  <a:schemeClr val="tx1"/>
                </a:solidFill>
              </a:rPr>
              <a:t>Putnam, B. J., M. Xue, Y. Jung, N. A. Snook, and G. Zhang, </a:t>
            </a:r>
            <a:r>
              <a:rPr lang="en-US" sz="1600" dirty="0" smtClean="0">
                <a:solidFill>
                  <a:schemeClr val="tx1"/>
                </a:solidFill>
              </a:rPr>
              <a:t>2014: </a:t>
            </a:r>
            <a:r>
              <a:rPr lang="en-US" sz="1600" dirty="0">
                <a:solidFill>
                  <a:schemeClr val="tx1"/>
                </a:solidFill>
              </a:rPr>
              <a:t>The analysis and prediction of microphysical states and  </a:t>
            </a:r>
            <a:r>
              <a:rPr lang="en-US" sz="1600" dirty="0" err="1">
                <a:solidFill>
                  <a:schemeClr val="tx1"/>
                </a:solidFill>
              </a:rPr>
              <a:t>polarimetric</a:t>
            </a:r>
            <a:r>
              <a:rPr lang="en-US" sz="1600" dirty="0">
                <a:solidFill>
                  <a:schemeClr val="tx1"/>
                </a:solidFill>
              </a:rPr>
              <a:t> variables in a </a:t>
            </a:r>
            <a:r>
              <a:rPr lang="en-US" sz="1600" dirty="0" err="1">
                <a:solidFill>
                  <a:schemeClr val="tx1"/>
                </a:solidFill>
              </a:rPr>
              <a:t>mesoscale</a:t>
            </a:r>
            <a:r>
              <a:rPr lang="en-US" sz="1600" dirty="0">
                <a:solidFill>
                  <a:schemeClr val="tx1"/>
                </a:solidFill>
              </a:rPr>
              <a:t> convective system using double-moment microphysics, multi-network radar data, and the ensemble Kalman filter. </a:t>
            </a:r>
            <a:r>
              <a:rPr lang="en-US" sz="1600" i="1" dirty="0">
                <a:solidFill>
                  <a:schemeClr val="tx1"/>
                </a:solidFill>
              </a:rPr>
              <a:t>Mon. </a:t>
            </a:r>
            <a:r>
              <a:rPr lang="en-US" sz="1600" i="1" dirty="0" err="1">
                <a:solidFill>
                  <a:schemeClr val="tx1"/>
                </a:solidFill>
              </a:rPr>
              <a:t>Wea</a:t>
            </a:r>
            <a:r>
              <a:rPr lang="en-US" sz="1600" i="1" dirty="0">
                <a:solidFill>
                  <a:schemeClr val="tx1"/>
                </a:solidFill>
              </a:rPr>
              <a:t>. </a:t>
            </a:r>
            <a:r>
              <a:rPr lang="en-US" sz="1600" i="1" dirty="0" smtClean="0">
                <a:solidFill>
                  <a:schemeClr val="tx1"/>
                </a:solidFill>
              </a:rPr>
              <a:t>Rev, </a:t>
            </a:r>
            <a:r>
              <a:rPr lang="en-US" sz="1600" b="1" dirty="0">
                <a:solidFill>
                  <a:schemeClr val="tx1"/>
                </a:solidFill>
              </a:rPr>
              <a:t>142</a:t>
            </a:r>
            <a:r>
              <a:rPr lang="en-US" sz="1600" dirty="0">
                <a:solidFill>
                  <a:schemeClr val="tx1"/>
                </a:solidFill>
              </a:rPr>
              <a:t>, 141-162.</a:t>
            </a:r>
            <a:endParaRPr lang="en-US" sz="1600" b="1" i="1" dirty="0">
              <a:solidFill>
                <a:schemeClr val="tx1"/>
              </a:solidFill>
            </a:endParaRPr>
          </a:p>
          <a:p>
            <a:pPr algn="l"/>
            <a:endParaRPr lang="en-US" sz="1600" dirty="0"/>
          </a:p>
        </p:txBody>
      </p:sp>
    </p:spTree>
    <p:extLst>
      <p:ext uri="{BB962C8B-B14F-4D97-AF65-F5344CB8AC3E}">
        <p14:creationId xmlns:p14="http://schemas.microsoft.com/office/powerpoint/2010/main" val="530104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b="5119"/>
          <a:stretch>
            <a:fillRect/>
          </a:stretch>
        </p:blipFill>
        <p:spPr bwMode="auto">
          <a:xfrm>
            <a:off x="695325" y="31750"/>
            <a:ext cx="8150225" cy="682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4192588"/>
            <a:ext cx="1822450" cy="1709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4580" name="Group 8"/>
          <p:cNvGrpSpPr>
            <a:grpSpLocks/>
          </p:cNvGrpSpPr>
          <p:nvPr/>
        </p:nvGrpSpPr>
        <p:grpSpPr bwMode="auto">
          <a:xfrm>
            <a:off x="471488" y="915988"/>
            <a:ext cx="3068637" cy="2208212"/>
            <a:chOff x="0" y="0"/>
            <a:chExt cx="2177" cy="1632"/>
          </a:xfrm>
        </p:grpSpPr>
        <p:pic>
          <p:nvPicPr>
            <p:cNvPr id="24596" name="Picture 9" descr="may8damage_backs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77"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10"/>
            <p:cNvSpPr txBox="1">
              <a:spLocks noChangeArrowheads="1"/>
            </p:cNvSpPr>
            <p:nvPr/>
          </p:nvSpPr>
          <p:spPr bwMode="auto">
            <a:xfrm>
              <a:off x="1478" y="0"/>
              <a:ext cx="655"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0" hangingPunct="0"/>
              <a:r>
                <a:rPr lang="en-US" altLang="zh-CN" sz="1200">
                  <a:solidFill>
                    <a:prstClr val="black"/>
                  </a:solidFill>
                </a:rPr>
                <a:t>© Patrick Marsh</a:t>
              </a:r>
            </a:p>
          </p:txBody>
        </p:sp>
      </p:grpSp>
      <p:sp>
        <p:nvSpPr>
          <p:cNvPr id="24581" name="Text Box 12"/>
          <p:cNvSpPr txBox="1">
            <a:spLocks noChangeArrowheads="1"/>
          </p:cNvSpPr>
          <p:nvPr/>
        </p:nvSpPr>
        <p:spPr bwMode="auto">
          <a:xfrm>
            <a:off x="2492375" y="5505450"/>
            <a:ext cx="1590675" cy="523875"/>
          </a:xfrm>
          <a:prstGeom prst="rect">
            <a:avLst/>
          </a:prstGeom>
          <a:solidFill>
            <a:srgbClr val="FFFFFF"/>
          </a:solidFill>
          <a:ln w="9525">
            <a:solidFill>
              <a:schemeClr val="tx1"/>
            </a:solidFill>
            <a:miter lim="800000"/>
            <a:headEnd/>
            <a:tailEnd/>
          </a:ln>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0" hangingPunct="0">
              <a:spcBef>
                <a:spcPct val="50000"/>
              </a:spcBef>
            </a:pPr>
            <a:r>
              <a:rPr lang="en-US" altLang="zh-CN" sz="1400">
                <a:solidFill>
                  <a:prstClr val="black"/>
                </a:solidFill>
              </a:rPr>
              <a:t>7:21pm (0021Z)</a:t>
            </a:r>
            <a:br>
              <a:rPr lang="en-US" altLang="zh-CN" sz="1400">
                <a:solidFill>
                  <a:prstClr val="black"/>
                </a:solidFill>
              </a:rPr>
            </a:br>
            <a:r>
              <a:rPr lang="en-US" altLang="zh-CN" sz="1400">
                <a:solidFill>
                  <a:prstClr val="black"/>
                </a:solidFill>
              </a:rPr>
              <a:t>Lawton Tornado</a:t>
            </a:r>
          </a:p>
        </p:txBody>
      </p:sp>
      <p:sp>
        <p:nvSpPr>
          <p:cNvPr id="24582" name="Text Box 15"/>
          <p:cNvSpPr txBox="1">
            <a:spLocks noChangeArrowheads="1"/>
          </p:cNvSpPr>
          <p:nvPr/>
        </p:nvSpPr>
        <p:spPr bwMode="auto">
          <a:xfrm>
            <a:off x="2830513" y="1358900"/>
            <a:ext cx="1852612"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0" hangingPunct="0">
              <a:spcBef>
                <a:spcPct val="50000"/>
              </a:spcBef>
            </a:pPr>
            <a:r>
              <a:rPr lang="en-US" altLang="zh-CN" sz="1600">
                <a:solidFill>
                  <a:srgbClr val="0000FF"/>
                </a:solidFill>
              </a:rPr>
              <a:t>Minco Tornado 10:54pm (0354Z)</a:t>
            </a:r>
          </a:p>
        </p:txBody>
      </p:sp>
      <p:sp>
        <p:nvSpPr>
          <p:cNvPr id="24583" name="Line 16"/>
          <p:cNvSpPr>
            <a:spLocks noChangeShapeType="1"/>
          </p:cNvSpPr>
          <p:nvPr/>
        </p:nvSpPr>
        <p:spPr bwMode="auto">
          <a:xfrm flipV="1">
            <a:off x="4662488" y="1311275"/>
            <a:ext cx="849312" cy="33655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sz="1800">
              <a:solidFill>
                <a:prstClr val="black"/>
              </a:solidFill>
              <a:latin typeface="Tahoma" pitchFamily="34" charset="0"/>
            </a:endParaRPr>
          </a:p>
        </p:txBody>
      </p:sp>
      <p:sp>
        <p:nvSpPr>
          <p:cNvPr id="24584" name="Text Box 18"/>
          <p:cNvSpPr txBox="1">
            <a:spLocks noChangeArrowheads="1"/>
          </p:cNvSpPr>
          <p:nvPr/>
        </p:nvSpPr>
        <p:spPr bwMode="auto">
          <a:xfrm>
            <a:off x="0" y="0"/>
            <a:ext cx="39020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0" hangingPunct="0"/>
            <a:r>
              <a:rPr lang="en-US" altLang="zh-CN">
                <a:solidFill>
                  <a:srgbClr val="FF0000"/>
                </a:solidFill>
              </a:rPr>
              <a:t>Tornadoes of 8-9 May 2007</a:t>
            </a:r>
          </a:p>
        </p:txBody>
      </p:sp>
      <p:sp>
        <p:nvSpPr>
          <p:cNvPr id="110608" name="AutoShape 16"/>
          <p:cNvSpPr>
            <a:spLocks noChangeArrowheads="1"/>
          </p:cNvSpPr>
          <p:nvPr/>
        </p:nvSpPr>
        <p:spPr bwMode="auto">
          <a:xfrm>
            <a:off x="3387725" y="4843463"/>
            <a:ext cx="273050" cy="257175"/>
          </a:xfrm>
          <a:prstGeom prst="star5">
            <a:avLst/>
          </a:prstGeom>
          <a:solidFill>
            <a:srgbClr val="00FF00">
              <a:alpha val="55000"/>
            </a:srgbClr>
          </a:solidFill>
          <a:ln w="9525">
            <a:solidFill>
              <a:schemeClr val="tx1"/>
            </a:solidFill>
            <a:miter lim="800000"/>
            <a:headEnd/>
            <a:tailEnd/>
          </a:ln>
          <a:effectLst/>
        </p:spPr>
        <p:txBody>
          <a:bodyPr wrap="none" anchor="ctr"/>
          <a:lstStyle/>
          <a:p>
            <a:pPr eaLnBrk="0" hangingPunct="0">
              <a:defRPr/>
            </a:pPr>
            <a:endParaRPr lang="en-US" sz="1800">
              <a:solidFill>
                <a:prstClr val="black"/>
              </a:solidFill>
              <a:latin typeface="Tahoma" pitchFamily="34" charset="0"/>
            </a:endParaRPr>
          </a:p>
        </p:txBody>
      </p:sp>
      <p:sp>
        <p:nvSpPr>
          <p:cNvPr id="110609" name="AutoShape 17"/>
          <p:cNvSpPr>
            <a:spLocks noChangeArrowheads="1"/>
          </p:cNvSpPr>
          <p:nvPr/>
        </p:nvSpPr>
        <p:spPr bwMode="auto">
          <a:xfrm>
            <a:off x="5486400" y="1106488"/>
            <a:ext cx="273050" cy="257175"/>
          </a:xfrm>
          <a:prstGeom prst="star5">
            <a:avLst/>
          </a:prstGeom>
          <a:solidFill>
            <a:srgbClr val="FF0000"/>
          </a:solidFill>
          <a:ln w="9525">
            <a:solidFill>
              <a:schemeClr val="tx1"/>
            </a:solidFill>
            <a:miter lim="800000"/>
            <a:headEnd/>
            <a:tailEnd/>
          </a:ln>
          <a:effectLst/>
        </p:spPr>
        <p:txBody>
          <a:bodyPr wrap="none" anchor="ctr"/>
          <a:lstStyle/>
          <a:p>
            <a:pPr eaLnBrk="0" hangingPunct="0">
              <a:defRPr/>
            </a:pPr>
            <a:endParaRPr lang="en-US" sz="1800">
              <a:solidFill>
                <a:prstClr val="black"/>
              </a:solidFill>
              <a:latin typeface="Tahoma" pitchFamily="34" charset="0"/>
            </a:endParaRPr>
          </a:p>
        </p:txBody>
      </p:sp>
      <p:sp>
        <p:nvSpPr>
          <p:cNvPr id="110610" name="AutoShape 18"/>
          <p:cNvSpPr>
            <a:spLocks noChangeArrowheads="1"/>
          </p:cNvSpPr>
          <p:nvPr/>
        </p:nvSpPr>
        <p:spPr bwMode="auto">
          <a:xfrm>
            <a:off x="5518150" y="765175"/>
            <a:ext cx="273050" cy="257175"/>
          </a:xfrm>
          <a:prstGeom prst="star5">
            <a:avLst/>
          </a:prstGeom>
          <a:solidFill>
            <a:srgbClr val="FF0000"/>
          </a:solidFill>
          <a:ln w="9525">
            <a:solidFill>
              <a:schemeClr val="tx1"/>
            </a:solidFill>
            <a:miter lim="800000"/>
            <a:headEnd/>
            <a:tailEnd/>
          </a:ln>
          <a:effectLst/>
        </p:spPr>
        <p:txBody>
          <a:bodyPr wrap="none" anchor="ctr"/>
          <a:lstStyle/>
          <a:p>
            <a:pPr eaLnBrk="0" hangingPunct="0">
              <a:defRPr/>
            </a:pPr>
            <a:endParaRPr lang="en-US" sz="1800">
              <a:solidFill>
                <a:prstClr val="black"/>
              </a:solidFill>
              <a:latin typeface="Tahoma" pitchFamily="34" charset="0"/>
            </a:endParaRPr>
          </a:p>
        </p:txBody>
      </p:sp>
      <p:sp>
        <p:nvSpPr>
          <p:cNvPr id="110611" name="AutoShape 19"/>
          <p:cNvSpPr>
            <a:spLocks noChangeArrowheads="1"/>
          </p:cNvSpPr>
          <p:nvPr/>
        </p:nvSpPr>
        <p:spPr bwMode="auto">
          <a:xfrm>
            <a:off x="5448300" y="0"/>
            <a:ext cx="273050" cy="257175"/>
          </a:xfrm>
          <a:prstGeom prst="star5">
            <a:avLst/>
          </a:prstGeom>
          <a:solidFill>
            <a:srgbClr val="FF0000"/>
          </a:solidFill>
          <a:ln w="9525">
            <a:solidFill>
              <a:schemeClr val="tx1"/>
            </a:solidFill>
            <a:miter lim="800000"/>
            <a:headEnd/>
            <a:tailEnd/>
          </a:ln>
          <a:effectLst/>
        </p:spPr>
        <p:txBody>
          <a:bodyPr wrap="none" anchor="ctr"/>
          <a:lstStyle/>
          <a:p>
            <a:pPr eaLnBrk="0" hangingPunct="0">
              <a:defRPr/>
            </a:pPr>
            <a:endParaRPr lang="en-US" sz="1800">
              <a:solidFill>
                <a:prstClr val="black"/>
              </a:solidFill>
              <a:latin typeface="Tahoma" pitchFamily="34" charset="0"/>
            </a:endParaRPr>
          </a:p>
        </p:txBody>
      </p:sp>
      <p:pic>
        <p:nvPicPr>
          <p:cNvPr id="24589" name="Picture 22" descr="ElRenoTornado20070508-I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5675" y="0"/>
            <a:ext cx="3108325"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Text Box 13"/>
          <p:cNvSpPr txBox="1">
            <a:spLocks noChangeArrowheads="1"/>
          </p:cNvSpPr>
          <p:nvPr/>
        </p:nvSpPr>
        <p:spPr bwMode="auto">
          <a:xfrm>
            <a:off x="7562850" y="0"/>
            <a:ext cx="1631950" cy="346075"/>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0" hangingPunct="0"/>
            <a:r>
              <a:rPr lang="en-US" altLang="zh-CN" sz="1600">
                <a:solidFill>
                  <a:srgbClr val="0000FF"/>
                </a:solidFill>
              </a:rPr>
              <a:t>El Reno tornado</a:t>
            </a:r>
          </a:p>
        </p:txBody>
      </p:sp>
      <p:sp>
        <p:nvSpPr>
          <p:cNvPr id="24591" name="Text Box 13"/>
          <p:cNvSpPr txBox="1">
            <a:spLocks noChangeArrowheads="1"/>
          </p:cNvSpPr>
          <p:nvPr/>
        </p:nvSpPr>
        <p:spPr bwMode="auto">
          <a:xfrm>
            <a:off x="7515225" y="6491288"/>
            <a:ext cx="1608138"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0" hangingPunct="0"/>
            <a:r>
              <a:rPr lang="en-US" altLang="zh-CN" sz="1600">
                <a:solidFill>
                  <a:prstClr val="black"/>
                </a:solidFill>
              </a:rPr>
              <a:t>Lawton tornado</a:t>
            </a:r>
          </a:p>
        </p:txBody>
      </p:sp>
      <p:sp>
        <p:nvSpPr>
          <p:cNvPr id="24592" name="Line 17"/>
          <p:cNvSpPr>
            <a:spLocks noChangeShapeType="1"/>
          </p:cNvSpPr>
          <p:nvPr/>
        </p:nvSpPr>
        <p:spPr bwMode="auto">
          <a:xfrm flipH="1">
            <a:off x="5732463" y="165100"/>
            <a:ext cx="1752600" cy="4763"/>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sz="1800">
              <a:solidFill>
                <a:prstClr val="black"/>
              </a:solidFill>
              <a:latin typeface="Tahoma" pitchFamily="34" charset="0"/>
            </a:endParaRPr>
          </a:p>
        </p:txBody>
      </p:sp>
      <p:sp>
        <p:nvSpPr>
          <p:cNvPr id="24593" name="Text Box 13"/>
          <p:cNvSpPr txBox="1">
            <a:spLocks noChangeArrowheads="1"/>
          </p:cNvSpPr>
          <p:nvPr/>
        </p:nvSpPr>
        <p:spPr bwMode="auto">
          <a:xfrm>
            <a:off x="3324225" y="534988"/>
            <a:ext cx="1870075" cy="346075"/>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0" hangingPunct="0"/>
            <a:r>
              <a:rPr lang="en-US" altLang="zh-CN" sz="1600">
                <a:solidFill>
                  <a:srgbClr val="0000FF"/>
                </a:solidFill>
              </a:rPr>
              <a:t>Union City tornado</a:t>
            </a:r>
          </a:p>
        </p:txBody>
      </p:sp>
      <p:sp>
        <p:nvSpPr>
          <p:cNvPr id="24594" name="Line 16"/>
          <p:cNvSpPr>
            <a:spLocks noChangeShapeType="1"/>
          </p:cNvSpPr>
          <p:nvPr/>
        </p:nvSpPr>
        <p:spPr bwMode="auto">
          <a:xfrm>
            <a:off x="5078413" y="758825"/>
            <a:ext cx="414337" cy="115888"/>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sz="1800">
              <a:solidFill>
                <a:prstClr val="black"/>
              </a:solidFill>
              <a:latin typeface="Tahoma" pitchFamily="34" charset="0"/>
            </a:endParaRPr>
          </a:p>
        </p:txBody>
      </p:sp>
      <p:sp>
        <p:nvSpPr>
          <p:cNvPr id="24595" name="Text Box 26"/>
          <p:cNvSpPr txBox="1">
            <a:spLocks noChangeArrowheads="1"/>
          </p:cNvSpPr>
          <p:nvPr/>
        </p:nvSpPr>
        <p:spPr bwMode="auto">
          <a:xfrm>
            <a:off x="2312988" y="3732213"/>
            <a:ext cx="5216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0" hangingPunct="0"/>
            <a:r>
              <a:rPr lang="en-US" altLang="zh-CN" sz="1800" b="1">
                <a:solidFill>
                  <a:prstClr val="black"/>
                </a:solidFill>
              </a:rPr>
              <a:t>CASA X-band Radar Network – 30 km range</a:t>
            </a:r>
          </a:p>
        </p:txBody>
      </p:sp>
    </p:spTree>
    <p:extLst>
      <p:ext uri="{BB962C8B-B14F-4D97-AF65-F5344CB8AC3E}">
        <p14:creationId xmlns:p14="http://schemas.microsoft.com/office/powerpoint/2010/main" val="133089077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338" name="Title 1"/>
          <p:cNvSpPr>
            <a:spLocks noGrp="1"/>
          </p:cNvSpPr>
          <p:nvPr>
            <p:ph type="title"/>
          </p:nvPr>
        </p:nvSpPr>
        <p:spPr>
          <a:xfrm>
            <a:off x="479612" y="457200"/>
            <a:ext cx="8229600" cy="838200"/>
          </a:xfrm>
        </p:spPr>
        <p:txBody>
          <a:bodyPr>
            <a:normAutofit fontScale="90000"/>
          </a:bodyPr>
          <a:lstStyle/>
          <a:p>
            <a:r>
              <a:rPr lang="en-US" sz="2800" dirty="0" err="1" smtClean="0">
                <a:solidFill>
                  <a:schemeClr val="tx2"/>
                </a:solidFill>
              </a:rPr>
              <a:t>EnKF</a:t>
            </a:r>
            <a:r>
              <a:rPr lang="en-US" sz="2800" dirty="0" smtClean="0">
                <a:solidFill>
                  <a:schemeClr val="tx2"/>
                </a:solidFill>
              </a:rPr>
              <a:t> analysis and ensemble forecasts for </a:t>
            </a:r>
            <a:r>
              <a:rPr lang="en-US" sz="2800" dirty="0" smtClean="0">
                <a:solidFill>
                  <a:srgbClr val="FF0000"/>
                </a:solidFill>
              </a:rPr>
              <a:t>May 8-9 2007 </a:t>
            </a:r>
            <a:r>
              <a:rPr lang="en-US" sz="2800" dirty="0" err="1" smtClean="0">
                <a:solidFill>
                  <a:schemeClr val="tx2"/>
                </a:solidFill>
              </a:rPr>
              <a:t>tornadic</a:t>
            </a:r>
            <a:r>
              <a:rPr lang="en-US" sz="2800" dirty="0" smtClean="0">
                <a:solidFill>
                  <a:schemeClr val="tx2"/>
                </a:solidFill>
              </a:rPr>
              <a:t> </a:t>
            </a:r>
            <a:r>
              <a:rPr lang="en-US" sz="2800" dirty="0" err="1" smtClean="0">
                <a:solidFill>
                  <a:schemeClr val="tx2"/>
                </a:solidFill>
              </a:rPr>
              <a:t>mesoscale</a:t>
            </a:r>
            <a:r>
              <a:rPr lang="en-US" sz="2800" dirty="0" smtClean="0">
                <a:solidFill>
                  <a:schemeClr val="tx2"/>
                </a:solidFill>
              </a:rPr>
              <a:t> convective system (MCS)</a:t>
            </a:r>
          </a:p>
        </p:txBody>
      </p:sp>
      <p:sp>
        <p:nvSpPr>
          <p:cNvPr id="55" name="Rectangle 54"/>
          <p:cNvSpPr/>
          <p:nvPr/>
        </p:nvSpPr>
        <p:spPr>
          <a:xfrm>
            <a:off x="559594" y="2228056"/>
            <a:ext cx="8153400" cy="1600200"/>
          </a:xfrm>
          <a:prstGeom prst="rect">
            <a:avLst/>
          </a:prstGeom>
          <a:solidFill>
            <a:schemeClr val="accent1">
              <a:lumMod val="50000"/>
            </a:schemeClr>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sz="1800">
              <a:solidFill>
                <a:prstClr val="white"/>
              </a:solidFill>
            </a:endParaRPr>
          </a:p>
        </p:txBody>
      </p:sp>
      <p:cxnSp>
        <p:nvCxnSpPr>
          <p:cNvPr id="56" name="AutoShape 51"/>
          <p:cNvCxnSpPr>
            <a:cxnSpLocks noChangeShapeType="1"/>
          </p:cNvCxnSpPr>
          <p:nvPr/>
        </p:nvCxnSpPr>
        <p:spPr bwMode="auto">
          <a:xfrm rot="5400000">
            <a:off x="5921380" y="3143251"/>
            <a:ext cx="1830386" cy="1588"/>
          </a:xfrm>
          <a:prstGeom prst="straightConnector1">
            <a:avLst/>
          </a:prstGeom>
          <a:noFill/>
          <a:ln w="38100">
            <a:solidFill>
              <a:srgbClr val="FF6600"/>
            </a:solidFill>
            <a:prstDash val="sysDot"/>
            <a:miter lim="800000"/>
            <a:headEnd/>
            <a:tailEnd/>
          </a:ln>
          <a:effectLst/>
        </p:spPr>
      </p:cxnSp>
      <p:cxnSp>
        <p:nvCxnSpPr>
          <p:cNvPr id="60" name="AutoShape 51"/>
          <p:cNvCxnSpPr>
            <a:cxnSpLocks noChangeShapeType="1"/>
          </p:cNvCxnSpPr>
          <p:nvPr/>
        </p:nvCxnSpPr>
        <p:spPr bwMode="auto">
          <a:xfrm rot="5400000">
            <a:off x="6579791" y="3142853"/>
            <a:ext cx="1829594" cy="1588"/>
          </a:xfrm>
          <a:prstGeom prst="straightConnector1">
            <a:avLst/>
          </a:prstGeom>
          <a:noFill/>
          <a:ln w="38100">
            <a:solidFill>
              <a:srgbClr val="FF6600"/>
            </a:solidFill>
            <a:prstDash val="sysDot"/>
            <a:miter lim="800000"/>
            <a:headEnd/>
            <a:tailEnd/>
          </a:ln>
          <a:effectLst/>
        </p:spPr>
      </p:cxnSp>
      <p:cxnSp>
        <p:nvCxnSpPr>
          <p:cNvPr id="90" name="AutoShape 51"/>
          <p:cNvCxnSpPr>
            <a:cxnSpLocks noChangeShapeType="1"/>
          </p:cNvCxnSpPr>
          <p:nvPr/>
        </p:nvCxnSpPr>
        <p:spPr bwMode="auto">
          <a:xfrm rot="5400000">
            <a:off x="7113986" y="3142853"/>
            <a:ext cx="1829594" cy="1588"/>
          </a:xfrm>
          <a:prstGeom prst="straightConnector1">
            <a:avLst/>
          </a:prstGeom>
          <a:noFill/>
          <a:ln w="38100">
            <a:solidFill>
              <a:srgbClr val="FF6600"/>
            </a:solidFill>
            <a:prstDash val="sysDot"/>
            <a:miter lim="800000"/>
            <a:headEnd/>
            <a:tailEnd/>
          </a:ln>
          <a:effectLst/>
        </p:spPr>
      </p:cxnSp>
      <p:sp>
        <p:nvSpPr>
          <p:cNvPr id="92" name="Rectangle 5"/>
          <p:cNvSpPr>
            <a:spLocks noChangeArrowheads="1"/>
          </p:cNvSpPr>
          <p:nvPr/>
        </p:nvSpPr>
        <p:spPr bwMode="auto">
          <a:xfrm>
            <a:off x="2416969" y="3286919"/>
            <a:ext cx="1497013" cy="555625"/>
          </a:xfrm>
          <a:prstGeom prst="rect">
            <a:avLst/>
          </a:prstGeom>
          <a:noFill/>
          <a:ln w="9525">
            <a:noFill/>
            <a:round/>
            <a:headEnd/>
            <a:tailEnd/>
          </a:ln>
        </p:spPr>
        <p:txBody>
          <a:bodyPr wrap="none" anchor="ctr"/>
          <a:lstStyle/>
          <a:p>
            <a:pPr eaLnBrk="0" hangingPunct="0"/>
            <a:endParaRPr lang="en-US" sz="1800">
              <a:solidFill>
                <a:prstClr val="white"/>
              </a:solidFill>
              <a:latin typeface="Calibri" pitchFamily="34" charset="0"/>
            </a:endParaRPr>
          </a:p>
        </p:txBody>
      </p:sp>
      <p:cxnSp>
        <p:nvCxnSpPr>
          <p:cNvPr id="93" name="AutoShape 6"/>
          <p:cNvCxnSpPr>
            <a:cxnSpLocks noChangeShapeType="1"/>
          </p:cNvCxnSpPr>
          <p:nvPr/>
        </p:nvCxnSpPr>
        <p:spPr bwMode="auto">
          <a:xfrm>
            <a:off x="981869" y="3904456"/>
            <a:ext cx="0" cy="246063"/>
          </a:xfrm>
          <a:prstGeom prst="straightConnector1">
            <a:avLst/>
          </a:prstGeom>
          <a:ln w="25400">
            <a:solidFill>
              <a:schemeClr val="tx1"/>
            </a:solidFill>
            <a:headEnd/>
            <a:tailEnd/>
          </a:ln>
        </p:spPr>
        <p:style>
          <a:lnRef idx="1">
            <a:schemeClr val="accent2"/>
          </a:lnRef>
          <a:fillRef idx="0">
            <a:schemeClr val="accent2"/>
          </a:fillRef>
          <a:effectRef idx="0">
            <a:schemeClr val="accent2"/>
          </a:effectRef>
          <a:fontRef idx="minor">
            <a:schemeClr val="tx1"/>
          </a:fontRef>
        </p:style>
      </p:cxnSp>
      <p:cxnSp>
        <p:nvCxnSpPr>
          <p:cNvPr id="94" name="AutoShape 7"/>
          <p:cNvCxnSpPr>
            <a:cxnSpLocks noChangeShapeType="1"/>
          </p:cNvCxnSpPr>
          <p:nvPr/>
        </p:nvCxnSpPr>
        <p:spPr bwMode="auto">
          <a:xfrm>
            <a:off x="1667669" y="3904456"/>
            <a:ext cx="1588" cy="246063"/>
          </a:xfrm>
          <a:prstGeom prst="straightConnector1">
            <a:avLst/>
          </a:prstGeom>
          <a:ln w="25400">
            <a:solidFill>
              <a:schemeClr val="tx1"/>
            </a:solidFill>
            <a:headEnd/>
            <a:tailEnd/>
          </a:ln>
        </p:spPr>
        <p:style>
          <a:lnRef idx="1">
            <a:schemeClr val="accent2"/>
          </a:lnRef>
          <a:fillRef idx="0">
            <a:schemeClr val="accent2"/>
          </a:fillRef>
          <a:effectRef idx="0">
            <a:schemeClr val="accent2"/>
          </a:effectRef>
          <a:fontRef idx="minor">
            <a:schemeClr val="tx1"/>
          </a:fontRef>
        </p:style>
      </p:cxnSp>
      <p:cxnSp>
        <p:nvCxnSpPr>
          <p:cNvPr id="95" name="AutoShape 8"/>
          <p:cNvCxnSpPr>
            <a:cxnSpLocks noChangeShapeType="1"/>
          </p:cNvCxnSpPr>
          <p:nvPr/>
        </p:nvCxnSpPr>
        <p:spPr bwMode="auto">
          <a:xfrm>
            <a:off x="2416969" y="3904456"/>
            <a:ext cx="3175" cy="246063"/>
          </a:xfrm>
          <a:prstGeom prst="straightConnector1">
            <a:avLst/>
          </a:prstGeom>
          <a:ln w="25400">
            <a:solidFill>
              <a:schemeClr val="tx1"/>
            </a:solidFill>
            <a:headEnd/>
            <a:tailEnd/>
          </a:ln>
        </p:spPr>
        <p:style>
          <a:lnRef idx="1">
            <a:schemeClr val="accent2"/>
          </a:lnRef>
          <a:fillRef idx="0">
            <a:schemeClr val="accent2"/>
          </a:fillRef>
          <a:effectRef idx="0">
            <a:schemeClr val="accent2"/>
          </a:effectRef>
          <a:fontRef idx="minor">
            <a:schemeClr val="tx1"/>
          </a:fontRef>
        </p:style>
      </p:cxnSp>
      <p:cxnSp>
        <p:nvCxnSpPr>
          <p:cNvPr id="96" name="AutoShape 9"/>
          <p:cNvCxnSpPr>
            <a:cxnSpLocks noChangeShapeType="1"/>
          </p:cNvCxnSpPr>
          <p:nvPr/>
        </p:nvCxnSpPr>
        <p:spPr bwMode="auto">
          <a:xfrm>
            <a:off x="3164682" y="3904456"/>
            <a:ext cx="3175" cy="246063"/>
          </a:xfrm>
          <a:prstGeom prst="straightConnector1">
            <a:avLst/>
          </a:prstGeom>
          <a:ln w="25400">
            <a:solidFill>
              <a:schemeClr val="tx1"/>
            </a:solidFill>
            <a:headEnd/>
            <a:tailEnd/>
          </a:ln>
        </p:spPr>
        <p:style>
          <a:lnRef idx="1">
            <a:schemeClr val="accent2"/>
          </a:lnRef>
          <a:fillRef idx="0">
            <a:schemeClr val="accent2"/>
          </a:fillRef>
          <a:effectRef idx="0">
            <a:schemeClr val="accent2"/>
          </a:effectRef>
          <a:fontRef idx="minor">
            <a:schemeClr val="tx1"/>
          </a:fontRef>
        </p:style>
      </p:cxnSp>
      <p:cxnSp>
        <p:nvCxnSpPr>
          <p:cNvPr id="97" name="AutoShape 10"/>
          <p:cNvCxnSpPr>
            <a:cxnSpLocks noChangeShapeType="1"/>
          </p:cNvCxnSpPr>
          <p:nvPr/>
        </p:nvCxnSpPr>
        <p:spPr bwMode="auto">
          <a:xfrm>
            <a:off x="3913982" y="3904456"/>
            <a:ext cx="1587" cy="246063"/>
          </a:xfrm>
          <a:prstGeom prst="straightConnector1">
            <a:avLst/>
          </a:prstGeom>
          <a:ln w="25400">
            <a:solidFill>
              <a:schemeClr val="tx1"/>
            </a:solidFill>
            <a:headEnd/>
            <a:tailEnd/>
          </a:ln>
        </p:spPr>
        <p:style>
          <a:lnRef idx="1">
            <a:schemeClr val="accent2"/>
          </a:lnRef>
          <a:fillRef idx="0">
            <a:schemeClr val="accent2"/>
          </a:fillRef>
          <a:effectRef idx="0">
            <a:schemeClr val="accent2"/>
          </a:effectRef>
          <a:fontRef idx="minor">
            <a:schemeClr val="tx1"/>
          </a:fontRef>
        </p:style>
      </p:cxnSp>
      <p:cxnSp>
        <p:nvCxnSpPr>
          <p:cNvPr id="98" name="AutoShape 11"/>
          <p:cNvCxnSpPr>
            <a:cxnSpLocks noChangeShapeType="1"/>
          </p:cNvCxnSpPr>
          <p:nvPr/>
        </p:nvCxnSpPr>
        <p:spPr bwMode="auto">
          <a:xfrm>
            <a:off x="4664869" y="3904456"/>
            <a:ext cx="1588" cy="246063"/>
          </a:xfrm>
          <a:prstGeom prst="straightConnector1">
            <a:avLst/>
          </a:prstGeom>
          <a:ln w="25400">
            <a:solidFill>
              <a:schemeClr val="tx1"/>
            </a:solidFill>
            <a:headEnd/>
            <a:tailEnd/>
          </a:ln>
        </p:spPr>
        <p:style>
          <a:lnRef idx="1">
            <a:schemeClr val="accent2"/>
          </a:lnRef>
          <a:fillRef idx="0">
            <a:schemeClr val="accent2"/>
          </a:fillRef>
          <a:effectRef idx="0">
            <a:schemeClr val="accent2"/>
          </a:effectRef>
          <a:fontRef idx="minor">
            <a:schemeClr val="tx1"/>
          </a:fontRef>
        </p:style>
      </p:cxnSp>
      <p:cxnSp>
        <p:nvCxnSpPr>
          <p:cNvPr id="99" name="AutoShape 12"/>
          <p:cNvCxnSpPr>
            <a:cxnSpLocks noChangeShapeType="1"/>
          </p:cNvCxnSpPr>
          <p:nvPr/>
        </p:nvCxnSpPr>
        <p:spPr bwMode="auto">
          <a:xfrm>
            <a:off x="5412582" y="3904456"/>
            <a:ext cx="1587" cy="246063"/>
          </a:xfrm>
          <a:prstGeom prst="straightConnector1">
            <a:avLst/>
          </a:prstGeom>
          <a:ln w="25400">
            <a:solidFill>
              <a:schemeClr val="tx1"/>
            </a:solidFill>
            <a:headEnd/>
            <a:tailEnd/>
          </a:ln>
        </p:spPr>
        <p:style>
          <a:lnRef idx="1">
            <a:schemeClr val="accent2"/>
          </a:lnRef>
          <a:fillRef idx="0">
            <a:schemeClr val="accent2"/>
          </a:fillRef>
          <a:effectRef idx="0">
            <a:schemeClr val="accent2"/>
          </a:effectRef>
          <a:fontRef idx="minor">
            <a:schemeClr val="tx1"/>
          </a:fontRef>
        </p:style>
      </p:cxnSp>
      <p:cxnSp>
        <p:nvCxnSpPr>
          <p:cNvPr id="100" name="AutoShape 13"/>
          <p:cNvCxnSpPr>
            <a:cxnSpLocks noChangeShapeType="1"/>
          </p:cNvCxnSpPr>
          <p:nvPr/>
        </p:nvCxnSpPr>
        <p:spPr bwMode="auto">
          <a:xfrm>
            <a:off x="6163469" y="3904456"/>
            <a:ext cx="0" cy="246063"/>
          </a:xfrm>
          <a:prstGeom prst="straightConnector1">
            <a:avLst/>
          </a:prstGeom>
          <a:ln w="25400">
            <a:solidFill>
              <a:schemeClr val="tx1"/>
            </a:solidFill>
            <a:headEnd/>
            <a:tailEnd/>
          </a:ln>
        </p:spPr>
        <p:style>
          <a:lnRef idx="1">
            <a:schemeClr val="accent2"/>
          </a:lnRef>
          <a:fillRef idx="0">
            <a:schemeClr val="accent2"/>
          </a:fillRef>
          <a:effectRef idx="0">
            <a:schemeClr val="accent2"/>
          </a:effectRef>
          <a:fontRef idx="minor">
            <a:schemeClr val="tx1"/>
          </a:fontRef>
        </p:style>
      </p:cxnSp>
      <p:cxnSp>
        <p:nvCxnSpPr>
          <p:cNvPr id="101" name="AutoShape 14"/>
          <p:cNvCxnSpPr>
            <a:cxnSpLocks noChangeShapeType="1"/>
          </p:cNvCxnSpPr>
          <p:nvPr/>
        </p:nvCxnSpPr>
        <p:spPr bwMode="auto">
          <a:xfrm>
            <a:off x="6912769" y="3904456"/>
            <a:ext cx="0" cy="246063"/>
          </a:xfrm>
          <a:prstGeom prst="straightConnector1">
            <a:avLst/>
          </a:prstGeom>
          <a:ln w="25400">
            <a:solidFill>
              <a:schemeClr val="tx1"/>
            </a:solidFill>
            <a:headEnd/>
            <a:tailEnd/>
          </a:ln>
        </p:spPr>
        <p:style>
          <a:lnRef idx="1">
            <a:schemeClr val="accent2"/>
          </a:lnRef>
          <a:fillRef idx="0">
            <a:schemeClr val="accent2"/>
          </a:fillRef>
          <a:effectRef idx="0">
            <a:schemeClr val="accent2"/>
          </a:effectRef>
          <a:fontRef idx="minor">
            <a:schemeClr val="tx1"/>
          </a:fontRef>
        </p:style>
      </p:cxnSp>
      <p:cxnSp>
        <p:nvCxnSpPr>
          <p:cNvPr id="102" name="AutoShape 15"/>
          <p:cNvCxnSpPr>
            <a:cxnSpLocks noChangeShapeType="1"/>
          </p:cNvCxnSpPr>
          <p:nvPr/>
        </p:nvCxnSpPr>
        <p:spPr bwMode="auto">
          <a:xfrm>
            <a:off x="607219" y="4026694"/>
            <a:ext cx="8410575" cy="1587"/>
          </a:xfrm>
          <a:prstGeom prst="straightConnector1">
            <a:avLst/>
          </a:prstGeom>
          <a:ln w="25400">
            <a:solidFill>
              <a:schemeClr val="tx1"/>
            </a:solidFill>
            <a:headEnd/>
            <a:tailEnd type="triangle" w="med" len="med"/>
          </a:ln>
        </p:spPr>
        <p:style>
          <a:lnRef idx="1">
            <a:schemeClr val="accent2"/>
          </a:lnRef>
          <a:fillRef idx="0">
            <a:schemeClr val="accent2"/>
          </a:fillRef>
          <a:effectRef idx="0">
            <a:schemeClr val="accent2"/>
          </a:effectRef>
          <a:fontRef idx="minor">
            <a:schemeClr val="tx1"/>
          </a:fontRef>
        </p:style>
      </p:cxnSp>
      <p:sp>
        <p:nvSpPr>
          <p:cNvPr id="103" name="Text Box 16"/>
          <p:cNvSpPr txBox="1">
            <a:spLocks noChangeArrowheads="1"/>
          </p:cNvSpPr>
          <p:nvPr/>
        </p:nvSpPr>
        <p:spPr bwMode="auto">
          <a:xfrm>
            <a:off x="650082" y="4150519"/>
            <a:ext cx="658812" cy="341312"/>
          </a:xfrm>
          <a:prstGeom prst="rect">
            <a:avLst/>
          </a:prstGeom>
          <a:noFill/>
          <a:ln w="9525">
            <a:noFill/>
            <a:round/>
            <a:headEnd/>
            <a:tailEnd/>
          </a:ln>
        </p:spPr>
        <p:txBody>
          <a:bodyPr wrap="none" lIns="90000" tIns="46800" rIns="90000" bIns="46800">
            <a:spAutoFit/>
          </a:bodyPr>
          <a:lstStyle/>
          <a:p>
            <a:pPr eaLnBrk="0" hangingPunct="0">
              <a:buSzPct val="100000"/>
              <a:buFont typeface="Garamond" pitchFamily="18" charset="0"/>
              <a:buNone/>
              <a:tabLst>
                <a:tab pos="723900" algn="l"/>
              </a:tabLst>
            </a:pPr>
            <a:r>
              <a:rPr lang="en-US" sz="1600" b="1">
                <a:solidFill>
                  <a:prstClr val="black"/>
                </a:solidFill>
                <a:latin typeface="Garamond" pitchFamily="18" charset="0"/>
                <a:ea typeface="DejaVu LGC Sans"/>
                <a:cs typeface="DejaVu LGC Sans"/>
              </a:rPr>
              <a:t>0:00Z</a:t>
            </a:r>
          </a:p>
        </p:txBody>
      </p:sp>
      <p:sp>
        <p:nvSpPr>
          <p:cNvPr id="104" name="Text Box 17"/>
          <p:cNvSpPr txBox="1">
            <a:spLocks noChangeArrowheads="1"/>
          </p:cNvSpPr>
          <p:nvPr/>
        </p:nvSpPr>
        <p:spPr bwMode="auto">
          <a:xfrm>
            <a:off x="1337469" y="4150519"/>
            <a:ext cx="660400" cy="341312"/>
          </a:xfrm>
          <a:prstGeom prst="rect">
            <a:avLst/>
          </a:prstGeom>
          <a:noFill/>
          <a:ln w="9525">
            <a:noFill/>
            <a:round/>
            <a:headEnd/>
            <a:tailEnd/>
          </a:ln>
        </p:spPr>
        <p:txBody>
          <a:bodyPr wrap="none" lIns="90000" tIns="46800" rIns="90000" bIns="46800">
            <a:spAutoFit/>
          </a:bodyPr>
          <a:lstStyle/>
          <a:p>
            <a:pPr eaLnBrk="0" hangingPunct="0">
              <a:buSzPct val="100000"/>
              <a:buFont typeface="Garamond" pitchFamily="18" charset="0"/>
              <a:buNone/>
              <a:tabLst>
                <a:tab pos="723900" algn="l"/>
              </a:tabLst>
            </a:pPr>
            <a:r>
              <a:rPr lang="en-US" sz="1600" b="1">
                <a:solidFill>
                  <a:prstClr val="black"/>
                </a:solidFill>
                <a:latin typeface="Garamond" pitchFamily="18" charset="0"/>
                <a:ea typeface="DejaVu LGC Sans"/>
                <a:cs typeface="DejaVu LGC Sans"/>
              </a:rPr>
              <a:t>0:30Z</a:t>
            </a:r>
          </a:p>
        </p:txBody>
      </p:sp>
      <p:sp>
        <p:nvSpPr>
          <p:cNvPr id="105" name="Text Box 18"/>
          <p:cNvSpPr txBox="1">
            <a:spLocks noChangeArrowheads="1"/>
          </p:cNvSpPr>
          <p:nvPr/>
        </p:nvSpPr>
        <p:spPr bwMode="auto">
          <a:xfrm>
            <a:off x="2080419" y="4150519"/>
            <a:ext cx="646113" cy="341312"/>
          </a:xfrm>
          <a:prstGeom prst="rect">
            <a:avLst/>
          </a:prstGeom>
          <a:noFill/>
          <a:ln w="9525">
            <a:noFill/>
            <a:round/>
            <a:headEnd/>
            <a:tailEnd/>
          </a:ln>
        </p:spPr>
        <p:txBody>
          <a:bodyPr wrap="none" lIns="90000" tIns="46800" rIns="90000" bIns="46800">
            <a:spAutoFit/>
          </a:bodyPr>
          <a:lstStyle/>
          <a:p>
            <a:pPr eaLnBrk="0" hangingPunct="0">
              <a:buSzPct val="100000"/>
              <a:buFont typeface="Garamond" pitchFamily="18" charset="0"/>
              <a:buNone/>
              <a:tabLst>
                <a:tab pos="723900" algn="l"/>
              </a:tabLst>
            </a:pPr>
            <a:r>
              <a:rPr lang="en-US" sz="1600" b="1">
                <a:solidFill>
                  <a:prstClr val="black"/>
                </a:solidFill>
                <a:latin typeface="Garamond" pitchFamily="18" charset="0"/>
                <a:ea typeface="DejaVu LGC Sans"/>
                <a:cs typeface="DejaVu LGC Sans"/>
              </a:rPr>
              <a:t>1:00Z</a:t>
            </a:r>
          </a:p>
        </p:txBody>
      </p:sp>
      <p:sp>
        <p:nvSpPr>
          <p:cNvPr id="106" name="Text Box 19"/>
          <p:cNvSpPr txBox="1">
            <a:spLocks noChangeArrowheads="1"/>
          </p:cNvSpPr>
          <p:nvPr/>
        </p:nvSpPr>
        <p:spPr bwMode="auto">
          <a:xfrm>
            <a:off x="2831307" y="4150519"/>
            <a:ext cx="646112" cy="341312"/>
          </a:xfrm>
          <a:prstGeom prst="rect">
            <a:avLst/>
          </a:prstGeom>
          <a:noFill/>
          <a:ln w="9525">
            <a:noFill/>
            <a:round/>
            <a:headEnd/>
            <a:tailEnd/>
          </a:ln>
        </p:spPr>
        <p:txBody>
          <a:bodyPr wrap="none" lIns="90000" tIns="46800" rIns="90000" bIns="46800">
            <a:spAutoFit/>
          </a:bodyPr>
          <a:lstStyle/>
          <a:p>
            <a:pPr eaLnBrk="0" hangingPunct="0">
              <a:buSzPct val="100000"/>
              <a:buFont typeface="Garamond" pitchFamily="18" charset="0"/>
              <a:buNone/>
              <a:tabLst>
                <a:tab pos="723900" algn="l"/>
              </a:tabLst>
            </a:pPr>
            <a:r>
              <a:rPr lang="en-US" sz="1600" b="1">
                <a:solidFill>
                  <a:prstClr val="black"/>
                </a:solidFill>
                <a:latin typeface="Garamond" pitchFamily="18" charset="0"/>
                <a:ea typeface="DejaVu LGC Sans"/>
                <a:cs typeface="DejaVu LGC Sans"/>
              </a:rPr>
              <a:t>1:30Z</a:t>
            </a:r>
          </a:p>
        </p:txBody>
      </p:sp>
      <p:sp>
        <p:nvSpPr>
          <p:cNvPr id="107" name="Text Box 20"/>
          <p:cNvSpPr txBox="1">
            <a:spLocks noChangeArrowheads="1"/>
          </p:cNvSpPr>
          <p:nvPr/>
        </p:nvSpPr>
        <p:spPr bwMode="auto">
          <a:xfrm>
            <a:off x="3585369" y="4150519"/>
            <a:ext cx="658813" cy="341312"/>
          </a:xfrm>
          <a:prstGeom prst="rect">
            <a:avLst/>
          </a:prstGeom>
          <a:noFill/>
          <a:ln w="9525">
            <a:noFill/>
            <a:round/>
            <a:headEnd/>
            <a:tailEnd/>
          </a:ln>
        </p:spPr>
        <p:txBody>
          <a:bodyPr wrap="none" lIns="90000" tIns="46800" rIns="90000" bIns="46800">
            <a:spAutoFit/>
          </a:bodyPr>
          <a:lstStyle/>
          <a:p>
            <a:pPr eaLnBrk="0" hangingPunct="0">
              <a:buSzPct val="100000"/>
              <a:buFont typeface="Garamond" pitchFamily="18" charset="0"/>
              <a:buNone/>
              <a:tabLst>
                <a:tab pos="723900" algn="l"/>
              </a:tabLst>
            </a:pPr>
            <a:r>
              <a:rPr lang="en-US" sz="1600" b="1">
                <a:solidFill>
                  <a:prstClr val="black"/>
                </a:solidFill>
                <a:latin typeface="Garamond" pitchFamily="18" charset="0"/>
                <a:ea typeface="DejaVu LGC Sans"/>
                <a:cs typeface="DejaVu LGC Sans"/>
              </a:rPr>
              <a:t>2:00Z</a:t>
            </a:r>
          </a:p>
        </p:txBody>
      </p:sp>
      <p:sp>
        <p:nvSpPr>
          <p:cNvPr id="108" name="Text Box 21"/>
          <p:cNvSpPr txBox="1">
            <a:spLocks noChangeArrowheads="1"/>
          </p:cNvSpPr>
          <p:nvPr/>
        </p:nvSpPr>
        <p:spPr bwMode="auto">
          <a:xfrm>
            <a:off x="4333082" y="4150519"/>
            <a:ext cx="658812" cy="341312"/>
          </a:xfrm>
          <a:prstGeom prst="rect">
            <a:avLst/>
          </a:prstGeom>
          <a:noFill/>
          <a:ln w="9525">
            <a:noFill/>
            <a:round/>
            <a:headEnd/>
            <a:tailEnd/>
          </a:ln>
        </p:spPr>
        <p:txBody>
          <a:bodyPr wrap="none" lIns="90000" tIns="46800" rIns="90000" bIns="46800">
            <a:spAutoFit/>
          </a:bodyPr>
          <a:lstStyle/>
          <a:p>
            <a:pPr eaLnBrk="0" hangingPunct="0">
              <a:buSzPct val="100000"/>
              <a:buFont typeface="Garamond" pitchFamily="18" charset="0"/>
              <a:buNone/>
              <a:tabLst>
                <a:tab pos="723900" algn="l"/>
              </a:tabLst>
            </a:pPr>
            <a:r>
              <a:rPr lang="en-US" sz="1600" b="1">
                <a:solidFill>
                  <a:prstClr val="black"/>
                </a:solidFill>
                <a:latin typeface="Garamond" pitchFamily="18" charset="0"/>
                <a:ea typeface="DejaVu LGC Sans"/>
                <a:cs typeface="DejaVu LGC Sans"/>
              </a:rPr>
              <a:t>2:30Z</a:t>
            </a:r>
          </a:p>
        </p:txBody>
      </p:sp>
      <p:sp>
        <p:nvSpPr>
          <p:cNvPr id="109" name="Text Box 22"/>
          <p:cNvSpPr txBox="1">
            <a:spLocks noChangeArrowheads="1"/>
          </p:cNvSpPr>
          <p:nvPr/>
        </p:nvSpPr>
        <p:spPr bwMode="auto">
          <a:xfrm>
            <a:off x="5082382" y="4150519"/>
            <a:ext cx="658812" cy="341312"/>
          </a:xfrm>
          <a:prstGeom prst="rect">
            <a:avLst/>
          </a:prstGeom>
          <a:noFill/>
          <a:ln w="9525">
            <a:noFill/>
            <a:round/>
            <a:headEnd/>
            <a:tailEnd/>
          </a:ln>
        </p:spPr>
        <p:txBody>
          <a:bodyPr wrap="none" lIns="90000" tIns="46800" rIns="90000" bIns="46800">
            <a:spAutoFit/>
          </a:bodyPr>
          <a:lstStyle/>
          <a:p>
            <a:pPr eaLnBrk="0" hangingPunct="0">
              <a:buSzPct val="100000"/>
              <a:buFont typeface="Garamond" pitchFamily="18" charset="0"/>
              <a:buNone/>
              <a:tabLst>
                <a:tab pos="723900" algn="l"/>
              </a:tabLst>
            </a:pPr>
            <a:r>
              <a:rPr lang="en-US" sz="1600" b="1" dirty="0">
                <a:solidFill>
                  <a:prstClr val="black"/>
                </a:solidFill>
                <a:latin typeface="Garamond" pitchFamily="18" charset="0"/>
                <a:ea typeface="DejaVu LGC Sans"/>
                <a:cs typeface="DejaVu LGC Sans"/>
              </a:rPr>
              <a:t>3:00Z</a:t>
            </a:r>
          </a:p>
        </p:txBody>
      </p:sp>
      <p:sp>
        <p:nvSpPr>
          <p:cNvPr id="110" name="Text Box 23"/>
          <p:cNvSpPr txBox="1">
            <a:spLocks noChangeArrowheads="1"/>
          </p:cNvSpPr>
          <p:nvPr/>
        </p:nvSpPr>
        <p:spPr bwMode="auto">
          <a:xfrm>
            <a:off x="5831682" y="4150519"/>
            <a:ext cx="658812" cy="341312"/>
          </a:xfrm>
          <a:prstGeom prst="rect">
            <a:avLst/>
          </a:prstGeom>
          <a:noFill/>
          <a:ln w="9525">
            <a:noFill/>
            <a:round/>
            <a:headEnd/>
            <a:tailEnd/>
          </a:ln>
        </p:spPr>
        <p:txBody>
          <a:bodyPr wrap="none" lIns="90000" tIns="46800" rIns="90000" bIns="46800">
            <a:spAutoFit/>
          </a:bodyPr>
          <a:lstStyle/>
          <a:p>
            <a:pPr eaLnBrk="0" hangingPunct="0">
              <a:buSzPct val="100000"/>
              <a:buFont typeface="Garamond" pitchFamily="18" charset="0"/>
              <a:buNone/>
              <a:tabLst>
                <a:tab pos="723900" algn="l"/>
              </a:tabLst>
            </a:pPr>
            <a:r>
              <a:rPr lang="en-US" sz="1600" b="1">
                <a:solidFill>
                  <a:prstClr val="black"/>
                </a:solidFill>
                <a:latin typeface="Garamond" pitchFamily="18" charset="0"/>
                <a:ea typeface="DejaVu LGC Sans"/>
                <a:cs typeface="DejaVu LGC Sans"/>
              </a:rPr>
              <a:t>3:30Z</a:t>
            </a:r>
          </a:p>
        </p:txBody>
      </p:sp>
      <p:cxnSp>
        <p:nvCxnSpPr>
          <p:cNvPr id="111" name="AutoShape 24"/>
          <p:cNvCxnSpPr>
            <a:cxnSpLocks noChangeShapeType="1"/>
          </p:cNvCxnSpPr>
          <p:nvPr/>
        </p:nvCxnSpPr>
        <p:spPr bwMode="auto">
          <a:xfrm rot="5400000">
            <a:off x="44450" y="3089275"/>
            <a:ext cx="1874838" cy="1588"/>
          </a:xfrm>
          <a:prstGeom prst="straightConnector1">
            <a:avLst/>
          </a:prstGeom>
          <a:noFill/>
          <a:ln w="9360">
            <a:solidFill>
              <a:srgbClr val="C0C0C0"/>
            </a:solidFill>
            <a:miter lim="800000"/>
            <a:headEnd/>
            <a:tailEnd/>
          </a:ln>
        </p:spPr>
      </p:cxnSp>
      <p:cxnSp>
        <p:nvCxnSpPr>
          <p:cNvPr id="112" name="AutoShape 25"/>
          <p:cNvCxnSpPr>
            <a:cxnSpLocks noChangeShapeType="1"/>
          </p:cNvCxnSpPr>
          <p:nvPr/>
        </p:nvCxnSpPr>
        <p:spPr bwMode="auto">
          <a:xfrm rot="5400000">
            <a:off x="1482725" y="3089275"/>
            <a:ext cx="1874838" cy="1588"/>
          </a:xfrm>
          <a:prstGeom prst="straightConnector1">
            <a:avLst/>
          </a:prstGeom>
          <a:noFill/>
          <a:ln w="9360">
            <a:solidFill>
              <a:srgbClr val="C0C0C0"/>
            </a:solidFill>
            <a:miter lim="800000"/>
            <a:headEnd/>
            <a:tailEnd/>
          </a:ln>
        </p:spPr>
      </p:cxnSp>
      <p:cxnSp>
        <p:nvCxnSpPr>
          <p:cNvPr id="113" name="AutoShape 26"/>
          <p:cNvCxnSpPr>
            <a:cxnSpLocks noChangeShapeType="1"/>
          </p:cNvCxnSpPr>
          <p:nvPr/>
        </p:nvCxnSpPr>
        <p:spPr bwMode="auto">
          <a:xfrm rot="5400000">
            <a:off x="2978150" y="3089275"/>
            <a:ext cx="1874838" cy="1588"/>
          </a:xfrm>
          <a:prstGeom prst="straightConnector1">
            <a:avLst/>
          </a:prstGeom>
          <a:noFill/>
          <a:ln w="9360">
            <a:solidFill>
              <a:srgbClr val="C0C0C0"/>
            </a:solidFill>
            <a:miter lim="800000"/>
            <a:headEnd/>
            <a:tailEnd/>
          </a:ln>
        </p:spPr>
      </p:cxnSp>
      <p:cxnSp>
        <p:nvCxnSpPr>
          <p:cNvPr id="116" name="AutoShape 47"/>
          <p:cNvCxnSpPr>
            <a:cxnSpLocks noChangeShapeType="1"/>
          </p:cNvCxnSpPr>
          <p:nvPr/>
        </p:nvCxnSpPr>
        <p:spPr bwMode="auto">
          <a:xfrm>
            <a:off x="981869" y="3472656"/>
            <a:ext cx="7426325" cy="1588"/>
          </a:xfrm>
          <a:prstGeom prst="straightConnector1">
            <a:avLst/>
          </a:prstGeom>
          <a:ln w="15875">
            <a:solidFill>
              <a:srgbClr val="FFFF00"/>
            </a:solidFill>
            <a:headEnd/>
            <a:tailEnd type="triangle" w="med" len="med"/>
          </a:ln>
        </p:spPr>
        <p:style>
          <a:lnRef idx="1">
            <a:schemeClr val="accent6"/>
          </a:lnRef>
          <a:fillRef idx="0">
            <a:schemeClr val="accent6"/>
          </a:fillRef>
          <a:effectRef idx="0">
            <a:schemeClr val="accent6"/>
          </a:effectRef>
          <a:fontRef idx="minor">
            <a:schemeClr val="tx1"/>
          </a:fontRef>
        </p:style>
      </p:cxnSp>
      <p:sp>
        <p:nvSpPr>
          <p:cNvPr id="117" name="Line 48"/>
          <p:cNvSpPr>
            <a:spLocks noChangeShapeType="1"/>
          </p:cNvSpPr>
          <p:nvPr/>
        </p:nvSpPr>
        <p:spPr bwMode="auto">
          <a:xfrm>
            <a:off x="2416969" y="3412331"/>
            <a:ext cx="1588"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18" name="Line 49"/>
          <p:cNvSpPr>
            <a:spLocks noChangeShapeType="1"/>
          </p:cNvSpPr>
          <p:nvPr/>
        </p:nvSpPr>
        <p:spPr bwMode="auto">
          <a:xfrm>
            <a:off x="3913982" y="3412331"/>
            <a:ext cx="1587"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19" name="Text Box 50"/>
          <p:cNvSpPr txBox="1">
            <a:spLocks noChangeArrowheads="1"/>
          </p:cNvSpPr>
          <p:nvPr/>
        </p:nvSpPr>
        <p:spPr bwMode="auto">
          <a:xfrm>
            <a:off x="3913982" y="3286919"/>
            <a:ext cx="1747837" cy="357187"/>
          </a:xfrm>
          <a:prstGeom prst="rect">
            <a:avLst/>
          </a:prstGeom>
          <a:noFill/>
          <a:ln w="9525">
            <a:noFill/>
            <a:round/>
            <a:headEnd/>
            <a:tailEnd/>
          </a:ln>
        </p:spPr>
        <p:txBody>
          <a:bodyPr wrap="none" anchor="ctr"/>
          <a:lstStyle/>
          <a:p>
            <a:pPr eaLnBrk="0" hangingPunct="0"/>
            <a:endParaRPr lang="en-US" sz="1800">
              <a:solidFill>
                <a:prstClr val="white"/>
              </a:solidFill>
              <a:latin typeface="Calibri" pitchFamily="34" charset="0"/>
            </a:endParaRPr>
          </a:p>
        </p:txBody>
      </p:sp>
      <p:sp>
        <p:nvSpPr>
          <p:cNvPr id="120" name="Line 52"/>
          <p:cNvSpPr>
            <a:spLocks noChangeShapeType="1"/>
          </p:cNvSpPr>
          <p:nvPr/>
        </p:nvSpPr>
        <p:spPr bwMode="auto">
          <a:xfrm>
            <a:off x="2416969" y="3412331"/>
            <a:ext cx="1588"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21" name="Line 53"/>
          <p:cNvSpPr>
            <a:spLocks noChangeShapeType="1"/>
          </p:cNvSpPr>
          <p:nvPr/>
        </p:nvSpPr>
        <p:spPr bwMode="auto">
          <a:xfrm>
            <a:off x="2478882" y="3412331"/>
            <a:ext cx="1587"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22" name="Line 54"/>
          <p:cNvSpPr>
            <a:spLocks noChangeShapeType="1"/>
          </p:cNvSpPr>
          <p:nvPr/>
        </p:nvSpPr>
        <p:spPr bwMode="auto">
          <a:xfrm>
            <a:off x="2542382" y="3412331"/>
            <a:ext cx="1587"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23" name="Line 55"/>
          <p:cNvSpPr>
            <a:spLocks noChangeShapeType="1"/>
          </p:cNvSpPr>
          <p:nvPr/>
        </p:nvSpPr>
        <p:spPr bwMode="auto">
          <a:xfrm>
            <a:off x="2604294" y="3412331"/>
            <a:ext cx="1588"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24" name="Line 56"/>
          <p:cNvSpPr>
            <a:spLocks noChangeShapeType="1"/>
          </p:cNvSpPr>
          <p:nvPr/>
        </p:nvSpPr>
        <p:spPr bwMode="auto">
          <a:xfrm>
            <a:off x="2667794" y="3412331"/>
            <a:ext cx="0"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25" name="Line 57"/>
          <p:cNvSpPr>
            <a:spLocks noChangeShapeType="1"/>
          </p:cNvSpPr>
          <p:nvPr/>
        </p:nvSpPr>
        <p:spPr bwMode="auto">
          <a:xfrm>
            <a:off x="2729707" y="3412331"/>
            <a:ext cx="0"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26" name="Line 58"/>
          <p:cNvSpPr>
            <a:spLocks noChangeShapeType="1"/>
          </p:cNvSpPr>
          <p:nvPr/>
        </p:nvSpPr>
        <p:spPr bwMode="auto">
          <a:xfrm>
            <a:off x="2790032" y="3412331"/>
            <a:ext cx="3175"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27" name="Line 59"/>
          <p:cNvSpPr>
            <a:spLocks noChangeShapeType="1"/>
          </p:cNvSpPr>
          <p:nvPr/>
        </p:nvSpPr>
        <p:spPr bwMode="auto">
          <a:xfrm>
            <a:off x="2855119" y="3412331"/>
            <a:ext cx="0"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28" name="Line 60"/>
          <p:cNvSpPr>
            <a:spLocks noChangeShapeType="1"/>
          </p:cNvSpPr>
          <p:nvPr/>
        </p:nvSpPr>
        <p:spPr bwMode="auto">
          <a:xfrm>
            <a:off x="2917032" y="3412331"/>
            <a:ext cx="1587"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29" name="Line 61"/>
          <p:cNvSpPr>
            <a:spLocks noChangeShapeType="1"/>
          </p:cNvSpPr>
          <p:nvPr/>
        </p:nvSpPr>
        <p:spPr bwMode="auto">
          <a:xfrm>
            <a:off x="2978944" y="3412331"/>
            <a:ext cx="1588"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30" name="Line 62"/>
          <p:cNvSpPr>
            <a:spLocks noChangeShapeType="1"/>
          </p:cNvSpPr>
          <p:nvPr/>
        </p:nvSpPr>
        <p:spPr bwMode="auto">
          <a:xfrm>
            <a:off x="3040857" y="3412331"/>
            <a:ext cx="1587"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31" name="Line 63"/>
          <p:cNvSpPr>
            <a:spLocks noChangeShapeType="1"/>
          </p:cNvSpPr>
          <p:nvPr/>
        </p:nvSpPr>
        <p:spPr bwMode="auto">
          <a:xfrm>
            <a:off x="3291682" y="3412331"/>
            <a:ext cx="1587"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32" name="Line 64"/>
          <p:cNvSpPr>
            <a:spLocks noChangeShapeType="1"/>
          </p:cNvSpPr>
          <p:nvPr/>
        </p:nvSpPr>
        <p:spPr bwMode="auto">
          <a:xfrm>
            <a:off x="3353594" y="3412331"/>
            <a:ext cx="1588"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33" name="Line 65"/>
          <p:cNvSpPr>
            <a:spLocks noChangeShapeType="1"/>
          </p:cNvSpPr>
          <p:nvPr/>
        </p:nvSpPr>
        <p:spPr bwMode="auto">
          <a:xfrm>
            <a:off x="3415507" y="3412331"/>
            <a:ext cx="1587"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34" name="Line 66"/>
          <p:cNvSpPr>
            <a:spLocks noChangeShapeType="1"/>
          </p:cNvSpPr>
          <p:nvPr/>
        </p:nvSpPr>
        <p:spPr bwMode="auto">
          <a:xfrm>
            <a:off x="3479007" y="3412331"/>
            <a:ext cx="0"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35" name="Line 67"/>
          <p:cNvSpPr>
            <a:spLocks noChangeShapeType="1"/>
          </p:cNvSpPr>
          <p:nvPr/>
        </p:nvSpPr>
        <p:spPr bwMode="auto">
          <a:xfrm>
            <a:off x="3539332" y="3412331"/>
            <a:ext cx="1587"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36" name="Line 68"/>
          <p:cNvSpPr>
            <a:spLocks noChangeShapeType="1"/>
          </p:cNvSpPr>
          <p:nvPr/>
        </p:nvSpPr>
        <p:spPr bwMode="auto">
          <a:xfrm>
            <a:off x="3602832" y="3412331"/>
            <a:ext cx="1587"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37" name="Line 69"/>
          <p:cNvSpPr>
            <a:spLocks noChangeShapeType="1"/>
          </p:cNvSpPr>
          <p:nvPr/>
        </p:nvSpPr>
        <p:spPr bwMode="auto">
          <a:xfrm>
            <a:off x="3664744" y="3412331"/>
            <a:ext cx="1588"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38" name="Line 70"/>
          <p:cNvSpPr>
            <a:spLocks noChangeShapeType="1"/>
          </p:cNvSpPr>
          <p:nvPr/>
        </p:nvSpPr>
        <p:spPr bwMode="auto">
          <a:xfrm>
            <a:off x="3728244" y="3412331"/>
            <a:ext cx="1588"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39" name="Line 71"/>
          <p:cNvSpPr>
            <a:spLocks noChangeShapeType="1"/>
          </p:cNvSpPr>
          <p:nvPr/>
        </p:nvSpPr>
        <p:spPr bwMode="auto">
          <a:xfrm>
            <a:off x="3790157" y="3412331"/>
            <a:ext cx="1587"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40" name="Line 72"/>
          <p:cNvSpPr>
            <a:spLocks noChangeShapeType="1"/>
          </p:cNvSpPr>
          <p:nvPr/>
        </p:nvSpPr>
        <p:spPr bwMode="auto">
          <a:xfrm>
            <a:off x="3853657" y="3412331"/>
            <a:ext cx="0"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41" name="Line 73"/>
          <p:cNvSpPr>
            <a:spLocks noChangeShapeType="1"/>
          </p:cNvSpPr>
          <p:nvPr/>
        </p:nvSpPr>
        <p:spPr bwMode="auto">
          <a:xfrm>
            <a:off x="3912394" y="2456656"/>
            <a:ext cx="3175" cy="1077913"/>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white"/>
              </a:solidFill>
            </a:endParaRPr>
          </a:p>
        </p:txBody>
      </p:sp>
      <p:sp>
        <p:nvSpPr>
          <p:cNvPr id="142" name="Line 74"/>
          <p:cNvSpPr>
            <a:spLocks noChangeShapeType="1"/>
          </p:cNvSpPr>
          <p:nvPr/>
        </p:nvSpPr>
        <p:spPr bwMode="auto">
          <a:xfrm>
            <a:off x="2416969" y="3412331"/>
            <a:ext cx="1588"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43" name="Line 75"/>
          <p:cNvSpPr>
            <a:spLocks noChangeShapeType="1"/>
          </p:cNvSpPr>
          <p:nvPr/>
        </p:nvSpPr>
        <p:spPr bwMode="auto">
          <a:xfrm>
            <a:off x="981869" y="3412331"/>
            <a:ext cx="0"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44" name="Line 76"/>
          <p:cNvSpPr>
            <a:spLocks noChangeShapeType="1"/>
          </p:cNvSpPr>
          <p:nvPr/>
        </p:nvSpPr>
        <p:spPr bwMode="auto">
          <a:xfrm>
            <a:off x="3104357" y="3412331"/>
            <a:ext cx="0"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45" name="Line 77"/>
          <p:cNvSpPr>
            <a:spLocks noChangeShapeType="1"/>
          </p:cNvSpPr>
          <p:nvPr/>
        </p:nvSpPr>
        <p:spPr bwMode="auto">
          <a:xfrm>
            <a:off x="3166269" y="3412331"/>
            <a:ext cx="3175"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46" name="Line 78"/>
          <p:cNvSpPr>
            <a:spLocks noChangeShapeType="1"/>
          </p:cNvSpPr>
          <p:nvPr/>
        </p:nvSpPr>
        <p:spPr bwMode="auto">
          <a:xfrm>
            <a:off x="3229769" y="3412331"/>
            <a:ext cx="1588" cy="122238"/>
          </a:xfrm>
          <a:prstGeom prst="line">
            <a:avLst/>
          </a:prstGeom>
          <a:ln w="15875">
            <a:solidFill>
              <a:srgbClr val="FFFF00"/>
            </a:solidFill>
            <a:headEnd/>
            <a:tailEnd/>
          </a:ln>
        </p:spPr>
        <p:style>
          <a:lnRef idx="1">
            <a:schemeClr val="accent6"/>
          </a:lnRef>
          <a:fillRef idx="0">
            <a:schemeClr val="accent6"/>
          </a:fillRef>
          <a:effectRef idx="0">
            <a:schemeClr val="accent6"/>
          </a:effectRef>
          <a:fontRef idx="minor">
            <a:schemeClr val="tx1"/>
          </a:fontRef>
        </p:style>
        <p:txBody>
          <a:bodyPr/>
          <a:lstStyle/>
          <a:p>
            <a:pPr eaLnBrk="0" fontAlgn="auto" hangingPunct="0">
              <a:spcBef>
                <a:spcPts val="0"/>
              </a:spcBef>
              <a:spcAft>
                <a:spcPts val="0"/>
              </a:spcAft>
              <a:defRPr/>
            </a:pPr>
            <a:endParaRPr lang="en-US" sz="1800">
              <a:solidFill>
                <a:prstClr val="black"/>
              </a:solidFill>
            </a:endParaRPr>
          </a:p>
        </p:txBody>
      </p:sp>
      <p:sp>
        <p:nvSpPr>
          <p:cNvPr id="147" name="Text Box 79"/>
          <p:cNvSpPr txBox="1">
            <a:spLocks noChangeArrowheads="1"/>
          </p:cNvSpPr>
          <p:nvPr/>
        </p:nvSpPr>
        <p:spPr bwMode="auto">
          <a:xfrm>
            <a:off x="1016794" y="2819400"/>
            <a:ext cx="1524000" cy="648512"/>
          </a:xfrm>
          <a:prstGeom prst="rect">
            <a:avLst/>
          </a:prstGeom>
          <a:noFill/>
          <a:ln w="9525">
            <a:noFill/>
            <a:round/>
            <a:headEnd/>
            <a:tailEnd/>
          </a:ln>
        </p:spPr>
        <p:txBody>
          <a:bodyPr lIns="90000" tIns="46800" rIns="90000" bIns="46800">
            <a:spAutoFit/>
          </a:bodyPr>
          <a:lstStyle/>
          <a:p>
            <a:pPr algn="ctr" eaLnBrk="0" hangingPunct="0">
              <a:buSzPct val="100000"/>
              <a:buFont typeface="Garamond" pitchFamily="18" charset="0"/>
              <a:buNone/>
              <a:tabLst>
                <a:tab pos="723900" algn="l"/>
                <a:tab pos="1447800" algn="l"/>
              </a:tabLst>
            </a:pPr>
            <a:r>
              <a:rPr lang="en-US" sz="1800" b="1" dirty="0">
                <a:solidFill>
                  <a:prstClr val="white"/>
                </a:solidFill>
                <a:latin typeface="Garamond" pitchFamily="18" charset="0"/>
                <a:ea typeface="DejaVu LGC Sans"/>
                <a:cs typeface="DejaVu LGC Sans"/>
              </a:rPr>
              <a:t>1 hr. spin-up period</a:t>
            </a:r>
          </a:p>
        </p:txBody>
      </p:sp>
      <p:sp>
        <p:nvSpPr>
          <p:cNvPr id="148" name="Text Box 103"/>
          <p:cNvSpPr txBox="1">
            <a:spLocks noChangeArrowheads="1"/>
          </p:cNvSpPr>
          <p:nvPr/>
        </p:nvSpPr>
        <p:spPr bwMode="auto">
          <a:xfrm>
            <a:off x="6580982" y="4150519"/>
            <a:ext cx="658812" cy="341312"/>
          </a:xfrm>
          <a:prstGeom prst="rect">
            <a:avLst/>
          </a:prstGeom>
          <a:noFill/>
          <a:ln w="9525">
            <a:noFill/>
            <a:round/>
            <a:headEnd/>
            <a:tailEnd/>
          </a:ln>
        </p:spPr>
        <p:txBody>
          <a:bodyPr wrap="none" lIns="90000" tIns="46800" rIns="90000" bIns="46800">
            <a:spAutoFit/>
          </a:bodyPr>
          <a:lstStyle/>
          <a:p>
            <a:pPr eaLnBrk="0" hangingPunct="0">
              <a:buSzPct val="100000"/>
              <a:buFont typeface="Garamond" pitchFamily="18" charset="0"/>
              <a:buNone/>
              <a:tabLst>
                <a:tab pos="723900" algn="l"/>
              </a:tabLst>
            </a:pPr>
            <a:r>
              <a:rPr lang="en-US" sz="1600" b="1">
                <a:solidFill>
                  <a:prstClr val="black"/>
                </a:solidFill>
                <a:latin typeface="Garamond" pitchFamily="18" charset="0"/>
                <a:ea typeface="DejaVu LGC Sans"/>
                <a:cs typeface="DejaVu LGC Sans"/>
              </a:rPr>
              <a:t>4:00Z</a:t>
            </a:r>
          </a:p>
        </p:txBody>
      </p:sp>
      <p:cxnSp>
        <p:nvCxnSpPr>
          <p:cNvPr id="149" name="AutoShape 47"/>
          <p:cNvCxnSpPr>
            <a:cxnSpLocks noChangeShapeType="1"/>
          </p:cNvCxnSpPr>
          <p:nvPr/>
        </p:nvCxnSpPr>
        <p:spPr bwMode="auto">
          <a:xfrm>
            <a:off x="3912394" y="2532856"/>
            <a:ext cx="4494213" cy="1588"/>
          </a:xfrm>
          <a:prstGeom prst="straightConnector1">
            <a:avLst/>
          </a:prstGeom>
          <a:ln w="44450" cmpd="tri">
            <a:solidFill>
              <a:srgbClr val="FFFF00"/>
            </a:solidFill>
            <a:headEnd/>
            <a:tailEnd type="triangle" w="med" len="med"/>
          </a:ln>
        </p:spPr>
        <p:style>
          <a:lnRef idx="1">
            <a:schemeClr val="accent6"/>
          </a:lnRef>
          <a:fillRef idx="0">
            <a:schemeClr val="accent6"/>
          </a:fillRef>
          <a:effectRef idx="0">
            <a:schemeClr val="accent6"/>
          </a:effectRef>
          <a:fontRef idx="minor">
            <a:schemeClr val="tx1"/>
          </a:fontRef>
        </p:style>
      </p:cxnSp>
      <p:sp>
        <p:nvSpPr>
          <p:cNvPr id="150" name="Text Box 101"/>
          <p:cNvSpPr txBox="1">
            <a:spLocks noChangeArrowheads="1"/>
          </p:cNvSpPr>
          <p:nvPr/>
        </p:nvSpPr>
        <p:spPr bwMode="auto">
          <a:xfrm>
            <a:off x="4876800" y="3164465"/>
            <a:ext cx="1946280" cy="340735"/>
          </a:xfrm>
          <a:prstGeom prst="rect">
            <a:avLst/>
          </a:prstGeom>
          <a:noFill/>
          <a:ln w="9525">
            <a:noFill/>
            <a:round/>
            <a:headEnd/>
            <a:tailEnd/>
          </a:ln>
        </p:spPr>
        <p:txBody>
          <a:bodyPr wrap="none" lIns="90000" tIns="46800" rIns="90000" bIns="46800">
            <a:spAutoFit/>
          </a:bodyPr>
          <a:lstStyle/>
          <a:p>
            <a:pPr eaLnBrk="0" hangingPunct="0">
              <a:buSzPct val="100000"/>
              <a:buFont typeface="Garamond" pitchFamily="18" charset="0"/>
              <a:buNone/>
              <a:tabLst>
                <a:tab pos="723900" algn="l"/>
                <a:tab pos="1447800" algn="l"/>
                <a:tab pos="2171700" algn="l"/>
              </a:tabLst>
            </a:pPr>
            <a:r>
              <a:rPr lang="en-US" sz="1600">
                <a:solidFill>
                  <a:prstClr val="white"/>
                </a:solidFill>
                <a:latin typeface="Garamond" pitchFamily="18" charset="0"/>
                <a:ea typeface="DejaVu LGC Sans"/>
                <a:cs typeface="DejaVu LGC Sans"/>
              </a:rPr>
              <a:t>Deterministic forecast</a:t>
            </a:r>
          </a:p>
        </p:txBody>
      </p:sp>
      <p:sp>
        <p:nvSpPr>
          <p:cNvPr id="151" name="Text Box 101"/>
          <p:cNvSpPr txBox="1">
            <a:spLocks noChangeArrowheads="1"/>
          </p:cNvSpPr>
          <p:nvPr/>
        </p:nvSpPr>
        <p:spPr bwMode="auto">
          <a:xfrm>
            <a:off x="5117275" y="2195537"/>
            <a:ext cx="1720641" cy="371513"/>
          </a:xfrm>
          <a:prstGeom prst="rect">
            <a:avLst/>
          </a:prstGeom>
          <a:noFill/>
          <a:ln w="9525">
            <a:noFill/>
            <a:round/>
            <a:headEnd/>
            <a:tailEnd/>
          </a:ln>
        </p:spPr>
        <p:txBody>
          <a:bodyPr wrap="none" lIns="90000" tIns="46800" rIns="90000" bIns="46800">
            <a:spAutoFit/>
          </a:bodyPr>
          <a:lstStyle/>
          <a:p>
            <a:pPr eaLnBrk="0" hangingPunct="0">
              <a:buSzPct val="100000"/>
              <a:buFont typeface="Garamond" pitchFamily="18" charset="0"/>
              <a:buNone/>
              <a:tabLst>
                <a:tab pos="723900" algn="l"/>
                <a:tab pos="1447800" algn="l"/>
                <a:tab pos="2171700" algn="l"/>
              </a:tabLst>
            </a:pPr>
            <a:r>
              <a:rPr lang="en-US" sz="1600" dirty="0">
                <a:solidFill>
                  <a:prstClr val="white"/>
                </a:solidFill>
                <a:latin typeface="Garamond" pitchFamily="18" charset="0"/>
                <a:ea typeface="DejaVu LGC Sans"/>
                <a:cs typeface="DejaVu LGC Sans"/>
              </a:rPr>
              <a:t>Ensemble</a:t>
            </a:r>
            <a:r>
              <a:rPr lang="en-US" sz="1200" dirty="0">
                <a:solidFill>
                  <a:prstClr val="white"/>
                </a:solidFill>
                <a:latin typeface="Garamond" pitchFamily="18" charset="0"/>
                <a:ea typeface="DejaVu LGC Sans"/>
                <a:cs typeface="DejaVu LGC Sans"/>
              </a:rPr>
              <a:t> </a:t>
            </a:r>
            <a:r>
              <a:rPr lang="en-US" sz="1800" dirty="0">
                <a:solidFill>
                  <a:prstClr val="white"/>
                </a:solidFill>
                <a:latin typeface="Garamond" pitchFamily="18" charset="0"/>
                <a:ea typeface="DejaVu LGC Sans"/>
                <a:cs typeface="DejaVu LGC Sans"/>
              </a:rPr>
              <a:t>forecast</a:t>
            </a:r>
            <a:endParaRPr lang="en-US" sz="1200" dirty="0">
              <a:solidFill>
                <a:prstClr val="white"/>
              </a:solidFill>
              <a:latin typeface="Garamond" pitchFamily="18" charset="0"/>
              <a:ea typeface="DejaVu LGC Sans"/>
              <a:cs typeface="DejaVu LGC Sans"/>
            </a:endParaRPr>
          </a:p>
        </p:txBody>
      </p:sp>
      <p:cxnSp>
        <p:nvCxnSpPr>
          <p:cNvPr id="152" name="AutoShape 13"/>
          <p:cNvCxnSpPr>
            <a:cxnSpLocks noChangeShapeType="1"/>
          </p:cNvCxnSpPr>
          <p:nvPr/>
        </p:nvCxnSpPr>
        <p:spPr bwMode="auto">
          <a:xfrm>
            <a:off x="7635082" y="3904456"/>
            <a:ext cx="1587" cy="246063"/>
          </a:xfrm>
          <a:prstGeom prst="straightConnector1">
            <a:avLst/>
          </a:prstGeom>
          <a:ln w="25400">
            <a:solidFill>
              <a:schemeClr val="tx1"/>
            </a:solidFill>
            <a:headEnd/>
            <a:tailEnd/>
          </a:ln>
        </p:spPr>
        <p:style>
          <a:lnRef idx="1">
            <a:schemeClr val="accent2"/>
          </a:lnRef>
          <a:fillRef idx="0">
            <a:schemeClr val="accent2"/>
          </a:fillRef>
          <a:effectRef idx="0">
            <a:schemeClr val="accent2"/>
          </a:effectRef>
          <a:fontRef idx="minor">
            <a:schemeClr val="tx1"/>
          </a:fontRef>
        </p:style>
      </p:cxnSp>
      <p:cxnSp>
        <p:nvCxnSpPr>
          <p:cNvPr id="153" name="AutoShape 14"/>
          <p:cNvCxnSpPr>
            <a:cxnSpLocks noChangeShapeType="1"/>
          </p:cNvCxnSpPr>
          <p:nvPr/>
        </p:nvCxnSpPr>
        <p:spPr bwMode="auto">
          <a:xfrm>
            <a:off x="8384382" y="3904456"/>
            <a:ext cx="1587" cy="246063"/>
          </a:xfrm>
          <a:prstGeom prst="straightConnector1">
            <a:avLst/>
          </a:prstGeom>
          <a:ln w="25400">
            <a:solidFill>
              <a:schemeClr val="tx1"/>
            </a:solidFill>
            <a:headEnd/>
            <a:tailEnd/>
          </a:ln>
        </p:spPr>
        <p:style>
          <a:lnRef idx="1">
            <a:schemeClr val="accent2"/>
          </a:lnRef>
          <a:fillRef idx="0">
            <a:schemeClr val="accent2"/>
          </a:fillRef>
          <a:effectRef idx="0">
            <a:schemeClr val="accent2"/>
          </a:effectRef>
          <a:fontRef idx="minor">
            <a:schemeClr val="tx1"/>
          </a:fontRef>
        </p:style>
      </p:cxnSp>
      <p:sp>
        <p:nvSpPr>
          <p:cNvPr id="154" name="Text Box 23"/>
          <p:cNvSpPr txBox="1">
            <a:spLocks noChangeArrowheads="1"/>
          </p:cNvSpPr>
          <p:nvPr/>
        </p:nvSpPr>
        <p:spPr bwMode="auto">
          <a:xfrm>
            <a:off x="7341394" y="4133056"/>
            <a:ext cx="658813" cy="341313"/>
          </a:xfrm>
          <a:prstGeom prst="rect">
            <a:avLst/>
          </a:prstGeom>
          <a:noFill/>
          <a:ln w="9525">
            <a:noFill/>
            <a:round/>
            <a:headEnd/>
            <a:tailEnd/>
          </a:ln>
        </p:spPr>
        <p:txBody>
          <a:bodyPr wrap="none" lIns="90000" tIns="46800" rIns="90000" bIns="46800">
            <a:spAutoFit/>
          </a:bodyPr>
          <a:lstStyle/>
          <a:p>
            <a:pPr eaLnBrk="0" hangingPunct="0">
              <a:buSzPct val="100000"/>
              <a:buFont typeface="Garamond" pitchFamily="18" charset="0"/>
              <a:buNone/>
              <a:tabLst>
                <a:tab pos="723900" algn="l"/>
              </a:tabLst>
            </a:pPr>
            <a:r>
              <a:rPr lang="en-US" sz="1600" b="1">
                <a:solidFill>
                  <a:prstClr val="black"/>
                </a:solidFill>
                <a:latin typeface="Garamond" pitchFamily="18" charset="0"/>
                <a:ea typeface="DejaVu LGC Sans"/>
                <a:cs typeface="DejaVu LGC Sans"/>
              </a:rPr>
              <a:t>4:30Z</a:t>
            </a:r>
          </a:p>
        </p:txBody>
      </p:sp>
      <p:sp>
        <p:nvSpPr>
          <p:cNvPr id="155" name="Text Box 103"/>
          <p:cNvSpPr txBox="1">
            <a:spLocks noChangeArrowheads="1"/>
          </p:cNvSpPr>
          <p:nvPr/>
        </p:nvSpPr>
        <p:spPr bwMode="auto">
          <a:xfrm>
            <a:off x="8090694" y="4133056"/>
            <a:ext cx="658813" cy="341313"/>
          </a:xfrm>
          <a:prstGeom prst="rect">
            <a:avLst/>
          </a:prstGeom>
          <a:noFill/>
          <a:ln w="9525">
            <a:noFill/>
            <a:round/>
            <a:headEnd/>
            <a:tailEnd/>
          </a:ln>
        </p:spPr>
        <p:txBody>
          <a:bodyPr wrap="none" lIns="90000" tIns="46800" rIns="90000" bIns="46800">
            <a:spAutoFit/>
          </a:bodyPr>
          <a:lstStyle/>
          <a:p>
            <a:pPr eaLnBrk="0" hangingPunct="0">
              <a:buSzPct val="100000"/>
              <a:buFont typeface="Garamond" pitchFamily="18" charset="0"/>
              <a:buNone/>
              <a:tabLst>
                <a:tab pos="723900" algn="l"/>
              </a:tabLst>
            </a:pPr>
            <a:r>
              <a:rPr lang="en-US" sz="1600" b="1">
                <a:solidFill>
                  <a:prstClr val="black"/>
                </a:solidFill>
                <a:latin typeface="Garamond" pitchFamily="18" charset="0"/>
                <a:ea typeface="DejaVu LGC Sans"/>
                <a:cs typeface="DejaVu LGC Sans"/>
              </a:rPr>
              <a:t>5:00Z</a:t>
            </a:r>
          </a:p>
        </p:txBody>
      </p:sp>
      <p:cxnSp>
        <p:nvCxnSpPr>
          <p:cNvPr id="156" name="AutoShape 25"/>
          <p:cNvCxnSpPr>
            <a:cxnSpLocks noChangeShapeType="1"/>
          </p:cNvCxnSpPr>
          <p:nvPr/>
        </p:nvCxnSpPr>
        <p:spPr bwMode="auto">
          <a:xfrm rot="5400000">
            <a:off x="7486253" y="3076178"/>
            <a:ext cx="1848644" cy="1588"/>
          </a:xfrm>
          <a:prstGeom prst="straightConnector1">
            <a:avLst/>
          </a:prstGeom>
          <a:noFill/>
          <a:ln w="9360">
            <a:solidFill>
              <a:srgbClr val="C0C0C0"/>
            </a:solidFill>
            <a:miter lim="800000"/>
            <a:headEnd/>
            <a:tailEnd/>
          </a:ln>
        </p:spPr>
      </p:cxnSp>
      <p:sp>
        <p:nvSpPr>
          <p:cNvPr id="157" name="TextBox 156"/>
          <p:cNvSpPr txBox="1"/>
          <p:nvPr/>
        </p:nvSpPr>
        <p:spPr>
          <a:xfrm>
            <a:off x="4622006" y="2761456"/>
            <a:ext cx="2616994" cy="369332"/>
          </a:xfrm>
          <a:prstGeom prst="rect">
            <a:avLst/>
          </a:prstGeom>
          <a:noFill/>
        </p:spPr>
        <p:txBody>
          <a:bodyPr wrap="square">
            <a:spAutoFit/>
          </a:bodyPr>
          <a:lstStyle/>
          <a:p>
            <a:pPr eaLnBrk="0" fontAlgn="auto" hangingPunct="0">
              <a:spcBef>
                <a:spcPts val="0"/>
              </a:spcBef>
              <a:spcAft>
                <a:spcPts val="0"/>
              </a:spcAft>
              <a:defRPr/>
            </a:pPr>
            <a:r>
              <a:rPr lang="en-US" sz="1800" dirty="0">
                <a:solidFill>
                  <a:srgbClr val="FF6600"/>
                </a:solidFill>
                <a:latin typeface="Calibri"/>
              </a:rPr>
              <a:t>Reported tornadoes </a:t>
            </a:r>
            <a:r>
              <a:rPr lang="en-US" sz="1400" dirty="0">
                <a:solidFill>
                  <a:srgbClr val="FF6600"/>
                </a:solidFill>
                <a:latin typeface="Calibri"/>
                <a:sym typeface="Wingdings" pitchFamily="2" charset="2"/>
              </a:rPr>
              <a:t></a:t>
            </a:r>
            <a:endParaRPr lang="en-US" sz="1400" dirty="0">
              <a:solidFill>
                <a:srgbClr val="FF6600"/>
              </a:solidFill>
              <a:latin typeface="Calibri"/>
            </a:endParaRPr>
          </a:p>
        </p:txBody>
      </p:sp>
      <p:sp>
        <p:nvSpPr>
          <p:cNvPr id="158" name="Text Box 79"/>
          <p:cNvSpPr txBox="1">
            <a:spLocks noChangeArrowheads="1"/>
          </p:cNvSpPr>
          <p:nvPr/>
        </p:nvSpPr>
        <p:spPr bwMode="auto">
          <a:xfrm>
            <a:off x="2464594" y="2819400"/>
            <a:ext cx="1524000" cy="648512"/>
          </a:xfrm>
          <a:prstGeom prst="rect">
            <a:avLst/>
          </a:prstGeom>
          <a:noFill/>
          <a:ln w="9525">
            <a:noFill/>
            <a:round/>
            <a:headEnd/>
            <a:tailEnd/>
          </a:ln>
        </p:spPr>
        <p:txBody>
          <a:bodyPr lIns="90000" tIns="46800" rIns="90000" bIns="46800">
            <a:spAutoFit/>
          </a:bodyPr>
          <a:lstStyle/>
          <a:p>
            <a:pPr algn="ctr" eaLnBrk="0" hangingPunct="0">
              <a:buSzPct val="100000"/>
              <a:buFont typeface="Garamond" pitchFamily="18" charset="0"/>
              <a:buNone/>
              <a:tabLst>
                <a:tab pos="723900" algn="l"/>
                <a:tab pos="1447800" algn="l"/>
              </a:tabLst>
            </a:pPr>
            <a:r>
              <a:rPr lang="en-US" sz="1800" b="1" dirty="0">
                <a:solidFill>
                  <a:prstClr val="white"/>
                </a:solidFill>
                <a:latin typeface="Garamond" pitchFamily="18" charset="0"/>
                <a:ea typeface="DejaVu LGC Sans"/>
                <a:cs typeface="DejaVu LGC Sans"/>
              </a:rPr>
              <a:t>Assimilation period</a:t>
            </a:r>
          </a:p>
        </p:txBody>
      </p:sp>
      <p:sp>
        <p:nvSpPr>
          <p:cNvPr id="2" name="TextBox 1"/>
          <p:cNvSpPr txBox="1"/>
          <p:nvPr/>
        </p:nvSpPr>
        <p:spPr>
          <a:xfrm>
            <a:off x="1544832" y="6019800"/>
            <a:ext cx="6395918" cy="369332"/>
          </a:xfrm>
          <a:prstGeom prst="rect">
            <a:avLst/>
          </a:prstGeom>
          <a:noFill/>
        </p:spPr>
        <p:txBody>
          <a:bodyPr wrap="none" lIns="0" rIns="0" rtlCol="0">
            <a:spAutoFit/>
          </a:bodyPr>
          <a:lstStyle/>
          <a:p>
            <a:pPr eaLnBrk="0" hangingPunct="0"/>
            <a:r>
              <a:rPr lang="en-US" sz="1800" dirty="0">
                <a:solidFill>
                  <a:srgbClr val="0000FF"/>
                </a:solidFill>
                <a:latin typeface="Tahoma" pitchFamily="34" charset="0"/>
              </a:rPr>
              <a:t>(Snook, Jung and Xue </a:t>
            </a:r>
            <a:r>
              <a:rPr lang="en-US" sz="1800" dirty="0" smtClean="0">
                <a:solidFill>
                  <a:srgbClr val="0000FF"/>
                </a:solidFill>
                <a:latin typeface="Tahoma" pitchFamily="34" charset="0"/>
              </a:rPr>
              <a:t>2011; 2012,  </a:t>
            </a:r>
            <a:r>
              <a:rPr lang="en-US" sz="1800" dirty="0">
                <a:solidFill>
                  <a:srgbClr val="0000FF"/>
                </a:solidFill>
                <a:latin typeface="Tahoma" pitchFamily="34" charset="0"/>
              </a:rPr>
              <a:t>Putnam et al</a:t>
            </a:r>
            <a:r>
              <a:rPr lang="en-US" sz="1800" dirty="0" smtClean="0">
                <a:solidFill>
                  <a:srgbClr val="0000FF"/>
                </a:solidFill>
                <a:latin typeface="Tahoma" pitchFamily="34" charset="0"/>
              </a:rPr>
              <a:t>.  2014 MWR)</a:t>
            </a:r>
            <a:endParaRPr lang="en-US" sz="1800" dirty="0">
              <a:solidFill>
                <a:srgbClr val="0000FF"/>
              </a:solidFill>
              <a:latin typeface="Tahoma" pitchFamily="34" charset="0"/>
            </a:endParaRPr>
          </a:p>
        </p:txBody>
      </p:sp>
      <p:sp>
        <p:nvSpPr>
          <p:cNvPr id="3" name="TextBox 2"/>
          <p:cNvSpPr txBox="1"/>
          <p:nvPr/>
        </p:nvSpPr>
        <p:spPr>
          <a:xfrm>
            <a:off x="3666332" y="4569767"/>
            <a:ext cx="1289135" cy="461665"/>
          </a:xfrm>
          <a:prstGeom prst="rect">
            <a:avLst/>
          </a:prstGeom>
          <a:noFill/>
        </p:spPr>
        <p:txBody>
          <a:bodyPr wrap="none" rtlCol="0">
            <a:spAutoFit/>
          </a:bodyPr>
          <a:lstStyle/>
          <a:p>
            <a:r>
              <a:rPr lang="en-US" dirty="0">
                <a:solidFill>
                  <a:prstClr val="black"/>
                </a:solidFill>
              </a:rPr>
              <a:t>d</a:t>
            </a:r>
            <a:r>
              <a:rPr lang="en-US" dirty="0" smtClean="0">
                <a:solidFill>
                  <a:prstClr val="black"/>
                </a:solidFill>
              </a:rPr>
              <a:t>x=2 km</a:t>
            </a:r>
            <a:endParaRPr lang="en-US" dirty="0">
              <a:solidFill>
                <a:prstClr val="black"/>
              </a:solidFill>
            </a:endParaRPr>
          </a:p>
        </p:txBody>
      </p:sp>
      <p:sp>
        <p:nvSpPr>
          <p:cNvPr id="4" name="TextBox 3"/>
          <p:cNvSpPr txBox="1"/>
          <p:nvPr/>
        </p:nvSpPr>
        <p:spPr>
          <a:xfrm>
            <a:off x="2194080" y="5179367"/>
            <a:ext cx="5187639" cy="461665"/>
          </a:xfrm>
          <a:prstGeom prst="rect">
            <a:avLst/>
          </a:prstGeom>
          <a:noFill/>
        </p:spPr>
        <p:txBody>
          <a:bodyPr wrap="none" rtlCol="0">
            <a:spAutoFit/>
          </a:bodyPr>
          <a:lstStyle/>
          <a:p>
            <a:r>
              <a:rPr lang="en-US" dirty="0" smtClean="0"/>
              <a:t>Used multiple microphysics in ensemble</a:t>
            </a:r>
            <a:endParaRPr lang="en-US" dirty="0"/>
          </a:p>
        </p:txBody>
      </p:sp>
    </p:spTree>
    <p:extLst>
      <p:ext uri="{BB962C8B-B14F-4D97-AF65-F5344CB8AC3E}">
        <p14:creationId xmlns:p14="http://schemas.microsoft.com/office/powerpoint/2010/main" val="1746080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4000" dirty="0" smtClean="0">
                <a:solidFill>
                  <a:srgbClr val="FF0000"/>
                </a:solidFill>
              </a:rPr>
              <a:t>Specific Challenges with Convective-Scale Data Assimilation</a:t>
            </a:r>
            <a:endParaRPr lang="en-US" sz="4000" dirty="0">
              <a:solidFill>
                <a:srgbClr val="FF0000"/>
              </a:solidFill>
            </a:endParaRPr>
          </a:p>
        </p:txBody>
      </p:sp>
      <p:sp>
        <p:nvSpPr>
          <p:cNvPr id="3" name="Content Placeholder 2"/>
          <p:cNvSpPr>
            <a:spLocks noGrp="1"/>
          </p:cNvSpPr>
          <p:nvPr>
            <p:ph idx="1"/>
          </p:nvPr>
        </p:nvSpPr>
        <p:spPr>
          <a:xfrm>
            <a:off x="457200" y="1577340"/>
            <a:ext cx="8458200" cy="4975860"/>
          </a:xfrm>
        </p:spPr>
        <p:txBody>
          <a:bodyPr/>
          <a:lstStyle/>
          <a:p>
            <a:pPr>
              <a:spcBef>
                <a:spcPts val="1800"/>
              </a:spcBef>
            </a:pPr>
            <a:r>
              <a:rPr lang="en-US" sz="2400" dirty="0" smtClean="0"/>
              <a:t>Radar observes very </a:t>
            </a:r>
            <a:r>
              <a:rPr lang="en-US" sz="2400" dirty="0" smtClean="0">
                <a:solidFill>
                  <a:srgbClr val="FF0000"/>
                </a:solidFill>
              </a:rPr>
              <a:t>few parameters </a:t>
            </a:r>
            <a:r>
              <a:rPr lang="en-US" sz="2400" dirty="0" smtClean="0"/>
              <a:t>(</a:t>
            </a:r>
            <a:r>
              <a:rPr lang="en-US" sz="2400" dirty="0" err="1" smtClean="0"/>
              <a:t>Vr</a:t>
            </a:r>
            <a:r>
              <a:rPr lang="en-US" sz="2400" dirty="0" smtClean="0"/>
              <a:t> and Z), no </a:t>
            </a:r>
            <a:r>
              <a:rPr lang="en-US" sz="2400" dirty="0" smtClean="0">
                <a:solidFill>
                  <a:srgbClr val="FF0000"/>
                </a:solidFill>
              </a:rPr>
              <a:t>coverage</a:t>
            </a:r>
            <a:r>
              <a:rPr lang="en-US" sz="2400" dirty="0" smtClean="0"/>
              <a:t> in clear air region;</a:t>
            </a:r>
          </a:p>
          <a:p>
            <a:pPr>
              <a:spcBef>
                <a:spcPts val="1800"/>
              </a:spcBef>
            </a:pPr>
            <a:r>
              <a:rPr lang="en-US" sz="2400" dirty="0" smtClean="0">
                <a:solidFill>
                  <a:srgbClr val="FF0000"/>
                </a:solidFill>
              </a:rPr>
              <a:t>Model constraint </a:t>
            </a:r>
            <a:r>
              <a:rPr lang="en-US" sz="2400" dirty="0" smtClean="0"/>
              <a:t>essential to ‘retrieve’ unobserved variables but model and state </a:t>
            </a:r>
            <a:r>
              <a:rPr lang="en-US" sz="2400" dirty="0" smtClean="0">
                <a:solidFill>
                  <a:srgbClr val="FF0000"/>
                </a:solidFill>
              </a:rPr>
              <a:t>errors tend to be large</a:t>
            </a:r>
            <a:r>
              <a:rPr lang="en-US" sz="2400" dirty="0" smtClean="0"/>
              <a:t>;</a:t>
            </a:r>
          </a:p>
          <a:p>
            <a:pPr>
              <a:spcBef>
                <a:spcPts val="1800"/>
              </a:spcBef>
            </a:pPr>
            <a:r>
              <a:rPr lang="en-US" sz="2400" dirty="0" smtClean="0"/>
              <a:t>Analysis very </a:t>
            </a:r>
            <a:r>
              <a:rPr lang="en-US" sz="2400" dirty="0" smtClean="0">
                <a:solidFill>
                  <a:srgbClr val="FF0000"/>
                </a:solidFill>
              </a:rPr>
              <a:t>sensitive to model errors</a:t>
            </a:r>
            <a:r>
              <a:rPr lang="en-US" sz="2400" dirty="0" smtClean="0"/>
              <a:t>, especially for un-observed/retrieved parameters;</a:t>
            </a:r>
          </a:p>
          <a:p>
            <a:pPr>
              <a:spcBef>
                <a:spcPts val="1800"/>
              </a:spcBef>
            </a:pPr>
            <a:r>
              <a:rPr lang="en-US" sz="2400" dirty="0" smtClean="0"/>
              <a:t>Need quality storm environment to support storm prediction – a </a:t>
            </a:r>
            <a:r>
              <a:rPr lang="en-US" sz="2400" dirty="0" err="1" smtClean="0">
                <a:solidFill>
                  <a:srgbClr val="FF0000"/>
                </a:solidFill>
              </a:rPr>
              <a:t>multiscale</a:t>
            </a:r>
            <a:r>
              <a:rPr lang="en-US" sz="2400" dirty="0" smtClean="0">
                <a:solidFill>
                  <a:srgbClr val="FF0000"/>
                </a:solidFill>
              </a:rPr>
              <a:t>/multi-data</a:t>
            </a:r>
            <a:r>
              <a:rPr lang="en-US" sz="2400" dirty="0" smtClean="0"/>
              <a:t> source problem;</a:t>
            </a:r>
          </a:p>
        </p:txBody>
      </p:sp>
    </p:spTree>
    <p:extLst>
      <p:ext uri="{BB962C8B-B14F-4D97-AF65-F5344CB8AC3E}">
        <p14:creationId xmlns:p14="http://schemas.microsoft.com/office/powerpoint/2010/main" val="2380459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152400"/>
            <a:ext cx="8229600" cy="685800"/>
          </a:xfrm>
        </p:spPr>
        <p:txBody>
          <a:bodyPr>
            <a:normAutofit fontScale="90000"/>
          </a:bodyPr>
          <a:lstStyle/>
          <a:p>
            <a:r>
              <a:rPr lang="en-US" sz="2300" b="1" dirty="0" smtClean="0">
                <a:solidFill>
                  <a:srgbClr val="FF0000"/>
                </a:solidFill>
              </a:rPr>
              <a:t>Single- and Dual-Moment Microphysical State Estimation with </a:t>
            </a:r>
            <a:r>
              <a:rPr lang="en-US" sz="2300" b="1" dirty="0" err="1" smtClean="0">
                <a:solidFill>
                  <a:srgbClr val="FF0000"/>
                </a:solidFill>
              </a:rPr>
              <a:t>EnKF</a:t>
            </a:r>
            <a:r>
              <a:rPr lang="en-US" sz="3200" b="1" dirty="0" smtClean="0">
                <a:solidFill>
                  <a:srgbClr val="FF0000"/>
                </a:solidFill>
              </a:rPr>
              <a:t/>
            </a:r>
            <a:br>
              <a:rPr lang="en-US" sz="3200" b="1" dirty="0" smtClean="0">
                <a:solidFill>
                  <a:srgbClr val="FF0000"/>
                </a:solidFill>
              </a:rPr>
            </a:br>
            <a:r>
              <a:rPr lang="en-US" sz="2000" b="1" dirty="0" smtClean="0">
                <a:solidFill>
                  <a:srgbClr val="FF0000"/>
                </a:solidFill>
              </a:rPr>
              <a:t>Direct Comparison with Radar Reflectivity</a:t>
            </a:r>
          </a:p>
        </p:txBody>
      </p:sp>
      <p:grpSp>
        <p:nvGrpSpPr>
          <p:cNvPr id="6" name="Group 5"/>
          <p:cNvGrpSpPr/>
          <p:nvPr/>
        </p:nvGrpSpPr>
        <p:grpSpPr>
          <a:xfrm>
            <a:off x="1408775" y="1017127"/>
            <a:ext cx="6408738" cy="5175251"/>
            <a:chOff x="3697288" y="1520825"/>
            <a:chExt cx="5378450" cy="4721225"/>
          </a:xfrm>
        </p:grpSpPr>
        <p:sp>
          <p:nvSpPr>
            <p:cNvPr id="15364" name="TextBox 10"/>
            <p:cNvSpPr txBox="1">
              <a:spLocks noChangeArrowheads="1"/>
            </p:cNvSpPr>
            <p:nvPr/>
          </p:nvSpPr>
          <p:spPr bwMode="auto">
            <a:xfrm>
              <a:off x="4656536" y="1520825"/>
              <a:ext cx="3510155" cy="308853"/>
            </a:xfrm>
            <a:prstGeom prst="rect">
              <a:avLst/>
            </a:prstGeom>
            <a:noFill/>
            <a:ln w="9525">
              <a:noFill/>
              <a:miter lim="800000"/>
              <a:headEnd/>
              <a:tailEnd/>
            </a:ln>
          </p:spPr>
          <p:txBody>
            <a:bodyPr wrap="none">
              <a:spAutoFit/>
            </a:bodyPr>
            <a:lstStyle/>
            <a:p>
              <a:pPr eaLnBrk="0" hangingPunct="0"/>
              <a:r>
                <a:rPr lang="en-US" sz="1600" b="1" dirty="0">
                  <a:solidFill>
                    <a:prstClr val="black"/>
                  </a:solidFill>
                  <a:latin typeface="Tahoma" pitchFamily="34" charset="0"/>
                </a:rPr>
                <a:t>Final </a:t>
              </a:r>
              <a:r>
                <a:rPr lang="en-US" sz="1600" b="1" dirty="0">
                  <a:solidFill>
                    <a:srgbClr val="FF0000"/>
                  </a:solidFill>
                  <a:latin typeface="Tahoma" pitchFamily="34" charset="0"/>
                </a:rPr>
                <a:t>analysis</a:t>
              </a:r>
              <a:r>
                <a:rPr lang="en-US" sz="1600" b="1" dirty="0">
                  <a:solidFill>
                    <a:prstClr val="black"/>
                  </a:solidFill>
                  <a:latin typeface="Tahoma" pitchFamily="34" charset="0"/>
                </a:rPr>
                <a:t>  (0200 UTC ) Reflectivity</a:t>
              </a:r>
            </a:p>
          </p:txBody>
        </p:sp>
        <p:sp>
          <p:nvSpPr>
            <p:cNvPr id="15365" name="TextBox 11"/>
            <p:cNvSpPr txBox="1">
              <a:spLocks noChangeArrowheads="1"/>
            </p:cNvSpPr>
            <p:nvPr/>
          </p:nvSpPr>
          <p:spPr bwMode="auto">
            <a:xfrm>
              <a:off x="4897178" y="4114800"/>
              <a:ext cx="3276600" cy="308853"/>
            </a:xfrm>
            <a:prstGeom prst="rect">
              <a:avLst/>
            </a:prstGeom>
            <a:noFill/>
            <a:ln w="9525">
              <a:noFill/>
              <a:miter lim="800000"/>
              <a:headEnd/>
              <a:tailEnd/>
            </a:ln>
          </p:spPr>
          <p:txBody>
            <a:bodyPr>
              <a:spAutoFit/>
            </a:bodyPr>
            <a:lstStyle/>
            <a:p>
              <a:pPr eaLnBrk="0" hangingPunct="0"/>
              <a:r>
                <a:rPr lang="en-US" sz="1600" b="1" dirty="0" smtClean="0">
                  <a:solidFill>
                    <a:prstClr val="black"/>
                  </a:solidFill>
                  <a:latin typeface="Tahoma" pitchFamily="34" charset="0"/>
                </a:rPr>
                <a:t>Two-hour </a:t>
              </a:r>
              <a:r>
                <a:rPr lang="en-US" sz="1600" b="1" dirty="0">
                  <a:solidFill>
                    <a:srgbClr val="FF0000"/>
                  </a:solidFill>
                  <a:latin typeface="Tahoma" pitchFamily="34" charset="0"/>
                </a:rPr>
                <a:t>forecast</a:t>
              </a:r>
              <a:r>
                <a:rPr lang="en-US" sz="1600" b="1" dirty="0">
                  <a:solidFill>
                    <a:prstClr val="black"/>
                  </a:solidFill>
                  <a:latin typeface="Tahoma" pitchFamily="34" charset="0"/>
                </a:rPr>
                <a:t> (0400 UTC)</a:t>
              </a:r>
            </a:p>
          </p:txBody>
        </p:sp>
        <p:grpSp>
          <p:nvGrpSpPr>
            <p:cNvPr id="2" name="Group 23"/>
            <p:cNvGrpSpPr>
              <a:grpSpLocks/>
            </p:cNvGrpSpPr>
            <p:nvPr/>
          </p:nvGrpSpPr>
          <p:grpSpPr bwMode="auto">
            <a:xfrm>
              <a:off x="3697288" y="1981200"/>
              <a:ext cx="5226050" cy="1746250"/>
              <a:chOff x="3696598" y="2057400"/>
              <a:chExt cx="5226356" cy="1746504"/>
            </a:xfrm>
          </p:grpSpPr>
          <p:pic>
            <p:nvPicPr>
              <p:cNvPr id="15382" name="Picture 2"/>
              <p:cNvPicPr>
                <a:picLocks noChangeAspect="1" noChangeArrowheads="1"/>
              </p:cNvPicPr>
              <p:nvPr/>
            </p:nvPicPr>
            <p:blipFill>
              <a:blip r:embed="rId3" cstate="print"/>
              <a:srcRect/>
              <a:stretch>
                <a:fillRect/>
              </a:stretch>
            </p:blipFill>
            <p:spPr bwMode="auto">
              <a:xfrm>
                <a:off x="5433331" y="2057400"/>
                <a:ext cx="1749692" cy="1746504"/>
              </a:xfrm>
              <a:prstGeom prst="rect">
                <a:avLst/>
              </a:prstGeom>
              <a:noFill/>
              <a:ln w="9525">
                <a:noFill/>
                <a:miter lim="800000"/>
                <a:headEnd/>
                <a:tailEnd/>
              </a:ln>
            </p:spPr>
          </p:pic>
          <p:pic>
            <p:nvPicPr>
              <p:cNvPr id="15383" name="Picture 14"/>
              <p:cNvPicPr>
                <a:picLocks noChangeAspect="1" noChangeArrowheads="1"/>
              </p:cNvPicPr>
              <p:nvPr/>
            </p:nvPicPr>
            <p:blipFill>
              <a:blip r:embed="rId4" cstate="print"/>
              <a:srcRect/>
              <a:stretch>
                <a:fillRect/>
              </a:stretch>
            </p:blipFill>
            <p:spPr bwMode="auto">
              <a:xfrm>
                <a:off x="3696598" y="2057400"/>
                <a:ext cx="1743305" cy="1746504"/>
              </a:xfrm>
              <a:prstGeom prst="rect">
                <a:avLst/>
              </a:prstGeom>
              <a:noFill/>
              <a:ln w="9525">
                <a:noFill/>
                <a:miter lim="800000"/>
                <a:headEnd/>
                <a:tailEnd/>
              </a:ln>
            </p:spPr>
          </p:pic>
          <p:pic>
            <p:nvPicPr>
              <p:cNvPr id="15384" name="Picture 3"/>
              <p:cNvPicPr>
                <a:picLocks noChangeAspect="1" noChangeArrowheads="1"/>
              </p:cNvPicPr>
              <p:nvPr/>
            </p:nvPicPr>
            <p:blipFill>
              <a:blip r:embed="rId5" cstate="print"/>
              <a:srcRect/>
              <a:stretch>
                <a:fillRect/>
              </a:stretch>
            </p:blipFill>
            <p:spPr bwMode="auto">
              <a:xfrm>
                <a:off x="7176450" y="2057400"/>
                <a:ext cx="1746504" cy="1746504"/>
              </a:xfrm>
              <a:prstGeom prst="rect">
                <a:avLst/>
              </a:prstGeom>
              <a:noFill/>
              <a:ln w="9525">
                <a:noFill/>
                <a:miter lim="800000"/>
                <a:headEnd/>
                <a:tailEnd/>
              </a:ln>
            </p:spPr>
          </p:pic>
        </p:grpSp>
        <p:sp>
          <p:nvSpPr>
            <p:cNvPr id="15367" name="TextBox 16"/>
            <p:cNvSpPr txBox="1">
              <a:spLocks noChangeArrowheads="1"/>
            </p:cNvSpPr>
            <p:nvPr/>
          </p:nvSpPr>
          <p:spPr bwMode="auto">
            <a:xfrm>
              <a:off x="4338638" y="1735138"/>
              <a:ext cx="469779" cy="280776"/>
            </a:xfrm>
            <a:prstGeom prst="rect">
              <a:avLst/>
            </a:prstGeom>
            <a:noFill/>
            <a:ln w="9525">
              <a:noFill/>
              <a:miter lim="800000"/>
              <a:headEnd/>
              <a:tailEnd/>
            </a:ln>
          </p:spPr>
          <p:txBody>
            <a:bodyPr wrap="none">
              <a:spAutoFit/>
            </a:bodyPr>
            <a:lstStyle/>
            <a:p>
              <a:pPr eaLnBrk="0" hangingPunct="0"/>
              <a:r>
                <a:rPr lang="en-US" sz="1400" b="1" dirty="0">
                  <a:solidFill>
                    <a:srgbClr val="FF0000"/>
                  </a:solidFill>
                  <a:latin typeface="Tahoma" pitchFamily="34" charset="0"/>
                </a:rPr>
                <a:t>OBS</a:t>
              </a:r>
            </a:p>
          </p:txBody>
        </p:sp>
        <p:sp>
          <p:nvSpPr>
            <p:cNvPr id="15368" name="Rectangle 17"/>
            <p:cNvSpPr>
              <a:spLocks noChangeArrowheads="1"/>
            </p:cNvSpPr>
            <p:nvPr/>
          </p:nvSpPr>
          <p:spPr bwMode="auto">
            <a:xfrm>
              <a:off x="6056313" y="1749425"/>
              <a:ext cx="385025" cy="280776"/>
            </a:xfrm>
            <a:prstGeom prst="rect">
              <a:avLst/>
            </a:prstGeom>
            <a:noFill/>
            <a:ln w="9525">
              <a:noFill/>
              <a:miter lim="800000"/>
              <a:headEnd/>
              <a:tailEnd/>
            </a:ln>
          </p:spPr>
          <p:txBody>
            <a:bodyPr wrap="none">
              <a:spAutoFit/>
            </a:bodyPr>
            <a:lstStyle/>
            <a:p>
              <a:pPr eaLnBrk="0" hangingPunct="0"/>
              <a:r>
                <a:rPr lang="en-US" sz="1400" b="1" dirty="0">
                  <a:solidFill>
                    <a:srgbClr val="FF0000"/>
                  </a:solidFill>
                  <a:latin typeface="Tahoma" pitchFamily="34" charset="0"/>
                </a:rPr>
                <a:t>SM</a:t>
              </a:r>
            </a:p>
          </p:txBody>
        </p:sp>
        <p:sp>
          <p:nvSpPr>
            <p:cNvPr id="15369" name="Rectangle 18"/>
            <p:cNvSpPr>
              <a:spLocks noChangeArrowheads="1"/>
            </p:cNvSpPr>
            <p:nvPr/>
          </p:nvSpPr>
          <p:spPr bwMode="auto">
            <a:xfrm>
              <a:off x="7780338" y="1749425"/>
              <a:ext cx="728076" cy="280776"/>
            </a:xfrm>
            <a:prstGeom prst="rect">
              <a:avLst/>
            </a:prstGeom>
            <a:noFill/>
            <a:ln w="9525">
              <a:noFill/>
              <a:miter lim="800000"/>
              <a:headEnd/>
              <a:tailEnd/>
            </a:ln>
          </p:spPr>
          <p:txBody>
            <a:bodyPr wrap="none">
              <a:spAutoFit/>
            </a:bodyPr>
            <a:lstStyle/>
            <a:p>
              <a:pPr eaLnBrk="0" hangingPunct="0"/>
              <a:r>
                <a:rPr lang="en-US" sz="1400" b="1" dirty="0" smtClean="0">
                  <a:solidFill>
                    <a:srgbClr val="FF0000"/>
                  </a:solidFill>
                  <a:latin typeface="Tahoma" pitchFamily="34" charset="0"/>
                </a:rPr>
                <a:t>MY  DM</a:t>
              </a:r>
              <a:endParaRPr lang="en-US" sz="1400" b="1" dirty="0">
                <a:solidFill>
                  <a:srgbClr val="FF0000"/>
                </a:solidFill>
                <a:latin typeface="Tahoma" pitchFamily="34" charset="0"/>
              </a:endParaRPr>
            </a:p>
          </p:txBody>
        </p:sp>
        <p:grpSp>
          <p:nvGrpSpPr>
            <p:cNvPr id="4" name="Group 24"/>
            <p:cNvGrpSpPr>
              <a:grpSpLocks/>
            </p:cNvGrpSpPr>
            <p:nvPr/>
          </p:nvGrpSpPr>
          <p:grpSpPr bwMode="auto">
            <a:xfrm>
              <a:off x="3697288" y="4495800"/>
              <a:ext cx="5226050" cy="1746250"/>
              <a:chOff x="3696598" y="4648200"/>
              <a:chExt cx="5226356" cy="1746504"/>
            </a:xfrm>
          </p:grpSpPr>
          <p:pic>
            <p:nvPicPr>
              <p:cNvPr id="15379" name="Picture 2"/>
              <p:cNvPicPr>
                <a:picLocks noChangeAspect="1" noChangeArrowheads="1"/>
              </p:cNvPicPr>
              <p:nvPr/>
            </p:nvPicPr>
            <p:blipFill>
              <a:blip r:embed="rId6" cstate="print"/>
              <a:srcRect/>
              <a:stretch>
                <a:fillRect/>
              </a:stretch>
            </p:blipFill>
            <p:spPr bwMode="auto">
              <a:xfrm>
                <a:off x="3696598" y="4648200"/>
                <a:ext cx="1740095" cy="1746504"/>
              </a:xfrm>
              <a:prstGeom prst="rect">
                <a:avLst/>
              </a:prstGeom>
              <a:noFill/>
              <a:ln w="9525">
                <a:noFill/>
                <a:miter lim="800000"/>
                <a:headEnd/>
                <a:tailEnd/>
              </a:ln>
            </p:spPr>
          </p:pic>
          <p:pic>
            <p:nvPicPr>
              <p:cNvPr id="15380" name="Picture 3"/>
              <p:cNvPicPr>
                <a:picLocks noChangeAspect="1" noChangeArrowheads="1"/>
              </p:cNvPicPr>
              <p:nvPr/>
            </p:nvPicPr>
            <p:blipFill>
              <a:blip r:embed="rId7" cstate="print"/>
              <a:srcRect/>
              <a:stretch>
                <a:fillRect/>
              </a:stretch>
            </p:blipFill>
            <p:spPr bwMode="auto">
              <a:xfrm>
                <a:off x="5436507" y="4648200"/>
                <a:ext cx="1746504" cy="1746504"/>
              </a:xfrm>
              <a:prstGeom prst="rect">
                <a:avLst/>
              </a:prstGeom>
              <a:noFill/>
              <a:ln w="9525">
                <a:noFill/>
                <a:miter lim="800000"/>
                <a:headEnd/>
                <a:tailEnd/>
              </a:ln>
            </p:spPr>
          </p:pic>
          <p:pic>
            <p:nvPicPr>
              <p:cNvPr id="15381" name="Picture 5"/>
              <p:cNvPicPr>
                <a:picLocks noChangeAspect="1" noChangeArrowheads="1"/>
              </p:cNvPicPr>
              <p:nvPr/>
            </p:nvPicPr>
            <p:blipFill>
              <a:blip r:embed="rId8" cstate="print"/>
              <a:srcRect/>
              <a:stretch>
                <a:fillRect/>
              </a:stretch>
            </p:blipFill>
            <p:spPr bwMode="auto">
              <a:xfrm>
                <a:off x="7182825" y="4648200"/>
                <a:ext cx="1740129" cy="1746504"/>
              </a:xfrm>
              <a:prstGeom prst="rect">
                <a:avLst/>
              </a:prstGeom>
              <a:noFill/>
              <a:ln w="9525">
                <a:noFill/>
                <a:miter lim="800000"/>
                <a:headEnd/>
                <a:tailEnd/>
              </a:ln>
            </p:spPr>
          </p:pic>
        </p:grpSp>
        <p:pic>
          <p:nvPicPr>
            <p:cNvPr id="15371" name="Picture 4"/>
            <p:cNvPicPr>
              <a:picLocks noChangeAspect="1" noChangeArrowheads="1"/>
            </p:cNvPicPr>
            <p:nvPr/>
          </p:nvPicPr>
          <p:blipFill>
            <a:blip r:embed="rId9" cstate="print"/>
            <a:srcRect/>
            <a:stretch>
              <a:fillRect/>
            </a:stretch>
          </p:blipFill>
          <p:spPr bwMode="auto">
            <a:xfrm>
              <a:off x="8915400" y="2008188"/>
              <a:ext cx="157163" cy="1649412"/>
            </a:xfrm>
            <a:prstGeom prst="rect">
              <a:avLst/>
            </a:prstGeom>
            <a:noFill/>
            <a:ln w="9525">
              <a:noFill/>
              <a:miter lim="800000"/>
              <a:headEnd/>
              <a:tailEnd/>
            </a:ln>
          </p:spPr>
        </p:pic>
        <p:pic>
          <p:nvPicPr>
            <p:cNvPr id="15372" name="Picture 4"/>
            <p:cNvPicPr>
              <a:picLocks noChangeAspect="1" noChangeArrowheads="1"/>
            </p:cNvPicPr>
            <p:nvPr/>
          </p:nvPicPr>
          <p:blipFill>
            <a:blip r:embed="rId9" cstate="print"/>
            <a:srcRect/>
            <a:stretch>
              <a:fillRect/>
            </a:stretch>
          </p:blipFill>
          <p:spPr bwMode="auto">
            <a:xfrm>
              <a:off x="8916988" y="4522788"/>
              <a:ext cx="158750" cy="1649412"/>
            </a:xfrm>
            <a:prstGeom prst="rect">
              <a:avLst/>
            </a:prstGeom>
            <a:noFill/>
            <a:ln w="9525">
              <a:noFill/>
              <a:miter lim="800000"/>
              <a:headEnd/>
              <a:tailEnd/>
            </a:ln>
          </p:spPr>
        </p:pic>
        <p:cxnSp>
          <p:nvCxnSpPr>
            <p:cNvPr id="22" name="Straight Arrow Connector 21"/>
            <p:cNvCxnSpPr/>
            <p:nvPr/>
          </p:nvCxnSpPr>
          <p:spPr>
            <a:xfrm rot="16200000" flipV="1">
              <a:off x="8191500" y="5067300"/>
              <a:ext cx="228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924800" y="5715000"/>
              <a:ext cx="2286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8534400" y="4800600"/>
              <a:ext cx="1524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181600" y="4953000"/>
              <a:ext cx="1524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flipH="1" flipV="1">
              <a:off x="4724400" y="5105400"/>
              <a:ext cx="228600" cy="76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343400" y="5715000"/>
              <a:ext cx="2286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8351838" y="3019168"/>
              <a:ext cx="152400" cy="152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prstClr val="white"/>
                </a:solidFill>
              </a:endParaRPr>
            </a:p>
          </p:txBody>
        </p:sp>
      </p:grpSp>
      <p:sp>
        <p:nvSpPr>
          <p:cNvPr id="7" name="Rectangle 6"/>
          <p:cNvSpPr/>
          <p:nvPr/>
        </p:nvSpPr>
        <p:spPr>
          <a:xfrm>
            <a:off x="3181305" y="6358227"/>
            <a:ext cx="2762295" cy="369332"/>
          </a:xfrm>
          <a:prstGeom prst="rect">
            <a:avLst/>
          </a:prstGeom>
        </p:spPr>
        <p:txBody>
          <a:bodyPr wrap="none">
            <a:spAutoFit/>
          </a:bodyPr>
          <a:lstStyle/>
          <a:p>
            <a:r>
              <a:rPr lang="en-US" sz="1800" dirty="0">
                <a:solidFill>
                  <a:srgbClr val="FF0000"/>
                </a:solidFill>
              </a:rPr>
              <a:t>(Putnam, et al. </a:t>
            </a:r>
            <a:r>
              <a:rPr lang="en-US" sz="1800" dirty="0" smtClean="0">
                <a:solidFill>
                  <a:srgbClr val="FF0000"/>
                </a:solidFill>
              </a:rPr>
              <a:t>2014 </a:t>
            </a:r>
            <a:r>
              <a:rPr lang="en-US" sz="1800" dirty="0">
                <a:solidFill>
                  <a:srgbClr val="FF0000"/>
                </a:solidFill>
              </a:rPr>
              <a:t>MWR)</a:t>
            </a:r>
          </a:p>
        </p:txBody>
      </p:sp>
    </p:spTree>
    <p:extLst>
      <p:ext uri="{BB962C8B-B14F-4D97-AF65-F5344CB8AC3E}">
        <p14:creationId xmlns:p14="http://schemas.microsoft.com/office/powerpoint/2010/main" val="899345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6388" name="Group 38"/>
          <p:cNvGrpSpPr>
            <a:grpSpLocks/>
          </p:cNvGrpSpPr>
          <p:nvPr/>
        </p:nvGrpSpPr>
        <p:grpSpPr bwMode="auto">
          <a:xfrm>
            <a:off x="2160830" y="926722"/>
            <a:ext cx="5510213" cy="5184775"/>
            <a:chOff x="4572000" y="1063823"/>
            <a:chExt cx="4443622" cy="4422577"/>
          </a:xfrm>
        </p:grpSpPr>
        <p:sp>
          <p:nvSpPr>
            <p:cNvPr id="16389" name="TextBox 5"/>
            <p:cNvSpPr txBox="1">
              <a:spLocks noChangeArrowheads="1"/>
            </p:cNvSpPr>
            <p:nvPr/>
          </p:nvSpPr>
          <p:spPr bwMode="auto">
            <a:xfrm>
              <a:off x="4876800" y="1063823"/>
              <a:ext cx="3352800" cy="341291"/>
            </a:xfrm>
            <a:prstGeom prst="rect">
              <a:avLst/>
            </a:prstGeom>
            <a:noFill/>
            <a:ln w="9525">
              <a:noFill/>
              <a:miter lim="800000"/>
              <a:headEnd/>
              <a:tailEnd/>
            </a:ln>
          </p:spPr>
          <p:txBody>
            <a:bodyPr>
              <a:spAutoFit/>
            </a:bodyPr>
            <a:lstStyle/>
            <a:p>
              <a:pPr algn="ctr" eaLnBrk="0" hangingPunct="0"/>
              <a:r>
                <a:rPr lang="en-US" sz="2000" b="1" i="1" dirty="0">
                  <a:solidFill>
                    <a:srgbClr val="FF0000"/>
                  </a:solidFill>
                  <a:latin typeface="Tahoma" pitchFamily="34" charset="0"/>
                </a:rPr>
                <a:t>Two hour Forecast (0400 UTC)</a:t>
              </a:r>
            </a:p>
          </p:txBody>
        </p:sp>
        <p:sp>
          <p:nvSpPr>
            <p:cNvPr id="16390" name="Rectangle 9"/>
            <p:cNvSpPr>
              <a:spLocks noChangeArrowheads="1"/>
            </p:cNvSpPr>
            <p:nvPr/>
          </p:nvSpPr>
          <p:spPr bwMode="auto">
            <a:xfrm>
              <a:off x="4648200" y="1447800"/>
              <a:ext cx="1438444" cy="307777"/>
            </a:xfrm>
            <a:prstGeom prst="rect">
              <a:avLst/>
            </a:prstGeom>
            <a:noFill/>
            <a:ln w="9525">
              <a:noFill/>
              <a:miter lim="800000"/>
              <a:headEnd/>
              <a:tailEnd/>
            </a:ln>
          </p:spPr>
          <p:txBody>
            <a:bodyPr>
              <a:spAutoFit/>
            </a:bodyPr>
            <a:lstStyle/>
            <a:p>
              <a:pPr eaLnBrk="0" hangingPunct="0"/>
              <a:r>
                <a:rPr lang="en-US" sz="1400" b="1">
                  <a:solidFill>
                    <a:srgbClr val="FF0000"/>
                  </a:solidFill>
                  <a:latin typeface="Tahoma" pitchFamily="34" charset="0"/>
                </a:rPr>
                <a:t>KOUN OBS</a:t>
              </a:r>
            </a:p>
          </p:txBody>
        </p:sp>
        <p:sp>
          <p:nvSpPr>
            <p:cNvPr id="16391" name="Rectangle 10"/>
            <p:cNvSpPr>
              <a:spLocks noChangeArrowheads="1"/>
            </p:cNvSpPr>
            <p:nvPr/>
          </p:nvSpPr>
          <p:spPr bwMode="auto">
            <a:xfrm>
              <a:off x="6019799" y="1447800"/>
              <a:ext cx="1254487" cy="307777"/>
            </a:xfrm>
            <a:prstGeom prst="rect">
              <a:avLst/>
            </a:prstGeom>
            <a:noFill/>
            <a:ln w="9525">
              <a:noFill/>
              <a:miter lim="800000"/>
              <a:headEnd/>
              <a:tailEnd/>
            </a:ln>
          </p:spPr>
          <p:txBody>
            <a:bodyPr>
              <a:spAutoFit/>
            </a:bodyPr>
            <a:lstStyle/>
            <a:p>
              <a:pPr eaLnBrk="0" hangingPunct="0"/>
              <a:r>
                <a:rPr lang="en-US" sz="1400" b="1">
                  <a:solidFill>
                    <a:srgbClr val="FF0000"/>
                  </a:solidFill>
                  <a:latin typeface="Tahoma" pitchFamily="34" charset="0"/>
                </a:rPr>
                <a:t>1-moment</a:t>
              </a:r>
            </a:p>
          </p:txBody>
        </p:sp>
        <p:sp>
          <p:nvSpPr>
            <p:cNvPr id="16392" name="Rectangle 11"/>
            <p:cNvSpPr>
              <a:spLocks noChangeArrowheads="1"/>
            </p:cNvSpPr>
            <p:nvPr/>
          </p:nvSpPr>
          <p:spPr bwMode="auto">
            <a:xfrm>
              <a:off x="7315200" y="1444625"/>
              <a:ext cx="1225911" cy="307777"/>
            </a:xfrm>
            <a:prstGeom prst="rect">
              <a:avLst/>
            </a:prstGeom>
            <a:noFill/>
            <a:ln w="9525">
              <a:noFill/>
              <a:miter lim="800000"/>
              <a:headEnd/>
              <a:tailEnd/>
            </a:ln>
          </p:spPr>
          <p:txBody>
            <a:bodyPr>
              <a:spAutoFit/>
            </a:bodyPr>
            <a:lstStyle/>
            <a:p>
              <a:pPr eaLnBrk="0" hangingPunct="0"/>
              <a:r>
                <a:rPr lang="en-US" sz="1400" b="1">
                  <a:solidFill>
                    <a:srgbClr val="FF0000"/>
                  </a:solidFill>
                  <a:latin typeface="Tahoma" pitchFamily="34" charset="0"/>
                </a:rPr>
                <a:t>2-moment</a:t>
              </a:r>
            </a:p>
          </p:txBody>
        </p:sp>
        <p:grpSp>
          <p:nvGrpSpPr>
            <p:cNvPr id="16393" name="Group 32"/>
            <p:cNvGrpSpPr>
              <a:grpSpLocks/>
            </p:cNvGrpSpPr>
            <p:nvPr/>
          </p:nvGrpSpPr>
          <p:grpSpPr bwMode="auto">
            <a:xfrm>
              <a:off x="4572000" y="1676400"/>
              <a:ext cx="3876675" cy="1280216"/>
              <a:chOff x="4523232" y="4191000"/>
              <a:chExt cx="3876559" cy="1280160"/>
            </a:xfrm>
          </p:grpSpPr>
          <p:pic>
            <p:nvPicPr>
              <p:cNvPr id="16408" name="Picture 3"/>
              <p:cNvPicPr>
                <a:picLocks noChangeAspect="1" noChangeArrowheads="1"/>
              </p:cNvPicPr>
              <p:nvPr/>
            </p:nvPicPr>
            <p:blipFill>
              <a:blip r:embed="rId3" cstate="print"/>
              <a:srcRect/>
              <a:stretch>
                <a:fillRect/>
              </a:stretch>
            </p:blipFill>
            <p:spPr bwMode="auto">
              <a:xfrm>
                <a:off x="4523232" y="4191000"/>
                <a:ext cx="1277829" cy="1280160"/>
              </a:xfrm>
              <a:prstGeom prst="rect">
                <a:avLst/>
              </a:prstGeom>
              <a:noFill/>
              <a:ln w="9525">
                <a:noFill/>
                <a:miter lim="800000"/>
                <a:headEnd/>
                <a:tailEnd/>
              </a:ln>
            </p:spPr>
          </p:pic>
          <p:pic>
            <p:nvPicPr>
              <p:cNvPr id="16409" name="Picture 2"/>
              <p:cNvPicPr>
                <a:picLocks noChangeAspect="1" noChangeArrowheads="1"/>
              </p:cNvPicPr>
              <p:nvPr/>
            </p:nvPicPr>
            <p:blipFill>
              <a:blip r:embed="rId4" cstate="print"/>
              <a:srcRect/>
              <a:stretch>
                <a:fillRect/>
              </a:stretch>
            </p:blipFill>
            <p:spPr bwMode="auto">
              <a:xfrm>
                <a:off x="5825109" y="4191000"/>
                <a:ext cx="1273165" cy="1280160"/>
              </a:xfrm>
              <a:prstGeom prst="rect">
                <a:avLst/>
              </a:prstGeom>
              <a:noFill/>
              <a:ln w="9525">
                <a:noFill/>
                <a:miter lim="800000"/>
                <a:headEnd/>
                <a:tailEnd/>
              </a:ln>
            </p:spPr>
          </p:pic>
          <p:pic>
            <p:nvPicPr>
              <p:cNvPr id="16410" name="Picture 4"/>
              <p:cNvPicPr>
                <a:picLocks noChangeAspect="1" noChangeArrowheads="1"/>
              </p:cNvPicPr>
              <p:nvPr/>
            </p:nvPicPr>
            <p:blipFill>
              <a:blip r:embed="rId5" cstate="print"/>
              <a:srcRect/>
              <a:stretch>
                <a:fillRect/>
              </a:stretch>
            </p:blipFill>
            <p:spPr bwMode="auto">
              <a:xfrm>
                <a:off x="7122321" y="4191000"/>
                <a:ext cx="1277470" cy="1280160"/>
              </a:xfrm>
              <a:prstGeom prst="rect">
                <a:avLst/>
              </a:prstGeom>
              <a:noFill/>
              <a:ln w="9525">
                <a:noFill/>
                <a:miter lim="800000"/>
                <a:headEnd/>
                <a:tailEnd/>
              </a:ln>
            </p:spPr>
          </p:pic>
        </p:grpSp>
        <p:grpSp>
          <p:nvGrpSpPr>
            <p:cNvPr id="16394" name="Group 33"/>
            <p:cNvGrpSpPr>
              <a:grpSpLocks/>
            </p:cNvGrpSpPr>
            <p:nvPr/>
          </p:nvGrpSpPr>
          <p:grpSpPr bwMode="auto">
            <a:xfrm>
              <a:off x="4572000" y="2955694"/>
              <a:ext cx="3876675" cy="1280216"/>
              <a:chOff x="4523232" y="5486400"/>
              <a:chExt cx="3876559" cy="1280160"/>
            </a:xfrm>
          </p:grpSpPr>
          <p:pic>
            <p:nvPicPr>
              <p:cNvPr id="16405" name="Picture 3"/>
              <p:cNvPicPr>
                <a:picLocks noChangeAspect="1" noChangeArrowheads="1"/>
              </p:cNvPicPr>
              <p:nvPr/>
            </p:nvPicPr>
            <p:blipFill>
              <a:blip r:embed="rId6" cstate="print"/>
              <a:srcRect/>
              <a:stretch>
                <a:fillRect/>
              </a:stretch>
            </p:blipFill>
            <p:spPr bwMode="auto">
              <a:xfrm>
                <a:off x="4523232" y="5486400"/>
                <a:ext cx="1280160" cy="1280160"/>
              </a:xfrm>
              <a:prstGeom prst="rect">
                <a:avLst/>
              </a:prstGeom>
              <a:noFill/>
              <a:ln w="9525">
                <a:noFill/>
                <a:miter lim="800000"/>
                <a:headEnd/>
                <a:tailEnd/>
              </a:ln>
            </p:spPr>
          </p:pic>
          <p:pic>
            <p:nvPicPr>
              <p:cNvPr id="16406" name="Picture 2"/>
              <p:cNvPicPr>
                <a:picLocks noChangeAspect="1" noChangeArrowheads="1"/>
              </p:cNvPicPr>
              <p:nvPr/>
            </p:nvPicPr>
            <p:blipFill>
              <a:blip r:embed="rId7" cstate="print"/>
              <a:srcRect/>
              <a:stretch>
                <a:fillRect/>
              </a:stretch>
            </p:blipFill>
            <p:spPr bwMode="auto">
              <a:xfrm>
                <a:off x="5819087" y="5486400"/>
                <a:ext cx="1284849" cy="1280160"/>
              </a:xfrm>
              <a:prstGeom prst="rect">
                <a:avLst/>
              </a:prstGeom>
              <a:noFill/>
              <a:ln w="9525">
                <a:noFill/>
                <a:miter lim="800000"/>
                <a:headEnd/>
                <a:tailEnd/>
              </a:ln>
            </p:spPr>
          </p:pic>
          <p:pic>
            <p:nvPicPr>
              <p:cNvPr id="16407" name="Picture 5"/>
              <p:cNvPicPr>
                <a:picLocks noChangeAspect="1" noChangeArrowheads="1"/>
              </p:cNvPicPr>
              <p:nvPr/>
            </p:nvPicPr>
            <p:blipFill>
              <a:blip r:embed="rId8" cstate="print"/>
              <a:srcRect/>
              <a:stretch>
                <a:fillRect/>
              </a:stretch>
            </p:blipFill>
            <p:spPr bwMode="auto">
              <a:xfrm>
                <a:off x="7119631" y="5486400"/>
                <a:ext cx="1280160" cy="1280160"/>
              </a:xfrm>
              <a:prstGeom prst="rect">
                <a:avLst/>
              </a:prstGeom>
              <a:noFill/>
              <a:ln w="9525">
                <a:noFill/>
                <a:miter lim="800000"/>
                <a:headEnd/>
                <a:tailEnd/>
              </a:ln>
            </p:spPr>
          </p:pic>
        </p:grpSp>
        <p:pic>
          <p:nvPicPr>
            <p:cNvPr id="16395" name="Picture 4"/>
            <p:cNvPicPr>
              <a:picLocks noChangeAspect="1" noChangeArrowheads="1"/>
            </p:cNvPicPr>
            <p:nvPr/>
          </p:nvPicPr>
          <p:blipFill>
            <a:blip r:embed="rId9" cstate="print"/>
            <a:srcRect/>
            <a:stretch>
              <a:fillRect/>
            </a:stretch>
          </p:blipFill>
          <p:spPr bwMode="auto">
            <a:xfrm>
              <a:off x="8458200" y="1676400"/>
              <a:ext cx="119063" cy="1241425"/>
            </a:xfrm>
            <a:prstGeom prst="rect">
              <a:avLst/>
            </a:prstGeom>
            <a:noFill/>
            <a:ln w="9525">
              <a:noFill/>
              <a:miter lim="800000"/>
              <a:headEnd/>
              <a:tailEnd/>
            </a:ln>
          </p:spPr>
        </p:pic>
        <p:pic>
          <p:nvPicPr>
            <p:cNvPr id="16396" name="Picture 8"/>
            <p:cNvPicPr>
              <a:picLocks noChangeAspect="1" noChangeArrowheads="1"/>
            </p:cNvPicPr>
            <p:nvPr/>
          </p:nvPicPr>
          <p:blipFill>
            <a:blip r:embed="rId10" cstate="print"/>
            <a:srcRect/>
            <a:stretch>
              <a:fillRect/>
            </a:stretch>
          </p:blipFill>
          <p:spPr bwMode="auto">
            <a:xfrm>
              <a:off x="8458200" y="2971800"/>
              <a:ext cx="127000" cy="1185863"/>
            </a:xfrm>
            <a:prstGeom prst="rect">
              <a:avLst/>
            </a:prstGeom>
            <a:noFill/>
            <a:ln w="9525">
              <a:noFill/>
              <a:miter lim="800000"/>
              <a:headEnd/>
              <a:tailEnd/>
            </a:ln>
          </p:spPr>
        </p:pic>
        <p:sp>
          <p:nvSpPr>
            <p:cNvPr id="16397" name="TextBox 3"/>
            <p:cNvSpPr txBox="1">
              <a:spLocks noChangeArrowheads="1"/>
            </p:cNvSpPr>
            <p:nvPr/>
          </p:nvSpPr>
          <p:spPr bwMode="auto">
            <a:xfrm>
              <a:off x="8610600" y="2057400"/>
              <a:ext cx="293663" cy="291205"/>
            </a:xfrm>
            <a:prstGeom prst="rect">
              <a:avLst/>
            </a:prstGeom>
            <a:noFill/>
            <a:ln w="9525">
              <a:noFill/>
              <a:miter lim="800000"/>
              <a:headEnd/>
              <a:tailEnd/>
            </a:ln>
          </p:spPr>
          <p:txBody>
            <a:bodyPr wrap="none">
              <a:spAutoFit/>
            </a:bodyPr>
            <a:lstStyle/>
            <a:p>
              <a:pPr eaLnBrk="0" hangingPunct="0"/>
              <a:r>
                <a:rPr lang="en-US" sz="1400" b="1" i="1" dirty="0">
                  <a:solidFill>
                    <a:srgbClr val="FF0000"/>
                  </a:solidFill>
                  <a:latin typeface="Tahoma" pitchFamily="34" charset="0"/>
                </a:rPr>
                <a:t>Z</a:t>
              </a:r>
            </a:p>
          </p:txBody>
        </p:sp>
        <p:sp>
          <p:nvSpPr>
            <p:cNvPr id="16398" name="TextBox 4"/>
            <p:cNvSpPr txBox="1">
              <a:spLocks noChangeArrowheads="1"/>
            </p:cNvSpPr>
            <p:nvPr/>
          </p:nvSpPr>
          <p:spPr bwMode="auto">
            <a:xfrm>
              <a:off x="8528035" y="3494641"/>
              <a:ext cx="466782" cy="291205"/>
            </a:xfrm>
            <a:prstGeom prst="rect">
              <a:avLst/>
            </a:prstGeom>
            <a:noFill/>
            <a:ln w="9525">
              <a:noFill/>
              <a:miter lim="800000"/>
              <a:headEnd/>
              <a:tailEnd/>
            </a:ln>
          </p:spPr>
          <p:txBody>
            <a:bodyPr wrap="none">
              <a:spAutoFit/>
            </a:bodyPr>
            <a:lstStyle/>
            <a:p>
              <a:pPr eaLnBrk="0" hangingPunct="0"/>
              <a:r>
                <a:rPr lang="en-US" sz="1400" b="1" i="1" dirty="0">
                  <a:solidFill>
                    <a:srgbClr val="FF0000"/>
                  </a:solidFill>
                  <a:latin typeface="Tahoma" pitchFamily="34" charset="0"/>
                </a:rPr>
                <a:t>Z</a:t>
              </a:r>
              <a:r>
                <a:rPr lang="en-US" sz="1400" b="1" i="1" baseline="-25000" dirty="0">
                  <a:solidFill>
                    <a:srgbClr val="FF0000"/>
                  </a:solidFill>
                  <a:latin typeface="Tahoma" pitchFamily="34" charset="0"/>
                </a:rPr>
                <a:t>DR</a:t>
              </a:r>
            </a:p>
          </p:txBody>
        </p:sp>
        <p:grpSp>
          <p:nvGrpSpPr>
            <p:cNvPr id="16399" name="Group 23"/>
            <p:cNvGrpSpPr>
              <a:grpSpLocks/>
            </p:cNvGrpSpPr>
            <p:nvPr/>
          </p:nvGrpSpPr>
          <p:grpSpPr bwMode="auto">
            <a:xfrm>
              <a:off x="4572000" y="4267200"/>
              <a:ext cx="3873500" cy="1219200"/>
              <a:chOff x="4419600" y="3164339"/>
              <a:chExt cx="4178276" cy="1371600"/>
            </a:xfrm>
          </p:grpSpPr>
          <p:pic>
            <p:nvPicPr>
              <p:cNvPr id="16402" name="Picture 3"/>
              <p:cNvPicPr>
                <a:picLocks noChangeAspect="1" noChangeArrowheads="1"/>
              </p:cNvPicPr>
              <p:nvPr/>
            </p:nvPicPr>
            <p:blipFill>
              <a:blip r:embed="rId11" cstate="print"/>
              <a:srcRect/>
              <a:stretch>
                <a:fillRect/>
              </a:stretch>
            </p:blipFill>
            <p:spPr bwMode="auto">
              <a:xfrm>
                <a:off x="4419600" y="3164339"/>
                <a:ext cx="1371600" cy="1371600"/>
              </a:xfrm>
              <a:prstGeom prst="rect">
                <a:avLst/>
              </a:prstGeom>
              <a:noFill/>
              <a:ln w="9525">
                <a:noFill/>
                <a:miter lim="800000"/>
                <a:headEnd/>
                <a:tailEnd/>
              </a:ln>
            </p:spPr>
          </p:pic>
          <p:pic>
            <p:nvPicPr>
              <p:cNvPr id="16403" name="Picture 2"/>
              <p:cNvPicPr>
                <a:picLocks noChangeAspect="1" noChangeArrowheads="1"/>
              </p:cNvPicPr>
              <p:nvPr/>
            </p:nvPicPr>
            <p:blipFill>
              <a:blip r:embed="rId12" cstate="print"/>
              <a:srcRect/>
              <a:stretch>
                <a:fillRect/>
              </a:stretch>
            </p:blipFill>
            <p:spPr bwMode="auto">
              <a:xfrm>
                <a:off x="5821494" y="3164339"/>
                <a:ext cx="1371600" cy="1371600"/>
              </a:xfrm>
              <a:prstGeom prst="rect">
                <a:avLst/>
              </a:prstGeom>
              <a:noFill/>
              <a:ln w="9525">
                <a:noFill/>
                <a:miter lim="800000"/>
                <a:headEnd/>
                <a:tailEnd/>
              </a:ln>
            </p:spPr>
          </p:pic>
          <p:pic>
            <p:nvPicPr>
              <p:cNvPr id="16404" name="Picture 3"/>
              <p:cNvPicPr>
                <a:picLocks noChangeAspect="1" noChangeArrowheads="1"/>
              </p:cNvPicPr>
              <p:nvPr/>
            </p:nvPicPr>
            <p:blipFill>
              <a:blip r:embed="rId13" cstate="print"/>
              <a:srcRect/>
              <a:stretch>
                <a:fillRect/>
              </a:stretch>
            </p:blipFill>
            <p:spPr bwMode="auto">
              <a:xfrm>
                <a:off x="7223389" y="3164339"/>
                <a:ext cx="1374487" cy="1371600"/>
              </a:xfrm>
              <a:prstGeom prst="rect">
                <a:avLst/>
              </a:prstGeom>
              <a:noFill/>
              <a:ln w="9525">
                <a:noFill/>
                <a:miter lim="800000"/>
                <a:headEnd/>
                <a:tailEnd/>
              </a:ln>
            </p:spPr>
          </p:pic>
        </p:grpSp>
        <p:pic>
          <p:nvPicPr>
            <p:cNvPr id="16400" name="Picture 6"/>
            <p:cNvPicPr>
              <a:picLocks noChangeAspect="1" noChangeArrowheads="1"/>
            </p:cNvPicPr>
            <p:nvPr/>
          </p:nvPicPr>
          <p:blipFill>
            <a:blip r:embed="rId14" cstate="print"/>
            <a:srcRect/>
            <a:stretch>
              <a:fillRect/>
            </a:stretch>
          </p:blipFill>
          <p:spPr bwMode="auto">
            <a:xfrm>
              <a:off x="8467696" y="4303712"/>
              <a:ext cx="120679" cy="1147922"/>
            </a:xfrm>
            <a:prstGeom prst="rect">
              <a:avLst/>
            </a:prstGeom>
            <a:noFill/>
            <a:ln w="9525">
              <a:noFill/>
              <a:miter lim="800000"/>
              <a:headEnd/>
              <a:tailEnd/>
            </a:ln>
          </p:spPr>
        </p:pic>
        <p:sp>
          <p:nvSpPr>
            <p:cNvPr id="16401" name="TextBox 4"/>
            <p:cNvSpPr txBox="1">
              <a:spLocks noChangeArrowheads="1"/>
            </p:cNvSpPr>
            <p:nvPr/>
          </p:nvSpPr>
          <p:spPr bwMode="auto">
            <a:xfrm>
              <a:off x="8534400" y="4648200"/>
              <a:ext cx="481222" cy="307777"/>
            </a:xfrm>
            <a:prstGeom prst="rect">
              <a:avLst/>
            </a:prstGeom>
            <a:noFill/>
            <a:ln w="9525">
              <a:noFill/>
              <a:miter lim="800000"/>
              <a:headEnd/>
              <a:tailEnd/>
            </a:ln>
          </p:spPr>
          <p:txBody>
            <a:bodyPr wrap="none">
              <a:spAutoFit/>
            </a:bodyPr>
            <a:lstStyle/>
            <a:p>
              <a:pPr eaLnBrk="0" hangingPunct="0"/>
              <a:r>
                <a:rPr lang="en-US" sz="1400" b="1" i="1">
                  <a:solidFill>
                    <a:srgbClr val="FF0000"/>
                  </a:solidFill>
                  <a:latin typeface="Tahoma" pitchFamily="34" charset="0"/>
                </a:rPr>
                <a:t>K</a:t>
              </a:r>
              <a:r>
                <a:rPr lang="en-US" sz="1400" b="1" i="1" baseline="-25000">
                  <a:solidFill>
                    <a:srgbClr val="FF0000"/>
                  </a:solidFill>
                  <a:latin typeface="Tahoma" pitchFamily="34" charset="0"/>
                </a:rPr>
                <a:t>DP</a:t>
              </a:r>
            </a:p>
          </p:txBody>
        </p:sp>
      </p:grpSp>
      <p:sp>
        <p:nvSpPr>
          <p:cNvPr id="3" name="TextBox 2"/>
          <p:cNvSpPr txBox="1"/>
          <p:nvPr/>
        </p:nvSpPr>
        <p:spPr>
          <a:xfrm>
            <a:off x="4498173" y="5667934"/>
            <a:ext cx="549831" cy="261610"/>
          </a:xfrm>
          <a:prstGeom prst="rect">
            <a:avLst/>
          </a:prstGeom>
          <a:noFill/>
        </p:spPr>
        <p:txBody>
          <a:bodyPr wrap="none" lIns="0" rIns="0" rtlCol="0">
            <a:spAutoFit/>
          </a:bodyPr>
          <a:lstStyle/>
          <a:p>
            <a:pPr eaLnBrk="0" hangingPunct="0"/>
            <a:r>
              <a:rPr lang="en-US" sz="1100" dirty="0">
                <a:solidFill>
                  <a:srgbClr val="FF0000"/>
                </a:solidFill>
                <a:latin typeface="Tahoma" pitchFamily="34" charset="0"/>
              </a:rPr>
              <a:t>Too high</a:t>
            </a:r>
          </a:p>
        </p:txBody>
      </p:sp>
      <p:cxnSp>
        <p:nvCxnSpPr>
          <p:cNvPr id="5" name="Straight Arrow Connector 4"/>
          <p:cNvCxnSpPr/>
          <p:nvPr/>
        </p:nvCxnSpPr>
        <p:spPr>
          <a:xfrm flipH="1" flipV="1">
            <a:off x="4498173" y="5447310"/>
            <a:ext cx="41882" cy="2329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805083" y="3268642"/>
            <a:ext cx="697307" cy="1015663"/>
          </a:xfrm>
          <a:prstGeom prst="rect">
            <a:avLst/>
          </a:prstGeom>
          <a:noFill/>
        </p:spPr>
        <p:txBody>
          <a:bodyPr wrap="none" lIns="0" rIns="0" rtlCol="0">
            <a:spAutoFit/>
          </a:bodyPr>
          <a:lstStyle/>
          <a:p>
            <a:pPr eaLnBrk="0" hangingPunct="0"/>
            <a:r>
              <a:rPr lang="en-US" sz="1200" dirty="0">
                <a:solidFill>
                  <a:srgbClr val="FF0000"/>
                </a:solidFill>
                <a:latin typeface="Tahoma" pitchFamily="34" charset="0"/>
              </a:rPr>
              <a:t>Same </a:t>
            </a:r>
          </a:p>
          <a:p>
            <a:pPr eaLnBrk="0" hangingPunct="0"/>
            <a:r>
              <a:rPr lang="en-US" sz="1200" dirty="0">
                <a:solidFill>
                  <a:srgbClr val="FF0000"/>
                </a:solidFill>
                <a:latin typeface="Tahoma" pitchFamily="34" charset="0"/>
              </a:rPr>
              <a:t>pattern </a:t>
            </a:r>
          </a:p>
          <a:p>
            <a:pPr eaLnBrk="0" hangingPunct="0"/>
            <a:r>
              <a:rPr lang="en-US" sz="1200" dirty="0">
                <a:solidFill>
                  <a:srgbClr val="FF0000"/>
                </a:solidFill>
                <a:latin typeface="Tahoma" pitchFamily="34" charset="0"/>
              </a:rPr>
              <a:t>as Z – </a:t>
            </a:r>
          </a:p>
          <a:p>
            <a:pPr eaLnBrk="0" hangingPunct="0"/>
            <a:r>
              <a:rPr lang="en-US" sz="1200" dirty="0">
                <a:solidFill>
                  <a:srgbClr val="FF0000"/>
                </a:solidFill>
                <a:latin typeface="Tahoma" pitchFamily="34" charset="0"/>
              </a:rPr>
              <a:t>No unique</a:t>
            </a:r>
          </a:p>
          <a:p>
            <a:pPr eaLnBrk="0" hangingPunct="0"/>
            <a:r>
              <a:rPr lang="en-US" sz="1200" dirty="0">
                <a:solidFill>
                  <a:srgbClr val="FF0000"/>
                </a:solidFill>
                <a:latin typeface="Tahoma" pitchFamily="34" charset="0"/>
              </a:rPr>
              <a:t>   info</a:t>
            </a:r>
          </a:p>
        </p:txBody>
      </p:sp>
      <p:cxnSp>
        <p:nvCxnSpPr>
          <p:cNvPr id="8" name="Straight Arrow Connector 7"/>
          <p:cNvCxnSpPr/>
          <p:nvPr/>
        </p:nvCxnSpPr>
        <p:spPr>
          <a:xfrm flipH="1">
            <a:off x="4617572" y="3683582"/>
            <a:ext cx="155516" cy="11846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623155" y="3371155"/>
            <a:ext cx="713337" cy="430887"/>
          </a:xfrm>
          <a:prstGeom prst="rect">
            <a:avLst/>
          </a:prstGeom>
          <a:noFill/>
        </p:spPr>
        <p:txBody>
          <a:bodyPr wrap="none" lIns="0" rIns="0" rtlCol="0">
            <a:spAutoFit/>
          </a:bodyPr>
          <a:lstStyle/>
          <a:p>
            <a:pPr eaLnBrk="0" hangingPunct="0"/>
            <a:r>
              <a:rPr lang="en-US" sz="1100" dirty="0">
                <a:solidFill>
                  <a:srgbClr val="FF0000"/>
                </a:solidFill>
                <a:latin typeface="Tahoma" pitchFamily="34" charset="0"/>
              </a:rPr>
              <a:t>Effects of </a:t>
            </a:r>
          </a:p>
          <a:p>
            <a:pPr eaLnBrk="0" hangingPunct="0"/>
            <a:r>
              <a:rPr lang="en-US" sz="1100" dirty="0">
                <a:solidFill>
                  <a:srgbClr val="FF0000"/>
                </a:solidFill>
                <a:latin typeface="Tahoma" pitchFamily="34" charset="0"/>
              </a:rPr>
              <a:t>size sorting</a:t>
            </a:r>
          </a:p>
        </p:txBody>
      </p:sp>
      <p:cxnSp>
        <p:nvCxnSpPr>
          <p:cNvPr id="36" name="Straight Arrow Connector 35"/>
          <p:cNvCxnSpPr/>
          <p:nvPr/>
        </p:nvCxnSpPr>
        <p:spPr>
          <a:xfrm flipH="1">
            <a:off x="6423911" y="3735818"/>
            <a:ext cx="155516" cy="15925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767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idx="4294967295"/>
          </p:nvPr>
        </p:nvSpPr>
        <p:spPr>
          <a:xfrm>
            <a:off x="0" y="457200"/>
            <a:ext cx="9067800" cy="609600"/>
          </a:xfrm>
        </p:spPr>
        <p:txBody>
          <a:bodyPr/>
          <a:lstStyle/>
          <a:p>
            <a:pPr algn="ctr"/>
            <a:r>
              <a:rPr lang="en-US" sz="3200" dirty="0" smtClean="0">
                <a:solidFill>
                  <a:srgbClr val="FF0000"/>
                </a:solidFill>
              </a:rPr>
              <a:t>4D Ensemble </a:t>
            </a:r>
            <a:r>
              <a:rPr lang="en-US" sz="3200" dirty="0" err="1" smtClean="0">
                <a:solidFill>
                  <a:srgbClr val="FF0000"/>
                </a:solidFill>
              </a:rPr>
              <a:t>Kalman</a:t>
            </a:r>
            <a:r>
              <a:rPr lang="en-US" sz="3200" dirty="0" smtClean="0">
                <a:solidFill>
                  <a:srgbClr val="FF0000"/>
                </a:solidFill>
              </a:rPr>
              <a:t> Filter (4DEnKF/4DEnSRF)</a:t>
            </a:r>
            <a:endParaRPr lang="en-US" sz="3200" dirty="0">
              <a:solidFill>
                <a:srgbClr val="FF0000"/>
              </a:solidFill>
            </a:endParaRPr>
          </a:p>
        </p:txBody>
      </p:sp>
      <p:sp>
        <p:nvSpPr>
          <p:cNvPr id="103429" name="Oval 5"/>
          <p:cNvSpPr>
            <a:spLocks noChangeArrowheads="1"/>
          </p:cNvSpPr>
          <p:nvPr/>
        </p:nvSpPr>
        <p:spPr bwMode="auto">
          <a:xfrm>
            <a:off x="1371600" y="3020614"/>
            <a:ext cx="624681" cy="1672432"/>
          </a:xfrm>
          <a:prstGeom prst="ellipse">
            <a:avLst/>
          </a:prstGeom>
          <a:noFill/>
          <a:ln w="1905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31" name="Oval 7"/>
          <p:cNvSpPr>
            <a:spLocks noChangeArrowheads="1"/>
          </p:cNvSpPr>
          <p:nvPr/>
        </p:nvSpPr>
        <p:spPr bwMode="auto">
          <a:xfrm>
            <a:off x="3721099" y="2450305"/>
            <a:ext cx="802483" cy="2590800"/>
          </a:xfrm>
          <a:prstGeom prst="ellipse">
            <a:avLst/>
          </a:prstGeom>
          <a:noFill/>
          <a:ln w="1905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34" name="Oval 10"/>
          <p:cNvSpPr>
            <a:spLocks noChangeArrowheads="1"/>
          </p:cNvSpPr>
          <p:nvPr/>
        </p:nvSpPr>
        <p:spPr bwMode="auto">
          <a:xfrm>
            <a:off x="3886994" y="2997991"/>
            <a:ext cx="532606" cy="1585913"/>
          </a:xfrm>
          <a:prstGeom prst="ellipse">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45" name="AutoShape 21"/>
          <p:cNvSpPr>
            <a:spLocks noChangeArrowheads="1"/>
          </p:cNvSpPr>
          <p:nvPr/>
        </p:nvSpPr>
        <p:spPr bwMode="auto">
          <a:xfrm>
            <a:off x="1625203" y="3796505"/>
            <a:ext cx="96838" cy="98425"/>
          </a:xfrm>
          <a:prstGeom prst="flowChartSummingJunction">
            <a:avLst/>
          </a:prstGeom>
          <a:solidFill>
            <a:srgbClr val="FF0000"/>
          </a:solidFill>
          <a:ln w="9525">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46" name="AutoShape 22"/>
          <p:cNvSpPr>
            <a:spLocks noChangeArrowheads="1"/>
          </p:cNvSpPr>
          <p:nvPr/>
        </p:nvSpPr>
        <p:spPr bwMode="auto">
          <a:xfrm>
            <a:off x="4094162" y="3723479"/>
            <a:ext cx="96838" cy="98425"/>
          </a:xfrm>
          <a:prstGeom prst="flowChartSummingJunction">
            <a:avLst/>
          </a:prstGeom>
          <a:solidFill>
            <a:srgbClr val="0000FF"/>
          </a:solidFill>
          <a:ln w="9525">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47" name="AutoShape 23"/>
          <p:cNvSpPr>
            <a:spLocks noChangeArrowheads="1"/>
          </p:cNvSpPr>
          <p:nvPr/>
        </p:nvSpPr>
        <p:spPr bwMode="auto">
          <a:xfrm>
            <a:off x="4170362" y="3596480"/>
            <a:ext cx="96838" cy="98425"/>
          </a:xfrm>
          <a:prstGeom prst="flowChartSummingJunction">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48" name="AutoShape 24"/>
          <p:cNvSpPr>
            <a:spLocks noChangeArrowheads="1"/>
          </p:cNvSpPr>
          <p:nvPr/>
        </p:nvSpPr>
        <p:spPr bwMode="auto">
          <a:xfrm>
            <a:off x="1577578" y="3283742"/>
            <a:ext cx="85725" cy="84138"/>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49" name="AutoShape 25"/>
          <p:cNvSpPr>
            <a:spLocks noChangeArrowheads="1"/>
          </p:cNvSpPr>
          <p:nvPr/>
        </p:nvSpPr>
        <p:spPr bwMode="auto">
          <a:xfrm>
            <a:off x="4011613" y="2777330"/>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0" name="AutoShape 26"/>
          <p:cNvSpPr>
            <a:spLocks noChangeArrowheads="1"/>
          </p:cNvSpPr>
          <p:nvPr/>
        </p:nvSpPr>
        <p:spPr bwMode="auto">
          <a:xfrm>
            <a:off x="1739503" y="3447255"/>
            <a:ext cx="85725" cy="84137"/>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1" name="AutoShape 27"/>
          <p:cNvSpPr>
            <a:spLocks noChangeArrowheads="1"/>
          </p:cNvSpPr>
          <p:nvPr/>
        </p:nvSpPr>
        <p:spPr bwMode="auto">
          <a:xfrm>
            <a:off x="4257675" y="3307555"/>
            <a:ext cx="85725" cy="84138"/>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2" name="AutoShape 28"/>
          <p:cNvSpPr>
            <a:spLocks noChangeArrowheads="1"/>
          </p:cNvSpPr>
          <p:nvPr/>
        </p:nvSpPr>
        <p:spPr bwMode="auto">
          <a:xfrm>
            <a:off x="1815703" y="4042567"/>
            <a:ext cx="85725" cy="84138"/>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3" name="AutoShape 29"/>
          <p:cNvSpPr>
            <a:spLocks noChangeArrowheads="1"/>
          </p:cNvSpPr>
          <p:nvPr/>
        </p:nvSpPr>
        <p:spPr bwMode="auto">
          <a:xfrm>
            <a:off x="3876675" y="3924299"/>
            <a:ext cx="85725" cy="84138"/>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4" name="AutoShape 30"/>
          <p:cNvSpPr>
            <a:spLocks noChangeArrowheads="1"/>
          </p:cNvSpPr>
          <p:nvPr/>
        </p:nvSpPr>
        <p:spPr bwMode="auto">
          <a:xfrm>
            <a:off x="1501378" y="4128292"/>
            <a:ext cx="85725" cy="84138"/>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5" name="AutoShape 31"/>
          <p:cNvSpPr>
            <a:spLocks noChangeArrowheads="1"/>
          </p:cNvSpPr>
          <p:nvPr/>
        </p:nvSpPr>
        <p:spPr bwMode="auto">
          <a:xfrm>
            <a:off x="4105275" y="4423567"/>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6" name="AutoShape 32"/>
          <p:cNvSpPr>
            <a:spLocks noChangeArrowheads="1"/>
          </p:cNvSpPr>
          <p:nvPr/>
        </p:nvSpPr>
        <p:spPr bwMode="auto">
          <a:xfrm>
            <a:off x="1622028" y="4425155"/>
            <a:ext cx="85725" cy="84137"/>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7" name="AutoShape 33"/>
          <p:cNvSpPr>
            <a:spLocks noChangeArrowheads="1"/>
          </p:cNvSpPr>
          <p:nvPr/>
        </p:nvSpPr>
        <p:spPr bwMode="auto">
          <a:xfrm>
            <a:off x="4140200" y="4680742"/>
            <a:ext cx="85725" cy="84138"/>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58" name="AutoShape 34"/>
          <p:cNvSpPr>
            <a:spLocks noChangeArrowheads="1"/>
          </p:cNvSpPr>
          <p:nvPr/>
        </p:nvSpPr>
        <p:spPr bwMode="auto">
          <a:xfrm>
            <a:off x="4122738" y="3128166"/>
            <a:ext cx="85725" cy="84138"/>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59" name="AutoShape 35"/>
          <p:cNvSpPr>
            <a:spLocks noChangeArrowheads="1"/>
          </p:cNvSpPr>
          <p:nvPr/>
        </p:nvSpPr>
        <p:spPr bwMode="auto">
          <a:xfrm>
            <a:off x="4003675" y="3509167"/>
            <a:ext cx="85725" cy="84137"/>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60" name="AutoShape 36"/>
          <p:cNvSpPr>
            <a:spLocks noChangeArrowheads="1"/>
          </p:cNvSpPr>
          <p:nvPr/>
        </p:nvSpPr>
        <p:spPr bwMode="auto">
          <a:xfrm>
            <a:off x="4267200" y="3761580"/>
            <a:ext cx="85725" cy="84137"/>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61" name="AutoShape 37"/>
          <p:cNvSpPr>
            <a:spLocks noChangeArrowheads="1"/>
          </p:cNvSpPr>
          <p:nvPr/>
        </p:nvSpPr>
        <p:spPr bwMode="auto">
          <a:xfrm>
            <a:off x="4029075" y="4118766"/>
            <a:ext cx="85725" cy="84138"/>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62" name="AutoShape 38"/>
          <p:cNvSpPr>
            <a:spLocks noChangeArrowheads="1"/>
          </p:cNvSpPr>
          <p:nvPr/>
        </p:nvSpPr>
        <p:spPr bwMode="auto">
          <a:xfrm>
            <a:off x="7213600" y="3458367"/>
            <a:ext cx="85725" cy="84137"/>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63" name="AutoShape 39"/>
          <p:cNvSpPr>
            <a:spLocks noChangeArrowheads="1"/>
          </p:cNvSpPr>
          <p:nvPr/>
        </p:nvSpPr>
        <p:spPr bwMode="auto">
          <a:xfrm>
            <a:off x="4191000" y="4314030"/>
            <a:ext cx="85725" cy="84137"/>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64" name="AutoShape 40"/>
          <p:cNvSpPr>
            <a:spLocks noChangeArrowheads="1"/>
          </p:cNvSpPr>
          <p:nvPr/>
        </p:nvSpPr>
        <p:spPr bwMode="auto">
          <a:xfrm>
            <a:off x="6858000" y="3108322"/>
            <a:ext cx="85725" cy="84138"/>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65" name="AutoShape 41"/>
          <p:cNvSpPr>
            <a:spLocks noChangeArrowheads="1"/>
          </p:cNvSpPr>
          <p:nvPr/>
        </p:nvSpPr>
        <p:spPr bwMode="auto">
          <a:xfrm>
            <a:off x="6973889" y="4715668"/>
            <a:ext cx="85725" cy="84138"/>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66" name="AutoShape 42"/>
          <p:cNvSpPr>
            <a:spLocks noChangeArrowheads="1"/>
          </p:cNvSpPr>
          <p:nvPr/>
        </p:nvSpPr>
        <p:spPr bwMode="auto">
          <a:xfrm>
            <a:off x="6947694" y="4117973"/>
            <a:ext cx="85725" cy="84137"/>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67" name="AutoShape 43"/>
          <p:cNvSpPr>
            <a:spLocks noChangeArrowheads="1"/>
          </p:cNvSpPr>
          <p:nvPr/>
        </p:nvSpPr>
        <p:spPr bwMode="auto">
          <a:xfrm>
            <a:off x="7042151" y="2340768"/>
            <a:ext cx="85725" cy="84137"/>
          </a:xfrm>
          <a:prstGeom prst="flowChartConnector">
            <a:avLst/>
          </a:prstGeom>
          <a:solidFill>
            <a:srgbClr val="FF0000"/>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68" name="AutoShape 44"/>
          <p:cNvSpPr>
            <a:spLocks noChangeArrowheads="1"/>
          </p:cNvSpPr>
          <p:nvPr/>
        </p:nvSpPr>
        <p:spPr bwMode="auto">
          <a:xfrm>
            <a:off x="7042151" y="1959767"/>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69" name="AutoShape 45"/>
          <p:cNvSpPr>
            <a:spLocks noChangeArrowheads="1"/>
          </p:cNvSpPr>
          <p:nvPr/>
        </p:nvSpPr>
        <p:spPr bwMode="auto">
          <a:xfrm>
            <a:off x="6772275" y="3737767"/>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70" name="AutoShape 46"/>
          <p:cNvSpPr>
            <a:spLocks noChangeArrowheads="1"/>
          </p:cNvSpPr>
          <p:nvPr/>
        </p:nvSpPr>
        <p:spPr bwMode="auto">
          <a:xfrm>
            <a:off x="7139781" y="4509292"/>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71" name="AutoShape 47"/>
          <p:cNvSpPr>
            <a:spLocks noChangeArrowheads="1"/>
          </p:cNvSpPr>
          <p:nvPr/>
        </p:nvSpPr>
        <p:spPr bwMode="auto">
          <a:xfrm>
            <a:off x="6904831" y="5064917"/>
            <a:ext cx="85725" cy="84138"/>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72" name="AutoShape 48"/>
          <p:cNvSpPr>
            <a:spLocks noChangeArrowheads="1"/>
          </p:cNvSpPr>
          <p:nvPr/>
        </p:nvSpPr>
        <p:spPr bwMode="auto">
          <a:xfrm>
            <a:off x="7162800" y="2801539"/>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sp>
        <p:nvSpPr>
          <p:cNvPr id="103473" name="AutoShape 49"/>
          <p:cNvSpPr>
            <a:spLocks noChangeArrowheads="1"/>
          </p:cNvSpPr>
          <p:nvPr/>
        </p:nvSpPr>
        <p:spPr bwMode="auto">
          <a:xfrm>
            <a:off x="7256464" y="3785393"/>
            <a:ext cx="96838" cy="98425"/>
          </a:xfrm>
          <a:prstGeom prst="flowChartSummingJunction">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03474" name="AutoShape 50"/>
          <p:cNvSpPr>
            <a:spLocks noChangeArrowheads="1"/>
          </p:cNvSpPr>
          <p:nvPr/>
        </p:nvSpPr>
        <p:spPr bwMode="auto">
          <a:xfrm>
            <a:off x="7054057" y="3570385"/>
            <a:ext cx="96837" cy="98425"/>
          </a:xfrm>
          <a:prstGeom prst="flowChartSummingJunction">
            <a:avLst/>
          </a:prstGeom>
          <a:solidFill>
            <a:srgbClr val="0000FF"/>
          </a:solidFill>
          <a:ln w="9525">
            <a:solidFill>
              <a:schemeClr val="tx1"/>
            </a:solidFill>
            <a:round/>
            <a:headEnd/>
            <a:tailEnd/>
          </a:ln>
          <a:effectLst/>
          <a:extLst/>
        </p:spPr>
        <p:txBody>
          <a:bodyPr wrap="none" anchor="ctr"/>
          <a:lstStyle/>
          <a:p>
            <a:pPr eaLnBrk="0" hangingPunct="0"/>
            <a:endParaRPr lang="en-US" sz="1800">
              <a:solidFill>
                <a:srgbClr val="000000"/>
              </a:solidFill>
              <a:latin typeface="Tahoma" pitchFamily="34" charset="0"/>
            </a:endParaRPr>
          </a:p>
        </p:txBody>
      </p:sp>
      <p:grpSp>
        <p:nvGrpSpPr>
          <p:cNvPr id="100" name="Group 99"/>
          <p:cNvGrpSpPr/>
          <p:nvPr/>
        </p:nvGrpSpPr>
        <p:grpSpPr>
          <a:xfrm>
            <a:off x="1317228" y="2232817"/>
            <a:ext cx="740172" cy="522287"/>
            <a:chOff x="1317228" y="815977"/>
            <a:chExt cx="740172" cy="522287"/>
          </a:xfrm>
        </p:grpSpPr>
        <p:sp>
          <p:nvSpPr>
            <p:cNvPr id="103484"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1800" dirty="0" err="1">
                  <a:solidFill>
                    <a:srgbClr val="000000"/>
                  </a:solidFill>
                  <a:latin typeface="Tahoma" pitchFamily="34" charset="0"/>
                </a:rPr>
                <a:t>Obs</a:t>
              </a:r>
              <a:endParaRPr lang="en-US" sz="1800" dirty="0">
                <a:solidFill>
                  <a:srgbClr val="000000"/>
                </a:solidFill>
                <a:latin typeface="Tahoma" pitchFamily="34" charset="0"/>
              </a:endParaRPr>
            </a:p>
          </p:txBody>
        </p:sp>
        <p:sp>
          <p:nvSpPr>
            <p:cNvPr id="103485"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grpSp>
      <p:sp>
        <p:nvSpPr>
          <p:cNvPr id="103521" name="Text Box 97"/>
          <p:cNvSpPr txBox="1">
            <a:spLocks noChangeArrowheads="1"/>
          </p:cNvSpPr>
          <p:nvPr/>
        </p:nvSpPr>
        <p:spPr bwMode="auto">
          <a:xfrm>
            <a:off x="1358900" y="6415088"/>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800" b="1" i="1" dirty="0" smtClean="0">
                <a:solidFill>
                  <a:srgbClr val="000000"/>
                </a:solidFill>
                <a:latin typeface="Tahoma" pitchFamily="34" charset="0"/>
              </a:rPr>
              <a:t>t0</a:t>
            </a:r>
            <a:endParaRPr lang="en-US" sz="1800" b="1" i="1" dirty="0">
              <a:solidFill>
                <a:srgbClr val="000000"/>
              </a:solidFill>
              <a:latin typeface="Tahoma" pitchFamily="34" charset="0"/>
            </a:endParaRPr>
          </a:p>
        </p:txBody>
      </p:sp>
      <p:sp>
        <p:nvSpPr>
          <p:cNvPr id="128" name="Oval 7"/>
          <p:cNvSpPr>
            <a:spLocks noChangeArrowheads="1"/>
          </p:cNvSpPr>
          <p:nvPr/>
        </p:nvSpPr>
        <p:spPr bwMode="auto">
          <a:xfrm>
            <a:off x="2133600" y="2896788"/>
            <a:ext cx="613569" cy="1915716"/>
          </a:xfrm>
          <a:prstGeom prst="ellipse">
            <a:avLst/>
          </a:prstGeom>
          <a:noFill/>
          <a:ln w="1905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29" name="Oval 7"/>
          <p:cNvSpPr>
            <a:spLocks noChangeArrowheads="1"/>
          </p:cNvSpPr>
          <p:nvPr/>
        </p:nvSpPr>
        <p:spPr bwMode="auto">
          <a:xfrm>
            <a:off x="2895600" y="2655092"/>
            <a:ext cx="613569" cy="2312988"/>
          </a:xfrm>
          <a:prstGeom prst="ellipse">
            <a:avLst/>
          </a:prstGeom>
          <a:noFill/>
          <a:ln w="1905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30" name="Oval 7"/>
          <p:cNvSpPr>
            <a:spLocks noChangeArrowheads="1"/>
          </p:cNvSpPr>
          <p:nvPr/>
        </p:nvSpPr>
        <p:spPr bwMode="auto">
          <a:xfrm>
            <a:off x="4652964" y="2245518"/>
            <a:ext cx="802483" cy="2861468"/>
          </a:xfrm>
          <a:prstGeom prst="ellipse">
            <a:avLst/>
          </a:prstGeom>
          <a:noFill/>
          <a:ln w="1905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31" name="Oval 7"/>
          <p:cNvSpPr>
            <a:spLocks noChangeArrowheads="1"/>
          </p:cNvSpPr>
          <p:nvPr/>
        </p:nvSpPr>
        <p:spPr bwMode="auto">
          <a:xfrm>
            <a:off x="5572124" y="2001836"/>
            <a:ext cx="843757" cy="3367283"/>
          </a:xfrm>
          <a:prstGeom prst="ellipse">
            <a:avLst/>
          </a:prstGeom>
          <a:noFill/>
          <a:ln w="1905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132" name="Oval 7"/>
          <p:cNvSpPr>
            <a:spLocks noChangeArrowheads="1"/>
          </p:cNvSpPr>
          <p:nvPr/>
        </p:nvSpPr>
        <p:spPr bwMode="auto">
          <a:xfrm>
            <a:off x="6548834" y="1557439"/>
            <a:ext cx="1021560" cy="4078082"/>
          </a:xfrm>
          <a:prstGeom prst="ellipse">
            <a:avLst/>
          </a:prstGeom>
          <a:noFill/>
          <a:ln w="1905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sp>
        <p:nvSpPr>
          <p:cNvPr id="5" name="Freeform 4"/>
          <p:cNvSpPr/>
          <p:nvPr/>
        </p:nvSpPr>
        <p:spPr bwMode="auto">
          <a:xfrm>
            <a:off x="1625600" y="1979612"/>
            <a:ext cx="5502276" cy="1334292"/>
          </a:xfrm>
          <a:custGeom>
            <a:avLst/>
            <a:gdLst>
              <a:gd name="connsiteX0" fmla="*/ 0 w 5993426"/>
              <a:gd name="connsiteY0" fmla="*/ 1429933 h 1429933"/>
              <a:gd name="connsiteX1" fmla="*/ 850900 w 5993426"/>
              <a:gd name="connsiteY1" fmla="*/ 1290233 h 1429933"/>
              <a:gd name="connsiteX2" fmla="*/ 2451100 w 5993426"/>
              <a:gd name="connsiteY2" fmla="*/ 947333 h 1429933"/>
              <a:gd name="connsiteX3" fmla="*/ 5473700 w 5993426"/>
              <a:gd name="connsiteY3" fmla="*/ 121833 h 1429933"/>
              <a:gd name="connsiteX4" fmla="*/ 5969000 w 5993426"/>
              <a:gd name="connsiteY4" fmla="*/ 20233 h 14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426" h="1429933">
                <a:moveTo>
                  <a:pt x="0" y="1429933"/>
                </a:moveTo>
                <a:cubicBezTo>
                  <a:pt x="221191" y="1400299"/>
                  <a:pt x="442383" y="1370666"/>
                  <a:pt x="850900" y="1290233"/>
                </a:cubicBezTo>
                <a:cubicBezTo>
                  <a:pt x="1259417" y="1209800"/>
                  <a:pt x="1680634" y="1142066"/>
                  <a:pt x="2451100" y="947333"/>
                </a:cubicBezTo>
                <a:cubicBezTo>
                  <a:pt x="3221566" y="752600"/>
                  <a:pt x="4887383" y="276350"/>
                  <a:pt x="5473700" y="121833"/>
                </a:cubicBezTo>
                <a:cubicBezTo>
                  <a:pt x="6060017" y="-32684"/>
                  <a:pt x="6014508" y="-6226"/>
                  <a:pt x="5969000" y="20233"/>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9" name="Freeform 8"/>
          <p:cNvSpPr/>
          <p:nvPr/>
        </p:nvSpPr>
        <p:spPr bwMode="auto">
          <a:xfrm>
            <a:off x="1536700" y="4177504"/>
            <a:ext cx="5676900" cy="431800"/>
          </a:xfrm>
          <a:custGeom>
            <a:avLst/>
            <a:gdLst>
              <a:gd name="connsiteX0" fmla="*/ 0 w 5676900"/>
              <a:gd name="connsiteY0" fmla="*/ 0 h 431800"/>
              <a:gd name="connsiteX1" fmla="*/ 2451100 w 5676900"/>
              <a:gd name="connsiteY1" fmla="*/ 266700 h 431800"/>
              <a:gd name="connsiteX2" fmla="*/ 4368800 w 5676900"/>
              <a:gd name="connsiteY2" fmla="*/ 431800 h 431800"/>
              <a:gd name="connsiteX3" fmla="*/ 5676900 w 5676900"/>
              <a:gd name="connsiteY3" fmla="*/ 381000 h 431800"/>
              <a:gd name="connsiteX4" fmla="*/ 5676900 w 5676900"/>
              <a:gd name="connsiteY4" fmla="*/ 381000 h 43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00" h="431800">
                <a:moveTo>
                  <a:pt x="0" y="0"/>
                </a:moveTo>
                <a:lnTo>
                  <a:pt x="2451100" y="266700"/>
                </a:lnTo>
                <a:cubicBezTo>
                  <a:pt x="3179233" y="338667"/>
                  <a:pt x="3831167" y="412750"/>
                  <a:pt x="4368800" y="431800"/>
                </a:cubicBezTo>
                <a:lnTo>
                  <a:pt x="5676900" y="381000"/>
                </a:lnTo>
                <a:lnTo>
                  <a:pt x="5676900" y="381000"/>
                </a:ln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10" name="Freeform 9"/>
          <p:cNvSpPr/>
          <p:nvPr/>
        </p:nvSpPr>
        <p:spPr bwMode="auto">
          <a:xfrm>
            <a:off x="1689100" y="4469604"/>
            <a:ext cx="5270500" cy="660400"/>
          </a:xfrm>
          <a:custGeom>
            <a:avLst/>
            <a:gdLst>
              <a:gd name="connsiteX0" fmla="*/ 0 w 5270500"/>
              <a:gd name="connsiteY0" fmla="*/ 0 h 660400"/>
              <a:gd name="connsiteX1" fmla="*/ 2540000 w 5270500"/>
              <a:gd name="connsiteY1" fmla="*/ 266700 h 660400"/>
              <a:gd name="connsiteX2" fmla="*/ 5270500 w 5270500"/>
              <a:gd name="connsiteY2" fmla="*/ 660400 h 660400"/>
            </a:gdLst>
            <a:ahLst/>
            <a:cxnLst>
              <a:cxn ang="0">
                <a:pos x="connsiteX0" y="connsiteY0"/>
              </a:cxn>
              <a:cxn ang="0">
                <a:pos x="connsiteX1" y="connsiteY1"/>
              </a:cxn>
              <a:cxn ang="0">
                <a:pos x="connsiteX2" y="connsiteY2"/>
              </a:cxn>
            </a:cxnLst>
            <a:rect l="l" t="t" r="r" b="b"/>
            <a:pathLst>
              <a:path w="5270500" h="660400">
                <a:moveTo>
                  <a:pt x="0" y="0"/>
                </a:moveTo>
                <a:cubicBezTo>
                  <a:pt x="830791" y="78316"/>
                  <a:pt x="1661583" y="156633"/>
                  <a:pt x="2540000" y="266700"/>
                </a:cubicBezTo>
                <a:cubicBezTo>
                  <a:pt x="3418417" y="376767"/>
                  <a:pt x="4344458" y="518583"/>
                  <a:pt x="5270500" y="660400"/>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12" name="Freeform 11"/>
          <p:cNvSpPr/>
          <p:nvPr/>
        </p:nvSpPr>
        <p:spPr bwMode="auto">
          <a:xfrm>
            <a:off x="1778000" y="2856704"/>
            <a:ext cx="5461000" cy="635000"/>
          </a:xfrm>
          <a:custGeom>
            <a:avLst/>
            <a:gdLst>
              <a:gd name="connsiteX0" fmla="*/ 0 w 5461000"/>
              <a:gd name="connsiteY0" fmla="*/ 635000 h 635000"/>
              <a:gd name="connsiteX1" fmla="*/ 2298700 w 5461000"/>
              <a:gd name="connsiteY1" fmla="*/ 508000 h 635000"/>
              <a:gd name="connsiteX2" fmla="*/ 5461000 w 5461000"/>
              <a:gd name="connsiteY2" fmla="*/ 0 h 635000"/>
            </a:gdLst>
            <a:ahLst/>
            <a:cxnLst>
              <a:cxn ang="0">
                <a:pos x="connsiteX0" y="connsiteY0"/>
              </a:cxn>
              <a:cxn ang="0">
                <a:pos x="connsiteX1" y="connsiteY1"/>
              </a:cxn>
              <a:cxn ang="0">
                <a:pos x="connsiteX2" y="connsiteY2"/>
              </a:cxn>
            </a:cxnLst>
            <a:rect l="l" t="t" r="r" b="b"/>
            <a:pathLst>
              <a:path w="5461000" h="635000">
                <a:moveTo>
                  <a:pt x="0" y="635000"/>
                </a:moveTo>
                <a:cubicBezTo>
                  <a:pt x="694266" y="624416"/>
                  <a:pt x="1388533" y="613833"/>
                  <a:pt x="2298700" y="508000"/>
                </a:cubicBezTo>
                <a:cubicBezTo>
                  <a:pt x="3208867" y="402167"/>
                  <a:pt x="4334933" y="201083"/>
                  <a:pt x="5461000" y="0"/>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13" name="Freeform 12"/>
          <p:cNvSpPr/>
          <p:nvPr/>
        </p:nvSpPr>
        <p:spPr bwMode="auto">
          <a:xfrm>
            <a:off x="1905000" y="3771104"/>
            <a:ext cx="4927600" cy="304800"/>
          </a:xfrm>
          <a:custGeom>
            <a:avLst/>
            <a:gdLst>
              <a:gd name="connsiteX0" fmla="*/ 0 w 4927600"/>
              <a:gd name="connsiteY0" fmla="*/ 304800 h 304800"/>
              <a:gd name="connsiteX1" fmla="*/ 2311400 w 4927600"/>
              <a:gd name="connsiteY1" fmla="*/ 203200 h 304800"/>
              <a:gd name="connsiteX2" fmla="*/ 4927600 w 4927600"/>
              <a:gd name="connsiteY2" fmla="*/ 0 h 304800"/>
            </a:gdLst>
            <a:ahLst/>
            <a:cxnLst>
              <a:cxn ang="0">
                <a:pos x="connsiteX0" y="connsiteY0"/>
              </a:cxn>
              <a:cxn ang="0">
                <a:pos x="connsiteX1" y="connsiteY1"/>
              </a:cxn>
              <a:cxn ang="0">
                <a:pos x="connsiteX2" y="connsiteY2"/>
              </a:cxn>
            </a:cxnLst>
            <a:rect l="l" t="t" r="r" b="b"/>
            <a:pathLst>
              <a:path w="4927600" h="304800">
                <a:moveTo>
                  <a:pt x="0" y="304800"/>
                </a:moveTo>
                <a:lnTo>
                  <a:pt x="2311400" y="203200"/>
                </a:lnTo>
                <a:cubicBezTo>
                  <a:pt x="3132667" y="152400"/>
                  <a:pt x="4030133" y="76200"/>
                  <a:pt x="4927600" y="0"/>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14" name="Freeform 13"/>
          <p:cNvSpPr/>
          <p:nvPr/>
        </p:nvSpPr>
        <p:spPr bwMode="auto">
          <a:xfrm>
            <a:off x="4165600" y="2031204"/>
            <a:ext cx="4559300" cy="1130300"/>
          </a:xfrm>
          <a:custGeom>
            <a:avLst/>
            <a:gdLst>
              <a:gd name="connsiteX0" fmla="*/ 0 w 4559300"/>
              <a:gd name="connsiteY0" fmla="*/ 1130300 h 1130300"/>
              <a:gd name="connsiteX1" fmla="*/ 2959100 w 4559300"/>
              <a:gd name="connsiteY1" fmla="*/ 355600 h 1130300"/>
              <a:gd name="connsiteX2" fmla="*/ 4559300 w 4559300"/>
              <a:gd name="connsiteY2" fmla="*/ 0 h 1130300"/>
            </a:gdLst>
            <a:ahLst/>
            <a:cxnLst>
              <a:cxn ang="0">
                <a:pos x="connsiteX0" y="connsiteY0"/>
              </a:cxn>
              <a:cxn ang="0">
                <a:pos x="connsiteX1" y="connsiteY1"/>
              </a:cxn>
              <a:cxn ang="0">
                <a:pos x="connsiteX2" y="connsiteY2"/>
              </a:cxn>
            </a:cxnLst>
            <a:rect l="l" t="t" r="r" b="b"/>
            <a:pathLst>
              <a:path w="4559300" h="1130300">
                <a:moveTo>
                  <a:pt x="0" y="1130300"/>
                </a:moveTo>
                <a:lnTo>
                  <a:pt x="2959100" y="355600"/>
                </a:lnTo>
                <a:cubicBezTo>
                  <a:pt x="3718983" y="167217"/>
                  <a:pt x="4139141" y="83608"/>
                  <a:pt x="4559300" y="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15" name="Freeform 14"/>
          <p:cNvSpPr/>
          <p:nvPr/>
        </p:nvSpPr>
        <p:spPr bwMode="auto">
          <a:xfrm>
            <a:off x="4064000" y="2755104"/>
            <a:ext cx="4724400" cy="787400"/>
          </a:xfrm>
          <a:custGeom>
            <a:avLst/>
            <a:gdLst>
              <a:gd name="connsiteX0" fmla="*/ 0 w 4724400"/>
              <a:gd name="connsiteY0" fmla="*/ 787400 h 787400"/>
              <a:gd name="connsiteX1" fmla="*/ 2870200 w 4724400"/>
              <a:gd name="connsiteY1" fmla="*/ 406400 h 787400"/>
              <a:gd name="connsiteX2" fmla="*/ 4724400 w 4724400"/>
              <a:gd name="connsiteY2" fmla="*/ 0 h 787400"/>
            </a:gdLst>
            <a:ahLst/>
            <a:cxnLst>
              <a:cxn ang="0">
                <a:pos x="connsiteX0" y="connsiteY0"/>
              </a:cxn>
              <a:cxn ang="0">
                <a:pos x="connsiteX1" y="connsiteY1"/>
              </a:cxn>
              <a:cxn ang="0">
                <a:pos x="connsiteX2" y="connsiteY2"/>
              </a:cxn>
            </a:cxnLst>
            <a:rect l="l" t="t" r="r" b="b"/>
            <a:pathLst>
              <a:path w="4724400" h="787400">
                <a:moveTo>
                  <a:pt x="0" y="787400"/>
                </a:moveTo>
                <a:cubicBezTo>
                  <a:pt x="1041400" y="662516"/>
                  <a:pt x="2082800" y="537633"/>
                  <a:pt x="2870200" y="406400"/>
                </a:cubicBezTo>
                <a:cubicBezTo>
                  <a:pt x="3657600" y="275167"/>
                  <a:pt x="4191000" y="137583"/>
                  <a:pt x="4724400" y="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16" name="Freeform 15"/>
          <p:cNvSpPr/>
          <p:nvPr/>
        </p:nvSpPr>
        <p:spPr bwMode="auto">
          <a:xfrm>
            <a:off x="4318000" y="3480145"/>
            <a:ext cx="4432300" cy="316359"/>
          </a:xfrm>
          <a:custGeom>
            <a:avLst/>
            <a:gdLst>
              <a:gd name="connsiteX0" fmla="*/ 0 w 4432300"/>
              <a:gd name="connsiteY0" fmla="*/ 316359 h 316359"/>
              <a:gd name="connsiteX1" fmla="*/ 2933700 w 4432300"/>
              <a:gd name="connsiteY1" fmla="*/ 24259 h 316359"/>
              <a:gd name="connsiteX2" fmla="*/ 4432300 w 4432300"/>
              <a:gd name="connsiteY2" fmla="*/ 36959 h 316359"/>
            </a:gdLst>
            <a:ahLst/>
            <a:cxnLst>
              <a:cxn ang="0">
                <a:pos x="connsiteX0" y="connsiteY0"/>
              </a:cxn>
              <a:cxn ang="0">
                <a:pos x="connsiteX1" y="connsiteY1"/>
              </a:cxn>
              <a:cxn ang="0">
                <a:pos x="connsiteX2" y="connsiteY2"/>
              </a:cxn>
            </a:cxnLst>
            <a:rect l="l" t="t" r="r" b="b"/>
            <a:pathLst>
              <a:path w="4432300" h="316359">
                <a:moveTo>
                  <a:pt x="0" y="316359"/>
                </a:moveTo>
                <a:cubicBezTo>
                  <a:pt x="1097491" y="193592"/>
                  <a:pt x="2194983" y="70826"/>
                  <a:pt x="2933700" y="24259"/>
                </a:cubicBezTo>
                <a:cubicBezTo>
                  <a:pt x="3672417" y="-22308"/>
                  <a:pt x="4052358" y="7325"/>
                  <a:pt x="4432300" y="36959"/>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17" name="Freeform 16"/>
          <p:cNvSpPr/>
          <p:nvPr/>
        </p:nvSpPr>
        <p:spPr bwMode="auto">
          <a:xfrm>
            <a:off x="4076700" y="4164804"/>
            <a:ext cx="4648200" cy="127000"/>
          </a:xfrm>
          <a:custGeom>
            <a:avLst/>
            <a:gdLst>
              <a:gd name="connsiteX0" fmla="*/ 0 w 4648200"/>
              <a:gd name="connsiteY0" fmla="*/ 0 h 127000"/>
              <a:gd name="connsiteX1" fmla="*/ 2933700 w 4648200"/>
              <a:gd name="connsiteY1" fmla="*/ 0 h 127000"/>
              <a:gd name="connsiteX2" fmla="*/ 4648200 w 4648200"/>
              <a:gd name="connsiteY2" fmla="*/ 127000 h 127000"/>
            </a:gdLst>
            <a:ahLst/>
            <a:cxnLst>
              <a:cxn ang="0">
                <a:pos x="connsiteX0" y="connsiteY0"/>
              </a:cxn>
              <a:cxn ang="0">
                <a:pos x="connsiteX1" y="connsiteY1"/>
              </a:cxn>
              <a:cxn ang="0">
                <a:pos x="connsiteX2" y="connsiteY2"/>
              </a:cxn>
            </a:cxnLst>
            <a:rect l="l" t="t" r="r" b="b"/>
            <a:pathLst>
              <a:path w="4648200" h="127000">
                <a:moveTo>
                  <a:pt x="0" y="0"/>
                </a:moveTo>
                <a:lnTo>
                  <a:pt x="2933700" y="0"/>
                </a:lnTo>
                <a:cubicBezTo>
                  <a:pt x="3708400" y="21167"/>
                  <a:pt x="4178300" y="74083"/>
                  <a:pt x="4648200" y="12700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18" name="Freeform 17"/>
          <p:cNvSpPr/>
          <p:nvPr/>
        </p:nvSpPr>
        <p:spPr bwMode="auto">
          <a:xfrm>
            <a:off x="4254500" y="4355304"/>
            <a:ext cx="4508500" cy="863600"/>
          </a:xfrm>
          <a:custGeom>
            <a:avLst/>
            <a:gdLst>
              <a:gd name="connsiteX0" fmla="*/ 0 w 4508500"/>
              <a:gd name="connsiteY0" fmla="*/ 0 h 863600"/>
              <a:gd name="connsiteX1" fmla="*/ 2768600 w 4508500"/>
              <a:gd name="connsiteY1" fmla="*/ 419100 h 863600"/>
              <a:gd name="connsiteX2" fmla="*/ 4508500 w 4508500"/>
              <a:gd name="connsiteY2" fmla="*/ 863600 h 863600"/>
            </a:gdLst>
            <a:ahLst/>
            <a:cxnLst>
              <a:cxn ang="0">
                <a:pos x="connsiteX0" y="connsiteY0"/>
              </a:cxn>
              <a:cxn ang="0">
                <a:pos x="connsiteX1" y="connsiteY1"/>
              </a:cxn>
              <a:cxn ang="0">
                <a:pos x="connsiteX2" y="connsiteY2"/>
              </a:cxn>
            </a:cxnLst>
            <a:rect l="l" t="t" r="r" b="b"/>
            <a:pathLst>
              <a:path w="4508500" h="863600">
                <a:moveTo>
                  <a:pt x="0" y="0"/>
                </a:moveTo>
                <a:cubicBezTo>
                  <a:pt x="1008591" y="137583"/>
                  <a:pt x="2017183" y="275167"/>
                  <a:pt x="2768600" y="419100"/>
                </a:cubicBezTo>
                <a:cubicBezTo>
                  <a:pt x="3520017" y="563033"/>
                  <a:pt x="4014258" y="713316"/>
                  <a:pt x="4508500" y="86360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cxnSp>
        <p:nvCxnSpPr>
          <p:cNvPr id="20" name="Straight Connector 19"/>
          <p:cNvCxnSpPr/>
          <p:nvPr/>
        </p:nvCxnSpPr>
        <p:spPr bwMode="auto">
          <a:xfrm>
            <a:off x="2653308" y="366881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0" name="Straight Connector 149"/>
          <p:cNvCxnSpPr/>
          <p:nvPr/>
        </p:nvCxnSpPr>
        <p:spPr bwMode="auto">
          <a:xfrm>
            <a:off x="2590800" y="327580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4" name="Straight Connector 153"/>
          <p:cNvCxnSpPr/>
          <p:nvPr/>
        </p:nvCxnSpPr>
        <p:spPr bwMode="auto">
          <a:xfrm>
            <a:off x="2684661" y="3923504"/>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5" name="Straight Connector 154"/>
          <p:cNvCxnSpPr/>
          <p:nvPr/>
        </p:nvCxnSpPr>
        <p:spPr bwMode="auto">
          <a:xfrm>
            <a:off x="3360738" y="314811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6" name="Straight Connector 155"/>
          <p:cNvCxnSpPr/>
          <p:nvPr/>
        </p:nvCxnSpPr>
        <p:spPr bwMode="auto">
          <a:xfrm>
            <a:off x="3379986" y="355451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7" name="Straight Connector 156"/>
          <p:cNvCxnSpPr/>
          <p:nvPr/>
        </p:nvCxnSpPr>
        <p:spPr bwMode="auto">
          <a:xfrm>
            <a:off x="3415308" y="3895824"/>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8" name="Straight Connector 157"/>
          <p:cNvCxnSpPr/>
          <p:nvPr/>
        </p:nvCxnSpPr>
        <p:spPr bwMode="auto">
          <a:xfrm>
            <a:off x="3383955" y="427841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9" name="Straight Connector 158"/>
          <p:cNvCxnSpPr/>
          <p:nvPr/>
        </p:nvCxnSpPr>
        <p:spPr bwMode="auto">
          <a:xfrm>
            <a:off x="3355777" y="456733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0" name="Straight Connector 159"/>
          <p:cNvCxnSpPr/>
          <p:nvPr/>
        </p:nvCxnSpPr>
        <p:spPr bwMode="auto">
          <a:xfrm>
            <a:off x="4310062" y="4680742"/>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1" name="Straight Connector 160"/>
          <p:cNvCxnSpPr/>
          <p:nvPr/>
        </p:nvCxnSpPr>
        <p:spPr bwMode="auto">
          <a:xfrm>
            <a:off x="2606477" y="4469604"/>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2" name="Straight Connector 161"/>
          <p:cNvCxnSpPr/>
          <p:nvPr/>
        </p:nvCxnSpPr>
        <p:spPr bwMode="auto">
          <a:xfrm>
            <a:off x="2617986" y="420211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3" name="Straight Connector 162"/>
          <p:cNvCxnSpPr/>
          <p:nvPr/>
        </p:nvCxnSpPr>
        <p:spPr bwMode="auto">
          <a:xfrm>
            <a:off x="5320509" y="4008437"/>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4" name="Straight Connector 163"/>
          <p:cNvCxnSpPr/>
          <p:nvPr/>
        </p:nvCxnSpPr>
        <p:spPr bwMode="auto">
          <a:xfrm>
            <a:off x="5358609" y="3509167"/>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5" name="Straight Connector 164"/>
          <p:cNvCxnSpPr/>
          <p:nvPr/>
        </p:nvCxnSpPr>
        <p:spPr bwMode="auto">
          <a:xfrm>
            <a:off x="5340152" y="3003152"/>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6" name="Straight Connector 165"/>
          <p:cNvCxnSpPr/>
          <p:nvPr/>
        </p:nvCxnSpPr>
        <p:spPr bwMode="auto">
          <a:xfrm>
            <a:off x="5246291" y="2616992"/>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7" name="Straight Connector 166"/>
          <p:cNvCxnSpPr/>
          <p:nvPr/>
        </p:nvCxnSpPr>
        <p:spPr bwMode="auto">
          <a:xfrm>
            <a:off x="4311650" y="4299742"/>
            <a:ext cx="290512" cy="43656"/>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8" name="Straight Connector 167"/>
          <p:cNvCxnSpPr/>
          <p:nvPr/>
        </p:nvCxnSpPr>
        <p:spPr bwMode="auto">
          <a:xfrm>
            <a:off x="4375150" y="4062411"/>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9" name="Straight Connector 168"/>
          <p:cNvCxnSpPr/>
          <p:nvPr/>
        </p:nvCxnSpPr>
        <p:spPr bwMode="auto">
          <a:xfrm>
            <a:off x="4348162" y="3638324"/>
            <a:ext cx="286345" cy="25724"/>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0" name="Straight Connector 169"/>
          <p:cNvCxnSpPr/>
          <p:nvPr/>
        </p:nvCxnSpPr>
        <p:spPr bwMode="auto">
          <a:xfrm flipV="1">
            <a:off x="4328902" y="3220242"/>
            <a:ext cx="222858" cy="10001"/>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1" name="Straight Connector 170"/>
          <p:cNvCxnSpPr/>
          <p:nvPr/>
        </p:nvCxnSpPr>
        <p:spPr bwMode="auto">
          <a:xfrm>
            <a:off x="4348162" y="282614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5" name="Straight Connector 174"/>
          <p:cNvCxnSpPr/>
          <p:nvPr/>
        </p:nvCxnSpPr>
        <p:spPr bwMode="auto">
          <a:xfrm>
            <a:off x="6303169" y="402510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6" name="Straight Connector 175"/>
          <p:cNvCxnSpPr/>
          <p:nvPr/>
        </p:nvCxnSpPr>
        <p:spPr bwMode="auto">
          <a:xfrm>
            <a:off x="6303169" y="3399631"/>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7" name="Straight Connector 176"/>
          <p:cNvCxnSpPr/>
          <p:nvPr/>
        </p:nvCxnSpPr>
        <p:spPr bwMode="auto">
          <a:xfrm>
            <a:off x="6228159" y="282614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8" name="Straight Connector 177"/>
          <p:cNvCxnSpPr/>
          <p:nvPr/>
        </p:nvCxnSpPr>
        <p:spPr bwMode="auto">
          <a:xfrm>
            <a:off x="6144617" y="2382836"/>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9" name="Straight Connector 178"/>
          <p:cNvCxnSpPr/>
          <p:nvPr/>
        </p:nvCxnSpPr>
        <p:spPr bwMode="auto">
          <a:xfrm>
            <a:off x="5210971" y="4757737"/>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0" name="Straight Connector 179"/>
          <p:cNvCxnSpPr/>
          <p:nvPr/>
        </p:nvCxnSpPr>
        <p:spPr bwMode="auto">
          <a:xfrm>
            <a:off x="5299871" y="4364036"/>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1" name="Straight Connector 180"/>
          <p:cNvCxnSpPr/>
          <p:nvPr/>
        </p:nvCxnSpPr>
        <p:spPr bwMode="auto">
          <a:xfrm>
            <a:off x="6186885" y="4950618"/>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2" name="Straight Connector 181"/>
          <p:cNvCxnSpPr/>
          <p:nvPr/>
        </p:nvCxnSpPr>
        <p:spPr bwMode="auto">
          <a:xfrm>
            <a:off x="6257528" y="4464842"/>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3" name="Straight Connector 182"/>
          <p:cNvCxnSpPr/>
          <p:nvPr/>
        </p:nvCxnSpPr>
        <p:spPr bwMode="auto">
          <a:xfrm>
            <a:off x="7353302" y="3685477"/>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4" name="Straight Connector 183"/>
          <p:cNvCxnSpPr/>
          <p:nvPr/>
        </p:nvCxnSpPr>
        <p:spPr bwMode="auto">
          <a:xfrm>
            <a:off x="7299325" y="2885676"/>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5" name="Straight Connector 184"/>
          <p:cNvCxnSpPr/>
          <p:nvPr/>
        </p:nvCxnSpPr>
        <p:spPr bwMode="auto">
          <a:xfrm>
            <a:off x="7423944" y="4693046"/>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6" name="Straight Connector 185"/>
          <p:cNvCxnSpPr/>
          <p:nvPr/>
        </p:nvCxnSpPr>
        <p:spPr bwMode="auto">
          <a:xfrm>
            <a:off x="7520782" y="4008437"/>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7" name="Straight Connector 186"/>
          <p:cNvCxnSpPr/>
          <p:nvPr/>
        </p:nvCxnSpPr>
        <p:spPr bwMode="auto">
          <a:xfrm>
            <a:off x="7520782" y="330755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8" name="Straight Connector 187"/>
          <p:cNvCxnSpPr/>
          <p:nvPr/>
        </p:nvCxnSpPr>
        <p:spPr bwMode="auto">
          <a:xfrm>
            <a:off x="7426921" y="2583654"/>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90" name="Straight Connector 189"/>
          <p:cNvCxnSpPr/>
          <p:nvPr/>
        </p:nvCxnSpPr>
        <p:spPr bwMode="auto">
          <a:xfrm>
            <a:off x="7273133" y="442515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grpSp>
        <p:nvGrpSpPr>
          <p:cNvPr id="226" name="Group 225"/>
          <p:cNvGrpSpPr/>
          <p:nvPr/>
        </p:nvGrpSpPr>
        <p:grpSpPr>
          <a:xfrm>
            <a:off x="2038350" y="2080417"/>
            <a:ext cx="740172" cy="522287"/>
            <a:chOff x="1317228" y="815977"/>
            <a:chExt cx="740172" cy="522287"/>
          </a:xfrm>
        </p:grpSpPr>
        <p:sp>
          <p:nvSpPr>
            <p:cNvPr id="227"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1800" dirty="0" err="1">
                  <a:solidFill>
                    <a:srgbClr val="000000"/>
                  </a:solidFill>
                  <a:latin typeface="Tahoma" pitchFamily="34" charset="0"/>
                </a:rPr>
                <a:t>Obs</a:t>
              </a:r>
              <a:endParaRPr lang="en-US" sz="1800" dirty="0">
                <a:solidFill>
                  <a:srgbClr val="000000"/>
                </a:solidFill>
                <a:latin typeface="Tahoma" pitchFamily="34" charset="0"/>
              </a:endParaRPr>
            </a:p>
          </p:txBody>
        </p:sp>
        <p:sp>
          <p:nvSpPr>
            <p:cNvPr id="228"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grpSp>
      <p:grpSp>
        <p:nvGrpSpPr>
          <p:cNvPr id="232" name="Group 231"/>
          <p:cNvGrpSpPr/>
          <p:nvPr/>
        </p:nvGrpSpPr>
        <p:grpSpPr>
          <a:xfrm>
            <a:off x="6663333" y="1066800"/>
            <a:ext cx="740172" cy="522287"/>
            <a:chOff x="1317228" y="815977"/>
            <a:chExt cx="740172" cy="522287"/>
          </a:xfrm>
        </p:grpSpPr>
        <p:sp>
          <p:nvSpPr>
            <p:cNvPr id="233"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1800" dirty="0" err="1">
                  <a:solidFill>
                    <a:srgbClr val="000000"/>
                  </a:solidFill>
                  <a:latin typeface="Tahoma" pitchFamily="34" charset="0"/>
                </a:rPr>
                <a:t>Obs</a:t>
              </a:r>
              <a:endParaRPr lang="en-US" sz="1800" dirty="0">
                <a:solidFill>
                  <a:srgbClr val="000000"/>
                </a:solidFill>
                <a:latin typeface="Tahoma" pitchFamily="34" charset="0"/>
              </a:endParaRPr>
            </a:p>
          </p:txBody>
        </p:sp>
        <p:sp>
          <p:nvSpPr>
            <p:cNvPr id="234"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grpSp>
      <p:grpSp>
        <p:nvGrpSpPr>
          <p:cNvPr id="235" name="Group 234"/>
          <p:cNvGrpSpPr/>
          <p:nvPr/>
        </p:nvGrpSpPr>
        <p:grpSpPr>
          <a:xfrm>
            <a:off x="3755628" y="1775617"/>
            <a:ext cx="740172" cy="522287"/>
            <a:chOff x="1317228" y="815977"/>
            <a:chExt cx="740172" cy="522287"/>
          </a:xfrm>
        </p:grpSpPr>
        <p:sp>
          <p:nvSpPr>
            <p:cNvPr id="236"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1800" dirty="0" err="1">
                  <a:solidFill>
                    <a:srgbClr val="000000"/>
                  </a:solidFill>
                  <a:latin typeface="Tahoma" pitchFamily="34" charset="0"/>
                </a:rPr>
                <a:t>Obs</a:t>
              </a:r>
              <a:endParaRPr lang="en-US" sz="1800" dirty="0">
                <a:solidFill>
                  <a:srgbClr val="000000"/>
                </a:solidFill>
                <a:latin typeface="Tahoma" pitchFamily="34" charset="0"/>
              </a:endParaRPr>
            </a:p>
          </p:txBody>
        </p:sp>
        <p:sp>
          <p:nvSpPr>
            <p:cNvPr id="237"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grpSp>
      <p:grpSp>
        <p:nvGrpSpPr>
          <p:cNvPr id="238" name="Group 237"/>
          <p:cNvGrpSpPr/>
          <p:nvPr/>
        </p:nvGrpSpPr>
        <p:grpSpPr>
          <a:xfrm>
            <a:off x="4658521" y="1535904"/>
            <a:ext cx="740172" cy="522287"/>
            <a:chOff x="1317228" y="815977"/>
            <a:chExt cx="740172" cy="522287"/>
          </a:xfrm>
        </p:grpSpPr>
        <p:sp>
          <p:nvSpPr>
            <p:cNvPr id="239"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1800" dirty="0" err="1">
                  <a:solidFill>
                    <a:srgbClr val="000000"/>
                  </a:solidFill>
                  <a:latin typeface="Tahoma" pitchFamily="34" charset="0"/>
                </a:rPr>
                <a:t>Obs</a:t>
              </a:r>
              <a:endParaRPr lang="en-US" sz="1800" dirty="0">
                <a:solidFill>
                  <a:srgbClr val="000000"/>
                </a:solidFill>
                <a:latin typeface="Tahoma" pitchFamily="34" charset="0"/>
              </a:endParaRPr>
            </a:p>
          </p:txBody>
        </p:sp>
        <p:sp>
          <p:nvSpPr>
            <p:cNvPr id="240"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grpSp>
      <p:grpSp>
        <p:nvGrpSpPr>
          <p:cNvPr id="241" name="Group 240"/>
          <p:cNvGrpSpPr/>
          <p:nvPr/>
        </p:nvGrpSpPr>
        <p:grpSpPr>
          <a:xfrm>
            <a:off x="5584428" y="1379537"/>
            <a:ext cx="740172" cy="522287"/>
            <a:chOff x="1317228" y="815977"/>
            <a:chExt cx="740172" cy="522287"/>
          </a:xfrm>
        </p:grpSpPr>
        <p:sp>
          <p:nvSpPr>
            <p:cNvPr id="242"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1800" dirty="0" err="1">
                  <a:solidFill>
                    <a:srgbClr val="000000"/>
                  </a:solidFill>
                  <a:latin typeface="Tahoma" pitchFamily="34" charset="0"/>
                </a:rPr>
                <a:t>Obs</a:t>
              </a:r>
              <a:endParaRPr lang="en-US" sz="1800" dirty="0">
                <a:solidFill>
                  <a:srgbClr val="000000"/>
                </a:solidFill>
                <a:latin typeface="Tahoma" pitchFamily="34" charset="0"/>
              </a:endParaRPr>
            </a:p>
          </p:txBody>
        </p:sp>
        <p:sp>
          <p:nvSpPr>
            <p:cNvPr id="243"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grpSp>
      <p:grpSp>
        <p:nvGrpSpPr>
          <p:cNvPr id="244" name="Group 243"/>
          <p:cNvGrpSpPr/>
          <p:nvPr/>
        </p:nvGrpSpPr>
        <p:grpSpPr>
          <a:xfrm>
            <a:off x="2841228" y="1928017"/>
            <a:ext cx="740172" cy="522287"/>
            <a:chOff x="1317228" y="815977"/>
            <a:chExt cx="740172" cy="522287"/>
          </a:xfrm>
        </p:grpSpPr>
        <p:sp>
          <p:nvSpPr>
            <p:cNvPr id="245"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1800" dirty="0" err="1">
                  <a:solidFill>
                    <a:srgbClr val="000000"/>
                  </a:solidFill>
                  <a:latin typeface="Tahoma" pitchFamily="34" charset="0"/>
                </a:rPr>
                <a:t>Obs</a:t>
              </a:r>
              <a:endParaRPr lang="en-US" sz="1800" dirty="0">
                <a:solidFill>
                  <a:srgbClr val="000000"/>
                </a:solidFill>
                <a:latin typeface="Tahoma" pitchFamily="34" charset="0"/>
              </a:endParaRPr>
            </a:p>
          </p:txBody>
        </p:sp>
        <p:sp>
          <p:nvSpPr>
            <p:cNvPr id="246"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1800">
                <a:solidFill>
                  <a:srgbClr val="000000"/>
                </a:solidFill>
                <a:latin typeface="Tahoma" pitchFamily="34" charset="0"/>
              </a:endParaRPr>
            </a:p>
          </p:txBody>
        </p:sp>
      </p:grpSp>
      <p:cxnSp>
        <p:nvCxnSpPr>
          <p:cNvPr id="107" name="Straight Connector 106"/>
          <p:cNvCxnSpPr/>
          <p:nvPr/>
        </p:nvCxnSpPr>
        <p:spPr bwMode="auto">
          <a:xfrm>
            <a:off x="1675332" y="5966618"/>
            <a:ext cx="0" cy="41910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54" name="Straight Connector 253"/>
          <p:cNvCxnSpPr/>
          <p:nvPr/>
        </p:nvCxnSpPr>
        <p:spPr bwMode="auto">
          <a:xfrm>
            <a:off x="7070603" y="5953918"/>
            <a:ext cx="0" cy="419101"/>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55" name="Text Box 97"/>
          <p:cNvSpPr txBox="1">
            <a:spLocks noChangeArrowheads="1"/>
          </p:cNvSpPr>
          <p:nvPr/>
        </p:nvSpPr>
        <p:spPr bwMode="auto">
          <a:xfrm>
            <a:off x="6654205" y="6374606"/>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800" b="1" i="1" dirty="0" smtClean="0">
                <a:solidFill>
                  <a:srgbClr val="000000"/>
                </a:solidFill>
                <a:latin typeface="Tahoma" pitchFamily="34" charset="0"/>
              </a:rPr>
              <a:t>t1</a:t>
            </a:r>
            <a:endParaRPr lang="en-US" sz="1800" b="1" i="1" dirty="0">
              <a:solidFill>
                <a:srgbClr val="000000"/>
              </a:solidFill>
              <a:latin typeface="Tahoma" pitchFamily="34" charset="0"/>
            </a:endParaRPr>
          </a:p>
        </p:txBody>
      </p:sp>
      <p:cxnSp>
        <p:nvCxnSpPr>
          <p:cNvPr id="112" name="Straight Arrow Connector 111"/>
          <p:cNvCxnSpPr/>
          <p:nvPr/>
        </p:nvCxnSpPr>
        <p:spPr bwMode="auto">
          <a:xfrm>
            <a:off x="1707753" y="6163468"/>
            <a:ext cx="5362850" cy="0"/>
          </a:xfrm>
          <a:prstGeom prst="straightConnector1">
            <a:avLst/>
          </a:prstGeom>
          <a:solidFill>
            <a:schemeClr val="accent1"/>
          </a:solidFill>
          <a:ln w="38100" cap="flat" cmpd="sng" algn="ctr">
            <a:solidFill>
              <a:schemeClr val="tx1"/>
            </a:solidFill>
            <a:prstDash val="solid"/>
            <a:round/>
            <a:headEnd type="arrow"/>
            <a:tailEnd type="arrow"/>
          </a:ln>
          <a:effectLst/>
        </p:spPr>
      </p:cxnSp>
      <p:sp>
        <p:nvSpPr>
          <p:cNvPr id="262" name="TextBox 261"/>
          <p:cNvSpPr txBox="1"/>
          <p:nvPr/>
        </p:nvSpPr>
        <p:spPr>
          <a:xfrm>
            <a:off x="2209800" y="6163766"/>
            <a:ext cx="2983509" cy="461665"/>
          </a:xfrm>
          <a:prstGeom prst="rect">
            <a:avLst/>
          </a:prstGeom>
          <a:noFill/>
        </p:spPr>
        <p:txBody>
          <a:bodyPr wrap="none" rtlCol="0">
            <a:spAutoFit/>
          </a:bodyPr>
          <a:lstStyle/>
          <a:p>
            <a:r>
              <a:rPr lang="en-US" dirty="0" smtClean="0">
                <a:solidFill>
                  <a:srgbClr val="000000"/>
                </a:solidFill>
              </a:rPr>
              <a:t>One assimilation cycle</a:t>
            </a:r>
            <a:endParaRPr lang="en-US" dirty="0">
              <a:solidFill>
                <a:srgbClr val="000000"/>
              </a:solidFill>
            </a:endParaRPr>
          </a:p>
        </p:txBody>
      </p:sp>
      <p:sp>
        <p:nvSpPr>
          <p:cNvPr id="2" name="TextBox 1"/>
          <p:cNvSpPr txBox="1"/>
          <p:nvPr/>
        </p:nvSpPr>
        <p:spPr>
          <a:xfrm>
            <a:off x="2841030" y="5367585"/>
            <a:ext cx="1951175" cy="461665"/>
          </a:xfrm>
          <a:prstGeom prst="rect">
            <a:avLst/>
          </a:prstGeom>
          <a:noFill/>
        </p:spPr>
        <p:txBody>
          <a:bodyPr wrap="none" rtlCol="0">
            <a:spAutoFit/>
          </a:bodyPr>
          <a:lstStyle/>
          <a:p>
            <a:r>
              <a:rPr lang="en-US" dirty="0" smtClean="0">
                <a:solidFill>
                  <a:srgbClr val="FF0000"/>
                </a:solidFill>
              </a:rPr>
              <a:t>State updating</a:t>
            </a:r>
            <a:endParaRPr lang="en-US" dirty="0">
              <a:solidFill>
                <a:srgbClr val="FF0000"/>
              </a:solidFill>
            </a:endParaRPr>
          </a:p>
        </p:txBody>
      </p:sp>
      <p:cxnSp>
        <p:nvCxnSpPr>
          <p:cNvPr id="8" name="Straight Arrow Connector 7"/>
          <p:cNvCxnSpPr/>
          <p:nvPr/>
        </p:nvCxnSpPr>
        <p:spPr bwMode="auto">
          <a:xfrm flipV="1">
            <a:off x="3701554" y="4551361"/>
            <a:ext cx="392608" cy="935039"/>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3" name="TextBox 2"/>
          <p:cNvSpPr txBox="1"/>
          <p:nvPr/>
        </p:nvSpPr>
        <p:spPr>
          <a:xfrm>
            <a:off x="1125919" y="0"/>
            <a:ext cx="6454011" cy="461665"/>
          </a:xfrm>
          <a:prstGeom prst="rect">
            <a:avLst/>
          </a:prstGeom>
          <a:noFill/>
        </p:spPr>
        <p:txBody>
          <a:bodyPr wrap="none" rtlCol="0">
            <a:spAutoFit/>
          </a:bodyPr>
          <a:lstStyle/>
          <a:p>
            <a:r>
              <a:rPr lang="en-US" dirty="0" smtClean="0">
                <a:solidFill>
                  <a:srgbClr val="000000"/>
                </a:solidFill>
              </a:rPr>
              <a:t>Phased array radars can provide fast volume scans </a:t>
            </a:r>
            <a:endParaRPr lang="en-US" dirty="0">
              <a:solidFill>
                <a:srgbClr val="000000"/>
              </a:solidFill>
            </a:endParaRPr>
          </a:p>
        </p:txBody>
      </p:sp>
      <p:sp>
        <p:nvSpPr>
          <p:cNvPr id="4" name="TextBox 3"/>
          <p:cNvSpPr txBox="1"/>
          <p:nvPr/>
        </p:nvSpPr>
        <p:spPr>
          <a:xfrm>
            <a:off x="416281" y="1094958"/>
            <a:ext cx="2723438" cy="338554"/>
          </a:xfrm>
          <a:prstGeom prst="rect">
            <a:avLst/>
          </a:prstGeom>
          <a:noFill/>
        </p:spPr>
        <p:txBody>
          <a:bodyPr wrap="none" rtlCol="0">
            <a:spAutoFit/>
          </a:bodyPr>
          <a:lstStyle/>
          <a:p>
            <a:r>
              <a:rPr lang="en-US" sz="1600" dirty="0" smtClean="0">
                <a:solidFill>
                  <a:srgbClr val="FF0000"/>
                </a:solidFill>
              </a:rPr>
              <a:t>Wang, Xue and Min (2012 QJ)</a:t>
            </a:r>
            <a:endParaRPr lang="en-US" sz="1600" dirty="0">
              <a:solidFill>
                <a:srgbClr val="FF0000"/>
              </a:solidFill>
            </a:endParaRPr>
          </a:p>
        </p:txBody>
      </p:sp>
    </p:spTree>
    <p:extLst>
      <p:ext uri="{BB962C8B-B14F-4D97-AF65-F5344CB8AC3E}">
        <p14:creationId xmlns:p14="http://schemas.microsoft.com/office/powerpoint/2010/main" val="3606221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792162"/>
          </a:xfrm>
        </p:spPr>
        <p:txBody>
          <a:bodyPr/>
          <a:lstStyle/>
          <a:p>
            <a:r>
              <a:rPr lang="en-US" kern="0" dirty="0" smtClean="0">
                <a:solidFill>
                  <a:srgbClr val="FF0000"/>
                </a:solidFill>
              </a:rPr>
              <a:t>4D Asynchronous EnSRF (4DEnSRF)</a:t>
            </a:r>
            <a:endParaRPr lang="en-US" dirty="0"/>
          </a:p>
        </p:txBody>
      </p:sp>
      <p:sp>
        <p:nvSpPr>
          <p:cNvPr id="3" name="Content Placeholder 2"/>
          <p:cNvSpPr>
            <a:spLocks noGrp="1"/>
          </p:cNvSpPr>
          <p:nvPr>
            <p:ph idx="1"/>
          </p:nvPr>
        </p:nvSpPr>
        <p:spPr>
          <a:xfrm>
            <a:off x="228600" y="990600"/>
            <a:ext cx="8686800" cy="3483273"/>
          </a:xfrm>
        </p:spPr>
        <p:txBody>
          <a:bodyPr/>
          <a:lstStyle/>
          <a:p>
            <a:r>
              <a:rPr lang="en-US" dirty="0" smtClean="0"/>
              <a:t>Motivation</a:t>
            </a:r>
          </a:p>
          <a:p>
            <a:pPr lvl="1"/>
            <a:r>
              <a:rPr lang="en-US" sz="2400" dirty="0" smtClean="0"/>
              <a:t>High-frequency EnKF DA is costly, given that data I/O can cost &gt;80% overall (reading and writing of ensembles).</a:t>
            </a:r>
          </a:p>
          <a:p>
            <a:pPr lvl="1"/>
            <a:endParaRPr lang="en-US" sz="1100" dirty="0" smtClean="0"/>
          </a:p>
          <a:p>
            <a:pPr lvl="1"/>
            <a:r>
              <a:rPr lang="en-US" sz="2400" dirty="0" smtClean="0"/>
              <a:t>4D extension of EnKF requires fewer cycles while still using </a:t>
            </a:r>
            <a:r>
              <a:rPr lang="en-US" sz="2400" dirty="0" err="1" smtClean="0"/>
              <a:t>obs</a:t>
            </a:r>
            <a:r>
              <a:rPr lang="en-US" sz="2400" dirty="0" smtClean="0"/>
              <a:t> at their correct times </a:t>
            </a:r>
          </a:p>
          <a:p>
            <a:pPr lvl="1"/>
            <a:endParaRPr lang="en-US" sz="1200" dirty="0" smtClean="0"/>
          </a:p>
          <a:p>
            <a:pPr lvl="1"/>
            <a:r>
              <a:rPr lang="en-US" sz="2400" dirty="0" smtClean="0"/>
              <a:t>Implemented based on the serial EnSRF algorithm</a:t>
            </a:r>
            <a:r>
              <a:rPr lang="en-US" sz="2400" dirty="0"/>
              <a:t> </a:t>
            </a:r>
            <a:r>
              <a:rPr lang="en-US" sz="2400" dirty="0" smtClean="0"/>
              <a:t>in the ARPS EnKF framework – 4DEnSRF</a:t>
            </a:r>
          </a:p>
          <a:p>
            <a:pPr marL="457200" lvl="1" indent="0">
              <a:buNone/>
            </a:pPr>
            <a:endParaRPr lang="en-US" sz="2400" dirty="0" smtClean="0"/>
          </a:p>
          <a:p>
            <a:pPr lvl="1"/>
            <a:r>
              <a:rPr lang="en-US" sz="2400" dirty="0" smtClean="0"/>
              <a:t>Forecast model used was WRF-ARW.</a:t>
            </a:r>
            <a:endParaRPr lang="en-US" sz="2400" dirty="0"/>
          </a:p>
        </p:txBody>
      </p:sp>
      <p:sp>
        <p:nvSpPr>
          <p:cNvPr id="4" name="TextBox 3"/>
          <p:cNvSpPr txBox="1"/>
          <p:nvPr/>
        </p:nvSpPr>
        <p:spPr>
          <a:xfrm>
            <a:off x="2971800" y="5867400"/>
            <a:ext cx="3620607" cy="369332"/>
          </a:xfrm>
          <a:prstGeom prst="rect">
            <a:avLst/>
          </a:prstGeom>
          <a:noFill/>
        </p:spPr>
        <p:txBody>
          <a:bodyPr wrap="none" lIns="0" rIns="0" rtlCol="0">
            <a:spAutoFit/>
          </a:bodyPr>
          <a:lstStyle/>
          <a:p>
            <a:r>
              <a:rPr lang="en-US" sz="1800" dirty="0">
                <a:solidFill>
                  <a:srgbClr val="0000FF"/>
                </a:solidFill>
                <a:latin typeface="Arial" pitchFamily="34" charset="0"/>
              </a:rPr>
              <a:t>Wang, Xue and Min </a:t>
            </a:r>
            <a:r>
              <a:rPr lang="en-US" sz="1800" dirty="0" smtClean="0">
                <a:solidFill>
                  <a:srgbClr val="0000FF"/>
                </a:solidFill>
                <a:latin typeface="Arial" pitchFamily="34" charset="0"/>
              </a:rPr>
              <a:t>(QJRMS 2012</a:t>
            </a:r>
            <a:r>
              <a:rPr lang="en-US" sz="1800" dirty="0">
                <a:solidFill>
                  <a:srgbClr val="0000FF"/>
                </a:solidFill>
                <a:latin typeface="Arial" pitchFamily="34" charset="0"/>
              </a:rPr>
              <a:t>)</a:t>
            </a:r>
          </a:p>
        </p:txBody>
      </p:sp>
    </p:spTree>
    <p:extLst>
      <p:ext uri="{BB962C8B-B14F-4D97-AF65-F5344CB8AC3E}">
        <p14:creationId xmlns:p14="http://schemas.microsoft.com/office/powerpoint/2010/main" val="1737869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TextBox 32"/>
          <p:cNvSpPr txBox="1">
            <a:spLocks noChangeArrowheads="1"/>
          </p:cNvSpPr>
          <p:nvPr/>
        </p:nvSpPr>
        <p:spPr bwMode="auto">
          <a:xfrm>
            <a:off x="381000" y="3200400"/>
            <a:ext cx="4114800" cy="533400"/>
          </a:xfrm>
          <a:prstGeom prst="rect">
            <a:avLst/>
          </a:prstGeom>
          <a:noFill/>
          <a:ln w="9525">
            <a:noFill/>
            <a:miter lim="800000"/>
            <a:headEnd/>
            <a:tailEnd/>
          </a:ln>
        </p:spPr>
        <p:txBody>
          <a:bodyPr>
            <a:spAutoFit/>
          </a:bodyPr>
          <a:lstStyle/>
          <a:p>
            <a:r>
              <a:rPr lang="en-US" sz="1400">
                <a:solidFill>
                  <a:srgbClr val="0000FF"/>
                </a:solidFill>
                <a:latin typeface="Arial" pitchFamily="34" charset="0"/>
              </a:rPr>
              <a:t>t</a:t>
            </a:r>
            <a:r>
              <a:rPr lang="en-US" sz="1400" baseline="-25000">
                <a:solidFill>
                  <a:srgbClr val="0000FF"/>
                </a:solidFill>
                <a:latin typeface="Arial" pitchFamily="34" charset="0"/>
              </a:rPr>
              <a:t>a</a:t>
            </a:r>
            <a:r>
              <a:rPr lang="en-US" sz="1400">
                <a:solidFill>
                  <a:srgbClr val="0000FF"/>
                </a:solidFill>
                <a:latin typeface="Arial" pitchFamily="34" charset="0"/>
              </a:rPr>
              <a:t>: time of analysis,       </a:t>
            </a:r>
            <a:r>
              <a:rPr lang="el-GR" sz="1400">
                <a:solidFill>
                  <a:srgbClr val="0000FF"/>
                </a:solidFill>
                <a:latin typeface="Arial" pitchFamily="34" charset="0"/>
              </a:rPr>
              <a:t>Δ</a:t>
            </a:r>
            <a:r>
              <a:rPr lang="en-US" sz="1400">
                <a:solidFill>
                  <a:srgbClr val="0000FF"/>
                </a:solidFill>
                <a:latin typeface="Arial" pitchFamily="34" charset="0"/>
              </a:rPr>
              <a:t>t: analysis time interval,     t</a:t>
            </a:r>
            <a:r>
              <a:rPr lang="en-US" sz="1400" baseline="-25000">
                <a:solidFill>
                  <a:srgbClr val="0000FF"/>
                </a:solidFill>
                <a:latin typeface="Arial" pitchFamily="34" charset="0"/>
              </a:rPr>
              <a:t>o</a:t>
            </a:r>
            <a:r>
              <a:rPr lang="en-US" sz="1400">
                <a:solidFill>
                  <a:srgbClr val="0000FF"/>
                </a:solidFill>
                <a:latin typeface="Arial" pitchFamily="34" charset="0"/>
              </a:rPr>
              <a:t>: time of observation</a:t>
            </a:r>
          </a:p>
        </p:txBody>
      </p:sp>
      <p:sp>
        <p:nvSpPr>
          <p:cNvPr id="39" name="Title 1"/>
          <p:cNvSpPr txBox="1">
            <a:spLocks/>
          </p:cNvSpPr>
          <p:nvPr/>
        </p:nvSpPr>
        <p:spPr>
          <a:xfrm>
            <a:off x="76200" y="152400"/>
            <a:ext cx="8991600" cy="685800"/>
          </a:xfrm>
          <a:prstGeom prst="rect">
            <a:avLst/>
          </a:prstGeom>
        </p:spPr>
        <p:txBody>
          <a:bodyPr/>
          <a:lstStyle/>
          <a:p>
            <a:pPr algn="ctr" eaLnBrk="0" hangingPunct="0">
              <a:defRPr/>
            </a:pPr>
            <a:r>
              <a:rPr lang="en-US" sz="3200" kern="0" dirty="0" smtClean="0">
                <a:solidFill>
                  <a:srgbClr val="FF0000"/>
                </a:solidFill>
                <a:latin typeface="Calibri"/>
              </a:rPr>
              <a:t>4DEnKF </a:t>
            </a:r>
            <a:r>
              <a:rPr lang="en-US" sz="3200" kern="0" dirty="0">
                <a:solidFill>
                  <a:srgbClr val="FF0000"/>
                </a:solidFill>
                <a:latin typeface="Calibri"/>
              </a:rPr>
              <a:t>vs. </a:t>
            </a:r>
            <a:r>
              <a:rPr lang="en-US" sz="3200" kern="0" dirty="0" smtClean="0">
                <a:solidFill>
                  <a:srgbClr val="FF0000"/>
                </a:solidFill>
                <a:latin typeface="Calibri"/>
              </a:rPr>
              <a:t>Regular </a:t>
            </a:r>
            <a:r>
              <a:rPr lang="en-US" sz="3200" kern="0" dirty="0" err="1" smtClean="0">
                <a:solidFill>
                  <a:srgbClr val="FF0000"/>
                </a:solidFill>
                <a:latin typeface="Calibri"/>
              </a:rPr>
              <a:t>EnKF</a:t>
            </a:r>
            <a:endParaRPr lang="en-US" sz="3200" kern="0" dirty="0">
              <a:solidFill>
                <a:srgbClr val="FF0000"/>
              </a:solidFill>
              <a:latin typeface="Calibri"/>
            </a:endParaRPr>
          </a:p>
        </p:txBody>
      </p:sp>
      <p:sp>
        <p:nvSpPr>
          <p:cNvPr id="43" name="TextBox 44"/>
          <p:cNvSpPr txBox="1">
            <a:spLocks noChangeArrowheads="1"/>
          </p:cNvSpPr>
          <p:nvPr/>
        </p:nvSpPr>
        <p:spPr bwMode="auto">
          <a:xfrm>
            <a:off x="304800" y="923925"/>
            <a:ext cx="4114800" cy="646113"/>
          </a:xfrm>
          <a:prstGeom prst="rect">
            <a:avLst/>
          </a:prstGeom>
          <a:noFill/>
          <a:ln w="9525">
            <a:noFill/>
            <a:miter lim="800000"/>
            <a:headEnd/>
            <a:tailEnd/>
          </a:ln>
        </p:spPr>
        <p:txBody>
          <a:bodyPr lIns="0" rIns="0">
            <a:spAutoFit/>
          </a:bodyPr>
          <a:lstStyle/>
          <a:p>
            <a:pPr>
              <a:defRPr/>
            </a:pPr>
            <a:r>
              <a:rPr lang="en-US" sz="1800" dirty="0">
                <a:solidFill>
                  <a:srgbClr val="FF0000"/>
                </a:solidFill>
                <a:latin typeface="Calibri"/>
              </a:rPr>
              <a:t>EnKF</a:t>
            </a:r>
            <a:r>
              <a:rPr lang="en-US" sz="1800" dirty="0">
                <a:solidFill>
                  <a:prstClr val="black"/>
                </a:solidFill>
                <a:latin typeface="Calibri"/>
              </a:rPr>
              <a:t>: Observation are assumed to be taken at the assimilation </a:t>
            </a:r>
            <a:r>
              <a:rPr lang="en-US" sz="1800" dirty="0" smtClean="0">
                <a:solidFill>
                  <a:prstClr val="black"/>
                </a:solidFill>
                <a:latin typeface="Calibri"/>
              </a:rPr>
              <a:t>time, like 3DVAR.</a:t>
            </a:r>
            <a:endParaRPr lang="en-US" sz="1800" dirty="0">
              <a:solidFill>
                <a:prstClr val="black"/>
              </a:solidFill>
              <a:latin typeface="Calibri"/>
            </a:endParaRPr>
          </a:p>
        </p:txBody>
      </p:sp>
      <p:grpSp>
        <p:nvGrpSpPr>
          <p:cNvPr id="3077" name="Group 68"/>
          <p:cNvGrpSpPr>
            <a:grpSpLocks/>
          </p:cNvGrpSpPr>
          <p:nvPr/>
        </p:nvGrpSpPr>
        <p:grpSpPr bwMode="auto">
          <a:xfrm>
            <a:off x="228600" y="1520825"/>
            <a:ext cx="4114800" cy="1527175"/>
            <a:chOff x="228600" y="1520825"/>
            <a:chExt cx="4114800" cy="1527175"/>
          </a:xfrm>
        </p:grpSpPr>
        <p:sp>
          <p:nvSpPr>
            <p:cNvPr id="3114" name="TextBox 16"/>
            <p:cNvSpPr txBox="1">
              <a:spLocks noChangeArrowheads="1"/>
            </p:cNvSpPr>
            <p:nvPr/>
          </p:nvSpPr>
          <p:spPr bwMode="auto">
            <a:xfrm>
              <a:off x="1981200" y="2786352"/>
              <a:ext cx="317716" cy="261648"/>
            </a:xfrm>
            <a:prstGeom prst="rect">
              <a:avLst/>
            </a:prstGeom>
            <a:noFill/>
            <a:ln w="9525">
              <a:noFill/>
              <a:miter lim="800000"/>
              <a:headEnd/>
              <a:tailEnd/>
            </a:ln>
          </p:spPr>
          <p:txBody>
            <a:bodyPr wrap="none">
              <a:spAutoFit/>
            </a:bodyPr>
            <a:lstStyle/>
            <a:p>
              <a:r>
                <a:rPr lang="el-GR" sz="1100">
                  <a:solidFill>
                    <a:srgbClr val="0000FF"/>
                  </a:solidFill>
                  <a:latin typeface="Arial" pitchFamily="34" charset="0"/>
                </a:rPr>
                <a:t>Δ</a:t>
              </a:r>
              <a:r>
                <a:rPr lang="en-US" sz="1100">
                  <a:solidFill>
                    <a:srgbClr val="0000FF"/>
                  </a:solidFill>
                  <a:latin typeface="Arial" pitchFamily="34" charset="0"/>
                </a:rPr>
                <a:t>t</a:t>
              </a:r>
            </a:p>
          </p:txBody>
        </p:sp>
        <p:cxnSp>
          <p:nvCxnSpPr>
            <p:cNvPr id="3115" name="Straight Arrow Connector 13"/>
            <p:cNvCxnSpPr>
              <a:cxnSpLocks noChangeShapeType="1"/>
            </p:cNvCxnSpPr>
            <p:nvPr/>
          </p:nvCxnSpPr>
          <p:spPr bwMode="auto">
            <a:xfrm>
              <a:off x="1219200" y="2816412"/>
              <a:ext cx="1828800" cy="1588"/>
            </a:xfrm>
            <a:prstGeom prst="straightConnector1">
              <a:avLst/>
            </a:prstGeom>
            <a:noFill/>
            <a:ln w="9525" algn="ctr">
              <a:solidFill>
                <a:srgbClr val="006666"/>
              </a:solidFill>
              <a:round/>
              <a:headEnd type="arrow" w="med" len="med"/>
              <a:tailEnd type="arrow" w="med" len="med"/>
            </a:ln>
          </p:spPr>
        </p:cxnSp>
        <p:cxnSp>
          <p:nvCxnSpPr>
            <p:cNvPr id="3116" name="Straight Connector 2"/>
            <p:cNvCxnSpPr>
              <a:cxnSpLocks noChangeShapeType="1"/>
            </p:cNvCxnSpPr>
            <p:nvPr/>
          </p:nvCxnSpPr>
          <p:spPr bwMode="auto">
            <a:xfrm>
              <a:off x="228600" y="2319552"/>
              <a:ext cx="4114800" cy="0"/>
            </a:xfrm>
            <a:prstGeom prst="line">
              <a:avLst/>
            </a:prstGeom>
            <a:noFill/>
            <a:ln w="50800" algn="ctr">
              <a:solidFill>
                <a:srgbClr val="006666"/>
              </a:solidFill>
              <a:round/>
              <a:headEnd/>
              <a:tailEnd type="arrow" w="med" len="med"/>
            </a:ln>
          </p:spPr>
        </p:cxnSp>
        <p:cxnSp>
          <p:nvCxnSpPr>
            <p:cNvPr id="3117" name="Straight Connector 4"/>
            <p:cNvCxnSpPr>
              <a:cxnSpLocks noChangeShapeType="1"/>
            </p:cNvCxnSpPr>
            <p:nvPr/>
          </p:nvCxnSpPr>
          <p:spPr bwMode="auto">
            <a:xfrm rot="5400000">
              <a:off x="240472" y="2319552"/>
              <a:ext cx="244593" cy="0"/>
            </a:xfrm>
            <a:prstGeom prst="line">
              <a:avLst/>
            </a:prstGeom>
            <a:noFill/>
            <a:ln w="25400" algn="ctr">
              <a:solidFill>
                <a:srgbClr val="006666"/>
              </a:solidFill>
              <a:round/>
              <a:headEnd/>
              <a:tailEnd/>
            </a:ln>
          </p:spPr>
        </p:cxnSp>
        <p:cxnSp>
          <p:nvCxnSpPr>
            <p:cNvPr id="3118" name="Straight Connector 5"/>
            <p:cNvCxnSpPr>
              <a:cxnSpLocks noChangeShapeType="1"/>
            </p:cNvCxnSpPr>
            <p:nvPr/>
          </p:nvCxnSpPr>
          <p:spPr bwMode="auto">
            <a:xfrm rot="5400000">
              <a:off x="1984674" y="2319552"/>
              <a:ext cx="244593" cy="0"/>
            </a:xfrm>
            <a:prstGeom prst="line">
              <a:avLst/>
            </a:prstGeom>
            <a:noFill/>
            <a:ln w="25400" algn="ctr">
              <a:solidFill>
                <a:srgbClr val="006666"/>
              </a:solidFill>
              <a:round/>
              <a:headEnd/>
              <a:tailEnd/>
            </a:ln>
          </p:spPr>
        </p:cxnSp>
        <p:cxnSp>
          <p:nvCxnSpPr>
            <p:cNvPr id="3119" name="Straight Connector 6"/>
            <p:cNvCxnSpPr>
              <a:cxnSpLocks noChangeShapeType="1"/>
            </p:cNvCxnSpPr>
            <p:nvPr/>
          </p:nvCxnSpPr>
          <p:spPr bwMode="auto">
            <a:xfrm rot="5400000">
              <a:off x="3773600" y="2319552"/>
              <a:ext cx="244593" cy="0"/>
            </a:xfrm>
            <a:prstGeom prst="line">
              <a:avLst/>
            </a:prstGeom>
            <a:noFill/>
            <a:ln w="25400" algn="ctr">
              <a:solidFill>
                <a:srgbClr val="006666"/>
              </a:solidFill>
              <a:round/>
              <a:headEnd/>
              <a:tailEnd/>
            </a:ln>
          </p:spPr>
        </p:cxnSp>
        <p:cxnSp>
          <p:nvCxnSpPr>
            <p:cNvPr id="3120" name="Straight Connector 7"/>
            <p:cNvCxnSpPr>
              <a:cxnSpLocks noChangeShapeType="1"/>
            </p:cNvCxnSpPr>
            <p:nvPr/>
          </p:nvCxnSpPr>
          <p:spPr bwMode="auto">
            <a:xfrm rot="5400000">
              <a:off x="1134934" y="2319552"/>
              <a:ext cx="244593" cy="0"/>
            </a:xfrm>
            <a:prstGeom prst="line">
              <a:avLst/>
            </a:prstGeom>
            <a:noFill/>
            <a:ln w="50800" algn="ctr">
              <a:solidFill>
                <a:srgbClr val="FF0000"/>
              </a:solidFill>
              <a:round/>
              <a:headEnd/>
              <a:tailEnd/>
            </a:ln>
          </p:spPr>
        </p:cxnSp>
        <p:cxnSp>
          <p:nvCxnSpPr>
            <p:cNvPr id="3121" name="Straight Connector 8"/>
            <p:cNvCxnSpPr>
              <a:cxnSpLocks noChangeShapeType="1"/>
            </p:cNvCxnSpPr>
            <p:nvPr/>
          </p:nvCxnSpPr>
          <p:spPr bwMode="auto">
            <a:xfrm rot="5400000">
              <a:off x="2923860" y="2319552"/>
              <a:ext cx="244593" cy="0"/>
            </a:xfrm>
            <a:prstGeom prst="line">
              <a:avLst/>
            </a:prstGeom>
            <a:noFill/>
            <a:ln w="50800" algn="ctr">
              <a:solidFill>
                <a:srgbClr val="FF0000"/>
              </a:solidFill>
              <a:round/>
              <a:headEnd/>
              <a:tailEnd/>
            </a:ln>
          </p:spPr>
        </p:cxnSp>
        <p:sp>
          <p:nvSpPr>
            <p:cNvPr id="3122" name="TextBox 10"/>
            <p:cNvSpPr txBox="1">
              <a:spLocks noChangeArrowheads="1"/>
            </p:cNvSpPr>
            <p:nvPr/>
          </p:nvSpPr>
          <p:spPr bwMode="auto">
            <a:xfrm>
              <a:off x="1123062" y="2438452"/>
              <a:ext cx="392994" cy="338736"/>
            </a:xfrm>
            <a:prstGeom prst="rect">
              <a:avLst/>
            </a:prstGeom>
            <a:noFill/>
            <a:ln w="9525">
              <a:noFill/>
              <a:miter lim="800000"/>
              <a:headEnd/>
              <a:tailEnd/>
            </a:ln>
          </p:spPr>
          <p:txBody>
            <a:bodyPr wrap="none">
              <a:spAutoFit/>
            </a:bodyPr>
            <a:lstStyle/>
            <a:p>
              <a:r>
                <a:rPr lang="en-US" sz="1600">
                  <a:solidFill>
                    <a:srgbClr val="0000FF"/>
                  </a:solidFill>
                  <a:latin typeface="Arial" pitchFamily="34" charset="0"/>
                </a:rPr>
                <a:t>t</a:t>
              </a:r>
              <a:r>
                <a:rPr lang="en-US" sz="1600" baseline="-25000">
                  <a:solidFill>
                    <a:srgbClr val="0000FF"/>
                  </a:solidFill>
                  <a:latin typeface="Arial" pitchFamily="34" charset="0"/>
                </a:rPr>
                <a:t>a1</a:t>
              </a:r>
            </a:p>
          </p:txBody>
        </p:sp>
        <p:sp>
          <p:nvSpPr>
            <p:cNvPr id="3123" name="TextBox 11"/>
            <p:cNvSpPr txBox="1">
              <a:spLocks noChangeArrowheads="1"/>
            </p:cNvSpPr>
            <p:nvPr/>
          </p:nvSpPr>
          <p:spPr bwMode="auto">
            <a:xfrm>
              <a:off x="2911988" y="2438452"/>
              <a:ext cx="392994" cy="338736"/>
            </a:xfrm>
            <a:prstGeom prst="rect">
              <a:avLst/>
            </a:prstGeom>
            <a:noFill/>
            <a:ln w="9525">
              <a:noFill/>
              <a:miter lim="800000"/>
              <a:headEnd/>
              <a:tailEnd/>
            </a:ln>
          </p:spPr>
          <p:txBody>
            <a:bodyPr wrap="none">
              <a:spAutoFit/>
            </a:bodyPr>
            <a:lstStyle/>
            <a:p>
              <a:r>
                <a:rPr lang="en-US" sz="1600">
                  <a:solidFill>
                    <a:srgbClr val="0000FF"/>
                  </a:solidFill>
                  <a:latin typeface="Arial" pitchFamily="34" charset="0"/>
                </a:rPr>
                <a:t>t</a:t>
              </a:r>
              <a:r>
                <a:rPr lang="en-US" sz="1600" baseline="-25000">
                  <a:solidFill>
                    <a:srgbClr val="0000FF"/>
                  </a:solidFill>
                  <a:latin typeface="Arial" pitchFamily="34" charset="0"/>
                </a:rPr>
                <a:t>a2</a:t>
              </a:r>
            </a:p>
          </p:txBody>
        </p:sp>
        <p:sp>
          <p:nvSpPr>
            <p:cNvPr id="3124" name="TextBox 17"/>
            <p:cNvSpPr txBox="1">
              <a:spLocks noChangeArrowheads="1"/>
            </p:cNvSpPr>
            <p:nvPr/>
          </p:nvSpPr>
          <p:spPr bwMode="auto">
            <a:xfrm>
              <a:off x="381000" y="1520825"/>
              <a:ext cx="360939" cy="261751"/>
            </a:xfrm>
            <a:prstGeom prst="rect">
              <a:avLst/>
            </a:prstGeom>
            <a:noFill/>
            <a:ln w="9525">
              <a:noFill/>
              <a:miter lim="800000"/>
              <a:headEnd/>
              <a:tailEnd/>
            </a:ln>
          </p:spPr>
          <p:txBody>
            <a:bodyPr wrap="none">
              <a:spAutoFit/>
            </a:bodyPr>
            <a:lstStyle/>
            <a:p>
              <a:r>
                <a:rPr lang="en-US" sz="1100">
                  <a:solidFill>
                    <a:srgbClr val="FF0000"/>
                  </a:solidFill>
                  <a:latin typeface="Arial" pitchFamily="34" charset="0"/>
                </a:rPr>
                <a:t>y</a:t>
              </a:r>
              <a:r>
                <a:rPr lang="en-US" sz="1100" baseline="-25000">
                  <a:solidFill>
                    <a:srgbClr val="FF0000"/>
                  </a:solidFill>
                  <a:latin typeface="Arial" pitchFamily="34" charset="0"/>
                </a:rPr>
                <a:t>o1</a:t>
              </a:r>
            </a:p>
          </p:txBody>
        </p:sp>
        <p:sp>
          <p:nvSpPr>
            <p:cNvPr id="3125" name="TextBox 18"/>
            <p:cNvSpPr txBox="1">
              <a:spLocks noChangeArrowheads="1"/>
            </p:cNvSpPr>
            <p:nvPr/>
          </p:nvSpPr>
          <p:spPr bwMode="auto">
            <a:xfrm>
              <a:off x="838200" y="1520825"/>
              <a:ext cx="360939" cy="261751"/>
            </a:xfrm>
            <a:prstGeom prst="rect">
              <a:avLst/>
            </a:prstGeom>
            <a:noFill/>
            <a:ln w="9525">
              <a:noFill/>
              <a:miter lim="800000"/>
              <a:headEnd/>
              <a:tailEnd/>
            </a:ln>
          </p:spPr>
          <p:txBody>
            <a:bodyPr wrap="none">
              <a:spAutoFit/>
            </a:bodyPr>
            <a:lstStyle/>
            <a:p>
              <a:r>
                <a:rPr lang="en-US" sz="1100">
                  <a:solidFill>
                    <a:srgbClr val="FF0000"/>
                  </a:solidFill>
                  <a:latin typeface="Arial" pitchFamily="34" charset="0"/>
                </a:rPr>
                <a:t>y</a:t>
              </a:r>
              <a:r>
                <a:rPr lang="en-US" sz="1100" baseline="-25000">
                  <a:solidFill>
                    <a:srgbClr val="FF0000"/>
                  </a:solidFill>
                  <a:latin typeface="Arial" pitchFamily="34" charset="0"/>
                </a:rPr>
                <a:t>o2</a:t>
              </a:r>
            </a:p>
          </p:txBody>
        </p:sp>
        <p:sp>
          <p:nvSpPr>
            <p:cNvPr id="3126" name="TextBox 19"/>
            <p:cNvSpPr txBox="1">
              <a:spLocks noChangeArrowheads="1"/>
            </p:cNvSpPr>
            <p:nvPr/>
          </p:nvSpPr>
          <p:spPr bwMode="auto">
            <a:xfrm>
              <a:off x="1295400" y="1520825"/>
              <a:ext cx="360939" cy="261751"/>
            </a:xfrm>
            <a:prstGeom prst="rect">
              <a:avLst/>
            </a:prstGeom>
            <a:noFill/>
            <a:ln w="9525">
              <a:noFill/>
              <a:miter lim="800000"/>
              <a:headEnd/>
              <a:tailEnd/>
            </a:ln>
          </p:spPr>
          <p:txBody>
            <a:bodyPr wrap="none">
              <a:spAutoFit/>
            </a:bodyPr>
            <a:lstStyle/>
            <a:p>
              <a:r>
                <a:rPr lang="en-US" sz="1100">
                  <a:solidFill>
                    <a:srgbClr val="FF0000"/>
                  </a:solidFill>
                  <a:latin typeface="Arial" pitchFamily="34" charset="0"/>
                </a:rPr>
                <a:t>y</a:t>
              </a:r>
              <a:r>
                <a:rPr lang="en-US" sz="1100" baseline="-25000">
                  <a:solidFill>
                    <a:srgbClr val="FF0000"/>
                  </a:solidFill>
                  <a:latin typeface="Arial" pitchFamily="34" charset="0"/>
                </a:rPr>
                <a:t>o3</a:t>
              </a:r>
            </a:p>
          </p:txBody>
        </p:sp>
        <p:sp>
          <p:nvSpPr>
            <p:cNvPr id="3127" name="TextBox 20"/>
            <p:cNvSpPr txBox="1">
              <a:spLocks noChangeArrowheads="1"/>
            </p:cNvSpPr>
            <p:nvPr/>
          </p:nvSpPr>
          <p:spPr bwMode="auto">
            <a:xfrm>
              <a:off x="1659740" y="1520825"/>
              <a:ext cx="360939" cy="261751"/>
            </a:xfrm>
            <a:prstGeom prst="rect">
              <a:avLst/>
            </a:prstGeom>
            <a:noFill/>
            <a:ln w="9525">
              <a:noFill/>
              <a:miter lim="800000"/>
              <a:headEnd/>
              <a:tailEnd/>
            </a:ln>
          </p:spPr>
          <p:txBody>
            <a:bodyPr wrap="none">
              <a:spAutoFit/>
            </a:bodyPr>
            <a:lstStyle/>
            <a:p>
              <a:r>
                <a:rPr lang="en-US" sz="1100">
                  <a:solidFill>
                    <a:srgbClr val="FF0000"/>
                  </a:solidFill>
                  <a:latin typeface="Arial" pitchFamily="34" charset="0"/>
                </a:rPr>
                <a:t>y</a:t>
              </a:r>
              <a:r>
                <a:rPr lang="en-US" sz="1100" baseline="-25000">
                  <a:solidFill>
                    <a:srgbClr val="FF0000"/>
                  </a:solidFill>
                  <a:latin typeface="Arial" pitchFamily="34" charset="0"/>
                </a:rPr>
                <a:t>o4</a:t>
              </a:r>
            </a:p>
          </p:txBody>
        </p:sp>
        <p:cxnSp>
          <p:nvCxnSpPr>
            <p:cNvPr id="3128" name="Straight Connector 24"/>
            <p:cNvCxnSpPr>
              <a:cxnSpLocks noChangeShapeType="1"/>
            </p:cNvCxnSpPr>
            <p:nvPr/>
          </p:nvCxnSpPr>
          <p:spPr bwMode="auto">
            <a:xfrm rot="5400000">
              <a:off x="478534" y="2278787"/>
              <a:ext cx="81531" cy="0"/>
            </a:xfrm>
            <a:prstGeom prst="line">
              <a:avLst/>
            </a:prstGeom>
            <a:noFill/>
            <a:ln w="25400" algn="ctr">
              <a:solidFill>
                <a:srgbClr val="FF0000"/>
              </a:solidFill>
              <a:round/>
              <a:headEnd/>
              <a:tailEnd/>
            </a:ln>
          </p:spPr>
        </p:cxnSp>
        <p:cxnSp>
          <p:nvCxnSpPr>
            <p:cNvPr id="3129" name="Straight Connector 25"/>
            <p:cNvCxnSpPr>
              <a:cxnSpLocks noChangeShapeType="1"/>
            </p:cNvCxnSpPr>
            <p:nvPr/>
          </p:nvCxnSpPr>
          <p:spPr bwMode="auto">
            <a:xfrm rot="5400000">
              <a:off x="1015212" y="2278787"/>
              <a:ext cx="81531" cy="0"/>
            </a:xfrm>
            <a:prstGeom prst="line">
              <a:avLst/>
            </a:prstGeom>
            <a:noFill/>
            <a:ln w="25400" algn="ctr">
              <a:solidFill>
                <a:srgbClr val="FF0000"/>
              </a:solidFill>
              <a:round/>
              <a:headEnd/>
              <a:tailEnd/>
            </a:ln>
          </p:spPr>
        </p:cxnSp>
        <p:cxnSp>
          <p:nvCxnSpPr>
            <p:cNvPr id="3130" name="Straight Connector 26"/>
            <p:cNvCxnSpPr>
              <a:cxnSpLocks noChangeShapeType="1"/>
            </p:cNvCxnSpPr>
            <p:nvPr/>
          </p:nvCxnSpPr>
          <p:spPr bwMode="auto">
            <a:xfrm rot="5400000">
              <a:off x="1440082" y="2278787"/>
              <a:ext cx="81531" cy="0"/>
            </a:xfrm>
            <a:prstGeom prst="line">
              <a:avLst/>
            </a:prstGeom>
            <a:noFill/>
            <a:ln w="25400" algn="ctr">
              <a:solidFill>
                <a:srgbClr val="FF0000"/>
              </a:solidFill>
              <a:round/>
              <a:headEnd/>
              <a:tailEnd/>
            </a:ln>
          </p:spPr>
        </p:cxnSp>
        <p:cxnSp>
          <p:nvCxnSpPr>
            <p:cNvPr id="3131" name="Straight Connector 27"/>
            <p:cNvCxnSpPr>
              <a:cxnSpLocks noChangeShapeType="1"/>
            </p:cNvCxnSpPr>
            <p:nvPr/>
          </p:nvCxnSpPr>
          <p:spPr bwMode="auto">
            <a:xfrm rot="5400000">
              <a:off x="1686059" y="2278787"/>
              <a:ext cx="81531" cy="0"/>
            </a:xfrm>
            <a:prstGeom prst="line">
              <a:avLst/>
            </a:prstGeom>
            <a:noFill/>
            <a:ln w="25400" algn="ctr">
              <a:solidFill>
                <a:srgbClr val="FF0000"/>
              </a:solidFill>
              <a:round/>
              <a:headEnd/>
              <a:tailEnd/>
            </a:ln>
          </p:spPr>
        </p:cxnSp>
        <p:sp>
          <p:nvSpPr>
            <p:cNvPr id="3132" name="Oval 36"/>
            <p:cNvSpPr>
              <a:spLocks noChangeArrowheads="1"/>
            </p:cNvSpPr>
            <p:nvPr/>
          </p:nvSpPr>
          <p:spPr bwMode="auto">
            <a:xfrm>
              <a:off x="496939" y="1861114"/>
              <a:ext cx="44723" cy="40766"/>
            </a:xfrm>
            <a:prstGeom prst="ellipse">
              <a:avLst/>
            </a:prstGeom>
            <a:solidFill>
              <a:srgbClr val="FF0000"/>
            </a:solidFill>
            <a:ln w="9525" algn="ctr">
              <a:solidFill>
                <a:srgbClr val="FF0000"/>
              </a:solidFill>
              <a:round/>
              <a:headEnd/>
              <a:tailEnd/>
            </a:ln>
          </p:spPr>
          <p:txBody>
            <a:bodyPr/>
            <a:lstStyle/>
            <a:p>
              <a:pPr eaLnBrk="0" hangingPunct="0"/>
              <a:endParaRPr lang="en-US" sz="1800" b="1">
                <a:solidFill>
                  <a:prstClr val="black"/>
                </a:solidFill>
                <a:latin typeface="Tahoma" pitchFamily="34" charset="0"/>
              </a:endParaRPr>
            </a:p>
          </p:txBody>
        </p:sp>
        <p:sp>
          <p:nvSpPr>
            <p:cNvPr id="3133" name="Oval 37"/>
            <p:cNvSpPr>
              <a:spLocks noChangeArrowheads="1"/>
            </p:cNvSpPr>
            <p:nvPr/>
          </p:nvSpPr>
          <p:spPr bwMode="auto">
            <a:xfrm>
              <a:off x="1033616" y="1861114"/>
              <a:ext cx="44723" cy="40766"/>
            </a:xfrm>
            <a:prstGeom prst="ellipse">
              <a:avLst/>
            </a:prstGeom>
            <a:solidFill>
              <a:srgbClr val="FF0000"/>
            </a:solidFill>
            <a:ln w="9525" algn="ctr">
              <a:solidFill>
                <a:srgbClr val="FF0000"/>
              </a:solidFill>
              <a:round/>
              <a:headEnd/>
              <a:tailEnd/>
            </a:ln>
          </p:spPr>
          <p:txBody>
            <a:bodyPr/>
            <a:lstStyle/>
            <a:p>
              <a:pPr eaLnBrk="0" hangingPunct="0"/>
              <a:endParaRPr lang="en-US" sz="1800" b="1">
                <a:solidFill>
                  <a:prstClr val="black"/>
                </a:solidFill>
                <a:latin typeface="Tahoma" pitchFamily="34" charset="0"/>
              </a:endParaRPr>
            </a:p>
          </p:txBody>
        </p:sp>
        <p:sp>
          <p:nvSpPr>
            <p:cNvPr id="3134" name="Oval 38"/>
            <p:cNvSpPr>
              <a:spLocks noChangeArrowheads="1"/>
            </p:cNvSpPr>
            <p:nvPr/>
          </p:nvSpPr>
          <p:spPr bwMode="auto">
            <a:xfrm>
              <a:off x="1458486" y="1861114"/>
              <a:ext cx="44723" cy="40766"/>
            </a:xfrm>
            <a:prstGeom prst="ellipse">
              <a:avLst/>
            </a:prstGeom>
            <a:solidFill>
              <a:srgbClr val="FF0000"/>
            </a:solidFill>
            <a:ln w="9525" algn="ctr">
              <a:solidFill>
                <a:srgbClr val="FF0000"/>
              </a:solidFill>
              <a:round/>
              <a:headEnd/>
              <a:tailEnd/>
            </a:ln>
          </p:spPr>
          <p:txBody>
            <a:bodyPr/>
            <a:lstStyle/>
            <a:p>
              <a:pPr eaLnBrk="0" hangingPunct="0"/>
              <a:endParaRPr lang="en-US" sz="1800" b="1">
                <a:solidFill>
                  <a:prstClr val="black"/>
                </a:solidFill>
                <a:latin typeface="Tahoma" pitchFamily="34" charset="0"/>
              </a:endParaRPr>
            </a:p>
          </p:txBody>
        </p:sp>
        <p:sp>
          <p:nvSpPr>
            <p:cNvPr id="3135" name="Oval 39"/>
            <p:cNvSpPr>
              <a:spLocks noChangeArrowheads="1"/>
            </p:cNvSpPr>
            <p:nvPr/>
          </p:nvSpPr>
          <p:spPr bwMode="auto">
            <a:xfrm>
              <a:off x="1704463" y="1861114"/>
              <a:ext cx="44723" cy="40766"/>
            </a:xfrm>
            <a:prstGeom prst="ellipse">
              <a:avLst/>
            </a:prstGeom>
            <a:solidFill>
              <a:srgbClr val="FF0000"/>
            </a:solidFill>
            <a:ln w="9525" algn="ctr">
              <a:solidFill>
                <a:srgbClr val="FF0000"/>
              </a:solidFill>
              <a:round/>
              <a:headEnd/>
              <a:tailEnd/>
            </a:ln>
          </p:spPr>
          <p:txBody>
            <a:bodyPr/>
            <a:lstStyle/>
            <a:p>
              <a:pPr eaLnBrk="0" hangingPunct="0"/>
              <a:endParaRPr lang="en-US" sz="1800" b="1">
                <a:solidFill>
                  <a:prstClr val="black"/>
                </a:solidFill>
                <a:latin typeface="Tahoma" pitchFamily="34" charset="0"/>
              </a:endParaRPr>
            </a:p>
          </p:txBody>
        </p:sp>
        <p:cxnSp>
          <p:nvCxnSpPr>
            <p:cNvPr id="92" name="Straight Connector 91"/>
            <p:cNvCxnSpPr>
              <a:stCxn id="3132" idx="5"/>
            </p:cNvCxnSpPr>
            <p:nvPr/>
          </p:nvCxnSpPr>
          <p:spPr bwMode="auto">
            <a:xfrm rot="16200000" flipH="1">
              <a:off x="835819" y="1594644"/>
              <a:ext cx="82550" cy="6842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3135" idx="4"/>
            </p:cNvCxnSpPr>
            <p:nvPr/>
          </p:nvCxnSpPr>
          <p:spPr bwMode="auto">
            <a:xfrm rot="5400000">
              <a:off x="1435100" y="1685925"/>
              <a:ext cx="76200" cy="50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bwMode="auto">
            <a:xfrm rot="5400000">
              <a:off x="1143000" y="2092325"/>
              <a:ext cx="228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3134" idx="5"/>
            </p:cNvCxnSpPr>
            <p:nvPr/>
          </p:nvCxnSpPr>
          <p:spPr bwMode="auto">
            <a:xfrm rot="5400000">
              <a:off x="1354932" y="1835943"/>
              <a:ext cx="82550" cy="2016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3133" idx="5"/>
            </p:cNvCxnSpPr>
            <p:nvPr/>
          </p:nvCxnSpPr>
          <p:spPr bwMode="auto">
            <a:xfrm rot="16200000" flipH="1">
              <a:off x="1104107" y="1862931"/>
              <a:ext cx="82550" cy="1476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78" name="Group 110"/>
          <p:cNvGrpSpPr>
            <a:grpSpLocks/>
          </p:cNvGrpSpPr>
          <p:nvPr/>
        </p:nvGrpSpPr>
        <p:grpSpPr bwMode="auto">
          <a:xfrm>
            <a:off x="228600" y="4800599"/>
            <a:ext cx="4278313" cy="1219200"/>
            <a:chOff x="4637117" y="2049689"/>
            <a:chExt cx="4278283" cy="1218758"/>
          </a:xfrm>
        </p:grpSpPr>
        <p:cxnSp>
          <p:nvCxnSpPr>
            <p:cNvPr id="3081" name="Straight Connector 2"/>
            <p:cNvCxnSpPr>
              <a:cxnSpLocks noChangeShapeType="1"/>
            </p:cNvCxnSpPr>
            <p:nvPr/>
          </p:nvCxnSpPr>
          <p:spPr bwMode="auto">
            <a:xfrm>
              <a:off x="4637117" y="2776835"/>
              <a:ext cx="4114800" cy="0"/>
            </a:xfrm>
            <a:prstGeom prst="line">
              <a:avLst/>
            </a:prstGeom>
            <a:noFill/>
            <a:ln w="50800" algn="ctr">
              <a:solidFill>
                <a:srgbClr val="006666"/>
              </a:solidFill>
              <a:round/>
              <a:headEnd/>
              <a:tailEnd type="arrow" w="med" len="med"/>
            </a:ln>
          </p:spPr>
        </p:cxnSp>
        <p:cxnSp>
          <p:nvCxnSpPr>
            <p:cNvPr id="3082" name="Straight Connector 4"/>
            <p:cNvCxnSpPr>
              <a:cxnSpLocks noChangeShapeType="1"/>
            </p:cNvCxnSpPr>
            <p:nvPr/>
          </p:nvCxnSpPr>
          <p:spPr bwMode="auto">
            <a:xfrm rot="5400000">
              <a:off x="4649007" y="2776835"/>
              <a:ext cx="244558" cy="0"/>
            </a:xfrm>
            <a:prstGeom prst="line">
              <a:avLst/>
            </a:prstGeom>
            <a:noFill/>
            <a:ln w="25400" algn="ctr">
              <a:solidFill>
                <a:srgbClr val="006666"/>
              </a:solidFill>
              <a:round/>
              <a:headEnd/>
              <a:tailEnd/>
            </a:ln>
          </p:spPr>
        </p:cxnSp>
        <p:cxnSp>
          <p:nvCxnSpPr>
            <p:cNvPr id="3083" name="Straight Connector 5"/>
            <p:cNvCxnSpPr>
              <a:cxnSpLocks noChangeShapeType="1"/>
            </p:cNvCxnSpPr>
            <p:nvPr/>
          </p:nvCxnSpPr>
          <p:spPr bwMode="auto">
            <a:xfrm rot="5400000">
              <a:off x="6393209" y="2776835"/>
              <a:ext cx="244558" cy="0"/>
            </a:xfrm>
            <a:prstGeom prst="line">
              <a:avLst/>
            </a:prstGeom>
            <a:noFill/>
            <a:ln w="25400" algn="ctr">
              <a:solidFill>
                <a:srgbClr val="006666"/>
              </a:solidFill>
              <a:round/>
              <a:headEnd/>
              <a:tailEnd/>
            </a:ln>
          </p:spPr>
        </p:cxnSp>
        <p:cxnSp>
          <p:nvCxnSpPr>
            <p:cNvPr id="3084" name="Straight Connector 6"/>
            <p:cNvCxnSpPr>
              <a:cxnSpLocks noChangeShapeType="1"/>
            </p:cNvCxnSpPr>
            <p:nvPr/>
          </p:nvCxnSpPr>
          <p:spPr bwMode="auto">
            <a:xfrm rot="5400000">
              <a:off x="8182135" y="2776835"/>
              <a:ext cx="244558" cy="0"/>
            </a:xfrm>
            <a:prstGeom prst="line">
              <a:avLst/>
            </a:prstGeom>
            <a:noFill/>
            <a:ln w="25400" algn="ctr">
              <a:solidFill>
                <a:srgbClr val="006666"/>
              </a:solidFill>
              <a:round/>
              <a:headEnd/>
              <a:tailEnd/>
            </a:ln>
          </p:spPr>
        </p:cxnSp>
        <p:cxnSp>
          <p:nvCxnSpPr>
            <p:cNvPr id="3085" name="Straight Connector 7"/>
            <p:cNvCxnSpPr>
              <a:cxnSpLocks noChangeShapeType="1"/>
            </p:cNvCxnSpPr>
            <p:nvPr/>
          </p:nvCxnSpPr>
          <p:spPr bwMode="auto">
            <a:xfrm rot="5400000">
              <a:off x="5543469" y="2776835"/>
              <a:ext cx="244558" cy="0"/>
            </a:xfrm>
            <a:prstGeom prst="line">
              <a:avLst/>
            </a:prstGeom>
            <a:noFill/>
            <a:ln w="50800" algn="ctr">
              <a:solidFill>
                <a:srgbClr val="FF0000"/>
              </a:solidFill>
              <a:round/>
              <a:headEnd/>
              <a:tailEnd/>
            </a:ln>
          </p:spPr>
        </p:cxnSp>
        <p:cxnSp>
          <p:nvCxnSpPr>
            <p:cNvPr id="3086" name="Straight Connector 8"/>
            <p:cNvCxnSpPr>
              <a:cxnSpLocks noChangeShapeType="1"/>
            </p:cNvCxnSpPr>
            <p:nvPr/>
          </p:nvCxnSpPr>
          <p:spPr bwMode="auto">
            <a:xfrm rot="5400000">
              <a:off x="7332395" y="2776835"/>
              <a:ext cx="244558" cy="0"/>
            </a:xfrm>
            <a:prstGeom prst="line">
              <a:avLst/>
            </a:prstGeom>
            <a:noFill/>
            <a:ln w="50800" algn="ctr">
              <a:solidFill>
                <a:srgbClr val="FF0000"/>
              </a:solidFill>
              <a:round/>
              <a:headEnd/>
              <a:tailEnd/>
            </a:ln>
          </p:spPr>
        </p:cxnSp>
        <p:sp>
          <p:nvSpPr>
            <p:cNvPr id="3087" name="TextBox 9"/>
            <p:cNvSpPr txBox="1">
              <a:spLocks noChangeArrowheads="1"/>
            </p:cNvSpPr>
            <p:nvPr/>
          </p:nvSpPr>
          <p:spPr bwMode="auto">
            <a:xfrm>
              <a:off x="8294717" y="2899115"/>
              <a:ext cx="620683" cy="369332"/>
            </a:xfrm>
            <a:prstGeom prst="rect">
              <a:avLst/>
            </a:prstGeom>
            <a:noFill/>
            <a:ln w="9525">
              <a:noFill/>
              <a:miter lim="800000"/>
              <a:headEnd/>
              <a:tailEnd/>
            </a:ln>
          </p:spPr>
          <p:txBody>
            <a:bodyPr wrap="none">
              <a:spAutoFit/>
            </a:bodyPr>
            <a:lstStyle/>
            <a:p>
              <a:r>
                <a:rPr lang="en-US" sz="1800">
                  <a:solidFill>
                    <a:srgbClr val="0000FF"/>
                  </a:solidFill>
                  <a:latin typeface="Arial" pitchFamily="34" charset="0"/>
                </a:rPr>
                <a:t>time</a:t>
              </a:r>
            </a:p>
          </p:txBody>
        </p:sp>
        <p:sp>
          <p:nvSpPr>
            <p:cNvPr id="3088" name="TextBox 10"/>
            <p:cNvSpPr txBox="1">
              <a:spLocks noChangeArrowheads="1"/>
            </p:cNvSpPr>
            <p:nvPr/>
          </p:nvSpPr>
          <p:spPr bwMode="auto">
            <a:xfrm>
              <a:off x="5531579" y="2895718"/>
              <a:ext cx="392994" cy="338687"/>
            </a:xfrm>
            <a:prstGeom prst="rect">
              <a:avLst/>
            </a:prstGeom>
            <a:noFill/>
            <a:ln w="9525">
              <a:noFill/>
              <a:miter lim="800000"/>
              <a:headEnd/>
              <a:tailEnd/>
            </a:ln>
          </p:spPr>
          <p:txBody>
            <a:bodyPr wrap="none">
              <a:spAutoFit/>
            </a:bodyPr>
            <a:lstStyle/>
            <a:p>
              <a:r>
                <a:rPr lang="en-US" sz="1600">
                  <a:solidFill>
                    <a:srgbClr val="0000FF"/>
                  </a:solidFill>
                  <a:latin typeface="Arial" pitchFamily="34" charset="0"/>
                </a:rPr>
                <a:t>t</a:t>
              </a:r>
              <a:r>
                <a:rPr lang="en-US" sz="1600" baseline="-25000">
                  <a:solidFill>
                    <a:srgbClr val="0000FF"/>
                  </a:solidFill>
                  <a:latin typeface="Arial" pitchFamily="34" charset="0"/>
                </a:rPr>
                <a:t>a1</a:t>
              </a:r>
            </a:p>
          </p:txBody>
        </p:sp>
        <p:sp>
          <p:nvSpPr>
            <p:cNvPr id="3089" name="TextBox 11"/>
            <p:cNvSpPr txBox="1">
              <a:spLocks noChangeArrowheads="1"/>
            </p:cNvSpPr>
            <p:nvPr/>
          </p:nvSpPr>
          <p:spPr bwMode="auto">
            <a:xfrm>
              <a:off x="7320505" y="2895718"/>
              <a:ext cx="392994" cy="338687"/>
            </a:xfrm>
            <a:prstGeom prst="rect">
              <a:avLst/>
            </a:prstGeom>
            <a:noFill/>
            <a:ln w="9525">
              <a:noFill/>
              <a:miter lim="800000"/>
              <a:headEnd/>
              <a:tailEnd/>
            </a:ln>
          </p:spPr>
          <p:txBody>
            <a:bodyPr wrap="none">
              <a:spAutoFit/>
            </a:bodyPr>
            <a:lstStyle/>
            <a:p>
              <a:r>
                <a:rPr lang="en-US" sz="1600">
                  <a:solidFill>
                    <a:srgbClr val="0000FF"/>
                  </a:solidFill>
                  <a:latin typeface="Arial" pitchFamily="34" charset="0"/>
                </a:rPr>
                <a:t>t</a:t>
              </a:r>
              <a:r>
                <a:rPr lang="en-US" sz="1600" baseline="-25000">
                  <a:solidFill>
                    <a:srgbClr val="0000FF"/>
                  </a:solidFill>
                  <a:latin typeface="Arial" pitchFamily="34" charset="0"/>
                </a:rPr>
                <a:t>a2</a:t>
              </a:r>
            </a:p>
          </p:txBody>
        </p:sp>
        <p:sp>
          <p:nvSpPr>
            <p:cNvPr id="3090" name="TextBox 17"/>
            <p:cNvSpPr txBox="1">
              <a:spLocks noChangeArrowheads="1"/>
            </p:cNvSpPr>
            <p:nvPr/>
          </p:nvSpPr>
          <p:spPr bwMode="auto">
            <a:xfrm>
              <a:off x="4816009" y="2202035"/>
              <a:ext cx="360939" cy="261713"/>
            </a:xfrm>
            <a:prstGeom prst="rect">
              <a:avLst/>
            </a:prstGeom>
            <a:noFill/>
            <a:ln w="9525">
              <a:noFill/>
              <a:miter lim="800000"/>
              <a:headEnd/>
              <a:tailEnd/>
            </a:ln>
          </p:spPr>
          <p:txBody>
            <a:bodyPr wrap="none">
              <a:spAutoFit/>
            </a:bodyPr>
            <a:lstStyle/>
            <a:p>
              <a:r>
                <a:rPr lang="en-US" sz="1100" dirty="0">
                  <a:solidFill>
                    <a:srgbClr val="FF0000"/>
                  </a:solidFill>
                  <a:latin typeface="Arial" pitchFamily="34" charset="0"/>
                </a:rPr>
                <a:t>y</a:t>
              </a:r>
              <a:r>
                <a:rPr lang="en-US" sz="1100" baseline="-25000" dirty="0">
                  <a:solidFill>
                    <a:srgbClr val="FF0000"/>
                  </a:solidFill>
                  <a:latin typeface="Arial" pitchFamily="34" charset="0"/>
                </a:rPr>
                <a:t>o1</a:t>
              </a:r>
            </a:p>
          </p:txBody>
        </p:sp>
        <p:sp>
          <p:nvSpPr>
            <p:cNvPr id="3091" name="TextBox 18"/>
            <p:cNvSpPr txBox="1">
              <a:spLocks noChangeArrowheads="1"/>
            </p:cNvSpPr>
            <p:nvPr/>
          </p:nvSpPr>
          <p:spPr bwMode="auto">
            <a:xfrm>
              <a:off x="5350824" y="2202035"/>
              <a:ext cx="360939" cy="261713"/>
            </a:xfrm>
            <a:prstGeom prst="rect">
              <a:avLst/>
            </a:prstGeom>
            <a:noFill/>
            <a:ln w="9525">
              <a:noFill/>
              <a:miter lim="800000"/>
              <a:headEnd/>
              <a:tailEnd/>
            </a:ln>
          </p:spPr>
          <p:txBody>
            <a:bodyPr wrap="none">
              <a:spAutoFit/>
            </a:bodyPr>
            <a:lstStyle/>
            <a:p>
              <a:r>
                <a:rPr lang="en-US" sz="1100">
                  <a:solidFill>
                    <a:srgbClr val="FF0000"/>
                  </a:solidFill>
                  <a:latin typeface="Arial" pitchFamily="34" charset="0"/>
                </a:rPr>
                <a:t>y</a:t>
              </a:r>
              <a:r>
                <a:rPr lang="en-US" sz="1100" baseline="-25000">
                  <a:solidFill>
                    <a:srgbClr val="FF0000"/>
                  </a:solidFill>
                  <a:latin typeface="Arial" pitchFamily="34" charset="0"/>
                </a:rPr>
                <a:t>o2</a:t>
              </a:r>
            </a:p>
          </p:txBody>
        </p:sp>
        <p:sp>
          <p:nvSpPr>
            <p:cNvPr id="3092" name="TextBox 19"/>
            <p:cNvSpPr txBox="1">
              <a:spLocks noChangeArrowheads="1"/>
            </p:cNvSpPr>
            <p:nvPr/>
          </p:nvSpPr>
          <p:spPr bwMode="auto">
            <a:xfrm>
              <a:off x="5797124" y="2202035"/>
              <a:ext cx="360939" cy="261713"/>
            </a:xfrm>
            <a:prstGeom prst="rect">
              <a:avLst/>
            </a:prstGeom>
            <a:noFill/>
            <a:ln w="9525">
              <a:noFill/>
              <a:miter lim="800000"/>
              <a:headEnd/>
              <a:tailEnd/>
            </a:ln>
          </p:spPr>
          <p:txBody>
            <a:bodyPr wrap="none">
              <a:spAutoFit/>
            </a:bodyPr>
            <a:lstStyle/>
            <a:p>
              <a:r>
                <a:rPr lang="en-US" sz="1100">
                  <a:solidFill>
                    <a:srgbClr val="FF0000"/>
                  </a:solidFill>
                  <a:latin typeface="Arial" pitchFamily="34" charset="0"/>
                </a:rPr>
                <a:t>y</a:t>
              </a:r>
              <a:r>
                <a:rPr lang="en-US" sz="1100" baseline="-25000">
                  <a:solidFill>
                    <a:srgbClr val="FF0000"/>
                  </a:solidFill>
                  <a:latin typeface="Arial" pitchFamily="34" charset="0"/>
                </a:rPr>
                <a:t>o3</a:t>
              </a:r>
            </a:p>
          </p:txBody>
        </p:sp>
        <p:sp>
          <p:nvSpPr>
            <p:cNvPr id="3093" name="TextBox 20"/>
            <p:cNvSpPr txBox="1">
              <a:spLocks noChangeArrowheads="1"/>
            </p:cNvSpPr>
            <p:nvPr/>
          </p:nvSpPr>
          <p:spPr bwMode="auto">
            <a:xfrm>
              <a:off x="6068257" y="2202035"/>
              <a:ext cx="360939" cy="261713"/>
            </a:xfrm>
            <a:prstGeom prst="rect">
              <a:avLst/>
            </a:prstGeom>
            <a:noFill/>
            <a:ln w="9525">
              <a:noFill/>
              <a:miter lim="800000"/>
              <a:headEnd/>
              <a:tailEnd/>
            </a:ln>
          </p:spPr>
          <p:txBody>
            <a:bodyPr wrap="none">
              <a:spAutoFit/>
            </a:bodyPr>
            <a:lstStyle/>
            <a:p>
              <a:r>
                <a:rPr lang="en-US" sz="1100">
                  <a:solidFill>
                    <a:srgbClr val="FF0000"/>
                  </a:solidFill>
                  <a:latin typeface="Arial" pitchFamily="34" charset="0"/>
                </a:rPr>
                <a:t>y</a:t>
              </a:r>
              <a:r>
                <a:rPr lang="en-US" sz="1100" baseline="-25000">
                  <a:solidFill>
                    <a:srgbClr val="FF0000"/>
                  </a:solidFill>
                  <a:latin typeface="Arial" pitchFamily="34" charset="0"/>
                </a:rPr>
                <a:t>o4</a:t>
              </a:r>
            </a:p>
          </p:txBody>
        </p:sp>
        <p:cxnSp>
          <p:nvCxnSpPr>
            <p:cNvPr id="3094" name="Straight Connector 24"/>
            <p:cNvCxnSpPr>
              <a:cxnSpLocks noChangeShapeType="1"/>
            </p:cNvCxnSpPr>
            <p:nvPr/>
          </p:nvCxnSpPr>
          <p:spPr bwMode="auto">
            <a:xfrm rot="5400000">
              <a:off x="4887057" y="2736076"/>
              <a:ext cx="81519" cy="0"/>
            </a:xfrm>
            <a:prstGeom prst="line">
              <a:avLst/>
            </a:prstGeom>
            <a:noFill/>
            <a:ln w="25400" algn="ctr">
              <a:solidFill>
                <a:srgbClr val="FF0000"/>
              </a:solidFill>
              <a:round/>
              <a:headEnd/>
              <a:tailEnd/>
            </a:ln>
          </p:spPr>
        </p:cxnSp>
        <p:cxnSp>
          <p:nvCxnSpPr>
            <p:cNvPr id="3095" name="Straight Connector 25"/>
            <p:cNvCxnSpPr>
              <a:cxnSpLocks noChangeShapeType="1"/>
            </p:cNvCxnSpPr>
            <p:nvPr/>
          </p:nvCxnSpPr>
          <p:spPr bwMode="auto">
            <a:xfrm rot="5400000">
              <a:off x="5423735" y="2736076"/>
              <a:ext cx="81519" cy="0"/>
            </a:xfrm>
            <a:prstGeom prst="line">
              <a:avLst/>
            </a:prstGeom>
            <a:noFill/>
            <a:ln w="25400" algn="ctr">
              <a:solidFill>
                <a:srgbClr val="FF0000"/>
              </a:solidFill>
              <a:round/>
              <a:headEnd/>
              <a:tailEnd/>
            </a:ln>
          </p:spPr>
        </p:cxnSp>
        <p:cxnSp>
          <p:nvCxnSpPr>
            <p:cNvPr id="3096" name="Straight Connector 26"/>
            <p:cNvCxnSpPr>
              <a:cxnSpLocks noChangeShapeType="1"/>
            </p:cNvCxnSpPr>
            <p:nvPr/>
          </p:nvCxnSpPr>
          <p:spPr bwMode="auto">
            <a:xfrm rot="5400000">
              <a:off x="5848605" y="2736076"/>
              <a:ext cx="81519" cy="0"/>
            </a:xfrm>
            <a:prstGeom prst="line">
              <a:avLst/>
            </a:prstGeom>
            <a:noFill/>
            <a:ln w="25400" algn="ctr">
              <a:solidFill>
                <a:srgbClr val="FF0000"/>
              </a:solidFill>
              <a:round/>
              <a:headEnd/>
              <a:tailEnd/>
            </a:ln>
          </p:spPr>
        </p:cxnSp>
        <p:cxnSp>
          <p:nvCxnSpPr>
            <p:cNvPr id="3097" name="Straight Connector 27"/>
            <p:cNvCxnSpPr>
              <a:cxnSpLocks noChangeShapeType="1"/>
            </p:cNvCxnSpPr>
            <p:nvPr/>
          </p:nvCxnSpPr>
          <p:spPr bwMode="auto">
            <a:xfrm rot="5400000">
              <a:off x="6094582" y="2736076"/>
              <a:ext cx="81519" cy="0"/>
            </a:xfrm>
            <a:prstGeom prst="line">
              <a:avLst/>
            </a:prstGeom>
            <a:noFill/>
            <a:ln w="25400" algn="ctr">
              <a:solidFill>
                <a:srgbClr val="FF0000"/>
              </a:solidFill>
              <a:round/>
              <a:headEnd/>
              <a:tailEnd/>
            </a:ln>
          </p:spPr>
        </p:cxnSp>
        <p:sp>
          <p:nvSpPr>
            <p:cNvPr id="3098" name="TextBox 28"/>
            <p:cNvSpPr txBox="1">
              <a:spLocks noChangeArrowheads="1"/>
            </p:cNvSpPr>
            <p:nvPr/>
          </p:nvSpPr>
          <p:spPr bwMode="auto">
            <a:xfrm>
              <a:off x="4771286" y="2049689"/>
              <a:ext cx="556475" cy="261713"/>
            </a:xfrm>
            <a:prstGeom prst="rect">
              <a:avLst/>
            </a:prstGeom>
            <a:noFill/>
            <a:ln w="9525">
              <a:noFill/>
              <a:miter lim="800000"/>
              <a:headEnd/>
              <a:tailEnd/>
            </a:ln>
          </p:spPr>
          <p:txBody>
            <a:bodyPr wrap="none">
              <a:spAutoFit/>
            </a:bodyPr>
            <a:lstStyle/>
            <a:p>
              <a:r>
                <a:rPr lang="en-US" sz="1100" i="1" dirty="0">
                  <a:solidFill>
                    <a:srgbClr val="0000FF"/>
                  </a:solidFill>
                  <a:latin typeface="Arial" pitchFamily="34" charset="0"/>
                </a:rPr>
                <a:t>H(x)</a:t>
              </a:r>
              <a:r>
                <a:rPr lang="en-US" sz="1100" i="1" baseline="-25000" dirty="0">
                  <a:solidFill>
                    <a:srgbClr val="0000FF"/>
                  </a:solidFill>
                  <a:latin typeface="Arial" pitchFamily="34" charset="0"/>
                </a:rPr>
                <a:t>o1</a:t>
              </a:r>
            </a:p>
          </p:txBody>
        </p:sp>
        <p:sp>
          <p:nvSpPr>
            <p:cNvPr id="3099" name="TextBox 29"/>
            <p:cNvSpPr txBox="1">
              <a:spLocks noChangeArrowheads="1"/>
            </p:cNvSpPr>
            <p:nvPr/>
          </p:nvSpPr>
          <p:spPr bwMode="auto">
            <a:xfrm>
              <a:off x="5263240" y="2049689"/>
              <a:ext cx="556475" cy="261713"/>
            </a:xfrm>
            <a:prstGeom prst="rect">
              <a:avLst/>
            </a:prstGeom>
            <a:noFill/>
            <a:ln w="9525">
              <a:noFill/>
              <a:miter lim="800000"/>
              <a:headEnd/>
              <a:tailEnd/>
            </a:ln>
          </p:spPr>
          <p:txBody>
            <a:bodyPr wrap="none">
              <a:spAutoFit/>
            </a:bodyPr>
            <a:lstStyle/>
            <a:p>
              <a:r>
                <a:rPr lang="en-US" sz="1100" i="1">
                  <a:solidFill>
                    <a:srgbClr val="0000FF"/>
                  </a:solidFill>
                  <a:latin typeface="Arial" pitchFamily="34" charset="0"/>
                </a:rPr>
                <a:t>H(x)</a:t>
              </a:r>
              <a:r>
                <a:rPr lang="en-US" sz="1100" i="1" baseline="-25000">
                  <a:solidFill>
                    <a:srgbClr val="0000FF"/>
                  </a:solidFill>
                  <a:latin typeface="Arial" pitchFamily="34" charset="0"/>
                </a:rPr>
                <a:t>o2</a:t>
              </a:r>
            </a:p>
          </p:txBody>
        </p:sp>
        <p:sp>
          <p:nvSpPr>
            <p:cNvPr id="3100" name="TextBox 30"/>
            <p:cNvSpPr txBox="1">
              <a:spLocks noChangeArrowheads="1"/>
            </p:cNvSpPr>
            <p:nvPr/>
          </p:nvSpPr>
          <p:spPr bwMode="auto">
            <a:xfrm>
              <a:off x="5665749" y="2049689"/>
              <a:ext cx="556475" cy="261713"/>
            </a:xfrm>
            <a:prstGeom prst="rect">
              <a:avLst/>
            </a:prstGeom>
            <a:noFill/>
            <a:ln w="9525">
              <a:noFill/>
              <a:miter lim="800000"/>
              <a:headEnd/>
              <a:tailEnd/>
            </a:ln>
          </p:spPr>
          <p:txBody>
            <a:bodyPr wrap="none">
              <a:spAutoFit/>
            </a:bodyPr>
            <a:lstStyle/>
            <a:p>
              <a:r>
                <a:rPr lang="en-US" sz="1100" i="1">
                  <a:solidFill>
                    <a:srgbClr val="0000FF"/>
                  </a:solidFill>
                  <a:latin typeface="Arial" pitchFamily="34" charset="0"/>
                </a:rPr>
                <a:t>H(x)</a:t>
              </a:r>
              <a:r>
                <a:rPr lang="en-US" sz="1100" i="1" baseline="-25000">
                  <a:solidFill>
                    <a:srgbClr val="0000FF"/>
                  </a:solidFill>
                  <a:latin typeface="Arial" pitchFamily="34" charset="0"/>
                </a:rPr>
                <a:t>o3</a:t>
              </a:r>
            </a:p>
          </p:txBody>
        </p:sp>
        <p:sp>
          <p:nvSpPr>
            <p:cNvPr id="3101" name="TextBox 31"/>
            <p:cNvSpPr txBox="1">
              <a:spLocks noChangeArrowheads="1"/>
            </p:cNvSpPr>
            <p:nvPr/>
          </p:nvSpPr>
          <p:spPr bwMode="auto">
            <a:xfrm>
              <a:off x="6051485" y="2049689"/>
              <a:ext cx="556475" cy="261713"/>
            </a:xfrm>
            <a:prstGeom prst="rect">
              <a:avLst/>
            </a:prstGeom>
            <a:noFill/>
            <a:ln w="9525">
              <a:noFill/>
              <a:miter lim="800000"/>
              <a:headEnd/>
              <a:tailEnd/>
            </a:ln>
          </p:spPr>
          <p:txBody>
            <a:bodyPr wrap="none">
              <a:spAutoFit/>
            </a:bodyPr>
            <a:lstStyle/>
            <a:p>
              <a:r>
                <a:rPr lang="en-US" sz="1100" i="1">
                  <a:solidFill>
                    <a:srgbClr val="0000FF"/>
                  </a:solidFill>
                  <a:latin typeface="Arial" pitchFamily="34" charset="0"/>
                </a:rPr>
                <a:t>H(x)</a:t>
              </a:r>
              <a:r>
                <a:rPr lang="en-US" sz="1100" i="1" baseline="-25000">
                  <a:solidFill>
                    <a:srgbClr val="0000FF"/>
                  </a:solidFill>
                  <a:latin typeface="Arial" pitchFamily="34" charset="0"/>
                </a:rPr>
                <a:t>o4</a:t>
              </a:r>
            </a:p>
          </p:txBody>
        </p:sp>
        <p:sp>
          <p:nvSpPr>
            <p:cNvPr id="3102" name="Oval 36"/>
            <p:cNvSpPr>
              <a:spLocks noChangeArrowheads="1"/>
            </p:cNvSpPr>
            <p:nvPr/>
          </p:nvSpPr>
          <p:spPr bwMode="auto">
            <a:xfrm>
              <a:off x="4905456" y="2450757"/>
              <a:ext cx="44723" cy="40760"/>
            </a:xfrm>
            <a:prstGeom prst="ellipse">
              <a:avLst/>
            </a:prstGeom>
            <a:solidFill>
              <a:srgbClr val="FF0000"/>
            </a:solidFill>
            <a:ln w="9525" algn="ctr">
              <a:solidFill>
                <a:srgbClr val="FF0000"/>
              </a:solidFill>
              <a:round/>
              <a:headEnd/>
              <a:tailEnd/>
            </a:ln>
          </p:spPr>
          <p:txBody>
            <a:bodyPr/>
            <a:lstStyle/>
            <a:p>
              <a:pPr eaLnBrk="0" hangingPunct="0"/>
              <a:endParaRPr lang="en-US" sz="1800" b="1">
                <a:solidFill>
                  <a:prstClr val="black"/>
                </a:solidFill>
                <a:latin typeface="Tahoma" pitchFamily="34" charset="0"/>
              </a:endParaRPr>
            </a:p>
          </p:txBody>
        </p:sp>
        <p:sp>
          <p:nvSpPr>
            <p:cNvPr id="3103" name="Oval 37"/>
            <p:cNvSpPr>
              <a:spLocks noChangeArrowheads="1"/>
            </p:cNvSpPr>
            <p:nvPr/>
          </p:nvSpPr>
          <p:spPr bwMode="auto">
            <a:xfrm>
              <a:off x="5442133" y="2450757"/>
              <a:ext cx="44723" cy="40760"/>
            </a:xfrm>
            <a:prstGeom prst="ellipse">
              <a:avLst/>
            </a:prstGeom>
            <a:solidFill>
              <a:srgbClr val="FF0000"/>
            </a:solidFill>
            <a:ln w="9525" algn="ctr">
              <a:solidFill>
                <a:srgbClr val="FF0000"/>
              </a:solidFill>
              <a:round/>
              <a:headEnd/>
              <a:tailEnd/>
            </a:ln>
          </p:spPr>
          <p:txBody>
            <a:bodyPr/>
            <a:lstStyle/>
            <a:p>
              <a:pPr eaLnBrk="0" hangingPunct="0"/>
              <a:endParaRPr lang="en-US" sz="1800" b="1">
                <a:solidFill>
                  <a:prstClr val="black"/>
                </a:solidFill>
                <a:latin typeface="Tahoma" pitchFamily="34" charset="0"/>
              </a:endParaRPr>
            </a:p>
          </p:txBody>
        </p:sp>
        <p:sp>
          <p:nvSpPr>
            <p:cNvPr id="3104" name="Oval 38"/>
            <p:cNvSpPr>
              <a:spLocks noChangeArrowheads="1"/>
            </p:cNvSpPr>
            <p:nvPr/>
          </p:nvSpPr>
          <p:spPr bwMode="auto">
            <a:xfrm>
              <a:off x="5867003" y="2450757"/>
              <a:ext cx="44723" cy="40760"/>
            </a:xfrm>
            <a:prstGeom prst="ellipse">
              <a:avLst/>
            </a:prstGeom>
            <a:solidFill>
              <a:srgbClr val="FF0000"/>
            </a:solidFill>
            <a:ln w="9525" algn="ctr">
              <a:solidFill>
                <a:srgbClr val="FF0000"/>
              </a:solidFill>
              <a:round/>
              <a:headEnd/>
              <a:tailEnd/>
            </a:ln>
          </p:spPr>
          <p:txBody>
            <a:bodyPr/>
            <a:lstStyle/>
            <a:p>
              <a:pPr eaLnBrk="0" hangingPunct="0"/>
              <a:endParaRPr lang="en-US" sz="1800" b="1">
                <a:solidFill>
                  <a:prstClr val="black"/>
                </a:solidFill>
                <a:latin typeface="Tahoma" pitchFamily="34" charset="0"/>
              </a:endParaRPr>
            </a:p>
          </p:txBody>
        </p:sp>
        <p:sp>
          <p:nvSpPr>
            <p:cNvPr id="3105" name="Oval 39"/>
            <p:cNvSpPr>
              <a:spLocks noChangeArrowheads="1"/>
            </p:cNvSpPr>
            <p:nvPr/>
          </p:nvSpPr>
          <p:spPr bwMode="auto">
            <a:xfrm>
              <a:off x="6112980" y="2450757"/>
              <a:ext cx="44723" cy="40760"/>
            </a:xfrm>
            <a:prstGeom prst="ellipse">
              <a:avLst/>
            </a:prstGeom>
            <a:solidFill>
              <a:srgbClr val="FF0000"/>
            </a:solidFill>
            <a:ln w="9525" algn="ctr">
              <a:solidFill>
                <a:srgbClr val="FF0000"/>
              </a:solidFill>
              <a:round/>
              <a:headEnd/>
              <a:tailEnd/>
            </a:ln>
          </p:spPr>
          <p:txBody>
            <a:bodyPr/>
            <a:lstStyle/>
            <a:p>
              <a:pPr eaLnBrk="0" hangingPunct="0"/>
              <a:endParaRPr lang="en-US" sz="1800" b="1">
                <a:solidFill>
                  <a:prstClr val="black"/>
                </a:solidFill>
                <a:latin typeface="Tahoma" pitchFamily="34" charset="0"/>
              </a:endParaRPr>
            </a:p>
          </p:txBody>
        </p:sp>
        <p:cxnSp>
          <p:nvCxnSpPr>
            <p:cNvPr id="3106" name="Straight Arrow Connector 51"/>
            <p:cNvCxnSpPr>
              <a:cxnSpLocks noChangeShapeType="1"/>
              <a:stCxn id="3102" idx="5"/>
            </p:cNvCxnSpPr>
            <p:nvPr/>
          </p:nvCxnSpPr>
          <p:spPr bwMode="auto">
            <a:xfrm rot="16200000" flipH="1">
              <a:off x="5199831" y="2229398"/>
              <a:ext cx="209743" cy="722092"/>
            </a:xfrm>
            <a:prstGeom prst="straightConnector1">
              <a:avLst/>
            </a:prstGeom>
            <a:noFill/>
            <a:ln w="9525" algn="ctr">
              <a:solidFill>
                <a:srgbClr val="FFC000"/>
              </a:solidFill>
              <a:round/>
              <a:headEnd/>
              <a:tailEnd type="triangle" w="med" len="med"/>
            </a:ln>
          </p:spPr>
        </p:cxnSp>
        <p:cxnSp>
          <p:nvCxnSpPr>
            <p:cNvPr id="3107" name="Straight Arrow Connector 53"/>
            <p:cNvCxnSpPr>
              <a:cxnSpLocks noChangeShapeType="1"/>
              <a:stCxn id="3103" idx="5"/>
            </p:cNvCxnSpPr>
            <p:nvPr/>
          </p:nvCxnSpPr>
          <p:spPr bwMode="auto">
            <a:xfrm rot="16200000" flipH="1">
              <a:off x="5488550" y="2477357"/>
              <a:ext cx="168983" cy="185415"/>
            </a:xfrm>
            <a:prstGeom prst="straightConnector1">
              <a:avLst/>
            </a:prstGeom>
            <a:noFill/>
            <a:ln w="9525" algn="ctr">
              <a:solidFill>
                <a:srgbClr val="FFC000"/>
              </a:solidFill>
              <a:round/>
              <a:headEnd/>
              <a:tailEnd type="triangle" w="med" len="med"/>
            </a:ln>
          </p:spPr>
        </p:cxnSp>
        <p:cxnSp>
          <p:nvCxnSpPr>
            <p:cNvPr id="3108" name="Straight Arrow Connector 55"/>
            <p:cNvCxnSpPr>
              <a:cxnSpLocks noChangeShapeType="1"/>
              <a:stCxn id="3104" idx="4"/>
            </p:cNvCxnSpPr>
            <p:nvPr/>
          </p:nvCxnSpPr>
          <p:spPr bwMode="auto">
            <a:xfrm rot="5400000">
              <a:off x="5696037" y="2461228"/>
              <a:ext cx="163039" cy="223616"/>
            </a:xfrm>
            <a:prstGeom prst="straightConnector1">
              <a:avLst/>
            </a:prstGeom>
            <a:noFill/>
            <a:ln w="9525" algn="ctr">
              <a:solidFill>
                <a:srgbClr val="FFC000"/>
              </a:solidFill>
              <a:round/>
              <a:headEnd/>
              <a:tailEnd type="triangle" w="med" len="med"/>
            </a:ln>
          </p:spPr>
        </p:cxnSp>
        <p:cxnSp>
          <p:nvCxnSpPr>
            <p:cNvPr id="3109" name="Straight Arrow Connector 57"/>
            <p:cNvCxnSpPr>
              <a:cxnSpLocks noChangeShapeType="1"/>
              <a:stCxn id="3105" idx="5"/>
            </p:cNvCxnSpPr>
            <p:nvPr/>
          </p:nvCxnSpPr>
          <p:spPr bwMode="auto">
            <a:xfrm rot="5400000">
              <a:off x="5803593" y="2347728"/>
              <a:ext cx="209743" cy="485433"/>
            </a:xfrm>
            <a:prstGeom prst="straightConnector1">
              <a:avLst/>
            </a:prstGeom>
            <a:noFill/>
            <a:ln w="9525" algn="ctr">
              <a:solidFill>
                <a:srgbClr val="FFC000"/>
              </a:solidFill>
              <a:round/>
              <a:headEnd/>
              <a:tailEnd type="triangle" w="med" len="med"/>
            </a:ln>
          </p:spPr>
        </p:cxnSp>
        <p:sp>
          <p:nvSpPr>
            <p:cNvPr id="3110" name="TextBox 10"/>
            <p:cNvSpPr txBox="1">
              <a:spLocks noChangeArrowheads="1"/>
            </p:cNvSpPr>
            <p:nvPr/>
          </p:nvSpPr>
          <p:spPr bwMode="auto">
            <a:xfrm>
              <a:off x="4816009" y="2776835"/>
              <a:ext cx="328884" cy="261713"/>
            </a:xfrm>
            <a:prstGeom prst="rect">
              <a:avLst/>
            </a:prstGeom>
            <a:noFill/>
            <a:ln w="9525">
              <a:noFill/>
              <a:miter lim="800000"/>
              <a:headEnd/>
              <a:tailEnd/>
            </a:ln>
          </p:spPr>
          <p:txBody>
            <a:bodyPr wrap="none">
              <a:spAutoFit/>
            </a:bodyPr>
            <a:lstStyle/>
            <a:p>
              <a:r>
                <a:rPr lang="en-US" sz="1100" dirty="0">
                  <a:solidFill>
                    <a:prstClr val="black"/>
                  </a:solidFill>
                  <a:latin typeface="Arial" pitchFamily="34" charset="0"/>
                </a:rPr>
                <a:t>t</a:t>
              </a:r>
              <a:r>
                <a:rPr lang="en-US" sz="1100" baseline="-25000" dirty="0">
                  <a:solidFill>
                    <a:prstClr val="black"/>
                  </a:solidFill>
                  <a:latin typeface="Arial" pitchFamily="34" charset="0"/>
                </a:rPr>
                <a:t>o1</a:t>
              </a:r>
            </a:p>
          </p:txBody>
        </p:sp>
        <p:sp>
          <p:nvSpPr>
            <p:cNvPr id="3111" name="TextBox 10"/>
            <p:cNvSpPr txBox="1">
              <a:spLocks noChangeArrowheads="1"/>
            </p:cNvSpPr>
            <p:nvPr/>
          </p:nvSpPr>
          <p:spPr bwMode="auto">
            <a:xfrm>
              <a:off x="5352686" y="2776835"/>
              <a:ext cx="328884" cy="261713"/>
            </a:xfrm>
            <a:prstGeom prst="rect">
              <a:avLst/>
            </a:prstGeom>
            <a:noFill/>
            <a:ln w="9525">
              <a:noFill/>
              <a:miter lim="800000"/>
              <a:headEnd/>
              <a:tailEnd/>
            </a:ln>
          </p:spPr>
          <p:txBody>
            <a:bodyPr wrap="none">
              <a:spAutoFit/>
            </a:bodyPr>
            <a:lstStyle/>
            <a:p>
              <a:r>
                <a:rPr lang="en-US" sz="1100">
                  <a:solidFill>
                    <a:prstClr val="black"/>
                  </a:solidFill>
                  <a:latin typeface="Arial" pitchFamily="34" charset="0"/>
                </a:rPr>
                <a:t>t</a:t>
              </a:r>
              <a:r>
                <a:rPr lang="en-US" sz="1100" baseline="-25000">
                  <a:solidFill>
                    <a:prstClr val="black"/>
                  </a:solidFill>
                  <a:latin typeface="Arial" pitchFamily="34" charset="0"/>
                </a:rPr>
                <a:t>o2</a:t>
              </a:r>
            </a:p>
          </p:txBody>
        </p:sp>
        <p:sp>
          <p:nvSpPr>
            <p:cNvPr id="3112" name="TextBox 10"/>
            <p:cNvSpPr txBox="1">
              <a:spLocks noChangeArrowheads="1"/>
            </p:cNvSpPr>
            <p:nvPr/>
          </p:nvSpPr>
          <p:spPr bwMode="auto">
            <a:xfrm>
              <a:off x="5799918" y="2776835"/>
              <a:ext cx="328884" cy="261713"/>
            </a:xfrm>
            <a:prstGeom prst="rect">
              <a:avLst/>
            </a:prstGeom>
            <a:noFill/>
            <a:ln w="9525">
              <a:noFill/>
              <a:miter lim="800000"/>
              <a:headEnd/>
              <a:tailEnd/>
            </a:ln>
          </p:spPr>
          <p:txBody>
            <a:bodyPr wrap="none">
              <a:spAutoFit/>
            </a:bodyPr>
            <a:lstStyle/>
            <a:p>
              <a:r>
                <a:rPr lang="en-US" sz="1100">
                  <a:solidFill>
                    <a:prstClr val="black"/>
                  </a:solidFill>
                  <a:latin typeface="Arial" pitchFamily="34" charset="0"/>
                </a:rPr>
                <a:t>t</a:t>
              </a:r>
              <a:r>
                <a:rPr lang="en-US" sz="1100" baseline="-25000">
                  <a:solidFill>
                    <a:prstClr val="black"/>
                  </a:solidFill>
                  <a:latin typeface="Arial" pitchFamily="34" charset="0"/>
                </a:rPr>
                <a:t>o3</a:t>
              </a:r>
            </a:p>
          </p:txBody>
        </p:sp>
        <p:sp>
          <p:nvSpPr>
            <p:cNvPr id="3113" name="TextBox 10"/>
            <p:cNvSpPr txBox="1">
              <a:spLocks noChangeArrowheads="1"/>
            </p:cNvSpPr>
            <p:nvPr/>
          </p:nvSpPr>
          <p:spPr bwMode="auto">
            <a:xfrm>
              <a:off x="6023534" y="2776835"/>
              <a:ext cx="328884" cy="261713"/>
            </a:xfrm>
            <a:prstGeom prst="rect">
              <a:avLst/>
            </a:prstGeom>
            <a:noFill/>
            <a:ln w="9525">
              <a:noFill/>
              <a:miter lim="800000"/>
              <a:headEnd/>
              <a:tailEnd/>
            </a:ln>
          </p:spPr>
          <p:txBody>
            <a:bodyPr wrap="none">
              <a:spAutoFit/>
            </a:bodyPr>
            <a:lstStyle/>
            <a:p>
              <a:r>
                <a:rPr lang="en-US" sz="1100">
                  <a:solidFill>
                    <a:prstClr val="black"/>
                  </a:solidFill>
                  <a:latin typeface="Arial" pitchFamily="34" charset="0"/>
                </a:rPr>
                <a:t>t</a:t>
              </a:r>
              <a:r>
                <a:rPr lang="en-US" sz="1100" baseline="-25000">
                  <a:solidFill>
                    <a:prstClr val="black"/>
                  </a:solidFill>
                  <a:latin typeface="Arial" pitchFamily="34" charset="0"/>
                </a:rPr>
                <a:t>o4</a:t>
              </a:r>
            </a:p>
          </p:txBody>
        </p:sp>
      </p:grpSp>
      <p:sp>
        <p:nvSpPr>
          <p:cNvPr id="108" name="TextBox 44"/>
          <p:cNvSpPr txBox="1">
            <a:spLocks noChangeArrowheads="1"/>
          </p:cNvSpPr>
          <p:nvPr/>
        </p:nvSpPr>
        <p:spPr bwMode="auto">
          <a:xfrm>
            <a:off x="280086" y="3834693"/>
            <a:ext cx="4114800" cy="923330"/>
          </a:xfrm>
          <a:prstGeom prst="rect">
            <a:avLst/>
          </a:prstGeom>
          <a:noFill/>
          <a:ln w="9525">
            <a:noFill/>
            <a:miter lim="800000"/>
            <a:headEnd/>
            <a:tailEnd/>
          </a:ln>
        </p:spPr>
        <p:txBody>
          <a:bodyPr lIns="0" rIns="0">
            <a:spAutoFit/>
          </a:bodyPr>
          <a:lstStyle/>
          <a:p>
            <a:pPr>
              <a:defRPr/>
            </a:pPr>
            <a:r>
              <a:rPr lang="en-US" sz="1800" dirty="0" smtClean="0">
                <a:solidFill>
                  <a:srgbClr val="FF0000"/>
                </a:solidFill>
                <a:latin typeface="Calibri"/>
              </a:rPr>
              <a:t>4DEnKF</a:t>
            </a:r>
            <a:r>
              <a:rPr lang="en-US" sz="1800" dirty="0">
                <a:solidFill>
                  <a:prstClr val="black"/>
                </a:solidFill>
                <a:latin typeface="Calibri"/>
              </a:rPr>
              <a:t>: Observation can be </a:t>
            </a:r>
            <a:r>
              <a:rPr lang="en-US" sz="1800" dirty="0" smtClean="0">
                <a:solidFill>
                  <a:prstClr val="black"/>
                </a:solidFill>
                <a:latin typeface="Calibri"/>
              </a:rPr>
              <a:t>assimilated </a:t>
            </a:r>
            <a:r>
              <a:rPr lang="en-US" sz="1800" dirty="0">
                <a:solidFill>
                  <a:prstClr val="black"/>
                </a:solidFill>
                <a:latin typeface="Calibri"/>
              </a:rPr>
              <a:t>at </a:t>
            </a:r>
            <a:r>
              <a:rPr lang="en-US" sz="1800" dirty="0" smtClean="0">
                <a:solidFill>
                  <a:prstClr val="black"/>
                </a:solidFill>
                <a:latin typeface="Calibri"/>
              </a:rPr>
              <a:t>the times they are taken – no timing error, like 4DVAR</a:t>
            </a:r>
            <a:endParaRPr lang="en-US" sz="1800" dirty="0">
              <a:solidFill>
                <a:prstClr val="black"/>
              </a:solidFill>
              <a:latin typeface="Calibri"/>
            </a:endParaRPr>
          </a:p>
        </p:txBody>
      </p:sp>
      <p:sp>
        <p:nvSpPr>
          <p:cNvPr id="76" name="TextBox 75"/>
          <p:cNvSpPr txBox="1"/>
          <p:nvPr/>
        </p:nvSpPr>
        <p:spPr>
          <a:xfrm>
            <a:off x="4953000" y="1570038"/>
            <a:ext cx="3886200" cy="3693319"/>
          </a:xfrm>
          <a:prstGeom prst="rect">
            <a:avLst/>
          </a:prstGeom>
          <a:noFill/>
        </p:spPr>
        <p:txBody>
          <a:bodyPr lIns="0" rIns="0">
            <a:spAutoFit/>
          </a:bodyPr>
          <a:lstStyle/>
          <a:p>
            <a:pPr marL="230188" indent="-230188">
              <a:buFont typeface="Arial" pitchFamily="34" charset="0"/>
              <a:buChar char="•"/>
            </a:pPr>
            <a:r>
              <a:rPr lang="en-US" sz="1800" dirty="0">
                <a:solidFill>
                  <a:srgbClr val="000000"/>
                </a:solidFill>
                <a:latin typeface="Calibri" pitchFamily="34" charset="0"/>
                <a:cs typeface="Arial" pitchFamily="34" charset="0"/>
              </a:rPr>
              <a:t>Existing 4D ensemble algorithms include 4D-LETKF, En4DVAR. </a:t>
            </a:r>
          </a:p>
          <a:p>
            <a:pPr marL="230188" indent="-230188">
              <a:buFont typeface="Arial" pitchFamily="34" charset="0"/>
              <a:buChar char="•"/>
            </a:pPr>
            <a:endParaRPr lang="en-US" sz="1800" dirty="0" smtClean="0">
              <a:solidFill>
                <a:srgbClr val="000000"/>
              </a:solidFill>
              <a:latin typeface="Calibri" pitchFamily="34" charset="0"/>
              <a:cs typeface="Arial" pitchFamily="34" charset="0"/>
            </a:endParaRPr>
          </a:p>
          <a:p>
            <a:pPr marL="230188" indent="-230188">
              <a:buFont typeface="Arial" pitchFamily="34" charset="0"/>
              <a:buChar char="•"/>
            </a:pPr>
            <a:r>
              <a:rPr lang="en-US" sz="1800" dirty="0" smtClean="0">
                <a:solidFill>
                  <a:srgbClr val="000000"/>
                </a:solidFill>
                <a:latin typeface="Calibri" pitchFamily="34" charset="0"/>
                <a:cs typeface="Arial" pitchFamily="34" charset="0"/>
              </a:rPr>
              <a:t>4D EnSRF algorithm requires special treatment due to its serial nature. </a:t>
            </a:r>
            <a:endParaRPr lang="en-US" sz="1800" dirty="0">
              <a:solidFill>
                <a:srgbClr val="000000"/>
              </a:solidFill>
              <a:latin typeface="Calibri" pitchFamily="34" charset="0"/>
              <a:cs typeface="Arial" pitchFamily="34" charset="0"/>
            </a:endParaRPr>
          </a:p>
          <a:p>
            <a:pPr marL="230188" indent="-230188">
              <a:buFont typeface="Arial" pitchFamily="34" charset="0"/>
              <a:buChar char="•"/>
            </a:pPr>
            <a:endParaRPr lang="en-US" sz="1800" dirty="0">
              <a:solidFill>
                <a:srgbClr val="000000"/>
              </a:solidFill>
              <a:latin typeface="Calibri" pitchFamily="34" charset="0"/>
              <a:cs typeface="Arial" pitchFamily="34" charset="0"/>
            </a:endParaRPr>
          </a:p>
          <a:p>
            <a:pPr marL="230188" indent="-230188">
              <a:buFont typeface="Arial" pitchFamily="34" charset="0"/>
              <a:buChar char="•"/>
            </a:pPr>
            <a:r>
              <a:rPr lang="en-US" sz="1800" dirty="0" smtClean="0">
                <a:solidFill>
                  <a:srgbClr val="000000"/>
                </a:solidFill>
                <a:latin typeface="Calibri" pitchFamily="34" charset="0"/>
                <a:cs typeface="Arial" pitchFamily="34" charset="0"/>
              </a:rPr>
              <a:t>4DEnSRF computes and update observation priors at the observations times.</a:t>
            </a:r>
            <a:endParaRPr lang="en-US" sz="1800" dirty="0">
              <a:solidFill>
                <a:srgbClr val="000000"/>
              </a:solidFill>
              <a:latin typeface="Calibri" pitchFamily="34" charset="0"/>
              <a:cs typeface="Arial" pitchFamily="34" charset="0"/>
            </a:endParaRPr>
          </a:p>
          <a:p>
            <a:pPr marL="230188" indent="-230188">
              <a:buFont typeface="Arial" pitchFamily="34" charset="0"/>
              <a:buChar char="•"/>
            </a:pPr>
            <a:endParaRPr lang="en-US" sz="1800" dirty="0">
              <a:solidFill>
                <a:srgbClr val="000000"/>
              </a:solidFill>
              <a:latin typeface="Calibri" pitchFamily="34" charset="0"/>
              <a:cs typeface="Arial" pitchFamily="34" charset="0"/>
            </a:endParaRPr>
          </a:p>
          <a:p>
            <a:pPr marL="230188" indent="-230188">
              <a:buFont typeface="Arial" pitchFamily="34" charset="0"/>
              <a:buChar char="•"/>
            </a:pPr>
            <a:r>
              <a:rPr lang="en-US" sz="1800" dirty="0" smtClean="0">
                <a:solidFill>
                  <a:prstClr val="black"/>
                </a:solidFill>
                <a:latin typeface="Calibri" pitchFamily="34" charset="0"/>
              </a:rPr>
              <a:t>4DEnSRF has been tested with simulated radar data for both WRF and ARPS, and with real data and ARPS.</a:t>
            </a:r>
            <a:endParaRPr lang="en-US" sz="1800" dirty="0">
              <a:solidFill>
                <a:prstClr val="black"/>
              </a:solidFill>
              <a:latin typeface="Calibri" pitchFamily="34" charset="0"/>
            </a:endParaRPr>
          </a:p>
        </p:txBody>
      </p:sp>
      <p:sp>
        <p:nvSpPr>
          <p:cNvPr id="2" name="TextBox 1"/>
          <p:cNvSpPr txBox="1"/>
          <p:nvPr/>
        </p:nvSpPr>
        <p:spPr>
          <a:xfrm>
            <a:off x="280086" y="6400800"/>
            <a:ext cx="6925037" cy="369332"/>
          </a:xfrm>
          <a:prstGeom prst="rect">
            <a:avLst/>
          </a:prstGeom>
          <a:noFill/>
        </p:spPr>
        <p:txBody>
          <a:bodyPr wrap="none" lIns="0" rIns="0" rtlCol="0">
            <a:spAutoFit/>
          </a:bodyPr>
          <a:lstStyle/>
          <a:p>
            <a:r>
              <a:rPr lang="en-US" sz="1800" dirty="0" smtClean="0">
                <a:solidFill>
                  <a:srgbClr val="0000FF"/>
                </a:solidFill>
                <a:latin typeface="Arial" pitchFamily="34" charset="0"/>
              </a:rPr>
              <a:t>H(x) can be calculated within the numerical model – added to ARPS.</a:t>
            </a:r>
          </a:p>
        </p:txBody>
      </p:sp>
      <p:sp>
        <p:nvSpPr>
          <p:cNvPr id="70" name="TextBox 10"/>
          <p:cNvSpPr txBox="1">
            <a:spLocks noChangeArrowheads="1"/>
          </p:cNvSpPr>
          <p:nvPr/>
        </p:nvSpPr>
        <p:spPr bwMode="auto">
          <a:xfrm>
            <a:off x="368580" y="2328992"/>
            <a:ext cx="328886" cy="261808"/>
          </a:xfrm>
          <a:prstGeom prst="rect">
            <a:avLst/>
          </a:prstGeom>
          <a:noFill/>
          <a:ln w="9525">
            <a:noFill/>
            <a:miter lim="800000"/>
            <a:headEnd/>
            <a:tailEnd/>
          </a:ln>
        </p:spPr>
        <p:txBody>
          <a:bodyPr wrap="none">
            <a:spAutoFit/>
          </a:bodyPr>
          <a:lstStyle/>
          <a:p>
            <a:r>
              <a:rPr lang="en-US" sz="1100" dirty="0">
                <a:solidFill>
                  <a:prstClr val="black"/>
                </a:solidFill>
                <a:latin typeface="Arial" pitchFamily="34" charset="0"/>
              </a:rPr>
              <a:t>t</a:t>
            </a:r>
            <a:r>
              <a:rPr lang="en-US" sz="1100" baseline="-25000" dirty="0">
                <a:solidFill>
                  <a:prstClr val="black"/>
                </a:solidFill>
                <a:latin typeface="Arial" pitchFamily="34" charset="0"/>
              </a:rPr>
              <a:t>o1</a:t>
            </a:r>
          </a:p>
        </p:txBody>
      </p:sp>
      <p:sp>
        <p:nvSpPr>
          <p:cNvPr id="71" name="TextBox 10"/>
          <p:cNvSpPr txBox="1">
            <a:spLocks noChangeArrowheads="1"/>
          </p:cNvSpPr>
          <p:nvPr/>
        </p:nvSpPr>
        <p:spPr bwMode="auto">
          <a:xfrm>
            <a:off x="905261" y="2328992"/>
            <a:ext cx="328886" cy="261808"/>
          </a:xfrm>
          <a:prstGeom prst="rect">
            <a:avLst/>
          </a:prstGeom>
          <a:noFill/>
          <a:ln w="9525">
            <a:noFill/>
            <a:miter lim="800000"/>
            <a:headEnd/>
            <a:tailEnd/>
          </a:ln>
        </p:spPr>
        <p:txBody>
          <a:bodyPr wrap="none">
            <a:spAutoFit/>
          </a:bodyPr>
          <a:lstStyle/>
          <a:p>
            <a:r>
              <a:rPr lang="en-US" sz="1100">
                <a:solidFill>
                  <a:prstClr val="black"/>
                </a:solidFill>
                <a:latin typeface="Arial" pitchFamily="34" charset="0"/>
              </a:rPr>
              <a:t>t</a:t>
            </a:r>
            <a:r>
              <a:rPr lang="en-US" sz="1100" baseline="-25000">
                <a:solidFill>
                  <a:prstClr val="black"/>
                </a:solidFill>
                <a:latin typeface="Arial" pitchFamily="34" charset="0"/>
              </a:rPr>
              <a:t>o2</a:t>
            </a:r>
          </a:p>
        </p:txBody>
      </p:sp>
      <p:sp>
        <p:nvSpPr>
          <p:cNvPr id="72" name="TextBox 10"/>
          <p:cNvSpPr txBox="1">
            <a:spLocks noChangeArrowheads="1"/>
          </p:cNvSpPr>
          <p:nvPr/>
        </p:nvSpPr>
        <p:spPr bwMode="auto">
          <a:xfrm>
            <a:off x="1352496" y="2328992"/>
            <a:ext cx="328886" cy="261808"/>
          </a:xfrm>
          <a:prstGeom prst="rect">
            <a:avLst/>
          </a:prstGeom>
          <a:noFill/>
          <a:ln w="9525">
            <a:noFill/>
            <a:miter lim="800000"/>
            <a:headEnd/>
            <a:tailEnd/>
          </a:ln>
        </p:spPr>
        <p:txBody>
          <a:bodyPr wrap="none">
            <a:spAutoFit/>
          </a:bodyPr>
          <a:lstStyle/>
          <a:p>
            <a:r>
              <a:rPr lang="en-US" sz="1100">
                <a:solidFill>
                  <a:prstClr val="black"/>
                </a:solidFill>
                <a:latin typeface="Arial" pitchFamily="34" charset="0"/>
              </a:rPr>
              <a:t>t</a:t>
            </a:r>
            <a:r>
              <a:rPr lang="en-US" sz="1100" baseline="-25000">
                <a:solidFill>
                  <a:prstClr val="black"/>
                </a:solidFill>
                <a:latin typeface="Arial" pitchFamily="34" charset="0"/>
              </a:rPr>
              <a:t>o3</a:t>
            </a:r>
          </a:p>
        </p:txBody>
      </p:sp>
      <p:sp>
        <p:nvSpPr>
          <p:cNvPr id="73" name="TextBox 10"/>
          <p:cNvSpPr txBox="1">
            <a:spLocks noChangeArrowheads="1"/>
          </p:cNvSpPr>
          <p:nvPr/>
        </p:nvSpPr>
        <p:spPr bwMode="auto">
          <a:xfrm>
            <a:off x="1576114" y="2328992"/>
            <a:ext cx="328886" cy="261808"/>
          </a:xfrm>
          <a:prstGeom prst="rect">
            <a:avLst/>
          </a:prstGeom>
          <a:noFill/>
          <a:ln w="9525">
            <a:noFill/>
            <a:miter lim="800000"/>
            <a:headEnd/>
            <a:tailEnd/>
          </a:ln>
        </p:spPr>
        <p:txBody>
          <a:bodyPr wrap="none">
            <a:spAutoFit/>
          </a:bodyPr>
          <a:lstStyle/>
          <a:p>
            <a:r>
              <a:rPr lang="en-US" sz="1100">
                <a:solidFill>
                  <a:prstClr val="black"/>
                </a:solidFill>
                <a:latin typeface="Arial" pitchFamily="34" charset="0"/>
              </a:rPr>
              <a:t>t</a:t>
            </a:r>
            <a:r>
              <a:rPr lang="en-US" sz="1100" baseline="-25000">
                <a:solidFill>
                  <a:prstClr val="black"/>
                </a:solidFill>
                <a:latin typeface="Arial" pitchFamily="34" charset="0"/>
              </a:rPr>
              <a:t>o4</a:t>
            </a:r>
          </a:p>
        </p:txBody>
      </p:sp>
    </p:spTree>
    <p:extLst>
      <p:ext uri="{BB962C8B-B14F-4D97-AF65-F5344CB8AC3E}">
        <p14:creationId xmlns:p14="http://schemas.microsoft.com/office/powerpoint/2010/main" val="335365736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3" cstate="print"/>
          <a:srcRect/>
          <a:stretch>
            <a:fillRect/>
          </a:stretch>
        </p:blipFill>
        <p:spPr bwMode="auto">
          <a:xfrm>
            <a:off x="4766009" y="1451811"/>
            <a:ext cx="4114800" cy="3012281"/>
          </a:xfrm>
          <a:prstGeom prst="rect">
            <a:avLst/>
          </a:prstGeom>
          <a:noFill/>
          <a:ln w="9525" algn="in">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381000" y="1447799"/>
            <a:ext cx="4114800" cy="3012282"/>
          </a:xfrm>
          <a:prstGeom prst="rect">
            <a:avLst/>
          </a:prstGeom>
          <a:noFill/>
          <a:ln w="9525" algn="in">
            <a:noFill/>
            <a:miter lim="800000"/>
            <a:headEnd/>
            <a:tailEnd/>
          </a:ln>
        </p:spPr>
      </p:pic>
      <p:sp>
        <p:nvSpPr>
          <p:cNvPr id="20" name="TextBox 19"/>
          <p:cNvSpPr txBox="1"/>
          <p:nvPr/>
        </p:nvSpPr>
        <p:spPr>
          <a:xfrm>
            <a:off x="3883818" y="901826"/>
            <a:ext cx="2821782" cy="369332"/>
          </a:xfrm>
          <a:prstGeom prst="rect">
            <a:avLst/>
          </a:prstGeom>
          <a:noFill/>
        </p:spPr>
        <p:txBody>
          <a:bodyPr wrap="square" lIns="0" rIns="0">
            <a:spAutoFit/>
          </a:bodyPr>
          <a:lstStyle/>
          <a:p>
            <a:pPr>
              <a:defRPr/>
            </a:pPr>
            <a:r>
              <a:rPr lang="en-US" sz="1800" b="1" dirty="0">
                <a:solidFill>
                  <a:prstClr val="black"/>
                </a:solidFill>
                <a:latin typeface="Calibri"/>
              </a:rPr>
              <a:t>Reflectivity</a:t>
            </a:r>
          </a:p>
        </p:txBody>
      </p:sp>
      <p:sp>
        <p:nvSpPr>
          <p:cNvPr id="4098" name="Title 1"/>
          <p:cNvSpPr>
            <a:spLocks noGrp="1"/>
          </p:cNvSpPr>
          <p:nvPr>
            <p:ph type="title"/>
          </p:nvPr>
        </p:nvSpPr>
        <p:spPr>
          <a:xfrm>
            <a:off x="1143000" y="76200"/>
            <a:ext cx="7467600" cy="914400"/>
          </a:xfrm>
        </p:spPr>
        <p:txBody>
          <a:bodyPr rtlCol="0">
            <a:noAutofit/>
          </a:bodyPr>
          <a:lstStyle/>
          <a:p>
            <a:pPr algn="l" eaLnBrk="1" fontAlgn="auto" hangingPunct="1">
              <a:spcAft>
                <a:spcPts val="0"/>
              </a:spcAft>
              <a:defRPr/>
            </a:pPr>
            <a:r>
              <a:rPr lang="en-US" sz="2800" dirty="0" smtClean="0">
                <a:solidFill>
                  <a:srgbClr val="FF0000"/>
                </a:solidFill>
              </a:rPr>
              <a:t>4DEnSRF </a:t>
            </a:r>
            <a:r>
              <a:rPr lang="en-US" sz="2800" dirty="0" err="1" smtClean="0">
                <a:solidFill>
                  <a:srgbClr val="FF0000"/>
                </a:solidFill>
              </a:rPr>
              <a:t>v.s</a:t>
            </a:r>
            <a:r>
              <a:rPr lang="en-US" sz="2800" dirty="0" smtClean="0">
                <a:solidFill>
                  <a:srgbClr val="FF0000"/>
                </a:solidFill>
              </a:rPr>
              <a:t>. EnSRF with 5 min data batches</a:t>
            </a:r>
          </a:p>
        </p:txBody>
      </p:sp>
      <p:sp>
        <p:nvSpPr>
          <p:cNvPr id="6150" name="Oval 8"/>
          <p:cNvSpPr>
            <a:spLocks noChangeArrowheads="1"/>
          </p:cNvSpPr>
          <p:nvPr/>
        </p:nvSpPr>
        <p:spPr bwMode="auto">
          <a:xfrm>
            <a:off x="5486400" y="2667000"/>
            <a:ext cx="1066800" cy="1485900"/>
          </a:xfrm>
          <a:prstGeom prst="ellipse">
            <a:avLst/>
          </a:prstGeom>
          <a:noFill/>
          <a:ln w="25400" algn="in">
            <a:solidFill>
              <a:schemeClr val="tx1"/>
            </a:solidFill>
            <a:prstDash val="sysDot"/>
            <a:round/>
            <a:headEnd/>
            <a:tailEnd/>
          </a:ln>
        </p:spPr>
        <p:txBody>
          <a:bodyPr lIns="36576" tIns="36576" rIns="36576" bIns="36576"/>
          <a:lstStyle/>
          <a:p>
            <a:endParaRPr lang="en-US" sz="1800">
              <a:solidFill>
                <a:prstClr val="black"/>
              </a:solidFill>
              <a:latin typeface="Arial" pitchFamily="34" charset="0"/>
            </a:endParaRPr>
          </a:p>
        </p:txBody>
      </p:sp>
      <p:sp>
        <p:nvSpPr>
          <p:cNvPr id="10" name="TextBox 9"/>
          <p:cNvSpPr txBox="1"/>
          <p:nvPr/>
        </p:nvSpPr>
        <p:spPr>
          <a:xfrm>
            <a:off x="1409700" y="5334000"/>
            <a:ext cx="7034211" cy="369332"/>
          </a:xfrm>
          <a:prstGeom prst="rect">
            <a:avLst/>
          </a:prstGeom>
          <a:noFill/>
        </p:spPr>
        <p:txBody>
          <a:bodyPr wrap="square" lIns="0" rIns="0">
            <a:spAutoFit/>
          </a:bodyPr>
          <a:lstStyle/>
          <a:p>
            <a:pPr marL="230188" indent="-230188">
              <a:buFont typeface="Arial" pitchFamily="34" charset="0"/>
              <a:buChar char="•"/>
            </a:pPr>
            <a:r>
              <a:rPr lang="en-US" sz="1800" dirty="0">
                <a:solidFill>
                  <a:prstClr val="black"/>
                </a:solidFill>
                <a:latin typeface="Calibri" pitchFamily="34" charset="0"/>
                <a:cs typeface="Times New Roman" pitchFamily="18" charset="0"/>
              </a:rPr>
              <a:t>Analyzed reflectivity with EnSRF exhibits larger errors due to timing error</a:t>
            </a:r>
          </a:p>
        </p:txBody>
      </p:sp>
      <p:sp>
        <p:nvSpPr>
          <p:cNvPr id="4105" name="TextBox 13"/>
          <p:cNvSpPr txBox="1">
            <a:spLocks noChangeArrowheads="1"/>
          </p:cNvSpPr>
          <p:nvPr/>
        </p:nvSpPr>
        <p:spPr bwMode="auto">
          <a:xfrm>
            <a:off x="1981200" y="4705985"/>
            <a:ext cx="4724400" cy="554831"/>
          </a:xfrm>
          <a:prstGeom prst="rect">
            <a:avLst/>
          </a:prstGeom>
          <a:noFill/>
          <a:ln w="9525">
            <a:noFill/>
            <a:miter lim="800000"/>
            <a:headEnd/>
            <a:tailEnd/>
          </a:ln>
        </p:spPr>
        <p:txBody>
          <a:bodyPr>
            <a:spAutoFit/>
          </a:bodyPr>
          <a:lstStyle/>
          <a:p>
            <a:pPr>
              <a:defRPr/>
            </a:pPr>
            <a:r>
              <a:rPr lang="en-US" sz="1800" dirty="0">
                <a:solidFill>
                  <a:srgbClr val="0000FF"/>
                </a:solidFill>
                <a:latin typeface="Calibri"/>
              </a:rPr>
              <a:t>Color shade: Truth    </a:t>
            </a:r>
            <a:r>
              <a:rPr lang="en-US" sz="1800" dirty="0">
                <a:solidFill>
                  <a:prstClr val="black"/>
                </a:solidFill>
                <a:latin typeface="Calibri"/>
              </a:rPr>
              <a:t>Black contours: Analysis</a:t>
            </a:r>
          </a:p>
        </p:txBody>
      </p:sp>
      <p:sp>
        <p:nvSpPr>
          <p:cNvPr id="6151" name="TextBox 20"/>
          <p:cNvSpPr txBox="1">
            <a:spLocks noChangeArrowheads="1"/>
          </p:cNvSpPr>
          <p:nvPr/>
        </p:nvSpPr>
        <p:spPr bwMode="auto">
          <a:xfrm>
            <a:off x="8153400" y="1524000"/>
            <a:ext cx="581025" cy="552450"/>
          </a:xfrm>
          <a:prstGeom prst="rect">
            <a:avLst/>
          </a:prstGeom>
          <a:noFill/>
          <a:ln w="9525">
            <a:noFill/>
            <a:miter lim="800000"/>
            <a:headEnd/>
            <a:tailEnd/>
          </a:ln>
        </p:spPr>
        <p:txBody>
          <a:bodyPr wrap="none" lIns="0" rIns="0">
            <a:spAutoFit/>
          </a:bodyPr>
          <a:lstStyle/>
          <a:p>
            <a:pPr>
              <a:defRPr/>
            </a:pPr>
            <a:r>
              <a:rPr lang="en-US" sz="1800" b="1" dirty="0" err="1">
                <a:solidFill>
                  <a:srgbClr val="FF0000"/>
                </a:solidFill>
                <a:latin typeface="Calibri"/>
              </a:rPr>
              <a:t>EnSRF</a:t>
            </a:r>
            <a:endParaRPr lang="en-US" sz="1800" b="1" dirty="0">
              <a:solidFill>
                <a:srgbClr val="FF0000"/>
              </a:solidFill>
              <a:latin typeface="Calibri"/>
            </a:endParaRPr>
          </a:p>
        </p:txBody>
      </p:sp>
      <p:sp>
        <p:nvSpPr>
          <p:cNvPr id="2" name="TextBox 19"/>
          <p:cNvSpPr txBox="1">
            <a:spLocks noChangeArrowheads="1"/>
          </p:cNvSpPr>
          <p:nvPr/>
        </p:nvSpPr>
        <p:spPr bwMode="auto">
          <a:xfrm>
            <a:off x="3576419" y="1522452"/>
            <a:ext cx="843180" cy="553998"/>
          </a:xfrm>
          <a:prstGeom prst="rect">
            <a:avLst/>
          </a:prstGeom>
          <a:noFill/>
          <a:ln w="9525">
            <a:noFill/>
            <a:miter lim="800000"/>
            <a:headEnd/>
            <a:tailEnd/>
          </a:ln>
        </p:spPr>
        <p:txBody>
          <a:bodyPr wrap="none" lIns="0" rIns="0">
            <a:spAutoFit/>
          </a:bodyPr>
          <a:lstStyle/>
          <a:p>
            <a:pPr>
              <a:defRPr/>
            </a:pPr>
            <a:r>
              <a:rPr lang="en-US" sz="1800" b="1" dirty="0">
                <a:solidFill>
                  <a:srgbClr val="FF0000"/>
                </a:solidFill>
                <a:latin typeface="Calibri"/>
              </a:rPr>
              <a:t>4DEnSRF</a:t>
            </a:r>
          </a:p>
        </p:txBody>
      </p:sp>
    </p:spTree>
    <p:extLst>
      <p:ext uri="{BB962C8B-B14F-4D97-AF65-F5344CB8AC3E}">
        <p14:creationId xmlns:p14="http://schemas.microsoft.com/office/powerpoint/2010/main" val="122846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 name="图表 5"/>
          <p:cNvGraphicFramePr>
            <a:graphicFrameLocks/>
          </p:cNvGraphicFramePr>
          <p:nvPr>
            <p:extLst>
              <p:ext uri="{D42A27DB-BD31-4B8C-83A1-F6EECF244321}">
                <p14:modId xmlns:p14="http://schemas.microsoft.com/office/powerpoint/2010/main" val="2304468009"/>
              </p:ext>
            </p:extLst>
          </p:nvPr>
        </p:nvGraphicFramePr>
        <p:xfrm>
          <a:off x="228600" y="1066800"/>
          <a:ext cx="1931038" cy="19310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0" name="图表 6"/>
          <p:cNvGraphicFramePr/>
          <p:nvPr>
            <p:extLst>
              <p:ext uri="{D42A27DB-BD31-4B8C-83A1-F6EECF244321}">
                <p14:modId xmlns:p14="http://schemas.microsoft.com/office/powerpoint/2010/main" val="767783336"/>
              </p:ext>
            </p:extLst>
          </p:nvPr>
        </p:nvGraphicFramePr>
        <p:xfrm>
          <a:off x="2057400" y="1066800"/>
          <a:ext cx="1931038" cy="19310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1" name="图表 7"/>
          <p:cNvGraphicFramePr>
            <a:graphicFrameLocks/>
          </p:cNvGraphicFramePr>
          <p:nvPr>
            <p:extLst>
              <p:ext uri="{D42A27DB-BD31-4B8C-83A1-F6EECF244321}">
                <p14:modId xmlns:p14="http://schemas.microsoft.com/office/powerpoint/2010/main" val="86428544"/>
              </p:ext>
            </p:extLst>
          </p:nvPr>
        </p:nvGraphicFramePr>
        <p:xfrm>
          <a:off x="243673" y="2971800"/>
          <a:ext cx="1931038" cy="19310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2" name="图表 8"/>
          <p:cNvGraphicFramePr>
            <a:graphicFrameLocks/>
          </p:cNvGraphicFramePr>
          <p:nvPr>
            <p:extLst>
              <p:ext uri="{D42A27DB-BD31-4B8C-83A1-F6EECF244321}">
                <p14:modId xmlns:p14="http://schemas.microsoft.com/office/powerpoint/2010/main" val="118578439"/>
              </p:ext>
            </p:extLst>
          </p:nvPr>
        </p:nvGraphicFramePr>
        <p:xfrm>
          <a:off x="2057400" y="2971800"/>
          <a:ext cx="1931038" cy="1931038"/>
        </p:xfrm>
        <a:graphic>
          <a:graphicData uri="http://schemas.openxmlformats.org/drawingml/2006/chart">
            <c:chart xmlns:c="http://schemas.openxmlformats.org/drawingml/2006/chart" xmlns:r="http://schemas.openxmlformats.org/officeDocument/2006/relationships" r:id="rId6"/>
          </a:graphicData>
        </a:graphic>
      </p:graphicFrame>
      <p:sp>
        <p:nvSpPr>
          <p:cNvPr id="4098" name="Title 1"/>
          <p:cNvSpPr>
            <a:spLocks noGrp="1"/>
          </p:cNvSpPr>
          <p:nvPr>
            <p:ph type="title"/>
          </p:nvPr>
        </p:nvSpPr>
        <p:spPr>
          <a:xfrm>
            <a:off x="76200" y="9525"/>
            <a:ext cx="8610600" cy="914400"/>
          </a:xfrm>
        </p:spPr>
        <p:txBody>
          <a:bodyPr rtlCol="0">
            <a:noAutofit/>
          </a:bodyPr>
          <a:lstStyle/>
          <a:p>
            <a:pPr eaLnBrk="1" fontAlgn="auto" hangingPunct="1">
              <a:spcAft>
                <a:spcPts val="0"/>
              </a:spcAft>
              <a:defRPr/>
            </a:pPr>
            <a:r>
              <a:rPr lang="en-US" sz="2400" dirty="0" smtClean="0">
                <a:solidFill>
                  <a:srgbClr val="FF0000"/>
                </a:solidFill>
              </a:rPr>
              <a:t>EnSRF and 4DEnSRF Analysis and Forecast Errors: </a:t>
            </a:r>
            <a:br>
              <a:rPr lang="en-US" sz="2400" dirty="0" smtClean="0">
                <a:solidFill>
                  <a:srgbClr val="FF0000"/>
                </a:solidFill>
              </a:rPr>
            </a:br>
            <a:r>
              <a:rPr lang="en-US" sz="2400" dirty="0" smtClean="0">
                <a:solidFill>
                  <a:srgbClr val="FF0000"/>
                </a:solidFill>
              </a:rPr>
              <a:t>OSSEs for a Supercell with WRF</a:t>
            </a:r>
          </a:p>
        </p:txBody>
      </p:sp>
      <p:sp>
        <p:nvSpPr>
          <p:cNvPr id="4104" name="TextBox 12"/>
          <p:cNvSpPr txBox="1">
            <a:spLocks noChangeArrowheads="1"/>
          </p:cNvSpPr>
          <p:nvPr/>
        </p:nvSpPr>
        <p:spPr bwMode="auto">
          <a:xfrm>
            <a:off x="3352800" y="762000"/>
            <a:ext cx="2514600" cy="338137"/>
          </a:xfrm>
          <a:prstGeom prst="rect">
            <a:avLst/>
          </a:prstGeom>
          <a:solidFill>
            <a:schemeClr val="bg1"/>
          </a:solidFill>
          <a:ln w="9525">
            <a:noFill/>
            <a:miter lim="800000"/>
            <a:headEnd/>
            <a:tailEnd/>
          </a:ln>
        </p:spPr>
        <p:txBody>
          <a:bodyPr>
            <a:spAutoFit/>
          </a:bodyPr>
          <a:lstStyle/>
          <a:p>
            <a:pPr eaLnBrk="0" hangingPunct="0">
              <a:defRPr/>
            </a:pPr>
            <a:r>
              <a:rPr lang="en-US" sz="1600" dirty="0">
                <a:solidFill>
                  <a:srgbClr val="0000FF"/>
                </a:solidFill>
                <a:latin typeface="Calibri"/>
              </a:rPr>
              <a:t>Blue: EnSRF   </a:t>
            </a:r>
            <a:r>
              <a:rPr lang="en-US" sz="1600" dirty="0">
                <a:solidFill>
                  <a:srgbClr val="FF0000"/>
                </a:solidFill>
                <a:latin typeface="Calibri"/>
              </a:rPr>
              <a:t>Red: </a:t>
            </a:r>
            <a:r>
              <a:rPr lang="en-US" sz="1600" dirty="0" smtClean="0">
                <a:solidFill>
                  <a:srgbClr val="FF0000"/>
                </a:solidFill>
                <a:latin typeface="Calibri"/>
              </a:rPr>
              <a:t>4DEnSRF</a:t>
            </a:r>
            <a:endParaRPr lang="en-US" sz="1600" dirty="0">
              <a:solidFill>
                <a:srgbClr val="FF0000"/>
              </a:solidFill>
              <a:latin typeface="Calibri"/>
            </a:endParaRPr>
          </a:p>
        </p:txBody>
      </p:sp>
      <p:graphicFrame>
        <p:nvGraphicFramePr>
          <p:cNvPr id="104" name="图表 1"/>
          <p:cNvGraphicFramePr>
            <a:graphicFrameLocks/>
          </p:cNvGraphicFramePr>
          <p:nvPr>
            <p:extLst>
              <p:ext uri="{D42A27DB-BD31-4B8C-83A1-F6EECF244321}">
                <p14:modId xmlns:p14="http://schemas.microsoft.com/office/powerpoint/2010/main" val="2879814497"/>
              </p:ext>
            </p:extLst>
          </p:nvPr>
        </p:nvGraphicFramePr>
        <p:xfrm>
          <a:off x="5029200" y="1066800"/>
          <a:ext cx="1896577" cy="188652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5" name="图表 2"/>
          <p:cNvGraphicFramePr/>
          <p:nvPr>
            <p:extLst>
              <p:ext uri="{D42A27DB-BD31-4B8C-83A1-F6EECF244321}">
                <p14:modId xmlns:p14="http://schemas.microsoft.com/office/powerpoint/2010/main" val="4246228788"/>
              </p:ext>
            </p:extLst>
          </p:nvPr>
        </p:nvGraphicFramePr>
        <p:xfrm>
          <a:off x="6851619" y="1066800"/>
          <a:ext cx="1896577" cy="188652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6" name="图表 9"/>
          <p:cNvGraphicFramePr>
            <a:graphicFrameLocks/>
          </p:cNvGraphicFramePr>
          <p:nvPr>
            <p:extLst>
              <p:ext uri="{D42A27DB-BD31-4B8C-83A1-F6EECF244321}">
                <p14:modId xmlns:p14="http://schemas.microsoft.com/office/powerpoint/2010/main" val="2502058240"/>
              </p:ext>
            </p:extLst>
          </p:nvPr>
        </p:nvGraphicFramePr>
        <p:xfrm>
          <a:off x="5058809" y="2971800"/>
          <a:ext cx="1896577" cy="188652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07" name="图表 10"/>
          <p:cNvGraphicFramePr>
            <a:graphicFrameLocks/>
          </p:cNvGraphicFramePr>
          <p:nvPr>
            <p:extLst>
              <p:ext uri="{D42A27DB-BD31-4B8C-83A1-F6EECF244321}">
                <p14:modId xmlns:p14="http://schemas.microsoft.com/office/powerpoint/2010/main" val="69205720"/>
              </p:ext>
            </p:extLst>
          </p:nvPr>
        </p:nvGraphicFramePr>
        <p:xfrm>
          <a:off x="6866423" y="2971800"/>
          <a:ext cx="1896577" cy="1886524"/>
        </p:xfrm>
        <a:graphic>
          <a:graphicData uri="http://schemas.openxmlformats.org/drawingml/2006/chart">
            <c:chart xmlns:c="http://schemas.openxmlformats.org/drawingml/2006/chart" xmlns:r="http://schemas.openxmlformats.org/officeDocument/2006/relationships" r:id="rId10"/>
          </a:graphicData>
        </a:graphic>
      </p:graphicFrame>
      <p:sp>
        <p:nvSpPr>
          <p:cNvPr id="15" name="TextBox 12"/>
          <p:cNvSpPr txBox="1">
            <a:spLocks noChangeArrowheads="1"/>
          </p:cNvSpPr>
          <p:nvPr/>
        </p:nvSpPr>
        <p:spPr bwMode="auto">
          <a:xfrm>
            <a:off x="1295400" y="4843463"/>
            <a:ext cx="1905000" cy="338137"/>
          </a:xfrm>
          <a:prstGeom prst="rect">
            <a:avLst/>
          </a:prstGeom>
          <a:solidFill>
            <a:schemeClr val="bg1"/>
          </a:solidFill>
          <a:ln w="9525">
            <a:noFill/>
            <a:miter lim="800000"/>
            <a:headEnd/>
            <a:tailEnd/>
          </a:ln>
        </p:spPr>
        <p:txBody>
          <a:bodyPr>
            <a:spAutoFit/>
          </a:bodyPr>
          <a:lstStyle/>
          <a:p>
            <a:pPr eaLnBrk="0" hangingPunct="0">
              <a:defRPr/>
            </a:pPr>
            <a:r>
              <a:rPr lang="en-US" sz="1600" b="1" dirty="0">
                <a:solidFill>
                  <a:srgbClr val="FF0000"/>
                </a:solidFill>
                <a:latin typeface="Calibri"/>
              </a:rPr>
              <a:t>5 min data batch</a:t>
            </a:r>
          </a:p>
        </p:txBody>
      </p:sp>
      <p:sp>
        <p:nvSpPr>
          <p:cNvPr id="16" name="TextBox 12"/>
          <p:cNvSpPr txBox="1">
            <a:spLocks noChangeArrowheads="1"/>
          </p:cNvSpPr>
          <p:nvPr/>
        </p:nvSpPr>
        <p:spPr bwMode="auto">
          <a:xfrm>
            <a:off x="6172200" y="4800600"/>
            <a:ext cx="2133600" cy="338138"/>
          </a:xfrm>
          <a:prstGeom prst="rect">
            <a:avLst/>
          </a:prstGeom>
          <a:solidFill>
            <a:schemeClr val="bg1"/>
          </a:solidFill>
          <a:ln w="9525">
            <a:noFill/>
            <a:miter lim="800000"/>
            <a:headEnd/>
            <a:tailEnd/>
          </a:ln>
        </p:spPr>
        <p:txBody>
          <a:bodyPr>
            <a:spAutoFit/>
          </a:bodyPr>
          <a:lstStyle/>
          <a:p>
            <a:pPr eaLnBrk="0" hangingPunct="0">
              <a:defRPr/>
            </a:pPr>
            <a:r>
              <a:rPr lang="en-US" sz="1600" b="1" dirty="0">
                <a:solidFill>
                  <a:srgbClr val="FF0000"/>
                </a:solidFill>
                <a:latin typeface="Calibri"/>
              </a:rPr>
              <a:t>10 min data batch</a:t>
            </a:r>
          </a:p>
        </p:txBody>
      </p:sp>
      <p:sp>
        <p:nvSpPr>
          <p:cNvPr id="19" name="TextBox 18"/>
          <p:cNvSpPr txBox="1"/>
          <p:nvPr/>
        </p:nvSpPr>
        <p:spPr>
          <a:xfrm>
            <a:off x="4122738" y="1487488"/>
            <a:ext cx="982662" cy="646112"/>
          </a:xfrm>
          <a:prstGeom prst="rect">
            <a:avLst/>
          </a:prstGeom>
          <a:noFill/>
        </p:spPr>
        <p:txBody>
          <a:bodyPr lIns="0" rIns="0">
            <a:spAutoFit/>
          </a:bodyPr>
          <a:lstStyle/>
          <a:p>
            <a:pPr eaLnBrk="0" hangingPunct="0">
              <a:defRPr/>
            </a:pPr>
            <a:r>
              <a:rPr lang="en-US" sz="1800" b="1" dirty="0">
                <a:solidFill>
                  <a:srgbClr val="FF6600"/>
                </a:solidFill>
                <a:latin typeface="Calibri"/>
              </a:rPr>
              <a:t>during analysis</a:t>
            </a:r>
          </a:p>
        </p:txBody>
      </p:sp>
      <p:sp>
        <p:nvSpPr>
          <p:cNvPr id="20" name="TextBox 19"/>
          <p:cNvSpPr txBox="1"/>
          <p:nvPr/>
        </p:nvSpPr>
        <p:spPr>
          <a:xfrm>
            <a:off x="4114800" y="3544888"/>
            <a:ext cx="838200" cy="646112"/>
          </a:xfrm>
          <a:prstGeom prst="rect">
            <a:avLst/>
          </a:prstGeom>
          <a:noFill/>
        </p:spPr>
        <p:txBody>
          <a:bodyPr lIns="0" rIns="0">
            <a:spAutoFit/>
          </a:bodyPr>
          <a:lstStyle/>
          <a:p>
            <a:pPr eaLnBrk="0" hangingPunct="0">
              <a:defRPr/>
            </a:pPr>
            <a:r>
              <a:rPr lang="en-US" sz="1800" b="1" dirty="0">
                <a:solidFill>
                  <a:srgbClr val="FF6600"/>
                </a:solidFill>
                <a:latin typeface="Calibri"/>
              </a:rPr>
              <a:t>during forecast</a:t>
            </a:r>
          </a:p>
        </p:txBody>
      </p:sp>
      <p:sp>
        <p:nvSpPr>
          <p:cNvPr id="22" name="TextBox 21"/>
          <p:cNvSpPr txBox="1"/>
          <p:nvPr/>
        </p:nvSpPr>
        <p:spPr>
          <a:xfrm>
            <a:off x="234616" y="5334000"/>
            <a:ext cx="8763000" cy="1354217"/>
          </a:xfrm>
          <a:prstGeom prst="rect">
            <a:avLst/>
          </a:prstGeom>
          <a:noFill/>
        </p:spPr>
        <p:txBody>
          <a:bodyPr lIns="0" rIns="0">
            <a:spAutoFit/>
          </a:bodyPr>
          <a:lstStyle/>
          <a:p>
            <a:pPr marL="230188" indent="-230188" eaLnBrk="0" hangingPunct="0">
              <a:spcAft>
                <a:spcPts val="600"/>
              </a:spcAft>
              <a:buFont typeface="Arial" pitchFamily="34" charset="0"/>
              <a:buChar char="•"/>
              <a:defRPr/>
            </a:pPr>
            <a:r>
              <a:rPr lang="en-US" sz="1800" dirty="0">
                <a:solidFill>
                  <a:prstClr val="black"/>
                </a:solidFill>
                <a:latin typeface="Calibri"/>
              </a:rPr>
              <a:t>The RMS errors </a:t>
            </a:r>
            <a:r>
              <a:rPr lang="en-US" sz="1800" dirty="0" smtClean="0">
                <a:solidFill>
                  <a:prstClr val="black"/>
                </a:solidFill>
                <a:latin typeface="Calibri"/>
              </a:rPr>
              <a:t>of 4DEnSRF </a:t>
            </a:r>
            <a:r>
              <a:rPr lang="en-US" sz="1800" dirty="0">
                <a:solidFill>
                  <a:prstClr val="black"/>
                </a:solidFill>
                <a:latin typeface="Calibri"/>
              </a:rPr>
              <a:t>are lower than those of EnSRF.</a:t>
            </a:r>
          </a:p>
          <a:p>
            <a:pPr marL="230188" indent="-230188" eaLnBrk="0" hangingPunct="0">
              <a:spcAft>
                <a:spcPts val="600"/>
              </a:spcAft>
              <a:buFont typeface="Arial" pitchFamily="34" charset="0"/>
              <a:buChar char="•"/>
              <a:defRPr/>
            </a:pPr>
            <a:r>
              <a:rPr lang="en-US" sz="1800" dirty="0">
                <a:solidFill>
                  <a:prstClr val="black"/>
                </a:solidFill>
                <a:latin typeface="Calibri"/>
                <a:cs typeface="Arial" pitchFamily="34" charset="0"/>
              </a:rPr>
              <a:t>The advantage of </a:t>
            </a:r>
            <a:r>
              <a:rPr lang="en-US" sz="1800" dirty="0" smtClean="0">
                <a:solidFill>
                  <a:prstClr val="black"/>
                </a:solidFill>
                <a:latin typeface="Calibri"/>
                <a:cs typeface="Arial" pitchFamily="34" charset="0"/>
              </a:rPr>
              <a:t>4DEnSRF is </a:t>
            </a:r>
            <a:r>
              <a:rPr lang="en-US" sz="1800" dirty="0">
                <a:solidFill>
                  <a:prstClr val="black"/>
                </a:solidFill>
                <a:latin typeface="Calibri"/>
                <a:cs typeface="Arial" pitchFamily="34" charset="0"/>
              </a:rPr>
              <a:t>more </a:t>
            </a:r>
            <a:r>
              <a:rPr lang="en-US" sz="1800" dirty="0" smtClean="0">
                <a:solidFill>
                  <a:prstClr val="black"/>
                </a:solidFill>
                <a:latin typeface="Calibri"/>
                <a:cs typeface="Arial" pitchFamily="34" charset="0"/>
              </a:rPr>
              <a:t>when </a:t>
            </a:r>
            <a:r>
              <a:rPr lang="en-US" sz="1800" dirty="0">
                <a:solidFill>
                  <a:prstClr val="black"/>
                </a:solidFill>
                <a:latin typeface="Calibri"/>
                <a:cs typeface="Arial" pitchFamily="34" charset="0"/>
              </a:rPr>
              <a:t>analysis interval is longer </a:t>
            </a:r>
            <a:r>
              <a:rPr lang="en-US" sz="1800" dirty="0" smtClean="0">
                <a:solidFill>
                  <a:prstClr val="black"/>
                </a:solidFill>
                <a:latin typeface="Calibri"/>
                <a:cs typeface="Arial" pitchFamily="34" charset="0"/>
              </a:rPr>
              <a:t>(10 min or longer). </a:t>
            </a:r>
            <a:endParaRPr lang="en-US" sz="1800" dirty="0">
              <a:solidFill>
                <a:prstClr val="black"/>
              </a:solidFill>
              <a:latin typeface="Calibri"/>
              <a:cs typeface="Arial" pitchFamily="34" charset="0"/>
            </a:endParaRPr>
          </a:p>
          <a:p>
            <a:pPr marL="230188" indent="-230188" eaLnBrk="0" hangingPunct="0">
              <a:spcAft>
                <a:spcPts val="600"/>
              </a:spcAft>
              <a:buFont typeface="Arial" pitchFamily="34" charset="0"/>
              <a:buChar char="•"/>
              <a:defRPr/>
            </a:pPr>
            <a:r>
              <a:rPr lang="en-US" sz="1800" dirty="0" smtClean="0">
                <a:solidFill>
                  <a:prstClr val="black"/>
                </a:solidFill>
                <a:latin typeface="Calibri"/>
              </a:rPr>
              <a:t>Forecast error with 4DEnSRF grow faster for 10 min data batches than the 5 min case, while the growth rates for EnSRF are fast in both cases.</a:t>
            </a:r>
            <a:endParaRPr lang="en-US" sz="1800" dirty="0">
              <a:solidFill>
                <a:prstClr val="black"/>
              </a:solidFill>
              <a:latin typeface="Calibri"/>
            </a:endParaRPr>
          </a:p>
        </p:txBody>
      </p:sp>
      <p:sp>
        <p:nvSpPr>
          <p:cNvPr id="17" name="TextBox 16"/>
          <p:cNvSpPr txBox="1"/>
          <p:nvPr/>
        </p:nvSpPr>
        <p:spPr>
          <a:xfrm>
            <a:off x="6110864" y="6477384"/>
            <a:ext cx="2886752" cy="369332"/>
          </a:xfrm>
          <a:prstGeom prst="rect">
            <a:avLst/>
          </a:prstGeom>
          <a:noFill/>
        </p:spPr>
        <p:txBody>
          <a:bodyPr wrap="none" rtlCol="0">
            <a:spAutoFit/>
          </a:bodyPr>
          <a:lstStyle/>
          <a:p>
            <a:pPr eaLnBrk="0" hangingPunct="0"/>
            <a:r>
              <a:rPr lang="en-US" sz="1800" dirty="0" smtClean="0">
                <a:solidFill>
                  <a:srgbClr val="000000"/>
                </a:solidFill>
                <a:latin typeface="Tahoma" pitchFamily="34" charset="0"/>
              </a:rPr>
              <a:t>(Wang et al. 2012 </a:t>
            </a:r>
            <a:r>
              <a:rPr lang="en-US" altLang="zh-CN" sz="1800" dirty="0" smtClean="0">
                <a:solidFill>
                  <a:srgbClr val="000000"/>
                </a:solidFill>
                <a:latin typeface="Tahoma" pitchFamily="34" charset="0"/>
              </a:rPr>
              <a:t>QJRMS</a:t>
            </a:r>
            <a:r>
              <a:rPr lang="en-US" sz="1800" dirty="0" smtClean="0">
                <a:solidFill>
                  <a:srgbClr val="000000"/>
                </a:solidFill>
                <a:latin typeface="Tahoma" pitchFamily="34" charset="0"/>
              </a:rPr>
              <a:t>)</a:t>
            </a:r>
            <a:endParaRPr lang="en-US" sz="1800" dirty="0">
              <a:solidFill>
                <a:srgbClr val="000000"/>
              </a:solidFill>
              <a:latin typeface="Tahoma" pitchFamily="34" charset="0"/>
            </a:endParaRPr>
          </a:p>
        </p:txBody>
      </p:sp>
    </p:spTree>
    <p:extLst>
      <p:ext uri="{BB962C8B-B14F-4D97-AF65-F5344CB8AC3E}">
        <p14:creationId xmlns:p14="http://schemas.microsoft.com/office/powerpoint/2010/main" val="35074167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48537" y="1562965"/>
            <a:ext cx="6851623" cy="4720069"/>
            <a:chOff x="1931430" y="2724162"/>
            <a:chExt cx="4782575" cy="3499854"/>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1430" y="2724162"/>
              <a:ext cx="4782575" cy="3499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椭圆 11"/>
            <p:cNvSpPr/>
            <p:nvPr/>
          </p:nvSpPr>
          <p:spPr>
            <a:xfrm>
              <a:off x="4434144" y="4517850"/>
              <a:ext cx="71438" cy="71438"/>
            </a:xfrm>
            <a:prstGeom prst="ellipse">
              <a:avLst/>
            </a:prstGeom>
            <a:solidFill>
              <a:schemeClr val="tx1"/>
            </a:solidFill>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sz="1800">
                <a:solidFill>
                  <a:srgbClr val="000000"/>
                </a:solidFill>
              </a:endParaRPr>
            </a:p>
          </p:txBody>
        </p:sp>
        <p:sp>
          <p:nvSpPr>
            <p:cNvPr id="13" name="TextBox 12"/>
            <p:cNvSpPr txBox="1"/>
            <p:nvPr/>
          </p:nvSpPr>
          <p:spPr>
            <a:xfrm>
              <a:off x="4118840" y="4228311"/>
              <a:ext cx="715951" cy="307777"/>
            </a:xfrm>
            <a:prstGeom prst="rect">
              <a:avLst/>
            </a:prstGeom>
            <a:noFill/>
          </p:spPr>
          <p:txBody>
            <a:bodyPr wrap="square" rtlCol="0">
              <a:spAutoFit/>
            </a:bodyPr>
            <a:lstStyle/>
            <a:p>
              <a:pPr eaLnBrk="0" hangingPunct="0"/>
              <a:r>
                <a:rPr lang="en-US" sz="1400" dirty="0" smtClean="0">
                  <a:solidFill>
                    <a:srgbClr val="000000"/>
                  </a:solidFill>
                  <a:latin typeface="Times New Roman" pitchFamily="18" charset="0"/>
                  <a:cs typeface="Times New Roman" pitchFamily="18" charset="0"/>
                </a:rPr>
                <a:t>KTLX</a:t>
              </a:r>
            </a:p>
          </p:txBody>
        </p:sp>
        <p:sp>
          <p:nvSpPr>
            <p:cNvPr id="8" name="Rectangle 7"/>
            <p:cNvSpPr/>
            <p:nvPr/>
          </p:nvSpPr>
          <p:spPr bwMode="auto">
            <a:xfrm>
              <a:off x="3632886" y="3849130"/>
              <a:ext cx="2082114" cy="184733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22" name="Rectangle 21"/>
            <p:cNvSpPr/>
            <p:nvPr/>
          </p:nvSpPr>
          <p:spPr bwMode="auto">
            <a:xfrm>
              <a:off x="2543431" y="2994455"/>
              <a:ext cx="3672017" cy="292443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9" name="Oval 8"/>
            <p:cNvSpPr/>
            <p:nvPr/>
          </p:nvSpPr>
          <p:spPr bwMode="auto">
            <a:xfrm>
              <a:off x="4482911" y="4174228"/>
              <a:ext cx="580809" cy="599721"/>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
          <p:nvSpPr>
            <p:cNvPr id="4" name="TextBox 3"/>
            <p:cNvSpPr txBox="1"/>
            <p:nvPr/>
          </p:nvSpPr>
          <p:spPr>
            <a:xfrm>
              <a:off x="5136271" y="4656174"/>
              <a:ext cx="1289135" cy="923330"/>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A </a:t>
              </a:r>
              <a:r>
                <a:rPr lang="en-US" sz="1800" dirty="0" err="1" smtClean="0">
                  <a:solidFill>
                    <a:srgbClr val="FF0000"/>
                  </a:solidFill>
                  <a:latin typeface="Tahoma" pitchFamily="34" charset="0"/>
                </a:rPr>
                <a:t>tornadic</a:t>
              </a:r>
              <a:r>
                <a:rPr lang="en-US" sz="1800" dirty="0" smtClean="0">
                  <a:solidFill>
                    <a:srgbClr val="FF0000"/>
                  </a:solidFill>
                  <a:latin typeface="Tahoma" pitchFamily="34" charset="0"/>
                </a:rPr>
                <a:t> </a:t>
              </a:r>
            </a:p>
            <a:p>
              <a:pPr eaLnBrk="0" hangingPunct="0"/>
              <a:r>
                <a:rPr lang="en-US" sz="1800" dirty="0" err="1" smtClean="0">
                  <a:solidFill>
                    <a:srgbClr val="FF0000"/>
                  </a:solidFill>
                  <a:latin typeface="Tahoma" pitchFamily="34" charset="0"/>
                </a:rPr>
                <a:t>Supercell</a:t>
              </a:r>
              <a:r>
                <a:rPr lang="en-US" sz="1800" dirty="0" smtClean="0">
                  <a:solidFill>
                    <a:srgbClr val="FF0000"/>
                  </a:solidFill>
                  <a:latin typeface="Tahoma" pitchFamily="34" charset="0"/>
                </a:rPr>
                <a:t> </a:t>
              </a:r>
            </a:p>
            <a:p>
              <a:pPr eaLnBrk="0" hangingPunct="0"/>
              <a:r>
                <a:rPr lang="en-US" sz="1800" dirty="0" smtClean="0">
                  <a:solidFill>
                    <a:srgbClr val="FF0000"/>
                  </a:solidFill>
                  <a:latin typeface="Tahoma" pitchFamily="34" charset="0"/>
                </a:rPr>
                <a:t>Storm</a:t>
              </a:r>
              <a:endParaRPr lang="en-US" sz="1800" dirty="0">
                <a:solidFill>
                  <a:srgbClr val="FF0000"/>
                </a:solidFill>
                <a:latin typeface="Tahoma" pitchFamily="34" charset="0"/>
              </a:endParaRPr>
            </a:p>
          </p:txBody>
        </p:sp>
        <p:cxnSp>
          <p:nvCxnSpPr>
            <p:cNvPr id="6" name="Straight Arrow Connector 5"/>
            <p:cNvCxnSpPr/>
            <p:nvPr/>
          </p:nvCxnSpPr>
          <p:spPr bwMode="auto">
            <a:xfrm flipH="1" flipV="1">
              <a:off x="4928292" y="4641195"/>
              <a:ext cx="228929" cy="184661"/>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grpSp>
      <p:sp>
        <p:nvSpPr>
          <p:cNvPr id="14" name="TextBox 13"/>
          <p:cNvSpPr txBox="1"/>
          <p:nvPr/>
        </p:nvSpPr>
        <p:spPr>
          <a:xfrm>
            <a:off x="1981200" y="6468345"/>
            <a:ext cx="4621906" cy="369332"/>
          </a:xfrm>
          <a:prstGeom prst="rect">
            <a:avLst/>
          </a:prstGeom>
          <a:noFill/>
        </p:spPr>
        <p:txBody>
          <a:bodyPr wrap="none" rtlCol="0">
            <a:spAutoFit/>
          </a:bodyPr>
          <a:lstStyle/>
          <a:p>
            <a:r>
              <a:rPr lang="en-US" sz="1800" dirty="0" smtClean="0">
                <a:solidFill>
                  <a:srgbClr val="FF0000"/>
                </a:solidFill>
                <a:latin typeface="Arial" pitchFamily="34" charset="0"/>
              </a:rPr>
              <a:t>Wang, Xue and Min (2014 To be submitted)</a:t>
            </a:r>
            <a:endParaRPr lang="en-US" sz="1800" dirty="0">
              <a:solidFill>
                <a:srgbClr val="FF0000"/>
              </a:solidFill>
              <a:latin typeface="Arial" pitchFamily="34" charset="0"/>
            </a:endParaRPr>
          </a:p>
        </p:txBody>
      </p:sp>
      <p:sp>
        <p:nvSpPr>
          <p:cNvPr id="15" name="Content Placeholder 1"/>
          <p:cNvSpPr txBox="1">
            <a:spLocks/>
          </p:cNvSpPr>
          <p:nvPr/>
        </p:nvSpPr>
        <p:spPr bwMode="auto">
          <a:xfrm>
            <a:off x="146443" y="250884"/>
            <a:ext cx="8839199" cy="13493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rgbClr val="000099"/>
                </a:solidFill>
                <a:latin typeface="+mn-lt"/>
                <a:ea typeface="+mn-ea"/>
                <a:cs typeface="+mn-cs"/>
              </a:defRPr>
            </a:lvl1pPr>
            <a:lvl2pPr marL="742950" indent="-285750" algn="l" rtl="0" eaLnBrk="0" fontAlgn="base" hangingPunct="0">
              <a:spcBef>
                <a:spcPct val="20000"/>
              </a:spcBef>
              <a:spcAft>
                <a:spcPct val="0"/>
              </a:spcAft>
              <a:buClr>
                <a:srgbClr val="0000FF"/>
              </a:buClr>
              <a:buSzPct val="55000"/>
              <a:buFont typeface="Wingdings" pitchFamily="2" charset="2"/>
              <a:buChar char="n"/>
              <a:defRPr sz="2800">
                <a:solidFill>
                  <a:srgbClr val="0000FF"/>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lgn="ctr">
              <a:buFont typeface="Wingdings" pitchFamily="2" charset="2"/>
              <a:buNone/>
            </a:pPr>
            <a:r>
              <a:rPr lang="en-US" kern="0" smtClean="0">
                <a:solidFill>
                  <a:srgbClr val="FF0000"/>
                </a:solidFill>
              </a:rPr>
              <a:t>Analysis of a tornadic supercell on May 10, 2010</a:t>
            </a:r>
          </a:p>
          <a:p>
            <a:pPr marL="0" indent="0" algn="ctr">
              <a:buFont typeface="Wingdings" pitchFamily="2" charset="2"/>
              <a:buNone/>
            </a:pPr>
            <a:r>
              <a:rPr lang="en-US" kern="0" smtClean="0">
                <a:solidFill>
                  <a:srgbClr val="FF0000"/>
                </a:solidFill>
              </a:rPr>
              <a:t>EnSRF v.s. 4DEnSRF</a:t>
            </a:r>
            <a:endParaRPr lang="en-US" kern="0" dirty="0" smtClean="0">
              <a:solidFill>
                <a:srgbClr val="FF0000"/>
              </a:solidFill>
            </a:endParaRPr>
          </a:p>
        </p:txBody>
      </p:sp>
      <p:sp>
        <p:nvSpPr>
          <p:cNvPr id="16" name="Rectangle 15"/>
          <p:cNvSpPr/>
          <p:nvPr/>
        </p:nvSpPr>
        <p:spPr>
          <a:xfrm>
            <a:off x="2749424" y="2057400"/>
            <a:ext cx="1519968" cy="461665"/>
          </a:xfrm>
          <a:prstGeom prst="rect">
            <a:avLst/>
          </a:prstGeom>
          <a:solidFill>
            <a:srgbClr val="FFFFFF"/>
          </a:solidFill>
        </p:spPr>
        <p:txBody>
          <a:bodyPr wrap="none">
            <a:spAutoFit/>
          </a:bodyPr>
          <a:lstStyle/>
          <a:p>
            <a:r>
              <a:rPr lang="en-US" dirty="0">
                <a:solidFill>
                  <a:prstClr val="black"/>
                </a:solidFill>
                <a:latin typeface="Times New Roman" pitchFamily="18" charset="0"/>
                <a:cs typeface="Times New Roman" pitchFamily="18" charset="0"/>
              </a:rPr>
              <a:t>d</a:t>
            </a:r>
            <a:r>
              <a:rPr lang="en-US" dirty="0" smtClean="0">
                <a:solidFill>
                  <a:prstClr val="black"/>
                </a:solidFill>
                <a:latin typeface="Times New Roman" pitchFamily="18" charset="0"/>
                <a:cs typeface="Times New Roman" pitchFamily="18" charset="0"/>
              </a:rPr>
              <a:t>x=1.5 </a:t>
            </a:r>
            <a:r>
              <a:rPr lang="en-US" dirty="0">
                <a:solidFill>
                  <a:prstClr val="black"/>
                </a:solidFill>
                <a:latin typeface="Times New Roman" pitchFamily="18" charset="0"/>
                <a:cs typeface="Times New Roman" pitchFamily="18" charset="0"/>
              </a:rPr>
              <a:t>km</a:t>
            </a:r>
            <a:endParaRPr lang="en-US" dirty="0">
              <a:solidFill>
                <a:prstClr val="black"/>
              </a:solidFill>
            </a:endParaRPr>
          </a:p>
        </p:txBody>
      </p:sp>
      <p:sp>
        <p:nvSpPr>
          <p:cNvPr id="17" name="Rectangle 16"/>
          <p:cNvSpPr/>
          <p:nvPr/>
        </p:nvSpPr>
        <p:spPr>
          <a:xfrm>
            <a:off x="5629204" y="5097531"/>
            <a:ext cx="1519968" cy="461665"/>
          </a:xfrm>
          <a:prstGeom prst="rect">
            <a:avLst/>
          </a:prstGeom>
          <a:solidFill>
            <a:srgbClr val="FFFFFF"/>
          </a:solidFill>
        </p:spPr>
        <p:txBody>
          <a:bodyPr wrap="none">
            <a:spAutoFit/>
          </a:bodyPr>
          <a:lstStyle/>
          <a:p>
            <a:r>
              <a:rPr lang="en-US" dirty="0" smtClean="0">
                <a:solidFill>
                  <a:prstClr val="black"/>
                </a:solidFill>
                <a:latin typeface="Times New Roman" pitchFamily="18" charset="0"/>
                <a:cs typeface="Times New Roman" pitchFamily="18" charset="0"/>
              </a:rPr>
              <a:t>dx=0.5 </a:t>
            </a:r>
            <a:r>
              <a:rPr lang="en-US" dirty="0">
                <a:solidFill>
                  <a:prstClr val="black"/>
                </a:solidFill>
                <a:latin typeface="Times New Roman" pitchFamily="18" charset="0"/>
                <a:cs typeface="Times New Roman" pitchFamily="18" charset="0"/>
              </a:rPr>
              <a:t>km</a:t>
            </a:r>
            <a:endParaRPr lang="en-US" dirty="0">
              <a:solidFill>
                <a:prstClr val="black"/>
              </a:solidFill>
            </a:endParaRPr>
          </a:p>
        </p:txBody>
      </p:sp>
    </p:spTree>
    <p:extLst>
      <p:ext uri="{BB962C8B-B14F-4D97-AF65-F5344CB8AC3E}">
        <p14:creationId xmlns:p14="http://schemas.microsoft.com/office/powerpoint/2010/main" val="3556723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504" y="332656"/>
            <a:ext cx="8643966" cy="830997"/>
          </a:xfrm>
          <a:prstGeom prst="rect">
            <a:avLst/>
          </a:prstGeom>
          <a:noFill/>
        </p:spPr>
        <p:txBody>
          <a:bodyPr wrap="square" rtlCol="0">
            <a:spAutoFit/>
          </a:bodyPr>
          <a:lstStyle/>
          <a:p>
            <a:pPr algn="ctr"/>
            <a:r>
              <a:rPr lang="en-US" dirty="0">
                <a:solidFill>
                  <a:srgbClr val="FF0000"/>
                </a:solidFill>
                <a:latin typeface="Times New Roman" pitchFamily="18" charset="0"/>
                <a:cs typeface="Times New Roman" pitchFamily="18" charset="0"/>
              </a:rPr>
              <a:t>Analyzed T' (shaded), Pressure (contours) and Wind Vectors </a:t>
            </a:r>
            <a:br>
              <a:rPr lang="en-US" dirty="0">
                <a:solidFill>
                  <a:srgbClr val="FF0000"/>
                </a:solidFill>
                <a:latin typeface="Times New Roman" pitchFamily="18" charset="0"/>
                <a:cs typeface="Times New Roman" pitchFamily="18" charset="0"/>
              </a:rPr>
            </a:br>
            <a:r>
              <a:rPr lang="en-US" dirty="0">
                <a:solidFill>
                  <a:srgbClr val="FF0000"/>
                </a:solidFill>
                <a:latin typeface="Times New Roman" pitchFamily="18" charset="0"/>
                <a:cs typeface="Times New Roman" pitchFamily="18" charset="0"/>
              </a:rPr>
              <a:t>at 1.5 km AGL</a:t>
            </a:r>
          </a:p>
        </p:txBody>
      </p:sp>
      <p:pic>
        <p:nvPicPr>
          <p:cNvPr id="1026" name="Picture 2">
            <a:hlinkClick r:id="" action="ppaction://noaction"/>
          </p:cNvPr>
          <p:cNvPicPr>
            <a:picLocks noChangeAspect="1" noChangeArrowheads="1"/>
          </p:cNvPicPr>
          <p:nvPr/>
        </p:nvPicPr>
        <p:blipFill>
          <a:blip r:embed="rId3"/>
          <a:srcRect r="23643"/>
          <a:stretch>
            <a:fillRect/>
          </a:stretch>
        </p:blipFill>
        <p:spPr bwMode="auto">
          <a:xfrm>
            <a:off x="837678" y="1434690"/>
            <a:ext cx="3852519" cy="3647646"/>
          </a:xfrm>
          <a:prstGeom prst="rect">
            <a:avLst/>
          </a:prstGeom>
          <a:noFill/>
          <a:ln w="9525">
            <a:noFill/>
            <a:miter lim="800000"/>
            <a:headEnd/>
            <a:tailEnd/>
          </a:ln>
          <a:effectLst/>
        </p:spPr>
      </p:pic>
      <p:pic>
        <p:nvPicPr>
          <p:cNvPr id="18" name="Picture 3"/>
          <p:cNvPicPr>
            <a:picLocks noChangeAspect="1" noChangeArrowheads="1"/>
          </p:cNvPicPr>
          <p:nvPr/>
        </p:nvPicPr>
        <p:blipFill rotWithShape="1">
          <a:blip r:embed="rId4"/>
          <a:srcRect l="8069" r="25943"/>
          <a:stretch/>
        </p:blipFill>
        <p:spPr bwMode="auto">
          <a:xfrm>
            <a:off x="4690197" y="1448165"/>
            <a:ext cx="3299740" cy="3615210"/>
          </a:xfrm>
          <a:prstGeom prst="rect">
            <a:avLst/>
          </a:prstGeom>
          <a:noFill/>
          <a:ln w="9525">
            <a:noFill/>
            <a:miter lim="800000"/>
            <a:headEnd/>
            <a:tailEnd/>
          </a:ln>
          <a:effectLst/>
        </p:spPr>
      </p:pic>
      <p:pic>
        <p:nvPicPr>
          <p:cNvPr id="22" name="Picture 3"/>
          <p:cNvPicPr>
            <a:picLocks noChangeAspect="1" noChangeArrowheads="1"/>
          </p:cNvPicPr>
          <p:nvPr/>
        </p:nvPicPr>
        <p:blipFill rotWithShape="1">
          <a:blip r:embed="rId4"/>
          <a:srcRect l="91169"/>
          <a:stretch/>
        </p:blipFill>
        <p:spPr bwMode="auto">
          <a:xfrm>
            <a:off x="8030725" y="1486637"/>
            <a:ext cx="440164" cy="3603255"/>
          </a:xfrm>
          <a:prstGeom prst="rect">
            <a:avLst/>
          </a:prstGeom>
          <a:noFill/>
          <a:ln w="9525">
            <a:noFill/>
            <a:miter lim="800000"/>
            <a:headEnd/>
            <a:tailEnd/>
          </a:ln>
          <a:effectLst/>
        </p:spPr>
      </p:pic>
      <p:sp>
        <p:nvSpPr>
          <p:cNvPr id="3" name="TextBox 2"/>
          <p:cNvSpPr txBox="1"/>
          <p:nvPr/>
        </p:nvSpPr>
        <p:spPr>
          <a:xfrm>
            <a:off x="2576820" y="5083372"/>
            <a:ext cx="4403770" cy="369332"/>
          </a:xfrm>
          <a:prstGeom prst="rect">
            <a:avLst/>
          </a:prstGeom>
          <a:noFill/>
        </p:spPr>
        <p:txBody>
          <a:bodyPr wrap="none" rtlCol="0">
            <a:spAutoFit/>
          </a:bodyPr>
          <a:lstStyle/>
          <a:p>
            <a:r>
              <a:rPr lang="en-US" sz="1800" dirty="0">
                <a:solidFill>
                  <a:srgbClr val="FF0000"/>
                </a:solidFill>
                <a:latin typeface="Arial" pitchFamily="34" charset="0"/>
              </a:rPr>
              <a:t>4DEnSRF                                      EnSRF</a:t>
            </a:r>
          </a:p>
        </p:txBody>
      </p:sp>
      <p:sp>
        <p:nvSpPr>
          <p:cNvPr id="4" name="TextBox 3"/>
          <p:cNvSpPr txBox="1"/>
          <p:nvPr/>
        </p:nvSpPr>
        <p:spPr>
          <a:xfrm>
            <a:off x="491283" y="5562600"/>
            <a:ext cx="8270213" cy="646331"/>
          </a:xfrm>
          <a:prstGeom prst="rect">
            <a:avLst/>
          </a:prstGeom>
          <a:noFill/>
        </p:spPr>
        <p:txBody>
          <a:bodyPr wrap="none" rtlCol="0">
            <a:spAutoFit/>
          </a:bodyPr>
          <a:lstStyle/>
          <a:p>
            <a:pPr marL="285750" indent="-285750">
              <a:buFont typeface="Arial" pitchFamily="34" charset="0"/>
              <a:buChar char="•"/>
            </a:pPr>
            <a:r>
              <a:rPr lang="en-US" sz="1800" dirty="0">
                <a:solidFill>
                  <a:prstClr val="black"/>
                </a:solidFill>
                <a:latin typeface="Arial" pitchFamily="34" charset="0"/>
              </a:rPr>
              <a:t>Much better organization of low-level </a:t>
            </a:r>
            <a:r>
              <a:rPr lang="en-US" sz="1800" dirty="0" err="1">
                <a:solidFill>
                  <a:prstClr val="black"/>
                </a:solidFill>
                <a:latin typeface="Arial" pitchFamily="34" charset="0"/>
              </a:rPr>
              <a:t>mesocyclone</a:t>
            </a:r>
            <a:r>
              <a:rPr lang="en-US" sz="1800" dirty="0">
                <a:solidFill>
                  <a:prstClr val="black"/>
                </a:solidFill>
                <a:latin typeface="Arial" pitchFamily="34" charset="0"/>
              </a:rPr>
              <a:t> with 4DEnSRF</a:t>
            </a:r>
          </a:p>
          <a:p>
            <a:pPr marL="285750" indent="-285750">
              <a:buFont typeface="Arial" pitchFamily="34" charset="0"/>
              <a:buChar char="•"/>
            </a:pPr>
            <a:r>
              <a:rPr lang="en-US" sz="1800" dirty="0">
                <a:solidFill>
                  <a:prstClr val="black"/>
                </a:solidFill>
                <a:latin typeface="Arial" pitchFamily="34" charset="0"/>
              </a:rPr>
              <a:t>Better dynamical consistency between wind, pressure and temperature fields</a:t>
            </a:r>
          </a:p>
        </p:txBody>
      </p:sp>
      <p:sp>
        <p:nvSpPr>
          <p:cNvPr id="6" name="Oval 5"/>
          <p:cNvSpPr/>
          <p:nvPr/>
        </p:nvSpPr>
        <p:spPr>
          <a:xfrm>
            <a:off x="2771800" y="2828789"/>
            <a:ext cx="432048" cy="384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cxnSp>
        <p:nvCxnSpPr>
          <p:cNvPr id="13" name="Straight Arrow Connector 12"/>
          <p:cNvCxnSpPr/>
          <p:nvPr/>
        </p:nvCxnSpPr>
        <p:spPr>
          <a:xfrm flipH="1">
            <a:off x="2907368" y="2828789"/>
            <a:ext cx="144016"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897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2"/>
          <a:srcRect r="15399"/>
          <a:stretch/>
        </p:blipFill>
        <p:spPr bwMode="auto">
          <a:xfrm>
            <a:off x="1094842" y="188640"/>
            <a:ext cx="3735390" cy="3100675"/>
          </a:xfrm>
          <a:prstGeom prst="rect">
            <a:avLst/>
          </a:prstGeom>
          <a:noFill/>
          <a:ln w="9525">
            <a:noFill/>
            <a:miter lim="800000"/>
            <a:headEnd/>
            <a:tailEnd/>
          </a:ln>
          <a:effectLst/>
        </p:spPr>
      </p:pic>
      <p:pic>
        <p:nvPicPr>
          <p:cNvPr id="1031" name="Picture 7"/>
          <p:cNvPicPr>
            <a:picLocks noChangeAspect="1" noChangeArrowheads="1"/>
          </p:cNvPicPr>
          <p:nvPr/>
        </p:nvPicPr>
        <p:blipFill rotWithShape="1">
          <a:blip r:embed="rId3"/>
          <a:srcRect r="21240"/>
          <a:stretch/>
        </p:blipFill>
        <p:spPr bwMode="auto">
          <a:xfrm>
            <a:off x="4726690" y="188642"/>
            <a:ext cx="3545990" cy="3100675"/>
          </a:xfrm>
          <a:prstGeom prst="rect">
            <a:avLst/>
          </a:prstGeom>
          <a:noFill/>
          <a:ln w="9525">
            <a:noFill/>
            <a:miter lim="800000"/>
            <a:headEnd/>
            <a:tailEnd/>
          </a:ln>
          <a:effectLst/>
        </p:spPr>
      </p:pic>
      <p:pic>
        <p:nvPicPr>
          <p:cNvPr id="1033" name="Picture 9"/>
          <p:cNvPicPr>
            <a:picLocks noChangeAspect="1" noChangeArrowheads="1"/>
          </p:cNvPicPr>
          <p:nvPr/>
        </p:nvPicPr>
        <p:blipFill rotWithShape="1">
          <a:blip r:embed="rId4"/>
          <a:srcRect l="8416"/>
          <a:stretch/>
        </p:blipFill>
        <p:spPr bwMode="auto">
          <a:xfrm>
            <a:off x="1490414" y="3303420"/>
            <a:ext cx="4304748" cy="3457518"/>
          </a:xfrm>
          <a:prstGeom prst="rect">
            <a:avLst/>
          </a:prstGeom>
          <a:noFill/>
          <a:ln w="9525">
            <a:noFill/>
            <a:miter lim="800000"/>
            <a:headEnd/>
            <a:tailEnd/>
          </a:ln>
          <a:effectLst/>
        </p:spPr>
      </p:pic>
      <p:sp>
        <p:nvSpPr>
          <p:cNvPr id="14" name="矩形 13"/>
          <p:cNvSpPr/>
          <p:nvPr/>
        </p:nvSpPr>
        <p:spPr>
          <a:xfrm>
            <a:off x="2962537" y="1008441"/>
            <a:ext cx="928694" cy="1214446"/>
          </a:xfrm>
          <a:prstGeom prst="rect">
            <a:avLst/>
          </a:prstGeom>
          <a:noFill/>
          <a:ln w="3810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srgbClr val="FFFFFF"/>
              </a:solidFill>
            </a:endParaRPr>
          </a:p>
        </p:txBody>
      </p:sp>
      <p:sp>
        <p:nvSpPr>
          <p:cNvPr id="15" name="矩形 14"/>
          <p:cNvSpPr/>
          <p:nvPr/>
        </p:nvSpPr>
        <p:spPr>
          <a:xfrm>
            <a:off x="6576751" y="1013308"/>
            <a:ext cx="928694" cy="1214446"/>
          </a:xfrm>
          <a:prstGeom prst="rect">
            <a:avLst/>
          </a:prstGeom>
          <a:noFill/>
          <a:ln w="3810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srgbClr val="FFFFFF"/>
              </a:solidFill>
            </a:endParaRPr>
          </a:p>
        </p:txBody>
      </p:sp>
      <p:sp>
        <p:nvSpPr>
          <p:cNvPr id="17" name="矩形 16"/>
          <p:cNvSpPr/>
          <p:nvPr/>
        </p:nvSpPr>
        <p:spPr>
          <a:xfrm>
            <a:off x="2923226" y="4293096"/>
            <a:ext cx="928694" cy="1214446"/>
          </a:xfrm>
          <a:prstGeom prst="rect">
            <a:avLst/>
          </a:prstGeom>
          <a:noFill/>
          <a:ln w="3810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srgbClr val="FFFFFF"/>
              </a:solidFill>
            </a:endParaRPr>
          </a:p>
        </p:txBody>
      </p:sp>
      <p:sp>
        <p:nvSpPr>
          <p:cNvPr id="24" name="TextBox 23"/>
          <p:cNvSpPr txBox="1"/>
          <p:nvPr/>
        </p:nvSpPr>
        <p:spPr>
          <a:xfrm>
            <a:off x="2915816" y="270667"/>
            <a:ext cx="1653017" cy="369332"/>
          </a:xfrm>
          <a:prstGeom prst="rect">
            <a:avLst/>
          </a:prstGeom>
          <a:solidFill>
            <a:schemeClr val="bg1">
              <a:alpha val="83000"/>
            </a:schemeClr>
          </a:solidFill>
        </p:spPr>
        <p:txBody>
          <a:bodyPr wrap="none" rtlCol="0">
            <a:spAutoFit/>
          </a:bodyPr>
          <a:lstStyle/>
          <a:p>
            <a:pPr eaLnBrk="0" hangingPunct="0"/>
            <a:r>
              <a:rPr lang="en-US" sz="1800" dirty="0" smtClean="0">
                <a:solidFill>
                  <a:srgbClr val="000000"/>
                </a:solidFill>
                <a:latin typeface="Times New Roman" pitchFamily="18" charset="0"/>
                <a:cs typeface="Times New Roman" pitchFamily="18" charset="0"/>
              </a:rPr>
              <a:t>Z </a:t>
            </a:r>
            <a:r>
              <a:rPr lang="en-US" sz="1800" dirty="0" err="1" smtClean="0">
                <a:solidFill>
                  <a:srgbClr val="000000"/>
                </a:solidFill>
                <a:latin typeface="Times New Roman" pitchFamily="18" charset="0"/>
                <a:cs typeface="Times New Roman" pitchFamily="18" charset="0"/>
              </a:rPr>
              <a:t>obs</a:t>
            </a:r>
            <a:r>
              <a:rPr lang="en-US" sz="1800" dirty="0" smtClean="0">
                <a:solidFill>
                  <a:srgbClr val="000000"/>
                </a:solidFill>
                <a:latin typeface="Times New Roman" pitchFamily="18" charset="0"/>
                <a:cs typeface="Times New Roman" pitchFamily="18" charset="0"/>
              </a:rPr>
              <a:t> at 23:27Z</a:t>
            </a:r>
          </a:p>
        </p:txBody>
      </p:sp>
      <p:sp>
        <p:nvSpPr>
          <p:cNvPr id="25" name="TextBox 24"/>
          <p:cNvSpPr txBox="1"/>
          <p:nvPr/>
        </p:nvSpPr>
        <p:spPr>
          <a:xfrm>
            <a:off x="6435019" y="323364"/>
            <a:ext cx="1741759" cy="369332"/>
          </a:xfrm>
          <a:prstGeom prst="rect">
            <a:avLst/>
          </a:prstGeom>
          <a:solidFill>
            <a:schemeClr val="bg1">
              <a:alpha val="83000"/>
            </a:schemeClr>
          </a:solidFill>
        </p:spPr>
        <p:txBody>
          <a:bodyPr wrap="none" rtlCol="0">
            <a:spAutoFit/>
          </a:bodyPr>
          <a:lstStyle/>
          <a:p>
            <a:pPr eaLnBrk="0" hangingPunct="0"/>
            <a:r>
              <a:rPr lang="en-US" sz="1800" dirty="0" err="1" smtClean="0">
                <a:solidFill>
                  <a:srgbClr val="000000"/>
                </a:solidFill>
                <a:latin typeface="Times New Roman" pitchFamily="18" charset="0"/>
                <a:cs typeface="Times New Roman" pitchFamily="18" charset="0"/>
              </a:rPr>
              <a:t>Vr</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obs</a:t>
            </a:r>
            <a:r>
              <a:rPr lang="en-US" sz="1800" dirty="0" smtClean="0">
                <a:solidFill>
                  <a:srgbClr val="000000"/>
                </a:solidFill>
                <a:latin typeface="Times New Roman" pitchFamily="18" charset="0"/>
                <a:cs typeface="Times New Roman" pitchFamily="18" charset="0"/>
              </a:rPr>
              <a:t> at 23:27Z</a:t>
            </a:r>
          </a:p>
        </p:txBody>
      </p:sp>
      <p:sp>
        <p:nvSpPr>
          <p:cNvPr id="27" name="TextBox 26"/>
          <p:cNvSpPr txBox="1"/>
          <p:nvPr/>
        </p:nvSpPr>
        <p:spPr>
          <a:xfrm>
            <a:off x="6470754" y="3546228"/>
            <a:ext cx="1714513" cy="369332"/>
          </a:xfrm>
          <a:prstGeom prst="rect">
            <a:avLst/>
          </a:prstGeom>
          <a:solidFill>
            <a:schemeClr val="bg1">
              <a:alpha val="46000"/>
            </a:schemeClr>
          </a:solidFill>
        </p:spPr>
        <p:txBody>
          <a:bodyPr wrap="square" rtlCol="0">
            <a:spAutoFit/>
          </a:bodyPr>
          <a:lstStyle/>
          <a:p>
            <a:pPr eaLnBrk="0" hangingPunct="0"/>
            <a:r>
              <a:rPr lang="en-US" sz="1800" dirty="0" smtClean="0">
                <a:solidFill>
                  <a:srgbClr val="000000"/>
                </a:solidFill>
                <a:latin typeface="Tahoma" pitchFamily="34" charset="0"/>
              </a:rPr>
              <a:t>AE5M at 23:26z</a:t>
            </a:r>
            <a:endParaRPr lang="en-US" sz="1800" dirty="0">
              <a:solidFill>
                <a:srgbClr val="000000"/>
              </a:solidFill>
              <a:latin typeface="Tahoma" pitchFamily="34" charset="0"/>
            </a:endParaRPr>
          </a:p>
        </p:txBody>
      </p:sp>
      <p:pic>
        <p:nvPicPr>
          <p:cNvPr id="26" name="Picture 3"/>
          <p:cNvPicPr>
            <a:picLocks noChangeAspect="1" noChangeArrowheads="1"/>
          </p:cNvPicPr>
          <p:nvPr/>
        </p:nvPicPr>
        <p:blipFill rotWithShape="1">
          <a:blip r:embed="rId5"/>
          <a:srcRect l="-1271" t="864" r="24558" b="-864"/>
          <a:stretch/>
        </p:blipFill>
        <p:spPr bwMode="auto">
          <a:xfrm>
            <a:off x="4666924" y="3356364"/>
            <a:ext cx="3605755" cy="3457518"/>
          </a:xfrm>
          <a:prstGeom prst="rect">
            <a:avLst/>
          </a:prstGeom>
          <a:noFill/>
          <a:ln w="9525">
            <a:noFill/>
            <a:miter lim="800000"/>
            <a:headEnd/>
            <a:tailEnd/>
          </a:ln>
          <a:effectLst/>
        </p:spPr>
      </p:pic>
      <p:sp>
        <p:nvSpPr>
          <p:cNvPr id="28" name="矩形 13"/>
          <p:cNvSpPr/>
          <p:nvPr/>
        </p:nvSpPr>
        <p:spPr>
          <a:xfrm>
            <a:off x="6569489" y="4293096"/>
            <a:ext cx="928694" cy="1214446"/>
          </a:xfrm>
          <a:prstGeom prst="rect">
            <a:avLst/>
          </a:prstGeom>
          <a:noFill/>
          <a:ln w="3810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srgbClr val="FFFFFF"/>
              </a:solidFill>
            </a:endParaRPr>
          </a:p>
        </p:txBody>
      </p:sp>
      <p:sp>
        <p:nvSpPr>
          <p:cNvPr id="2" name="TextBox 1"/>
          <p:cNvSpPr txBox="1"/>
          <p:nvPr/>
        </p:nvSpPr>
        <p:spPr>
          <a:xfrm>
            <a:off x="107504" y="1089567"/>
            <a:ext cx="1069524" cy="923330"/>
          </a:xfrm>
          <a:prstGeom prst="rect">
            <a:avLst/>
          </a:prstGeom>
          <a:noFill/>
        </p:spPr>
        <p:txBody>
          <a:bodyPr wrap="none" rtlCol="0">
            <a:spAutoFit/>
          </a:bodyPr>
          <a:lstStyle/>
          <a:p>
            <a:pPr eaLnBrk="0" hangingPunct="0"/>
            <a:r>
              <a:rPr lang="en-US" sz="1800" dirty="0" smtClean="0">
                <a:solidFill>
                  <a:srgbClr val="FF0000"/>
                </a:solidFill>
                <a:latin typeface="Times New Roman" pitchFamily="18" charset="0"/>
                <a:cs typeface="Times New Roman" pitchFamily="18" charset="0"/>
              </a:rPr>
              <a:t>OBS </a:t>
            </a:r>
          </a:p>
          <a:p>
            <a:pPr eaLnBrk="0" hangingPunct="0"/>
            <a:r>
              <a:rPr lang="en-US" sz="1800" dirty="0" smtClean="0">
                <a:solidFill>
                  <a:srgbClr val="FF0000"/>
                </a:solidFill>
                <a:latin typeface="Times New Roman" pitchFamily="18" charset="0"/>
                <a:cs typeface="Times New Roman" pitchFamily="18" charset="0"/>
              </a:rPr>
              <a:t>at 0.52° </a:t>
            </a:r>
          </a:p>
          <a:p>
            <a:pPr eaLnBrk="0" hangingPunct="0"/>
            <a:r>
              <a:rPr lang="en-US" sz="1800" dirty="0" smtClean="0">
                <a:solidFill>
                  <a:srgbClr val="FF0000"/>
                </a:solidFill>
                <a:latin typeface="Times New Roman" pitchFamily="18" charset="0"/>
                <a:cs typeface="Times New Roman" pitchFamily="18" charset="0"/>
              </a:rPr>
              <a:t>Elevation</a:t>
            </a:r>
            <a:endParaRPr lang="en-US" sz="1800" dirty="0">
              <a:solidFill>
                <a:srgbClr val="FF0000"/>
              </a:solidFill>
              <a:latin typeface="Tahoma" pitchFamily="34" charset="0"/>
            </a:endParaRPr>
          </a:p>
        </p:txBody>
      </p:sp>
      <p:sp>
        <p:nvSpPr>
          <p:cNvPr id="32" name="TextBox 31"/>
          <p:cNvSpPr txBox="1"/>
          <p:nvPr/>
        </p:nvSpPr>
        <p:spPr>
          <a:xfrm>
            <a:off x="225886" y="4364511"/>
            <a:ext cx="1249060" cy="923330"/>
          </a:xfrm>
          <a:prstGeom prst="rect">
            <a:avLst/>
          </a:prstGeom>
          <a:noFill/>
        </p:spPr>
        <p:txBody>
          <a:bodyPr wrap="none" rtlCol="0">
            <a:spAutoFit/>
          </a:bodyPr>
          <a:lstStyle/>
          <a:p>
            <a:pPr eaLnBrk="0" hangingPunct="0"/>
            <a:r>
              <a:rPr lang="en-US" sz="1800" dirty="0" smtClean="0">
                <a:solidFill>
                  <a:srgbClr val="FF0000"/>
                </a:solidFill>
                <a:latin typeface="Times New Roman" pitchFamily="18" charset="0"/>
                <a:cs typeface="Times New Roman" pitchFamily="18" charset="0"/>
              </a:rPr>
              <a:t>Z, wind, w </a:t>
            </a:r>
          </a:p>
          <a:p>
            <a:pPr eaLnBrk="0" hangingPunct="0"/>
            <a:r>
              <a:rPr lang="en-US" sz="1800" dirty="0" smtClean="0">
                <a:solidFill>
                  <a:srgbClr val="FF0000"/>
                </a:solidFill>
                <a:latin typeface="Times New Roman" pitchFamily="18" charset="0"/>
                <a:cs typeface="Times New Roman" pitchFamily="18" charset="0"/>
              </a:rPr>
              <a:t>analyses </a:t>
            </a:r>
          </a:p>
          <a:p>
            <a:pPr eaLnBrk="0" hangingPunct="0"/>
            <a:r>
              <a:rPr lang="en-US" sz="1800" dirty="0" smtClean="0">
                <a:solidFill>
                  <a:srgbClr val="FF0000"/>
                </a:solidFill>
                <a:latin typeface="Times New Roman" pitchFamily="18" charset="0"/>
                <a:cs typeface="Times New Roman" pitchFamily="18" charset="0"/>
              </a:rPr>
              <a:t>at 1 km</a:t>
            </a:r>
            <a:endParaRPr lang="en-US" sz="1800" dirty="0">
              <a:solidFill>
                <a:srgbClr val="FF0000"/>
              </a:solidFill>
              <a:latin typeface="Tahoma" pitchFamily="34" charset="0"/>
            </a:endParaRPr>
          </a:p>
        </p:txBody>
      </p:sp>
      <p:pic>
        <p:nvPicPr>
          <p:cNvPr id="33" name="Picture 3"/>
          <p:cNvPicPr>
            <a:picLocks noChangeAspect="1" noChangeArrowheads="1"/>
          </p:cNvPicPr>
          <p:nvPr/>
        </p:nvPicPr>
        <p:blipFill rotWithShape="1">
          <a:blip r:embed="rId5"/>
          <a:srcRect l="92734"/>
          <a:stretch/>
        </p:blipFill>
        <p:spPr bwMode="auto">
          <a:xfrm>
            <a:off x="8272679" y="3326481"/>
            <a:ext cx="341530" cy="3457518"/>
          </a:xfrm>
          <a:prstGeom prst="rect">
            <a:avLst/>
          </a:prstGeom>
          <a:noFill/>
          <a:ln w="9525">
            <a:noFill/>
            <a:miter lim="800000"/>
            <a:headEnd/>
            <a:tailEnd/>
          </a:ln>
          <a:effectLst/>
        </p:spPr>
      </p:pic>
      <p:pic>
        <p:nvPicPr>
          <p:cNvPr id="34" name="Picture 7"/>
          <p:cNvPicPr>
            <a:picLocks noChangeAspect="1" noChangeArrowheads="1"/>
          </p:cNvPicPr>
          <p:nvPr/>
        </p:nvPicPr>
        <p:blipFill rotWithShape="1">
          <a:blip r:embed="rId3"/>
          <a:srcRect l="91119"/>
          <a:stretch/>
        </p:blipFill>
        <p:spPr bwMode="auto">
          <a:xfrm>
            <a:off x="8316416" y="188639"/>
            <a:ext cx="399841" cy="3100675"/>
          </a:xfrm>
          <a:prstGeom prst="rect">
            <a:avLst/>
          </a:prstGeom>
          <a:noFill/>
          <a:ln w="9525">
            <a:noFill/>
            <a:miter lim="800000"/>
            <a:headEnd/>
            <a:tailEnd/>
          </a:ln>
          <a:effectLst/>
        </p:spPr>
      </p:pic>
      <p:sp>
        <p:nvSpPr>
          <p:cNvPr id="35" name="TextBox 34"/>
          <p:cNvSpPr txBox="1"/>
          <p:nvPr/>
        </p:nvSpPr>
        <p:spPr>
          <a:xfrm>
            <a:off x="1590872" y="6021288"/>
            <a:ext cx="2133918" cy="369332"/>
          </a:xfrm>
          <a:prstGeom prst="rect">
            <a:avLst/>
          </a:prstGeom>
          <a:solidFill>
            <a:schemeClr val="bg1">
              <a:alpha val="83000"/>
            </a:schemeClr>
          </a:solidFill>
        </p:spPr>
        <p:txBody>
          <a:bodyPr wrap="none" rtlCol="0">
            <a:spAutoFit/>
          </a:bodyPr>
          <a:lstStyle/>
          <a:p>
            <a:pPr eaLnBrk="0" hangingPunct="0"/>
            <a:r>
              <a:rPr lang="en-US" sz="1800" b="1" dirty="0" smtClean="0">
                <a:solidFill>
                  <a:srgbClr val="FF0000"/>
                </a:solidFill>
                <a:latin typeface="Times New Roman" pitchFamily="18" charset="0"/>
                <a:cs typeface="Times New Roman" pitchFamily="18" charset="0"/>
              </a:rPr>
              <a:t>4DEnSRF</a:t>
            </a:r>
            <a:r>
              <a:rPr lang="en-US" sz="1800" dirty="0" smtClean="0">
                <a:solidFill>
                  <a:srgbClr val="FF0000"/>
                </a:solidFill>
                <a:latin typeface="Times New Roman" pitchFamily="18" charset="0"/>
                <a:cs typeface="Times New Roman" pitchFamily="18" charset="0"/>
              </a:rPr>
              <a:t> </a:t>
            </a:r>
            <a:r>
              <a:rPr lang="en-US" sz="1800" dirty="0" smtClean="0">
                <a:solidFill>
                  <a:srgbClr val="000000"/>
                </a:solidFill>
                <a:latin typeface="Times New Roman" pitchFamily="18" charset="0"/>
                <a:cs typeface="Times New Roman" pitchFamily="18" charset="0"/>
              </a:rPr>
              <a:t>at 23:26Z</a:t>
            </a:r>
          </a:p>
        </p:txBody>
      </p:sp>
      <p:sp>
        <p:nvSpPr>
          <p:cNvPr id="36" name="TextBox 35"/>
          <p:cNvSpPr txBox="1"/>
          <p:nvPr/>
        </p:nvSpPr>
        <p:spPr>
          <a:xfrm>
            <a:off x="5204178" y="6021288"/>
            <a:ext cx="1851789" cy="369332"/>
          </a:xfrm>
          <a:prstGeom prst="rect">
            <a:avLst/>
          </a:prstGeom>
          <a:solidFill>
            <a:schemeClr val="bg1">
              <a:alpha val="83000"/>
            </a:schemeClr>
          </a:solidFill>
        </p:spPr>
        <p:txBody>
          <a:bodyPr wrap="none" rtlCol="0">
            <a:spAutoFit/>
          </a:bodyPr>
          <a:lstStyle/>
          <a:p>
            <a:pPr eaLnBrk="0" hangingPunct="0"/>
            <a:r>
              <a:rPr lang="en-US" sz="1800" b="1" dirty="0" err="1" smtClean="0">
                <a:solidFill>
                  <a:srgbClr val="FF0000"/>
                </a:solidFill>
                <a:latin typeface="Times New Roman" pitchFamily="18" charset="0"/>
                <a:cs typeface="Times New Roman" pitchFamily="18" charset="0"/>
              </a:rPr>
              <a:t>EnSRF</a:t>
            </a:r>
            <a:r>
              <a:rPr lang="en-US" sz="1800" dirty="0" smtClean="0">
                <a:solidFill>
                  <a:srgbClr val="000000"/>
                </a:solidFill>
                <a:latin typeface="Times New Roman" pitchFamily="18" charset="0"/>
                <a:cs typeface="Times New Roman" pitchFamily="18" charset="0"/>
              </a:rPr>
              <a:t> at 23:26Z</a:t>
            </a:r>
          </a:p>
        </p:txBody>
      </p:sp>
      <p:cxnSp>
        <p:nvCxnSpPr>
          <p:cNvPr id="5" name="Straight Arrow Connector 4"/>
          <p:cNvCxnSpPr/>
          <p:nvPr/>
        </p:nvCxnSpPr>
        <p:spPr>
          <a:xfrm flipH="1">
            <a:off x="3630380" y="4701155"/>
            <a:ext cx="353148" cy="17304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7596336" y="4859139"/>
            <a:ext cx="353148" cy="17304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3338989" y="4293096"/>
            <a:ext cx="54225" cy="32544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7050225" y="4130376"/>
            <a:ext cx="54225" cy="32544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247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4000" dirty="0" smtClean="0">
                <a:solidFill>
                  <a:srgbClr val="FF0000"/>
                </a:solidFill>
              </a:rPr>
              <a:t>Specific Challenges with Convective-Scale Data Assimilation - continued</a:t>
            </a:r>
            <a:endParaRPr lang="en-US" sz="4000" dirty="0">
              <a:solidFill>
                <a:srgbClr val="FF0000"/>
              </a:solidFill>
            </a:endParaRPr>
          </a:p>
        </p:txBody>
      </p:sp>
      <p:sp>
        <p:nvSpPr>
          <p:cNvPr id="3" name="Content Placeholder 2"/>
          <p:cNvSpPr>
            <a:spLocks noGrp="1"/>
          </p:cNvSpPr>
          <p:nvPr>
            <p:ph idx="1"/>
          </p:nvPr>
        </p:nvSpPr>
        <p:spPr>
          <a:xfrm>
            <a:off x="457200" y="1600200"/>
            <a:ext cx="8458200" cy="5257800"/>
          </a:xfrm>
        </p:spPr>
        <p:txBody>
          <a:bodyPr/>
          <a:lstStyle/>
          <a:p>
            <a:r>
              <a:rPr lang="en-US" sz="2800" dirty="0"/>
              <a:t>Much higher </a:t>
            </a:r>
            <a:r>
              <a:rPr lang="en-US" sz="2800" dirty="0">
                <a:solidFill>
                  <a:srgbClr val="FF0000"/>
                </a:solidFill>
              </a:rPr>
              <a:t>degree of freedom </a:t>
            </a:r>
            <a:r>
              <a:rPr lang="en-US" sz="2800" dirty="0"/>
              <a:t>– more difficult for typical small-ensemble DA system to adequately sample essential directions to fit observations and retrieve unobserved quantities; </a:t>
            </a:r>
          </a:p>
          <a:p>
            <a:r>
              <a:rPr lang="en-US" sz="2800" dirty="0" smtClean="0"/>
              <a:t>Strongly </a:t>
            </a:r>
            <a:r>
              <a:rPr lang="en-US" sz="2800" dirty="0" smtClean="0">
                <a:solidFill>
                  <a:srgbClr val="FF0000"/>
                </a:solidFill>
              </a:rPr>
              <a:t>nonlinear</a:t>
            </a:r>
            <a:r>
              <a:rPr lang="en-US" sz="2800" dirty="0" smtClean="0"/>
              <a:t> physics a serious obstacle for </a:t>
            </a:r>
            <a:r>
              <a:rPr lang="en-US" sz="2800" dirty="0" err="1" smtClean="0"/>
              <a:t>adjoint</a:t>
            </a:r>
            <a:r>
              <a:rPr lang="en-US" sz="2800" dirty="0" smtClean="0"/>
              <a:t>-based 4DVAR methods; Single-moment microphysics may not be enough;</a:t>
            </a:r>
          </a:p>
          <a:p>
            <a:r>
              <a:rPr lang="en-US" sz="2800" dirty="0" smtClean="0"/>
              <a:t>Ensemble system design/ensemble </a:t>
            </a:r>
            <a:r>
              <a:rPr lang="en-US" sz="2800" dirty="0" smtClean="0">
                <a:solidFill>
                  <a:srgbClr val="FF0000"/>
                </a:solidFill>
              </a:rPr>
              <a:t>perturbation</a:t>
            </a:r>
            <a:r>
              <a:rPr lang="en-US" sz="2800" dirty="0" smtClean="0"/>
              <a:t> maintenance less well understood than larger-scale DA system;</a:t>
            </a:r>
          </a:p>
          <a:p>
            <a:r>
              <a:rPr lang="en-US" sz="2800" dirty="0" smtClean="0"/>
              <a:t>Much larger </a:t>
            </a:r>
            <a:r>
              <a:rPr lang="en-US" sz="2800" dirty="0" smtClean="0">
                <a:solidFill>
                  <a:srgbClr val="FF0000"/>
                </a:solidFill>
              </a:rPr>
              <a:t>computational challenges</a:t>
            </a:r>
            <a:r>
              <a:rPr lang="en-US" sz="2800" dirty="0" smtClean="0"/>
              <a:t>;</a:t>
            </a:r>
          </a:p>
          <a:p>
            <a:pPr marL="0" indent="0">
              <a:buNone/>
            </a:pPr>
            <a:endParaRPr lang="en-US" dirty="0"/>
          </a:p>
        </p:txBody>
      </p:sp>
    </p:spTree>
    <p:extLst>
      <p:ext uri="{BB962C8B-B14F-4D97-AF65-F5344CB8AC3E}">
        <p14:creationId xmlns:p14="http://schemas.microsoft.com/office/powerpoint/2010/main" val="2070472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4" y="1445892"/>
            <a:ext cx="4696207" cy="349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174" y="1582746"/>
            <a:ext cx="3873570" cy="335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8744" y="1830297"/>
            <a:ext cx="398850" cy="304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28817" y="720775"/>
            <a:ext cx="8349352" cy="461665"/>
          </a:xfrm>
          <a:prstGeom prst="rect">
            <a:avLst/>
          </a:prstGeom>
        </p:spPr>
        <p:txBody>
          <a:bodyPr wrap="square">
            <a:spAutoFit/>
          </a:bodyPr>
          <a:lstStyle/>
          <a:p>
            <a:pPr algn="ctr" eaLnBrk="0" hangingPunct="0"/>
            <a:r>
              <a:rPr lang="en-US" dirty="0" smtClean="0">
                <a:solidFill>
                  <a:srgbClr val="FF0000"/>
                </a:solidFill>
                <a:latin typeface="Tahoma" pitchFamily="34" charset="0"/>
              </a:rPr>
              <a:t>Probability of </a:t>
            </a:r>
            <a:r>
              <a:rPr lang="en-US" dirty="0" err="1" smtClean="0">
                <a:solidFill>
                  <a:srgbClr val="FF0000"/>
                </a:solidFill>
                <a:latin typeface="Tahoma" pitchFamily="34" charset="0"/>
              </a:rPr>
              <a:t>sfc</a:t>
            </a:r>
            <a:r>
              <a:rPr lang="en-US" dirty="0" smtClean="0">
                <a:solidFill>
                  <a:srgbClr val="FF0000"/>
                </a:solidFill>
                <a:latin typeface="Tahoma" pitchFamily="34" charset="0"/>
              </a:rPr>
              <a:t> vorticity exceeding a threshold</a:t>
            </a:r>
            <a:endParaRPr lang="en-US" dirty="0">
              <a:solidFill>
                <a:srgbClr val="FF0000"/>
              </a:solidFill>
              <a:latin typeface="Tahoma" pitchFamily="34" charset="0"/>
            </a:endParaRPr>
          </a:p>
        </p:txBody>
      </p:sp>
      <p:sp>
        <p:nvSpPr>
          <p:cNvPr id="2" name="TextBox 1"/>
          <p:cNvSpPr txBox="1"/>
          <p:nvPr/>
        </p:nvSpPr>
        <p:spPr>
          <a:xfrm>
            <a:off x="2133600" y="5105400"/>
            <a:ext cx="1451038" cy="461665"/>
          </a:xfrm>
          <a:prstGeom prst="rect">
            <a:avLst/>
          </a:prstGeom>
          <a:noFill/>
        </p:spPr>
        <p:txBody>
          <a:bodyPr wrap="none" rtlCol="0">
            <a:spAutoFit/>
          </a:bodyPr>
          <a:lstStyle/>
          <a:p>
            <a:r>
              <a:rPr lang="en-US" dirty="0" smtClean="0">
                <a:solidFill>
                  <a:srgbClr val="FF0000"/>
                </a:solidFill>
              </a:rPr>
              <a:t>4DEnSRF</a:t>
            </a:r>
            <a:endParaRPr lang="en-US" dirty="0">
              <a:solidFill>
                <a:srgbClr val="FF0000"/>
              </a:solidFill>
            </a:endParaRPr>
          </a:p>
        </p:txBody>
      </p:sp>
      <p:sp>
        <p:nvSpPr>
          <p:cNvPr id="7" name="TextBox 6"/>
          <p:cNvSpPr txBox="1"/>
          <p:nvPr/>
        </p:nvSpPr>
        <p:spPr>
          <a:xfrm>
            <a:off x="5867400" y="5105400"/>
            <a:ext cx="1074333" cy="461665"/>
          </a:xfrm>
          <a:prstGeom prst="rect">
            <a:avLst/>
          </a:prstGeom>
          <a:noFill/>
        </p:spPr>
        <p:txBody>
          <a:bodyPr wrap="none" rtlCol="0">
            <a:spAutoFit/>
          </a:bodyPr>
          <a:lstStyle/>
          <a:p>
            <a:r>
              <a:rPr lang="en-US" dirty="0" err="1" smtClean="0">
                <a:solidFill>
                  <a:srgbClr val="FF0000"/>
                </a:solidFill>
              </a:rPr>
              <a:t>EnSRF</a:t>
            </a:r>
            <a:endParaRPr lang="en-US" dirty="0">
              <a:solidFill>
                <a:srgbClr val="FF0000"/>
              </a:solidFill>
            </a:endParaRPr>
          </a:p>
        </p:txBody>
      </p:sp>
    </p:spTree>
    <p:extLst>
      <p:ext uri="{BB962C8B-B14F-4D97-AF65-F5344CB8AC3E}">
        <p14:creationId xmlns:p14="http://schemas.microsoft.com/office/powerpoint/2010/main" val="3503995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 y="756141"/>
            <a:ext cx="7724512" cy="5902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17226" y="94997"/>
            <a:ext cx="8349352" cy="369332"/>
          </a:xfrm>
          <a:prstGeom prst="rect">
            <a:avLst/>
          </a:prstGeom>
        </p:spPr>
        <p:txBody>
          <a:bodyPr wrap="square">
            <a:spAutoFit/>
          </a:bodyPr>
          <a:lstStyle/>
          <a:p>
            <a:pPr eaLnBrk="0" hangingPunct="0"/>
            <a:r>
              <a:rPr lang="en-US" sz="1800" dirty="0" smtClean="0">
                <a:solidFill>
                  <a:srgbClr val="000000"/>
                </a:solidFill>
                <a:latin typeface="Tahoma" pitchFamily="34" charset="0"/>
              </a:rPr>
              <a:t>Probabilities of </a:t>
            </a:r>
            <a:r>
              <a:rPr lang="en-US" sz="1800" dirty="0" err="1" smtClean="0">
                <a:solidFill>
                  <a:srgbClr val="FF0000"/>
                </a:solidFill>
                <a:latin typeface="Tahoma" pitchFamily="34" charset="0"/>
              </a:rPr>
              <a:t>sfc</a:t>
            </a:r>
            <a:r>
              <a:rPr lang="en-US" sz="1800" dirty="0" smtClean="0">
                <a:solidFill>
                  <a:srgbClr val="FF0000"/>
                </a:solidFill>
                <a:latin typeface="Tahoma" pitchFamily="34" charset="0"/>
              </a:rPr>
              <a:t> wind speed</a:t>
            </a:r>
            <a:r>
              <a:rPr lang="en-US" sz="1800" dirty="0" smtClean="0">
                <a:solidFill>
                  <a:srgbClr val="000000"/>
                </a:solidFill>
                <a:latin typeface="Tahoma" pitchFamily="34" charset="0"/>
              </a:rPr>
              <a:t> exceeding 29 </a:t>
            </a:r>
            <a:r>
              <a:rPr lang="en-US" sz="1800" dirty="0">
                <a:solidFill>
                  <a:srgbClr val="000000"/>
                </a:solidFill>
                <a:latin typeface="Tahoma" pitchFamily="34" charset="0"/>
              </a:rPr>
              <a:t>ms</a:t>
            </a:r>
            <a:r>
              <a:rPr lang="en-US" sz="1800" baseline="30000" dirty="0">
                <a:solidFill>
                  <a:srgbClr val="000000"/>
                </a:solidFill>
                <a:latin typeface="Tahoma" pitchFamily="34" charset="0"/>
              </a:rPr>
              <a:t>-1 </a:t>
            </a:r>
            <a:r>
              <a:rPr lang="en-US" sz="1800" dirty="0" smtClean="0">
                <a:solidFill>
                  <a:srgbClr val="000000"/>
                </a:solidFill>
                <a:latin typeface="Tahoma" pitchFamily="34" charset="0"/>
              </a:rPr>
              <a:t>(EF0) </a:t>
            </a:r>
            <a:r>
              <a:rPr lang="en-US" sz="1800" dirty="0">
                <a:solidFill>
                  <a:srgbClr val="000000"/>
                </a:solidFill>
                <a:latin typeface="Tahoma" pitchFamily="34" charset="0"/>
              </a:rPr>
              <a:t>and 38 ms</a:t>
            </a:r>
            <a:r>
              <a:rPr lang="en-US" sz="1800" baseline="30000" dirty="0">
                <a:solidFill>
                  <a:srgbClr val="000000"/>
                </a:solidFill>
                <a:latin typeface="Tahoma" pitchFamily="34" charset="0"/>
              </a:rPr>
              <a:t>-1 </a:t>
            </a:r>
            <a:r>
              <a:rPr lang="en-US" sz="1800" dirty="0" smtClean="0">
                <a:solidFill>
                  <a:srgbClr val="000000"/>
                </a:solidFill>
                <a:latin typeface="Tahoma" pitchFamily="34" charset="0"/>
              </a:rPr>
              <a:t>(EF1</a:t>
            </a:r>
            <a:r>
              <a:rPr lang="en-US" sz="1800" dirty="0">
                <a:solidFill>
                  <a:srgbClr val="000000"/>
                </a:solidFill>
                <a:latin typeface="Tahoma" pitchFamily="34" charset="0"/>
              </a:rPr>
              <a:t>) </a:t>
            </a:r>
          </a:p>
        </p:txBody>
      </p:sp>
      <p:sp>
        <p:nvSpPr>
          <p:cNvPr id="3" name="TextBox 2"/>
          <p:cNvSpPr txBox="1"/>
          <p:nvPr/>
        </p:nvSpPr>
        <p:spPr>
          <a:xfrm>
            <a:off x="2815389" y="557595"/>
            <a:ext cx="561372" cy="369332"/>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EF0</a:t>
            </a:r>
            <a:endParaRPr lang="en-US" sz="1800" dirty="0">
              <a:solidFill>
                <a:srgbClr val="FF0000"/>
              </a:solidFill>
              <a:latin typeface="Tahoma" pitchFamily="34" charset="0"/>
            </a:endParaRPr>
          </a:p>
        </p:txBody>
      </p:sp>
      <p:sp>
        <p:nvSpPr>
          <p:cNvPr id="5" name="TextBox 4"/>
          <p:cNvSpPr txBox="1"/>
          <p:nvPr/>
        </p:nvSpPr>
        <p:spPr>
          <a:xfrm>
            <a:off x="6047873" y="525329"/>
            <a:ext cx="561372" cy="369332"/>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EF1</a:t>
            </a:r>
            <a:endParaRPr lang="en-US" sz="1800" dirty="0">
              <a:solidFill>
                <a:srgbClr val="FF0000"/>
              </a:solidFill>
              <a:latin typeface="Tahoma" pitchFamily="34" charset="0"/>
            </a:endParaRPr>
          </a:p>
        </p:txBody>
      </p:sp>
      <p:sp>
        <p:nvSpPr>
          <p:cNvPr id="6" name="TextBox 5"/>
          <p:cNvSpPr txBox="1"/>
          <p:nvPr/>
        </p:nvSpPr>
        <p:spPr>
          <a:xfrm>
            <a:off x="192505" y="1636294"/>
            <a:ext cx="1117614" cy="369332"/>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4DEnSRF</a:t>
            </a:r>
            <a:endParaRPr lang="en-US" sz="1800" dirty="0">
              <a:solidFill>
                <a:srgbClr val="FF0000"/>
              </a:solidFill>
              <a:latin typeface="Tahoma" pitchFamily="34" charset="0"/>
            </a:endParaRPr>
          </a:p>
        </p:txBody>
      </p:sp>
      <p:sp>
        <p:nvSpPr>
          <p:cNvPr id="8" name="TextBox 7"/>
          <p:cNvSpPr txBox="1"/>
          <p:nvPr/>
        </p:nvSpPr>
        <p:spPr>
          <a:xfrm>
            <a:off x="238113" y="4411578"/>
            <a:ext cx="833883" cy="369332"/>
          </a:xfrm>
          <a:prstGeom prst="rect">
            <a:avLst/>
          </a:prstGeom>
          <a:noFill/>
        </p:spPr>
        <p:txBody>
          <a:bodyPr wrap="none" rtlCol="0">
            <a:spAutoFit/>
          </a:bodyPr>
          <a:lstStyle/>
          <a:p>
            <a:pPr eaLnBrk="0" hangingPunct="0"/>
            <a:r>
              <a:rPr lang="en-US" sz="1800" dirty="0" err="1" smtClean="0">
                <a:solidFill>
                  <a:srgbClr val="FF0000"/>
                </a:solidFill>
                <a:latin typeface="Tahoma" pitchFamily="34" charset="0"/>
              </a:rPr>
              <a:t>EnSRF</a:t>
            </a:r>
            <a:endParaRPr lang="en-US" sz="1800" dirty="0">
              <a:solidFill>
                <a:srgbClr val="FF0000"/>
              </a:solidFill>
              <a:latin typeface="Tahoma" pitchFamily="34" charset="0"/>
            </a:endParaRPr>
          </a:p>
        </p:txBody>
      </p:sp>
    </p:spTree>
    <p:extLst>
      <p:ext uri="{BB962C8B-B14F-4D97-AF65-F5344CB8AC3E}">
        <p14:creationId xmlns:p14="http://schemas.microsoft.com/office/powerpoint/2010/main" val="652249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7355"/>
          <a:stretch/>
        </p:blipFill>
        <p:spPr bwMode="auto">
          <a:xfrm>
            <a:off x="891831" y="1134485"/>
            <a:ext cx="7642569"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6800" y="4696361"/>
            <a:ext cx="7467600" cy="1323439"/>
          </a:xfrm>
          <a:prstGeom prst="rect">
            <a:avLst/>
          </a:prstGeom>
        </p:spPr>
        <p:txBody>
          <a:bodyPr wrap="square">
            <a:spAutoFit/>
          </a:bodyPr>
          <a:lstStyle/>
          <a:p>
            <a:r>
              <a:rPr lang="en-US" sz="1600" dirty="0">
                <a:solidFill>
                  <a:srgbClr val="000000"/>
                </a:solidFill>
                <a:latin typeface="Arial" pitchFamily="34" charset="0"/>
              </a:rPr>
              <a:t>The 10 m maximum wind speed </a:t>
            </a:r>
            <a:r>
              <a:rPr lang="en-US" sz="1600" dirty="0" smtClean="0">
                <a:solidFill>
                  <a:srgbClr val="000000"/>
                </a:solidFill>
                <a:latin typeface="Arial" pitchFamily="34" charset="0"/>
              </a:rPr>
              <a:t>from all </a:t>
            </a:r>
            <a:r>
              <a:rPr lang="en-US" sz="1600" dirty="0">
                <a:solidFill>
                  <a:srgbClr val="000000"/>
                </a:solidFill>
                <a:latin typeface="Arial" pitchFamily="34" charset="0"/>
              </a:rPr>
              <a:t>ensemble forecasts from 2320 through 2340 for </a:t>
            </a:r>
            <a:r>
              <a:rPr lang="en-US" sz="1600" dirty="0" smtClean="0">
                <a:solidFill>
                  <a:srgbClr val="FF0000"/>
                </a:solidFill>
                <a:latin typeface="Arial" pitchFamily="34" charset="0"/>
              </a:rPr>
              <a:t>i4DEnSRF</a:t>
            </a:r>
            <a:r>
              <a:rPr lang="en-US" sz="1600" dirty="0" smtClean="0">
                <a:solidFill>
                  <a:srgbClr val="000000"/>
                </a:solidFill>
                <a:latin typeface="Arial" pitchFamily="34" charset="0"/>
              </a:rPr>
              <a:t> and </a:t>
            </a:r>
            <a:r>
              <a:rPr lang="en-US" sz="1600" dirty="0" smtClean="0">
                <a:solidFill>
                  <a:srgbClr val="FF0000"/>
                </a:solidFill>
                <a:latin typeface="Arial" pitchFamily="34" charset="0"/>
              </a:rPr>
              <a:t>4DEnSRF</a:t>
            </a:r>
            <a:r>
              <a:rPr lang="en-US" sz="1600" dirty="0" smtClean="0">
                <a:solidFill>
                  <a:srgbClr val="000000"/>
                </a:solidFill>
                <a:latin typeface="Arial" pitchFamily="34" charset="0"/>
              </a:rPr>
              <a:t>, after 10 cycles.</a:t>
            </a:r>
          </a:p>
          <a:p>
            <a:endParaRPr lang="en-US" sz="1600" dirty="0">
              <a:solidFill>
                <a:srgbClr val="000000"/>
              </a:solidFill>
              <a:latin typeface="Arial" pitchFamily="34" charset="0"/>
            </a:endParaRPr>
          </a:p>
          <a:p>
            <a:r>
              <a:rPr lang="en-US" sz="1600" dirty="0" smtClean="0">
                <a:solidFill>
                  <a:srgbClr val="000000"/>
                </a:solidFill>
                <a:latin typeface="Arial" pitchFamily="34" charset="0"/>
              </a:rPr>
              <a:t>The </a:t>
            </a:r>
            <a:r>
              <a:rPr lang="en-US" sz="1600" dirty="0">
                <a:solidFill>
                  <a:srgbClr val="000000"/>
                </a:solidFill>
                <a:latin typeface="Arial" pitchFamily="34" charset="0"/>
              </a:rPr>
              <a:t>yellow thick lines mark the reported damage path of tornado J4 in Seminole county. </a:t>
            </a:r>
          </a:p>
        </p:txBody>
      </p:sp>
      <p:sp>
        <p:nvSpPr>
          <p:cNvPr id="3" name="TextBox 2"/>
          <p:cNvSpPr txBox="1"/>
          <p:nvPr/>
        </p:nvSpPr>
        <p:spPr>
          <a:xfrm>
            <a:off x="2362200" y="765153"/>
            <a:ext cx="1274708" cy="369332"/>
          </a:xfrm>
          <a:prstGeom prst="rect">
            <a:avLst/>
          </a:prstGeom>
          <a:solidFill>
            <a:srgbClr val="FFFFFF"/>
          </a:solidFill>
        </p:spPr>
        <p:txBody>
          <a:bodyPr wrap="none" rtlCol="0">
            <a:spAutoFit/>
          </a:bodyPr>
          <a:lstStyle/>
          <a:p>
            <a:r>
              <a:rPr lang="en-US" sz="1800" dirty="0" smtClean="0">
                <a:solidFill>
                  <a:srgbClr val="FF0000"/>
                </a:solidFill>
                <a:latin typeface="Arial" pitchFamily="34" charset="0"/>
              </a:rPr>
              <a:t>i4DEnSRF</a:t>
            </a:r>
            <a:endParaRPr lang="en-US" sz="1800" dirty="0">
              <a:solidFill>
                <a:srgbClr val="FF0000"/>
              </a:solidFill>
              <a:latin typeface="Arial" pitchFamily="34" charset="0"/>
            </a:endParaRPr>
          </a:p>
        </p:txBody>
      </p:sp>
      <p:sp>
        <p:nvSpPr>
          <p:cNvPr id="5" name="TextBox 4"/>
          <p:cNvSpPr txBox="1"/>
          <p:nvPr/>
        </p:nvSpPr>
        <p:spPr>
          <a:xfrm>
            <a:off x="5638800" y="762000"/>
            <a:ext cx="1223412" cy="369332"/>
          </a:xfrm>
          <a:prstGeom prst="rect">
            <a:avLst/>
          </a:prstGeom>
          <a:noFill/>
        </p:spPr>
        <p:txBody>
          <a:bodyPr wrap="none" rtlCol="0">
            <a:spAutoFit/>
          </a:bodyPr>
          <a:lstStyle/>
          <a:p>
            <a:r>
              <a:rPr lang="en-US" sz="1800" dirty="0" smtClean="0">
                <a:solidFill>
                  <a:srgbClr val="FF0000"/>
                </a:solidFill>
                <a:latin typeface="Arial" pitchFamily="34" charset="0"/>
              </a:rPr>
              <a:t>4DEnSRF</a:t>
            </a:r>
            <a:endParaRPr lang="en-US" sz="1800" dirty="0">
              <a:solidFill>
                <a:srgbClr val="FF0000"/>
              </a:solidFill>
              <a:latin typeface="Arial" pitchFamily="34" charset="0"/>
            </a:endParaRPr>
          </a:p>
        </p:txBody>
      </p:sp>
      <p:sp>
        <p:nvSpPr>
          <p:cNvPr id="4" name="TextBox 3"/>
          <p:cNvSpPr txBox="1"/>
          <p:nvPr/>
        </p:nvSpPr>
        <p:spPr>
          <a:xfrm>
            <a:off x="2389094" y="170899"/>
            <a:ext cx="4657044" cy="400110"/>
          </a:xfrm>
          <a:prstGeom prst="rect">
            <a:avLst/>
          </a:prstGeom>
          <a:noFill/>
        </p:spPr>
        <p:txBody>
          <a:bodyPr wrap="none" rtlCol="0">
            <a:spAutoFit/>
          </a:bodyPr>
          <a:lstStyle/>
          <a:p>
            <a:r>
              <a:rPr lang="en-US" sz="2000" dirty="0" smtClean="0">
                <a:solidFill>
                  <a:srgbClr val="FF0000"/>
                </a:solidFill>
                <a:latin typeface="Arial" pitchFamily="34" charset="0"/>
              </a:rPr>
              <a:t>Iterative 4DEnSRF (10 May 2010 case)</a:t>
            </a:r>
            <a:endParaRPr lang="en-US" sz="2000" dirty="0">
              <a:solidFill>
                <a:srgbClr val="FF0000"/>
              </a:solidFill>
              <a:latin typeface="Arial" pitchFamily="34" charset="0"/>
            </a:endParaRPr>
          </a:p>
        </p:txBody>
      </p:sp>
      <p:sp>
        <p:nvSpPr>
          <p:cNvPr id="6" name="TextBox 5"/>
          <p:cNvSpPr txBox="1"/>
          <p:nvPr/>
        </p:nvSpPr>
        <p:spPr>
          <a:xfrm>
            <a:off x="3505200" y="6358383"/>
            <a:ext cx="2202270" cy="369332"/>
          </a:xfrm>
          <a:prstGeom prst="rect">
            <a:avLst/>
          </a:prstGeom>
          <a:noFill/>
        </p:spPr>
        <p:txBody>
          <a:bodyPr wrap="none" rtlCol="0">
            <a:spAutoFit/>
          </a:bodyPr>
          <a:lstStyle/>
          <a:p>
            <a:r>
              <a:rPr lang="en-US" sz="1800" dirty="0" smtClean="0">
                <a:solidFill>
                  <a:srgbClr val="FF0000"/>
                </a:solidFill>
                <a:latin typeface="Arial" pitchFamily="34" charset="0"/>
              </a:rPr>
              <a:t>(Wang et al. 2014b)</a:t>
            </a:r>
            <a:endParaRPr lang="en-US" sz="1800" dirty="0">
              <a:solidFill>
                <a:srgbClr val="FF0000"/>
              </a:solidFill>
              <a:latin typeface="Arial" pitchFamily="34" charset="0"/>
            </a:endParaRPr>
          </a:p>
        </p:txBody>
      </p:sp>
      <p:sp>
        <p:nvSpPr>
          <p:cNvPr id="7" name="Rectangle 6"/>
          <p:cNvSpPr/>
          <p:nvPr/>
        </p:nvSpPr>
        <p:spPr>
          <a:xfrm>
            <a:off x="2256044" y="5854126"/>
            <a:ext cx="4923143" cy="461665"/>
          </a:xfrm>
          <a:prstGeom prst="rect">
            <a:avLst/>
          </a:prstGeom>
        </p:spPr>
        <p:txBody>
          <a:bodyPr wrap="none">
            <a:spAutoFit/>
          </a:bodyPr>
          <a:lstStyle/>
          <a:p>
            <a:r>
              <a:rPr lang="en-US" dirty="0">
                <a:solidFill>
                  <a:srgbClr val="FF0000"/>
                </a:solidFill>
                <a:latin typeface="Arial" pitchFamily="34" charset="0"/>
              </a:rPr>
              <a:t>Further Improvement </a:t>
            </a:r>
            <a:r>
              <a:rPr lang="en-US" dirty="0" smtClean="0">
                <a:solidFill>
                  <a:srgbClr val="FF0000"/>
                </a:solidFill>
                <a:latin typeface="Arial" pitchFamily="34" charset="0"/>
              </a:rPr>
              <a:t>with </a:t>
            </a:r>
            <a:r>
              <a:rPr lang="en-US" dirty="0" err="1" smtClean="0">
                <a:solidFill>
                  <a:srgbClr val="FF0000"/>
                </a:solidFill>
                <a:latin typeface="Arial" pitchFamily="34" charset="0"/>
              </a:rPr>
              <a:t>iEnSRF</a:t>
            </a:r>
            <a:r>
              <a:rPr lang="en-US" dirty="0" smtClean="0">
                <a:solidFill>
                  <a:srgbClr val="FF0000"/>
                </a:solidFill>
                <a:latin typeface="Arial" pitchFamily="34" charset="0"/>
              </a:rPr>
              <a:t> </a:t>
            </a:r>
            <a:endParaRPr lang="en-US" dirty="0"/>
          </a:p>
        </p:txBody>
      </p:sp>
    </p:spTree>
    <p:extLst>
      <p:ext uri="{BB962C8B-B14F-4D97-AF65-F5344CB8AC3E}">
        <p14:creationId xmlns:p14="http://schemas.microsoft.com/office/powerpoint/2010/main" val="23419077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txBox="1">
            <a:spLocks noChangeArrowheads="1"/>
          </p:cNvSpPr>
          <p:nvPr/>
        </p:nvSpPr>
        <p:spPr bwMode="auto">
          <a:xfrm>
            <a:off x="657225" y="0"/>
            <a:ext cx="7772400" cy="1143000"/>
          </a:xfrm>
          <a:prstGeom prst="rect">
            <a:avLst/>
          </a:prstGeom>
          <a:noFill/>
          <a:ln w="9525">
            <a:noFill/>
            <a:miter lim="800000"/>
            <a:headEnd/>
            <a:tailEnd/>
          </a:ln>
        </p:spPr>
        <p:txBody>
          <a:bodyPr anchor="ctr"/>
          <a:lstStyle/>
          <a:p>
            <a:pPr algn="ctr" eaLnBrk="0" hangingPunct="0"/>
            <a:r>
              <a:rPr lang="en-US" sz="3600" dirty="0">
                <a:solidFill>
                  <a:srgbClr val="000000"/>
                </a:solidFill>
                <a:latin typeface="Tahoma" pitchFamily="34" charset="0"/>
                <a:ea typeface="MS PGothic" pitchFamily="34" charset="-128"/>
              </a:rPr>
              <a:t>Vision: Warn-on-Forecast</a:t>
            </a:r>
          </a:p>
        </p:txBody>
      </p:sp>
      <p:sp>
        <p:nvSpPr>
          <p:cNvPr id="25603" name="Rectangle 26"/>
          <p:cNvSpPr>
            <a:spLocks noChangeArrowheads="1"/>
          </p:cNvSpPr>
          <p:nvPr/>
        </p:nvSpPr>
        <p:spPr bwMode="auto">
          <a:xfrm>
            <a:off x="31750" y="6637338"/>
            <a:ext cx="2335213" cy="214312"/>
          </a:xfrm>
          <a:prstGeom prst="rect">
            <a:avLst/>
          </a:prstGeom>
          <a:noFill/>
          <a:ln w="9525">
            <a:noFill/>
            <a:miter lim="800000"/>
            <a:headEnd/>
            <a:tailEnd/>
          </a:ln>
        </p:spPr>
        <p:txBody>
          <a:bodyPr wrap="none">
            <a:spAutoFit/>
          </a:bodyPr>
          <a:lstStyle/>
          <a:p>
            <a:pPr defTabSz="457200" eaLnBrk="0" hangingPunct="0"/>
            <a:r>
              <a:rPr lang="en-US" sz="800" i="1">
                <a:solidFill>
                  <a:srgbClr val="FFFFFF"/>
                </a:solidFill>
                <a:latin typeface="Calibri" pitchFamily="34" charset="0"/>
                <a:ea typeface="MS PGothic" pitchFamily="34" charset="-128"/>
              </a:rPr>
              <a:t>NSSL Warn on Forecast Briefing March 5, 2007</a:t>
            </a:r>
            <a:endParaRPr lang="en-US" sz="800" i="1">
              <a:solidFill>
                <a:srgbClr val="000000"/>
              </a:solidFill>
              <a:latin typeface="Calibri" pitchFamily="34" charset="0"/>
              <a:ea typeface="MS PGothic" pitchFamily="34" charset="-128"/>
            </a:endParaRPr>
          </a:p>
        </p:txBody>
      </p:sp>
      <p:pic>
        <p:nvPicPr>
          <p:cNvPr id="25604" name="Picture 4" descr="WoF_1"/>
          <p:cNvPicPr>
            <a:picLocks noChangeAspect="1" noChangeArrowheads="1"/>
          </p:cNvPicPr>
          <p:nvPr/>
        </p:nvPicPr>
        <p:blipFill>
          <a:blip r:embed="rId3" cstate="print"/>
          <a:srcRect/>
          <a:stretch>
            <a:fillRect/>
          </a:stretch>
        </p:blipFill>
        <p:spPr bwMode="auto">
          <a:xfrm>
            <a:off x="515938" y="1390650"/>
            <a:ext cx="8034337" cy="4195763"/>
          </a:xfrm>
          <a:prstGeom prst="rect">
            <a:avLst/>
          </a:prstGeom>
          <a:solidFill>
            <a:schemeClr val="bg2"/>
          </a:solidFill>
          <a:ln w="12700">
            <a:noFill/>
            <a:prstDash val="dash"/>
            <a:miter lim="800000"/>
            <a:headEnd/>
            <a:tailEnd/>
          </a:ln>
        </p:spPr>
      </p:pic>
      <p:pic>
        <p:nvPicPr>
          <p:cNvPr id="25605" name="Picture 5" descr="Probabilistic_Tornado_Path"/>
          <p:cNvPicPr>
            <a:picLocks noChangeAspect="1" noChangeArrowheads="1"/>
          </p:cNvPicPr>
          <p:nvPr/>
        </p:nvPicPr>
        <p:blipFill>
          <a:blip r:embed="rId4" cstate="print"/>
          <a:srcRect/>
          <a:stretch>
            <a:fillRect/>
          </a:stretch>
        </p:blipFill>
        <p:spPr bwMode="auto">
          <a:xfrm rot="407899">
            <a:off x="6154738" y="2887663"/>
            <a:ext cx="1676400" cy="1474787"/>
          </a:xfrm>
          <a:prstGeom prst="rect">
            <a:avLst/>
          </a:prstGeom>
          <a:noFill/>
          <a:ln w="9525">
            <a:noFill/>
            <a:miter lim="800000"/>
            <a:headEnd/>
            <a:tailEnd/>
          </a:ln>
        </p:spPr>
      </p:pic>
      <p:pic>
        <p:nvPicPr>
          <p:cNvPr id="25606" name="Picture 6" descr="Storm_trans"/>
          <p:cNvPicPr>
            <a:picLocks noChangeAspect="1" noChangeArrowheads="1"/>
          </p:cNvPicPr>
          <p:nvPr/>
        </p:nvPicPr>
        <p:blipFill>
          <a:blip r:embed="rId5" cstate="print">
            <a:lum contrast="18000"/>
          </a:blip>
          <a:srcRect/>
          <a:stretch>
            <a:fillRect/>
          </a:stretch>
        </p:blipFill>
        <p:spPr bwMode="auto">
          <a:xfrm rot="-900558">
            <a:off x="6154738" y="3067050"/>
            <a:ext cx="1200150" cy="1027113"/>
          </a:xfrm>
          <a:prstGeom prst="rect">
            <a:avLst/>
          </a:prstGeom>
          <a:noFill/>
          <a:ln w="9525">
            <a:noFill/>
            <a:miter lim="800000"/>
            <a:headEnd/>
            <a:tailEnd/>
          </a:ln>
        </p:spPr>
      </p:pic>
      <p:sp>
        <p:nvSpPr>
          <p:cNvPr id="25607" name="Text Box 7"/>
          <p:cNvSpPr txBox="1">
            <a:spLocks noChangeArrowheads="1"/>
          </p:cNvSpPr>
          <p:nvPr/>
        </p:nvSpPr>
        <p:spPr bwMode="auto">
          <a:xfrm>
            <a:off x="4906963" y="1868488"/>
            <a:ext cx="3276600" cy="730250"/>
          </a:xfrm>
          <a:prstGeom prst="rect">
            <a:avLst/>
          </a:prstGeom>
          <a:solidFill>
            <a:srgbClr val="CCCCCC"/>
          </a:solidFill>
          <a:ln w="9525">
            <a:noFill/>
            <a:miter lim="800000"/>
            <a:headEnd/>
            <a:tailEnd/>
          </a:ln>
        </p:spPr>
        <p:txBody>
          <a:bodyPr>
            <a:spAutoFit/>
          </a:bodyPr>
          <a:lstStyle/>
          <a:p>
            <a:pPr defTabSz="457200" eaLnBrk="0" hangingPunct="0">
              <a:spcBef>
                <a:spcPct val="50000"/>
              </a:spcBef>
            </a:pPr>
            <a:r>
              <a:rPr lang="en-US" sz="1400" i="1">
                <a:solidFill>
                  <a:srgbClr val="000000"/>
                </a:solidFill>
                <a:latin typeface="Calibri" pitchFamily="34" charset="0"/>
                <a:ea typeface="MS PGothic" pitchFamily="34" charset="-128"/>
              </a:rPr>
              <a:t>The warning issued based on the computer model forecast(s) includes detailed information on the expected event</a:t>
            </a:r>
            <a:endParaRPr lang="en-US" sz="1400">
              <a:solidFill>
                <a:srgbClr val="000000"/>
              </a:solidFill>
              <a:latin typeface="Calibri" pitchFamily="34" charset="0"/>
              <a:ea typeface="MS PGothic" pitchFamily="34" charset="-128"/>
            </a:endParaRPr>
          </a:p>
        </p:txBody>
      </p:sp>
      <p:sp>
        <p:nvSpPr>
          <p:cNvPr id="25608" name="Text Box 8"/>
          <p:cNvSpPr txBox="1">
            <a:spLocks noChangeArrowheads="1"/>
          </p:cNvSpPr>
          <p:nvPr/>
        </p:nvSpPr>
        <p:spPr bwMode="auto">
          <a:xfrm>
            <a:off x="942975" y="1009650"/>
            <a:ext cx="3352800" cy="304800"/>
          </a:xfrm>
          <a:prstGeom prst="rect">
            <a:avLst/>
          </a:prstGeom>
          <a:solidFill>
            <a:schemeClr val="tx1"/>
          </a:solidFill>
          <a:ln w="9525">
            <a:noFill/>
            <a:miter lim="800000"/>
            <a:headEnd/>
            <a:tailEnd/>
          </a:ln>
        </p:spPr>
        <p:txBody>
          <a:bodyPr>
            <a:spAutoFit/>
          </a:bodyPr>
          <a:lstStyle/>
          <a:p>
            <a:pPr defTabSz="457200" eaLnBrk="0" hangingPunct="0">
              <a:spcBef>
                <a:spcPct val="50000"/>
              </a:spcBef>
            </a:pPr>
            <a:r>
              <a:rPr lang="en-US" sz="1400">
                <a:solidFill>
                  <a:srgbClr val="FF0000"/>
                </a:solidFill>
                <a:latin typeface="Calibri" pitchFamily="34" charset="0"/>
                <a:ea typeface="MS PGothic" pitchFamily="34" charset="-128"/>
              </a:rPr>
              <a:t>Radar and Initial Forecast at 2100 CST</a:t>
            </a:r>
            <a:endParaRPr lang="en-US" sz="1400">
              <a:solidFill>
                <a:srgbClr val="CC0066"/>
              </a:solidFill>
              <a:latin typeface="Calibri" pitchFamily="34" charset="0"/>
              <a:ea typeface="MS PGothic" pitchFamily="34" charset="-128"/>
            </a:endParaRPr>
          </a:p>
        </p:txBody>
      </p:sp>
      <p:sp>
        <p:nvSpPr>
          <p:cNvPr id="25609" name="Text Box 9"/>
          <p:cNvSpPr txBox="1">
            <a:spLocks noChangeArrowheads="1"/>
          </p:cNvSpPr>
          <p:nvPr/>
        </p:nvSpPr>
        <p:spPr bwMode="auto">
          <a:xfrm>
            <a:off x="4752975" y="1009650"/>
            <a:ext cx="3627438" cy="304800"/>
          </a:xfrm>
          <a:prstGeom prst="rect">
            <a:avLst/>
          </a:prstGeom>
          <a:solidFill>
            <a:schemeClr val="tx1"/>
          </a:solidFill>
          <a:ln w="9525">
            <a:noFill/>
            <a:miter lim="800000"/>
            <a:headEnd/>
            <a:tailEnd/>
          </a:ln>
        </p:spPr>
        <p:txBody>
          <a:bodyPr>
            <a:spAutoFit/>
          </a:bodyPr>
          <a:lstStyle/>
          <a:p>
            <a:pPr defTabSz="457200" eaLnBrk="0" hangingPunct="0">
              <a:spcBef>
                <a:spcPct val="50000"/>
              </a:spcBef>
            </a:pPr>
            <a:r>
              <a:rPr lang="en-US" sz="1400">
                <a:solidFill>
                  <a:srgbClr val="FF0000"/>
                </a:solidFill>
                <a:latin typeface="Calibri" pitchFamily="34" charset="0"/>
                <a:ea typeface="MS PGothic" pitchFamily="34" charset="-128"/>
              </a:rPr>
              <a:t>Radar at 2130 CST:  Accurate Forecast</a:t>
            </a:r>
            <a:endParaRPr lang="en-US" sz="1800">
              <a:solidFill>
                <a:srgbClr val="CC0066"/>
              </a:solidFill>
              <a:latin typeface="Calibri" pitchFamily="34" charset="0"/>
              <a:ea typeface="MS PGothic" pitchFamily="34" charset="-128"/>
            </a:endParaRPr>
          </a:p>
        </p:txBody>
      </p:sp>
      <p:sp>
        <p:nvSpPr>
          <p:cNvPr id="25610" name="Rectangle 10"/>
          <p:cNvSpPr>
            <a:spLocks noChangeArrowheads="1"/>
          </p:cNvSpPr>
          <p:nvPr/>
        </p:nvSpPr>
        <p:spPr bwMode="auto">
          <a:xfrm>
            <a:off x="7831138" y="2762250"/>
            <a:ext cx="617537" cy="701675"/>
          </a:xfrm>
          <a:prstGeom prst="rect">
            <a:avLst/>
          </a:prstGeom>
          <a:noFill/>
          <a:ln w="9525">
            <a:noFill/>
            <a:miter lim="800000"/>
            <a:headEnd/>
            <a:tailEnd/>
          </a:ln>
        </p:spPr>
        <p:txBody>
          <a:bodyPr wrap="none">
            <a:spAutoFit/>
          </a:bodyPr>
          <a:lstStyle/>
          <a:p>
            <a:pPr defTabSz="457200" eaLnBrk="0" hangingPunct="0"/>
            <a:r>
              <a:rPr lang="en-US" sz="1000">
                <a:solidFill>
                  <a:srgbClr val="FF0000"/>
                </a:solidFill>
                <a:latin typeface="Calibri" pitchFamily="34" charset="0"/>
                <a:ea typeface="MS PGothic" pitchFamily="34" charset="-128"/>
              </a:rPr>
              <a:t>Most</a:t>
            </a:r>
          </a:p>
          <a:p>
            <a:pPr defTabSz="457200" eaLnBrk="0" hangingPunct="0"/>
            <a:r>
              <a:rPr lang="en-US" sz="1000">
                <a:solidFill>
                  <a:srgbClr val="FF0000"/>
                </a:solidFill>
                <a:latin typeface="Calibri" pitchFamily="34" charset="0"/>
                <a:ea typeface="MS PGothic" pitchFamily="34" charset="-128"/>
              </a:rPr>
              <a:t>Likely</a:t>
            </a:r>
          </a:p>
          <a:p>
            <a:pPr defTabSz="457200" eaLnBrk="0" hangingPunct="0"/>
            <a:r>
              <a:rPr lang="en-US" sz="1000">
                <a:solidFill>
                  <a:srgbClr val="FF0000"/>
                </a:solidFill>
                <a:latin typeface="Calibri" pitchFamily="34" charset="0"/>
                <a:ea typeface="MS PGothic" pitchFamily="34" charset="-128"/>
              </a:rPr>
              <a:t>Tornado</a:t>
            </a:r>
          </a:p>
          <a:p>
            <a:pPr defTabSz="457200" eaLnBrk="0" hangingPunct="0"/>
            <a:r>
              <a:rPr lang="en-US" sz="1000">
                <a:solidFill>
                  <a:srgbClr val="FF0000"/>
                </a:solidFill>
                <a:latin typeface="Calibri" pitchFamily="34" charset="0"/>
                <a:ea typeface="MS PGothic" pitchFamily="34" charset="-128"/>
              </a:rPr>
              <a:t>Path</a:t>
            </a:r>
            <a:endParaRPr lang="en-US" sz="1800">
              <a:solidFill>
                <a:srgbClr val="000000"/>
              </a:solidFill>
              <a:latin typeface="Calibri" pitchFamily="34" charset="0"/>
              <a:ea typeface="MS PGothic" pitchFamily="34" charset="-128"/>
            </a:endParaRPr>
          </a:p>
        </p:txBody>
      </p:sp>
      <p:sp>
        <p:nvSpPr>
          <p:cNvPr id="25611" name="Freeform 11"/>
          <p:cNvSpPr>
            <a:spLocks/>
          </p:cNvSpPr>
          <p:nvPr/>
        </p:nvSpPr>
        <p:spPr bwMode="auto">
          <a:xfrm>
            <a:off x="5845175" y="3900488"/>
            <a:ext cx="533400" cy="68580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pPr eaLnBrk="0" hangingPunct="0"/>
            <a:endParaRPr lang="en-US" sz="1800">
              <a:solidFill>
                <a:srgbClr val="000000"/>
              </a:solidFill>
              <a:latin typeface="Tahoma" pitchFamily="34" charset="0"/>
            </a:endParaRPr>
          </a:p>
        </p:txBody>
      </p:sp>
      <p:sp>
        <p:nvSpPr>
          <p:cNvPr id="25612" name="Freeform 12"/>
          <p:cNvSpPr>
            <a:spLocks/>
          </p:cNvSpPr>
          <p:nvPr/>
        </p:nvSpPr>
        <p:spPr bwMode="auto">
          <a:xfrm>
            <a:off x="6149975" y="3748088"/>
            <a:ext cx="652463" cy="83820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pPr eaLnBrk="0" hangingPunct="0"/>
            <a:endParaRPr lang="en-US" sz="1800">
              <a:solidFill>
                <a:srgbClr val="000000"/>
              </a:solidFill>
              <a:latin typeface="Tahoma" pitchFamily="34" charset="0"/>
            </a:endParaRPr>
          </a:p>
        </p:txBody>
      </p:sp>
      <p:sp>
        <p:nvSpPr>
          <p:cNvPr id="25613" name="Freeform 13"/>
          <p:cNvSpPr>
            <a:spLocks/>
          </p:cNvSpPr>
          <p:nvPr/>
        </p:nvSpPr>
        <p:spPr bwMode="auto">
          <a:xfrm>
            <a:off x="6530975" y="3595688"/>
            <a:ext cx="652463" cy="83820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pPr eaLnBrk="0" hangingPunct="0"/>
            <a:endParaRPr lang="en-US" sz="1800">
              <a:solidFill>
                <a:srgbClr val="000000"/>
              </a:solidFill>
              <a:latin typeface="Tahoma" pitchFamily="34" charset="0"/>
            </a:endParaRPr>
          </a:p>
        </p:txBody>
      </p:sp>
      <p:sp>
        <p:nvSpPr>
          <p:cNvPr id="25614" name="Freeform 14"/>
          <p:cNvSpPr>
            <a:spLocks/>
          </p:cNvSpPr>
          <p:nvPr/>
        </p:nvSpPr>
        <p:spPr bwMode="auto">
          <a:xfrm>
            <a:off x="6792913" y="3290888"/>
            <a:ext cx="771525" cy="99060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pPr eaLnBrk="0" hangingPunct="0"/>
            <a:endParaRPr lang="en-US" sz="1800">
              <a:solidFill>
                <a:srgbClr val="000000"/>
              </a:solidFill>
              <a:latin typeface="Tahoma" pitchFamily="34" charset="0"/>
            </a:endParaRPr>
          </a:p>
        </p:txBody>
      </p:sp>
      <p:sp>
        <p:nvSpPr>
          <p:cNvPr id="25615" name="Text Box 15"/>
          <p:cNvSpPr txBox="1">
            <a:spLocks noChangeArrowheads="1"/>
          </p:cNvSpPr>
          <p:nvPr/>
        </p:nvSpPr>
        <p:spPr bwMode="auto">
          <a:xfrm>
            <a:off x="5895975" y="4667250"/>
            <a:ext cx="719138" cy="228600"/>
          </a:xfrm>
          <a:prstGeom prst="rect">
            <a:avLst/>
          </a:prstGeom>
          <a:noFill/>
          <a:ln w="9525">
            <a:noFill/>
            <a:miter lim="800000"/>
            <a:headEnd/>
            <a:tailEnd/>
          </a:ln>
        </p:spPr>
        <p:txBody>
          <a:bodyPr wrap="none">
            <a:spAutoFit/>
          </a:bodyPr>
          <a:lstStyle/>
          <a:p>
            <a:pPr defTabSz="457200" eaLnBrk="0" hangingPunct="0"/>
            <a:r>
              <a:rPr lang="en-US" sz="900">
                <a:solidFill>
                  <a:srgbClr val="FFFFFF"/>
                </a:solidFill>
                <a:latin typeface="Calibri" pitchFamily="34" charset="0"/>
                <a:ea typeface="MS PGothic" pitchFamily="34" charset="-128"/>
              </a:rPr>
              <a:t>T=2120 CST</a:t>
            </a:r>
          </a:p>
        </p:txBody>
      </p:sp>
      <p:sp>
        <p:nvSpPr>
          <p:cNvPr id="25616" name="Text Box 16"/>
          <p:cNvSpPr txBox="1">
            <a:spLocks noChangeArrowheads="1"/>
          </p:cNvSpPr>
          <p:nvPr/>
        </p:nvSpPr>
        <p:spPr bwMode="auto">
          <a:xfrm>
            <a:off x="7372350" y="4246563"/>
            <a:ext cx="525463" cy="228600"/>
          </a:xfrm>
          <a:prstGeom prst="rect">
            <a:avLst/>
          </a:prstGeom>
          <a:noFill/>
          <a:ln w="9525">
            <a:noFill/>
            <a:miter lim="800000"/>
            <a:headEnd/>
            <a:tailEnd/>
          </a:ln>
        </p:spPr>
        <p:txBody>
          <a:bodyPr wrap="none">
            <a:spAutoFit/>
          </a:bodyPr>
          <a:lstStyle/>
          <a:p>
            <a:pPr defTabSz="457200" eaLnBrk="0" hangingPunct="0"/>
            <a:r>
              <a:rPr lang="en-US" sz="900">
                <a:solidFill>
                  <a:srgbClr val="FFFFFF"/>
                </a:solidFill>
                <a:latin typeface="Calibri" pitchFamily="34" charset="0"/>
                <a:ea typeface="MS PGothic" pitchFamily="34" charset="-128"/>
              </a:rPr>
              <a:t>T=2150</a:t>
            </a:r>
          </a:p>
        </p:txBody>
      </p:sp>
      <p:sp>
        <p:nvSpPr>
          <p:cNvPr id="25617" name="Text Box 17"/>
          <p:cNvSpPr txBox="1">
            <a:spLocks noChangeArrowheads="1"/>
          </p:cNvSpPr>
          <p:nvPr/>
        </p:nvSpPr>
        <p:spPr bwMode="auto">
          <a:xfrm>
            <a:off x="6581775" y="4546600"/>
            <a:ext cx="525463" cy="228600"/>
          </a:xfrm>
          <a:prstGeom prst="rect">
            <a:avLst/>
          </a:prstGeom>
          <a:noFill/>
          <a:ln w="9525">
            <a:noFill/>
            <a:miter lim="800000"/>
            <a:headEnd/>
            <a:tailEnd/>
          </a:ln>
        </p:spPr>
        <p:txBody>
          <a:bodyPr wrap="none">
            <a:spAutoFit/>
          </a:bodyPr>
          <a:lstStyle/>
          <a:p>
            <a:pPr defTabSz="457200" eaLnBrk="0" hangingPunct="0"/>
            <a:r>
              <a:rPr lang="en-US" sz="900">
                <a:solidFill>
                  <a:srgbClr val="FFFFFF"/>
                </a:solidFill>
                <a:latin typeface="Calibri" pitchFamily="34" charset="0"/>
                <a:ea typeface="MS PGothic" pitchFamily="34" charset="-128"/>
              </a:rPr>
              <a:t>T=2130</a:t>
            </a:r>
          </a:p>
        </p:txBody>
      </p:sp>
      <p:sp>
        <p:nvSpPr>
          <p:cNvPr id="25618" name="Text Box 18"/>
          <p:cNvSpPr txBox="1">
            <a:spLocks noChangeArrowheads="1"/>
          </p:cNvSpPr>
          <p:nvPr/>
        </p:nvSpPr>
        <p:spPr bwMode="auto">
          <a:xfrm>
            <a:off x="6972300" y="4395788"/>
            <a:ext cx="525463" cy="228600"/>
          </a:xfrm>
          <a:prstGeom prst="rect">
            <a:avLst/>
          </a:prstGeom>
          <a:noFill/>
          <a:ln w="9525">
            <a:noFill/>
            <a:miter lim="800000"/>
            <a:headEnd/>
            <a:tailEnd/>
          </a:ln>
        </p:spPr>
        <p:txBody>
          <a:bodyPr wrap="none">
            <a:spAutoFit/>
          </a:bodyPr>
          <a:lstStyle/>
          <a:p>
            <a:pPr defTabSz="457200" eaLnBrk="0" hangingPunct="0"/>
            <a:r>
              <a:rPr lang="en-US" sz="900">
                <a:solidFill>
                  <a:srgbClr val="FFFFFF"/>
                </a:solidFill>
                <a:latin typeface="Calibri" pitchFamily="34" charset="0"/>
                <a:ea typeface="MS PGothic" pitchFamily="34" charset="-128"/>
              </a:rPr>
              <a:t>T=2140</a:t>
            </a:r>
          </a:p>
        </p:txBody>
      </p:sp>
      <p:sp>
        <p:nvSpPr>
          <p:cNvPr id="25619" name="Rectangle 19"/>
          <p:cNvSpPr>
            <a:spLocks noChangeArrowheads="1"/>
          </p:cNvSpPr>
          <p:nvPr/>
        </p:nvSpPr>
        <p:spPr bwMode="auto">
          <a:xfrm>
            <a:off x="6826250" y="3678238"/>
            <a:ext cx="358775" cy="214312"/>
          </a:xfrm>
          <a:prstGeom prst="rect">
            <a:avLst/>
          </a:prstGeom>
          <a:noFill/>
          <a:ln w="9525">
            <a:noFill/>
            <a:miter lim="800000"/>
            <a:headEnd/>
            <a:tailEnd/>
          </a:ln>
        </p:spPr>
        <p:txBody>
          <a:bodyPr wrap="none">
            <a:spAutoFit/>
          </a:bodyPr>
          <a:lstStyle/>
          <a:p>
            <a:pPr defTabSz="457200" eaLnBrk="0" hangingPunct="0"/>
            <a:r>
              <a:rPr lang="en-US" sz="800">
                <a:solidFill>
                  <a:srgbClr val="000000"/>
                </a:solidFill>
                <a:latin typeface="Calibri" pitchFamily="34" charset="0"/>
                <a:ea typeface="MS PGothic" pitchFamily="34" charset="-128"/>
              </a:rPr>
              <a:t>70%</a:t>
            </a:r>
          </a:p>
        </p:txBody>
      </p:sp>
      <p:sp>
        <p:nvSpPr>
          <p:cNvPr id="25620" name="Rectangle 20"/>
          <p:cNvSpPr>
            <a:spLocks noChangeArrowheads="1"/>
          </p:cNvSpPr>
          <p:nvPr/>
        </p:nvSpPr>
        <p:spPr bwMode="auto">
          <a:xfrm>
            <a:off x="7145338" y="3371850"/>
            <a:ext cx="358775" cy="214313"/>
          </a:xfrm>
          <a:prstGeom prst="rect">
            <a:avLst/>
          </a:prstGeom>
          <a:noFill/>
          <a:ln w="9525">
            <a:noFill/>
            <a:miter lim="800000"/>
            <a:headEnd/>
            <a:tailEnd/>
          </a:ln>
        </p:spPr>
        <p:txBody>
          <a:bodyPr wrap="none">
            <a:spAutoFit/>
          </a:bodyPr>
          <a:lstStyle/>
          <a:p>
            <a:pPr defTabSz="457200" eaLnBrk="0" hangingPunct="0"/>
            <a:r>
              <a:rPr lang="en-US" sz="800">
                <a:solidFill>
                  <a:srgbClr val="000000"/>
                </a:solidFill>
                <a:latin typeface="Calibri" pitchFamily="34" charset="0"/>
                <a:ea typeface="MS PGothic" pitchFamily="34" charset="-128"/>
              </a:rPr>
              <a:t>50%</a:t>
            </a:r>
          </a:p>
        </p:txBody>
      </p:sp>
      <p:sp>
        <p:nvSpPr>
          <p:cNvPr id="25621" name="Rectangle 21"/>
          <p:cNvSpPr>
            <a:spLocks noChangeArrowheads="1"/>
          </p:cNvSpPr>
          <p:nvPr/>
        </p:nvSpPr>
        <p:spPr bwMode="auto">
          <a:xfrm>
            <a:off x="7297738" y="3067050"/>
            <a:ext cx="358775" cy="214313"/>
          </a:xfrm>
          <a:prstGeom prst="rect">
            <a:avLst/>
          </a:prstGeom>
          <a:noFill/>
          <a:ln w="9525">
            <a:noFill/>
            <a:miter lim="800000"/>
            <a:headEnd/>
            <a:tailEnd/>
          </a:ln>
        </p:spPr>
        <p:txBody>
          <a:bodyPr wrap="none">
            <a:spAutoFit/>
          </a:bodyPr>
          <a:lstStyle/>
          <a:p>
            <a:pPr defTabSz="457200" eaLnBrk="0" hangingPunct="0"/>
            <a:r>
              <a:rPr lang="en-US" sz="800">
                <a:solidFill>
                  <a:srgbClr val="000000"/>
                </a:solidFill>
                <a:latin typeface="Calibri" pitchFamily="34" charset="0"/>
                <a:ea typeface="MS PGothic" pitchFamily="34" charset="-128"/>
              </a:rPr>
              <a:t>30%</a:t>
            </a:r>
          </a:p>
        </p:txBody>
      </p:sp>
      <p:sp>
        <p:nvSpPr>
          <p:cNvPr id="25622" name="Freeform 22"/>
          <p:cNvSpPr>
            <a:spLocks/>
          </p:cNvSpPr>
          <p:nvPr/>
        </p:nvSpPr>
        <p:spPr bwMode="auto">
          <a:xfrm>
            <a:off x="7145338" y="3067050"/>
            <a:ext cx="771525" cy="99060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pPr eaLnBrk="0" hangingPunct="0"/>
            <a:endParaRPr lang="en-US" sz="1800">
              <a:solidFill>
                <a:srgbClr val="000000"/>
              </a:solidFill>
              <a:latin typeface="Tahoma" pitchFamily="34" charset="0"/>
            </a:endParaRPr>
          </a:p>
        </p:txBody>
      </p:sp>
      <p:sp>
        <p:nvSpPr>
          <p:cNvPr id="25623" name="Text Box 23"/>
          <p:cNvSpPr txBox="1">
            <a:spLocks noChangeArrowheads="1"/>
          </p:cNvSpPr>
          <p:nvPr/>
        </p:nvSpPr>
        <p:spPr bwMode="auto">
          <a:xfrm>
            <a:off x="7712075" y="4025900"/>
            <a:ext cx="719138" cy="228600"/>
          </a:xfrm>
          <a:prstGeom prst="rect">
            <a:avLst/>
          </a:prstGeom>
          <a:noFill/>
          <a:ln w="9525">
            <a:noFill/>
            <a:miter lim="800000"/>
            <a:headEnd/>
            <a:tailEnd/>
          </a:ln>
        </p:spPr>
        <p:txBody>
          <a:bodyPr wrap="none">
            <a:spAutoFit/>
          </a:bodyPr>
          <a:lstStyle/>
          <a:p>
            <a:pPr defTabSz="457200" eaLnBrk="0" hangingPunct="0"/>
            <a:r>
              <a:rPr lang="en-US" sz="900">
                <a:solidFill>
                  <a:srgbClr val="FFFFFF"/>
                </a:solidFill>
                <a:latin typeface="Calibri" pitchFamily="34" charset="0"/>
                <a:ea typeface="MS PGothic" pitchFamily="34" charset="-128"/>
              </a:rPr>
              <a:t>T=2200 CST</a:t>
            </a:r>
          </a:p>
        </p:txBody>
      </p:sp>
      <p:sp>
        <p:nvSpPr>
          <p:cNvPr id="25624" name="Rectangle 24"/>
          <p:cNvSpPr>
            <a:spLocks noChangeArrowheads="1"/>
          </p:cNvSpPr>
          <p:nvPr/>
        </p:nvSpPr>
        <p:spPr bwMode="auto">
          <a:xfrm>
            <a:off x="668338" y="2914650"/>
            <a:ext cx="1093787" cy="457200"/>
          </a:xfrm>
          <a:prstGeom prst="rect">
            <a:avLst/>
          </a:prstGeom>
          <a:solidFill>
            <a:schemeClr val="bg1">
              <a:alpha val="60001"/>
            </a:schemeClr>
          </a:solidFill>
          <a:ln w="9525">
            <a:noFill/>
            <a:miter lim="800000"/>
            <a:headEnd/>
            <a:tailEnd/>
          </a:ln>
        </p:spPr>
        <p:txBody>
          <a:bodyPr wrap="none">
            <a:spAutoFit/>
          </a:bodyPr>
          <a:lstStyle/>
          <a:p>
            <a:pPr defTabSz="457200" eaLnBrk="0" hangingPunct="0"/>
            <a:r>
              <a:rPr lang="en-US" sz="1200" b="1">
                <a:solidFill>
                  <a:srgbClr val="000000"/>
                </a:solidFill>
                <a:latin typeface="Calibri" pitchFamily="34" charset="0"/>
                <a:ea typeface="MS PGothic" pitchFamily="34" charset="-128"/>
              </a:rPr>
              <a:t>Developing </a:t>
            </a:r>
          </a:p>
          <a:p>
            <a:pPr defTabSz="457200" eaLnBrk="0" hangingPunct="0"/>
            <a:r>
              <a:rPr lang="en-US" sz="1200" b="1">
                <a:solidFill>
                  <a:srgbClr val="000000"/>
                </a:solidFill>
                <a:latin typeface="Calibri" pitchFamily="34" charset="0"/>
                <a:ea typeface="MS PGothic" pitchFamily="34" charset="-128"/>
              </a:rPr>
              <a:t>Thunderstorm</a:t>
            </a:r>
          </a:p>
        </p:txBody>
      </p:sp>
      <p:cxnSp>
        <p:nvCxnSpPr>
          <p:cNvPr id="25625" name="AutoShape 25"/>
          <p:cNvCxnSpPr>
            <a:cxnSpLocks noChangeShapeType="1"/>
          </p:cNvCxnSpPr>
          <p:nvPr/>
        </p:nvCxnSpPr>
        <p:spPr bwMode="auto">
          <a:xfrm>
            <a:off x="1125538" y="3448050"/>
            <a:ext cx="457200" cy="457200"/>
          </a:xfrm>
          <a:prstGeom prst="straightConnector1">
            <a:avLst/>
          </a:prstGeom>
          <a:noFill/>
          <a:ln w="28575">
            <a:solidFill>
              <a:schemeClr val="bg1"/>
            </a:solidFill>
            <a:round/>
            <a:headEnd/>
            <a:tailEnd type="triangle" w="med" len="med"/>
          </a:ln>
        </p:spPr>
      </p:cxnSp>
      <p:pic>
        <p:nvPicPr>
          <p:cNvPr id="25626" name="Picture 27" descr="Probabilistic_Tornado_Path"/>
          <p:cNvPicPr>
            <a:picLocks noChangeAspect="1" noChangeArrowheads="1"/>
          </p:cNvPicPr>
          <p:nvPr/>
        </p:nvPicPr>
        <p:blipFill>
          <a:blip r:embed="rId4" cstate="print"/>
          <a:srcRect/>
          <a:stretch>
            <a:fillRect/>
          </a:stretch>
        </p:blipFill>
        <p:spPr bwMode="auto">
          <a:xfrm rot="407899">
            <a:off x="2068513" y="2914650"/>
            <a:ext cx="1676400" cy="1474788"/>
          </a:xfrm>
          <a:prstGeom prst="rect">
            <a:avLst/>
          </a:prstGeom>
          <a:noFill/>
          <a:ln w="9525">
            <a:noFill/>
            <a:miter lim="800000"/>
            <a:headEnd/>
            <a:tailEnd/>
          </a:ln>
        </p:spPr>
      </p:pic>
      <p:sp>
        <p:nvSpPr>
          <p:cNvPr id="25627" name="Rectangle 28"/>
          <p:cNvSpPr>
            <a:spLocks noChangeArrowheads="1"/>
          </p:cNvSpPr>
          <p:nvPr/>
        </p:nvSpPr>
        <p:spPr bwMode="auto">
          <a:xfrm>
            <a:off x="3744913" y="2789238"/>
            <a:ext cx="617537" cy="701675"/>
          </a:xfrm>
          <a:prstGeom prst="rect">
            <a:avLst/>
          </a:prstGeom>
          <a:noFill/>
          <a:ln w="9525">
            <a:noFill/>
            <a:miter lim="800000"/>
            <a:headEnd/>
            <a:tailEnd/>
          </a:ln>
        </p:spPr>
        <p:txBody>
          <a:bodyPr wrap="none">
            <a:spAutoFit/>
          </a:bodyPr>
          <a:lstStyle/>
          <a:p>
            <a:pPr defTabSz="457200" eaLnBrk="0" hangingPunct="0"/>
            <a:r>
              <a:rPr lang="en-US" sz="1000">
                <a:solidFill>
                  <a:srgbClr val="FF0000"/>
                </a:solidFill>
                <a:latin typeface="Calibri" pitchFamily="34" charset="0"/>
                <a:ea typeface="MS PGothic" pitchFamily="34" charset="-128"/>
              </a:rPr>
              <a:t>Most</a:t>
            </a:r>
          </a:p>
          <a:p>
            <a:pPr defTabSz="457200" eaLnBrk="0" hangingPunct="0"/>
            <a:r>
              <a:rPr lang="en-US" sz="1000">
                <a:solidFill>
                  <a:srgbClr val="FF0000"/>
                </a:solidFill>
                <a:latin typeface="Calibri" pitchFamily="34" charset="0"/>
                <a:ea typeface="MS PGothic" pitchFamily="34" charset="-128"/>
              </a:rPr>
              <a:t>Likely</a:t>
            </a:r>
          </a:p>
          <a:p>
            <a:pPr defTabSz="457200" eaLnBrk="0" hangingPunct="0"/>
            <a:r>
              <a:rPr lang="en-US" sz="1000">
                <a:solidFill>
                  <a:srgbClr val="FF0000"/>
                </a:solidFill>
                <a:latin typeface="Calibri" pitchFamily="34" charset="0"/>
                <a:ea typeface="MS PGothic" pitchFamily="34" charset="-128"/>
              </a:rPr>
              <a:t>Tornado</a:t>
            </a:r>
          </a:p>
          <a:p>
            <a:pPr defTabSz="457200" eaLnBrk="0" hangingPunct="0"/>
            <a:r>
              <a:rPr lang="en-US" sz="1000">
                <a:solidFill>
                  <a:srgbClr val="FF0000"/>
                </a:solidFill>
                <a:latin typeface="Calibri" pitchFamily="34" charset="0"/>
                <a:ea typeface="MS PGothic" pitchFamily="34" charset="-128"/>
              </a:rPr>
              <a:t>Path</a:t>
            </a:r>
            <a:endParaRPr lang="en-US" sz="1800">
              <a:solidFill>
                <a:srgbClr val="000000"/>
              </a:solidFill>
              <a:latin typeface="Calibri" pitchFamily="34" charset="0"/>
              <a:ea typeface="MS PGothic" pitchFamily="34" charset="-128"/>
            </a:endParaRPr>
          </a:p>
        </p:txBody>
      </p:sp>
      <p:sp>
        <p:nvSpPr>
          <p:cNvPr id="25628" name="Freeform 29"/>
          <p:cNvSpPr>
            <a:spLocks/>
          </p:cNvSpPr>
          <p:nvPr/>
        </p:nvSpPr>
        <p:spPr bwMode="auto">
          <a:xfrm>
            <a:off x="2444750" y="3622675"/>
            <a:ext cx="652463" cy="83820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pPr eaLnBrk="0" hangingPunct="0"/>
            <a:endParaRPr lang="en-US" sz="1800">
              <a:solidFill>
                <a:srgbClr val="000000"/>
              </a:solidFill>
              <a:latin typeface="Tahoma" pitchFamily="34" charset="0"/>
            </a:endParaRPr>
          </a:p>
        </p:txBody>
      </p:sp>
      <p:sp>
        <p:nvSpPr>
          <p:cNvPr id="25629" name="Text Box 30"/>
          <p:cNvSpPr txBox="1">
            <a:spLocks noChangeArrowheads="1"/>
          </p:cNvSpPr>
          <p:nvPr/>
        </p:nvSpPr>
        <p:spPr bwMode="auto">
          <a:xfrm>
            <a:off x="1857375" y="4667250"/>
            <a:ext cx="719138" cy="228600"/>
          </a:xfrm>
          <a:prstGeom prst="rect">
            <a:avLst/>
          </a:prstGeom>
          <a:noFill/>
          <a:ln w="9525">
            <a:noFill/>
            <a:miter lim="800000"/>
            <a:headEnd/>
            <a:tailEnd/>
          </a:ln>
        </p:spPr>
        <p:txBody>
          <a:bodyPr wrap="none">
            <a:spAutoFit/>
          </a:bodyPr>
          <a:lstStyle/>
          <a:p>
            <a:pPr defTabSz="457200" eaLnBrk="0" hangingPunct="0"/>
            <a:r>
              <a:rPr lang="en-US" sz="900">
                <a:solidFill>
                  <a:srgbClr val="FFFFFF"/>
                </a:solidFill>
                <a:latin typeface="Calibri" pitchFamily="34" charset="0"/>
                <a:ea typeface="MS PGothic" pitchFamily="34" charset="-128"/>
              </a:rPr>
              <a:t>T=2120 CST</a:t>
            </a:r>
          </a:p>
        </p:txBody>
      </p:sp>
      <p:sp>
        <p:nvSpPr>
          <p:cNvPr id="25630" name="Text Box 31"/>
          <p:cNvSpPr txBox="1">
            <a:spLocks noChangeArrowheads="1"/>
          </p:cNvSpPr>
          <p:nvPr/>
        </p:nvSpPr>
        <p:spPr bwMode="auto">
          <a:xfrm>
            <a:off x="3286125" y="4260850"/>
            <a:ext cx="525463" cy="228600"/>
          </a:xfrm>
          <a:prstGeom prst="rect">
            <a:avLst/>
          </a:prstGeom>
          <a:noFill/>
          <a:ln w="9525">
            <a:noFill/>
            <a:miter lim="800000"/>
            <a:headEnd/>
            <a:tailEnd/>
          </a:ln>
        </p:spPr>
        <p:txBody>
          <a:bodyPr wrap="none">
            <a:spAutoFit/>
          </a:bodyPr>
          <a:lstStyle/>
          <a:p>
            <a:pPr defTabSz="457200" eaLnBrk="0" hangingPunct="0"/>
            <a:r>
              <a:rPr lang="en-US" sz="900">
                <a:solidFill>
                  <a:srgbClr val="FFFFFF"/>
                </a:solidFill>
                <a:latin typeface="Calibri" pitchFamily="34" charset="0"/>
                <a:ea typeface="MS PGothic" pitchFamily="34" charset="-128"/>
              </a:rPr>
              <a:t>T=2150</a:t>
            </a:r>
          </a:p>
        </p:txBody>
      </p:sp>
      <p:sp>
        <p:nvSpPr>
          <p:cNvPr id="25631" name="Text Box 32"/>
          <p:cNvSpPr txBox="1">
            <a:spLocks noChangeArrowheads="1"/>
          </p:cNvSpPr>
          <p:nvPr/>
        </p:nvSpPr>
        <p:spPr bwMode="auto">
          <a:xfrm>
            <a:off x="2568575" y="4572000"/>
            <a:ext cx="525463" cy="228600"/>
          </a:xfrm>
          <a:prstGeom prst="rect">
            <a:avLst/>
          </a:prstGeom>
          <a:noFill/>
          <a:ln w="9525">
            <a:noFill/>
            <a:miter lim="800000"/>
            <a:headEnd/>
            <a:tailEnd/>
          </a:ln>
        </p:spPr>
        <p:txBody>
          <a:bodyPr wrap="none">
            <a:spAutoFit/>
          </a:bodyPr>
          <a:lstStyle/>
          <a:p>
            <a:pPr defTabSz="457200" eaLnBrk="0" hangingPunct="0"/>
            <a:r>
              <a:rPr lang="en-US" sz="900">
                <a:solidFill>
                  <a:srgbClr val="FFFFFF"/>
                </a:solidFill>
                <a:latin typeface="Calibri" pitchFamily="34" charset="0"/>
                <a:ea typeface="MS PGothic" pitchFamily="34" charset="-128"/>
              </a:rPr>
              <a:t>T=2130</a:t>
            </a:r>
          </a:p>
        </p:txBody>
      </p:sp>
      <p:sp>
        <p:nvSpPr>
          <p:cNvPr id="25632" name="Text Box 33"/>
          <p:cNvSpPr txBox="1">
            <a:spLocks noChangeArrowheads="1"/>
          </p:cNvSpPr>
          <p:nvPr/>
        </p:nvSpPr>
        <p:spPr bwMode="auto">
          <a:xfrm>
            <a:off x="2892425" y="4429125"/>
            <a:ext cx="525463" cy="228600"/>
          </a:xfrm>
          <a:prstGeom prst="rect">
            <a:avLst/>
          </a:prstGeom>
          <a:noFill/>
          <a:ln w="9525">
            <a:noFill/>
            <a:miter lim="800000"/>
            <a:headEnd/>
            <a:tailEnd/>
          </a:ln>
        </p:spPr>
        <p:txBody>
          <a:bodyPr wrap="none">
            <a:spAutoFit/>
          </a:bodyPr>
          <a:lstStyle/>
          <a:p>
            <a:pPr defTabSz="457200" eaLnBrk="0" hangingPunct="0"/>
            <a:r>
              <a:rPr lang="en-US" sz="900">
                <a:solidFill>
                  <a:srgbClr val="FFFFFF"/>
                </a:solidFill>
                <a:latin typeface="Calibri" pitchFamily="34" charset="0"/>
                <a:ea typeface="MS PGothic" pitchFamily="34" charset="-128"/>
              </a:rPr>
              <a:t>T=2140</a:t>
            </a:r>
          </a:p>
        </p:txBody>
      </p:sp>
      <p:sp>
        <p:nvSpPr>
          <p:cNvPr id="25633" name="Text Box 34"/>
          <p:cNvSpPr txBox="1">
            <a:spLocks noChangeArrowheads="1"/>
          </p:cNvSpPr>
          <p:nvPr/>
        </p:nvSpPr>
        <p:spPr bwMode="auto">
          <a:xfrm>
            <a:off x="3609975" y="4048125"/>
            <a:ext cx="719138" cy="228600"/>
          </a:xfrm>
          <a:prstGeom prst="rect">
            <a:avLst/>
          </a:prstGeom>
          <a:noFill/>
          <a:ln w="9525">
            <a:noFill/>
            <a:miter lim="800000"/>
            <a:headEnd/>
            <a:tailEnd/>
          </a:ln>
        </p:spPr>
        <p:txBody>
          <a:bodyPr wrap="none">
            <a:spAutoFit/>
          </a:bodyPr>
          <a:lstStyle/>
          <a:p>
            <a:pPr defTabSz="457200" eaLnBrk="0" hangingPunct="0"/>
            <a:r>
              <a:rPr lang="en-US" sz="900">
                <a:solidFill>
                  <a:srgbClr val="FFFFFF"/>
                </a:solidFill>
                <a:latin typeface="Calibri" pitchFamily="34" charset="0"/>
                <a:ea typeface="MS PGothic" pitchFamily="34" charset="-128"/>
              </a:rPr>
              <a:t>T=2200 CST</a:t>
            </a:r>
          </a:p>
        </p:txBody>
      </p:sp>
      <p:sp>
        <p:nvSpPr>
          <p:cNvPr id="25634" name="Freeform 35"/>
          <p:cNvSpPr>
            <a:spLocks/>
          </p:cNvSpPr>
          <p:nvPr/>
        </p:nvSpPr>
        <p:spPr bwMode="auto">
          <a:xfrm>
            <a:off x="1811338" y="3905250"/>
            <a:ext cx="533400" cy="68580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pPr eaLnBrk="0" hangingPunct="0"/>
            <a:endParaRPr lang="en-US" sz="1800">
              <a:solidFill>
                <a:srgbClr val="000000"/>
              </a:solidFill>
              <a:latin typeface="Tahoma" pitchFamily="34" charset="0"/>
            </a:endParaRPr>
          </a:p>
        </p:txBody>
      </p:sp>
      <p:sp>
        <p:nvSpPr>
          <p:cNvPr id="25635" name="Freeform 36"/>
          <p:cNvSpPr>
            <a:spLocks/>
          </p:cNvSpPr>
          <p:nvPr/>
        </p:nvSpPr>
        <p:spPr bwMode="auto">
          <a:xfrm>
            <a:off x="2116138" y="3752850"/>
            <a:ext cx="652462" cy="83820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pPr eaLnBrk="0" hangingPunct="0"/>
            <a:endParaRPr lang="en-US" sz="1800">
              <a:solidFill>
                <a:srgbClr val="000000"/>
              </a:solidFill>
              <a:latin typeface="Tahoma" pitchFamily="34" charset="0"/>
            </a:endParaRPr>
          </a:p>
        </p:txBody>
      </p:sp>
      <p:sp>
        <p:nvSpPr>
          <p:cNvPr id="25636" name="Freeform 37"/>
          <p:cNvSpPr>
            <a:spLocks/>
          </p:cNvSpPr>
          <p:nvPr/>
        </p:nvSpPr>
        <p:spPr bwMode="auto">
          <a:xfrm>
            <a:off x="3030538" y="3067050"/>
            <a:ext cx="771525" cy="99060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pPr eaLnBrk="0" hangingPunct="0"/>
            <a:endParaRPr lang="en-US" sz="1800">
              <a:solidFill>
                <a:srgbClr val="000000"/>
              </a:solidFill>
              <a:latin typeface="Tahoma" pitchFamily="34" charset="0"/>
            </a:endParaRPr>
          </a:p>
        </p:txBody>
      </p:sp>
      <p:sp>
        <p:nvSpPr>
          <p:cNvPr id="25637" name="Freeform 38"/>
          <p:cNvSpPr>
            <a:spLocks/>
          </p:cNvSpPr>
          <p:nvPr/>
        </p:nvSpPr>
        <p:spPr bwMode="auto">
          <a:xfrm>
            <a:off x="2725738" y="3295650"/>
            <a:ext cx="771525" cy="99060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pPr eaLnBrk="0" hangingPunct="0"/>
            <a:endParaRPr lang="en-US" sz="1800">
              <a:solidFill>
                <a:srgbClr val="000000"/>
              </a:solidFill>
              <a:latin typeface="Tahoma" pitchFamily="34" charset="0"/>
            </a:endParaRPr>
          </a:p>
        </p:txBody>
      </p:sp>
      <p:sp>
        <p:nvSpPr>
          <p:cNvPr id="25638" name="Rectangle 39"/>
          <p:cNvSpPr>
            <a:spLocks noChangeArrowheads="1"/>
          </p:cNvSpPr>
          <p:nvPr/>
        </p:nvSpPr>
        <p:spPr bwMode="auto">
          <a:xfrm>
            <a:off x="887413" y="1882775"/>
            <a:ext cx="3248025" cy="730250"/>
          </a:xfrm>
          <a:prstGeom prst="rect">
            <a:avLst/>
          </a:prstGeom>
          <a:solidFill>
            <a:srgbClr val="CCCCCC"/>
          </a:solidFill>
          <a:ln w="9525">
            <a:noFill/>
            <a:miter lim="800000"/>
            <a:headEnd/>
            <a:tailEnd/>
          </a:ln>
        </p:spPr>
        <p:txBody>
          <a:bodyPr>
            <a:spAutoFit/>
          </a:bodyPr>
          <a:lstStyle/>
          <a:p>
            <a:pPr defTabSz="457200" eaLnBrk="0" hangingPunct="0"/>
            <a:r>
              <a:rPr lang="en-US" sz="1400" i="1">
                <a:solidFill>
                  <a:srgbClr val="000000"/>
                </a:solidFill>
                <a:latin typeface="Calibri" pitchFamily="34" charset="0"/>
                <a:ea typeface="MS PGothic" pitchFamily="34" charset="-128"/>
              </a:rPr>
              <a:t>An ensemble of storm-scale NWP models predict the path of a potentially </a:t>
            </a:r>
          </a:p>
          <a:p>
            <a:pPr defTabSz="457200" eaLnBrk="0" hangingPunct="0"/>
            <a:r>
              <a:rPr lang="en-US" sz="1400" i="1">
                <a:solidFill>
                  <a:srgbClr val="000000"/>
                </a:solidFill>
                <a:latin typeface="Calibri" pitchFamily="34" charset="0"/>
                <a:ea typeface="MS PGothic" pitchFamily="34" charset="-128"/>
              </a:rPr>
              <a:t>tornadic storm.</a:t>
            </a:r>
            <a:r>
              <a:rPr lang="en-US" sz="1400" i="1">
                <a:solidFill>
                  <a:srgbClr val="FF0000"/>
                </a:solidFill>
                <a:latin typeface="Calibri" pitchFamily="34" charset="0"/>
                <a:ea typeface="MS PGothic" pitchFamily="34" charset="-128"/>
              </a:rPr>
              <a:t> </a:t>
            </a:r>
            <a:r>
              <a:rPr lang="en-US" sz="1400" b="1" i="1">
                <a:solidFill>
                  <a:srgbClr val="CC0000"/>
                </a:solidFill>
                <a:latin typeface="Calibri" pitchFamily="34" charset="0"/>
                <a:ea typeface="MS PGothic" pitchFamily="34" charset="-128"/>
              </a:rPr>
              <a:t>A Warning is Issued!</a:t>
            </a:r>
          </a:p>
        </p:txBody>
      </p:sp>
      <p:sp>
        <p:nvSpPr>
          <p:cNvPr id="25639" name="Rectangle 40"/>
          <p:cNvSpPr>
            <a:spLocks noChangeArrowheads="1"/>
          </p:cNvSpPr>
          <p:nvPr/>
        </p:nvSpPr>
        <p:spPr bwMode="auto">
          <a:xfrm>
            <a:off x="2819400" y="3678238"/>
            <a:ext cx="358775" cy="214312"/>
          </a:xfrm>
          <a:prstGeom prst="rect">
            <a:avLst/>
          </a:prstGeom>
          <a:noFill/>
          <a:ln w="9525">
            <a:noFill/>
            <a:miter lim="800000"/>
            <a:headEnd/>
            <a:tailEnd/>
          </a:ln>
        </p:spPr>
        <p:txBody>
          <a:bodyPr wrap="none">
            <a:spAutoFit/>
          </a:bodyPr>
          <a:lstStyle/>
          <a:p>
            <a:pPr defTabSz="457200" eaLnBrk="0" hangingPunct="0"/>
            <a:r>
              <a:rPr lang="en-US" sz="800">
                <a:solidFill>
                  <a:srgbClr val="000000"/>
                </a:solidFill>
                <a:latin typeface="Calibri" pitchFamily="34" charset="0"/>
                <a:ea typeface="MS PGothic" pitchFamily="34" charset="-128"/>
              </a:rPr>
              <a:t>70%</a:t>
            </a:r>
          </a:p>
        </p:txBody>
      </p:sp>
      <p:sp>
        <p:nvSpPr>
          <p:cNvPr id="25640" name="Rectangle 41"/>
          <p:cNvSpPr>
            <a:spLocks noChangeArrowheads="1"/>
          </p:cNvSpPr>
          <p:nvPr/>
        </p:nvSpPr>
        <p:spPr bwMode="auto">
          <a:xfrm>
            <a:off x="3138488" y="3371850"/>
            <a:ext cx="358775" cy="214313"/>
          </a:xfrm>
          <a:prstGeom prst="rect">
            <a:avLst/>
          </a:prstGeom>
          <a:noFill/>
          <a:ln w="9525">
            <a:noFill/>
            <a:miter lim="800000"/>
            <a:headEnd/>
            <a:tailEnd/>
          </a:ln>
        </p:spPr>
        <p:txBody>
          <a:bodyPr wrap="none">
            <a:spAutoFit/>
          </a:bodyPr>
          <a:lstStyle/>
          <a:p>
            <a:pPr defTabSz="457200" eaLnBrk="0" hangingPunct="0"/>
            <a:r>
              <a:rPr lang="en-US" sz="800">
                <a:solidFill>
                  <a:srgbClr val="000000"/>
                </a:solidFill>
                <a:latin typeface="Calibri" pitchFamily="34" charset="0"/>
                <a:ea typeface="MS PGothic" pitchFamily="34" charset="-128"/>
              </a:rPr>
              <a:t>50%</a:t>
            </a:r>
          </a:p>
        </p:txBody>
      </p:sp>
      <p:sp>
        <p:nvSpPr>
          <p:cNvPr id="25641" name="Rectangle 42"/>
          <p:cNvSpPr>
            <a:spLocks noChangeArrowheads="1"/>
          </p:cNvSpPr>
          <p:nvPr/>
        </p:nvSpPr>
        <p:spPr bwMode="auto">
          <a:xfrm>
            <a:off x="3290888" y="3067050"/>
            <a:ext cx="358775" cy="214313"/>
          </a:xfrm>
          <a:prstGeom prst="rect">
            <a:avLst/>
          </a:prstGeom>
          <a:noFill/>
          <a:ln w="9525">
            <a:noFill/>
            <a:miter lim="800000"/>
            <a:headEnd/>
            <a:tailEnd/>
          </a:ln>
        </p:spPr>
        <p:txBody>
          <a:bodyPr wrap="none">
            <a:spAutoFit/>
          </a:bodyPr>
          <a:lstStyle/>
          <a:p>
            <a:pPr defTabSz="457200" eaLnBrk="0" hangingPunct="0"/>
            <a:r>
              <a:rPr lang="en-US" sz="800">
                <a:solidFill>
                  <a:srgbClr val="000000"/>
                </a:solidFill>
                <a:latin typeface="Calibri" pitchFamily="34" charset="0"/>
                <a:ea typeface="MS PGothic" pitchFamily="34" charset="-128"/>
              </a:rPr>
              <a:t>30%</a:t>
            </a:r>
          </a:p>
        </p:txBody>
      </p:sp>
      <p:sp>
        <p:nvSpPr>
          <p:cNvPr id="25642" name="Text Box 43"/>
          <p:cNvSpPr txBox="1">
            <a:spLocks noChangeArrowheads="1"/>
          </p:cNvSpPr>
          <p:nvPr/>
        </p:nvSpPr>
        <p:spPr bwMode="auto">
          <a:xfrm>
            <a:off x="668338" y="5734050"/>
            <a:ext cx="7250711" cy="784830"/>
          </a:xfrm>
          <a:prstGeom prst="rect">
            <a:avLst/>
          </a:prstGeom>
          <a:noFill/>
          <a:ln w="9525">
            <a:noFill/>
            <a:miter lim="800000"/>
            <a:headEnd/>
            <a:tailEnd/>
          </a:ln>
        </p:spPr>
        <p:txBody>
          <a:bodyPr wrap="square">
            <a:spAutoFit/>
          </a:bodyPr>
          <a:lstStyle/>
          <a:p>
            <a:pPr eaLnBrk="0" hangingPunct="0">
              <a:spcBef>
                <a:spcPct val="50000"/>
              </a:spcBef>
              <a:buFontTx/>
              <a:buChar char="•"/>
            </a:pPr>
            <a:r>
              <a:rPr lang="en-US" sz="1800" b="1" dirty="0">
                <a:solidFill>
                  <a:srgbClr val="800000"/>
                </a:solidFill>
                <a:latin typeface="Tahoma" pitchFamily="34" charset="0"/>
              </a:rPr>
              <a:t> More than triple current Tornado Warning lead times</a:t>
            </a:r>
          </a:p>
          <a:p>
            <a:pPr eaLnBrk="0" hangingPunct="0">
              <a:spcBef>
                <a:spcPct val="50000"/>
              </a:spcBef>
              <a:buFontTx/>
              <a:buChar char="•"/>
            </a:pPr>
            <a:r>
              <a:rPr lang="en-US" sz="1800" b="1" dirty="0">
                <a:solidFill>
                  <a:srgbClr val="800000"/>
                </a:solidFill>
                <a:latin typeface="Tahoma" pitchFamily="34" charset="0"/>
              </a:rPr>
              <a:t> Improved warnings allow enhanced community response</a:t>
            </a:r>
          </a:p>
        </p:txBody>
      </p:sp>
      <p:sp>
        <p:nvSpPr>
          <p:cNvPr id="2" name="TextBox 1"/>
          <p:cNvSpPr txBox="1"/>
          <p:nvPr/>
        </p:nvSpPr>
        <p:spPr>
          <a:xfrm>
            <a:off x="2627921" y="6518880"/>
            <a:ext cx="3522054" cy="369332"/>
          </a:xfrm>
          <a:prstGeom prst="rect">
            <a:avLst/>
          </a:prstGeom>
          <a:noFill/>
        </p:spPr>
        <p:txBody>
          <a:bodyPr wrap="none" rtlCol="0">
            <a:spAutoFit/>
          </a:bodyPr>
          <a:lstStyle/>
          <a:p>
            <a:pPr eaLnBrk="0" hangingPunct="0"/>
            <a:r>
              <a:rPr lang="en-US" sz="1800" dirty="0" smtClean="0">
                <a:solidFill>
                  <a:srgbClr val="000000"/>
                </a:solidFill>
                <a:latin typeface="Tahoma" pitchFamily="34" charset="0"/>
              </a:rPr>
              <a:t>(</a:t>
            </a:r>
            <a:r>
              <a:rPr lang="en-US" sz="1800" dirty="0" err="1" smtClean="0">
                <a:solidFill>
                  <a:srgbClr val="000000"/>
                </a:solidFill>
                <a:latin typeface="Tahoma" pitchFamily="34" charset="0"/>
              </a:rPr>
              <a:t>Stensrud</a:t>
            </a:r>
            <a:r>
              <a:rPr lang="en-US" sz="1800" dirty="0" smtClean="0">
                <a:solidFill>
                  <a:srgbClr val="000000"/>
                </a:solidFill>
                <a:latin typeface="Tahoma" pitchFamily="34" charset="0"/>
              </a:rPr>
              <a:t>, Xue and others 2009)</a:t>
            </a:r>
            <a:endParaRPr lang="en-US" sz="1800" dirty="0">
              <a:solidFill>
                <a:srgbClr val="000000"/>
              </a:solidFill>
              <a:latin typeface="Tahoma" pitchFamily="34" charset="0"/>
            </a:endParaRPr>
          </a:p>
        </p:txBody>
      </p:sp>
    </p:spTree>
    <p:extLst>
      <p:ext uri="{BB962C8B-B14F-4D97-AF65-F5344CB8AC3E}">
        <p14:creationId xmlns:p14="http://schemas.microsoft.com/office/powerpoint/2010/main" val="32149424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56460"/>
            <a:ext cx="4524138" cy="3393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4138" y="731993"/>
            <a:ext cx="4619862" cy="3464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3787" y="386236"/>
            <a:ext cx="8312150" cy="345757"/>
          </a:xfrm>
        </p:spPr>
        <p:txBody>
          <a:bodyPr/>
          <a:lstStyle/>
          <a:p>
            <a:r>
              <a:rPr lang="en-US" dirty="0" smtClean="0"/>
              <a:t>5/20/2013  Moore, Oklahoma Tornado</a:t>
            </a:r>
            <a:endParaRPr lang="en-US" dirty="0"/>
          </a:p>
        </p:txBody>
      </p:sp>
      <p:pic>
        <p:nvPicPr>
          <p:cNvPr id="10243" name="Picture 3" descr="C:\Users\mxue\Pictures\2013\2013-05-26\DSC065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4138" y="3801869"/>
            <a:ext cx="4619862" cy="306987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568" y="4102494"/>
            <a:ext cx="4527706" cy="2755506"/>
          </a:xfrm>
        </p:spPr>
      </p:pic>
      <p:sp>
        <p:nvSpPr>
          <p:cNvPr id="3" name="Right Arrow 2"/>
          <p:cNvSpPr/>
          <p:nvPr/>
        </p:nvSpPr>
        <p:spPr bwMode="auto">
          <a:xfrm rot="14296362">
            <a:off x="2412458" y="5421532"/>
            <a:ext cx="311286" cy="201038"/>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ahoma" charset="0"/>
            </a:endParaRPr>
          </a:p>
        </p:txBody>
      </p:sp>
    </p:spTree>
    <p:extLst>
      <p:ext uri="{BB962C8B-B14F-4D97-AF65-F5344CB8AC3E}">
        <p14:creationId xmlns:p14="http://schemas.microsoft.com/office/powerpoint/2010/main" val="35275150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328613"/>
            <a:ext cx="8312150" cy="971550"/>
          </a:xfrm>
        </p:spPr>
        <p:txBody>
          <a:bodyPr/>
          <a:lstStyle/>
          <a:p>
            <a:pPr algn="ctr"/>
            <a:r>
              <a:rPr lang="en-US" dirty="0" smtClean="0"/>
              <a:t>Moore, Oklahoma Tornado of May 20, 2013 – 10 km north of Norman</a:t>
            </a:r>
            <a:endParaRPr lang="en-US" dirty="0"/>
          </a:p>
        </p:txBody>
      </p:sp>
      <p:sp>
        <p:nvSpPr>
          <p:cNvPr id="3" name="Content Placeholder 2"/>
          <p:cNvSpPr>
            <a:spLocks noGrp="1"/>
          </p:cNvSpPr>
          <p:nvPr>
            <p:ph idx="1"/>
          </p:nvPr>
        </p:nvSpPr>
        <p:spPr/>
        <p:txBody>
          <a:bodyPr/>
          <a:lstStyle/>
          <a:p>
            <a:r>
              <a:rPr lang="en-US" dirty="0" smtClean="0">
                <a:solidFill>
                  <a:srgbClr val="FF0000"/>
                </a:solidFill>
              </a:rPr>
              <a:t>EF5 intensity</a:t>
            </a:r>
          </a:p>
          <a:p>
            <a:r>
              <a:rPr lang="en-US" dirty="0" smtClean="0"/>
              <a:t>Occurred ~3pm </a:t>
            </a:r>
          </a:p>
          <a:p>
            <a:r>
              <a:rPr lang="en-US" dirty="0" smtClean="0">
                <a:solidFill>
                  <a:srgbClr val="FF0000"/>
                </a:solidFill>
              </a:rPr>
              <a:t>24 people killed</a:t>
            </a:r>
          </a:p>
          <a:p>
            <a:r>
              <a:rPr lang="en-US" dirty="0" smtClean="0"/>
              <a:t>Several thousands of houses destroyed</a:t>
            </a:r>
          </a:p>
          <a:p>
            <a:r>
              <a:rPr lang="en-US" dirty="0" smtClean="0"/>
              <a:t>Warning issued ~15 min before tornado touchdown</a:t>
            </a:r>
          </a:p>
          <a:p>
            <a:r>
              <a:rPr lang="en-US" dirty="0" smtClean="0"/>
              <a:t>Forecast of high tornado potential issued 1 days ahead of time.</a:t>
            </a:r>
            <a:endParaRPr lang="en-US" dirty="0"/>
          </a:p>
        </p:txBody>
      </p:sp>
    </p:spTree>
    <p:extLst>
      <p:ext uri="{BB962C8B-B14F-4D97-AF65-F5344CB8AC3E}">
        <p14:creationId xmlns:p14="http://schemas.microsoft.com/office/powerpoint/2010/main" val="7121568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2290" name="Picture 2" descr="ARW_C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15" y="399064"/>
            <a:ext cx="4548851" cy="284303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caps.ou.edu/~fkong/spring13/20130520/anim/PM_cmpref-2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965" y="509466"/>
            <a:ext cx="4597434" cy="312625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www.caps.ou.edu/~fkong/spring13/20130520/anim/max_uhmax-2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79" y="4109085"/>
            <a:ext cx="4500663" cy="30604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3066" y="3642373"/>
            <a:ext cx="4572000" cy="646331"/>
          </a:xfrm>
          <a:prstGeom prst="rect">
            <a:avLst/>
          </a:prstGeom>
          <a:solidFill>
            <a:schemeClr val="bg1"/>
          </a:solidFill>
        </p:spPr>
        <p:txBody>
          <a:bodyPr>
            <a:spAutoFit/>
          </a:bodyPr>
          <a:lstStyle/>
          <a:p>
            <a:pPr algn="ctr" eaLnBrk="0" hangingPunct="0"/>
            <a:r>
              <a:rPr lang="en-US" sz="1800" b="1" dirty="0">
                <a:solidFill>
                  <a:srgbClr val="000000"/>
                </a:solidFill>
                <a:latin typeface="Tahoma" pitchFamily="34" charset="0"/>
              </a:rPr>
              <a:t>Ensemble Maximum of </a:t>
            </a:r>
            <a:endParaRPr lang="en-US" sz="1800" b="1" dirty="0" smtClean="0">
              <a:solidFill>
                <a:srgbClr val="000000"/>
              </a:solidFill>
              <a:latin typeface="Tahoma" pitchFamily="34" charset="0"/>
            </a:endParaRPr>
          </a:p>
          <a:p>
            <a:pPr algn="ctr" eaLnBrk="0" hangingPunct="0"/>
            <a:r>
              <a:rPr lang="en-US" sz="1800" b="1" dirty="0" smtClean="0">
                <a:solidFill>
                  <a:srgbClr val="000000"/>
                </a:solidFill>
                <a:latin typeface="Tahoma" pitchFamily="34" charset="0"/>
              </a:rPr>
              <a:t>Hourly-max </a:t>
            </a:r>
            <a:r>
              <a:rPr lang="en-US" sz="1800" b="1" dirty="0">
                <a:solidFill>
                  <a:srgbClr val="000000"/>
                </a:solidFill>
                <a:latin typeface="Tahoma" pitchFamily="34" charset="0"/>
              </a:rPr>
              <a:t>Updraft </a:t>
            </a:r>
            <a:r>
              <a:rPr lang="en-US" sz="1800" b="1" dirty="0" err="1">
                <a:solidFill>
                  <a:srgbClr val="000000"/>
                </a:solidFill>
                <a:latin typeface="Tahoma" pitchFamily="34" charset="0"/>
              </a:rPr>
              <a:t>Helicity</a:t>
            </a:r>
            <a:endParaRPr lang="en-US" sz="1800" dirty="0">
              <a:solidFill>
                <a:srgbClr val="000000"/>
              </a:solidFill>
              <a:latin typeface="Tahoma" pitchFamily="34" charset="0"/>
            </a:endParaRPr>
          </a:p>
        </p:txBody>
      </p:sp>
      <p:pic>
        <p:nvPicPr>
          <p:cNvPr id="12296" name="Picture 8" descr="http://www.caps.ou.edu/~fkong/spring13/20130520/anim/nprob_uh050-2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5550" y="4097655"/>
            <a:ext cx="4607349" cy="31329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34043" y="3642372"/>
            <a:ext cx="4572000" cy="646331"/>
          </a:xfrm>
          <a:prstGeom prst="rect">
            <a:avLst/>
          </a:prstGeom>
          <a:solidFill>
            <a:schemeClr val="bg1"/>
          </a:solidFill>
        </p:spPr>
        <p:txBody>
          <a:bodyPr>
            <a:spAutoFit/>
          </a:bodyPr>
          <a:lstStyle/>
          <a:p>
            <a:pPr algn="ctr" eaLnBrk="0" hangingPunct="0"/>
            <a:r>
              <a:rPr lang="en-US" sz="1800" b="1" dirty="0">
                <a:solidFill>
                  <a:srgbClr val="000000"/>
                </a:solidFill>
                <a:latin typeface="Tahoma" pitchFamily="34" charset="0"/>
              </a:rPr>
              <a:t>Neighborhood Probability of </a:t>
            </a:r>
            <a:endParaRPr lang="en-US" sz="1800" b="1" dirty="0" smtClean="0">
              <a:solidFill>
                <a:srgbClr val="000000"/>
              </a:solidFill>
              <a:latin typeface="Tahoma" pitchFamily="34" charset="0"/>
            </a:endParaRPr>
          </a:p>
          <a:p>
            <a:pPr algn="ctr" eaLnBrk="0" hangingPunct="0"/>
            <a:r>
              <a:rPr lang="en-US" sz="1800" b="1" dirty="0" smtClean="0">
                <a:solidFill>
                  <a:srgbClr val="000000"/>
                </a:solidFill>
                <a:latin typeface="Tahoma" pitchFamily="34" charset="0"/>
              </a:rPr>
              <a:t>Hourly-max </a:t>
            </a:r>
            <a:r>
              <a:rPr lang="en-US" sz="1800" b="1" dirty="0">
                <a:solidFill>
                  <a:srgbClr val="000000"/>
                </a:solidFill>
                <a:latin typeface="Tahoma" pitchFamily="34" charset="0"/>
              </a:rPr>
              <a:t>UH ≥ 50</a:t>
            </a:r>
            <a:endParaRPr lang="en-US" sz="1800" dirty="0">
              <a:solidFill>
                <a:srgbClr val="000000"/>
              </a:solidFill>
              <a:latin typeface="Tahoma" pitchFamily="34" charset="0"/>
            </a:endParaRPr>
          </a:p>
        </p:txBody>
      </p:sp>
      <p:sp>
        <p:nvSpPr>
          <p:cNvPr id="6" name="Rectangle 5"/>
          <p:cNvSpPr/>
          <p:nvPr/>
        </p:nvSpPr>
        <p:spPr>
          <a:xfrm>
            <a:off x="4572000" y="53039"/>
            <a:ext cx="4572000" cy="646331"/>
          </a:xfrm>
          <a:prstGeom prst="rect">
            <a:avLst/>
          </a:prstGeom>
          <a:solidFill>
            <a:schemeClr val="bg1"/>
          </a:solidFill>
        </p:spPr>
        <p:txBody>
          <a:bodyPr>
            <a:spAutoFit/>
          </a:bodyPr>
          <a:lstStyle/>
          <a:p>
            <a:pPr algn="ctr" eaLnBrk="0" hangingPunct="0"/>
            <a:r>
              <a:rPr lang="en-US" sz="1800" b="1" dirty="0" smtClean="0">
                <a:solidFill>
                  <a:srgbClr val="000000"/>
                </a:solidFill>
                <a:latin typeface="Tahoma" pitchFamily="34" charset="0"/>
              </a:rPr>
              <a:t>Probability Matching Mean of Composite Reflectivity</a:t>
            </a:r>
            <a:endParaRPr lang="en-US" sz="1800" dirty="0">
              <a:solidFill>
                <a:srgbClr val="000000"/>
              </a:solidFill>
              <a:latin typeface="Tahoma" pitchFamily="34" charset="0"/>
            </a:endParaRPr>
          </a:p>
        </p:txBody>
      </p:sp>
      <p:sp>
        <p:nvSpPr>
          <p:cNvPr id="7" name="Rectangle 6"/>
          <p:cNvSpPr/>
          <p:nvPr/>
        </p:nvSpPr>
        <p:spPr>
          <a:xfrm>
            <a:off x="569281" y="3083699"/>
            <a:ext cx="8329524" cy="646331"/>
          </a:xfrm>
          <a:prstGeom prst="rect">
            <a:avLst/>
          </a:prstGeom>
          <a:solidFill>
            <a:schemeClr val="bg1"/>
          </a:solidFill>
        </p:spPr>
        <p:txBody>
          <a:bodyPr wrap="none">
            <a:spAutoFit/>
          </a:bodyPr>
          <a:lstStyle/>
          <a:p>
            <a:pPr eaLnBrk="0" hangingPunct="0"/>
            <a:r>
              <a:rPr lang="en-US" sz="1800" b="1" dirty="0" smtClean="0">
                <a:solidFill>
                  <a:srgbClr val="FF0000"/>
                </a:solidFill>
                <a:latin typeface="Tahoma" pitchFamily="34" charset="0"/>
              </a:rPr>
              <a:t>20 hour forecast valid at 20 UTC, 20 </a:t>
            </a:r>
            <a:r>
              <a:rPr lang="en-US" sz="1800" b="1" dirty="0">
                <a:solidFill>
                  <a:srgbClr val="FF0000"/>
                </a:solidFill>
                <a:latin typeface="Tahoma" pitchFamily="34" charset="0"/>
              </a:rPr>
              <a:t>May </a:t>
            </a:r>
            <a:r>
              <a:rPr lang="en-US" sz="1800" b="1" dirty="0" smtClean="0">
                <a:solidFill>
                  <a:srgbClr val="FF0000"/>
                </a:solidFill>
                <a:latin typeface="Tahoma" pitchFamily="34" charset="0"/>
              </a:rPr>
              <a:t>2013, time of Moore Tornado</a:t>
            </a:r>
          </a:p>
          <a:p>
            <a:pPr algn="ctr" eaLnBrk="0" hangingPunct="0"/>
            <a:r>
              <a:rPr lang="en-US" sz="1800" b="1" dirty="0" smtClean="0">
                <a:solidFill>
                  <a:srgbClr val="FF0000"/>
                </a:solidFill>
                <a:latin typeface="Tahoma" pitchFamily="34" charset="0"/>
              </a:rPr>
              <a:t>by CAPS Storm-Scale Ensemble Forecasting System</a:t>
            </a:r>
            <a:endParaRPr lang="en-US" sz="1800" dirty="0">
              <a:solidFill>
                <a:srgbClr val="FF0000"/>
              </a:solidFill>
              <a:latin typeface="Tahoma" pitchFamily="34" charset="0"/>
            </a:endParaRPr>
          </a:p>
        </p:txBody>
      </p:sp>
      <p:sp>
        <p:nvSpPr>
          <p:cNvPr id="12" name="Rectangle 11"/>
          <p:cNvSpPr/>
          <p:nvPr/>
        </p:nvSpPr>
        <p:spPr>
          <a:xfrm>
            <a:off x="266215" y="140134"/>
            <a:ext cx="4572000" cy="369332"/>
          </a:xfrm>
          <a:prstGeom prst="rect">
            <a:avLst/>
          </a:prstGeom>
        </p:spPr>
        <p:txBody>
          <a:bodyPr>
            <a:spAutoFit/>
          </a:bodyPr>
          <a:lstStyle/>
          <a:p>
            <a:pPr algn="ctr" eaLnBrk="0" hangingPunct="0"/>
            <a:r>
              <a:rPr lang="en-US" sz="1800" b="1" dirty="0">
                <a:solidFill>
                  <a:srgbClr val="000000"/>
                </a:solidFill>
                <a:latin typeface="Tahoma" pitchFamily="34" charset="0"/>
              </a:rPr>
              <a:t>Reflectivity</a:t>
            </a:r>
            <a:r>
              <a:rPr lang="en-US" sz="1800" dirty="0" smtClean="0">
                <a:solidFill>
                  <a:srgbClr val="000000"/>
                </a:solidFill>
                <a:latin typeface="Tahoma" pitchFamily="34" charset="0"/>
              </a:rPr>
              <a:t> </a:t>
            </a:r>
            <a:r>
              <a:rPr lang="en-US" sz="1800" b="1" dirty="0" smtClean="0">
                <a:solidFill>
                  <a:srgbClr val="000000"/>
                </a:solidFill>
                <a:latin typeface="Tahoma" pitchFamily="34" charset="0"/>
              </a:rPr>
              <a:t>from Control Member</a:t>
            </a:r>
            <a:endParaRPr lang="en-US" sz="1800" b="1" dirty="0">
              <a:solidFill>
                <a:srgbClr val="000000"/>
              </a:solidFill>
              <a:latin typeface="Tahoma" pitchFamily="34" charset="0"/>
            </a:endParaRPr>
          </a:p>
        </p:txBody>
      </p:sp>
    </p:spTree>
    <p:extLst>
      <p:ext uri="{BB962C8B-B14F-4D97-AF65-F5344CB8AC3E}">
        <p14:creationId xmlns:p14="http://schemas.microsoft.com/office/powerpoint/2010/main" val="34618220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188720"/>
            <a:ext cx="7621737" cy="5716303"/>
          </a:xfrm>
        </p:spPr>
      </p:pic>
      <p:sp>
        <p:nvSpPr>
          <p:cNvPr id="2" name="Title 1"/>
          <p:cNvSpPr>
            <a:spLocks noGrp="1"/>
          </p:cNvSpPr>
          <p:nvPr>
            <p:ph type="title"/>
          </p:nvPr>
        </p:nvSpPr>
        <p:spPr>
          <a:xfrm>
            <a:off x="457200" y="388816"/>
            <a:ext cx="8312150" cy="971550"/>
          </a:xfrm>
        </p:spPr>
        <p:txBody>
          <a:bodyPr/>
          <a:lstStyle/>
          <a:p>
            <a:pPr algn="ctr"/>
            <a:r>
              <a:rPr lang="en-US" dirty="0" smtClean="0"/>
              <a:t>Prediction of Moore </a:t>
            </a:r>
            <a:r>
              <a:rPr lang="en-US" dirty="0" err="1" smtClean="0"/>
              <a:t>Tornadic</a:t>
            </a:r>
            <a:r>
              <a:rPr lang="en-US" dirty="0" smtClean="0"/>
              <a:t> Storm</a:t>
            </a:r>
            <a:br>
              <a:rPr lang="en-US" dirty="0" smtClean="0"/>
            </a:br>
            <a:r>
              <a:rPr lang="en-US" sz="3600" dirty="0" smtClean="0">
                <a:solidFill>
                  <a:srgbClr val="0000FF"/>
                </a:solidFill>
              </a:rPr>
              <a:t>@5 min intervals @0.5km spacing</a:t>
            </a:r>
            <a:endParaRPr lang="en-US" sz="3600" dirty="0">
              <a:solidFill>
                <a:srgbClr val="0000FF"/>
              </a:solidFill>
            </a:endParaRPr>
          </a:p>
        </p:txBody>
      </p:sp>
      <p:sp>
        <p:nvSpPr>
          <p:cNvPr id="5" name="Rectangle 4"/>
          <p:cNvSpPr/>
          <p:nvPr/>
        </p:nvSpPr>
        <p:spPr>
          <a:xfrm>
            <a:off x="234270" y="1763535"/>
            <a:ext cx="1748094" cy="646331"/>
          </a:xfrm>
          <a:prstGeom prst="rect">
            <a:avLst/>
          </a:prstGeom>
        </p:spPr>
        <p:txBody>
          <a:bodyPr wrap="square">
            <a:spAutoFit/>
          </a:bodyPr>
          <a:lstStyle/>
          <a:p>
            <a:pPr eaLnBrk="0" hangingPunct="0"/>
            <a:r>
              <a:rPr lang="en-US" sz="1800" dirty="0" smtClean="0">
                <a:solidFill>
                  <a:srgbClr val="FF0000"/>
                </a:solidFill>
                <a:latin typeface="Tahoma" pitchFamily="34" charset="0"/>
              </a:rPr>
              <a:t>t = 10 minutes </a:t>
            </a:r>
          </a:p>
          <a:p>
            <a:pPr eaLnBrk="0" hangingPunct="0"/>
            <a:r>
              <a:rPr lang="en-US" sz="1800" dirty="0" smtClean="0">
                <a:solidFill>
                  <a:srgbClr val="FF0000"/>
                </a:solidFill>
                <a:latin typeface="Tahoma" pitchFamily="34" charset="0"/>
              </a:rPr>
              <a:t>(1840 UTC)</a:t>
            </a:r>
            <a:endParaRPr lang="en-US" sz="1800" dirty="0">
              <a:solidFill>
                <a:srgbClr val="FF0000"/>
              </a:solidFill>
              <a:latin typeface="Tahoma" pitchFamily="34" charset="0"/>
            </a:endParaRPr>
          </a:p>
        </p:txBody>
      </p:sp>
      <p:sp>
        <p:nvSpPr>
          <p:cNvPr id="6" name="TextBox 5"/>
          <p:cNvSpPr txBox="1"/>
          <p:nvPr/>
        </p:nvSpPr>
        <p:spPr>
          <a:xfrm>
            <a:off x="234270" y="2966565"/>
            <a:ext cx="1887889" cy="2308324"/>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Storm initialized </a:t>
            </a:r>
          </a:p>
          <a:p>
            <a:pPr eaLnBrk="0" hangingPunct="0"/>
            <a:r>
              <a:rPr lang="en-US" sz="1800" dirty="0">
                <a:solidFill>
                  <a:srgbClr val="FF0000"/>
                </a:solidFill>
                <a:latin typeface="Tahoma" pitchFamily="34" charset="0"/>
              </a:rPr>
              <a:t>w</a:t>
            </a:r>
            <a:r>
              <a:rPr lang="en-US" sz="1800" dirty="0" smtClean="0">
                <a:solidFill>
                  <a:srgbClr val="FF0000"/>
                </a:solidFill>
                <a:latin typeface="Tahoma" pitchFamily="34" charset="0"/>
              </a:rPr>
              <a:t>ith EnKF </a:t>
            </a:r>
          </a:p>
          <a:p>
            <a:pPr eaLnBrk="0" hangingPunct="0"/>
            <a:r>
              <a:rPr lang="en-US" sz="1800" dirty="0" smtClean="0">
                <a:solidFill>
                  <a:srgbClr val="FF0000"/>
                </a:solidFill>
                <a:latin typeface="Tahoma" pitchFamily="34" charset="0"/>
              </a:rPr>
              <a:t>assimilation </a:t>
            </a:r>
          </a:p>
          <a:p>
            <a:pPr eaLnBrk="0" hangingPunct="0"/>
            <a:r>
              <a:rPr lang="en-US" sz="1800" dirty="0" smtClean="0">
                <a:solidFill>
                  <a:srgbClr val="FF0000"/>
                </a:solidFill>
                <a:latin typeface="Tahoma" pitchFamily="34" charset="0"/>
              </a:rPr>
              <a:t>of radar </a:t>
            </a:r>
            <a:r>
              <a:rPr lang="en-US" sz="1800" dirty="0" err="1" smtClean="0">
                <a:solidFill>
                  <a:srgbClr val="FF0000"/>
                </a:solidFill>
                <a:latin typeface="Tahoma" pitchFamily="34" charset="0"/>
              </a:rPr>
              <a:t>etc</a:t>
            </a:r>
            <a:r>
              <a:rPr lang="en-US" sz="1800" dirty="0" smtClean="0">
                <a:solidFill>
                  <a:srgbClr val="FF0000"/>
                </a:solidFill>
                <a:latin typeface="Tahoma" pitchFamily="34" charset="0"/>
              </a:rPr>
              <a:t> data</a:t>
            </a:r>
          </a:p>
          <a:p>
            <a:pPr eaLnBrk="0" hangingPunct="0"/>
            <a:endParaRPr lang="en-US" sz="1800" dirty="0">
              <a:solidFill>
                <a:srgbClr val="FF0000"/>
              </a:solidFill>
              <a:latin typeface="Tahoma" pitchFamily="34" charset="0"/>
            </a:endParaRPr>
          </a:p>
          <a:p>
            <a:pPr eaLnBrk="0" hangingPunct="0"/>
            <a:r>
              <a:rPr lang="en-US" sz="1800" dirty="0" smtClean="0">
                <a:solidFill>
                  <a:srgbClr val="FF0000"/>
                </a:solidFill>
                <a:latin typeface="Tahoma" pitchFamily="34" charset="0"/>
              </a:rPr>
              <a:t>ARPS model </a:t>
            </a:r>
          </a:p>
          <a:p>
            <a:pPr eaLnBrk="0" hangingPunct="0"/>
            <a:r>
              <a:rPr lang="en-US" sz="1800" dirty="0" smtClean="0">
                <a:solidFill>
                  <a:srgbClr val="FF0000"/>
                </a:solidFill>
                <a:latin typeface="Tahoma" pitchFamily="34" charset="0"/>
              </a:rPr>
              <a:t>Prediction</a:t>
            </a:r>
          </a:p>
          <a:p>
            <a:pPr eaLnBrk="0" hangingPunct="0"/>
            <a:r>
              <a:rPr lang="en-US" sz="1800" dirty="0">
                <a:solidFill>
                  <a:srgbClr val="FF0000"/>
                </a:solidFill>
                <a:latin typeface="Tahoma" pitchFamily="34" charset="0"/>
              </a:rPr>
              <a:t>d</a:t>
            </a:r>
            <a:r>
              <a:rPr lang="en-US" sz="1800" dirty="0" smtClean="0">
                <a:solidFill>
                  <a:srgbClr val="FF0000"/>
                </a:solidFill>
                <a:latin typeface="Tahoma" pitchFamily="34" charset="0"/>
              </a:rPr>
              <a:t>x=500 m</a:t>
            </a:r>
            <a:endParaRPr lang="en-US" sz="1800" dirty="0">
              <a:solidFill>
                <a:srgbClr val="FF0000"/>
              </a:solidFill>
              <a:latin typeface="Tahoma" pitchFamily="34" charset="0"/>
            </a:endParaRPr>
          </a:p>
        </p:txBody>
      </p:sp>
    </p:spTree>
    <p:extLst>
      <p:ext uri="{BB962C8B-B14F-4D97-AF65-F5344CB8AC3E}">
        <p14:creationId xmlns:p14="http://schemas.microsoft.com/office/powerpoint/2010/main" val="31790547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Microsoft\imgs\may20_enf003_anim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88720"/>
            <a:ext cx="7621737" cy="57163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88816"/>
            <a:ext cx="8312150" cy="971550"/>
          </a:xfrm>
        </p:spPr>
        <p:txBody>
          <a:bodyPr/>
          <a:lstStyle/>
          <a:p>
            <a:pPr algn="ctr"/>
            <a:r>
              <a:rPr lang="en-US" dirty="0" smtClean="0"/>
              <a:t>Prediction of Moore </a:t>
            </a:r>
            <a:r>
              <a:rPr lang="en-US" dirty="0" err="1" smtClean="0"/>
              <a:t>Tornadic</a:t>
            </a:r>
            <a:r>
              <a:rPr lang="en-US" dirty="0" smtClean="0"/>
              <a:t> Storm</a:t>
            </a:r>
            <a:br>
              <a:rPr lang="en-US" dirty="0" smtClean="0"/>
            </a:br>
            <a:r>
              <a:rPr lang="en-US" sz="3600" dirty="0" smtClean="0">
                <a:solidFill>
                  <a:srgbClr val="0000FF"/>
                </a:solidFill>
              </a:rPr>
              <a:t>@5 min intervals @0.5km spacing</a:t>
            </a:r>
            <a:endParaRPr lang="en-US" sz="3600" dirty="0">
              <a:solidFill>
                <a:srgbClr val="0000FF"/>
              </a:solidFill>
            </a:endParaRPr>
          </a:p>
        </p:txBody>
      </p:sp>
      <p:sp>
        <p:nvSpPr>
          <p:cNvPr id="5" name="Rectangle 4"/>
          <p:cNvSpPr/>
          <p:nvPr/>
        </p:nvSpPr>
        <p:spPr>
          <a:xfrm>
            <a:off x="234270" y="1763535"/>
            <a:ext cx="1748094" cy="646331"/>
          </a:xfrm>
          <a:prstGeom prst="rect">
            <a:avLst/>
          </a:prstGeom>
        </p:spPr>
        <p:txBody>
          <a:bodyPr wrap="square">
            <a:spAutoFit/>
          </a:bodyPr>
          <a:lstStyle/>
          <a:p>
            <a:pPr eaLnBrk="0" hangingPunct="0"/>
            <a:r>
              <a:rPr lang="en-US" sz="1800" dirty="0" smtClean="0">
                <a:solidFill>
                  <a:srgbClr val="FF0000"/>
                </a:solidFill>
                <a:latin typeface="Tahoma" pitchFamily="34" charset="0"/>
              </a:rPr>
              <a:t>t = 15 minutes </a:t>
            </a:r>
          </a:p>
          <a:p>
            <a:pPr eaLnBrk="0" hangingPunct="0"/>
            <a:r>
              <a:rPr lang="en-US" sz="1800" dirty="0" smtClean="0">
                <a:solidFill>
                  <a:srgbClr val="FF0000"/>
                </a:solidFill>
                <a:latin typeface="Tahoma" pitchFamily="34" charset="0"/>
              </a:rPr>
              <a:t>(1845 UTC)</a:t>
            </a:r>
            <a:endParaRPr lang="en-US" sz="1800" dirty="0">
              <a:solidFill>
                <a:srgbClr val="FF0000"/>
              </a:solidFill>
              <a:latin typeface="Tahoma" pitchFamily="34" charset="0"/>
            </a:endParaRPr>
          </a:p>
        </p:txBody>
      </p:sp>
      <p:sp>
        <p:nvSpPr>
          <p:cNvPr id="6" name="TextBox 5"/>
          <p:cNvSpPr txBox="1"/>
          <p:nvPr/>
        </p:nvSpPr>
        <p:spPr>
          <a:xfrm>
            <a:off x="234270" y="2966565"/>
            <a:ext cx="1887889" cy="2308324"/>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Storm initialized </a:t>
            </a:r>
          </a:p>
          <a:p>
            <a:pPr eaLnBrk="0" hangingPunct="0"/>
            <a:r>
              <a:rPr lang="en-US" sz="1800" dirty="0">
                <a:solidFill>
                  <a:srgbClr val="FF0000"/>
                </a:solidFill>
                <a:latin typeface="Tahoma" pitchFamily="34" charset="0"/>
              </a:rPr>
              <a:t>w</a:t>
            </a:r>
            <a:r>
              <a:rPr lang="en-US" sz="1800" dirty="0" smtClean="0">
                <a:solidFill>
                  <a:srgbClr val="FF0000"/>
                </a:solidFill>
                <a:latin typeface="Tahoma" pitchFamily="34" charset="0"/>
              </a:rPr>
              <a:t>ith EnKF </a:t>
            </a:r>
          </a:p>
          <a:p>
            <a:pPr eaLnBrk="0" hangingPunct="0"/>
            <a:r>
              <a:rPr lang="en-US" sz="1800" dirty="0" smtClean="0">
                <a:solidFill>
                  <a:srgbClr val="FF0000"/>
                </a:solidFill>
                <a:latin typeface="Tahoma" pitchFamily="34" charset="0"/>
              </a:rPr>
              <a:t>assimilation </a:t>
            </a:r>
          </a:p>
          <a:p>
            <a:pPr eaLnBrk="0" hangingPunct="0"/>
            <a:r>
              <a:rPr lang="en-US" sz="1800" dirty="0" smtClean="0">
                <a:solidFill>
                  <a:srgbClr val="FF0000"/>
                </a:solidFill>
                <a:latin typeface="Tahoma" pitchFamily="34" charset="0"/>
              </a:rPr>
              <a:t>of radar </a:t>
            </a:r>
            <a:r>
              <a:rPr lang="en-US" sz="1800" dirty="0" err="1" smtClean="0">
                <a:solidFill>
                  <a:srgbClr val="FF0000"/>
                </a:solidFill>
                <a:latin typeface="Tahoma" pitchFamily="34" charset="0"/>
              </a:rPr>
              <a:t>etc</a:t>
            </a:r>
            <a:r>
              <a:rPr lang="en-US" sz="1800" dirty="0" smtClean="0">
                <a:solidFill>
                  <a:srgbClr val="FF0000"/>
                </a:solidFill>
                <a:latin typeface="Tahoma" pitchFamily="34" charset="0"/>
              </a:rPr>
              <a:t> data</a:t>
            </a:r>
          </a:p>
          <a:p>
            <a:pPr eaLnBrk="0" hangingPunct="0"/>
            <a:endParaRPr lang="en-US" sz="1800" dirty="0">
              <a:solidFill>
                <a:srgbClr val="FF0000"/>
              </a:solidFill>
              <a:latin typeface="Tahoma" pitchFamily="34" charset="0"/>
            </a:endParaRPr>
          </a:p>
          <a:p>
            <a:pPr eaLnBrk="0" hangingPunct="0"/>
            <a:r>
              <a:rPr lang="en-US" sz="1800" dirty="0" smtClean="0">
                <a:solidFill>
                  <a:srgbClr val="FF0000"/>
                </a:solidFill>
                <a:latin typeface="Tahoma" pitchFamily="34" charset="0"/>
              </a:rPr>
              <a:t>ARPS model </a:t>
            </a:r>
          </a:p>
          <a:p>
            <a:pPr eaLnBrk="0" hangingPunct="0"/>
            <a:r>
              <a:rPr lang="en-US" sz="1800" dirty="0" smtClean="0">
                <a:solidFill>
                  <a:srgbClr val="FF0000"/>
                </a:solidFill>
                <a:latin typeface="Tahoma" pitchFamily="34" charset="0"/>
              </a:rPr>
              <a:t>Prediction</a:t>
            </a:r>
          </a:p>
          <a:p>
            <a:pPr eaLnBrk="0" hangingPunct="0"/>
            <a:r>
              <a:rPr lang="en-US" sz="1800" dirty="0">
                <a:solidFill>
                  <a:srgbClr val="FF0000"/>
                </a:solidFill>
                <a:latin typeface="Tahoma" pitchFamily="34" charset="0"/>
              </a:rPr>
              <a:t>d</a:t>
            </a:r>
            <a:r>
              <a:rPr lang="en-US" sz="1800" dirty="0" smtClean="0">
                <a:solidFill>
                  <a:srgbClr val="FF0000"/>
                </a:solidFill>
                <a:latin typeface="Tahoma" pitchFamily="34" charset="0"/>
              </a:rPr>
              <a:t>x=500 m</a:t>
            </a:r>
            <a:endParaRPr lang="en-US" sz="1800" dirty="0">
              <a:solidFill>
                <a:srgbClr val="FF0000"/>
              </a:solidFill>
              <a:latin typeface="Tahoma" pitchFamily="34" charset="0"/>
            </a:endParaRPr>
          </a:p>
        </p:txBody>
      </p:sp>
    </p:spTree>
    <p:extLst>
      <p:ext uri="{BB962C8B-B14F-4D97-AF65-F5344CB8AC3E}">
        <p14:creationId xmlns:p14="http://schemas.microsoft.com/office/powerpoint/2010/main" val="2784302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Microsoft\imgs\may20_enf003_anim 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88720"/>
            <a:ext cx="7621737" cy="57163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88816"/>
            <a:ext cx="8312150" cy="971550"/>
          </a:xfrm>
        </p:spPr>
        <p:txBody>
          <a:bodyPr/>
          <a:lstStyle/>
          <a:p>
            <a:pPr algn="ctr"/>
            <a:r>
              <a:rPr lang="en-US" dirty="0" smtClean="0"/>
              <a:t>Prediction of Moore </a:t>
            </a:r>
            <a:r>
              <a:rPr lang="en-US" dirty="0" err="1" smtClean="0"/>
              <a:t>Tornadic</a:t>
            </a:r>
            <a:r>
              <a:rPr lang="en-US" dirty="0" smtClean="0"/>
              <a:t> Storm</a:t>
            </a:r>
            <a:br>
              <a:rPr lang="en-US" dirty="0" smtClean="0"/>
            </a:br>
            <a:r>
              <a:rPr lang="en-US" sz="3600" dirty="0" smtClean="0">
                <a:solidFill>
                  <a:srgbClr val="0000FF"/>
                </a:solidFill>
              </a:rPr>
              <a:t>@5 min intervals @0.5km spacing</a:t>
            </a:r>
            <a:endParaRPr lang="en-US" sz="3600" dirty="0">
              <a:solidFill>
                <a:srgbClr val="0000FF"/>
              </a:solidFill>
            </a:endParaRPr>
          </a:p>
        </p:txBody>
      </p:sp>
      <p:sp>
        <p:nvSpPr>
          <p:cNvPr id="5" name="Rectangle 4"/>
          <p:cNvSpPr/>
          <p:nvPr/>
        </p:nvSpPr>
        <p:spPr>
          <a:xfrm>
            <a:off x="234270" y="1763535"/>
            <a:ext cx="1748094" cy="646331"/>
          </a:xfrm>
          <a:prstGeom prst="rect">
            <a:avLst/>
          </a:prstGeom>
        </p:spPr>
        <p:txBody>
          <a:bodyPr wrap="square">
            <a:spAutoFit/>
          </a:bodyPr>
          <a:lstStyle/>
          <a:p>
            <a:pPr eaLnBrk="0" hangingPunct="0"/>
            <a:r>
              <a:rPr lang="en-US" sz="1800" dirty="0" smtClean="0">
                <a:solidFill>
                  <a:srgbClr val="FF0000"/>
                </a:solidFill>
                <a:latin typeface="Tahoma" pitchFamily="34" charset="0"/>
              </a:rPr>
              <a:t>t = 20 minutes </a:t>
            </a:r>
          </a:p>
          <a:p>
            <a:pPr eaLnBrk="0" hangingPunct="0"/>
            <a:r>
              <a:rPr lang="en-US" sz="1800" dirty="0" smtClean="0">
                <a:solidFill>
                  <a:srgbClr val="FF0000"/>
                </a:solidFill>
                <a:latin typeface="Tahoma" pitchFamily="34" charset="0"/>
              </a:rPr>
              <a:t>(1850 UTC)</a:t>
            </a:r>
            <a:endParaRPr lang="en-US" sz="1800" dirty="0">
              <a:solidFill>
                <a:srgbClr val="FF0000"/>
              </a:solidFill>
              <a:latin typeface="Tahoma" pitchFamily="34" charset="0"/>
            </a:endParaRPr>
          </a:p>
        </p:txBody>
      </p:sp>
      <p:sp>
        <p:nvSpPr>
          <p:cNvPr id="6" name="TextBox 5"/>
          <p:cNvSpPr txBox="1"/>
          <p:nvPr/>
        </p:nvSpPr>
        <p:spPr>
          <a:xfrm>
            <a:off x="234270" y="2966565"/>
            <a:ext cx="1887889" cy="2308324"/>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Storm initialized </a:t>
            </a:r>
          </a:p>
          <a:p>
            <a:pPr eaLnBrk="0" hangingPunct="0"/>
            <a:r>
              <a:rPr lang="en-US" sz="1800" dirty="0">
                <a:solidFill>
                  <a:srgbClr val="FF0000"/>
                </a:solidFill>
                <a:latin typeface="Tahoma" pitchFamily="34" charset="0"/>
              </a:rPr>
              <a:t>w</a:t>
            </a:r>
            <a:r>
              <a:rPr lang="en-US" sz="1800" dirty="0" smtClean="0">
                <a:solidFill>
                  <a:srgbClr val="FF0000"/>
                </a:solidFill>
                <a:latin typeface="Tahoma" pitchFamily="34" charset="0"/>
              </a:rPr>
              <a:t>ith EnKF </a:t>
            </a:r>
          </a:p>
          <a:p>
            <a:pPr eaLnBrk="0" hangingPunct="0"/>
            <a:r>
              <a:rPr lang="en-US" sz="1800" dirty="0" smtClean="0">
                <a:solidFill>
                  <a:srgbClr val="FF0000"/>
                </a:solidFill>
                <a:latin typeface="Tahoma" pitchFamily="34" charset="0"/>
              </a:rPr>
              <a:t>assimilation </a:t>
            </a:r>
          </a:p>
          <a:p>
            <a:pPr eaLnBrk="0" hangingPunct="0"/>
            <a:r>
              <a:rPr lang="en-US" sz="1800" dirty="0" smtClean="0">
                <a:solidFill>
                  <a:srgbClr val="FF0000"/>
                </a:solidFill>
                <a:latin typeface="Tahoma" pitchFamily="34" charset="0"/>
              </a:rPr>
              <a:t>of radar </a:t>
            </a:r>
            <a:r>
              <a:rPr lang="en-US" sz="1800" dirty="0" err="1" smtClean="0">
                <a:solidFill>
                  <a:srgbClr val="FF0000"/>
                </a:solidFill>
                <a:latin typeface="Tahoma" pitchFamily="34" charset="0"/>
              </a:rPr>
              <a:t>etc</a:t>
            </a:r>
            <a:r>
              <a:rPr lang="en-US" sz="1800" dirty="0" smtClean="0">
                <a:solidFill>
                  <a:srgbClr val="FF0000"/>
                </a:solidFill>
                <a:latin typeface="Tahoma" pitchFamily="34" charset="0"/>
              </a:rPr>
              <a:t> data</a:t>
            </a:r>
          </a:p>
          <a:p>
            <a:pPr eaLnBrk="0" hangingPunct="0"/>
            <a:endParaRPr lang="en-US" sz="1800" dirty="0">
              <a:solidFill>
                <a:srgbClr val="FF0000"/>
              </a:solidFill>
              <a:latin typeface="Tahoma" pitchFamily="34" charset="0"/>
            </a:endParaRPr>
          </a:p>
          <a:p>
            <a:pPr eaLnBrk="0" hangingPunct="0"/>
            <a:r>
              <a:rPr lang="en-US" sz="1800" dirty="0" smtClean="0">
                <a:solidFill>
                  <a:srgbClr val="FF0000"/>
                </a:solidFill>
                <a:latin typeface="Tahoma" pitchFamily="34" charset="0"/>
              </a:rPr>
              <a:t>ARPS model </a:t>
            </a:r>
          </a:p>
          <a:p>
            <a:pPr eaLnBrk="0" hangingPunct="0"/>
            <a:r>
              <a:rPr lang="en-US" sz="1800" dirty="0" smtClean="0">
                <a:solidFill>
                  <a:srgbClr val="FF0000"/>
                </a:solidFill>
                <a:latin typeface="Tahoma" pitchFamily="34" charset="0"/>
              </a:rPr>
              <a:t>Prediction</a:t>
            </a:r>
          </a:p>
          <a:p>
            <a:pPr eaLnBrk="0" hangingPunct="0"/>
            <a:r>
              <a:rPr lang="en-US" sz="1800" dirty="0">
                <a:solidFill>
                  <a:srgbClr val="FF0000"/>
                </a:solidFill>
                <a:latin typeface="Tahoma" pitchFamily="34" charset="0"/>
              </a:rPr>
              <a:t>d</a:t>
            </a:r>
            <a:r>
              <a:rPr lang="en-US" sz="1800" dirty="0" smtClean="0">
                <a:solidFill>
                  <a:srgbClr val="FF0000"/>
                </a:solidFill>
                <a:latin typeface="Tahoma" pitchFamily="34" charset="0"/>
              </a:rPr>
              <a:t>x=500 m</a:t>
            </a:r>
            <a:endParaRPr lang="en-US" sz="1800" dirty="0">
              <a:solidFill>
                <a:srgbClr val="FF0000"/>
              </a:solidFill>
              <a:latin typeface="Tahoma" pitchFamily="34" charset="0"/>
            </a:endParaRPr>
          </a:p>
        </p:txBody>
      </p:sp>
    </p:spTree>
    <p:extLst>
      <p:ext uri="{BB962C8B-B14F-4D97-AF65-F5344CB8AC3E}">
        <p14:creationId xmlns:p14="http://schemas.microsoft.com/office/powerpoint/2010/main" val="581069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304800"/>
            <a:ext cx="7772400" cy="685800"/>
          </a:xfrm>
        </p:spPr>
        <p:txBody>
          <a:bodyPr/>
          <a:lstStyle/>
          <a:p>
            <a:r>
              <a:rPr lang="en-US" sz="3200" dirty="0" smtClean="0">
                <a:solidFill>
                  <a:srgbClr val="FF0000"/>
                </a:solidFill>
              </a:rPr>
              <a:t>Radial Velocity (</a:t>
            </a:r>
            <a:r>
              <a:rPr lang="en-US" sz="3200" dirty="0" err="1" smtClean="0">
                <a:solidFill>
                  <a:srgbClr val="FF0000"/>
                </a:solidFill>
              </a:rPr>
              <a:t>Vr</a:t>
            </a:r>
            <a:r>
              <a:rPr lang="en-US" sz="3200" dirty="0">
                <a:solidFill>
                  <a:srgbClr val="FF0000"/>
                </a:solidFill>
              </a:rPr>
              <a:t>)</a:t>
            </a:r>
            <a:r>
              <a:rPr lang="en-US" sz="3200" dirty="0" smtClean="0">
                <a:solidFill>
                  <a:srgbClr val="FF0000"/>
                </a:solidFill>
              </a:rPr>
              <a:t> Data</a:t>
            </a:r>
            <a:endParaRPr lang="en-US" sz="3200" dirty="0">
              <a:solidFill>
                <a:srgbClr val="FF0000"/>
              </a:solidFill>
            </a:endParaRPr>
          </a:p>
        </p:txBody>
      </p:sp>
      <p:sp>
        <p:nvSpPr>
          <p:cNvPr id="4" name="Content Placeholder 3"/>
          <p:cNvSpPr>
            <a:spLocks noGrp="1"/>
          </p:cNvSpPr>
          <p:nvPr>
            <p:ph idx="1"/>
          </p:nvPr>
        </p:nvSpPr>
        <p:spPr>
          <a:xfrm>
            <a:off x="609600" y="1066800"/>
            <a:ext cx="7772400" cy="4114800"/>
          </a:xfrm>
        </p:spPr>
        <p:txBody>
          <a:bodyPr/>
          <a:lstStyle/>
          <a:p>
            <a:r>
              <a:rPr lang="en-US" sz="2400" dirty="0" smtClean="0"/>
              <a:t>Most times, only single-Doppler radial velocity coverage is available;</a:t>
            </a:r>
          </a:p>
          <a:p>
            <a:endParaRPr lang="en-US" sz="1200" dirty="0" smtClean="0"/>
          </a:p>
          <a:p>
            <a:endParaRPr lang="en-US" sz="1200" dirty="0" smtClean="0"/>
          </a:p>
          <a:p>
            <a:r>
              <a:rPr lang="en-US" sz="2400" dirty="0" smtClean="0"/>
              <a:t>Radial velocity observation operator:</a:t>
            </a:r>
          </a:p>
          <a:p>
            <a:endParaRPr lang="en-US" sz="2400" dirty="0" smtClean="0"/>
          </a:p>
          <a:p>
            <a:endParaRPr lang="en-US" sz="2400" dirty="0"/>
          </a:p>
          <a:p>
            <a:endParaRPr lang="en-US" sz="2400" dirty="0" smtClean="0"/>
          </a:p>
          <a:p>
            <a:endParaRPr lang="en-US" sz="1800" dirty="0"/>
          </a:p>
          <a:p>
            <a:r>
              <a:rPr lang="en-US" sz="2400" dirty="0" smtClean="0"/>
              <a:t>Sometimes</a:t>
            </a:r>
            <a:r>
              <a:rPr lang="en-US" sz="2400" i="1" dirty="0" smtClean="0"/>
              <a:t> </a:t>
            </a:r>
            <a:r>
              <a:rPr lang="en-US" sz="2400" i="1" dirty="0" err="1" smtClean="0"/>
              <a:t>V</a:t>
            </a:r>
            <a:r>
              <a:rPr lang="en-US" sz="2400" i="1" baseline="-25000" dirty="0" err="1" smtClean="0"/>
              <a:t>r</a:t>
            </a:r>
            <a:r>
              <a:rPr lang="en-US" sz="2400" i="1" dirty="0" smtClean="0"/>
              <a:t> </a:t>
            </a:r>
            <a:r>
              <a:rPr lang="en-US" sz="2400" dirty="0" smtClean="0"/>
              <a:t>is further weighted by reflectivity factors, making it </a:t>
            </a:r>
            <a:r>
              <a:rPr lang="en-US" sz="2400" dirty="0"/>
              <a:t>microphysics </a:t>
            </a:r>
            <a:r>
              <a:rPr lang="en-US" sz="2400" dirty="0" smtClean="0"/>
              <a:t>dependent </a:t>
            </a:r>
            <a:r>
              <a:rPr lang="en-US" sz="2400" smtClean="0"/>
              <a:t>and more nonlinear</a:t>
            </a:r>
            <a:r>
              <a:rPr lang="en-US" sz="2400" dirty="0" smtClean="0"/>
              <a:t>.</a:t>
            </a:r>
            <a:endParaRPr lang="en-US" sz="2400" dirty="0"/>
          </a:p>
        </p:txBody>
      </p:sp>
      <p:pic>
        <p:nvPicPr>
          <p:cNvPr id="302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505200"/>
            <a:ext cx="3581400" cy="89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1815511781"/>
              </p:ext>
            </p:extLst>
          </p:nvPr>
        </p:nvGraphicFramePr>
        <p:xfrm>
          <a:off x="1600200" y="3048000"/>
          <a:ext cx="5816600" cy="457200"/>
        </p:xfrm>
        <a:graphic>
          <a:graphicData uri="http://schemas.openxmlformats.org/presentationml/2006/ole">
            <mc:AlternateContent xmlns:mc="http://schemas.openxmlformats.org/markup-compatibility/2006">
              <mc:Choice xmlns:v="urn:schemas-microsoft-com:vml" Requires="v">
                <p:oleObj spid="_x0000_s330768" name="Equation" r:id="rId4" imgW="2908080" imgH="228600" progId="Equation.DSMT4">
                  <p:embed/>
                </p:oleObj>
              </mc:Choice>
              <mc:Fallback>
                <p:oleObj name="Equation" r:id="rId4" imgW="2908080" imgH="228600" progId="Equation.DSMT4">
                  <p:embed/>
                  <p:pic>
                    <p:nvPicPr>
                      <p:cNvPr id="0" name=""/>
                      <p:cNvPicPr/>
                      <p:nvPr/>
                    </p:nvPicPr>
                    <p:blipFill>
                      <a:blip r:embed="rId5"/>
                      <a:stretch>
                        <a:fillRect/>
                      </a:stretch>
                    </p:blipFill>
                    <p:spPr>
                      <a:xfrm>
                        <a:off x="1600200" y="3048000"/>
                        <a:ext cx="5816600" cy="457200"/>
                      </a:xfrm>
                      <a:prstGeom prst="rect">
                        <a:avLst/>
                      </a:prstGeom>
                    </p:spPr>
                  </p:pic>
                </p:oleObj>
              </mc:Fallback>
            </mc:AlternateContent>
          </a:graphicData>
        </a:graphic>
      </p:graphicFrame>
    </p:spTree>
    <p:extLst>
      <p:ext uri="{BB962C8B-B14F-4D97-AF65-F5344CB8AC3E}">
        <p14:creationId xmlns:p14="http://schemas.microsoft.com/office/powerpoint/2010/main" val="3970335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Microsoft\imgs\may20_enf003_anim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88720"/>
            <a:ext cx="7621737" cy="57163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88816"/>
            <a:ext cx="8312150" cy="971550"/>
          </a:xfrm>
        </p:spPr>
        <p:txBody>
          <a:bodyPr/>
          <a:lstStyle/>
          <a:p>
            <a:pPr algn="ctr"/>
            <a:r>
              <a:rPr lang="en-US" dirty="0" smtClean="0"/>
              <a:t>Prediction of Moore </a:t>
            </a:r>
            <a:r>
              <a:rPr lang="en-US" dirty="0" err="1" smtClean="0"/>
              <a:t>Tornadic</a:t>
            </a:r>
            <a:r>
              <a:rPr lang="en-US" dirty="0" smtClean="0"/>
              <a:t> Storm</a:t>
            </a:r>
            <a:br>
              <a:rPr lang="en-US" dirty="0" smtClean="0"/>
            </a:br>
            <a:r>
              <a:rPr lang="en-US" sz="3600" dirty="0" smtClean="0">
                <a:solidFill>
                  <a:srgbClr val="0000FF"/>
                </a:solidFill>
              </a:rPr>
              <a:t>@5 min intervals @0.5km spacing</a:t>
            </a:r>
            <a:endParaRPr lang="en-US" sz="3600" dirty="0">
              <a:solidFill>
                <a:srgbClr val="0000FF"/>
              </a:solidFill>
            </a:endParaRPr>
          </a:p>
        </p:txBody>
      </p:sp>
      <p:sp>
        <p:nvSpPr>
          <p:cNvPr id="5" name="Rectangle 4"/>
          <p:cNvSpPr/>
          <p:nvPr/>
        </p:nvSpPr>
        <p:spPr>
          <a:xfrm>
            <a:off x="234270" y="1763535"/>
            <a:ext cx="1748094" cy="646331"/>
          </a:xfrm>
          <a:prstGeom prst="rect">
            <a:avLst/>
          </a:prstGeom>
        </p:spPr>
        <p:txBody>
          <a:bodyPr wrap="square">
            <a:spAutoFit/>
          </a:bodyPr>
          <a:lstStyle/>
          <a:p>
            <a:pPr eaLnBrk="0" hangingPunct="0"/>
            <a:r>
              <a:rPr lang="en-US" sz="1800" dirty="0" smtClean="0">
                <a:solidFill>
                  <a:srgbClr val="FF0000"/>
                </a:solidFill>
                <a:latin typeface="Tahoma" pitchFamily="34" charset="0"/>
              </a:rPr>
              <a:t>t = 25 minutes </a:t>
            </a:r>
          </a:p>
          <a:p>
            <a:pPr eaLnBrk="0" hangingPunct="0"/>
            <a:r>
              <a:rPr lang="en-US" sz="1800" dirty="0" smtClean="0">
                <a:solidFill>
                  <a:srgbClr val="FF0000"/>
                </a:solidFill>
                <a:latin typeface="Tahoma" pitchFamily="34" charset="0"/>
              </a:rPr>
              <a:t>(1855 UTC)</a:t>
            </a:r>
            <a:endParaRPr lang="en-US" sz="1800" dirty="0">
              <a:solidFill>
                <a:srgbClr val="FF0000"/>
              </a:solidFill>
              <a:latin typeface="Tahoma" pitchFamily="34" charset="0"/>
            </a:endParaRPr>
          </a:p>
        </p:txBody>
      </p:sp>
      <p:sp>
        <p:nvSpPr>
          <p:cNvPr id="6" name="TextBox 5"/>
          <p:cNvSpPr txBox="1"/>
          <p:nvPr/>
        </p:nvSpPr>
        <p:spPr>
          <a:xfrm>
            <a:off x="234270" y="2966565"/>
            <a:ext cx="1887889" cy="2308324"/>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Storm initialized </a:t>
            </a:r>
          </a:p>
          <a:p>
            <a:pPr eaLnBrk="0" hangingPunct="0"/>
            <a:r>
              <a:rPr lang="en-US" sz="1800" dirty="0">
                <a:solidFill>
                  <a:srgbClr val="FF0000"/>
                </a:solidFill>
                <a:latin typeface="Tahoma" pitchFamily="34" charset="0"/>
              </a:rPr>
              <a:t>w</a:t>
            </a:r>
            <a:r>
              <a:rPr lang="en-US" sz="1800" dirty="0" smtClean="0">
                <a:solidFill>
                  <a:srgbClr val="FF0000"/>
                </a:solidFill>
                <a:latin typeface="Tahoma" pitchFamily="34" charset="0"/>
              </a:rPr>
              <a:t>ith EnKF </a:t>
            </a:r>
          </a:p>
          <a:p>
            <a:pPr eaLnBrk="0" hangingPunct="0"/>
            <a:r>
              <a:rPr lang="en-US" sz="1800" dirty="0" smtClean="0">
                <a:solidFill>
                  <a:srgbClr val="FF0000"/>
                </a:solidFill>
                <a:latin typeface="Tahoma" pitchFamily="34" charset="0"/>
              </a:rPr>
              <a:t>assimilation </a:t>
            </a:r>
          </a:p>
          <a:p>
            <a:pPr eaLnBrk="0" hangingPunct="0"/>
            <a:r>
              <a:rPr lang="en-US" sz="1800" dirty="0" smtClean="0">
                <a:solidFill>
                  <a:srgbClr val="FF0000"/>
                </a:solidFill>
                <a:latin typeface="Tahoma" pitchFamily="34" charset="0"/>
              </a:rPr>
              <a:t>of radar </a:t>
            </a:r>
            <a:r>
              <a:rPr lang="en-US" sz="1800" dirty="0" err="1" smtClean="0">
                <a:solidFill>
                  <a:srgbClr val="FF0000"/>
                </a:solidFill>
                <a:latin typeface="Tahoma" pitchFamily="34" charset="0"/>
              </a:rPr>
              <a:t>etc</a:t>
            </a:r>
            <a:r>
              <a:rPr lang="en-US" sz="1800" dirty="0" smtClean="0">
                <a:solidFill>
                  <a:srgbClr val="FF0000"/>
                </a:solidFill>
                <a:latin typeface="Tahoma" pitchFamily="34" charset="0"/>
              </a:rPr>
              <a:t> data</a:t>
            </a:r>
          </a:p>
          <a:p>
            <a:pPr eaLnBrk="0" hangingPunct="0"/>
            <a:endParaRPr lang="en-US" sz="1800" dirty="0">
              <a:solidFill>
                <a:srgbClr val="FF0000"/>
              </a:solidFill>
              <a:latin typeface="Tahoma" pitchFamily="34" charset="0"/>
            </a:endParaRPr>
          </a:p>
          <a:p>
            <a:pPr eaLnBrk="0" hangingPunct="0"/>
            <a:r>
              <a:rPr lang="en-US" sz="1800" dirty="0" smtClean="0">
                <a:solidFill>
                  <a:srgbClr val="FF0000"/>
                </a:solidFill>
                <a:latin typeface="Tahoma" pitchFamily="34" charset="0"/>
              </a:rPr>
              <a:t>ARPS model </a:t>
            </a:r>
          </a:p>
          <a:p>
            <a:pPr eaLnBrk="0" hangingPunct="0"/>
            <a:r>
              <a:rPr lang="en-US" sz="1800" dirty="0" smtClean="0">
                <a:solidFill>
                  <a:srgbClr val="FF0000"/>
                </a:solidFill>
                <a:latin typeface="Tahoma" pitchFamily="34" charset="0"/>
              </a:rPr>
              <a:t>Prediction</a:t>
            </a:r>
          </a:p>
          <a:p>
            <a:pPr eaLnBrk="0" hangingPunct="0"/>
            <a:r>
              <a:rPr lang="en-US" sz="1800" dirty="0">
                <a:solidFill>
                  <a:srgbClr val="FF0000"/>
                </a:solidFill>
                <a:latin typeface="Tahoma" pitchFamily="34" charset="0"/>
              </a:rPr>
              <a:t>d</a:t>
            </a:r>
            <a:r>
              <a:rPr lang="en-US" sz="1800" dirty="0" smtClean="0">
                <a:solidFill>
                  <a:srgbClr val="FF0000"/>
                </a:solidFill>
                <a:latin typeface="Tahoma" pitchFamily="34" charset="0"/>
              </a:rPr>
              <a:t>x=500 m</a:t>
            </a:r>
            <a:endParaRPr lang="en-US" sz="1800" dirty="0">
              <a:solidFill>
                <a:srgbClr val="FF0000"/>
              </a:solidFill>
              <a:latin typeface="Tahoma" pitchFamily="34" charset="0"/>
            </a:endParaRPr>
          </a:p>
        </p:txBody>
      </p:sp>
    </p:spTree>
    <p:extLst>
      <p:ext uri="{BB962C8B-B14F-4D97-AF65-F5344CB8AC3E}">
        <p14:creationId xmlns:p14="http://schemas.microsoft.com/office/powerpoint/2010/main" val="1230969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Microsoft\imgs\may20_enf003_anim 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88720"/>
            <a:ext cx="7621737" cy="57163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88816"/>
            <a:ext cx="8312150" cy="971550"/>
          </a:xfrm>
        </p:spPr>
        <p:txBody>
          <a:bodyPr/>
          <a:lstStyle/>
          <a:p>
            <a:pPr algn="ctr"/>
            <a:r>
              <a:rPr lang="en-US" dirty="0" smtClean="0"/>
              <a:t>Prediction of Moore </a:t>
            </a:r>
            <a:r>
              <a:rPr lang="en-US" dirty="0" err="1" smtClean="0"/>
              <a:t>Tornadic</a:t>
            </a:r>
            <a:r>
              <a:rPr lang="en-US" dirty="0" smtClean="0"/>
              <a:t> Storm</a:t>
            </a:r>
            <a:br>
              <a:rPr lang="en-US" dirty="0" smtClean="0"/>
            </a:br>
            <a:r>
              <a:rPr lang="en-US" sz="3600" dirty="0" smtClean="0">
                <a:solidFill>
                  <a:srgbClr val="0000FF"/>
                </a:solidFill>
              </a:rPr>
              <a:t>@5 min intervals @0.5km spacing</a:t>
            </a:r>
            <a:endParaRPr lang="en-US" sz="3600" dirty="0">
              <a:solidFill>
                <a:srgbClr val="0000FF"/>
              </a:solidFill>
            </a:endParaRPr>
          </a:p>
        </p:txBody>
      </p:sp>
      <p:sp>
        <p:nvSpPr>
          <p:cNvPr id="5" name="Rectangle 4"/>
          <p:cNvSpPr/>
          <p:nvPr/>
        </p:nvSpPr>
        <p:spPr>
          <a:xfrm>
            <a:off x="234270" y="1763535"/>
            <a:ext cx="1748094" cy="646331"/>
          </a:xfrm>
          <a:prstGeom prst="rect">
            <a:avLst/>
          </a:prstGeom>
        </p:spPr>
        <p:txBody>
          <a:bodyPr wrap="square">
            <a:spAutoFit/>
          </a:bodyPr>
          <a:lstStyle/>
          <a:p>
            <a:pPr eaLnBrk="0" hangingPunct="0"/>
            <a:r>
              <a:rPr lang="en-US" sz="1800" dirty="0" smtClean="0">
                <a:solidFill>
                  <a:srgbClr val="FF0000"/>
                </a:solidFill>
                <a:latin typeface="Tahoma" pitchFamily="34" charset="0"/>
              </a:rPr>
              <a:t>t = 30 minutes </a:t>
            </a:r>
          </a:p>
          <a:p>
            <a:pPr eaLnBrk="0" hangingPunct="0"/>
            <a:r>
              <a:rPr lang="en-US" sz="1800" dirty="0" smtClean="0">
                <a:solidFill>
                  <a:srgbClr val="FF0000"/>
                </a:solidFill>
                <a:latin typeface="Tahoma" pitchFamily="34" charset="0"/>
              </a:rPr>
              <a:t>(1900 UTC)</a:t>
            </a:r>
            <a:endParaRPr lang="en-US" sz="1800" dirty="0">
              <a:solidFill>
                <a:srgbClr val="FF0000"/>
              </a:solidFill>
              <a:latin typeface="Tahoma" pitchFamily="34" charset="0"/>
            </a:endParaRPr>
          </a:p>
        </p:txBody>
      </p:sp>
    </p:spTree>
    <p:extLst>
      <p:ext uri="{BB962C8B-B14F-4D97-AF65-F5344CB8AC3E}">
        <p14:creationId xmlns:p14="http://schemas.microsoft.com/office/powerpoint/2010/main" val="28465502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Microsoft\imgs\may20_enf003_anim 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88720"/>
            <a:ext cx="7621737" cy="57163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88816"/>
            <a:ext cx="8312150" cy="971550"/>
          </a:xfrm>
        </p:spPr>
        <p:txBody>
          <a:bodyPr/>
          <a:lstStyle/>
          <a:p>
            <a:pPr algn="ctr"/>
            <a:r>
              <a:rPr lang="en-US" dirty="0" smtClean="0"/>
              <a:t>Prediction of Moore </a:t>
            </a:r>
            <a:r>
              <a:rPr lang="en-US" dirty="0" err="1" smtClean="0"/>
              <a:t>Tornadic</a:t>
            </a:r>
            <a:r>
              <a:rPr lang="en-US" dirty="0" smtClean="0"/>
              <a:t> Storm</a:t>
            </a:r>
            <a:br>
              <a:rPr lang="en-US" dirty="0" smtClean="0"/>
            </a:br>
            <a:r>
              <a:rPr lang="en-US" sz="3600" dirty="0" smtClean="0">
                <a:solidFill>
                  <a:srgbClr val="0000FF"/>
                </a:solidFill>
              </a:rPr>
              <a:t>@5 min intervals @0.5km spacing</a:t>
            </a:r>
            <a:endParaRPr lang="en-US" sz="3600" dirty="0">
              <a:solidFill>
                <a:srgbClr val="0000FF"/>
              </a:solidFill>
            </a:endParaRPr>
          </a:p>
        </p:txBody>
      </p:sp>
      <p:sp>
        <p:nvSpPr>
          <p:cNvPr id="5" name="Rectangle 4"/>
          <p:cNvSpPr/>
          <p:nvPr/>
        </p:nvSpPr>
        <p:spPr>
          <a:xfrm>
            <a:off x="234270" y="1763535"/>
            <a:ext cx="1748094" cy="646331"/>
          </a:xfrm>
          <a:prstGeom prst="rect">
            <a:avLst/>
          </a:prstGeom>
        </p:spPr>
        <p:txBody>
          <a:bodyPr wrap="square">
            <a:spAutoFit/>
          </a:bodyPr>
          <a:lstStyle/>
          <a:p>
            <a:pPr eaLnBrk="0" hangingPunct="0"/>
            <a:r>
              <a:rPr lang="en-US" sz="1800" dirty="0" smtClean="0">
                <a:solidFill>
                  <a:srgbClr val="FF0000"/>
                </a:solidFill>
                <a:latin typeface="Tahoma" pitchFamily="34" charset="0"/>
              </a:rPr>
              <a:t>t = 35 minutes </a:t>
            </a:r>
          </a:p>
          <a:p>
            <a:pPr eaLnBrk="0" hangingPunct="0"/>
            <a:r>
              <a:rPr lang="en-US" sz="1800" dirty="0" smtClean="0">
                <a:solidFill>
                  <a:srgbClr val="FF0000"/>
                </a:solidFill>
                <a:latin typeface="Tahoma" pitchFamily="34" charset="0"/>
              </a:rPr>
              <a:t>(1905 UTC)</a:t>
            </a:r>
            <a:endParaRPr lang="en-US" sz="1800" dirty="0">
              <a:solidFill>
                <a:srgbClr val="FF0000"/>
              </a:solidFill>
              <a:latin typeface="Tahoma" pitchFamily="34" charset="0"/>
            </a:endParaRPr>
          </a:p>
        </p:txBody>
      </p:sp>
      <p:sp>
        <p:nvSpPr>
          <p:cNvPr id="6" name="TextBox 5"/>
          <p:cNvSpPr txBox="1"/>
          <p:nvPr/>
        </p:nvSpPr>
        <p:spPr>
          <a:xfrm>
            <a:off x="234270" y="2966565"/>
            <a:ext cx="1887889" cy="2308324"/>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Storm initialized </a:t>
            </a:r>
          </a:p>
          <a:p>
            <a:pPr eaLnBrk="0" hangingPunct="0"/>
            <a:r>
              <a:rPr lang="en-US" sz="1800" dirty="0">
                <a:solidFill>
                  <a:srgbClr val="FF0000"/>
                </a:solidFill>
                <a:latin typeface="Tahoma" pitchFamily="34" charset="0"/>
              </a:rPr>
              <a:t>w</a:t>
            </a:r>
            <a:r>
              <a:rPr lang="en-US" sz="1800" dirty="0" smtClean="0">
                <a:solidFill>
                  <a:srgbClr val="FF0000"/>
                </a:solidFill>
                <a:latin typeface="Tahoma" pitchFamily="34" charset="0"/>
              </a:rPr>
              <a:t>ith EnKF </a:t>
            </a:r>
          </a:p>
          <a:p>
            <a:pPr eaLnBrk="0" hangingPunct="0"/>
            <a:r>
              <a:rPr lang="en-US" sz="1800" dirty="0" smtClean="0">
                <a:solidFill>
                  <a:srgbClr val="FF0000"/>
                </a:solidFill>
                <a:latin typeface="Tahoma" pitchFamily="34" charset="0"/>
              </a:rPr>
              <a:t>assimilation </a:t>
            </a:r>
          </a:p>
          <a:p>
            <a:pPr eaLnBrk="0" hangingPunct="0"/>
            <a:r>
              <a:rPr lang="en-US" sz="1800" dirty="0" smtClean="0">
                <a:solidFill>
                  <a:srgbClr val="FF0000"/>
                </a:solidFill>
                <a:latin typeface="Tahoma" pitchFamily="34" charset="0"/>
              </a:rPr>
              <a:t>of radar </a:t>
            </a:r>
            <a:r>
              <a:rPr lang="en-US" sz="1800" dirty="0" err="1" smtClean="0">
                <a:solidFill>
                  <a:srgbClr val="FF0000"/>
                </a:solidFill>
                <a:latin typeface="Tahoma" pitchFamily="34" charset="0"/>
              </a:rPr>
              <a:t>etc</a:t>
            </a:r>
            <a:r>
              <a:rPr lang="en-US" sz="1800" dirty="0" smtClean="0">
                <a:solidFill>
                  <a:srgbClr val="FF0000"/>
                </a:solidFill>
                <a:latin typeface="Tahoma" pitchFamily="34" charset="0"/>
              </a:rPr>
              <a:t> data</a:t>
            </a:r>
          </a:p>
          <a:p>
            <a:pPr eaLnBrk="0" hangingPunct="0"/>
            <a:endParaRPr lang="en-US" sz="1800" dirty="0">
              <a:solidFill>
                <a:srgbClr val="FF0000"/>
              </a:solidFill>
              <a:latin typeface="Tahoma" pitchFamily="34" charset="0"/>
            </a:endParaRPr>
          </a:p>
          <a:p>
            <a:pPr eaLnBrk="0" hangingPunct="0"/>
            <a:r>
              <a:rPr lang="en-US" sz="1800" dirty="0" smtClean="0">
                <a:solidFill>
                  <a:srgbClr val="FF0000"/>
                </a:solidFill>
                <a:latin typeface="Tahoma" pitchFamily="34" charset="0"/>
              </a:rPr>
              <a:t>ARPS model </a:t>
            </a:r>
          </a:p>
          <a:p>
            <a:pPr eaLnBrk="0" hangingPunct="0"/>
            <a:r>
              <a:rPr lang="en-US" sz="1800" dirty="0" smtClean="0">
                <a:solidFill>
                  <a:srgbClr val="FF0000"/>
                </a:solidFill>
                <a:latin typeface="Tahoma" pitchFamily="34" charset="0"/>
              </a:rPr>
              <a:t>Prediction</a:t>
            </a:r>
          </a:p>
          <a:p>
            <a:pPr eaLnBrk="0" hangingPunct="0"/>
            <a:r>
              <a:rPr lang="en-US" sz="1800" dirty="0">
                <a:solidFill>
                  <a:srgbClr val="FF0000"/>
                </a:solidFill>
                <a:latin typeface="Tahoma" pitchFamily="34" charset="0"/>
              </a:rPr>
              <a:t>d</a:t>
            </a:r>
            <a:r>
              <a:rPr lang="en-US" sz="1800" dirty="0" smtClean="0">
                <a:solidFill>
                  <a:srgbClr val="FF0000"/>
                </a:solidFill>
                <a:latin typeface="Tahoma" pitchFamily="34" charset="0"/>
              </a:rPr>
              <a:t>x=500 m</a:t>
            </a:r>
            <a:endParaRPr lang="en-US" sz="1800" dirty="0">
              <a:solidFill>
                <a:srgbClr val="FF0000"/>
              </a:solidFill>
              <a:latin typeface="Tahoma" pitchFamily="34" charset="0"/>
            </a:endParaRPr>
          </a:p>
        </p:txBody>
      </p:sp>
    </p:spTree>
    <p:extLst>
      <p:ext uri="{BB962C8B-B14F-4D97-AF65-F5344CB8AC3E}">
        <p14:creationId xmlns:p14="http://schemas.microsoft.com/office/powerpoint/2010/main" val="12955246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Microsoft\imgs\may20_enf003_anim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88720"/>
            <a:ext cx="7621737" cy="57163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88816"/>
            <a:ext cx="8312150" cy="971550"/>
          </a:xfrm>
        </p:spPr>
        <p:txBody>
          <a:bodyPr/>
          <a:lstStyle/>
          <a:p>
            <a:pPr algn="ctr"/>
            <a:r>
              <a:rPr lang="en-US" dirty="0" smtClean="0"/>
              <a:t>Prediction of Moore </a:t>
            </a:r>
            <a:r>
              <a:rPr lang="en-US" dirty="0" err="1" smtClean="0"/>
              <a:t>Tornadic</a:t>
            </a:r>
            <a:r>
              <a:rPr lang="en-US" dirty="0" smtClean="0"/>
              <a:t> Storm</a:t>
            </a:r>
            <a:br>
              <a:rPr lang="en-US" dirty="0" smtClean="0"/>
            </a:br>
            <a:r>
              <a:rPr lang="en-US" sz="3600" dirty="0" smtClean="0">
                <a:solidFill>
                  <a:srgbClr val="0000FF"/>
                </a:solidFill>
              </a:rPr>
              <a:t>@5 min intervals @0.5km spacing</a:t>
            </a:r>
            <a:endParaRPr lang="en-US" sz="3600" dirty="0">
              <a:solidFill>
                <a:srgbClr val="0000FF"/>
              </a:solidFill>
            </a:endParaRPr>
          </a:p>
        </p:txBody>
      </p:sp>
      <p:sp>
        <p:nvSpPr>
          <p:cNvPr id="6" name="Rectangle 5"/>
          <p:cNvSpPr/>
          <p:nvPr/>
        </p:nvSpPr>
        <p:spPr>
          <a:xfrm>
            <a:off x="234270" y="1763535"/>
            <a:ext cx="1748094" cy="646331"/>
          </a:xfrm>
          <a:prstGeom prst="rect">
            <a:avLst/>
          </a:prstGeom>
        </p:spPr>
        <p:txBody>
          <a:bodyPr wrap="square">
            <a:spAutoFit/>
          </a:bodyPr>
          <a:lstStyle/>
          <a:p>
            <a:pPr eaLnBrk="0" hangingPunct="0"/>
            <a:r>
              <a:rPr lang="en-US" sz="1800" dirty="0" smtClean="0">
                <a:solidFill>
                  <a:srgbClr val="FF0000"/>
                </a:solidFill>
                <a:latin typeface="Tahoma" pitchFamily="34" charset="0"/>
              </a:rPr>
              <a:t>t = 40 minutes </a:t>
            </a:r>
          </a:p>
          <a:p>
            <a:pPr eaLnBrk="0" hangingPunct="0"/>
            <a:r>
              <a:rPr lang="en-US" sz="1800" dirty="0" smtClean="0">
                <a:solidFill>
                  <a:srgbClr val="FF0000"/>
                </a:solidFill>
                <a:latin typeface="Tahoma" pitchFamily="34" charset="0"/>
              </a:rPr>
              <a:t>(1910 UTC)</a:t>
            </a:r>
            <a:endParaRPr lang="en-US" sz="1800" dirty="0">
              <a:solidFill>
                <a:srgbClr val="FF0000"/>
              </a:solidFill>
              <a:latin typeface="Tahoma" pitchFamily="34" charset="0"/>
            </a:endParaRPr>
          </a:p>
        </p:txBody>
      </p:sp>
      <p:sp>
        <p:nvSpPr>
          <p:cNvPr id="7" name="TextBox 6"/>
          <p:cNvSpPr txBox="1"/>
          <p:nvPr/>
        </p:nvSpPr>
        <p:spPr>
          <a:xfrm>
            <a:off x="234270" y="2966565"/>
            <a:ext cx="1887889" cy="2308324"/>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Storm initialized </a:t>
            </a:r>
          </a:p>
          <a:p>
            <a:pPr eaLnBrk="0" hangingPunct="0"/>
            <a:r>
              <a:rPr lang="en-US" sz="1800" dirty="0">
                <a:solidFill>
                  <a:srgbClr val="FF0000"/>
                </a:solidFill>
                <a:latin typeface="Tahoma" pitchFamily="34" charset="0"/>
              </a:rPr>
              <a:t>w</a:t>
            </a:r>
            <a:r>
              <a:rPr lang="en-US" sz="1800" dirty="0" smtClean="0">
                <a:solidFill>
                  <a:srgbClr val="FF0000"/>
                </a:solidFill>
                <a:latin typeface="Tahoma" pitchFamily="34" charset="0"/>
              </a:rPr>
              <a:t>ith EnKF </a:t>
            </a:r>
          </a:p>
          <a:p>
            <a:pPr eaLnBrk="0" hangingPunct="0"/>
            <a:r>
              <a:rPr lang="en-US" sz="1800" dirty="0" smtClean="0">
                <a:solidFill>
                  <a:srgbClr val="FF0000"/>
                </a:solidFill>
                <a:latin typeface="Tahoma" pitchFamily="34" charset="0"/>
              </a:rPr>
              <a:t>assimilation </a:t>
            </a:r>
          </a:p>
          <a:p>
            <a:pPr eaLnBrk="0" hangingPunct="0"/>
            <a:r>
              <a:rPr lang="en-US" sz="1800" dirty="0" smtClean="0">
                <a:solidFill>
                  <a:srgbClr val="FF0000"/>
                </a:solidFill>
                <a:latin typeface="Tahoma" pitchFamily="34" charset="0"/>
              </a:rPr>
              <a:t>of radar </a:t>
            </a:r>
            <a:r>
              <a:rPr lang="en-US" sz="1800" dirty="0" err="1" smtClean="0">
                <a:solidFill>
                  <a:srgbClr val="FF0000"/>
                </a:solidFill>
                <a:latin typeface="Tahoma" pitchFamily="34" charset="0"/>
              </a:rPr>
              <a:t>etc</a:t>
            </a:r>
            <a:r>
              <a:rPr lang="en-US" sz="1800" dirty="0" smtClean="0">
                <a:solidFill>
                  <a:srgbClr val="FF0000"/>
                </a:solidFill>
                <a:latin typeface="Tahoma" pitchFamily="34" charset="0"/>
              </a:rPr>
              <a:t> data</a:t>
            </a:r>
          </a:p>
          <a:p>
            <a:pPr eaLnBrk="0" hangingPunct="0"/>
            <a:endParaRPr lang="en-US" sz="1800" dirty="0">
              <a:solidFill>
                <a:srgbClr val="FF0000"/>
              </a:solidFill>
              <a:latin typeface="Tahoma" pitchFamily="34" charset="0"/>
            </a:endParaRPr>
          </a:p>
          <a:p>
            <a:pPr eaLnBrk="0" hangingPunct="0"/>
            <a:r>
              <a:rPr lang="en-US" sz="1800" dirty="0" smtClean="0">
                <a:solidFill>
                  <a:srgbClr val="FF0000"/>
                </a:solidFill>
                <a:latin typeface="Tahoma" pitchFamily="34" charset="0"/>
              </a:rPr>
              <a:t>ARPS model </a:t>
            </a:r>
          </a:p>
          <a:p>
            <a:pPr eaLnBrk="0" hangingPunct="0"/>
            <a:r>
              <a:rPr lang="en-US" sz="1800" dirty="0" smtClean="0">
                <a:solidFill>
                  <a:srgbClr val="FF0000"/>
                </a:solidFill>
                <a:latin typeface="Tahoma" pitchFamily="34" charset="0"/>
              </a:rPr>
              <a:t>Prediction</a:t>
            </a:r>
          </a:p>
          <a:p>
            <a:pPr eaLnBrk="0" hangingPunct="0"/>
            <a:r>
              <a:rPr lang="en-US" sz="1800" dirty="0">
                <a:solidFill>
                  <a:srgbClr val="FF0000"/>
                </a:solidFill>
                <a:latin typeface="Tahoma" pitchFamily="34" charset="0"/>
              </a:rPr>
              <a:t>d</a:t>
            </a:r>
            <a:r>
              <a:rPr lang="en-US" sz="1800" dirty="0" smtClean="0">
                <a:solidFill>
                  <a:srgbClr val="FF0000"/>
                </a:solidFill>
                <a:latin typeface="Tahoma" pitchFamily="34" charset="0"/>
              </a:rPr>
              <a:t>x=500 m</a:t>
            </a:r>
            <a:endParaRPr lang="en-US" sz="1800" dirty="0">
              <a:solidFill>
                <a:srgbClr val="FF0000"/>
              </a:solidFill>
              <a:latin typeface="Tahoma" pitchFamily="34" charset="0"/>
            </a:endParaRPr>
          </a:p>
        </p:txBody>
      </p:sp>
    </p:spTree>
    <p:extLst>
      <p:ext uri="{BB962C8B-B14F-4D97-AF65-F5344CB8AC3E}">
        <p14:creationId xmlns:p14="http://schemas.microsoft.com/office/powerpoint/2010/main" val="26135483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Microsoft\imgs\may20_enf003_anim 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88720"/>
            <a:ext cx="7621737" cy="57163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88816"/>
            <a:ext cx="8312150" cy="971550"/>
          </a:xfrm>
        </p:spPr>
        <p:txBody>
          <a:bodyPr/>
          <a:lstStyle/>
          <a:p>
            <a:pPr algn="ctr"/>
            <a:r>
              <a:rPr lang="en-US" dirty="0" smtClean="0"/>
              <a:t>Prediction of Moore </a:t>
            </a:r>
            <a:r>
              <a:rPr lang="en-US" dirty="0" err="1" smtClean="0"/>
              <a:t>Tornadic</a:t>
            </a:r>
            <a:r>
              <a:rPr lang="en-US" dirty="0" smtClean="0"/>
              <a:t> Storm</a:t>
            </a:r>
            <a:br>
              <a:rPr lang="en-US" dirty="0" smtClean="0"/>
            </a:br>
            <a:r>
              <a:rPr lang="en-US" sz="3600" dirty="0" smtClean="0">
                <a:solidFill>
                  <a:srgbClr val="0000FF"/>
                </a:solidFill>
              </a:rPr>
              <a:t>@5 min intervals @0.5km spacing</a:t>
            </a:r>
            <a:endParaRPr lang="en-US" sz="3600" dirty="0">
              <a:solidFill>
                <a:srgbClr val="0000FF"/>
              </a:solidFill>
            </a:endParaRPr>
          </a:p>
        </p:txBody>
      </p:sp>
      <p:sp>
        <p:nvSpPr>
          <p:cNvPr id="5" name="Rectangle 4"/>
          <p:cNvSpPr/>
          <p:nvPr/>
        </p:nvSpPr>
        <p:spPr>
          <a:xfrm>
            <a:off x="234270" y="1763535"/>
            <a:ext cx="1748094" cy="646331"/>
          </a:xfrm>
          <a:prstGeom prst="rect">
            <a:avLst/>
          </a:prstGeom>
        </p:spPr>
        <p:txBody>
          <a:bodyPr wrap="square">
            <a:spAutoFit/>
          </a:bodyPr>
          <a:lstStyle/>
          <a:p>
            <a:pPr eaLnBrk="0" hangingPunct="0"/>
            <a:r>
              <a:rPr lang="en-US" sz="1800" dirty="0" smtClean="0">
                <a:solidFill>
                  <a:srgbClr val="FF0000"/>
                </a:solidFill>
                <a:latin typeface="Tahoma" pitchFamily="34" charset="0"/>
              </a:rPr>
              <a:t>t = 45 minutes </a:t>
            </a:r>
          </a:p>
          <a:p>
            <a:pPr eaLnBrk="0" hangingPunct="0"/>
            <a:r>
              <a:rPr lang="en-US" sz="1800" dirty="0" smtClean="0">
                <a:solidFill>
                  <a:srgbClr val="FF0000"/>
                </a:solidFill>
                <a:latin typeface="Tahoma" pitchFamily="34" charset="0"/>
              </a:rPr>
              <a:t>(1915 UTC)</a:t>
            </a:r>
            <a:endParaRPr lang="en-US" sz="1800" dirty="0">
              <a:solidFill>
                <a:srgbClr val="FF0000"/>
              </a:solidFill>
              <a:latin typeface="Tahoma" pitchFamily="34" charset="0"/>
            </a:endParaRPr>
          </a:p>
        </p:txBody>
      </p:sp>
      <p:sp>
        <p:nvSpPr>
          <p:cNvPr id="6" name="TextBox 5"/>
          <p:cNvSpPr txBox="1"/>
          <p:nvPr/>
        </p:nvSpPr>
        <p:spPr>
          <a:xfrm>
            <a:off x="234270" y="2966565"/>
            <a:ext cx="1887889" cy="2308324"/>
          </a:xfrm>
          <a:prstGeom prst="rect">
            <a:avLst/>
          </a:prstGeom>
          <a:noFill/>
        </p:spPr>
        <p:txBody>
          <a:bodyPr wrap="none" rtlCol="0">
            <a:spAutoFit/>
          </a:bodyPr>
          <a:lstStyle/>
          <a:p>
            <a:pPr eaLnBrk="0" hangingPunct="0"/>
            <a:r>
              <a:rPr lang="en-US" sz="1800" dirty="0" smtClean="0">
                <a:solidFill>
                  <a:srgbClr val="FF0000"/>
                </a:solidFill>
                <a:latin typeface="Tahoma" pitchFamily="34" charset="0"/>
              </a:rPr>
              <a:t>Storm initialized </a:t>
            </a:r>
          </a:p>
          <a:p>
            <a:pPr eaLnBrk="0" hangingPunct="0"/>
            <a:r>
              <a:rPr lang="en-US" sz="1800" dirty="0">
                <a:solidFill>
                  <a:srgbClr val="FF0000"/>
                </a:solidFill>
                <a:latin typeface="Tahoma" pitchFamily="34" charset="0"/>
              </a:rPr>
              <a:t>w</a:t>
            </a:r>
            <a:r>
              <a:rPr lang="en-US" sz="1800" dirty="0" smtClean="0">
                <a:solidFill>
                  <a:srgbClr val="FF0000"/>
                </a:solidFill>
                <a:latin typeface="Tahoma" pitchFamily="34" charset="0"/>
              </a:rPr>
              <a:t>ith EnKF </a:t>
            </a:r>
          </a:p>
          <a:p>
            <a:pPr eaLnBrk="0" hangingPunct="0"/>
            <a:r>
              <a:rPr lang="en-US" sz="1800" dirty="0" smtClean="0">
                <a:solidFill>
                  <a:srgbClr val="FF0000"/>
                </a:solidFill>
                <a:latin typeface="Tahoma" pitchFamily="34" charset="0"/>
              </a:rPr>
              <a:t>assimilation </a:t>
            </a:r>
          </a:p>
          <a:p>
            <a:pPr eaLnBrk="0" hangingPunct="0"/>
            <a:r>
              <a:rPr lang="en-US" sz="1800" dirty="0" smtClean="0">
                <a:solidFill>
                  <a:srgbClr val="FF0000"/>
                </a:solidFill>
                <a:latin typeface="Tahoma" pitchFamily="34" charset="0"/>
              </a:rPr>
              <a:t>of radar </a:t>
            </a:r>
            <a:r>
              <a:rPr lang="en-US" sz="1800" dirty="0" err="1" smtClean="0">
                <a:solidFill>
                  <a:srgbClr val="FF0000"/>
                </a:solidFill>
                <a:latin typeface="Tahoma" pitchFamily="34" charset="0"/>
              </a:rPr>
              <a:t>etc</a:t>
            </a:r>
            <a:r>
              <a:rPr lang="en-US" sz="1800" dirty="0" smtClean="0">
                <a:solidFill>
                  <a:srgbClr val="FF0000"/>
                </a:solidFill>
                <a:latin typeface="Tahoma" pitchFamily="34" charset="0"/>
              </a:rPr>
              <a:t> data</a:t>
            </a:r>
          </a:p>
          <a:p>
            <a:pPr eaLnBrk="0" hangingPunct="0"/>
            <a:endParaRPr lang="en-US" sz="1800" dirty="0">
              <a:solidFill>
                <a:srgbClr val="FF0000"/>
              </a:solidFill>
              <a:latin typeface="Tahoma" pitchFamily="34" charset="0"/>
            </a:endParaRPr>
          </a:p>
          <a:p>
            <a:pPr eaLnBrk="0" hangingPunct="0"/>
            <a:r>
              <a:rPr lang="en-US" sz="1800" dirty="0" smtClean="0">
                <a:solidFill>
                  <a:srgbClr val="FF0000"/>
                </a:solidFill>
                <a:latin typeface="Tahoma" pitchFamily="34" charset="0"/>
              </a:rPr>
              <a:t>ARPS model </a:t>
            </a:r>
          </a:p>
          <a:p>
            <a:pPr eaLnBrk="0" hangingPunct="0"/>
            <a:r>
              <a:rPr lang="en-US" sz="1800" dirty="0" smtClean="0">
                <a:solidFill>
                  <a:srgbClr val="FF0000"/>
                </a:solidFill>
                <a:latin typeface="Tahoma" pitchFamily="34" charset="0"/>
              </a:rPr>
              <a:t>Prediction</a:t>
            </a:r>
          </a:p>
          <a:p>
            <a:pPr eaLnBrk="0" hangingPunct="0"/>
            <a:r>
              <a:rPr lang="en-US" sz="1800" dirty="0">
                <a:solidFill>
                  <a:srgbClr val="FF0000"/>
                </a:solidFill>
                <a:latin typeface="Tahoma" pitchFamily="34" charset="0"/>
              </a:rPr>
              <a:t>d</a:t>
            </a:r>
            <a:r>
              <a:rPr lang="en-US" sz="1800" dirty="0" smtClean="0">
                <a:solidFill>
                  <a:srgbClr val="FF0000"/>
                </a:solidFill>
                <a:latin typeface="Tahoma" pitchFamily="34" charset="0"/>
              </a:rPr>
              <a:t>x=500 m</a:t>
            </a:r>
            <a:endParaRPr lang="en-US" sz="1800" dirty="0">
              <a:solidFill>
                <a:srgbClr val="FF0000"/>
              </a:solidFill>
              <a:latin typeface="Tahoma" pitchFamily="34" charset="0"/>
            </a:endParaRPr>
          </a:p>
        </p:txBody>
      </p:sp>
    </p:spTree>
    <p:extLst>
      <p:ext uri="{BB962C8B-B14F-4D97-AF65-F5344CB8AC3E}">
        <p14:creationId xmlns:p14="http://schemas.microsoft.com/office/powerpoint/2010/main" val="14524967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715962"/>
          </a:xfrm>
        </p:spPr>
        <p:txBody>
          <a:bodyPr/>
          <a:lstStyle/>
          <a:p>
            <a:r>
              <a:rPr lang="en-US" sz="3200" dirty="0">
                <a:solidFill>
                  <a:srgbClr val="FF0000"/>
                </a:solidFill>
              </a:rPr>
              <a:t>CAPS’s </a:t>
            </a:r>
            <a:r>
              <a:rPr lang="en-US" sz="3200" dirty="0" smtClean="0">
                <a:solidFill>
                  <a:srgbClr val="FF0000"/>
                </a:solidFill>
              </a:rPr>
              <a:t>Multi-scale Parallel </a:t>
            </a:r>
            <a:r>
              <a:rPr lang="en-US" sz="3200" dirty="0" err="1">
                <a:solidFill>
                  <a:srgbClr val="FF0000"/>
                </a:solidFill>
              </a:rPr>
              <a:t>EnKF</a:t>
            </a:r>
            <a:r>
              <a:rPr lang="en-US" sz="3200" dirty="0">
                <a:solidFill>
                  <a:srgbClr val="FF0000"/>
                </a:solidFill>
              </a:rPr>
              <a:t> system</a:t>
            </a:r>
          </a:p>
        </p:txBody>
      </p:sp>
      <p:sp>
        <p:nvSpPr>
          <p:cNvPr id="3" name="Content Placeholder 2"/>
          <p:cNvSpPr>
            <a:spLocks noGrp="1"/>
          </p:cNvSpPr>
          <p:nvPr>
            <p:ph idx="1"/>
          </p:nvPr>
        </p:nvSpPr>
        <p:spPr>
          <a:xfrm>
            <a:off x="381000" y="914400"/>
            <a:ext cx="8763000" cy="5486400"/>
          </a:xfrm>
        </p:spPr>
        <p:txBody>
          <a:bodyPr/>
          <a:lstStyle/>
          <a:p>
            <a:r>
              <a:rPr lang="en-US" sz="2400" dirty="0" smtClean="0"/>
              <a:t>Hybrid </a:t>
            </a:r>
            <a:r>
              <a:rPr lang="en-US" sz="2400" dirty="0" err="1" smtClean="0"/>
              <a:t>OpenMP</a:t>
            </a:r>
            <a:r>
              <a:rPr lang="en-US" sz="2400" dirty="0" smtClean="0"/>
              <a:t>/MPI parallelization</a:t>
            </a:r>
          </a:p>
          <a:p>
            <a:r>
              <a:rPr lang="en-US" sz="2400" dirty="0"/>
              <a:t>M</a:t>
            </a:r>
            <a:r>
              <a:rPr lang="en-US" sz="2400" dirty="0" smtClean="0"/>
              <a:t>ultiple data types, especially high-density radar data</a:t>
            </a:r>
          </a:p>
          <a:p>
            <a:r>
              <a:rPr lang="en-US" sz="2400" dirty="0" smtClean="0"/>
              <a:t>4D asynchronous filter (</a:t>
            </a:r>
            <a:r>
              <a:rPr lang="en-US" sz="2400" dirty="0" smtClean="0">
                <a:solidFill>
                  <a:srgbClr val="FF0000"/>
                </a:solidFill>
              </a:rPr>
              <a:t>4DEnSRF</a:t>
            </a:r>
            <a:r>
              <a:rPr lang="en-US" sz="2400" dirty="0" smtClean="0"/>
              <a:t>), and iterative procedure (</a:t>
            </a:r>
            <a:r>
              <a:rPr lang="en-US" sz="2400" dirty="0" err="1" smtClean="0"/>
              <a:t>iEnSRF</a:t>
            </a:r>
            <a:r>
              <a:rPr lang="en-US" sz="2400" dirty="0" smtClean="0"/>
              <a:t>) for faster convergence/spin up</a:t>
            </a:r>
          </a:p>
          <a:p>
            <a:r>
              <a:rPr lang="en-US" sz="2400" dirty="0" smtClean="0">
                <a:solidFill>
                  <a:srgbClr val="FF0000"/>
                </a:solidFill>
              </a:rPr>
              <a:t>Interface with both ARPS and WRF</a:t>
            </a:r>
          </a:p>
          <a:p>
            <a:r>
              <a:rPr lang="en-US" sz="2400" dirty="0" smtClean="0"/>
              <a:t>Support for </a:t>
            </a:r>
            <a:r>
              <a:rPr lang="en-US" sz="2400" dirty="0" smtClean="0">
                <a:solidFill>
                  <a:srgbClr val="FF0000"/>
                </a:solidFill>
              </a:rPr>
              <a:t>2-moment microphysics</a:t>
            </a:r>
            <a:r>
              <a:rPr lang="en-US" sz="2400" dirty="0" smtClean="0"/>
              <a:t>, perturbed physics and multi-physics ensemble, build-in attenuation correction</a:t>
            </a:r>
          </a:p>
          <a:p>
            <a:r>
              <a:rPr lang="en-US" sz="2400" dirty="0" smtClean="0"/>
              <a:t>Microphysical parameter estimation</a:t>
            </a:r>
          </a:p>
          <a:p>
            <a:r>
              <a:rPr lang="en-US" sz="2400" dirty="0">
                <a:solidFill>
                  <a:srgbClr val="FF0000"/>
                </a:solidFill>
              </a:rPr>
              <a:t>P</a:t>
            </a:r>
            <a:r>
              <a:rPr lang="en-US" sz="2400" dirty="0" smtClean="0">
                <a:solidFill>
                  <a:srgbClr val="FF0000"/>
                </a:solidFill>
              </a:rPr>
              <a:t>olarimetric radar data</a:t>
            </a:r>
            <a:r>
              <a:rPr lang="en-US" sz="2400" dirty="0" smtClean="0"/>
              <a:t> assimilation</a:t>
            </a:r>
          </a:p>
          <a:p>
            <a:r>
              <a:rPr lang="en-US" sz="2400" dirty="0" smtClean="0"/>
              <a:t>Adaptive covariance inflation, successive spatial localization </a:t>
            </a:r>
          </a:p>
          <a:p>
            <a:r>
              <a:rPr lang="en-US" sz="2400" dirty="0" smtClean="0"/>
              <a:t>EnKF-3DVAR hybrid (testing) and LETKF algorithms</a:t>
            </a:r>
          </a:p>
          <a:p>
            <a:r>
              <a:rPr lang="en-US" sz="2400" dirty="0" smtClean="0"/>
              <a:t>En4DVAR (being implemented)</a:t>
            </a:r>
            <a:endParaRPr lang="en-US" sz="1200" dirty="0"/>
          </a:p>
          <a:p>
            <a:r>
              <a:rPr lang="en-US" sz="2400" dirty="0"/>
              <a:t>O</a:t>
            </a:r>
            <a:r>
              <a:rPr lang="en-US" sz="2400" dirty="0" smtClean="0"/>
              <a:t>bservation </a:t>
            </a:r>
            <a:r>
              <a:rPr lang="en-US" sz="2400" dirty="0"/>
              <a:t>operators build into ARPS (for 4DEnKF). </a:t>
            </a:r>
          </a:p>
          <a:p>
            <a:pPr marL="0" indent="0">
              <a:buNone/>
            </a:pPr>
            <a:r>
              <a:rPr lang="en-US" sz="2400" dirty="0" smtClean="0"/>
              <a:t> </a:t>
            </a:r>
            <a:endParaRPr lang="en-US" sz="2400" dirty="0"/>
          </a:p>
        </p:txBody>
      </p:sp>
    </p:spTree>
    <p:extLst>
      <p:ext uri="{BB962C8B-B14F-4D97-AF65-F5344CB8AC3E}">
        <p14:creationId xmlns:p14="http://schemas.microsoft.com/office/powerpoint/2010/main" val="2993290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533400" y="152400"/>
            <a:ext cx="8229600" cy="1066800"/>
          </a:xfrm>
        </p:spPr>
        <p:txBody>
          <a:bodyPr/>
          <a:lstStyle/>
          <a:p>
            <a:pPr eaLnBrk="1" hangingPunct="1"/>
            <a:r>
              <a:rPr lang="en-US" sz="2400" dirty="0" smtClean="0">
                <a:solidFill>
                  <a:srgbClr val="FF0000"/>
                </a:solidFill>
              </a:rPr>
              <a:t>Parallel </a:t>
            </a:r>
            <a:r>
              <a:rPr lang="en-US" sz="2400" dirty="0" err="1" smtClean="0">
                <a:solidFill>
                  <a:srgbClr val="FF0000"/>
                </a:solidFill>
              </a:rPr>
              <a:t>EnSRF</a:t>
            </a:r>
            <a:r>
              <a:rPr lang="en-US" sz="2400" dirty="0" smtClean="0">
                <a:solidFill>
                  <a:srgbClr val="FF0000"/>
                </a:solidFill>
              </a:rPr>
              <a:t> algorithm</a:t>
            </a:r>
            <a:r>
              <a:rPr lang="en-US" sz="2400" dirty="0" smtClean="0"/>
              <a:t> suitable for </a:t>
            </a:r>
            <a:r>
              <a:rPr lang="en-US" sz="2400" dirty="0" smtClean="0">
                <a:solidFill>
                  <a:srgbClr val="FF0000"/>
                </a:solidFill>
              </a:rPr>
              <a:t>dense data from large radar networks</a:t>
            </a:r>
            <a:r>
              <a:rPr lang="en-US" sz="2400" dirty="0" smtClean="0"/>
              <a:t> via domain decomposition</a:t>
            </a:r>
            <a:br>
              <a:rPr lang="en-US" sz="2400" dirty="0" smtClean="0"/>
            </a:br>
            <a:r>
              <a:rPr lang="en-US" sz="2400" dirty="0" smtClean="0"/>
              <a:t>Supports</a:t>
            </a:r>
            <a:r>
              <a:rPr lang="en-US" sz="2400" dirty="0" smtClean="0">
                <a:solidFill>
                  <a:srgbClr val="FF0000"/>
                </a:solidFill>
              </a:rPr>
              <a:t> </a:t>
            </a:r>
            <a:r>
              <a:rPr lang="en-US" sz="2400" dirty="0">
                <a:solidFill>
                  <a:srgbClr val="FF0000"/>
                </a:solidFill>
              </a:rPr>
              <a:t>hybrid </a:t>
            </a:r>
            <a:r>
              <a:rPr lang="en-US" sz="2400" dirty="0" err="1" smtClean="0">
                <a:solidFill>
                  <a:srgbClr val="FF0000"/>
                </a:solidFill>
              </a:rPr>
              <a:t>OpenMPI</a:t>
            </a:r>
            <a:r>
              <a:rPr lang="en-US" sz="2400" dirty="0" smtClean="0">
                <a:solidFill>
                  <a:srgbClr val="FF0000"/>
                </a:solidFill>
              </a:rPr>
              <a:t>/MPI parallelization</a:t>
            </a:r>
          </a:p>
        </p:txBody>
      </p:sp>
      <p:pic>
        <p:nvPicPr>
          <p:cNvPr id="836" name="Picture 835"/>
          <p:cNvPicPr/>
          <p:nvPr/>
        </p:nvPicPr>
        <p:blipFill>
          <a:blip r:embed="rId3" cstate="print">
            <a:extLst>
              <a:ext uri="{28A0092B-C50C-407E-A947-70E740481C1C}">
                <a14:useLocalDpi xmlns:a14="http://schemas.microsoft.com/office/drawing/2010/main" val="0"/>
              </a:ext>
            </a:extLst>
          </a:blip>
          <a:stretch>
            <a:fillRect/>
          </a:stretch>
        </p:blipFill>
        <p:spPr>
          <a:xfrm>
            <a:off x="2105891" y="1468385"/>
            <a:ext cx="4888606" cy="4820992"/>
          </a:xfrm>
          <a:prstGeom prst="rect">
            <a:avLst/>
          </a:prstGeom>
        </p:spPr>
      </p:pic>
      <p:sp>
        <p:nvSpPr>
          <p:cNvPr id="6" name="TextBox 5"/>
          <p:cNvSpPr txBox="1"/>
          <p:nvPr/>
        </p:nvSpPr>
        <p:spPr>
          <a:xfrm>
            <a:off x="2359165" y="6457890"/>
            <a:ext cx="4575035" cy="400110"/>
          </a:xfrm>
          <a:prstGeom prst="rect">
            <a:avLst/>
          </a:prstGeom>
          <a:noFill/>
        </p:spPr>
        <p:txBody>
          <a:bodyPr wrap="none" lIns="0" rIns="0" rtlCol="0">
            <a:spAutoFit/>
          </a:bodyPr>
          <a:lstStyle/>
          <a:p>
            <a:r>
              <a:rPr lang="en-US" sz="2000" dirty="0" smtClean="0">
                <a:solidFill>
                  <a:srgbClr val="0000FF"/>
                </a:solidFill>
              </a:rPr>
              <a:t> </a:t>
            </a:r>
            <a:r>
              <a:rPr lang="en-US" sz="2000" dirty="0" smtClean="0">
                <a:solidFill>
                  <a:srgbClr val="FF0000"/>
                </a:solidFill>
              </a:rPr>
              <a:t>(Wang, Jung, Supinie and Xue 2013 </a:t>
            </a:r>
            <a:r>
              <a:rPr lang="en-US" sz="2000" dirty="0" err="1" smtClean="0">
                <a:solidFill>
                  <a:srgbClr val="FF0000"/>
                </a:solidFill>
              </a:rPr>
              <a:t>JTech</a:t>
            </a:r>
            <a:r>
              <a:rPr lang="en-US" sz="2000" dirty="0" smtClean="0">
                <a:solidFill>
                  <a:srgbClr val="FF0000"/>
                </a:solidFill>
              </a:rPr>
              <a:t>) </a:t>
            </a:r>
          </a:p>
        </p:txBody>
      </p:sp>
      <p:sp>
        <p:nvSpPr>
          <p:cNvPr id="3" name="Rectangle 2"/>
          <p:cNvSpPr/>
          <p:nvPr/>
        </p:nvSpPr>
        <p:spPr>
          <a:xfrm>
            <a:off x="2469906" y="1546761"/>
            <a:ext cx="4552300" cy="448993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cxnSp>
        <p:nvCxnSpPr>
          <p:cNvPr id="17" name="Straight Connector 16"/>
          <p:cNvCxnSpPr>
            <a:endCxn id="3" idx="2"/>
          </p:cNvCxnSpPr>
          <p:nvPr/>
        </p:nvCxnSpPr>
        <p:spPr>
          <a:xfrm>
            <a:off x="4746056" y="1546761"/>
            <a:ext cx="0" cy="4489938"/>
          </a:xfrm>
          <a:prstGeom prst="line">
            <a:avLst/>
          </a:prstGeom>
          <a:ln w="571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3" idx="1"/>
          </p:cNvCxnSpPr>
          <p:nvPr/>
        </p:nvCxnSpPr>
        <p:spPr>
          <a:xfrm>
            <a:off x="2469906" y="3791730"/>
            <a:ext cx="4552300" cy="0"/>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64665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2362200"/>
            <a:ext cx="8458200" cy="1470025"/>
          </a:xfrm>
        </p:spPr>
        <p:txBody>
          <a:bodyPr/>
          <a:lstStyle/>
          <a:p>
            <a:r>
              <a:rPr lang="en-US" sz="4000" dirty="0" smtClean="0"/>
              <a:t/>
            </a:r>
            <a:br>
              <a:rPr lang="en-US" sz="4000" dirty="0" smtClean="0"/>
            </a:br>
            <a:r>
              <a:rPr lang="en-US" sz="4000" dirty="0" err="1" smtClean="0">
                <a:solidFill>
                  <a:srgbClr val="FF0000"/>
                </a:solidFill>
              </a:rPr>
              <a:t>Realtime</a:t>
            </a:r>
            <a:r>
              <a:rPr lang="en-US" sz="4000" dirty="0" smtClean="0">
                <a:solidFill>
                  <a:srgbClr val="FF0000"/>
                </a:solidFill>
              </a:rPr>
              <a:t> </a:t>
            </a:r>
            <a:r>
              <a:rPr lang="en-US" sz="4000" dirty="0" err="1" smtClean="0">
                <a:solidFill>
                  <a:srgbClr val="FF0000"/>
                </a:solidFill>
              </a:rPr>
              <a:t>En</a:t>
            </a:r>
            <a:r>
              <a:rPr lang="en-US" altLang="zh-CN" sz="4000" dirty="0" err="1" smtClean="0">
                <a:solidFill>
                  <a:srgbClr val="FF0000"/>
                </a:solidFill>
              </a:rPr>
              <a:t>KF</a:t>
            </a:r>
            <a:r>
              <a:rPr lang="en-US" altLang="zh-CN" sz="4000" dirty="0" smtClean="0">
                <a:solidFill>
                  <a:srgbClr val="FF0000"/>
                </a:solidFill>
              </a:rPr>
              <a:t> Radar DA Experiment</a:t>
            </a:r>
            <a:r>
              <a:rPr lang="en-US" altLang="zh-CN" sz="4000" dirty="0" smtClean="0"/>
              <a:t> </a:t>
            </a:r>
            <a:r>
              <a:rPr lang="en-US" altLang="zh-CN" sz="4000" dirty="0" smtClean="0">
                <a:solidFill>
                  <a:srgbClr val="FF0000"/>
                </a:solidFill>
              </a:rPr>
              <a:t>for CONUS Domain</a:t>
            </a:r>
            <a:br>
              <a:rPr lang="en-US" altLang="zh-CN" sz="4000" dirty="0" smtClean="0">
                <a:solidFill>
                  <a:srgbClr val="FF0000"/>
                </a:solidFill>
              </a:rPr>
            </a:br>
            <a:r>
              <a:rPr lang="en-US" altLang="zh-CN" sz="3200" dirty="0" smtClean="0"/>
              <a:t/>
            </a:r>
            <a:br>
              <a:rPr lang="en-US" altLang="zh-CN" sz="3200" dirty="0" smtClean="0"/>
            </a:br>
            <a:endParaRPr lang="en-US" sz="4000" dirty="0"/>
          </a:p>
        </p:txBody>
      </p:sp>
    </p:spTree>
    <p:extLst>
      <p:ext uri="{BB962C8B-B14F-4D97-AF65-F5344CB8AC3E}">
        <p14:creationId xmlns:p14="http://schemas.microsoft.com/office/powerpoint/2010/main" val="6163190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2362200"/>
            <a:ext cx="8458200" cy="1470025"/>
          </a:xfrm>
        </p:spPr>
        <p:txBody>
          <a:bodyPr/>
          <a:lstStyle/>
          <a:p>
            <a:r>
              <a:rPr lang="en-US" sz="4000" dirty="0" smtClean="0"/>
              <a:t>First time ever </a:t>
            </a:r>
            <a:br>
              <a:rPr lang="en-US" sz="4000" dirty="0" smtClean="0"/>
            </a:br>
            <a:r>
              <a:rPr lang="en-US" sz="4000" dirty="0" err="1" smtClean="0">
                <a:solidFill>
                  <a:srgbClr val="FF0000"/>
                </a:solidFill>
              </a:rPr>
              <a:t>Realtime</a:t>
            </a:r>
            <a:r>
              <a:rPr lang="en-US" sz="4000" dirty="0" smtClean="0">
                <a:solidFill>
                  <a:srgbClr val="FF0000"/>
                </a:solidFill>
              </a:rPr>
              <a:t> </a:t>
            </a:r>
            <a:r>
              <a:rPr lang="en-US" sz="4000" dirty="0" err="1" smtClean="0">
                <a:solidFill>
                  <a:srgbClr val="FF0000"/>
                </a:solidFill>
              </a:rPr>
              <a:t>En</a:t>
            </a:r>
            <a:r>
              <a:rPr lang="en-US" altLang="zh-CN" sz="4000" dirty="0" err="1" smtClean="0">
                <a:solidFill>
                  <a:srgbClr val="FF0000"/>
                </a:solidFill>
              </a:rPr>
              <a:t>KF</a:t>
            </a:r>
            <a:r>
              <a:rPr lang="en-US" altLang="zh-CN" sz="4000" dirty="0" smtClean="0">
                <a:solidFill>
                  <a:srgbClr val="FF0000"/>
                </a:solidFill>
              </a:rPr>
              <a:t> Radar DA Experiment</a:t>
            </a:r>
            <a:r>
              <a:rPr lang="en-US" altLang="zh-CN" sz="4000" dirty="0" smtClean="0"/>
              <a:t> </a:t>
            </a:r>
            <a:br>
              <a:rPr lang="en-US" altLang="zh-CN" sz="4000" dirty="0" smtClean="0"/>
            </a:br>
            <a:r>
              <a:rPr lang="en-US" altLang="zh-CN" sz="4000" dirty="0" smtClean="0"/>
              <a:t>for Convective Storms in spring 2013</a:t>
            </a:r>
            <a:br>
              <a:rPr lang="en-US" altLang="zh-CN" sz="4000" dirty="0" smtClean="0"/>
            </a:br>
            <a:r>
              <a:rPr lang="en-US" altLang="zh-CN" sz="4000" dirty="0"/>
              <a:t/>
            </a:r>
            <a:br>
              <a:rPr lang="en-US" altLang="zh-CN" sz="4000" dirty="0"/>
            </a:br>
            <a:r>
              <a:rPr lang="en-US" altLang="zh-CN" sz="4000" dirty="0" smtClean="0">
                <a:solidFill>
                  <a:srgbClr val="FF0000"/>
                </a:solidFill>
              </a:rPr>
              <a:t>over ¼ CONUS at dx=4 km</a:t>
            </a:r>
            <a:r>
              <a:rPr lang="en-US" altLang="zh-CN" sz="4000" dirty="0" smtClean="0"/>
              <a:t/>
            </a:r>
            <a:br>
              <a:rPr lang="en-US" altLang="zh-CN" sz="4000" dirty="0" smtClean="0"/>
            </a:br>
            <a:r>
              <a:rPr lang="en-US" altLang="zh-CN" sz="2800" dirty="0" smtClean="0"/>
              <a:t> </a:t>
            </a:r>
            <a:r>
              <a:rPr lang="en-US" altLang="zh-CN" sz="4000" dirty="0"/>
              <a:t/>
            </a:r>
            <a:br>
              <a:rPr lang="en-US" altLang="zh-CN" sz="4000" dirty="0"/>
            </a:br>
            <a:r>
              <a:rPr lang="en-US" altLang="zh-CN" sz="3600" dirty="0" smtClean="0">
                <a:solidFill>
                  <a:srgbClr val="FF0000"/>
                </a:solidFill>
              </a:rPr>
              <a:t>40-member</a:t>
            </a:r>
            <a:r>
              <a:rPr lang="en-US" altLang="zh-CN" sz="3600" dirty="0" smtClean="0"/>
              <a:t> CONUS 6-h ensemble forecasts fed the </a:t>
            </a:r>
            <a:r>
              <a:rPr lang="en-US" altLang="zh-CN" sz="3600" dirty="0" err="1" smtClean="0"/>
              <a:t>EnKF</a:t>
            </a:r>
            <a:r>
              <a:rPr lang="en-US" altLang="zh-CN" sz="3600" dirty="0" smtClean="0"/>
              <a:t> analyses for WRF at 00 UTC</a:t>
            </a:r>
            <a:endParaRPr lang="en-US" sz="4000" dirty="0"/>
          </a:p>
        </p:txBody>
      </p:sp>
    </p:spTree>
    <p:extLst>
      <p:ext uri="{BB962C8B-B14F-4D97-AF65-F5344CB8AC3E}">
        <p14:creationId xmlns:p14="http://schemas.microsoft.com/office/powerpoint/2010/main" val="41788894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215" y="328613"/>
            <a:ext cx="8312150" cy="700087"/>
          </a:xfrm>
        </p:spPr>
        <p:txBody>
          <a:bodyPr/>
          <a:lstStyle/>
          <a:p>
            <a:pPr algn="ctr"/>
            <a:r>
              <a:rPr lang="en-US" dirty="0" smtClean="0"/>
              <a:t>20 hour forecast using </a:t>
            </a:r>
            <a:r>
              <a:rPr lang="en-US" dirty="0" err="1" smtClean="0"/>
              <a:t>EnKF</a:t>
            </a:r>
            <a:r>
              <a:rPr lang="en-US" dirty="0" smtClean="0"/>
              <a:t> I.C.</a:t>
            </a:r>
            <a:endParaRPr lang="en-US" dirty="0"/>
          </a:p>
        </p:txBody>
      </p:sp>
      <p:sp>
        <p:nvSpPr>
          <p:cNvPr id="3" name="Content Placeholder 2"/>
          <p:cNvSpPr>
            <a:spLocks noGrp="1"/>
          </p:cNvSpPr>
          <p:nvPr>
            <p:ph idx="1"/>
          </p:nvPr>
        </p:nvSpPr>
        <p:spPr/>
        <p:txBody>
          <a:bodyPr/>
          <a:lstStyle/>
          <a:p>
            <a:endParaRPr lang="en-US"/>
          </a:p>
        </p:txBody>
      </p:sp>
      <p:pic>
        <p:nvPicPr>
          <p:cNvPr id="13314" name="Picture 2" descr="http://www.caps.ou.edu/wx/enkf/20130520/r/s4enkf/wrf_20.0000Z/2000Z/slpcrf.png"/>
          <p:cNvPicPr>
            <a:picLocks noChangeAspect="1" noChangeArrowheads="1"/>
          </p:cNvPicPr>
          <p:nvPr/>
        </p:nvPicPr>
        <p:blipFill rotWithShape="1">
          <a:blip r:embed="rId2">
            <a:extLst>
              <a:ext uri="{28A0092B-C50C-407E-A947-70E740481C1C}">
                <a14:useLocalDpi xmlns:a14="http://schemas.microsoft.com/office/drawing/2010/main" val="0"/>
              </a:ext>
            </a:extLst>
          </a:blip>
          <a:srcRect t="11226" b="22985"/>
          <a:stretch/>
        </p:blipFill>
        <p:spPr bwMode="auto">
          <a:xfrm>
            <a:off x="524254" y="1141768"/>
            <a:ext cx="8046720" cy="529382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rot="1488785">
            <a:off x="4294087" y="4767073"/>
            <a:ext cx="316992" cy="768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800">
              <a:solidFill>
                <a:prstClr val="white"/>
              </a:solidFill>
            </a:endParaRPr>
          </a:p>
        </p:txBody>
      </p:sp>
      <p:sp>
        <p:nvSpPr>
          <p:cNvPr id="5" name="TextBox 4"/>
          <p:cNvSpPr txBox="1"/>
          <p:nvPr/>
        </p:nvSpPr>
        <p:spPr>
          <a:xfrm>
            <a:off x="2976199" y="6350246"/>
            <a:ext cx="3562835" cy="369332"/>
          </a:xfrm>
          <a:prstGeom prst="rect">
            <a:avLst/>
          </a:prstGeom>
          <a:noFill/>
        </p:spPr>
        <p:txBody>
          <a:bodyPr wrap="none" lIns="0" rIns="0" rtlCol="0">
            <a:spAutoFit/>
          </a:bodyPr>
          <a:lstStyle/>
          <a:p>
            <a:pPr eaLnBrk="0" hangingPunct="0"/>
            <a:r>
              <a:rPr lang="en-US" sz="1800" dirty="0" smtClean="0">
                <a:solidFill>
                  <a:srgbClr val="FF0000"/>
                </a:solidFill>
                <a:latin typeface="Tahoma" pitchFamily="34" charset="0"/>
              </a:rPr>
              <a:t>May 20, 2013 Moore Tornado Time</a:t>
            </a:r>
          </a:p>
        </p:txBody>
      </p:sp>
    </p:spTree>
    <p:extLst>
      <p:ext uri="{BB962C8B-B14F-4D97-AF65-F5344CB8AC3E}">
        <p14:creationId xmlns:p14="http://schemas.microsoft.com/office/powerpoint/2010/main" val="21880822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1026"/>
          <p:cNvSpPr>
            <a:spLocks noGrp="1" noChangeArrowheads="1"/>
          </p:cNvSpPr>
          <p:nvPr>
            <p:ph type="title"/>
          </p:nvPr>
        </p:nvSpPr>
        <p:spPr>
          <a:xfrm>
            <a:off x="833734" y="-227832"/>
            <a:ext cx="7772400" cy="1143000"/>
          </a:xfrm>
        </p:spPr>
        <p:txBody>
          <a:bodyPr/>
          <a:lstStyle/>
          <a:p>
            <a:r>
              <a:rPr lang="en-US" sz="2400" dirty="0" smtClean="0">
                <a:solidFill>
                  <a:srgbClr val="FF0000"/>
                </a:solidFill>
              </a:rPr>
              <a:t>Reflectivity for Precipitating </a:t>
            </a:r>
            <a:r>
              <a:rPr lang="en-US" sz="2400" dirty="0">
                <a:solidFill>
                  <a:srgbClr val="FF0000"/>
                </a:solidFill>
              </a:rPr>
              <a:t>Hydrometeors</a:t>
            </a:r>
          </a:p>
        </p:txBody>
      </p:sp>
      <p:sp>
        <p:nvSpPr>
          <p:cNvPr id="73731" name="Text Box 1027"/>
          <p:cNvSpPr txBox="1">
            <a:spLocks noChangeArrowheads="1"/>
          </p:cNvSpPr>
          <p:nvPr/>
        </p:nvSpPr>
        <p:spPr bwMode="auto">
          <a:xfrm>
            <a:off x="457200" y="761232"/>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mtClean="0">
              <a:solidFill>
                <a:srgbClr val="000000"/>
              </a:solidFill>
              <a:latin typeface="Times New Roman" pitchFamily="18" charset="0"/>
            </a:endParaRPr>
          </a:p>
        </p:txBody>
      </p:sp>
      <p:graphicFrame>
        <p:nvGraphicFramePr>
          <p:cNvPr id="73732" name="Object 1028"/>
          <p:cNvGraphicFramePr>
            <a:graphicFrameLocks noChangeAspect="1"/>
          </p:cNvGraphicFramePr>
          <p:nvPr>
            <p:extLst>
              <p:ext uri="{D42A27DB-BD31-4B8C-83A1-F6EECF244321}">
                <p14:modId xmlns:p14="http://schemas.microsoft.com/office/powerpoint/2010/main" val="696353517"/>
              </p:ext>
            </p:extLst>
          </p:nvPr>
        </p:nvGraphicFramePr>
        <p:xfrm>
          <a:off x="1189038" y="2590800"/>
          <a:ext cx="3184525" cy="747713"/>
        </p:xfrm>
        <a:graphic>
          <a:graphicData uri="http://schemas.openxmlformats.org/presentationml/2006/ole">
            <mc:AlternateContent xmlns:mc="http://schemas.openxmlformats.org/markup-compatibility/2006">
              <mc:Choice xmlns:v="urn:schemas-microsoft-com:vml" Requires="v">
                <p:oleObj spid="_x0000_s331918" name="Equation" r:id="rId3" imgW="1993680" imgH="469800" progId="Equation.DSMT4">
                  <p:embed/>
                </p:oleObj>
              </mc:Choice>
              <mc:Fallback>
                <p:oleObj name="Equation" r:id="rId3" imgW="1993680" imgH="469800" progId="Equation.DSMT4">
                  <p:embed/>
                  <p:pic>
                    <p:nvPicPr>
                      <p:cNvPr id="0" name=""/>
                      <p:cNvPicPr>
                        <a:picLocks noChangeAspect="1" noChangeArrowheads="1"/>
                      </p:cNvPicPr>
                      <p:nvPr/>
                    </p:nvPicPr>
                    <p:blipFill>
                      <a:blip r:embed="rId4"/>
                      <a:srcRect/>
                      <a:stretch>
                        <a:fillRect/>
                      </a:stretch>
                    </p:blipFill>
                    <p:spPr bwMode="auto">
                      <a:xfrm>
                        <a:off x="1189038" y="2590800"/>
                        <a:ext cx="3184525" cy="747713"/>
                      </a:xfrm>
                      <a:prstGeom prst="rect">
                        <a:avLst/>
                      </a:prstGeom>
                      <a:noFill/>
                      <a:ln>
                        <a:noFill/>
                      </a:ln>
                      <a:effectLst/>
                    </p:spPr>
                  </p:pic>
                </p:oleObj>
              </mc:Fallback>
            </mc:AlternateContent>
          </a:graphicData>
        </a:graphic>
      </p:graphicFrame>
      <p:graphicFrame>
        <p:nvGraphicFramePr>
          <p:cNvPr id="73733" name="Object 1029"/>
          <p:cNvGraphicFramePr>
            <a:graphicFrameLocks noChangeAspect="1"/>
          </p:cNvGraphicFramePr>
          <p:nvPr>
            <p:extLst>
              <p:ext uri="{D42A27DB-BD31-4B8C-83A1-F6EECF244321}">
                <p14:modId xmlns:p14="http://schemas.microsoft.com/office/powerpoint/2010/main" val="540263027"/>
              </p:ext>
            </p:extLst>
          </p:nvPr>
        </p:nvGraphicFramePr>
        <p:xfrm>
          <a:off x="4406900" y="3394895"/>
          <a:ext cx="114300" cy="215900"/>
        </p:xfrm>
        <a:graphic>
          <a:graphicData uri="http://schemas.openxmlformats.org/presentationml/2006/ole">
            <mc:AlternateContent xmlns:mc="http://schemas.openxmlformats.org/markup-compatibility/2006">
              <mc:Choice xmlns:v="urn:schemas-microsoft-com:vml" Requires="v">
                <p:oleObj spid="_x0000_s331919"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6900" y="3394895"/>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34" name="Object 1030"/>
          <p:cNvGraphicFramePr>
            <a:graphicFrameLocks noChangeAspect="1"/>
          </p:cNvGraphicFramePr>
          <p:nvPr>
            <p:extLst>
              <p:ext uri="{D42A27DB-BD31-4B8C-83A1-F6EECF244321}">
                <p14:modId xmlns:p14="http://schemas.microsoft.com/office/powerpoint/2010/main" val="522355221"/>
              </p:ext>
            </p:extLst>
          </p:nvPr>
        </p:nvGraphicFramePr>
        <p:xfrm>
          <a:off x="569913" y="3357563"/>
          <a:ext cx="5630862" cy="874712"/>
        </p:xfrm>
        <a:graphic>
          <a:graphicData uri="http://schemas.openxmlformats.org/presentationml/2006/ole">
            <mc:AlternateContent xmlns:mc="http://schemas.openxmlformats.org/markup-compatibility/2006">
              <mc:Choice xmlns:v="urn:schemas-microsoft-com:vml" Requires="v">
                <p:oleObj spid="_x0000_s331920" name="Equation" r:id="rId7" imgW="3429000" imgH="533160" progId="Equation.DSMT4">
                  <p:embed/>
                </p:oleObj>
              </mc:Choice>
              <mc:Fallback>
                <p:oleObj name="Equation" r:id="rId7" imgW="3429000" imgH="533160" progId="Equation.DSMT4">
                  <p:embed/>
                  <p:pic>
                    <p:nvPicPr>
                      <p:cNvPr id="0" name=""/>
                      <p:cNvPicPr>
                        <a:picLocks noChangeAspect="1" noChangeArrowheads="1"/>
                      </p:cNvPicPr>
                      <p:nvPr/>
                    </p:nvPicPr>
                    <p:blipFill>
                      <a:blip r:embed="rId8"/>
                      <a:srcRect/>
                      <a:stretch>
                        <a:fillRect/>
                      </a:stretch>
                    </p:blipFill>
                    <p:spPr bwMode="auto">
                      <a:xfrm>
                        <a:off x="569913" y="3357563"/>
                        <a:ext cx="5630862" cy="874712"/>
                      </a:xfrm>
                      <a:prstGeom prst="rect">
                        <a:avLst/>
                      </a:prstGeom>
                      <a:noFill/>
                      <a:ln>
                        <a:noFill/>
                      </a:ln>
                      <a:effectLst/>
                    </p:spPr>
                  </p:pic>
                </p:oleObj>
              </mc:Fallback>
            </mc:AlternateContent>
          </a:graphicData>
        </a:graphic>
      </p:graphicFrame>
      <p:graphicFrame>
        <p:nvGraphicFramePr>
          <p:cNvPr id="73735" name="Object 1031"/>
          <p:cNvGraphicFramePr>
            <a:graphicFrameLocks noChangeAspect="1"/>
          </p:cNvGraphicFramePr>
          <p:nvPr>
            <p:extLst>
              <p:ext uri="{D42A27DB-BD31-4B8C-83A1-F6EECF244321}">
                <p14:modId xmlns:p14="http://schemas.microsoft.com/office/powerpoint/2010/main" val="2474422488"/>
              </p:ext>
            </p:extLst>
          </p:nvPr>
        </p:nvGraphicFramePr>
        <p:xfrm>
          <a:off x="688975" y="4254500"/>
          <a:ext cx="4794250" cy="774700"/>
        </p:xfrm>
        <a:graphic>
          <a:graphicData uri="http://schemas.openxmlformats.org/presentationml/2006/ole">
            <mc:AlternateContent xmlns:mc="http://schemas.openxmlformats.org/markup-compatibility/2006">
              <mc:Choice xmlns:v="urn:schemas-microsoft-com:vml" Requires="v">
                <p:oleObj spid="_x0000_s331921" name="Equation" r:id="rId9" imgW="2908080" imgH="469800" progId="Equation.DSMT4">
                  <p:embed/>
                </p:oleObj>
              </mc:Choice>
              <mc:Fallback>
                <p:oleObj name="Equation" r:id="rId9" imgW="2908080" imgH="469800" progId="Equation.DSMT4">
                  <p:embed/>
                  <p:pic>
                    <p:nvPicPr>
                      <p:cNvPr id="0" name=""/>
                      <p:cNvPicPr>
                        <a:picLocks noChangeAspect="1" noChangeArrowheads="1"/>
                      </p:cNvPicPr>
                      <p:nvPr/>
                    </p:nvPicPr>
                    <p:blipFill>
                      <a:blip r:embed="rId10"/>
                      <a:srcRect/>
                      <a:stretch>
                        <a:fillRect/>
                      </a:stretch>
                    </p:blipFill>
                    <p:spPr bwMode="auto">
                      <a:xfrm>
                        <a:off x="688975" y="4254500"/>
                        <a:ext cx="4794250" cy="774700"/>
                      </a:xfrm>
                      <a:prstGeom prst="rect">
                        <a:avLst/>
                      </a:prstGeom>
                      <a:noFill/>
                      <a:ln>
                        <a:noFill/>
                      </a:ln>
                      <a:effectLst/>
                    </p:spPr>
                  </p:pic>
                </p:oleObj>
              </mc:Fallback>
            </mc:AlternateContent>
          </a:graphicData>
        </a:graphic>
      </p:graphicFrame>
      <p:graphicFrame>
        <p:nvGraphicFramePr>
          <p:cNvPr id="73736" name="Object 1032"/>
          <p:cNvGraphicFramePr>
            <a:graphicFrameLocks noChangeAspect="1"/>
          </p:cNvGraphicFramePr>
          <p:nvPr>
            <p:extLst>
              <p:ext uri="{D42A27DB-BD31-4B8C-83A1-F6EECF244321}">
                <p14:modId xmlns:p14="http://schemas.microsoft.com/office/powerpoint/2010/main" val="521303846"/>
              </p:ext>
            </p:extLst>
          </p:nvPr>
        </p:nvGraphicFramePr>
        <p:xfrm>
          <a:off x="4502150" y="3363145"/>
          <a:ext cx="114300" cy="215900"/>
        </p:xfrm>
        <a:graphic>
          <a:graphicData uri="http://schemas.openxmlformats.org/presentationml/2006/ole">
            <mc:AlternateContent xmlns:mc="http://schemas.openxmlformats.org/markup-compatibility/2006">
              <mc:Choice xmlns:v="urn:schemas-microsoft-com:vml" Requires="v">
                <p:oleObj spid="_x0000_s331922" name="Equation" r:id="rId11" imgW="114120" imgH="215640" progId="Equation.3">
                  <p:embed/>
                </p:oleObj>
              </mc:Choice>
              <mc:Fallback>
                <p:oleObj name="Equation" r:id="rId11" imgW="11412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2150" y="3363145"/>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3737" name="Object 1033"/>
          <p:cNvGraphicFramePr>
            <a:graphicFrameLocks noChangeAspect="1"/>
          </p:cNvGraphicFramePr>
          <p:nvPr>
            <p:extLst>
              <p:ext uri="{D42A27DB-BD31-4B8C-83A1-F6EECF244321}">
                <p14:modId xmlns:p14="http://schemas.microsoft.com/office/powerpoint/2010/main" val="3839672582"/>
              </p:ext>
            </p:extLst>
          </p:nvPr>
        </p:nvGraphicFramePr>
        <p:xfrm>
          <a:off x="1244600" y="5046663"/>
          <a:ext cx="3911600" cy="841375"/>
        </p:xfrm>
        <a:graphic>
          <a:graphicData uri="http://schemas.openxmlformats.org/presentationml/2006/ole">
            <mc:AlternateContent xmlns:mc="http://schemas.openxmlformats.org/markup-compatibility/2006">
              <mc:Choice xmlns:v="urn:schemas-microsoft-com:vml" Requires="v">
                <p:oleObj spid="_x0000_s331923" name="Equation" r:id="rId12" imgW="2476440" imgH="533160" progId="Equation.DSMT4">
                  <p:embed/>
                </p:oleObj>
              </mc:Choice>
              <mc:Fallback>
                <p:oleObj name="Equation" r:id="rId12" imgW="2476440" imgH="533160" progId="Equation.DSMT4">
                  <p:embed/>
                  <p:pic>
                    <p:nvPicPr>
                      <p:cNvPr id="0" name=""/>
                      <p:cNvPicPr>
                        <a:picLocks noChangeAspect="1" noChangeArrowheads="1"/>
                      </p:cNvPicPr>
                      <p:nvPr/>
                    </p:nvPicPr>
                    <p:blipFill>
                      <a:blip r:embed="rId13"/>
                      <a:srcRect/>
                      <a:stretch>
                        <a:fillRect/>
                      </a:stretch>
                    </p:blipFill>
                    <p:spPr bwMode="auto">
                      <a:xfrm>
                        <a:off x="1244600" y="5046663"/>
                        <a:ext cx="3911600" cy="841375"/>
                      </a:xfrm>
                      <a:prstGeom prst="rect">
                        <a:avLst/>
                      </a:prstGeom>
                      <a:noFill/>
                      <a:ln>
                        <a:noFill/>
                      </a:ln>
                      <a:effectLst/>
                    </p:spPr>
                  </p:pic>
                </p:oleObj>
              </mc:Fallback>
            </mc:AlternateContent>
          </a:graphicData>
        </a:graphic>
      </p:graphicFrame>
      <p:sp>
        <p:nvSpPr>
          <p:cNvPr id="73738" name="Rectangle 1034"/>
          <p:cNvSpPr>
            <a:spLocks noChangeArrowheads="1"/>
          </p:cNvSpPr>
          <p:nvPr/>
        </p:nvSpPr>
        <p:spPr bwMode="auto">
          <a:xfrm>
            <a:off x="685353" y="685800"/>
            <a:ext cx="332334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solidFill>
                  <a:srgbClr val="000000"/>
                </a:solidFill>
                <a:latin typeface="Times New Roman" pitchFamily="18" charset="0"/>
              </a:rPr>
              <a:t>Assuming exponential DSD, </a:t>
            </a:r>
          </a:p>
          <a:p>
            <a:endParaRPr lang="en-US" sz="2000" dirty="0">
              <a:solidFill>
                <a:srgbClr val="000000"/>
              </a:solidFill>
              <a:latin typeface="Times New Roman" pitchFamily="18" charset="0"/>
            </a:endParaRPr>
          </a:p>
          <a:p>
            <a:endParaRPr lang="en-US" sz="2000" dirty="0" smtClean="0">
              <a:solidFill>
                <a:srgbClr val="000000"/>
              </a:solidFill>
              <a:latin typeface="Times New Roman" pitchFamily="18" charset="0"/>
            </a:endParaRPr>
          </a:p>
          <a:p>
            <a:endParaRPr lang="en-US" sz="2000" dirty="0" smtClean="0">
              <a:solidFill>
                <a:srgbClr val="000000"/>
              </a:solidFill>
              <a:latin typeface="Times New Roman" pitchFamily="18" charset="0"/>
            </a:endParaRPr>
          </a:p>
          <a:p>
            <a:r>
              <a:rPr lang="en-US" sz="2000" dirty="0" smtClean="0">
                <a:solidFill>
                  <a:srgbClr val="000000"/>
                </a:solidFill>
                <a:latin typeface="Times New Roman" pitchFamily="18" charset="0"/>
              </a:rPr>
              <a:t>Equivalent reflectivity factor:</a:t>
            </a:r>
          </a:p>
        </p:txBody>
      </p:sp>
      <p:graphicFrame>
        <p:nvGraphicFramePr>
          <p:cNvPr id="2" name="Object 1"/>
          <p:cNvGraphicFramePr>
            <a:graphicFrameLocks noChangeAspect="1"/>
          </p:cNvGraphicFramePr>
          <p:nvPr>
            <p:extLst>
              <p:ext uri="{D42A27DB-BD31-4B8C-83A1-F6EECF244321}">
                <p14:modId xmlns:p14="http://schemas.microsoft.com/office/powerpoint/2010/main" val="788952764"/>
              </p:ext>
            </p:extLst>
          </p:nvPr>
        </p:nvGraphicFramePr>
        <p:xfrm>
          <a:off x="1099897" y="1240657"/>
          <a:ext cx="2438400" cy="381000"/>
        </p:xfrm>
        <a:graphic>
          <a:graphicData uri="http://schemas.openxmlformats.org/presentationml/2006/ole">
            <mc:AlternateContent xmlns:mc="http://schemas.openxmlformats.org/markup-compatibility/2006">
              <mc:Choice xmlns:v="urn:schemas-microsoft-com:vml" Requires="v">
                <p:oleObj spid="_x0000_s331924" name="Equation" r:id="rId14" imgW="1625400" imgH="253800" progId="Equation.DSMT4">
                  <p:embed/>
                </p:oleObj>
              </mc:Choice>
              <mc:Fallback>
                <p:oleObj name="Equation" r:id="rId14" imgW="1625400" imgH="253800" progId="Equation.DSMT4">
                  <p:embed/>
                  <p:pic>
                    <p:nvPicPr>
                      <p:cNvPr id="0" name=""/>
                      <p:cNvPicPr>
                        <a:picLocks noChangeAspect="1" noChangeArrowheads="1"/>
                      </p:cNvPicPr>
                      <p:nvPr/>
                    </p:nvPicPr>
                    <p:blipFill>
                      <a:blip r:embed="rId15"/>
                      <a:srcRect/>
                      <a:stretch>
                        <a:fillRect/>
                      </a:stretch>
                    </p:blipFill>
                    <p:spPr bwMode="auto">
                      <a:xfrm>
                        <a:off x="1099897" y="1240657"/>
                        <a:ext cx="2438400" cy="381000"/>
                      </a:xfrm>
                      <a:prstGeom prst="rect">
                        <a:avLst/>
                      </a:prstGeom>
                      <a:noFill/>
                      <a:ln>
                        <a:noFill/>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586271802"/>
              </p:ext>
            </p:extLst>
          </p:nvPr>
        </p:nvGraphicFramePr>
        <p:xfrm>
          <a:off x="4424536" y="1066032"/>
          <a:ext cx="1519064" cy="685800"/>
        </p:xfrm>
        <a:graphic>
          <a:graphicData uri="http://schemas.openxmlformats.org/presentationml/2006/ole">
            <mc:AlternateContent xmlns:mc="http://schemas.openxmlformats.org/markup-compatibility/2006">
              <mc:Choice xmlns:v="urn:schemas-microsoft-com:vml" Requires="v">
                <p:oleObj spid="_x0000_s331925" name="Equation" r:id="rId16" imgW="1117440" imgH="507960" progId="Equation.DSMT4">
                  <p:embed/>
                </p:oleObj>
              </mc:Choice>
              <mc:Fallback>
                <p:oleObj name="Equation" r:id="rId16" imgW="1117440" imgH="507960" progId="Equation.DSMT4">
                  <p:embed/>
                  <p:pic>
                    <p:nvPicPr>
                      <p:cNvPr id="0" name=""/>
                      <p:cNvPicPr>
                        <a:picLocks noChangeAspect="1" noChangeArrowheads="1"/>
                      </p:cNvPicPr>
                      <p:nvPr/>
                    </p:nvPicPr>
                    <p:blipFill>
                      <a:blip r:embed="rId17"/>
                      <a:srcRect/>
                      <a:stretch>
                        <a:fillRect/>
                      </a:stretch>
                    </p:blipFill>
                    <p:spPr bwMode="auto">
                      <a:xfrm>
                        <a:off x="4424536" y="1066032"/>
                        <a:ext cx="1519064" cy="685800"/>
                      </a:xfrm>
                      <a:prstGeom prst="rect">
                        <a:avLst/>
                      </a:prstGeom>
                      <a:noFill/>
                      <a:ln>
                        <a:noFill/>
                      </a:ln>
                    </p:spPr>
                  </p:pic>
                </p:oleObj>
              </mc:Fallback>
            </mc:AlternateContent>
          </a:graphicData>
        </a:graphic>
      </p:graphicFrame>
      <p:sp>
        <p:nvSpPr>
          <p:cNvPr id="4" name="TextBox 3"/>
          <p:cNvSpPr txBox="1"/>
          <p:nvPr/>
        </p:nvSpPr>
        <p:spPr>
          <a:xfrm>
            <a:off x="3640811" y="1218432"/>
            <a:ext cx="3767378" cy="400110"/>
          </a:xfrm>
          <a:prstGeom prst="rect">
            <a:avLst/>
          </a:prstGeom>
          <a:noFill/>
        </p:spPr>
        <p:txBody>
          <a:bodyPr wrap="none" rtlCol="0">
            <a:spAutoFit/>
          </a:bodyPr>
          <a:lstStyle/>
          <a:p>
            <a:r>
              <a:rPr lang="en-US" sz="2000" dirty="0">
                <a:solidFill>
                  <a:srgbClr val="000000"/>
                </a:solidFill>
              </a:rPr>
              <a:t>w</a:t>
            </a:r>
            <a:r>
              <a:rPr lang="en-US" sz="2000" dirty="0" smtClean="0">
                <a:solidFill>
                  <a:srgbClr val="000000"/>
                </a:solidFill>
              </a:rPr>
              <a:t>here                         is DSD slope</a:t>
            </a:r>
            <a:endParaRPr lang="en-US" sz="2000" dirty="0">
              <a:solidFill>
                <a:srgbClr val="000000"/>
              </a:solidFill>
            </a:endParaRPr>
          </a:p>
        </p:txBody>
      </p:sp>
      <p:sp>
        <p:nvSpPr>
          <p:cNvPr id="15" name="Rectangle 1034"/>
          <p:cNvSpPr>
            <a:spLocks noChangeArrowheads="1"/>
          </p:cNvSpPr>
          <p:nvPr/>
        </p:nvSpPr>
        <p:spPr bwMode="auto">
          <a:xfrm>
            <a:off x="5648339" y="5077575"/>
            <a:ext cx="19395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dirty="0" err="1" smtClean="0">
                <a:solidFill>
                  <a:srgbClr val="000000"/>
                </a:solidFill>
                <a:latin typeface="Times New Roman" pitchFamily="18" charset="0"/>
              </a:rPr>
              <a:t>Z</a:t>
            </a:r>
            <a:r>
              <a:rPr lang="en-US" sz="2000" i="1" baseline="-25000" dirty="0" err="1" smtClean="0">
                <a:solidFill>
                  <a:srgbClr val="000000"/>
                </a:solidFill>
                <a:latin typeface="Times New Roman" pitchFamily="18" charset="0"/>
              </a:rPr>
              <a:t>e</a:t>
            </a:r>
            <a:r>
              <a:rPr lang="en-US" sz="2000" dirty="0" smtClean="0">
                <a:solidFill>
                  <a:srgbClr val="000000"/>
                </a:solidFill>
                <a:latin typeface="Times New Roman" pitchFamily="18" charset="0"/>
              </a:rPr>
              <a:t> in mm</a:t>
            </a:r>
            <a:r>
              <a:rPr lang="en-US" sz="2000" baseline="30000" dirty="0" smtClean="0">
                <a:solidFill>
                  <a:srgbClr val="000000"/>
                </a:solidFill>
                <a:latin typeface="Times New Roman" pitchFamily="18" charset="0"/>
              </a:rPr>
              <a:t>6</a:t>
            </a:r>
            <a:r>
              <a:rPr lang="en-US" sz="2000" dirty="0" smtClean="0">
                <a:solidFill>
                  <a:srgbClr val="000000"/>
                </a:solidFill>
                <a:latin typeface="Times New Roman" pitchFamily="18" charset="0"/>
              </a:rPr>
              <a:t>/m</a:t>
            </a:r>
            <a:r>
              <a:rPr lang="en-US" sz="2000" baseline="30000" dirty="0" smtClean="0">
                <a:solidFill>
                  <a:srgbClr val="000000"/>
                </a:solidFill>
                <a:latin typeface="Times New Roman" pitchFamily="18" charset="0"/>
              </a:rPr>
              <a:t>3</a:t>
            </a:r>
            <a:r>
              <a:rPr lang="en-US" sz="2000" dirty="0" smtClean="0">
                <a:solidFill>
                  <a:srgbClr val="000000"/>
                </a:solidFill>
                <a:latin typeface="Times New Roman" pitchFamily="18" charset="0"/>
              </a:rPr>
              <a:t> </a:t>
            </a:r>
            <a:endParaRPr lang="en-US" sz="2000" dirty="0">
              <a:solidFill>
                <a:srgbClr val="000000"/>
              </a:solidFill>
              <a:latin typeface="Times New Roman" pitchFamily="18" charset="0"/>
            </a:endParaRPr>
          </a:p>
          <a:p>
            <a:r>
              <a:rPr lang="en-US" sz="2000" i="1" dirty="0" err="1" smtClean="0">
                <a:solidFill>
                  <a:srgbClr val="000000"/>
                </a:solidFill>
                <a:latin typeface="Times New Roman" pitchFamily="18" charset="0"/>
              </a:rPr>
              <a:t>q</a:t>
            </a:r>
            <a:r>
              <a:rPr lang="en-US" sz="2000" i="1" baseline="-25000" dirty="0" err="1" smtClean="0">
                <a:solidFill>
                  <a:srgbClr val="000000"/>
                </a:solidFill>
                <a:latin typeface="Times New Roman" pitchFamily="18" charset="0"/>
              </a:rPr>
              <a:t>r</a:t>
            </a:r>
            <a:r>
              <a:rPr lang="en-US" sz="2000" i="1" dirty="0" smtClean="0">
                <a:solidFill>
                  <a:srgbClr val="000000"/>
                </a:solidFill>
                <a:latin typeface="Times New Roman" pitchFamily="18" charset="0"/>
              </a:rPr>
              <a:t>, </a:t>
            </a:r>
            <a:r>
              <a:rPr lang="en-US" sz="2000" i="1" dirty="0" err="1" smtClean="0">
                <a:solidFill>
                  <a:srgbClr val="000000"/>
                </a:solidFill>
                <a:latin typeface="Times New Roman" pitchFamily="18" charset="0"/>
              </a:rPr>
              <a:t>q</a:t>
            </a:r>
            <a:r>
              <a:rPr lang="en-US" sz="2000" i="1" baseline="-25000" dirty="0" err="1" smtClean="0">
                <a:solidFill>
                  <a:srgbClr val="000000"/>
                </a:solidFill>
                <a:latin typeface="Times New Roman" pitchFamily="18" charset="0"/>
              </a:rPr>
              <a:t>s</a:t>
            </a:r>
            <a:r>
              <a:rPr lang="en-US" sz="2000" i="1" dirty="0" smtClean="0">
                <a:solidFill>
                  <a:srgbClr val="000000"/>
                </a:solidFill>
                <a:latin typeface="Times New Roman" pitchFamily="18" charset="0"/>
              </a:rPr>
              <a:t>, </a:t>
            </a:r>
            <a:r>
              <a:rPr lang="en-US" sz="2000" i="1" dirty="0" err="1" smtClean="0">
                <a:solidFill>
                  <a:srgbClr val="000000"/>
                </a:solidFill>
                <a:latin typeface="Times New Roman" pitchFamily="18" charset="0"/>
              </a:rPr>
              <a:t>q</a:t>
            </a:r>
            <a:r>
              <a:rPr lang="en-US" sz="2000" i="1" baseline="-25000" dirty="0" err="1" smtClean="0">
                <a:solidFill>
                  <a:srgbClr val="000000"/>
                </a:solidFill>
                <a:latin typeface="Times New Roman" pitchFamily="18" charset="0"/>
              </a:rPr>
              <a:t>h</a:t>
            </a:r>
            <a:r>
              <a:rPr lang="en-US" sz="2000" i="1" dirty="0" smtClean="0">
                <a:solidFill>
                  <a:srgbClr val="000000"/>
                </a:solidFill>
                <a:latin typeface="Times New Roman" pitchFamily="18" charset="0"/>
              </a:rPr>
              <a:t> </a:t>
            </a:r>
            <a:r>
              <a:rPr lang="en-US" sz="2000" dirty="0" smtClean="0">
                <a:solidFill>
                  <a:srgbClr val="000000"/>
                </a:solidFill>
                <a:latin typeface="Times New Roman" pitchFamily="18" charset="0"/>
              </a:rPr>
              <a:t>in kg/kg</a:t>
            </a:r>
          </a:p>
        </p:txBody>
      </p:sp>
      <p:cxnSp>
        <p:nvCxnSpPr>
          <p:cNvPr id="6" name="Straight Connector 5"/>
          <p:cNvCxnSpPr/>
          <p:nvPr/>
        </p:nvCxnSpPr>
        <p:spPr>
          <a:xfrm>
            <a:off x="2895600" y="3326808"/>
            <a:ext cx="30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48100" y="3123432"/>
            <a:ext cx="190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65864" y="3327334"/>
            <a:ext cx="239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34000" y="3961632"/>
            <a:ext cx="190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8200" y="6461059"/>
            <a:ext cx="7285969" cy="369332"/>
          </a:xfrm>
          <a:prstGeom prst="rect">
            <a:avLst/>
          </a:prstGeom>
          <a:noFill/>
        </p:spPr>
        <p:txBody>
          <a:bodyPr wrap="none" rtlCol="0">
            <a:spAutoFit/>
          </a:bodyPr>
          <a:lstStyle/>
          <a:p>
            <a:r>
              <a:rPr lang="en-US" sz="1800" dirty="0" smtClean="0">
                <a:solidFill>
                  <a:srgbClr val="000000"/>
                </a:solidFill>
              </a:rPr>
              <a:t>Smith, Meyer and Orville (1975), Tong and Xue (2005), Dowell et al. (2011)</a:t>
            </a:r>
            <a:endParaRPr lang="en-US" sz="1800" dirty="0">
              <a:solidFill>
                <a:srgbClr val="000000"/>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66775307"/>
              </p:ext>
            </p:extLst>
          </p:nvPr>
        </p:nvGraphicFramePr>
        <p:xfrm>
          <a:off x="4162425" y="1789932"/>
          <a:ext cx="2166938" cy="723900"/>
        </p:xfrm>
        <a:graphic>
          <a:graphicData uri="http://schemas.openxmlformats.org/presentationml/2006/ole">
            <mc:AlternateContent xmlns:mc="http://schemas.openxmlformats.org/markup-compatibility/2006">
              <mc:Choice xmlns:v="urn:schemas-microsoft-com:vml" Requires="v">
                <p:oleObj spid="_x0000_s331926" name="Equation" r:id="rId18" imgW="1269720" imgH="469800" progId="Equation.DSMT4">
                  <p:embed/>
                </p:oleObj>
              </mc:Choice>
              <mc:Fallback>
                <p:oleObj name="Equation" r:id="rId18" imgW="1269720" imgH="469800" progId="Equation.DSMT4">
                  <p:embed/>
                  <p:pic>
                    <p:nvPicPr>
                      <p:cNvPr id="0" name=""/>
                      <p:cNvPicPr>
                        <a:picLocks noChangeAspect="1" noChangeArrowheads="1"/>
                      </p:cNvPicPr>
                      <p:nvPr/>
                    </p:nvPicPr>
                    <p:blipFill>
                      <a:blip r:embed="rId19"/>
                      <a:srcRect/>
                      <a:stretch>
                        <a:fillRect/>
                      </a:stretch>
                    </p:blipFill>
                    <p:spPr bwMode="auto">
                      <a:xfrm>
                        <a:off x="4162425" y="1789932"/>
                        <a:ext cx="21669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81033185"/>
              </p:ext>
            </p:extLst>
          </p:nvPr>
        </p:nvGraphicFramePr>
        <p:xfrm>
          <a:off x="3270687" y="6000322"/>
          <a:ext cx="3046413" cy="431800"/>
        </p:xfrm>
        <a:graphic>
          <a:graphicData uri="http://schemas.openxmlformats.org/presentationml/2006/ole">
            <mc:AlternateContent xmlns:mc="http://schemas.openxmlformats.org/markup-compatibility/2006">
              <mc:Choice xmlns:v="urn:schemas-microsoft-com:vml" Requires="v">
                <p:oleObj spid="_x0000_s331927" name="Equation" r:id="rId20" imgW="1790640" imgH="253800" progId="Equation.DSMT4">
                  <p:embed/>
                </p:oleObj>
              </mc:Choice>
              <mc:Fallback>
                <p:oleObj name="Equation" r:id="rId20" imgW="1790640" imgH="2538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70687" y="6000322"/>
                        <a:ext cx="3046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p:nvPr/>
        </p:nvSpPr>
        <p:spPr>
          <a:xfrm>
            <a:off x="515602" y="6000690"/>
            <a:ext cx="2810128" cy="400110"/>
          </a:xfrm>
          <a:prstGeom prst="rect">
            <a:avLst/>
          </a:prstGeom>
          <a:noFill/>
        </p:spPr>
        <p:txBody>
          <a:bodyPr wrap="none" rtlCol="0">
            <a:spAutoFit/>
          </a:bodyPr>
          <a:lstStyle/>
          <a:p>
            <a:r>
              <a:rPr lang="en-US" sz="2000" dirty="0" smtClean="0">
                <a:solidFill>
                  <a:srgbClr val="000000"/>
                </a:solidFill>
              </a:rPr>
              <a:t>Total reflectivity in </a:t>
            </a:r>
            <a:r>
              <a:rPr lang="en-US" sz="2000" dirty="0" err="1" smtClean="0">
                <a:solidFill>
                  <a:srgbClr val="000000"/>
                </a:solidFill>
              </a:rPr>
              <a:t>dBZ</a:t>
            </a:r>
            <a:r>
              <a:rPr lang="en-US" sz="2000" dirty="0" smtClean="0">
                <a:solidFill>
                  <a:srgbClr val="000000"/>
                </a:solidFill>
              </a:rPr>
              <a:t>: </a:t>
            </a:r>
            <a:endParaRPr lang="en-US" sz="2000" dirty="0">
              <a:solidFill>
                <a:srgbClr val="000000"/>
              </a:solidFill>
            </a:endParaRPr>
          </a:p>
        </p:txBody>
      </p:sp>
      <p:sp>
        <p:nvSpPr>
          <p:cNvPr id="11" name="Rectangle 10"/>
          <p:cNvSpPr/>
          <p:nvPr/>
        </p:nvSpPr>
        <p:spPr>
          <a:xfrm>
            <a:off x="3265864" y="5943600"/>
            <a:ext cx="3134936" cy="460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5" name="Straight Connector 24"/>
          <p:cNvCxnSpPr/>
          <p:nvPr/>
        </p:nvCxnSpPr>
        <p:spPr>
          <a:xfrm>
            <a:off x="3597800" y="3733800"/>
            <a:ext cx="190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05600" y="5985830"/>
            <a:ext cx="1516762" cy="461665"/>
          </a:xfrm>
          <a:prstGeom prst="rect">
            <a:avLst/>
          </a:prstGeom>
          <a:noFill/>
        </p:spPr>
        <p:txBody>
          <a:bodyPr wrap="none" rtlCol="0">
            <a:spAutoFit/>
          </a:bodyPr>
          <a:lstStyle/>
          <a:p>
            <a:r>
              <a:rPr lang="en-US" dirty="0" smtClean="0">
                <a:solidFill>
                  <a:srgbClr val="FF0000"/>
                </a:solidFill>
              </a:rPr>
              <a:t>Nonlinear!</a:t>
            </a:r>
            <a:endParaRPr lang="en-US" dirty="0">
              <a:solidFill>
                <a:srgbClr val="FF0000"/>
              </a:solidFill>
            </a:endParaRPr>
          </a:p>
        </p:txBody>
      </p:sp>
      <p:cxnSp>
        <p:nvCxnSpPr>
          <p:cNvPr id="26" name="Straight Connector 25"/>
          <p:cNvCxnSpPr/>
          <p:nvPr/>
        </p:nvCxnSpPr>
        <p:spPr>
          <a:xfrm>
            <a:off x="3453714" y="5867400"/>
            <a:ext cx="239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247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FF0000"/>
                </a:solidFill>
              </a:rPr>
              <a:t>Reflectivity ETS Scores for 14 forecasts from May-June 2013 (</a:t>
            </a:r>
            <a:r>
              <a:rPr lang="en-US" sz="4000" dirty="0" err="1" smtClean="0">
                <a:solidFill>
                  <a:srgbClr val="FF0000"/>
                </a:solidFill>
              </a:rPr>
              <a:t>EnKF</a:t>
            </a:r>
            <a:r>
              <a:rPr lang="en-US" sz="4000" dirty="0" smtClean="0">
                <a:solidFill>
                  <a:srgbClr val="FF0000"/>
                </a:solidFill>
              </a:rPr>
              <a:t> </a:t>
            </a:r>
            <a:r>
              <a:rPr lang="en-US" sz="4000" dirty="0" err="1" smtClean="0">
                <a:solidFill>
                  <a:srgbClr val="FF0000"/>
                </a:solidFill>
              </a:rPr>
              <a:t>v.s</a:t>
            </a:r>
            <a:r>
              <a:rPr lang="en-US" sz="4000" dirty="0" smtClean="0">
                <a:solidFill>
                  <a:srgbClr val="FF0000"/>
                </a:solidFill>
              </a:rPr>
              <a:t>. 3DVar)</a:t>
            </a:r>
            <a:endParaRPr lang="en-US" sz="4000" dirty="0">
              <a:solidFill>
                <a:srgbClr val="FF0000"/>
              </a:solidFill>
            </a:endParaRPr>
          </a:p>
        </p:txBody>
      </p:sp>
      <p:sp>
        <p:nvSpPr>
          <p:cNvPr id="3" name="Content Placeholder 2"/>
          <p:cNvSpPr>
            <a:spLocks noGrp="1"/>
          </p:cNvSpPr>
          <p:nvPr>
            <p:ph idx="1"/>
          </p:nvPr>
        </p:nvSpPr>
        <p:spPr>
          <a:xfrm>
            <a:off x="685800" y="2103437"/>
            <a:ext cx="8229600" cy="4525963"/>
          </a:xfrm>
        </p:spPr>
        <p:txBody>
          <a:bodyPr/>
          <a:lstStyle/>
          <a:p>
            <a:endParaRPr lang="en-US"/>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79" y="2093045"/>
            <a:ext cx="4278684" cy="4165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3954" y="2093045"/>
            <a:ext cx="4131686" cy="4086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52600" y="1824335"/>
            <a:ext cx="2075889" cy="461665"/>
          </a:xfrm>
          <a:prstGeom prst="rect">
            <a:avLst/>
          </a:prstGeom>
          <a:noFill/>
        </p:spPr>
        <p:txBody>
          <a:bodyPr wrap="none" lIns="0" rIns="0" rtlCol="0">
            <a:spAutoFit/>
          </a:bodyPr>
          <a:lstStyle/>
          <a:p>
            <a:r>
              <a:rPr lang="en-US" dirty="0" smtClean="0">
                <a:solidFill>
                  <a:srgbClr val="0000FF"/>
                </a:solidFill>
              </a:rPr>
              <a:t>20dBZ threshold</a:t>
            </a:r>
          </a:p>
        </p:txBody>
      </p:sp>
      <p:sp>
        <p:nvSpPr>
          <p:cNvPr id="7" name="TextBox 6"/>
          <p:cNvSpPr txBox="1"/>
          <p:nvPr/>
        </p:nvSpPr>
        <p:spPr>
          <a:xfrm>
            <a:off x="5943600" y="1803722"/>
            <a:ext cx="2075889" cy="461665"/>
          </a:xfrm>
          <a:prstGeom prst="rect">
            <a:avLst/>
          </a:prstGeom>
          <a:noFill/>
        </p:spPr>
        <p:txBody>
          <a:bodyPr wrap="none" lIns="0" rIns="0" rtlCol="0">
            <a:spAutoFit/>
          </a:bodyPr>
          <a:lstStyle/>
          <a:p>
            <a:r>
              <a:rPr lang="en-US" dirty="0">
                <a:solidFill>
                  <a:srgbClr val="0000FF"/>
                </a:solidFill>
              </a:rPr>
              <a:t>4</a:t>
            </a:r>
            <a:r>
              <a:rPr lang="en-US" dirty="0" smtClean="0">
                <a:solidFill>
                  <a:srgbClr val="0000FF"/>
                </a:solidFill>
              </a:rPr>
              <a:t>0dBZ threshold</a:t>
            </a:r>
          </a:p>
        </p:txBody>
      </p:sp>
    </p:spTree>
    <p:extLst>
      <p:ext uri="{BB962C8B-B14F-4D97-AF65-F5344CB8AC3E}">
        <p14:creationId xmlns:p14="http://schemas.microsoft.com/office/powerpoint/2010/main" val="41604847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2057717" y="1828800"/>
            <a:ext cx="5028565" cy="32359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57717" y="1829606"/>
            <a:ext cx="5028565" cy="3217374"/>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5868237" y="1909187"/>
            <a:ext cx="1125416" cy="663191"/>
          </a:xfrm>
          <a:prstGeom prst="straightConnector1">
            <a:avLst/>
          </a:prstGeom>
          <a:ln w="317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858188" y="4272224"/>
            <a:ext cx="1135465" cy="701710"/>
          </a:xfrm>
          <a:prstGeom prst="straightConnector1">
            <a:avLst/>
          </a:prstGeom>
          <a:ln w="317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130251" y="1909187"/>
            <a:ext cx="1177331" cy="663192"/>
          </a:xfrm>
          <a:prstGeom prst="straightConnector1">
            <a:avLst/>
          </a:prstGeom>
          <a:ln w="317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130251" y="4272224"/>
            <a:ext cx="1170949" cy="701710"/>
          </a:xfrm>
          <a:prstGeom prst="straightConnector1">
            <a:avLst/>
          </a:prstGeom>
          <a:ln w="317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457200" y="304800"/>
            <a:ext cx="8229600" cy="1306286"/>
          </a:xfrm>
          <a:prstGeom prst="rect">
            <a:avLst/>
          </a:prstGeom>
        </p:spPr>
        <p:txBody>
          <a:bodyPr>
            <a:normAutofit fontScale="7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smtClean="0">
                <a:solidFill>
                  <a:srgbClr val="FF0000"/>
                </a:solidFill>
              </a:rPr>
              <a:t>CAPS CONUS Domain 4-km Cycled </a:t>
            </a:r>
            <a:r>
              <a:rPr lang="en-US" dirty="0" err="1" smtClean="0">
                <a:solidFill>
                  <a:srgbClr val="FF0000"/>
                </a:solidFill>
              </a:rPr>
              <a:t>EnKF</a:t>
            </a:r>
            <a:r>
              <a:rPr lang="en-US" dirty="0" smtClean="0">
                <a:solidFill>
                  <a:srgbClr val="FF0000"/>
                </a:solidFill>
              </a:rPr>
              <a:t> DA and Ensemble Forecast Experiment </a:t>
            </a:r>
          </a:p>
          <a:p>
            <a:r>
              <a:rPr lang="en-US" dirty="0" smtClean="0">
                <a:solidFill>
                  <a:srgbClr val="FF0000"/>
                </a:solidFill>
              </a:rPr>
              <a:t>(Setup for Spring 2014)</a:t>
            </a:r>
            <a:endParaRPr lang="en-US" dirty="0">
              <a:solidFill>
                <a:srgbClr val="FF0000"/>
              </a:solidFill>
            </a:endParaRPr>
          </a:p>
        </p:txBody>
      </p:sp>
    </p:spTree>
    <p:extLst>
      <p:ext uri="{BB962C8B-B14F-4D97-AF65-F5344CB8AC3E}">
        <p14:creationId xmlns:p14="http://schemas.microsoft.com/office/powerpoint/2010/main" val="32397546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06286"/>
          </a:xfrm>
        </p:spPr>
        <p:txBody>
          <a:bodyPr>
            <a:normAutofit fontScale="90000"/>
          </a:bodyPr>
          <a:lstStyle/>
          <a:p>
            <a:r>
              <a:rPr lang="en-US" dirty="0" smtClean="0">
                <a:solidFill>
                  <a:srgbClr val="FF0000"/>
                </a:solidFill>
              </a:rPr>
              <a:t>CONUS Domain 4-km Cycled </a:t>
            </a:r>
            <a:r>
              <a:rPr lang="en-US" dirty="0" err="1" smtClean="0">
                <a:solidFill>
                  <a:srgbClr val="FF0000"/>
                </a:solidFill>
              </a:rPr>
              <a:t>EnKF</a:t>
            </a:r>
            <a:r>
              <a:rPr lang="en-US" dirty="0" smtClean="0">
                <a:solidFill>
                  <a:srgbClr val="FF0000"/>
                </a:solidFill>
              </a:rPr>
              <a:t> DA and Ensemble Forecast Experiment (Setup for Spring 2014)</a:t>
            </a:r>
            <a:endParaRPr lang="en-US" dirty="0">
              <a:solidFill>
                <a:srgbClr val="FF0000"/>
              </a:solidFill>
            </a:endParaRPr>
          </a:p>
        </p:txBody>
      </p:sp>
      <p:sp>
        <p:nvSpPr>
          <p:cNvPr id="3" name="Content Placeholder 2"/>
          <p:cNvSpPr>
            <a:spLocks noGrp="1"/>
          </p:cNvSpPr>
          <p:nvPr>
            <p:ph idx="1"/>
          </p:nvPr>
        </p:nvSpPr>
        <p:spPr>
          <a:xfrm>
            <a:off x="361742" y="2249424"/>
            <a:ext cx="8420518" cy="4325112"/>
          </a:xfrm>
        </p:spPr>
        <p:txBody>
          <a:bodyPr>
            <a:normAutofit lnSpcReduction="10000"/>
          </a:bodyPr>
          <a:lstStyle/>
          <a:p>
            <a:pPr>
              <a:spcAft>
                <a:spcPts val="600"/>
              </a:spcAft>
            </a:pPr>
            <a:r>
              <a:rPr lang="en-US" sz="2600" dirty="0">
                <a:latin typeface="Calibri" panose="020F0502020204030204" pitchFamily="34" charset="0"/>
                <a:cs typeface="Arial" panose="020B0604020202020204" pitchFamily="34" charset="0"/>
              </a:rPr>
              <a:t>Forecast model: </a:t>
            </a:r>
            <a:r>
              <a:rPr lang="en-US" sz="2600" dirty="0" smtClean="0">
                <a:solidFill>
                  <a:srgbClr val="FF0000"/>
                </a:solidFill>
                <a:latin typeface="Calibri" panose="020F0502020204030204" pitchFamily="34" charset="0"/>
                <a:cs typeface="Arial" panose="020B0604020202020204" pitchFamily="34" charset="0"/>
              </a:rPr>
              <a:t>WRF-ARW</a:t>
            </a:r>
          </a:p>
          <a:p>
            <a:pPr>
              <a:spcAft>
                <a:spcPts val="600"/>
              </a:spcAft>
            </a:pPr>
            <a:r>
              <a:rPr lang="en-US" sz="2600" dirty="0" smtClean="0">
                <a:latin typeface="Calibri" panose="020F0502020204030204" pitchFamily="34" charset="0"/>
                <a:cs typeface="Arial" panose="020B0604020202020204" pitchFamily="34" charset="0"/>
              </a:rPr>
              <a:t>Physical domain: CONUS (1200x768x50)</a:t>
            </a:r>
            <a:endParaRPr lang="en-US" sz="2600" dirty="0">
              <a:latin typeface="Calibri" panose="020F0502020204030204" pitchFamily="34" charset="0"/>
              <a:cs typeface="Arial" panose="020B0604020202020204" pitchFamily="34" charset="0"/>
            </a:endParaRPr>
          </a:p>
          <a:p>
            <a:pPr>
              <a:spcAft>
                <a:spcPts val="600"/>
              </a:spcAft>
            </a:pPr>
            <a:r>
              <a:rPr lang="en-US" sz="2600" dirty="0">
                <a:latin typeface="Calibri" panose="020F0502020204030204" pitchFamily="34" charset="0"/>
                <a:cs typeface="Arial" panose="020B0604020202020204" pitchFamily="34" charset="0"/>
              </a:rPr>
              <a:t>40 member </a:t>
            </a:r>
            <a:r>
              <a:rPr lang="en-US" sz="2600" dirty="0" smtClean="0">
                <a:latin typeface="Calibri" panose="020F0502020204030204" pitchFamily="34" charset="0"/>
                <a:cs typeface="Arial" panose="020B0604020202020204" pitchFamily="34" charset="0"/>
              </a:rPr>
              <a:t>ensemble</a:t>
            </a:r>
          </a:p>
          <a:p>
            <a:pPr>
              <a:spcAft>
                <a:spcPts val="600"/>
              </a:spcAft>
            </a:pPr>
            <a:r>
              <a:rPr lang="en-US" sz="2600" dirty="0" smtClean="0">
                <a:latin typeface="Calibri" panose="020F0502020204030204" pitchFamily="34" charset="0"/>
                <a:cs typeface="Arial" panose="020B0604020202020204" pitchFamily="34" charset="0"/>
              </a:rPr>
              <a:t>DA: 2300, 2315, 2330, 2345, 0000 UTC</a:t>
            </a:r>
          </a:p>
          <a:p>
            <a:pPr>
              <a:spcAft>
                <a:spcPts val="600"/>
              </a:spcAft>
            </a:pPr>
            <a:r>
              <a:rPr lang="en-US" sz="2600" dirty="0" smtClean="0">
                <a:latin typeface="Calibri" panose="020F0502020204030204" pitchFamily="34" charset="0"/>
                <a:cs typeface="Arial" panose="020B0604020202020204" pitchFamily="34" charset="0"/>
              </a:rPr>
              <a:t>Observations: sounding, profiler, surface, </a:t>
            </a:r>
            <a:r>
              <a:rPr lang="en-US" sz="2600" dirty="0" smtClean="0">
                <a:solidFill>
                  <a:srgbClr val="FF0000"/>
                </a:solidFill>
                <a:latin typeface="Calibri" panose="020F0502020204030204" pitchFamily="34" charset="0"/>
                <a:cs typeface="Arial" panose="020B0604020202020204" pitchFamily="34" charset="0"/>
              </a:rPr>
              <a:t>radar (</a:t>
            </a:r>
            <a:r>
              <a:rPr lang="en-US" sz="2600" i="1" dirty="0" smtClean="0">
                <a:solidFill>
                  <a:srgbClr val="FF0000"/>
                </a:solidFill>
                <a:latin typeface="Calibri" panose="020F0502020204030204" pitchFamily="34" charset="0"/>
                <a:cs typeface="Arial" panose="020B0604020202020204" pitchFamily="34" charset="0"/>
              </a:rPr>
              <a:t>Z</a:t>
            </a:r>
            <a:r>
              <a:rPr lang="en-US" sz="2600" dirty="0" smtClean="0">
                <a:solidFill>
                  <a:srgbClr val="FF0000"/>
                </a:solidFill>
                <a:latin typeface="Calibri" panose="020F0502020204030204" pitchFamily="34" charset="0"/>
                <a:cs typeface="Arial" panose="020B0604020202020204" pitchFamily="34" charset="0"/>
              </a:rPr>
              <a:t>, </a:t>
            </a:r>
            <a:r>
              <a:rPr lang="en-US" sz="2600" i="1" dirty="0" err="1" smtClean="0">
                <a:solidFill>
                  <a:srgbClr val="FF0000"/>
                </a:solidFill>
                <a:latin typeface="Calibri" panose="020F0502020204030204" pitchFamily="34" charset="0"/>
                <a:cs typeface="Arial" panose="020B0604020202020204" pitchFamily="34" charset="0"/>
              </a:rPr>
              <a:t>V</a:t>
            </a:r>
            <a:r>
              <a:rPr lang="en-US" sz="2600" i="1" baseline="-25000" dirty="0" err="1" smtClean="0">
                <a:solidFill>
                  <a:srgbClr val="FF0000"/>
                </a:solidFill>
                <a:latin typeface="Calibri" panose="020F0502020204030204" pitchFamily="34" charset="0"/>
                <a:cs typeface="Arial" panose="020B0604020202020204" pitchFamily="34" charset="0"/>
              </a:rPr>
              <a:t>r</a:t>
            </a:r>
            <a:r>
              <a:rPr lang="en-US" sz="2600" dirty="0" smtClean="0">
                <a:solidFill>
                  <a:srgbClr val="FF0000"/>
                </a:solidFill>
                <a:latin typeface="Calibri" panose="020F0502020204030204" pitchFamily="34" charset="0"/>
                <a:cs typeface="Arial" panose="020B0604020202020204" pitchFamily="34" charset="0"/>
              </a:rPr>
              <a:t>)</a:t>
            </a:r>
            <a:endParaRPr lang="en-US" sz="2600" dirty="0">
              <a:solidFill>
                <a:srgbClr val="FF0000"/>
              </a:solidFill>
              <a:latin typeface="Calibri" panose="020F0502020204030204" pitchFamily="34" charset="0"/>
              <a:cs typeface="Arial" panose="020B0604020202020204" pitchFamily="34" charset="0"/>
            </a:endParaRPr>
          </a:p>
          <a:p>
            <a:pPr>
              <a:spcAft>
                <a:spcPts val="600"/>
              </a:spcAft>
            </a:pPr>
            <a:r>
              <a:rPr lang="en-US" sz="2600" dirty="0">
                <a:latin typeface="Calibri" panose="020F0502020204030204" pitchFamily="34" charset="0"/>
                <a:cs typeface="Arial" panose="020B0604020202020204" pitchFamily="34" charset="0"/>
              </a:rPr>
              <a:t>Microphysics scheme: WSM6 with perturbed N0r, N0g, </a:t>
            </a:r>
            <a:r>
              <a:rPr lang="el-GR" sz="2600" dirty="0">
                <a:latin typeface="Calibri" panose="020F0502020204030204" pitchFamily="34" charset="0"/>
                <a:cs typeface="Arial" panose="020B0604020202020204" pitchFamily="34" charset="0"/>
              </a:rPr>
              <a:t>ρ</a:t>
            </a:r>
            <a:r>
              <a:rPr lang="en-US" sz="2600" baseline="-25000" dirty="0">
                <a:latin typeface="Calibri" panose="020F0502020204030204" pitchFamily="34" charset="0"/>
                <a:cs typeface="Arial" panose="020B0604020202020204" pitchFamily="34" charset="0"/>
              </a:rPr>
              <a:t>g</a:t>
            </a:r>
          </a:p>
          <a:p>
            <a:pPr>
              <a:spcAft>
                <a:spcPts val="600"/>
              </a:spcAft>
            </a:pPr>
            <a:r>
              <a:rPr lang="en-US" sz="2600" dirty="0">
                <a:latin typeface="Calibri" panose="020F0502020204030204" pitchFamily="34" charset="0"/>
                <a:cs typeface="Arial" panose="020B0604020202020204" pitchFamily="34" charset="0"/>
              </a:rPr>
              <a:t>Multi-PBL schemes: MYJ, YSU, ACM2, MYNN, </a:t>
            </a:r>
            <a:r>
              <a:rPr lang="en-US" sz="2600" dirty="0" smtClean="0">
                <a:latin typeface="Calibri" panose="020F0502020204030204" pitchFamily="34" charset="0"/>
                <a:cs typeface="Arial" panose="020B0604020202020204" pitchFamily="34" charset="0"/>
              </a:rPr>
              <a:t>QNSE</a:t>
            </a:r>
          </a:p>
          <a:p>
            <a:pPr>
              <a:spcAft>
                <a:spcPts val="600"/>
              </a:spcAft>
            </a:pPr>
            <a:r>
              <a:rPr lang="en-US" sz="2600" dirty="0" smtClean="0">
                <a:latin typeface="Calibri" panose="020F0502020204030204" pitchFamily="34" charset="0"/>
                <a:cs typeface="Arial" panose="020B0604020202020204" pitchFamily="34" charset="0"/>
              </a:rPr>
              <a:t>DA </a:t>
            </a:r>
            <a:r>
              <a:rPr lang="en-US" sz="2600" dirty="0">
                <a:latin typeface="Calibri" panose="020F0502020204030204" pitchFamily="34" charset="0"/>
                <a:cs typeface="Arial" panose="020B0604020202020204" pitchFamily="34" charset="0"/>
              </a:rPr>
              <a:t>scheme: </a:t>
            </a:r>
            <a:r>
              <a:rPr lang="en-US" sz="2600" dirty="0">
                <a:solidFill>
                  <a:srgbClr val="FF0000"/>
                </a:solidFill>
                <a:latin typeface="Calibri" panose="020F0502020204030204" pitchFamily="34" charset="0"/>
                <a:cs typeface="Arial" panose="020B0604020202020204" pitchFamily="34" charset="0"/>
              </a:rPr>
              <a:t>ARPS parallel </a:t>
            </a:r>
            <a:r>
              <a:rPr lang="en-US" sz="2600" dirty="0" err="1" smtClean="0">
                <a:solidFill>
                  <a:srgbClr val="FF0000"/>
                </a:solidFill>
                <a:latin typeface="Calibri" panose="020F0502020204030204" pitchFamily="34" charset="0"/>
                <a:cs typeface="Arial" panose="020B0604020202020204" pitchFamily="34" charset="0"/>
              </a:rPr>
              <a:t>EnSRF</a:t>
            </a:r>
            <a:endParaRPr lang="en-US" sz="2600" dirty="0">
              <a:solidFill>
                <a:srgbClr val="FF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5980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058395"/>
            <a:ext cx="8229600" cy="5715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Configurations for 12-member ensemble forecasts</a:t>
            </a: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664815868"/>
              </p:ext>
            </p:extLst>
          </p:nvPr>
        </p:nvGraphicFramePr>
        <p:xfrm>
          <a:off x="748811" y="1829606"/>
          <a:ext cx="7460691" cy="4520948"/>
        </p:xfrm>
        <a:graphic>
          <a:graphicData uri="http://schemas.openxmlformats.org/drawingml/2006/table">
            <a:tbl>
              <a:tblPr firstRow="1" firstCol="1" lastRow="1" lastCol="1" bandRow="1" bandCol="1">
                <a:tableStyleId>{5C22544A-7EE6-4342-B048-85BDC9FD1C3A}</a:tableStyleId>
              </a:tblPr>
              <a:tblGrid>
                <a:gridCol w="1041260"/>
                <a:gridCol w="1598600"/>
                <a:gridCol w="1162239"/>
                <a:gridCol w="1805518"/>
                <a:gridCol w="726712"/>
                <a:gridCol w="1126362"/>
              </a:tblGrid>
              <a:tr h="406754">
                <a:tc>
                  <a:txBody>
                    <a:bodyPr/>
                    <a:lstStyle/>
                    <a:p>
                      <a:pPr marL="0" marR="0" algn="ctr">
                        <a:lnSpc>
                          <a:spcPct val="115000"/>
                        </a:lnSpc>
                        <a:spcBef>
                          <a:spcPts val="0"/>
                        </a:spcBef>
                        <a:spcAft>
                          <a:spcPts val="0"/>
                        </a:spcAft>
                      </a:pPr>
                      <a:r>
                        <a:rPr lang="en-US" sz="1100" dirty="0">
                          <a:effectLst/>
                        </a:rPr>
                        <a:t>Member</a:t>
                      </a:r>
                      <a:endParaRPr lang="en-US" sz="1100" dirty="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IC</a:t>
                      </a:r>
                      <a:endParaRPr lang="en-US" sz="110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BC</a:t>
                      </a:r>
                      <a:endParaRPr lang="en-US" sz="110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Microphysics</a:t>
                      </a:r>
                      <a:endParaRPr lang="en-US" sz="110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LSM</a:t>
                      </a:r>
                      <a:endParaRPr lang="en-US" sz="110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a:effectLst/>
                        </a:rPr>
                        <a:t>PBL</a:t>
                      </a:r>
                      <a:endParaRPr lang="en-US" sz="1100">
                        <a:effectLst/>
                        <a:latin typeface="Calibri"/>
                        <a:ea typeface="SimSun"/>
                        <a:cs typeface="Times New Roman"/>
                      </a:endParaRPr>
                    </a:p>
                  </a:txBody>
                  <a:tcPr marL="68580" marR="68580" marT="0" marB="0" anchor="ctr"/>
                </a:tc>
              </a:tr>
              <a:tr h="290442">
                <a:tc>
                  <a:txBody>
                    <a:bodyPr/>
                    <a:lstStyle/>
                    <a:p>
                      <a:pPr marL="0" marR="0" algn="ctr">
                        <a:lnSpc>
                          <a:spcPct val="115000"/>
                        </a:lnSpc>
                        <a:spcBef>
                          <a:spcPts val="0"/>
                        </a:spcBef>
                        <a:spcAft>
                          <a:spcPts val="0"/>
                        </a:spcAft>
                      </a:pPr>
                      <a:r>
                        <a:rPr lang="en-US" sz="1100">
                          <a:effectLst/>
                        </a:rPr>
                        <a:t>enkf_m1</a:t>
                      </a:r>
                      <a:endParaRPr lang="en-US" sz="110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b="0" dirty="0">
                          <a:solidFill>
                            <a:schemeClr val="tx1"/>
                          </a:solidFill>
                          <a:effectLst/>
                        </a:rPr>
                        <a:t>enk_m1a</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arw_cn</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Thompson(8)</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Noah</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MYJ(2)</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r>
              <a:tr h="290442">
                <a:tc>
                  <a:txBody>
                    <a:bodyPr/>
                    <a:lstStyle/>
                    <a:p>
                      <a:pPr marL="0" marR="0" algn="ctr">
                        <a:lnSpc>
                          <a:spcPct val="115000"/>
                        </a:lnSpc>
                        <a:spcBef>
                          <a:spcPts val="0"/>
                        </a:spcBef>
                        <a:spcAft>
                          <a:spcPts val="0"/>
                        </a:spcAft>
                      </a:pPr>
                      <a:r>
                        <a:rPr lang="en-US" sz="1100" dirty="0">
                          <a:effectLst/>
                        </a:rPr>
                        <a:t>enkf_m2</a:t>
                      </a:r>
                      <a:endParaRPr lang="en-US" sz="1100" dirty="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b="0" dirty="0">
                          <a:solidFill>
                            <a:schemeClr val="tx1"/>
                          </a:solidFill>
                          <a:effectLst/>
                        </a:rPr>
                        <a:t>enk_m2a</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arw_m3</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MY2(9)</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Noah</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MYJ(2)</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r>
              <a:tr h="290442">
                <a:tc>
                  <a:txBody>
                    <a:bodyPr/>
                    <a:lstStyle/>
                    <a:p>
                      <a:pPr marL="0" marR="0" algn="ctr">
                        <a:lnSpc>
                          <a:spcPct val="115000"/>
                        </a:lnSpc>
                        <a:spcBef>
                          <a:spcPts val="0"/>
                        </a:spcBef>
                        <a:spcAft>
                          <a:spcPts val="0"/>
                        </a:spcAft>
                      </a:pPr>
                      <a:r>
                        <a:rPr lang="en-US" sz="1100">
                          <a:effectLst/>
                        </a:rPr>
                        <a:t>enkf_m3</a:t>
                      </a:r>
                      <a:endParaRPr lang="en-US" sz="110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b="0">
                          <a:solidFill>
                            <a:schemeClr val="tx1"/>
                          </a:solidFill>
                          <a:effectLst/>
                        </a:rPr>
                        <a:t>enk_m3a</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arw_m4</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Morrison(10)</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Noah</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MYJ(2)</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r>
              <a:tr h="290442">
                <a:tc>
                  <a:txBody>
                    <a:bodyPr/>
                    <a:lstStyle/>
                    <a:p>
                      <a:pPr marL="0" marR="0" algn="ctr">
                        <a:lnSpc>
                          <a:spcPct val="115000"/>
                        </a:lnSpc>
                        <a:spcBef>
                          <a:spcPts val="0"/>
                        </a:spcBef>
                        <a:spcAft>
                          <a:spcPts val="0"/>
                        </a:spcAft>
                      </a:pPr>
                      <a:r>
                        <a:rPr lang="en-US" sz="1100">
                          <a:effectLst/>
                        </a:rPr>
                        <a:t>enkf_m6</a:t>
                      </a:r>
                      <a:endParaRPr lang="en-US" sz="110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b="0">
                          <a:solidFill>
                            <a:schemeClr val="tx1"/>
                          </a:solidFill>
                          <a:effectLst/>
                        </a:rPr>
                        <a:t>enk_m6a</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arw_m5</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Thompson(8)</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Noah</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MYNN(5)</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r>
              <a:tr h="290442">
                <a:tc>
                  <a:txBody>
                    <a:bodyPr/>
                    <a:lstStyle/>
                    <a:p>
                      <a:pPr marL="0" marR="0" algn="ctr">
                        <a:lnSpc>
                          <a:spcPct val="115000"/>
                        </a:lnSpc>
                        <a:spcBef>
                          <a:spcPts val="0"/>
                        </a:spcBef>
                        <a:spcAft>
                          <a:spcPts val="0"/>
                        </a:spcAft>
                      </a:pPr>
                      <a:r>
                        <a:rPr lang="en-US" sz="1100">
                          <a:effectLst/>
                        </a:rPr>
                        <a:t>enkf_m7</a:t>
                      </a:r>
                      <a:endParaRPr lang="en-US" sz="110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b="0">
                          <a:solidFill>
                            <a:schemeClr val="tx1"/>
                          </a:solidFill>
                          <a:effectLst/>
                        </a:rPr>
                        <a:t>enk_m7a</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arw_m6</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MY2(9)</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Noah</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YSU(1)</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r>
              <a:tr h="395257">
                <a:tc>
                  <a:txBody>
                    <a:bodyPr/>
                    <a:lstStyle/>
                    <a:p>
                      <a:pPr marL="0" marR="0" algn="ctr">
                        <a:lnSpc>
                          <a:spcPct val="115000"/>
                        </a:lnSpc>
                        <a:spcBef>
                          <a:spcPts val="0"/>
                        </a:spcBef>
                        <a:spcAft>
                          <a:spcPts val="0"/>
                        </a:spcAft>
                      </a:pPr>
                      <a:r>
                        <a:rPr lang="en-US" sz="1100">
                          <a:effectLst/>
                        </a:rPr>
                        <a:t>enkf_m8</a:t>
                      </a:r>
                      <a:endParaRPr lang="en-US" sz="110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b="0">
                          <a:solidFill>
                            <a:schemeClr val="tx1"/>
                          </a:solidFill>
                          <a:effectLst/>
                        </a:rPr>
                        <a:t>enk_m8a</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arw_m7</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Morrison(10)</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Noah</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YSU(1)</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r>
              <a:tr h="290442">
                <a:tc>
                  <a:txBody>
                    <a:bodyPr/>
                    <a:lstStyle/>
                    <a:p>
                      <a:pPr marL="0" marR="0" algn="ctr">
                        <a:lnSpc>
                          <a:spcPct val="115000"/>
                        </a:lnSpc>
                        <a:spcBef>
                          <a:spcPts val="0"/>
                        </a:spcBef>
                        <a:spcAft>
                          <a:spcPts val="0"/>
                        </a:spcAft>
                      </a:pPr>
                      <a:r>
                        <a:rPr lang="en-US" sz="1100">
                          <a:effectLst/>
                        </a:rPr>
                        <a:t>enkf_m9</a:t>
                      </a:r>
                      <a:endParaRPr lang="en-US" sz="110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b="0">
                          <a:solidFill>
                            <a:schemeClr val="tx1"/>
                          </a:solidFill>
                          <a:effectLst/>
                        </a:rPr>
                        <a:t>enk_m9a</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arw_m8</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Thompson(8)</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Noah</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QNSE(4)</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r>
              <a:tr h="395257">
                <a:tc>
                  <a:txBody>
                    <a:bodyPr/>
                    <a:lstStyle/>
                    <a:p>
                      <a:pPr marL="0" marR="0" algn="ctr">
                        <a:lnSpc>
                          <a:spcPct val="115000"/>
                        </a:lnSpc>
                        <a:spcBef>
                          <a:spcPts val="0"/>
                        </a:spcBef>
                        <a:spcAft>
                          <a:spcPts val="0"/>
                        </a:spcAft>
                      </a:pPr>
                      <a:r>
                        <a:rPr lang="en-US" sz="1100">
                          <a:effectLst/>
                        </a:rPr>
                        <a:t>enkf_m10</a:t>
                      </a:r>
                      <a:endParaRPr lang="en-US" sz="110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b="0">
                          <a:solidFill>
                            <a:schemeClr val="tx1"/>
                          </a:solidFill>
                          <a:effectLst/>
                        </a:rPr>
                        <a:t>enk_m10a</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arw_m9</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MY2(9)</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Noah</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MYNN(5)</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r>
              <a:tr h="395257">
                <a:tc>
                  <a:txBody>
                    <a:bodyPr/>
                    <a:lstStyle/>
                    <a:p>
                      <a:pPr marL="0" marR="0" algn="ctr">
                        <a:lnSpc>
                          <a:spcPct val="115000"/>
                        </a:lnSpc>
                        <a:spcBef>
                          <a:spcPts val="0"/>
                        </a:spcBef>
                        <a:spcAft>
                          <a:spcPts val="0"/>
                        </a:spcAft>
                      </a:pPr>
                      <a:r>
                        <a:rPr lang="en-US" sz="1100">
                          <a:effectLst/>
                        </a:rPr>
                        <a:t>enkf_m11</a:t>
                      </a:r>
                      <a:endParaRPr lang="en-US" sz="110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b="0">
                          <a:solidFill>
                            <a:schemeClr val="tx1"/>
                          </a:solidFill>
                          <a:effectLst/>
                        </a:rPr>
                        <a:t>enk_m11a</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arw_m10</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Thompson(8)</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Noah</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YSU(1)</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r>
              <a:tr h="395257">
                <a:tc>
                  <a:txBody>
                    <a:bodyPr/>
                    <a:lstStyle/>
                    <a:p>
                      <a:pPr marL="0" marR="0" algn="ctr">
                        <a:lnSpc>
                          <a:spcPct val="115000"/>
                        </a:lnSpc>
                        <a:spcBef>
                          <a:spcPts val="0"/>
                        </a:spcBef>
                        <a:spcAft>
                          <a:spcPts val="0"/>
                        </a:spcAft>
                      </a:pPr>
                      <a:r>
                        <a:rPr lang="en-US" sz="1100">
                          <a:effectLst/>
                        </a:rPr>
                        <a:t>enkf_m12</a:t>
                      </a:r>
                      <a:endParaRPr lang="en-US" sz="110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b="0">
                          <a:solidFill>
                            <a:schemeClr val="tx1"/>
                          </a:solidFill>
                          <a:effectLst/>
                        </a:rPr>
                        <a:t>enk_m12a</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arw_m11</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WDM6(16)</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Noah</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YSU(1)</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r>
              <a:tr h="395257">
                <a:tc>
                  <a:txBody>
                    <a:bodyPr/>
                    <a:lstStyle/>
                    <a:p>
                      <a:pPr marL="0" marR="0" algn="ctr">
                        <a:lnSpc>
                          <a:spcPct val="115000"/>
                        </a:lnSpc>
                        <a:spcBef>
                          <a:spcPts val="0"/>
                        </a:spcBef>
                        <a:spcAft>
                          <a:spcPts val="0"/>
                        </a:spcAft>
                      </a:pPr>
                      <a:r>
                        <a:rPr lang="en-US" sz="1100">
                          <a:effectLst/>
                        </a:rPr>
                        <a:t>enkf_m15</a:t>
                      </a:r>
                      <a:endParaRPr lang="en-US" sz="110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b="0" dirty="0">
                          <a:solidFill>
                            <a:schemeClr val="tx1"/>
                          </a:solidFill>
                          <a:effectLst/>
                        </a:rPr>
                        <a:t>enk_m15a</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arw_m12</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Morrison(10)</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a:solidFill>
                            <a:schemeClr val="tx1"/>
                          </a:solidFill>
                          <a:effectLst/>
                        </a:rPr>
                        <a:t>Noah</a:t>
                      </a:r>
                      <a:endParaRPr lang="en-US" sz="1100" b="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MYNN(5)</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r>
              <a:tr h="395257">
                <a:tc>
                  <a:txBody>
                    <a:bodyPr/>
                    <a:lstStyle/>
                    <a:p>
                      <a:pPr marL="0" marR="0" algn="ctr">
                        <a:lnSpc>
                          <a:spcPct val="115000"/>
                        </a:lnSpc>
                        <a:spcBef>
                          <a:spcPts val="0"/>
                        </a:spcBef>
                        <a:spcAft>
                          <a:spcPts val="0"/>
                        </a:spcAft>
                      </a:pPr>
                      <a:r>
                        <a:rPr lang="en-US" sz="1100">
                          <a:effectLst/>
                        </a:rPr>
                        <a:t>enkf_m16</a:t>
                      </a:r>
                      <a:endParaRPr lang="en-US" sz="1100">
                        <a:effectLst/>
                        <a:latin typeface="Calibri"/>
                        <a:ea typeface="SimSun"/>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b="0" dirty="0">
                          <a:solidFill>
                            <a:schemeClr val="tx1"/>
                          </a:solidFill>
                          <a:effectLst/>
                        </a:rPr>
                        <a:t>enk_m16a</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arw_m13</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WDM6(16)</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Noah</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c>
                  <a:txBody>
                    <a:bodyPr/>
                    <a:lstStyle/>
                    <a:p>
                      <a:pPr marL="0" marR="0" algn="ctr">
                        <a:lnSpc>
                          <a:spcPct val="115000"/>
                        </a:lnSpc>
                        <a:spcBef>
                          <a:spcPts val="0"/>
                        </a:spcBef>
                        <a:spcAft>
                          <a:spcPts val="0"/>
                        </a:spcAft>
                      </a:pPr>
                      <a:r>
                        <a:rPr lang="en-US" sz="1100" b="0" dirty="0">
                          <a:solidFill>
                            <a:schemeClr val="tx1"/>
                          </a:solidFill>
                          <a:effectLst/>
                        </a:rPr>
                        <a:t>MYJ(2)</a:t>
                      </a:r>
                      <a:endParaRPr lang="en-US" sz="1100" b="0" dirty="0">
                        <a:solidFill>
                          <a:schemeClr val="tx1"/>
                        </a:solidFill>
                        <a:effectLst/>
                        <a:latin typeface="Calibri"/>
                        <a:ea typeface="SimSun"/>
                        <a:cs typeface="Times New Roman"/>
                      </a:endParaRPr>
                    </a:p>
                  </a:txBody>
                  <a:tcPr marL="68580" marR="68580" marT="0" marB="0" anchor="ctr">
                    <a:solidFill>
                      <a:schemeClr val="bg1">
                        <a:lumMod val="85000"/>
                      </a:schemeClr>
                    </a:solidFill>
                  </a:tcPr>
                </a:tc>
              </a:tr>
            </a:tbl>
          </a:graphicData>
        </a:graphic>
      </p:graphicFrame>
    </p:spTree>
    <p:extLst>
      <p:ext uri="{BB962C8B-B14F-4D97-AF65-F5344CB8AC3E}">
        <p14:creationId xmlns:p14="http://schemas.microsoft.com/office/powerpoint/2010/main" val="3944474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228600"/>
            <a:ext cx="8534400" cy="1066800"/>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fontAlgn="auto">
              <a:spcAft>
                <a:spcPts val="0"/>
              </a:spcAft>
            </a:pPr>
            <a:r>
              <a:rPr lang="en-US" sz="3200" dirty="0" smtClean="0">
                <a:solidFill>
                  <a:srgbClr val="FF0000"/>
                </a:solidFill>
              </a:rPr>
              <a:t>Spring 2014  15-min Cycled 4-km CONUS Grid EnKF and 3DVAR DA and SSEF</a:t>
            </a:r>
          </a:p>
          <a:p>
            <a:pPr algn="ctr" fontAlgn="auto">
              <a:spcAft>
                <a:spcPts val="0"/>
              </a:spcAft>
            </a:pPr>
            <a:r>
              <a:rPr lang="en-US" sz="3200" dirty="0" smtClean="0">
                <a:solidFill>
                  <a:srgbClr val="FF0000"/>
                </a:solidFill>
              </a:rPr>
              <a:t>(See </a:t>
            </a:r>
            <a:r>
              <a:rPr lang="en-US" sz="3200" dirty="0" err="1" smtClean="0">
                <a:solidFill>
                  <a:srgbClr val="FF0000"/>
                </a:solidFill>
              </a:rPr>
              <a:t>Youngsun</a:t>
            </a:r>
            <a:r>
              <a:rPr lang="en-US" sz="3200" dirty="0" smtClean="0">
                <a:solidFill>
                  <a:srgbClr val="FF0000"/>
                </a:solidFill>
              </a:rPr>
              <a:t> Jung’s Presentation Thursday)</a:t>
            </a:r>
            <a:endParaRPr lang="en-US" sz="3200"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884" y="1929285"/>
            <a:ext cx="7199584" cy="4401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3894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306286"/>
          </a:xfrm>
        </p:spPr>
        <p:txBody>
          <a:bodyPr>
            <a:normAutofit/>
          </a:bodyPr>
          <a:lstStyle/>
          <a:p>
            <a:r>
              <a:rPr lang="en-US" dirty="0">
                <a:solidFill>
                  <a:srgbClr val="FF0000"/>
                </a:solidFill>
              </a:rPr>
              <a:t>2014 C</a:t>
            </a:r>
            <a:r>
              <a:rPr lang="en-US" dirty="0" smtClean="0">
                <a:solidFill>
                  <a:srgbClr val="FF0000"/>
                </a:solidFill>
              </a:rPr>
              <a:t>ycled </a:t>
            </a:r>
            <a:r>
              <a:rPr lang="en-US" dirty="0">
                <a:solidFill>
                  <a:srgbClr val="FF0000"/>
                </a:solidFill>
              </a:rPr>
              <a:t>4-km EnKF </a:t>
            </a:r>
            <a:r>
              <a:rPr lang="en-US" dirty="0" smtClean="0">
                <a:solidFill>
                  <a:srgbClr val="FF0000"/>
                </a:solidFill>
              </a:rPr>
              <a:t>DA</a:t>
            </a:r>
            <a:endParaRPr lang="en-US" dirty="0">
              <a:solidFill>
                <a:srgbClr val="FF0000"/>
              </a:solidFill>
            </a:endParaRPr>
          </a:p>
        </p:txBody>
      </p:sp>
      <p:sp>
        <p:nvSpPr>
          <p:cNvPr id="3" name="Content Placeholder 2"/>
          <p:cNvSpPr>
            <a:spLocks noGrp="1"/>
          </p:cNvSpPr>
          <p:nvPr>
            <p:ph idx="1"/>
          </p:nvPr>
        </p:nvSpPr>
        <p:spPr>
          <a:xfrm>
            <a:off x="304800" y="1676400"/>
            <a:ext cx="8839200" cy="4325112"/>
          </a:xfrm>
        </p:spPr>
        <p:txBody>
          <a:bodyPr>
            <a:normAutofit fontScale="92500" lnSpcReduction="10000"/>
          </a:bodyPr>
          <a:lstStyle/>
          <a:p>
            <a:pPr>
              <a:spcAft>
                <a:spcPts val="600"/>
              </a:spcAft>
            </a:pPr>
            <a:r>
              <a:rPr lang="en-US" sz="2600" dirty="0" smtClean="0">
                <a:solidFill>
                  <a:srgbClr val="FF0000"/>
                </a:solidFill>
                <a:latin typeface="Calibri" panose="020F0502020204030204" pitchFamily="34" charset="0"/>
                <a:cs typeface="Arial" panose="020B0604020202020204" pitchFamily="34" charset="0"/>
              </a:rPr>
              <a:t>WRF ARW model with multiple physics</a:t>
            </a:r>
            <a:r>
              <a:rPr lang="en-US" sz="2600" dirty="0" smtClean="0">
                <a:latin typeface="Calibri" panose="020F0502020204030204" pitchFamily="34" charset="0"/>
                <a:cs typeface="Arial" panose="020B0604020202020204" pitchFamily="34" charset="0"/>
              </a:rPr>
              <a:t>;</a:t>
            </a:r>
          </a:p>
          <a:p>
            <a:pPr>
              <a:spcAft>
                <a:spcPts val="600"/>
              </a:spcAft>
            </a:pPr>
            <a:r>
              <a:rPr lang="en-US" sz="2600" dirty="0" smtClean="0">
                <a:latin typeface="Calibri" panose="020F0502020204030204" pitchFamily="34" charset="0"/>
                <a:cs typeface="Arial" panose="020B0604020202020204" pitchFamily="34" charset="0"/>
              </a:rPr>
              <a:t>Observations: sounding, profiler, surface, radar (</a:t>
            </a:r>
            <a:r>
              <a:rPr lang="en-US" sz="2600" i="1" dirty="0" smtClean="0">
                <a:latin typeface="Calibri" panose="020F0502020204030204" pitchFamily="34" charset="0"/>
                <a:cs typeface="Arial" panose="020B0604020202020204" pitchFamily="34" charset="0"/>
              </a:rPr>
              <a:t>Z</a:t>
            </a:r>
            <a:r>
              <a:rPr lang="en-US" sz="2600" dirty="0" smtClean="0">
                <a:latin typeface="Calibri" panose="020F0502020204030204" pitchFamily="34" charset="0"/>
                <a:cs typeface="Arial" panose="020B0604020202020204" pitchFamily="34" charset="0"/>
              </a:rPr>
              <a:t>, </a:t>
            </a:r>
            <a:r>
              <a:rPr lang="en-US" sz="2600" i="1" dirty="0" err="1" smtClean="0">
                <a:latin typeface="Calibri" panose="020F0502020204030204" pitchFamily="34" charset="0"/>
                <a:cs typeface="Arial" panose="020B0604020202020204" pitchFamily="34" charset="0"/>
              </a:rPr>
              <a:t>V</a:t>
            </a:r>
            <a:r>
              <a:rPr lang="en-US" sz="2600" i="1" baseline="-25000" dirty="0" err="1" smtClean="0">
                <a:latin typeface="Calibri" panose="020F0502020204030204" pitchFamily="34" charset="0"/>
                <a:cs typeface="Arial" panose="020B0604020202020204" pitchFamily="34" charset="0"/>
              </a:rPr>
              <a:t>r</a:t>
            </a:r>
            <a:r>
              <a:rPr lang="en-US" sz="2600" dirty="0" smtClean="0">
                <a:latin typeface="Calibri" panose="020F0502020204030204" pitchFamily="34" charset="0"/>
                <a:cs typeface="Arial" panose="020B0604020202020204" pitchFamily="34" charset="0"/>
              </a:rPr>
              <a:t>)</a:t>
            </a:r>
            <a:endParaRPr lang="en-US" sz="2600" dirty="0">
              <a:latin typeface="Calibri" panose="020F0502020204030204" pitchFamily="34" charset="0"/>
              <a:cs typeface="Arial" panose="020B0604020202020204" pitchFamily="34" charset="0"/>
            </a:endParaRPr>
          </a:p>
          <a:p>
            <a:pPr>
              <a:spcAft>
                <a:spcPts val="600"/>
              </a:spcAft>
            </a:pPr>
            <a:r>
              <a:rPr lang="en-US" sz="2600" dirty="0">
                <a:latin typeface="Calibri" panose="020F0502020204030204" pitchFamily="34" charset="0"/>
                <a:cs typeface="Arial" panose="020B0604020202020204" pitchFamily="34" charset="0"/>
              </a:rPr>
              <a:t>Microphysics scheme: WSM6 with perturbed N0r, N0g, </a:t>
            </a:r>
            <a:r>
              <a:rPr lang="el-GR" sz="2600" dirty="0">
                <a:latin typeface="Calibri" panose="020F0502020204030204" pitchFamily="34" charset="0"/>
                <a:cs typeface="Arial" panose="020B0604020202020204" pitchFamily="34" charset="0"/>
              </a:rPr>
              <a:t>ρ</a:t>
            </a:r>
            <a:r>
              <a:rPr lang="en-US" sz="2600" baseline="-25000" dirty="0">
                <a:latin typeface="Calibri" panose="020F0502020204030204" pitchFamily="34" charset="0"/>
                <a:cs typeface="Arial" panose="020B0604020202020204" pitchFamily="34" charset="0"/>
              </a:rPr>
              <a:t>g</a:t>
            </a:r>
          </a:p>
          <a:p>
            <a:pPr>
              <a:spcAft>
                <a:spcPts val="600"/>
              </a:spcAft>
            </a:pPr>
            <a:r>
              <a:rPr lang="en-US" sz="2600" dirty="0">
                <a:latin typeface="Calibri" panose="020F0502020204030204" pitchFamily="34" charset="0"/>
                <a:cs typeface="Arial" panose="020B0604020202020204" pitchFamily="34" charset="0"/>
              </a:rPr>
              <a:t>Multi-PBL schemes: MYJ, YSU, ACM2, MYNN, </a:t>
            </a:r>
            <a:r>
              <a:rPr lang="en-US" sz="2600" dirty="0" smtClean="0">
                <a:latin typeface="Calibri" panose="020F0502020204030204" pitchFamily="34" charset="0"/>
                <a:cs typeface="Arial" panose="020B0604020202020204" pitchFamily="34" charset="0"/>
              </a:rPr>
              <a:t>QNSE</a:t>
            </a:r>
          </a:p>
          <a:p>
            <a:pPr>
              <a:spcAft>
                <a:spcPts val="600"/>
              </a:spcAft>
            </a:pPr>
            <a:r>
              <a:rPr lang="en-US" sz="2600" dirty="0" smtClean="0">
                <a:latin typeface="Calibri" panose="020F0502020204030204" pitchFamily="34" charset="0"/>
                <a:cs typeface="Arial" panose="020B0604020202020204" pitchFamily="34" charset="0"/>
              </a:rPr>
              <a:t>DA </a:t>
            </a:r>
            <a:r>
              <a:rPr lang="en-US" sz="2600" dirty="0">
                <a:latin typeface="Calibri" panose="020F0502020204030204" pitchFamily="34" charset="0"/>
                <a:cs typeface="Arial" panose="020B0604020202020204" pitchFamily="34" charset="0"/>
              </a:rPr>
              <a:t>scheme: ARPS parallel </a:t>
            </a:r>
            <a:r>
              <a:rPr lang="en-US" sz="2600" dirty="0" smtClean="0">
                <a:latin typeface="Calibri" panose="020F0502020204030204" pitchFamily="34" charset="0"/>
                <a:cs typeface="Arial" panose="020B0604020202020204" pitchFamily="34" charset="0"/>
              </a:rPr>
              <a:t>EnSRF</a:t>
            </a:r>
          </a:p>
          <a:p>
            <a:pPr>
              <a:spcAft>
                <a:spcPts val="600"/>
              </a:spcAft>
            </a:pPr>
            <a:r>
              <a:rPr lang="en-US" sz="2600" dirty="0" smtClean="0">
                <a:latin typeface="Calibri" panose="020F0502020204030204" pitchFamily="34" charset="0"/>
                <a:cs typeface="Arial" panose="020B0604020202020204" pitchFamily="34" charset="0"/>
              </a:rPr>
              <a:t>NAM initial background + </a:t>
            </a:r>
            <a:r>
              <a:rPr lang="en-US" sz="2600" dirty="0">
                <a:latin typeface="Calibri" panose="020F0502020204030204" pitchFamily="34" charset="0"/>
                <a:cs typeface="Arial" panose="020B0604020202020204" pitchFamily="34" charset="0"/>
              </a:rPr>
              <a:t>SREF perturbations</a:t>
            </a:r>
          </a:p>
          <a:p>
            <a:pPr>
              <a:spcAft>
                <a:spcPts val="600"/>
              </a:spcAft>
            </a:pPr>
            <a:r>
              <a:rPr lang="en-US" sz="2600" dirty="0">
                <a:latin typeface="Calibri" panose="020F0502020204030204" pitchFamily="34" charset="0"/>
                <a:cs typeface="Arial" panose="020B0604020202020204" pitchFamily="34" charset="0"/>
              </a:rPr>
              <a:t>15-min cycles at 2300, 2315, 2330, 2345, 0000 UTC</a:t>
            </a:r>
          </a:p>
          <a:p>
            <a:pPr>
              <a:spcAft>
                <a:spcPts val="600"/>
              </a:spcAft>
            </a:pPr>
            <a:r>
              <a:rPr lang="en-US" sz="2600" dirty="0" smtClean="0">
                <a:latin typeface="Calibri" panose="020F0502020204030204" pitchFamily="34" charset="0"/>
                <a:cs typeface="Arial" panose="020B0604020202020204" pitchFamily="34" charset="0"/>
              </a:rPr>
              <a:t>24-h deterministic and ensemble forecasts</a:t>
            </a:r>
          </a:p>
          <a:p>
            <a:pPr>
              <a:spcAft>
                <a:spcPts val="600"/>
              </a:spcAft>
            </a:pPr>
            <a:r>
              <a:rPr lang="en-US" sz="2600" dirty="0" smtClean="0">
                <a:solidFill>
                  <a:srgbClr val="FF0000"/>
                </a:solidFill>
                <a:latin typeface="Calibri" panose="020F0502020204030204" pitchFamily="34" charset="0"/>
                <a:cs typeface="Arial" panose="020B0604020202020204" pitchFamily="34" charset="0"/>
              </a:rPr>
              <a:t>Assimilation of all radar data within CONUS domain: 7 min/cycle!</a:t>
            </a:r>
            <a:endParaRPr lang="en-US" sz="2600" dirty="0">
              <a:solidFill>
                <a:srgbClr val="FF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18208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13 April 2014 Squall Line Test</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32982591"/>
              </p:ext>
            </p:extLst>
          </p:nvPr>
        </p:nvGraphicFramePr>
        <p:xfrm>
          <a:off x="467248" y="2235201"/>
          <a:ext cx="8229599" cy="3276601"/>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469243">
                <a:tc>
                  <a:txBody>
                    <a:bodyPr/>
                    <a:lstStyle/>
                    <a:p>
                      <a:pPr algn="ctr"/>
                      <a:r>
                        <a:rPr lang="en-US" dirty="0" smtClean="0"/>
                        <a:t>Member</a:t>
                      </a:r>
                      <a:endParaRPr lang="en-US" dirty="0"/>
                    </a:p>
                  </a:txBody>
                  <a:tcPr/>
                </a:tc>
                <a:tc>
                  <a:txBody>
                    <a:bodyPr/>
                    <a:lstStyle/>
                    <a:p>
                      <a:pPr algn="ctr"/>
                      <a:r>
                        <a:rPr lang="en-US" dirty="0" smtClean="0"/>
                        <a:t>IC</a:t>
                      </a:r>
                      <a:endParaRPr lang="en-US" dirty="0"/>
                    </a:p>
                  </a:txBody>
                  <a:tcPr/>
                </a:tc>
                <a:tc>
                  <a:txBody>
                    <a:bodyPr/>
                    <a:lstStyle/>
                    <a:p>
                      <a:pPr algn="ctr"/>
                      <a:r>
                        <a:rPr lang="en-US" dirty="0" smtClean="0"/>
                        <a:t>BC</a:t>
                      </a:r>
                      <a:endParaRPr lang="en-US" dirty="0"/>
                    </a:p>
                  </a:txBody>
                  <a:tcPr/>
                </a:tc>
                <a:tc>
                  <a:txBody>
                    <a:bodyPr/>
                    <a:lstStyle/>
                    <a:p>
                      <a:pPr algn="ctr"/>
                      <a:r>
                        <a:rPr lang="en-US" dirty="0" smtClean="0"/>
                        <a:t>Radar</a:t>
                      </a:r>
                      <a:endParaRPr lang="en-US" dirty="0"/>
                    </a:p>
                  </a:txBody>
                  <a:tcPr/>
                </a:tc>
                <a:tc>
                  <a:txBody>
                    <a:bodyPr/>
                    <a:lstStyle/>
                    <a:p>
                      <a:pPr algn="ctr"/>
                      <a:r>
                        <a:rPr lang="en-US" dirty="0" smtClean="0"/>
                        <a:t>Micro</a:t>
                      </a:r>
                      <a:endParaRPr lang="en-US" dirty="0"/>
                    </a:p>
                  </a:txBody>
                  <a:tcPr/>
                </a:tc>
                <a:tc>
                  <a:txBody>
                    <a:bodyPr/>
                    <a:lstStyle/>
                    <a:p>
                      <a:pPr algn="ctr"/>
                      <a:r>
                        <a:rPr lang="en-US" dirty="0" smtClean="0"/>
                        <a:t>LSM</a:t>
                      </a:r>
                      <a:endParaRPr lang="en-US" dirty="0"/>
                    </a:p>
                  </a:txBody>
                  <a:tcPr/>
                </a:tc>
                <a:tc>
                  <a:txBody>
                    <a:bodyPr/>
                    <a:lstStyle/>
                    <a:p>
                      <a:pPr algn="ctr"/>
                      <a:r>
                        <a:rPr lang="en-US" dirty="0" smtClean="0"/>
                        <a:t>PBL</a:t>
                      </a:r>
                      <a:endParaRPr lang="en-US" dirty="0"/>
                    </a:p>
                  </a:txBody>
                  <a:tcPr/>
                </a:tc>
              </a:tr>
              <a:tr h="608985">
                <a:tc>
                  <a:txBody>
                    <a:bodyPr/>
                    <a:lstStyle/>
                    <a:p>
                      <a:pPr algn="ctr"/>
                      <a:r>
                        <a:rPr lang="en-US" sz="1600" spc="-100" baseline="0" dirty="0" smtClean="0"/>
                        <a:t>S4CN</a:t>
                      </a:r>
                      <a:endParaRPr lang="en-US" sz="1600" spc="-100" baseline="0" dirty="0"/>
                    </a:p>
                  </a:txBody>
                  <a:tcPr anchor="ctr"/>
                </a:tc>
                <a:tc>
                  <a:txBody>
                    <a:bodyPr/>
                    <a:lstStyle/>
                    <a:p>
                      <a:pPr algn="ctr"/>
                      <a:r>
                        <a:rPr lang="en-US" sz="1600" spc="-100" baseline="0" dirty="0" smtClean="0"/>
                        <a:t>00Z </a:t>
                      </a:r>
                      <a:r>
                        <a:rPr lang="en-US" sz="1600" spc="-100" baseline="0" dirty="0" err="1" smtClean="0"/>
                        <a:t>ARPSa</a:t>
                      </a:r>
                      <a:endParaRPr lang="en-US" sz="1600" spc="-100" baseline="0" dirty="0"/>
                    </a:p>
                  </a:txBody>
                  <a:tcPr anchor="ctr"/>
                </a:tc>
                <a:tc>
                  <a:txBody>
                    <a:bodyPr/>
                    <a:lstStyle/>
                    <a:p>
                      <a:pPr algn="ctr"/>
                      <a:r>
                        <a:rPr lang="en-US" sz="1600" spc="-100" baseline="0" dirty="0" smtClean="0"/>
                        <a:t>00Z </a:t>
                      </a:r>
                      <a:r>
                        <a:rPr lang="en-US" sz="1600" spc="-100" baseline="0" dirty="0" err="1" smtClean="0"/>
                        <a:t>NAMf</a:t>
                      </a:r>
                      <a:endParaRPr lang="en-US" sz="1600" spc="-100" baseline="0" dirty="0"/>
                    </a:p>
                  </a:txBody>
                  <a:tcPr anchor="ctr"/>
                </a:tc>
                <a:tc>
                  <a:txBody>
                    <a:bodyPr/>
                    <a:lstStyle/>
                    <a:p>
                      <a:pPr algn="ctr"/>
                      <a:r>
                        <a:rPr lang="en-US" sz="1600" spc="-100" baseline="0" dirty="0" smtClean="0"/>
                        <a:t>yes</a:t>
                      </a:r>
                      <a:endParaRPr lang="en-US" sz="1600" spc="-100" baseline="0" dirty="0"/>
                    </a:p>
                  </a:txBody>
                  <a:tcPr anchor="ctr"/>
                </a:tc>
                <a:tc>
                  <a:txBody>
                    <a:bodyPr/>
                    <a:lstStyle/>
                    <a:p>
                      <a:pPr algn="ctr"/>
                      <a:r>
                        <a:rPr lang="en-US" sz="1600" spc="-100" baseline="0" dirty="0" smtClean="0"/>
                        <a:t>Thompson</a:t>
                      </a:r>
                      <a:endParaRPr lang="en-US" sz="1600" spc="-100" baseline="0" dirty="0"/>
                    </a:p>
                  </a:txBody>
                  <a:tcPr anchor="ctr"/>
                </a:tc>
                <a:tc>
                  <a:txBody>
                    <a:bodyPr/>
                    <a:lstStyle/>
                    <a:p>
                      <a:pPr algn="ctr"/>
                      <a:r>
                        <a:rPr lang="en-US" sz="1600" spc="-100" baseline="0" dirty="0" smtClean="0"/>
                        <a:t>Noah</a:t>
                      </a:r>
                      <a:endParaRPr lang="en-US" sz="1600" spc="-100" baseline="0" dirty="0"/>
                    </a:p>
                  </a:txBody>
                  <a:tcPr anchor="ctr"/>
                </a:tc>
                <a:tc>
                  <a:txBody>
                    <a:bodyPr/>
                    <a:lstStyle/>
                    <a:p>
                      <a:pPr algn="ctr"/>
                      <a:r>
                        <a:rPr lang="en-US" sz="1600" spc="-100" baseline="0" dirty="0" smtClean="0"/>
                        <a:t>MYJ</a:t>
                      </a:r>
                      <a:endParaRPr lang="en-US" sz="1600" spc="-100" baseline="0" dirty="0"/>
                    </a:p>
                  </a:txBody>
                  <a:tcPr anchor="ctr"/>
                </a:tc>
              </a:tr>
              <a:tr h="7327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spc="-100" baseline="0" dirty="0" smtClean="0"/>
                        <a:t>3DVAR</a:t>
                      </a:r>
                    </a:p>
                  </a:txBody>
                  <a:tcPr anchor="ctr"/>
                </a:tc>
                <a:tc>
                  <a:txBody>
                    <a:bodyPr/>
                    <a:lstStyle/>
                    <a:p>
                      <a:pPr algn="ctr"/>
                      <a:r>
                        <a:rPr lang="en-US" sz="1600" spc="-100" baseline="0" dirty="0" smtClean="0"/>
                        <a:t>00Z  cycled </a:t>
                      </a:r>
                      <a:r>
                        <a:rPr lang="en-US" sz="1600" spc="-100" baseline="0" dirty="0" err="1" smtClean="0"/>
                        <a:t>ARPSa</a:t>
                      </a:r>
                      <a:endParaRPr lang="en-US" sz="1600" spc="-100" baseline="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spc="-100" baseline="0" dirty="0" smtClean="0"/>
                        <a:t>00Z </a:t>
                      </a:r>
                      <a:r>
                        <a:rPr lang="en-US" sz="1600" spc="-100" baseline="0" dirty="0" err="1" smtClean="0"/>
                        <a:t>NAMf</a:t>
                      </a:r>
                      <a:endParaRPr lang="en-US" sz="1600" spc="-100" baseline="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spc="-100" baseline="0" dirty="0" smtClean="0"/>
                        <a:t>yes</a:t>
                      </a:r>
                      <a:endParaRPr lang="en-US" sz="1600" spc="-100" baseline="0" dirty="0"/>
                    </a:p>
                  </a:txBody>
                  <a:tcPr anchor="ctr"/>
                </a:tc>
                <a:tc>
                  <a:txBody>
                    <a:bodyPr/>
                    <a:lstStyle/>
                    <a:p>
                      <a:pPr algn="ctr"/>
                      <a:r>
                        <a:rPr lang="en-US" sz="1600" spc="-100" baseline="0" dirty="0" smtClean="0"/>
                        <a:t>Thompson</a:t>
                      </a:r>
                      <a:endParaRPr lang="en-US" sz="1600" spc="-100" baseline="0" dirty="0"/>
                    </a:p>
                  </a:txBody>
                  <a:tcPr anchor="ctr"/>
                </a:tc>
                <a:tc>
                  <a:txBody>
                    <a:bodyPr/>
                    <a:lstStyle/>
                    <a:p>
                      <a:pPr algn="ctr"/>
                      <a:r>
                        <a:rPr lang="en-US" sz="1600" spc="-100" baseline="0" dirty="0" smtClean="0"/>
                        <a:t>Noah</a:t>
                      </a:r>
                      <a:endParaRPr lang="en-US" sz="1600" spc="-100" baseline="0" dirty="0"/>
                    </a:p>
                  </a:txBody>
                  <a:tcPr anchor="ctr"/>
                </a:tc>
                <a:tc>
                  <a:txBody>
                    <a:bodyPr/>
                    <a:lstStyle/>
                    <a:p>
                      <a:pPr algn="ctr"/>
                      <a:r>
                        <a:rPr lang="en-US" sz="1600" spc="-100" baseline="0" dirty="0" smtClean="0"/>
                        <a:t>MYJ</a:t>
                      </a:r>
                      <a:endParaRPr lang="en-US" sz="1600" spc="-100" baseline="0" dirty="0"/>
                    </a:p>
                  </a:txBody>
                  <a:tcPr anchor="ctr"/>
                </a:tc>
              </a:tr>
              <a:tr h="7327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spc="-100" baseline="0" dirty="0" smtClean="0"/>
                        <a:t>Thom</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spc="-100" baseline="0" dirty="0" smtClean="0"/>
                        <a:t>00Z </a:t>
                      </a:r>
                      <a:r>
                        <a:rPr lang="en-US" sz="1600" spc="-100" baseline="0" dirty="0" err="1" smtClean="0"/>
                        <a:t>EnKFa</a:t>
                      </a:r>
                      <a:endParaRPr lang="en-US" sz="1600" spc="-100" baseline="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spc="-100" baseline="0" dirty="0" smtClean="0"/>
                        <a:t>00Z </a:t>
                      </a:r>
                      <a:r>
                        <a:rPr lang="en-US" sz="1600" spc="-100" baseline="0" dirty="0" err="1" smtClean="0"/>
                        <a:t>NAMf</a:t>
                      </a:r>
                      <a:endParaRPr lang="en-US" sz="1600" spc="-100" baseline="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spc="-100" baseline="0" dirty="0" smtClean="0"/>
                        <a:t>yes</a:t>
                      </a:r>
                      <a:endParaRPr lang="en-US" sz="1600" spc="-100" baseline="0" dirty="0"/>
                    </a:p>
                  </a:txBody>
                  <a:tcPr anchor="ctr"/>
                </a:tc>
                <a:tc>
                  <a:txBody>
                    <a:bodyPr/>
                    <a:lstStyle/>
                    <a:p>
                      <a:pPr algn="ctr"/>
                      <a:r>
                        <a:rPr lang="en-US" sz="1600" spc="-100" baseline="0" dirty="0" smtClean="0"/>
                        <a:t>Thompson</a:t>
                      </a:r>
                      <a:endParaRPr lang="en-US" sz="1600" spc="-100" baseline="0" dirty="0"/>
                    </a:p>
                  </a:txBody>
                  <a:tcPr anchor="ctr"/>
                </a:tc>
                <a:tc>
                  <a:txBody>
                    <a:bodyPr/>
                    <a:lstStyle/>
                    <a:p>
                      <a:pPr algn="ctr"/>
                      <a:r>
                        <a:rPr lang="en-US" sz="1600" spc="-100" baseline="0" dirty="0" smtClean="0"/>
                        <a:t>Noah</a:t>
                      </a:r>
                      <a:endParaRPr lang="en-US" sz="1600" spc="-100" baseline="0" dirty="0"/>
                    </a:p>
                  </a:txBody>
                  <a:tcPr anchor="ctr"/>
                </a:tc>
                <a:tc>
                  <a:txBody>
                    <a:bodyPr/>
                    <a:lstStyle/>
                    <a:p>
                      <a:pPr algn="ctr"/>
                      <a:r>
                        <a:rPr lang="en-US" sz="1600" spc="-100" baseline="0" dirty="0" smtClean="0"/>
                        <a:t>MYJ</a:t>
                      </a:r>
                      <a:endParaRPr lang="en-US" sz="1600" spc="-100" baseline="0" dirty="0"/>
                    </a:p>
                  </a:txBody>
                  <a:tcPr anchor="ctr"/>
                </a:tc>
              </a:tr>
              <a:tr h="7327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spc="-100" baseline="0" dirty="0" smtClean="0"/>
                        <a:t>WSM6</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spc="-100" baseline="0" dirty="0" smtClean="0"/>
                        <a:t>00Z </a:t>
                      </a:r>
                      <a:r>
                        <a:rPr lang="en-US" sz="1600" spc="-100" baseline="0" dirty="0" err="1" smtClean="0"/>
                        <a:t>EnKFa</a:t>
                      </a:r>
                      <a:endParaRPr lang="en-US" sz="1600" spc="-100" baseline="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spc="-100" baseline="0" dirty="0" smtClean="0"/>
                        <a:t>00Z </a:t>
                      </a:r>
                      <a:r>
                        <a:rPr lang="en-US" sz="1600" spc="-100" baseline="0" dirty="0" err="1" smtClean="0"/>
                        <a:t>NAMf</a:t>
                      </a:r>
                      <a:endParaRPr lang="en-US" sz="1600" spc="-100" baseline="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spc="-100" baseline="0" dirty="0" smtClean="0"/>
                        <a:t>yes</a:t>
                      </a:r>
                      <a:endParaRPr lang="en-US" sz="1600" spc="-100" baseline="0" dirty="0"/>
                    </a:p>
                  </a:txBody>
                  <a:tcPr anchor="ctr"/>
                </a:tc>
                <a:tc>
                  <a:txBody>
                    <a:bodyPr/>
                    <a:lstStyle/>
                    <a:p>
                      <a:pPr algn="ctr"/>
                      <a:r>
                        <a:rPr lang="en-US" sz="1600" spc="-100" baseline="0" dirty="0" smtClean="0"/>
                        <a:t>WSM6</a:t>
                      </a:r>
                      <a:endParaRPr lang="en-US" sz="1600" spc="-100" baseline="0" dirty="0"/>
                    </a:p>
                  </a:txBody>
                  <a:tcPr anchor="ctr"/>
                </a:tc>
                <a:tc>
                  <a:txBody>
                    <a:bodyPr/>
                    <a:lstStyle/>
                    <a:p>
                      <a:pPr algn="ctr"/>
                      <a:r>
                        <a:rPr lang="en-US" sz="1600" spc="-100" baseline="0" dirty="0" smtClean="0"/>
                        <a:t>Noah</a:t>
                      </a:r>
                      <a:endParaRPr lang="en-US" sz="1600" spc="-100" baseline="0" dirty="0"/>
                    </a:p>
                  </a:txBody>
                  <a:tcPr anchor="ctr"/>
                </a:tc>
                <a:tc>
                  <a:txBody>
                    <a:bodyPr/>
                    <a:lstStyle/>
                    <a:p>
                      <a:pPr algn="ctr"/>
                      <a:r>
                        <a:rPr lang="en-US" sz="1600" spc="-100" baseline="0" dirty="0" smtClean="0"/>
                        <a:t>MYJ</a:t>
                      </a:r>
                      <a:endParaRPr lang="en-US" sz="1600" spc="-100" baseline="0" dirty="0"/>
                    </a:p>
                  </a:txBody>
                  <a:tcPr anchor="ctr"/>
                </a:tc>
              </a:tr>
            </a:tbl>
          </a:graphicData>
        </a:graphic>
      </p:graphicFrame>
      <p:sp>
        <p:nvSpPr>
          <p:cNvPr id="10" name="TextBox 9"/>
          <p:cNvSpPr txBox="1"/>
          <p:nvPr/>
        </p:nvSpPr>
        <p:spPr>
          <a:xfrm>
            <a:off x="375707" y="5794964"/>
            <a:ext cx="3799630" cy="461665"/>
          </a:xfrm>
          <a:prstGeom prst="rect">
            <a:avLst/>
          </a:prstGeom>
          <a:noFill/>
        </p:spPr>
        <p:txBody>
          <a:bodyPr wrap="none" rtlCol="0">
            <a:spAutoFit/>
          </a:bodyPr>
          <a:lstStyle/>
          <a:p>
            <a:r>
              <a:rPr lang="en-US" b="1" dirty="0" smtClean="0">
                <a:solidFill>
                  <a:srgbClr val="FF0000"/>
                </a:solidFill>
              </a:rPr>
              <a:t>3DVAR (</a:t>
            </a:r>
            <a:r>
              <a:rPr lang="en-US" b="1" dirty="0" err="1" smtClean="0">
                <a:solidFill>
                  <a:srgbClr val="FF0000"/>
                </a:solidFill>
              </a:rPr>
              <a:t>Vr</a:t>
            </a:r>
            <a:r>
              <a:rPr lang="en-US" b="1" dirty="0">
                <a:solidFill>
                  <a:srgbClr val="FF0000"/>
                </a:solidFill>
              </a:rPr>
              <a:t>)</a:t>
            </a:r>
            <a:r>
              <a:rPr lang="en-US" b="1" dirty="0" smtClean="0">
                <a:solidFill>
                  <a:srgbClr val="FF0000"/>
                </a:solidFill>
              </a:rPr>
              <a:t>+Cloud Analysis(Z)</a:t>
            </a:r>
            <a:endParaRPr lang="en-US" b="1" dirty="0">
              <a:solidFill>
                <a:srgbClr val="FF0000"/>
              </a:solidFill>
            </a:endParaRPr>
          </a:p>
        </p:txBody>
      </p:sp>
      <p:sp>
        <p:nvSpPr>
          <p:cNvPr id="24" name="Rectangle 23"/>
          <p:cNvSpPr/>
          <p:nvPr/>
        </p:nvSpPr>
        <p:spPr>
          <a:xfrm>
            <a:off x="368300" y="2730500"/>
            <a:ext cx="8420100" cy="1346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75707" y="4076700"/>
            <a:ext cx="8420100" cy="1435100"/>
          </a:xfrm>
          <a:prstGeom prst="rect">
            <a:avLst/>
          </a:prstGeom>
          <a:noFill/>
          <a:ln w="508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83114" y="6258863"/>
            <a:ext cx="1543564" cy="461665"/>
          </a:xfrm>
          <a:prstGeom prst="rect">
            <a:avLst/>
          </a:prstGeom>
          <a:noFill/>
        </p:spPr>
        <p:txBody>
          <a:bodyPr wrap="none" rtlCol="0">
            <a:spAutoFit/>
          </a:bodyPr>
          <a:lstStyle/>
          <a:p>
            <a:r>
              <a:rPr lang="en-US" b="1" dirty="0" err="1" smtClean="0">
                <a:solidFill>
                  <a:srgbClr val="0000FF"/>
                </a:solidFill>
              </a:rPr>
              <a:t>EnKF</a:t>
            </a:r>
            <a:r>
              <a:rPr lang="en-US" b="1" dirty="0" smtClean="0">
                <a:solidFill>
                  <a:srgbClr val="0000FF"/>
                </a:solidFill>
              </a:rPr>
              <a:t>(</a:t>
            </a:r>
            <a:r>
              <a:rPr lang="en-US" b="1" dirty="0" err="1" smtClean="0">
                <a:solidFill>
                  <a:srgbClr val="0000FF"/>
                </a:solidFill>
              </a:rPr>
              <a:t>Vr</a:t>
            </a:r>
            <a:r>
              <a:rPr lang="en-US" b="1" dirty="0" smtClean="0">
                <a:solidFill>
                  <a:srgbClr val="0000FF"/>
                </a:solidFill>
              </a:rPr>
              <a:t>, Z)</a:t>
            </a:r>
            <a:endParaRPr lang="en-US" b="1" dirty="0">
              <a:solidFill>
                <a:srgbClr val="0000FF"/>
              </a:solidFill>
            </a:endParaRPr>
          </a:p>
        </p:txBody>
      </p:sp>
    </p:spTree>
    <p:extLst>
      <p:ext uri="{BB962C8B-B14F-4D97-AF65-F5344CB8AC3E}">
        <p14:creationId xmlns:p14="http://schemas.microsoft.com/office/powerpoint/2010/main" val="31388314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fshen\Desktop\animation\comref-2013051300_EnKF_wsm6_001.gif"/>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10431" t="28264" r="10976" b="19946"/>
          <a:stretch/>
        </p:blipFill>
        <p:spPr bwMode="auto">
          <a:xfrm>
            <a:off x="628073" y="1021099"/>
            <a:ext cx="4201735" cy="292608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fshen\Desktop\animation\comref-2014051300_mosaic_001.gif"/>
          <p:cNvPicPr preferRelativeResize="0">
            <a:picLocks noChangeAspect="1" noChangeArrowheads="1"/>
          </p:cNvPicPr>
          <p:nvPr/>
        </p:nvPicPr>
        <p:blipFill rotWithShape="1">
          <a:blip r:embed="rId4" cstate="print">
            <a:extLst>
              <a:ext uri="{28A0092B-C50C-407E-A947-70E740481C1C}">
                <a14:useLocalDpi xmlns:a14="http://schemas.microsoft.com/office/drawing/2010/main" val="0"/>
              </a:ext>
            </a:extLst>
          </a:blip>
          <a:srcRect l="4954" t="17385" b="8143"/>
          <a:stretch/>
        </p:blipFill>
        <p:spPr bwMode="auto">
          <a:xfrm>
            <a:off x="4610026" y="1021098"/>
            <a:ext cx="4138209" cy="29260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fshen\Desktop\animation\comref-2014051300_s4cn_001.gif"/>
          <p:cNvPicPr preferRelativeResize="0">
            <a:picLocks noChangeAspect="1" noChangeArrowheads="1"/>
          </p:cNvPicPr>
          <p:nvPr/>
        </p:nvPicPr>
        <p:blipFill rotWithShape="1">
          <a:blip r:embed="rId5" cstate="print">
            <a:extLst>
              <a:ext uri="{28A0092B-C50C-407E-A947-70E740481C1C}">
                <a14:useLocalDpi xmlns:a14="http://schemas.microsoft.com/office/drawing/2010/main" val="0"/>
              </a:ext>
            </a:extLst>
          </a:blip>
          <a:srcRect l="4642" t="22341" b="9477"/>
          <a:stretch/>
        </p:blipFill>
        <p:spPr bwMode="auto">
          <a:xfrm>
            <a:off x="4610026" y="3977640"/>
            <a:ext cx="417404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fshen\Desktop\animation\3dvar\comref-2014051300_s4cn-24h.gmeta_001.gif"/>
          <p:cNvPicPr preferRelativeResize="0">
            <a:picLocks noChangeAspect="1" noChangeArrowheads="1"/>
          </p:cNvPicPr>
          <p:nvPr/>
        </p:nvPicPr>
        <p:blipFill rotWithShape="1">
          <a:blip r:embed="rId6">
            <a:extLst>
              <a:ext uri="{28A0092B-C50C-407E-A947-70E740481C1C}">
                <a14:useLocalDpi xmlns:a14="http://schemas.microsoft.com/office/drawing/2010/main" val="0"/>
              </a:ext>
            </a:extLst>
          </a:blip>
          <a:srcRect l="9025" t="31402" r="11402" b="20291"/>
          <a:stretch/>
        </p:blipFill>
        <p:spPr bwMode="auto">
          <a:xfrm>
            <a:off x="535307" y="3977640"/>
            <a:ext cx="4294501" cy="2743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74801" y="3371270"/>
            <a:ext cx="1956177" cy="400110"/>
          </a:xfrm>
          <a:prstGeom prst="rect">
            <a:avLst/>
          </a:prstGeom>
          <a:noFill/>
        </p:spPr>
        <p:txBody>
          <a:bodyPr wrap="none" rtlCol="0">
            <a:spAutoFit/>
          </a:bodyPr>
          <a:lstStyle/>
          <a:p>
            <a:r>
              <a:rPr lang="en-US" sz="2000" dirty="0" smtClean="0">
                <a:solidFill>
                  <a:srgbClr val="FF0000"/>
                </a:solidFill>
                <a:latin typeface="Arial Black" panose="020B0A04020102020204" pitchFamily="34" charset="0"/>
              </a:rPr>
              <a:t>Cycled </a:t>
            </a:r>
            <a:r>
              <a:rPr lang="en-US" sz="2000" dirty="0" err="1" smtClean="0">
                <a:solidFill>
                  <a:srgbClr val="FF0000"/>
                </a:solidFill>
                <a:latin typeface="Arial Black" panose="020B0A04020102020204" pitchFamily="34" charset="0"/>
              </a:rPr>
              <a:t>EnKF</a:t>
            </a:r>
            <a:endParaRPr lang="en-US" sz="2000" dirty="0">
              <a:solidFill>
                <a:srgbClr val="FF0000"/>
              </a:solidFill>
              <a:latin typeface="Arial Black" panose="020B0A04020102020204" pitchFamily="34" charset="0"/>
            </a:endParaRPr>
          </a:p>
        </p:txBody>
      </p:sp>
      <p:sp>
        <p:nvSpPr>
          <p:cNvPr id="9" name="TextBox 8"/>
          <p:cNvSpPr txBox="1"/>
          <p:nvPr/>
        </p:nvSpPr>
        <p:spPr>
          <a:xfrm>
            <a:off x="4829808" y="6164957"/>
            <a:ext cx="782587" cy="400110"/>
          </a:xfrm>
          <a:prstGeom prst="rect">
            <a:avLst/>
          </a:prstGeom>
          <a:noFill/>
        </p:spPr>
        <p:txBody>
          <a:bodyPr wrap="none" rtlCol="0">
            <a:spAutoFit/>
          </a:bodyPr>
          <a:lstStyle/>
          <a:p>
            <a:r>
              <a:rPr lang="en-US" sz="2000" dirty="0" smtClean="0">
                <a:solidFill>
                  <a:srgbClr val="FF0000"/>
                </a:solidFill>
                <a:latin typeface="Arial Black" panose="020B0A04020102020204" pitchFamily="34" charset="0"/>
              </a:rPr>
              <a:t>OBS</a:t>
            </a:r>
            <a:endParaRPr lang="en-US" sz="2000" dirty="0">
              <a:solidFill>
                <a:srgbClr val="FF0000"/>
              </a:solidFill>
              <a:latin typeface="Arial Black" panose="020B0A04020102020204" pitchFamily="34" charset="0"/>
            </a:endParaRPr>
          </a:p>
        </p:txBody>
      </p:sp>
      <p:sp>
        <p:nvSpPr>
          <p:cNvPr id="10" name="TextBox 7"/>
          <p:cNvSpPr txBox="1"/>
          <p:nvPr/>
        </p:nvSpPr>
        <p:spPr>
          <a:xfrm>
            <a:off x="874801" y="6154717"/>
            <a:ext cx="3625480" cy="400110"/>
          </a:xfrm>
          <a:prstGeom prst="rect">
            <a:avLst/>
          </a:prstGeom>
          <a:noFill/>
        </p:spPr>
        <p:txBody>
          <a:bodyPr wrap="none" rtlCol="0">
            <a:spAutoFit/>
          </a:bodyPr>
          <a:lstStyle/>
          <a:p>
            <a:r>
              <a:rPr lang="en-US" sz="2000" dirty="0" smtClean="0">
                <a:solidFill>
                  <a:srgbClr val="FF0000"/>
                </a:solidFill>
                <a:latin typeface="Arial Black" panose="020B0A04020102020204" pitchFamily="34" charset="0"/>
              </a:rPr>
              <a:t>Cycled 3DVAR/Cloud </a:t>
            </a:r>
            <a:r>
              <a:rPr lang="en-US" sz="2000" dirty="0" err="1" smtClean="0">
                <a:solidFill>
                  <a:srgbClr val="FF0000"/>
                </a:solidFill>
                <a:latin typeface="Arial Black" panose="020B0A04020102020204" pitchFamily="34" charset="0"/>
              </a:rPr>
              <a:t>anx</a:t>
            </a:r>
            <a:endParaRPr lang="en-US" sz="2000" dirty="0">
              <a:solidFill>
                <a:srgbClr val="FF0000"/>
              </a:solidFill>
              <a:latin typeface="Arial Black" panose="020B0A04020102020204" pitchFamily="34" charset="0"/>
            </a:endParaRPr>
          </a:p>
        </p:txBody>
      </p:sp>
      <p:sp>
        <p:nvSpPr>
          <p:cNvPr id="11" name="TextBox 7"/>
          <p:cNvSpPr txBox="1"/>
          <p:nvPr/>
        </p:nvSpPr>
        <p:spPr>
          <a:xfrm>
            <a:off x="4829808" y="3366661"/>
            <a:ext cx="4201150" cy="400110"/>
          </a:xfrm>
          <a:prstGeom prst="rect">
            <a:avLst/>
          </a:prstGeom>
          <a:noFill/>
        </p:spPr>
        <p:txBody>
          <a:bodyPr wrap="none" rtlCol="0">
            <a:spAutoFit/>
          </a:bodyPr>
          <a:lstStyle/>
          <a:p>
            <a:r>
              <a:rPr lang="en-US" sz="2000" dirty="0" smtClean="0">
                <a:solidFill>
                  <a:srgbClr val="FF0000"/>
                </a:solidFill>
                <a:latin typeface="Arial Black" panose="020B0A04020102020204" pitchFamily="34" charset="0"/>
              </a:rPr>
              <a:t>Non-cycled 3DVAR/cloud </a:t>
            </a:r>
            <a:r>
              <a:rPr lang="en-US" sz="2000" dirty="0" err="1" smtClean="0">
                <a:solidFill>
                  <a:srgbClr val="FF0000"/>
                </a:solidFill>
                <a:latin typeface="Arial Black" panose="020B0A04020102020204" pitchFamily="34" charset="0"/>
              </a:rPr>
              <a:t>anx</a:t>
            </a:r>
            <a:endParaRPr lang="en-US" sz="2000" dirty="0">
              <a:solidFill>
                <a:srgbClr val="FF0000"/>
              </a:solidFill>
              <a:latin typeface="Arial Black" panose="020B0A04020102020204" pitchFamily="34" charset="0"/>
            </a:endParaRPr>
          </a:p>
        </p:txBody>
      </p:sp>
      <p:sp>
        <p:nvSpPr>
          <p:cNvPr id="2" name="TextBox 1"/>
          <p:cNvSpPr txBox="1"/>
          <p:nvPr/>
        </p:nvSpPr>
        <p:spPr>
          <a:xfrm>
            <a:off x="1358767" y="275993"/>
            <a:ext cx="6975949" cy="584775"/>
          </a:xfrm>
          <a:prstGeom prst="rect">
            <a:avLst/>
          </a:prstGeom>
          <a:noFill/>
        </p:spPr>
        <p:txBody>
          <a:bodyPr wrap="none" rtlCol="0">
            <a:spAutoFit/>
          </a:bodyPr>
          <a:lstStyle/>
          <a:p>
            <a:r>
              <a:rPr lang="en-US" sz="3200" b="1" dirty="0" smtClean="0">
                <a:solidFill>
                  <a:srgbClr val="0000FF"/>
                </a:solidFill>
                <a:latin typeface="+mn-lt"/>
              </a:rPr>
              <a:t>Analyzed composite reflectivity (0 hour)</a:t>
            </a:r>
            <a:endParaRPr lang="en-US" sz="3200" b="1" dirty="0">
              <a:solidFill>
                <a:srgbClr val="0000FF"/>
              </a:solidFill>
              <a:latin typeface="+mn-lt"/>
            </a:endParaRPr>
          </a:p>
        </p:txBody>
      </p:sp>
    </p:spTree>
    <p:extLst>
      <p:ext uri="{BB962C8B-B14F-4D97-AF65-F5344CB8AC3E}">
        <p14:creationId xmlns:p14="http://schemas.microsoft.com/office/powerpoint/2010/main" val="9350616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C:\Users\fshen\Desktop\animation\comref-2013051300_EnKF_thom_002.gif"/>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9770" t="27895" r="12317" b="11710"/>
          <a:stretch/>
        </p:blipFill>
        <p:spPr bwMode="auto">
          <a:xfrm>
            <a:off x="154365" y="953970"/>
            <a:ext cx="2988000" cy="2430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fshen\Desktop\animation\comref-2013051300_EnKF_wsm6_002.gif"/>
          <p:cNvPicPr preferRelativeResize="0">
            <a:picLocks noChangeArrowheads="1"/>
          </p:cNvPicPr>
          <p:nvPr/>
        </p:nvPicPr>
        <p:blipFill rotWithShape="1">
          <a:blip r:embed="rId4">
            <a:extLst>
              <a:ext uri="{28A0092B-C50C-407E-A947-70E740481C1C}">
                <a14:useLocalDpi xmlns:a14="http://schemas.microsoft.com/office/drawing/2010/main" val="0"/>
              </a:ext>
            </a:extLst>
          </a:blip>
          <a:srcRect l="10488" t="27105" r="12134" b="11908"/>
          <a:stretch/>
        </p:blipFill>
        <p:spPr bwMode="auto">
          <a:xfrm>
            <a:off x="3168611" y="940718"/>
            <a:ext cx="2988000" cy="243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fshen\Desktop\animation\comref-2014051300_mosaic_002.gif"/>
          <p:cNvPicPr preferRelativeResize="0">
            <a:picLocks noChangeArrowheads="1"/>
          </p:cNvPicPr>
          <p:nvPr/>
        </p:nvPicPr>
        <p:blipFill rotWithShape="1">
          <a:blip r:embed="rId5">
            <a:extLst>
              <a:ext uri="{28A0092B-C50C-407E-A947-70E740481C1C}">
                <a14:useLocalDpi xmlns:a14="http://schemas.microsoft.com/office/drawing/2010/main" val="0"/>
              </a:ext>
            </a:extLst>
          </a:blip>
          <a:srcRect l="5000" t="15889"/>
          <a:stretch/>
        </p:blipFill>
        <p:spPr bwMode="auto">
          <a:xfrm>
            <a:off x="6123414" y="2473619"/>
            <a:ext cx="2988000" cy="243000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preferRelativeResize="0">
            <a:picLocks/>
          </p:cNvPicPr>
          <p:nvPr/>
        </p:nvPicPr>
        <p:blipFill rotWithShape="1">
          <a:blip r:embed="rId6">
            <a:extLst>
              <a:ext uri="{28A0092B-C50C-407E-A947-70E740481C1C}">
                <a14:useLocalDpi xmlns:a14="http://schemas.microsoft.com/office/drawing/2010/main" val="0"/>
              </a:ext>
            </a:extLst>
          </a:blip>
          <a:srcRect l="10996" t="29028" r="12282" b="12361"/>
          <a:stretch/>
        </p:blipFill>
        <p:spPr>
          <a:xfrm>
            <a:off x="130622" y="3586413"/>
            <a:ext cx="2988000" cy="2430000"/>
          </a:xfrm>
          <a:prstGeom prst="rect">
            <a:avLst/>
          </a:prstGeom>
        </p:spPr>
      </p:pic>
      <p:pic>
        <p:nvPicPr>
          <p:cNvPr id="3" name="图片 2"/>
          <p:cNvPicPr preferRelativeResize="0">
            <a:picLocks/>
          </p:cNvPicPr>
          <p:nvPr/>
        </p:nvPicPr>
        <p:blipFill rotWithShape="1">
          <a:blip r:embed="rId7">
            <a:extLst>
              <a:ext uri="{28A0092B-C50C-407E-A947-70E740481C1C}">
                <a14:useLocalDpi xmlns:a14="http://schemas.microsoft.com/office/drawing/2010/main" val="0"/>
              </a:ext>
            </a:extLst>
          </a:blip>
          <a:srcRect l="5476" t="18072"/>
          <a:stretch/>
        </p:blipFill>
        <p:spPr>
          <a:xfrm>
            <a:off x="3127018" y="3522913"/>
            <a:ext cx="2988000" cy="2430000"/>
          </a:xfrm>
          <a:prstGeom prst="rect">
            <a:avLst/>
          </a:prstGeom>
        </p:spPr>
      </p:pic>
      <p:sp>
        <p:nvSpPr>
          <p:cNvPr id="8"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9"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0"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2"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
        <p:nvSpPr>
          <p:cNvPr id="4" name="TextBox 3"/>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5" name="TextBox 14"/>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1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0100 UTC</a:t>
            </a:r>
          </a:p>
          <a:p>
            <a:r>
              <a:rPr lang="en-US" sz="2800" b="1" dirty="0" smtClean="0">
                <a:solidFill>
                  <a:srgbClr val="0000FF"/>
                </a:solidFill>
              </a:rPr>
              <a:t>13 May 2014</a:t>
            </a:r>
            <a:endParaRPr lang="en-US" sz="2800" b="1" dirty="0">
              <a:solidFill>
                <a:srgbClr val="0000FF"/>
              </a:solidFill>
            </a:endParaRPr>
          </a:p>
        </p:txBody>
      </p:sp>
    </p:spTree>
    <p:extLst>
      <p:ext uri="{BB962C8B-B14F-4D97-AF65-F5344CB8AC3E}">
        <p14:creationId xmlns:p14="http://schemas.microsoft.com/office/powerpoint/2010/main" val="2468913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内容占位符 3"/>
          <p:cNvPicPr preferRelativeResize="0">
            <a:picLocks noGrp="1"/>
          </p:cNvPicPr>
          <p:nvPr>
            <p:ph idx="1"/>
          </p:nvPr>
        </p:nvPicPr>
        <p:blipFill rotWithShape="1">
          <a:blip r:embed="rId2">
            <a:extLst>
              <a:ext uri="{28A0092B-C50C-407E-A947-70E740481C1C}">
                <a14:useLocalDpi xmlns:a14="http://schemas.microsoft.com/office/drawing/2010/main" val="0"/>
              </a:ext>
            </a:extLst>
          </a:blip>
          <a:srcRect l="10600" t="28817" r="11824" b="11712"/>
          <a:stretch/>
        </p:blipFill>
        <p:spPr>
          <a:xfrm>
            <a:off x="174334" y="948968"/>
            <a:ext cx="2988000" cy="2430000"/>
          </a:xfrm>
        </p:spPr>
      </p:pic>
      <p:pic>
        <p:nvPicPr>
          <p:cNvPr id="5" name="图片 4"/>
          <p:cNvPicPr preferRelativeResize="0">
            <a:picLocks/>
          </p:cNvPicPr>
          <p:nvPr/>
        </p:nvPicPr>
        <p:blipFill rotWithShape="1">
          <a:blip r:embed="rId3">
            <a:extLst>
              <a:ext uri="{28A0092B-C50C-407E-A947-70E740481C1C}">
                <a14:useLocalDpi xmlns:a14="http://schemas.microsoft.com/office/drawing/2010/main" val="0"/>
              </a:ext>
            </a:extLst>
          </a:blip>
          <a:srcRect l="10610" t="28889" r="12154" b="12499"/>
          <a:stretch/>
        </p:blipFill>
        <p:spPr>
          <a:xfrm>
            <a:off x="3175034" y="919255"/>
            <a:ext cx="2988000" cy="2430000"/>
          </a:xfrm>
          <a:prstGeom prst="rect">
            <a:avLst/>
          </a:prstGeom>
        </p:spPr>
      </p:pic>
      <p:pic>
        <p:nvPicPr>
          <p:cNvPr id="6" name="图片 5"/>
          <p:cNvPicPr preferRelativeResize="0">
            <a:picLocks/>
          </p:cNvPicPr>
          <p:nvPr/>
        </p:nvPicPr>
        <p:blipFill rotWithShape="1">
          <a:blip r:embed="rId4">
            <a:extLst>
              <a:ext uri="{28A0092B-C50C-407E-A947-70E740481C1C}">
                <a14:useLocalDpi xmlns:a14="http://schemas.microsoft.com/office/drawing/2010/main" val="0"/>
              </a:ext>
            </a:extLst>
          </a:blip>
          <a:srcRect l="5249" t="16497" r="-55" b="-152"/>
          <a:stretch/>
        </p:blipFill>
        <p:spPr>
          <a:xfrm>
            <a:off x="6161790" y="2489200"/>
            <a:ext cx="2988000" cy="2430000"/>
          </a:xfrm>
          <a:prstGeom prst="rect">
            <a:avLst/>
          </a:prstGeom>
        </p:spPr>
      </p:pic>
      <p:pic>
        <p:nvPicPr>
          <p:cNvPr id="7" name="图片 6"/>
          <p:cNvPicPr preferRelativeResize="0">
            <a:picLocks/>
          </p:cNvPicPr>
          <p:nvPr/>
        </p:nvPicPr>
        <p:blipFill rotWithShape="1">
          <a:blip r:embed="rId5">
            <a:extLst>
              <a:ext uri="{28A0092B-C50C-407E-A947-70E740481C1C}">
                <a14:useLocalDpi xmlns:a14="http://schemas.microsoft.com/office/drawing/2010/main" val="0"/>
              </a:ext>
            </a:extLst>
          </a:blip>
          <a:srcRect l="5555" t="18474"/>
          <a:stretch/>
        </p:blipFill>
        <p:spPr>
          <a:xfrm>
            <a:off x="3149635" y="3543300"/>
            <a:ext cx="2988000" cy="2430000"/>
          </a:xfrm>
          <a:prstGeom prst="rect">
            <a:avLst/>
          </a:prstGeom>
        </p:spPr>
      </p:pic>
      <p:pic>
        <p:nvPicPr>
          <p:cNvPr id="8" name="图片 7"/>
          <p:cNvPicPr preferRelativeResize="0">
            <a:picLocks/>
          </p:cNvPicPr>
          <p:nvPr/>
        </p:nvPicPr>
        <p:blipFill rotWithShape="1">
          <a:blip r:embed="rId6">
            <a:extLst>
              <a:ext uri="{28A0092B-C50C-407E-A947-70E740481C1C}">
                <a14:useLocalDpi xmlns:a14="http://schemas.microsoft.com/office/drawing/2010/main" val="0"/>
              </a:ext>
            </a:extLst>
          </a:blip>
          <a:srcRect l="10867" t="28889" r="11897" b="12222"/>
          <a:stretch/>
        </p:blipFill>
        <p:spPr>
          <a:xfrm>
            <a:off x="149134" y="3590290"/>
            <a:ext cx="2988000" cy="2430000"/>
          </a:xfrm>
          <a:prstGeom prst="rect">
            <a:avLst/>
          </a:prstGeom>
        </p:spPr>
      </p:pic>
      <p:sp>
        <p:nvSpPr>
          <p:cNvPr id="13"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5" name="TextBox 14"/>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2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0200 UTC</a:t>
            </a:r>
          </a:p>
          <a:p>
            <a:r>
              <a:rPr lang="en-US" sz="2800" b="1" dirty="0" smtClean="0">
                <a:solidFill>
                  <a:srgbClr val="0000FF"/>
                </a:solidFill>
              </a:rPr>
              <a:t>13 May 2014</a:t>
            </a:r>
            <a:endParaRPr lang="en-US" sz="2800" b="1" dirty="0">
              <a:solidFill>
                <a:srgbClr val="0000FF"/>
              </a:solidFill>
            </a:endParaRPr>
          </a:p>
        </p:txBody>
      </p:sp>
      <p:sp>
        <p:nvSpPr>
          <p:cNvPr id="16" name="TextBox 15"/>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7"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8"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9"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20"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156925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304800"/>
            <a:ext cx="7772400" cy="685800"/>
          </a:xfrm>
        </p:spPr>
        <p:txBody>
          <a:bodyPr/>
          <a:lstStyle/>
          <a:p>
            <a:r>
              <a:rPr lang="en-US" sz="3200" dirty="0" smtClean="0">
                <a:solidFill>
                  <a:srgbClr val="FF0000"/>
                </a:solidFill>
              </a:rPr>
              <a:t>Within Convective Storms</a:t>
            </a:r>
            <a:endParaRPr lang="en-US" sz="3200" dirty="0">
              <a:solidFill>
                <a:srgbClr val="FF0000"/>
              </a:solidFill>
            </a:endParaRPr>
          </a:p>
        </p:txBody>
      </p:sp>
      <p:sp>
        <p:nvSpPr>
          <p:cNvPr id="2" name="Rectangle 1"/>
          <p:cNvSpPr/>
          <p:nvPr/>
        </p:nvSpPr>
        <p:spPr>
          <a:xfrm>
            <a:off x="748862" y="1371600"/>
            <a:ext cx="7802900" cy="4154984"/>
          </a:xfrm>
          <a:prstGeom prst="rect">
            <a:avLst/>
          </a:prstGeom>
        </p:spPr>
        <p:txBody>
          <a:bodyPr wrap="square">
            <a:spAutoFit/>
          </a:bodyPr>
          <a:lstStyle/>
          <a:p>
            <a:pPr eaLnBrk="0" hangingPunct="0"/>
            <a:r>
              <a:rPr lang="en-US" dirty="0" smtClean="0">
                <a:solidFill>
                  <a:srgbClr val="FF0000"/>
                </a:solidFill>
              </a:rPr>
              <a:t>From </a:t>
            </a:r>
            <a:r>
              <a:rPr lang="en-US" dirty="0" err="1" smtClean="0">
                <a:solidFill>
                  <a:srgbClr val="FF0000"/>
                </a:solidFill>
              </a:rPr>
              <a:t>V</a:t>
            </a:r>
            <a:r>
              <a:rPr lang="en-US" i="1" dirty="0" err="1" smtClean="0">
                <a:solidFill>
                  <a:srgbClr val="FF0000"/>
                </a:solidFill>
              </a:rPr>
              <a:t>r</a:t>
            </a:r>
            <a:r>
              <a:rPr lang="en-US" dirty="0" smtClean="0">
                <a:solidFill>
                  <a:srgbClr val="FF0000"/>
                </a:solidFill>
              </a:rPr>
              <a:t> and </a:t>
            </a:r>
            <a:r>
              <a:rPr lang="en-US" i="1" dirty="0" smtClean="0">
                <a:solidFill>
                  <a:srgbClr val="FF0000"/>
                </a:solidFill>
              </a:rPr>
              <a:t>Z</a:t>
            </a:r>
            <a:r>
              <a:rPr lang="en-US" dirty="0" smtClean="0">
                <a:solidFill>
                  <a:srgbClr val="FF0000"/>
                </a:solidFill>
              </a:rPr>
              <a:t>, </a:t>
            </a:r>
            <a:r>
              <a:rPr lang="en-US" dirty="0" smtClean="0">
                <a:solidFill>
                  <a:srgbClr val="000000"/>
                </a:solidFill>
              </a:rPr>
              <a:t>we</a:t>
            </a:r>
            <a:r>
              <a:rPr lang="en-US" dirty="0" smtClean="0">
                <a:solidFill>
                  <a:srgbClr val="FF0000"/>
                </a:solidFill>
              </a:rPr>
              <a:t> </a:t>
            </a:r>
            <a:r>
              <a:rPr lang="en-US" dirty="0" smtClean="0">
                <a:solidFill>
                  <a:srgbClr val="000000"/>
                </a:solidFill>
              </a:rPr>
              <a:t>need to determine </a:t>
            </a:r>
            <a:r>
              <a:rPr lang="en-US" dirty="0">
                <a:solidFill>
                  <a:srgbClr val="FF0000"/>
                </a:solidFill>
              </a:rPr>
              <a:t>≥</a:t>
            </a:r>
            <a:r>
              <a:rPr lang="en-US" dirty="0" smtClean="0">
                <a:solidFill>
                  <a:srgbClr val="FF0000"/>
                </a:solidFill>
              </a:rPr>
              <a:t>16 state variables </a:t>
            </a:r>
            <a:r>
              <a:rPr lang="en-US" dirty="0" smtClean="0">
                <a:solidFill>
                  <a:srgbClr val="000000"/>
                </a:solidFill>
              </a:rPr>
              <a:t>(when predicting two MP moments):</a:t>
            </a:r>
          </a:p>
          <a:p>
            <a:pPr eaLnBrk="0" hangingPunct="0"/>
            <a:endParaRPr lang="en-US" dirty="0" smtClean="0">
              <a:solidFill>
                <a:srgbClr val="000000"/>
              </a:solidFill>
            </a:endParaRPr>
          </a:p>
          <a:p>
            <a:pPr eaLnBrk="0" hangingPunct="0"/>
            <a:r>
              <a:rPr lang="en-US" i="1" dirty="0" smtClean="0">
                <a:solidFill>
                  <a:srgbClr val="FF0000"/>
                </a:solidFill>
              </a:rPr>
              <a:t>u, v, w, T, p</a:t>
            </a:r>
            <a:r>
              <a:rPr lang="en-US" i="1" dirty="0">
                <a:solidFill>
                  <a:srgbClr val="FF0000"/>
                </a:solidFill>
              </a:rPr>
              <a:t>, q</a:t>
            </a:r>
            <a:r>
              <a:rPr lang="en-US" i="1" baseline="-25000" dirty="0">
                <a:solidFill>
                  <a:srgbClr val="FF0000"/>
                </a:solidFill>
              </a:rPr>
              <a:t>c</a:t>
            </a:r>
            <a:r>
              <a:rPr lang="en-US" i="1" dirty="0">
                <a:solidFill>
                  <a:srgbClr val="FF0000"/>
                </a:solidFill>
              </a:rPr>
              <a:t>, q</a:t>
            </a:r>
            <a:r>
              <a:rPr lang="en-US" i="1" baseline="-25000" dirty="0">
                <a:solidFill>
                  <a:srgbClr val="FF0000"/>
                </a:solidFill>
              </a:rPr>
              <a:t>i</a:t>
            </a:r>
            <a:r>
              <a:rPr lang="en-US" i="1" dirty="0">
                <a:solidFill>
                  <a:srgbClr val="FF0000"/>
                </a:solidFill>
              </a:rPr>
              <a:t>, q</a:t>
            </a:r>
            <a:r>
              <a:rPr lang="en-US" i="1" baseline="-25000" dirty="0" smtClean="0">
                <a:solidFill>
                  <a:srgbClr val="FF0000"/>
                </a:solidFill>
              </a:rPr>
              <a:t>v</a:t>
            </a:r>
            <a:r>
              <a:rPr lang="en-US" dirty="0" smtClean="0">
                <a:solidFill>
                  <a:srgbClr val="FF0000"/>
                </a:solidFill>
              </a:rPr>
              <a:t>, </a:t>
            </a:r>
            <a:r>
              <a:rPr lang="en-US" i="1" dirty="0" err="1" smtClean="0">
                <a:solidFill>
                  <a:srgbClr val="FF0000"/>
                </a:solidFill>
              </a:rPr>
              <a:t>q</a:t>
            </a:r>
            <a:r>
              <a:rPr lang="en-US" i="1" baseline="-25000" dirty="0" err="1" smtClean="0">
                <a:solidFill>
                  <a:srgbClr val="FF0000"/>
                </a:solidFill>
              </a:rPr>
              <a:t>r</a:t>
            </a:r>
            <a:r>
              <a:rPr lang="en-US" i="1" dirty="0" smtClean="0">
                <a:solidFill>
                  <a:srgbClr val="FF0000"/>
                </a:solidFill>
              </a:rPr>
              <a:t>, </a:t>
            </a:r>
            <a:r>
              <a:rPr lang="en-US" i="1" dirty="0" err="1" smtClean="0">
                <a:solidFill>
                  <a:srgbClr val="FF0000"/>
                </a:solidFill>
              </a:rPr>
              <a:t>q</a:t>
            </a:r>
            <a:r>
              <a:rPr lang="en-US" i="1" baseline="-25000" dirty="0" err="1" smtClean="0">
                <a:solidFill>
                  <a:srgbClr val="FF0000"/>
                </a:solidFill>
              </a:rPr>
              <a:t>s</a:t>
            </a:r>
            <a:r>
              <a:rPr lang="en-US" i="1" dirty="0" smtClean="0">
                <a:solidFill>
                  <a:srgbClr val="FF0000"/>
                </a:solidFill>
              </a:rPr>
              <a:t>, </a:t>
            </a:r>
            <a:r>
              <a:rPr lang="en-US" i="1" dirty="0" err="1" smtClean="0">
                <a:solidFill>
                  <a:srgbClr val="FF0000"/>
                </a:solidFill>
              </a:rPr>
              <a:t>q</a:t>
            </a:r>
            <a:r>
              <a:rPr lang="en-US" i="1" baseline="-25000" dirty="0" err="1" smtClean="0">
                <a:solidFill>
                  <a:srgbClr val="FF0000"/>
                </a:solidFill>
              </a:rPr>
              <a:t>h</a:t>
            </a:r>
            <a:r>
              <a:rPr lang="en-US" i="1" baseline="-25000" dirty="0" smtClean="0">
                <a:solidFill>
                  <a:srgbClr val="FF0000"/>
                </a:solidFill>
              </a:rPr>
              <a:t>/g</a:t>
            </a:r>
            <a:r>
              <a:rPr lang="en-US" i="1" dirty="0">
                <a:solidFill>
                  <a:srgbClr val="FF0000"/>
                </a:solidFill>
              </a:rPr>
              <a:t>, </a:t>
            </a:r>
            <a:r>
              <a:rPr lang="en-US" i="1" dirty="0" err="1" smtClean="0">
                <a:solidFill>
                  <a:srgbClr val="FF0000"/>
                </a:solidFill>
              </a:rPr>
              <a:t>N</a:t>
            </a:r>
            <a:r>
              <a:rPr lang="en-US" baseline="-25000" dirty="0" err="1">
                <a:solidFill>
                  <a:srgbClr val="FF0000"/>
                </a:solidFill>
              </a:rPr>
              <a:t>T</a:t>
            </a:r>
            <a:r>
              <a:rPr lang="en-US" baseline="-25000" dirty="0" err="1" smtClean="0">
                <a:solidFill>
                  <a:srgbClr val="FF0000"/>
                </a:solidFill>
              </a:rPr>
              <a:t>c</a:t>
            </a:r>
            <a:r>
              <a:rPr lang="en-US" dirty="0" smtClean="0">
                <a:solidFill>
                  <a:srgbClr val="FF0000"/>
                </a:solidFill>
              </a:rPr>
              <a:t>, </a:t>
            </a:r>
            <a:r>
              <a:rPr lang="en-US" i="1" dirty="0" err="1" smtClean="0">
                <a:solidFill>
                  <a:srgbClr val="FF0000"/>
                </a:solidFill>
              </a:rPr>
              <a:t>N</a:t>
            </a:r>
            <a:r>
              <a:rPr lang="en-US" baseline="-25000" dirty="0" err="1">
                <a:solidFill>
                  <a:srgbClr val="FF0000"/>
                </a:solidFill>
              </a:rPr>
              <a:t>T</a:t>
            </a:r>
            <a:r>
              <a:rPr lang="en-US" baseline="-25000" dirty="0" err="1" smtClean="0">
                <a:solidFill>
                  <a:srgbClr val="FF0000"/>
                </a:solidFill>
              </a:rPr>
              <a:t>i</a:t>
            </a:r>
            <a:r>
              <a:rPr lang="en-US" baseline="-25000" dirty="0" smtClean="0">
                <a:solidFill>
                  <a:srgbClr val="FF0000"/>
                </a:solidFill>
              </a:rPr>
              <a:t>, </a:t>
            </a:r>
            <a:r>
              <a:rPr lang="en-US" i="1" dirty="0" err="1" smtClean="0">
                <a:solidFill>
                  <a:srgbClr val="FF0000"/>
                </a:solidFill>
              </a:rPr>
              <a:t>N</a:t>
            </a:r>
            <a:r>
              <a:rPr lang="en-US" i="1" baseline="-25000" dirty="0" err="1">
                <a:solidFill>
                  <a:srgbClr val="FF0000"/>
                </a:solidFill>
              </a:rPr>
              <a:t>T</a:t>
            </a:r>
            <a:r>
              <a:rPr lang="en-US" i="1" baseline="-25000" dirty="0" err="1" smtClean="0">
                <a:solidFill>
                  <a:srgbClr val="FF0000"/>
                </a:solidFill>
              </a:rPr>
              <a:t>r</a:t>
            </a:r>
            <a:r>
              <a:rPr lang="en-US" i="1" dirty="0" smtClean="0">
                <a:solidFill>
                  <a:srgbClr val="FF0000"/>
                </a:solidFill>
              </a:rPr>
              <a:t>, N</a:t>
            </a:r>
            <a:r>
              <a:rPr lang="en-US" baseline="-25000" dirty="0">
                <a:solidFill>
                  <a:srgbClr val="FF0000"/>
                </a:solidFill>
              </a:rPr>
              <a:t>T</a:t>
            </a:r>
            <a:r>
              <a:rPr lang="en-US" baseline="-25000" dirty="0" smtClean="0">
                <a:solidFill>
                  <a:srgbClr val="FF0000"/>
                </a:solidFill>
              </a:rPr>
              <a:t>s</a:t>
            </a:r>
            <a:r>
              <a:rPr lang="en-US" dirty="0" smtClean="0">
                <a:solidFill>
                  <a:srgbClr val="FF0000"/>
                </a:solidFill>
              </a:rPr>
              <a:t>, </a:t>
            </a:r>
            <a:r>
              <a:rPr lang="en-US" i="1" dirty="0" err="1" smtClean="0">
                <a:solidFill>
                  <a:srgbClr val="FF0000"/>
                </a:solidFill>
              </a:rPr>
              <a:t>N</a:t>
            </a:r>
            <a:r>
              <a:rPr lang="en-US" baseline="-25000" dirty="0" err="1">
                <a:solidFill>
                  <a:srgbClr val="FF0000"/>
                </a:solidFill>
              </a:rPr>
              <a:t>T</a:t>
            </a:r>
            <a:r>
              <a:rPr lang="en-US" baseline="-25000" dirty="0" err="1" smtClean="0">
                <a:solidFill>
                  <a:srgbClr val="FF0000"/>
                </a:solidFill>
              </a:rPr>
              <a:t>h</a:t>
            </a:r>
            <a:r>
              <a:rPr lang="en-US" baseline="-25000" dirty="0" smtClean="0">
                <a:solidFill>
                  <a:srgbClr val="FF0000"/>
                </a:solidFill>
              </a:rPr>
              <a:t>/g</a:t>
            </a:r>
            <a:r>
              <a:rPr lang="en-US" dirty="0" smtClean="0">
                <a:solidFill>
                  <a:srgbClr val="FF0000"/>
                </a:solidFill>
              </a:rPr>
              <a:t>, etc.   </a:t>
            </a:r>
          </a:p>
          <a:p>
            <a:pPr eaLnBrk="0" hangingPunct="0"/>
            <a:endParaRPr lang="en-US" dirty="0">
              <a:solidFill>
                <a:srgbClr val="FF0000"/>
              </a:solidFill>
            </a:endParaRPr>
          </a:p>
          <a:p>
            <a:pPr eaLnBrk="0" hangingPunct="0"/>
            <a:r>
              <a:rPr lang="en-US" dirty="0">
                <a:solidFill>
                  <a:srgbClr val="FF0000"/>
                </a:solidFill>
              </a:rPr>
              <a:t>w</a:t>
            </a:r>
            <a:r>
              <a:rPr lang="en-US" dirty="0" smtClean="0">
                <a:solidFill>
                  <a:srgbClr val="FF0000"/>
                </a:solidFill>
              </a:rPr>
              <a:t>here </a:t>
            </a:r>
            <a:r>
              <a:rPr lang="en-US" i="1" dirty="0" smtClean="0">
                <a:solidFill>
                  <a:srgbClr val="FF0000"/>
                </a:solidFill>
              </a:rPr>
              <a:t>N</a:t>
            </a:r>
            <a:r>
              <a:rPr lang="en-US" i="1" baseline="-25000" dirty="0" smtClean="0">
                <a:solidFill>
                  <a:srgbClr val="FF0000"/>
                </a:solidFill>
              </a:rPr>
              <a:t>T</a:t>
            </a:r>
            <a:r>
              <a:rPr lang="en-US" i="1" dirty="0" smtClean="0">
                <a:solidFill>
                  <a:srgbClr val="FF0000"/>
                </a:solidFill>
              </a:rPr>
              <a:t> </a:t>
            </a:r>
            <a:r>
              <a:rPr lang="en-US" dirty="0" smtClean="0">
                <a:solidFill>
                  <a:srgbClr val="FF0000"/>
                </a:solidFill>
              </a:rPr>
              <a:t>is total number concentration.</a:t>
            </a:r>
          </a:p>
          <a:p>
            <a:pPr eaLnBrk="0" hangingPunct="0"/>
            <a:endParaRPr lang="en-US" dirty="0" smtClean="0">
              <a:solidFill>
                <a:srgbClr val="FF0000"/>
              </a:solidFill>
            </a:endParaRPr>
          </a:p>
          <a:p>
            <a:pPr eaLnBrk="0" hangingPunct="0"/>
            <a:r>
              <a:rPr lang="en-US" dirty="0" smtClean="0">
                <a:solidFill>
                  <a:srgbClr val="000000"/>
                </a:solidFill>
              </a:rPr>
              <a:t>The </a:t>
            </a:r>
            <a:r>
              <a:rPr lang="en-US" dirty="0">
                <a:solidFill>
                  <a:srgbClr val="000000"/>
                </a:solidFill>
              </a:rPr>
              <a:t>p</a:t>
            </a:r>
            <a:r>
              <a:rPr lang="en-US" dirty="0" smtClean="0">
                <a:solidFill>
                  <a:srgbClr val="000000"/>
                </a:solidFill>
              </a:rPr>
              <a:t>roblem is severely </a:t>
            </a:r>
            <a:r>
              <a:rPr lang="en-US" dirty="0" smtClean="0">
                <a:solidFill>
                  <a:srgbClr val="FF0000"/>
                </a:solidFill>
              </a:rPr>
              <a:t>under-determined! </a:t>
            </a:r>
          </a:p>
          <a:p>
            <a:pPr eaLnBrk="0" hangingPunct="0"/>
            <a:endParaRPr lang="en-US" dirty="0">
              <a:solidFill>
                <a:srgbClr val="FF0000"/>
              </a:solidFill>
            </a:endParaRPr>
          </a:p>
          <a:p>
            <a:pPr eaLnBrk="0" hangingPunct="0"/>
            <a:r>
              <a:rPr lang="en-US" dirty="0" smtClean="0">
                <a:solidFill>
                  <a:srgbClr val="FF0000"/>
                </a:solidFill>
              </a:rPr>
              <a:t>3DVar by itself is incapable to analyzing so many variables - Need help </a:t>
            </a:r>
            <a:r>
              <a:rPr lang="en-US" dirty="0" smtClean="0">
                <a:solidFill>
                  <a:srgbClr val="000000"/>
                </a:solidFill>
              </a:rPr>
              <a:t>from physical constraints, e.g., a numerical model</a:t>
            </a:r>
            <a:r>
              <a:rPr lang="en-US" sz="2000" dirty="0" smtClean="0">
                <a:solidFill>
                  <a:srgbClr val="000000"/>
                </a:solidFill>
              </a:rPr>
              <a:t>.</a:t>
            </a:r>
            <a:endParaRPr lang="en-US" sz="2000" dirty="0">
              <a:solidFill>
                <a:srgbClr val="000000"/>
              </a:solidFill>
            </a:endParaRPr>
          </a:p>
        </p:txBody>
      </p:sp>
    </p:spTree>
    <p:extLst>
      <p:ext uri="{BB962C8B-B14F-4D97-AF65-F5344CB8AC3E}">
        <p14:creationId xmlns:p14="http://schemas.microsoft.com/office/powerpoint/2010/main" val="1105284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referRelativeResize="0">
            <a:picLocks/>
          </p:cNvPicPr>
          <p:nvPr/>
        </p:nvPicPr>
        <p:blipFill rotWithShape="1">
          <a:blip r:embed="rId3">
            <a:extLst>
              <a:ext uri="{28A0092B-C50C-407E-A947-70E740481C1C}">
                <a14:useLocalDpi xmlns:a14="http://schemas.microsoft.com/office/drawing/2010/main" val="0"/>
              </a:ext>
            </a:extLst>
          </a:blip>
          <a:srcRect l="10525" t="28333" r="12583" b="12037"/>
          <a:stretch/>
        </p:blipFill>
        <p:spPr>
          <a:xfrm>
            <a:off x="175941" y="948548"/>
            <a:ext cx="2988000" cy="2412000"/>
          </a:xfrm>
          <a:prstGeom prst="rect">
            <a:avLst/>
          </a:prstGeom>
        </p:spPr>
      </p:pic>
      <p:pic>
        <p:nvPicPr>
          <p:cNvPr id="5" name="图片 4"/>
          <p:cNvPicPr preferRelativeResize="0">
            <a:picLocks/>
          </p:cNvPicPr>
          <p:nvPr/>
        </p:nvPicPr>
        <p:blipFill rotWithShape="1">
          <a:blip r:embed="rId4">
            <a:extLst>
              <a:ext uri="{28A0092B-C50C-407E-A947-70E740481C1C}">
                <a14:useLocalDpi xmlns:a14="http://schemas.microsoft.com/office/drawing/2010/main" val="0"/>
              </a:ext>
            </a:extLst>
          </a:blip>
          <a:srcRect l="10353" t="28334" r="12069" b="12592"/>
          <a:stretch/>
        </p:blipFill>
        <p:spPr>
          <a:xfrm>
            <a:off x="3162301" y="901700"/>
            <a:ext cx="2988000" cy="2412000"/>
          </a:xfrm>
          <a:prstGeom prst="rect">
            <a:avLst/>
          </a:prstGeom>
        </p:spPr>
      </p:pic>
      <p:pic>
        <p:nvPicPr>
          <p:cNvPr id="6" name="图片 5"/>
          <p:cNvPicPr preferRelativeResize="0">
            <a:picLocks/>
          </p:cNvPicPr>
          <p:nvPr/>
        </p:nvPicPr>
        <p:blipFill rotWithShape="1">
          <a:blip r:embed="rId5">
            <a:extLst>
              <a:ext uri="{28A0092B-C50C-407E-A947-70E740481C1C}">
                <a14:useLocalDpi xmlns:a14="http://schemas.microsoft.com/office/drawing/2010/main" val="0"/>
              </a:ext>
            </a:extLst>
          </a:blip>
          <a:srcRect l="5714" t="18072"/>
          <a:stretch/>
        </p:blipFill>
        <p:spPr>
          <a:xfrm>
            <a:off x="6159500" y="2514600"/>
            <a:ext cx="2988000" cy="2412000"/>
          </a:xfrm>
          <a:prstGeom prst="rect">
            <a:avLst/>
          </a:prstGeom>
        </p:spPr>
      </p:pic>
      <p:pic>
        <p:nvPicPr>
          <p:cNvPr id="7" name="图片 6"/>
          <p:cNvPicPr preferRelativeResize="0">
            <a:picLocks/>
          </p:cNvPicPr>
          <p:nvPr/>
        </p:nvPicPr>
        <p:blipFill rotWithShape="1">
          <a:blip r:embed="rId6">
            <a:extLst>
              <a:ext uri="{28A0092B-C50C-407E-A947-70E740481C1C}">
                <a14:useLocalDpi xmlns:a14="http://schemas.microsoft.com/office/drawing/2010/main" val="0"/>
              </a:ext>
            </a:extLst>
          </a:blip>
          <a:srcRect l="5873" t="18273"/>
          <a:stretch/>
        </p:blipFill>
        <p:spPr>
          <a:xfrm>
            <a:off x="3149601" y="3543300"/>
            <a:ext cx="2988000" cy="2412000"/>
          </a:xfrm>
          <a:prstGeom prst="rect">
            <a:avLst/>
          </a:prstGeom>
        </p:spPr>
      </p:pic>
      <p:pic>
        <p:nvPicPr>
          <p:cNvPr id="8" name="图片 7"/>
          <p:cNvPicPr preferRelativeResize="0">
            <a:picLocks/>
          </p:cNvPicPr>
          <p:nvPr/>
        </p:nvPicPr>
        <p:blipFill rotWithShape="1">
          <a:blip r:embed="rId7">
            <a:extLst>
              <a:ext uri="{28A0092B-C50C-407E-A947-70E740481C1C}">
                <a14:useLocalDpi xmlns:a14="http://schemas.microsoft.com/office/drawing/2010/main" val="0"/>
              </a:ext>
            </a:extLst>
          </a:blip>
          <a:srcRect l="10352" t="29074" r="12240" b="12222"/>
          <a:stretch/>
        </p:blipFill>
        <p:spPr>
          <a:xfrm>
            <a:off x="127000" y="3581400"/>
            <a:ext cx="2988000" cy="2412000"/>
          </a:xfrm>
          <a:prstGeom prst="rect">
            <a:avLst/>
          </a:prstGeom>
        </p:spPr>
      </p:pic>
      <p:sp>
        <p:nvSpPr>
          <p:cNvPr id="13"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5" name="TextBox 14"/>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3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0300 UTC</a:t>
            </a:r>
          </a:p>
          <a:p>
            <a:r>
              <a:rPr lang="en-US" sz="2800" b="1" dirty="0" smtClean="0">
                <a:solidFill>
                  <a:srgbClr val="0000FF"/>
                </a:solidFill>
              </a:rPr>
              <a:t>13 May 2014</a:t>
            </a:r>
            <a:endParaRPr lang="en-US" sz="2800" b="1" dirty="0">
              <a:solidFill>
                <a:srgbClr val="0000FF"/>
              </a:solidFill>
            </a:endParaRPr>
          </a:p>
        </p:txBody>
      </p:sp>
      <p:sp>
        <p:nvSpPr>
          <p:cNvPr id="16" name="TextBox 15"/>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7"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8"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9"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20"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28489877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3">
            <a:extLst>
              <a:ext uri="{28A0092B-C50C-407E-A947-70E740481C1C}">
                <a14:useLocalDpi xmlns:a14="http://schemas.microsoft.com/office/drawing/2010/main" val="0"/>
              </a:ext>
            </a:extLst>
          </a:blip>
          <a:srcRect l="10525" t="28518" r="12411" b="12407"/>
          <a:stretch/>
        </p:blipFill>
        <p:spPr>
          <a:xfrm>
            <a:off x="165100" y="952500"/>
            <a:ext cx="2988000" cy="2412000"/>
          </a:xfrm>
          <a:prstGeom prst="rect">
            <a:avLst/>
          </a:prstGeom>
        </p:spPr>
      </p:pic>
      <p:pic>
        <p:nvPicPr>
          <p:cNvPr id="3" name="图片 2"/>
          <p:cNvPicPr preferRelativeResize="0">
            <a:picLocks/>
          </p:cNvPicPr>
          <p:nvPr/>
        </p:nvPicPr>
        <p:blipFill rotWithShape="1">
          <a:blip r:embed="rId4">
            <a:extLst>
              <a:ext uri="{28A0092B-C50C-407E-A947-70E740481C1C}">
                <a14:useLocalDpi xmlns:a14="http://schemas.microsoft.com/office/drawing/2010/main" val="0"/>
              </a:ext>
            </a:extLst>
          </a:blip>
          <a:srcRect l="10696" t="28704" r="12069" b="12222"/>
          <a:stretch/>
        </p:blipFill>
        <p:spPr>
          <a:xfrm>
            <a:off x="3187700" y="952500"/>
            <a:ext cx="2988000" cy="2412000"/>
          </a:xfrm>
          <a:prstGeom prst="rect">
            <a:avLst/>
          </a:prstGeom>
        </p:spPr>
      </p:pic>
      <p:pic>
        <p:nvPicPr>
          <p:cNvPr id="4" name="图片 3"/>
          <p:cNvPicPr preferRelativeResize="0">
            <a:picLocks/>
          </p:cNvPicPr>
          <p:nvPr/>
        </p:nvPicPr>
        <p:blipFill rotWithShape="1">
          <a:blip r:embed="rId5">
            <a:extLst>
              <a:ext uri="{28A0092B-C50C-407E-A947-70E740481C1C}">
                <a14:useLocalDpi xmlns:a14="http://schemas.microsoft.com/office/drawing/2010/main" val="0"/>
              </a:ext>
            </a:extLst>
          </a:blip>
          <a:srcRect l="5397" t="18072"/>
          <a:stretch/>
        </p:blipFill>
        <p:spPr>
          <a:xfrm>
            <a:off x="6146801" y="2514600"/>
            <a:ext cx="2988000" cy="2412000"/>
          </a:xfrm>
          <a:prstGeom prst="rect">
            <a:avLst/>
          </a:prstGeom>
        </p:spPr>
      </p:pic>
      <p:pic>
        <p:nvPicPr>
          <p:cNvPr id="5" name="图片 4"/>
          <p:cNvPicPr preferRelativeResize="0">
            <a:picLocks/>
          </p:cNvPicPr>
          <p:nvPr/>
        </p:nvPicPr>
        <p:blipFill rotWithShape="1">
          <a:blip r:embed="rId6">
            <a:extLst>
              <a:ext uri="{28A0092B-C50C-407E-A947-70E740481C1C}">
                <a14:useLocalDpi xmlns:a14="http://schemas.microsoft.com/office/drawing/2010/main" val="0"/>
              </a:ext>
            </a:extLst>
          </a:blip>
          <a:srcRect l="5555" t="18072"/>
          <a:stretch/>
        </p:blipFill>
        <p:spPr>
          <a:xfrm>
            <a:off x="3130550" y="3530600"/>
            <a:ext cx="2988000" cy="2412000"/>
          </a:xfrm>
          <a:prstGeom prst="rect">
            <a:avLst/>
          </a:prstGeom>
        </p:spPr>
      </p:pic>
      <p:pic>
        <p:nvPicPr>
          <p:cNvPr id="6" name="图片 5"/>
          <p:cNvPicPr preferRelativeResize="0">
            <a:picLocks/>
          </p:cNvPicPr>
          <p:nvPr/>
        </p:nvPicPr>
        <p:blipFill rotWithShape="1">
          <a:blip r:embed="rId7">
            <a:extLst>
              <a:ext uri="{28A0092B-C50C-407E-A947-70E740481C1C}">
                <a14:useLocalDpi xmlns:a14="http://schemas.microsoft.com/office/drawing/2010/main" val="0"/>
              </a:ext>
            </a:extLst>
          </a:blip>
          <a:srcRect l="10524" t="28148" r="11897" b="12037"/>
          <a:stretch/>
        </p:blipFill>
        <p:spPr>
          <a:xfrm>
            <a:off x="139700" y="3606800"/>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4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0400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4114015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3">
            <a:extLst>
              <a:ext uri="{28A0092B-C50C-407E-A947-70E740481C1C}">
                <a14:useLocalDpi xmlns:a14="http://schemas.microsoft.com/office/drawing/2010/main" val="0"/>
              </a:ext>
            </a:extLst>
          </a:blip>
          <a:srcRect l="10696" t="28518" r="12069" b="12407"/>
          <a:stretch/>
        </p:blipFill>
        <p:spPr>
          <a:xfrm>
            <a:off x="173685" y="922132"/>
            <a:ext cx="2988000" cy="2412000"/>
          </a:xfrm>
          <a:prstGeom prst="rect">
            <a:avLst/>
          </a:prstGeom>
        </p:spPr>
      </p:pic>
      <p:pic>
        <p:nvPicPr>
          <p:cNvPr id="3" name="图片 2"/>
          <p:cNvPicPr preferRelativeResize="0">
            <a:picLocks/>
          </p:cNvPicPr>
          <p:nvPr/>
        </p:nvPicPr>
        <p:blipFill rotWithShape="1">
          <a:blip r:embed="rId4">
            <a:extLst>
              <a:ext uri="{28A0092B-C50C-407E-A947-70E740481C1C}">
                <a14:useLocalDpi xmlns:a14="http://schemas.microsoft.com/office/drawing/2010/main" val="0"/>
              </a:ext>
            </a:extLst>
          </a:blip>
          <a:srcRect l="10352" t="28889" r="12413" b="12037"/>
          <a:stretch/>
        </p:blipFill>
        <p:spPr>
          <a:xfrm>
            <a:off x="3149600" y="946150"/>
            <a:ext cx="2988000" cy="2412000"/>
          </a:xfrm>
          <a:prstGeom prst="rect">
            <a:avLst/>
          </a:prstGeom>
        </p:spPr>
      </p:pic>
      <p:pic>
        <p:nvPicPr>
          <p:cNvPr id="4" name="图片 3"/>
          <p:cNvPicPr preferRelativeResize="0">
            <a:picLocks/>
          </p:cNvPicPr>
          <p:nvPr/>
        </p:nvPicPr>
        <p:blipFill rotWithShape="1">
          <a:blip r:embed="rId5">
            <a:extLst>
              <a:ext uri="{28A0092B-C50C-407E-A947-70E740481C1C}">
                <a14:useLocalDpi xmlns:a14="http://schemas.microsoft.com/office/drawing/2010/main" val="0"/>
              </a:ext>
            </a:extLst>
          </a:blip>
          <a:srcRect l="5079" t="18072" r="316" b="-200"/>
          <a:stretch/>
        </p:blipFill>
        <p:spPr>
          <a:xfrm>
            <a:off x="6143336" y="2527300"/>
            <a:ext cx="2988000" cy="2412000"/>
          </a:xfrm>
          <a:prstGeom prst="rect">
            <a:avLst/>
          </a:prstGeom>
        </p:spPr>
      </p:pic>
      <p:pic>
        <p:nvPicPr>
          <p:cNvPr id="5" name="图片 4"/>
          <p:cNvPicPr preferRelativeResize="0">
            <a:picLocks/>
          </p:cNvPicPr>
          <p:nvPr/>
        </p:nvPicPr>
        <p:blipFill rotWithShape="1">
          <a:blip r:embed="rId6">
            <a:extLst>
              <a:ext uri="{28A0092B-C50C-407E-A947-70E740481C1C}">
                <a14:useLocalDpi xmlns:a14="http://schemas.microsoft.com/office/drawing/2010/main" val="0"/>
              </a:ext>
            </a:extLst>
          </a:blip>
          <a:srcRect l="5238" t="18474"/>
          <a:stretch/>
        </p:blipFill>
        <p:spPr>
          <a:xfrm>
            <a:off x="3124200" y="3543300"/>
            <a:ext cx="2988000" cy="2412000"/>
          </a:xfrm>
          <a:prstGeom prst="rect">
            <a:avLst/>
          </a:prstGeom>
        </p:spPr>
      </p:pic>
      <p:pic>
        <p:nvPicPr>
          <p:cNvPr id="6" name="图片 5"/>
          <p:cNvPicPr preferRelativeResize="0">
            <a:picLocks/>
          </p:cNvPicPr>
          <p:nvPr/>
        </p:nvPicPr>
        <p:blipFill rotWithShape="1">
          <a:blip r:embed="rId7">
            <a:extLst>
              <a:ext uri="{28A0092B-C50C-407E-A947-70E740481C1C}">
                <a14:useLocalDpi xmlns:a14="http://schemas.microsoft.com/office/drawing/2010/main" val="0"/>
              </a:ext>
            </a:extLst>
          </a:blip>
          <a:srcRect l="10524" t="28704" r="11554" b="12037"/>
          <a:stretch/>
        </p:blipFill>
        <p:spPr>
          <a:xfrm>
            <a:off x="121490" y="3606800"/>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5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0500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088262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352" t="28889" r="12411" b="12037"/>
          <a:stretch/>
        </p:blipFill>
        <p:spPr>
          <a:xfrm>
            <a:off x="165167" y="956874"/>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524" t="28889" r="12240" b="12407"/>
          <a:stretch/>
        </p:blipFill>
        <p:spPr>
          <a:xfrm>
            <a:off x="3158800" y="938899"/>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714" t="18273"/>
          <a:stretch/>
        </p:blipFill>
        <p:spPr>
          <a:xfrm>
            <a:off x="6159500" y="2527741"/>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555" t="18273"/>
          <a:stretch/>
        </p:blipFill>
        <p:spPr>
          <a:xfrm>
            <a:off x="3149546" y="3550091"/>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0352" t="28518" r="12068" b="12222"/>
          <a:stretch/>
        </p:blipFill>
        <p:spPr>
          <a:xfrm>
            <a:off x="109057" y="3599891"/>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6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0600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2169799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181" t="29259" r="12412" b="12408"/>
          <a:stretch/>
        </p:blipFill>
        <p:spPr>
          <a:xfrm>
            <a:off x="147580" y="934994"/>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695" t="28704" r="12240" b="12222"/>
          <a:stretch/>
        </p:blipFill>
        <p:spPr>
          <a:xfrm>
            <a:off x="3177507" y="934450"/>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396" t="17871" r="-476"/>
          <a:stretch/>
        </p:blipFill>
        <p:spPr>
          <a:xfrm>
            <a:off x="6145977" y="2533016"/>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714" t="18273"/>
          <a:stretch/>
        </p:blipFill>
        <p:spPr>
          <a:xfrm>
            <a:off x="3136404" y="3557238"/>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0353" t="28518" r="12240" b="12407"/>
          <a:stretch/>
        </p:blipFill>
        <p:spPr>
          <a:xfrm>
            <a:off x="109480" y="3595338"/>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7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0700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498241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867" t="29259" r="12240" b="12408"/>
          <a:stretch/>
        </p:blipFill>
        <p:spPr>
          <a:xfrm>
            <a:off x="179220" y="946001"/>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696" t="28704" r="12411" b="12037"/>
          <a:stretch/>
        </p:blipFill>
        <p:spPr>
          <a:xfrm>
            <a:off x="3179920" y="951702"/>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238" t="18072"/>
          <a:stretch/>
        </p:blipFill>
        <p:spPr>
          <a:xfrm>
            <a:off x="6143259" y="2533016"/>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397" t="18273"/>
          <a:stretch/>
        </p:blipFill>
        <p:spPr>
          <a:xfrm>
            <a:off x="3129859" y="3542801"/>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0524" t="28518" r="12412" b="12037"/>
          <a:stretch/>
        </p:blipFill>
        <p:spPr>
          <a:xfrm>
            <a:off x="141120" y="3593601"/>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8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0800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77407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3">
            <a:extLst>
              <a:ext uri="{28A0092B-C50C-407E-A947-70E740481C1C}">
                <a14:useLocalDpi xmlns:a14="http://schemas.microsoft.com/office/drawing/2010/main" val="0"/>
              </a:ext>
            </a:extLst>
          </a:blip>
          <a:srcRect l="10353" t="28148" r="12240" b="12593"/>
          <a:stretch/>
        </p:blipFill>
        <p:spPr>
          <a:xfrm>
            <a:off x="147260" y="925776"/>
            <a:ext cx="2988000" cy="2412000"/>
          </a:xfrm>
          <a:prstGeom prst="rect">
            <a:avLst/>
          </a:prstGeom>
        </p:spPr>
      </p:pic>
      <p:pic>
        <p:nvPicPr>
          <p:cNvPr id="3" name="图片 2"/>
          <p:cNvPicPr preferRelativeResize="0">
            <a:picLocks/>
          </p:cNvPicPr>
          <p:nvPr/>
        </p:nvPicPr>
        <p:blipFill rotWithShape="1">
          <a:blip r:embed="rId4">
            <a:extLst>
              <a:ext uri="{28A0092B-C50C-407E-A947-70E740481C1C}">
                <a14:useLocalDpi xmlns:a14="http://schemas.microsoft.com/office/drawing/2010/main" val="0"/>
              </a:ext>
            </a:extLst>
          </a:blip>
          <a:srcRect l="11039" t="29074" r="12412" b="11852"/>
          <a:stretch/>
        </p:blipFill>
        <p:spPr>
          <a:xfrm>
            <a:off x="3173360" y="951176"/>
            <a:ext cx="2988000" cy="2412000"/>
          </a:xfrm>
          <a:prstGeom prst="rect">
            <a:avLst/>
          </a:prstGeom>
        </p:spPr>
      </p:pic>
      <p:pic>
        <p:nvPicPr>
          <p:cNvPr id="4" name="图片 3"/>
          <p:cNvPicPr preferRelativeResize="0">
            <a:picLocks/>
          </p:cNvPicPr>
          <p:nvPr/>
        </p:nvPicPr>
        <p:blipFill rotWithShape="1">
          <a:blip r:embed="rId5">
            <a:extLst>
              <a:ext uri="{28A0092B-C50C-407E-A947-70E740481C1C}">
                <a14:useLocalDpi xmlns:a14="http://schemas.microsoft.com/office/drawing/2010/main" val="0"/>
              </a:ext>
            </a:extLst>
          </a:blip>
          <a:srcRect l="5397" t="17671"/>
          <a:stretch/>
        </p:blipFill>
        <p:spPr>
          <a:xfrm>
            <a:off x="6161360" y="2520316"/>
            <a:ext cx="2988000" cy="2412000"/>
          </a:xfrm>
          <a:prstGeom prst="rect">
            <a:avLst/>
          </a:prstGeom>
        </p:spPr>
      </p:pic>
      <p:pic>
        <p:nvPicPr>
          <p:cNvPr id="5" name="图片 4"/>
          <p:cNvPicPr preferRelativeResize="0">
            <a:picLocks/>
          </p:cNvPicPr>
          <p:nvPr/>
        </p:nvPicPr>
        <p:blipFill rotWithShape="1">
          <a:blip r:embed="rId6">
            <a:extLst>
              <a:ext uri="{28A0092B-C50C-407E-A947-70E740481C1C}">
                <a14:useLocalDpi xmlns:a14="http://schemas.microsoft.com/office/drawing/2010/main" val="0"/>
              </a:ext>
            </a:extLst>
          </a:blip>
          <a:srcRect l="5397" t="18072" r="-1"/>
          <a:stretch/>
        </p:blipFill>
        <p:spPr>
          <a:xfrm>
            <a:off x="3122560" y="3543300"/>
            <a:ext cx="2988000" cy="2412000"/>
          </a:xfrm>
          <a:prstGeom prst="rect">
            <a:avLst/>
          </a:prstGeom>
        </p:spPr>
      </p:pic>
      <p:pic>
        <p:nvPicPr>
          <p:cNvPr id="6" name="图片 5"/>
          <p:cNvPicPr preferRelativeResize="0">
            <a:picLocks/>
          </p:cNvPicPr>
          <p:nvPr/>
        </p:nvPicPr>
        <p:blipFill rotWithShape="1">
          <a:blip r:embed="rId7">
            <a:extLst>
              <a:ext uri="{28A0092B-C50C-407E-A947-70E740481C1C}">
                <a14:useLocalDpi xmlns:a14="http://schemas.microsoft.com/office/drawing/2010/main" val="0"/>
              </a:ext>
            </a:extLst>
          </a:blip>
          <a:srcRect l="10009" t="28889" r="12240" b="12037"/>
          <a:stretch/>
        </p:blipFill>
        <p:spPr>
          <a:xfrm>
            <a:off x="109160" y="3606800"/>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9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0900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9" name="Oval 18"/>
          <p:cNvSpPr/>
          <p:nvPr/>
        </p:nvSpPr>
        <p:spPr>
          <a:xfrm rot="1570762">
            <a:off x="4292639" y="4252952"/>
            <a:ext cx="608708" cy="1251851"/>
          </a:xfrm>
          <a:prstGeom prst="ellipse">
            <a:avLst/>
          </a:prstGeom>
          <a:noFill/>
          <a:ln w="317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570762">
            <a:off x="1339806" y="1626722"/>
            <a:ext cx="608708" cy="1251851"/>
          </a:xfrm>
          <a:prstGeom prst="ellipse">
            <a:avLst/>
          </a:prstGeom>
          <a:noFill/>
          <a:ln w="317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21"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4011356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1039" t="29074" r="12412" b="12222"/>
          <a:stretch/>
        </p:blipFill>
        <p:spPr>
          <a:xfrm>
            <a:off x="193117" y="940585"/>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353" t="28518" r="12069" b="12037"/>
          <a:stretch/>
        </p:blipFill>
        <p:spPr>
          <a:xfrm>
            <a:off x="3167663" y="940870"/>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445" t="18203"/>
          <a:stretch/>
        </p:blipFill>
        <p:spPr>
          <a:xfrm>
            <a:off x="6142963" y="2520316"/>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942" t="18203"/>
          <a:stretch/>
        </p:blipFill>
        <p:spPr>
          <a:xfrm>
            <a:off x="3154963" y="3539539"/>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0524" t="28704" r="12069" b="12222"/>
          <a:stretch/>
        </p:blipFill>
        <p:spPr>
          <a:xfrm>
            <a:off x="142317" y="3612321"/>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10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1000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080574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599" t="28406" r="12389" b="12271"/>
          <a:stretch/>
        </p:blipFill>
        <p:spPr>
          <a:xfrm>
            <a:off x="164361" y="937685"/>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061" t="28406" r="12032" b="12271"/>
          <a:stretch/>
        </p:blipFill>
        <p:spPr>
          <a:xfrm>
            <a:off x="3152361" y="942547"/>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611" t="18203"/>
          <a:stretch/>
        </p:blipFill>
        <p:spPr>
          <a:xfrm>
            <a:off x="6166860" y="2521972"/>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280" t="17994"/>
          <a:stretch/>
        </p:blipFill>
        <p:spPr>
          <a:xfrm>
            <a:off x="3105334" y="3557656"/>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0697" t="28518" r="12240" b="12222"/>
          <a:stretch/>
        </p:blipFill>
        <p:spPr>
          <a:xfrm>
            <a:off x="137308" y="3608456"/>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11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1100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327816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061" t="28599" r="12032" b="12464"/>
          <a:stretch/>
        </p:blipFill>
        <p:spPr>
          <a:xfrm>
            <a:off x="150364" y="929533"/>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1136" t="28792" r="12210" b="11884"/>
          <a:stretch/>
        </p:blipFill>
        <p:spPr>
          <a:xfrm>
            <a:off x="3178197" y="942121"/>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776" t="17994"/>
          <a:stretch/>
        </p:blipFill>
        <p:spPr>
          <a:xfrm>
            <a:off x="6158106" y="2520316"/>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114" t="17575"/>
          <a:stretch/>
        </p:blipFill>
        <p:spPr>
          <a:xfrm>
            <a:off x="3135185" y="3548516"/>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0868" t="28704" r="12239" b="12593"/>
          <a:stretch/>
        </p:blipFill>
        <p:spPr>
          <a:xfrm>
            <a:off x="150364" y="3586616"/>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12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1200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565962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25582"/>
          </a:xfrm>
        </p:spPr>
        <p:txBody>
          <a:bodyPr/>
          <a:lstStyle/>
          <a:p>
            <a:r>
              <a:rPr lang="en-US" sz="2800" dirty="0" smtClean="0">
                <a:solidFill>
                  <a:srgbClr val="FF0000"/>
                </a:solidFill>
              </a:rPr>
              <a:t>3DVar Analysis of Hydrometeors at Surface from Z</a:t>
            </a:r>
            <a:endParaRPr lang="en-US" sz="2800" dirty="0">
              <a:solidFill>
                <a:srgbClr val="FF0000"/>
              </a:solidFill>
            </a:endParaRPr>
          </a:p>
        </p:txBody>
      </p:sp>
      <p:pic>
        <p:nvPicPr>
          <p:cNvPr id="313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977982"/>
            <a:ext cx="5651500" cy="55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6172200"/>
            <a:ext cx="2499402" cy="369332"/>
          </a:xfrm>
          <a:prstGeom prst="rect">
            <a:avLst/>
          </a:prstGeom>
          <a:noFill/>
        </p:spPr>
        <p:txBody>
          <a:bodyPr wrap="none" rtlCol="0">
            <a:spAutoFit/>
          </a:bodyPr>
          <a:lstStyle/>
          <a:p>
            <a:r>
              <a:rPr lang="en-US" sz="1800" dirty="0" smtClean="0">
                <a:solidFill>
                  <a:srgbClr val="000000"/>
                </a:solidFill>
              </a:rPr>
              <a:t>Gao and </a:t>
            </a:r>
            <a:r>
              <a:rPr lang="en-US" sz="1800" dirty="0" err="1" smtClean="0">
                <a:solidFill>
                  <a:srgbClr val="000000"/>
                </a:solidFill>
              </a:rPr>
              <a:t>Stensrud</a:t>
            </a:r>
            <a:r>
              <a:rPr lang="en-US" sz="1800" dirty="0" smtClean="0">
                <a:solidFill>
                  <a:srgbClr val="000000"/>
                </a:solidFill>
              </a:rPr>
              <a:t> (2012)</a:t>
            </a:r>
            <a:endParaRPr lang="en-US" sz="1800" dirty="0">
              <a:solidFill>
                <a:srgbClr val="000000"/>
              </a:solidFill>
            </a:endParaRPr>
          </a:p>
        </p:txBody>
      </p:sp>
      <p:sp>
        <p:nvSpPr>
          <p:cNvPr id="5" name="TextBox 4"/>
          <p:cNvSpPr txBox="1"/>
          <p:nvPr/>
        </p:nvSpPr>
        <p:spPr>
          <a:xfrm>
            <a:off x="1828800" y="1812796"/>
            <a:ext cx="856709" cy="461665"/>
          </a:xfrm>
          <a:prstGeom prst="rect">
            <a:avLst/>
          </a:prstGeom>
          <a:noFill/>
        </p:spPr>
        <p:txBody>
          <a:bodyPr wrap="none" rtlCol="0">
            <a:spAutoFit/>
          </a:bodyPr>
          <a:lstStyle/>
          <a:p>
            <a:r>
              <a:rPr lang="en-US" dirty="0" smtClean="0">
                <a:solidFill>
                  <a:srgbClr val="000000"/>
                </a:solidFill>
              </a:rPr>
              <a:t>Truth</a:t>
            </a:r>
            <a:endParaRPr lang="en-US" dirty="0">
              <a:solidFill>
                <a:srgbClr val="000000"/>
              </a:solidFill>
            </a:endParaRPr>
          </a:p>
        </p:txBody>
      </p:sp>
      <p:sp>
        <p:nvSpPr>
          <p:cNvPr id="7" name="TextBox 6"/>
          <p:cNvSpPr txBox="1"/>
          <p:nvPr/>
        </p:nvSpPr>
        <p:spPr>
          <a:xfrm>
            <a:off x="476627" y="3528924"/>
            <a:ext cx="2574744" cy="461665"/>
          </a:xfrm>
          <a:prstGeom prst="rect">
            <a:avLst/>
          </a:prstGeom>
          <a:noFill/>
        </p:spPr>
        <p:txBody>
          <a:bodyPr wrap="none" rtlCol="0">
            <a:spAutoFit/>
          </a:bodyPr>
          <a:lstStyle/>
          <a:p>
            <a:r>
              <a:rPr lang="en-US" dirty="0" smtClean="0">
                <a:solidFill>
                  <a:srgbClr val="000000"/>
                </a:solidFill>
              </a:rPr>
              <a:t>Original Z operator</a:t>
            </a:r>
            <a:endParaRPr lang="en-US" dirty="0">
              <a:solidFill>
                <a:srgbClr val="000000"/>
              </a:solidFill>
            </a:endParaRPr>
          </a:p>
        </p:txBody>
      </p:sp>
      <p:sp>
        <p:nvSpPr>
          <p:cNvPr id="8" name="TextBox 7"/>
          <p:cNvSpPr txBox="1"/>
          <p:nvPr/>
        </p:nvSpPr>
        <p:spPr>
          <a:xfrm>
            <a:off x="483054" y="5257800"/>
            <a:ext cx="2808013" cy="461665"/>
          </a:xfrm>
          <a:prstGeom prst="rect">
            <a:avLst/>
          </a:prstGeom>
          <a:noFill/>
        </p:spPr>
        <p:txBody>
          <a:bodyPr wrap="none" rtlCol="0">
            <a:spAutoFit/>
          </a:bodyPr>
          <a:lstStyle/>
          <a:p>
            <a:r>
              <a:rPr lang="en-US" dirty="0" smtClean="0">
                <a:solidFill>
                  <a:srgbClr val="000000"/>
                </a:solidFill>
              </a:rPr>
              <a:t>T-dependent operator</a:t>
            </a:r>
            <a:endParaRPr lang="en-US" dirty="0">
              <a:solidFill>
                <a:srgbClr val="000000"/>
              </a:solidFill>
            </a:endParaRPr>
          </a:p>
        </p:txBody>
      </p:sp>
    </p:spTree>
    <p:extLst>
      <p:ext uri="{BB962C8B-B14F-4D97-AF65-F5344CB8AC3E}">
        <p14:creationId xmlns:p14="http://schemas.microsoft.com/office/powerpoint/2010/main" val="16103731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240" t="28792" r="12031" b="12271"/>
          <a:stretch/>
        </p:blipFill>
        <p:spPr>
          <a:xfrm>
            <a:off x="157904" y="927841"/>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240" t="28599" r="12389" b="12077"/>
          <a:stretch/>
        </p:blipFill>
        <p:spPr>
          <a:xfrm>
            <a:off x="3150602" y="955157"/>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611" t="17994"/>
          <a:stretch/>
        </p:blipFill>
        <p:spPr>
          <a:xfrm>
            <a:off x="6162030" y="2533016"/>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611" t="17994"/>
          <a:stretch/>
        </p:blipFill>
        <p:spPr>
          <a:xfrm>
            <a:off x="3148630" y="3537580"/>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0354" t="28890" r="12068" b="11666"/>
          <a:stretch/>
        </p:blipFill>
        <p:spPr>
          <a:xfrm>
            <a:off x="130148" y="3622675"/>
            <a:ext cx="2988000" cy="2412000"/>
          </a:xfrm>
          <a:prstGeom prst="rect">
            <a:avLst/>
          </a:prstGeom>
        </p:spPr>
      </p:pic>
      <p:sp>
        <p:nvSpPr>
          <p:cNvPr id="14"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6" name="TextBox 15"/>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13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1300 UTC</a:t>
            </a:r>
          </a:p>
          <a:p>
            <a:r>
              <a:rPr lang="en-US" sz="2800" b="1" dirty="0" smtClean="0">
                <a:solidFill>
                  <a:srgbClr val="0000FF"/>
                </a:solidFill>
              </a:rPr>
              <a:t>13 May 2014</a:t>
            </a:r>
            <a:endParaRPr lang="en-US" sz="2800" b="1" dirty="0">
              <a:solidFill>
                <a:srgbClr val="0000FF"/>
              </a:solidFill>
            </a:endParaRPr>
          </a:p>
        </p:txBody>
      </p:sp>
      <p:sp>
        <p:nvSpPr>
          <p:cNvPr id="17" name="TextBox 16"/>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8"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9"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20"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21"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488298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778" t="28985" r="12211" b="11691"/>
          <a:stretch/>
        </p:blipFill>
        <p:spPr>
          <a:xfrm>
            <a:off x="166267" y="962377"/>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599" t="28212" r="11852" b="11884"/>
          <a:stretch/>
        </p:blipFill>
        <p:spPr>
          <a:xfrm>
            <a:off x="3165390" y="940624"/>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114" t="17994"/>
          <a:stretch/>
        </p:blipFill>
        <p:spPr>
          <a:xfrm>
            <a:off x="6133281" y="2520316"/>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301" t="17783" r="476" b="-339"/>
          <a:stretch/>
        </p:blipFill>
        <p:spPr>
          <a:xfrm>
            <a:off x="3119881" y="3561230"/>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0524" t="29074" r="11897" b="12222"/>
          <a:stretch/>
        </p:blipFill>
        <p:spPr>
          <a:xfrm>
            <a:off x="131881" y="3599330"/>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14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1400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408747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420" t="28792" r="11673" b="11691"/>
          <a:stretch/>
        </p:blipFill>
        <p:spPr>
          <a:xfrm>
            <a:off x="153202" y="956122"/>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599" t="28405" r="12211" b="12077"/>
          <a:stretch/>
        </p:blipFill>
        <p:spPr>
          <a:xfrm>
            <a:off x="3162765" y="944566"/>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280" t="17365"/>
          <a:stretch/>
        </p:blipFill>
        <p:spPr>
          <a:xfrm>
            <a:off x="6145089" y="2517454"/>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280" t="18203"/>
          <a:stretch/>
        </p:blipFill>
        <p:spPr>
          <a:xfrm>
            <a:off x="3126917" y="3553693"/>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0181" t="28333" r="11725" b="11852"/>
          <a:stretch/>
        </p:blipFill>
        <p:spPr>
          <a:xfrm>
            <a:off x="109374" y="3608351"/>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15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1500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363203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240" t="28792" r="12031" b="12077"/>
          <a:stretch/>
        </p:blipFill>
        <p:spPr>
          <a:xfrm>
            <a:off x="154850" y="955156"/>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060" t="28213" r="12210" b="12270"/>
          <a:stretch/>
        </p:blipFill>
        <p:spPr>
          <a:xfrm>
            <a:off x="3155550" y="942057"/>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114" t="17994"/>
          <a:stretch/>
        </p:blipFill>
        <p:spPr>
          <a:xfrm>
            <a:off x="6140862" y="2533016"/>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445" t="17994"/>
          <a:stretch/>
        </p:blipFill>
        <p:spPr>
          <a:xfrm>
            <a:off x="3135558" y="3532655"/>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0352" t="29074" r="12068" b="11852"/>
          <a:stretch/>
        </p:blipFill>
        <p:spPr>
          <a:xfrm>
            <a:off x="131210" y="3608798"/>
            <a:ext cx="2988000" cy="2412000"/>
          </a:xfrm>
          <a:prstGeom prst="rect">
            <a:avLst/>
          </a:prstGeom>
        </p:spPr>
      </p:pic>
      <p:sp>
        <p:nvSpPr>
          <p:cNvPr id="13"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5" name="TextBox 14"/>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16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1600 UTC</a:t>
            </a:r>
          </a:p>
          <a:p>
            <a:r>
              <a:rPr lang="en-US" sz="2800" b="1" dirty="0" smtClean="0">
                <a:solidFill>
                  <a:srgbClr val="0000FF"/>
                </a:solidFill>
              </a:rPr>
              <a:t>13 May 2014</a:t>
            </a:r>
            <a:endParaRPr lang="en-US" sz="2800" b="1" dirty="0">
              <a:solidFill>
                <a:srgbClr val="0000FF"/>
              </a:solidFill>
            </a:endParaRPr>
          </a:p>
        </p:txBody>
      </p:sp>
      <p:sp>
        <p:nvSpPr>
          <p:cNvPr id="16" name="TextBox 15"/>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7"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8"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9"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20"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66571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957" t="28792" r="12389" b="12077"/>
          <a:stretch/>
        </p:blipFill>
        <p:spPr>
          <a:xfrm>
            <a:off x="182541" y="957214"/>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240" t="27826" r="12211" b="12270"/>
          <a:stretch/>
        </p:blipFill>
        <p:spPr>
          <a:xfrm>
            <a:off x="3151427" y="934108"/>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280" t="18203"/>
          <a:stretch/>
        </p:blipFill>
        <p:spPr>
          <a:xfrm>
            <a:off x="6131614" y="2533016"/>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280" t="17575" b="210"/>
          <a:stretch/>
        </p:blipFill>
        <p:spPr>
          <a:xfrm>
            <a:off x="3138727" y="3547302"/>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0867" t="28148" r="11897" b="12037"/>
          <a:stretch/>
        </p:blipFill>
        <p:spPr>
          <a:xfrm>
            <a:off x="144441" y="3607904"/>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17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1700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2623232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240" t="28213" r="12211" b="11303"/>
          <a:stretch/>
        </p:blipFill>
        <p:spPr>
          <a:xfrm>
            <a:off x="150550" y="973991"/>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240" t="28985" r="11852" b="12077"/>
          <a:stretch/>
        </p:blipFill>
        <p:spPr>
          <a:xfrm>
            <a:off x="3147668" y="948591"/>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611" t="17575"/>
          <a:stretch/>
        </p:blipFill>
        <p:spPr>
          <a:xfrm>
            <a:off x="6162774" y="2515952"/>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280" t="17994"/>
          <a:stretch/>
        </p:blipFill>
        <p:spPr>
          <a:xfrm>
            <a:off x="3129471" y="3538391"/>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1039" t="28333" r="11725" b="12037"/>
          <a:stretch/>
        </p:blipFill>
        <p:spPr>
          <a:xfrm>
            <a:off x="146968" y="3589191"/>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18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1800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826167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778" t="28599" r="11494" b="12464"/>
          <a:stretch/>
        </p:blipFill>
        <p:spPr>
          <a:xfrm>
            <a:off x="179950" y="946538"/>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061" t="28985" r="12032" b="11884"/>
          <a:stretch/>
        </p:blipFill>
        <p:spPr>
          <a:xfrm>
            <a:off x="3155250" y="949875"/>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466" t="17575" r="642" b="-550"/>
          <a:stretch/>
        </p:blipFill>
        <p:spPr>
          <a:xfrm>
            <a:off x="6143250" y="2531941"/>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776" t="17994"/>
          <a:stretch/>
        </p:blipFill>
        <p:spPr>
          <a:xfrm>
            <a:off x="3147244" y="3542225"/>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1210" t="28518" r="12070" b="12037"/>
          <a:stretch/>
        </p:blipFill>
        <p:spPr>
          <a:xfrm>
            <a:off x="154550" y="3593025"/>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19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1900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2143314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240" t="28985" r="12031" b="12270"/>
          <a:stretch/>
        </p:blipFill>
        <p:spPr>
          <a:xfrm>
            <a:off x="148536" y="941455"/>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599" t="28599" r="12030" b="12077"/>
          <a:stretch/>
        </p:blipFill>
        <p:spPr>
          <a:xfrm>
            <a:off x="3161936" y="954223"/>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611" t="17994"/>
          <a:stretch/>
        </p:blipFill>
        <p:spPr>
          <a:xfrm>
            <a:off x="6153541" y="2520316"/>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445" t="17785"/>
          <a:stretch/>
        </p:blipFill>
        <p:spPr>
          <a:xfrm>
            <a:off x="3127441" y="3548516"/>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0352" t="28518" r="12068" b="12222"/>
          <a:stretch/>
        </p:blipFill>
        <p:spPr>
          <a:xfrm>
            <a:off x="113728" y="3599316"/>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20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2000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782856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599" t="28986" r="12030" b="11690"/>
          <a:stretch/>
        </p:blipFill>
        <p:spPr>
          <a:xfrm>
            <a:off x="181770" y="963293"/>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420" t="28986" r="12031" b="11690"/>
          <a:stretch/>
        </p:blipFill>
        <p:spPr>
          <a:xfrm>
            <a:off x="3157070" y="963293"/>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114" t="17994"/>
          <a:stretch/>
        </p:blipFill>
        <p:spPr>
          <a:xfrm>
            <a:off x="6132370" y="2520316"/>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280" t="17785"/>
          <a:stretch/>
        </p:blipFill>
        <p:spPr>
          <a:xfrm>
            <a:off x="3127070" y="3539975"/>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0697" t="28333" r="11896" b="12222"/>
          <a:stretch/>
        </p:blipFill>
        <p:spPr>
          <a:xfrm>
            <a:off x="139070" y="3590775"/>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21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2100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794265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420" t="28792" r="12031" b="12077"/>
          <a:stretch/>
        </p:blipFill>
        <p:spPr>
          <a:xfrm>
            <a:off x="175196" y="945516"/>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240" t="29179" r="12031" b="12077"/>
          <a:stretch/>
        </p:blipFill>
        <p:spPr>
          <a:xfrm>
            <a:off x="3148559" y="948863"/>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280" t="17365"/>
          <a:stretch/>
        </p:blipFill>
        <p:spPr>
          <a:xfrm>
            <a:off x="6143300" y="2520316"/>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280" t="18413"/>
          <a:stretch/>
        </p:blipFill>
        <p:spPr>
          <a:xfrm>
            <a:off x="3119684" y="3547177"/>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0524" t="28518" r="11725" b="12222"/>
          <a:stretch/>
        </p:blipFill>
        <p:spPr>
          <a:xfrm>
            <a:off x="137096" y="3601094"/>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22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2200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242786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772400" cy="457200"/>
          </a:xfrm>
        </p:spPr>
        <p:txBody>
          <a:bodyPr/>
          <a:lstStyle/>
          <a:p>
            <a:r>
              <a:rPr lang="en-US" dirty="0" smtClean="0">
                <a:solidFill>
                  <a:srgbClr val="FF0000"/>
                </a:solidFill>
              </a:rPr>
              <a:t>Solutions</a:t>
            </a:r>
            <a:endParaRPr lang="en-US" dirty="0">
              <a:solidFill>
                <a:srgbClr val="FF0000"/>
              </a:solidFill>
            </a:endParaRPr>
          </a:p>
        </p:txBody>
      </p:sp>
      <p:sp>
        <p:nvSpPr>
          <p:cNvPr id="3" name="Content Placeholder 2"/>
          <p:cNvSpPr>
            <a:spLocks noGrp="1"/>
          </p:cNvSpPr>
          <p:nvPr>
            <p:ph idx="1"/>
          </p:nvPr>
        </p:nvSpPr>
        <p:spPr>
          <a:xfrm>
            <a:off x="533400" y="1371600"/>
            <a:ext cx="7772400" cy="4724400"/>
          </a:xfrm>
        </p:spPr>
        <p:txBody>
          <a:bodyPr/>
          <a:lstStyle/>
          <a:p>
            <a:pPr>
              <a:spcBef>
                <a:spcPts val="1800"/>
              </a:spcBef>
            </a:pPr>
            <a:r>
              <a:rPr lang="en-US" sz="2400" dirty="0" smtClean="0">
                <a:solidFill>
                  <a:srgbClr val="FF0000"/>
                </a:solidFill>
              </a:rPr>
              <a:t>4DVar</a:t>
            </a:r>
            <a:r>
              <a:rPr lang="en-US" sz="2400" dirty="0" smtClean="0"/>
              <a:t> uses model equations as a strong constraint, and multi-time level data (e.g., VDRAS – warm rain only);</a:t>
            </a:r>
          </a:p>
          <a:p>
            <a:pPr>
              <a:spcBef>
                <a:spcPts val="1800"/>
              </a:spcBef>
            </a:pPr>
            <a:r>
              <a:rPr lang="en-US" sz="2400" dirty="0" err="1" smtClean="0">
                <a:solidFill>
                  <a:srgbClr val="FF0000"/>
                </a:solidFill>
              </a:rPr>
              <a:t>EnKF</a:t>
            </a:r>
            <a:r>
              <a:rPr lang="en-US" sz="2400" dirty="0" smtClean="0">
                <a:solidFill>
                  <a:srgbClr val="FF0000"/>
                </a:solidFill>
              </a:rPr>
              <a:t> (</a:t>
            </a:r>
            <a:r>
              <a:rPr lang="en-US" sz="2400" dirty="0" err="1" smtClean="0">
                <a:solidFill>
                  <a:srgbClr val="FF0000"/>
                </a:solidFill>
              </a:rPr>
              <a:t>EnSRF</a:t>
            </a:r>
            <a:r>
              <a:rPr lang="en-US" sz="2400" dirty="0" smtClean="0">
                <a:solidFill>
                  <a:srgbClr val="FF0000"/>
                </a:solidFill>
              </a:rPr>
              <a:t>/EAKF/LETKF </a:t>
            </a:r>
            <a:r>
              <a:rPr lang="en-US" sz="2400" dirty="0" err="1" smtClean="0">
                <a:solidFill>
                  <a:srgbClr val="FF0000"/>
                </a:solidFill>
              </a:rPr>
              <a:t>etc</a:t>
            </a:r>
            <a:r>
              <a:rPr lang="en-US" sz="2400" dirty="0" smtClean="0">
                <a:solidFill>
                  <a:srgbClr val="FF0000"/>
                </a:solidFill>
              </a:rPr>
              <a:t>) </a:t>
            </a:r>
            <a:r>
              <a:rPr lang="en-US" sz="2400" dirty="0" smtClean="0"/>
              <a:t>uses model constraints in a statistical representation, and accumulates info in time;</a:t>
            </a:r>
          </a:p>
          <a:p>
            <a:pPr>
              <a:spcBef>
                <a:spcPts val="1800"/>
              </a:spcBef>
            </a:pPr>
            <a:r>
              <a:rPr lang="en-US" sz="2400" dirty="0" smtClean="0">
                <a:solidFill>
                  <a:srgbClr val="FF0000"/>
                </a:solidFill>
              </a:rPr>
              <a:t>3DVar </a:t>
            </a:r>
            <a:r>
              <a:rPr lang="en-US" sz="2400" dirty="0" smtClean="0"/>
              <a:t>for </a:t>
            </a:r>
            <a:r>
              <a:rPr lang="en-US" sz="2400" dirty="0" err="1" smtClean="0"/>
              <a:t>Vr</a:t>
            </a:r>
            <a:r>
              <a:rPr lang="en-US" sz="2400" dirty="0" smtClean="0"/>
              <a:t> and </a:t>
            </a:r>
            <a:r>
              <a:rPr lang="en-US" sz="2400" dirty="0">
                <a:solidFill>
                  <a:srgbClr val="FF0000"/>
                </a:solidFill>
              </a:rPr>
              <a:t>c</a:t>
            </a:r>
            <a:r>
              <a:rPr lang="en-US" sz="2400" dirty="0" smtClean="0">
                <a:solidFill>
                  <a:srgbClr val="FF0000"/>
                </a:solidFill>
              </a:rPr>
              <a:t>omplex</a:t>
            </a:r>
            <a:r>
              <a:rPr lang="en-US" sz="2400" dirty="0" smtClean="0"/>
              <a:t> </a:t>
            </a:r>
            <a:r>
              <a:rPr lang="en-US" sz="2400" dirty="0" smtClean="0">
                <a:solidFill>
                  <a:srgbClr val="FF0000"/>
                </a:solidFill>
              </a:rPr>
              <a:t>cloud analysis </a:t>
            </a:r>
            <a:r>
              <a:rPr lang="en-US" sz="2400" dirty="0"/>
              <a:t>for Z (e.g., ARPS and RUC/RAP 3DVar systems with cloud analysis</a:t>
            </a:r>
            <a:r>
              <a:rPr lang="en-US" sz="2400" dirty="0" smtClean="0"/>
              <a:t>);</a:t>
            </a:r>
          </a:p>
          <a:p>
            <a:pPr>
              <a:spcBef>
                <a:spcPts val="1800"/>
              </a:spcBef>
            </a:pPr>
            <a:r>
              <a:rPr lang="en-US" sz="2400" dirty="0" smtClean="0"/>
              <a:t>Methods that combine the above (</a:t>
            </a:r>
            <a:r>
              <a:rPr lang="en-US" sz="2400" dirty="0" err="1" smtClean="0"/>
              <a:t>EnVar</a:t>
            </a:r>
            <a:r>
              <a:rPr lang="en-US" sz="2400" dirty="0" smtClean="0"/>
              <a:t>, </a:t>
            </a:r>
            <a:r>
              <a:rPr lang="en-US" sz="2400" dirty="0" err="1" smtClean="0"/>
              <a:t>hyrid</a:t>
            </a:r>
            <a:r>
              <a:rPr lang="en-US" sz="2400" dirty="0" smtClean="0"/>
              <a:t>)</a:t>
            </a:r>
          </a:p>
          <a:p>
            <a:pPr>
              <a:spcBef>
                <a:spcPts val="1800"/>
              </a:spcBef>
            </a:pPr>
            <a:r>
              <a:rPr lang="en-US" sz="2400" dirty="0" err="1" smtClean="0"/>
              <a:t>Polarimetric</a:t>
            </a:r>
            <a:r>
              <a:rPr lang="en-US" sz="2400" dirty="0" smtClean="0"/>
              <a:t> </a:t>
            </a:r>
            <a:r>
              <a:rPr lang="en-US" sz="2400" dirty="0"/>
              <a:t>radar measurements may provide additional MP information. </a:t>
            </a:r>
            <a:endParaRPr lang="en-US" sz="2400" dirty="0" smtClean="0"/>
          </a:p>
          <a:p>
            <a:pPr marL="0" indent="0">
              <a:spcBef>
                <a:spcPts val="1800"/>
              </a:spcBef>
              <a:buNone/>
            </a:pPr>
            <a:endParaRPr lang="en-US" sz="2400" dirty="0" smtClean="0"/>
          </a:p>
          <a:p>
            <a:pPr marL="0" indent="0">
              <a:spcBef>
                <a:spcPts val="1800"/>
              </a:spcBef>
              <a:buNone/>
            </a:pPr>
            <a:endParaRPr lang="en-US" sz="2800" dirty="0" smtClean="0">
              <a:solidFill>
                <a:srgbClr val="FF0000"/>
              </a:solidFill>
            </a:endParaRPr>
          </a:p>
        </p:txBody>
      </p:sp>
    </p:spTree>
    <p:extLst>
      <p:ext uri="{BB962C8B-B14F-4D97-AF65-F5344CB8AC3E}">
        <p14:creationId xmlns:p14="http://schemas.microsoft.com/office/powerpoint/2010/main" val="15085555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778" t="28599" r="11852" b="11883"/>
          <a:stretch/>
        </p:blipFill>
        <p:spPr>
          <a:xfrm>
            <a:off x="176577" y="949884"/>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778" t="28212" r="11852" b="11690"/>
          <a:stretch/>
        </p:blipFill>
        <p:spPr>
          <a:xfrm>
            <a:off x="3171077" y="949884"/>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446" t="17994" r="477" b="-342"/>
          <a:stretch/>
        </p:blipFill>
        <p:spPr>
          <a:xfrm>
            <a:off x="6153562" y="2533016"/>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5280" t="18203"/>
          <a:stretch/>
        </p:blipFill>
        <p:spPr>
          <a:xfrm>
            <a:off x="3130123" y="3548918"/>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0352" t="29259" r="12070" b="11852"/>
          <a:stretch/>
        </p:blipFill>
        <p:spPr>
          <a:xfrm>
            <a:off x="121337" y="3612418"/>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23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2300 UTC</a:t>
            </a:r>
          </a:p>
          <a:p>
            <a:r>
              <a:rPr lang="en-US" sz="2800" b="1" dirty="0" smtClean="0">
                <a:solidFill>
                  <a:srgbClr val="0000FF"/>
                </a:solidFill>
              </a:rPr>
              <a:t>13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587319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referRelativeResize="0">
            <a:picLocks/>
          </p:cNvPicPr>
          <p:nvPr/>
        </p:nvPicPr>
        <p:blipFill rotWithShape="1">
          <a:blip r:embed="rId2">
            <a:extLst>
              <a:ext uri="{28A0092B-C50C-407E-A947-70E740481C1C}">
                <a14:useLocalDpi xmlns:a14="http://schemas.microsoft.com/office/drawing/2010/main" val="0"/>
              </a:ext>
            </a:extLst>
          </a:blip>
          <a:srcRect l="10599" t="28985" r="12030" b="12270"/>
          <a:stretch/>
        </p:blipFill>
        <p:spPr>
          <a:xfrm>
            <a:off x="178101" y="957966"/>
            <a:ext cx="2988000" cy="2412000"/>
          </a:xfrm>
          <a:prstGeom prst="rect">
            <a:avLst/>
          </a:prstGeom>
        </p:spPr>
      </p:pic>
      <p:pic>
        <p:nvPicPr>
          <p:cNvPr id="3" name="图片 2"/>
          <p:cNvPicPr preferRelativeResize="0">
            <a:picLocks/>
          </p:cNvPicPr>
          <p:nvPr/>
        </p:nvPicPr>
        <p:blipFill rotWithShape="1">
          <a:blip r:embed="rId3">
            <a:extLst>
              <a:ext uri="{28A0092B-C50C-407E-A947-70E740481C1C}">
                <a14:useLocalDpi xmlns:a14="http://schemas.microsoft.com/office/drawing/2010/main" val="0"/>
              </a:ext>
            </a:extLst>
          </a:blip>
          <a:srcRect l="10599" t="28985" r="12030" b="12077"/>
          <a:stretch/>
        </p:blipFill>
        <p:spPr>
          <a:xfrm>
            <a:off x="3166101" y="957966"/>
            <a:ext cx="2988000" cy="2412000"/>
          </a:xfrm>
          <a:prstGeom prst="rect">
            <a:avLst/>
          </a:prstGeom>
        </p:spPr>
      </p:pic>
      <p:pic>
        <p:nvPicPr>
          <p:cNvPr id="4" name="图片 3"/>
          <p:cNvPicPr preferRelativeResize="0">
            <a:picLocks/>
          </p:cNvPicPr>
          <p:nvPr/>
        </p:nvPicPr>
        <p:blipFill rotWithShape="1">
          <a:blip r:embed="rId4">
            <a:extLst>
              <a:ext uri="{28A0092B-C50C-407E-A947-70E740481C1C}">
                <a14:useLocalDpi xmlns:a14="http://schemas.microsoft.com/office/drawing/2010/main" val="0"/>
              </a:ext>
            </a:extLst>
          </a:blip>
          <a:srcRect l="5445" t="17994"/>
          <a:stretch/>
        </p:blipFill>
        <p:spPr>
          <a:xfrm>
            <a:off x="6145155" y="2533016"/>
            <a:ext cx="2988000" cy="2412000"/>
          </a:xfrm>
          <a:prstGeom prst="rect">
            <a:avLst/>
          </a:prstGeom>
        </p:spPr>
      </p:pic>
      <p:pic>
        <p:nvPicPr>
          <p:cNvPr id="5" name="图片 4"/>
          <p:cNvPicPr preferRelativeResize="0">
            <a:picLocks/>
          </p:cNvPicPr>
          <p:nvPr/>
        </p:nvPicPr>
        <p:blipFill rotWithShape="1">
          <a:blip r:embed="rId5">
            <a:extLst>
              <a:ext uri="{28A0092B-C50C-407E-A947-70E740481C1C}">
                <a14:useLocalDpi xmlns:a14="http://schemas.microsoft.com/office/drawing/2010/main" val="0"/>
              </a:ext>
            </a:extLst>
          </a:blip>
          <a:srcRect l="4948" t="17994"/>
          <a:stretch/>
        </p:blipFill>
        <p:spPr>
          <a:xfrm>
            <a:off x="3105989" y="3547170"/>
            <a:ext cx="2988000" cy="2412000"/>
          </a:xfrm>
          <a:prstGeom prst="rect">
            <a:avLst/>
          </a:prstGeom>
        </p:spPr>
      </p:pic>
      <p:pic>
        <p:nvPicPr>
          <p:cNvPr id="6" name="图片 5"/>
          <p:cNvPicPr preferRelativeResize="0">
            <a:picLocks/>
          </p:cNvPicPr>
          <p:nvPr/>
        </p:nvPicPr>
        <p:blipFill rotWithShape="1">
          <a:blip r:embed="rId6">
            <a:extLst>
              <a:ext uri="{28A0092B-C50C-407E-A947-70E740481C1C}">
                <a14:useLocalDpi xmlns:a14="http://schemas.microsoft.com/office/drawing/2010/main" val="0"/>
              </a:ext>
            </a:extLst>
          </a:blip>
          <a:srcRect l="10181" t="28333" r="11896" b="12222"/>
          <a:stretch/>
        </p:blipFill>
        <p:spPr>
          <a:xfrm>
            <a:off x="110102" y="3596285"/>
            <a:ext cx="2988000" cy="2412000"/>
          </a:xfrm>
          <a:prstGeom prst="rect">
            <a:avLst/>
          </a:prstGeom>
        </p:spPr>
      </p:pic>
      <p:sp>
        <p:nvSpPr>
          <p:cNvPr id="11" name="TextBox 8"/>
          <p:cNvSpPr txBox="1"/>
          <p:nvPr/>
        </p:nvSpPr>
        <p:spPr>
          <a:xfrm>
            <a:off x="6297387" y="4181613"/>
            <a:ext cx="723275"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OBS</a:t>
            </a:r>
            <a:endParaRPr lang="en-US" sz="1800" b="1" dirty="0">
              <a:solidFill>
                <a:srgbClr val="FF0000"/>
              </a:solidFill>
              <a:latin typeface="Arial Black" panose="020B0A04020102020204" pitchFamily="34" charset="0"/>
            </a:endParaRPr>
          </a:p>
        </p:txBody>
      </p:sp>
      <p:sp>
        <p:nvSpPr>
          <p:cNvPr id="14" name="TextBox 13"/>
          <p:cNvSpPr txBox="1"/>
          <p:nvPr/>
        </p:nvSpPr>
        <p:spPr>
          <a:xfrm>
            <a:off x="6290271" y="864158"/>
            <a:ext cx="2638736" cy="1384995"/>
          </a:xfrm>
          <a:prstGeom prst="rect">
            <a:avLst/>
          </a:prstGeom>
          <a:noFill/>
        </p:spPr>
        <p:txBody>
          <a:bodyPr wrap="none" rtlCol="0">
            <a:spAutoFit/>
          </a:bodyPr>
          <a:lstStyle/>
          <a:p>
            <a:r>
              <a:rPr lang="en-US" sz="2800" b="1" dirty="0" smtClean="0">
                <a:solidFill>
                  <a:srgbClr val="0000FF"/>
                </a:solidFill>
              </a:rPr>
              <a:t>24 </a:t>
            </a:r>
            <a:r>
              <a:rPr lang="en-US" sz="2800" b="1" dirty="0" err="1" smtClean="0">
                <a:solidFill>
                  <a:srgbClr val="0000FF"/>
                </a:solidFill>
              </a:rPr>
              <a:t>hr</a:t>
            </a:r>
            <a:r>
              <a:rPr lang="en-US" sz="2800" b="1" dirty="0" smtClean="0">
                <a:solidFill>
                  <a:srgbClr val="0000FF"/>
                </a:solidFill>
              </a:rPr>
              <a:t> forecast</a:t>
            </a:r>
          </a:p>
          <a:p>
            <a:r>
              <a:rPr lang="en-US" sz="2800" b="1" dirty="0" smtClean="0">
                <a:solidFill>
                  <a:srgbClr val="0000FF"/>
                </a:solidFill>
              </a:rPr>
              <a:t>Valid at 0000 UTC</a:t>
            </a:r>
          </a:p>
          <a:p>
            <a:r>
              <a:rPr lang="en-US" sz="2800" b="1" dirty="0" smtClean="0">
                <a:solidFill>
                  <a:srgbClr val="0000FF"/>
                </a:solidFill>
              </a:rPr>
              <a:t>14 May 2014</a:t>
            </a:r>
            <a:endParaRPr lang="en-US" sz="2800" b="1" dirty="0">
              <a:solidFill>
                <a:srgbClr val="0000FF"/>
              </a:solidFill>
            </a:endParaRPr>
          </a:p>
        </p:txBody>
      </p:sp>
      <p:sp>
        <p:nvSpPr>
          <p:cNvPr id="15" name="TextBox 14"/>
          <p:cNvSpPr txBox="1"/>
          <p:nvPr/>
        </p:nvSpPr>
        <p:spPr>
          <a:xfrm>
            <a:off x="1094881" y="6132090"/>
            <a:ext cx="3662093" cy="646331"/>
          </a:xfrm>
          <a:prstGeom prst="rect">
            <a:avLst/>
          </a:prstGeom>
          <a:noFill/>
        </p:spPr>
        <p:txBody>
          <a:bodyPr wrap="none" rtlCol="0">
            <a:spAutoFit/>
          </a:bodyPr>
          <a:lstStyle/>
          <a:p>
            <a:r>
              <a:rPr lang="en-US" sz="1800" b="1" dirty="0" smtClean="0">
                <a:solidFill>
                  <a:srgbClr val="0000FF"/>
                </a:solidFill>
                <a:latin typeface="Arial" panose="020B0604020202020204" pitchFamily="34" charset="0"/>
              </a:rPr>
              <a:t>Top: </a:t>
            </a:r>
            <a:r>
              <a:rPr lang="en-US" sz="1800" b="1" dirty="0" err="1" smtClean="0">
                <a:solidFill>
                  <a:srgbClr val="0000FF"/>
                </a:solidFill>
                <a:latin typeface="Arial" panose="020B0604020202020204" pitchFamily="34" charset="0"/>
              </a:rPr>
              <a:t>EnKF</a:t>
            </a:r>
            <a:endParaRPr lang="en-US" sz="1800" b="1" dirty="0" smtClean="0">
              <a:solidFill>
                <a:srgbClr val="0000FF"/>
              </a:solidFill>
              <a:latin typeface="Arial" panose="020B0604020202020204" pitchFamily="34" charset="0"/>
            </a:endParaRPr>
          </a:p>
          <a:p>
            <a:r>
              <a:rPr lang="en-US" sz="1800" b="1" dirty="0" smtClean="0">
                <a:solidFill>
                  <a:srgbClr val="0000FF"/>
                </a:solidFill>
                <a:latin typeface="Arial" panose="020B0604020202020204" pitchFamily="34" charset="0"/>
              </a:rPr>
              <a:t>Bottom: 3DVAR+Cloud analysis</a:t>
            </a:r>
            <a:endParaRPr lang="en-US" sz="1800" b="1" dirty="0">
              <a:solidFill>
                <a:srgbClr val="0000FF"/>
              </a:solidFill>
              <a:latin typeface="Arial" panose="020B0604020202020204" pitchFamily="34" charset="0"/>
            </a:endParaRPr>
          </a:p>
        </p:txBody>
      </p:sp>
      <p:sp>
        <p:nvSpPr>
          <p:cNvPr id="16" name="TextBox 3"/>
          <p:cNvSpPr txBox="1"/>
          <p:nvPr/>
        </p:nvSpPr>
        <p:spPr>
          <a:xfrm>
            <a:off x="345413" y="2533016"/>
            <a:ext cx="1678473" cy="369332"/>
          </a:xfrm>
          <a:prstGeom prst="rect">
            <a:avLst/>
          </a:prstGeom>
          <a:noFill/>
        </p:spPr>
        <p:txBody>
          <a:bodyPr wrap="none" rtlCol="0">
            <a:spAutoFit/>
          </a:bodyPr>
          <a:lstStyle/>
          <a:p>
            <a:r>
              <a:rPr lang="en-US" sz="1800" b="1" dirty="0" err="1" smtClean="0">
                <a:solidFill>
                  <a:srgbClr val="FF0000"/>
                </a:solidFill>
                <a:latin typeface="Arial Black" panose="020B0A04020102020204" pitchFamily="34" charset="0"/>
              </a:rPr>
              <a:t>EnKF_Thom</a:t>
            </a:r>
            <a:endParaRPr lang="en-US" sz="1800" b="1" dirty="0">
              <a:solidFill>
                <a:srgbClr val="FF0000"/>
              </a:solidFill>
              <a:latin typeface="Arial Black" panose="020B0A04020102020204" pitchFamily="34" charset="0"/>
            </a:endParaRPr>
          </a:p>
        </p:txBody>
      </p:sp>
      <p:sp>
        <p:nvSpPr>
          <p:cNvPr id="17" name="TextBox 7"/>
          <p:cNvSpPr txBox="1"/>
          <p:nvPr/>
        </p:nvSpPr>
        <p:spPr>
          <a:xfrm>
            <a:off x="3343380" y="2533016"/>
            <a:ext cx="1736373"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EnKF_WSM6</a:t>
            </a:r>
            <a:endParaRPr lang="en-US" sz="1800" b="1" dirty="0">
              <a:solidFill>
                <a:srgbClr val="FF0000"/>
              </a:solidFill>
              <a:latin typeface="Arial Black" panose="020B0A04020102020204" pitchFamily="34" charset="0"/>
            </a:endParaRPr>
          </a:p>
        </p:txBody>
      </p:sp>
      <p:sp>
        <p:nvSpPr>
          <p:cNvPr id="18" name="TextBox 7"/>
          <p:cNvSpPr txBox="1"/>
          <p:nvPr/>
        </p:nvSpPr>
        <p:spPr>
          <a:xfrm>
            <a:off x="310897" y="5193150"/>
            <a:ext cx="1961819"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Cycled 3DVAR</a:t>
            </a:r>
            <a:endParaRPr lang="en-US" sz="1800" b="1" dirty="0">
              <a:solidFill>
                <a:srgbClr val="FF0000"/>
              </a:solidFill>
              <a:latin typeface="Arial Black" panose="020B0A04020102020204" pitchFamily="34" charset="0"/>
            </a:endParaRPr>
          </a:p>
        </p:txBody>
      </p:sp>
      <p:sp>
        <p:nvSpPr>
          <p:cNvPr id="19" name="TextBox 7"/>
          <p:cNvSpPr txBox="1"/>
          <p:nvPr/>
        </p:nvSpPr>
        <p:spPr>
          <a:xfrm>
            <a:off x="3279880" y="5204700"/>
            <a:ext cx="2509277" cy="369332"/>
          </a:xfrm>
          <a:prstGeom prst="rect">
            <a:avLst/>
          </a:prstGeom>
          <a:noFill/>
        </p:spPr>
        <p:txBody>
          <a:bodyPr wrap="none" rtlCol="0">
            <a:spAutoFit/>
          </a:bodyPr>
          <a:lstStyle/>
          <a:p>
            <a:r>
              <a:rPr lang="en-US" sz="1800" b="1" dirty="0" smtClean="0">
                <a:solidFill>
                  <a:srgbClr val="FF0000"/>
                </a:solidFill>
                <a:latin typeface="Arial Black" panose="020B0A04020102020204" pitchFamily="34" charset="0"/>
              </a:rPr>
              <a:t>Non-cycled 3DVAR</a:t>
            </a:r>
            <a:endParaRPr lang="en-US" sz="18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225634350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360" t="27615" r="17246" b="45402"/>
          <a:stretch/>
        </p:blipFill>
        <p:spPr bwMode="auto">
          <a:xfrm>
            <a:off x="76200" y="584201"/>
            <a:ext cx="3441700" cy="2823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6431" t="27647" r="16272" b="45796"/>
          <a:stretch/>
        </p:blipFill>
        <p:spPr bwMode="auto">
          <a:xfrm>
            <a:off x="3811964" y="584201"/>
            <a:ext cx="3452436" cy="2823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6666" t="28071" r="16746" b="45433"/>
          <a:stretch/>
        </p:blipFill>
        <p:spPr bwMode="auto">
          <a:xfrm>
            <a:off x="82550" y="3662161"/>
            <a:ext cx="3441700" cy="285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6234" t="28019" r="17021" b="45424"/>
          <a:stretch/>
        </p:blipFill>
        <p:spPr bwMode="auto">
          <a:xfrm>
            <a:off x="3811964" y="3662161"/>
            <a:ext cx="3338136" cy="285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6100" y="3894723"/>
            <a:ext cx="514350" cy="338554"/>
          </a:xfrm>
          <a:prstGeom prst="rect">
            <a:avLst/>
          </a:prstGeom>
          <a:noFill/>
        </p:spPr>
        <p:txBody>
          <a:bodyPr wrap="square" rtlCol="0">
            <a:spAutoFit/>
          </a:bodyPr>
          <a:lstStyle/>
          <a:p>
            <a:r>
              <a:rPr lang="en-US" sz="1600" dirty="0" smtClean="0"/>
              <a:t>0.25</a:t>
            </a:r>
            <a:endParaRPr lang="en-US" sz="1600" dirty="0"/>
          </a:p>
        </p:txBody>
      </p:sp>
      <p:sp>
        <p:nvSpPr>
          <p:cNvPr id="10" name="TextBox 9"/>
          <p:cNvSpPr txBox="1"/>
          <p:nvPr/>
        </p:nvSpPr>
        <p:spPr>
          <a:xfrm>
            <a:off x="4445000" y="881450"/>
            <a:ext cx="514350" cy="338554"/>
          </a:xfrm>
          <a:prstGeom prst="rect">
            <a:avLst/>
          </a:prstGeom>
          <a:noFill/>
        </p:spPr>
        <p:txBody>
          <a:bodyPr wrap="square" rtlCol="0">
            <a:spAutoFit/>
          </a:bodyPr>
          <a:lstStyle/>
          <a:p>
            <a:r>
              <a:rPr lang="en-US" sz="1600" dirty="0" smtClean="0"/>
              <a:t>0.10</a:t>
            </a:r>
            <a:endParaRPr lang="en-US" sz="1600" dirty="0"/>
          </a:p>
        </p:txBody>
      </p:sp>
      <p:sp>
        <p:nvSpPr>
          <p:cNvPr id="11" name="TextBox 10"/>
          <p:cNvSpPr txBox="1"/>
          <p:nvPr/>
        </p:nvSpPr>
        <p:spPr>
          <a:xfrm>
            <a:off x="615950" y="881450"/>
            <a:ext cx="514350" cy="338554"/>
          </a:xfrm>
          <a:prstGeom prst="rect">
            <a:avLst/>
          </a:prstGeom>
          <a:noFill/>
        </p:spPr>
        <p:txBody>
          <a:bodyPr wrap="square" rtlCol="0">
            <a:spAutoFit/>
          </a:bodyPr>
          <a:lstStyle/>
          <a:p>
            <a:r>
              <a:rPr lang="en-US" sz="1600" dirty="0" smtClean="0"/>
              <a:t>0.01</a:t>
            </a:r>
            <a:endParaRPr lang="en-US" sz="1600" dirty="0"/>
          </a:p>
        </p:txBody>
      </p:sp>
      <p:sp>
        <p:nvSpPr>
          <p:cNvPr id="12" name="TextBox 11"/>
          <p:cNvSpPr txBox="1"/>
          <p:nvPr/>
        </p:nvSpPr>
        <p:spPr>
          <a:xfrm>
            <a:off x="4445000" y="3877846"/>
            <a:ext cx="514350" cy="338554"/>
          </a:xfrm>
          <a:prstGeom prst="rect">
            <a:avLst/>
          </a:prstGeom>
          <a:noFill/>
        </p:spPr>
        <p:txBody>
          <a:bodyPr wrap="square" rtlCol="0">
            <a:spAutoFit/>
          </a:bodyPr>
          <a:lstStyle/>
          <a:p>
            <a:r>
              <a:rPr lang="en-US" sz="1600" dirty="0" smtClean="0"/>
              <a:t>0.50</a:t>
            </a:r>
            <a:endParaRPr lang="en-US" sz="1600" dirty="0"/>
          </a:p>
        </p:txBody>
      </p:sp>
      <p:pic>
        <p:nvPicPr>
          <p:cNvPr id="1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55662"/>
          <a:stretch/>
        </p:blipFill>
        <p:spPr bwMode="auto">
          <a:xfrm>
            <a:off x="7391399" y="1122160"/>
            <a:ext cx="158123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09800" y="122536"/>
            <a:ext cx="4039567" cy="461665"/>
          </a:xfrm>
          <a:prstGeom prst="rect">
            <a:avLst/>
          </a:prstGeom>
          <a:noFill/>
        </p:spPr>
        <p:txBody>
          <a:bodyPr wrap="none" lIns="0" rIns="0" rtlCol="0">
            <a:spAutoFit/>
          </a:bodyPr>
          <a:lstStyle/>
          <a:p>
            <a:r>
              <a:rPr lang="en-US" dirty="0" smtClean="0">
                <a:solidFill>
                  <a:srgbClr val="0000FF"/>
                </a:solidFill>
              </a:rPr>
              <a:t>Hourly Precipitation ETS Scores</a:t>
            </a:r>
          </a:p>
        </p:txBody>
      </p:sp>
    </p:spTree>
    <p:extLst>
      <p:ext uri="{BB962C8B-B14F-4D97-AF65-F5344CB8AC3E}">
        <p14:creationId xmlns:p14="http://schemas.microsoft.com/office/powerpoint/2010/main" val="41130686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381000"/>
            <a:ext cx="8915400" cy="3733800"/>
          </a:xfrm>
        </p:spPr>
        <p:txBody>
          <a:bodyPr>
            <a:normAutofit/>
          </a:bodyPr>
          <a:lstStyle/>
          <a:p>
            <a:r>
              <a:rPr lang="en-US" sz="4000" b="1" dirty="0">
                <a:solidFill>
                  <a:srgbClr val="FF0000"/>
                </a:solidFill>
              </a:rPr>
              <a:t>A comparison between </a:t>
            </a:r>
            <a:r>
              <a:rPr lang="en-US" sz="4000" b="1" dirty="0" err="1">
                <a:solidFill>
                  <a:srgbClr val="FF0000"/>
                </a:solidFill>
              </a:rPr>
              <a:t>EnSRF</a:t>
            </a:r>
            <a:r>
              <a:rPr lang="en-US" sz="4000" b="1" dirty="0">
                <a:solidFill>
                  <a:srgbClr val="FF0000"/>
                </a:solidFill>
              </a:rPr>
              <a:t> and LETKF algorithms for convective-scale radar </a:t>
            </a:r>
            <a:r>
              <a:rPr lang="en-US" sz="4000" b="1" dirty="0" smtClean="0">
                <a:solidFill>
                  <a:srgbClr val="FF0000"/>
                </a:solidFill>
              </a:rPr>
              <a:t>data assimilation: OSSEs</a:t>
            </a:r>
            <a:r>
              <a:rPr lang="en-US" sz="4000" b="1" dirty="0">
                <a:solidFill>
                  <a:srgbClr val="FF0000"/>
                </a:solidFill>
              </a:rPr>
              <a:t> </a:t>
            </a:r>
            <a:r>
              <a:rPr lang="en-US" sz="4000" b="1" dirty="0" smtClean="0">
                <a:solidFill>
                  <a:srgbClr val="FF0000"/>
                </a:solidFill>
              </a:rPr>
              <a:t>and </a:t>
            </a:r>
            <a:r>
              <a:rPr lang="en-US" sz="4000" b="1" dirty="0">
                <a:solidFill>
                  <a:srgbClr val="FF0000"/>
                </a:solidFill>
              </a:rPr>
              <a:t/>
            </a:r>
            <a:br>
              <a:rPr lang="en-US" sz="4000" b="1" dirty="0">
                <a:solidFill>
                  <a:srgbClr val="FF0000"/>
                </a:solidFill>
              </a:rPr>
            </a:br>
            <a:r>
              <a:rPr lang="en-US" sz="4000" b="1" dirty="0">
                <a:solidFill>
                  <a:srgbClr val="FF0000"/>
                </a:solidFill>
              </a:rPr>
              <a:t>Effects of nonlinear observation operator</a:t>
            </a:r>
          </a:p>
        </p:txBody>
      </p:sp>
      <p:sp>
        <p:nvSpPr>
          <p:cNvPr id="3" name="Subtitle 2"/>
          <p:cNvSpPr>
            <a:spLocks noGrp="1"/>
          </p:cNvSpPr>
          <p:nvPr>
            <p:ph type="subTitle" idx="1"/>
          </p:nvPr>
        </p:nvSpPr>
        <p:spPr>
          <a:xfrm>
            <a:off x="1371600" y="3962400"/>
            <a:ext cx="6400800" cy="2057400"/>
          </a:xfrm>
        </p:spPr>
        <p:txBody>
          <a:bodyPr>
            <a:normAutofit/>
          </a:bodyPr>
          <a:lstStyle/>
          <a:p>
            <a:r>
              <a:rPr lang="en-US" dirty="0" smtClean="0">
                <a:solidFill>
                  <a:schemeClr val="tx1"/>
                </a:solidFill>
              </a:rPr>
              <a:t>(</a:t>
            </a:r>
            <a:r>
              <a:rPr lang="en-US" dirty="0">
                <a:solidFill>
                  <a:schemeClr val="tx1"/>
                </a:solidFill>
              </a:rPr>
              <a:t>Z</a:t>
            </a:r>
            <a:r>
              <a:rPr lang="en-US" dirty="0" smtClean="0">
                <a:solidFill>
                  <a:schemeClr val="tx1"/>
                </a:solidFill>
              </a:rPr>
              <a:t>hao and Xue 2014)</a:t>
            </a:r>
          </a:p>
          <a:p>
            <a:endParaRPr lang="en-US" dirty="0"/>
          </a:p>
        </p:txBody>
      </p:sp>
    </p:spTree>
    <p:extLst>
      <p:ext uri="{BB962C8B-B14F-4D97-AF65-F5344CB8AC3E}">
        <p14:creationId xmlns:p14="http://schemas.microsoft.com/office/powerpoint/2010/main" val="5661414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Outline</a:t>
            </a:r>
            <a:endParaRPr lang="en-US" dirty="0">
              <a:solidFill>
                <a:srgbClr val="FF0000"/>
              </a:solidFill>
            </a:endParaRPr>
          </a:p>
        </p:txBody>
      </p:sp>
      <p:sp>
        <p:nvSpPr>
          <p:cNvPr id="3" name="Content Placeholder 2"/>
          <p:cNvSpPr>
            <a:spLocks noGrp="1"/>
          </p:cNvSpPr>
          <p:nvPr>
            <p:ph idx="1"/>
          </p:nvPr>
        </p:nvSpPr>
        <p:spPr>
          <a:xfrm>
            <a:off x="685800" y="1600200"/>
            <a:ext cx="8001000" cy="4525963"/>
          </a:xfrm>
        </p:spPr>
        <p:txBody>
          <a:bodyPr>
            <a:normAutofit/>
          </a:bodyPr>
          <a:lstStyle/>
          <a:p>
            <a:r>
              <a:rPr lang="en-US" dirty="0" smtClean="0"/>
              <a:t>Background and motivations;</a:t>
            </a:r>
          </a:p>
          <a:p>
            <a:r>
              <a:rPr lang="en-US" dirty="0" smtClean="0"/>
              <a:t>ARPS-LETKF DA system and OSSE setup;</a:t>
            </a:r>
          </a:p>
          <a:p>
            <a:r>
              <a:rPr lang="en-US" dirty="0"/>
              <a:t>C</a:t>
            </a:r>
            <a:r>
              <a:rPr lang="en-US" dirty="0" smtClean="0"/>
              <a:t>omparison of </a:t>
            </a:r>
            <a:r>
              <a:rPr lang="en-US" dirty="0" err="1" smtClean="0"/>
              <a:t>EnSRF</a:t>
            </a:r>
            <a:r>
              <a:rPr lang="en-US" dirty="0" smtClean="0"/>
              <a:t> and LETKF analyses with radar observations;</a:t>
            </a:r>
          </a:p>
          <a:p>
            <a:r>
              <a:rPr lang="en-US" dirty="0" smtClean="0"/>
              <a:t>Effects of nonlinear </a:t>
            </a:r>
            <a:r>
              <a:rPr lang="en-US" dirty="0"/>
              <a:t>reflectivity observation </a:t>
            </a:r>
            <a:r>
              <a:rPr lang="en-US" dirty="0" smtClean="0"/>
              <a:t>operator;</a:t>
            </a:r>
          </a:p>
          <a:p>
            <a:r>
              <a:rPr lang="en-US" dirty="0" smtClean="0"/>
              <a:t>Summary and conclusions.</a:t>
            </a:r>
          </a:p>
        </p:txBody>
      </p:sp>
    </p:spTree>
    <p:extLst>
      <p:ext uri="{BB962C8B-B14F-4D97-AF65-F5344CB8AC3E}">
        <p14:creationId xmlns:p14="http://schemas.microsoft.com/office/powerpoint/2010/main" val="2495859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65"/>
            <a:ext cx="8229600" cy="990600"/>
          </a:xfrm>
        </p:spPr>
        <p:txBody>
          <a:bodyPr>
            <a:normAutofit/>
          </a:bodyPr>
          <a:lstStyle/>
          <a:p>
            <a:r>
              <a:rPr lang="en-US" dirty="0" smtClean="0">
                <a:solidFill>
                  <a:srgbClr val="FF0000"/>
                </a:solidFill>
              </a:rPr>
              <a:t>Background</a:t>
            </a:r>
            <a:endParaRPr lang="en-US" dirty="0">
              <a:solidFill>
                <a:srgbClr val="FF0000"/>
              </a:solidFill>
            </a:endParaRPr>
          </a:p>
        </p:txBody>
      </p:sp>
      <p:sp>
        <p:nvSpPr>
          <p:cNvPr id="3" name="Content Placeholder 2"/>
          <p:cNvSpPr>
            <a:spLocks noGrp="1"/>
          </p:cNvSpPr>
          <p:nvPr>
            <p:ph idx="1"/>
          </p:nvPr>
        </p:nvSpPr>
        <p:spPr>
          <a:xfrm>
            <a:off x="533400" y="990600"/>
            <a:ext cx="8229600" cy="5867400"/>
          </a:xfrm>
        </p:spPr>
        <p:txBody>
          <a:bodyPr>
            <a:normAutofit fontScale="92500" lnSpcReduction="20000"/>
          </a:bodyPr>
          <a:lstStyle/>
          <a:p>
            <a:r>
              <a:rPr lang="en-US" dirty="0" smtClean="0"/>
              <a:t>The Ensemble-Square-Root </a:t>
            </a:r>
            <a:r>
              <a:rPr lang="en-US" dirty="0" err="1" smtClean="0"/>
              <a:t>Kalman</a:t>
            </a:r>
            <a:r>
              <a:rPr lang="en-US" dirty="0" smtClean="0"/>
              <a:t> filter (</a:t>
            </a:r>
            <a:r>
              <a:rPr lang="en-US" dirty="0" err="1" smtClean="0">
                <a:solidFill>
                  <a:srgbClr val="FF0000"/>
                </a:solidFill>
              </a:rPr>
              <a:t>EnSRF</a:t>
            </a:r>
            <a:r>
              <a:rPr lang="en-US" dirty="0" smtClean="0"/>
              <a:t>) algorithm (Whitaker and Hamill 2002) (or very similar Ensemble </a:t>
            </a:r>
            <a:r>
              <a:rPr lang="en-US" dirty="0"/>
              <a:t>A</a:t>
            </a:r>
            <a:r>
              <a:rPr lang="en-US" dirty="0" smtClean="0"/>
              <a:t>djustment </a:t>
            </a:r>
            <a:r>
              <a:rPr lang="en-US" dirty="0" err="1" smtClean="0"/>
              <a:t>Kalman</a:t>
            </a:r>
            <a:r>
              <a:rPr lang="en-US" dirty="0" smtClean="0"/>
              <a:t> Filter – </a:t>
            </a:r>
            <a:r>
              <a:rPr lang="en-US" dirty="0" smtClean="0">
                <a:solidFill>
                  <a:srgbClr val="FF0000"/>
                </a:solidFill>
              </a:rPr>
              <a:t>EAKF</a:t>
            </a:r>
            <a:r>
              <a:rPr lang="en-US" dirty="0" smtClean="0"/>
              <a:t>) had been used almost exclusively for radar DA at the convective scale;</a:t>
            </a:r>
          </a:p>
          <a:p>
            <a:pPr lvl="1"/>
            <a:r>
              <a:rPr lang="en-US" dirty="0" smtClean="0">
                <a:solidFill>
                  <a:srgbClr val="FF0000"/>
                </a:solidFill>
              </a:rPr>
              <a:t>A serial algorithm – assimilating one observation at a time </a:t>
            </a:r>
          </a:p>
          <a:p>
            <a:pPr lvl="1"/>
            <a:r>
              <a:rPr lang="en-US" dirty="0" smtClean="0"/>
              <a:t>Easy to implement</a:t>
            </a:r>
          </a:p>
          <a:p>
            <a:pPr lvl="1"/>
            <a:r>
              <a:rPr lang="en-US" dirty="0" smtClean="0"/>
              <a:t>Promising results with radar DA at convective scale</a:t>
            </a:r>
          </a:p>
          <a:p>
            <a:r>
              <a:rPr lang="en-US" dirty="0" smtClean="0"/>
              <a:t>Local </a:t>
            </a:r>
            <a:r>
              <a:rPr lang="en-US" dirty="0"/>
              <a:t>Ensemble Transform </a:t>
            </a:r>
            <a:r>
              <a:rPr lang="en-US" dirty="0" err="1"/>
              <a:t>Kalman</a:t>
            </a:r>
            <a:r>
              <a:rPr lang="en-US" dirty="0"/>
              <a:t> </a:t>
            </a:r>
            <a:r>
              <a:rPr lang="en-US" dirty="0" smtClean="0"/>
              <a:t>Filter </a:t>
            </a:r>
            <a:r>
              <a:rPr lang="en-US" dirty="0"/>
              <a:t>(</a:t>
            </a:r>
            <a:r>
              <a:rPr lang="en-US" dirty="0">
                <a:solidFill>
                  <a:srgbClr val="FF0000"/>
                </a:solidFill>
              </a:rPr>
              <a:t>LETKF</a:t>
            </a:r>
            <a:r>
              <a:rPr lang="en-US" dirty="0"/>
              <a:t>, Hunt et al. </a:t>
            </a:r>
            <a:r>
              <a:rPr lang="en-US" dirty="0" smtClean="0"/>
              <a:t>2007) algorithm is grid-point or state-space based – it </a:t>
            </a:r>
            <a:r>
              <a:rPr lang="en-US" dirty="0" smtClean="0">
                <a:solidFill>
                  <a:srgbClr val="FF0000"/>
                </a:solidFill>
              </a:rPr>
              <a:t>updates the state variables using observations within specified influence radii simultaneously.</a:t>
            </a:r>
            <a:endParaRPr lang="en-US" dirty="0"/>
          </a:p>
          <a:p>
            <a:pPr marL="914400" lvl="2" indent="0">
              <a:buNone/>
            </a:pPr>
            <a:endParaRPr lang="en-US" dirty="0" smtClean="0">
              <a:latin typeface="Times New Roman"/>
            </a:endParaRPr>
          </a:p>
        </p:txBody>
      </p:sp>
    </p:spTree>
    <p:extLst>
      <p:ext uri="{BB962C8B-B14F-4D97-AF65-F5344CB8AC3E}">
        <p14:creationId xmlns:p14="http://schemas.microsoft.com/office/powerpoint/2010/main" val="2223720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65"/>
            <a:ext cx="8229600" cy="990600"/>
          </a:xfrm>
        </p:spPr>
        <p:txBody>
          <a:bodyPr>
            <a:normAutofit/>
          </a:bodyPr>
          <a:lstStyle/>
          <a:p>
            <a:r>
              <a:rPr lang="en-US" dirty="0" smtClean="0">
                <a:solidFill>
                  <a:srgbClr val="FF0000"/>
                </a:solidFill>
              </a:rPr>
              <a:t>Background</a:t>
            </a:r>
            <a:endParaRPr lang="en-US" dirty="0">
              <a:solidFill>
                <a:srgbClr val="FF0000"/>
              </a:solidFill>
            </a:endParaRPr>
          </a:p>
        </p:txBody>
      </p:sp>
      <p:sp>
        <p:nvSpPr>
          <p:cNvPr id="3" name="Content Placeholder 2"/>
          <p:cNvSpPr>
            <a:spLocks noGrp="1"/>
          </p:cNvSpPr>
          <p:nvPr>
            <p:ph idx="1"/>
          </p:nvPr>
        </p:nvSpPr>
        <p:spPr>
          <a:xfrm>
            <a:off x="533400" y="990600"/>
            <a:ext cx="8229600" cy="5867400"/>
          </a:xfrm>
        </p:spPr>
        <p:txBody>
          <a:bodyPr>
            <a:normAutofit fontScale="92500" lnSpcReduction="10000"/>
          </a:bodyPr>
          <a:lstStyle/>
          <a:p>
            <a:r>
              <a:rPr lang="en-US" dirty="0" smtClean="0">
                <a:solidFill>
                  <a:srgbClr val="FF0000"/>
                </a:solidFill>
              </a:rPr>
              <a:t>The state-space LETKF</a:t>
            </a:r>
            <a:r>
              <a:rPr lang="en-US" dirty="0" smtClean="0"/>
              <a:t> </a:t>
            </a:r>
            <a:r>
              <a:rPr lang="en-US" dirty="0">
                <a:solidFill>
                  <a:srgbClr val="FF0000"/>
                </a:solidFill>
              </a:rPr>
              <a:t>is </a:t>
            </a:r>
            <a:r>
              <a:rPr lang="en-US" dirty="0" smtClean="0">
                <a:solidFill>
                  <a:srgbClr val="FF0000"/>
                </a:solidFill>
              </a:rPr>
              <a:t>easier to parallelize </a:t>
            </a:r>
            <a:r>
              <a:rPr lang="en-US" dirty="0" smtClean="0"/>
              <a:t>on distributed-memory processors but the algorithm itself is more expensive;</a:t>
            </a:r>
          </a:p>
          <a:p>
            <a:endParaRPr lang="en-US" sz="1300" dirty="0" smtClean="0"/>
          </a:p>
          <a:p>
            <a:r>
              <a:rPr lang="en-US" dirty="0" smtClean="0"/>
              <a:t>With the observation-space </a:t>
            </a:r>
            <a:r>
              <a:rPr lang="en-US" dirty="0" err="1" smtClean="0">
                <a:solidFill>
                  <a:srgbClr val="FF0000"/>
                </a:solidFill>
              </a:rPr>
              <a:t>EnSRF</a:t>
            </a:r>
            <a:r>
              <a:rPr lang="en-US" dirty="0" smtClean="0">
                <a:solidFill>
                  <a:srgbClr val="FF0000"/>
                </a:solidFill>
              </a:rPr>
              <a:t> </a:t>
            </a:r>
            <a:r>
              <a:rPr lang="en-US" dirty="0" smtClean="0"/>
              <a:t>algorithm, </a:t>
            </a:r>
            <a:r>
              <a:rPr lang="en-US" dirty="0" smtClean="0">
                <a:solidFill>
                  <a:srgbClr val="FF0000"/>
                </a:solidFill>
              </a:rPr>
              <a:t>observations affecting common grid points cannot be analyzed simultaneously</a:t>
            </a:r>
            <a:r>
              <a:rPr lang="en-US" dirty="0" smtClean="0"/>
              <a:t> - they have to be processed in separate batches (e.g., in parallel algorithm of ARPS </a:t>
            </a:r>
            <a:r>
              <a:rPr lang="en-US" dirty="0" err="1" smtClean="0"/>
              <a:t>EnSRF</a:t>
            </a:r>
            <a:r>
              <a:rPr lang="en-US" dirty="0" smtClean="0"/>
              <a:t> - Wang et al. 2013);</a:t>
            </a:r>
          </a:p>
          <a:p>
            <a:endParaRPr lang="en-US" sz="1100" dirty="0" smtClean="0"/>
          </a:p>
          <a:p>
            <a:r>
              <a:rPr lang="en-US" dirty="0" smtClean="0"/>
              <a:t>Because observations are processed independently </a:t>
            </a:r>
            <a:r>
              <a:rPr lang="en-US" dirty="0" smtClean="0">
                <a:solidFill>
                  <a:srgbClr val="FF0000"/>
                </a:solidFill>
              </a:rPr>
              <a:t>in </a:t>
            </a:r>
            <a:r>
              <a:rPr lang="en-US" dirty="0" err="1" smtClean="0">
                <a:solidFill>
                  <a:srgbClr val="FF0000"/>
                </a:solidFill>
              </a:rPr>
              <a:t>EnSRF</a:t>
            </a:r>
            <a:r>
              <a:rPr lang="en-US" dirty="0" smtClean="0">
                <a:solidFill>
                  <a:srgbClr val="FF0000"/>
                </a:solidFill>
              </a:rPr>
              <a:t>, localization can be set differently for different observations, </a:t>
            </a:r>
            <a:r>
              <a:rPr lang="en-US" dirty="0" smtClean="0"/>
              <a:t>offering additional flexibility.</a:t>
            </a:r>
            <a:endParaRPr lang="en-US" dirty="0"/>
          </a:p>
          <a:p>
            <a:pPr marL="914400" lvl="2" indent="0">
              <a:buNone/>
            </a:pPr>
            <a:endParaRPr lang="en-US" dirty="0" smtClean="0">
              <a:latin typeface="Times New Roman"/>
            </a:endParaRPr>
          </a:p>
        </p:txBody>
      </p:sp>
    </p:spTree>
    <p:extLst>
      <p:ext uri="{BB962C8B-B14F-4D97-AF65-F5344CB8AC3E}">
        <p14:creationId xmlns:p14="http://schemas.microsoft.com/office/powerpoint/2010/main" val="992306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65"/>
            <a:ext cx="8229600" cy="990600"/>
          </a:xfrm>
        </p:spPr>
        <p:txBody>
          <a:bodyPr>
            <a:normAutofit/>
          </a:bodyPr>
          <a:lstStyle/>
          <a:p>
            <a:r>
              <a:rPr lang="en-US" dirty="0" smtClean="0">
                <a:solidFill>
                  <a:srgbClr val="FF0000"/>
                </a:solidFill>
              </a:rPr>
              <a:t>Background: Previous Studies</a:t>
            </a:r>
            <a:endParaRPr lang="en-US" dirty="0">
              <a:solidFill>
                <a:srgbClr val="FF0000"/>
              </a:solidFill>
            </a:endParaRPr>
          </a:p>
        </p:txBody>
      </p:sp>
      <p:sp>
        <p:nvSpPr>
          <p:cNvPr id="3" name="Content Placeholder 2"/>
          <p:cNvSpPr>
            <a:spLocks noGrp="1"/>
          </p:cNvSpPr>
          <p:nvPr>
            <p:ph idx="1"/>
          </p:nvPr>
        </p:nvSpPr>
        <p:spPr>
          <a:xfrm>
            <a:off x="533400" y="1143000"/>
            <a:ext cx="8229600" cy="5287963"/>
          </a:xfrm>
        </p:spPr>
        <p:txBody>
          <a:bodyPr>
            <a:normAutofit fontScale="92500" lnSpcReduction="20000"/>
          </a:bodyPr>
          <a:lstStyle/>
          <a:p>
            <a:r>
              <a:rPr lang="en-US" dirty="0" err="1" smtClean="0">
                <a:latin typeface="+mj-lt"/>
              </a:rPr>
              <a:t>Greybush</a:t>
            </a:r>
            <a:r>
              <a:rPr lang="en-US" dirty="0" smtClean="0">
                <a:latin typeface="+mj-lt"/>
              </a:rPr>
              <a:t> </a:t>
            </a:r>
            <a:r>
              <a:rPr lang="en-US" dirty="0">
                <a:latin typeface="+mj-lt"/>
              </a:rPr>
              <a:t>et al. (2011) and Holland and Wang (</a:t>
            </a:r>
            <a:r>
              <a:rPr lang="en-US" dirty="0" smtClean="0">
                <a:latin typeface="+mj-lt"/>
              </a:rPr>
              <a:t>2013) compared </a:t>
            </a:r>
            <a:r>
              <a:rPr lang="en-US" dirty="0" err="1" smtClean="0">
                <a:latin typeface="+mj-lt"/>
              </a:rPr>
              <a:t>EnSRF</a:t>
            </a:r>
            <a:r>
              <a:rPr lang="en-US" dirty="0" smtClean="0">
                <a:latin typeface="+mj-lt"/>
              </a:rPr>
              <a:t> and LETKF algorithms using OSSEs </a:t>
            </a:r>
          </a:p>
          <a:p>
            <a:pPr lvl="1"/>
            <a:r>
              <a:rPr lang="en-US" dirty="0"/>
              <a:t>Both studies used idealized large-scale models </a:t>
            </a:r>
            <a:r>
              <a:rPr lang="en-US" dirty="0" smtClean="0"/>
              <a:t>with linear </a:t>
            </a:r>
            <a:r>
              <a:rPr lang="en-US" dirty="0"/>
              <a:t>observation </a:t>
            </a:r>
            <a:r>
              <a:rPr lang="en-US" dirty="0" smtClean="0"/>
              <a:t>operators;</a:t>
            </a:r>
          </a:p>
          <a:p>
            <a:pPr lvl="1"/>
            <a:r>
              <a:rPr lang="en-US" dirty="0" smtClean="0">
                <a:latin typeface="+mj-lt"/>
              </a:rPr>
              <a:t>B-localization vs R-localization for </a:t>
            </a:r>
            <a:r>
              <a:rPr lang="en-US" dirty="0" err="1" smtClean="0">
                <a:latin typeface="+mj-lt"/>
              </a:rPr>
              <a:t>covariances</a:t>
            </a:r>
            <a:r>
              <a:rPr lang="en-US" dirty="0" smtClean="0">
                <a:latin typeface="+mj-lt"/>
              </a:rPr>
              <a:t>;  </a:t>
            </a:r>
          </a:p>
          <a:p>
            <a:pPr lvl="1"/>
            <a:r>
              <a:rPr lang="en-US" dirty="0" smtClean="0">
                <a:latin typeface="+mj-lt"/>
              </a:rPr>
              <a:t>Serial vs simultaneous observation processing;</a:t>
            </a:r>
          </a:p>
          <a:p>
            <a:pPr lvl="1"/>
            <a:r>
              <a:rPr lang="en-US" dirty="0" smtClean="0">
                <a:latin typeface="+mj-lt"/>
              </a:rPr>
              <a:t>Some differences were found with the sequential and serial versions of these algorithms, and with B versus R-based localization;</a:t>
            </a:r>
          </a:p>
          <a:p>
            <a:pPr lvl="1"/>
            <a:r>
              <a:rPr lang="en-US" dirty="0" smtClean="0">
                <a:latin typeface="+mj-lt"/>
              </a:rPr>
              <a:t>R-localization and simultaneous processing tend to produce more balanced analyses although differences tend to be relatively small.</a:t>
            </a:r>
          </a:p>
          <a:p>
            <a:pPr marL="914400" lvl="2" indent="0">
              <a:buNone/>
            </a:pPr>
            <a:endParaRPr lang="en-US" dirty="0" smtClean="0">
              <a:latin typeface="Times New Roman"/>
            </a:endParaRPr>
          </a:p>
        </p:txBody>
      </p:sp>
    </p:spTree>
    <p:extLst>
      <p:ext uri="{BB962C8B-B14F-4D97-AF65-F5344CB8AC3E}">
        <p14:creationId xmlns:p14="http://schemas.microsoft.com/office/powerpoint/2010/main" val="293502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77"/>
            <a:ext cx="8229600" cy="879423"/>
          </a:xfrm>
        </p:spPr>
        <p:txBody>
          <a:bodyPr>
            <a:normAutofit fontScale="90000"/>
          </a:bodyPr>
          <a:lstStyle/>
          <a:p>
            <a:r>
              <a:rPr lang="en-US" dirty="0" smtClean="0">
                <a:solidFill>
                  <a:srgbClr val="FF0000"/>
                </a:solidFill>
              </a:rPr>
              <a:t>LETKF Algorithm and Implementation</a:t>
            </a:r>
            <a:endParaRPr lang="en-US" dirty="0">
              <a:solidFill>
                <a:srgbClr val="FF0000"/>
              </a:solidFill>
            </a:endParaRPr>
          </a:p>
        </p:txBody>
      </p:sp>
      <p:sp>
        <p:nvSpPr>
          <p:cNvPr id="5" name="TextBox 4"/>
          <p:cNvSpPr txBox="1"/>
          <p:nvPr/>
        </p:nvSpPr>
        <p:spPr>
          <a:xfrm>
            <a:off x="609600" y="1143000"/>
            <a:ext cx="8001000" cy="5127558"/>
          </a:xfrm>
          <a:prstGeom prst="rect">
            <a:avLst/>
          </a:prstGeom>
          <a:noFill/>
        </p:spPr>
        <p:txBody>
          <a:bodyPr wrap="square" rtlCol="0">
            <a:spAutoFit/>
          </a:bodyPr>
          <a:lstStyle/>
          <a:p>
            <a:pPr marL="342900" indent="-342900" fontAlgn="auto">
              <a:lnSpc>
                <a:spcPct val="90000"/>
              </a:lnSpc>
              <a:spcBef>
                <a:spcPct val="20000"/>
              </a:spcBef>
              <a:spcAft>
                <a:spcPts val="0"/>
              </a:spcAft>
              <a:buFont typeface="Arial" pitchFamily="34" charset="0"/>
              <a:buChar char="•"/>
            </a:pPr>
            <a:r>
              <a:rPr lang="en-US" sz="3200" dirty="0">
                <a:solidFill>
                  <a:prstClr val="black"/>
                </a:solidFill>
                <a:latin typeface="Calibri"/>
              </a:rPr>
              <a:t>LETKF has been </a:t>
            </a:r>
            <a:r>
              <a:rPr lang="en-US" sz="3200" dirty="0" smtClean="0">
                <a:solidFill>
                  <a:prstClr val="black"/>
                </a:solidFill>
                <a:latin typeface="Calibri"/>
              </a:rPr>
              <a:t>applied successfully to global</a:t>
            </a:r>
            <a:r>
              <a:rPr lang="en-US" sz="3200" dirty="0">
                <a:solidFill>
                  <a:prstClr val="black"/>
                </a:solidFill>
                <a:latin typeface="Calibri"/>
              </a:rPr>
              <a:t>, regional, and </a:t>
            </a:r>
            <a:r>
              <a:rPr lang="en-US" sz="3200" dirty="0" err="1">
                <a:solidFill>
                  <a:prstClr val="black"/>
                </a:solidFill>
                <a:latin typeface="Calibri"/>
              </a:rPr>
              <a:t>mesoscale</a:t>
            </a:r>
            <a:r>
              <a:rPr lang="en-US" sz="3200" dirty="0">
                <a:solidFill>
                  <a:prstClr val="black"/>
                </a:solidFill>
                <a:latin typeface="Calibri"/>
              </a:rPr>
              <a:t> NWP </a:t>
            </a:r>
            <a:r>
              <a:rPr lang="en-US" sz="3200" dirty="0" smtClean="0">
                <a:solidFill>
                  <a:prstClr val="black"/>
                </a:solidFill>
                <a:latin typeface="Calibri"/>
              </a:rPr>
              <a:t>models </a:t>
            </a:r>
            <a:r>
              <a:rPr lang="en-US" sz="3200" dirty="0">
                <a:solidFill>
                  <a:prstClr val="black"/>
                </a:solidFill>
                <a:latin typeface="Calibri"/>
              </a:rPr>
              <a:t>(</a:t>
            </a:r>
            <a:r>
              <a:rPr lang="en-US" sz="3200" dirty="0" err="1">
                <a:solidFill>
                  <a:prstClr val="black"/>
                </a:solidFill>
                <a:latin typeface="Calibri"/>
              </a:rPr>
              <a:t>Szunyogh</a:t>
            </a:r>
            <a:r>
              <a:rPr lang="en-US" sz="3200" dirty="0">
                <a:solidFill>
                  <a:prstClr val="black"/>
                </a:solidFill>
                <a:latin typeface="Calibri"/>
              </a:rPr>
              <a:t> et al. 2008; </a:t>
            </a:r>
            <a:r>
              <a:rPr lang="en-US" sz="3200" dirty="0" err="1">
                <a:solidFill>
                  <a:prstClr val="black"/>
                </a:solidFill>
                <a:latin typeface="Calibri"/>
              </a:rPr>
              <a:t>Seko</a:t>
            </a:r>
            <a:r>
              <a:rPr lang="en-US" sz="3200" dirty="0">
                <a:solidFill>
                  <a:prstClr val="black"/>
                </a:solidFill>
                <a:latin typeface="Calibri"/>
              </a:rPr>
              <a:t> et al. 2011; Miyoshi and Kunii 2012</a:t>
            </a:r>
            <a:r>
              <a:rPr lang="en-US" sz="3200" dirty="0" smtClean="0">
                <a:solidFill>
                  <a:prstClr val="black"/>
                </a:solidFill>
                <a:latin typeface="Calibri"/>
              </a:rPr>
              <a:t>);</a:t>
            </a:r>
          </a:p>
          <a:p>
            <a:pPr marL="342900" indent="-342900" fontAlgn="auto">
              <a:lnSpc>
                <a:spcPct val="90000"/>
              </a:lnSpc>
              <a:spcBef>
                <a:spcPct val="20000"/>
              </a:spcBef>
              <a:spcAft>
                <a:spcPts val="0"/>
              </a:spcAft>
              <a:buFont typeface="Arial" pitchFamily="34" charset="0"/>
              <a:buChar char="•"/>
            </a:pPr>
            <a:endParaRPr lang="en-US" sz="1200" dirty="0" smtClean="0">
              <a:solidFill>
                <a:prstClr val="black"/>
              </a:solidFill>
              <a:latin typeface="Calibri"/>
            </a:endParaRPr>
          </a:p>
          <a:p>
            <a:pPr marL="342900" indent="-342900" fontAlgn="auto">
              <a:lnSpc>
                <a:spcPct val="90000"/>
              </a:lnSpc>
              <a:spcBef>
                <a:spcPct val="20000"/>
              </a:spcBef>
              <a:spcAft>
                <a:spcPts val="0"/>
              </a:spcAft>
              <a:buFont typeface="Arial" pitchFamily="34" charset="0"/>
              <a:buChar char="•"/>
            </a:pPr>
            <a:r>
              <a:rPr lang="en-US" sz="3200" dirty="0" smtClean="0">
                <a:solidFill>
                  <a:prstClr val="black"/>
                </a:solidFill>
                <a:latin typeface="Calibri"/>
              </a:rPr>
              <a:t>LETKF </a:t>
            </a:r>
            <a:r>
              <a:rPr lang="en-US" sz="3200" dirty="0" smtClean="0">
                <a:solidFill>
                  <a:srgbClr val="FF0000"/>
                </a:solidFill>
                <a:latin typeface="Calibri"/>
              </a:rPr>
              <a:t>has not been applied to the radar DA problem </a:t>
            </a:r>
            <a:r>
              <a:rPr lang="en-US" sz="3200" dirty="0" smtClean="0">
                <a:solidFill>
                  <a:prstClr val="black"/>
                </a:solidFill>
                <a:latin typeface="Calibri"/>
              </a:rPr>
              <a:t>until very recently;</a:t>
            </a:r>
          </a:p>
          <a:p>
            <a:pPr marL="342900" indent="-342900" fontAlgn="auto">
              <a:lnSpc>
                <a:spcPct val="90000"/>
              </a:lnSpc>
              <a:spcBef>
                <a:spcPct val="20000"/>
              </a:spcBef>
              <a:spcAft>
                <a:spcPts val="0"/>
              </a:spcAft>
              <a:buFont typeface="Arial" pitchFamily="34" charset="0"/>
              <a:buChar char="•"/>
            </a:pPr>
            <a:endParaRPr lang="en-US" sz="1200" dirty="0">
              <a:solidFill>
                <a:prstClr val="black"/>
              </a:solidFill>
              <a:latin typeface="Calibri"/>
            </a:endParaRPr>
          </a:p>
          <a:p>
            <a:pPr marL="342900" indent="-342900" fontAlgn="auto">
              <a:lnSpc>
                <a:spcPct val="90000"/>
              </a:lnSpc>
              <a:spcBef>
                <a:spcPct val="20000"/>
              </a:spcBef>
              <a:spcAft>
                <a:spcPts val="0"/>
              </a:spcAft>
              <a:buFont typeface="Arial" pitchFamily="34" charset="0"/>
              <a:buChar char="•"/>
            </a:pPr>
            <a:r>
              <a:rPr lang="en-US" sz="3200" dirty="0" smtClean="0">
                <a:solidFill>
                  <a:prstClr val="black"/>
                </a:solidFill>
                <a:latin typeface="Calibri"/>
              </a:rPr>
              <a:t>We implemented LETKF within the ARPS ensemble DA framework (Tong and </a:t>
            </a:r>
            <a:r>
              <a:rPr lang="en-US" sz="3200" dirty="0" err="1" smtClean="0">
                <a:solidFill>
                  <a:prstClr val="black"/>
                </a:solidFill>
                <a:latin typeface="Calibri"/>
              </a:rPr>
              <a:t>Xue</a:t>
            </a:r>
            <a:r>
              <a:rPr lang="en-US" sz="3200" dirty="0" smtClean="0">
                <a:solidFill>
                  <a:prstClr val="black"/>
                </a:solidFill>
                <a:latin typeface="Calibri"/>
              </a:rPr>
              <a:t> 2005; </a:t>
            </a:r>
            <a:r>
              <a:rPr lang="en-US" sz="3200" dirty="0" err="1" smtClean="0">
                <a:solidFill>
                  <a:prstClr val="black"/>
                </a:solidFill>
                <a:latin typeface="Calibri"/>
              </a:rPr>
              <a:t>Xue</a:t>
            </a:r>
            <a:r>
              <a:rPr lang="en-US" sz="3200" dirty="0" smtClean="0">
                <a:solidFill>
                  <a:prstClr val="black"/>
                </a:solidFill>
                <a:latin typeface="Calibri"/>
              </a:rPr>
              <a:t> et al 2006) and </a:t>
            </a:r>
            <a:r>
              <a:rPr lang="en-US" sz="3200" dirty="0" smtClean="0">
                <a:solidFill>
                  <a:srgbClr val="FF0000"/>
                </a:solidFill>
                <a:latin typeface="Calibri"/>
              </a:rPr>
              <a:t>compare LETKF and </a:t>
            </a:r>
            <a:r>
              <a:rPr lang="en-US" sz="3200" dirty="0" err="1" smtClean="0">
                <a:solidFill>
                  <a:srgbClr val="FF0000"/>
                </a:solidFill>
                <a:latin typeface="Calibri"/>
              </a:rPr>
              <a:t>EnSRF</a:t>
            </a:r>
            <a:r>
              <a:rPr lang="en-US" sz="3200" dirty="0" smtClean="0">
                <a:solidFill>
                  <a:srgbClr val="FF0000"/>
                </a:solidFill>
                <a:latin typeface="Calibri"/>
              </a:rPr>
              <a:t> in OSSEs for a </a:t>
            </a:r>
            <a:r>
              <a:rPr lang="en-US" sz="3200" dirty="0" err="1" smtClean="0">
                <a:solidFill>
                  <a:srgbClr val="FF0000"/>
                </a:solidFill>
                <a:latin typeface="Calibri"/>
              </a:rPr>
              <a:t>supercell</a:t>
            </a:r>
            <a:r>
              <a:rPr lang="en-US" sz="3200" dirty="0" smtClean="0">
                <a:solidFill>
                  <a:srgbClr val="FF0000"/>
                </a:solidFill>
                <a:latin typeface="Calibri"/>
              </a:rPr>
              <a:t> storm</a:t>
            </a:r>
            <a:endParaRPr lang="en-US" sz="3200" dirty="0">
              <a:solidFill>
                <a:srgbClr val="FF0000"/>
              </a:solidFill>
              <a:latin typeface="Calibri"/>
            </a:endParaRPr>
          </a:p>
        </p:txBody>
      </p:sp>
    </p:spTree>
    <p:extLst>
      <p:ext uri="{BB962C8B-B14F-4D97-AF65-F5344CB8AC3E}">
        <p14:creationId xmlns:p14="http://schemas.microsoft.com/office/powerpoint/2010/main" val="985487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4732"/>
            <a:ext cx="8229600" cy="583096"/>
          </a:xfrm>
        </p:spPr>
        <p:txBody>
          <a:bodyPr>
            <a:noAutofit/>
          </a:bodyPr>
          <a:lstStyle/>
          <a:p>
            <a:r>
              <a:rPr lang="en-US" sz="3600" dirty="0">
                <a:solidFill>
                  <a:srgbClr val="FF0000"/>
                </a:solidFill>
              </a:rPr>
              <a:t>Localization S</a:t>
            </a:r>
            <a:r>
              <a:rPr lang="en-US" sz="3600" dirty="0" smtClean="0">
                <a:solidFill>
                  <a:srgbClr val="FF0000"/>
                </a:solidFill>
              </a:rPr>
              <a:t>chemes in Ensemble Filters</a:t>
            </a:r>
            <a:endParaRPr lang="en-US" sz="3600" dirty="0">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228600" y="838200"/>
                <a:ext cx="6400800" cy="1927085"/>
              </a:xfrm>
            </p:spPr>
            <p:txBody>
              <a:bodyPr>
                <a:normAutofit/>
              </a:bodyPr>
              <a:lstStyle/>
              <a:p>
                <a:pPr lvl="0"/>
                <a:r>
                  <a:rPr lang="en-US" dirty="0" smtClean="0">
                    <a:solidFill>
                      <a:prstClr val="black"/>
                    </a:solidFill>
                  </a:rPr>
                  <a:t>To suppress the impact of observations from distant regions upon an analysis caused by spurious correlation in </a:t>
                </a:r>
                <a14:m>
                  <m:oMath xmlns:m="http://schemas.openxmlformats.org/officeDocument/2006/math">
                    <m:sSup>
                      <m:sSupPr>
                        <m:ctrlPr>
                          <a:rPr lang="en-US" i="1" smtClean="0">
                            <a:solidFill>
                              <a:prstClr val="black"/>
                            </a:solidFill>
                            <a:latin typeface="Cambria Math"/>
                          </a:rPr>
                        </m:ctrlPr>
                      </m:sSupPr>
                      <m:e>
                        <m:r>
                          <a:rPr lang="en-US" b="0" i="1" smtClean="0">
                            <a:solidFill>
                              <a:prstClr val="black"/>
                            </a:solidFill>
                            <a:latin typeface="Cambria Math"/>
                          </a:rPr>
                          <m:t>𝑃</m:t>
                        </m:r>
                      </m:e>
                      <m:sup>
                        <m:r>
                          <a:rPr lang="en-US" b="0" i="1" smtClean="0">
                            <a:solidFill>
                              <a:prstClr val="black"/>
                            </a:solidFill>
                            <a:latin typeface="Cambria Math"/>
                          </a:rPr>
                          <m:t>𝑓</m:t>
                        </m:r>
                      </m:sup>
                    </m:sSup>
                  </m:oMath>
                </a14:m>
                <a:r>
                  <a:rPr lang="en-US" dirty="0" smtClean="0">
                    <a:solidFill>
                      <a:prstClr val="black"/>
                    </a:solidFill>
                  </a:rPr>
                  <a:t> </a:t>
                </a:r>
                <a:r>
                  <a:rPr lang="en-US" dirty="0">
                    <a:solidFill>
                      <a:prstClr val="black"/>
                    </a:solidFill>
                  </a:rPr>
                  <a:t>due to sampling </a:t>
                </a:r>
                <a:r>
                  <a:rPr lang="en-US" dirty="0" smtClean="0">
                    <a:solidFill>
                      <a:prstClr val="black"/>
                    </a:solidFill>
                  </a:rPr>
                  <a:t>error</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228600" y="838200"/>
                <a:ext cx="6400800" cy="1927085"/>
              </a:xfrm>
              <a:blipFill rotWithShape="1">
                <a:blip r:embed="rId4"/>
                <a:stretch>
                  <a:fillRect l="-1714" t="-2848" b="-2848"/>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663714"/>
            <a:ext cx="2518703" cy="2533182"/>
          </a:xfrm>
          <a:prstGeom prst="rect">
            <a:avLst/>
          </a:prstGeom>
          <a:noFill/>
          <a:ln>
            <a:noFill/>
          </a:ln>
        </p:spPr>
      </p:pic>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sz="1800">
              <a:solidFill>
                <a:prstClr val="black"/>
              </a:solidFill>
              <a:latin typeface="Calibri"/>
            </a:endParaRPr>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sz="1800">
              <a:solidFill>
                <a:prstClr val="black"/>
              </a:solidFill>
              <a:latin typeface="Calibri"/>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1495204000"/>
              </p:ext>
            </p:extLst>
          </p:nvPr>
        </p:nvGraphicFramePr>
        <p:xfrm>
          <a:off x="609600" y="2847395"/>
          <a:ext cx="2209800" cy="884943"/>
        </p:xfrm>
        <a:graphic>
          <a:graphicData uri="http://schemas.openxmlformats.org/presentationml/2006/ole">
            <mc:AlternateContent xmlns:mc="http://schemas.openxmlformats.org/markup-compatibility/2006">
              <mc:Choice xmlns:v="urn:schemas-microsoft-com:vml" Requires="v">
                <p:oleObj spid="_x0000_s327739" name="Equation" r:id="rId6" imgW="1143000" imgH="457200" progId="Equation.DSMT4">
                  <p:embed/>
                </p:oleObj>
              </mc:Choice>
              <mc:Fallback>
                <p:oleObj name="Equation" r:id="rId6" imgW="1143000" imgH="457200" progId="Equation.DSMT4">
                  <p:embed/>
                  <p:pic>
                    <p:nvPicPr>
                      <p:cNvPr id="0" name=""/>
                      <p:cNvPicPr/>
                      <p:nvPr/>
                    </p:nvPicPr>
                    <p:blipFill>
                      <a:blip r:embed="rId7"/>
                      <a:stretch>
                        <a:fillRect/>
                      </a:stretch>
                    </p:blipFill>
                    <p:spPr>
                      <a:xfrm>
                        <a:off x="609600" y="2847395"/>
                        <a:ext cx="2209800" cy="88494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30606559"/>
              </p:ext>
            </p:extLst>
          </p:nvPr>
        </p:nvGraphicFramePr>
        <p:xfrm>
          <a:off x="609600" y="3766066"/>
          <a:ext cx="2667000" cy="881779"/>
        </p:xfrm>
        <a:graphic>
          <a:graphicData uri="http://schemas.openxmlformats.org/presentationml/2006/ole">
            <mc:AlternateContent xmlns:mc="http://schemas.openxmlformats.org/markup-compatibility/2006">
              <mc:Choice xmlns:v="urn:schemas-microsoft-com:vml" Requires="v">
                <p:oleObj spid="_x0000_s327740" name="Equation" r:id="rId8" imgW="1384200" imgH="457200" progId="Equation.DSMT4">
                  <p:embed/>
                </p:oleObj>
              </mc:Choice>
              <mc:Fallback>
                <p:oleObj name="Equation" r:id="rId8" imgW="1384200" imgH="457200" progId="Equation.DSMT4">
                  <p:embed/>
                  <p:pic>
                    <p:nvPicPr>
                      <p:cNvPr id="0" name=""/>
                      <p:cNvPicPr>
                        <a:picLocks noChangeAspect="1" noChangeArrowheads="1"/>
                      </p:cNvPicPr>
                      <p:nvPr/>
                    </p:nvPicPr>
                    <p:blipFill>
                      <a:blip r:embed="rId9"/>
                      <a:srcRect/>
                      <a:stretch>
                        <a:fillRect/>
                      </a:stretch>
                    </p:blipFill>
                    <p:spPr bwMode="auto">
                      <a:xfrm>
                        <a:off x="609600" y="3766066"/>
                        <a:ext cx="2667000" cy="881779"/>
                      </a:xfrm>
                      <a:prstGeom prst="rect">
                        <a:avLst/>
                      </a:prstGeom>
                      <a:noFill/>
                      <a:ln>
                        <a:noFill/>
                      </a:ln>
                    </p:spPr>
                  </p:pic>
                </p:oleObj>
              </mc:Fallback>
            </mc:AlternateContent>
          </a:graphicData>
        </a:graphic>
      </p:graphicFrame>
      <p:sp>
        <p:nvSpPr>
          <p:cNvPr id="9" name="Rectangle 13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sz="1800">
              <a:solidFill>
                <a:prstClr val="black"/>
              </a:solidFill>
              <a:latin typeface="Calibri"/>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615204017"/>
              </p:ext>
            </p:extLst>
          </p:nvPr>
        </p:nvGraphicFramePr>
        <p:xfrm>
          <a:off x="609600" y="4719145"/>
          <a:ext cx="3208867" cy="995855"/>
        </p:xfrm>
        <a:graphic>
          <a:graphicData uri="http://schemas.openxmlformats.org/presentationml/2006/ole">
            <mc:AlternateContent xmlns:mc="http://schemas.openxmlformats.org/markup-compatibility/2006">
              <mc:Choice xmlns:v="urn:schemas-microsoft-com:vml" Requires="v">
                <p:oleObj spid="_x0000_s327741" name="Equation" r:id="rId10" imgW="1930400" imgH="596900" progId="Equation.DSMT4">
                  <p:embed/>
                </p:oleObj>
              </mc:Choice>
              <mc:Fallback>
                <p:oleObj name="Equation" r:id="rId10" imgW="1930400" imgH="5969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4719145"/>
                        <a:ext cx="3208867" cy="995855"/>
                      </a:xfrm>
                      <a:prstGeom prst="rect">
                        <a:avLst/>
                      </a:prstGeom>
                      <a:noFill/>
                    </p:spPr>
                  </p:pic>
                </p:oleObj>
              </mc:Fallback>
            </mc:AlternateContent>
          </a:graphicData>
        </a:graphic>
      </p:graphicFrame>
      <p:sp>
        <p:nvSpPr>
          <p:cNvPr id="11" name="TextBox 10"/>
          <p:cNvSpPr txBox="1"/>
          <p:nvPr/>
        </p:nvSpPr>
        <p:spPr>
          <a:xfrm>
            <a:off x="3276600" y="3196896"/>
            <a:ext cx="4710905" cy="369332"/>
          </a:xfrm>
          <a:prstGeom prst="rect">
            <a:avLst/>
          </a:prstGeom>
          <a:noFill/>
        </p:spPr>
        <p:txBody>
          <a:bodyPr wrap="none" rtlCol="0">
            <a:spAutoFit/>
          </a:bodyPr>
          <a:lstStyle/>
          <a:p>
            <a:pPr fontAlgn="auto">
              <a:spcBef>
                <a:spcPts val="0"/>
              </a:spcBef>
              <a:spcAft>
                <a:spcPts val="0"/>
              </a:spcAft>
            </a:pPr>
            <a:r>
              <a:rPr lang="en-US" sz="1800" dirty="0" smtClean="0">
                <a:solidFill>
                  <a:srgbClr val="FF0000"/>
                </a:solidFill>
                <a:latin typeface="Calibri"/>
              </a:rPr>
              <a:t>B-localization applied to </a:t>
            </a:r>
            <a:r>
              <a:rPr lang="en-US" sz="1800" dirty="0" err="1" smtClean="0">
                <a:solidFill>
                  <a:srgbClr val="FF0000"/>
                </a:solidFill>
                <a:latin typeface="Calibri"/>
              </a:rPr>
              <a:t>Kalman</a:t>
            </a:r>
            <a:r>
              <a:rPr lang="en-US" sz="1800" dirty="0" smtClean="0">
                <a:solidFill>
                  <a:srgbClr val="FF0000"/>
                </a:solidFill>
                <a:latin typeface="Calibri"/>
              </a:rPr>
              <a:t> gain K, in </a:t>
            </a:r>
            <a:r>
              <a:rPr lang="en-US" sz="1800" dirty="0" err="1" smtClean="0">
                <a:solidFill>
                  <a:srgbClr val="FF0000"/>
                </a:solidFill>
                <a:latin typeface="Calibri"/>
              </a:rPr>
              <a:t>EnSRF</a:t>
            </a:r>
            <a:endParaRPr lang="en-US" sz="1800" dirty="0">
              <a:solidFill>
                <a:srgbClr val="FF0000"/>
              </a:solidFill>
              <a:latin typeface="Calibri"/>
            </a:endParaRPr>
          </a:p>
        </p:txBody>
      </p:sp>
      <p:sp>
        <p:nvSpPr>
          <p:cNvPr id="13" name="TextBox 12"/>
          <p:cNvSpPr txBox="1"/>
          <p:nvPr/>
        </p:nvSpPr>
        <p:spPr>
          <a:xfrm>
            <a:off x="3429000" y="3962400"/>
            <a:ext cx="4688463" cy="369332"/>
          </a:xfrm>
          <a:prstGeom prst="rect">
            <a:avLst/>
          </a:prstGeom>
          <a:noFill/>
        </p:spPr>
        <p:txBody>
          <a:bodyPr wrap="none" rtlCol="0">
            <a:spAutoFit/>
          </a:bodyPr>
          <a:lstStyle/>
          <a:p>
            <a:pPr fontAlgn="auto">
              <a:spcBef>
                <a:spcPts val="0"/>
              </a:spcBef>
              <a:spcAft>
                <a:spcPts val="0"/>
              </a:spcAft>
            </a:pPr>
            <a:r>
              <a:rPr lang="en-US" sz="1800" dirty="0">
                <a:solidFill>
                  <a:srgbClr val="FF0000"/>
                </a:solidFill>
                <a:latin typeface="Calibri"/>
              </a:rPr>
              <a:t>R</a:t>
            </a:r>
            <a:r>
              <a:rPr lang="en-US" sz="1800" dirty="0" smtClean="0">
                <a:solidFill>
                  <a:srgbClr val="FF0000"/>
                </a:solidFill>
                <a:latin typeface="Calibri"/>
              </a:rPr>
              <a:t>-localization applied to </a:t>
            </a:r>
            <a:r>
              <a:rPr lang="en-US" sz="1800" dirty="0" err="1" smtClean="0">
                <a:solidFill>
                  <a:srgbClr val="FF0000"/>
                </a:solidFill>
                <a:latin typeface="Calibri"/>
              </a:rPr>
              <a:t>Kalman</a:t>
            </a:r>
            <a:r>
              <a:rPr lang="en-US" sz="1800" dirty="0" smtClean="0">
                <a:solidFill>
                  <a:srgbClr val="FF0000"/>
                </a:solidFill>
                <a:latin typeface="Calibri"/>
              </a:rPr>
              <a:t> gain K, in LETKF</a:t>
            </a:r>
            <a:endParaRPr lang="en-US" sz="1800" dirty="0">
              <a:solidFill>
                <a:srgbClr val="FF0000"/>
              </a:solidFill>
              <a:latin typeface="Calibri"/>
            </a:endParaRPr>
          </a:p>
        </p:txBody>
      </p:sp>
      <p:sp>
        <p:nvSpPr>
          <p:cNvPr id="14" name="TextBox 13"/>
          <p:cNvSpPr txBox="1"/>
          <p:nvPr/>
        </p:nvSpPr>
        <p:spPr>
          <a:xfrm>
            <a:off x="3886200" y="4800600"/>
            <a:ext cx="4716612" cy="369332"/>
          </a:xfrm>
          <a:prstGeom prst="rect">
            <a:avLst/>
          </a:prstGeom>
          <a:noFill/>
        </p:spPr>
        <p:txBody>
          <a:bodyPr wrap="none" rtlCol="0">
            <a:spAutoFit/>
          </a:bodyPr>
          <a:lstStyle/>
          <a:p>
            <a:pPr fontAlgn="auto">
              <a:spcBef>
                <a:spcPts val="0"/>
              </a:spcBef>
              <a:spcAft>
                <a:spcPts val="0"/>
              </a:spcAft>
            </a:pPr>
            <a:r>
              <a:rPr lang="en-US" sz="1800" dirty="0">
                <a:solidFill>
                  <a:srgbClr val="FF0000"/>
                </a:solidFill>
                <a:latin typeface="Calibri"/>
              </a:rPr>
              <a:t>R</a:t>
            </a:r>
            <a:r>
              <a:rPr lang="en-US" sz="1800" dirty="0" smtClean="0">
                <a:solidFill>
                  <a:srgbClr val="FF0000"/>
                </a:solidFill>
                <a:latin typeface="Calibri"/>
              </a:rPr>
              <a:t>egulated R-localization (</a:t>
            </a:r>
            <a:r>
              <a:rPr lang="en-US" sz="1800" dirty="0" err="1" smtClean="0">
                <a:solidFill>
                  <a:srgbClr val="FF0000"/>
                </a:solidFill>
                <a:latin typeface="Calibri"/>
              </a:rPr>
              <a:t>Nerger</a:t>
            </a:r>
            <a:r>
              <a:rPr lang="en-US" sz="1800" dirty="0" smtClean="0">
                <a:solidFill>
                  <a:srgbClr val="FF0000"/>
                </a:solidFill>
                <a:latin typeface="Calibri"/>
              </a:rPr>
              <a:t> and </a:t>
            </a:r>
            <a:r>
              <a:rPr lang="en-US" sz="1800" dirty="0" err="1" smtClean="0">
                <a:solidFill>
                  <a:srgbClr val="FF0000"/>
                </a:solidFill>
                <a:latin typeface="Calibri"/>
              </a:rPr>
              <a:t>Janjic</a:t>
            </a:r>
            <a:r>
              <a:rPr lang="en-US" sz="1800" dirty="0" smtClean="0">
                <a:solidFill>
                  <a:srgbClr val="FF0000"/>
                </a:solidFill>
                <a:latin typeface="Calibri"/>
              </a:rPr>
              <a:t> 2012)</a:t>
            </a:r>
            <a:endParaRPr lang="en-US" sz="1800" dirty="0">
              <a:solidFill>
                <a:srgbClr val="FF0000"/>
              </a:solidFill>
              <a:latin typeface="Calibri"/>
            </a:endParaRPr>
          </a:p>
        </p:txBody>
      </p:sp>
      <mc:AlternateContent xmlns:mc="http://schemas.openxmlformats.org/markup-compatibility/2006" xmlns:a14="http://schemas.microsoft.com/office/drawing/2010/main">
        <mc:Choice Requires="a14">
          <p:sp>
            <p:nvSpPr>
              <p:cNvPr id="12" name="TextBox 11"/>
              <p:cNvSpPr txBox="1"/>
              <p:nvPr/>
            </p:nvSpPr>
            <p:spPr>
              <a:xfrm>
                <a:off x="411721" y="5746219"/>
                <a:ext cx="8320558" cy="646331"/>
              </a:xfrm>
              <a:prstGeom prst="rect">
                <a:avLst/>
              </a:prstGeom>
              <a:noFill/>
            </p:spPr>
            <p:txBody>
              <a:bodyPr wrap="square" rtlCol="0">
                <a:spAutoFit/>
              </a:bodyPr>
              <a:lstStyle/>
              <a:p>
                <a:pPr algn="ctr" fontAlgn="auto">
                  <a:spcBef>
                    <a:spcPts val="0"/>
                  </a:spcBef>
                  <a:spcAft>
                    <a:spcPts val="0"/>
                  </a:spcAft>
                </a:pPr>
                <a:r>
                  <a:rPr lang="en-US" sz="1800" dirty="0" smtClean="0">
                    <a:solidFill>
                      <a:prstClr val="black"/>
                    </a:solidFill>
                    <a:latin typeface="Calibri"/>
                  </a:rPr>
                  <a:t> </a:t>
                </a:r>
                <a14:m>
                  <m:oMath xmlns:m="http://schemas.openxmlformats.org/officeDocument/2006/math">
                    <m:r>
                      <a:rPr lang="en-US" sz="1800" i="1" smtClean="0">
                        <a:solidFill>
                          <a:prstClr val="black"/>
                        </a:solidFill>
                        <a:latin typeface="Cambria Math"/>
                        <a:ea typeface="Cambria Math"/>
                      </a:rPr>
                      <m:t>𝜌</m:t>
                    </m:r>
                  </m:oMath>
                </a14:m>
                <a:r>
                  <a:rPr lang="en-US" sz="1800" dirty="0" smtClean="0">
                    <a:solidFill>
                      <a:prstClr val="black"/>
                    </a:solidFill>
                    <a:latin typeface="Calibri"/>
                  </a:rPr>
                  <a:t> is the localization  weight function, which is distance-dependent </a:t>
                </a:r>
                <a:r>
                  <a:rPr lang="en-US" sz="1800" dirty="0">
                    <a:solidFill>
                      <a:prstClr val="black"/>
                    </a:solidFill>
                    <a:latin typeface="Calibri"/>
                  </a:rPr>
                  <a:t>function</a:t>
                </a:r>
                <a:r>
                  <a:rPr lang="en-US" sz="1800" dirty="0" smtClean="0">
                    <a:solidFill>
                      <a:prstClr val="black"/>
                    </a:solidFill>
                    <a:latin typeface="Calibri"/>
                  </a:rPr>
                  <a:t>. In this work, it is 5</a:t>
                </a:r>
                <a:r>
                  <a:rPr lang="en-US" sz="1800" baseline="30000" dirty="0" smtClean="0">
                    <a:solidFill>
                      <a:prstClr val="black"/>
                    </a:solidFill>
                    <a:latin typeface="Calibri"/>
                  </a:rPr>
                  <a:t>th</a:t>
                </a:r>
                <a:r>
                  <a:rPr lang="en-US" sz="1800" dirty="0">
                    <a:solidFill>
                      <a:prstClr val="black"/>
                    </a:solidFill>
                    <a:latin typeface="Calibri"/>
                  </a:rPr>
                  <a:t>-</a:t>
                </a:r>
                <a:r>
                  <a:rPr lang="en-US" sz="1800" dirty="0" smtClean="0">
                    <a:solidFill>
                      <a:prstClr val="black"/>
                    </a:solidFill>
                    <a:latin typeface="Calibri"/>
                  </a:rPr>
                  <a:t>order </a:t>
                </a:r>
                <a:r>
                  <a:rPr lang="en-US" sz="1800" dirty="0">
                    <a:solidFill>
                      <a:prstClr val="black"/>
                    </a:solidFill>
                    <a:latin typeface="Calibri"/>
                  </a:rPr>
                  <a:t>correlation function </a:t>
                </a:r>
                <a:r>
                  <a:rPr lang="en-US" sz="1800" dirty="0" smtClean="0">
                    <a:solidFill>
                      <a:prstClr val="black"/>
                    </a:solidFill>
                    <a:latin typeface="Calibri"/>
                  </a:rPr>
                  <a:t>introduced in </a:t>
                </a:r>
                <a:r>
                  <a:rPr lang="en-US" sz="1800" dirty="0" err="1" smtClean="0">
                    <a:solidFill>
                      <a:prstClr val="black"/>
                    </a:solidFill>
                    <a:latin typeface="Calibri"/>
                  </a:rPr>
                  <a:t>Gaspari</a:t>
                </a:r>
                <a:r>
                  <a:rPr lang="en-US" sz="1800" dirty="0" smtClean="0">
                    <a:solidFill>
                      <a:prstClr val="black"/>
                    </a:solidFill>
                    <a:latin typeface="Calibri"/>
                  </a:rPr>
                  <a:t> and Cohn (1999)</a:t>
                </a:r>
                <a:endParaRPr lang="en-US" sz="1800" dirty="0">
                  <a:solidFill>
                    <a:prstClr val="black"/>
                  </a:solidFill>
                  <a:latin typeface="Calibri"/>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11721" y="5746219"/>
                <a:ext cx="8320558" cy="646331"/>
              </a:xfrm>
              <a:prstGeom prst="rect">
                <a:avLst/>
              </a:prstGeom>
              <a:blipFill rotWithShape="1">
                <a:blip r:embed="rId12"/>
                <a:stretch>
                  <a:fillRect t="-4717" b="-14151"/>
                </a:stretch>
              </a:blipFill>
            </p:spPr>
            <p:txBody>
              <a:bodyPr/>
              <a:lstStyle/>
              <a:p>
                <a:r>
                  <a:rPr lang="en-US">
                    <a:noFill/>
                  </a:rPr>
                  <a:t> </a:t>
                </a:r>
              </a:p>
            </p:txBody>
          </p:sp>
        </mc:Fallback>
      </mc:AlternateContent>
    </p:spTree>
    <p:extLst>
      <p:ext uri="{BB962C8B-B14F-4D97-AF65-F5344CB8AC3E}">
        <p14:creationId xmlns:p14="http://schemas.microsoft.com/office/powerpoint/2010/main" val="3308138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defRPr dirty="0" err="1" smtClean="0">
            <a:solidFill>
              <a:srgbClr val="0000FF"/>
            </a:solidFill>
          </a:defRPr>
        </a:defPPr>
      </a:lstStyle>
    </a:tx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defRPr dirty="0" err="1" smtClean="0">
            <a:solidFill>
              <a:srgbClr val="0000FF"/>
            </a:solidFill>
          </a:defRPr>
        </a:defPPr>
      </a:lstStyle>
    </a:txDef>
  </a:objectDefaults>
  <a:extraClrSchemeLst/>
</a:theme>
</file>

<file path=ppt/theme/theme3.xml><?xml version="1.0" encoding="utf-8"?>
<a:theme xmlns:a="http://schemas.openxmlformats.org/drawingml/2006/main" name="2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esentation_Template_all_logos">
  <a:themeElements>
    <a:clrScheme name="Presentation_Template_all_logo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_Template_all_logos">
      <a:majorFont>
        <a:latin typeface="Arial"/>
        <a:ea typeface=""/>
        <a:cs typeface="Arial"/>
      </a:majorFont>
      <a:minorFont>
        <a:latin typeface="Arial Unicode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resentation_Template_all_logo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_Template_all_logo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_Template_all_logo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_Template_all_logo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_Template_all_logo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_Template_all_logo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_Template_all_logo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_Template_all_logo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_Template_all_logo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_Template_all_logo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_Template_all_logo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_Template_all_logo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resentation_Template_all_logos">
  <a:themeElements>
    <a:clrScheme name="Presentation_Template_all_logo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_Template_all_logos">
      <a:majorFont>
        <a:latin typeface="Arial"/>
        <a:ea typeface=""/>
        <a:cs typeface="Arial"/>
      </a:majorFont>
      <a:minorFont>
        <a:latin typeface="Arial Unicode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resentation_Template_all_logo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_Template_all_logo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_Template_all_logo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_Template_all_logo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_Template_all_logo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_Template_all_logo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_Template_all_logo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_Template_all_logo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_Template_all_logo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_Template_all_logo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_Template_all_logo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_Template_all_logo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D:\Documents and Settings\hamill\Application Data\Microsoft\Templates\Hamill_plain.pot</Template>
  <TotalTime>15834</TotalTime>
  <Words>8907</Words>
  <Application>Microsoft Office PowerPoint</Application>
  <PresentationFormat>On-screen Show (4:3)</PresentationFormat>
  <Paragraphs>1519</Paragraphs>
  <Slides>150</Slides>
  <Notes>49</Notes>
  <HiddenSlides>68</HiddenSlides>
  <MMClips>1</MMClips>
  <ScaleCrop>false</ScaleCrop>
  <HeadingPairs>
    <vt:vector size="6" baseType="variant">
      <vt:variant>
        <vt:lpstr>Theme</vt:lpstr>
      </vt:variant>
      <vt:variant>
        <vt:i4>13</vt:i4>
      </vt:variant>
      <vt:variant>
        <vt:lpstr>Embedded OLE Servers</vt:lpstr>
      </vt:variant>
      <vt:variant>
        <vt:i4>3</vt:i4>
      </vt:variant>
      <vt:variant>
        <vt:lpstr>Slide Titles</vt:lpstr>
      </vt:variant>
      <vt:variant>
        <vt:i4>150</vt:i4>
      </vt:variant>
    </vt:vector>
  </HeadingPairs>
  <TitlesOfParts>
    <vt:vector size="166" baseType="lpstr">
      <vt:lpstr>2_Office Theme</vt:lpstr>
      <vt:lpstr>3_Office Theme</vt:lpstr>
      <vt:lpstr>2_Blends</vt:lpstr>
      <vt:lpstr>Presentation_Template_all_logos</vt:lpstr>
      <vt:lpstr>5_Blends</vt:lpstr>
      <vt:lpstr>1_Presentation_Template_all_logos</vt:lpstr>
      <vt:lpstr>5_Default Design</vt:lpstr>
      <vt:lpstr>2_Default Design</vt:lpstr>
      <vt:lpstr>3_Default Design</vt:lpstr>
      <vt:lpstr>1_Office Theme</vt:lpstr>
      <vt:lpstr>6_Default Design</vt:lpstr>
      <vt:lpstr>5_Office Theme</vt:lpstr>
      <vt:lpstr>6_Office Theme</vt:lpstr>
      <vt:lpstr>Equation</vt:lpstr>
      <vt:lpstr>Bitmap Image</vt:lpstr>
      <vt:lpstr>Document</vt:lpstr>
      <vt:lpstr>Ensemble and Variational Data Assimilation for the Storm Scale and with GSI for Rapid Refresh</vt:lpstr>
      <vt:lpstr>Convective-Scale DA and Prediction</vt:lpstr>
      <vt:lpstr>Specific Challenges with Convective-Scale Data Assimilation</vt:lpstr>
      <vt:lpstr>Specific Challenges with Convective-Scale Data Assimilation - continued</vt:lpstr>
      <vt:lpstr>Radial Velocity (Vr) Data</vt:lpstr>
      <vt:lpstr>Reflectivity for Precipitating Hydrometeors</vt:lpstr>
      <vt:lpstr>Within Convective Storms</vt:lpstr>
      <vt:lpstr>3DVar Analysis of Hydrometeors at Surface from Z</vt:lpstr>
      <vt:lpstr>Solutions</vt:lpstr>
      <vt:lpstr>Solutions</vt:lpstr>
      <vt:lpstr>PowerPoint Presentation</vt:lpstr>
      <vt:lpstr>ARPS Cloud Analysis</vt:lpstr>
      <vt:lpstr>Estimating the Cloud Water</vt:lpstr>
      <vt:lpstr>In-cloud temperature adjustment (Diabatic Heating)</vt:lpstr>
      <vt:lpstr>Moisture adjustment</vt:lpstr>
      <vt:lpstr>CAPS Realtime Storm-Scale Ensemble Forecasting for NOAA Hazardous Weather Testbed Spring Experiments</vt:lpstr>
      <vt:lpstr>June 14, 2010 – Oklahoma City Flooding ~ 10 inch rain fell in part of OKC</vt:lpstr>
      <vt:lpstr>June 14, 2010 – Oklahoma City Flooding Case</vt:lpstr>
      <vt:lpstr>Equitable Threat Scores for 3-hourly Precip. ≥ 0.5 in</vt:lpstr>
      <vt:lpstr>Limitations of 3DVAR/Cloud Analysis</vt:lpstr>
      <vt:lpstr>Solutions</vt:lpstr>
      <vt:lpstr>EnKF Assimilation of Vr and Z with Multi-Phase Microphysics (Tong and Xue 2005 MWR)</vt:lpstr>
      <vt:lpstr>Analyses of Low level cold pool and reflectivity v.s. Truth</vt:lpstr>
      <vt:lpstr>Analysis of Microphysical Fields</vt:lpstr>
      <vt:lpstr>Correlation coefficients between Z and model states at t=80min Experiment assimilating Z (&gt;10dBZ) only</vt:lpstr>
      <vt:lpstr>Cross-covariances Critical</vt:lpstr>
      <vt:lpstr>Analysis and ensemble forecasting of a tornadic mesoscale convective system (MCS) based on EnKF assimilation of CASA X-band and WSR-88D radar data  Snook, Xue and Jung (MWR 2011, 2012) Putnam et al. (2014)</vt:lpstr>
      <vt:lpstr>PowerPoint Presentation</vt:lpstr>
      <vt:lpstr>EnKF analysis and ensemble forecasts for May 8-9 2007 tornadic mesoscale convective system (MCS)</vt:lpstr>
      <vt:lpstr>Single- and Dual-Moment Microphysical State Estimation with EnKF Direct Comparison with Radar Reflectivity</vt:lpstr>
      <vt:lpstr>PowerPoint Presentation</vt:lpstr>
      <vt:lpstr>4D Ensemble Kalman Filter (4DEnKF/4DEnSRF)</vt:lpstr>
      <vt:lpstr>4D Asynchronous EnSRF (4DEnSRF)</vt:lpstr>
      <vt:lpstr>PowerPoint Presentation</vt:lpstr>
      <vt:lpstr>4DEnSRF v.s. EnSRF with 5 min data batches</vt:lpstr>
      <vt:lpstr>EnSRF and 4DEnSRF Analysis and Forecast Errors:  OSSEs for a Supercell with WRF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5/20/2013  Moore, Oklahoma Tornado</vt:lpstr>
      <vt:lpstr>Moore, Oklahoma Tornado of May 20, 2013 – 10 km north of Norman</vt:lpstr>
      <vt:lpstr>PowerPoint Presentation</vt:lpstr>
      <vt:lpstr>Prediction of Moore Tornadic Storm @5 min intervals @0.5km spacing</vt:lpstr>
      <vt:lpstr>Prediction of Moore Tornadic Storm @5 min intervals @0.5km spacing</vt:lpstr>
      <vt:lpstr>Prediction of Moore Tornadic Storm @5 min intervals @0.5km spacing</vt:lpstr>
      <vt:lpstr>Prediction of Moore Tornadic Storm @5 min intervals @0.5km spacing</vt:lpstr>
      <vt:lpstr>Prediction of Moore Tornadic Storm @5 min intervals @0.5km spacing</vt:lpstr>
      <vt:lpstr>Prediction of Moore Tornadic Storm @5 min intervals @0.5km spacing</vt:lpstr>
      <vt:lpstr>Prediction of Moore Tornadic Storm @5 min intervals @0.5km spacing</vt:lpstr>
      <vt:lpstr>Prediction of Moore Tornadic Storm @5 min intervals @0.5km spacing</vt:lpstr>
      <vt:lpstr>CAPS’s Multi-scale Parallel EnKF system</vt:lpstr>
      <vt:lpstr>Parallel EnSRF algorithm suitable for dense data from large radar networks via domain decomposition Supports hybrid OpenMPI/MPI parallelization</vt:lpstr>
      <vt:lpstr> Realtime EnKF Radar DA Experiment for CONUS Domain  </vt:lpstr>
      <vt:lpstr>First time ever  Realtime EnKF Radar DA Experiment  for Convective Storms in spring 2013  over ¼ CONUS at dx=4 km   40-member CONUS 6-h ensemble forecasts fed the EnKF analyses for WRF at 00 UTC</vt:lpstr>
      <vt:lpstr>20 hour forecast using EnKF I.C.</vt:lpstr>
      <vt:lpstr>Reflectivity ETS Scores for 14 forecasts from May-June 2013 (EnKF v.s. 3DVar)</vt:lpstr>
      <vt:lpstr>PowerPoint Presentation</vt:lpstr>
      <vt:lpstr>CONUS Domain 4-km Cycled EnKF DA and Ensemble Forecast Experiment (Setup for Spring 2014)</vt:lpstr>
      <vt:lpstr>PowerPoint Presentation</vt:lpstr>
      <vt:lpstr>PowerPoint Presentation</vt:lpstr>
      <vt:lpstr>2014 Cycled 4-km EnKF DA</vt:lpstr>
      <vt:lpstr>13 April 2014 Squall Line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comparison between EnSRF and LETKF algorithms for convective-scale radar data assimilation: OSSEs and  Effects of nonlinear observation operator</vt:lpstr>
      <vt:lpstr>Outline</vt:lpstr>
      <vt:lpstr>Background</vt:lpstr>
      <vt:lpstr>Background</vt:lpstr>
      <vt:lpstr>Background: Previous Studies</vt:lpstr>
      <vt:lpstr>LETKF Algorithm and Implementation</vt:lpstr>
      <vt:lpstr>Localization Schemes in Ensemble Filters</vt:lpstr>
      <vt:lpstr>Radar Data OSSEs with a Supercell Storm</vt:lpstr>
      <vt:lpstr>Simulation of Radar Data</vt:lpstr>
      <vt:lpstr>LETKF and EnSRF Experiments</vt:lpstr>
      <vt:lpstr>RMSEs of LETKF and EnSRF  with Vr+Z Data</vt:lpstr>
      <vt:lpstr>PowerPoint Presentation</vt:lpstr>
      <vt:lpstr>EnSRF vs. LETKF with Vr data only</vt:lpstr>
      <vt:lpstr>EnSRF vs. LETKF with Z data only</vt:lpstr>
      <vt:lpstr>RMS Difference to radar observation: EnSRF vs. LETKF with only Z used</vt:lpstr>
      <vt:lpstr>Effects of Nonlinear Observation Operator</vt:lpstr>
      <vt:lpstr>Effects of Nonlinear Z Observation Operator</vt:lpstr>
      <vt:lpstr>Effects of Nonlinear Observation Operator</vt:lpstr>
      <vt:lpstr>Experiments to Test the Hypothesis</vt:lpstr>
      <vt:lpstr>Experiment 1: Thinned Z Observations</vt:lpstr>
      <vt:lpstr>EnSRF vs LETKF with Thinned Z Observations</vt:lpstr>
      <vt:lpstr>Exp. 2: LETKF analysis with 2 batches of Z observations  </vt:lpstr>
      <vt:lpstr>PowerPoint Presentation</vt:lpstr>
      <vt:lpstr>Summary and Conclusions</vt:lpstr>
      <vt:lpstr>EnKF for Storm-Scale DA - Summary</vt:lpstr>
      <vt:lpstr>Important Questions</vt:lpstr>
      <vt:lpstr>4DEnKF-En4DVar Hybrid</vt:lpstr>
      <vt:lpstr>4DEnKF-En4DVar Hybrid</vt:lpstr>
      <vt:lpstr>Development of a Coupled EnKF-En3DVar/En4DVar Hybrid DA System suitable for Radar DA </vt:lpstr>
      <vt:lpstr>Development and Testing of GSI-Based EnKF and EnKF/3DVAR Hybrid Data Assimilation Systems for the Operational Rapid Refresh System</vt:lpstr>
      <vt:lpstr>Ensemble and Ensemble-Variational DA</vt:lpstr>
      <vt:lpstr>First, EnKF and GSI Results at Reduced 40 km Resolution</vt:lpstr>
      <vt:lpstr>PowerPoint Presentation</vt:lpstr>
      <vt:lpstr>PowerPoint Presentation</vt:lpstr>
      <vt:lpstr>EnKF v.s. GSI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En3DVAR Hybrid  v.s.  EnKF and GSI  40km Single-Resolution Results </vt:lpstr>
      <vt:lpstr>Ensemble-Variational (EnVar) Hybrid 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Future Work with Regional GSI System</vt:lpstr>
    </vt:vector>
  </TitlesOfParts>
  <Company>NOAA Climate Diagnostics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Assimilation and Probabilistic Weather Prediction</dc:title>
  <dc:creator>NOAA CDC</dc:creator>
  <cp:lastModifiedBy>mxue</cp:lastModifiedBy>
  <cp:revision>830</cp:revision>
  <cp:lastPrinted>2013-09-18T07:02:30Z</cp:lastPrinted>
  <dcterms:created xsi:type="dcterms:W3CDTF">2002-02-22T19:42:08Z</dcterms:created>
  <dcterms:modified xsi:type="dcterms:W3CDTF">2014-10-28T15:56:53Z</dcterms:modified>
</cp:coreProperties>
</file>