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65" r:id="rId2"/>
    <p:sldId id="311" r:id="rId3"/>
    <p:sldId id="312" r:id="rId4"/>
    <p:sldId id="256" r:id="rId5"/>
    <p:sldId id="289" r:id="rId6"/>
    <p:sldId id="305" r:id="rId7"/>
    <p:sldId id="296" r:id="rId8"/>
    <p:sldId id="298" r:id="rId9"/>
    <p:sldId id="295" r:id="rId10"/>
    <p:sldId id="301" r:id="rId11"/>
    <p:sldId id="257" r:id="rId12"/>
    <p:sldId id="281" r:id="rId13"/>
    <p:sldId id="266" r:id="rId14"/>
    <p:sldId id="282" r:id="rId15"/>
    <p:sldId id="285" r:id="rId16"/>
    <p:sldId id="284" r:id="rId17"/>
    <p:sldId id="283" r:id="rId18"/>
    <p:sldId id="288" r:id="rId19"/>
    <p:sldId id="269" r:id="rId20"/>
    <p:sldId id="286" r:id="rId21"/>
    <p:sldId id="258" r:id="rId22"/>
    <p:sldId id="263" r:id="rId23"/>
    <p:sldId id="271" r:id="rId24"/>
    <p:sldId id="287" r:id="rId25"/>
    <p:sldId id="272" r:id="rId26"/>
    <p:sldId id="273" r:id="rId27"/>
    <p:sldId id="313" r:id="rId28"/>
    <p:sldId id="314" r:id="rId29"/>
    <p:sldId id="315" r:id="rId30"/>
    <p:sldId id="316" r:id="rId31"/>
    <p:sldId id="259" r:id="rId32"/>
    <p:sldId id="260" r:id="rId33"/>
    <p:sldId id="261" r:id="rId34"/>
    <p:sldId id="275" r:id="rId35"/>
    <p:sldId id="276" r:id="rId36"/>
    <p:sldId id="302" r:id="rId37"/>
    <p:sldId id="278" r:id="rId38"/>
    <p:sldId id="303" r:id="rId39"/>
    <p:sldId id="262" r:id="rId40"/>
    <p:sldId id="306" r:id="rId41"/>
    <p:sldId id="304"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3" d="100"/>
          <a:sy n="123" d="100"/>
        </p:scale>
        <p:origin x="-11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67C106-5B61-014B-ACE0-07010C90EF2E}" type="datetimeFigureOut">
              <a:rPr lang="en-US" smtClean="0"/>
              <a:t>9/24/14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DA0D4B-E850-B248-B80D-6DC4783449DD}" type="slidenum">
              <a:rPr lang="en-US" smtClean="0"/>
              <a:t>‹#›</a:t>
            </a:fld>
            <a:endParaRPr lang="en-US"/>
          </a:p>
        </p:txBody>
      </p:sp>
    </p:spTree>
    <p:extLst>
      <p:ext uri="{BB962C8B-B14F-4D97-AF65-F5344CB8AC3E}">
        <p14:creationId xmlns:p14="http://schemas.microsoft.com/office/powerpoint/2010/main" val="205717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FDAAC2-244F-4145-BC7D-8B0A3D12F4C2}" type="slidenum">
              <a:rPr lang="en-US" sz="1200">
                <a:latin typeface="Times New Roman" charset="0"/>
              </a:rPr>
              <a:pPr/>
              <a:t>28</a:t>
            </a:fld>
            <a:endParaRPr lang="en-US" sz="1200">
              <a:latin typeface="Times New Roman" charset="0"/>
            </a:endParaRPr>
          </a:p>
        </p:txBody>
      </p:sp>
      <p:sp>
        <p:nvSpPr>
          <p:cNvPr id="2969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9699" name="Rectangle 3"/>
          <p:cNvSpPr>
            <a:spLocks noGrp="1" noChangeArrowheads="1"/>
          </p:cNvSpPr>
          <p:nvPr>
            <p:ph type="body" idx="1"/>
          </p:nvPr>
        </p:nvSpPr>
        <p:spPr>
          <a:xfrm>
            <a:off x="914400" y="4343992"/>
            <a:ext cx="5029200" cy="4113616"/>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6A539C-863D-9744-8431-6493466D73BA}" type="datetimeFigureOut">
              <a:rPr lang="en-US" smtClean="0"/>
              <a:t>9/24/14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9F7EE-DB79-7B4D-A808-167930A64A2F}" type="slidenum">
              <a:rPr lang="en-US" smtClean="0"/>
              <a:t>‹#›</a:t>
            </a:fld>
            <a:endParaRPr lang="en-US"/>
          </a:p>
        </p:txBody>
      </p:sp>
    </p:spTree>
    <p:extLst>
      <p:ext uri="{BB962C8B-B14F-4D97-AF65-F5344CB8AC3E}">
        <p14:creationId xmlns:p14="http://schemas.microsoft.com/office/powerpoint/2010/main" val="1330772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6A539C-863D-9744-8431-6493466D73BA}" type="datetimeFigureOut">
              <a:rPr lang="en-US" smtClean="0"/>
              <a:t>9/24/14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9F7EE-DB79-7B4D-A808-167930A64A2F}" type="slidenum">
              <a:rPr lang="en-US" smtClean="0"/>
              <a:t>‹#›</a:t>
            </a:fld>
            <a:endParaRPr lang="en-US"/>
          </a:p>
        </p:txBody>
      </p:sp>
    </p:spTree>
    <p:extLst>
      <p:ext uri="{BB962C8B-B14F-4D97-AF65-F5344CB8AC3E}">
        <p14:creationId xmlns:p14="http://schemas.microsoft.com/office/powerpoint/2010/main" val="1106252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6A539C-863D-9744-8431-6493466D73BA}" type="datetimeFigureOut">
              <a:rPr lang="en-US" smtClean="0"/>
              <a:t>9/24/14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9F7EE-DB79-7B4D-A808-167930A64A2F}" type="slidenum">
              <a:rPr lang="en-US" smtClean="0"/>
              <a:t>‹#›</a:t>
            </a:fld>
            <a:endParaRPr lang="en-US"/>
          </a:p>
        </p:txBody>
      </p:sp>
    </p:spTree>
    <p:extLst>
      <p:ext uri="{BB962C8B-B14F-4D97-AF65-F5344CB8AC3E}">
        <p14:creationId xmlns:p14="http://schemas.microsoft.com/office/powerpoint/2010/main" val="576946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6A539C-863D-9744-8431-6493466D73BA}" type="datetimeFigureOut">
              <a:rPr lang="en-US" smtClean="0"/>
              <a:t>9/24/14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9F7EE-DB79-7B4D-A808-167930A64A2F}" type="slidenum">
              <a:rPr lang="en-US" smtClean="0"/>
              <a:t>‹#›</a:t>
            </a:fld>
            <a:endParaRPr lang="en-US"/>
          </a:p>
        </p:txBody>
      </p:sp>
    </p:spTree>
    <p:extLst>
      <p:ext uri="{BB962C8B-B14F-4D97-AF65-F5344CB8AC3E}">
        <p14:creationId xmlns:p14="http://schemas.microsoft.com/office/powerpoint/2010/main" val="3071070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6A539C-863D-9744-8431-6493466D73BA}" type="datetimeFigureOut">
              <a:rPr lang="en-US" smtClean="0"/>
              <a:t>9/24/14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9F7EE-DB79-7B4D-A808-167930A64A2F}" type="slidenum">
              <a:rPr lang="en-US" smtClean="0"/>
              <a:t>‹#›</a:t>
            </a:fld>
            <a:endParaRPr lang="en-US"/>
          </a:p>
        </p:txBody>
      </p:sp>
    </p:spTree>
    <p:extLst>
      <p:ext uri="{BB962C8B-B14F-4D97-AF65-F5344CB8AC3E}">
        <p14:creationId xmlns:p14="http://schemas.microsoft.com/office/powerpoint/2010/main" val="2720481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6A539C-863D-9744-8431-6493466D73BA}" type="datetimeFigureOut">
              <a:rPr lang="en-US" smtClean="0"/>
              <a:t>9/24/14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19F7EE-DB79-7B4D-A808-167930A64A2F}" type="slidenum">
              <a:rPr lang="en-US" smtClean="0"/>
              <a:t>‹#›</a:t>
            </a:fld>
            <a:endParaRPr lang="en-US"/>
          </a:p>
        </p:txBody>
      </p:sp>
    </p:spTree>
    <p:extLst>
      <p:ext uri="{BB962C8B-B14F-4D97-AF65-F5344CB8AC3E}">
        <p14:creationId xmlns:p14="http://schemas.microsoft.com/office/powerpoint/2010/main" val="725202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6A539C-863D-9744-8431-6493466D73BA}" type="datetimeFigureOut">
              <a:rPr lang="en-US" smtClean="0"/>
              <a:t>9/24/14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19F7EE-DB79-7B4D-A808-167930A64A2F}" type="slidenum">
              <a:rPr lang="en-US" smtClean="0"/>
              <a:t>‹#›</a:t>
            </a:fld>
            <a:endParaRPr lang="en-US"/>
          </a:p>
        </p:txBody>
      </p:sp>
    </p:spTree>
    <p:extLst>
      <p:ext uri="{BB962C8B-B14F-4D97-AF65-F5344CB8AC3E}">
        <p14:creationId xmlns:p14="http://schemas.microsoft.com/office/powerpoint/2010/main" val="2648508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6A539C-863D-9744-8431-6493466D73BA}" type="datetimeFigureOut">
              <a:rPr lang="en-US" smtClean="0"/>
              <a:t>9/24/14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19F7EE-DB79-7B4D-A808-167930A64A2F}" type="slidenum">
              <a:rPr lang="en-US" smtClean="0"/>
              <a:t>‹#›</a:t>
            </a:fld>
            <a:endParaRPr lang="en-US"/>
          </a:p>
        </p:txBody>
      </p:sp>
    </p:spTree>
    <p:extLst>
      <p:ext uri="{BB962C8B-B14F-4D97-AF65-F5344CB8AC3E}">
        <p14:creationId xmlns:p14="http://schemas.microsoft.com/office/powerpoint/2010/main" val="9614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6A539C-863D-9744-8431-6493466D73BA}" type="datetimeFigureOut">
              <a:rPr lang="en-US" smtClean="0"/>
              <a:t>9/24/14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19F7EE-DB79-7B4D-A808-167930A64A2F}" type="slidenum">
              <a:rPr lang="en-US" smtClean="0"/>
              <a:t>‹#›</a:t>
            </a:fld>
            <a:endParaRPr lang="en-US"/>
          </a:p>
        </p:txBody>
      </p:sp>
    </p:spTree>
    <p:extLst>
      <p:ext uri="{BB962C8B-B14F-4D97-AF65-F5344CB8AC3E}">
        <p14:creationId xmlns:p14="http://schemas.microsoft.com/office/powerpoint/2010/main" val="3239570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6A539C-863D-9744-8431-6493466D73BA}" type="datetimeFigureOut">
              <a:rPr lang="en-US" smtClean="0"/>
              <a:t>9/24/14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19F7EE-DB79-7B4D-A808-167930A64A2F}" type="slidenum">
              <a:rPr lang="en-US" smtClean="0"/>
              <a:t>‹#›</a:t>
            </a:fld>
            <a:endParaRPr lang="en-US"/>
          </a:p>
        </p:txBody>
      </p:sp>
    </p:spTree>
    <p:extLst>
      <p:ext uri="{BB962C8B-B14F-4D97-AF65-F5344CB8AC3E}">
        <p14:creationId xmlns:p14="http://schemas.microsoft.com/office/powerpoint/2010/main" val="2565339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6A539C-863D-9744-8431-6493466D73BA}" type="datetimeFigureOut">
              <a:rPr lang="en-US" smtClean="0"/>
              <a:t>9/24/14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19F7EE-DB79-7B4D-A808-167930A64A2F}" type="slidenum">
              <a:rPr lang="en-US" smtClean="0"/>
              <a:t>‹#›</a:t>
            </a:fld>
            <a:endParaRPr lang="en-US"/>
          </a:p>
        </p:txBody>
      </p:sp>
    </p:spTree>
    <p:extLst>
      <p:ext uri="{BB962C8B-B14F-4D97-AF65-F5344CB8AC3E}">
        <p14:creationId xmlns:p14="http://schemas.microsoft.com/office/powerpoint/2010/main" val="16547843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6A539C-863D-9744-8431-6493466D73BA}" type="datetimeFigureOut">
              <a:rPr lang="en-US" smtClean="0"/>
              <a:t>9/24/14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19F7EE-DB79-7B4D-A808-167930A64A2F}" type="slidenum">
              <a:rPr lang="en-US" smtClean="0"/>
              <a:t>‹#›</a:t>
            </a:fld>
            <a:endParaRPr lang="en-US"/>
          </a:p>
        </p:txBody>
      </p:sp>
    </p:spTree>
    <p:extLst>
      <p:ext uri="{BB962C8B-B14F-4D97-AF65-F5344CB8AC3E}">
        <p14:creationId xmlns:p14="http://schemas.microsoft.com/office/powerpoint/2010/main" val="1278702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g"/><Relationship Id="rId6"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7.emf"/><Relationship Id="rId5" Type="http://schemas.openxmlformats.org/officeDocument/2006/relationships/image" Target="../media/image18.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 Id="rId3" Type="http://schemas.openxmlformats.org/officeDocument/2006/relationships/image" Target="../media/image3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 Id="rId3" Type="http://schemas.openxmlformats.org/officeDocument/2006/relationships/image" Target="../media/image3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tif"/></Relationships>
</file>

<file path=ppt/slides/_rels/slide2.xml.rels><?xml version="1.0" encoding="UTF-8" standalone="yes"?>
<Relationships xmlns="http://schemas.openxmlformats.org/package/2006/relationships"><Relationship Id="rId11" Type="http://schemas.openxmlformats.org/officeDocument/2006/relationships/image" Target="../media/image7.png"/><Relationship Id="rId12"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2.jpg"/><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g"/><Relationship Id="rId6" Type="http://schemas.openxmlformats.org/officeDocument/2006/relationships/image" Target="../media/image6.jpeg"/><Relationship Id="rId7" Type="http://schemas.openxmlformats.org/officeDocument/2006/relationships/hyperlink" Target="http://www.glerl.noaa.gov" TargetMode="External"/><Relationship Id="rId8" Type="http://schemas.openxmlformats.org/officeDocument/2006/relationships/hyperlink" Target="http://www.wikipedia.com" TargetMode="External"/><Relationship Id="rId9" Type="http://schemas.openxmlformats.org/officeDocument/2006/relationships/hyperlink" Target="http://www.offshoretechnology.com" TargetMode="External"/><Relationship Id="rId10" Type="http://schemas.openxmlformats.org/officeDocument/2006/relationships/hyperlink" Target="http://www.ec.gc.ca"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5" Type="http://schemas.openxmlformats.org/officeDocument/2006/relationships/image" Target="../media/image38.emf"/><Relationship Id="rId6" Type="http://schemas.openxmlformats.org/officeDocument/2006/relationships/image" Target="../media/image39.emf"/><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tif"/><Relationship Id="rId4" Type="http://schemas.openxmlformats.org/officeDocument/2006/relationships/image" Target="../media/image47.tif"/><Relationship Id="rId5" Type="http://schemas.openxmlformats.org/officeDocument/2006/relationships/image" Target="../media/image48.tif"/><Relationship Id="rId1" Type="http://schemas.openxmlformats.org/officeDocument/2006/relationships/slideLayout" Target="../slideLayouts/slideLayout2.xml"/><Relationship Id="rId2" Type="http://schemas.openxmlformats.org/officeDocument/2006/relationships/image" Target="../media/image45.tif"/></Relationships>
</file>

<file path=ppt/slides/_rels/slide26.xml.rels><?xml version="1.0" encoding="UTF-8" standalone="yes"?>
<Relationships xmlns="http://schemas.openxmlformats.org/package/2006/relationships"><Relationship Id="rId3" Type="http://schemas.openxmlformats.org/officeDocument/2006/relationships/image" Target="../media/image50.tif"/><Relationship Id="rId4" Type="http://schemas.openxmlformats.org/officeDocument/2006/relationships/image" Target="../media/image51.tif"/><Relationship Id="rId5" Type="http://schemas.openxmlformats.org/officeDocument/2006/relationships/image" Target="../media/image52.tif"/><Relationship Id="rId1" Type="http://schemas.openxmlformats.org/officeDocument/2006/relationships/slideLayout" Target="../slideLayouts/slideLayout2.xml"/><Relationship Id="rId2" Type="http://schemas.openxmlformats.org/officeDocument/2006/relationships/image" Target="../media/image49.t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jpeg"/><Relationship Id="rId5" Type="http://schemas.openxmlformats.org/officeDocument/2006/relationships/image" Target="../media/image56.png"/><Relationship Id="rId6" Type="http://schemas.openxmlformats.org/officeDocument/2006/relationships/image" Target="../media/image57.jpeg"/><Relationship Id="rId7" Type="http://schemas.openxmlformats.org/officeDocument/2006/relationships/image" Target="../media/image58.jpeg"/><Relationship Id="rId8" Type="http://schemas.openxmlformats.org/officeDocument/2006/relationships/image" Target="../media/image59.jpeg"/><Relationship Id="rId9"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g"/><Relationship Id="rId6" Type="http://schemas.openxmlformats.org/officeDocument/2006/relationships/image" Target="../media/image6.jpeg"/><Relationship Id="rId7" Type="http://schemas.openxmlformats.org/officeDocument/2006/relationships/hyperlink" Target="http://www.glerl.noaa.gov" TargetMode="External"/><Relationship Id="rId8" Type="http://schemas.openxmlformats.org/officeDocument/2006/relationships/hyperlink" Target="http://www.wikipedia.com" TargetMode="External"/><Relationship Id="rId9" Type="http://schemas.openxmlformats.org/officeDocument/2006/relationships/hyperlink" Target="http://www.offshoretechnology.com" TargetMode="External"/><Relationship Id="rId10" Type="http://schemas.openxmlformats.org/officeDocument/2006/relationships/hyperlink" Target="http://www.ec.gc.ca" TargetMode="External"/><Relationship Id="rId11"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72.png"/></Relationships>
</file>

<file path=ppt/slides/_rels/slide33.xml.rels><?xml version="1.0" encoding="UTF-8" standalone="yes"?>
<Relationships xmlns="http://schemas.openxmlformats.org/package/2006/relationships"><Relationship Id="rId11" Type="http://schemas.openxmlformats.org/officeDocument/2006/relationships/image" Target="../media/image82.jpeg"/><Relationship Id="rId12" Type="http://schemas.openxmlformats.org/officeDocument/2006/relationships/image" Target="../media/image83.jpeg"/><Relationship Id="rId13" Type="http://schemas.openxmlformats.org/officeDocument/2006/relationships/image" Target="../media/image84.jpeg"/><Relationship Id="rId14" Type="http://schemas.openxmlformats.org/officeDocument/2006/relationships/image" Target="../media/image85.jpeg"/><Relationship Id="rId15" Type="http://schemas.openxmlformats.org/officeDocument/2006/relationships/image" Target="../media/image86.jpeg"/><Relationship Id="rId1" Type="http://schemas.openxmlformats.org/officeDocument/2006/relationships/slideLayout" Target="../slideLayouts/slideLayout2.xml"/><Relationship Id="rId2" Type="http://schemas.openxmlformats.org/officeDocument/2006/relationships/image" Target="../media/image73.jpeg"/><Relationship Id="rId3" Type="http://schemas.openxmlformats.org/officeDocument/2006/relationships/image" Target="../media/image74.jpeg"/><Relationship Id="rId4" Type="http://schemas.openxmlformats.org/officeDocument/2006/relationships/image" Target="../media/image75.jpeg"/><Relationship Id="rId5" Type="http://schemas.openxmlformats.org/officeDocument/2006/relationships/image" Target="../media/image76.jpeg"/><Relationship Id="rId6" Type="http://schemas.openxmlformats.org/officeDocument/2006/relationships/image" Target="../media/image77.jpeg"/><Relationship Id="rId7" Type="http://schemas.openxmlformats.org/officeDocument/2006/relationships/image" Target="../media/image78.jpeg"/><Relationship Id="rId8" Type="http://schemas.openxmlformats.org/officeDocument/2006/relationships/image" Target="../media/image79.png"/><Relationship Id="rId9" Type="http://schemas.openxmlformats.org/officeDocument/2006/relationships/image" Target="../media/image80.png"/><Relationship Id="rId10" Type="http://schemas.openxmlformats.org/officeDocument/2006/relationships/image" Target="../media/image8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 Id="rId3" Type="http://schemas.openxmlformats.org/officeDocument/2006/relationships/image" Target="../media/image88.jpg"/></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98.png"/><Relationship Id="rId8" Type="http://schemas.openxmlformats.org/officeDocument/2006/relationships/image" Target="../media/image99.png"/><Relationship Id="rId9" Type="http://schemas.openxmlformats.org/officeDocument/2006/relationships/image" Target="../media/image100.png"/><Relationship Id="rId10" Type="http://schemas.openxmlformats.org/officeDocument/2006/relationships/image" Target="../media/image101.png"/><Relationship Id="rId11"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37.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g"/><Relationship Id="rId6" Type="http://schemas.openxmlformats.org/officeDocument/2006/relationships/image" Target="../media/image6.jpeg"/><Relationship Id="rId7" Type="http://schemas.openxmlformats.org/officeDocument/2006/relationships/hyperlink" Target="http://www.glerl.noaa.gov" TargetMode="External"/><Relationship Id="rId8" Type="http://schemas.openxmlformats.org/officeDocument/2006/relationships/hyperlink" Target="http://www.wikipedia.com" TargetMode="External"/><Relationship Id="rId9" Type="http://schemas.openxmlformats.org/officeDocument/2006/relationships/hyperlink" Target="http://www.offshoretechnology.com" TargetMode="External"/><Relationship Id="rId10" Type="http://schemas.openxmlformats.org/officeDocument/2006/relationships/hyperlink" Target="http://www.ec.gc.ca" TargetMode="External"/><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g"/><Relationship Id="rId6"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54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3862" y="1234136"/>
            <a:ext cx="8065126" cy="1470025"/>
          </a:xfrm>
        </p:spPr>
        <p:txBody>
          <a:bodyPr>
            <a:noAutofit/>
            <a:scene3d>
              <a:camera prst="orthographicFront"/>
              <a:lightRig rig="soft" dir="t">
                <a:rot lat="0" lon="0" rev="10800000"/>
              </a:lightRig>
            </a:scene3d>
            <a:sp3d>
              <a:bevelT w="27940" h="12700"/>
              <a:contourClr>
                <a:srgbClr val="DDDDDD"/>
              </a:contourClr>
            </a:sp3d>
          </a:bodyPr>
          <a:lstStyle/>
          <a:p>
            <a:r>
              <a:rPr lang="en-US" b="1" spc="150" dirty="0">
                <a:ln w="11430"/>
                <a:solidFill>
                  <a:srgbClr val="000000"/>
                </a:solidFill>
                <a:effectLst>
                  <a:outerShdw blurRad="25400" algn="tl" rotWithShape="0">
                    <a:srgbClr val="000000">
                      <a:alpha val="43000"/>
                    </a:srgbClr>
                  </a:outerShdw>
                </a:effectLst>
                <a:latin typeface="Times New Roman"/>
                <a:cs typeface="Times New Roman"/>
              </a:rPr>
              <a:t>The impact of wave to the water level, sediment and water quality dynamics</a:t>
            </a:r>
          </a:p>
        </p:txBody>
      </p:sp>
      <p:sp>
        <p:nvSpPr>
          <p:cNvPr id="3" name="Subtitle 2"/>
          <p:cNvSpPr>
            <a:spLocks noGrp="1"/>
          </p:cNvSpPr>
          <p:nvPr>
            <p:ph type="subTitle" idx="1"/>
          </p:nvPr>
        </p:nvSpPr>
        <p:spPr>
          <a:xfrm>
            <a:off x="1431191" y="4021814"/>
            <a:ext cx="6300894" cy="1330526"/>
          </a:xfrm>
        </p:spPr>
        <p:txBody>
          <a:bodyPr>
            <a:noAutofit/>
          </a:bodyPr>
          <a:lstStyle/>
          <a:p>
            <a:r>
              <a:rPr lang="en-US" sz="3600" b="1" dirty="0" err="1" smtClean="0">
                <a:solidFill>
                  <a:srgbClr val="3366FF"/>
                </a:solidFill>
                <a:latin typeface="Times New Roman"/>
                <a:cs typeface="Times New Roman"/>
              </a:rPr>
              <a:t>Meng</a:t>
            </a:r>
            <a:r>
              <a:rPr lang="en-US" sz="3600" b="1" dirty="0" smtClean="0">
                <a:solidFill>
                  <a:srgbClr val="3366FF"/>
                </a:solidFill>
                <a:latin typeface="Times New Roman"/>
                <a:cs typeface="Times New Roman"/>
              </a:rPr>
              <a:t> Xia</a:t>
            </a:r>
          </a:p>
          <a:p>
            <a:endParaRPr lang="en-US" sz="2800" b="1" dirty="0" smtClean="0">
              <a:solidFill>
                <a:srgbClr val="0000FF"/>
              </a:solidFill>
              <a:latin typeface="Times New Roman"/>
              <a:cs typeface="Times New Roman"/>
            </a:endParaRPr>
          </a:p>
          <a:p>
            <a:r>
              <a:rPr lang="en-US" sz="2800" b="1" dirty="0" smtClean="0">
                <a:solidFill>
                  <a:schemeClr val="tx1"/>
                </a:solidFill>
                <a:latin typeface="Times New Roman"/>
                <a:cs typeface="Times New Roman"/>
              </a:rPr>
              <a:t>University of Maryland Eastern Shore</a:t>
            </a:r>
            <a:endParaRPr lang="en-US" sz="2800" b="1" dirty="0">
              <a:solidFill>
                <a:schemeClr val="tx1"/>
              </a:solidFill>
              <a:latin typeface="Times New Roman"/>
              <a:cs typeface="Times New Roman"/>
            </a:endParaRPr>
          </a:p>
        </p:txBody>
      </p:sp>
      <p:sp>
        <p:nvSpPr>
          <p:cNvPr id="4" name="TextBox 3"/>
          <p:cNvSpPr txBox="1"/>
          <p:nvPr/>
        </p:nvSpPr>
        <p:spPr>
          <a:xfrm>
            <a:off x="-55435" y="6613405"/>
            <a:ext cx="2428994" cy="276999"/>
          </a:xfrm>
          <a:prstGeom prst="rect">
            <a:avLst/>
          </a:prstGeom>
          <a:noFill/>
        </p:spPr>
        <p:txBody>
          <a:bodyPr wrap="square" rtlCol="0">
            <a:spAutoFit/>
          </a:bodyPr>
          <a:lstStyle/>
          <a:p>
            <a:r>
              <a:rPr lang="en-US" sz="1200" dirty="0" err="1" smtClean="0">
                <a:solidFill>
                  <a:schemeClr val="bg2"/>
                </a:solidFill>
              </a:rPr>
              <a:t>www.surfholidays.com</a:t>
            </a:r>
            <a:endParaRPr lang="en-US" sz="1200" dirty="0">
              <a:solidFill>
                <a:schemeClr val="bg2"/>
              </a:solidFill>
            </a:endParaRPr>
          </a:p>
        </p:txBody>
      </p:sp>
    </p:spTree>
    <p:extLst>
      <p:ext uri="{BB962C8B-B14F-4D97-AF65-F5344CB8AC3E}">
        <p14:creationId xmlns:p14="http://schemas.microsoft.com/office/powerpoint/2010/main" val="166580534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2646" y="540612"/>
            <a:ext cx="4013843" cy="523220"/>
          </a:xfrm>
          <a:prstGeom prst="rect">
            <a:avLst/>
          </a:prstGeom>
          <a:noFill/>
        </p:spPr>
        <p:txBody>
          <a:bodyPr wrap="square" rtlCol="0">
            <a:spAutoFit/>
          </a:bodyPr>
          <a:lstStyle/>
          <a:p>
            <a:r>
              <a:rPr lang="en-US" sz="2800" dirty="0" smtClean="0">
                <a:latin typeface="Charcoal CY"/>
                <a:cs typeface="Charcoal CY"/>
              </a:rPr>
              <a:t>1. Introduction</a:t>
            </a:r>
            <a:endParaRPr lang="en-US" sz="2800" dirty="0">
              <a:latin typeface="Charcoal CY"/>
              <a:cs typeface="Charcoal CY"/>
            </a:endParaRPr>
          </a:p>
        </p:txBody>
      </p:sp>
      <p:sp>
        <p:nvSpPr>
          <p:cNvPr id="4" name="TextBox 3"/>
          <p:cNvSpPr txBox="1"/>
          <p:nvPr/>
        </p:nvSpPr>
        <p:spPr>
          <a:xfrm>
            <a:off x="502704" y="2025097"/>
            <a:ext cx="6231181" cy="4385816"/>
          </a:xfrm>
          <a:prstGeom prst="rect">
            <a:avLst/>
          </a:prstGeom>
          <a:noFill/>
        </p:spPr>
        <p:txBody>
          <a:bodyPr wrap="square" rtlCol="0">
            <a:spAutoFit/>
          </a:bodyPr>
          <a:lstStyle>
            <a:defPPr>
              <a:defRPr lang="en-US"/>
            </a:defPPr>
            <a:lvl1pPr marL="342900" indent="-342900" algn="just">
              <a:buFont typeface="Arial"/>
              <a:buChar char="•"/>
              <a:defRPr sz="2200">
                <a:latin typeface="Arial"/>
                <a:cs typeface="Arial"/>
              </a:defRPr>
            </a:lvl1pPr>
          </a:lstStyle>
          <a:p>
            <a:pPr>
              <a:spcAft>
                <a:spcPts val="600"/>
              </a:spcAft>
            </a:pPr>
            <a:r>
              <a:rPr lang="en-US" dirty="0" smtClean="0"/>
              <a:t>The</a:t>
            </a:r>
            <a:r>
              <a:rPr lang="zh-CN" altLang="en-US" dirty="0" smtClean="0"/>
              <a:t> </a:t>
            </a:r>
            <a:r>
              <a:rPr lang="en-US" altLang="zh-CN" dirty="0"/>
              <a:t>study</a:t>
            </a:r>
            <a:r>
              <a:rPr lang="zh-CN" altLang="en-US" dirty="0"/>
              <a:t> </a:t>
            </a:r>
            <a:r>
              <a:rPr lang="en-US" altLang="zh-CN" dirty="0"/>
              <a:t>of</a:t>
            </a:r>
            <a:r>
              <a:rPr lang="zh-CN" altLang="en-US" dirty="0"/>
              <a:t> </a:t>
            </a:r>
            <a:r>
              <a:rPr lang="en-US" altLang="zh-CN" dirty="0" smtClean="0"/>
              <a:t>wave</a:t>
            </a:r>
            <a:r>
              <a:rPr lang="zh-CN" altLang="en-US" dirty="0" smtClean="0"/>
              <a:t> </a:t>
            </a:r>
            <a:r>
              <a:rPr lang="en-US" altLang="zh-CN" dirty="0" smtClean="0"/>
              <a:t>dynamics</a:t>
            </a:r>
            <a:r>
              <a:rPr lang="zh-CN" altLang="en-US" dirty="0" smtClean="0"/>
              <a:t> </a:t>
            </a:r>
            <a:r>
              <a:rPr lang="en-US" altLang="zh-CN" dirty="0" smtClean="0"/>
              <a:t>in</a:t>
            </a:r>
            <a:r>
              <a:rPr lang="zh-CN" altLang="en-US" dirty="0" smtClean="0"/>
              <a:t> </a:t>
            </a:r>
            <a:r>
              <a:rPr lang="en-US" altLang="zh-CN" dirty="0" smtClean="0">
                <a:solidFill>
                  <a:srgbClr val="3366FF"/>
                </a:solidFill>
              </a:rPr>
              <a:t>Lake</a:t>
            </a:r>
            <a:r>
              <a:rPr lang="zh-CN" altLang="en-US" dirty="0" smtClean="0">
                <a:solidFill>
                  <a:srgbClr val="3366FF"/>
                </a:solidFill>
              </a:rPr>
              <a:t> </a:t>
            </a:r>
            <a:r>
              <a:rPr lang="en-US" altLang="zh-CN" dirty="0">
                <a:solidFill>
                  <a:srgbClr val="3366FF"/>
                </a:solidFill>
              </a:rPr>
              <a:t>Michigan</a:t>
            </a:r>
            <a:r>
              <a:rPr lang="zh-CN" altLang="en-US" dirty="0"/>
              <a:t> </a:t>
            </a:r>
            <a:r>
              <a:rPr lang="en-US" altLang="zh-CN" dirty="0"/>
              <a:t>by</a:t>
            </a:r>
            <a:r>
              <a:rPr lang="zh-CN" altLang="en-US" dirty="0"/>
              <a:t> </a:t>
            </a:r>
            <a:r>
              <a:rPr lang="en-US" altLang="zh-CN" dirty="0"/>
              <a:t>using</a:t>
            </a:r>
            <a:r>
              <a:rPr lang="zh-CN" altLang="en-US" dirty="0"/>
              <a:t> </a:t>
            </a:r>
            <a:r>
              <a:rPr lang="en-US" altLang="zh-CN" dirty="0"/>
              <a:t>unstructured</a:t>
            </a:r>
            <a:r>
              <a:rPr lang="zh-CN" altLang="en-US" dirty="0"/>
              <a:t> </a:t>
            </a:r>
            <a:r>
              <a:rPr lang="en-US" altLang="zh-CN" dirty="0"/>
              <a:t>grid</a:t>
            </a:r>
            <a:r>
              <a:rPr lang="zh-CN" altLang="en-US" dirty="0"/>
              <a:t> </a:t>
            </a:r>
            <a:r>
              <a:rPr lang="en-US" altLang="zh-CN" dirty="0"/>
              <a:t>wave-current</a:t>
            </a:r>
            <a:r>
              <a:rPr lang="zh-CN" altLang="en-US" dirty="0"/>
              <a:t> </a:t>
            </a:r>
            <a:r>
              <a:rPr lang="en-US" altLang="zh-CN" dirty="0"/>
              <a:t>coupled</a:t>
            </a:r>
            <a:r>
              <a:rPr lang="zh-CN" altLang="en-US" dirty="0"/>
              <a:t> </a:t>
            </a:r>
            <a:r>
              <a:rPr lang="en-US" altLang="zh-CN" dirty="0"/>
              <a:t>model</a:t>
            </a:r>
            <a:r>
              <a:rPr lang="zh-CN" altLang="en-US" dirty="0"/>
              <a:t>  </a:t>
            </a:r>
            <a:r>
              <a:rPr lang="en-US" altLang="zh-CN" dirty="0"/>
              <a:t>FVCOM</a:t>
            </a:r>
            <a:endParaRPr lang="en-US" dirty="0"/>
          </a:p>
          <a:p>
            <a:pPr>
              <a:spcAft>
                <a:spcPts val="600"/>
              </a:spcAft>
            </a:pPr>
            <a:r>
              <a:rPr lang="en-US" dirty="0"/>
              <a:t>The</a:t>
            </a:r>
            <a:r>
              <a:rPr lang="zh-CN" altLang="en-US" dirty="0"/>
              <a:t> </a:t>
            </a:r>
            <a:r>
              <a:rPr lang="en-US" altLang="zh-CN" dirty="0"/>
              <a:t>impacts</a:t>
            </a:r>
            <a:r>
              <a:rPr lang="zh-CN" altLang="en-US" dirty="0"/>
              <a:t> </a:t>
            </a:r>
            <a:r>
              <a:rPr lang="en-US" altLang="zh-CN" dirty="0"/>
              <a:t>of</a:t>
            </a:r>
            <a:r>
              <a:rPr lang="zh-CN" altLang="en-US" dirty="0"/>
              <a:t> </a:t>
            </a:r>
            <a:r>
              <a:rPr lang="en-US" altLang="zh-CN" dirty="0"/>
              <a:t>wave</a:t>
            </a:r>
            <a:r>
              <a:rPr lang="zh-CN" altLang="en-US" dirty="0"/>
              <a:t> </a:t>
            </a:r>
            <a:r>
              <a:rPr lang="en-US" altLang="zh-CN" dirty="0"/>
              <a:t>on</a:t>
            </a:r>
            <a:r>
              <a:rPr lang="zh-CN" altLang="en-US" dirty="0"/>
              <a:t> </a:t>
            </a:r>
            <a:r>
              <a:rPr lang="en-US" altLang="zh-CN" dirty="0"/>
              <a:t>the</a:t>
            </a:r>
            <a:r>
              <a:rPr lang="zh-CN" altLang="en-US" dirty="0"/>
              <a:t> </a:t>
            </a:r>
            <a:r>
              <a:rPr lang="en-US" altLang="zh-CN" dirty="0"/>
              <a:t>hydrodynamics</a:t>
            </a:r>
            <a:r>
              <a:rPr lang="zh-CN" altLang="en-US" dirty="0"/>
              <a:t> </a:t>
            </a:r>
            <a:r>
              <a:rPr lang="en-US" altLang="zh-CN" dirty="0"/>
              <a:t>(e.g.,</a:t>
            </a:r>
            <a:r>
              <a:rPr lang="zh-CN" altLang="en-US" dirty="0"/>
              <a:t> </a:t>
            </a:r>
            <a:r>
              <a:rPr lang="en-US" altLang="zh-CN" dirty="0"/>
              <a:t>velocity,</a:t>
            </a:r>
            <a:r>
              <a:rPr lang="zh-CN" altLang="en-US" dirty="0"/>
              <a:t> </a:t>
            </a:r>
            <a:r>
              <a:rPr lang="en-US" altLang="zh-CN" dirty="0"/>
              <a:t>temperature),</a:t>
            </a:r>
            <a:r>
              <a:rPr lang="zh-CN" altLang="en-US" dirty="0"/>
              <a:t> </a:t>
            </a:r>
            <a:r>
              <a:rPr lang="en-US" altLang="zh-CN" dirty="0"/>
              <a:t>river</a:t>
            </a:r>
            <a:r>
              <a:rPr lang="zh-CN" altLang="en-US" dirty="0"/>
              <a:t> </a:t>
            </a:r>
            <a:r>
              <a:rPr lang="en-US" altLang="zh-CN" dirty="0"/>
              <a:t>plumes</a:t>
            </a:r>
            <a:r>
              <a:rPr lang="zh-CN" altLang="en-US" dirty="0"/>
              <a:t> </a:t>
            </a:r>
            <a:r>
              <a:rPr lang="en-US" altLang="zh-CN" dirty="0"/>
              <a:t>(e.g.,</a:t>
            </a:r>
            <a:r>
              <a:rPr lang="zh-CN" altLang="en-US" dirty="0"/>
              <a:t> </a:t>
            </a:r>
            <a:r>
              <a:rPr lang="en-US" altLang="zh-CN" dirty="0" smtClean="0"/>
              <a:t>sediment</a:t>
            </a:r>
            <a:r>
              <a:rPr lang="zh-CN" altLang="en-US" dirty="0" smtClean="0"/>
              <a:t> </a:t>
            </a:r>
            <a:r>
              <a:rPr lang="en-US" altLang="zh-CN" dirty="0" smtClean="0"/>
              <a:t>plume)</a:t>
            </a:r>
            <a:r>
              <a:rPr lang="en-US" altLang="zh-CN" dirty="0"/>
              <a:t>,</a:t>
            </a:r>
            <a:r>
              <a:rPr lang="zh-CN" altLang="en-US" dirty="0"/>
              <a:t> </a:t>
            </a:r>
            <a:r>
              <a:rPr lang="en-US" altLang="zh-CN" dirty="0"/>
              <a:t>and</a:t>
            </a:r>
            <a:r>
              <a:rPr lang="zh-CN" altLang="en-US" dirty="0"/>
              <a:t> </a:t>
            </a:r>
            <a:r>
              <a:rPr lang="en-US" altLang="zh-CN" dirty="0"/>
              <a:t>water</a:t>
            </a:r>
            <a:r>
              <a:rPr lang="zh-CN" altLang="en-US" dirty="0"/>
              <a:t> </a:t>
            </a:r>
            <a:r>
              <a:rPr lang="en-US" altLang="zh-CN" dirty="0"/>
              <a:t>quality</a:t>
            </a:r>
            <a:r>
              <a:rPr lang="zh-CN" altLang="en-US" dirty="0"/>
              <a:t> </a:t>
            </a:r>
            <a:r>
              <a:rPr lang="en-US" altLang="zh-CN" dirty="0"/>
              <a:t>in</a:t>
            </a:r>
            <a:r>
              <a:rPr lang="zh-CN" altLang="en-US" dirty="0"/>
              <a:t> </a:t>
            </a:r>
            <a:r>
              <a:rPr lang="en-US" altLang="zh-CN" dirty="0">
                <a:solidFill>
                  <a:srgbClr val="3366FF"/>
                </a:solidFill>
              </a:rPr>
              <a:t>Lake</a:t>
            </a:r>
            <a:r>
              <a:rPr lang="zh-CN" altLang="en-US" dirty="0">
                <a:solidFill>
                  <a:srgbClr val="3366FF"/>
                </a:solidFill>
              </a:rPr>
              <a:t> </a:t>
            </a:r>
            <a:r>
              <a:rPr lang="en-US" altLang="zh-CN" dirty="0">
                <a:solidFill>
                  <a:srgbClr val="3366FF"/>
                </a:solidFill>
              </a:rPr>
              <a:t>Erie</a:t>
            </a:r>
            <a:r>
              <a:rPr lang="zh-CN" altLang="en-US" dirty="0"/>
              <a:t> </a:t>
            </a:r>
            <a:r>
              <a:rPr lang="en-US" altLang="zh-CN" dirty="0"/>
              <a:t>by</a:t>
            </a:r>
            <a:r>
              <a:rPr lang="zh-CN" altLang="en-US" dirty="0"/>
              <a:t> </a:t>
            </a:r>
            <a:r>
              <a:rPr lang="en-US" altLang="zh-CN" dirty="0"/>
              <a:t>using</a:t>
            </a:r>
            <a:r>
              <a:rPr lang="zh-CN" altLang="en-US" dirty="0"/>
              <a:t> </a:t>
            </a:r>
            <a:r>
              <a:rPr lang="en-US" altLang="zh-CN" dirty="0"/>
              <a:t>unstructured</a:t>
            </a:r>
            <a:r>
              <a:rPr lang="zh-CN" altLang="en-US" dirty="0"/>
              <a:t> </a:t>
            </a:r>
            <a:r>
              <a:rPr lang="en-US" altLang="zh-CN" dirty="0"/>
              <a:t>FVCOM</a:t>
            </a:r>
            <a:endParaRPr lang="en-US" dirty="0"/>
          </a:p>
          <a:p>
            <a:pPr>
              <a:spcAft>
                <a:spcPts val="600"/>
              </a:spcAft>
            </a:pPr>
            <a:r>
              <a:rPr lang="en-US" dirty="0"/>
              <a:t>The</a:t>
            </a:r>
            <a:r>
              <a:rPr lang="zh-CN" altLang="en-US" dirty="0"/>
              <a:t> </a:t>
            </a:r>
            <a:r>
              <a:rPr lang="en-US" altLang="zh-CN" dirty="0"/>
              <a:t>influences</a:t>
            </a:r>
            <a:r>
              <a:rPr lang="zh-CN" altLang="en-US" dirty="0"/>
              <a:t> </a:t>
            </a:r>
            <a:r>
              <a:rPr lang="en-US" altLang="zh-CN" dirty="0"/>
              <a:t>of</a:t>
            </a:r>
            <a:r>
              <a:rPr lang="zh-CN" altLang="en-US" dirty="0"/>
              <a:t> </a:t>
            </a:r>
            <a:r>
              <a:rPr lang="en-US" altLang="zh-CN" dirty="0"/>
              <a:t>wave</a:t>
            </a:r>
            <a:r>
              <a:rPr lang="zh-CN" altLang="en-US" dirty="0"/>
              <a:t> </a:t>
            </a:r>
            <a:r>
              <a:rPr lang="en-US" altLang="zh-CN" dirty="0"/>
              <a:t>on</a:t>
            </a:r>
            <a:r>
              <a:rPr lang="zh-CN" altLang="en-US" dirty="0"/>
              <a:t> </a:t>
            </a:r>
            <a:r>
              <a:rPr lang="en-US" altLang="zh-CN" dirty="0"/>
              <a:t>the</a:t>
            </a:r>
            <a:r>
              <a:rPr lang="zh-CN" altLang="en-US" dirty="0"/>
              <a:t> </a:t>
            </a:r>
            <a:r>
              <a:rPr lang="en-US" altLang="zh-CN" dirty="0"/>
              <a:t>hydrodynamics</a:t>
            </a:r>
            <a:r>
              <a:rPr lang="zh-CN" altLang="en-US" dirty="0"/>
              <a:t> </a:t>
            </a:r>
            <a:r>
              <a:rPr lang="en-US" altLang="zh-CN" dirty="0"/>
              <a:t>(e.g., water elevation and velocity) in</a:t>
            </a:r>
            <a:r>
              <a:rPr lang="zh-CN" altLang="en-US" dirty="0"/>
              <a:t> </a:t>
            </a:r>
            <a:r>
              <a:rPr lang="en-US" altLang="zh-CN" dirty="0">
                <a:solidFill>
                  <a:srgbClr val="3366FF"/>
                </a:solidFill>
              </a:rPr>
              <a:t>Maryland</a:t>
            </a:r>
            <a:r>
              <a:rPr lang="zh-CN" altLang="en-US" dirty="0">
                <a:solidFill>
                  <a:srgbClr val="3366FF"/>
                </a:solidFill>
              </a:rPr>
              <a:t> </a:t>
            </a:r>
            <a:r>
              <a:rPr lang="en-US" altLang="zh-CN" dirty="0">
                <a:solidFill>
                  <a:srgbClr val="3366FF"/>
                </a:solidFill>
              </a:rPr>
              <a:t>Coastal</a:t>
            </a:r>
            <a:r>
              <a:rPr lang="zh-CN" altLang="en-US" dirty="0">
                <a:solidFill>
                  <a:srgbClr val="3366FF"/>
                </a:solidFill>
              </a:rPr>
              <a:t> </a:t>
            </a:r>
            <a:r>
              <a:rPr lang="en-US" altLang="zh-CN" dirty="0" smtClean="0">
                <a:solidFill>
                  <a:srgbClr val="3366FF"/>
                </a:solidFill>
              </a:rPr>
              <a:t>Bays</a:t>
            </a:r>
            <a:r>
              <a:rPr lang="zh-CN" altLang="en-US" dirty="0" smtClean="0">
                <a:solidFill>
                  <a:srgbClr val="3366FF"/>
                </a:solidFill>
              </a:rPr>
              <a:t> </a:t>
            </a:r>
            <a:r>
              <a:rPr lang="en-US" altLang="zh-CN" dirty="0" smtClean="0">
                <a:solidFill>
                  <a:srgbClr val="3366FF"/>
                </a:solidFill>
              </a:rPr>
              <a:t>(MCBs)</a:t>
            </a:r>
            <a:r>
              <a:rPr lang="zh-CN" altLang="en-US" dirty="0" smtClean="0">
                <a:solidFill>
                  <a:srgbClr val="3366FF"/>
                </a:solidFill>
              </a:rPr>
              <a:t> </a:t>
            </a:r>
            <a:r>
              <a:rPr lang="en-US" altLang="zh-CN" dirty="0"/>
              <a:t>by</a:t>
            </a:r>
            <a:r>
              <a:rPr lang="zh-CN" altLang="en-US" dirty="0"/>
              <a:t> </a:t>
            </a:r>
            <a:r>
              <a:rPr lang="en-US" altLang="zh-CN" dirty="0"/>
              <a:t>using</a:t>
            </a:r>
            <a:r>
              <a:rPr lang="zh-CN" altLang="en-US" dirty="0"/>
              <a:t> </a:t>
            </a:r>
            <a:r>
              <a:rPr lang="en-US" altLang="zh-CN" dirty="0"/>
              <a:t>unstructured</a:t>
            </a:r>
            <a:r>
              <a:rPr lang="zh-CN" altLang="en-US" dirty="0"/>
              <a:t> </a:t>
            </a:r>
            <a:r>
              <a:rPr lang="en-US" altLang="zh-CN" dirty="0"/>
              <a:t>FVCOM</a:t>
            </a:r>
            <a:endParaRPr lang="en-US" dirty="0"/>
          </a:p>
          <a:p>
            <a:endParaRPr lang="en-US" dirty="0"/>
          </a:p>
        </p:txBody>
      </p:sp>
      <p:sp>
        <p:nvSpPr>
          <p:cNvPr id="2" name="Rectangle 1"/>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646653" y="610713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waves.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29915" y="0"/>
            <a:ext cx="1621536" cy="1216152"/>
          </a:xfrm>
          <a:prstGeom prst="rect">
            <a:avLst/>
          </a:prstGeom>
        </p:spPr>
      </p:pic>
      <p:pic>
        <p:nvPicPr>
          <p:cNvPr id="7" name="Picture 6" descr="vit_orb.jpg"/>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7526447" y="1216152"/>
            <a:ext cx="1627632" cy="1216152"/>
          </a:xfrm>
          <a:prstGeom prst="rect">
            <a:avLst/>
          </a:prstGeom>
        </p:spPr>
      </p:pic>
      <p:pic>
        <p:nvPicPr>
          <p:cNvPr id="9" name="Picture 8" descr="plume.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26447" y="2422224"/>
            <a:ext cx="1621792" cy="1216152"/>
          </a:xfrm>
          <a:prstGeom prst="rect">
            <a:avLst/>
          </a:prstGeom>
        </p:spPr>
      </p:pic>
      <p:pic>
        <p:nvPicPr>
          <p:cNvPr id="11" name="Picture 10" descr="Wave wars2.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25060" y="4870826"/>
            <a:ext cx="2418940" cy="1216152"/>
          </a:xfrm>
          <a:prstGeom prst="rect">
            <a:avLst/>
          </a:prstGeom>
        </p:spPr>
      </p:pic>
      <p:pic>
        <p:nvPicPr>
          <p:cNvPr id="12" name="Picture 11" descr="4-BBB_0334[1].jpg"/>
          <p:cNvPicPr>
            <a:picLocks/>
          </p:cNvPicPr>
          <p:nvPr/>
        </p:nvPicPr>
        <p:blipFill>
          <a:blip r:embed="rId6" cstate="print">
            <a:extLst>
              <a:ext uri="{28A0092B-C50C-407E-A947-70E740481C1C}">
                <a14:useLocalDpi xmlns:a14="http://schemas.microsoft.com/office/drawing/2010/main"/>
              </a:ext>
            </a:extLst>
          </a:blip>
          <a:stretch>
            <a:fillRect/>
          </a:stretch>
        </p:blipFill>
        <p:spPr>
          <a:xfrm>
            <a:off x="7526447" y="3638376"/>
            <a:ext cx="1627632" cy="1216152"/>
          </a:xfrm>
          <a:prstGeom prst="rect">
            <a:avLst/>
          </a:prstGeom>
        </p:spPr>
      </p:pic>
      <p:sp>
        <p:nvSpPr>
          <p:cNvPr id="8" name="Rectangle 7"/>
          <p:cNvSpPr/>
          <p:nvPr/>
        </p:nvSpPr>
        <p:spPr>
          <a:xfrm>
            <a:off x="652647" y="1378766"/>
            <a:ext cx="6170708" cy="646331"/>
          </a:xfrm>
          <a:prstGeom prst="rect">
            <a:avLst/>
          </a:prstGeom>
        </p:spPr>
        <p:txBody>
          <a:bodyPr wrap="square">
            <a:spAutoFit/>
          </a:bodyPr>
          <a:lstStyle/>
          <a:p>
            <a:r>
              <a:rPr lang="en-US" b="1" dirty="0" smtClean="0">
                <a:latin typeface="Times New Roman"/>
                <a:cs typeface="Times New Roman"/>
              </a:rPr>
              <a:t>Wave case studies in </a:t>
            </a:r>
            <a:r>
              <a:rPr lang="en-US" altLang="zh-CN" b="1" dirty="0" smtClean="0">
                <a:latin typeface="Times New Roman"/>
                <a:cs typeface="Times New Roman"/>
              </a:rPr>
              <a:t>Lake</a:t>
            </a:r>
            <a:r>
              <a:rPr lang="zh-CN" altLang="en-US" b="1" dirty="0" smtClean="0">
                <a:latin typeface="Times New Roman"/>
                <a:cs typeface="Times New Roman"/>
              </a:rPr>
              <a:t> </a:t>
            </a:r>
            <a:r>
              <a:rPr lang="en-US" altLang="zh-CN" b="1" dirty="0">
                <a:latin typeface="Times New Roman"/>
                <a:cs typeface="Times New Roman"/>
              </a:rPr>
              <a:t>Michigan,</a:t>
            </a:r>
            <a:r>
              <a:rPr lang="zh-CN" altLang="en-US" b="1" dirty="0">
                <a:latin typeface="Times New Roman"/>
                <a:cs typeface="Times New Roman"/>
              </a:rPr>
              <a:t> </a:t>
            </a:r>
            <a:r>
              <a:rPr lang="en-US" altLang="zh-CN" b="1" dirty="0">
                <a:latin typeface="Times New Roman"/>
                <a:cs typeface="Times New Roman"/>
              </a:rPr>
              <a:t>Lake</a:t>
            </a:r>
            <a:r>
              <a:rPr lang="zh-CN" altLang="en-US" b="1" dirty="0">
                <a:latin typeface="Times New Roman"/>
                <a:cs typeface="Times New Roman"/>
              </a:rPr>
              <a:t> </a:t>
            </a:r>
            <a:r>
              <a:rPr lang="en-US" altLang="zh-CN" b="1" dirty="0">
                <a:latin typeface="Times New Roman"/>
                <a:cs typeface="Times New Roman"/>
              </a:rPr>
              <a:t>Erie,</a:t>
            </a:r>
            <a:r>
              <a:rPr lang="zh-CN" altLang="en-US" b="1" dirty="0">
                <a:latin typeface="Times New Roman"/>
                <a:cs typeface="Times New Roman"/>
              </a:rPr>
              <a:t> </a:t>
            </a:r>
            <a:r>
              <a:rPr lang="en-US" altLang="zh-CN" b="1" dirty="0">
                <a:latin typeface="Times New Roman"/>
                <a:cs typeface="Times New Roman"/>
              </a:rPr>
              <a:t>and</a:t>
            </a:r>
            <a:r>
              <a:rPr lang="zh-CN" altLang="en-US" b="1" dirty="0">
                <a:latin typeface="Times New Roman"/>
                <a:cs typeface="Times New Roman"/>
              </a:rPr>
              <a:t> </a:t>
            </a:r>
            <a:r>
              <a:rPr lang="en-US" altLang="zh-CN" b="1" dirty="0">
                <a:latin typeface="Times New Roman"/>
                <a:cs typeface="Times New Roman"/>
              </a:rPr>
              <a:t>Maryland</a:t>
            </a:r>
            <a:r>
              <a:rPr lang="zh-CN" altLang="en-US" b="1" dirty="0">
                <a:latin typeface="Times New Roman"/>
                <a:cs typeface="Times New Roman"/>
              </a:rPr>
              <a:t> </a:t>
            </a:r>
            <a:r>
              <a:rPr lang="en-US" altLang="zh-CN" b="1" dirty="0">
                <a:latin typeface="Times New Roman"/>
                <a:cs typeface="Times New Roman"/>
              </a:rPr>
              <a:t>Coastal</a:t>
            </a:r>
            <a:r>
              <a:rPr lang="zh-CN" altLang="en-US" b="1" dirty="0">
                <a:latin typeface="Times New Roman"/>
                <a:cs typeface="Times New Roman"/>
              </a:rPr>
              <a:t> </a:t>
            </a:r>
            <a:r>
              <a:rPr lang="en-US" altLang="zh-CN" b="1" dirty="0" smtClean="0">
                <a:latin typeface="Times New Roman"/>
                <a:cs typeface="Times New Roman"/>
              </a:rPr>
              <a:t>Bays (MCBs)</a:t>
            </a:r>
            <a:endParaRPr lang="en-US" b="1" dirty="0">
              <a:latin typeface="Times New Roman"/>
              <a:cs typeface="Times New Roman"/>
            </a:endParaRPr>
          </a:p>
        </p:txBody>
      </p:sp>
    </p:spTree>
    <p:extLst>
      <p:ext uri="{BB962C8B-B14F-4D97-AF65-F5344CB8AC3E}">
        <p14:creationId xmlns:p14="http://schemas.microsoft.com/office/powerpoint/2010/main" val="406846811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2"/>
          <p:cNvSpPr txBox="1">
            <a:spLocks noChangeArrowheads="1"/>
          </p:cNvSpPr>
          <p:nvPr/>
        </p:nvSpPr>
        <p:spPr bwMode="auto">
          <a:xfrm>
            <a:off x="279734" y="1185700"/>
            <a:ext cx="49180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9pPr>
          </a:lstStyle>
          <a:p>
            <a:pPr eaLnBrk="1" hangingPunct="1">
              <a:buSzPct val="100000"/>
            </a:pPr>
            <a:r>
              <a:rPr lang="en-US" sz="1600" b="1" dirty="0">
                <a:solidFill>
                  <a:srgbClr val="3366FF"/>
                </a:solidFill>
                <a:latin typeface="Arial"/>
                <a:cs typeface="Arial"/>
              </a:rPr>
              <a:t>FVCOM</a:t>
            </a:r>
            <a:endParaRPr lang="zh-CN" altLang="en-US" sz="1600" b="1" dirty="0">
              <a:solidFill>
                <a:srgbClr val="3366FF"/>
              </a:solidFill>
              <a:latin typeface="Arial"/>
              <a:cs typeface="Arial"/>
            </a:endParaRPr>
          </a:p>
          <a:p>
            <a:pPr marL="285750" indent="-285750" eaLnBrk="1" hangingPunct="1">
              <a:buSzPct val="100000"/>
              <a:buFont typeface="Wingdings" charset="2"/>
              <a:buChar char="u"/>
            </a:pPr>
            <a:r>
              <a:rPr lang="en-US" sz="1600" dirty="0">
                <a:latin typeface="Arial"/>
                <a:cs typeface="Arial"/>
              </a:rPr>
              <a:t>Three-dimensional</a:t>
            </a:r>
            <a:r>
              <a:rPr lang="zh-CN" altLang="en-US" sz="1600" dirty="0">
                <a:latin typeface="Arial"/>
                <a:cs typeface="Arial"/>
              </a:rPr>
              <a:t> </a:t>
            </a:r>
            <a:r>
              <a:rPr lang="en-US" sz="1600" dirty="0">
                <a:latin typeface="Arial"/>
                <a:cs typeface="Arial"/>
              </a:rPr>
              <a:t>ocean</a:t>
            </a:r>
            <a:r>
              <a:rPr lang="zh-CN" altLang="en-US" sz="1600" dirty="0">
                <a:latin typeface="Arial"/>
                <a:cs typeface="Arial"/>
              </a:rPr>
              <a:t> </a:t>
            </a:r>
            <a:r>
              <a:rPr lang="en-US" sz="1600" dirty="0">
                <a:latin typeface="Arial"/>
                <a:cs typeface="Arial"/>
              </a:rPr>
              <a:t>circulation</a:t>
            </a:r>
            <a:r>
              <a:rPr lang="zh-CN" altLang="en-US" sz="1600" dirty="0">
                <a:latin typeface="Arial"/>
                <a:cs typeface="Arial"/>
              </a:rPr>
              <a:t> </a:t>
            </a:r>
            <a:r>
              <a:rPr lang="en-US" sz="1600" dirty="0">
                <a:latin typeface="Arial"/>
                <a:cs typeface="Arial"/>
              </a:rPr>
              <a:t>model</a:t>
            </a:r>
            <a:endParaRPr lang="zh-CN" altLang="en-US" sz="1600" dirty="0">
              <a:latin typeface="Arial"/>
              <a:cs typeface="Arial"/>
            </a:endParaRPr>
          </a:p>
          <a:p>
            <a:pPr marL="285750" indent="-285750" eaLnBrk="1" hangingPunct="1">
              <a:buSzPct val="100000"/>
              <a:buFont typeface="Wingdings" charset="2"/>
              <a:buChar char="u"/>
            </a:pPr>
            <a:r>
              <a:rPr lang="en-US" sz="1600" dirty="0">
                <a:latin typeface="Arial"/>
                <a:cs typeface="Arial"/>
              </a:rPr>
              <a:t>Unstructured</a:t>
            </a:r>
            <a:r>
              <a:rPr lang="zh-CN" altLang="en-US" sz="1600" dirty="0">
                <a:latin typeface="Arial"/>
                <a:cs typeface="Arial"/>
              </a:rPr>
              <a:t> </a:t>
            </a:r>
            <a:r>
              <a:rPr lang="en-US" sz="1600" dirty="0">
                <a:latin typeface="Arial"/>
                <a:cs typeface="Arial"/>
              </a:rPr>
              <a:t>horizontal</a:t>
            </a:r>
            <a:r>
              <a:rPr lang="zh-CN" altLang="en-US" sz="1600" dirty="0">
                <a:latin typeface="Arial"/>
                <a:cs typeface="Arial"/>
              </a:rPr>
              <a:t> </a:t>
            </a:r>
            <a:r>
              <a:rPr lang="en-US" sz="1600" dirty="0">
                <a:latin typeface="Arial"/>
                <a:cs typeface="Arial"/>
              </a:rPr>
              <a:t>grids</a:t>
            </a:r>
            <a:r>
              <a:rPr lang="zh-CN" altLang="en-US" sz="1600" dirty="0">
                <a:latin typeface="Arial"/>
                <a:cs typeface="Arial"/>
              </a:rPr>
              <a:t> </a:t>
            </a:r>
            <a:endParaRPr lang="en-US" altLang="zh-CN" sz="1600" dirty="0" smtClean="0">
              <a:latin typeface="Arial"/>
              <a:cs typeface="Arial"/>
            </a:endParaRPr>
          </a:p>
          <a:p>
            <a:pPr marL="285750" indent="-285750" eaLnBrk="1" hangingPunct="1">
              <a:buSzPct val="100000"/>
              <a:buFont typeface="Wingdings" charset="2"/>
              <a:buChar char="u"/>
            </a:pPr>
            <a:r>
              <a:rPr lang="en-US" sz="1600" dirty="0" smtClean="0">
                <a:latin typeface="Arial"/>
                <a:cs typeface="Arial"/>
              </a:rPr>
              <a:t>Eleven</a:t>
            </a:r>
            <a:r>
              <a:rPr lang="zh-CN" altLang="en-US" sz="1600" dirty="0" smtClean="0">
                <a:latin typeface="Arial"/>
                <a:cs typeface="Arial"/>
              </a:rPr>
              <a:t> </a:t>
            </a:r>
            <a:r>
              <a:rPr lang="en-US" sz="1600" dirty="0">
                <a:latin typeface="Arial"/>
                <a:cs typeface="Arial"/>
              </a:rPr>
              <a:t>vertical</a:t>
            </a:r>
            <a:r>
              <a:rPr lang="zh-CN" altLang="en-US" sz="1600" dirty="0">
                <a:latin typeface="Arial"/>
                <a:cs typeface="Arial"/>
              </a:rPr>
              <a:t> </a:t>
            </a:r>
            <a:r>
              <a:rPr lang="en-US" sz="1600" dirty="0">
                <a:latin typeface="Arial"/>
                <a:cs typeface="Arial"/>
              </a:rPr>
              <a:t>layers (sigma-coordinate)</a:t>
            </a:r>
            <a:endParaRPr lang="zh-CN" altLang="en-US" sz="1600" dirty="0">
              <a:latin typeface="Arial"/>
              <a:cs typeface="Arial"/>
            </a:endParaRPr>
          </a:p>
          <a:p>
            <a:pPr marL="285750" indent="-285750" eaLnBrk="1" hangingPunct="1">
              <a:buSzPct val="100000"/>
              <a:buFont typeface="Wingdings" charset="2"/>
              <a:buChar char="u"/>
            </a:pPr>
            <a:r>
              <a:rPr lang="en-US" sz="1600" dirty="0" smtClean="0">
                <a:latin typeface="Arial"/>
                <a:cs typeface="Arial"/>
              </a:rPr>
              <a:t>Vertical</a:t>
            </a:r>
            <a:r>
              <a:rPr lang="zh-CN" altLang="en-US" sz="1600" dirty="0" smtClean="0">
                <a:latin typeface="Arial"/>
                <a:cs typeface="Arial"/>
              </a:rPr>
              <a:t> </a:t>
            </a:r>
            <a:r>
              <a:rPr lang="en-US" sz="1600" dirty="0">
                <a:latin typeface="Arial"/>
                <a:cs typeface="Arial"/>
              </a:rPr>
              <a:t>mixing: modified Mellow and Yamada 2.5</a:t>
            </a:r>
            <a:endParaRPr lang="zh-CN" altLang="en-US" sz="1600" dirty="0">
              <a:latin typeface="Arial"/>
              <a:cs typeface="Arial"/>
            </a:endParaRPr>
          </a:p>
          <a:p>
            <a:pPr marL="285750" indent="-285750" eaLnBrk="1" hangingPunct="1">
              <a:buSzPct val="100000"/>
              <a:buFont typeface="Wingdings" charset="2"/>
              <a:buChar char="u"/>
            </a:pPr>
            <a:r>
              <a:rPr lang="en-US" sz="1600" dirty="0">
                <a:latin typeface="Arial"/>
                <a:cs typeface="Arial"/>
              </a:rPr>
              <a:t>Horizontal mixing: </a:t>
            </a:r>
            <a:r>
              <a:rPr lang="en-US" sz="1600" dirty="0" smtClean="0">
                <a:latin typeface="Arial"/>
                <a:cs typeface="Arial"/>
              </a:rPr>
              <a:t>Smagorinsky</a:t>
            </a:r>
            <a:endParaRPr lang="zh-CN" altLang="en-US" sz="1600" dirty="0">
              <a:latin typeface="Arial"/>
              <a:cs typeface="Arial"/>
            </a:endParaRPr>
          </a:p>
        </p:txBody>
      </p:sp>
      <p:sp>
        <p:nvSpPr>
          <p:cNvPr id="4" name="Text Box 42"/>
          <p:cNvSpPr txBox="1">
            <a:spLocks noChangeArrowheads="1"/>
          </p:cNvSpPr>
          <p:nvPr/>
        </p:nvSpPr>
        <p:spPr bwMode="auto">
          <a:xfrm>
            <a:off x="279734" y="2719416"/>
            <a:ext cx="534837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9pPr>
          </a:lstStyle>
          <a:p>
            <a:pPr eaLnBrk="1" hangingPunct="1">
              <a:buSzPct val="100000"/>
            </a:pPr>
            <a:r>
              <a:rPr lang="en-US" sz="1600" b="1" dirty="0" smtClean="0">
                <a:solidFill>
                  <a:srgbClr val="3366FF"/>
                </a:solidFill>
                <a:latin typeface="Arial"/>
                <a:cs typeface="Arial"/>
              </a:rPr>
              <a:t>FVCOM</a:t>
            </a:r>
            <a:r>
              <a:rPr lang="en-US" sz="1600" b="1" dirty="0">
                <a:solidFill>
                  <a:srgbClr val="3366FF"/>
                </a:solidFill>
                <a:latin typeface="Arial"/>
                <a:cs typeface="Arial"/>
              </a:rPr>
              <a:t>-SWAVE</a:t>
            </a:r>
            <a:endParaRPr lang="zh-CN" altLang="en-US" sz="1600" b="1" dirty="0">
              <a:solidFill>
                <a:srgbClr val="3366FF"/>
              </a:solidFill>
              <a:latin typeface="Arial"/>
              <a:cs typeface="Arial"/>
            </a:endParaRPr>
          </a:p>
          <a:p>
            <a:pPr marL="285750" indent="-285750" eaLnBrk="1" hangingPunct="1">
              <a:buSzPct val="100000"/>
              <a:buFont typeface="Wingdings" charset="2"/>
              <a:buChar char="u"/>
            </a:pPr>
            <a:r>
              <a:rPr lang="en-US" sz="1600" dirty="0">
                <a:latin typeface="Arial"/>
                <a:cs typeface="Arial"/>
              </a:rPr>
              <a:t>Unstructured</a:t>
            </a:r>
            <a:r>
              <a:rPr lang="zh-CN" altLang="en-US" sz="1600" dirty="0">
                <a:latin typeface="Arial"/>
                <a:cs typeface="Arial"/>
              </a:rPr>
              <a:t> </a:t>
            </a:r>
            <a:r>
              <a:rPr lang="en-US" sz="1600" dirty="0">
                <a:latin typeface="Arial"/>
                <a:cs typeface="Arial"/>
              </a:rPr>
              <a:t>grid,</a:t>
            </a:r>
            <a:r>
              <a:rPr lang="zh-CN" altLang="en-US" sz="1600" dirty="0">
                <a:latin typeface="Arial"/>
                <a:cs typeface="Arial"/>
              </a:rPr>
              <a:t> </a:t>
            </a:r>
            <a:r>
              <a:rPr lang="en-US" sz="1600" dirty="0">
                <a:latin typeface="Arial"/>
                <a:cs typeface="Arial"/>
              </a:rPr>
              <a:t>finite-volume surface wave model</a:t>
            </a:r>
            <a:endParaRPr lang="zh-CN" altLang="en-US" sz="1600" dirty="0">
              <a:latin typeface="Arial"/>
              <a:cs typeface="Arial"/>
            </a:endParaRPr>
          </a:p>
          <a:p>
            <a:pPr marL="285750" indent="-285750" eaLnBrk="1" hangingPunct="1">
              <a:buSzPct val="100000"/>
              <a:buFont typeface="Wingdings" charset="2"/>
              <a:buChar char="u"/>
            </a:pPr>
            <a:r>
              <a:rPr lang="en-US" sz="1600" dirty="0">
                <a:latin typeface="Arial"/>
                <a:cs typeface="Arial"/>
              </a:rPr>
              <a:t>Based</a:t>
            </a:r>
            <a:r>
              <a:rPr lang="zh-CN" altLang="en-US" sz="1600" dirty="0">
                <a:latin typeface="Arial"/>
                <a:cs typeface="Arial"/>
              </a:rPr>
              <a:t> </a:t>
            </a:r>
            <a:r>
              <a:rPr lang="en-US" sz="1600" dirty="0">
                <a:latin typeface="Arial"/>
                <a:cs typeface="Arial"/>
              </a:rPr>
              <a:t>on</a:t>
            </a:r>
            <a:r>
              <a:rPr lang="zh-CN" altLang="en-US" sz="1600" dirty="0">
                <a:latin typeface="Arial"/>
                <a:cs typeface="Arial"/>
              </a:rPr>
              <a:t> </a:t>
            </a:r>
            <a:r>
              <a:rPr lang="en-US" sz="1600" dirty="0">
                <a:latin typeface="Arial"/>
                <a:cs typeface="Arial"/>
              </a:rPr>
              <a:t>SWAN</a:t>
            </a:r>
            <a:r>
              <a:rPr lang="zh-CN" altLang="en-US" sz="1600" dirty="0">
                <a:latin typeface="Arial"/>
                <a:cs typeface="Arial"/>
              </a:rPr>
              <a:t> </a:t>
            </a:r>
            <a:r>
              <a:rPr lang="en-US" sz="1600" dirty="0">
                <a:latin typeface="Arial"/>
                <a:cs typeface="Arial"/>
              </a:rPr>
              <a:t>(Simulating </a:t>
            </a:r>
            <a:r>
              <a:rPr lang="en-US" sz="1600" dirty="0" err="1" smtClean="0">
                <a:latin typeface="Arial"/>
                <a:cs typeface="Arial"/>
              </a:rPr>
              <a:t>WAves</a:t>
            </a:r>
            <a:r>
              <a:rPr lang="en-US" sz="1600" dirty="0" smtClean="0">
                <a:latin typeface="Arial"/>
                <a:cs typeface="Arial"/>
              </a:rPr>
              <a:t> </a:t>
            </a:r>
            <a:r>
              <a:rPr lang="en-US" sz="1600" dirty="0">
                <a:latin typeface="Arial"/>
                <a:cs typeface="Arial"/>
              </a:rPr>
              <a:t>Nearshore</a:t>
            </a:r>
            <a:r>
              <a:rPr lang="en-US" sz="1600" dirty="0" smtClean="0">
                <a:latin typeface="Arial"/>
                <a:cs typeface="Arial"/>
              </a:rPr>
              <a:t>)</a:t>
            </a:r>
            <a:endParaRPr lang="en-US" sz="1600" dirty="0">
              <a:latin typeface="Arial"/>
              <a:cs typeface="Arial"/>
            </a:endParaRPr>
          </a:p>
        </p:txBody>
      </p:sp>
      <p:sp>
        <p:nvSpPr>
          <p:cNvPr id="5" name="Text Box 42"/>
          <p:cNvSpPr txBox="1">
            <a:spLocks noChangeArrowheads="1"/>
          </p:cNvSpPr>
          <p:nvPr/>
        </p:nvSpPr>
        <p:spPr bwMode="auto">
          <a:xfrm>
            <a:off x="279734" y="3573665"/>
            <a:ext cx="491807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9pPr>
          </a:lstStyle>
          <a:p>
            <a:pPr algn="just" eaLnBrk="1" hangingPunct="1"/>
            <a:r>
              <a:rPr lang="en-US" sz="1600" b="1" dirty="0" smtClean="0">
                <a:solidFill>
                  <a:srgbClr val="3366FF"/>
                </a:solidFill>
                <a:latin typeface="Times New Roman" charset="0"/>
                <a:cs typeface="Times New Roman" charset="0"/>
                <a:sym typeface="Arial" charset="0"/>
              </a:rPr>
              <a:t>FVCOM</a:t>
            </a:r>
            <a:r>
              <a:rPr lang="en-US" sz="1600" b="1" dirty="0">
                <a:solidFill>
                  <a:srgbClr val="3366FF"/>
                </a:solidFill>
                <a:latin typeface="Times New Roman" charset="0"/>
                <a:cs typeface="Times New Roman" charset="0"/>
                <a:sym typeface="Arial" charset="0"/>
              </a:rPr>
              <a:t>-SED</a:t>
            </a:r>
            <a:endParaRPr lang="zh-CN" altLang="en-US" sz="1600" b="1" dirty="0">
              <a:solidFill>
                <a:srgbClr val="3366FF"/>
              </a:solidFill>
              <a:latin typeface="Times New Roman" charset="0"/>
              <a:cs typeface="Times New Roman" charset="0"/>
              <a:sym typeface="Arial" charset="0"/>
            </a:endParaRPr>
          </a:p>
          <a:p>
            <a:pPr marL="285750" indent="-285750" algn="just" eaLnBrk="1" hangingPunct="1">
              <a:buFont typeface="Wingdings" charset="2"/>
              <a:buChar char="u"/>
            </a:pPr>
            <a:r>
              <a:rPr lang="en-US" sz="1600" dirty="0">
                <a:latin typeface="Arial"/>
                <a:cs typeface="Arial"/>
                <a:sym typeface="Arial" charset="0"/>
              </a:rPr>
              <a:t>Three-dimensional sediment</a:t>
            </a:r>
            <a:r>
              <a:rPr lang="zh-CN" altLang="en-US" sz="1600" dirty="0">
                <a:latin typeface="Arial"/>
                <a:cs typeface="Arial"/>
                <a:sym typeface="Arial" charset="0"/>
              </a:rPr>
              <a:t> </a:t>
            </a:r>
            <a:r>
              <a:rPr lang="en-US" sz="1600" dirty="0">
                <a:latin typeface="Arial"/>
                <a:cs typeface="Arial"/>
                <a:sym typeface="Arial" charset="0"/>
              </a:rPr>
              <a:t>transport</a:t>
            </a:r>
            <a:r>
              <a:rPr lang="zh-CN" altLang="en-US" sz="1600" dirty="0">
                <a:latin typeface="Arial"/>
                <a:cs typeface="Arial"/>
                <a:sym typeface="Arial" charset="0"/>
              </a:rPr>
              <a:t> </a:t>
            </a:r>
            <a:r>
              <a:rPr lang="en-US" sz="1600" dirty="0">
                <a:latin typeface="Arial"/>
                <a:cs typeface="Arial"/>
                <a:sym typeface="Arial" charset="0"/>
              </a:rPr>
              <a:t>model</a:t>
            </a:r>
            <a:endParaRPr lang="zh-CN" altLang="en-US" sz="1600" dirty="0">
              <a:latin typeface="Arial"/>
              <a:cs typeface="Arial"/>
              <a:sym typeface="Arial" charset="0"/>
            </a:endParaRPr>
          </a:p>
          <a:p>
            <a:pPr marL="285750" indent="-285750" algn="just" eaLnBrk="1" hangingPunct="1">
              <a:buFont typeface="Wingdings" charset="2"/>
              <a:buChar char="u"/>
            </a:pPr>
            <a:r>
              <a:rPr lang="en-US" sz="1600" dirty="0">
                <a:latin typeface="Arial"/>
                <a:cs typeface="Arial"/>
                <a:sym typeface="Arial" charset="0"/>
              </a:rPr>
              <a:t>Developed</a:t>
            </a:r>
            <a:r>
              <a:rPr lang="zh-CN" altLang="en-US" sz="1600" dirty="0">
                <a:latin typeface="Arial"/>
                <a:cs typeface="Arial"/>
                <a:sym typeface="Arial" charset="0"/>
              </a:rPr>
              <a:t> </a:t>
            </a:r>
            <a:r>
              <a:rPr lang="en-US" sz="1600" dirty="0">
                <a:latin typeface="Arial"/>
                <a:cs typeface="Arial"/>
                <a:sym typeface="Arial" charset="0"/>
              </a:rPr>
              <a:t>based on CSTM</a:t>
            </a:r>
            <a:r>
              <a:rPr lang="zh-CN" altLang="en-US" sz="1600" dirty="0">
                <a:latin typeface="Arial"/>
                <a:cs typeface="Arial"/>
                <a:sym typeface="Arial" charset="0"/>
              </a:rPr>
              <a:t> </a:t>
            </a:r>
            <a:r>
              <a:rPr lang="en-US" sz="1600" dirty="0">
                <a:latin typeface="Arial"/>
                <a:cs typeface="Arial"/>
                <a:sym typeface="Arial" charset="0"/>
              </a:rPr>
              <a:t>(Community Sediment Transport Model)</a:t>
            </a:r>
          </a:p>
          <a:p>
            <a:pPr marL="285750" indent="-285750" algn="just" eaLnBrk="1" hangingPunct="1">
              <a:buFont typeface="Wingdings" charset="2"/>
              <a:buChar char="u"/>
            </a:pPr>
            <a:r>
              <a:rPr lang="en-US" sz="1600" dirty="0">
                <a:latin typeface="Arial"/>
                <a:cs typeface="Arial"/>
              </a:rPr>
              <a:t>The general form of the source and sink terms can be written as: </a:t>
            </a:r>
          </a:p>
          <a:p>
            <a:pPr algn="just" eaLnBrk="1" hangingPunct="1">
              <a:buFont typeface="Wingdings" charset="0"/>
              <a:buChar char="u"/>
            </a:pPr>
            <a:endParaRPr lang="en-US" altLang="zh-CN" sz="1600" dirty="0">
              <a:latin typeface="Times New Roman" charset="0"/>
              <a:cs typeface="Times New Roman" charset="0"/>
              <a:sym typeface="Arial" charset="0"/>
            </a:endParaRPr>
          </a:p>
          <a:p>
            <a:pPr algn="just" eaLnBrk="1" hangingPunct="1">
              <a:buFont typeface="Wingdings" charset="0"/>
              <a:buChar char="u"/>
            </a:pPr>
            <a:endParaRPr lang="en-US" altLang="zh-CN" sz="1600" dirty="0">
              <a:latin typeface="Times New Roman" charset="0"/>
              <a:cs typeface="Times New Roman" charset="0"/>
              <a:sym typeface="Arial" charset="0"/>
            </a:endParaRPr>
          </a:p>
          <a:p>
            <a:pPr algn="just" eaLnBrk="1" hangingPunct="1"/>
            <a:r>
              <a:rPr lang="en-US" sz="1600" dirty="0" smtClean="0">
                <a:latin typeface="Arial"/>
                <a:cs typeface="Arial"/>
              </a:rPr>
              <a:t>where </a:t>
            </a:r>
            <a:r>
              <a:rPr lang="en-US" sz="1600" dirty="0" err="1" smtClean="0">
                <a:latin typeface="Arial"/>
                <a:cs typeface="Arial"/>
              </a:rPr>
              <a:t>ω</a:t>
            </a:r>
            <a:r>
              <a:rPr lang="en-US" sz="1600" baseline="-25000" dirty="0" err="1" smtClean="0">
                <a:latin typeface="Arial"/>
                <a:cs typeface="Arial"/>
              </a:rPr>
              <a:t>s,m</a:t>
            </a:r>
            <a:r>
              <a:rPr lang="en-US" sz="1600" baseline="-25000" dirty="0" smtClean="0">
                <a:latin typeface="Arial"/>
                <a:cs typeface="Arial"/>
              </a:rPr>
              <a:t> </a:t>
            </a:r>
            <a:r>
              <a:rPr lang="en-US" sz="1600" dirty="0">
                <a:latin typeface="Arial"/>
                <a:cs typeface="Arial"/>
              </a:rPr>
              <a:t>is the vertical-settling velocity (positive upwards), </a:t>
            </a:r>
            <a:r>
              <a:rPr lang="en-US" sz="1600" dirty="0" smtClean="0">
                <a:latin typeface="Arial"/>
                <a:cs typeface="Arial"/>
              </a:rPr>
              <a:t>C</a:t>
            </a:r>
            <a:r>
              <a:rPr lang="en-US" sz="1600" baseline="-25000" dirty="0" smtClean="0">
                <a:latin typeface="Arial"/>
                <a:cs typeface="Arial"/>
              </a:rPr>
              <a:t>m</a:t>
            </a:r>
            <a:r>
              <a:rPr lang="en-US" sz="1600" dirty="0" smtClean="0">
                <a:latin typeface="Arial"/>
                <a:cs typeface="Arial"/>
              </a:rPr>
              <a:t> is </a:t>
            </a:r>
            <a:r>
              <a:rPr lang="en-US" sz="1600" dirty="0">
                <a:latin typeface="Arial"/>
                <a:cs typeface="Arial"/>
              </a:rPr>
              <a:t>the </a:t>
            </a:r>
            <a:r>
              <a:rPr lang="en-US" sz="1600" dirty="0" smtClean="0">
                <a:latin typeface="Arial"/>
                <a:cs typeface="Arial"/>
              </a:rPr>
              <a:t>suspended sediment</a:t>
            </a:r>
            <a:r>
              <a:rPr lang="zh-CN" altLang="en-US" sz="1600" dirty="0" smtClean="0">
                <a:latin typeface="Arial"/>
                <a:cs typeface="Arial"/>
              </a:rPr>
              <a:t> </a:t>
            </a:r>
            <a:r>
              <a:rPr lang="en-US" altLang="zh-CN" sz="1600" dirty="0" smtClean="0">
                <a:latin typeface="Arial"/>
                <a:cs typeface="Arial"/>
              </a:rPr>
              <a:t>concentration</a:t>
            </a:r>
            <a:r>
              <a:rPr lang="en-US" sz="1600" dirty="0" smtClean="0">
                <a:latin typeface="Arial"/>
                <a:cs typeface="Arial"/>
              </a:rPr>
              <a:t>, </a:t>
            </a:r>
            <a:r>
              <a:rPr lang="en-US" sz="1600" dirty="0" err="1" smtClean="0">
                <a:latin typeface="Arial"/>
                <a:cs typeface="Arial"/>
              </a:rPr>
              <a:t>E</a:t>
            </a:r>
            <a:r>
              <a:rPr lang="en-US" sz="1600" baseline="-25000" dirty="0" err="1" smtClean="0">
                <a:latin typeface="Arial"/>
                <a:cs typeface="Arial"/>
              </a:rPr>
              <a:t>s,m</a:t>
            </a:r>
            <a:r>
              <a:rPr lang="en-US" sz="1600" baseline="-25000" dirty="0" smtClean="0">
                <a:latin typeface="Arial"/>
                <a:cs typeface="Arial"/>
              </a:rPr>
              <a:t> </a:t>
            </a:r>
            <a:r>
              <a:rPr lang="en-US" sz="1600" dirty="0" smtClean="0">
                <a:latin typeface="Arial"/>
                <a:cs typeface="Arial"/>
              </a:rPr>
              <a:t>is  </a:t>
            </a:r>
            <a:r>
              <a:rPr lang="en-US" sz="1600" dirty="0">
                <a:latin typeface="Arial"/>
                <a:cs typeface="Arial"/>
              </a:rPr>
              <a:t>the erosion source, and </a:t>
            </a:r>
            <a:r>
              <a:rPr lang="en-US" sz="1600" dirty="0" smtClean="0">
                <a:latin typeface="Arial"/>
                <a:cs typeface="Arial"/>
              </a:rPr>
              <a:t>m is </a:t>
            </a:r>
            <a:r>
              <a:rPr lang="en-US" sz="1600" dirty="0">
                <a:latin typeface="Arial"/>
                <a:cs typeface="Arial"/>
              </a:rPr>
              <a:t>the number of sediment </a:t>
            </a:r>
            <a:r>
              <a:rPr lang="en-US" sz="1600" dirty="0" smtClean="0">
                <a:latin typeface="Arial"/>
                <a:cs typeface="Arial"/>
              </a:rPr>
              <a:t>classes. </a:t>
            </a:r>
            <a:endParaRPr lang="zh-CN" altLang="en-US" sz="1600" dirty="0">
              <a:latin typeface="Arial"/>
              <a:cs typeface="Arial"/>
              <a:sym typeface="Arial"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255950470"/>
              </p:ext>
            </p:extLst>
          </p:nvPr>
        </p:nvGraphicFramePr>
        <p:xfrm>
          <a:off x="368268" y="5098083"/>
          <a:ext cx="1498600" cy="393700"/>
        </p:xfrm>
        <a:graphic>
          <a:graphicData uri="http://schemas.openxmlformats.org/presentationml/2006/ole">
            <mc:AlternateContent xmlns:mc="http://schemas.openxmlformats.org/markup-compatibility/2006">
              <mc:Choice xmlns:v="urn:schemas-microsoft-com:vml" Requires="v">
                <p:oleObj spid="_x0000_s1134" name="Equation" r:id="rId3" imgW="1498600" imgH="393700" progId="Equation.3">
                  <p:embed/>
                </p:oleObj>
              </mc:Choice>
              <mc:Fallback>
                <p:oleObj name="Equation" r:id="rId3" imgW="1498600" imgH="393700" progId="Equation.3">
                  <p:embed/>
                  <p:pic>
                    <p:nvPicPr>
                      <p:cNvPr id="0" name=""/>
                      <p:cNvPicPr/>
                      <p:nvPr/>
                    </p:nvPicPr>
                    <p:blipFill>
                      <a:blip r:embed="rId4"/>
                      <a:stretch>
                        <a:fillRect/>
                      </a:stretch>
                    </p:blipFill>
                    <p:spPr>
                      <a:xfrm>
                        <a:off x="368268" y="5098083"/>
                        <a:ext cx="1498600" cy="393700"/>
                      </a:xfrm>
                      <a:prstGeom prst="rect">
                        <a:avLst/>
                      </a:prstGeom>
                    </p:spPr>
                  </p:pic>
                </p:oleObj>
              </mc:Fallback>
            </mc:AlternateContent>
          </a:graphicData>
        </a:graphic>
      </p:graphicFrame>
      <p:pic>
        <p:nvPicPr>
          <p:cNvPr id="8" name="Picture 7"/>
          <p:cNvPicPr>
            <a:picLocks noChangeAspect="1"/>
          </p:cNvPicPr>
          <p:nvPr/>
        </p:nvPicPr>
        <p:blipFill>
          <a:blip r:embed="rId5"/>
          <a:stretch>
            <a:fillRect/>
          </a:stretch>
        </p:blipFill>
        <p:spPr>
          <a:xfrm>
            <a:off x="5687594" y="293063"/>
            <a:ext cx="3009900" cy="3441700"/>
          </a:xfrm>
          <a:prstGeom prst="rect">
            <a:avLst/>
          </a:prstGeom>
        </p:spPr>
      </p:pic>
      <p:sp>
        <p:nvSpPr>
          <p:cNvPr id="9" name="Rectangle 8"/>
          <p:cNvSpPr/>
          <p:nvPr/>
        </p:nvSpPr>
        <p:spPr>
          <a:xfrm>
            <a:off x="5628104" y="3785163"/>
            <a:ext cx="3408947" cy="553998"/>
          </a:xfrm>
          <a:prstGeom prst="rect">
            <a:avLst/>
          </a:prstGeom>
        </p:spPr>
        <p:txBody>
          <a:bodyPr wrap="square">
            <a:spAutoFit/>
          </a:bodyPr>
          <a:lstStyle/>
          <a:p>
            <a:r>
              <a:rPr lang="en-US" sz="1000" dirty="0">
                <a:latin typeface="Arial"/>
                <a:cs typeface="Arial"/>
              </a:rPr>
              <a:t>Coupling between FVCOM circulation </a:t>
            </a:r>
            <a:r>
              <a:rPr lang="en-US" sz="1000" dirty="0" smtClean="0">
                <a:latin typeface="Arial"/>
                <a:cs typeface="Arial"/>
              </a:rPr>
              <a:t>module, </a:t>
            </a:r>
            <a:r>
              <a:rPr lang="en-US" sz="1000" dirty="0">
                <a:latin typeface="Arial"/>
                <a:cs typeface="Arial"/>
              </a:rPr>
              <a:t>wave </a:t>
            </a:r>
            <a:r>
              <a:rPr lang="en-US" sz="1000" dirty="0" smtClean="0">
                <a:latin typeface="Arial"/>
                <a:cs typeface="Arial"/>
              </a:rPr>
              <a:t>module</a:t>
            </a:r>
            <a:r>
              <a:rPr lang="en-US" altLang="zh-CN" sz="1000" dirty="0" smtClean="0">
                <a:latin typeface="Arial"/>
                <a:cs typeface="Arial"/>
              </a:rPr>
              <a:t>,</a:t>
            </a:r>
            <a:r>
              <a:rPr lang="zh-CN" altLang="en-US" sz="1000" dirty="0" smtClean="0">
                <a:latin typeface="Arial"/>
                <a:cs typeface="Arial"/>
              </a:rPr>
              <a:t> </a:t>
            </a:r>
            <a:r>
              <a:rPr lang="en-US" sz="1000" dirty="0" smtClean="0">
                <a:latin typeface="Arial"/>
                <a:cs typeface="Arial"/>
              </a:rPr>
              <a:t>sediment module</a:t>
            </a:r>
            <a:r>
              <a:rPr lang="en-US" altLang="zh-CN" sz="1000" dirty="0" smtClean="0">
                <a:latin typeface="Arial"/>
                <a:cs typeface="Arial"/>
              </a:rPr>
              <a:t>,</a:t>
            </a:r>
            <a:r>
              <a:rPr lang="zh-CN" altLang="en-US" sz="1000" dirty="0" smtClean="0">
                <a:latin typeface="Arial"/>
                <a:cs typeface="Arial"/>
              </a:rPr>
              <a:t> </a:t>
            </a:r>
            <a:r>
              <a:rPr lang="en-US" altLang="zh-CN" sz="1000" dirty="0" smtClean="0">
                <a:latin typeface="Arial"/>
                <a:cs typeface="Arial"/>
              </a:rPr>
              <a:t>and</a:t>
            </a:r>
            <a:r>
              <a:rPr lang="zh-CN" altLang="en-US" sz="1000" dirty="0" smtClean="0">
                <a:latin typeface="Arial"/>
                <a:cs typeface="Arial"/>
              </a:rPr>
              <a:t> </a:t>
            </a:r>
            <a:r>
              <a:rPr lang="en-US" sz="1000" dirty="0" smtClean="0">
                <a:latin typeface="Arial"/>
                <a:cs typeface="Arial"/>
              </a:rPr>
              <a:t>the </a:t>
            </a:r>
            <a:r>
              <a:rPr lang="en-US" sz="1000" dirty="0">
                <a:latin typeface="Arial"/>
                <a:cs typeface="Arial"/>
              </a:rPr>
              <a:t>bottom boundary layer model. </a:t>
            </a:r>
            <a:r>
              <a:rPr lang="en-US" sz="1000" dirty="0" smtClean="0">
                <a:latin typeface="Arial"/>
                <a:cs typeface="Arial"/>
              </a:rPr>
              <a:t>(from </a:t>
            </a:r>
            <a:r>
              <a:rPr lang="en-US" sz="1000" i="1" dirty="0" smtClean="0">
                <a:latin typeface="Arial"/>
                <a:cs typeface="Arial"/>
              </a:rPr>
              <a:t>Wu </a:t>
            </a:r>
            <a:r>
              <a:rPr lang="en-US" sz="1000" i="1" dirty="0">
                <a:latin typeface="Arial"/>
                <a:cs typeface="Arial"/>
              </a:rPr>
              <a:t>et al</a:t>
            </a:r>
            <a:r>
              <a:rPr lang="en-US" sz="1000" i="1" dirty="0" smtClean="0">
                <a:latin typeface="Arial"/>
                <a:cs typeface="Arial"/>
              </a:rPr>
              <a:t>.</a:t>
            </a:r>
            <a:r>
              <a:rPr lang="en-US" sz="1000" dirty="0" smtClean="0">
                <a:latin typeface="Arial"/>
                <a:cs typeface="Arial"/>
              </a:rPr>
              <a:t>, </a:t>
            </a:r>
            <a:r>
              <a:rPr lang="en-US" sz="1000" dirty="0">
                <a:latin typeface="Arial"/>
                <a:cs typeface="Arial"/>
              </a:rPr>
              <a:t>2011)</a:t>
            </a:r>
          </a:p>
        </p:txBody>
      </p:sp>
      <p:sp>
        <p:nvSpPr>
          <p:cNvPr id="10" name="TextBox 9"/>
          <p:cNvSpPr txBox="1"/>
          <p:nvPr/>
        </p:nvSpPr>
        <p:spPr>
          <a:xfrm>
            <a:off x="5414211" y="4706554"/>
            <a:ext cx="3622840" cy="1384995"/>
          </a:xfrm>
          <a:prstGeom prst="rect">
            <a:avLst/>
          </a:prstGeom>
          <a:noFill/>
        </p:spPr>
        <p:txBody>
          <a:bodyPr wrap="square" rtlCol="0">
            <a:spAutoFit/>
          </a:bodyPr>
          <a:lstStyle/>
          <a:p>
            <a:r>
              <a:rPr lang="en-US" sz="1400" b="1" dirty="0" smtClean="0">
                <a:latin typeface="Arial"/>
                <a:cs typeface="Arial"/>
              </a:rPr>
              <a:t>Model coupling:</a:t>
            </a:r>
          </a:p>
          <a:p>
            <a:pPr marL="285750" indent="-285750">
              <a:buFont typeface="Wingdings" charset="2"/>
              <a:buChar char="ü"/>
            </a:pPr>
            <a:r>
              <a:rPr lang="en-US" sz="1400" dirty="0">
                <a:latin typeface="Arial"/>
                <a:cs typeface="Arial"/>
              </a:rPr>
              <a:t>The model coupling is conducted for every time </a:t>
            </a:r>
            <a:r>
              <a:rPr lang="en-US" sz="1400" dirty="0" smtClean="0">
                <a:latin typeface="Arial"/>
                <a:cs typeface="Arial"/>
              </a:rPr>
              <a:t>step.</a:t>
            </a:r>
          </a:p>
          <a:p>
            <a:pPr marL="285750" indent="-285750">
              <a:buFont typeface="Wingdings" charset="2"/>
              <a:buChar char="ü"/>
            </a:pPr>
            <a:r>
              <a:rPr lang="en-US" sz="1400" dirty="0" smtClean="0">
                <a:latin typeface="Arial"/>
                <a:cs typeface="Arial"/>
              </a:rPr>
              <a:t>The wave-current interaction (WCI) is through incorporating </a:t>
            </a:r>
            <a:r>
              <a:rPr lang="en-US" sz="1400" dirty="0">
                <a:latin typeface="Arial"/>
                <a:cs typeface="Arial"/>
              </a:rPr>
              <a:t>three-dimensional radiation </a:t>
            </a:r>
            <a:r>
              <a:rPr lang="en-US" sz="1400" dirty="0" smtClean="0">
                <a:latin typeface="Arial"/>
                <a:cs typeface="Arial"/>
              </a:rPr>
              <a:t>stress. </a:t>
            </a:r>
          </a:p>
        </p:txBody>
      </p:sp>
      <p:sp>
        <p:nvSpPr>
          <p:cNvPr id="11" name="TextBox 10"/>
          <p:cNvSpPr txBox="1"/>
          <p:nvPr/>
        </p:nvSpPr>
        <p:spPr>
          <a:xfrm>
            <a:off x="652646" y="540612"/>
            <a:ext cx="4013843" cy="523220"/>
          </a:xfrm>
          <a:prstGeom prst="rect">
            <a:avLst/>
          </a:prstGeom>
          <a:noFill/>
        </p:spPr>
        <p:txBody>
          <a:bodyPr wrap="square" rtlCol="0">
            <a:spAutoFit/>
          </a:bodyPr>
          <a:lstStyle/>
          <a:p>
            <a:r>
              <a:rPr lang="en-US" sz="2800" dirty="0" smtClean="0">
                <a:latin typeface="Charcoal CY"/>
                <a:cs typeface="Charcoal CY"/>
              </a:rPr>
              <a:t>2. Model Description</a:t>
            </a:r>
            <a:endParaRPr lang="en-US" sz="2800" dirty="0">
              <a:latin typeface="Charcoal CY"/>
              <a:cs typeface="Charcoal CY"/>
            </a:endParaRPr>
          </a:p>
        </p:txBody>
      </p:sp>
      <p:sp>
        <p:nvSpPr>
          <p:cNvPr id="12" name="Rectangle 11"/>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646653" y="610713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904240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9058" y="1299334"/>
            <a:ext cx="7275871" cy="707886"/>
          </a:xfrm>
          <a:prstGeom prst="rect">
            <a:avLst/>
          </a:prstGeom>
        </p:spPr>
        <p:txBody>
          <a:bodyPr wrap="square">
            <a:spAutoFit/>
          </a:bodyPr>
          <a:lstStyle/>
          <a:p>
            <a:r>
              <a:rPr lang="en-US" sz="2000" b="1" i="1" dirty="0" smtClean="0">
                <a:latin typeface="Times New Roman"/>
                <a:cs typeface="Times New Roman"/>
              </a:rPr>
              <a:t>Wave </a:t>
            </a:r>
            <a:r>
              <a:rPr lang="en-US" sz="2000" b="1" i="1" dirty="0">
                <a:latin typeface="Times New Roman"/>
                <a:cs typeface="Times New Roman"/>
              </a:rPr>
              <a:t>spectral action balance </a:t>
            </a:r>
            <a:r>
              <a:rPr lang="en-US" sz="2000" b="1" i="1" dirty="0" smtClean="0">
                <a:latin typeface="Times New Roman"/>
                <a:cs typeface="Times New Roman"/>
              </a:rPr>
              <a:t>equation for </a:t>
            </a:r>
            <a:r>
              <a:rPr lang="en-US" sz="2000" b="1" i="1" dirty="0">
                <a:latin typeface="Times New Roman"/>
                <a:cs typeface="Times New Roman"/>
              </a:rPr>
              <a:t>unstructured SWAN and FVCOM-SWAVE </a:t>
            </a:r>
            <a:r>
              <a:rPr lang="en-US" sz="2000" b="1" i="1" dirty="0" smtClean="0">
                <a:latin typeface="Times New Roman"/>
                <a:cs typeface="Times New Roman"/>
              </a:rPr>
              <a:t>models</a:t>
            </a:r>
            <a:endParaRPr lang="en-US" sz="2000" b="1" i="1" dirty="0">
              <a:latin typeface="Times New Roman"/>
              <a:cs typeface="Times New Roman"/>
            </a:endParaRPr>
          </a:p>
        </p:txBody>
      </p:sp>
      <p:sp>
        <p:nvSpPr>
          <p:cNvPr id="11" name="TextBox 10"/>
          <p:cNvSpPr txBox="1"/>
          <p:nvPr/>
        </p:nvSpPr>
        <p:spPr>
          <a:xfrm>
            <a:off x="724105" y="5177700"/>
            <a:ext cx="184666" cy="369332"/>
          </a:xfrm>
          <a:prstGeom prst="rect">
            <a:avLst/>
          </a:prstGeom>
          <a:noFill/>
        </p:spPr>
        <p:txBody>
          <a:bodyPr wrap="none" rtlCol="0">
            <a:spAutoFit/>
          </a:bodyPr>
          <a:lstStyle/>
          <a:p>
            <a:endParaRPr lang="en-US" dirty="0"/>
          </a:p>
        </p:txBody>
      </p:sp>
      <p:sp>
        <p:nvSpPr>
          <p:cNvPr id="12" name="Rectangle 11"/>
          <p:cNvSpPr/>
          <p:nvPr/>
        </p:nvSpPr>
        <p:spPr>
          <a:xfrm>
            <a:off x="905854" y="4757709"/>
            <a:ext cx="7521269" cy="1015663"/>
          </a:xfrm>
          <a:prstGeom prst="rect">
            <a:avLst/>
          </a:prstGeom>
        </p:spPr>
        <p:txBody>
          <a:bodyPr wrap="square">
            <a:spAutoFit/>
          </a:bodyPr>
          <a:lstStyle/>
          <a:p>
            <a:r>
              <a:rPr lang="en-US" sz="2000" dirty="0" smtClean="0">
                <a:latin typeface="Arial"/>
                <a:cs typeface="Arial"/>
              </a:rPr>
              <a:t>Six </a:t>
            </a:r>
            <a:r>
              <a:rPr lang="en-US" sz="2000" dirty="0">
                <a:latin typeface="Arial"/>
                <a:cs typeface="Arial"/>
              </a:rPr>
              <a:t>energy source terms are </a:t>
            </a:r>
            <a:r>
              <a:rPr lang="en-US" sz="2000" dirty="0">
                <a:solidFill>
                  <a:srgbClr val="3366FF"/>
                </a:solidFill>
                <a:latin typeface="Arial"/>
                <a:cs typeface="Arial"/>
              </a:rPr>
              <a:t>wind forcing</a:t>
            </a:r>
            <a:r>
              <a:rPr lang="en-US" sz="2000" dirty="0">
                <a:latin typeface="Arial"/>
                <a:cs typeface="Arial"/>
              </a:rPr>
              <a:t>, </a:t>
            </a:r>
            <a:r>
              <a:rPr lang="en-US" sz="2000" dirty="0">
                <a:solidFill>
                  <a:srgbClr val="3366FF"/>
                </a:solidFill>
                <a:latin typeface="Arial"/>
                <a:cs typeface="Arial"/>
              </a:rPr>
              <a:t>nonlinear triad and quadruplet interactions</a:t>
            </a:r>
            <a:r>
              <a:rPr lang="en-US" sz="2000" dirty="0">
                <a:latin typeface="Arial"/>
                <a:cs typeface="Arial"/>
              </a:rPr>
              <a:t>, </a:t>
            </a:r>
            <a:r>
              <a:rPr lang="en-US" sz="2000" dirty="0" err="1">
                <a:solidFill>
                  <a:srgbClr val="3366FF"/>
                </a:solidFill>
                <a:latin typeface="Arial"/>
                <a:cs typeface="Arial"/>
              </a:rPr>
              <a:t>whitecapping</a:t>
            </a:r>
            <a:r>
              <a:rPr lang="en-US" sz="2000" dirty="0">
                <a:solidFill>
                  <a:srgbClr val="3366FF"/>
                </a:solidFill>
                <a:latin typeface="Arial"/>
                <a:cs typeface="Arial"/>
              </a:rPr>
              <a:t> dissipation</a:t>
            </a:r>
            <a:r>
              <a:rPr lang="en-US" sz="2000" dirty="0">
                <a:latin typeface="Arial"/>
                <a:cs typeface="Arial"/>
              </a:rPr>
              <a:t>, </a:t>
            </a:r>
            <a:r>
              <a:rPr lang="en-US" sz="2000" dirty="0">
                <a:solidFill>
                  <a:srgbClr val="3366FF"/>
                </a:solidFill>
                <a:latin typeface="Arial"/>
                <a:cs typeface="Arial"/>
              </a:rPr>
              <a:t>bottom friction</a:t>
            </a:r>
            <a:r>
              <a:rPr lang="en-US" sz="2000" dirty="0">
                <a:latin typeface="Arial"/>
                <a:cs typeface="Arial"/>
              </a:rPr>
              <a:t>, and </a:t>
            </a:r>
            <a:r>
              <a:rPr lang="en-US" sz="2000" dirty="0">
                <a:solidFill>
                  <a:srgbClr val="3366FF"/>
                </a:solidFill>
                <a:latin typeface="Arial"/>
                <a:cs typeface="Arial"/>
              </a:rPr>
              <a:t>depth-induced wave breaking</a:t>
            </a:r>
            <a:r>
              <a:rPr lang="en-US" sz="2000" dirty="0">
                <a:latin typeface="Arial"/>
                <a:cs typeface="Arial"/>
              </a:rPr>
              <a:t>, respectively.</a:t>
            </a:r>
          </a:p>
        </p:txBody>
      </p:sp>
      <p:sp>
        <p:nvSpPr>
          <p:cNvPr id="3" name="TextBox 2"/>
          <p:cNvSpPr txBox="1"/>
          <p:nvPr/>
        </p:nvSpPr>
        <p:spPr>
          <a:xfrm>
            <a:off x="3027432" y="4120591"/>
            <a:ext cx="3221428" cy="369332"/>
          </a:xfrm>
          <a:prstGeom prst="rect">
            <a:avLst/>
          </a:prstGeom>
          <a:noFill/>
          <a:ln>
            <a:solidFill>
              <a:schemeClr val="tx1"/>
            </a:solidFill>
          </a:ln>
        </p:spPr>
        <p:txBody>
          <a:bodyPr wrap="square" rtlCol="0">
            <a:spAutoFit/>
          </a:bodyPr>
          <a:lstStyle/>
          <a:p>
            <a:pPr algn="ctr"/>
            <a:r>
              <a:rPr lang="en-US" dirty="0" err="1"/>
              <a:t>S</a:t>
            </a:r>
            <a:r>
              <a:rPr lang="en-US" baseline="-25000" dirty="0" err="1"/>
              <a:t>tot</a:t>
            </a:r>
            <a:r>
              <a:rPr lang="en-US" dirty="0"/>
              <a:t>=S</a:t>
            </a:r>
            <a:r>
              <a:rPr lang="en-US" baseline="-25000" dirty="0"/>
              <a:t>in</a:t>
            </a:r>
            <a:r>
              <a:rPr lang="en-US" dirty="0"/>
              <a:t>+S</a:t>
            </a:r>
            <a:r>
              <a:rPr lang="en-US" baseline="-25000" dirty="0"/>
              <a:t>n3</a:t>
            </a:r>
            <a:r>
              <a:rPr lang="en-US" dirty="0"/>
              <a:t>+S</a:t>
            </a:r>
            <a:r>
              <a:rPr lang="en-US" baseline="-25000" dirty="0"/>
              <a:t>n4</a:t>
            </a:r>
            <a:r>
              <a:rPr lang="en-US" dirty="0"/>
              <a:t>+S</a:t>
            </a:r>
            <a:r>
              <a:rPr lang="en-US" baseline="-25000" dirty="0"/>
              <a:t>ds,w</a:t>
            </a:r>
            <a:r>
              <a:rPr lang="en-US" dirty="0"/>
              <a:t>+S</a:t>
            </a:r>
            <a:r>
              <a:rPr lang="en-US" baseline="-25000" dirty="0"/>
              <a:t>ds,b</a:t>
            </a:r>
            <a:r>
              <a:rPr lang="en-US" dirty="0"/>
              <a:t>+S</a:t>
            </a:r>
            <a:r>
              <a:rPr lang="en-US" baseline="-25000" dirty="0"/>
              <a:t>ds,</a:t>
            </a:r>
            <a:r>
              <a:rPr lang="en-US" baseline="-25000" dirty="0" smtClean="0"/>
              <a:t>br</a:t>
            </a:r>
            <a:endParaRPr lang="en-US" baseline="-25000" dirty="0"/>
          </a:p>
        </p:txBody>
      </p:sp>
      <p:sp>
        <p:nvSpPr>
          <p:cNvPr id="7" name="TextBox 6"/>
          <p:cNvSpPr txBox="1"/>
          <p:nvPr/>
        </p:nvSpPr>
        <p:spPr>
          <a:xfrm>
            <a:off x="1576090" y="2373677"/>
            <a:ext cx="5539555" cy="369332"/>
          </a:xfrm>
          <a:prstGeom prst="rect">
            <a:avLst/>
          </a:prstGeom>
          <a:noFill/>
          <a:ln>
            <a:solidFill>
              <a:schemeClr val="tx1"/>
            </a:solidFill>
          </a:ln>
        </p:spPr>
        <p:txBody>
          <a:bodyPr wrap="square" rtlCol="0">
            <a:spAutoFit/>
          </a:bodyPr>
          <a:lstStyle/>
          <a:p>
            <a:pPr algn="ctr"/>
            <a:r>
              <a:rPr lang="en-US" dirty="0"/>
              <a:t>∂</a:t>
            </a:r>
            <a:r>
              <a:rPr lang="en-US" dirty="0" smtClean="0"/>
              <a:t>N/∂</a:t>
            </a:r>
            <a:r>
              <a:rPr lang="en-US" dirty="0"/>
              <a:t>t+∂</a:t>
            </a:r>
            <a:r>
              <a:rPr lang="en-US" dirty="0" err="1"/>
              <a:t>C</a:t>
            </a:r>
            <a:r>
              <a:rPr lang="en-US" baseline="-25000" dirty="0" err="1"/>
              <a:t>g,</a:t>
            </a:r>
            <a:r>
              <a:rPr lang="en-US" baseline="-25000" dirty="0" err="1" smtClean="0"/>
              <a:t>x</a:t>
            </a:r>
            <a:r>
              <a:rPr lang="en-US" dirty="0" err="1" smtClean="0"/>
              <a:t>N</a:t>
            </a:r>
            <a:r>
              <a:rPr lang="en-US" dirty="0" smtClean="0"/>
              <a:t>/∂</a:t>
            </a:r>
            <a:r>
              <a:rPr lang="en-US" dirty="0"/>
              <a:t>x+∂</a:t>
            </a:r>
            <a:r>
              <a:rPr lang="en-US" dirty="0" err="1"/>
              <a:t>C</a:t>
            </a:r>
            <a:r>
              <a:rPr lang="en-US" baseline="-25000" dirty="0" err="1"/>
              <a:t>g,</a:t>
            </a:r>
            <a:r>
              <a:rPr lang="en-US" baseline="-25000" dirty="0" err="1" smtClean="0"/>
              <a:t>y</a:t>
            </a:r>
            <a:r>
              <a:rPr lang="en-US" dirty="0" err="1" smtClean="0"/>
              <a:t>N</a:t>
            </a:r>
            <a:r>
              <a:rPr lang="en-US" dirty="0" smtClean="0"/>
              <a:t>/∂</a:t>
            </a:r>
            <a:r>
              <a:rPr lang="en-US" dirty="0"/>
              <a:t>y+∂</a:t>
            </a:r>
            <a:r>
              <a:rPr lang="en-US" dirty="0" err="1"/>
              <a:t>C</a:t>
            </a:r>
            <a:r>
              <a:rPr lang="en-US" baseline="-25000" dirty="0" err="1"/>
              <a:t>g,</a:t>
            </a:r>
            <a:r>
              <a:rPr lang="en-US" baseline="-25000" dirty="0" err="1" smtClean="0"/>
              <a:t>σ</a:t>
            </a:r>
            <a:r>
              <a:rPr lang="en-US" dirty="0" err="1" smtClean="0"/>
              <a:t>N</a:t>
            </a:r>
            <a:r>
              <a:rPr lang="en-US" dirty="0" smtClean="0"/>
              <a:t>/∂</a:t>
            </a:r>
            <a:r>
              <a:rPr lang="en-US" dirty="0" err="1"/>
              <a:t>σ</a:t>
            </a:r>
            <a:r>
              <a:rPr lang="en-US" dirty="0"/>
              <a:t>+∂</a:t>
            </a:r>
            <a:r>
              <a:rPr lang="en-US" dirty="0" err="1"/>
              <a:t>C</a:t>
            </a:r>
            <a:r>
              <a:rPr lang="en-US" baseline="-25000" dirty="0" err="1"/>
              <a:t>g,</a:t>
            </a:r>
            <a:r>
              <a:rPr lang="en-US" baseline="-25000" dirty="0" err="1" smtClean="0"/>
              <a:t>θ</a:t>
            </a:r>
            <a:r>
              <a:rPr lang="en-US" dirty="0" err="1" smtClean="0"/>
              <a:t>N</a:t>
            </a:r>
            <a:r>
              <a:rPr lang="en-US" dirty="0" smtClean="0"/>
              <a:t>/∂</a:t>
            </a:r>
            <a:r>
              <a:rPr lang="en-US" dirty="0" err="1"/>
              <a:t>θ</a:t>
            </a:r>
            <a:r>
              <a:rPr lang="en-US" dirty="0"/>
              <a:t>=</a:t>
            </a:r>
            <a:r>
              <a:rPr lang="en-US" dirty="0" err="1" smtClean="0"/>
              <a:t>S</a:t>
            </a:r>
            <a:r>
              <a:rPr lang="en-US" baseline="-25000" dirty="0" err="1" smtClean="0"/>
              <a:t>tot</a:t>
            </a:r>
            <a:r>
              <a:rPr lang="en-US" dirty="0" smtClean="0"/>
              <a:t>/</a:t>
            </a:r>
            <a:r>
              <a:rPr lang="en-US" dirty="0" err="1" smtClean="0"/>
              <a:t>σ</a:t>
            </a:r>
            <a:r>
              <a:rPr lang="en-US" dirty="0" smtClean="0"/>
              <a:t> </a:t>
            </a:r>
            <a:endParaRPr lang="en-US" dirty="0"/>
          </a:p>
        </p:txBody>
      </p:sp>
      <p:sp>
        <p:nvSpPr>
          <p:cNvPr id="9" name="TextBox 8"/>
          <p:cNvSpPr txBox="1"/>
          <p:nvPr/>
        </p:nvSpPr>
        <p:spPr>
          <a:xfrm>
            <a:off x="652646" y="540612"/>
            <a:ext cx="4013843" cy="523220"/>
          </a:xfrm>
          <a:prstGeom prst="rect">
            <a:avLst/>
          </a:prstGeom>
          <a:noFill/>
        </p:spPr>
        <p:txBody>
          <a:bodyPr wrap="square" rtlCol="0">
            <a:spAutoFit/>
          </a:bodyPr>
          <a:lstStyle/>
          <a:p>
            <a:r>
              <a:rPr lang="en-US" sz="2800" dirty="0" smtClean="0">
                <a:latin typeface="Charcoal CY"/>
                <a:cs typeface="Charcoal CY"/>
              </a:rPr>
              <a:t>2. Model Description</a:t>
            </a:r>
            <a:endParaRPr lang="en-US" sz="2800" dirty="0">
              <a:latin typeface="Charcoal CY"/>
              <a:cs typeface="Charcoal CY"/>
            </a:endParaRPr>
          </a:p>
        </p:txBody>
      </p:sp>
      <p:sp>
        <p:nvSpPr>
          <p:cNvPr id="10" name="Rectangle 9"/>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285477" y="3091298"/>
            <a:ext cx="1469829" cy="646331"/>
          </a:xfrm>
          <a:prstGeom prst="rect">
            <a:avLst/>
          </a:prstGeom>
        </p:spPr>
        <p:txBody>
          <a:bodyPr wrap="square">
            <a:spAutoFit/>
          </a:bodyPr>
          <a:lstStyle/>
          <a:p>
            <a:pPr algn="ctr"/>
            <a:r>
              <a:rPr lang="en-US" sz="1200" dirty="0" smtClean="0">
                <a:latin typeface="Arial"/>
                <a:cs typeface="Arial"/>
              </a:rPr>
              <a:t>Local </a:t>
            </a:r>
            <a:r>
              <a:rPr lang="en-US" sz="1200" dirty="0">
                <a:latin typeface="Arial"/>
                <a:cs typeface="Arial"/>
              </a:rPr>
              <a:t>variation of wave action spectral density</a:t>
            </a:r>
            <a:endParaRPr lang="en-US" sz="1200" dirty="0"/>
          </a:p>
        </p:txBody>
      </p:sp>
      <p:sp>
        <p:nvSpPr>
          <p:cNvPr id="14" name="Down Arrow Callout 13"/>
          <p:cNvSpPr/>
          <p:nvPr/>
        </p:nvSpPr>
        <p:spPr>
          <a:xfrm>
            <a:off x="1723476" y="2333357"/>
            <a:ext cx="584571" cy="710718"/>
          </a:xfrm>
          <a:prstGeom prst="downArrowCallou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5" name="Down Arrow Callout 14"/>
          <p:cNvSpPr/>
          <p:nvPr/>
        </p:nvSpPr>
        <p:spPr>
          <a:xfrm>
            <a:off x="2430210" y="2333357"/>
            <a:ext cx="1863363" cy="710718"/>
          </a:xfrm>
          <a:prstGeom prst="downArrowCallou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6" name="Rectangle 15"/>
          <p:cNvSpPr/>
          <p:nvPr/>
        </p:nvSpPr>
        <p:spPr>
          <a:xfrm>
            <a:off x="2755306" y="3091298"/>
            <a:ext cx="1105617" cy="646331"/>
          </a:xfrm>
          <a:prstGeom prst="rect">
            <a:avLst/>
          </a:prstGeom>
        </p:spPr>
        <p:txBody>
          <a:bodyPr wrap="square">
            <a:spAutoFit/>
          </a:bodyPr>
          <a:lstStyle/>
          <a:p>
            <a:pPr algn="ctr"/>
            <a:r>
              <a:rPr lang="en-US" sz="1200" dirty="0" smtClean="0">
                <a:latin typeface="Arial"/>
                <a:cs typeface="Arial"/>
              </a:rPr>
              <a:t>Change </a:t>
            </a:r>
            <a:r>
              <a:rPr lang="en-US" sz="1200" dirty="0">
                <a:latin typeface="Arial"/>
                <a:cs typeface="Arial"/>
              </a:rPr>
              <a:t>in geographical space</a:t>
            </a:r>
            <a:endParaRPr lang="en-US" sz="1200" dirty="0"/>
          </a:p>
        </p:txBody>
      </p:sp>
      <p:sp>
        <p:nvSpPr>
          <p:cNvPr id="17" name="Down Arrow Callout 16"/>
          <p:cNvSpPr/>
          <p:nvPr/>
        </p:nvSpPr>
        <p:spPr>
          <a:xfrm>
            <a:off x="4395578" y="2333357"/>
            <a:ext cx="1943993" cy="710718"/>
          </a:xfrm>
          <a:prstGeom prst="downArrowCallou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8" name="Rectangle 17"/>
          <p:cNvSpPr/>
          <p:nvPr/>
        </p:nvSpPr>
        <p:spPr>
          <a:xfrm>
            <a:off x="4737041" y="3097420"/>
            <a:ext cx="1239693" cy="646331"/>
          </a:xfrm>
          <a:prstGeom prst="rect">
            <a:avLst/>
          </a:prstGeom>
        </p:spPr>
        <p:txBody>
          <a:bodyPr wrap="square">
            <a:spAutoFit/>
          </a:bodyPr>
          <a:lstStyle/>
          <a:p>
            <a:pPr algn="ctr"/>
            <a:r>
              <a:rPr lang="en-US" sz="1200" dirty="0" smtClean="0">
                <a:latin typeface="Arial"/>
                <a:cs typeface="Arial"/>
              </a:rPr>
              <a:t>Change </a:t>
            </a:r>
            <a:r>
              <a:rPr lang="en-US" sz="1200" dirty="0">
                <a:latin typeface="Arial"/>
                <a:cs typeface="Arial"/>
              </a:rPr>
              <a:t>in wave spectral space</a:t>
            </a:r>
            <a:endParaRPr lang="en-US" sz="1200" dirty="0"/>
          </a:p>
        </p:txBody>
      </p:sp>
      <p:sp>
        <p:nvSpPr>
          <p:cNvPr id="19" name="Rectangle 18"/>
          <p:cNvSpPr/>
          <p:nvPr/>
        </p:nvSpPr>
        <p:spPr>
          <a:xfrm>
            <a:off x="6248860" y="3169083"/>
            <a:ext cx="1249773" cy="461665"/>
          </a:xfrm>
          <a:prstGeom prst="rect">
            <a:avLst/>
          </a:prstGeom>
        </p:spPr>
        <p:txBody>
          <a:bodyPr wrap="square">
            <a:spAutoFit/>
          </a:bodyPr>
          <a:lstStyle/>
          <a:p>
            <a:pPr algn="ctr"/>
            <a:r>
              <a:rPr lang="en-US" sz="1200" dirty="0" smtClean="0">
                <a:latin typeface="Arial"/>
                <a:cs typeface="Arial"/>
              </a:rPr>
              <a:t>Wave </a:t>
            </a:r>
            <a:r>
              <a:rPr lang="en-US" sz="1200" dirty="0">
                <a:latin typeface="Arial"/>
                <a:cs typeface="Arial"/>
              </a:rPr>
              <a:t>energy source and </a:t>
            </a:r>
            <a:r>
              <a:rPr lang="en-US" sz="1200" dirty="0" smtClean="0">
                <a:latin typeface="Arial"/>
                <a:cs typeface="Arial"/>
              </a:rPr>
              <a:t>sink</a:t>
            </a:r>
            <a:endParaRPr lang="en-US" sz="1200" dirty="0">
              <a:latin typeface="Arial"/>
              <a:cs typeface="Arial"/>
            </a:endParaRPr>
          </a:p>
        </p:txBody>
      </p:sp>
      <p:sp>
        <p:nvSpPr>
          <p:cNvPr id="20" name="Down Arrow Callout 19"/>
          <p:cNvSpPr/>
          <p:nvPr/>
        </p:nvSpPr>
        <p:spPr>
          <a:xfrm>
            <a:off x="6450442" y="2333357"/>
            <a:ext cx="503937" cy="710718"/>
          </a:xfrm>
          <a:prstGeom prst="downArrowCallou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1" name="Rectangle 20"/>
          <p:cNvSpPr/>
          <p:nvPr/>
        </p:nvSpPr>
        <p:spPr>
          <a:xfrm>
            <a:off x="5646653" y="610713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719085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3444" y="1354723"/>
            <a:ext cx="4275199" cy="4462761"/>
          </a:xfrm>
          <a:prstGeom prst="rect">
            <a:avLst/>
          </a:prstGeom>
          <a:noFill/>
        </p:spPr>
        <p:txBody>
          <a:bodyPr wrap="square" rtlCol="0">
            <a:spAutoFit/>
          </a:bodyPr>
          <a:lstStyle/>
          <a:p>
            <a:pPr>
              <a:spcAft>
                <a:spcPts val="1200"/>
              </a:spcAft>
            </a:pPr>
            <a:r>
              <a:rPr lang="en-US" sz="2000" b="1" i="1" dirty="0" smtClean="0">
                <a:latin typeface="Arial"/>
                <a:cs typeface="Arial"/>
              </a:rPr>
              <a:t>FVCOM-SWAVE</a:t>
            </a:r>
            <a:endParaRPr lang="en-US" sz="2000" dirty="0" smtClean="0">
              <a:latin typeface="Arial"/>
              <a:cs typeface="Arial"/>
            </a:endParaRPr>
          </a:p>
          <a:p>
            <a:pPr marL="285750" indent="-285750">
              <a:buFont typeface="Wingdings" charset="2"/>
              <a:buChar char="u"/>
            </a:pPr>
            <a:r>
              <a:rPr lang="en-US" sz="1600" dirty="0">
                <a:solidFill>
                  <a:srgbClr val="3366FF"/>
                </a:solidFill>
                <a:latin typeface="Arial"/>
                <a:cs typeface="Arial"/>
              </a:rPr>
              <a:t>F</a:t>
            </a:r>
            <a:r>
              <a:rPr lang="en-US" sz="1600" dirty="0" smtClean="0">
                <a:solidFill>
                  <a:srgbClr val="3366FF"/>
                </a:solidFill>
                <a:latin typeface="Arial"/>
                <a:cs typeface="Arial"/>
              </a:rPr>
              <a:t>inite </a:t>
            </a:r>
            <a:r>
              <a:rPr lang="en-US" sz="1600" dirty="0">
                <a:solidFill>
                  <a:srgbClr val="3366FF"/>
                </a:solidFill>
                <a:latin typeface="Arial"/>
                <a:cs typeface="Arial"/>
              </a:rPr>
              <a:t>volume method (FVM</a:t>
            </a:r>
            <a:r>
              <a:rPr lang="en-US" sz="1600" dirty="0" smtClean="0">
                <a:solidFill>
                  <a:srgbClr val="3366FF"/>
                </a:solidFill>
                <a:latin typeface="Arial"/>
                <a:cs typeface="Arial"/>
              </a:rPr>
              <a:t>)</a:t>
            </a:r>
          </a:p>
          <a:p>
            <a:pPr marL="285750" indent="-285750">
              <a:buFont typeface="Wingdings" charset="2"/>
              <a:buChar char="u"/>
            </a:pPr>
            <a:r>
              <a:rPr lang="en-US" sz="1600" dirty="0" smtClean="0">
                <a:latin typeface="Arial"/>
                <a:cs typeface="Arial"/>
              </a:rPr>
              <a:t>Explicit</a:t>
            </a:r>
            <a:r>
              <a:rPr lang="en-US" sz="1600" dirty="0">
                <a:latin typeface="Arial"/>
                <a:cs typeface="Arial"/>
              </a:rPr>
              <a:t>/implicit second order upwind scheme in geographic </a:t>
            </a:r>
            <a:r>
              <a:rPr lang="en-US" sz="1600" dirty="0" smtClean="0">
                <a:latin typeface="Arial"/>
                <a:cs typeface="Arial"/>
              </a:rPr>
              <a:t>space</a:t>
            </a:r>
            <a:endParaRPr lang="en-US" sz="1600" dirty="0">
              <a:latin typeface="Arial"/>
              <a:cs typeface="Arial"/>
            </a:endParaRPr>
          </a:p>
          <a:p>
            <a:pPr marL="285750" indent="-285750">
              <a:buFont typeface="Wingdings" charset="2"/>
              <a:buChar char="u"/>
            </a:pPr>
            <a:r>
              <a:rPr lang="en-US" sz="1600" dirty="0" smtClean="0">
                <a:latin typeface="Arial"/>
                <a:cs typeface="Arial"/>
              </a:rPr>
              <a:t>Flux</a:t>
            </a:r>
            <a:r>
              <a:rPr lang="en-US" sz="1600" dirty="0">
                <a:latin typeface="Arial"/>
                <a:cs typeface="Arial"/>
              </a:rPr>
              <a:t>-Corrected Transport (FCT) algorithm in frequency </a:t>
            </a:r>
            <a:r>
              <a:rPr lang="en-US" sz="1600" dirty="0" smtClean="0">
                <a:latin typeface="Arial"/>
                <a:cs typeface="Arial"/>
              </a:rPr>
              <a:t>space</a:t>
            </a:r>
            <a:endParaRPr lang="en-US" sz="1600" dirty="0">
              <a:latin typeface="Arial"/>
              <a:cs typeface="Arial"/>
            </a:endParaRPr>
          </a:p>
          <a:p>
            <a:pPr marL="285750" indent="-285750">
              <a:buFont typeface="Wingdings" charset="2"/>
              <a:buChar char="u"/>
            </a:pPr>
            <a:r>
              <a:rPr lang="en-US" sz="1600" dirty="0" smtClean="0">
                <a:latin typeface="Arial"/>
                <a:cs typeface="Arial"/>
              </a:rPr>
              <a:t>Implicit </a:t>
            </a:r>
            <a:r>
              <a:rPr lang="en-US" sz="1600" dirty="0">
                <a:latin typeface="Arial"/>
                <a:cs typeface="Arial"/>
              </a:rPr>
              <a:t>Crank-Nicolson method in directional space </a:t>
            </a:r>
          </a:p>
          <a:p>
            <a:pPr marL="285750" indent="-285750">
              <a:buFont typeface="Wingdings" charset="2"/>
              <a:buChar char="u"/>
            </a:pPr>
            <a:endParaRPr lang="en-US" sz="1600" dirty="0" smtClean="0">
              <a:latin typeface="Arial"/>
              <a:cs typeface="Arial"/>
            </a:endParaRPr>
          </a:p>
          <a:p>
            <a:pPr>
              <a:spcAft>
                <a:spcPts val="1200"/>
              </a:spcAft>
            </a:pPr>
            <a:r>
              <a:rPr lang="en-US" sz="2000" b="1" i="1" dirty="0">
                <a:latin typeface="Arial"/>
                <a:cs typeface="Arial"/>
              </a:rPr>
              <a:t>SWAN </a:t>
            </a:r>
          </a:p>
          <a:p>
            <a:pPr marL="285750" indent="-285750">
              <a:buFont typeface="Wingdings" charset="2"/>
              <a:buChar char="u"/>
            </a:pPr>
            <a:r>
              <a:rPr lang="en-US" sz="1600" dirty="0">
                <a:solidFill>
                  <a:srgbClr val="3366FF"/>
                </a:solidFill>
                <a:latin typeface="Arial"/>
                <a:cs typeface="Arial"/>
              </a:rPr>
              <a:t>Finite difference method (FDM</a:t>
            </a:r>
            <a:r>
              <a:rPr lang="en-US" sz="1600" dirty="0" smtClean="0">
                <a:solidFill>
                  <a:srgbClr val="3366FF"/>
                </a:solidFill>
                <a:latin typeface="Arial"/>
                <a:cs typeface="Arial"/>
              </a:rPr>
              <a:t>) </a:t>
            </a:r>
            <a:endParaRPr lang="en-US" sz="1600" dirty="0">
              <a:solidFill>
                <a:srgbClr val="3366FF"/>
              </a:solidFill>
              <a:latin typeface="Arial"/>
              <a:cs typeface="Arial"/>
            </a:endParaRPr>
          </a:p>
          <a:p>
            <a:pPr marL="285750" indent="-285750">
              <a:buFont typeface="Wingdings" charset="2"/>
              <a:buChar char="u"/>
            </a:pPr>
            <a:r>
              <a:rPr lang="en-US" sz="1600" dirty="0">
                <a:latin typeface="Arial"/>
                <a:cs typeface="Arial"/>
              </a:rPr>
              <a:t>First order, backward space, and backward time (BSBT) scheme in geographical space and time</a:t>
            </a:r>
          </a:p>
          <a:p>
            <a:pPr marL="285750" indent="-285750">
              <a:buFont typeface="Wingdings" charset="2"/>
              <a:buChar char="u"/>
            </a:pPr>
            <a:r>
              <a:rPr lang="en-US" sz="1600" dirty="0">
                <a:latin typeface="Arial"/>
                <a:cs typeface="Arial"/>
              </a:rPr>
              <a:t>Hybrid central or upwind scheme in wave spectral space</a:t>
            </a:r>
          </a:p>
        </p:txBody>
      </p:sp>
      <p:pic>
        <p:nvPicPr>
          <p:cNvPr id="5" name="Picture 4" descr="FDM.png"/>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a:ext>
            </a:extLst>
          </a:blip>
          <a:srcRect l="8514" t="12251" r="8276" b="18785"/>
          <a:stretch/>
        </p:blipFill>
        <p:spPr>
          <a:xfrm>
            <a:off x="5623976" y="3195263"/>
            <a:ext cx="2731357" cy="2832407"/>
          </a:xfrm>
          <a:prstGeom prst="rect">
            <a:avLst/>
          </a:prstGeom>
        </p:spPr>
      </p:pic>
      <p:pic>
        <p:nvPicPr>
          <p:cNvPr id="6" name="Picture 5" descr="FVM.png"/>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a:ext>
            </a:extLst>
          </a:blip>
          <a:srcRect l="4540" t="15704" r="6916" b="15445"/>
          <a:stretch/>
        </p:blipFill>
        <p:spPr>
          <a:xfrm>
            <a:off x="5452635" y="519520"/>
            <a:ext cx="3174367" cy="2596632"/>
          </a:xfrm>
          <a:prstGeom prst="rect">
            <a:avLst/>
          </a:prstGeom>
        </p:spPr>
      </p:pic>
      <p:sp>
        <p:nvSpPr>
          <p:cNvPr id="7" name="TextBox 6"/>
          <p:cNvSpPr txBox="1"/>
          <p:nvPr/>
        </p:nvSpPr>
        <p:spPr>
          <a:xfrm>
            <a:off x="652646" y="540612"/>
            <a:ext cx="4013843" cy="523220"/>
          </a:xfrm>
          <a:prstGeom prst="rect">
            <a:avLst/>
          </a:prstGeom>
          <a:noFill/>
        </p:spPr>
        <p:txBody>
          <a:bodyPr wrap="square" rtlCol="0">
            <a:spAutoFit/>
          </a:bodyPr>
          <a:lstStyle/>
          <a:p>
            <a:r>
              <a:rPr lang="en-US" sz="2800" dirty="0" smtClean="0">
                <a:latin typeface="Charcoal CY"/>
                <a:cs typeface="Charcoal CY"/>
              </a:rPr>
              <a:t>2. Model Description</a:t>
            </a:r>
            <a:endParaRPr lang="en-US" sz="2800" dirty="0">
              <a:latin typeface="Charcoal CY"/>
              <a:cs typeface="Charcoal CY"/>
            </a:endParaRPr>
          </a:p>
        </p:txBody>
      </p:sp>
      <p:sp>
        <p:nvSpPr>
          <p:cNvPr id="8" name="Rectangle 7"/>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3799720" y="1985707"/>
            <a:ext cx="122892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010683" y="4406048"/>
            <a:ext cx="101796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5646653" y="610713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97275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titled.png"/>
          <p:cNvPicPr>
            <a:picLocks noChangeAspect="1"/>
          </p:cNvPicPr>
          <p:nvPr/>
        </p:nvPicPr>
        <p:blipFill rotWithShape="1">
          <a:blip r:embed="rId2">
            <a:extLst>
              <a:ext uri="{28A0092B-C50C-407E-A947-70E740481C1C}">
                <a14:useLocalDpi xmlns:a14="http://schemas.microsoft.com/office/drawing/2010/main" val="0"/>
              </a:ext>
            </a:extLst>
          </a:blip>
          <a:srcRect r="35841"/>
          <a:stretch/>
        </p:blipFill>
        <p:spPr>
          <a:xfrm>
            <a:off x="122388" y="4065942"/>
            <a:ext cx="3782599" cy="2223583"/>
          </a:xfrm>
          <a:prstGeom prst="rect">
            <a:avLst/>
          </a:prstGeom>
        </p:spPr>
      </p:pic>
      <p:sp>
        <p:nvSpPr>
          <p:cNvPr id="16" name="Picture 7" descr="Maumee_bay_gridv2.pdf"/>
          <p:cNvSpPr>
            <a:spLocks noChangeAspect="1" noChangeArrowheads="1"/>
          </p:cNvSpPr>
          <p:nvPr/>
        </p:nvSpPr>
        <p:spPr bwMode="auto">
          <a:xfrm>
            <a:off x="4549775" y="4943475"/>
            <a:ext cx="1176338"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 name="Picture 5" descr="Detroit_sanv2.pdf"/>
          <p:cNvSpPr>
            <a:spLocks noChangeAspect="1" noChangeArrowheads="1"/>
          </p:cNvSpPr>
          <p:nvPr/>
        </p:nvSpPr>
        <p:spPr bwMode="auto">
          <a:xfrm>
            <a:off x="6418263" y="4933950"/>
            <a:ext cx="771525"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2" name="Picture 11" descr="Macintosh HD:Users:forever:Desktop:Figures:V3_2_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430267" y="1633942"/>
            <a:ext cx="3474720" cy="2213458"/>
          </a:xfrm>
          <a:prstGeom prst="rect">
            <a:avLst/>
          </a:prstGeom>
          <a:noFill/>
          <a:ln>
            <a:noFill/>
          </a:ln>
          <a:extLst>
            <a:ext uri="{53640926-AAD7-44d8-BBD7-CCE9431645EC}">
              <a14:shadowObscured xmlns:a14="http://schemas.microsoft.com/office/drawing/2010/main"/>
            </a:ext>
          </a:extLst>
        </p:spPr>
      </p:pic>
      <p:pic>
        <p:nvPicPr>
          <p:cNvPr id="13" name="Picture 12" descr="Macintosh HD:Users:forever:Desktop:Figures:V3_2_2.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4680903" y="1640993"/>
            <a:ext cx="3474720" cy="2206407"/>
          </a:xfrm>
          <a:prstGeom prst="rect">
            <a:avLst/>
          </a:prstGeom>
          <a:noFill/>
          <a:ln>
            <a:noFill/>
          </a:ln>
          <a:extLst>
            <a:ext uri="{53640926-AAD7-44d8-BBD7-CCE9431645EC}">
              <a14:shadowObscured xmlns:a14="http://schemas.microsoft.com/office/drawing/2010/main"/>
            </a:ext>
          </a:extLst>
        </p:spPr>
      </p:pic>
      <p:sp>
        <p:nvSpPr>
          <p:cNvPr id="2" name="Rectangle 1"/>
          <p:cNvSpPr/>
          <p:nvPr/>
        </p:nvSpPr>
        <p:spPr>
          <a:xfrm>
            <a:off x="122388" y="1179328"/>
            <a:ext cx="8913854" cy="461665"/>
          </a:xfrm>
          <a:prstGeom prst="rect">
            <a:avLst/>
          </a:prstGeom>
        </p:spPr>
        <p:txBody>
          <a:bodyPr wrap="square">
            <a:spAutoFit/>
          </a:bodyPr>
          <a:lstStyle/>
          <a:p>
            <a:r>
              <a:rPr lang="en-US" sz="1200" dirty="0" smtClean="0">
                <a:latin typeface="Arial"/>
                <a:cs typeface="Arial"/>
              </a:rPr>
              <a:t>(</a:t>
            </a:r>
            <a:r>
              <a:rPr lang="en-US" sz="1200" dirty="0">
                <a:latin typeface="Arial"/>
                <a:cs typeface="Arial"/>
              </a:rPr>
              <a:t>a) </a:t>
            </a:r>
            <a:r>
              <a:rPr lang="en-US" sz="1200" i="1" dirty="0">
                <a:latin typeface="Arial"/>
                <a:cs typeface="Arial"/>
              </a:rPr>
              <a:t>Bathymetry</a:t>
            </a:r>
            <a:r>
              <a:rPr lang="en-US" sz="1200" dirty="0">
                <a:latin typeface="Arial"/>
                <a:cs typeface="Arial"/>
              </a:rPr>
              <a:t> and the locations of </a:t>
            </a:r>
            <a:r>
              <a:rPr lang="en-US" sz="1200" i="1" dirty="0">
                <a:latin typeface="Arial"/>
                <a:cs typeface="Arial"/>
              </a:rPr>
              <a:t>NDBC buoy stations</a:t>
            </a:r>
            <a:r>
              <a:rPr lang="en-US" sz="1200" dirty="0">
                <a:latin typeface="Arial"/>
                <a:cs typeface="Arial"/>
              </a:rPr>
              <a:t>, distributions of (b) </a:t>
            </a:r>
            <a:r>
              <a:rPr lang="en-US" sz="1200" i="1" dirty="0">
                <a:latin typeface="Arial"/>
                <a:cs typeface="Arial"/>
              </a:rPr>
              <a:t>unstructured triangular fine</a:t>
            </a:r>
            <a:r>
              <a:rPr lang="en-US" sz="1200" dirty="0">
                <a:latin typeface="Arial"/>
                <a:cs typeface="Arial"/>
              </a:rPr>
              <a:t>, (c) </a:t>
            </a:r>
            <a:r>
              <a:rPr lang="en-US" sz="1200" i="1" dirty="0">
                <a:latin typeface="Arial"/>
                <a:cs typeface="Arial"/>
              </a:rPr>
              <a:t>coarse</a:t>
            </a:r>
            <a:r>
              <a:rPr lang="en-US" sz="1200" dirty="0">
                <a:latin typeface="Arial"/>
                <a:cs typeface="Arial"/>
              </a:rPr>
              <a:t>, and (d) </a:t>
            </a:r>
            <a:r>
              <a:rPr lang="en-US" sz="1200" i="1" dirty="0">
                <a:latin typeface="Arial"/>
                <a:cs typeface="Arial"/>
              </a:rPr>
              <a:t>orthogonal curvilinear</a:t>
            </a:r>
            <a:r>
              <a:rPr lang="en-US" sz="1200" dirty="0">
                <a:latin typeface="Arial"/>
                <a:cs typeface="Arial"/>
              </a:rPr>
              <a:t> grids for Lake Michigan. The black lines in (b-d) are the coast and island lines. </a:t>
            </a:r>
          </a:p>
        </p:txBody>
      </p:sp>
      <p:sp>
        <p:nvSpPr>
          <p:cNvPr id="10" name="Rectangle 9"/>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52646" y="540612"/>
            <a:ext cx="8246943" cy="523220"/>
          </a:xfrm>
          <a:prstGeom prst="rect">
            <a:avLst/>
          </a:prstGeom>
          <a:noFill/>
        </p:spPr>
        <p:txBody>
          <a:bodyPr wrap="square" rtlCol="0">
            <a:spAutoFit/>
          </a:bodyPr>
          <a:lstStyle/>
          <a:p>
            <a:r>
              <a:rPr lang="en-US" sz="2800" dirty="0">
                <a:latin typeface="Charcoal CY"/>
                <a:cs typeface="Charcoal CY"/>
              </a:rPr>
              <a:t>3. Wave Simulation </a:t>
            </a:r>
            <a:r>
              <a:rPr lang="en-US" sz="2800" dirty="0" smtClean="0">
                <a:latin typeface="Charcoal CY"/>
                <a:cs typeface="Charcoal CY"/>
              </a:rPr>
              <a:t>(Lake Michigan)</a:t>
            </a:r>
            <a:endParaRPr lang="en-US" sz="2800" dirty="0">
              <a:latin typeface="Charcoal CY"/>
              <a:cs typeface="Charcoal CY"/>
            </a:endParaRPr>
          </a:p>
        </p:txBody>
      </p:sp>
      <p:sp>
        <p:nvSpPr>
          <p:cNvPr id="14" name="Rectangle 13"/>
          <p:cNvSpPr/>
          <p:nvPr/>
        </p:nvSpPr>
        <p:spPr>
          <a:xfrm>
            <a:off x="5646653" y="6153320"/>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Captur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4289" y="3866715"/>
            <a:ext cx="3946792" cy="2240423"/>
          </a:xfrm>
          <a:prstGeom prst="rect">
            <a:avLst/>
          </a:prstGeom>
        </p:spPr>
      </p:pic>
      <p:sp>
        <p:nvSpPr>
          <p:cNvPr id="4" name="Rectangle 3"/>
          <p:cNvSpPr/>
          <p:nvPr/>
        </p:nvSpPr>
        <p:spPr>
          <a:xfrm>
            <a:off x="5785199" y="1793394"/>
            <a:ext cx="410862" cy="5080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515478" y="1793394"/>
            <a:ext cx="410862" cy="5080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a:stCxn id="4" idx="2"/>
          </p:cNvCxnSpPr>
          <p:nvPr/>
        </p:nvCxnSpPr>
        <p:spPr>
          <a:xfrm flipH="1">
            <a:off x="5103091" y="2301394"/>
            <a:ext cx="887539" cy="154600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7718520" y="2301394"/>
            <a:ext cx="437103" cy="156532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384573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icture 7" descr="Maumee_bay_gridv2.pdf"/>
          <p:cNvSpPr>
            <a:spLocks noChangeAspect="1" noChangeArrowheads="1"/>
          </p:cNvSpPr>
          <p:nvPr/>
        </p:nvSpPr>
        <p:spPr bwMode="auto">
          <a:xfrm>
            <a:off x="4549775" y="4943475"/>
            <a:ext cx="1176338"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 name="Picture 14" descr="Detroit_gridv2.pdf"/>
          <p:cNvSpPr>
            <a:spLocks noChangeAspect="1" noChangeArrowheads="1"/>
          </p:cNvSpPr>
          <p:nvPr/>
        </p:nvSpPr>
        <p:spPr bwMode="auto">
          <a:xfrm>
            <a:off x="6432550" y="4954588"/>
            <a:ext cx="731838"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 name="Picture 5" descr="Detroit_sanv2.pdf"/>
          <p:cNvSpPr>
            <a:spLocks noChangeAspect="1" noChangeArrowheads="1"/>
          </p:cNvSpPr>
          <p:nvPr/>
        </p:nvSpPr>
        <p:spPr bwMode="auto">
          <a:xfrm>
            <a:off x="6418263" y="4933950"/>
            <a:ext cx="771525"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 name="Rectangle 2"/>
          <p:cNvSpPr/>
          <p:nvPr/>
        </p:nvSpPr>
        <p:spPr>
          <a:xfrm>
            <a:off x="417306" y="5276141"/>
            <a:ext cx="8642028" cy="830997"/>
          </a:xfrm>
          <a:prstGeom prst="rect">
            <a:avLst/>
          </a:prstGeom>
        </p:spPr>
        <p:txBody>
          <a:bodyPr wrap="square">
            <a:spAutoFit/>
          </a:bodyPr>
          <a:lstStyle/>
          <a:p>
            <a:r>
              <a:rPr lang="en-US" sz="1600" b="1" dirty="0"/>
              <a:t>Temporal evolutions </a:t>
            </a:r>
            <a:r>
              <a:rPr lang="en-US" sz="1600" dirty="0"/>
              <a:t>of (a) SWH at NDBC45002, (b) 45007, (c) PWP at NDBC45002, and (d) 45007 in July 2008. The wave simulation results from unstructured fine, coarse, and orthogonal curvilinear grids of SWAN; the observation data are from NDBC45002 and 45007. </a:t>
            </a:r>
            <a:endParaRPr lang="en-US" sz="1600" dirty="0">
              <a:latin typeface="Arial"/>
              <a:cs typeface="Arial"/>
            </a:endParaRPr>
          </a:p>
        </p:txBody>
      </p:sp>
      <p:sp>
        <p:nvSpPr>
          <p:cNvPr id="8" name="Rectangle 7"/>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52646" y="540612"/>
            <a:ext cx="8246943" cy="523220"/>
          </a:xfrm>
          <a:prstGeom prst="rect">
            <a:avLst/>
          </a:prstGeom>
          <a:noFill/>
        </p:spPr>
        <p:txBody>
          <a:bodyPr wrap="square" rtlCol="0">
            <a:spAutoFit/>
          </a:bodyPr>
          <a:lstStyle/>
          <a:p>
            <a:r>
              <a:rPr lang="en-US" sz="2800" dirty="0">
                <a:latin typeface="Charcoal CY"/>
                <a:cs typeface="Charcoal CY"/>
              </a:rPr>
              <a:t>3. Wave Simulation </a:t>
            </a:r>
            <a:r>
              <a:rPr lang="en-US" sz="2800" dirty="0" smtClean="0">
                <a:latin typeface="Charcoal CY"/>
                <a:cs typeface="Charcoal CY"/>
              </a:rPr>
              <a:t>(Lake Michigan)</a:t>
            </a:r>
            <a:endParaRPr lang="en-US" sz="2800" dirty="0">
              <a:latin typeface="Charcoal CY"/>
              <a:cs typeface="Charcoal CY"/>
            </a:endParaRPr>
          </a:p>
        </p:txBody>
      </p:sp>
      <p:sp>
        <p:nvSpPr>
          <p:cNvPr id="11" name="Rectangle 10"/>
          <p:cNvSpPr/>
          <p:nvPr/>
        </p:nvSpPr>
        <p:spPr>
          <a:xfrm>
            <a:off x="5646653" y="610713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V3_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712" y="1349733"/>
            <a:ext cx="8981257" cy="3926408"/>
          </a:xfrm>
          <a:prstGeom prst="rect">
            <a:avLst/>
          </a:prstGeom>
        </p:spPr>
      </p:pic>
    </p:spTree>
    <p:extLst>
      <p:ext uri="{BB962C8B-B14F-4D97-AF65-F5344CB8AC3E}">
        <p14:creationId xmlns:p14="http://schemas.microsoft.com/office/powerpoint/2010/main" val="132453722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icture 7" descr="Maumee_bay_gridv2.pdf"/>
          <p:cNvSpPr>
            <a:spLocks noChangeAspect="1" noChangeArrowheads="1"/>
          </p:cNvSpPr>
          <p:nvPr/>
        </p:nvSpPr>
        <p:spPr bwMode="auto">
          <a:xfrm>
            <a:off x="4643513" y="4623963"/>
            <a:ext cx="1082599" cy="1522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 name="Picture 14" descr="Detroit_gridv2.pdf"/>
          <p:cNvSpPr>
            <a:spLocks noChangeAspect="1" noChangeArrowheads="1"/>
          </p:cNvSpPr>
          <p:nvPr/>
        </p:nvSpPr>
        <p:spPr bwMode="auto">
          <a:xfrm>
            <a:off x="6490868" y="4632546"/>
            <a:ext cx="673520" cy="149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 name="Picture 5" descr="Detroit_sanv2.pdf"/>
          <p:cNvSpPr>
            <a:spLocks noChangeAspect="1" noChangeArrowheads="1"/>
          </p:cNvSpPr>
          <p:nvPr/>
        </p:nvSpPr>
        <p:spPr bwMode="auto">
          <a:xfrm>
            <a:off x="6479744" y="4616336"/>
            <a:ext cx="710044" cy="1544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 name="TextBox 34"/>
          <p:cNvSpPr txBox="1"/>
          <p:nvPr/>
        </p:nvSpPr>
        <p:spPr>
          <a:xfrm>
            <a:off x="500303" y="1483762"/>
            <a:ext cx="3681522" cy="1323439"/>
          </a:xfrm>
          <a:prstGeom prst="rect">
            <a:avLst/>
          </a:prstGeom>
          <a:noFill/>
        </p:spPr>
        <p:txBody>
          <a:bodyPr wrap="square" rtlCol="0">
            <a:spAutoFit/>
          </a:bodyPr>
          <a:lstStyle/>
          <a:p>
            <a:r>
              <a:rPr lang="en-US" sz="2000" dirty="0" smtClean="0">
                <a:latin typeface="Arial"/>
                <a:cs typeface="Arial"/>
              </a:rPr>
              <a:t>The simulation results (</a:t>
            </a:r>
            <a:r>
              <a:rPr lang="en-US" sz="2000" b="1" dirty="0" smtClean="0">
                <a:latin typeface="Arial"/>
                <a:cs typeface="Arial"/>
              </a:rPr>
              <a:t>SWH and PWP</a:t>
            </a:r>
            <a:r>
              <a:rPr lang="en-US" sz="2000" dirty="0" smtClean="0">
                <a:latin typeface="Arial"/>
                <a:cs typeface="Arial"/>
              </a:rPr>
              <a:t>) by coarse unstructured SWAN in July 12</a:t>
            </a:r>
            <a:r>
              <a:rPr lang="en-US" sz="2000" baseline="30000" dirty="0" smtClean="0">
                <a:latin typeface="Arial"/>
                <a:cs typeface="Arial"/>
              </a:rPr>
              <a:t>th</a:t>
            </a:r>
            <a:r>
              <a:rPr lang="en-US" sz="2000" dirty="0" smtClean="0">
                <a:latin typeface="Arial"/>
                <a:cs typeface="Arial"/>
              </a:rPr>
              <a:t> 2008.</a:t>
            </a:r>
            <a:endParaRPr lang="en-US" sz="2000" dirty="0">
              <a:latin typeface="Arial"/>
              <a:cs typeface="Arial"/>
            </a:endParaRPr>
          </a:p>
        </p:txBody>
      </p:sp>
      <p:pic>
        <p:nvPicPr>
          <p:cNvPr id="8" name="Picture 7" descr="Macintosh HD:Users:forever:Dropbox:Tomeng_Frommao:manuscript:Figures:V2_10_3.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4664503" y="1045590"/>
            <a:ext cx="1736260" cy="2401743"/>
          </a:xfrm>
          <a:prstGeom prst="rect">
            <a:avLst/>
          </a:prstGeom>
          <a:noFill/>
          <a:ln>
            <a:noFill/>
          </a:ln>
          <a:extLst>
            <a:ext uri="{53640926-AAD7-44d8-BBD7-CCE9431645EC}">
              <a14:shadowObscured xmlns:a14="http://schemas.microsoft.com/office/drawing/2010/main"/>
            </a:ext>
          </a:extLst>
        </p:spPr>
      </p:pic>
      <p:pic>
        <p:nvPicPr>
          <p:cNvPr id="9" name="Picture 8" descr="Macintosh HD:Users:forever:Dropbox:Tomeng_Frommao:manuscript:Figures:V2_10_4.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6479544" y="1043578"/>
            <a:ext cx="1755242" cy="2403755"/>
          </a:xfrm>
          <a:prstGeom prst="rect">
            <a:avLst/>
          </a:prstGeom>
          <a:noFill/>
          <a:ln>
            <a:noFill/>
          </a:ln>
          <a:extLst>
            <a:ext uri="{53640926-AAD7-44d8-BBD7-CCE9431645EC}">
              <a14:shadowObscured xmlns:a14="http://schemas.microsoft.com/office/drawing/2010/main"/>
            </a:ext>
          </a:extLst>
        </p:spPr>
      </p:pic>
      <p:pic>
        <p:nvPicPr>
          <p:cNvPr id="10" name="Picture 9" descr="123.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30304" y="3488452"/>
            <a:ext cx="3521128" cy="2535212"/>
          </a:xfrm>
          <a:prstGeom prst="rect">
            <a:avLst/>
          </a:prstGeom>
        </p:spPr>
      </p:pic>
      <p:sp>
        <p:nvSpPr>
          <p:cNvPr id="11" name="TextBox 10"/>
          <p:cNvSpPr txBox="1"/>
          <p:nvPr/>
        </p:nvSpPr>
        <p:spPr>
          <a:xfrm>
            <a:off x="500303" y="3642384"/>
            <a:ext cx="3681522" cy="2246769"/>
          </a:xfrm>
          <a:prstGeom prst="rect">
            <a:avLst/>
          </a:prstGeom>
          <a:noFill/>
        </p:spPr>
        <p:txBody>
          <a:bodyPr wrap="square" rtlCol="0">
            <a:spAutoFit/>
          </a:bodyPr>
          <a:lstStyle/>
          <a:p>
            <a:r>
              <a:rPr lang="en-US" sz="2000" dirty="0" smtClean="0">
                <a:latin typeface="Arial"/>
                <a:cs typeface="Arial"/>
              </a:rPr>
              <a:t>The biases between un-SWAN and FVCOM-SWAVE resulted from </a:t>
            </a:r>
            <a:r>
              <a:rPr lang="en-US" sz="2000" dirty="0" smtClean="0">
                <a:solidFill>
                  <a:srgbClr val="3366FF"/>
                </a:solidFill>
                <a:latin typeface="Arial"/>
                <a:cs typeface="Arial"/>
              </a:rPr>
              <a:t>different numerical schemes</a:t>
            </a:r>
            <a:r>
              <a:rPr lang="en-US" sz="2000" dirty="0" smtClean="0">
                <a:latin typeface="Arial"/>
                <a:cs typeface="Arial"/>
              </a:rPr>
              <a:t>, where un-SWAN adopted Finite-Difference method</a:t>
            </a:r>
            <a:r>
              <a:rPr lang="en-US" sz="2000" dirty="0">
                <a:latin typeface="Arial"/>
                <a:cs typeface="Arial"/>
              </a:rPr>
              <a:t> </a:t>
            </a:r>
            <a:r>
              <a:rPr lang="en-US" sz="2000" dirty="0" smtClean="0">
                <a:latin typeface="Arial"/>
                <a:cs typeface="Arial"/>
              </a:rPr>
              <a:t>while FVCOM-SWAVE utilizes Finite-Volume method.</a:t>
            </a:r>
            <a:endParaRPr lang="en-US" sz="2000" dirty="0">
              <a:latin typeface="Arial"/>
              <a:cs typeface="Arial"/>
            </a:endParaRPr>
          </a:p>
        </p:txBody>
      </p:sp>
      <p:sp>
        <p:nvSpPr>
          <p:cNvPr id="12" name="Rectangle 11"/>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52646" y="540612"/>
            <a:ext cx="8246943" cy="523220"/>
          </a:xfrm>
          <a:prstGeom prst="rect">
            <a:avLst/>
          </a:prstGeom>
          <a:noFill/>
        </p:spPr>
        <p:txBody>
          <a:bodyPr wrap="square" rtlCol="0">
            <a:spAutoFit/>
          </a:bodyPr>
          <a:lstStyle/>
          <a:p>
            <a:r>
              <a:rPr lang="en-US" sz="2800" dirty="0">
                <a:latin typeface="Charcoal CY"/>
                <a:cs typeface="Charcoal CY"/>
              </a:rPr>
              <a:t>3. Wave Simulation </a:t>
            </a:r>
            <a:r>
              <a:rPr lang="en-US" sz="2800" dirty="0" smtClean="0">
                <a:latin typeface="Charcoal CY"/>
                <a:cs typeface="Charcoal CY"/>
              </a:rPr>
              <a:t>(Lake Michigan)</a:t>
            </a:r>
            <a:endParaRPr lang="en-US" sz="2800" dirty="0">
              <a:latin typeface="Charcoal CY"/>
              <a:cs typeface="Charcoal CY"/>
            </a:endParaRPr>
          </a:p>
        </p:txBody>
      </p:sp>
      <p:sp>
        <p:nvSpPr>
          <p:cNvPr id="14" name="Rectangle 13"/>
          <p:cNvSpPr/>
          <p:nvPr/>
        </p:nvSpPr>
        <p:spPr>
          <a:xfrm>
            <a:off x="5646653" y="610713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Straight Connector 2"/>
          <p:cNvCxnSpPr/>
          <p:nvPr/>
        </p:nvCxnSpPr>
        <p:spPr>
          <a:xfrm>
            <a:off x="500303" y="3478121"/>
            <a:ext cx="7904788" cy="0"/>
          </a:xfrm>
          <a:prstGeom prst="line">
            <a:avLst/>
          </a:prstGeom>
          <a:ln>
            <a:solidFill>
              <a:schemeClr val="tx1">
                <a:lumMod val="50000"/>
                <a:lumOff val="50000"/>
              </a:schemeClr>
            </a:solidFill>
            <a:prstDash val="sysDash"/>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27760523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icture 7" descr="Maumee_bay_gridv2.pdf"/>
          <p:cNvSpPr>
            <a:spLocks noChangeAspect="1" noChangeArrowheads="1"/>
          </p:cNvSpPr>
          <p:nvPr/>
        </p:nvSpPr>
        <p:spPr bwMode="auto">
          <a:xfrm>
            <a:off x="4549775" y="4943475"/>
            <a:ext cx="1176338"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 name="Picture 14" descr="Detroit_gridv2.pdf"/>
          <p:cNvSpPr>
            <a:spLocks noChangeAspect="1" noChangeArrowheads="1"/>
          </p:cNvSpPr>
          <p:nvPr/>
        </p:nvSpPr>
        <p:spPr bwMode="auto">
          <a:xfrm>
            <a:off x="6432550" y="4954588"/>
            <a:ext cx="731838"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 name="Picture 5" descr="Detroit_sanv2.pdf"/>
          <p:cNvSpPr>
            <a:spLocks noChangeAspect="1" noChangeArrowheads="1"/>
          </p:cNvSpPr>
          <p:nvPr/>
        </p:nvSpPr>
        <p:spPr bwMode="auto">
          <a:xfrm>
            <a:off x="6418263" y="4933950"/>
            <a:ext cx="771525"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 name="TextBox 34"/>
          <p:cNvSpPr txBox="1"/>
          <p:nvPr/>
        </p:nvSpPr>
        <p:spPr>
          <a:xfrm>
            <a:off x="495594" y="1556203"/>
            <a:ext cx="4054181" cy="3970318"/>
          </a:xfrm>
          <a:prstGeom prst="rect">
            <a:avLst/>
          </a:prstGeom>
          <a:noFill/>
        </p:spPr>
        <p:txBody>
          <a:bodyPr wrap="square" rtlCol="0">
            <a:spAutoFit/>
          </a:bodyPr>
          <a:lstStyle/>
          <a:p>
            <a:r>
              <a:rPr lang="en-US" dirty="0">
                <a:latin typeface="Arial"/>
                <a:cs typeface="Arial"/>
              </a:rPr>
              <a:t>The </a:t>
            </a:r>
            <a:r>
              <a:rPr lang="en-US" dirty="0">
                <a:solidFill>
                  <a:srgbClr val="3366FF"/>
                </a:solidFill>
                <a:latin typeface="Arial"/>
                <a:cs typeface="Arial"/>
              </a:rPr>
              <a:t>grid resolution </a:t>
            </a:r>
            <a:r>
              <a:rPr lang="en-US" dirty="0">
                <a:latin typeface="Arial"/>
                <a:cs typeface="Arial"/>
              </a:rPr>
              <a:t>and type dominated the wave dynamics only in </a:t>
            </a:r>
            <a:r>
              <a:rPr lang="en-US" dirty="0" err="1">
                <a:solidFill>
                  <a:srgbClr val="3366FF"/>
                </a:solidFill>
                <a:latin typeface="Arial"/>
                <a:cs typeface="Arial"/>
              </a:rPr>
              <a:t>nearshore</a:t>
            </a:r>
            <a:r>
              <a:rPr lang="en-US" dirty="0">
                <a:solidFill>
                  <a:srgbClr val="3366FF"/>
                </a:solidFill>
                <a:latin typeface="Arial"/>
                <a:cs typeface="Arial"/>
              </a:rPr>
              <a:t> </a:t>
            </a:r>
            <a:r>
              <a:rPr lang="en-US" dirty="0" smtClean="0">
                <a:solidFill>
                  <a:srgbClr val="3366FF"/>
                </a:solidFill>
                <a:latin typeface="Arial"/>
                <a:cs typeface="Arial"/>
              </a:rPr>
              <a:t>regions</a:t>
            </a:r>
            <a:r>
              <a:rPr lang="en-US" dirty="0" smtClean="0">
                <a:latin typeface="Arial"/>
                <a:cs typeface="Arial"/>
              </a:rPr>
              <a:t>, </a:t>
            </a:r>
            <a:r>
              <a:rPr lang="en-US" dirty="0">
                <a:latin typeface="Arial"/>
                <a:cs typeface="Arial"/>
              </a:rPr>
              <a:t>where the differences of SWH and PWP induced from different grid resolutions are approximately 5-10cm, and 0.5-1s, respectively. </a:t>
            </a:r>
            <a:endParaRPr lang="en-US" dirty="0" smtClean="0">
              <a:latin typeface="Arial"/>
              <a:cs typeface="Arial"/>
            </a:endParaRPr>
          </a:p>
          <a:p>
            <a:endParaRPr lang="en-US" dirty="0">
              <a:latin typeface="Arial"/>
              <a:cs typeface="Arial"/>
            </a:endParaRPr>
          </a:p>
          <a:p>
            <a:r>
              <a:rPr lang="en-US" dirty="0" smtClean="0">
                <a:latin typeface="Arial"/>
                <a:cs typeface="Arial"/>
              </a:rPr>
              <a:t>Comparatively </a:t>
            </a:r>
            <a:r>
              <a:rPr lang="en-US" dirty="0">
                <a:latin typeface="Arial"/>
                <a:cs typeface="Arial"/>
              </a:rPr>
              <a:t>speaking, the variations for SWH and PWP are 10-50cm and 1-2s due to different </a:t>
            </a:r>
            <a:r>
              <a:rPr lang="en-US" dirty="0">
                <a:solidFill>
                  <a:srgbClr val="3366FF"/>
                </a:solidFill>
                <a:latin typeface="Arial"/>
                <a:cs typeface="Arial"/>
              </a:rPr>
              <a:t>grid types </a:t>
            </a:r>
            <a:r>
              <a:rPr lang="en-US" dirty="0">
                <a:latin typeface="Arial"/>
                <a:cs typeface="Arial"/>
              </a:rPr>
              <a:t>(e.g., unstructured fine triangular mesh and orthogonal curvilinear grids) in </a:t>
            </a:r>
            <a:r>
              <a:rPr lang="en-US" dirty="0" err="1">
                <a:solidFill>
                  <a:srgbClr val="3366FF"/>
                </a:solidFill>
                <a:latin typeface="Arial"/>
                <a:cs typeface="Arial"/>
              </a:rPr>
              <a:t>nearshore</a:t>
            </a:r>
            <a:r>
              <a:rPr lang="en-US" dirty="0">
                <a:solidFill>
                  <a:srgbClr val="3366FF"/>
                </a:solidFill>
                <a:latin typeface="Arial"/>
                <a:cs typeface="Arial"/>
              </a:rPr>
              <a:t> region</a:t>
            </a:r>
            <a:r>
              <a:rPr lang="en-US" dirty="0">
                <a:latin typeface="Arial"/>
                <a:cs typeface="Arial"/>
              </a:rPr>
              <a:t>. </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27822" y="1047686"/>
            <a:ext cx="3463438" cy="2493676"/>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78312" y="3607094"/>
            <a:ext cx="3460548" cy="2487102"/>
          </a:xfrm>
          <a:prstGeom prst="rect">
            <a:avLst/>
          </a:prstGeom>
        </p:spPr>
      </p:pic>
      <p:sp>
        <p:nvSpPr>
          <p:cNvPr id="9" name="Rectangle 8"/>
          <p:cNvSpPr/>
          <p:nvPr/>
        </p:nvSpPr>
        <p:spPr>
          <a:xfrm>
            <a:off x="5646653" y="610713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52646" y="540612"/>
            <a:ext cx="8246943" cy="523220"/>
          </a:xfrm>
          <a:prstGeom prst="rect">
            <a:avLst/>
          </a:prstGeom>
          <a:noFill/>
        </p:spPr>
        <p:txBody>
          <a:bodyPr wrap="square" rtlCol="0">
            <a:spAutoFit/>
          </a:bodyPr>
          <a:lstStyle/>
          <a:p>
            <a:r>
              <a:rPr lang="en-US" sz="2800" dirty="0">
                <a:latin typeface="Charcoal CY"/>
                <a:cs typeface="Charcoal CY"/>
              </a:rPr>
              <a:t>3. Wave Simulation </a:t>
            </a:r>
            <a:r>
              <a:rPr lang="en-US" sz="2800" dirty="0" smtClean="0">
                <a:latin typeface="Charcoal CY"/>
                <a:cs typeface="Charcoal CY"/>
              </a:rPr>
              <a:t>(Lake Michigan)</a:t>
            </a:r>
            <a:endParaRPr lang="en-US" sz="2800" dirty="0">
              <a:latin typeface="Charcoal CY"/>
              <a:cs typeface="Charcoal CY"/>
            </a:endParaRPr>
          </a:p>
        </p:txBody>
      </p:sp>
      <p:cxnSp>
        <p:nvCxnSpPr>
          <p:cNvPr id="14" name="Straight Connector 13"/>
          <p:cNvCxnSpPr/>
          <p:nvPr/>
        </p:nvCxnSpPr>
        <p:spPr>
          <a:xfrm>
            <a:off x="500303" y="3570485"/>
            <a:ext cx="7904788" cy="0"/>
          </a:xfrm>
          <a:prstGeom prst="line">
            <a:avLst/>
          </a:prstGeom>
          <a:ln>
            <a:solidFill>
              <a:schemeClr val="tx1">
                <a:lumMod val="50000"/>
                <a:lumOff val="50000"/>
              </a:schemeClr>
            </a:solidFill>
            <a:prstDash val="sysDash"/>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87777085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icture 7" descr="Maumee_bay_gridv2.pdf"/>
          <p:cNvSpPr>
            <a:spLocks noChangeAspect="1" noChangeArrowheads="1"/>
          </p:cNvSpPr>
          <p:nvPr/>
        </p:nvSpPr>
        <p:spPr bwMode="auto">
          <a:xfrm>
            <a:off x="4549775" y="4943475"/>
            <a:ext cx="1176338"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 name="Picture 14" descr="Detroit_gridv2.pdf"/>
          <p:cNvSpPr>
            <a:spLocks noChangeAspect="1" noChangeArrowheads="1"/>
          </p:cNvSpPr>
          <p:nvPr/>
        </p:nvSpPr>
        <p:spPr bwMode="auto">
          <a:xfrm>
            <a:off x="6432550" y="4954588"/>
            <a:ext cx="731838"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 name="Picture 5" descr="Detroit_sanv2.pdf"/>
          <p:cNvSpPr>
            <a:spLocks noChangeAspect="1" noChangeArrowheads="1"/>
          </p:cNvSpPr>
          <p:nvPr/>
        </p:nvSpPr>
        <p:spPr bwMode="auto">
          <a:xfrm>
            <a:off x="6418263" y="4933950"/>
            <a:ext cx="771525"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 name="TextBox 34"/>
          <p:cNvSpPr txBox="1"/>
          <p:nvPr/>
        </p:nvSpPr>
        <p:spPr>
          <a:xfrm>
            <a:off x="259962" y="1545063"/>
            <a:ext cx="3455362" cy="3785652"/>
          </a:xfrm>
          <a:prstGeom prst="rect">
            <a:avLst/>
          </a:prstGeom>
          <a:noFill/>
        </p:spPr>
        <p:txBody>
          <a:bodyPr wrap="square" rtlCol="0">
            <a:spAutoFit/>
          </a:bodyPr>
          <a:lstStyle/>
          <a:p>
            <a:pPr lvl="0"/>
            <a:r>
              <a:rPr lang="en-US" sz="1600" dirty="0">
                <a:latin typeface="Arial"/>
                <a:cs typeface="Arial"/>
              </a:rPr>
              <a:t>WCI significantly impacts the wave dynamics when </a:t>
            </a:r>
            <a:r>
              <a:rPr lang="en-US" sz="1600" dirty="0">
                <a:solidFill>
                  <a:srgbClr val="3366FF"/>
                </a:solidFill>
                <a:latin typeface="Arial"/>
                <a:cs typeface="Arial"/>
              </a:rPr>
              <a:t>large SWH and strong current </a:t>
            </a:r>
            <a:r>
              <a:rPr lang="en-US" sz="1600" dirty="0">
                <a:latin typeface="Arial"/>
                <a:cs typeface="Arial"/>
              </a:rPr>
              <a:t>coexist. Generally, the </a:t>
            </a:r>
            <a:r>
              <a:rPr lang="en-US" sz="1600" b="1" dirty="0">
                <a:latin typeface="Arial"/>
                <a:cs typeface="Arial"/>
              </a:rPr>
              <a:t>SWH decreases/increases</a:t>
            </a:r>
            <a:r>
              <a:rPr lang="en-US" sz="1600" dirty="0">
                <a:latin typeface="Arial"/>
                <a:cs typeface="Arial"/>
              </a:rPr>
              <a:t> when the wave and current are in the </a:t>
            </a:r>
            <a:r>
              <a:rPr lang="en-US" sz="1600" b="1" dirty="0">
                <a:latin typeface="Arial"/>
                <a:cs typeface="Arial"/>
              </a:rPr>
              <a:t>same/opposite direction</a:t>
            </a:r>
            <a:r>
              <a:rPr lang="en-US" sz="1600" dirty="0">
                <a:latin typeface="Arial"/>
                <a:cs typeface="Arial"/>
              </a:rPr>
              <a:t>. The changes of SWH are about 3-4cm in the western coasts near the Chippewa Basin, 5-10cm near Beaver Island, and 15-20cm in the northern shallow channel near the Green Bay part. A PWP difference of about 1s occurred in the northern shallow channel near the Green Bay. </a:t>
            </a:r>
          </a:p>
        </p:txBody>
      </p:sp>
      <p:pic>
        <p:nvPicPr>
          <p:cNvPr id="9" name="Picture 8" descr="Macintosh HD:Users:forever:Dropbox:Tomeng_Frommao:manuscript:Figures:V2_11_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4743575" y="1042215"/>
            <a:ext cx="2743200" cy="1832679"/>
          </a:xfrm>
          <a:prstGeom prst="rect">
            <a:avLst/>
          </a:prstGeom>
          <a:noFill/>
          <a:ln>
            <a:noFill/>
          </a:ln>
          <a:extLst>
            <a:ext uri="{53640926-AAD7-44d8-BBD7-CCE9431645EC}">
              <a14:shadowObscured xmlns:a14="http://schemas.microsoft.com/office/drawing/2010/main"/>
            </a:ext>
          </a:extLst>
        </p:spPr>
      </p:pic>
      <p:pic>
        <p:nvPicPr>
          <p:cNvPr id="12" name="Picture 11" descr="Macintosh HD:Users:forever:Dropbox:Tomeng_Frommao:manuscript:Figures:V2_11_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3896247" y="2995809"/>
            <a:ext cx="4748087" cy="2125048"/>
          </a:xfrm>
          <a:prstGeom prst="rect">
            <a:avLst/>
          </a:prstGeom>
          <a:noFill/>
          <a:ln>
            <a:noFill/>
          </a:ln>
          <a:extLst>
            <a:ext uri="{53640926-AAD7-44d8-BBD7-CCE9431645EC}">
              <a14:shadowObscured xmlns:a14="http://schemas.microsoft.com/office/drawing/2010/main"/>
            </a:ext>
          </a:extLst>
        </p:spPr>
      </p:pic>
      <p:sp>
        <p:nvSpPr>
          <p:cNvPr id="2" name="Rectangle 1"/>
          <p:cNvSpPr/>
          <p:nvPr/>
        </p:nvSpPr>
        <p:spPr>
          <a:xfrm>
            <a:off x="3896247" y="5254969"/>
            <a:ext cx="4857542" cy="830997"/>
          </a:xfrm>
          <a:prstGeom prst="rect">
            <a:avLst/>
          </a:prstGeom>
        </p:spPr>
        <p:txBody>
          <a:bodyPr wrap="square">
            <a:spAutoFit/>
          </a:bodyPr>
          <a:lstStyle/>
          <a:p>
            <a:r>
              <a:rPr lang="en-US" sz="1200" dirty="0">
                <a:latin typeface="Arial"/>
                <a:cs typeface="Arial"/>
              </a:rPr>
              <a:t>The residuals for (a) SWH and (b) PWP with and without WCI, their </a:t>
            </a:r>
            <a:r>
              <a:rPr lang="en-US" sz="1200" dirty="0" smtClean="0">
                <a:latin typeface="Arial"/>
                <a:cs typeface="Arial"/>
              </a:rPr>
              <a:t>local view </a:t>
            </a:r>
            <a:r>
              <a:rPr lang="en-US" sz="1200" dirty="0">
                <a:latin typeface="Arial"/>
                <a:cs typeface="Arial"/>
              </a:rPr>
              <a:t>(c) and (d) in the northern channel near Green Bay part, and (e) the angular separation between MWD and current direction near the channel. </a:t>
            </a:r>
          </a:p>
        </p:txBody>
      </p:sp>
      <p:sp>
        <p:nvSpPr>
          <p:cNvPr id="10" name="Rectangle 9"/>
          <p:cNvSpPr/>
          <p:nvPr/>
        </p:nvSpPr>
        <p:spPr>
          <a:xfrm>
            <a:off x="5646653" y="610713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52646" y="540612"/>
            <a:ext cx="8246943" cy="523220"/>
          </a:xfrm>
          <a:prstGeom prst="rect">
            <a:avLst/>
          </a:prstGeom>
          <a:noFill/>
        </p:spPr>
        <p:txBody>
          <a:bodyPr wrap="square" rtlCol="0">
            <a:spAutoFit/>
          </a:bodyPr>
          <a:lstStyle/>
          <a:p>
            <a:r>
              <a:rPr lang="en-US" sz="2800" dirty="0">
                <a:latin typeface="Charcoal CY"/>
                <a:cs typeface="Charcoal CY"/>
              </a:rPr>
              <a:t>3. Wave Simulation </a:t>
            </a:r>
            <a:r>
              <a:rPr lang="en-US" sz="2800" dirty="0" smtClean="0">
                <a:latin typeface="Charcoal CY"/>
                <a:cs typeface="Charcoal CY"/>
              </a:rPr>
              <a:t>(Lake Michigan)</a:t>
            </a:r>
            <a:endParaRPr lang="en-US" sz="2800" dirty="0">
              <a:latin typeface="Charcoal CY"/>
              <a:cs typeface="Charcoal CY"/>
            </a:endParaRPr>
          </a:p>
        </p:txBody>
      </p:sp>
    </p:spTree>
    <p:extLst>
      <p:ext uri="{BB962C8B-B14F-4D97-AF65-F5344CB8AC3E}">
        <p14:creationId xmlns:p14="http://schemas.microsoft.com/office/powerpoint/2010/main" val="257542930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240" y="5494589"/>
            <a:ext cx="6186750" cy="723275"/>
          </a:xfrm>
          <a:prstGeom prst="rect">
            <a:avLst/>
          </a:prstGeom>
          <a:noFill/>
        </p:spPr>
        <p:txBody>
          <a:bodyPr wrap="square" rtlCol="0">
            <a:spAutoFit/>
          </a:bodyPr>
          <a:lstStyle/>
          <a:p>
            <a:pPr marL="342900" indent="-342900">
              <a:spcAft>
                <a:spcPts val="600"/>
              </a:spcAft>
              <a:buFont typeface="Arial"/>
              <a:buChar char="•"/>
            </a:pPr>
            <a:r>
              <a:rPr lang="en-US" dirty="0" smtClean="0">
                <a:latin typeface="Arial"/>
                <a:cs typeface="Arial"/>
              </a:rPr>
              <a:t>1 station for </a:t>
            </a:r>
            <a:r>
              <a:rPr lang="en-US" b="1" dirty="0" smtClean="0">
                <a:latin typeface="Arial"/>
                <a:cs typeface="Arial"/>
              </a:rPr>
              <a:t>wave parameters calibration</a:t>
            </a:r>
            <a:endParaRPr lang="en-US" dirty="0" smtClean="0">
              <a:latin typeface="Arial"/>
              <a:cs typeface="Arial"/>
            </a:endParaRPr>
          </a:p>
          <a:p>
            <a:pPr marL="342900" indent="-342900">
              <a:spcAft>
                <a:spcPts val="600"/>
              </a:spcAft>
              <a:buFont typeface="Arial"/>
              <a:buChar char="•"/>
            </a:pPr>
            <a:r>
              <a:rPr lang="en-US" dirty="0" smtClean="0">
                <a:latin typeface="Arial"/>
                <a:cs typeface="Arial"/>
              </a:rPr>
              <a:t>9 </a:t>
            </a:r>
            <a:r>
              <a:rPr lang="en-US" dirty="0">
                <a:latin typeface="Arial"/>
                <a:cs typeface="Arial"/>
              </a:rPr>
              <a:t>tidal stations for </a:t>
            </a:r>
            <a:r>
              <a:rPr lang="en-US" b="1" dirty="0">
                <a:latin typeface="Arial"/>
                <a:cs typeface="Arial"/>
              </a:rPr>
              <a:t>water level </a:t>
            </a:r>
            <a:r>
              <a:rPr lang="en-US" b="1" dirty="0" smtClean="0">
                <a:latin typeface="Arial"/>
                <a:cs typeface="Arial"/>
              </a:rPr>
              <a:t>calibration</a:t>
            </a:r>
            <a:r>
              <a:rPr lang="en-US" dirty="0" smtClean="0">
                <a:latin typeface="Arial"/>
                <a:cs typeface="Arial"/>
              </a:rPr>
              <a:t> </a:t>
            </a:r>
            <a:endParaRPr lang="en-US" dirty="0">
              <a:latin typeface="Arial"/>
              <a:cs typeface="Arial"/>
            </a:endParaRPr>
          </a:p>
        </p:txBody>
      </p:sp>
      <p:sp>
        <p:nvSpPr>
          <p:cNvPr id="7" name="TextBox 6"/>
          <p:cNvSpPr txBox="1"/>
          <p:nvPr/>
        </p:nvSpPr>
        <p:spPr>
          <a:xfrm>
            <a:off x="652646" y="540612"/>
            <a:ext cx="8246943" cy="954107"/>
          </a:xfrm>
          <a:prstGeom prst="rect">
            <a:avLst/>
          </a:prstGeom>
          <a:noFill/>
        </p:spPr>
        <p:txBody>
          <a:bodyPr wrap="square" rtlCol="0">
            <a:spAutoFit/>
          </a:bodyPr>
          <a:lstStyle/>
          <a:p>
            <a:r>
              <a:rPr lang="en-US" sz="2800" dirty="0">
                <a:latin typeface="Charcoal CY"/>
                <a:cs typeface="Charcoal CY"/>
              </a:rPr>
              <a:t>3. Wave Simulation (Maryland Coastal Bays)</a:t>
            </a:r>
          </a:p>
          <a:p>
            <a:endParaRPr lang="en-US" sz="2800" dirty="0">
              <a:latin typeface="Charcoal CY"/>
              <a:cs typeface="Charcoal CY"/>
            </a:endParaRPr>
          </a:p>
        </p:txBody>
      </p:sp>
      <p:sp>
        <p:nvSpPr>
          <p:cNvPr id="8" name="Rectangle 7"/>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646653" y="610713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Bathy.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722" y="1337755"/>
            <a:ext cx="7835252" cy="4067279"/>
          </a:xfrm>
          <a:prstGeom prst="rect">
            <a:avLst/>
          </a:prstGeom>
        </p:spPr>
      </p:pic>
    </p:spTree>
    <p:extLst>
      <p:ext uri="{BB962C8B-B14F-4D97-AF65-F5344CB8AC3E}">
        <p14:creationId xmlns:p14="http://schemas.microsoft.com/office/powerpoint/2010/main" val="307639696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2646" y="540612"/>
            <a:ext cx="4013843" cy="523220"/>
          </a:xfrm>
          <a:prstGeom prst="rect">
            <a:avLst/>
          </a:prstGeom>
          <a:noFill/>
        </p:spPr>
        <p:txBody>
          <a:bodyPr wrap="square" rtlCol="0">
            <a:spAutoFit/>
          </a:bodyPr>
          <a:lstStyle/>
          <a:p>
            <a:r>
              <a:rPr lang="en-US" sz="2800" dirty="0" smtClean="0">
                <a:latin typeface="Charcoal CY"/>
                <a:cs typeface="Charcoal CY"/>
              </a:rPr>
              <a:t>1. Introduction</a:t>
            </a:r>
            <a:endParaRPr lang="en-US" sz="2800" dirty="0">
              <a:latin typeface="Charcoal CY"/>
              <a:cs typeface="Charcoal CY"/>
            </a:endParaRPr>
          </a:p>
        </p:txBody>
      </p:sp>
      <p:sp>
        <p:nvSpPr>
          <p:cNvPr id="2" name="Rectangle 1"/>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646653" y="610713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waves.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29915" y="0"/>
            <a:ext cx="1621536" cy="1216152"/>
          </a:xfrm>
          <a:prstGeom prst="rect">
            <a:avLst/>
          </a:prstGeom>
        </p:spPr>
      </p:pic>
      <p:pic>
        <p:nvPicPr>
          <p:cNvPr id="7" name="Picture 6" descr="vit_orb.jpg"/>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7526447" y="1216152"/>
            <a:ext cx="1627632" cy="1216152"/>
          </a:xfrm>
          <a:prstGeom prst="rect">
            <a:avLst/>
          </a:prstGeom>
        </p:spPr>
      </p:pic>
      <p:pic>
        <p:nvPicPr>
          <p:cNvPr id="9" name="Picture 8" descr="plume.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26447" y="2422224"/>
            <a:ext cx="1621792" cy="1216152"/>
          </a:xfrm>
          <a:prstGeom prst="rect">
            <a:avLst/>
          </a:prstGeom>
        </p:spPr>
      </p:pic>
      <p:pic>
        <p:nvPicPr>
          <p:cNvPr id="11" name="Picture 10" descr="Wave wars2.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25060" y="4870826"/>
            <a:ext cx="2418940" cy="1216152"/>
          </a:xfrm>
          <a:prstGeom prst="rect">
            <a:avLst/>
          </a:prstGeom>
        </p:spPr>
      </p:pic>
      <p:pic>
        <p:nvPicPr>
          <p:cNvPr id="12" name="Picture 11" descr="4-BBB_0334[1].jpg"/>
          <p:cNvPicPr>
            <a:picLocks/>
          </p:cNvPicPr>
          <p:nvPr/>
        </p:nvPicPr>
        <p:blipFill>
          <a:blip r:embed="rId6" cstate="print">
            <a:extLst>
              <a:ext uri="{28A0092B-C50C-407E-A947-70E740481C1C}">
                <a14:useLocalDpi xmlns:a14="http://schemas.microsoft.com/office/drawing/2010/main"/>
              </a:ext>
            </a:extLst>
          </a:blip>
          <a:stretch>
            <a:fillRect/>
          </a:stretch>
        </p:blipFill>
        <p:spPr>
          <a:xfrm>
            <a:off x="7526447" y="3638376"/>
            <a:ext cx="1627632" cy="1216152"/>
          </a:xfrm>
          <a:prstGeom prst="rect">
            <a:avLst/>
          </a:prstGeom>
        </p:spPr>
      </p:pic>
      <p:sp>
        <p:nvSpPr>
          <p:cNvPr id="13" name="TextBox 12"/>
          <p:cNvSpPr txBox="1"/>
          <p:nvPr/>
        </p:nvSpPr>
        <p:spPr>
          <a:xfrm>
            <a:off x="7312177" y="6150114"/>
            <a:ext cx="1831823" cy="707886"/>
          </a:xfrm>
          <a:prstGeom prst="rect">
            <a:avLst/>
          </a:prstGeom>
          <a:noFill/>
        </p:spPr>
        <p:txBody>
          <a:bodyPr wrap="square" rtlCol="0">
            <a:spAutoFit/>
          </a:bodyPr>
          <a:lstStyle/>
          <a:p>
            <a:r>
              <a:rPr lang="en-US" sz="1000" dirty="0" smtClean="0">
                <a:hlinkClick r:id="rId7"/>
              </a:rPr>
              <a:t>www.glerl.noaa.gov</a:t>
            </a:r>
            <a:endParaRPr lang="en-US" sz="1000" dirty="0" smtClean="0"/>
          </a:p>
          <a:p>
            <a:r>
              <a:rPr lang="en-US" sz="1000" dirty="0" smtClean="0">
                <a:hlinkClick r:id="rId8"/>
              </a:rPr>
              <a:t>www.wikipedia.com</a:t>
            </a:r>
            <a:endParaRPr lang="en-US" sz="1000" dirty="0" smtClean="0"/>
          </a:p>
          <a:p>
            <a:r>
              <a:rPr lang="en-US" sz="1000" dirty="0" smtClean="0">
                <a:hlinkClick r:id="rId9"/>
              </a:rPr>
              <a:t>www.offshoretechnology.com</a:t>
            </a:r>
            <a:endParaRPr lang="en-US" sz="1000" dirty="0" smtClean="0"/>
          </a:p>
          <a:p>
            <a:r>
              <a:rPr lang="en-US" sz="1000" dirty="0" smtClean="0">
                <a:hlinkClick r:id="rId10"/>
              </a:rPr>
              <a:t>www.ec.gc.ca</a:t>
            </a:r>
            <a:endParaRPr lang="en-US" sz="1000" dirty="0" smtClean="0"/>
          </a:p>
        </p:txBody>
      </p:sp>
      <p:pic>
        <p:nvPicPr>
          <p:cNvPr id="14" name="Picture 2"/>
          <p:cNvPicPr>
            <a:picLocks noChangeAspect="1" noChangeArrowheads="1"/>
          </p:cNvPicPr>
          <p:nvPr/>
        </p:nvPicPr>
        <p:blipFill>
          <a:blip r:embed="rId11">
            <a:lum bright="24000" contrast="-12000"/>
            <a:extLst>
              <a:ext uri="{28A0092B-C50C-407E-A947-70E740481C1C}">
                <a14:useLocalDpi xmlns:a14="http://schemas.microsoft.com/office/drawing/2010/main" val="0"/>
              </a:ext>
            </a:extLst>
          </a:blip>
          <a:srcRect/>
          <a:stretch>
            <a:fillRect/>
          </a:stretch>
        </p:blipFill>
        <p:spPr bwMode="auto">
          <a:xfrm>
            <a:off x="0" y="3859212"/>
            <a:ext cx="4094162"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5" name="Text Box 3"/>
          <p:cNvSpPr txBox="1">
            <a:spLocks noChangeArrowheads="1"/>
          </p:cNvSpPr>
          <p:nvPr/>
        </p:nvSpPr>
        <p:spPr bwMode="auto">
          <a:xfrm>
            <a:off x="4094163" y="4447002"/>
            <a:ext cx="263089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1400" dirty="0"/>
              <a:t>Waves generated by severe winter storms destroyed the wooden Seawall at Seacliff State beach on California’s Monterey Bay during the 1982-83 El Nino.</a:t>
            </a:r>
          </a:p>
        </p:txBody>
      </p:sp>
      <p:pic>
        <p:nvPicPr>
          <p:cNvPr id="16"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04" y="1216153"/>
            <a:ext cx="4089400" cy="2643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264734" y="1491555"/>
            <a:ext cx="2893037" cy="2146742"/>
          </a:xfrm>
          <a:prstGeom prst="rect">
            <a:avLst/>
          </a:prstGeom>
        </p:spPr>
        <p:txBody>
          <a:bodyPr wrap="square">
            <a:spAutoFit/>
          </a:bodyPr>
          <a:lstStyle/>
          <a:p>
            <a:pPr>
              <a:lnSpc>
                <a:spcPct val="150000"/>
              </a:lnSpc>
            </a:pPr>
            <a:r>
              <a:rPr lang="en-US" altLang="zh-CN" dirty="0">
                <a:solidFill>
                  <a:srgbClr val="000090"/>
                </a:solidFill>
                <a:cs typeface="Times New Roman" charset="0"/>
              </a:rPr>
              <a:t>Waves generated by storm are relatively large and can easily reach 10-20 meters or even larger in sufficiently deep open ocean </a:t>
            </a:r>
            <a:r>
              <a:rPr lang="en-US" altLang="zh-CN" dirty="0" smtClean="0">
                <a:solidFill>
                  <a:srgbClr val="000090"/>
                </a:solidFill>
                <a:cs typeface="Times New Roman" charset="0"/>
              </a:rPr>
              <a:t>waters</a:t>
            </a:r>
            <a:r>
              <a:rPr lang="en-US" altLang="zh-CN" dirty="0" smtClean="0">
                <a:solidFill>
                  <a:srgbClr val="FF0000"/>
                </a:solidFill>
                <a:cs typeface="Times New Roman" charset="0"/>
              </a:rPr>
              <a:t> </a:t>
            </a:r>
            <a:endParaRPr lang="zh-CN" altLang="en-US" dirty="0">
              <a:solidFill>
                <a:srgbClr val="FF0000"/>
              </a:solidFill>
              <a:cs typeface="Times New Roman" charset="0"/>
            </a:endParaRPr>
          </a:p>
        </p:txBody>
      </p:sp>
    </p:spTree>
    <p:extLst>
      <p:ext uri="{BB962C8B-B14F-4D97-AF65-F5344CB8AC3E}">
        <p14:creationId xmlns:p14="http://schemas.microsoft.com/office/powerpoint/2010/main" val="349682867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3078" y="5204782"/>
            <a:ext cx="8646511" cy="1154162"/>
          </a:xfrm>
          <a:prstGeom prst="rect">
            <a:avLst/>
          </a:prstGeom>
          <a:noFill/>
        </p:spPr>
        <p:txBody>
          <a:bodyPr wrap="square" rtlCol="0">
            <a:spAutoFit/>
          </a:bodyPr>
          <a:lstStyle/>
          <a:p>
            <a:pPr marL="285750" lvl="0" indent="-285750">
              <a:spcAft>
                <a:spcPts val="600"/>
              </a:spcAft>
              <a:buFont typeface="Arial"/>
              <a:buChar char="•"/>
            </a:pPr>
            <a:r>
              <a:rPr lang="en-US" sz="1600" dirty="0" smtClean="0">
                <a:solidFill>
                  <a:srgbClr val="3366FF"/>
                </a:solidFill>
                <a:latin typeface="Arial"/>
                <a:cs typeface="Arial"/>
              </a:rPr>
              <a:t>Significant </a:t>
            </a:r>
            <a:r>
              <a:rPr lang="en-US" sz="1600" dirty="0">
                <a:solidFill>
                  <a:srgbClr val="3366FF"/>
                </a:solidFill>
                <a:latin typeface="Arial"/>
                <a:cs typeface="Arial"/>
              </a:rPr>
              <a:t>wave height (SWH)</a:t>
            </a:r>
            <a:r>
              <a:rPr lang="en-US" sz="1600" dirty="0">
                <a:latin typeface="Arial"/>
                <a:cs typeface="Arial"/>
              </a:rPr>
              <a:t>, </a:t>
            </a:r>
            <a:r>
              <a:rPr lang="en-US" sz="1600" dirty="0">
                <a:solidFill>
                  <a:srgbClr val="3366FF"/>
                </a:solidFill>
                <a:latin typeface="Arial"/>
                <a:cs typeface="Arial"/>
              </a:rPr>
              <a:t>peak wave period (PWP)</a:t>
            </a:r>
            <a:r>
              <a:rPr lang="en-US" sz="1600" dirty="0">
                <a:latin typeface="Arial"/>
                <a:cs typeface="Arial"/>
              </a:rPr>
              <a:t>, and </a:t>
            </a:r>
            <a:r>
              <a:rPr lang="en-US" sz="1600" dirty="0">
                <a:solidFill>
                  <a:srgbClr val="3366FF"/>
                </a:solidFill>
                <a:latin typeface="Arial"/>
                <a:cs typeface="Arial"/>
              </a:rPr>
              <a:t>mean wave direction (MWD</a:t>
            </a:r>
            <a:r>
              <a:rPr lang="en-US" sz="1600" dirty="0" smtClean="0">
                <a:solidFill>
                  <a:srgbClr val="3366FF"/>
                </a:solidFill>
                <a:latin typeface="Arial"/>
                <a:cs typeface="Arial"/>
              </a:rPr>
              <a:t>)</a:t>
            </a:r>
            <a:r>
              <a:rPr lang="en-US" sz="1600" dirty="0" smtClean="0">
                <a:latin typeface="Arial"/>
                <a:cs typeface="Arial"/>
              </a:rPr>
              <a:t> </a:t>
            </a:r>
            <a:r>
              <a:rPr lang="en-US" sz="1600" dirty="0">
                <a:latin typeface="Arial"/>
                <a:cs typeface="Arial"/>
              </a:rPr>
              <a:t>were </a:t>
            </a:r>
            <a:r>
              <a:rPr lang="en-US" sz="1600" dirty="0" smtClean="0">
                <a:latin typeface="Arial"/>
                <a:cs typeface="Arial"/>
              </a:rPr>
              <a:t>well reproduced by </a:t>
            </a:r>
            <a:r>
              <a:rPr lang="en-US" sz="1600" dirty="0">
                <a:latin typeface="Arial"/>
                <a:cs typeface="Arial"/>
              </a:rPr>
              <a:t>FVCOM-SWAVE compared with WIS station near OCI. </a:t>
            </a:r>
            <a:endParaRPr lang="en-US" sz="1600" dirty="0" smtClean="0">
              <a:latin typeface="Arial"/>
              <a:cs typeface="Arial"/>
            </a:endParaRPr>
          </a:p>
          <a:p>
            <a:pPr marL="285750" lvl="0" indent="-285750">
              <a:spcAft>
                <a:spcPts val="600"/>
              </a:spcAft>
              <a:buFont typeface="Arial"/>
              <a:buChar char="•"/>
            </a:pPr>
            <a:r>
              <a:rPr lang="en-US" sz="1600" dirty="0" smtClean="0">
                <a:latin typeface="Arial"/>
                <a:cs typeface="Arial"/>
              </a:rPr>
              <a:t>The </a:t>
            </a:r>
            <a:r>
              <a:rPr lang="en-US" sz="1600" dirty="0">
                <a:latin typeface="Arial"/>
                <a:cs typeface="Arial"/>
              </a:rPr>
              <a:t>wave conditions near OCI was </a:t>
            </a:r>
            <a:r>
              <a:rPr lang="en-US" sz="1600" dirty="0">
                <a:solidFill>
                  <a:srgbClr val="3366FF"/>
                </a:solidFill>
                <a:latin typeface="Arial"/>
                <a:cs typeface="Arial"/>
              </a:rPr>
              <a:t>0.1-1m, 5-10s, and 180 degree</a:t>
            </a:r>
            <a:r>
              <a:rPr lang="en-US" sz="1600" dirty="0">
                <a:latin typeface="Arial"/>
                <a:cs typeface="Arial"/>
              </a:rPr>
              <a:t> for </a:t>
            </a:r>
            <a:r>
              <a:rPr lang="en-US" sz="1600" dirty="0">
                <a:solidFill>
                  <a:srgbClr val="3366FF"/>
                </a:solidFill>
                <a:latin typeface="Arial"/>
                <a:cs typeface="Arial"/>
              </a:rPr>
              <a:t>SWH, PWP, and MWD</a:t>
            </a:r>
            <a:r>
              <a:rPr lang="en-US" sz="1600" dirty="0">
                <a:latin typeface="Arial"/>
                <a:cs typeface="Arial"/>
              </a:rPr>
              <a:t>, respectively. </a:t>
            </a:r>
          </a:p>
        </p:txBody>
      </p:sp>
      <p:sp>
        <p:nvSpPr>
          <p:cNvPr id="11" name="Rectangle 10"/>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52646" y="540612"/>
            <a:ext cx="8246943" cy="523220"/>
          </a:xfrm>
          <a:prstGeom prst="rect">
            <a:avLst/>
          </a:prstGeom>
          <a:noFill/>
        </p:spPr>
        <p:txBody>
          <a:bodyPr wrap="square" rtlCol="0">
            <a:spAutoFit/>
          </a:bodyPr>
          <a:lstStyle/>
          <a:p>
            <a:r>
              <a:rPr lang="en-US" sz="2800" dirty="0">
                <a:latin typeface="Charcoal CY"/>
                <a:cs typeface="Charcoal CY"/>
              </a:rPr>
              <a:t>3. Wave Simulation (Maryland Coastal Bays</a:t>
            </a:r>
            <a:r>
              <a:rPr lang="en-US" sz="2800" dirty="0" smtClean="0">
                <a:latin typeface="Charcoal CY"/>
                <a:cs typeface="Charcoal CY"/>
              </a:rPr>
              <a:t>)</a:t>
            </a:r>
            <a:endParaRPr lang="en-US" sz="2800" dirty="0">
              <a:latin typeface="Charcoal CY"/>
              <a:cs typeface="Charcoal CY"/>
            </a:endParaRPr>
          </a:p>
        </p:txBody>
      </p:sp>
      <p:sp>
        <p:nvSpPr>
          <p:cNvPr id="13" name="Rectangle 12"/>
          <p:cNvSpPr/>
          <p:nvPr/>
        </p:nvSpPr>
        <p:spPr>
          <a:xfrm>
            <a:off x="5646653" y="610713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Screen Shot 2014-09-23 at 3.07.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645" y="1313432"/>
            <a:ext cx="8246943" cy="3790380"/>
          </a:xfrm>
          <a:prstGeom prst="rect">
            <a:avLst/>
          </a:prstGeom>
        </p:spPr>
      </p:pic>
    </p:spTree>
    <p:extLst>
      <p:ext uri="{BB962C8B-B14F-4D97-AF65-F5344CB8AC3E}">
        <p14:creationId xmlns:p14="http://schemas.microsoft.com/office/powerpoint/2010/main" val="400103629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ave_cali.pdf"/>
          <p:cNvPicPr>
            <a:picLocks noChangeAspect="1"/>
          </p:cNvPicPr>
          <p:nvPr/>
        </p:nvPicPr>
        <p:blipFill rotWithShape="1">
          <a:blip r:embed="rId2" cstate="print">
            <a:extLst>
              <a:ext uri="{28A0092B-C50C-407E-A947-70E740481C1C}">
                <a14:useLocalDpi xmlns:a14="http://schemas.microsoft.com/office/drawing/2010/main"/>
              </a:ext>
            </a:extLst>
          </a:blip>
          <a:srcRect l="9966" t="25731" r="9437" b="25536"/>
          <a:stretch/>
        </p:blipFill>
        <p:spPr>
          <a:xfrm>
            <a:off x="526457" y="1170450"/>
            <a:ext cx="3706291" cy="2900071"/>
          </a:xfrm>
          <a:prstGeom prst="rect">
            <a:avLst/>
          </a:prstGeom>
        </p:spPr>
      </p:pic>
      <p:sp>
        <p:nvSpPr>
          <p:cNvPr id="6" name="Rectangle 2"/>
          <p:cNvSpPr>
            <a:spLocks noChangeArrowheads="1"/>
          </p:cNvSpPr>
          <p:nvPr/>
        </p:nvSpPr>
        <p:spPr bwMode="auto">
          <a:xfrm>
            <a:off x="325186" y="4259449"/>
            <a:ext cx="422458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900" dirty="0">
                <a:latin typeface="Arial"/>
                <a:cs typeface="Arial"/>
              </a:rPr>
              <a:t>Modeled versus </a:t>
            </a:r>
            <a:r>
              <a:rPr lang="en-US" sz="900" b="1" dirty="0">
                <a:solidFill>
                  <a:srgbClr val="C00000"/>
                </a:solidFill>
                <a:latin typeface="Arial"/>
                <a:cs typeface="Arial"/>
              </a:rPr>
              <a:t>observed (red) </a:t>
            </a:r>
            <a:r>
              <a:rPr lang="en-US" sz="900" i="1" dirty="0" smtClean="0">
                <a:latin typeface="Arial"/>
                <a:cs typeface="Arial"/>
              </a:rPr>
              <a:t>significant </a:t>
            </a:r>
            <a:r>
              <a:rPr lang="en-US" sz="900" i="1" dirty="0">
                <a:latin typeface="Arial"/>
                <a:cs typeface="Arial"/>
              </a:rPr>
              <a:t>wave height </a:t>
            </a:r>
            <a:r>
              <a:rPr lang="en-US" sz="900" dirty="0">
                <a:latin typeface="Arial"/>
                <a:cs typeface="Arial"/>
              </a:rPr>
              <a:t>at stations S02 </a:t>
            </a:r>
            <a:r>
              <a:rPr lang="en-US" sz="900" dirty="0" smtClean="0">
                <a:latin typeface="Arial"/>
                <a:cs typeface="Arial"/>
              </a:rPr>
              <a:t>(a)</a:t>
            </a:r>
            <a:r>
              <a:rPr lang="en-US" sz="900" dirty="0">
                <a:latin typeface="Arial"/>
                <a:cs typeface="Arial"/>
              </a:rPr>
              <a:t>, S06 </a:t>
            </a:r>
            <a:r>
              <a:rPr lang="en-US" sz="900" dirty="0" smtClean="0">
                <a:latin typeface="Arial"/>
                <a:cs typeface="Arial"/>
              </a:rPr>
              <a:t>(b)</a:t>
            </a:r>
            <a:r>
              <a:rPr lang="en-US" sz="900" dirty="0">
                <a:latin typeface="Arial"/>
                <a:cs typeface="Arial"/>
              </a:rPr>
              <a:t>, S07 </a:t>
            </a:r>
            <a:r>
              <a:rPr lang="en-US" sz="900" dirty="0" smtClean="0">
                <a:latin typeface="Arial"/>
                <a:cs typeface="Arial"/>
              </a:rPr>
              <a:t>(c) </a:t>
            </a:r>
            <a:r>
              <a:rPr lang="en-US" sz="900" dirty="0">
                <a:latin typeface="Arial"/>
                <a:cs typeface="Arial"/>
              </a:rPr>
              <a:t>and S13 </a:t>
            </a:r>
            <a:r>
              <a:rPr lang="en-US" sz="900" dirty="0" smtClean="0">
                <a:latin typeface="Arial"/>
                <a:cs typeface="Arial"/>
              </a:rPr>
              <a:t>(d)</a:t>
            </a:r>
            <a:r>
              <a:rPr lang="en-US" sz="900" dirty="0">
                <a:latin typeface="Arial"/>
                <a:cs typeface="Arial"/>
              </a:rPr>
              <a:t>, with </a:t>
            </a:r>
            <a:r>
              <a:rPr lang="en-US" sz="900" b="1" dirty="0">
                <a:solidFill>
                  <a:srgbClr val="5F8804"/>
                </a:solidFill>
                <a:latin typeface="Arial"/>
                <a:cs typeface="Arial"/>
              </a:rPr>
              <a:t>Grid_V1 (green)</a:t>
            </a:r>
            <a:r>
              <a:rPr lang="en-US" sz="900" dirty="0">
                <a:latin typeface="Arial"/>
                <a:cs typeface="Arial"/>
              </a:rPr>
              <a:t>, </a:t>
            </a:r>
            <a:r>
              <a:rPr lang="en-US" sz="900" b="1" dirty="0">
                <a:latin typeface="Arial"/>
                <a:cs typeface="Arial"/>
              </a:rPr>
              <a:t>Grid_V2 (black)</a:t>
            </a:r>
            <a:r>
              <a:rPr lang="en-US" sz="900" dirty="0" smtClean="0">
                <a:latin typeface="Arial"/>
                <a:cs typeface="Arial"/>
              </a:rPr>
              <a:t>, and the </a:t>
            </a:r>
            <a:r>
              <a:rPr lang="en-US" sz="900" b="1" dirty="0" smtClean="0">
                <a:solidFill>
                  <a:srgbClr val="0000FF"/>
                </a:solidFill>
                <a:latin typeface="Arial"/>
                <a:cs typeface="Arial"/>
              </a:rPr>
              <a:t>bias (blue)</a:t>
            </a:r>
            <a:r>
              <a:rPr lang="en-US" sz="900" dirty="0" smtClean="0">
                <a:latin typeface="Arial"/>
                <a:cs typeface="Arial"/>
              </a:rPr>
              <a:t> of result between Grid_V1 and Grid_V2, </a:t>
            </a:r>
            <a:r>
              <a:rPr lang="en-US" sz="900" dirty="0">
                <a:latin typeface="Arial"/>
                <a:cs typeface="Arial"/>
              </a:rPr>
              <a:t>2005. </a:t>
            </a:r>
          </a:p>
        </p:txBody>
      </p:sp>
      <p:pic>
        <p:nvPicPr>
          <p:cNvPr id="7" name="Picture 6" descr="sta_loc3.pdf"/>
          <p:cNvPicPr>
            <a:picLocks noChangeAspect="1"/>
          </p:cNvPicPr>
          <p:nvPr/>
        </p:nvPicPr>
        <p:blipFill rotWithShape="1">
          <a:blip r:embed="rId3" cstate="print">
            <a:extLst>
              <a:ext uri="{28A0092B-C50C-407E-A947-70E740481C1C}">
                <a14:useLocalDpi xmlns:a14="http://schemas.microsoft.com/office/drawing/2010/main"/>
              </a:ext>
            </a:extLst>
          </a:blip>
          <a:srcRect l="18972" t="37232" r="15566" b="38792"/>
          <a:stretch/>
        </p:blipFill>
        <p:spPr>
          <a:xfrm>
            <a:off x="4998546" y="2942754"/>
            <a:ext cx="2512177" cy="1190743"/>
          </a:xfrm>
          <a:prstGeom prst="rect">
            <a:avLst/>
          </a:prstGeom>
        </p:spPr>
      </p:pic>
      <p:sp>
        <p:nvSpPr>
          <p:cNvPr id="8" name="TextBox 7"/>
          <p:cNvSpPr txBox="1"/>
          <p:nvPr/>
        </p:nvSpPr>
        <p:spPr>
          <a:xfrm>
            <a:off x="6884734" y="3551255"/>
            <a:ext cx="1864897" cy="400110"/>
          </a:xfrm>
          <a:prstGeom prst="rect">
            <a:avLst/>
          </a:prstGeom>
          <a:noFill/>
        </p:spPr>
        <p:txBody>
          <a:bodyPr wrap="square" rtlCol="0">
            <a:spAutoFit/>
          </a:bodyPr>
          <a:lstStyle/>
          <a:p>
            <a:r>
              <a:rPr lang="en-US" sz="1000" dirty="0" smtClean="0">
                <a:latin typeface="Arial"/>
                <a:cs typeface="Arial"/>
              </a:rPr>
              <a:t>Location of stations in Lake Erie for wave calibration.</a:t>
            </a:r>
            <a:endParaRPr lang="en-US" sz="1000" dirty="0">
              <a:latin typeface="Arial"/>
              <a:cs typeface="Arial"/>
            </a:endParaRPr>
          </a:p>
        </p:txBody>
      </p:sp>
      <p:pic>
        <p:nvPicPr>
          <p:cNvPr id="10" name="Picture 9"/>
          <p:cNvPicPr>
            <a:picLocks noChangeAspect="1"/>
          </p:cNvPicPr>
          <p:nvPr/>
        </p:nvPicPr>
        <p:blipFill>
          <a:blip r:embed="rId4"/>
          <a:stretch>
            <a:fillRect/>
          </a:stretch>
        </p:blipFill>
        <p:spPr>
          <a:xfrm>
            <a:off x="4709694" y="4465635"/>
            <a:ext cx="4434306" cy="2293985"/>
          </a:xfrm>
          <a:prstGeom prst="rect">
            <a:avLst/>
          </a:prstGeom>
        </p:spPr>
      </p:pic>
      <p:sp>
        <p:nvSpPr>
          <p:cNvPr id="11" name="TextBox 10"/>
          <p:cNvSpPr txBox="1"/>
          <p:nvPr/>
        </p:nvSpPr>
        <p:spPr>
          <a:xfrm>
            <a:off x="4922279" y="4079239"/>
            <a:ext cx="4211407" cy="400110"/>
          </a:xfrm>
          <a:prstGeom prst="rect">
            <a:avLst/>
          </a:prstGeom>
          <a:noFill/>
        </p:spPr>
        <p:txBody>
          <a:bodyPr wrap="square" rtlCol="0">
            <a:spAutoFit/>
          </a:bodyPr>
          <a:lstStyle/>
          <a:p>
            <a:r>
              <a:rPr lang="en-US" sz="1000" dirty="0">
                <a:latin typeface="Arial"/>
                <a:cs typeface="Arial"/>
              </a:rPr>
              <a:t>Spatial averaged wind speed anomaly (a) and bias between simulation with Grid_V1 and Grid_V2 on Hs in the western </a:t>
            </a:r>
            <a:r>
              <a:rPr lang="en-US" sz="1000" dirty="0" smtClean="0">
                <a:latin typeface="Arial"/>
                <a:cs typeface="Arial"/>
              </a:rPr>
              <a:t>Lake Erie </a:t>
            </a:r>
            <a:r>
              <a:rPr lang="en-US" sz="1000" dirty="0">
                <a:latin typeface="Arial"/>
                <a:cs typeface="Arial"/>
              </a:rPr>
              <a:t>(b)</a:t>
            </a:r>
            <a:r>
              <a:rPr lang="en-US" sz="1000" dirty="0" smtClean="0">
                <a:latin typeface="Arial"/>
                <a:cs typeface="Arial"/>
              </a:rPr>
              <a:t>.</a:t>
            </a:r>
            <a:endParaRPr lang="en-US" sz="1000" dirty="0">
              <a:latin typeface="Arial"/>
              <a:cs typeface="Arial"/>
            </a:endParaRPr>
          </a:p>
        </p:txBody>
      </p:sp>
      <p:sp>
        <p:nvSpPr>
          <p:cNvPr id="12" name="Picture 4" descr="western_basin_sanv2.pdf"/>
          <p:cNvSpPr>
            <a:spLocks noChangeAspect="1" noChangeArrowheads="1"/>
          </p:cNvSpPr>
          <p:nvPr/>
        </p:nvSpPr>
        <p:spPr bwMode="auto">
          <a:xfrm>
            <a:off x="1779081" y="4746408"/>
            <a:ext cx="1646237"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 name="Picture 3" descr="western_basin_sanv1.pdf"/>
          <p:cNvSpPr>
            <a:spLocks noChangeAspect="1" noChangeArrowheads="1"/>
          </p:cNvSpPr>
          <p:nvPr/>
        </p:nvSpPr>
        <p:spPr bwMode="auto">
          <a:xfrm>
            <a:off x="194756" y="4776571"/>
            <a:ext cx="162718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 name="Picture 7" descr="Maumee_bay_gridv2.pdf"/>
          <p:cNvSpPr>
            <a:spLocks noChangeAspect="1" noChangeArrowheads="1"/>
          </p:cNvSpPr>
          <p:nvPr/>
        </p:nvSpPr>
        <p:spPr bwMode="auto">
          <a:xfrm>
            <a:off x="4549775" y="4943475"/>
            <a:ext cx="1176338"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 name="TextBox 11"/>
          <p:cNvSpPr txBox="1">
            <a:spLocks noChangeArrowheads="1"/>
          </p:cNvSpPr>
          <p:nvPr/>
        </p:nvSpPr>
        <p:spPr bwMode="auto">
          <a:xfrm>
            <a:off x="3487064" y="5304761"/>
            <a:ext cx="10627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9pPr>
          </a:lstStyle>
          <a:p>
            <a:pPr eaLnBrk="1" hangingPunct="1"/>
            <a:r>
              <a:rPr lang="en-US" sz="1000" dirty="0">
                <a:latin typeface="Arial"/>
                <a:cs typeface="Arial"/>
              </a:rPr>
              <a:t>Horizontal grid applied in </a:t>
            </a:r>
            <a:r>
              <a:rPr lang="en-US" sz="1000" dirty="0" smtClean="0">
                <a:latin typeface="Arial"/>
                <a:cs typeface="Arial"/>
              </a:rPr>
              <a:t>Lake Erie.</a:t>
            </a:r>
            <a:endParaRPr lang="en-US" sz="1000" dirty="0">
              <a:latin typeface="Arial"/>
              <a:cs typeface="Arial"/>
            </a:endParaRPr>
          </a:p>
        </p:txBody>
      </p:sp>
      <p:sp>
        <p:nvSpPr>
          <p:cNvPr id="21" name="Picture 14" descr="Detroit_gridv2.pdf"/>
          <p:cNvSpPr>
            <a:spLocks noChangeAspect="1" noChangeArrowheads="1"/>
          </p:cNvSpPr>
          <p:nvPr/>
        </p:nvSpPr>
        <p:spPr bwMode="auto">
          <a:xfrm>
            <a:off x="6432550" y="4954588"/>
            <a:ext cx="731838"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 name="Picture 40" descr="western_basin_sanv2.pdf"/>
          <p:cNvSpPr>
            <a:spLocks noChangeAspect="1" noChangeArrowheads="1"/>
          </p:cNvSpPr>
          <p:nvPr/>
        </p:nvSpPr>
        <p:spPr bwMode="auto">
          <a:xfrm>
            <a:off x="1655256" y="4801971"/>
            <a:ext cx="1454150"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 name="Picture 31" descr="western_basin_sanv1.pdf"/>
          <p:cNvSpPr>
            <a:spLocks noChangeAspect="1" noChangeArrowheads="1"/>
          </p:cNvSpPr>
          <p:nvPr/>
        </p:nvSpPr>
        <p:spPr bwMode="auto">
          <a:xfrm>
            <a:off x="302706" y="4808321"/>
            <a:ext cx="14097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 name="Text Box 21"/>
          <p:cNvSpPr txBox="1">
            <a:spLocks noChangeArrowheads="1"/>
          </p:cNvSpPr>
          <p:nvPr/>
        </p:nvSpPr>
        <p:spPr bwMode="auto">
          <a:xfrm>
            <a:off x="405893" y="6154521"/>
            <a:ext cx="9477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9pPr>
          </a:lstStyle>
          <a:p>
            <a:pPr eaLnBrk="1" hangingPunct="1"/>
            <a:r>
              <a:rPr lang="en-US" sz="1000">
                <a:latin typeface="Times New Roman" charset="0"/>
                <a:cs typeface="Times New Roman" charset="0"/>
              </a:rPr>
              <a:t>Grid_V1</a:t>
            </a:r>
            <a:endParaRPr lang="zh-CN" altLang="en-US" sz="1000">
              <a:latin typeface="Times New Roman" charset="0"/>
              <a:cs typeface="Times New Roman" charset="0"/>
            </a:endParaRPr>
          </a:p>
        </p:txBody>
      </p:sp>
      <p:sp>
        <p:nvSpPr>
          <p:cNvPr id="26" name="Text Box 21"/>
          <p:cNvSpPr txBox="1">
            <a:spLocks noChangeArrowheads="1"/>
          </p:cNvSpPr>
          <p:nvPr/>
        </p:nvSpPr>
        <p:spPr bwMode="auto">
          <a:xfrm>
            <a:off x="2015618" y="6154521"/>
            <a:ext cx="9493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9pPr>
          </a:lstStyle>
          <a:p>
            <a:pPr eaLnBrk="1" hangingPunct="1"/>
            <a:r>
              <a:rPr lang="en-US" sz="1000">
                <a:latin typeface="Times New Roman" charset="0"/>
                <a:cs typeface="Times New Roman" charset="0"/>
              </a:rPr>
              <a:t>Grid_V2</a:t>
            </a:r>
            <a:endParaRPr lang="zh-CN" altLang="en-US" sz="1000">
              <a:latin typeface="Times New Roman" charset="0"/>
              <a:cs typeface="Times New Roman" charset="0"/>
            </a:endParaRPr>
          </a:p>
        </p:txBody>
      </p:sp>
      <p:sp>
        <p:nvSpPr>
          <p:cNvPr id="27" name="Rectangle 50"/>
          <p:cNvSpPr>
            <a:spLocks noChangeArrowheads="1"/>
          </p:cNvSpPr>
          <p:nvPr/>
        </p:nvSpPr>
        <p:spPr bwMode="auto">
          <a:xfrm>
            <a:off x="1991806" y="5794158"/>
            <a:ext cx="274637" cy="244475"/>
          </a:xfrm>
          <a:prstGeom prst="rect">
            <a:avLst/>
          </a:prstGeom>
          <a:noFill/>
          <a:ln w="28575" cmpd="sng">
            <a:solidFill>
              <a:srgbClr val="FF0000"/>
            </a:solidFill>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Rectangle 53"/>
          <p:cNvSpPr>
            <a:spLocks noChangeArrowheads="1"/>
          </p:cNvSpPr>
          <p:nvPr/>
        </p:nvSpPr>
        <p:spPr bwMode="auto">
          <a:xfrm>
            <a:off x="767843" y="4859121"/>
            <a:ext cx="207963" cy="503237"/>
          </a:xfrm>
          <a:prstGeom prst="rect">
            <a:avLst/>
          </a:prstGeom>
          <a:noFill/>
          <a:ln w="28575" cmpd="sng">
            <a:solidFill>
              <a:srgbClr val="5F8804"/>
            </a:solidFill>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Rectangle 69"/>
          <p:cNvSpPr>
            <a:spLocks noChangeArrowheads="1"/>
          </p:cNvSpPr>
          <p:nvPr/>
        </p:nvSpPr>
        <p:spPr bwMode="auto">
          <a:xfrm>
            <a:off x="2383918" y="4874996"/>
            <a:ext cx="207963" cy="503237"/>
          </a:xfrm>
          <a:prstGeom prst="rect">
            <a:avLst/>
          </a:prstGeom>
          <a:noFill/>
          <a:ln w="28575" cmpd="sng">
            <a:solidFill>
              <a:srgbClr val="5F8804"/>
            </a:solidFill>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Rectangle 50"/>
          <p:cNvSpPr>
            <a:spLocks noChangeArrowheads="1"/>
          </p:cNvSpPr>
          <p:nvPr/>
        </p:nvSpPr>
        <p:spPr bwMode="auto">
          <a:xfrm>
            <a:off x="386843" y="5794158"/>
            <a:ext cx="274638" cy="244475"/>
          </a:xfrm>
          <a:prstGeom prst="rect">
            <a:avLst/>
          </a:prstGeom>
          <a:noFill/>
          <a:ln w="28575" cmpd="sng">
            <a:solidFill>
              <a:srgbClr val="FF0000"/>
            </a:solidFill>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Picture 5" descr="Detroit_sanv2.pdf"/>
          <p:cNvSpPr>
            <a:spLocks noChangeAspect="1" noChangeArrowheads="1"/>
          </p:cNvSpPr>
          <p:nvPr/>
        </p:nvSpPr>
        <p:spPr bwMode="auto">
          <a:xfrm>
            <a:off x="6418263" y="4933950"/>
            <a:ext cx="771525"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2" name="Picture 3" descr="western_basin_sanv1.pdf"/>
          <p:cNvPicPr>
            <a:picLocks noChangeAspect="1" noChangeArrowheads="1"/>
          </p:cNvPicPr>
          <p:nvPr/>
        </p:nvPicPr>
        <p:blipFill>
          <a:blip r:embed="rId5" cstate="print">
            <a:extLst>
              <a:ext uri="{28A0092B-C50C-407E-A947-70E740481C1C}">
                <a14:useLocalDpi xmlns:a14="http://schemas.microsoft.com/office/drawing/2010/main"/>
              </a:ext>
            </a:extLst>
          </a:blip>
          <a:srcRect l="24490" t="25330" r="23560" b="25807"/>
          <a:stretch>
            <a:fillRect/>
          </a:stretch>
        </p:blipFill>
        <p:spPr bwMode="auto">
          <a:xfrm>
            <a:off x="207456" y="4776571"/>
            <a:ext cx="1654175"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 descr="western_basin_sanv2.pdf"/>
          <p:cNvPicPr>
            <a:picLocks noChangeAspect="1" noChangeArrowheads="1"/>
          </p:cNvPicPr>
          <p:nvPr/>
        </p:nvPicPr>
        <p:blipFill>
          <a:blip r:embed="rId6" cstate="print">
            <a:extLst>
              <a:ext uri="{28A0092B-C50C-407E-A947-70E740481C1C}">
                <a14:useLocalDpi xmlns:a14="http://schemas.microsoft.com/office/drawing/2010/main"/>
              </a:ext>
            </a:extLst>
          </a:blip>
          <a:srcRect l="24335" t="25687" r="23869" b="26164"/>
          <a:stretch>
            <a:fillRect/>
          </a:stretch>
        </p:blipFill>
        <p:spPr bwMode="auto">
          <a:xfrm>
            <a:off x="1806068" y="4805939"/>
            <a:ext cx="1643063"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94756" y="3995978"/>
            <a:ext cx="3908893" cy="307777"/>
          </a:xfrm>
          <a:prstGeom prst="rect">
            <a:avLst/>
          </a:prstGeom>
          <a:noFill/>
        </p:spPr>
        <p:txBody>
          <a:bodyPr wrap="square" rtlCol="0">
            <a:spAutoFit/>
          </a:bodyPr>
          <a:lstStyle/>
          <a:p>
            <a:r>
              <a:rPr lang="en-US" sz="1400" b="1" dirty="0" smtClean="0">
                <a:latin typeface="Times New Roman"/>
                <a:cs typeface="Times New Roman"/>
              </a:rPr>
              <a:t>Influence </a:t>
            </a:r>
            <a:r>
              <a:rPr lang="en-US" sz="1400" b="1" dirty="0">
                <a:latin typeface="Times New Roman"/>
                <a:cs typeface="Times New Roman"/>
              </a:rPr>
              <a:t>of Horizontal Grid </a:t>
            </a:r>
            <a:r>
              <a:rPr lang="en-US" sz="1400" b="1" dirty="0" smtClean="0">
                <a:latin typeface="Times New Roman"/>
                <a:cs typeface="Times New Roman"/>
              </a:rPr>
              <a:t>Resolution</a:t>
            </a:r>
            <a:endParaRPr lang="en-US" sz="1400" b="1" dirty="0">
              <a:latin typeface="Times New Roman"/>
              <a:cs typeface="Times New Roman"/>
            </a:endParaRPr>
          </a:p>
        </p:txBody>
      </p:sp>
      <p:sp>
        <p:nvSpPr>
          <p:cNvPr id="9" name="Rectangle 8"/>
          <p:cNvSpPr/>
          <p:nvPr/>
        </p:nvSpPr>
        <p:spPr>
          <a:xfrm>
            <a:off x="4652211" y="1048845"/>
            <a:ext cx="4097420" cy="1938992"/>
          </a:xfrm>
          <a:prstGeom prst="rect">
            <a:avLst/>
          </a:prstGeom>
        </p:spPr>
        <p:txBody>
          <a:bodyPr wrap="square">
            <a:spAutoFit/>
          </a:bodyPr>
          <a:lstStyle/>
          <a:p>
            <a:pPr marL="285750" indent="-285750" algn="just">
              <a:spcAft>
                <a:spcPts val="600"/>
              </a:spcAft>
              <a:buFont typeface="Wingdings" charset="0"/>
              <a:buChar char="ü"/>
            </a:pPr>
            <a:r>
              <a:rPr lang="en-US" sz="1000" dirty="0" smtClean="0">
                <a:solidFill>
                  <a:srgbClr val="000000"/>
                </a:solidFill>
                <a:latin typeface="Arial"/>
                <a:ea typeface="MS PGothic" charset="0"/>
                <a:cs typeface="Arial"/>
                <a:sym typeface="Times New Roman" charset="0"/>
              </a:rPr>
              <a:t>Wave dynamics in Lake Erie could be well reproduced with FVCOM-</a:t>
            </a:r>
            <a:r>
              <a:rPr lang="en-US" sz="1000" dirty="0">
                <a:solidFill>
                  <a:srgbClr val="000000"/>
                </a:solidFill>
                <a:latin typeface="Arial"/>
                <a:ea typeface="MS PGothic" charset="0"/>
                <a:cs typeface="Arial"/>
                <a:sym typeface="Times New Roman" charset="0"/>
              </a:rPr>
              <a:t>SWAVE. </a:t>
            </a:r>
            <a:r>
              <a:rPr lang="en-US" sz="1000" dirty="0">
                <a:solidFill>
                  <a:srgbClr val="000000"/>
                </a:solidFill>
                <a:latin typeface="Arial"/>
                <a:ea typeface="MS PGothic" charset="0"/>
                <a:cs typeface="Arial"/>
              </a:rPr>
              <a:t>Simulated </a:t>
            </a:r>
            <a:r>
              <a:rPr lang="en-US" sz="1000" dirty="0" smtClean="0">
                <a:solidFill>
                  <a:srgbClr val="000000"/>
                </a:solidFill>
                <a:latin typeface="Arial"/>
                <a:ea typeface="MS PGothic" charset="0"/>
                <a:cs typeface="Arial"/>
              </a:rPr>
              <a:t>SWH </a:t>
            </a:r>
            <a:r>
              <a:rPr lang="en-US" sz="1000" dirty="0">
                <a:solidFill>
                  <a:srgbClr val="000000"/>
                </a:solidFill>
                <a:latin typeface="Arial"/>
                <a:ea typeface="MS PGothic" charset="0"/>
                <a:cs typeface="Arial"/>
              </a:rPr>
              <a:t>reasonably consisted with the observational data, with mean RMSE of 0.16 m and R of 85 % with field data at four observational </a:t>
            </a:r>
            <a:r>
              <a:rPr lang="en-US" sz="1000" dirty="0" smtClean="0">
                <a:solidFill>
                  <a:srgbClr val="000000"/>
                </a:solidFill>
                <a:latin typeface="Arial"/>
                <a:ea typeface="MS PGothic" charset="0"/>
                <a:cs typeface="Arial"/>
              </a:rPr>
              <a:t>stations.</a:t>
            </a:r>
            <a:endParaRPr lang="en-US" sz="1000" dirty="0">
              <a:solidFill>
                <a:srgbClr val="000000"/>
              </a:solidFill>
              <a:latin typeface="Arial"/>
              <a:ea typeface="MS PGothic" charset="0"/>
              <a:cs typeface="Arial"/>
              <a:sym typeface="Times New Roman" charset="0"/>
            </a:endParaRPr>
          </a:p>
          <a:p>
            <a:pPr marL="285750" indent="-285750" algn="just">
              <a:spcAft>
                <a:spcPts val="600"/>
              </a:spcAft>
              <a:buFont typeface="Wingdings" charset="0"/>
              <a:buChar char="ü"/>
            </a:pPr>
            <a:r>
              <a:rPr lang="en-US" sz="1000" dirty="0" smtClean="0">
                <a:solidFill>
                  <a:srgbClr val="000000"/>
                </a:solidFill>
                <a:latin typeface="Arial"/>
                <a:ea typeface="MS PGothic" charset="0"/>
                <a:cs typeface="Arial"/>
                <a:sym typeface="Times New Roman" charset="0"/>
              </a:rPr>
              <a:t>Models with different horizontal grid resolution </a:t>
            </a:r>
            <a:r>
              <a:rPr lang="en-US" sz="1000" dirty="0">
                <a:solidFill>
                  <a:srgbClr val="000000"/>
                </a:solidFill>
                <a:latin typeface="Arial"/>
                <a:ea typeface="MS PGothic" charset="0"/>
                <a:cs typeface="Arial"/>
                <a:sym typeface="Times New Roman" charset="0"/>
              </a:rPr>
              <a:t>have similar performance in reproducing </a:t>
            </a:r>
            <a:r>
              <a:rPr lang="en-US" sz="1000" dirty="0" smtClean="0">
                <a:solidFill>
                  <a:srgbClr val="000000"/>
                </a:solidFill>
                <a:latin typeface="Arial"/>
                <a:ea typeface="MS PGothic" charset="0"/>
                <a:cs typeface="Arial"/>
                <a:sym typeface="Times New Roman" charset="0"/>
              </a:rPr>
              <a:t>surface </a:t>
            </a:r>
            <a:r>
              <a:rPr lang="en-US" sz="1000" dirty="0">
                <a:solidFill>
                  <a:srgbClr val="000000"/>
                </a:solidFill>
                <a:latin typeface="Arial"/>
                <a:ea typeface="MS PGothic" charset="0"/>
                <a:cs typeface="Arial"/>
                <a:sym typeface="Times New Roman" charset="0"/>
              </a:rPr>
              <a:t>gravity waves in the </a:t>
            </a:r>
            <a:r>
              <a:rPr lang="en-US" sz="1000" dirty="0" smtClean="0">
                <a:solidFill>
                  <a:srgbClr val="000000"/>
                </a:solidFill>
                <a:latin typeface="Arial"/>
                <a:ea typeface="MS PGothic" charset="0"/>
                <a:cs typeface="Arial"/>
                <a:sym typeface="Times New Roman" charset="0"/>
              </a:rPr>
              <a:t>open lake.</a:t>
            </a:r>
            <a:endParaRPr lang="en-US" sz="1000" dirty="0">
              <a:solidFill>
                <a:srgbClr val="000000"/>
              </a:solidFill>
              <a:latin typeface="Arial"/>
              <a:ea typeface="MS PGothic" charset="0"/>
              <a:cs typeface="Arial"/>
              <a:sym typeface="Times New Roman" charset="0"/>
            </a:endParaRPr>
          </a:p>
          <a:p>
            <a:pPr marL="285750" indent="-285750" algn="just">
              <a:spcAft>
                <a:spcPts val="600"/>
              </a:spcAft>
              <a:buFont typeface="Wingdings" charset="0"/>
              <a:buChar char="ü"/>
            </a:pPr>
            <a:r>
              <a:rPr lang="en-US" sz="1000" dirty="0" smtClean="0">
                <a:latin typeface="Arial"/>
                <a:cs typeface="Arial"/>
              </a:rPr>
              <a:t>There </a:t>
            </a:r>
            <a:r>
              <a:rPr lang="en-US" sz="1000" dirty="0">
                <a:latin typeface="Arial"/>
                <a:cs typeface="Arial"/>
              </a:rPr>
              <a:t>is consistent bias in simulated </a:t>
            </a:r>
            <a:r>
              <a:rPr lang="en-US" sz="1000" dirty="0" smtClean="0">
                <a:latin typeface="Arial"/>
                <a:cs typeface="Arial"/>
              </a:rPr>
              <a:t>SWH </a:t>
            </a:r>
            <a:r>
              <a:rPr lang="en-US" sz="1000" dirty="0">
                <a:latin typeface="Arial"/>
                <a:cs typeface="Arial"/>
              </a:rPr>
              <a:t>with different horizontal grids within 2 km offshore. These differences were at the order of 0.1 m, and could also be depicted in the open lake (about 40 km offshore) during episodic storm events. </a:t>
            </a:r>
            <a:endParaRPr lang="en-US" sz="1000" dirty="0">
              <a:solidFill>
                <a:srgbClr val="000000"/>
              </a:solidFill>
              <a:latin typeface="Arial"/>
              <a:ea typeface="MS PGothic" charset="0"/>
              <a:cs typeface="Arial"/>
              <a:sym typeface="Times New Roman" charset="0"/>
            </a:endParaRPr>
          </a:p>
        </p:txBody>
      </p:sp>
      <p:sp>
        <p:nvSpPr>
          <p:cNvPr id="34" name="Rectangle 33"/>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652646" y="540612"/>
            <a:ext cx="8246943" cy="523220"/>
          </a:xfrm>
          <a:prstGeom prst="rect">
            <a:avLst/>
          </a:prstGeom>
          <a:noFill/>
        </p:spPr>
        <p:txBody>
          <a:bodyPr wrap="square" rtlCol="0">
            <a:spAutoFit/>
          </a:bodyPr>
          <a:lstStyle/>
          <a:p>
            <a:r>
              <a:rPr lang="en-US" sz="2800" dirty="0">
                <a:latin typeface="Charcoal CY"/>
                <a:cs typeface="Charcoal CY"/>
              </a:rPr>
              <a:t>3. Wave Simulation </a:t>
            </a:r>
            <a:r>
              <a:rPr lang="en-US" sz="2800" dirty="0" smtClean="0">
                <a:latin typeface="Charcoal CY"/>
                <a:cs typeface="Charcoal CY"/>
              </a:rPr>
              <a:t>(Lake Erie)</a:t>
            </a:r>
            <a:endParaRPr lang="en-US" sz="2800" dirty="0">
              <a:latin typeface="Charcoal CY"/>
              <a:cs typeface="Charcoal CY"/>
            </a:endParaRPr>
          </a:p>
        </p:txBody>
      </p:sp>
    </p:spTree>
    <p:extLst>
      <p:ext uri="{BB962C8B-B14F-4D97-AF65-F5344CB8AC3E}">
        <p14:creationId xmlns:p14="http://schemas.microsoft.com/office/powerpoint/2010/main" val="361463725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cstate="print">
            <a:extLst>
              <a:ext uri="{28A0092B-C50C-407E-A947-70E740481C1C}">
                <a14:useLocalDpi xmlns:a14="http://schemas.microsoft.com/office/drawing/2010/main"/>
              </a:ext>
            </a:extLst>
          </a:blip>
          <a:srcRect/>
          <a:stretch>
            <a:fillRect/>
          </a:stretch>
        </p:blipFill>
        <p:spPr bwMode="auto">
          <a:xfrm>
            <a:off x="360501" y="1392038"/>
            <a:ext cx="4892098" cy="3378575"/>
          </a:xfrm>
          <a:prstGeom prst="rect">
            <a:avLst/>
          </a:prstGeom>
          <a:noFill/>
          <a:ln>
            <a:noFill/>
          </a:ln>
        </p:spPr>
      </p:pic>
      <p:sp>
        <p:nvSpPr>
          <p:cNvPr id="6" name="TextBox 5"/>
          <p:cNvSpPr txBox="1"/>
          <p:nvPr/>
        </p:nvSpPr>
        <p:spPr>
          <a:xfrm>
            <a:off x="824537" y="1240669"/>
            <a:ext cx="2243493" cy="292388"/>
          </a:xfrm>
          <a:prstGeom prst="rect">
            <a:avLst/>
          </a:prstGeom>
          <a:solidFill>
            <a:schemeClr val="bg1"/>
          </a:solidFill>
          <a:ln>
            <a:solidFill>
              <a:schemeClr val="tx1"/>
            </a:solidFill>
          </a:ln>
        </p:spPr>
        <p:txBody>
          <a:bodyPr wrap="square" rtlCol="0">
            <a:spAutoFit/>
          </a:bodyPr>
          <a:lstStyle/>
          <a:p>
            <a:r>
              <a:rPr lang="en-US" sz="1300" dirty="0" smtClean="0">
                <a:latin typeface="Times New Roman"/>
                <a:cs typeface="Times New Roman"/>
              </a:rPr>
              <a:t>WCI-WO: Water elevation</a:t>
            </a:r>
            <a:endParaRPr lang="en-US" sz="1300" dirty="0">
              <a:latin typeface="Times New Roman"/>
              <a:cs typeface="Times New Roman"/>
            </a:endParaRPr>
          </a:p>
        </p:txBody>
      </p:sp>
      <p:sp>
        <p:nvSpPr>
          <p:cNvPr id="7" name="TextBox 6"/>
          <p:cNvSpPr txBox="1"/>
          <p:nvPr/>
        </p:nvSpPr>
        <p:spPr>
          <a:xfrm>
            <a:off x="812241" y="2286950"/>
            <a:ext cx="2020628" cy="292388"/>
          </a:xfrm>
          <a:prstGeom prst="rect">
            <a:avLst/>
          </a:prstGeom>
          <a:solidFill>
            <a:schemeClr val="bg1"/>
          </a:solidFill>
          <a:ln>
            <a:solidFill>
              <a:schemeClr val="tx1"/>
            </a:solidFill>
          </a:ln>
        </p:spPr>
        <p:txBody>
          <a:bodyPr wrap="square" rtlCol="0">
            <a:spAutoFit/>
          </a:bodyPr>
          <a:lstStyle/>
          <a:p>
            <a:r>
              <a:rPr lang="en-US" sz="1300" dirty="0" smtClean="0">
                <a:latin typeface="Times New Roman"/>
                <a:cs typeface="Times New Roman"/>
              </a:rPr>
              <a:t>WO-NW: Water elevation</a:t>
            </a:r>
            <a:endParaRPr lang="en-US" sz="1300" dirty="0">
              <a:latin typeface="Times New Roman"/>
              <a:cs typeface="Times New Roman"/>
            </a:endParaRPr>
          </a:p>
        </p:txBody>
      </p:sp>
      <p:sp>
        <p:nvSpPr>
          <p:cNvPr id="8" name="TextBox 7"/>
          <p:cNvSpPr txBox="1"/>
          <p:nvPr/>
        </p:nvSpPr>
        <p:spPr>
          <a:xfrm>
            <a:off x="824537" y="3327996"/>
            <a:ext cx="2555936" cy="292388"/>
          </a:xfrm>
          <a:prstGeom prst="rect">
            <a:avLst/>
          </a:prstGeom>
          <a:solidFill>
            <a:schemeClr val="bg1"/>
          </a:solidFill>
          <a:ln>
            <a:solidFill>
              <a:schemeClr val="tx1"/>
            </a:solidFill>
          </a:ln>
        </p:spPr>
        <p:txBody>
          <a:bodyPr wrap="square" rtlCol="0">
            <a:spAutoFit/>
          </a:bodyPr>
          <a:lstStyle/>
          <a:p>
            <a:r>
              <a:rPr lang="en-US" sz="1300" dirty="0" smtClean="0">
                <a:latin typeface="Times New Roman"/>
                <a:cs typeface="Times New Roman"/>
              </a:rPr>
              <a:t>WCI-WO: Significant wave height</a:t>
            </a:r>
            <a:endParaRPr lang="en-US" sz="1300" dirty="0">
              <a:latin typeface="Times New Roman"/>
              <a:cs typeface="Times New Roman"/>
            </a:endParaRPr>
          </a:p>
        </p:txBody>
      </p:sp>
      <p:sp>
        <p:nvSpPr>
          <p:cNvPr id="10" name="Rectangle 9"/>
          <p:cNvSpPr/>
          <p:nvPr/>
        </p:nvSpPr>
        <p:spPr>
          <a:xfrm>
            <a:off x="360501" y="4761106"/>
            <a:ext cx="5093815" cy="400110"/>
          </a:xfrm>
          <a:prstGeom prst="rect">
            <a:avLst/>
          </a:prstGeom>
        </p:spPr>
        <p:txBody>
          <a:bodyPr wrap="square">
            <a:spAutoFit/>
          </a:bodyPr>
          <a:lstStyle/>
          <a:p>
            <a:r>
              <a:rPr lang="en-US" sz="1000" dirty="0">
                <a:latin typeface="Arial"/>
                <a:cs typeface="Arial"/>
              </a:rPr>
              <a:t>Bias </a:t>
            </a:r>
            <a:r>
              <a:rPr lang="en-US" sz="1000" dirty="0" smtClean="0">
                <a:latin typeface="Arial"/>
                <a:cs typeface="Arial"/>
              </a:rPr>
              <a:t>in simulated water </a:t>
            </a:r>
            <a:r>
              <a:rPr lang="en-US" sz="1000" dirty="0">
                <a:latin typeface="Arial"/>
                <a:cs typeface="Arial"/>
              </a:rPr>
              <a:t>elevation </a:t>
            </a:r>
            <a:r>
              <a:rPr lang="en-US" sz="1000" dirty="0" smtClean="0">
                <a:latin typeface="Arial"/>
                <a:cs typeface="Arial"/>
              </a:rPr>
              <a:t>and significant wave height under different wave conditions. </a:t>
            </a:r>
            <a:r>
              <a:rPr lang="en-US" sz="1000" dirty="0">
                <a:latin typeface="Arial"/>
                <a:cs typeface="Arial"/>
              </a:rPr>
              <a:t>Black lines denotes spatial averaged wind speed anomaly in unit m/s.</a:t>
            </a:r>
          </a:p>
        </p:txBody>
      </p:sp>
      <p:grpSp>
        <p:nvGrpSpPr>
          <p:cNvPr id="11" name="Group 22"/>
          <p:cNvGrpSpPr>
            <a:grpSpLocks/>
          </p:cNvGrpSpPr>
          <p:nvPr/>
        </p:nvGrpSpPr>
        <p:grpSpPr bwMode="auto">
          <a:xfrm>
            <a:off x="5554907" y="1290450"/>
            <a:ext cx="3746277" cy="1972884"/>
            <a:chOff x="0" y="0"/>
            <a:chExt cx="7654" cy="4035"/>
          </a:xfrm>
        </p:grpSpPr>
        <p:pic>
          <p:nvPicPr>
            <p:cNvPr id="12" name="Picture 40" descr="bath_gr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654" cy="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
          <p:nvSpPr>
            <p:cNvPr id="13" name="Text Box 41"/>
            <p:cNvSpPr>
              <a:spLocks noChangeArrowheads="1"/>
            </p:cNvSpPr>
            <p:nvPr/>
          </p:nvSpPr>
          <p:spPr bwMode="auto">
            <a:xfrm>
              <a:off x="640" y="568"/>
              <a:ext cx="1728" cy="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endParaRPr lang="en-US">
                <a:solidFill>
                  <a:srgbClr val="000000"/>
                </a:solidFill>
                <a:latin typeface="Times New Roman" charset="0"/>
                <a:sym typeface="Times New Roman" charset="0"/>
              </a:endParaRPr>
            </a:p>
          </p:txBody>
        </p:sp>
      </p:grpSp>
      <p:sp>
        <p:nvSpPr>
          <p:cNvPr id="14" name="TextBox 13"/>
          <p:cNvSpPr txBox="1"/>
          <p:nvPr/>
        </p:nvSpPr>
        <p:spPr>
          <a:xfrm>
            <a:off x="5454316" y="3836251"/>
            <a:ext cx="3361830" cy="2277546"/>
          </a:xfrm>
          <a:prstGeom prst="rect">
            <a:avLst/>
          </a:prstGeom>
          <a:noFill/>
        </p:spPr>
        <p:txBody>
          <a:bodyPr wrap="square" rtlCol="0">
            <a:spAutoFit/>
          </a:bodyPr>
          <a:lstStyle/>
          <a:p>
            <a:pPr marL="171450" indent="-171450" algn="just">
              <a:spcAft>
                <a:spcPts val="600"/>
              </a:spcAft>
              <a:buFont typeface="Wingdings" charset="2"/>
              <a:buChar char="ü"/>
            </a:pPr>
            <a:r>
              <a:rPr lang="en-US" sz="1100" dirty="0">
                <a:latin typeface="Arial"/>
                <a:cs typeface="Arial"/>
              </a:rPr>
              <a:t>When considering the effect of WCI, </a:t>
            </a:r>
            <a:r>
              <a:rPr lang="en-US" sz="1100" b="1" i="1" dirty="0" smtClean="0">
                <a:latin typeface="Arial"/>
                <a:cs typeface="Arial"/>
              </a:rPr>
              <a:t>SWH </a:t>
            </a:r>
            <a:r>
              <a:rPr lang="en-US" sz="1100" b="1" i="1" dirty="0">
                <a:latin typeface="Arial"/>
                <a:cs typeface="Arial"/>
              </a:rPr>
              <a:t>were magnified during </a:t>
            </a:r>
            <a:r>
              <a:rPr lang="en-US" sz="1100" b="1" i="1" dirty="0" smtClean="0">
                <a:latin typeface="Arial"/>
                <a:cs typeface="Arial"/>
              </a:rPr>
              <a:t>storms</a:t>
            </a:r>
            <a:r>
              <a:rPr lang="en-US" sz="1100" dirty="0" smtClean="0">
                <a:latin typeface="Arial"/>
                <a:cs typeface="Arial"/>
              </a:rPr>
              <a:t>. </a:t>
            </a:r>
            <a:r>
              <a:rPr lang="en-US" sz="1100" dirty="0">
                <a:latin typeface="Arial"/>
                <a:cs typeface="Arial"/>
              </a:rPr>
              <a:t>These differences have a mean value of 0.02 m within 1 km offshore, and of 0.003 m in the open lake. </a:t>
            </a:r>
            <a:endParaRPr lang="en-US" sz="1100" dirty="0" smtClean="0">
              <a:latin typeface="Arial"/>
              <a:cs typeface="Arial"/>
            </a:endParaRPr>
          </a:p>
          <a:p>
            <a:pPr marL="171450" indent="-171450" algn="just">
              <a:spcAft>
                <a:spcPts val="600"/>
              </a:spcAft>
              <a:buFont typeface="Wingdings" charset="2"/>
              <a:buChar char="ü"/>
            </a:pPr>
            <a:r>
              <a:rPr lang="en-US" sz="1100" dirty="0">
                <a:latin typeface="Arial"/>
                <a:cs typeface="Arial"/>
              </a:rPr>
              <a:t>The differences in the simulated </a:t>
            </a:r>
            <a:r>
              <a:rPr lang="en-US" sz="1100" b="1" i="1" dirty="0" smtClean="0">
                <a:latin typeface="Arial"/>
                <a:cs typeface="Arial"/>
              </a:rPr>
              <a:t>SWH</a:t>
            </a:r>
            <a:r>
              <a:rPr lang="en-US" sz="1100" dirty="0" smtClean="0">
                <a:latin typeface="Arial"/>
                <a:cs typeface="Arial"/>
              </a:rPr>
              <a:t> </a:t>
            </a:r>
            <a:r>
              <a:rPr lang="en-US" sz="1100" dirty="0">
                <a:latin typeface="Arial"/>
                <a:cs typeface="Arial"/>
              </a:rPr>
              <a:t>induced by WCI </a:t>
            </a:r>
            <a:r>
              <a:rPr lang="en-US" sz="1100" b="1" i="1" dirty="0">
                <a:latin typeface="Arial"/>
                <a:cs typeface="Arial"/>
              </a:rPr>
              <a:t>could reach to 2 m within the CBL </a:t>
            </a:r>
            <a:r>
              <a:rPr lang="en-US" sz="1100" dirty="0">
                <a:latin typeface="Arial"/>
                <a:cs typeface="Arial"/>
              </a:rPr>
              <a:t>(~ day 125), and </a:t>
            </a:r>
            <a:r>
              <a:rPr lang="en-US" sz="1100" b="1" i="1" dirty="0">
                <a:latin typeface="Arial"/>
                <a:cs typeface="Arial"/>
              </a:rPr>
              <a:t>could move into the open lake </a:t>
            </a:r>
            <a:r>
              <a:rPr lang="en-US" sz="1100" dirty="0">
                <a:latin typeface="Arial"/>
                <a:cs typeface="Arial"/>
              </a:rPr>
              <a:t>during episodic </a:t>
            </a:r>
            <a:r>
              <a:rPr lang="en-US" sz="1100" dirty="0" smtClean="0">
                <a:latin typeface="Arial"/>
                <a:cs typeface="Arial"/>
              </a:rPr>
              <a:t>events.</a:t>
            </a:r>
            <a:endParaRPr lang="en-US" sz="1100" dirty="0">
              <a:latin typeface="Arial"/>
              <a:cs typeface="Arial"/>
            </a:endParaRPr>
          </a:p>
          <a:p>
            <a:pPr marL="171450" indent="-171450" algn="just">
              <a:spcAft>
                <a:spcPts val="600"/>
              </a:spcAft>
              <a:buFont typeface="Wingdings" charset="2"/>
              <a:buChar char="ü"/>
            </a:pPr>
            <a:r>
              <a:rPr lang="en-US" sz="1100" dirty="0" smtClean="0">
                <a:latin typeface="Arial"/>
                <a:cs typeface="Arial"/>
              </a:rPr>
              <a:t>Compared </a:t>
            </a:r>
            <a:r>
              <a:rPr lang="en-US" sz="1100" dirty="0">
                <a:latin typeface="Arial"/>
                <a:cs typeface="Arial"/>
              </a:rPr>
              <a:t>to the influence of wave on the </a:t>
            </a:r>
            <a:r>
              <a:rPr lang="en-US" sz="1100" b="1" i="1" dirty="0">
                <a:latin typeface="Arial"/>
                <a:cs typeface="Arial"/>
              </a:rPr>
              <a:t>water elevation</a:t>
            </a:r>
            <a:r>
              <a:rPr lang="en-US" sz="1100" dirty="0">
                <a:latin typeface="Arial"/>
                <a:cs typeface="Arial"/>
              </a:rPr>
              <a:t>, that </a:t>
            </a:r>
            <a:r>
              <a:rPr lang="en-US" sz="1100" b="1" i="1" dirty="0">
                <a:latin typeface="Arial"/>
                <a:cs typeface="Arial"/>
              </a:rPr>
              <a:t>induced by WCI was more significant</a:t>
            </a:r>
            <a:r>
              <a:rPr lang="en-US" sz="1100" dirty="0">
                <a:latin typeface="Arial"/>
                <a:cs typeface="Arial"/>
              </a:rPr>
              <a:t>, with mean values of 0.08 m in the CBL and of 0.04 m in the open </a:t>
            </a:r>
            <a:r>
              <a:rPr lang="en-US" sz="1100" dirty="0" smtClean="0">
                <a:latin typeface="Arial"/>
                <a:cs typeface="Arial"/>
              </a:rPr>
              <a:t>lake. </a:t>
            </a:r>
            <a:endParaRPr lang="en-US" sz="1100" b="1" dirty="0">
              <a:latin typeface="Arial"/>
              <a:cs typeface="Arial"/>
            </a:endParaRPr>
          </a:p>
        </p:txBody>
      </p:sp>
      <p:sp>
        <p:nvSpPr>
          <p:cNvPr id="16" name="TextBox 15"/>
          <p:cNvSpPr txBox="1"/>
          <p:nvPr/>
        </p:nvSpPr>
        <p:spPr>
          <a:xfrm>
            <a:off x="5975684" y="3316813"/>
            <a:ext cx="2954421" cy="276999"/>
          </a:xfrm>
          <a:prstGeom prst="rect">
            <a:avLst/>
          </a:prstGeom>
          <a:noFill/>
        </p:spPr>
        <p:txBody>
          <a:bodyPr wrap="square" rtlCol="0">
            <a:spAutoFit/>
          </a:bodyPr>
          <a:lstStyle/>
          <a:p>
            <a:r>
              <a:rPr lang="en-US" sz="1200" dirty="0" smtClean="0">
                <a:latin typeface="Times New Roman"/>
                <a:cs typeface="Times New Roman"/>
              </a:rPr>
              <a:t>Model grid and bathymetry in Lake Erie.</a:t>
            </a:r>
            <a:endParaRPr lang="en-US" sz="1200" dirty="0">
              <a:latin typeface="Times New Roman"/>
              <a:cs typeface="Times New Roman"/>
            </a:endParaRPr>
          </a:p>
        </p:txBody>
      </p:sp>
      <p:graphicFrame>
        <p:nvGraphicFramePr>
          <p:cNvPr id="18" name="Table 17"/>
          <p:cNvGraphicFramePr>
            <a:graphicFrameLocks noGrp="1"/>
          </p:cNvGraphicFramePr>
          <p:nvPr>
            <p:extLst>
              <p:ext uri="{D42A27DB-BD31-4B8C-83A1-F6EECF244321}">
                <p14:modId xmlns:p14="http://schemas.microsoft.com/office/powerpoint/2010/main" val="2120453211"/>
              </p:ext>
            </p:extLst>
          </p:nvPr>
        </p:nvGraphicFramePr>
        <p:xfrm>
          <a:off x="1091509" y="5259047"/>
          <a:ext cx="3146281" cy="1476046"/>
        </p:xfrm>
        <a:graphic>
          <a:graphicData uri="http://schemas.openxmlformats.org/drawingml/2006/table">
            <a:tbl>
              <a:tblPr firstRow="1" bandRow="1">
                <a:tableStyleId>{5C22544A-7EE6-4342-B048-85BDC9FD1C3A}</a:tableStyleId>
              </a:tblPr>
              <a:tblGrid>
                <a:gridCol w="898937"/>
                <a:gridCol w="1167371"/>
                <a:gridCol w="1079973"/>
              </a:tblGrid>
              <a:tr h="321168">
                <a:tc>
                  <a:txBody>
                    <a:bodyPr/>
                    <a:lstStyle/>
                    <a:p>
                      <a:r>
                        <a:rPr lang="en-US" sz="1200" dirty="0" smtClean="0">
                          <a:solidFill>
                            <a:schemeClr val="tx1"/>
                          </a:solidFill>
                          <a:latin typeface="Times New Roman"/>
                          <a:cs typeface="Times New Roman"/>
                        </a:rPr>
                        <a:t>Case Name</a:t>
                      </a:r>
                      <a:endParaRPr lang="en-US" sz="1200" dirty="0">
                        <a:solidFill>
                          <a:schemeClr val="tx1"/>
                        </a:solidFill>
                        <a:latin typeface="Times New Roman"/>
                        <a:cs typeface="Times New Roman"/>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200" dirty="0" smtClean="0">
                          <a:solidFill>
                            <a:schemeClr val="tx1"/>
                          </a:solidFill>
                          <a:latin typeface="Times New Roman"/>
                          <a:cs typeface="Times New Roman"/>
                        </a:rPr>
                        <a:t>Wave Dynamics</a:t>
                      </a:r>
                      <a:endParaRPr lang="en-US" sz="1200" dirty="0">
                        <a:solidFill>
                          <a:schemeClr val="tx1"/>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200" dirty="0" smtClean="0">
                          <a:solidFill>
                            <a:schemeClr val="tx1"/>
                          </a:solidFill>
                          <a:latin typeface="Times New Roman"/>
                          <a:cs typeface="Times New Roman"/>
                        </a:rPr>
                        <a:t>WCI Processes</a:t>
                      </a:r>
                      <a:endParaRPr lang="en-US" sz="1200" dirty="0">
                        <a:solidFill>
                          <a:schemeClr val="tx1"/>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21168">
                <a:tc>
                  <a:txBody>
                    <a:bodyPr/>
                    <a:lstStyle/>
                    <a:p>
                      <a:r>
                        <a:rPr lang="en-US" sz="1200" dirty="0" smtClean="0">
                          <a:solidFill>
                            <a:schemeClr val="tx1"/>
                          </a:solidFill>
                          <a:latin typeface="Times New Roman"/>
                          <a:cs typeface="Times New Roman"/>
                        </a:rPr>
                        <a:t>NW</a:t>
                      </a:r>
                      <a:endParaRPr lang="en-US" sz="1200" dirty="0">
                        <a:solidFill>
                          <a:schemeClr val="tx1"/>
                        </a:solidFill>
                        <a:latin typeface="Times New Roman"/>
                        <a:cs typeface="Times New Roman"/>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200" dirty="0" smtClean="0">
                          <a:solidFill>
                            <a:schemeClr val="tx1"/>
                          </a:solidFill>
                          <a:latin typeface="Times New Roman"/>
                          <a:cs typeface="Times New Roman"/>
                        </a:rPr>
                        <a:t>No</a:t>
                      </a:r>
                      <a:endParaRPr lang="en-US" sz="1200" dirty="0">
                        <a:solidFill>
                          <a:schemeClr val="tx1"/>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200" dirty="0" smtClean="0">
                          <a:solidFill>
                            <a:schemeClr val="tx1"/>
                          </a:solidFill>
                          <a:latin typeface="Times New Roman"/>
                          <a:cs typeface="Times New Roman"/>
                        </a:rPr>
                        <a:t>No</a:t>
                      </a:r>
                      <a:endParaRPr lang="en-US" sz="1200" dirty="0">
                        <a:solidFill>
                          <a:schemeClr val="tx1"/>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76510">
                <a:tc>
                  <a:txBody>
                    <a:bodyPr/>
                    <a:lstStyle/>
                    <a:p>
                      <a:r>
                        <a:rPr lang="en-US" sz="1200" dirty="0" smtClean="0">
                          <a:solidFill>
                            <a:schemeClr val="tx1"/>
                          </a:solidFill>
                          <a:latin typeface="Times New Roman"/>
                          <a:cs typeface="Times New Roman"/>
                        </a:rPr>
                        <a:t>WO</a:t>
                      </a:r>
                      <a:endParaRPr lang="en-US" sz="1200" dirty="0">
                        <a:solidFill>
                          <a:schemeClr val="tx1"/>
                        </a:solidFill>
                        <a:latin typeface="Times New Roman"/>
                        <a:cs typeface="Times New Roman"/>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200" dirty="0" smtClean="0">
                          <a:solidFill>
                            <a:schemeClr val="tx1"/>
                          </a:solidFill>
                          <a:latin typeface="Times New Roman"/>
                          <a:cs typeface="Times New Roman"/>
                        </a:rPr>
                        <a:t>Yes</a:t>
                      </a:r>
                      <a:endParaRPr lang="en-US" sz="1200" dirty="0">
                        <a:solidFill>
                          <a:schemeClr val="tx1"/>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200" dirty="0" smtClean="0">
                          <a:solidFill>
                            <a:schemeClr val="tx1"/>
                          </a:solidFill>
                          <a:latin typeface="Times New Roman"/>
                          <a:cs typeface="Times New Roman"/>
                        </a:rPr>
                        <a:t>No</a:t>
                      </a:r>
                      <a:endParaRPr lang="en-US" sz="1200" dirty="0">
                        <a:solidFill>
                          <a:schemeClr val="tx1"/>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21168">
                <a:tc>
                  <a:txBody>
                    <a:bodyPr/>
                    <a:lstStyle/>
                    <a:p>
                      <a:r>
                        <a:rPr lang="en-US" sz="1200" dirty="0" smtClean="0">
                          <a:solidFill>
                            <a:schemeClr val="tx1"/>
                          </a:solidFill>
                          <a:latin typeface="Times New Roman"/>
                          <a:cs typeface="Times New Roman"/>
                        </a:rPr>
                        <a:t>WCI</a:t>
                      </a:r>
                      <a:endParaRPr lang="en-US" sz="1200" dirty="0">
                        <a:solidFill>
                          <a:schemeClr val="tx1"/>
                        </a:solidFill>
                        <a:latin typeface="Times New Roman"/>
                        <a:cs typeface="Times New Roman"/>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200" dirty="0" smtClean="0">
                          <a:solidFill>
                            <a:schemeClr val="tx1"/>
                          </a:solidFill>
                          <a:latin typeface="Times New Roman"/>
                          <a:cs typeface="Times New Roman"/>
                        </a:rPr>
                        <a:t>Yes</a:t>
                      </a:r>
                      <a:endParaRPr lang="en-US" sz="1200" dirty="0">
                        <a:solidFill>
                          <a:schemeClr val="tx1"/>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200" dirty="0" smtClean="0">
                          <a:solidFill>
                            <a:schemeClr val="tx1"/>
                          </a:solidFill>
                          <a:latin typeface="Times New Roman"/>
                          <a:cs typeface="Times New Roman"/>
                        </a:rPr>
                        <a:t>Yes</a:t>
                      </a:r>
                      <a:endParaRPr lang="en-US" sz="1200" dirty="0">
                        <a:solidFill>
                          <a:schemeClr val="tx1"/>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noFill/>
                  </a:tcPr>
                </a:tc>
              </a:tr>
            </a:tbl>
          </a:graphicData>
        </a:graphic>
      </p:graphicFrame>
      <p:sp>
        <p:nvSpPr>
          <p:cNvPr id="15" name="Rectangle 14"/>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52646" y="540612"/>
            <a:ext cx="8404768" cy="523220"/>
          </a:xfrm>
          <a:prstGeom prst="rect">
            <a:avLst/>
          </a:prstGeom>
          <a:noFill/>
        </p:spPr>
        <p:txBody>
          <a:bodyPr wrap="square" rtlCol="0">
            <a:spAutoFit/>
          </a:bodyPr>
          <a:lstStyle/>
          <a:p>
            <a:r>
              <a:rPr lang="en-US" sz="2800" dirty="0" smtClean="0">
                <a:latin typeface="Charcoal CY"/>
                <a:cs typeface="Charcoal CY"/>
              </a:rPr>
              <a:t>4. </a:t>
            </a:r>
            <a:r>
              <a:rPr lang="en-US" sz="1900" dirty="0">
                <a:latin typeface="Charcoal CY"/>
                <a:cs typeface="Charcoal CY"/>
              </a:rPr>
              <a:t>Impact on Water Elevation </a:t>
            </a:r>
            <a:r>
              <a:rPr lang="en-US" sz="1900" dirty="0" smtClean="0">
                <a:latin typeface="Charcoal CY"/>
                <a:cs typeface="Charcoal CY"/>
              </a:rPr>
              <a:t>(</a:t>
            </a:r>
            <a:r>
              <a:rPr lang="en-US" sz="1900" dirty="0">
                <a:latin typeface="Charcoal CY"/>
                <a:cs typeface="Charcoal CY"/>
              </a:rPr>
              <a:t>Lake Erie</a:t>
            </a:r>
            <a:r>
              <a:rPr lang="en-US" sz="1900" dirty="0" smtClean="0">
                <a:latin typeface="Charcoal CY"/>
                <a:cs typeface="Charcoal CY"/>
              </a:rPr>
              <a:t>)</a:t>
            </a:r>
            <a:endParaRPr lang="en-US" sz="1900" dirty="0">
              <a:latin typeface="Charcoal CY"/>
              <a:cs typeface="Charcoal CY"/>
            </a:endParaRPr>
          </a:p>
        </p:txBody>
      </p:sp>
      <p:sp>
        <p:nvSpPr>
          <p:cNvPr id="19" name="Rectangle 18"/>
          <p:cNvSpPr/>
          <p:nvPr/>
        </p:nvSpPr>
        <p:spPr>
          <a:xfrm>
            <a:off x="5646653" y="610713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09759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765223" y="4542827"/>
            <a:ext cx="7849054" cy="1815882"/>
          </a:xfrm>
          <a:prstGeom prst="rect">
            <a:avLst/>
          </a:prstGeom>
          <a:noFill/>
        </p:spPr>
        <p:txBody>
          <a:bodyPr wrap="square" rtlCol="0">
            <a:spAutoFit/>
          </a:bodyPr>
          <a:lstStyle/>
          <a:p>
            <a:pPr lvl="0"/>
            <a:r>
              <a:rPr lang="en-US" sz="1400" dirty="0">
                <a:latin typeface="Arial"/>
                <a:cs typeface="Arial"/>
              </a:rPr>
              <a:t>The simulated water elevation by FVCOM matched the XTIDE predictions reasonably well </a:t>
            </a:r>
            <a:r>
              <a:rPr lang="en-US" sz="1400" dirty="0" smtClean="0">
                <a:latin typeface="Arial"/>
                <a:cs typeface="Arial"/>
              </a:rPr>
              <a:t>in MCBs. The </a:t>
            </a:r>
            <a:r>
              <a:rPr lang="en-US" sz="1400" dirty="0">
                <a:solidFill>
                  <a:srgbClr val="3366FF"/>
                </a:solidFill>
                <a:latin typeface="Arial"/>
                <a:cs typeface="Arial"/>
              </a:rPr>
              <a:t>range of water elevation </a:t>
            </a:r>
            <a:r>
              <a:rPr lang="en-US" sz="1400" dirty="0">
                <a:latin typeface="Arial"/>
                <a:cs typeface="Arial"/>
              </a:rPr>
              <a:t>decreased from </a:t>
            </a:r>
            <a:r>
              <a:rPr lang="en-US" sz="1400" dirty="0">
                <a:solidFill>
                  <a:srgbClr val="3366FF"/>
                </a:solidFill>
                <a:latin typeface="Arial"/>
                <a:cs typeface="Arial"/>
              </a:rPr>
              <a:t>1m </a:t>
            </a:r>
            <a:r>
              <a:rPr lang="en-US" sz="1400" dirty="0" smtClean="0">
                <a:solidFill>
                  <a:srgbClr val="3366FF"/>
                </a:solidFill>
                <a:latin typeface="Arial"/>
                <a:cs typeface="Arial"/>
              </a:rPr>
              <a:t>(station 1) </a:t>
            </a:r>
            <a:r>
              <a:rPr lang="en-US" sz="1400" dirty="0" smtClean="0">
                <a:latin typeface="Arial"/>
                <a:cs typeface="Arial"/>
              </a:rPr>
              <a:t>to </a:t>
            </a:r>
            <a:r>
              <a:rPr lang="en-US" sz="1400" dirty="0">
                <a:latin typeface="Arial"/>
                <a:cs typeface="Arial"/>
              </a:rPr>
              <a:t>about </a:t>
            </a:r>
            <a:r>
              <a:rPr lang="en-US" sz="1400" dirty="0">
                <a:solidFill>
                  <a:srgbClr val="3366FF"/>
                </a:solidFill>
                <a:latin typeface="Arial"/>
                <a:cs typeface="Arial"/>
              </a:rPr>
              <a:t>0.5m </a:t>
            </a:r>
            <a:r>
              <a:rPr lang="en-US" sz="1400" dirty="0" smtClean="0">
                <a:solidFill>
                  <a:srgbClr val="3366FF"/>
                </a:solidFill>
                <a:latin typeface="Arial"/>
                <a:cs typeface="Arial"/>
              </a:rPr>
              <a:t>(station 2)</a:t>
            </a:r>
            <a:r>
              <a:rPr lang="en-US" sz="1400" dirty="0" smtClean="0">
                <a:latin typeface="Arial"/>
                <a:cs typeface="Arial"/>
              </a:rPr>
              <a:t> when </a:t>
            </a:r>
            <a:r>
              <a:rPr lang="en-US" sz="1400" dirty="0">
                <a:latin typeface="Arial"/>
                <a:cs typeface="Arial"/>
              </a:rPr>
              <a:t>the water passed through Ocean City Inlet (</a:t>
            </a:r>
            <a:r>
              <a:rPr lang="en-US" sz="1400" dirty="0">
                <a:solidFill>
                  <a:srgbClr val="3366FF"/>
                </a:solidFill>
                <a:latin typeface="Arial"/>
                <a:cs typeface="Arial"/>
              </a:rPr>
              <a:t>OCI</a:t>
            </a:r>
            <a:r>
              <a:rPr lang="en-US" sz="1400" dirty="0">
                <a:latin typeface="Arial"/>
                <a:cs typeface="Arial"/>
              </a:rPr>
              <a:t>), but no significant reduction of water elevation was found near Chincoteague Inlet (CI</a:t>
            </a:r>
            <a:r>
              <a:rPr lang="en-US" sz="1400" dirty="0" smtClean="0">
                <a:latin typeface="Arial"/>
                <a:cs typeface="Arial"/>
              </a:rPr>
              <a:t>) (</a:t>
            </a:r>
            <a:r>
              <a:rPr lang="en-US" sz="1400" dirty="0" smtClean="0">
                <a:solidFill>
                  <a:srgbClr val="3366FF"/>
                </a:solidFill>
                <a:latin typeface="Arial"/>
                <a:cs typeface="Arial"/>
              </a:rPr>
              <a:t>station 6 and 7</a:t>
            </a:r>
            <a:r>
              <a:rPr lang="en-US" sz="1400" dirty="0" smtClean="0">
                <a:latin typeface="Arial"/>
                <a:cs typeface="Arial"/>
              </a:rPr>
              <a:t>). </a:t>
            </a:r>
            <a:r>
              <a:rPr lang="en-US" sz="1400" dirty="0">
                <a:latin typeface="Arial"/>
                <a:cs typeface="Arial"/>
              </a:rPr>
              <a:t>Compared with CI, </a:t>
            </a:r>
            <a:r>
              <a:rPr lang="en-US" sz="1400" b="1" dirty="0">
                <a:latin typeface="Arial"/>
                <a:cs typeface="Arial"/>
              </a:rPr>
              <a:t>OCI</a:t>
            </a:r>
            <a:r>
              <a:rPr lang="en-US" sz="1400" dirty="0">
                <a:latin typeface="Arial"/>
                <a:cs typeface="Arial"/>
              </a:rPr>
              <a:t> was relatively </a:t>
            </a:r>
            <a:r>
              <a:rPr lang="en-US" sz="1400" b="1" dirty="0">
                <a:latin typeface="Arial"/>
                <a:cs typeface="Arial"/>
              </a:rPr>
              <a:t>smaller and shallower</a:t>
            </a:r>
            <a:r>
              <a:rPr lang="en-US" sz="1400" dirty="0">
                <a:latin typeface="Arial"/>
                <a:cs typeface="Arial"/>
              </a:rPr>
              <a:t>, which could enhance the bottom friction effect</a:t>
            </a:r>
            <a:r>
              <a:rPr lang="en-US" sz="1400" dirty="0" smtClean="0">
                <a:latin typeface="Arial"/>
                <a:cs typeface="Arial"/>
              </a:rPr>
              <a:t>. The reduction of water level amplitude from SCI (</a:t>
            </a:r>
            <a:r>
              <a:rPr lang="en-US" sz="1400" dirty="0" smtClean="0">
                <a:solidFill>
                  <a:srgbClr val="3366FF"/>
                </a:solidFill>
                <a:latin typeface="Arial"/>
                <a:cs typeface="Arial"/>
              </a:rPr>
              <a:t>station 6</a:t>
            </a:r>
            <a:r>
              <a:rPr lang="en-US" sz="1400" dirty="0" smtClean="0">
                <a:latin typeface="Arial"/>
                <a:cs typeface="Arial"/>
              </a:rPr>
              <a:t>) to major part of Chincoteague </a:t>
            </a:r>
            <a:r>
              <a:rPr lang="en-US" sz="1400" dirty="0" smtClean="0">
                <a:solidFill>
                  <a:srgbClr val="3366FF"/>
                </a:solidFill>
                <a:latin typeface="Arial"/>
                <a:cs typeface="Arial"/>
              </a:rPr>
              <a:t>Bay (station 8</a:t>
            </a:r>
            <a:r>
              <a:rPr lang="en-US" sz="1400" dirty="0" smtClean="0">
                <a:latin typeface="Arial"/>
                <a:cs typeface="Arial"/>
              </a:rPr>
              <a:t>) resulted from the </a:t>
            </a:r>
            <a:r>
              <a:rPr lang="en-US" sz="1400" dirty="0" smtClean="0">
                <a:solidFill>
                  <a:srgbClr val="3366FF"/>
                </a:solidFill>
                <a:latin typeface="Arial"/>
                <a:cs typeface="Arial"/>
              </a:rPr>
              <a:t>bottom friction</a:t>
            </a:r>
            <a:r>
              <a:rPr lang="en-US" sz="1400" dirty="0" smtClean="0">
                <a:latin typeface="Arial"/>
                <a:cs typeface="Arial"/>
              </a:rPr>
              <a:t> with </a:t>
            </a:r>
            <a:r>
              <a:rPr lang="en-US" sz="1400" dirty="0" smtClean="0">
                <a:solidFill>
                  <a:srgbClr val="3366FF"/>
                </a:solidFill>
                <a:latin typeface="Arial"/>
                <a:cs typeface="Arial"/>
              </a:rPr>
              <a:t>shallow bay bathymetry</a:t>
            </a:r>
            <a:r>
              <a:rPr lang="en-US" sz="1400" dirty="0" smtClean="0">
                <a:latin typeface="Arial"/>
                <a:cs typeface="Arial"/>
              </a:rPr>
              <a:t>.</a:t>
            </a:r>
          </a:p>
          <a:p>
            <a:pPr lvl="0"/>
            <a:endParaRPr lang="en-US" sz="1400" dirty="0">
              <a:latin typeface="Arial"/>
              <a:cs typeface="Arial"/>
            </a:endParaRPr>
          </a:p>
        </p:txBody>
      </p:sp>
      <p:sp>
        <p:nvSpPr>
          <p:cNvPr id="7" name="Rectangle 6"/>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52646" y="540612"/>
            <a:ext cx="8404768" cy="523220"/>
          </a:xfrm>
          <a:prstGeom prst="rect">
            <a:avLst/>
          </a:prstGeom>
          <a:noFill/>
        </p:spPr>
        <p:txBody>
          <a:bodyPr wrap="square" rtlCol="0">
            <a:spAutoFit/>
          </a:bodyPr>
          <a:lstStyle/>
          <a:p>
            <a:r>
              <a:rPr lang="en-US" sz="2800" dirty="0" smtClean="0">
                <a:latin typeface="Charcoal CY"/>
                <a:cs typeface="Charcoal CY"/>
              </a:rPr>
              <a:t>4. </a:t>
            </a:r>
            <a:r>
              <a:rPr lang="en-US" sz="1900" dirty="0">
                <a:latin typeface="Charcoal CY"/>
                <a:cs typeface="Charcoal CY"/>
              </a:rPr>
              <a:t>Impact on Water Elevation and Wave Dynamics of WCI </a:t>
            </a:r>
            <a:r>
              <a:rPr lang="en-US" sz="1900" dirty="0" smtClean="0">
                <a:latin typeface="Charcoal CY"/>
                <a:cs typeface="Charcoal CY"/>
              </a:rPr>
              <a:t>(MCB)</a:t>
            </a:r>
            <a:endParaRPr lang="en-US" sz="1900" dirty="0">
              <a:latin typeface="Charcoal CY"/>
              <a:cs typeface="Charcoal CY"/>
            </a:endParaRPr>
          </a:p>
        </p:txBody>
      </p:sp>
      <p:sp>
        <p:nvSpPr>
          <p:cNvPr id="9" name="Rectangle 8"/>
          <p:cNvSpPr/>
          <p:nvPr/>
        </p:nvSpPr>
        <p:spPr>
          <a:xfrm>
            <a:off x="5646653" y="610713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Screen Shot 2014-09-21 at 12.22.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1743" y="1293305"/>
            <a:ext cx="5465233" cy="3249522"/>
          </a:xfrm>
          <a:prstGeom prst="rect">
            <a:avLst/>
          </a:prstGeom>
        </p:spPr>
      </p:pic>
    </p:spTree>
    <p:extLst>
      <p:ext uri="{BB962C8B-B14F-4D97-AF65-F5344CB8AC3E}">
        <p14:creationId xmlns:p14="http://schemas.microsoft.com/office/powerpoint/2010/main" val="155995540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7966" y="1293888"/>
            <a:ext cx="3399381" cy="2308324"/>
          </a:xfrm>
          <a:prstGeom prst="rect">
            <a:avLst/>
          </a:prstGeom>
          <a:noFill/>
        </p:spPr>
        <p:txBody>
          <a:bodyPr wrap="square" rtlCol="0">
            <a:spAutoFit/>
          </a:bodyPr>
          <a:lstStyle/>
          <a:p>
            <a:pPr lvl="0"/>
            <a:r>
              <a:rPr lang="en-US" sz="1600" dirty="0">
                <a:latin typeface="Arial"/>
                <a:cs typeface="Arial"/>
              </a:rPr>
              <a:t>The effect of WCI near OCI was found important during </a:t>
            </a:r>
            <a:r>
              <a:rPr lang="en-US" sz="1600" b="1" dirty="0">
                <a:latin typeface="Arial"/>
                <a:cs typeface="Arial"/>
              </a:rPr>
              <a:t>flooding and ebbing</a:t>
            </a:r>
            <a:r>
              <a:rPr lang="en-US" sz="1600" dirty="0">
                <a:latin typeface="Arial"/>
                <a:cs typeface="Arial"/>
              </a:rPr>
              <a:t>. Both FVCOM with and without WCI underestimated the variations of waver elevation near OCI. However, the maximum model-data </a:t>
            </a:r>
            <a:r>
              <a:rPr lang="en-US" sz="1600" dirty="0">
                <a:solidFill>
                  <a:srgbClr val="3366FF"/>
                </a:solidFill>
                <a:latin typeface="Arial"/>
                <a:cs typeface="Arial"/>
              </a:rPr>
              <a:t>discrepancy was significant reduced when the WCI was taken into consideration</a:t>
            </a:r>
            <a:r>
              <a:rPr lang="en-US" sz="1600" dirty="0" smtClean="0">
                <a:latin typeface="Arial"/>
                <a:cs typeface="Arial"/>
              </a:rPr>
              <a:t>.</a:t>
            </a:r>
            <a:endParaRPr lang="en-US" sz="1600" dirty="0">
              <a:latin typeface="Arial"/>
              <a:cs typeface="Arial"/>
            </a:endParaRPr>
          </a:p>
        </p:txBody>
      </p:sp>
      <p:sp>
        <p:nvSpPr>
          <p:cNvPr id="8" name="TextBox 7"/>
          <p:cNvSpPr txBox="1"/>
          <p:nvPr/>
        </p:nvSpPr>
        <p:spPr>
          <a:xfrm>
            <a:off x="97966" y="3990137"/>
            <a:ext cx="3399381" cy="1323439"/>
          </a:xfrm>
          <a:prstGeom prst="rect">
            <a:avLst/>
          </a:prstGeom>
          <a:noFill/>
        </p:spPr>
        <p:txBody>
          <a:bodyPr wrap="square" rtlCol="0">
            <a:spAutoFit/>
          </a:bodyPr>
          <a:lstStyle/>
          <a:p>
            <a:pPr lvl="0"/>
            <a:r>
              <a:rPr lang="en-US" sz="1600" dirty="0">
                <a:latin typeface="Arial"/>
                <a:cs typeface="Arial"/>
              </a:rPr>
              <a:t>The effect of WCI near </a:t>
            </a:r>
            <a:r>
              <a:rPr lang="en-US" sz="1600" dirty="0" smtClean="0">
                <a:latin typeface="Arial"/>
                <a:cs typeface="Arial"/>
              </a:rPr>
              <a:t>CI was not as strong as in OCI. Though the water elevation differed during flooding, it was almost overlapped during ebbing near CI.</a:t>
            </a:r>
            <a:endParaRPr lang="en-US" sz="1600" dirty="0">
              <a:latin typeface="Arial"/>
              <a:cs typeface="Arial"/>
            </a:endParaRPr>
          </a:p>
        </p:txBody>
      </p:sp>
      <p:sp>
        <p:nvSpPr>
          <p:cNvPr id="13" name="Rectangle 12"/>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52646" y="540612"/>
            <a:ext cx="8404768" cy="523220"/>
          </a:xfrm>
          <a:prstGeom prst="rect">
            <a:avLst/>
          </a:prstGeom>
          <a:noFill/>
        </p:spPr>
        <p:txBody>
          <a:bodyPr wrap="square" rtlCol="0">
            <a:spAutoFit/>
          </a:bodyPr>
          <a:lstStyle/>
          <a:p>
            <a:r>
              <a:rPr lang="en-US" sz="2800" dirty="0" smtClean="0">
                <a:latin typeface="Charcoal CY"/>
                <a:cs typeface="Charcoal CY"/>
              </a:rPr>
              <a:t>4. </a:t>
            </a:r>
            <a:r>
              <a:rPr lang="en-US" sz="1900" dirty="0">
                <a:latin typeface="Charcoal CY"/>
                <a:cs typeface="Charcoal CY"/>
              </a:rPr>
              <a:t>Impact on Water Elevation and Wave Dynamics of WCI </a:t>
            </a:r>
            <a:r>
              <a:rPr lang="en-US" sz="1900" dirty="0" smtClean="0">
                <a:latin typeface="Charcoal CY"/>
                <a:cs typeface="Charcoal CY"/>
              </a:rPr>
              <a:t>(MCB)</a:t>
            </a:r>
            <a:endParaRPr lang="en-US" sz="1900" dirty="0">
              <a:latin typeface="Charcoal CY"/>
              <a:cs typeface="Charcoal CY"/>
            </a:endParaRPr>
          </a:p>
        </p:txBody>
      </p:sp>
      <p:sp>
        <p:nvSpPr>
          <p:cNvPr id="15" name="Rectangle 14"/>
          <p:cNvSpPr/>
          <p:nvPr/>
        </p:nvSpPr>
        <p:spPr>
          <a:xfrm>
            <a:off x="5646653" y="610713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Screen Shot 2014-09-21 at 12.38.00 PM.png"/>
          <p:cNvPicPr>
            <a:picLocks/>
          </p:cNvPicPr>
          <p:nvPr/>
        </p:nvPicPr>
        <p:blipFill>
          <a:blip r:embed="rId2">
            <a:extLst>
              <a:ext uri="{28A0092B-C50C-407E-A947-70E740481C1C}">
                <a14:useLocalDpi xmlns:a14="http://schemas.microsoft.com/office/drawing/2010/main" val="0"/>
              </a:ext>
            </a:extLst>
          </a:blip>
          <a:stretch>
            <a:fillRect/>
          </a:stretch>
        </p:blipFill>
        <p:spPr>
          <a:xfrm>
            <a:off x="3557470" y="1291788"/>
            <a:ext cx="5397259" cy="2286000"/>
          </a:xfrm>
          <a:prstGeom prst="rect">
            <a:avLst/>
          </a:prstGeom>
        </p:spPr>
      </p:pic>
      <p:pic>
        <p:nvPicPr>
          <p:cNvPr id="3" name="Picture 2" descr="Screen Shot 2014-09-21 at 12.39.31 PM.png"/>
          <p:cNvPicPr>
            <a:picLocks/>
          </p:cNvPicPr>
          <p:nvPr/>
        </p:nvPicPr>
        <p:blipFill>
          <a:blip r:embed="rId3">
            <a:extLst>
              <a:ext uri="{28A0092B-C50C-407E-A947-70E740481C1C}">
                <a14:useLocalDpi xmlns:a14="http://schemas.microsoft.com/office/drawing/2010/main" val="0"/>
              </a:ext>
            </a:extLst>
          </a:blip>
          <a:stretch>
            <a:fillRect/>
          </a:stretch>
        </p:blipFill>
        <p:spPr>
          <a:xfrm>
            <a:off x="3557470" y="3713627"/>
            <a:ext cx="5397259" cy="2286000"/>
          </a:xfrm>
          <a:prstGeom prst="rect">
            <a:avLst/>
          </a:prstGeom>
        </p:spPr>
      </p:pic>
    </p:spTree>
    <p:extLst>
      <p:ext uri="{BB962C8B-B14F-4D97-AF65-F5344CB8AC3E}">
        <p14:creationId xmlns:p14="http://schemas.microsoft.com/office/powerpoint/2010/main" val="6644431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93395" y="5452285"/>
            <a:ext cx="7942291" cy="923330"/>
          </a:xfrm>
          <a:prstGeom prst="rect">
            <a:avLst/>
          </a:prstGeom>
          <a:noFill/>
        </p:spPr>
        <p:txBody>
          <a:bodyPr wrap="square" rtlCol="0">
            <a:spAutoFit/>
          </a:bodyPr>
          <a:lstStyle/>
          <a:p>
            <a:r>
              <a:rPr lang="en-US" dirty="0" smtClean="0">
                <a:latin typeface="Arial"/>
                <a:cs typeface="Arial"/>
              </a:rPr>
              <a:t>During flooding, WCI is apparent within northern part of </a:t>
            </a:r>
            <a:r>
              <a:rPr lang="en-US" dirty="0" smtClean="0">
                <a:solidFill>
                  <a:srgbClr val="3366FF"/>
                </a:solidFill>
                <a:latin typeface="Arial"/>
                <a:cs typeface="Arial"/>
              </a:rPr>
              <a:t>OCI</a:t>
            </a:r>
            <a:r>
              <a:rPr lang="en-US" dirty="0" smtClean="0">
                <a:latin typeface="Arial"/>
                <a:cs typeface="Arial"/>
              </a:rPr>
              <a:t> resulting in about </a:t>
            </a:r>
            <a:r>
              <a:rPr lang="en-US" dirty="0" smtClean="0">
                <a:solidFill>
                  <a:srgbClr val="3366FF"/>
                </a:solidFill>
                <a:latin typeface="Arial"/>
                <a:cs typeface="Arial"/>
              </a:rPr>
              <a:t>70 cm/s maximum velocity difference</a:t>
            </a:r>
            <a:r>
              <a:rPr lang="en-US" dirty="0" smtClean="0">
                <a:latin typeface="Arial"/>
                <a:cs typeface="Arial"/>
              </a:rPr>
              <a:t>. This was due to </a:t>
            </a:r>
            <a:r>
              <a:rPr lang="en-US" dirty="0" smtClean="0">
                <a:solidFill>
                  <a:srgbClr val="3366FF"/>
                </a:solidFill>
                <a:latin typeface="Arial"/>
                <a:cs typeface="Arial"/>
              </a:rPr>
              <a:t>complex shallow geometry</a:t>
            </a:r>
            <a:r>
              <a:rPr lang="en-US" dirty="0">
                <a:latin typeface="Arial"/>
                <a:cs typeface="Arial"/>
              </a:rPr>
              <a:t> </a:t>
            </a:r>
            <a:r>
              <a:rPr lang="en-US" dirty="0" smtClean="0">
                <a:solidFill>
                  <a:srgbClr val="3366FF"/>
                </a:solidFill>
                <a:latin typeface="Arial"/>
                <a:cs typeface="Arial"/>
              </a:rPr>
              <a:t>with WCI</a:t>
            </a:r>
            <a:r>
              <a:rPr lang="en-US" dirty="0" smtClean="0">
                <a:latin typeface="Arial"/>
                <a:cs typeface="Arial"/>
              </a:rPr>
              <a:t>.</a:t>
            </a:r>
            <a:endParaRPr lang="en-US" dirty="0">
              <a:latin typeface="Arial"/>
              <a:cs typeface="Arial"/>
            </a:endParaRPr>
          </a:p>
        </p:txBody>
      </p:sp>
      <p:sp>
        <p:nvSpPr>
          <p:cNvPr id="12" name="Rectangle 11"/>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52646" y="540612"/>
            <a:ext cx="8404768" cy="523220"/>
          </a:xfrm>
          <a:prstGeom prst="rect">
            <a:avLst/>
          </a:prstGeom>
          <a:noFill/>
        </p:spPr>
        <p:txBody>
          <a:bodyPr wrap="square" rtlCol="0">
            <a:spAutoFit/>
          </a:bodyPr>
          <a:lstStyle/>
          <a:p>
            <a:r>
              <a:rPr lang="en-US" sz="2800" dirty="0" smtClean="0">
                <a:latin typeface="Charcoal CY"/>
                <a:cs typeface="Charcoal CY"/>
              </a:rPr>
              <a:t>4. </a:t>
            </a:r>
            <a:r>
              <a:rPr lang="en-US" sz="2800" dirty="0">
                <a:latin typeface="Charcoal CY"/>
                <a:cs typeface="Charcoal CY"/>
              </a:rPr>
              <a:t>Impact on </a:t>
            </a:r>
            <a:r>
              <a:rPr lang="en-US" sz="2800" dirty="0" smtClean="0">
                <a:latin typeface="Charcoal CY"/>
                <a:cs typeface="Charcoal CY"/>
              </a:rPr>
              <a:t>circulation </a:t>
            </a:r>
            <a:r>
              <a:rPr lang="en-US" sz="2800" dirty="0">
                <a:latin typeface="Charcoal CY"/>
                <a:cs typeface="Charcoal CY"/>
              </a:rPr>
              <a:t>of WCI </a:t>
            </a:r>
            <a:r>
              <a:rPr lang="en-US" sz="2800" dirty="0" smtClean="0">
                <a:latin typeface="Charcoal CY"/>
                <a:cs typeface="Charcoal CY"/>
              </a:rPr>
              <a:t>(MCB)</a:t>
            </a:r>
            <a:endParaRPr lang="en-US" sz="2800" dirty="0">
              <a:latin typeface="Charcoal CY"/>
              <a:cs typeface="Charcoal CY"/>
            </a:endParaRPr>
          </a:p>
        </p:txBody>
      </p:sp>
      <p:sp>
        <p:nvSpPr>
          <p:cNvPr id="18" name="Rectangle 17"/>
          <p:cNvSpPr/>
          <p:nvPr/>
        </p:nvSpPr>
        <p:spPr>
          <a:xfrm>
            <a:off x="5646653" y="610713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nor_SCI_fld.tif"/>
          <p:cNvPicPr>
            <a:picLocks noChangeAspect="1"/>
          </p:cNvPicPr>
          <p:nvPr/>
        </p:nvPicPr>
        <p:blipFill rotWithShape="1">
          <a:blip r:embed="rId2">
            <a:extLst>
              <a:ext uri="{28A0092B-C50C-407E-A947-70E740481C1C}">
                <a14:useLocalDpi xmlns:a14="http://schemas.microsoft.com/office/drawing/2010/main" val="0"/>
              </a:ext>
            </a:extLst>
          </a:blip>
          <a:srcRect l="1781" t="19729" r="5075" b="25070"/>
          <a:stretch/>
        </p:blipFill>
        <p:spPr>
          <a:xfrm>
            <a:off x="4856153" y="1449146"/>
            <a:ext cx="4114495" cy="1828800"/>
          </a:xfrm>
          <a:prstGeom prst="rect">
            <a:avLst/>
          </a:prstGeom>
        </p:spPr>
      </p:pic>
      <p:pic>
        <p:nvPicPr>
          <p:cNvPr id="27" name="Picture 26" descr="nor_OCI_fld.tif"/>
          <p:cNvPicPr>
            <a:picLocks noChangeAspect="1"/>
          </p:cNvPicPr>
          <p:nvPr/>
        </p:nvPicPr>
        <p:blipFill rotWithShape="1">
          <a:blip r:embed="rId3">
            <a:extLst>
              <a:ext uri="{28A0092B-C50C-407E-A947-70E740481C1C}">
                <a14:useLocalDpi xmlns:a14="http://schemas.microsoft.com/office/drawing/2010/main" val="0"/>
              </a:ext>
            </a:extLst>
          </a:blip>
          <a:srcRect l="2781" t="19390" r="3962" b="24321"/>
          <a:stretch/>
        </p:blipFill>
        <p:spPr>
          <a:xfrm>
            <a:off x="816329" y="1449146"/>
            <a:ext cx="4039824" cy="1828800"/>
          </a:xfrm>
          <a:prstGeom prst="rect">
            <a:avLst/>
          </a:prstGeom>
        </p:spPr>
      </p:pic>
      <p:pic>
        <p:nvPicPr>
          <p:cNvPr id="28" name="Picture 27" descr="diff_SCI_fld.tif"/>
          <p:cNvPicPr>
            <a:picLocks noChangeAspect="1"/>
          </p:cNvPicPr>
          <p:nvPr/>
        </p:nvPicPr>
        <p:blipFill rotWithShape="1">
          <a:blip r:embed="rId4">
            <a:extLst>
              <a:ext uri="{28A0092B-C50C-407E-A947-70E740481C1C}">
                <a14:useLocalDpi xmlns:a14="http://schemas.microsoft.com/office/drawing/2010/main" val="0"/>
              </a:ext>
            </a:extLst>
          </a:blip>
          <a:srcRect l="1592" t="19574" r="4818" b="24321"/>
          <a:stretch/>
        </p:blipFill>
        <p:spPr>
          <a:xfrm>
            <a:off x="4903087" y="3467444"/>
            <a:ext cx="4067561" cy="1828800"/>
          </a:xfrm>
          <a:prstGeom prst="rect">
            <a:avLst/>
          </a:prstGeom>
        </p:spPr>
      </p:pic>
      <p:pic>
        <p:nvPicPr>
          <p:cNvPr id="29" name="Picture 28" descr="diff_OCI_fld.tif"/>
          <p:cNvPicPr>
            <a:picLocks noChangeAspect="1"/>
          </p:cNvPicPr>
          <p:nvPr/>
        </p:nvPicPr>
        <p:blipFill rotWithShape="1">
          <a:blip r:embed="rId5">
            <a:extLst>
              <a:ext uri="{28A0092B-C50C-407E-A947-70E740481C1C}">
                <a14:useLocalDpi xmlns:a14="http://schemas.microsoft.com/office/drawing/2010/main" val="0"/>
              </a:ext>
            </a:extLst>
          </a:blip>
          <a:srcRect l="2705" t="19419" r="5041" b="24477"/>
          <a:stretch/>
        </p:blipFill>
        <p:spPr>
          <a:xfrm>
            <a:off x="846630" y="3467444"/>
            <a:ext cx="4009523" cy="1828800"/>
          </a:xfrm>
          <a:prstGeom prst="rect">
            <a:avLst/>
          </a:prstGeom>
        </p:spPr>
      </p:pic>
    </p:spTree>
    <p:extLst>
      <p:ext uri="{BB962C8B-B14F-4D97-AF65-F5344CB8AC3E}">
        <p14:creationId xmlns:p14="http://schemas.microsoft.com/office/powerpoint/2010/main" val="157240039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80064" y="5414864"/>
            <a:ext cx="8275564" cy="830997"/>
          </a:xfrm>
          <a:prstGeom prst="rect">
            <a:avLst/>
          </a:prstGeom>
          <a:noFill/>
        </p:spPr>
        <p:txBody>
          <a:bodyPr wrap="square" rtlCol="0">
            <a:spAutoFit/>
          </a:bodyPr>
          <a:lstStyle/>
          <a:p>
            <a:r>
              <a:rPr lang="en-US" sz="1600" dirty="0" smtClean="0">
                <a:latin typeface="Arial"/>
                <a:cs typeface="Arial"/>
              </a:rPr>
              <a:t>During ebbing, strong WCI occurred within and near </a:t>
            </a:r>
            <a:r>
              <a:rPr lang="en-US" sz="1600" dirty="0" smtClean="0">
                <a:solidFill>
                  <a:srgbClr val="3366FF"/>
                </a:solidFill>
                <a:latin typeface="Arial"/>
                <a:cs typeface="Arial"/>
              </a:rPr>
              <a:t>OCI</a:t>
            </a:r>
            <a:r>
              <a:rPr lang="en-US" sz="1600" dirty="0" smtClean="0">
                <a:latin typeface="Arial"/>
                <a:cs typeface="Arial"/>
              </a:rPr>
              <a:t> leading to about </a:t>
            </a:r>
            <a:r>
              <a:rPr lang="en-US" sz="1600" dirty="0" smtClean="0">
                <a:solidFill>
                  <a:srgbClr val="3366FF"/>
                </a:solidFill>
                <a:latin typeface="Arial"/>
                <a:cs typeface="Arial"/>
              </a:rPr>
              <a:t>40 cm/s velocity difference</a:t>
            </a:r>
            <a:r>
              <a:rPr lang="en-US" sz="1600" dirty="0" smtClean="0">
                <a:latin typeface="Arial"/>
                <a:cs typeface="Arial"/>
              </a:rPr>
              <a:t>. Therefore, the </a:t>
            </a:r>
            <a:r>
              <a:rPr lang="en-US" sz="1600" dirty="0" smtClean="0">
                <a:solidFill>
                  <a:srgbClr val="3366FF"/>
                </a:solidFill>
                <a:latin typeface="Arial"/>
                <a:cs typeface="Arial"/>
              </a:rPr>
              <a:t>WCI is more significant during flooding </a:t>
            </a:r>
            <a:r>
              <a:rPr lang="en-US" sz="1600" dirty="0" smtClean="0">
                <a:latin typeface="Arial"/>
                <a:cs typeface="Arial"/>
              </a:rPr>
              <a:t>than ebb, and OCI than SCI.</a:t>
            </a:r>
            <a:endParaRPr lang="en-US" sz="1600" dirty="0">
              <a:latin typeface="Arial"/>
              <a:cs typeface="Arial"/>
            </a:endParaRPr>
          </a:p>
        </p:txBody>
      </p:sp>
      <p:sp>
        <p:nvSpPr>
          <p:cNvPr id="14" name="Rectangle 13"/>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52646" y="540612"/>
            <a:ext cx="8404768" cy="523220"/>
          </a:xfrm>
          <a:prstGeom prst="rect">
            <a:avLst/>
          </a:prstGeom>
          <a:noFill/>
        </p:spPr>
        <p:txBody>
          <a:bodyPr wrap="square" rtlCol="0">
            <a:spAutoFit/>
          </a:bodyPr>
          <a:lstStyle/>
          <a:p>
            <a:r>
              <a:rPr lang="en-US" sz="2800" dirty="0" smtClean="0">
                <a:latin typeface="Charcoal CY"/>
                <a:cs typeface="Charcoal CY"/>
              </a:rPr>
              <a:t>4. </a:t>
            </a:r>
            <a:r>
              <a:rPr lang="en-US" sz="2800" dirty="0">
                <a:latin typeface="Charcoal CY"/>
                <a:cs typeface="Charcoal CY"/>
              </a:rPr>
              <a:t>Impact on </a:t>
            </a:r>
            <a:r>
              <a:rPr lang="en-US" sz="2800" dirty="0" smtClean="0">
                <a:latin typeface="Charcoal CY"/>
                <a:cs typeface="Charcoal CY"/>
              </a:rPr>
              <a:t>circulation </a:t>
            </a:r>
            <a:r>
              <a:rPr lang="en-US" sz="2800" dirty="0">
                <a:latin typeface="Charcoal CY"/>
                <a:cs typeface="Charcoal CY"/>
              </a:rPr>
              <a:t>of WCI </a:t>
            </a:r>
            <a:r>
              <a:rPr lang="en-US" sz="2800" dirty="0" smtClean="0">
                <a:latin typeface="Charcoal CY"/>
                <a:cs typeface="Charcoal CY"/>
              </a:rPr>
              <a:t>(MCB)</a:t>
            </a:r>
            <a:endParaRPr lang="en-US" sz="2800" dirty="0">
              <a:latin typeface="Charcoal CY"/>
              <a:cs typeface="Charcoal CY"/>
            </a:endParaRPr>
          </a:p>
        </p:txBody>
      </p:sp>
      <p:sp>
        <p:nvSpPr>
          <p:cNvPr id="16" name="Rectangle 15"/>
          <p:cNvSpPr/>
          <p:nvPr/>
        </p:nvSpPr>
        <p:spPr>
          <a:xfrm>
            <a:off x="5646653" y="610713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nor_SCI_ebb.tif"/>
          <p:cNvPicPr>
            <a:picLocks noChangeAspect="1"/>
          </p:cNvPicPr>
          <p:nvPr/>
        </p:nvPicPr>
        <p:blipFill rotWithShape="1">
          <a:blip r:embed="rId2">
            <a:extLst>
              <a:ext uri="{28A0092B-C50C-407E-A947-70E740481C1C}">
                <a14:useLocalDpi xmlns:a14="http://schemas.microsoft.com/office/drawing/2010/main" val="0"/>
              </a:ext>
            </a:extLst>
          </a:blip>
          <a:srcRect l="2225" t="19729" r="5297" b="24312"/>
          <a:stretch/>
        </p:blipFill>
        <p:spPr>
          <a:xfrm>
            <a:off x="4492287" y="1497992"/>
            <a:ext cx="4029613" cy="1828800"/>
          </a:xfrm>
          <a:prstGeom prst="rect">
            <a:avLst/>
          </a:prstGeom>
        </p:spPr>
      </p:pic>
      <p:pic>
        <p:nvPicPr>
          <p:cNvPr id="3" name="Picture 2" descr="nor_OCI_ebb.tif"/>
          <p:cNvPicPr>
            <a:picLocks noChangeAspect="1"/>
          </p:cNvPicPr>
          <p:nvPr/>
        </p:nvPicPr>
        <p:blipFill rotWithShape="1">
          <a:blip r:embed="rId3">
            <a:extLst>
              <a:ext uri="{28A0092B-C50C-407E-A947-70E740481C1C}">
                <a14:useLocalDpi xmlns:a14="http://schemas.microsoft.com/office/drawing/2010/main" val="0"/>
              </a:ext>
            </a:extLst>
          </a:blip>
          <a:srcRect l="3004" t="18542" r="3962" b="23883"/>
          <a:stretch/>
        </p:blipFill>
        <p:spPr>
          <a:xfrm>
            <a:off x="439596" y="1497992"/>
            <a:ext cx="3940110" cy="1828800"/>
          </a:xfrm>
          <a:prstGeom prst="rect">
            <a:avLst/>
          </a:prstGeom>
        </p:spPr>
      </p:pic>
      <p:pic>
        <p:nvPicPr>
          <p:cNvPr id="9" name="Picture 8" descr="diff_SCI_ebb.tif"/>
          <p:cNvPicPr>
            <a:picLocks noChangeAspect="1"/>
          </p:cNvPicPr>
          <p:nvPr/>
        </p:nvPicPr>
        <p:blipFill rotWithShape="1">
          <a:blip r:embed="rId4">
            <a:extLst>
              <a:ext uri="{28A0092B-C50C-407E-A947-70E740481C1C}">
                <a14:useLocalDpi xmlns:a14="http://schemas.microsoft.com/office/drawing/2010/main" val="0"/>
              </a:ext>
            </a:extLst>
          </a:blip>
          <a:srcRect l="2225" t="20025" r="5297" b="24922"/>
          <a:stretch/>
        </p:blipFill>
        <p:spPr>
          <a:xfrm>
            <a:off x="4425890" y="3508885"/>
            <a:ext cx="4096010" cy="1828800"/>
          </a:xfrm>
          <a:prstGeom prst="rect">
            <a:avLst/>
          </a:prstGeom>
        </p:spPr>
      </p:pic>
      <p:pic>
        <p:nvPicPr>
          <p:cNvPr id="17" name="Picture 16" descr="diff_OCI_ebb.tif"/>
          <p:cNvPicPr>
            <a:picLocks noChangeAspect="1"/>
          </p:cNvPicPr>
          <p:nvPr/>
        </p:nvPicPr>
        <p:blipFill rotWithShape="1">
          <a:blip r:embed="rId5">
            <a:extLst>
              <a:ext uri="{28A0092B-C50C-407E-A947-70E740481C1C}">
                <a14:useLocalDpi xmlns:a14="http://schemas.microsoft.com/office/drawing/2010/main" val="0"/>
              </a:ext>
            </a:extLst>
          </a:blip>
          <a:srcRect l="3005" t="19580" r="5297" b="24328"/>
          <a:stretch/>
        </p:blipFill>
        <p:spPr>
          <a:xfrm>
            <a:off x="439596" y="3508885"/>
            <a:ext cx="3986294" cy="1828800"/>
          </a:xfrm>
          <a:prstGeom prst="rect">
            <a:avLst/>
          </a:prstGeom>
        </p:spPr>
      </p:pic>
    </p:spTree>
    <p:extLst>
      <p:ext uri="{BB962C8B-B14F-4D97-AF65-F5344CB8AC3E}">
        <p14:creationId xmlns:p14="http://schemas.microsoft.com/office/powerpoint/2010/main" val="424496988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52646" y="540612"/>
            <a:ext cx="8404768" cy="523220"/>
          </a:xfrm>
          <a:prstGeom prst="rect">
            <a:avLst/>
          </a:prstGeom>
          <a:noFill/>
        </p:spPr>
        <p:txBody>
          <a:bodyPr wrap="square" rtlCol="0">
            <a:spAutoFit/>
          </a:bodyPr>
          <a:lstStyle/>
          <a:p>
            <a:r>
              <a:rPr lang="en-US" sz="2800" dirty="0" smtClean="0">
                <a:latin typeface="Charcoal CY"/>
                <a:cs typeface="Charcoal CY"/>
              </a:rPr>
              <a:t>4. </a:t>
            </a:r>
            <a:r>
              <a:rPr lang="en-US" sz="2800" dirty="0">
                <a:latin typeface="Charcoal CY"/>
                <a:cs typeface="Charcoal CY"/>
              </a:rPr>
              <a:t>Impact on </a:t>
            </a:r>
            <a:r>
              <a:rPr lang="en-US" sz="2800" dirty="0" smtClean="0">
                <a:latin typeface="Charcoal CY"/>
                <a:cs typeface="Charcoal CY"/>
              </a:rPr>
              <a:t>circulation </a:t>
            </a:r>
            <a:r>
              <a:rPr lang="en-US" sz="2800" dirty="0">
                <a:latin typeface="Charcoal CY"/>
                <a:cs typeface="Charcoal CY"/>
              </a:rPr>
              <a:t>of WCI </a:t>
            </a:r>
            <a:r>
              <a:rPr lang="en-US" sz="2800" dirty="0" smtClean="0">
                <a:latin typeface="Charcoal CY"/>
                <a:cs typeface="Charcoal CY"/>
              </a:rPr>
              <a:t>(Grand Haven)</a:t>
            </a:r>
            <a:endParaRPr lang="en-US" sz="2800" dirty="0">
              <a:latin typeface="Charcoal CY"/>
              <a:cs typeface="Charcoal CY"/>
            </a:endParaRPr>
          </a:p>
        </p:txBody>
      </p:sp>
      <p:sp>
        <p:nvSpPr>
          <p:cNvPr id="16" name="Rectangle 15"/>
          <p:cNvSpPr/>
          <p:nvPr/>
        </p:nvSpPr>
        <p:spPr>
          <a:xfrm>
            <a:off x="5646653" y="610713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5" descr="LakeM_Grandhaven.tif"/>
          <p:cNvPicPr>
            <a:picLocks noChangeAspect="1"/>
          </p:cNvPicPr>
          <p:nvPr/>
        </p:nvPicPr>
        <p:blipFill rotWithShape="1">
          <a:blip r:embed="rId2">
            <a:extLst>
              <a:ext uri="{28A0092B-C50C-407E-A947-70E740481C1C}">
                <a14:useLocalDpi xmlns:a14="http://schemas.microsoft.com/office/drawing/2010/main" val="0"/>
              </a:ext>
            </a:extLst>
          </a:blip>
          <a:srcRect l="8015" t="6130" r="8077" b="6469"/>
          <a:stretch/>
        </p:blipFill>
        <p:spPr bwMode="auto">
          <a:xfrm>
            <a:off x="5628086" y="1063832"/>
            <a:ext cx="3515914" cy="501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027"/>
          <p:cNvSpPr txBox="1">
            <a:spLocks noChangeArrowheads="1"/>
          </p:cNvSpPr>
          <p:nvPr/>
        </p:nvSpPr>
        <p:spPr>
          <a:xfrm>
            <a:off x="171450" y="1662570"/>
            <a:ext cx="5181135" cy="4549986"/>
          </a:xfrm>
          <a:prstGeom prst="rect">
            <a:avLst/>
          </a:prstGeom>
          <a:noFill/>
        </p:spPr>
        <p:txBody>
          <a:bodyPr vert="horz" lIns="92075" tIns="46038" rIns="92075" bIns="46038"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600"/>
              </a:spcAft>
              <a:buSzPct val="60000"/>
              <a:buFont typeface="Wingdings" charset="2"/>
              <a:buChar char="u"/>
            </a:pPr>
            <a:r>
              <a:rPr lang="en-US" sz="1800" dirty="0" smtClean="0">
                <a:latin typeface="Arial"/>
                <a:ea typeface="ＭＳ Ｐゴシック" charset="0"/>
                <a:cs typeface="Arial"/>
              </a:rPr>
              <a:t>The Grand River is the largest tributary entering Lake Michigan. The combination of a major river, relatively simple shoreline geometry, and low-slope, regular bathymetry makes this an ideal site for </a:t>
            </a:r>
            <a:r>
              <a:rPr lang="en-US" sz="1800" dirty="0" smtClean="0">
                <a:solidFill>
                  <a:srgbClr val="3366FF"/>
                </a:solidFill>
                <a:latin typeface="Arial"/>
                <a:ea typeface="ＭＳ Ｐゴシック" charset="0"/>
                <a:cs typeface="Arial"/>
              </a:rPr>
              <a:t>developing, testing, and refining a wave-current based hydrodynamic-ecological model</a:t>
            </a:r>
            <a:r>
              <a:rPr lang="en-US" sz="1800" dirty="0" smtClean="0">
                <a:latin typeface="Arial"/>
                <a:ea typeface="ＭＳ Ｐゴシック" charset="0"/>
                <a:cs typeface="Arial"/>
              </a:rPr>
              <a:t>. There are also several highly utilized and often contaminated beaches in this area. </a:t>
            </a:r>
          </a:p>
          <a:p>
            <a:pPr>
              <a:spcBef>
                <a:spcPts val="0"/>
              </a:spcBef>
              <a:spcAft>
                <a:spcPts val="600"/>
              </a:spcAft>
              <a:buSzPct val="60000"/>
              <a:buFont typeface="Wingdings" charset="2"/>
              <a:buChar char="u"/>
            </a:pPr>
            <a:r>
              <a:rPr lang="en-US" sz="1800" dirty="0" smtClean="0">
                <a:latin typeface="Arial"/>
                <a:ea typeface="ＭＳ Ｐゴシック" charset="0"/>
                <a:cs typeface="Arial"/>
              </a:rPr>
              <a:t>In coastal applications, involving the </a:t>
            </a:r>
            <a:r>
              <a:rPr lang="en-US" sz="1800" dirty="0" err="1" smtClean="0">
                <a:latin typeface="Arial"/>
                <a:ea typeface="ＭＳ Ｐゴシック" charset="0"/>
                <a:cs typeface="Arial"/>
              </a:rPr>
              <a:t>nearshore</a:t>
            </a:r>
            <a:r>
              <a:rPr lang="en-US" sz="1800" dirty="0" smtClean="0">
                <a:latin typeface="Arial"/>
                <a:ea typeface="ＭＳ Ｐゴシック" charset="0"/>
                <a:cs typeface="Arial"/>
              </a:rPr>
              <a:t>, wide-scale modeling of coastal circulation and transport must represent tidal, surface wave, and other possible forcing simultaneously. So the Great Lakes should be the premier place to explore this coupled modeling system compared to the tidal dominated coastal ocean.</a:t>
            </a:r>
          </a:p>
          <a:p>
            <a:endParaRPr lang="en-US" sz="1800" dirty="0">
              <a:latin typeface="Times New Roman" charset="0"/>
              <a:ea typeface="ＭＳ Ｐゴシック" charset="0"/>
              <a:cs typeface="ＭＳ Ｐゴシック" charset="0"/>
            </a:endParaRPr>
          </a:p>
        </p:txBody>
      </p:sp>
      <p:sp>
        <p:nvSpPr>
          <p:cNvPr id="2" name="Rectangle 1"/>
          <p:cNvSpPr/>
          <p:nvPr/>
        </p:nvSpPr>
        <p:spPr>
          <a:xfrm>
            <a:off x="652646" y="1228180"/>
            <a:ext cx="4815065" cy="369332"/>
          </a:xfrm>
          <a:prstGeom prst="rect">
            <a:avLst/>
          </a:prstGeom>
        </p:spPr>
        <p:txBody>
          <a:bodyPr wrap="none">
            <a:spAutoFit/>
          </a:bodyPr>
          <a:lstStyle/>
          <a:p>
            <a:r>
              <a:rPr lang="en-US" b="1" dirty="0">
                <a:latin typeface="Arial"/>
                <a:cs typeface="Arial"/>
              </a:rPr>
              <a:t>Study Site: </a:t>
            </a:r>
            <a:r>
              <a:rPr lang="en-US" b="1" dirty="0" smtClean="0">
                <a:latin typeface="Arial"/>
                <a:cs typeface="Arial"/>
              </a:rPr>
              <a:t>Grand Haven in Lake Michigan</a:t>
            </a:r>
            <a:endParaRPr lang="en-US" b="1" dirty="0">
              <a:latin typeface="Arial"/>
              <a:cs typeface="Arial"/>
            </a:endParaRPr>
          </a:p>
        </p:txBody>
      </p:sp>
    </p:spTree>
    <p:extLst>
      <p:ext uri="{BB962C8B-B14F-4D97-AF65-F5344CB8AC3E}">
        <p14:creationId xmlns:p14="http://schemas.microsoft.com/office/powerpoint/2010/main" val="81096531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646653" y="610713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673" name="Text Box 2"/>
          <p:cNvSpPr txBox="1">
            <a:spLocks noChangeArrowheads="1"/>
          </p:cNvSpPr>
          <p:nvPr/>
        </p:nvSpPr>
        <p:spPr bwMode="auto">
          <a:xfrm>
            <a:off x="914400" y="592138"/>
            <a:ext cx="739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endParaRPr lang="en-US" sz="1800">
              <a:latin typeface="Chalkboard Bold" charset="0"/>
            </a:endParaRPr>
          </a:p>
        </p:txBody>
      </p:sp>
      <p:pic>
        <p:nvPicPr>
          <p:cNvPr id="28674" name="Picture 5" descr="gh-hadcp-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658664"/>
            <a:ext cx="2805113"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6" descr="gh-pi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2650" y="1059032"/>
            <a:ext cx="30876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7" descr="mapque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237202"/>
            <a:ext cx="2819400"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8" descr="IMG_078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762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9" descr="IMG_079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22860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0" descr="IMG_08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44958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Text Box 11"/>
          <p:cNvSpPr txBox="1">
            <a:spLocks noChangeArrowheads="1"/>
          </p:cNvSpPr>
          <p:nvPr/>
        </p:nvSpPr>
        <p:spPr bwMode="auto">
          <a:xfrm>
            <a:off x="76200" y="250964"/>
            <a:ext cx="28194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dirty="0"/>
              <a:t>Grand Haven HADCP Deployment 2008</a:t>
            </a:r>
          </a:p>
        </p:txBody>
      </p:sp>
      <p:pic>
        <p:nvPicPr>
          <p:cNvPr id="28681" name="Picture 12" descr="OHH_logo_hires_transparen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6685" y="5313828"/>
            <a:ext cx="2133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98930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52646" y="540612"/>
            <a:ext cx="8404768" cy="523220"/>
          </a:xfrm>
          <a:prstGeom prst="rect">
            <a:avLst/>
          </a:prstGeom>
          <a:noFill/>
        </p:spPr>
        <p:txBody>
          <a:bodyPr wrap="square" rtlCol="0">
            <a:spAutoFit/>
          </a:bodyPr>
          <a:lstStyle/>
          <a:p>
            <a:r>
              <a:rPr lang="en-US" sz="2800" dirty="0" smtClean="0">
                <a:latin typeface="Charcoal CY"/>
                <a:cs typeface="Charcoal CY"/>
              </a:rPr>
              <a:t>4. </a:t>
            </a:r>
            <a:r>
              <a:rPr lang="en-US" sz="2800" dirty="0">
                <a:latin typeface="Charcoal CY"/>
                <a:cs typeface="Charcoal CY"/>
              </a:rPr>
              <a:t>Impact on </a:t>
            </a:r>
            <a:r>
              <a:rPr lang="en-US" sz="2800" dirty="0" smtClean="0">
                <a:latin typeface="Charcoal CY"/>
                <a:cs typeface="Charcoal CY"/>
              </a:rPr>
              <a:t>circulation </a:t>
            </a:r>
            <a:r>
              <a:rPr lang="en-US" sz="2800" dirty="0">
                <a:latin typeface="Charcoal CY"/>
                <a:cs typeface="Charcoal CY"/>
              </a:rPr>
              <a:t>of WCI </a:t>
            </a:r>
            <a:r>
              <a:rPr lang="en-US" sz="2800" dirty="0" smtClean="0">
                <a:latin typeface="Charcoal CY"/>
                <a:cs typeface="Charcoal CY"/>
              </a:rPr>
              <a:t>(Grand Haven)</a:t>
            </a:r>
            <a:endParaRPr lang="en-US" sz="2800" dirty="0">
              <a:latin typeface="Charcoal CY"/>
              <a:cs typeface="Charcoal CY"/>
            </a:endParaRPr>
          </a:p>
        </p:txBody>
      </p:sp>
      <p:sp>
        <p:nvSpPr>
          <p:cNvPr id="16" name="Rectangle 15"/>
          <p:cNvSpPr/>
          <p:nvPr/>
        </p:nvSpPr>
        <p:spPr>
          <a:xfrm>
            <a:off x="5646653" y="610713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Content Placeholder 4" descr="Comp2.tif"/>
          <p:cNvPicPr>
            <a:picLocks noGrp="1" noChangeAspect="1"/>
          </p:cNvPicPr>
          <p:nvPr>
            <p:ph idx="1"/>
          </p:nvPr>
        </p:nvPicPr>
        <p:blipFill>
          <a:blip r:embed="rId2">
            <a:extLst>
              <a:ext uri="{28A0092B-C50C-407E-A947-70E740481C1C}">
                <a14:useLocalDpi xmlns:a14="http://schemas.microsoft.com/office/drawing/2010/main" val="0"/>
              </a:ext>
            </a:extLst>
          </a:blip>
          <a:srcRect l="3946" r="3946"/>
          <a:stretch>
            <a:fillRect/>
          </a:stretch>
        </p:blipFill>
        <p:spPr>
          <a:xfrm>
            <a:off x="152400" y="1460500"/>
            <a:ext cx="8636000" cy="4572000"/>
          </a:xfrm>
        </p:spPr>
      </p:pic>
    </p:spTree>
    <p:extLst>
      <p:ext uri="{BB962C8B-B14F-4D97-AF65-F5344CB8AC3E}">
        <p14:creationId xmlns:p14="http://schemas.microsoft.com/office/powerpoint/2010/main" val="167874341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2646" y="540612"/>
            <a:ext cx="4013843" cy="523220"/>
          </a:xfrm>
          <a:prstGeom prst="rect">
            <a:avLst/>
          </a:prstGeom>
          <a:noFill/>
        </p:spPr>
        <p:txBody>
          <a:bodyPr wrap="square" rtlCol="0">
            <a:spAutoFit/>
          </a:bodyPr>
          <a:lstStyle/>
          <a:p>
            <a:r>
              <a:rPr lang="en-US" sz="2800" dirty="0" smtClean="0">
                <a:latin typeface="Charcoal CY"/>
                <a:cs typeface="Charcoal CY"/>
              </a:rPr>
              <a:t>1. Introduction</a:t>
            </a:r>
            <a:endParaRPr lang="en-US" sz="2800" dirty="0">
              <a:latin typeface="Charcoal CY"/>
              <a:cs typeface="Charcoal CY"/>
            </a:endParaRPr>
          </a:p>
        </p:txBody>
      </p:sp>
      <p:sp>
        <p:nvSpPr>
          <p:cNvPr id="2" name="Rectangle 1"/>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646653" y="610713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waves.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68" y="2003472"/>
            <a:ext cx="1621536" cy="1216152"/>
          </a:xfrm>
          <a:prstGeom prst="rect">
            <a:avLst/>
          </a:prstGeom>
        </p:spPr>
      </p:pic>
      <p:pic>
        <p:nvPicPr>
          <p:cNvPr id="7" name="Picture 6" descr="vit_orb.jpg"/>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0" y="3219624"/>
            <a:ext cx="1627632" cy="1216152"/>
          </a:xfrm>
          <a:prstGeom prst="rect">
            <a:avLst/>
          </a:prstGeom>
        </p:spPr>
      </p:pic>
      <p:pic>
        <p:nvPicPr>
          <p:cNvPr id="9" name="Picture 8" descr="plume.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4425696"/>
            <a:ext cx="1621792" cy="1216152"/>
          </a:xfrm>
          <a:prstGeom prst="rect">
            <a:avLst/>
          </a:prstGeom>
        </p:spPr>
      </p:pic>
      <p:pic>
        <p:nvPicPr>
          <p:cNvPr id="11" name="Picture 10" descr="Wave wars2.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45355" y="5641848"/>
            <a:ext cx="2418940" cy="1216152"/>
          </a:xfrm>
          <a:prstGeom prst="rect">
            <a:avLst/>
          </a:prstGeom>
        </p:spPr>
      </p:pic>
      <p:pic>
        <p:nvPicPr>
          <p:cNvPr id="12" name="Picture 11" descr="4-BBB_0334[1].jpg"/>
          <p:cNvPicPr>
            <a:picLocks/>
          </p:cNvPicPr>
          <p:nvPr/>
        </p:nvPicPr>
        <p:blipFill>
          <a:blip r:embed="rId6" cstate="print">
            <a:extLst>
              <a:ext uri="{28A0092B-C50C-407E-A947-70E740481C1C}">
                <a14:useLocalDpi xmlns:a14="http://schemas.microsoft.com/office/drawing/2010/main"/>
              </a:ext>
            </a:extLst>
          </a:blip>
          <a:stretch>
            <a:fillRect/>
          </a:stretch>
        </p:blipFill>
        <p:spPr>
          <a:xfrm>
            <a:off x="0" y="5641848"/>
            <a:ext cx="1627632" cy="1216152"/>
          </a:xfrm>
          <a:prstGeom prst="rect">
            <a:avLst/>
          </a:prstGeom>
        </p:spPr>
      </p:pic>
      <p:sp>
        <p:nvSpPr>
          <p:cNvPr id="13" name="TextBox 12"/>
          <p:cNvSpPr txBox="1"/>
          <p:nvPr/>
        </p:nvSpPr>
        <p:spPr>
          <a:xfrm>
            <a:off x="7312177" y="6150114"/>
            <a:ext cx="1831823" cy="707886"/>
          </a:xfrm>
          <a:prstGeom prst="rect">
            <a:avLst/>
          </a:prstGeom>
          <a:noFill/>
        </p:spPr>
        <p:txBody>
          <a:bodyPr wrap="square" rtlCol="0">
            <a:spAutoFit/>
          </a:bodyPr>
          <a:lstStyle/>
          <a:p>
            <a:r>
              <a:rPr lang="en-US" sz="1000" dirty="0" smtClean="0">
                <a:hlinkClick r:id="rId7"/>
              </a:rPr>
              <a:t>www.glerl.noaa.gov</a:t>
            </a:r>
            <a:endParaRPr lang="en-US" sz="1000" dirty="0" smtClean="0"/>
          </a:p>
          <a:p>
            <a:r>
              <a:rPr lang="en-US" sz="1000" dirty="0" smtClean="0">
                <a:hlinkClick r:id="rId8"/>
              </a:rPr>
              <a:t>www.wikipedia.com</a:t>
            </a:r>
            <a:endParaRPr lang="en-US" sz="1000" dirty="0" smtClean="0"/>
          </a:p>
          <a:p>
            <a:r>
              <a:rPr lang="en-US" sz="1000" dirty="0" smtClean="0">
                <a:hlinkClick r:id="rId9"/>
              </a:rPr>
              <a:t>www.offshoretechnology.com</a:t>
            </a:r>
            <a:endParaRPr lang="en-US" sz="1000" dirty="0" smtClean="0"/>
          </a:p>
          <a:p>
            <a:r>
              <a:rPr lang="en-US" sz="1000" dirty="0" smtClean="0">
                <a:hlinkClick r:id="rId10"/>
              </a:rPr>
              <a:t>www.ec.gc.ca</a:t>
            </a:r>
            <a:endParaRPr lang="en-US" sz="1000" dirty="0" smtClean="0"/>
          </a:p>
        </p:txBody>
      </p:sp>
      <p:pic>
        <p:nvPicPr>
          <p:cNvPr id="14" name="Picture 6" descr="fig execsu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5559425" y="1161264"/>
            <a:ext cx="3584575" cy="4546600"/>
          </a:xfrm>
          <a:prstGeom prst="rect">
            <a:avLst/>
          </a:prstGeom>
          <a:noFill/>
        </p:spPr>
      </p:pic>
      <p:sp>
        <p:nvSpPr>
          <p:cNvPr id="15" name="Slide Number Placeholder 4"/>
          <p:cNvSpPr>
            <a:spLocks noGrp="1"/>
          </p:cNvSpPr>
          <p:nvPr>
            <p:ph type="sldNum" sz="quarter" idx="12"/>
          </p:nvPr>
        </p:nvSpPr>
        <p:spPr>
          <a:xfrm>
            <a:off x="6477000" y="5725816"/>
            <a:ext cx="2667000" cy="3528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latin typeface="Arial"/>
                <a:cs typeface="Arial"/>
              </a:rPr>
              <a:t>Courtesy of Paul Craig from Dynamics Solution LLC</a:t>
            </a:r>
          </a:p>
        </p:txBody>
      </p:sp>
      <p:sp>
        <p:nvSpPr>
          <p:cNvPr id="16" name="Rectangle 5"/>
          <p:cNvSpPr>
            <a:spLocks noChangeArrowheads="1"/>
          </p:cNvSpPr>
          <p:nvPr/>
        </p:nvSpPr>
        <p:spPr bwMode="auto">
          <a:xfrm>
            <a:off x="1621792" y="1483719"/>
            <a:ext cx="3772774" cy="400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Aft>
                <a:spcPts val="1200"/>
              </a:spcAft>
              <a:buSzPct val="60000"/>
              <a:buFont typeface="Wingdings" charset="0"/>
              <a:buChar char="q"/>
            </a:pPr>
            <a:r>
              <a:rPr lang="en-US" sz="1700" dirty="0">
                <a:latin typeface="Arial"/>
                <a:cs typeface="Arial"/>
              </a:rPr>
              <a:t>As waves move into </a:t>
            </a:r>
            <a:r>
              <a:rPr lang="en-US" sz="1700" dirty="0" err="1">
                <a:latin typeface="Arial"/>
                <a:cs typeface="Arial"/>
              </a:rPr>
              <a:t>nearshore</a:t>
            </a:r>
            <a:r>
              <a:rPr lang="en-US" sz="1700" dirty="0">
                <a:latin typeface="Arial"/>
                <a:cs typeface="Arial"/>
              </a:rPr>
              <a:t> regions,  the energy gradients created cause </a:t>
            </a:r>
            <a:r>
              <a:rPr lang="en-US" sz="1700" i="1" dirty="0" err="1">
                <a:solidFill>
                  <a:srgbClr val="3366FF"/>
                </a:solidFill>
                <a:latin typeface="Arial"/>
                <a:cs typeface="Arial"/>
              </a:rPr>
              <a:t>nearshore</a:t>
            </a:r>
            <a:r>
              <a:rPr lang="en-US" sz="1700" i="1" dirty="0">
                <a:solidFill>
                  <a:srgbClr val="3366FF"/>
                </a:solidFill>
                <a:latin typeface="Arial"/>
                <a:cs typeface="Arial"/>
              </a:rPr>
              <a:t> circulation</a:t>
            </a:r>
            <a:r>
              <a:rPr lang="en-US" sz="1700" dirty="0">
                <a:latin typeface="Arial"/>
                <a:cs typeface="Arial"/>
              </a:rPr>
              <a:t>.  The currents resulting from this circulation many times control the transport of parameters of interest to water quality</a:t>
            </a:r>
            <a:r>
              <a:rPr lang="en-US" sz="1700" dirty="0" smtClean="0">
                <a:latin typeface="Arial"/>
                <a:cs typeface="Arial"/>
              </a:rPr>
              <a:t>.</a:t>
            </a:r>
            <a:endParaRPr lang="en-US" sz="1700" dirty="0">
              <a:latin typeface="Arial"/>
              <a:cs typeface="Arial"/>
            </a:endParaRPr>
          </a:p>
          <a:p>
            <a:pPr marL="342900" indent="-342900">
              <a:spcAft>
                <a:spcPts val="1200"/>
              </a:spcAft>
              <a:buSzPct val="60000"/>
              <a:buFont typeface="Wingdings" charset="0"/>
              <a:buChar char="q"/>
            </a:pPr>
            <a:r>
              <a:rPr lang="en-US" sz="1700" dirty="0">
                <a:latin typeface="Arial"/>
                <a:cs typeface="Arial"/>
              </a:rPr>
              <a:t>The interplay of the non-linear processes involved require the use of numerical modeling to understand the </a:t>
            </a:r>
            <a:r>
              <a:rPr lang="en-US" sz="1700" dirty="0" err="1" smtClean="0">
                <a:latin typeface="Arial"/>
                <a:cs typeface="Arial"/>
              </a:rPr>
              <a:t>nearshore</a:t>
            </a:r>
            <a:r>
              <a:rPr lang="en-US" sz="1700" dirty="0" smtClean="0">
                <a:latin typeface="Arial"/>
                <a:cs typeface="Arial"/>
              </a:rPr>
              <a:t> energy distribution and </a:t>
            </a:r>
            <a:r>
              <a:rPr lang="en-US" sz="1700" dirty="0">
                <a:latin typeface="Arial"/>
                <a:cs typeface="Arial"/>
              </a:rPr>
              <a:t>describe the transport processes accurately.</a:t>
            </a:r>
          </a:p>
          <a:p>
            <a:pPr marL="342900" indent="-342900" eaLnBrk="1" hangingPunct="1">
              <a:spcBef>
                <a:spcPct val="20000"/>
              </a:spcBef>
            </a:pPr>
            <a:endParaRPr lang="en-US" sz="2400" dirty="0">
              <a:latin typeface="Times New Roman" charset="0"/>
            </a:endParaRPr>
          </a:p>
        </p:txBody>
      </p:sp>
    </p:spTree>
    <p:extLst>
      <p:ext uri="{BB962C8B-B14F-4D97-AF65-F5344CB8AC3E}">
        <p14:creationId xmlns:p14="http://schemas.microsoft.com/office/powerpoint/2010/main" val="418385258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52646" y="540612"/>
            <a:ext cx="8404768" cy="523220"/>
          </a:xfrm>
          <a:prstGeom prst="rect">
            <a:avLst/>
          </a:prstGeom>
          <a:noFill/>
        </p:spPr>
        <p:txBody>
          <a:bodyPr wrap="square" rtlCol="0">
            <a:spAutoFit/>
          </a:bodyPr>
          <a:lstStyle/>
          <a:p>
            <a:r>
              <a:rPr lang="en-US" sz="2800" dirty="0" smtClean="0">
                <a:latin typeface="Charcoal CY"/>
                <a:cs typeface="Charcoal CY"/>
              </a:rPr>
              <a:t>4. </a:t>
            </a:r>
            <a:r>
              <a:rPr lang="en-US" sz="2800" dirty="0">
                <a:latin typeface="Charcoal CY"/>
                <a:cs typeface="Charcoal CY"/>
              </a:rPr>
              <a:t>Impact on </a:t>
            </a:r>
            <a:r>
              <a:rPr lang="en-US" sz="2800" dirty="0" smtClean="0">
                <a:latin typeface="Charcoal CY"/>
                <a:cs typeface="Charcoal CY"/>
              </a:rPr>
              <a:t>circulation </a:t>
            </a:r>
            <a:r>
              <a:rPr lang="en-US" sz="2800" dirty="0">
                <a:latin typeface="Charcoal CY"/>
                <a:cs typeface="Charcoal CY"/>
              </a:rPr>
              <a:t>of WCI </a:t>
            </a:r>
            <a:r>
              <a:rPr lang="en-US" sz="2800" dirty="0" smtClean="0">
                <a:latin typeface="Charcoal CY"/>
                <a:cs typeface="Charcoal CY"/>
              </a:rPr>
              <a:t>(Grand Haven)</a:t>
            </a:r>
            <a:endParaRPr lang="en-US" sz="2800" dirty="0">
              <a:latin typeface="Charcoal CY"/>
              <a:cs typeface="Charcoal CY"/>
            </a:endParaRPr>
          </a:p>
        </p:txBody>
      </p:sp>
      <p:sp>
        <p:nvSpPr>
          <p:cNvPr id="16" name="Rectangle 15"/>
          <p:cNvSpPr/>
          <p:nvPr/>
        </p:nvSpPr>
        <p:spPr>
          <a:xfrm>
            <a:off x="5646653" y="610713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38988" y="5752867"/>
            <a:ext cx="4198106" cy="459688"/>
          </a:xfrm>
        </p:spPr>
        <p:txBody>
          <a:bodyPr>
            <a:normAutofit/>
          </a:bodyPr>
          <a:lstStyle/>
          <a:p>
            <a:pPr algn="l" eaLnBrk="1" hangingPunct="1"/>
            <a:r>
              <a:rPr lang="en-US" sz="1800" b="1" dirty="0">
                <a:latin typeface="Arial"/>
                <a:ea typeface="ＭＳ Ｐゴシック" charset="0"/>
                <a:cs typeface="Arial"/>
              </a:rPr>
              <a:t>Ideal Numerical Simulation of </a:t>
            </a:r>
            <a:r>
              <a:rPr lang="en-US" sz="1800" b="1" dirty="0" smtClean="0">
                <a:latin typeface="Arial"/>
                <a:ea typeface="ＭＳ Ｐゴシック" charset="0"/>
                <a:cs typeface="Arial"/>
              </a:rPr>
              <a:t>WC</a:t>
            </a:r>
            <a:endParaRPr lang="en-US" sz="1800" b="1" dirty="0">
              <a:latin typeface="Arial"/>
              <a:ea typeface="ＭＳ Ｐゴシック" charset="0"/>
              <a:cs typeface="Arial"/>
            </a:endParaRPr>
          </a:p>
        </p:txBody>
      </p:sp>
      <p:pic>
        <p:nvPicPr>
          <p:cNvPr id="9" name="Content Placeholder 5" descr="Stand.pn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90538" y="1516186"/>
            <a:ext cx="1966912" cy="1966913"/>
          </a:xfrm>
        </p:spPr>
      </p:pic>
      <p:pic>
        <p:nvPicPr>
          <p:cNvPr id="10" name="Content Placeholder 6" descr="stand_rive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14350" y="3897436"/>
            <a:ext cx="1924050" cy="1924050"/>
          </a:xfrm>
          <a:prstGeom prst="rect">
            <a:avLst/>
          </a:prstGeom>
        </p:spPr>
      </p:pic>
      <p:sp>
        <p:nvSpPr>
          <p:cNvPr id="11" name="TextBox 7"/>
          <p:cNvSpPr txBox="1">
            <a:spLocks noChangeArrowheads="1"/>
          </p:cNvSpPr>
          <p:nvPr/>
        </p:nvSpPr>
        <p:spPr bwMode="auto">
          <a:xfrm>
            <a:off x="1209675" y="1173286"/>
            <a:ext cx="1047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 A</a:t>
            </a:r>
          </a:p>
        </p:txBody>
      </p:sp>
      <p:sp>
        <p:nvSpPr>
          <p:cNvPr id="12" name="TextBox 8"/>
          <p:cNvSpPr txBox="1">
            <a:spLocks noChangeArrowheads="1"/>
          </p:cNvSpPr>
          <p:nvPr/>
        </p:nvSpPr>
        <p:spPr bwMode="auto">
          <a:xfrm>
            <a:off x="800100" y="3573586"/>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     A</a:t>
            </a:r>
            <a:r>
              <a:rPr lang="en-US" sz="1800" dirty="0" smtClean="0"/>
              <a:t>&amp;R</a:t>
            </a:r>
            <a:endParaRPr lang="en-US" sz="1800" dirty="0"/>
          </a:p>
        </p:txBody>
      </p:sp>
      <p:pic>
        <p:nvPicPr>
          <p:cNvPr id="13" name="Picture 10" descr="Couple_Noriver_20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48450" y="1544761"/>
            <a:ext cx="195262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Wavetocurrent_River_200.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916486"/>
            <a:ext cx="196215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2" descr="Couple_river_200.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10350" y="3926011"/>
            <a:ext cx="195262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descr="Wavetocurrent_Nonest_200.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40000" y="1497136"/>
            <a:ext cx="201295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4"/>
          <p:cNvSpPr txBox="1">
            <a:spLocks noChangeArrowheads="1"/>
          </p:cNvSpPr>
          <p:nvPr/>
        </p:nvSpPr>
        <p:spPr bwMode="auto">
          <a:xfrm>
            <a:off x="3295650" y="1154236"/>
            <a:ext cx="733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W</a:t>
            </a:r>
          </a:p>
        </p:txBody>
      </p:sp>
      <p:sp>
        <p:nvSpPr>
          <p:cNvPr id="21" name="TextBox 15"/>
          <p:cNvSpPr txBox="1">
            <a:spLocks noChangeArrowheads="1"/>
          </p:cNvSpPr>
          <p:nvPr/>
        </p:nvSpPr>
        <p:spPr bwMode="auto">
          <a:xfrm>
            <a:off x="5267325" y="1125661"/>
            <a:ext cx="10572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A&amp;W</a:t>
            </a:r>
          </a:p>
        </p:txBody>
      </p:sp>
      <p:sp>
        <p:nvSpPr>
          <p:cNvPr id="22" name="TextBox 16"/>
          <p:cNvSpPr txBox="1">
            <a:spLocks noChangeArrowheads="1"/>
          </p:cNvSpPr>
          <p:nvPr/>
        </p:nvSpPr>
        <p:spPr bwMode="auto">
          <a:xfrm>
            <a:off x="6975210" y="1135186"/>
            <a:ext cx="14382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A,</a:t>
            </a:r>
            <a:r>
              <a:rPr lang="en-US" sz="1800" dirty="0" smtClean="0"/>
              <a:t>W&amp;WCI</a:t>
            </a:r>
            <a:endParaRPr lang="en-US" sz="1800" dirty="0"/>
          </a:p>
        </p:txBody>
      </p:sp>
      <p:pic>
        <p:nvPicPr>
          <p:cNvPr id="23" name="Picture 17" descr="Couple_Nonest_200.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24125" y="3897436"/>
            <a:ext cx="196215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8" descr="Wavetocurrent_Noriver_200.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600575" y="1525711"/>
            <a:ext cx="1971675"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19"/>
          <p:cNvSpPr txBox="1">
            <a:spLocks noChangeArrowheads="1"/>
          </p:cNvSpPr>
          <p:nvPr/>
        </p:nvSpPr>
        <p:spPr bwMode="auto">
          <a:xfrm>
            <a:off x="3012141" y="3525961"/>
            <a:ext cx="137888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smtClean="0"/>
              <a:t>W&amp;WCI</a:t>
            </a:r>
            <a:endParaRPr lang="en-US" sz="1800" dirty="0"/>
          </a:p>
        </p:txBody>
      </p:sp>
      <p:sp>
        <p:nvSpPr>
          <p:cNvPr id="26" name="TextBox 21"/>
          <p:cNvSpPr txBox="1">
            <a:spLocks noChangeArrowheads="1"/>
          </p:cNvSpPr>
          <p:nvPr/>
        </p:nvSpPr>
        <p:spPr bwMode="auto">
          <a:xfrm>
            <a:off x="5133975" y="3497386"/>
            <a:ext cx="1076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R,A,W</a:t>
            </a:r>
          </a:p>
        </p:txBody>
      </p:sp>
      <p:graphicFrame>
        <p:nvGraphicFramePr>
          <p:cNvPr id="27" name="Group 42"/>
          <p:cNvGraphicFramePr>
            <a:graphicFrameLocks noGrp="1"/>
          </p:cNvGraphicFramePr>
          <p:nvPr>
            <p:extLst>
              <p:ext uri="{D42A27DB-BD31-4B8C-83A1-F6EECF244321}">
                <p14:modId xmlns:p14="http://schemas.microsoft.com/office/powerpoint/2010/main" val="475535361"/>
              </p:ext>
            </p:extLst>
          </p:nvPr>
        </p:nvGraphicFramePr>
        <p:xfrm>
          <a:off x="38988" y="6143684"/>
          <a:ext cx="4352037" cy="670640"/>
        </p:xfrm>
        <a:graphic>
          <a:graphicData uri="http://schemas.openxmlformats.org/drawingml/2006/table">
            <a:tbl>
              <a:tblPr/>
              <a:tblGrid>
                <a:gridCol w="384827"/>
                <a:gridCol w="724173"/>
                <a:gridCol w="208280"/>
                <a:gridCol w="578865"/>
                <a:gridCol w="2455892"/>
              </a:tblGrid>
              <a:tr h="2888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FFFFFF"/>
                          </a:solidFill>
                          <a:effectLst/>
                          <a:latin typeface="Arial"/>
                          <a:ea typeface="ＭＳ Ｐゴシック" charset="0"/>
                          <a:cs typeface="Arial"/>
                        </a:rPr>
                        <a:t>R</a:t>
                      </a:r>
                    </a:p>
                  </a:txBody>
                  <a:tcPr marT="45740" marB="457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7C8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FFFFFF"/>
                          </a:solidFill>
                          <a:effectLst/>
                          <a:latin typeface="Arial"/>
                          <a:ea typeface="ＭＳ Ｐゴシック" charset="0"/>
                          <a:cs typeface="Arial"/>
                        </a:rPr>
                        <a:t>River</a:t>
                      </a:r>
                    </a:p>
                  </a:txBody>
                  <a:tcPr marT="45740" marB="457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7C8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FFFFFF"/>
                        </a:solidFill>
                        <a:effectLst/>
                        <a:latin typeface="Arial"/>
                        <a:ea typeface="ＭＳ Ｐゴシック" charset="0"/>
                        <a:cs typeface="Arial"/>
                      </a:endParaRPr>
                    </a:p>
                  </a:txBody>
                  <a:tcPr marT="45740" marB="457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7C8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FFFFFF"/>
                          </a:solidFill>
                          <a:effectLst/>
                          <a:latin typeface="Arial"/>
                          <a:ea typeface="ＭＳ Ｐゴシック" charset="0"/>
                          <a:cs typeface="Arial"/>
                        </a:rPr>
                        <a:t>WCI</a:t>
                      </a:r>
                    </a:p>
                  </a:txBody>
                  <a:tcPr marT="45740" marB="457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7C8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FFFFFF"/>
                          </a:solidFill>
                          <a:effectLst/>
                          <a:latin typeface="Arial"/>
                          <a:ea typeface="ＭＳ Ｐゴシック" charset="0"/>
                          <a:cs typeface="Arial"/>
                        </a:rPr>
                        <a:t>Wave-Current Interaction</a:t>
                      </a:r>
                    </a:p>
                  </a:txBody>
                  <a:tcPr marT="45740" marB="457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7C80"/>
                    </a:solidFill>
                  </a:tcPr>
                </a:tc>
              </a:tr>
              <a:tr h="2888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99"/>
                          </a:solidFill>
                          <a:effectLst/>
                          <a:latin typeface="Arial"/>
                          <a:ea typeface="ＭＳ Ｐゴシック" charset="0"/>
                          <a:cs typeface="Arial"/>
                        </a:rPr>
                        <a:t>W</a:t>
                      </a:r>
                    </a:p>
                  </a:txBody>
                  <a:tcPr marT="45740" marB="457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99"/>
                          </a:solidFill>
                          <a:effectLst/>
                          <a:latin typeface="Arial"/>
                          <a:ea typeface="ＭＳ Ｐゴシック" charset="0"/>
                          <a:cs typeface="Arial"/>
                        </a:rPr>
                        <a:t>Wave</a:t>
                      </a:r>
                    </a:p>
                  </a:txBody>
                  <a:tcPr marT="45740" marB="457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99"/>
                        </a:solidFill>
                        <a:effectLst/>
                        <a:latin typeface="Arial"/>
                        <a:ea typeface="ＭＳ Ｐゴシック" charset="0"/>
                        <a:cs typeface="Arial"/>
                      </a:endParaRPr>
                    </a:p>
                  </a:txBody>
                  <a:tcPr marT="45740" marB="457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99"/>
                          </a:solidFill>
                          <a:effectLst/>
                          <a:latin typeface="Arial"/>
                          <a:ea typeface="ＭＳ Ｐゴシック" charset="0"/>
                          <a:cs typeface="Arial"/>
                        </a:rPr>
                        <a:t>A</a:t>
                      </a:r>
                    </a:p>
                  </a:txBody>
                  <a:tcPr marT="45740" marB="457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99"/>
                          </a:solidFill>
                          <a:effectLst/>
                          <a:latin typeface="Arial"/>
                          <a:ea typeface="ＭＳ Ｐゴシック" charset="0"/>
                          <a:cs typeface="Arial"/>
                        </a:rPr>
                        <a:t>Ambient Flow</a:t>
                      </a:r>
                    </a:p>
                  </a:txBody>
                  <a:tcPr marT="45740" marB="457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66"/>
                    </a:solidFill>
                  </a:tcPr>
                </a:tc>
              </a:tr>
            </a:tbl>
          </a:graphicData>
        </a:graphic>
      </p:graphicFrame>
      <p:sp>
        <p:nvSpPr>
          <p:cNvPr id="28" name="TextBox 24"/>
          <p:cNvSpPr txBox="1">
            <a:spLocks noChangeArrowheads="1"/>
          </p:cNvSpPr>
          <p:nvPr/>
        </p:nvSpPr>
        <p:spPr bwMode="auto">
          <a:xfrm>
            <a:off x="6924675" y="3516436"/>
            <a:ext cx="1533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R,A,W</a:t>
            </a:r>
            <a:r>
              <a:rPr lang="en-US" sz="1800" dirty="0" smtClean="0"/>
              <a:t>&amp;WCI</a:t>
            </a:r>
            <a:endParaRPr lang="en-US" sz="1800" dirty="0"/>
          </a:p>
        </p:txBody>
      </p:sp>
      <p:sp>
        <p:nvSpPr>
          <p:cNvPr id="29" name="TextBox 1"/>
          <p:cNvSpPr txBox="1">
            <a:spLocks noChangeArrowheads="1"/>
          </p:cNvSpPr>
          <p:nvPr/>
        </p:nvSpPr>
        <p:spPr bwMode="auto">
          <a:xfrm>
            <a:off x="1376363" y="1406649"/>
            <a:ext cx="933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0.2m/s</a:t>
            </a:r>
          </a:p>
        </p:txBody>
      </p:sp>
      <p:sp>
        <p:nvSpPr>
          <p:cNvPr id="30" name="TextBox 21"/>
          <p:cNvSpPr txBox="1">
            <a:spLocks noChangeArrowheads="1"/>
          </p:cNvSpPr>
          <p:nvPr/>
        </p:nvSpPr>
        <p:spPr bwMode="auto">
          <a:xfrm>
            <a:off x="3405188" y="1401886"/>
            <a:ext cx="933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0.2m/s</a:t>
            </a:r>
          </a:p>
        </p:txBody>
      </p:sp>
      <p:sp>
        <p:nvSpPr>
          <p:cNvPr id="31" name="TextBox 22"/>
          <p:cNvSpPr txBox="1">
            <a:spLocks noChangeArrowheads="1"/>
          </p:cNvSpPr>
          <p:nvPr/>
        </p:nvSpPr>
        <p:spPr bwMode="auto">
          <a:xfrm>
            <a:off x="5434013" y="1406649"/>
            <a:ext cx="933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0.2m/s</a:t>
            </a:r>
          </a:p>
        </p:txBody>
      </p:sp>
      <p:sp>
        <p:nvSpPr>
          <p:cNvPr id="32" name="TextBox 23"/>
          <p:cNvSpPr txBox="1">
            <a:spLocks noChangeArrowheads="1"/>
          </p:cNvSpPr>
          <p:nvPr/>
        </p:nvSpPr>
        <p:spPr bwMode="auto">
          <a:xfrm>
            <a:off x="7491413" y="1492374"/>
            <a:ext cx="933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0.2m/s</a:t>
            </a:r>
          </a:p>
        </p:txBody>
      </p:sp>
      <p:sp>
        <p:nvSpPr>
          <p:cNvPr id="33" name="TextBox 24"/>
          <p:cNvSpPr txBox="1">
            <a:spLocks noChangeArrowheads="1"/>
          </p:cNvSpPr>
          <p:nvPr/>
        </p:nvSpPr>
        <p:spPr bwMode="auto">
          <a:xfrm>
            <a:off x="1323975" y="3787899"/>
            <a:ext cx="933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0.2m/s</a:t>
            </a:r>
          </a:p>
        </p:txBody>
      </p:sp>
      <p:sp>
        <p:nvSpPr>
          <p:cNvPr id="34" name="TextBox 25"/>
          <p:cNvSpPr txBox="1">
            <a:spLocks noChangeArrowheads="1"/>
          </p:cNvSpPr>
          <p:nvPr/>
        </p:nvSpPr>
        <p:spPr bwMode="auto">
          <a:xfrm>
            <a:off x="3405188" y="3802186"/>
            <a:ext cx="933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0.2m/s</a:t>
            </a:r>
          </a:p>
        </p:txBody>
      </p:sp>
      <p:sp>
        <p:nvSpPr>
          <p:cNvPr id="35" name="TextBox 26"/>
          <p:cNvSpPr txBox="1">
            <a:spLocks noChangeArrowheads="1"/>
          </p:cNvSpPr>
          <p:nvPr/>
        </p:nvSpPr>
        <p:spPr bwMode="auto">
          <a:xfrm>
            <a:off x="5391150" y="3789486"/>
            <a:ext cx="933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0.2m/s</a:t>
            </a:r>
          </a:p>
        </p:txBody>
      </p:sp>
      <p:sp>
        <p:nvSpPr>
          <p:cNvPr id="36" name="TextBox 27"/>
          <p:cNvSpPr txBox="1">
            <a:spLocks noChangeArrowheads="1"/>
          </p:cNvSpPr>
          <p:nvPr/>
        </p:nvSpPr>
        <p:spPr bwMode="auto">
          <a:xfrm>
            <a:off x="7448550" y="3802186"/>
            <a:ext cx="933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0.2m/s</a:t>
            </a:r>
          </a:p>
        </p:txBody>
      </p:sp>
    </p:spTree>
    <p:extLst>
      <p:ext uri="{BB962C8B-B14F-4D97-AF65-F5344CB8AC3E}">
        <p14:creationId xmlns:p14="http://schemas.microsoft.com/office/powerpoint/2010/main" val="2834241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51886" y="1106322"/>
            <a:ext cx="6599764" cy="4299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
        <p:nvSpPr>
          <p:cNvPr id="6" name="TextBox 5"/>
          <p:cNvSpPr>
            <a:spLocks noChangeArrowheads="1"/>
          </p:cNvSpPr>
          <p:nvPr/>
        </p:nvSpPr>
        <p:spPr bwMode="auto">
          <a:xfrm>
            <a:off x="6923088" y="2071604"/>
            <a:ext cx="20891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r>
              <a:rPr lang="en-US" sz="1200" dirty="0" smtClean="0">
                <a:solidFill>
                  <a:srgbClr val="000000"/>
                </a:solidFill>
                <a:latin typeface="Arial"/>
                <a:cs typeface="Arial"/>
                <a:sym typeface="Times New Roman" charset="0"/>
              </a:rPr>
              <a:t>Left: </a:t>
            </a:r>
            <a:r>
              <a:rPr lang="en-US" sz="1200" b="1" i="1" dirty="0">
                <a:solidFill>
                  <a:srgbClr val="000000"/>
                </a:solidFill>
                <a:latin typeface="Arial"/>
                <a:cs typeface="Arial"/>
                <a:sym typeface="Times New Roman" charset="0"/>
              </a:rPr>
              <a:t>Surface circulation </a:t>
            </a:r>
            <a:r>
              <a:rPr lang="en-US" sz="1200" dirty="0">
                <a:solidFill>
                  <a:srgbClr val="000000"/>
                </a:solidFill>
                <a:latin typeface="Arial"/>
                <a:cs typeface="Arial"/>
                <a:sym typeface="Times New Roman" charset="0"/>
              </a:rPr>
              <a:t>of Apr (a) and Aug (c), 2005, simulated with PG3</a:t>
            </a:r>
          </a:p>
          <a:p>
            <a:r>
              <a:rPr lang="en-US" sz="1200" dirty="0" smtClean="0">
                <a:solidFill>
                  <a:srgbClr val="000000"/>
                </a:solidFill>
                <a:latin typeface="Arial"/>
                <a:cs typeface="Arial"/>
                <a:sym typeface="Times New Roman" charset="0"/>
              </a:rPr>
              <a:t>Right: </a:t>
            </a:r>
            <a:r>
              <a:rPr lang="en-US" sz="1200" b="1" i="1" dirty="0">
                <a:solidFill>
                  <a:srgbClr val="000000"/>
                </a:solidFill>
                <a:latin typeface="Arial"/>
                <a:cs typeface="Arial"/>
                <a:sym typeface="Times New Roman" charset="0"/>
              </a:rPr>
              <a:t>Bias of Surface circulation </a:t>
            </a:r>
            <a:r>
              <a:rPr lang="en-US" sz="1200" dirty="0">
                <a:solidFill>
                  <a:srgbClr val="000000"/>
                </a:solidFill>
                <a:latin typeface="Arial"/>
                <a:cs typeface="Arial"/>
                <a:sym typeface="Times New Roman" charset="0"/>
              </a:rPr>
              <a:t>of Apr (b) and Aug (d), 2005, between cases WCI and </a:t>
            </a:r>
            <a:r>
              <a:rPr lang="en-US" sz="1200" dirty="0" smtClean="0">
                <a:solidFill>
                  <a:srgbClr val="000000"/>
                </a:solidFill>
                <a:latin typeface="Arial"/>
                <a:cs typeface="Arial"/>
                <a:sym typeface="Times New Roman" charset="0"/>
              </a:rPr>
              <a:t>NW.</a:t>
            </a:r>
            <a:endParaRPr lang="en-US" sz="1200" dirty="0">
              <a:latin typeface="Arial"/>
              <a:ea typeface="ＭＳ Ｐゴシック" charset="0"/>
              <a:cs typeface="Arial"/>
            </a:endParaRPr>
          </a:p>
        </p:txBody>
      </p:sp>
      <p:sp>
        <p:nvSpPr>
          <p:cNvPr id="7" name="TextBox 1"/>
          <p:cNvSpPr>
            <a:spLocks noChangeArrowheads="1"/>
          </p:cNvSpPr>
          <p:nvPr/>
        </p:nvSpPr>
        <p:spPr bwMode="auto">
          <a:xfrm>
            <a:off x="101600" y="5153204"/>
            <a:ext cx="9042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Wingdings" charset="0"/>
              <a:buChar char="ü"/>
            </a:pPr>
            <a:r>
              <a:rPr lang="en-US" sz="1400" b="1" i="1" dirty="0">
                <a:solidFill>
                  <a:srgbClr val="000000"/>
                </a:solidFill>
                <a:latin typeface="Arial"/>
                <a:ea typeface="ＭＳ Ｐゴシック" charset="0"/>
                <a:cs typeface="Arial"/>
                <a:sym typeface="Times New Roman" charset="0"/>
              </a:rPr>
              <a:t>Additional momentum forcing </a:t>
            </a:r>
            <a:r>
              <a:rPr lang="en-US" sz="1400" dirty="0">
                <a:solidFill>
                  <a:srgbClr val="000000"/>
                </a:solidFill>
                <a:latin typeface="Arial"/>
                <a:ea typeface="ＭＳ Ｐゴシック" charset="0"/>
                <a:cs typeface="Arial"/>
                <a:sym typeface="Times New Roman" charset="0"/>
              </a:rPr>
              <a:t>is contributed from </a:t>
            </a:r>
            <a:r>
              <a:rPr lang="en-US" sz="1400" b="1" i="1" dirty="0">
                <a:solidFill>
                  <a:srgbClr val="000000"/>
                </a:solidFill>
                <a:latin typeface="Arial"/>
                <a:ea typeface="ＭＳ Ｐゴシック" charset="0"/>
                <a:cs typeface="Arial"/>
                <a:sym typeface="Times New Roman" charset="0"/>
              </a:rPr>
              <a:t>breaking waves </a:t>
            </a:r>
            <a:r>
              <a:rPr lang="en-US" sz="1400" dirty="0">
                <a:solidFill>
                  <a:srgbClr val="000000"/>
                </a:solidFill>
                <a:latin typeface="Arial"/>
                <a:ea typeface="ＭＳ Ｐゴシック" charset="0"/>
                <a:cs typeface="Arial"/>
                <a:sym typeface="Times New Roman" charset="0"/>
              </a:rPr>
              <a:t>within </a:t>
            </a:r>
            <a:r>
              <a:rPr lang="en-US" sz="1400" i="1" dirty="0">
                <a:solidFill>
                  <a:srgbClr val="000000"/>
                </a:solidFill>
                <a:latin typeface="Arial"/>
                <a:ea typeface="ＭＳ Ｐゴシック" charset="0"/>
                <a:cs typeface="Arial"/>
                <a:sym typeface="Times New Roman" charset="0"/>
              </a:rPr>
              <a:t>the surf zone, areas adjacent to river mouth</a:t>
            </a:r>
            <a:r>
              <a:rPr lang="en-US" sz="1400" dirty="0">
                <a:solidFill>
                  <a:srgbClr val="000000"/>
                </a:solidFill>
                <a:latin typeface="Arial"/>
                <a:ea typeface="ＭＳ Ｐゴシック" charset="0"/>
                <a:cs typeface="Arial"/>
                <a:sym typeface="Times New Roman" charset="0"/>
              </a:rPr>
              <a:t>.</a:t>
            </a:r>
          </a:p>
          <a:p>
            <a:pPr marL="285750" indent="-285750">
              <a:buFont typeface="Wingdings" charset="0"/>
              <a:buChar char="ü"/>
            </a:pPr>
            <a:r>
              <a:rPr lang="en-US" sz="1400" dirty="0">
                <a:solidFill>
                  <a:srgbClr val="000000"/>
                </a:solidFill>
                <a:latin typeface="Arial"/>
                <a:ea typeface="ＭＳ Ｐゴシック" charset="0"/>
                <a:cs typeface="Arial"/>
                <a:sym typeface="Times New Roman" charset="0"/>
              </a:rPr>
              <a:t>During stratification, profound bias of circulation exists on the </a:t>
            </a:r>
            <a:r>
              <a:rPr lang="en-US" sz="1400" b="1" i="1" dirty="0">
                <a:solidFill>
                  <a:srgbClr val="000000"/>
                </a:solidFill>
                <a:latin typeface="Arial"/>
                <a:ea typeface="ＭＳ Ｐゴシック" charset="0"/>
                <a:cs typeface="Arial"/>
                <a:sym typeface="Times New Roman" charset="0"/>
              </a:rPr>
              <a:t>intersection of the central and eastern basins</a:t>
            </a:r>
            <a:r>
              <a:rPr lang="en-US" sz="1400" i="1" dirty="0">
                <a:solidFill>
                  <a:srgbClr val="000000"/>
                </a:solidFill>
                <a:latin typeface="Arial"/>
                <a:ea typeface="ＭＳ Ｐゴシック" charset="0"/>
                <a:cs typeface="Arial"/>
                <a:sym typeface="Times New Roman" charset="0"/>
              </a:rPr>
              <a:t>, </a:t>
            </a:r>
            <a:r>
              <a:rPr lang="en-US" sz="1400" dirty="0">
                <a:solidFill>
                  <a:srgbClr val="000000"/>
                </a:solidFill>
                <a:latin typeface="Arial"/>
                <a:ea typeface="ＭＳ Ｐゴシック" charset="0"/>
                <a:cs typeface="Arial"/>
                <a:sym typeface="Times New Roman" charset="0"/>
              </a:rPr>
              <a:t>where the Long Point Ridge locates and bathymetry rises rapidly.</a:t>
            </a:r>
          </a:p>
          <a:p>
            <a:pPr marL="285750" indent="-285750">
              <a:buFont typeface="Wingdings" charset="0"/>
              <a:buChar char="ü"/>
            </a:pPr>
            <a:r>
              <a:rPr lang="en-US" sz="1400" dirty="0" smtClean="0">
                <a:solidFill>
                  <a:srgbClr val="000000"/>
                </a:solidFill>
                <a:latin typeface="Arial"/>
                <a:ea typeface="ＭＳ Ｐゴシック" charset="0"/>
                <a:cs typeface="Arial"/>
                <a:sym typeface="Times New Roman" charset="0"/>
              </a:rPr>
              <a:t>It </a:t>
            </a:r>
            <a:r>
              <a:rPr lang="en-US" sz="1400" dirty="0">
                <a:solidFill>
                  <a:srgbClr val="000000"/>
                </a:solidFill>
                <a:latin typeface="Arial"/>
                <a:ea typeface="ＭＳ Ｐゴシック" charset="0"/>
                <a:cs typeface="Arial"/>
                <a:sym typeface="Times New Roman" charset="0"/>
              </a:rPr>
              <a:t>should be noted that albeit the bias is only 0.01 m/s on a monthly mean scale, it could reach </a:t>
            </a:r>
            <a:r>
              <a:rPr lang="en-US" sz="1400" b="1" i="1" dirty="0">
                <a:solidFill>
                  <a:srgbClr val="000000"/>
                </a:solidFill>
                <a:latin typeface="Arial"/>
                <a:ea typeface="ＭＳ Ｐゴシック" charset="0"/>
                <a:cs typeface="Arial"/>
                <a:sym typeface="Times New Roman" charset="0"/>
              </a:rPr>
              <a:t>to 0.2m/s during episodic events</a:t>
            </a:r>
            <a:r>
              <a:rPr lang="en-US" sz="1400" dirty="0">
                <a:solidFill>
                  <a:srgbClr val="000000"/>
                </a:solidFill>
                <a:latin typeface="Arial"/>
                <a:ea typeface="ＭＳ Ｐゴシック" charset="0"/>
                <a:cs typeface="Arial"/>
                <a:sym typeface="Times New Roman" charset="0"/>
              </a:rPr>
              <a:t>. </a:t>
            </a:r>
          </a:p>
        </p:txBody>
      </p:sp>
      <p:sp>
        <p:nvSpPr>
          <p:cNvPr id="8" name="TextBox 7"/>
          <p:cNvSpPr txBox="1"/>
          <p:nvPr/>
        </p:nvSpPr>
        <p:spPr>
          <a:xfrm>
            <a:off x="101600" y="1199942"/>
            <a:ext cx="2392947" cy="261610"/>
          </a:xfrm>
          <a:prstGeom prst="rect">
            <a:avLst/>
          </a:prstGeom>
          <a:solidFill>
            <a:schemeClr val="bg1"/>
          </a:solidFill>
          <a:ln>
            <a:solidFill>
              <a:schemeClr val="tx1"/>
            </a:solidFill>
          </a:ln>
        </p:spPr>
        <p:txBody>
          <a:bodyPr wrap="square" rtlCol="0">
            <a:spAutoFit/>
          </a:bodyPr>
          <a:lstStyle/>
          <a:p>
            <a:r>
              <a:rPr lang="en-US" sz="1100" dirty="0" smtClean="0">
                <a:latin typeface="Times New Roman"/>
                <a:cs typeface="Times New Roman"/>
              </a:rPr>
              <a:t>NW: Monthly mean surface circulation</a:t>
            </a:r>
            <a:endParaRPr lang="en-US" sz="1100" dirty="0">
              <a:latin typeface="Times New Roman"/>
              <a:cs typeface="Times New Roman"/>
            </a:endParaRPr>
          </a:p>
        </p:txBody>
      </p:sp>
      <p:sp>
        <p:nvSpPr>
          <p:cNvPr id="9" name="TextBox 8"/>
          <p:cNvSpPr txBox="1"/>
          <p:nvPr/>
        </p:nvSpPr>
        <p:spPr>
          <a:xfrm>
            <a:off x="3555473" y="1217180"/>
            <a:ext cx="2712462" cy="261610"/>
          </a:xfrm>
          <a:prstGeom prst="rect">
            <a:avLst/>
          </a:prstGeom>
          <a:solidFill>
            <a:schemeClr val="bg1"/>
          </a:solidFill>
          <a:ln>
            <a:solidFill>
              <a:schemeClr val="tx1"/>
            </a:solidFill>
          </a:ln>
        </p:spPr>
        <p:txBody>
          <a:bodyPr wrap="square" rtlCol="0">
            <a:spAutoFit/>
          </a:bodyPr>
          <a:lstStyle/>
          <a:p>
            <a:r>
              <a:rPr lang="en-US" sz="1100" dirty="0" smtClean="0">
                <a:latin typeface="Times New Roman"/>
                <a:cs typeface="Times New Roman"/>
              </a:rPr>
              <a:t>WCI-NW: Monthly mean surface circulation</a:t>
            </a:r>
            <a:endParaRPr lang="en-US" sz="1100" dirty="0">
              <a:latin typeface="Times New Roman"/>
              <a:cs typeface="Times New Roman"/>
            </a:endParaRPr>
          </a:p>
        </p:txBody>
      </p:sp>
      <p:sp>
        <p:nvSpPr>
          <p:cNvPr id="10" name="Rectangle 9"/>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52646" y="540612"/>
            <a:ext cx="8404768" cy="523220"/>
          </a:xfrm>
          <a:prstGeom prst="rect">
            <a:avLst/>
          </a:prstGeom>
          <a:noFill/>
        </p:spPr>
        <p:txBody>
          <a:bodyPr wrap="square" rtlCol="0">
            <a:spAutoFit/>
          </a:bodyPr>
          <a:lstStyle/>
          <a:p>
            <a:r>
              <a:rPr lang="en-US" sz="2800" dirty="0" smtClean="0">
                <a:latin typeface="Charcoal CY"/>
                <a:cs typeface="Charcoal CY"/>
              </a:rPr>
              <a:t>4. </a:t>
            </a:r>
            <a:r>
              <a:rPr lang="en-US" sz="2800" dirty="0">
                <a:latin typeface="Charcoal CY"/>
                <a:cs typeface="Charcoal CY"/>
              </a:rPr>
              <a:t>Impact on </a:t>
            </a:r>
            <a:r>
              <a:rPr lang="en-US" sz="2800" dirty="0" smtClean="0">
                <a:latin typeface="Charcoal CY"/>
                <a:cs typeface="Charcoal CY"/>
              </a:rPr>
              <a:t>circulation </a:t>
            </a:r>
            <a:r>
              <a:rPr lang="en-US" sz="2800" dirty="0">
                <a:latin typeface="Charcoal CY"/>
                <a:cs typeface="Charcoal CY"/>
              </a:rPr>
              <a:t>of WCI (Lake Erie</a:t>
            </a:r>
            <a:r>
              <a:rPr lang="en-US" sz="2800" dirty="0" smtClean="0">
                <a:latin typeface="Charcoal CY"/>
                <a:cs typeface="Charcoal CY"/>
              </a:rPr>
              <a:t>)</a:t>
            </a:r>
            <a:endParaRPr lang="en-US" sz="2800" dirty="0">
              <a:latin typeface="Charcoal CY"/>
              <a:cs typeface="Charcoal CY"/>
            </a:endParaRPr>
          </a:p>
        </p:txBody>
      </p:sp>
      <p:sp>
        <p:nvSpPr>
          <p:cNvPr id="12" name="Rectangle 11"/>
          <p:cNvSpPr/>
          <p:nvPr/>
        </p:nvSpPr>
        <p:spPr>
          <a:xfrm>
            <a:off x="5646653" y="6460007"/>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287267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7170" y="1211487"/>
            <a:ext cx="5949481" cy="48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pic>
        <p:nvPicPr>
          <p:cNvPr id="6" name="Picture 4" descr="loc_tra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50025" y="4542839"/>
            <a:ext cx="2303463"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
        <p:nvSpPr>
          <p:cNvPr id="7" name="TextBox 5"/>
          <p:cNvSpPr>
            <a:spLocks noChangeArrowheads="1"/>
          </p:cNvSpPr>
          <p:nvPr/>
        </p:nvSpPr>
        <p:spPr bwMode="auto">
          <a:xfrm>
            <a:off x="7516813" y="5615990"/>
            <a:ext cx="17049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r>
              <a:rPr lang="en-US" sz="1400" dirty="0">
                <a:solidFill>
                  <a:srgbClr val="000000"/>
                </a:solidFill>
                <a:latin typeface="Times New Roman" charset="0"/>
                <a:sym typeface="Times New Roman" charset="0"/>
              </a:rPr>
              <a:t>Location of transect</a:t>
            </a:r>
            <a:endParaRPr lang="en-US" dirty="0">
              <a:ea typeface="ＭＳ Ｐゴシック" charset="0"/>
              <a:cs typeface="ＭＳ Ｐゴシック" charset="0"/>
            </a:endParaRPr>
          </a:p>
        </p:txBody>
      </p:sp>
      <p:sp>
        <p:nvSpPr>
          <p:cNvPr id="8" name="TextBox 7"/>
          <p:cNvSpPr>
            <a:spLocks noChangeArrowheads="1"/>
          </p:cNvSpPr>
          <p:nvPr/>
        </p:nvSpPr>
        <p:spPr bwMode="auto">
          <a:xfrm>
            <a:off x="342734" y="5979895"/>
            <a:ext cx="57733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p>
            <a:r>
              <a:rPr lang="en-US" sz="1200" dirty="0">
                <a:solidFill>
                  <a:srgbClr val="000000"/>
                </a:solidFill>
                <a:latin typeface="Times New Roman" charset="0"/>
                <a:sym typeface="Times New Roman" charset="0"/>
              </a:rPr>
              <a:t>Right: </a:t>
            </a:r>
            <a:r>
              <a:rPr lang="en-US" sz="1200" b="1" i="1" dirty="0">
                <a:solidFill>
                  <a:srgbClr val="000000"/>
                </a:solidFill>
                <a:latin typeface="Times New Roman" charset="0"/>
                <a:sym typeface="Times New Roman" charset="0"/>
              </a:rPr>
              <a:t>Water temperature </a:t>
            </a:r>
            <a:r>
              <a:rPr lang="en-US" sz="1200" dirty="0">
                <a:solidFill>
                  <a:srgbClr val="000000"/>
                </a:solidFill>
                <a:latin typeface="Times New Roman" charset="0"/>
                <a:sym typeface="Times New Roman" charset="0"/>
              </a:rPr>
              <a:t>on transect ECB, 2005.</a:t>
            </a:r>
          </a:p>
          <a:p>
            <a:r>
              <a:rPr lang="en-US" sz="1200" dirty="0" smtClean="0">
                <a:solidFill>
                  <a:srgbClr val="000000"/>
                </a:solidFill>
                <a:latin typeface="Times New Roman" charset="0"/>
                <a:sym typeface="Times New Roman" charset="0"/>
              </a:rPr>
              <a:t>Left</a:t>
            </a:r>
            <a:r>
              <a:rPr lang="en-US" sz="1200" dirty="0">
                <a:solidFill>
                  <a:srgbClr val="000000"/>
                </a:solidFill>
                <a:latin typeface="Times New Roman" charset="0"/>
                <a:sym typeface="Times New Roman" charset="0"/>
              </a:rPr>
              <a:t>: </a:t>
            </a:r>
            <a:r>
              <a:rPr lang="en-US" sz="1200" b="1" i="1" dirty="0">
                <a:solidFill>
                  <a:srgbClr val="000000"/>
                </a:solidFill>
                <a:latin typeface="Times New Roman" charset="0"/>
                <a:sym typeface="Times New Roman" charset="0"/>
              </a:rPr>
              <a:t>Bias of water temperature </a:t>
            </a:r>
            <a:r>
              <a:rPr lang="en-US" sz="1200" dirty="0">
                <a:solidFill>
                  <a:srgbClr val="000000"/>
                </a:solidFill>
                <a:latin typeface="Times New Roman" charset="0"/>
                <a:sym typeface="Times New Roman" charset="0"/>
              </a:rPr>
              <a:t>between cases WCI and </a:t>
            </a:r>
            <a:r>
              <a:rPr lang="en-US" sz="1200" dirty="0" smtClean="0">
                <a:solidFill>
                  <a:srgbClr val="000000"/>
                </a:solidFill>
                <a:latin typeface="Times New Roman" charset="0"/>
                <a:sym typeface="Times New Roman" charset="0"/>
              </a:rPr>
              <a:t>NW </a:t>
            </a:r>
            <a:r>
              <a:rPr lang="en-US" sz="1200" dirty="0">
                <a:solidFill>
                  <a:srgbClr val="000000"/>
                </a:solidFill>
                <a:latin typeface="Times New Roman" charset="0"/>
                <a:sym typeface="Times New Roman" charset="0"/>
              </a:rPr>
              <a:t>on transect ECB, 2005.</a:t>
            </a:r>
            <a:endParaRPr lang="en-US" sz="1200" dirty="0">
              <a:ea typeface="ＭＳ Ｐゴシック" charset="0"/>
              <a:cs typeface="ＭＳ Ｐゴシック" charset="0"/>
            </a:endParaRPr>
          </a:p>
        </p:txBody>
      </p:sp>
      <p:sp>
        <p:nvSpPr>
          <p:cNvPr id="9" name="Rectangle 2"/>
          <p:cNvSpPr>
            <a:spLocks noChangeArrowheads="1"/>
          </p:cNvSpPr>
          <p:nvPr/>
        </p:nvSpPr>
        <p:spPr bwMode="auto">
          <a:xfrm>
            <a:off x="6263190" y="1241433"/>
            <a:ext cx="2590298" cy="338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spcAft>
                <a:spcPts val="600"/>
              </a:spcAft>
              <a:buFont typeface="Wingdings" charset="0"/>
              <a:buChar char="ü"/>
            </a:pPr>
            <a:r>
              <a:rPr lang="en-US" sz="1200" dirty="0">
                <a:solidFill>
                  <a:srgbClr val="000000"/>
                </a:solidFill>
                <a:latin typeface="Arial"/>
                <a:ea typeface="ＭＳ Ｐゴシック" charset="0"/>
                <a:cs typeface="Arial"/>
                <a:sym typeface="Times New Roman" charset="0"/>
              </a:rPr>
              <a:t>Surface gravity waves </a:t>
            </a:r>
            <a:r>
              <a:rPr lang="en-US" sz="1200" dirty="0" smtClean="0">
                <a:solidFill>
                  <a:srgbClr val="000000"/>
                </a:solidFill>
                <a:latin typeface="Arial"/>
                <a:ea typeface="ＭＳ Ｐゴシック" charset="0"/>
                <a:cs typeface="Arial"/>
                <a:sym typeface="Times New Roman" charset="0"/>
              </a:rPr>
              <a:t>modified </a:t>
            </a:r>
            <a:r>
              <a:rPr lang="en-US" sz="1200" dirty="0">
                <a:solidFill>
                  <a:srgbClr val="000000"/>
                </a:solidFill>
                <a:latin typeface="Arial"/>
                <a:ea typeface="ＭＳ Ｐゴシック" charset="0"/>
                <a:cs typeface="Arial"/>
                <a:sym typeface="Times New Roman" charset="0"/>
              </a:rPr>
              <a:t>the lake’</a:t>
            </a:r>
            <a:r>
              <a:rPr lang="en-US" altLang="ja-JP" sz="1200" dirty="0">
                <a:solidFill>
                  <a:srgbClr val="000000"/>
                </a:solidFill>
                <a:latin typeface="Arial"/>
                <a:ea typeface="ＭＳ Ｐゴシック" charset="0"/>
                <a:cs typeface="Arial"/>
                <a:sym typeface="Times New Roman" charset="0"/>
              </a:rPr>
              <a:t>s thermal structure through its contribution to </a:t>
            </a:r>
            <a:r>
              <a:rPr lang="en-US" altLang="ja-JP" sz="1200" b="1" i="1" dirty="0">
                <a:solidFill>
                  <a:srgbClr val="000000"/>
                </a:solidFill>
                <a:latin typeface="Arial"/>
                <a:ea typeface="ＭＳ Ｐゴシック" charset="0"/>
                <a:cs typeface="Arial"/>
                <a:sym typeface="Times New Roman" charset="0"/>
              </a:rPr>
              <a:t>upper-lake mixing</a:t>
            </a:r>
            <a:r>
              <a:rPr lang="en-US" altLang="ja-JP" sz="1200" dirty="0">
                <a:solidFill>
                  <a:srgbClr val="000000"/>
                </a:solidFill>
                <a:latin typeface="Arial"/>
                <a:ea typeface="ＭＳ Ｐゴシック" charset="0"/>
                <a:cs typeface="Arial"/>
                <a:sym typeface="Times New Roman" charset="0"/>
              </a:rPr>
              <a:t>, mainly during stratification. </a:t>
            </a:r>
          </a:p>
          <a:p>
            <a:pPr marL="285750" indent="-285750">
              <a:spcAft>
                <a:spcPts val="600"/>
              </a:spcAft>
              <a:buFont typeface="Wingdings" charset="0"/>
              <a:buChar char="ü"/>
            </a:pPr>
            <a:r>
              <a:rPr lang="en-US" sz="1200" dirty="0">
                <a:solidFill>
                  <a:srgbClr val="000000"/>
                </a:solidFill>
                <a:latin typeface="Arial"/>
                <a:ea typeface="ＭＳ Ｐゴシック" charset="0"/>
                <a:cs typeface="Arial"/>
                <a:sym typeface="Times New Roman" charset="0"/>
              </a:rPr>
              <a:t>In the central basin, </a:t>
            </a:r>
            <a:r>
              <a:rPr lang="en-US" sz="1200" dirty="0" smtClean="0">
                <a:solidFill>
                  <a:srgbClr val="000000"/>
                </a:solidFill>
                <a:latin typeface="Arial"/>
                <a:ea typeface="ＭＳ Ｐゴシック" charset="0"/>
                <a:cs typeface="Arial"/>
                <a:sym typeface="Times New Roman" charset="0"/>
              </a:rPr>
              <a:t>when WCI was incorporated, more </a:t>
            </a:r>
            <a:r>
              <a:rPr lang="en-US" sz="1200" dirty="0">
                <a:solidFill>
                  <a:srgbClr val="000000"/>
                </a:solidFill>
                <a:latin typeface="Arial"/>
                <a:ea typeface="ＭＳ Ｐゴシック" charset="0"/>
                <a:cs typeface="Arial"/>
                <a:sym typeface="Times New Roman" charset="0"/>
              </a:rPr>
              <a:t>heat </a:t>
            </a:r>
            <a:r>
              <a:rPr lang="en-US" sz="1200" dirty="0" smtClean="0">
                <a:solidFill>
                  <a:srgbClr val="000000"/>
                </a:solidFill>
                <a:latin typeface="Arial"/>
                <a:ea typeface="ＭＳ Ｐゴシック" charset="0"/>
                <a:cs typeface="Arial"/>
                <a:sym typeface="Times New Roman" charset="0"/>
              </a:rPr>
              <a:t>was </a:t>
            </a:r>
            <a:r>
              <a:rPr lang="en-US" sz="1200" dirty="0">
                <a:solidFill>
                  <a:srgbClr val="000000"/>
                </a:solidFill>
                <a:latin typeface="Arial"/>
                <a:ea typeface="ＭＳ Ｐゴシック" charset="0"/>
                <a:cs typeface="Arial"/>
                <a:sym typeface="Times New Roman" charset="0"/>
              </a:rPr>
              <a:t>retained in epilimnion, and less </a:t>
            </a:r>
            <a:r>
              <a:rPr lang="en-US" sz="1200" dirty="0" smtClean="0">
                <a:solidFill>
                  <a:srgbClr val="000000"/>
                </a:solidFill>
                <a:latin typeface="Arial"/>
                <a:ea typeface="ＭＳ Ｐゴシック" charset="0"/>
                <a:cs typeface="Arial"/>
                <a:sym typeface="Times New Roman" charset="0"/>
              </a:rPr>
              <a:t>was </a:t>
            </a:r>
            <a:r>
              <a:rPr lang="en-US" sz="1200" dirty="0">
                <a:solidFill>
                  <a:srgbClr val="000000"/>
                </a:solidFill>
                <a:latin typeface="Arial"/>
                <a:ea typeface="ＭＳ Ｐゴシック" charset="0"/>
                <a:cs typeface="Arial"/>
                <a:sym typeface="Times New Roman" charset="0"/>
              </a:rPr>
              <a:t>transported to the bottom</a:t>
            </a:r>
            <a:r>
              <a:rPr lang="en-US" sz="1200" dirty="0" smtClean="0">
                <a:solidFill>
                  <a:srgbClr val="000000"/>
                </a:solidFill>
                <a:latin typeface="Arial"/>
                <a:ea typeface="ＭＳ Ｐゴシック" charset="0"/>
                <a:cs typeface="Arial"/>
                <a:sym typeface="Times New Roman" charset="0"/>
              </a:rPr>
              <a:t>.</a:t>
            </a:r>
            <a:endParaRPr lang="en-US" sz="1200" dirty="0">
              <a:solidFill>
                <a:srgbClr val="000000"/>
              </a:solidFill>
              <a:latin typeface="Arial"/>
              <a:ea typeface="ＭＳ Ｐゴシック" charset="0"/>
              <a:cs typeface="Arial"/>
              <a:sym typeface="Times New Roman" charset="0"/>
            </a:endParaRPr>
          </a:p>
          <a:p>
            <a:pPr marL="285750" indent="-285750">
              <a:spcAft>
                <a:spcPts val="600"/>
              </a:spcAft>
              <a:buFont typeface="Wingdings" charset="0"/>
              <a:buChar char="ü"/>
            </a:pPr>
            <a:r>
              <a:rPr lang="en-US" sz="1200" dirty="0" smtClean="0">
                <a:solidFill>
                  <a:srgbClr val="000000"/>
                </a:solidFill>
                <a:latin typeface="Arial"/>
                <a:ea typeface="ＭＳ Ｐゴシック" charset="0"/>
                <a:cs typeface="Arial"/>
                <a:sym typeface="Times New Roman" charset="0"/>
              </a:rPr>
              <a:t>Incorporation of wave dynamics </a:t>
            </a:r>
            <a:r>
              <a:rPr lang="en-US" sz="1200" b="1" i="1" dirty="0" smtClean="0">
                <a:solidFill>
                  <a:srgbClr val="000000"/>
                </a:solidFill>
                <a:latin typeface="Arial"/>
                <a:ea typeface="ＭＳ Ｐゴシック" charset="0"/>
                <a:cs typeface="Arial"/>
                <a:sym typeface="Times New Roman" charset="0"/>
              </a:rPr>
              <a:t>enhanced </a:t>
            </a:r>
            <a:r>
              <a:rPr lang="en-US" sz="1200" b="1" i="1" dirty="0">
                <a:solidFill>
                  <a:srgbClr val="000000"/>
                </a:solidFill>
                <a:latin typeface="Arial"/>
                <a:ea typeface="ＭＳ Ｐゴシック" charset="0"/>
                <a:cs typeface="Arial"/>
                <a:sym typeface="Times New Roman" charset="0"/>
              </a:rPr>
              <a:t>the strength of </a:t>
            </a:r>
            <a:r>
              <a:rPr lang="en-US" sz="1200" b="1" i="1" dirty="0" smtClean="0">
                <a:solidFill>
                  <a:srgbClr val="000000"/>
                </a:solidFill>
                <a:latin typeface="Arial"/>
                <a:ea typeface="ＭＳ Ｐゴシック" charset="0"/>
                <a:cs typeface="Arial"/>
                <a:sym typeface="Times New Roman" charset="0"/>
              </a:rPr>
              <a:t>thermocline. </a:t>
            </a:r>
            <a:r>
              <a:rPr lang="en-US" sz="1200" dirty="0" smtClean="0">
                <a:solidFill>
                  <a:srgbClr val="000000"/>
                </a:solidFill>
                <a:latin typeface="Arial"/>
                <a:ea typeface="ＭＳ Ｐゴシック" charset="0"/>
                <a:cs typeface="Arial"/>
                <a:sym typeface="Times New Roman" charset="0"/>
              </a:rPr>
              <a:t>This </a:t>
            </a:r>
            <a:r>
              <a:rPr lang="en-US" sz="1200" b="1" i="1" dirty="0" smtClean="0">
                <a:solidFill>
                  <a:srgbClr val="000000"/>
                </a:solidFill>
                <a:latin typeface="Arial"/>
                <a:ea typeface="ＭＳ Ｐゴシック" charset="0"/>
                <a:cs typeface="Arial"/>
                <a:sym typeface="Times New Roman" charset="0"/>
              </a:rPr>
              <a:t>alleviated the diffusion problem </a:t>
            </a:r>
            <a:r>
              <a:rPr lang="en-US" sz="1200" dirty="0" smtClean="0">
                <a:solidFill>
                  <a:srgbClr val="000000"/>
                </a:solidFill>
                <a:latin typeface="Arial"/>
                <a:ea typeface="ＭＳ Ｐゴシック" charset="0"/>
                <a:cs typeface="Arial"/>
                <a:sym typeface="Times New Roman" charset="0"/>
              </a:rPr>
              <a:t>in simulating thermocline with sigma-coordinate numerical models.</a:t>
            </a:r>
            <a:endParaRPr lang="en-US" sz="1200" dirty="0">
              <a:solidFill>
                <a:srgbClr val="000000"/>
              </a:solidFill>
              <a:latin typeface="Arial"/>
              <a:ea typeface="ＭＳ Ｐゴシック" charset="0"/>
              <a:cs typeface="Arial"/>
              <a:sym typeface="Times New Roman" charset="0"/>
            </a:endParaRPr>
          </a:p>
        </p:txBody>
      </p:sp>
      <p:sp>
        <p:nvSpPr>
          <p:cNvPr id="10" name="TextBox 9"/>
          <p:cNvSpPr txBox="1"/>
          <p:nvPr/>
        </p:nvSpPr>
        <p:spPr>
          <a:xfrm>
            <a:off x="635001" y="1243765"/>
            <a:ext cx="2038686" cy="261610"/>
          </a:xfrm>
          <a:prstGeom prst="rect">
            <a:avLst/>
          </a:prstGeom>
          <a:solidFill>
            <a:schemeClr val="bg1"/>
          </a:solidFill>
          <a:ln>
            <a:solidFill>
              <a:schemeClr val="tx1"/>
            </a:solidFill>
          </a:ln>
        </p:spPr>
        <p:txBody>
          <a:bodyPr wrap="square" rtlCol="0">
            <a:spAutoFit/>
          </a:bodyPr>
          <a:lstStyle/>
          <a:p>
            <a:r>
              <a:rPr lang="en-US" sz="1100" dirty="0" smtClean="0">
                <a:latin typeface="Times New Roman"/>
                <a:cs typeface="Times New Roman"/>
              </a:rPr>
              <a:t>NW: Water temperature on ECB</a:t>
            </a:r>
            <a:endParaRPr lang="en-US" sz="1100" dirty="0">
              <a:latin typeface="Times New Roman"/>
              <a:cs typeface="Times New Roman"/>
            </a:endParaRPr>
          </a:p>
        </p:txBody>
      </p:sp>
      <p:sp>
        <p:nvSpPr>
          <p:cNvPr id="11" name="TextBox 10"/>
          <p:cNvSpPr txBox="1"/>
          <p:nvPr/>
        </p:nvSpPr>
        <p:spPr>
          <a:xfrm>
            <a:off x="3656263" y="1237690"/>
            <a:ext cx="2346158" cy="261610"/>
          </a:xfrm>
          <a:prstGeom prst="rect">
            <a:avLst/>
          </a:prstGeom>
          <a:solidFill>
            <a:schemeClr val="bg1"/>
          </a:solidFill>
          <a:ln>
            <a:solidFill>
              <a:schemeClr val="tx1"/>
            </a:solidFill>
          </a:ln>
        </p:spPr>
        <p:txBody>
          <a:bodyPr wrap="square" rtlCol="0">
            <a:spAutoFit/>
          </a:bodyPr>
          <a:lstStyle/>
          <a:p>
            <a:r>
              <a:rPr lang="en-US" sz="1100" dirty="0" smtClean="0">
                <a:latin typeface="Times New Roman"/>
                <a:cs typeface="Times New Roman"/>
              </a:rPr>
              <a:t>WCI-NW: </a:t>
            </a:r>
            <a:r>
              <a:rPr lang="en-US" sz="1100" dirty="0">
                <a:latin typeface="Times New Roman"/>
                <a:cs typeface="Times New Roman"/>
              </a:rPr>
              <a:t>Water temperature on ECB</a:t>
            </a:r>
          </a:p>
        </p:txBody>
      </p:sp>
      <p:sp>
        <p:nvSpPr>
          <p:cNvPr id="12" name="Rectangle 11"/>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646653" y="610713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52646" y="540612"/>
            <a:ext cx="8404768" cy="523220"/>
          </a:xfrm>
          <a:prstGeom prst="rect">
            <a:avLst/>
          </a:prstGeom>
          <a:noFill/>
        </p:spPr>
        <p:txBody>
          <a:bodyPr wrap="square" rtlCol="0">
            <a:spAutoFit/>
          </a:bodyPr>
          <a:lstStyle/>
          <a:p>
            <a:r>
              <a:rPr lang="en-US" sz="2800" dirty="0" smtClean="0">
                <a:latin typeface="Charcoal CY"/>
                <a:cs typeface="Charcoal CY"/>
              </a:rPr>
              <a:t>4. </a:t>
            </a:r>
            <a:r>
              <a:rPr lang="en-US" sz="2400" dirty="0">
                <a:latin typeface="Charcoal CY"/>
                <a:cs typeface="Charcoal CY"/>
              </a:rPr>
              <a:t>Impact on thermal </a:t>
            </a:r>
            <a:r>
              <a:rPr lang="en-US" sz="2400" dirty="0" smtClean="0">
                <a:latin typeface="Charcoal CY"/>
                <a:cs typeface="Charcoal CY"/>
              </a:rPr>
              <a:t>structures </a:t>
            </a:r>
            <a:r>
              <a:rPr lang="en-US" sz="2400" dirty="0">
                <a:latin typeface="Charcoal CY"/>
                <a:cs typeface="Charcoal CY"/>
              </a:rPr>
              <a:t>of WCI (Lake Erie</a:t>
            </a:r>
            <a:r>
              <a:rPr lang="en-US" sz="2400" dirty="0" smtClean="0">
                <a:latin typeface="Charcoal CY"/>
                <a:cs typeface="Charcoal CY"/>
              </a:rPr>
              <a:t>)</a:t>
            </a:r>
            <a:endParaRPr lang="en-US" sz="2400" dirty="0">
              <a:latin typeface="Charcoal CY"/>
              <a:cs typeface="Charcoal CY"/>
            </a:endParaRPr>
          </a:p>
        </p:txBody>
      </p:sp>
    </p:spTree>
    <p:extLst>
      <p:ext uri="{BB962C8B-B14F-4D97-AF65-F5344CB8AC3E}">
        <p14:creationId xmlns:p14="http://schemas.microsoft.com/office/powerpoint/2010/main" val="160654139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5646653" y="610713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descr="sed_BED_SED03_0006_period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79988" y="1724025"/>
            <a:ext cx="1427162"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sed_BED_SED03_0009_period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03800" y="3451225"/>
            <a:ext cx="1374775"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sed_BED_diff_period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72050" y="5176838"/>
            <a:ext cx="1417638"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sed_MA_SED03_0006_period1.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508375" y="1712913"/>
            <a:ext cx="1425575"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sed_MA_SED03_0006_period1.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513138" y="3441700"/>
            <a:ext cx="1425575"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sed_MA_diff_period1.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494088" y="5184775"/>
            <a:ext cx="1439862"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sed_DE_SED03_0006_period1.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968500" y="1706563"/>
            <a:ext cx="146685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sed_DE_SED03_0006_period1.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968500" y="3435350"/>
            <a:ext cx="146685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TextBox 10"/>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5563" y="2200275"/>
            <a:ext cx="341312"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pic>
        <p:nvPicPr>
          <p:cNvPr id="14" name="TextBox 11"/>
          <p:cNvPicPr>
            <a:picLocks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5563" y="3859213"/>
            <a:ext cx="34607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pic>
        <p:nvPicPr>
          <p:cNvPr id="15" name="TextBox 12"/>
          <p:cNvPicPr>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5563" y="5803900"/>
            <a:ext cx="341312"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pic>
        <p:nvPicPr>
          <p:cNvPr id="16" name="Picture 1" descr="uv_depave_SED03_0006_2003period1.jp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23863" y="1727200"/>
            <a:ext cx="1500187"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uv_depave_SED03_0009_2003period1.jp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12750" y="3443288"/>
            <a:ext cx="1503363"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uv_depave_diff_2003period1.jpg"/>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384175" y="5164138"/>
            <a:ext cx="1577975"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22"/>
          <p:cNvCxnSpPr>
            <a:cxnSpLocks noChangeShapeType="1"/>
          </p:cNvCxnSpPr>
          <p:nvPr/>
        </p:nvCxnSpPr>
        <p:spPr bwMode="auto">
          <a:xfrm>
            <a:off x="65088" y="3429000"/>
            <a:ext cx="6335712" cy="0"/>
          </a:xfrm>
          <a:prstGeom prst="line">
            <a:avLst/>
          </a:prstGeom>
          <a:noFill/>
          <a:ln w="28575" cmpd="sng">
            <a:solidFill>
              <a:schemeClr val="tx1"/>
            </a:solidFill>
            <a:round/>
            <a:headEnd/>
            <a:tailEnd/>
          </a:ln>
          <a:extLst>
            <a:ext uri="{909E8E84-426E-40dd-AFC4-6F175D3DCCD1}">
              <a14:hiddenFill xmlns:a14="http://schemas.microsoft.com/office/drawing/2010/main">
                <a:noFill/>
              </a14:hiddenFill>
            </a:ext>
          </a:extLst>
        </p:spPr>
      </p:cxnSp>
      <p:cxnSp>
        <p:nvCxnSpPr>
          <p:cNvPr id="20" name="Straight Connector 23"/>
          <p:cNvCxnSpPr>
            <a:cxnSpLocks noChangeShapeType="1"/>
          </p:cNvCxnSpPr>
          <p:nvPr/>
        </p:nvCxnSpPr>
        <p:spPr bwMode="auto">
          <a:xfrm>
            <a:off x="65088" y="5151438"/>
            <a:ext cx="6335712" cy="0"/>
          </a:xfrm>
          <a:prstGeom prst="line">
            <a:avLst/>
          </a:prstGeom>
          <a:noFill/>
          <a:ln w="28575" cmpd="sng">
            <a:solidFill>
              <a:schemeClr val="tx1"/>
            </a:solidFill>
            <a:round/>
            <a:headEnd/>
            <a:tailEnd/>
          </a:ln>
          <a:extLst>
            <a:ext uri="{909E8E84-426E-40dd-AFC4-6F175D3DCCD1}">
              <a14:hiddenFill xmlns:a14="http://schemas.microsoft.com/office/drawing/2010/main">
                <a:noFill/>
              </a14:hiddenFill>
            </a:ext>
          </a:extLst>
        </p:spPr>
      </p:cxnSp>
      <p:cxnSp>
        <p:nvCxnSpPr>
          <p:cNvPr id="21" name="Straight Connector 24"/>
          <p:cNvCxnSpPr>
            <a:cxnSpLocks noChangeShapeType="1"/>
          </p:cNvCxnSpPr>
          <p:nvPr/>
        </p:nvCxnSpPr>
        <p:spPr bwMode="auto">
          <a:xfrm>
            <a:off x="50800" y="1700213"/>
            <a:ext cx="6335713" cy="0"/>
          </a:xfrm>
          <a:prstGeom prst="line">
            <a:avLst/>
          </a:prstGeom>
          <a:noFill/>
          <a:ln w="28575" cmpd="sng">
            <a:solidFill>
              <a:schemeClr val="tx1"/>
            </a:solidFill>
            <a:round/>
            <a:headEnd/>
            <a:tailEnd/>
          </a:ln>
          <a:extLst>
            <a:ext uri="{909E8E84-426E-40dd-AFC4-6F175D3DCCD1}">
              <a14:hiddenFill xmlns:a14="http://schemas.microsoft.com/office/drawing/2010/main">
                <a:noFill/>
              </a14:hiddenFill>
            </a:ext>
          </a:extLst>
        </p:spPr>
      </p:cxnSp>
      <p:cxnSp>
        <p:nvCxnSpPr>
          <p:cNvPr id="22" name="Straight Connector 25"/>
          <p:cNvCxnSpPr>
            <a:cxnSpLocks noChangeShapeType="1"/>
          </p:cNvCxnSpPr>
          <p:nvPr/>
        </p:nvCxnSpPr>
        <p:spPr bwMode="auto">
          <a:xfrm flipV="1">
            <a:off x="415925" y="1330325"/>
            <a:ext cx="6350" cy="5518150"/>
          </a:xfrm>
          <a:prstGeom prst="line">
            <a:avLst/>
          </a:prstGeom>
          <a:noFill/>
          <a:ln w="28575" cmpd="sng">
            <a:solidFill>
              <a:schemeClr val="tx1"/>
            </a:solidFill>
            <a:round/>
            <a:headEnd/>
            <a:tailEnd/>
          </a:ln>
          <a:extLst>
            <a:ext uri="{909E8E84-426E-40dd-AFC4-6F175D3DCCD1}">
              <a14:hiddenFill xmlns:a14="http://schemas.microsoft.com/office/drawing/2010/main">
                <a:noFill/>
              </a14:hiddenFill>
            </a:ext>
          </a:extLst>
        </p:spPr>
      </p:cxnSp>
      <p:cxnSp>
        <p:nvCxnSpPr>
          <p:cNvPr id="23" name="Straight Connector 26"/>
          <p:cNvCxnSpPr>
            <a:cxnSpLocks noChangeShapeType="1"/>
          </p:cNvCxnSpPr>
          <p:nvPr/>
        </p:nvCxnSpPr>
        <p:spPr bwMode="auto">
          <a:xfrm flipV="1">
            <a:off x="1922463" y="1339850"/>
            <a:ext cx="6350" cy="5518150"/>
          </a:xfrm>
          <a:prstGeom prst="line">
            <a:avLst/>
          </a:prstGeom>
          <a:noFill/>
          <a:ln w="28575" cmpd="sng">
            <a:solidFill>
              <a:schemeClr val="tx1"/>
            </a:solidFill>
            <a:round/>
            <a:headEnd/>
            <a:tailEnd/>
          </a:ln>
          <a:extLst>
            <a:ext uri="{909E8E84-426E-40dd-AFC4-6F175D3DCCD1}">
              <a14:hiddenFill xmlns:a14="http://schemas.microsoft.com/office/drawing/2010/main">
                <a:noFill/>
              </a14:hiddenFill>
            </a:ext>
          </a:extLst>
        </p:spPr>
      </p:cxnSp>
      <p:cxnSp>
        <p:nvCxnSpPr>
          <p:cNvPr id="24" name="Straight Connector 27"/>
          <p:cNvCxnSpPr>
            <a:cxnSpLocks noChangeShapeType="1"/>
          </p:cNvCxnSpPr>
          <p:nvPr/>
        </p:nvCxnSpPr>
        <p:spPr bwMode="auto">
          <a:xfrm flipV="1">
            <a:off x="3459163" y="1346200"/>
            <a:ext cx="6350" cy="5519738"/>
          </a:xfrm>
          <a:prstGeom prst="line">
            <a:avLst/>
          </a:prstGeom>
          <a:noFill/>
          <a:ln w="28575" cmpd="sng">
            <a:solidFill>
              <a:schemeClr val="tx1"/>
            </a:solidFill>
            <a:round/>
            <a:headEnd/>
            <a:tailEnd/>
          </a:ln>
          <a:extLst>
            <a:ext uri="{909E8E84-426E-40dd-AFC4-6F175D3DCCD1}">
              <a14:hiddenFill xmlns:a14="http://schemas.microsoft.com/office/drawing/2010/main">
                <a:noFill/>
              </a14:hiddenFill>
            </a:ext>
          </a:extLst>
        </p:spPr>
      </p:cxnSp>
      <p:cxnSp>
        <p:nvCxnSpPr>
          <p:cNvPr id="25" name="Straight Connector 28"/>
          <p:cNvCxnSpPr>
            <a:cxnSpLocks noChangeShapeType="1"/>
          </p:cNvCxnSpPr>
          <p:nvPr/>
        </p:nvCxnSpPr>
        <p:spPr bwMode="auto">
          <a:xfrm flipV="1">
            <a:off x="4964113" y="1339850"/>
            <a:ext cx="6350" cy="5518150"/>
          </a:xfrm>
          <a:prstGeom prst="line">
            <a:avLst/>
          </a:prstGeom>
          <a:noFill/>
          <a:ln w="28575" cmpd="sng">
            <a:solidFill>
              <a:schemeClr val="tx1"/>
            </a:solidFill>
            <a:round/>
            <a:headEnd/>
            <a:tailEnd/>
          </a:ln>
          <a:extLst>
            <a:ext uri="{909E8E84-426E-40dd-AFC4-6F175D3DCCD1}">
              <a14:hiddenFill xmlns:a14="http://schemas.microsoft.com/office/drawing/2010/main">
                <a:noFill/>
              </a14:hiddenFill>
            </a:ext>
          </a:extLst>
        </p:spPr>
      </p:cxnSp>
      <p:sp>
        <p:nvSpPr>
          <p:cNvPr id="26" name="TextBox 29"/>
          <p:cNvSpPr txBox="1">
            <a:spLocks noChangeArrowheads="1"/>
          </p:cNvSpPr>
          <p:nvPr/>
        </p:nvSpPr>
        <p:spPr bwMode="auto">
          <a:xfrm>
            <a:off x="403225" y="1327150"/>
            <a:ext cx="1511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9pPr>
          </a:lstStyle>
          <a:p>
            <a:pPr algn="ctr" eaLnBrk="1" hangingPunct="1"/>
            <a:r>
              <a:rPr lang="en-US" sz="1000" b="1">
                <a:latin typeface="Times New Roman" charset="0"/>
                <a:cs typeface="Times New Roman" charset="0"/>
              </a:rPr>
              <a:t>Depth-averaged Circulation</a:t>
            </a:r>
          </a:p>
        </p:txBody>
      </p:sp>
      <p:sp>
        <p:nvSpPr>
          <p:cNvPr id="27" name="TextBox 30"/>
          <p:cNvSpPr txBox="1">
            <a:spLocks noChangeArrowheads="1"/>
          </p:cNvSpPr>
          <p:nvPr/>
        </p:nvSpPr>
        <p:spPr bwMode="auto">
          <a:xfrm>
            <a:off x="1946275" y="1389063"/>
            <a:ext cx="15128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9pPr>
          </a:lstStyle>
          <a:p>
            <a:pPr algn="ctr" eaLnBrk="1" hangingPunct="1"/>
            <a:r>
              <a:rPr lang="en-US" sz="1000" b="1">
                <a:latin typeface="Times New Roman" charset="0"/>
                <a:cs typeface="Times New Roman" charset="0"/>
              </a:rPr>
              <a:t>Detroit River Plume</a:t>
            </a:r>
          </a:p>
        </p:txBody>
      </p:sp>
      <p:sp>
        <p:nvSpPr>
          <p:cNvPr id="28" name="TextBox 31"/>
          <p:cNvSpPr txBox="1">
            <a:spLocks noChangeArrowheads="1"/>
          </p:cNvSpPr>
          <p:nvPr/>
        </p:nvSpPr>
        <p:spPr bwMode="auto">
          <a:xfrm>
            <a:off x="3484563" y="1389063"/>
            <a:ext cx="15128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9pPr>
          </a:lstStyle>
          <a:p>
            <a:pPr algn="ctr" eaLnBrk="1" hangingPunct="1"/>
            <a:r>
              <a:rPr lang="en-US" sz="1000" b="1">
                <a:latin typeface="Times New Roman" charset="0"/>
                <a:cs typeface="Times New Roman" charset="0"/>
              </a:rPr>
              <a:t>Maumee River Plume</a:t>
            </a:r>
          </a:p>
        </p:txBody>
      </p:sp>
      <p:sp>
        <p:nvSpPr>
          <p:cNvPr id="29" name="TextBox 32"/>
          <p:cNvSpPr txBox="1">
            <a:spLocks noChangeArrowheads="1"/>
          </p:cNvSpPr>
          <p:nvPr/>
        </p:nvSpPr>
        <p:spPr bwMode="auto">
          <a:xfrm>
            <a:off x="5003800" y="1323975"/>
            <a:ext cx="1362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9pPr>
          </a:lstStyle>
          <a:p>
            <a:pPr algn="ctr" eaLnBrk="1" hangingPunct="1"/>
            <a:r>
              <a:rPr lang="en-US" sz="1000" b="1">
                <a:latin typeface="Times New Roman" charset="0"/>
                <a:cs typeface="Times New Roman" charset="0"/>
              </a:rPr>
              <a:t>Resuspended Sediment</a:t>
            </a:r>
          </a:p>
        </p:txBody>
      </p:sp>
      <p:pic>
        <p:nvPicPr>
          <p:cNvPr id="30" name="Picture 9" descr="sed_DE_diff_period1.jpg"/>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1957388" y="5187950"/>
            <a:ext cx="1490662"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descr="hs_wb_2003_period1.jpg"/>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7661546" y="104528"/>
            <a:ext cx="1471022" cy="171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8"/>
          <p:cNvSpPr txBox="1">
            <a:spLocks noChangeArrowheads="1"/>
          </p:cNvSpPr>
          <p:nvPr/>
        </p:nvSpPr>
        <p:spPr bwMode="auto">
          <a:xfrm>
            <a:off x="7164388" y="0"/>
            <a:ext cx="1739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9pPr>
          </a:lstStyle>
          <a:p>
            <a:pPr eaLnBrk="1" hangingPunct="1"/>
            <a:r>
              <a:rPr lang="en-US" sz="1200" dirty="0">
                <a:latin typeface="Times New Roman" charset="0"/>
                <a:cs typeface="Times New Roman" charset="0"/>
              </a:rPr>
              <a:t>Significant Wave Height</a:t>
            </a:r>
          </a:p>
        </p:txBody>
      </p:sp>
      <p:sp>
        <p:nvSpPr>
          <p:cNvPr id="34" name="TextBox 14"/>
          <p:cNvSpPr txBox="1">
            <a:spLocks noChangeArrowheads="1"/>
          </p:cNvSpPr>
          <p:nvPr/>
        </p:nvSpPr>
        <p:spPr bwMode="auto">
          <a:xfrm>
            <a:off x="6436895" y="1961351"/>
            <a:ext cx="2687053" cy="1446550"/>
          </a:xfrm>
          <a:prstGeom prst="rect">
            <a:avLst/>
          </a:prstGeom>
          <a:solidFill>
            <a:srgbClr val="D9E8F9"/>
          </a:solidFill>
          <a:ln w="9525" cmpd="sng">
            <a:solidFill>
              <a:srgbClr val="3F8DE2"/>
            </a:solidFill>
            <a:miter lim="800000"/>
            <a:headEnd/>
            <a:tailEnd/>
          </a:ln>
        </p:spPr>
        <p:txBody>
          <a:bodyPr wrap="square">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9pPr>
          </a:lstStyle>
          <a:p>
            <a:pPr eaLnBrk="1" hangingPunct="1"/>
            <a:r>
              <a:rPr lang="en-US" sz="1100" dirty="0" smtClean="0">
                <a:latin typeface="Times New Roman" charset="0"/>
                <a:cs typeface="Times New Roman" charset="0"/>
              </a:rPr>
              <a:t>Physical Conditions in western Lake Erie during May, 2003</a:t>
            </a:r>
            <a:endParaRPr lang="en-US" sz="1100" dirty="0">
              <a:latin typeface="Times New Roman" charset="0"/>
              <a:cs typeface="Times New Roman" charset="0"/>
            </a:endParaRPr>
          </a:p>
          <a:p>
            <a:pPr eaLnBrk="1" hangingPunct="1">
              <a:buFont typeface="Wingdings" charset="0"/>
              <a:buChar char="u"/>
            </a:pPr>
            <a:r>
              <a:rPr lang="en-US" sz="1100" b="1" i="1" dirty="0">
                <a:latin typeface="Times New Roman" charset="0"/>
                <a:cs typeface="Times New Roman" charset="0"/>
              </a:rPr>
              <a:t>Extremely high discharge from Maumee River </a:t>
            </a:r>
            <a:r>
              <a:rPr lang="en-US" sz="1100" dirty="0">
                <a:latin typeface="Times New Roman" charset="0"/>
                <a:cs typeface="Times New Roman" charset="0"/>
              </a:rPr>
              <a:t>(1013 cms)</a:t>
            </a:r>
          </a:p>
          <a:p>
            <a:pPr eaLnBrk="1" hangingPunct="1">
              <a:buFont typeface="Wingdings" charset="0"/>
              <a:buChar char="u"/>
            </a:pPr>
            <a:r>
              <a:rPr lang="en-US" sz="1100" dirty="0">
                <a:latin typeface="Times New Roman" charset="0"/>
                <a:cs typeface="Times New Roman" charset="0"/>
              </a:rPr>
              <a:t>Constant inflow from Detroit River (4806 cms)</a:t>
            </a:r>
          </a:p>
          <a:p>
            <a:pPr eaLnBrk="1" hangingPunct="1">
              <a:buFont typeface="Wingdings" charset="0"/>
              <a:buChar char="u"/>
            </a:pPr>
            <a:r>
              <a:rPr lang="en-US" sz="1100" b="1" i="1" dirty="0">
                <a:latin typeface="Times New Roman" charset="0"/>
                <a:cs typeface="Times New Roman" charset="0"/>
              </a:rPr>
              <a:t>Relatively strong surface wind </a:t>
            </a:r>
            <a:r>
              <a:rPr lang="en-US" sz="1100" dirty="0">
                <a:latin typeface="Times New Roman" charset="0"/>
                <a:cs typeface="Times New Roman" charset="0"/>
              </a:rPr>
              <a:t>(5.59 m/s) and </a:t>
            </a:r>
            <a:r>
              <a:rPr lang="en-US" sz="1100" b="1" i="1" dirty="0">
                <a:latin typeface="Times New Roman" charset="0"/>
                <a:cs typeface="Times New Roman" charset="0"/>
              </a:rPr>
              <a:t>intense wave condition </a:t>
            </a:r>
            <a:r>
              <a:rPr lang="en-US" sz="1100" dirty="0">
                <a:latin typeface="Times New Roman" charset="0"/>
                <a:cs typeface="Times New Roman" charset="0"/>
              </a:rPr>
              <a:t>(Hs=0.25 m)</a:t>
            </a:r>
          </a:p>
        </p:txBody>
      </p:sp>
      <p:sp>
        <p:nvSpPr>
          <p:cNvPr id="35" name="TextBox 46"/>
          <p:cNvSpPr txBox="1">
            <a:spLocks noChangeArrowheads="1"/>
          </p:cNvSpPr>
          <p:nvPr/>
        </p:nvSpPr>
        <p:spPr bwMode="auto">
          <a:xfrm>
            <a:off x="6451015" y="3619230"/>
            <a:ext cx="271303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9pPr>
          </a:lstStyle>
          <a:p>
            <a:pPr eaLnBrk="1" hangingPunct="1"/>
            <a:r>
              <a:rPr lang="en-US" sz="1000" dirty="0">
                <a:latin typeface="Times New Roman" charset="0"/>
                <a:cs typeface="Times New Roman" charset="0"/>
              </a:rPr>
              <a:t>When strong </a:t>
            </a:r>
            <a:r>
              <a:rPr lang="en-US" sz="1000" b="1" i="1" dirty="0">
                <a:latin typeface="Times New Roman" charset="0"/>
                <a:cs typeface="Times New Roman" charset="0"/>
              </a:rPr>
              <a:t>surface gravity wave dynamics was included</a:t>
            </a:r>
            <a:r>
              <a:rPr lang="en-US" sz="1000" dirty="0">
                <a:latin typeface="Times New Roman" charset="0"/>
                <a:cs typeface="Times New Roman" charset="0"/>
              </a:rPr>
              <a:t>:</a:t>
            </a:r>
          </a:p>
          <a:p>
            <a:pPr eaLnBrk="1" hangingPunct="1">
              <a:buFont typeface="Wingdings" charset="0"/>
              <a:buChar char="Ø"/>
            </a:pPr>
            <a:r>
              <a:rPr lang="en-US" sz="1000" dirty="0">
                <a:latin typeface="Times New Roman" charset="0"/>
                <a:cs typeface="Times New Roman" charset="0"/>
              </a:rPr>
              <a:t>Stronger nearshore currents were captured.</a:t>
            </a:r>
          </a:p>
          <a:p>
            <a:pPr eaLnBrk="1" hangingPunct="1">
              <a:buFont typeface="Wingdings" charset="0"/>
              <a:buChar char="Ø"/>
            </a:pPr>
            <a:endParaRPr lang="en-US" sz="1000" dirty="0">
              <a:latin typeface="Times New Roman" charset="0"/>
              <a:cs typeface="Times New Roman" charset="0"/>
            </a:endParaRPr>
          </a:p>
          <a:p>
            <a:pPr eaLnBrk="1" hangingPunct="1">
              <a:buFont typeface="Wingdings" charset="0"/>
              <a:buChar char="Ø"/>
            </a:pPr>
            <a:r>
              <a:rPr lang="en-US" sz="1000" dirty="0">
                <a:latin typeface="Times New Roman" charset="0"/>
                <a:cs typeface="Times New Roman" charset="0"/>
              </a:rPr>
              <a:t>Surface gravity waves have limited influence on Detroit and Maumee plumes</a:t>
            </a:r>
          </a:p>
          <a:p>
            <a:pPr eaLnBrk="1" hangingPunct="1"/>
            <a:endParaRPr lang="en-US" sz="1000" dirty="0">
              <a:latin typeface="Times New Roman" charset="0"/>
              <a:cs typeface="Times New Roman" charset="0"/>
            </a:endParaRPr>
          </a:p>
          <a:p>
            <a:pPr eaLnBrk="1" hangingPunct="1">
              <a:buFont typeface="Wingdings" charset="0"/>
              <a:buChar char="Ø"/>
            </a:pPr>
            <a:r>
              <a:rPr lang="en-US" sz="1000" dirty="0">
                <a:latin typeface="Times New Roman" charset="0"/>
                <a:cs typeface="Times New Roman" charset="0"/>
              </a:rPr>
              <a:t>Resuspended sediment was greatly increased.</a:t>
            </a:r>
          </a:p>
        </p:txBody>
      </p:sp>
      <p:sp>
        <p:nvSpPr>
          <p:cNvPr id="36" name="TextBox 47"/>
          <p:cNvSpPr txBox="1">
            <a:spLocks noChangeArrowheads="1"/>
          </p:cNvSpPr>
          <p:nvPr/>
        </p:nvSpPr>
        <p:spPr bwMode="auto">
          <a:xfrm>
            <a:off x="6424613" y="5037816"/>
            <a:ext cx="2713037"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buFont typeface="Arial" charset="0"/>
              <a:defRPr sz="2400">
                <a:solidFill>
                  <a:schemeClr val="tx1"/>
                </a:solidFill>
                <a:latin typeface="Arial" charset="0"/>
                <a:ea typeface="宋体" charset="0"/>
                <a:cs typeface="宋体" charset="0"/>
              </a:defRPr>
            </a:lvl9pPr>
          </a:lstStyle>
          <a:p>
            <a:pPr eaLnBrk="1" hangingPunct="1">
              <a:buFont typeface="Wingdings" charset="0"/>
              <a:buChar char="ü"/>
            </a:pPr>
            <a:r>
              <a:rPr lang="en-US" sz="1200" b="1" dirty="0">
                <a:latin typeface="Times New Roman" charset="0"/>
                <a:cs typeface="Times New Roman" charset="0"/>
              </a:rPr>
              <a:t>Surface gravity waves have little impact on sediment plumes from rivers, but they greatly influence the sediment resuspension processes.</a:t>
            </a:r>
          </a:p>
        </p:txBody>
      </p:sp>
      <p:sp>
        <p:nvSpPr>
          <p:cNvPr id="43" name="TextBox 42"/>
          <p:cNvSpPr txBox="1"/>
          <p:nvPr/>
        </p:nvSpPr>
        <p:spPr>
          <a:xfrm>
            <a:off x="652646" y="309700"/>
            <a:ext cx="8404768" cy="523220"/>
          </a:xfrm>
          <a:prstGeom prst="rect">
            <a:avLst/>
          </a:prstGeom>
          <a:noFill/>
        </p:spPr>
        <p:txBody>
          <a:bodyPr wrap="square" rtlCol="0">
            <a:spAutoFit/>
          </a:bodyPr>
          <a:lstStyle/>
          <a:p>
            <a:r>
              <a:rPr lang="en-US" sz="2800" dirty="0" smtClean="0">
                <a:latin typeface="Charcoal CY"/>
                <a:cs typeface="Charcoal CY"/>
              </a:rPr>
              <a:t>4. </a:t>
            </a:r>
            <a:r>
              <a:rPr lang="en-US" sz="2000" dirty="0">
                <a:latin typeface="Charcoal CY"/>
                <a:cs typeface="Charcoal CY"/>
              </a:rPr>
              <a:t>Impact on </a:t>
            </a:r>
            <a:r>
              <a:rPr lang="en-US" sz="2000" dirty="0" smtClean="0">
                <a:latin typeface="Charcoal CY"/>
                <a:cs typeface="Charcoal CY"/>
              </a:rPr>
              <a:t>sediment plume of </a:t>
            </a:r>
            <a:r>
              <a:rPr lang="en-US" sz="2000" dirty="0">
                <a:latin typeface="Charcoal CY"/>
                <a:cs typeface="Charcoal CY"/>
              </a:rPr>
              <a:t>WCI (Lake Erie</a:t>
            </a:r>
            <a:r>
              <a:rPr lang="en-US" sz="2000" dirty="0" smtClean="0">
                <a:latin typeface="Charcoal CY"/>
                <a:cs typeface="Charcoal CY"/>
              </a:rPr>
              <a:t>)</a:t>
            </a:r>
            <a:endParaRPr lang="en-US" sz="2000" dirty="0">
              <a:latin typeface="Charcoal CY"/>
              <a:cs typeface="Charcoal CY"/>
            </a:endParaRPr>
          </a:p>
        </p:txBody>
      </p:sp>
      <p:sp>
        <p:nvSpPr>
          <p:cNvPr id="44" name="Rectangle 43"/>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2448749" y="832920"/>
            <a:ext cx="3917126" cy="523220"/>
          </a:xfrm>
          <a:prstGeom prst="rect">
            <a:avLst/>
          </a:prstGeom>
          <a:solidFill>
            <a:schemeClr val="bg1"/>
          </a:solidFill>
        </p:spPr>
        <p:txBody>
          <a:bodyPr wrap="square" rtlCol="0">
            <a:spAutoFit/>
          </a:bodyPr>
          <a:lstStyle/>
          <a:p>
            <a:r>
              <a:rPr lang="en-US" sz="1400" dirty="0" smtClean="0">
                <a:latin typeface="Times New Roman"/>
                <a:cs typeface="Times New Roman"/>
              </a:rPr>
              <a:t>Sediment plumes from Detroit River, Maumee River, and resuspension events during May, 2003. </a:t>
            </a:r>
            <a:endParaRPr lang="en-US" sz="1400" dirty="0">
              <a:latin typeface="Times New Roman"/>
              <a:cs typeface="Times New Roman"/>
            </a:endParaRPr>
          </a:p>
        </p:txBody>
      </p:sp>
    </p:spTree>
    <p:extLst>
      <p:ext uri="{BB962C8B-B14F-4D97-AF65-F5344CB8AC3E}">
        <p14:creationId xmlns:p14="http://schemas.microsoft.com/office/powerpoint/2010/main" val="174474910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3771" y="1280544"/>
            <a:ext cx="4880299" cy="1815882"/>
          </a:xfrm>
          <a:prstGeom prst="rect">
            <a:avLst/>
          </a:prstGeom>
          <a:noFill/>
        </p:spPr>
        <p:txBody>
          <a:bodyPr wrap="square" rtlCol="0">
            <a:spAutoFit/>
          </a:bodyPr>
          <a:lstStyle/>
          <a:p>
            <a:r>
              <a:rPr lang="en-US" sz="1600" b="1" dirty="0" smtClean="0">
                <a:latin typeface="Arial"/>
                <a:cs typeface="Arial"/>
              </a:rPr>
              <a:t>Study Site: western Lake Erie</a:t>
            </a:r>
          </a:p>
          <a:p>
            <a:endParaRPr lang="en-US" sz="1600" dirty="0" smtClean="0">
              <a:latin typeface="Arial"/>
              <a:cs typeface="Arial"/>
            </a:endParaRPr>
          </a:p>
          <a:p>
            <a:r>
              <a:rPr lang="en-US" sz="1600" dirty="0" smtClean="0">
                <a:latin typeface="Arial"/>
                <a:cs typeface="Arial"/>
              </a:rPr>
              <a:t>Western basin is the </a:t>
            </a:r>
            <a:r>
              <a:rPr lang="en-US" sz="1600" u="sng" dirty="0" smtClean="0">
                <a:solidFill>
                  <a:srgbClr val="3366FF"/>
                </a:solidFill>
                <a:latin typeface="Arial"/>
                <a:cs typeface="Arial"/>
              </a:rPr>
              <a:t>shallowest, most turbid and most productive</a:t>
            </a:r>
            <a:r>
              <a:rPr lang="en-US" sz="1600" dirty="0" smtClean="0">
                <a:solidFill>
                  <a:srgbClr val="3366FF"/>
                </a:solidFill>
                <a:latin typeface="Arial"/>
                <a:cs typeface="Arial"/>
              </a:rPr>
              <a:t> </a:t>
            </a:r>
            <a:r>
              <a:rPr lang="en-US" sz="1600" dirty="0" smtClean="0">
                <a:latin typeface="Arial"/>
                <a:cs typeface="Arial"/>
              </a:rPr>
              <a:t>basin of Lake Erie. Detroit River: 90% river discharge, 50% P loading. Maumee River: 5% river discharge, 50% P loading</a:t>
            </a:r>
          </a:p>
          <a:p>
            <a:endParaRPr lang="en-US" sz="1600" dirty="0">
              <a:latin typeface="Arial"/>
              <a:cs typeface="Arial"/>
            </a:endParaRPr>
          </a:p>
        </p:txBody>
      </p:sp>
      <p:pic>
        <p:nvPicPr>
          <p:cNvPr id="5" name="Picture 4" descr="Lake-Erie-Algal-Bloom.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30415" y="705632"/>
            <a:ext cx="3413585" cy="3265055"/>
          </a:xfrm>
          <a:prstGeom prst="rect">
            <a:avLst/>
          </a:prstGeom>
        </p:spPr>
      </p:pic>
      <p:sp>
        <p:nvSpPr>
          <p:cNvPr id="7" name="Rectangle 6"/>
          <p:cNvSpPr/>
          <p:nvPr/>
        </p:nvSpPr>
        <p:spPr>
          <a:xfrm>
            <a:off x="5246157" y="4049899"/>
            <a:ext cx="3919034" cy="1815882"/>
          </a:xfrm>
          <a:prstGeom prst="rect">
            <a:avLst/>
          </a:prstGeom>
        </p:spPr>
        <p:txBody>
          <a:bodyPr wrap="square">
            <a:spAutoFit/>
          </a:bodyPr>
          <a:lstStyle/>
          <a:p>
            <a:r>
              <a:rPr lang="en-US" sz="1600" b="1" dirty="0" smtClean="0">
                <a:latin typeface="Arial"/>
                <a:cs typeface="Arial"/>
              </a:rPr>
              <a:t>Model: FVCOM-ICM</a:t>
            </a:r>
          </a:p>
          <a:p>
            <a:endParaRPr lang="en-US" sz="1600" dirty="0" smtClean="0">
              <a:latin typeface="Arial"/>
              <a:cs typeface="Arial"/>
            </a:endParaRPr>
          </a:p>
          <a:p>
            <a:r>
              <a:rPr lang="en-US" sz="1600" dirty="0" smtClean="0">
                <a:latin typeface="Arial"/>
                <a:cs typeface="Arial"/>
              </a:rPr>
              <a:t>Surface wave and other hydrodynamics processes are simulated in FVCOM, biogeochemical calculations are conducted using CE-QUAL-ICM kinetics over the same finite volume mesh.</a:t>
            </a:r>
            <a:endParaRPr lang="en-US" sz="1600" dirty="0">
              <a:latin typeface="Arial"/>
              <a:cs typeface="Arial"/>
            </a:endParaRPr>
          </a:p>
        </p:txBody>
      </p:sp>
      <p:sp>
        <p:nvSpPr>
          <p:cNvPr id="8" name="TextBox 7"/>
          <p:cNvSpPr txBox="1"/>
          <p:nvPr/>
        </p:nvSpPr>
        <p:spPr>
          <a:xfrm>
            <a:off x="6997258" y="3790428"/>
            <a:ext cx="2146742" cy="276999"/>
          </a:xfrm>
          <a:prstGeom prst="rect">
            <a:avLst/>
          </a:prstGeom>
          <a:noFill/>
        </p:spPr>
        <p:txBody>
          <a:bodyPr wrap="none" rtlCol="0">
            <a:spAutoFit/>
          </a:bodyPr>
          <a:lstStyle/>
          <a:p>
            <a:r>
              <a:rPr lang="en-US" sz="1200" dirty="0" smtClean="0">
                <a:latin typeface="Times New Roman"/>
                <a:cs typeface="Times New Roman"/>
              </a:rPr>
              <a:t>Photo Courtesy: </a:t>
            </a:r>
            <a:r>
              <a:rPr lang="en-US" sz="1200" dirty="0" err="1" smtClean="0">
                <a:latin typeface="Times New Roman"/>
                <a:cs typeface="Times New Roman"/>
              </a:rPr>
              <a:t>www.noaa.gov</a:t>
            </a:r>
            <a:endParaRPr lang="en-US" sz="1200" dirty="0">
              <a:latin typeface="Times New Roman"/>
              <a:cs typeface="Times New Roman"/>
            </a:endParaRPr>
          </a:p>
        </p:txBody>
      </p:sp>
      <p:sp>
        <p:nvSpPr>
          <p:cNvPr id="9" name="TextBox 8"/>
          <p:cNvSpPr txBox="1"/>
          <p:nvPr/>
        </p:nvSpPr>
        <p:spPr>
          <a:xfrm>
            <a:off x="380742" y="6584604"/>
            <a:ext cx="2748284" cy="276999"/>
          </a:xfrm>
          <a:prstGeom prst="rect">
            <a:avLst/>
          </a:prstGeom>
          <a:noFill/>
        </p:spPr>
        <p:txBody>
          <a:bodyPr wrap="square" rtlCol="0">
            <a:spAutoFit/>
          </a:bodyPr>
          <a:lstStyle/>
          <a:p>
            <a:r>
              <a:rPr lang="en-US" sz="1200" dirty="0" smtClean="0">
                <a:latin typeface="Times New Roman"/>
                <a:cs typeface="Times New Roman"/>
              </a:rPr>
              <a:t>Kim and </a:t>
            </a:r>
            <a:r>
              <a:rPr lang="en-US" sz="1200" dirty="0" err="1" smtClean="0">
                <a:latin typeface="Times New Roman"/>
                <a:cs typeface="Times New Roman"/>
              </a:rPr>
              <a:t>Khangaonkar</a:t>
            </a:r>
            <a:r>
              <a:rPr lang="en-US" sz="1200" dirty="0" smtClean="0">
                <a:latin typeface="Times New Roman"/>
                <a:cs typeface="Times New Roman"/>
              </a:rPr>
              <a:t> (2011)</a:t>
            </a:r>
            <a:endParaRPr lang="en-US" sz="1200" dirty="0">
              <a:latin typeface="Times New Roman"/>
              <a:cs typeface="Times New Roman"/>
            </a:endParaRPr>
          </a:p>
        </p:txBody>
      </p:sp>
      <p:pic>
        <p:nvPicPr>
          <p:cNvPr id="10" name="Picture 9" descr="FVCOM-ICM-Linkage.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9061" y="3149814"/>
            <a:ext cx="4591399" cy="3140200"/>
          </a:xfrm>
          <a:prstGeom prst="rect">
            <a:avLst/>
          </a:prstGeom>
        </p:spPr>
      </p:pic>
      <p:sp>
        <p:nvSpPr>
          <p:cNvPr id="12" name="Rectangle 11"/>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646653" y="610713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52646" y="540612"/>
            <a:ext cx="8404768" cy="523220"/>
          </a:xfrm>
          <a:prstGeom prst="rect">
            <a:avLst/>
          </a:prstGeom>
          <a:noFill/>
        </p:spPr>
        <p:txBody>
          <a:bodyPr wrap="square" rtlCol="0">
            <a:spAutoFit/>
          </a:bodyPr>
          <a:lstStyle/>
          <a:p>
            <a:r>
              <a:rPr lang="en-US" sz="2800" dirty="0" smtClean="0">
                <a:latin typeface="Charcoal CY"/>
                <a:cs typeface="Charcoal CY"/>
              </a:rPr>
              <a:t>4. </a:t>
            </a:r>
            <a:r>
              <a:rPr lang="en-US" sz="2000" dirty="0">
                <a:latin typeface="Charcoal CY"/>
                <a:cs typeface="Charcoal CY"/>
              </a:rPr>
              <a:t>Impact on </a:t>
            </a:r>
            <a:r>
              <a:rPr lang="en-US" sz="2000" dirty="0" smtClean="0">
                <a:latin typeface="Charcoal CY"/>
                <a:cs typeface="Charcoal CY"/>
              </a:rPr>
              <a:t>water quality (</a:t>
            </a:r>
            <a:r>
              <a:rPr lang="en-US" sz="2000" dirty="0">
                <a:latin typeface="Charcoal CY"/>
                <a:cs typeface="Charcoal CY"/>
              </a:rPr>
              <a:t>Lake Erie</a:t>
            </a:r>
            <a:r>
              <a:rPr lang="en-US" sz="2000" dirty="0" smtClean="0">
                <a:latin typeface="Charcoal CY"/>
                <a:cs typeface="Charcoal CY"/>
              </a:rPr>
              <a:t>)</a:t>
            </a:r>
            <a:endParaRPr lang="en-US" sz="2000" dirty="0">
              <a:latin typeface="Charcoal CY"/>
              <a:cs typeface="Charcoal CY"/>
            </a:endParaRPr>
          </a:p>
        </p:txBody>
      </p:sp>
    </p:spTree>
    <p:extLst>
      <p:ext uri="{BB962C8B-B14F-4D97-AF65-F5344CB8AC3E}">
        <p14:creationId xmlns:p14="http://schemas.microsoft.com/office/powerpoint/2010/main" val="288027167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50001" y="302164"/>
            <a:ext cx="2445031" cy="1754327"/>
          </a:xfrm>
          <a:prstGeom prst="rect">
            <a:avLst/>
          </a:prstGeom>
          <a:noFill/>
        </p:spPr>
        <p:txBody>
          <a:bodyPr wrap="square" rtlCol="0">
            <a:spAutoFit/>
          </a:bodyPr>
          <a:lstStyle/>
          <a:p>
            <a:r>
              <a:rPr lang="en-US" b="1" dirty="0" smtClean="0">
                <a:latin typeface="Arial"/>
                <a:cs typeface="Arial"/>
              </a:rPr>
              <a:t>The influences of wind-induced wave on circulation and plankton are not significant on the seasonal scale.</a:t>
            </a:r>
            <a:endParaRPr lang="en-US" b="1" dirty="0">
              <a:latin typeface="Arial"/>
              <a:cs typeface="Arial"/>
            </a:endParaRPr>
          </a:p>
        </p:txBody>
      </p:sp>
      <p:pic>
        <p:nvPicPr>
          <p:cNvPr id="2" name="Picture 1" descr="uv_LEWR1996.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6472" y="1249680"/>
            <a:ext cx="2439012" cy="2230515"/>
          </a:xfrm>
          <a:prstGeom prst="rect">
            <a:avLst/>
          </a:prstGeom>
        </p:spPr>
      </p:pic>
      <p:pic>
        <p:nvPicPr>
          <p:cNvPr id="3" name="Picture 2" descr="uv_LEWR1996wave.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57805" y="1249680"/>
            <a:ext cx="2508478" cy="2230515"/>
          </a:xfrm>
          <a:prstGeom prst="rect">
            <a:avLst/>
          </a:prstGeom>
        </p:spPr>
      </p:pic>
      <p:sp>
        <p:nvSpPr>
          <p:cNvPr id="5" name="TextBox 4"/>
          <p:cNvSpPr txBox="1"/>
          <p:nvPr/>
        </p:nvSpPr>
        <p:spPr>
          <a:xfrm>
            <a:off x="372559" y="3393318"/>
            <a:ext cx="2746605" cy="523220"/>
          </a:xfrm>
          <a:prstGeom prst="rect">
            <a:avLst/>
          </a:prstGeom>
          <a:noFill/>
        </p:spPr>
        <p:txBody>
          <a:bodyPr wrap="square" rtlCol="0">
            <a:spAutoFit/>
          </a:bodyPr>
          <a:lstStyle>
            <a:defPPr>
              <a:defRPr lang="en-US"/>
            </a:defPPr>
            <a:lvl1pPr algn="ctr">
              <a:defRPr sz="1400">
                <a:latin typeface="Arial"/>
                <a:cs typeface="Arial"/>
              </a:defRPr>
            </a:lvl1pPr>
          </a:lstStyle>
          <a:p>
            <a:r>
              <a:rPr lang="en-US" dirty="0"/>
              <a:t>Mean surface circulation from Mar. 15 to Jul. 31, 1996</a:t>
            </a:r>
          </a:p>
        </p:txBody>
      </p:sp>
      <p:sp>
        <p:nvSpPr>
          <p:cNvPr id="6" name="TextBox 5"/>
          <p:cNvSpPr txBox="1"/>
          <p:nvPr/>
        </p:nvSpPr>
        <p:spPr>
          <a:xfrm>
            <a:off x="3119165" y="3387346"/>
            <a:ext cx="3122524" cy="523220"/>
          </a:xfrm>
          <a:prstGeom prst="rect">
            <a:avLst/>
          </a:prstGeom>
          <a:noFill/>
        </p:spPr>
        <p:txBody>
          <a:bodyPr wrap="square" rtlCol="0">
            <a:spAutoFit/>
          </a:bodyPr>
          <a:lstStyle/>
          <a:p>
            <a:pPr algn="ctr"/>
            <a:r>
              <a:rPr lang="en-US" sz="1400" dirty="0" smtClean="0">
                <a:latin typeface="Arial"/>
                <a:cs typeface="Arial"/>
              </a:rPr>
              <a:t>Mean surface circulation difference (with wave - without wave)</a:t>
            </a:r>
            <a:endParaRPr lang="en-US" sz="1400" dirty="0">
              <a:latin typeface="Arial"/>
              <a:cs typeface="Arial"/>
            </a:endParaRPr>
          </a:p>
        </p:txBody>
      </p:sp>
      <p:sp>
        <p:nvSpPr>
          <p:cNvPr id="7" name="TextBox 6"/>
          <p:cNvSpPr txBox="1"/>
          <p:nvPr/>
        </p:nvSpPr>
        <p:spPr>
          <a:xfrm>
            <a:off x="6350001" y="2313546"/>
            <a:ext cx="2518498" cy="1200329"/>
          </a:xfrm>
          <a:prstGeom prst="rect">
            <a:avLst/>
          </a:prstGeom>
          <a:noFill/>
        </p:spPr>
        <p:txBody>
          <a:bodyPr wrap="square" rtlCol="0">
            <a:spAutoFit/>
          </a:bodyPr>
          <a:lstStyle/>
          <a:p>
            <a:r>
              <a:rPr lang="en-US" dirty="0" smtClean="0">
                <a:latin typeface="Arial"/>
                <a:cs typeface="Arial"/>
              </a:rPr>
              <a:t>Seasonal velocity difference caused by wave is </a:t>
            </a:r>
            <a:r>
              <a:rPr lang="en-US" dirty="0" smtClean="0">
                <a:solidFill>
                  <a:srgbClr val="3366FF"/>
                </a:solidFill>
                <a:latin typeface="Arial"/>
                <a:cs typeface="Arial"/>
              </a:rPr>
              <a:t>less than 0.01 m/s</a:t>
            </a:r>
            <a:r>
              <a:rPr lang="en-US" dirty="0" smtClean="0">
                <a:latin typeface="Arial"/>
                <a:cs typeface="Arial"/>
              </a:rPr>
              <a:t> </a:t>
            </a:r>
            <a:endParaRPr lang="en-US" dirty="0">
              <a:latin typeface="Arial"/>
              <a:cs typeface="Arial"/>
            </a:endParaRPr>
          </a:p>
        </p:txBody>
      </p:sp>
      <p:pic>
        <p:nvPicPr>
          <p:cNvPr id="8" name="Picture 7" descr="HP_Phy21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6472" y="3931558"/>
            <a:ext cx="2880875" cy="2271652"/>
          </a:xfrm>
          <a:prstGeom prst="rect">
            <a:avLst/>
          </a:prstGeom>
        </p:spPr>
      </p:pic>
      <p:sp>
        <p:nvSpPr>
          <p:cNvPr id="9" name="TextBox 8"/>
          <p:cNvSpPr txBox="1"/>
          <p:nvPr/>
        </p:nvSpPr>
        <p:spPr>
          <a:xfrm>
            <a:off x="304800" y="6143258"/>
            <a:ext cx="3092045" cy="523220"/>
          </a:xfrm>
          <a:prstGeom prst="rect">
            <a:avLst/>
          </a:prstGeom>
          <a:noFill/>
        </p:spPr>
        <p:txBody>
          <a:bodyPr wrap="square" rtlCol="0">
            <a:spAutoFit/>
          </a:bodyPr>
          <a:lstStyle>
            <a:defPPr>
              <a:defRPr lang="en-US"/>
            </a:defPPr>
            <a:lvl1pPr algn="ctr">
              <a:defRPr sz="1400">
                <a:latin typeface="Arial"/>
                <a:cs typeface="Arial"/>
              </a:defRPr>
            </a:lvl1pPr>
          </a:lstStyle>
          <a:p>
            <a:r>
              <a:rPr lang="en-US" dirty="0"/>
              <a:t>Mean surface phytoplankton difference (with wave - without wave)</a:t>
            </a:r>
          </a:p>
        </p:txBody>
      </p:sp>
      <p:sp>
        <p:nvSpPr>
          <p:cNvPr id="11" name="TextBox 10"/>
          <p:cNvSpPr txBox="1"/>
          <p:nvPr/>
        </p:nvSpPr>
        <p:spPr>
          <a:xfrm>
            <a:off x="3149644" y="6132762"/>
            <a:ext cx="3092045" cy="523220"/>
          </a:xfrm>
          <a:prstGeom prst="rect">
            <a:avLst/>
          </a:prstGeom>
          <a:noFill/>
        </p:spPr>
        <p:txBody>
          <a:bodyPr wrap="square" rtlCol="0">
            <a:spAutoFit/>
          </a:bodyPr>
          <a:lstStyle>
            <a:defPPr>
              <a:defRPr lang="en-US"/>
            </a:defPPr>
            <a:lvl1pPr algn="ctr">
              <a:defRPr sz="1400">
                <a:latin typeface="Arial"/>
                <a:cs typeface="Arial"/>
              </a:defRPr>
            </a:lvl1pPr>
          </a:lstStyle>
          <a:p>
            <a:r>
              <a:rPr lang="en-US" dirty="0"/>
              <a:t>Mean surface zooplankton difference (with wave - without wave)</a:t>
            </a:r>
          </a:p>
        </p:txBody>
      </p:sp>
      <p:sp>
        <p:nvSpPr>
          <p:cNvPr id="12" name="TextBox 11"/>
          <p:cNvSpPr txBox="1"/>
          <p:nvPr/>
        </p:nvSpPr>
        <p:spPr>
          <a:xfrm>
            <a:off x="6350001" y="3999382"/>
            <a:ext cx="2602460" cy="1754327"/>
          </a:xfrm>
          <a:prstGeom prst="rect">
            <a:avLst/>
          </a:prstGeom>
          <a:noFill/>
        </p:spPr>
        <p:txBody>
          <a:bodyPr wrap="square" rtlCol="0">
            <a:spAutoFit/>
          </a:bodyPr>
          <a:lstStyle/>
          <a:p>
            <a:r>
              <a:rPr lang="en-US" dirty="0" smtClean="0">
                <a:latin typeface="Arial"/>
                <a:cs typeface="Arial"/>
              </a:rPr>
              <a:t>Seasonal differences of phytoplankton and zooplankton biomass are not prominent between with-wave and without-wave</a:t>
            </a:r>
            <a:endParaRPr lang="en-US" dirty="0">
              <a:latin typeface="Arial"/>
              <a:cs typeface="Arial"/>
            </a:endParaRPr>
          </a:p>
        </p:txBody>
      </p:sp>
      <p:sp>
        <p:nvSpPr>
          <p:cNvPr id="15" name="Rectangle 14"/>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646653" y="610713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HP_Zoo212.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57806" y="3927994"/>
            <a:ext cx="2648354" cy="2285712"/>
          </a:xfrm>
          <a:prstGeom prst="rect">
            <a:avLst/>
          </a:prstGeom>
        </p:spPr>
      </p:pic>
      <p:sp>
        <p:nvSpPr>
          <p:cNvPr id="18" name="TextBox 17"/>
          <p:cNvSpPr txBox="1"/>
          <p:nvPr/>
        </p:nvSpPr>
        <p:spPr>
          <a:xfrm>
            <a:off x="652646" y="540612"/>
            <a:ext cx="8404768" cy="523220"/>
          </a:xfrm>
          <a:prstGeom prst="rect">
            <a:avLst/>
          </a:prstGeom>
          <a:noFill/>
        </p:spPr>
        <p:txBody>
          <a:bodyPr wrap="square" rtlCol="0">
            <a:spAutoFit/>
          </a:bodyPr>
          <a:lstStyle/>
          <a:p>
            <a:r>
              <a:rPr lang="en-US" sz="2800" dirty="0" smtClean="0">
                <a:latin typeface="Charcoal CY"/>
                <a:cs typeface="Charcoal CY"/>
              </a:rPr>
              <a:t>4. </a:t>
            </a:r>
            <a:r>
              <a:rPr lang="en-US" sz="2000" dirty="0">
                <a:latin typeface="Charcoal CY"/>
                <a:cs typeface="Charcoal CY"/>
              </a:rPr>
              <a:t>Impact on </a:t>
            </a:r>
            <a:r>
              <a:rPr lang="en-US" sz="2000" dirty="0" smtClean="0">
                <a:latin typeface="Charcoal CY"/>
                <a:cs typeface="Charcoal CY"/>
              </a:rPr>
              <a:t>water quality (</a:t>
            </a:r>
            <a:r>
              <a:rPr lang="en-US" sz="2000" dirty="0">
                <a:latin typeface="Charcoal CY"/>
                <a:cs typeface="Charcoal CY"/>
              </a:rPr>
              <a:t>Lake Erie</a:t>
            </a:r>
            <a:r>
              <a:rPr lang="en-US" sz="2000" dirty="0" smtClean="0">
                <a:latin typeface="Charcoal CY"/>
                <a:cs typeface="Charcoal CY"/>
              </a:rPr>
              <a:t>)</a:t>
            </a:r>
            <a:endParaRPr lang="en-US" sz="2000" dirty="0">
              <a:latin typeface="Charcoal CY"/>
              <a:cs typeface="Charcoal CY"/>
            </a:endParaRPr>
          </a:p>
        </p:txBody>
      </p:sp>
    </p:spTree>
    <p:extLst>
      <p:ext uri="{BB962C8B-B14F-4D97-AF65-F5344CB8AC3E}">
        <p14:creationId xmlns:p14="http://schemas.microsoft.com/office/powerpoint/2010/main" val="71043149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sf_1096_LZ-1.png"/>
          <p:cNvPicPr>
            <a:picLocks noChangeAspect="1"/>
          </p:cNvPicPr>
          <p:nvPr/>
        </p:nvPicPr>
        <p:blipFill rotWithShape="1">
          <a:blip r:embed="rId2" cstate="print">
            <a:extLst>
              <a:ext uri="{28A0092B-C50C-407E-A947-70E740481C1C}">
                <a14:useLocalDpi xmlns:a14="http://schemas.microsoft.com/office/drawing/2010/main"/>
              </a:ext>
            </a:extLst>
          </a:blip>
          <a:srcRect l="10071" t="5358" r="11649" b="72769"/>
          <a:stretch/>
        </p:blipFill>
        <p:spPr>
          <a:xfrm>
            <a:off x="385128" y="5556858"/>
            <a:ext cx="5726545" cy="1200728"/>
          </a:xfrm>
          <a:prstGeom prst="rect">
            <a:avLst/>
          </a:prstGeom>
        </p:spPr>
      </p:pic>
      <p:pic>
        <p:nvPicPr>
          <p:cNvPr id="14" name="Picture 13" descr="tsf_1096_CYN-1.png"/>
          <p:cNvPicPr>
            <a:picLocks noChangeAspect="1"/>
          </p:cNvPicPr>
          <p:nvPr/>
        </p:nvPicPr>
        <p:blipFill rotWithShape="1">
          <a:blip r:embed="rId3">
            <a:extLst>
              <a:ext uri="{28A0092B-C50C-407E-A947-70E740481C1C}">
                <a14:useLocalDpi xmlns:a14="http://schemas.microsoft.com/office/drawing/2010/main" val="0"/>
              </a:ext>
            </a:extLst>
          </a:blip>
          <a:srcRect l="6629" t="29965" r="91319" b="55313"/>
          <a:stretch/>
        </p:blipFill>
        <p:spPr>
          <a:xfrm>
            <a:off x="232523" y="3013364"/>
            <a:ext cx="150092" cy="808181"/>
          </a:xfrm>
          <a:prstGeom prst="rect">
            <a:avLst/>
          </a:prstGeom>
        </p:spPr>
      </p:pic>
      <p:pic>
        <p:nvPicPr>
          <p:cNvPr id="10" name="Picture 9" descr="tsf_1096_SZ-1.png"/>
          <p:cNvPicPr>
            <a:picLocks noChangeAspect="1"/>
          </p:cNvPicPr>
          <p:nvPr/>
        </p:nvPicPr>
        <p:blipFill rotWithShape="1">
          <a:blip r:embed="rId4" cstate="print">
            <a:extLst>
              <a:ext uri="{28A0092B-C50C-407E-A947-70E740481C1C}">
                <a14:useLocalDpi xmlns:a14="http://schemas.microsoft.com/office/drawing/2010/main"/>
              </a:ext>
            </a:extLst>
          </a:blip>
          <a:srcRect l="9911" t="5426" r="30356" b="77930"/>
          <a:stretch/>
        </p:blipFill>
        <p:spPr>
          <a:xfrm>
            <a:off x="374633" y="4800585"/>
            <a:ext cx="4369752" cy="913713"/>
          </a:xfrm>
          <a:prstGeom prst="rect">
            <a:avLst/>
          </a:prstGeom>
        </p:spPr>
      </p:pic>
      <p:sp>
        <p:nvSpPr>
          <p:cNvPr id="22" name="TextBox 21"/>
          <p:cNvSpPr txBox="1"/>
          <p:nvPr/>
        </p:nvSpPr>
        <p:spPr>
          <a:xfrm>
            <a:off x="645366" y="5006309"/>
            <a:ext cx="2310173" cy="307777"/>
          </a:xfrm>
          <a:prstGeom prst="rect">
            <a:avLst/>
          </a:prstGeom>
          <a:noFill/>
        </p:spPr>
        <p:txBody>
          <a:bodyPr wrap="none" rtlCol="0">
            <a:spAutoFit/>
          </a:bodyPr>
          <a:lstStyle/>
          <a:p>
            <a:r>
              <a:rPr lang="en-US" sz="1400" dirty="0" err="1" smtClean="0">
                <a:latin typeface="Arial"/>
                <a:cs typeface="Arial"/>
              </a:rPr>
              <a:t>Microzooplankton</a:t>
            </a:r>
            <a:r>
              <a:rPr lang="en-US" sz="1400" dirty="0" smtClean="0">
                <a:latin typeface="Arial"/>
                <a:cs typeface="Arial"/>
              </a:rPr>
              <a:t> biomass</a:t>
            </a:r>
            <a:endParaRPr lang="en-US" sz="1400" dirty="0">
              <a:latin typeface="Arial"/>
              <a:cs typeface="Arial"/>
            </a:endParaRPr>
          </a:p>
        </p:txBody>
      </p:sp>
      <p:sp>
        <p:nvSpPr>
          <p:cNvPr id="23" name="TextBox 22"/>
          <p:cNvSpPr txBox="1"/>
          <p:nvPr/>
        </p:nvSpPr>
        <p:spPr>
          <a:xfrm>
            <a:off x="645366" y="5763605"/>
            <a:ext cx="2310348" cy="307777"/>
          </a:xfrm>
          <a:prstGeom prst="rect">
            <a:avLst/>
          </a:prstGeom>
          <a:noFill/>
        </p:spPr>
        <p:txBody>
          <a:bodyPr wrap="none" rtlCol="0">
            <a:spAutoFit/>
          </a:bodyPr>
          <a:lstStyle/>
          <a:p>
            <a:r>
              <a:rPr lang="en-US" sz="1400" dirty="0" err="1" smtClean="0">
                <a:latin typeface="Arial"/>
                <a:cs typeface="Arial"/>
              </a:rPr>
              <a:t>Mesozooplankton</a:t>
            </a:r>
            <a:r>
              <a:rPr lang="en-US" sz="1400" dirty="0" smtClean="0">
                <a:latin typeface="Arial"/>
                <a:cs typeface="Arial"/>
              </a:rPr>
              <a:t> biomass</a:t>
            </a:r>
            <a:endParaRPr lang="en-US" sz="1400" dirty="0">
              <a:latin typeface="Arial"/>
              <a:cs typeface="Arial"/>
            </a:endParaRPr>
          </a:p>
        </p:txBody>
      </p:sp>
      <p:sp>
        <p:nvSpPr>
          <p:cNvPr id="26" name="TextBox 25"/>
          <p:cNvSpPr txBox="1"/>
          <p:nvPr/>
        </p:nvSpPr>
        <p:spPr>
          <a:xfrm>
            <a:off x="5378218" y="1179328"/>
            <a:ext cx="3454400" cy="1200329"/>
          </a:xfrm>
          <a:prstGeom prst="rect">
            <a:avLst/>
          </a:prstGeom>
          <a:noFill/>
        </p:spPr>
        <p:txBody>
          <a:bodyPr wrap="square" rtlCol="0">
            <a:spAutoFit/>
          </a:bodyPr>
          <a:lstStyle/>
          <a:p>
            <a:r>
              <a:rPr lang="en-US" i="1" dirty="0" smtClean="0">
                <a:latin typeface="Arial"/>
                <a:cs typeface="Arial"/>
              </a:rPr>
              <a:t>Time series of NH</a:t>
            </a:r>
            <a:r>
              <a:rPr lang="en-US" i="1" baseline="-25000" dirty="0" smtClean="0">
                <a:latin typeface="Arial"/>
                <a:cs typeface="Arial"/>
              </a:rPr>
              <a:t>4</a:t>
            </a:r>
            <a:r>
              <a:rPr lang="en-US" i="1" dirty="0" smtClean="0">
                <a:latin typeface="Arial"/>
                <a:cs typeface="Arial"/>
              </a:rPr>
              <a:t>, NO</a:t>
            </a:r>
            <a:r>
              <a:rPr lang="en-US" i="1" baseline="-25000" dirty="0" smtClean="0">
                <a:latin typeface="Arial"/>
                <a:cs typeface="Arial"/>
              </a:rPr>
              <a:t>3</a:t>
            </a:r>
            <a:r>
              <a:rPr lang="en-US" i="1" dirty="0" smtClean="0">
                <a:latin typeface="Arial"/>
                <a:cs typeface="Arial"/>
              </a:rPr>
              <a:t>, PO</a:t>
            </a:r>
            <a:r>
              <a:rPr lang="en-US" i="1" baseline="-25000" dirty="0" smtClean="0">
                <a:latin typeface="Arial"/>
                <a:cs typeface="Arial"/>
              </a:rPr>
              <a:t>4</a:t>
            </a:r>
            <a:r>
              <a:rPr lang="en-US" i="1" dirty="0" smtClean="0">
                <a:latin typeface="Arial"/>
                <a:cs typeface="Arial"/>
              </a:rPr>
              <a:t>, diatom, green algae, micro-zooplankton and </a:t>
            </a:r>
            <a:r>
              <a:rPr lang="en-US" i="1" dirty="0" err="1" smtClean="0">
                <a:latin typeface="Arial"/>
                <a:cs typeface="Arial"/>
              </a:rPr>
              <a:t>meso</a:t>
            </a:r>
            <a:r>
              <a:rPr lang="en-US" i="1" dirty="0" smtClean="0">
                <a:latin typeface="Arial"/>
                <a:cs typeface="Arial"/>
              </a:rPr>
              <a:t>-zooplankton</a:t>
            </a:r>
          </a:p>
        </p:txBody>
      </p:sp>
      <p:sp>
        <p:nvSpPr>
          <p:cNvPr id="27" name="TextBox 26"/>
          <p:cNvSpPr txBox="1"/>
          <p:nvPr/>
        </p:nvSpPr>
        <p:spPr>
          <a:xfrm>
            <a:off x="5092580" y="2520364"/>
            <a:ext cx="3779075" cy="2585323"/>
          </a:xfrm>
          <a:prstGeom prst="rect">
            <a:avLst/>
          </a:prstGeom>
          <a:noFill/>
        </p:spPr>
        <p:txBody>
          <a:bodyPr wrap="square" rtlCol="0">
            <a:spAutoFit/>
          </a:bodyPr>
          <a:lstStyle/>
          <a:p>
            <a:pPr marL="342900" indent="-342900">
              <a:buFont typeface="Arial"/>
              <a:buChar char="•"/>
            </a:pPr>
            <a:r>
              <a:rPr lang="en-US" dirty="0" smtClean="0">
                <a:latin typeface="Arial"/>
                <a:cs typeface="Arial"/>
              </a:rPr>
              <a:t>The water quality parameters and plankton biomass show little difference between wave ON and OFF </a:t>
            </a:r>
            <a:r>
              <a:rPr lang="en-US" dirty="0" smtClean="0">
                <a:solidFill>
                  <a:srgbClr val="0000FF"/>
                </a:solidFill>
                <a:latin typeface="Arial"/>
                <a:cs typeface="Arial"/>
              </a:rPr>
              <a:t>on the long term</a:t>
            </a:r>
          </a:p>
          <a:p>
            <a:endParaRPr lang="en-US" dirty="0" smtClean="0">
              <a:latin typeface="Arial"/>
              <a:cs typeface="Arial"/>
            </a:endParaRPr>
          </a:p>
          <a:p>
            <a:pPr marL="342900" indent="-342900">
              <a:buFont typeface="Arial"/>
              <a:buChar char="•"/>
            </a:pPr>
            <a:r>
              <a:rPr lang="en-US" dirty="0" smtClean="0">
                <a:latin typeface="Arial"/>
                <a:cs typeface="Arial"/>
              </a:rPr>
              <a:t>Biogeochemical regulation induced by wave is mainly </a:t>
            </a:r>
            <a:r>
              <a:rPr lang="en-US" dirty="0" smtClean="0">
                <a:solidFill>
                  <a:srgbClr val="0000FF"/>
                </a:solidFill>
                <a:latin typeface="Arial"/>
                <a:cs typeface="Arial"/>
              </a:rPr>
              <a:t>episodic</a:t>
            </a:r>
            <a:r>
              <a:rPr lang="en-US" dirty="0" smtClean="0">
                <a:latin typeface="Arial"/>
                <a:cs typeface="Arial"/>
              </a:rPr>
              <a:t> (red boxes) associated with wind events  </a:t>
            </a:r>
            <a:endParaRPr lang="en-US" dirty="0">
              <a:latin typeface="Arial"/>
              <a:cs typeface="Arial"/>
            </a:endParaRPr>
          </a:p>
        </p:txBody>
      </p:sp>
      <p:sp>
        <p:nvSpPr>
          <p:cNvPr id="17" name="Rectangle 16"/>
          <p:cNvSpPr/>
          <p:nvPr/>
        </p:nvSpPr>
        <p:spPr>
          <a:xfrm>
            <a:off x="2875495" y="4958025"/>
            <a:ext cx="221841" cy="1463562"/>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6" name="Rectangle 15"/>
          <p:cNvSpPr/>
          <p:nvPr/>
        </p:nvSpPr>
        <p:spPr>
          <a:xfrm>
            <a:off x="3826753" y="4958025"/>
            <a:ext cx="221841" cy="1463562"/>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9" name="Picture 8" descr="tsf_1096_GA-1.png"/>
          <p:cNvPicPr>
            <a:picLocks noChangeAspect="1"/>
          </p:cNvPicPr>
          <p:nvPr/>
        </p:nvPicPr>
        <p:blipFill rotWithShape="1">
          <a:blip r:embed="rId5" cstate="print">
            <a:extLst>
              <a:ext uri="{28A0092B-C50C-407E-A947-70E740481C1C}">
                <a14:useLocalDpi xmlns:a14="http://schemas.microsoft.com/office/drawing/2010/main"/>
              </a:ext>
            </a:extLst>
          </a:blip>
          <a:srcRect l="9860" t="5427" r="30492" b="78102"/>
          <a:stretch/>
        </p:blipFill>
        <p:spPr>
          <a:xfrm>
            <a:off x="391390" y="4053785"/>
            <a:ext cx="4363490" cy="904240"/>
          </a:xfrm>
          <a:prstGeom prst="rect">
            <a:avLst/>
          </a:prstGeom>
        </p:spPr>
      </p:pic>
      <p:sp>
        <p:nvSpPr>
          <p:cNvPr id="21" name="TextBox 20"/>
          <p:cNvSpPr txBox="1"/>
          <p:nvPr/>
        </p:nvSpPr>
        <p:spPr>
          <a:xfrm>
            <a:off x="751840" y="4294416"/>
            <a:ext cx="1891225" cy="307777"/>
          </a:xfrm>
          <a:prstGeom prst="rect">
            <a:avLst/>
          </a:prstGeom>
          <a:noFill/>
        </p:spPr>
        <p:txBody>
          <a:bodyPr wrap="none" rtlCol="0">
            <a:spAutoFit/>
          </a:bodyPr>
          <a:lstStyle/>
          <a:p>
            <a:r>
              <a:rPr lang="en-US" sz="1400" dirty="0" smtClean="0">
                <a:latin typeface="Arial"/>
                <a:cs typeface="Arial"/>
              </a:rPr>
              <a:t>Green algae biomass</a:t>
            </a:r>
            <a:endParaRPr lang="en-US" sz="1400" dirty="0">
              <a:latin typeface="Arial"/>
              <a:cs typeface="Arial"/>
            </a:endParaRPr>
          </a:p>
        </p:txBody>
      </p:sp>
      <p:pic>
        <p:nvPicPr>
          <p:cNvPr id="8" name="Picture 7" descr="tsf_1096_DIA-1.png"/>
          <p:cNvPicPr>
            <a:picLocks noChangeAspect="1"/>
          </p:cNvPicPr>
          <p:nvPr/>
        </p:nvPicPr>
        <p:blipFill rotWithShape="1">
          <a:blip r:embed="rId6" cstate="print">
            <a:extLst>
              <a:ext uri="{28A0092B-C50C-407E-A947-70E740481C1C}">
                <a14:useLocalDpi xmlns:a14="http://schemas.microsoft.com/office/drawing/2010/main"/>
              </a:ext>
            </a:extLst>
          </a:blip>
          <a:srcRect l="9966" t="5254" r="30300" b="77933"/>
          <a:stretch/>
        </p:blipFill>
        <p:spPr>
          <a:xfrm>
            <a:off x="395623" y="3288263"/>
            <a:ext cx="4369752" cy="922962"/>
          </a:xfrm>
          <a:prstGeom prst="rect">
            <a:avLst/>
          </a:prstGeom>
        </p:spPr>
      </p:pic>
      <p:sp>
        <p:nvSpPr>
          <p:cNvPr id="19" name="Rectangle 18"/>
          <p:cNvSpPr/>
          <p:nvPr/>
        </p:nvSpPr>
        <p:spPr>
          <a:xfrm>
            <a:off x="3205473" y="3442776"/>
            <a:ext cx="106521" cy="1501453"/>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8" name="Rectangle 17"/>
          <p:cNvSpPr/>
          <p:nvPr/>
        </p:nvSpPr>
        <p:spPr>
          <a:xfrm>
            <a:off x="4038593" y="3442776"/>
            <a:ext cx="106521" cy="1496773"/>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0" name="TextBox 19"/>
          <p:cNvSpPr txBox="1"/>
          <p:nvPr/>
        </p:nvSpPr>
        <p:spPr>
          <a:xfrm>
            <a:off x="837999" y="3513768"/>
            <a:ext cx="1471752" cy="307777"/>
          </a:xfrm>
          <a:prstGeom prst="rect">
            <a:avLst/>
          </a:prstGeom>
          <a:noFill/>
        </p:spPr>
        <p:txBody>
          <a:bodyPr wrap="none" rtlCol="0">
            <a:spAutoFit/>
          </a:bodyPr>
          <a:lstStyle/>
          <a:p>
            <a:r>
              <a:rPr lang="en-US" sz="1400" dirty="0" smtClean="0">
                <a:latin typeface="Arial"/>
                <a:cs typeface="Arial"/>
              </a:rPr>
              <a:t>Diatom biomass</a:t>
            </a:r>
            <a:endParaRPr lang="en-US" sz="1400" dirty="0">
              <a:latin typeface="Arial"/>
              <a:cs typeface="Arial"/>
            </a:endParaRPr>
          </a:p>
        </p:txBody>
      </p:sp>
      <p:pic>
        <p:nvPicPr>
          <p:cNvPr id="7" name="Picture 6" descr="tsf_1096_PO4-1.png"/>
          <p:cNvPicPr>
            <a:picLocks noChangeAspect="1"/>
          </p:cNvPicPr>
          <p:nvPr/>
        </p:nvPicPr>
        <p:blipFill rotWithShape="1">
          <a:blip r:embed="rId7" cstate="print">
            <a:extLst>
              <a:ext uri="{28A0092B-C50C-407E-A947-70E740481C1C}">
                <a14:useLocalDpi xmlns:a14="http://schemas.microsoft.com/office/drawing/2010/main"/>
              </a:ext>
            </a:extLst>
          </a:blip>
          <a:srcRect l="8815" t="5255" r="30391" b="78299"/>
          <a:stretch/>
        </p:blipFill>
        <p:spPr>
          <a:xfrm>
            <a:off x="307569" y="2521885"/>
            <a:ext cx="4447311" cy="902826"/>
          </a:xfrm>
          <a:prstGeom prst="rect">
            <a:avLst/>
          </a:prstGeom>
        </p:spPr>
      </p:pic>
      <p:sp>
        <p:nvSpPr>
          <p:cNvPr id="2" name="TextBox 1"/>
          <p:cNvSpPr txBox="1"/>
          <p:nvPr/>
        </p:nvSpPr>
        <p:spPr>
          <a:xfrm>
            <a:off x="837999" y="2980486"/>
            <a:ext cx="510631" cy="307777"/>
          </a:xfrm>
          <a:prstGeom prst="rect">
            <a:avLst/>
          </a:prstGeom>
          <a:noFill/>
        </p:spPr>
        <p:txBody>
          <a:bodyPr wrap="none" rtlCol="0">
            <a:spAutoFit/>
          </a:bodyPr>
          <a:lstStyle/>
          <a:p>
            <a:r>
              <a:rPr lang="en-US" sz="1400" dirty="0" smtClean="0">
                <a:latin typeface="Arial"/>
                <a:cs typeface="Arial"/>
              </a:rPr>
              <a:t>PO</a:t>
            </a:r>
            <a:r>
              <a:rPr lang="en-US" sz="1400" baseline="-25000" dirty="0" smtClean="0">
                <a:latin typeface="Arial"/>
                <a:cs typeface="Arial"/>
              </a:rPr>
              <a:t>4</a:t>
            </a:r>
            <a:endParaRPr lang="en-US" sz="1400" dirty="0">
              <a:latin typeface="Arial"/>
              <a:cs typeface="Arial"/>
            </a:endParaRPr>
          </a:p>
        </p:txBody>
      </p:sp>
      <p:pic>
        <p:nvPicPr>
          <p:cNvPr id="6" name="Picture 5" descr="tsf_1096_NO3-1.png"/>
          <p:cNvPicPr>
            <a:picLocks noChangeAspect="1"/>
          </p:cNvPicPr>
          <p:nvPr/>
        </p:nvPicPr>
        <p:blipFill rotWithShape="1">
          <a:blip r:embed="rId8" cstate="print">
            <a:extLst>
              <a:ext uri="{28A0092B-C50C-407E-A947-70E740481C1C}">
                <a14:useLocalDpi xmlns:a14="http://schemas.microsoft.com/office/drawing/2010/main"/>
              </a:ext>
            </a:extLst>
          </a:blip>
          <a:srcRect l="11241" t="5435" r="30391" b="78480"/>
          <a:stretch/>
        </p:blipFill>
        <p:spPr>
          <a:xfrm>
            <a:off x="484909" y="1764854"/>
            <a:ext cx="4269971" cy="882983"/>
          </a:xfrm>
          <a:prstGeom prst="rect">
            <a:avLst/>
          </a:prstGeom>
        </p:spPr>
      </p:pic>
      <p:pic>
        <p:nvPicPr>
          <p:cNvPr id="5" name="Picture 4" descr="tsf_1096_NH4-1.png"/>
          <p:cNvPicPr>
            <a:picLocks noChangeAspect="1"/>
          </p:cNvPicPr>
          <p:nvPr/>
        </p:nvPicPr>
        <p:blipFill rotWithShape="1">
          <a:blip r:embed="rId9" cstate="print">
            <a:extLst>
              <a:ext uri="{28A0092B-C50C-407E-A947-70E740481C1C}">
                <a14:useLocalDpi xmlns:a14="http://schemas.microsoft.com/office/drawing/2010/main"/>
              </a:ext>
            </a:extLst>
          </a:blip>
          <a:srcRect l="10011" t="8385" r="30255" b="78555"/>
          <a:stretch/>
        </p:blipFill>
        <p:spPr>
          <a:xfrm>
            <a:off x="374633" y="1165086"/>
            <a:ext cx="4369752" cy="716947"/>
          </a:xfrm>
          <a:prstGeom prst="rect">
            <a:avLst/>
          </a:prstGeom>
        </p:spPr>
      </p:pic>
      <p:sp>
        <p:nvSpPr>
          <p:cNvPr id="15" name="Rectangle 14"/>
          <p:cNvSpPr/>
          <p:nvPr/>
        </p:nvSpPr>
        <p:spPr>
          <a:xfrm>
            <a:off x="2194560" y="1259552"/>
            <a:ext cx="385024" cy="1404609"/>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8" name="TextBox 27"/>
          <p:cNvSpPr txBox="1"/>
          <p:nvPr/>
        </p:nvSpPr>
        <p:spPr>
          <a:xfrm>
            <a:off x="837999" y="2266588"/>
            <a:ext cx="520537" cy="307777"/>
          </a:xfrm>
          <a:prstGeom prst="rect">
            <a:avLst/>
          </a:prstGeom>
          <a:noFill/>
        </p:spPr>
        <p:txBody>
          <a:bodyPr wrap="none" rtlCol="0">
            <a:spAutoFit/>
          </a:bodyPr>
          <a:lstStyle/>
          <a:p>
            <a:r>
              <a:rPr lang="en-US" sz="1400" dirty="0" smtClean="0">
                <a:latin typeface="Arial"/>
                <a:cs typeface="Arial"/>
              </a:rPr>
              <a:t>NO</a:t>
            </a:r>
            <a:r>
              <a:rPr lang="en-US" sz="1400" baseline="-25000" dirty="0" smtClean="0">
                <a:latin typeface="Arial"/>
                <a:cs typeface="Arial"/>
              </a:rPr>
              <a:t>3</a:t>
            </a:r>
            <a:endParaRPr lang="en-US" sz="1400" dirty="0">
              <a:latin typeface="Arial"/>
              <a:cs typeface="Arial"/>
            </a:endParaRPr>
          </a:p>
        </p:txBody>
      </p:sp>
      <p:sp>
        <p:nvSpPr>
          <p:cNvPr id="29" name="TextBox 28"/>
          <p:cNvSpPr txBox="1"/>
          <p:nvPr/>
        </p:nvSpPr>
        <p:spPr>
          <a:xfrm>
            <a:off x="828093" y="1561495"/>
            <a:ext cx="510543" cy="307777"/>
          </a:xfrm>
          <a:prstGeom prst="rect">
            <a:avLst/>
          </a:prstGeom>
          <a:noFill/>
        </p:spPr>
        <p:txBody>
          <a:bodyPr wrap="none" rtlCol="0">
            <a:spAutoFit/>
          </a:bodyPr>
          <a:lstStyle/>
          <a:p>
            <a:r>
              <a:rPr lang="en-US" sz="1400" dirty="0" smtClean="0">
                <a:latin typeface="Arial"/>
                <a:cs typeface="Arial"/>
              </a:rPr>
              <a:t>NH</a:t>
            </a:r>
            <a:r>
              <a:rPr lang="en-US" sz="1400" baseline="-25000" dirty="0">
                <a:latin typeface="Arial"/>
                <a:cs typeface="Arial"/>
              </a:rPr>
              <a:t>4</a:t>
            </a:r>
            <a:endParaRPr lang="en-US" sz="1400" dirty="0">
              <a:latin typeface="Arial"/>
              <a:cs typeface="Arial"/>
            </a:endParaRPr>
          </a:p>
        </p:txBody>
      </p:sp>
      <p:sp>
        <p:nvSpPr>
          <p:cNvPr id="30" name="Rectangle 29"/>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652646" y="540612"/>
            <a:ext cx="8404768" cy="523220"/>
          </a:xfrm>
          <a:prstGeom prst="rect">
            <a:avLst/>
          </a:prstGeom>
          <a:noFill/>
        </p:spPr>
        <p:txBody>
          <a:bodyPr wrap="square" rtlCol="0">
            <a:spAutoFit/>
          </a:bodyPr>
          <a:lstStyle/>
          <a:p>
            <a:r>
              <a:rPr lang="en-US" sz="2800" dirty="0" smtClean="0">
                <a:latin typeface="Charcoal CY"/>
                <a:cs typeface="Charcoal CY"/>
              </a:rPr>
              <a:t>4. </a:t>
            </a:r>
            <a:r>
              <a:rPr lang="en-US" sz="2000" dirty="0">
                <a:latin typeface="Charcoal CY"/>
                <a:cs typeface="Charcoal CY"/>
              </a:rPr>
              <a:t>Impact on </a:t>
            </a:r>
            <a:r>
              <a:rPr lang="en-US" sz="2000" dirty="0" smtClean="0">
                <a:latin typeface="Charcoal CY"/>
                <a:cs typeface="Charcoal CY"/>
              </a:rPr>
              <a:t>water quality (</a:t>
            </a:r>
            <a:r>
              <a:rPr lang="en-US" sz="2000" dirty="0">
                <a:latin typeface="Charcoal CY"/>
                <a:cs typeface="Charcoal CY"/>
              </a:rPr>
              <a:t>Lake Erie</a:t>
            </a:r>
            <a:r>
              <a:rPr lang="en-US" sz="2000" dirty="0" smtClean="0">
                <a:latin typeface="Charcoal CY"/>
                <a:cs typeface="Charcoal CY"/>
              </a:rPr>
              <a:t>)</a:t>
            </a:r>
            <a:endParaRPr lang="en-US" sz="2000" dirty="0">
              <a:latin typeface="Charcoal CY"/>
              <a:cs typeface="Charcoal CY"/>
            </a:endParaRPr>
          </a:p>
        </p:txBody>
      </p:sp>
      <p:pic>
        <p:nvPicPr>
          <p:cNvPr id="24" name="Picture 23" descr="sanc961.pn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883446" y="5085301"/>
            <a:ext cx="1949172" cy="1777237"/>
          </a:xfrm>
          <a:prstGeom prst="rect">
            <a:avLst/>
          </a:prstGeom>
        </p:spPr>
      </p:pic>
      <p:pic>
        <p:nvPicPr>
          <p:cNvPr id="25" name="Picture 24" descr="sanc961.png"/>
          <p:cNvPicPr>
            <a:picLocks noChangeAspect="1"/>
          </p:cNvPicPr>
          <p:nvPr/>
        </p:nvPicPr>
        <p:blipFill rotWithShape="1">
          <a:blip r:embed="rId11">
            <a:extLst>
              <a:ext uri="{28A0092B-C50C-407E-A947-70E740481C1C}">
                <a14:useLocalDpi xmlns:a14="http://schemas.microsoft.com/office/drawing/2010/main" val="0"/>
              </a:ext>
            </a:extLst>
          </a:blip>
          <a:srcRect l="82917" t="5168" r="10555" b="10053"/>
          <a:stretch/>
        </p:blipFill>
        <p:spPr>
          <a:xfrm>
            <a:off x="8958558" y="5029200"/>
            <a:ext cx="197711" cy="1828800"/>
          </a:xfrm>
          <a:prstGeom prst="rect">
            <a:avLst/>
          </a:prstGeom>
        </p:spPr>
      </p:pic>
    </p:spTree>
    <p:extLst>
      <p:ext uri="{BB962C8B-B14F-4D97-AF65-F5344CB8AC3E}">
        <p14:creationId xmlns:p14="http://schemas.microsoft.com/office/powerpoint/2010/main" val="224309437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P_hs_day_89.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6242" y="1453820"/>
            <a:ext cx="2571340" cy="2058767"/>
          </a:xfrm>
          <a:prstGeom prst="rect">
            <a:avLst/>
          </a:prstGeom>
        </p:spPr>
      </p:pic>
      <p:pic>
        <p:nvPicPr>
          <p:cNvPr id="5" name="Picture 4" descr="HP_wave_PO4146.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50707" y="1448302"/>
            <a:ext cx="2276147" cy="2054182"/>
          </a:xfrm>
          <a:prstGeom prst="rect">
            <a:avLst/>
          </a:prstGeom>
        </p:spPr>
      </p:pic>
      <p:pic>
        <p:nvPicPr>
          <p:cNvPr id="6" name="Picture 5" descr="HP_wave_Phy146.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0699" y="3969668"/>
            <a:ext cx="2476883" cy="1968598"/>
          </a:xfrm>
          <a:prstGeom prst="rect">
            <a:avLst/>
          </a:prstGeom>
        </p:spPr>
      </p:pic>
      <p:pic>
        <p:nvPicPr>
          <p:cNvPr id="7" name="Picture 6" descr="HP_wave_Zoo146.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620867" y="3980008"/>
            <a:ext cx="2305987" cy="1988761"/>
          </a:xfrm>
          <a:prstGeom prst="rect">
            <a:avLst/>
          </a:prstGeom>
        </p:spPr>
      </p:pic>
      <p:sp>
        <p:nvSpPr>
          <p:cNvPr id="9" name="TextBox 8"/>
          <p:cNvSpPr txBox="1"/>
          <p:nvPr/>
        </p:nvSpPr>
        <p:spPr>
          <a:xfrm>
            <a:off x="483751" y="3508003"/>
            <a:ext cx="2643831" cy="461665"/>
          </a:xfrm>
          <a:prstGeom prst="rect">
            <a:avLst/>
          </a:prstGeom>
          <a:noFill/>
        </p:spPr>
        <p:txBody>
          <a:bodyPr wrap="square" rtlCol="0">
            <a:spAutoFit/>
          </a:bodyPr>
          <a:lstStyle/>
          <a:p>
            <a:pPr algn="ctr"/>
            <a:r>
              <a:rPr lang="en-US" sz="1200" dirty="0" smtClean="0">
                <a:latin typeface="Arial"/>
                <a:cs typeface="Arial"/>
              </a:rPr>
              <a:t>Significant wave </a:t>
            </a:r>
            <a:r>
              <a:rPr lang="en-US" sz="1200" dirty="0">
                <a:latin typeface="Arial"/>
                <a:cs typeface="Arial"/>
              </a:rPr>
              <a:t>h</a:t>
            </a:r>
            <a:r>
              <a:rPr lang="en-US" sz="1200" dirty="0" smtClean="0">
                <a:latin typeface="Arial"/>
                <a:cs typeface="Arial"/>
              </a:rPr>
              <a:t>eight and wave direction on May 25, 1996</a:t>
            </a:r>
            <a:endParaRPr lang="en-US" sz="1200" dirty="0">
              <a:latin typeface="Arial"/>
              <a:cs typeface="Arial"/>
            </a:endParaRPr>
          </a:p>
        </p:txBody>
      </p:sp>
      <p:sp>
        <p:nvSpPr>
          <p:cNvPr id="10" name="TextBox 9"/>
          <p:cNvSpPr txBox="1"/>
          <p:nvPr/>
        </p:nvSpPr>
        <p:spPr>
          <a:xfrm>
            <a:off x="3264438" y="3518343"/>
            <a:ext cx="2906984" cy="461665"/>
          </a:xfrm>
          <a:prstGeom prst="rect">
            <a:avLst/>
          </a:prstGeom>
          <a:noFill/>
        </p:spPr>
        <p:txBody>
          <a:bodyPr wrap="square" rtlCol="0">
            <a:spAutoFit/>
          </a:bodyPr>
          <a:lstStyle>
            <a:defPPr>
              <a:defRPr lang="en-US"/>
            </a:defPPr>
            <a:lvl1pPr algn="ctr">
              <a:defRPr sz="1200">
                <a:latin typeface="Arial"/>
                <a:cs typeface="Arial"/>
              </a:defRPr>
            </a:lvl1pPr>
          </a:lstStyle>
          <a:p>
            <a:r>
              <a:rPr lang="en-US" dirty="0"/>
              <a:t>Mean surface PO4 difference on May 25, 1996 (with wave - without wave)</a:t>
            </a:r>
          </a:p>
        </p:txBody>
      </p:sp>
      <p:sp>
        <p:nvSpPr>
          <p:cNvPr id="11" name="TextBox 10"/>
          <p:cNvSpPr txBox="1"/>
          <p:nvPr/>
        </p:nvSpPr>
        <p:spPr>
          <a:xfrm>
            <a:off x="293860" y="5921689"/>
            <a:ext cx="2970001" cy="461665"/>
          </a:xfrm>
          <a:prstGeom prst="rect">
            <a:avLst/>
          </a:prstGeom>
          <a:noFill/>
        </p:spPr>
        <p:txBody>
          <a:bodyPr wrap="square" rtlCol="0">
            <a:spAutoFit/>
          </a:bodyPr>
          <a:lstStyle>
            <a:defPPr>
              <a:defRPr lang="en-US"/>
            </a:defPPr>
            <a:lvl1pPr algn="ctr">
              <a:defRPr sz="1200">
                <a:latin typeface="Arial"/>
                <a:cs typeface="Arial"/>
              </a:defRPr>
            </a:lvl1pPr>
          </a:lstStyle>
          <a:p>
            <a:r>
              <a:rPr lang="en-US" dirty="0"/>
              <a:t>Mean surface </a:t>
            </a:r>
            <a:r>
              <a:rPr lang="en-US" dirty="0" err="1"/>
              <a:t>phyto</a:t>
            </a:r>
            <a:r>
              <a:rPr lang="en-US" dirty="0"/>
              <a:t>. difference on May 25, 1996 (with wave - without wave)</a:t>
            </a:r>
          </a:p>
        </p:txBody>
      </p:sp>
      <p:sp>
        <p:nvSpPr>
          <p:cNvPr id="13" name="TextBox 12"/>
          <p:cNvSpPr txBox="1"/>
          <p:nvPr/>
        </p:nvSpPr>
        <p:spPr>
          <a:xfrm>
            <a:off x="6171422" y="2254971"/>
            <a:ext cx="2497670" cy="1938992"/>
          </a:xfrm>
          <a:prstGeom prst="rect">
            <a:avLst/>
          </a:prstGeom>
          <a:noFill/>
        </p:spPr>
        <p:txBody>
          <a:bodyPr wrap="square" rtlCol="0">
            <a:spAutoFit/>
          </a:bodyPr>
          <a:lstStyle/>
          <a:p>
            <a:r>
              <a:rPr lang="en-US" sz="2000" b="1" dirty="0" smtClean="0">
                <a:latin typeface="Arial"/>
                <a:cs typeface="Arial"/>
              </a:rPr>
              <a:t>Strong episodic waves could result in redistribution of nutrient, phytoplankton and zooplankton</a:t>
            </a:r>
            <a:endParaRPr lang="en-US" sz="2000" b="1" dirty="0">
              <a:latin typeface="Arial"/>
              <a:cs typeface="Arial"/>
            </a:endParaRPr>
          </a:p>
        </p:txBody>
      </p:sp>
      <p:sp>
        <p:nvSpPr>
          <p:cNvPr id="14" name="Rectangle 13"/>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646653" y="610713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52646" y="540612"/>
            <a:ext cx="8404768" cy="523220"/>
          </a:xfrm>
          <a:prstGeom prst="rect">
            <a:avLst/>
          </a:prstGeom>
          <a:noFill/>
        </p:spPr>
        <p:txBody>
          <a:bodyPr wrap="square" rtlCol="0">
            <a:spAutoFit/>
          </a:bodyPr>
          <a:lstStyle/>
          <a:p>
            <a:r>
              <a:rPr lang="en-US" sz="2800" dirty="0" smtClean="0">
                <a:latin typeface="Charcoal CY"/>
                <a:cs typeface="Charcoal CY"/>
              </a:rPr>
              <a:t>4. </a:t>
            </a:r>
            <a:r>
              <a:rPr lang="en-US" sz="2000" dirty="0">
                <a:latin typeface="Charcoal CY"/>
                <a:cs typeface="Charcoal CY"/>
              </a:rPr>
              <a:t>Impact on </a:t>
            </a:r>
            <a:r>
              <a:rPr lang="en-US" sz="2000" dirty="0" smtClean="0">
                <a:latin typeface="Charcoal CY"/>
                <a:cs typeface="Charcoal CY"/>
              </a:rPr>
              <a:t>water quality (</a:t>
            </a:r>
            <a:r>
              <a:rPr lang="en-US" sz="2000" dirty="0">
                <a:latin typeface="Charcoal CY"/>
                <a:cs typeface="Charcoal CY"/>
              </a:rPr>
              <a:t>Lake Erie</a:t>
            </a:r>
            <a:r>
              <a:rPr lang="en-US" sz="2000" dirty="0" smtClean="0">
                <a:latin typeface="Charcoal CY"/>
                <a:cs typeface="Charcoal CY"/>
              </a:rPr>
              <a:t>)</a:t>
            </a:r>
            <a:endParaRPr lang="en-US" sz="2000" dirty="0">
              <a:latin typeface="Charcoal CY"/>
              <a:cs typeface="Charcoal CY"/>
            </a:endParaRPr>
          </a:p>
        </p:txBody>
      </p:sp>
      <p:sp>
        <p:nvSpPr>
          <p:cNvPr id="12" name="TextBox 11"/>
          <p:cNvSpPr txBox="1"/>
          <p:nvPr/>
        </p:nvSpPr>
        <p:spPr>
          <a:xfrm>
            <a:off x="3264438" y="5921689"/>
            <a:ext cx="2783091" cy="461665"/>
          </a:xfrm>
          <a:prstGeom prst="rect">
            <a:avLst/>
          </a:prstGeom>
          <a:solidFill>
            <a:schemeClr val="bg1"/>
          </a:solidFill>
        </p:spPr>
        <p:txBody>
          <a:bodyPr wrap="square" rtlCol="0">
            <a:spAutoFit/>
          </a:bodyPr>
          <a:lstStyle>
            <a:defPPr>
              <a:defRPr lang="en-US"/>
            </a:defPPr>
            <a:lvl1pPr algn="ctr">
              <a:defRPr sz="1200">
                <a:latin typeface="Arial"/>
                <a:cs typeface="Arial"/>
              </a:defRPr>
            </a:lvl1pPr>
          </a:lstStyle>
          <a:p>
            <a:r>
              <a:rPr lang="en-US" dirty="0"/>
              <a:t>Mean surface zoo. difference on May 25, 1996 (with wave - without wave)</a:t>
            </a:r>
          </a:p>
        </p:txBody>
      </p:sp>
    </p:spTree>
    <p:extLst>
      <p:ext uri="{BB962C8B-B14F-4D97-AF65-F5344CB8AC3E}">
        <p14:creationId xmlns:p14="http://schemas.microsoft.com/office/powerpoint/2010/main" val="271683891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83751" y="3508003"/>
            <a:ext cx="2643831" cy="461665"/>
          </a:xfrm>
          <a:prstGeom prst="rect">
            <a:avLst/>
          </a:prstGeom>
          <a:noFill/>
        </p:spPr>
        <p:txBody>
          <a:bodyPr wrap="square" rtlCol="0">
            <a:spAutoFit/>
          </a:bodyPr>
          <a:lstStyle/>
          <a:p>
            <a:pPr algn="ctr"/>
            <a:r>
              <a:rPr lang="en-US" sz="1200" dirty="0">
                <a:latin typeface="Arial"/>
                <a:cs typeface="Arial"/>
              </a:rPr>
              <a:t>Significant wave height and wave direction on Jun. 29, 1996</a:t>
            </a:r>
          </a:p>
        </p:txBody>
      </p:sp>
      <p:sp>
        <p:nvSpPr>
          <p:cNvPr id="10" name="TextBox 9"/>
          <p:cNvSpPr txBox="1"/>
          <p:nvPr/>
        </p:nvSpPr>
        <p:spPr>
          <a:xfrm>
            <a:off x="3264438" y="3518343"/>
            <a:ext cx="2906984" cy="461665"/>
          </a:xfrm>
          <a:prstGeom prst="rect">
            <a:avLst/>
          </a:prstGeom>
          <a:noFill/>
        </p:spPr>
        <p:txBody>
          <a:bodyPr wrap="square" rtlCol="0">
            <a:spAutoFit/>
          </a:bodyPr>
          <a:lstStyle>
            <a:defPPr>
              <a:defRPr lang="en-US"/>
            </a:defPPr>
            <a:lvl1pPr algn="ctr">
              <a:defRPr sz="1200">
                <a:latin typeface="Arial"/>
                <a:cs typeface="Arial"/>
              </a:defRPr>
            </a:lvl1pPr>
          </a:lstStyle>
          <a:p>
            <a:r>
              <a:rPr lang="en-US" dirty="0"/>
              <a:t>Mean surface PO4 difference on Jun. 29, 1996 (with wave - without wave)</a:t>
            </a:r>
          </a:p>
        </p:txBody>
      </p:sp>
      <p:sp>
        <p:nvSpPr>
          <p:cNvPr id="11" name="TextBox 10"/>
          <p:cNvSpPr txBox="1"/>
          <p:nvPr/>
        </p:nvSpPr>
        <p:spPr>
          <a:xfrm>
            <a:off x="293860" y="5921689"/>
            <a:ext cx="2970001" cy="461665"/>
          </a:xfrm>
          <a:prstGeom prst="rect">
            <a:avLst/>
          </a:prstGeom>
          <a:noFill/>
        </p:spPr>
        <p:txBody>
          <a:bodyPr wrap="square" rtlCol="0">
            <a:spAutoFit/>
          </a:bodyPr>
          <a:lstStyle>
            <a:defPPr>
              <a:defRPr lang="en-US"/>
            </a:defPPr>
            <a:lvl1pPr algn="ctr">
              <a:defRPr sz="1200">
                <a:latin typeface="Arial"/>
                <a:cs typeface="Arial"/>
              </a:defRPr>
            </a:lvl1pPr>
          </a:lstStyle>
          <a:p>
            <a:r>
              <a:rPr lang="en-US" dirty="0"/>
              <a:t>Mean surface </a:t>
            </a:r>
            <a:r>
              <a:rPr lang="en-US" dirty="0" err="1"/>
              <a:t>phyto</a:t>
            </a:r>
            <a:r>
              <a:rPr lang="en-US" dirty="0"/>
              <a:t>. difference on Jun. 29, 1996 (with wave - without wave)</a:t>
            </a:r>
          </a:p>
        </p:txBody>
      </p:sp>
      <p:sp>
        <p:nvSpPr>
          <p:cNvPr id="13" name="TextBox 12"/>
          <p:cNvSpPr txBox="1"/>
          <p:nvPr/>
        </p:nvSpPr>
        <p:spPr>
          <a:xfrm>
            <a:off x="6234392" y="2254971"/>
            <a:ext cx="2497670" cy="2246769"/>
          </a:xfrm>
          <a:prstGeom prst="rect">
            <a:avLst/>
          </a:prstGeom>
          <a:noFill/>
        </p:spPr>
        <p:txBody>
          <a:bodyPr wrap="square" rtlCol="0">
            <a:spAutoFit/>
          </a:bodyPr>
          <a:lstStyle/>
          <a:p>
            <a:r>
              <a:rPr lang="en-US" sz="2000" b="1" dirty="0">
                <a:latin typeface="Arial"/>
                <a:cs typeface="Arial"/>
              </a:rPr>
              <a:t>Episodic wave direction shift could result in redistribution of nutrient, phytoplankton and zooplankton</a:t>
            </a:r>
          </a:p>
        </p:txBody>
      </p:sp>
      <p:sp>
        <p:nvSpPr>
          <p:cNvPr id="14" name="Rectangle 13"/>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646653" y="610713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52646" y="540612"/>
            <a:ext cx="8404768" cy="523220"/>
          </a:xfrm>
          <a:prstGeom prst="rect">
            <a:avLst/>
          </a:prstGeom>
          <a:noFill/>
        </p:spPr>
        <p:txBody>
          <a:bodyPr wrap="square" rtlCol="0">
            <a:spAutoFit/>
          </a:bodyPr>
          <a:lstStyle/>
          <a:p>
            <a:r>
              <a:rPr lang="en-US" sz="2800" dirty="0" smtClean="0">
                <a:latin typeface="Charcoal CY"/>
                <a:cs typeface="Charcoal CY"/>
              </a:rPr>
              <a:t>4. </a:t>
            </a:r>
            <a:r>
              <a:rPr lang="en-US" sz="2000" dirty="0">
                <a:latin typeface="Charcoal CY"/>
                <a:cs typeface="Charcoal CY"/>
              </a:rPr>
              <a:t>Impact on </a:t>
            </a:r>
            <a:r>
              <a:rPr lang="en-US" sz="2000" dirty="0" smtClean="0">
                <a:latin typeface="Charcoal CY"/>
                <a:cs typeface="Charcoal CY"/>
              </a:rPr>
              <a:t>water quality (</a:t>
            </a:r>
            <a:r>
              <a:rPr lang="en-US" sz="2000" dirty="0">
                <a:latin typeface="Charcoal CY"/>
                <a:cs typeface="Charcoal CY"/>
              </a:rPr>
              <a:t>Lake Erie</a:t>
            </a:r>
            <a:r>
              <a:rPr lang="en-US" sz="2000" dirty="0" smtClean="0">
                <a:latin typeface="Charcoal CY"/>
                <a:cs typeface="Charcoal CY"/>
              </a:rPr>
              <a:t>)</a:t>
            </a:r>
            <a:endParaRPr lang="en-US" sz="2000" dirty="0">
              <a:latin typeface="Charcoal CY"/>
              <a:cs typeface="Charcoal CY"/>
            </a:endParaRPr>
          </a:p>
        </p:txBody>
      </p:sp>
      <p:sp>
        <p:nvSpPr>
          <p:cNvPr id="12" name="TextBox 11"/>
          <p:cNvSpPr txBox="1"/>
          <p:nvPr/>
        </p:nvSpPr>
        <p:spPr>
          <a:xfrm>
            <a:off x="3264438" y="5921689"/>
            <a:ext cx="2783091" cy="461665"/>
          </a:xfrm>
          <a:prstGeom prst="rect">
            <a:avLst/>
          </a:prstGeom>
          <a:solidFill>
            <a:schemeClr val="bg1"/>
          </a:solidFill>
        </p:spPr>
        <p:txBody>
          <a:bodyPr wrap="square" rtlCol="0">
            <a:spAutoFit/>
          </a:bodyPr>
          <a:lstStyle>
            <a:defPPr>
              <a:defRPr lang="en-US"/>
            </a:defPPr>
            <a:lvl1pPr algn="ctr">
              <a:defRPr sz="1200">
                <a:latin typeface="Arial"/>
                <a:cs typeface="Arial"/>
              </a:defRPr>
            </a:lvl1pPr>
          </a:lstStyle>
          <a:p>
            <a:r>
              <a:rPr lang="en-US" dirty="0"/>
              <a:t>Mean surface zoo. difference on Jun. 29, 1996 (with wave - without wave)</a:t>
            </a:r>
          </a:p>
        </p:txBody>
      </p:sp>
      <p:pic>
        <p:nvPicPr>
          <p:cNvPr id="17" name="Picture 16" descr="HP_hs_day_120.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9128" y="1426590"/>
            <a:ext cx="2584276" cy="2075894"/>
          </a:xfrm>
          <a:prstGeom prst="rect">
            <a:avLst/>
          </a:prstGeom>
        </p:spPr>
      </p:pic>
      <p:pic>
        <p:nvPicPr>
          <p:cNvPr id="18" name="Picture 17" descr="HP_wave_PO4181.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19190" y="1312034"/>
            <a:ext cx="2428339" cy="2208164"/>
          </a:xfrm>
          <a:prstGeom prst="rect">
            <a:avLst/>
          </a:prstGeom>
        </p:spPr>
      </p:pic>
      <p:pic>
        <p:nvPicPr>
          <p:cNvPr id="19" name="Picture 18" descr="HP_wave_Phy181.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9128" y="3919776"/>
            <a:ext cx="2599560" cy="2048993"/>
          </a:xfrm>
          <a:prstGeom prst="rect">
            <a:avLst/>
          </a:prstGeom>
        </p:spPr>
      </p:pic>
      <p:pic>
        <p:nvPicPr>
          <p:cNvPr id="20" name="Picture 19" descr="HP_wave_Zoo181.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650675" y="3969668"/>
            <a:ext cx="2396854" cy="2005363"/>
          </a:xfrm>
          <a:prstGeom prst="rect">
            <a:avLst/>
          </a:prstGeom>
        </p:spPr>
      </p:pic>
    </p:spTree>
    <p:extLst>
      <p:ext uri="{BB962C8B-B14F-4D97-AF65-F5344CB8AC3E}">
        <p14:creationId xmlns:p14="http://schemas.microsoft.com/office/powerpoint/2010/main" val="248821152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3773" y="1354018"/>
            <a:ext cx="8199069" cy="4093428"/>
          </a:xfrm>
          <a:prstGeom prst="rect">
            <a:avLst/>
          </a:prstGeom>
          <a:noFill/>
        </p:spPr>
        <p:txBody>
          <a:bodyPr wrap="square" rtlCol="0">
            <a:spAutoFit/>
          </a:bodyPr>
          <a:lstStyle/>
          <a:p>
            <a:pPr marL="342900" indent="-342900" algn="just">
              <a:spcBef>
                <a:spcPts val="600"/>
              </a:spcBef>
              <a:buFont typeface="+mj-lt"/>
              <a:buAutoNum type="arabicPeriod"/>
            </a:pPr>
            <a:r>
              <a:rPr lang="en-US" sz="1600" dirty="0" smtClean="0">
                <a:latin typeface="Arial"/>
                <a:cs typeface="Arial"/>
              </a:rPr>
              <a:t>By </a:t>
            </a:r>
            <a:r>
              <a:rPr lang="en-US" sz="1600" dirty="0">
                <a:latin typeface="Arial"/>
                <a:cs typeface="Arial"/>
              </a:rPr>
              <a:t>including WCI processes in the model simulation, both </a:t>
            </a:r>
            <a:r>
              <a:rPr lang="en-US" sz="1600" dirty="0">
                <a:solidFill>
                  <a:srgbClr val="3366FF"/>
                </a:solidFill>
                <a:latin typeface="Arial"/>
                <a:cs typeface="Arial"/>
              </a:rPr>
              <a:t>Hs and water elevation </a:t>
            </a:r>
            <a:r>
              <a:rPr lang="en-US" sz="1600" dirty="0">
                <a:latin typeface="Arial"/>
                <a:cs typeface="Arial"/>
              </a:rPr>
              <a:t>was magnified, especially for those in the </a:t>
            </a:r>
            <a:r>
              <a:rPr lang="en-US" sz="1600" dirty="0" smtClean="0">
                <a:latin typeface="Arial"/>
                <a:cs typeface="Arial"/>
              </a:rPr>
              <a:t>coastal boundary layer. </a:t>
            </a:r>
          </a:p>
          <a:p>
            <a:pPr marL="342900" indent="-342900" algn="just">
              <a:spcBef>
                <a:spcPts val="600"/>
              </a:spcBef>
              <a:buFont typeface="+mj-lt"/>
              <a:buAutoNum type="arabicPeriod"/>
            </a:pPr>
            <a:r>
              <a:rPr lang="en-US" sz="1600" dirty="0" smtClean="0">
                <a:latin typeface="Arial"/>
                <a:cs typeface="Arial"/>
              </a:rPr>
              <a:t>Gird</a:t>
            </a:r>
            <a:r>
              <a:rPr lang="zh-CN" altLang="en-US" sz="1600" dirty="0" smtClean="0">
                <a:latin typeface="Arial"/>
                <a:cs typeface="Arial"/>
              </a:rPr>
              <a:t> </a:t>
            </a:r>
            <a:r>
              <a:rPr lang="en-US" altLang="zh-CN" sz="1600" dirty="0" smtClean="0">
                <a:latin typeface="Arial"/>
                <a:cs typeface="Arial"/>
              </a:rPr>
              <a:t>type,</a:t>
            </a:r>
            <a:r>
              <a:rPr lang="zh-CN" altLang="en-US" sz="1600" dirty="0" smtClean="0">
                <a:latin typeface="Arial"/>
                <a:cs typeface="Arial"/>
              </a:rPr>
              <a:t> </a:t>
            </a:r>
            <a:r>
              <a:rPr lang="en-US" altLang="zh-CN" sz="1600" dirty="0" smtClean="0">
                <a:latin typeface="Arial"/>
                <a:cs typeface="Arial"/>
              </a:rPr>
              <a:t>numerical</a:t>
            </a:r>
            <a:r>
              <a:rPr lang="zh-CN" altLang="en-US" sz="1600" dirty="0" smtClean="0">
                <a:latin typeface="Arial"/>
                <a:cs typeface="Arial"/>
              </a:rPr>
              <a:t> </a:t>
            </a:r>
            <a:r>
              <a:rPr lang="en-US" altLang="zh-CN" sz="1600" dirty="0" smtClean="0">
                <a:latin typeface="Arial"/>
                <a:cs typeface="Arial"/>
              </a:rPr>
              <a:t>scheme,</a:t>
            </a:r>
            <a:r>
              <a:rPr lang="zh-CN" altLang="en-US" sz="1600" dirty="0" smtClean="0">
                <a:latin typeface="Arial"/>
                <a:cs typeface="Arial"/>
              </a:rPr>
              <a:t> </a:t>
            </a:r>
            <a:r>
              <a:rPr lang="en-US" altLang="zh-CN" sz="1600" dirty="0" smtClean="0">
                <a:latin typeface="Arial"/>
                <a:cs typeface="Arial"/>
              </a:rPr>
              <a:t>and</a:t>
            </a:r>
            <a:r>
              <a:rPr lang="zh-CN" altLang="en-US" sz="1600" dirty="0" smtClean="0">
                <a:latin typeface="Arial"/>
                <a:cs typeface="Arial"/>
              </a:rPr>
              <a:t> </a:t>
            </a:r>
            <a:r>
              <a:rPr lang="en-US" altLang="zh-CN" sz="1600" dirty="0" smtClean="0">
                <a:latin typeface="Arial"/>
                <a:cs typeface="Arial"/>
              </a:rPr>
              <a:t>WCI</a:t>
            </a:r>
            <a:r>
              <a:rPr lang="zh-CN" altLang="en-US" sz="1600" dirty="0" smtClean="0">
                <a:latin typeface="Arial"/>
                <a:cs typeface="Arial"/>
              </a:rPr>
              <a:t> </a:t>
            </a:r>
            <a:r>
              <a:rPr lang="en-US" altLang="zh-CN" sz="1600" dirty="0" smtClean="0">
                <a:latin typeface="Arial"/>
                <a:cs typeface="Arial"/>
              </a:rPr>
              <a:t>are</a:t>
            </a:r>
            <a:r>
              <a:rPr lang="zh-CN" altLang="en-US" sz="1600" dirty="0" smtClean="0">
                <a:latin typeface="Arial"/>
                <a:cs typeface="Arial"/>
              </a:rPr>
              <a:t> </a:t>
            </a:r>
            <a:r>
              <a:rPr lang="en-US" altLang="zh-CN" sz="1600" dirty="0" smtClean="0">
                <a:latin typeface="Arial"/>
                <a:cs typeface="Arial"/>
              </a:rPr>
              <a:t>important</a:t>
            </a:r>
            <a:r>
              <a:rPr lang="zh-CN" altLang="en-US" sz="1600" dirty="0" smtClean="0">
                <a:latin typeface="Arial"/>
                <a:cs typeface="Arial"/>
              </a:rPr>
              <a:t> </a:t>
            </a:r>
            <a:r>
              <a:rPr lang="en-US" altLang="zh-CN" sz="1600" dirty="0" smtClean="0">
                <a:latin typeface="Arial"/>
                <a:cs typeface="Arial"/>
              </a:rPr>
              <a:t>for</a:t>
            </a:r>
            <a:r>
              <a:rPr lang="zh-CN" altLang="en-US" sz="1600" dirty="0" smtClean="0">
                <a:latin typeface="Arial"/>
                <a:cs typeface="Arial"/>
              </a:rPr>
              <a:t> </a:t>
            </a:r>
            <a:r>
              <a:rPr lang="en-US" altLang="zh-CN" sz="1600" dirty="0" smtClean="0">
                <a:latin typeface="Arial"/>
                <a:cs typeface="Arial"/>
              </a:rPr>
              <a:t>the</a:t>
            </a:r>
            <a:r>
              <a:rPr lang="zh-CN" altLang="en-US" sz="1600" dirty="0" smtClean="0">
                <a:latin typeface="Arial"/>
                <a:cs typeface="Arial"/>
              </a:rPr>
              <a:t> </a:t>
            </a:r>
            <a:r>
              <a:rPr lang="en-US" altLang="zh-CN" sz="1600" dirty="0" smtClean="0">
                <a:latin typeface="Arial"/>
                <a:cs typeface="Arial"/>
              </a:rPr>
              <a:t>wave</a:t>
            </a:r>
            <a:r>
              <a:rPr lang="zh-CN" altLang="en-US" sz="1600" dirty="0" smtClean="0">
                <a:latin typeface="Arial"/>
                <a:cs typeface="Arial"/>
              </a:rPr>
              <a:t> </a:t>
            </a:r>
            <a:r>
              <a:rPr lang="en-US" altLang="zh-CN" sz="1600" dirty="0" smtClean="0">
                <a:latin typeface="Arial"/>
                <a:cs typeface="Arial"/>
              </a:rPr>
              <a:t>dynamics</a:t>
            </a:r>
            <a:r>
              <a:rPr lang="zh-CN" altLang="en-US" sz="1600" dirty="0" smtClean="0">
                <a:latin typeface="Arial"/>
                <a:cs typeface="Arial"/>
              </a:rPr>
              <a:t> </a:t>
            </a:r>
            <a:r>
              <a:rPr lang="en-US" altLang="zh-CN" sz="1600" dirty="0" smtClean="0">
                <a:latin typeface="Arial"/>
                <a:cs typeface="Arial"/>
              </a:rPr>
              <a:t>in</a:t>
            </a:r>
            <a:r>
              <a:rPr lang="zh-CN" altLang="en-US" sz="1600" dirty="0" smtClean="0">
                <a:latin typeface="Arial"/>
                <a:cs typeface="Arial"/>
              </a:rPr>
              <a:t> </a:t>
            </a:r>
            <a:r>
              <a:rPr lang="en-US" altLang="zh-CN" sz="1600" dirty="0" smtClean="0">
                <a:latin typeface="Arial"/>
                <a:cs typeface="Arial"/>
              </a:rPr>
              <a:t>shallow</a:t>
            </a:r>
            <a:r>
              <a:rPr lang="zh-CN" altLang="en-US" sz="1600" dirty="0" smtClean="0">
                <a:latin typeface="Arial"/>
                <a:cs typeface="Arial"/>
              </a:rPr>
              <a:t> </a:t>
            </a:r>
            <a:r>
              <a:rPr lang="en-US" altLang="zh-CN" sz="1600" dirty="0" smtClean="0">
                <a:latin typeface="Arial"/>
                <a:cs typeface="Arial"/>
              </a:rPr>
              <a:t>regions</a:t>
            </a:r>
            <a:r>
              <a:rPr lang="zh-CN" altLang="en-US" sz="1600" dirty="0" smtClean="0">
                <a:latin typeface="Arial"/>
                <a:cs typeface="Arial"/>
              </a:rPr>
              <a:t> </a:t>
            </a:r>
            <a:r>
              <a:rPr lang="en-US" altLang="zh-CN" sz="1600" dirty="0" smtClean="0">
                <a:latin typeface="Arial"/>
                <a:cs typeface="Arial"/>
              </a:rPr>
              <a:t>near</a:t>
            </a:r>
            <a:r>
              <a:rPr lang="zh-CN" altLang="en-US" sz="1600" dirty="0" smtClean="0">
                <a:latin typeface="Arial"/>
                <a:cs typeface="Arial"/>
              </a:rPr>
              <a:t> </a:t>
            </a:r>
            <a:r>
              <a:rPr lang="en-US" altLang="zh-CN" sz="1600" dirty="0" smtClean="0">
                <a:latin typeface="Arial"/>
                <a:cs typeface="Arial"/>
              </a:rPr>
              <a:t>coast</a:t>
            </a:r>
            <a:r>
              <a:rPr lang="zh-CN" altLang="en-US" sz="1600" dirty="0" smtClean="0">
                <a:latin typeface="Arial"/>
                <a:cs typeface="Arial"/>
              </a:rPr>
              <a:t> </a:t>
            </a:r>
            <a:r>
              <a:rPr lang="en-US" altLang="zh-CN" sz="1600" dirty="0" smtClean="0">
                <a:latin typeface="Arial"/>
                <a:cs typeface="Arial"/>
              </a:rPr>
              <a:t>and</a:t>
            </a:r>
            <a:r>
              <a:rPr lang="zh-CN" altLang="en-US" sz="1600" dirty="0" smtClean="0">
                <a:latin typeface="Arial"/>
                <a:cs typeface="Arial"/>
              </a:rPr>
              <a:t> </a:t>
            </a:r>
            <a:r>
              <a:rPr lang="en-US" altLang="zh-CN" sz="1600" dirty="0" smtClean="0">
                <a:latin typeface="Arial"/>
                <a:cs typeface="Arial"/>
              </a:rPr>
              <a:t>islands</a:t>
            </a:r>
            <a:r>
              <a:rPr lang="zh-CN" altLang="en-US" sz="1600" dirty="0" smtClean="0">
                <a:latin typeface="Arial"/>
                <a:cs typeface="Arial"/>
              </a:rPr>
              <a:t> </a:t>
            </a:r>
            <a:r>
              <a:rPr lang="en-US" altLang="zh-CN" sz="1600" dirty="0" smtClean="0">
                <a:latin typeface="Arial"/>
                <a:cs typeface="Arial"/>
              </a:rPr>
              <a:t>of</a:t>
            </a:r>
            <a:r>
              <a:rPr lang="zh-CN" altLang="en-US" sz="1600" dirty="0" smtClean="0">
                <a:latin typeface="Arial"/>
                <a:cs typeface="Arial"/>
              </a:rPr>
              <a:t> </a:t>
            </a:r>
            <a:r>
              <a:rPr lang="en-US" altLang="zh-CN" sz="1600" dirty="0" smtClean="0">
                <a:latin typeface="Arial"/>
                <a:cs typeface="Arial"/>
              </a:rPr>
              <a:t>Lake</a:t>
            </a:r>
            <a:r>
              <a:rPr lang="zh-CN" altLang="en-US" sz="1600" dirty="0" smtClean="0">
                <a:latin typeface="Arial"/>
                <a:cs typeface="Arial"/>
              </a:rPr>
              <a:t> </a:t>
            </a:r>
            <a:r>
              <a:rPr lang="en-US" altLang="zh-CN" sz="1600" dirty="0" smtClean="0">
                <a:latin typeface="Arial"/>
                <a:cs typeface="Arial"/>
              </a:rPr>
              <a:t>Michigan.</a:t>
            </a:r>
            <a:endParaRPr lang="en-US" sz="1600" dirty="0">
              <a:latin typeface="Arial"/>
              <a:cs typeface="Arial"/>
            </a:endParaRPr>
          </a:p>
          <a:p>
            <a:pPr marL="342900" indent="-342900">
              <a:spcBef>
                <a:spcPts val="600"/>
              </a:spcBef>
              <a:buFont typeface="+mj-lt"/>
              <a:buAutoNum type="arabicPeriod"/>
            </a:pPr>
            <a:r>
              <a:rPr lang="en-US" sz="1600" dirty="0" smtClean="0">
                <a:latin typeface="Arial"/>
                <a:cs typeface="Arial"/>
              </a:rPr>
              <a:t>Model </a:t>
            </a:r>
            <a:r>
              <a:rPr lang="en-US" sz="1600" dirty="0">
                <a:latin typeface="Arial"/>
                <a:cs typeface="Arial"/>
              </a:rPr>
              <a:t>with inclusion of WCI reduced the discrepancy between simulated and observed water elevation near OCI. </a:t>
            </a:r>
            <a:r>
              <a:rPr lang="en-US" sz="1600" dirty="0" smtClean="0">
                <a:latin typeface="Arial"/>
                <a:cs typeface="Arial"/>
              </a:rPr>
              <a:t>The </a:t>
            </a:r>
            <a:r>
              <a:rPr lang="en-US" sz="1600" dirty="0">
                <a:solidFill>
                  <a:srgbClr val="3366FF"/>
                </a:solidFill>
                <a:latin typeface="Arial"/>
                <a:cs typeface="Arial"/>
              </a:rPr>
              <a:t>water elevation and velocity </a:t>
            </a:r>
            <a:r>
              <a:rPr lang="en-US" sz="1600" dirty="0">
                <a:latin typeface="Arial"/>
                <a:cs typeface="Arial"/>
              </a:rPr>
              <a:t>biases are the </a:t>
            </a:r>
            <a:r>
              <a:rPr lang="en-US" sz="1600" dirty="0" err="1">
                <a:latin typeface="Arial"/>
                <a:cs typeface="Arial"/>
              </a:rPr>
              <a:t>synthetical</a:t>
            </a:r>
            <a:r>
              <a:rPr lang="en-US" sz="1600" dirty="0">
                <a:latin typeface="Arial"/>
                <a:cs typeface="Arial"/>
              </a:rPr>
              <a:t> influences of WCI and topography. Shallow and narrow geometry in OCI contributed significantly to the magnitude of WCI on water elevation and velocity redistribution. </a:t>
            </a:r>
            <a:endParaRPr lang="en-US" sz="1600" dirty="0" smtClean="0">
              <a:latin typeface="Arial"/>
              <a:cs typeface="Arial"/>
            </a:endParaRPr>
          </a:p>
          <a:p>
            <a:pPr marL="342900" indent="-342900">
              <a:spcBef>
                <a:spcPts val="600"/>
              </a:spcBef>
              <a:buFont typeface="+mj-lt"/>
              <a:buAutoNum type="arabicPeriod"/>
            </a:pPr>
            <a:r>
              <a:rPr lang="en-US" sz="1600" dirty="0" smtClean="0">
                <a:latin typeface="Arial"/>
                <a:cs typeface="Arial"/>
              </a:rPr>
              <a:t>The magnitude and regions of WCI near OCI are different between flooding and ebbing. The</a:t>
            </a:r>
            <a:r>
              <a:rPr lang="zh-CN" altLang="en-US" sz="1600" dirty="0" smtClean="0">
                <a:latin typeface="Arial"/>
                <a:cs typeface="Arial"/>
              </a:rPr>
              <a:t> </a:t>
            </a:r>
            <a:r>
              <a:rPr lang="en-US" altLang="zh-CN" sz="1600" dirty="0" smtClean="0">
                <a:latin typeface="Arial"/>
                <a:cs typeface="Arial"/>
              </a:rPr>
              <a:t>magnitude</a:t>
            </a:r>
            <a:r>
              <a:rPr lang="zh-CN" altLang="en-US" sz="1600" dirty="0" smtClean="0">
                <a:latin typeface="Arial"/>
                <a:cs typeface="Arial"/>
              </a:rPr>
              <a:t> </a:t>
            </a:r>
            <a:r>
              <a:rPr lang="en-US" altLang="zh-CN" sz="1600" dirty="0" smtClean="0">
                <a:latin typeface="Arial"/>
                <a:cs typeface="Arial"/>
              </a:rPr>
              <a:t>of</a:t>
            </a:r>
            <a:r>
              <a:rPr lang="zh-CN" altLang="en-US" sz="1600" dirty="0" smtClean="0">
                <a:latin typeface="Arial"/>
                <a:cs typeface="Arial"/>
              </a:rPr>
              <a:t> </a:t>
            </a:r>
            <a:r>
              <a:rPr lang="en-US" altLang="zh-CN" sz="1600" dirty="0" smtClean="0">
                <a:latin typeface="Arial"/>
                <a:cs typeface="Arial"/>
              </a:rPr>
              <a:t>WCI</a:t>
            </a:r>
            <a:r>
              <a:rPr lang="zh-CN" altLang="en-US" sz="1600" dirty="0" smtClean="0">
                <a:latin typeface="Arial"/>
                <a:cs typeface="Arial"/>
              </a:rPr>
              <a:t> </a:t>
            </a:r>
            <a:r>
              <a:rPr lang="en-US" altLang="zh-CN" sz="1600" dirty="0" smtClean="0">
                <a:latin typeface="Arial"/>
                <a:cs typeface="Arial"/>
              </a:rPr>
              <a:t>is</a:t>
            </a:r>
            <a:r>
              <a:rPr lang="zh-CN" altLang="en-US" sz="1600" dirty="0" smtClean="0">
                <a:latin typeface="Arial"/>
                <a:cs typeface="Arial"/>
              </a:rPr>
              <a:t> </a:t>
            </a:r>
            <a:r>
              <a:rPr lang="en-US" altLang="zh-CN" sz="1600" dirty="0" smtClean="0">
                <a:latin typeface="Arial"/>
                <a:cs typeface="Arial"/>
              </a:rPr>
              <a:t>stronger</a:t>
            </a:r>
            <a:r>
              <a:rPr lang="zh-CN" altLang="en-US" sz="1600" dirty="0" smtClean="0">
                <a:latin typeface="Arial"/>
                <a:cs typeface="Arial"/>
              </a:rPr>
              <a:t> </a:t>
            </a:r>
            <a:r>
              <a:rPr lang="en-US" altLang="zh-CN" sz="1600" dirty="0" smtClean="0">
                <a:latin typeface="Arial"/>
                <a:cs typeface="Arial"/>
              </a:rPr>
              <a:t>during</a:t>
            </a:r>
            <a:r>
              <a:rPr lang="zh-CN" altLang="en-US" sz="1600" dirty="0" smtClean="0">
                <a:latin typeface="Arial"/>
                <a:cs typeface="Arial"/>
              </a:rPr>
              <a:t> </a:t>
            </a:r>
            <a:r>
              <a:rPr lang="en-US" altLang="zh-CN" sz="1600" dirty="0" smtClean="0">
                <a:latin typeface="Arial"/>
                <a:cs typeface="Arial"/>
              </a:rPr>
              <a:t>flooding</a:t>
            </a:r>
            <a:r>
              <a:rPr lang="zh-CN" altLang="en-US" sz="1600" dirty="0" smtClean="0">
                <a:latin typeface="Arial"/>
                <a:cs typeface="Arial"/>
              </a:rPr>
              <a:t> </a:t>
            </a:r>
            <a:r>
              <a:rPr lang="en-US" altLang="zh-CN" sz="1600" dirty="0" smtClean="0">
                <a:latin typeface="Arial"/>
                <a:cs typeface="Arial"/>
              </a:rPr>
              <a:t>than</a:t>
            </a:r>
            <a:r>
              <a:rPr lang="zh-CN" altLang="en-US" sz="1600" dirty="0" smtClean="0">
                <a:latin typeface="Arial"/>
                <a:cs typeface="Arial"/>
              </a:rPr>
              <a:t> </a:t>
            </a:r>
            <a:r>
              <a:rPr lang="en-US" altLang="zh-CN" sz="1600" dirty="0" smtClean="0">
                <a:latin typeface="Arial"/>
                <a:cs typeface="Arial"/>
              </a:rPr>
              <a:t>ebbing,</a:t>
            </a:r>
            <a:r>
              <a:rPr lang="zh-CN" altLang="en-US" sz="1600" dirty="0" smtClean="0">
                <a:latin typeface="Arial"/>
                <a:cs typeface="Arial"/>
              </a:rPr>
              <a:t> </a:t>
            </a:r>
            <a:r>
              <a:rPr lang="en-US" altLang="zh-CN" sz="1600" dirty="0" smtClean="0">
                <a:latin typeface="Arial"/>
                <a:cs typeface="Arial"/>
              </a:rPr>
              <a:t>and</a:t>
            </a:r>
            <a:r>
              <a:rPr lang="zh-CN" altLang="en-US" sz="1600" dirty="0" smtClean="0">
                <a:latin typeface="Arial"/>
                <a:cs typeface="Arial"/>
              </a:rPr>
              <a:t> </a:t>
            </a:r>
            <a:r>
              <a:rPr lang="en-US" altLang="zh-CN" sz="1600" dirty="0" smtClean="0">
                <a:latin typeface="Arial"/>
                <a:cs typeface="Arial"/>
              </a:rPr>
              <a:t>the</a:t>
            </a:r>
            <a:r>
              <a:rPr lang="zh-CN" altLang="en-US" sz="1600" dirty="0" smtClean="0">
                <a:latin typeface="Arial"/>
                <a:cs typeface="Arial"/>
              </a:rPr>
              <a:t> </a:t>
            </a:r>
            <a:r>
              <a:rPr lang="en-US" altLang="zh-CN" sz="1600" dirty="0" smtClean="0">
                <a:latin typeface="Arial"/>
                <a:cs typeface="Arial"/>
              </a:rPr>
              <a:t>interaction</a:t>
            </a:r>
            <a:r>
              <a:rPr lang="zh-CN" altLang="en-US" sz="1600" dirty="0" smtClean="0">
                <a:latin typeface="Arial"/>
                <a:cs typeface="Arial"/>
              </a:rPr>
              <a:t> </a:t>
            </a:r>
            <a:r>
              <a:rPr lang="en-US" altLang="zh-CN" sz="1600" dirty="0" smtClean="0">
                <a:latin typeface="Arial"/>
                <a:cs typeface="Arial"/>
              </a:rPr>
              <a:t>region</a:t>
            </a:r>
            <a:r>
              <a:rPr lang="zh-CN" altLang="en-US" sz="1600" dirty="0" smtClean="0">
                <a:latin typeface="Arial"/>
                <a:cs typeface="Arial"/>
              </a:rPr>
              <a:t> </a:t>
            </a:r>
            <a:r>
              <a:rPr lang="en-US" altLang="zh-CN" sz="1600" dirty="0" smtClean="0">
                <a:latin typeface="Arial"/>
                <a:cs typeface="Arial"/>
              </a:rPr>
              <a:t>is</a:t>
            </a:r>
            <a:r>
              <a:rPr lang="zh-CN" altLang="en-US" sz="1600" dirty="0" smtClean="0">
                <a:latin typeface="Arial"/>
                <a:cs typeface="Arial"/>
              </a:rPr>
              <a:t> </a:t>
            </a:r>
            <a:r>
              <a:rPr lang="en-US" altLang="zh-CN" sz="1600" dirty="0" smtClean="0">
                <a:latin typeface="Arial"/>
                <a:cs typeface="Arial"/>
              </a:rPr>
              <a:t>in</a:t>
            </a:r>
            <a:r>
              <a:rPr lang="zh-CN" altLang="en-US" sz="1600" dirty="0" smtClean="0">
                <a:latin typeface="Arial"/>
                <a:cs typeface="Arial"/>
              </a:rPr>
              <a:t> </a:t>
            </a:r>
            <a:r>
              <a:rPr lang="en-US" altLang="zh-CN" sz="1600" dirty="0" smtClean="0">
                <a:latin typeface="Arial"/>
                <a:cs typeface="Arial"/>
              </a:rPr>
              <a:t>the</a:t>
            </a:r>
            <a:r>
              <a:rPr lang="zh-CN" altLang="en-US" sz="1600" dirty="0" smtClean="0">
                <a:latin typeface="Arial"/>
                <a:cs typeface="Arial"/>
              </a:rPr>
              <a:t> </a:t>
            </a:r>
            <a:r>
              <a:rPr lang="en-US" altLang="zh-CN" sz="1600" dirty="0" smtClean="0">
                <a:latin typeface="Arial"/>
                <a:cs typeface="Arial"/>
              </a:rPr>
              <a:t>northern</a:t>
            </a:r>
            <a:r>
              <a:rPr lang="zh-CN" altLang="en-US" sz="1600" dirty="0" smtClean="0">
                <a:latin typeface="Arial"/>
                <a:cs typeface="Arial"/>
              </a:rPr>
              <a:t> </a:t>
            </a:r>
            <a:r>
              <a:rPr lang="en-US" altLang="zh-CN" sz="1600" dirty="0" smtClean="0">
                <a:latin typeface="Arial"/>
                <a:cs typeface="Arial"/>
              </a:rPr>
              <a:t>part</a:t>
            </a:r>
            <a:r>
              <a:rPr lang="zh-CN" altLang="en-US" sz="1600" dirty="0" smtClean="0">
                <a:latin typeface="Arial"/>
                <a:cs typeface="Arial"/>
              </a:rPr>
              <a:t> </a:t>
            </a:r>
            <a:r>
              <a:rPr lang="en-US" altLang="zh-CN" sz="1600" dirty="0" smtClean="0">
                <a:latin typeface="Arial"/>
                <a:cs typeface="Arial"/>
              </a:rPr>
              <a:t>with</a:t>
            </a:r>
            <a:r>
              <a:rPr lang="zh-CN" altLang="en-US" sz="1600" dirty="0" smtClean="0">
                <a:latin typeface="Arial"/>
                <a:cs typeface="Arial"/>
              </a:rPr>
              <a:t> </a:t>
            </a:r>
            <a:r>
              <a:rPr lang="en-US" altLang="zh-CN" sz="1600" dirty="0" smtClean="0">
                <a:latin typeface="Arial"/>
                <a:cs typeface="Arial"/>
              </a:rPr>
              <a:t>OCI</a:t>
            </a:r>
            <a:r>
              <a:rPr lang="zh-CN" altLang="en-US" sz="1600" dirty="0" smtClean="0">
                <a:latin typeface="Arial"/>
                <a:cs typeface="Arial"/>
              </a:rPr>
              <a:t> </a:t>
            </a:r>
            <a:r>
              <a:rPr lang="en-US" altLang="zh-CN" sz="1600" dirty="0" smtClean="0">
                <a:latin typeface="Arial"/>
                <a:cs typeface="Arial"/>
              </a:rPr>
              <a:t>when</a:t>
            </a:r>
            <a:r>
              <a:rPr lang="zh-CN" altLang="en-US" sz="1600" dirty="0" smtClean="0">
                <a:latin typeface="Arial"/>
                <a:cs typeface="Arial"/>
              </a:rPr>
              <a:t> </a:t>
            </a:r>
            <a:r>
              <a:rPr lang="en-US" altLang="zh-CN" sz="1600" dirty="0" smtClean="0">
                <a:latin typeface="Arial"/>
                <a:cs typeface="Arial"/>
              </a:rPr>
              <a:t>flooding</a:t>
            </a:r>
            <a:r>
              <a:rPr lang="zh-CN" altLang="en-US" sz="1600" dirty="0" smtClean="0">
                <a:latin typeface="Arial"/>
                <a:cs typeface="Arial"/>
              </a:rPr>
              <a:t> </a:t>
            </a:r>
            <a:r>
              <a:rPr lang="en-US" altLang="zh-CN" sz="1600" dirty="0" smtClean="0">
                <a:latin typeface="Arial"/>
                <a:cs typeface="Arial"/>
              </a:rPr>
              <a:t>while</a:t>
            </a:r>
            <a:r>
              <a:rPr lang="zh-CN" altLang="en-US" sz="1600" dirty="0" smtClean="0">
                <a:latin typeface="Arial"/>
                <a:cs typeface="Arial"/>
              </a:rPr>
              <a:t> </a:t>
            </a:r>
            <a:r>
              <a:rPr lang="en-US" altLang="zh-CN" sz="1600" dirty="0" smtClean="0">
                <a:latin typeface="Arial"/>
                <a:cs typeface="Arial"/>
              </a:rPr>
              <a:t>it</a:t>
            </a:r>
            <a:r>
              <a:rPr lang="zh-CN" altLang="en-US" sz="1600" dirty="0" smtClean="0">
                <a:latin typeface="Arial"/>
                <a:cs typeface="Arial"/>
              </a:rPr>
              <a:t> </a:t>
            </a:r>
            <a:r>
              <a:rPr lang="en-US" altLang="zh-CN" sz="1600" dirty="0" smtClean="0">
                <a:latin typeface="Arial"/>
                <a:cs typeface="Arial"/>
              </a:rPr>
              <a:t>is</a:t>
            </a:r>
            <a:r>
              <a:rPr lang="zh-CN" altLang="en-US" sz="1600" dirty="0" smtClean="0">
                <a:latin typeface="Arial"/>
                <a:cs typeface="Arial"/>
              </a:rPr>
              <a:t> </a:t>
            </a:r>
            <a:r>
              <a:rPr lang="en-US" altLang="zh-CN" sz="1600" dirty="0" smtClean="0">
                <a:latin typeface="Arial"/>
                <a:cs typeface="Arial"/>
              </a:rPr>
              <a:t>located</a:t>
            </a:r>
            <a:r>
              <a:rPr lang="zh-CN" altLang="en-US" sz="1600" dirty="0" smtClean="0">
                <a:latin typeface="Arial"/>
                <a:cs typeface="Arial"/>
              </a:rPr>
              <a:t> </a:t>
            </a:r>
            <a:r>
              <a:rPr lang="en-US" altLang="zh-CN" sz="1600" dirty="0" smtClean="0">
                <a:latin typeface="Arial"/>
                <a:cs typeface="Arial"/>
              </a:rPr>
              <a:t>outside</a:t>
            </a:r>
            <a:r>
              <a:rPr lang="zh-CN" altLang="en-US" sz="1600" dirty="0" smtClean="0">
                <a:latin typeface="Arial"/>
                <a:cs typeface="Arial"/>
              </a:rPr>
              <a:t> </a:t>
            </a:r>
            <a:r>
              <a:rPr lang="en-US" altLang="zh-CN" sz="1600" dirty="0" smtClean="0">
                <a:latin typeface="Arial"/>
                <a:cs typeface="Arial"/>
              </a:rPr>
              <a:t>OCI</a:t>
            </a:r>
            <a:r>
              <a:rPr lang="zh-CN" altLang="en-US" sz="1600" dirty="0" smtClean="0">
                <a:latin typeface="Arial"/>
                <a:cs typeface="Arial"/>
              </a:rPr>
              <a:t> </a:t>
            </a:r>
            <a:r>
              <a:rPr lang="en-US" altLang="zh-CN" sz="1600" dirty="0" smtClean="0">
                <a:latin typeface="Arial"/>
                <a:cs typeface="Arial"/>
              </a:rPr>
              <a:t>when</a:t>
            </a:r>
            <a:r>
              <a:rPr lang="zh-CN" altLang="en-US" sz="1600" dirty="0" smtClean="0">
                <a:latin typeface="Arial"/>
                <a:cs typeface="Arial"/>
              </a:rPr>
              <a:t> </a:t>
            </a:r>
            <a:r>
              <a:rPr lang="en-US" altLang="zh-CN" sz="1600" dirty="0" smtClean="0">
                <a:latin typeface="Arial"/>
                <a:cs typeface="Arial"/>
              </a:rPr>
              <a:t>ebbing.</a:t>
            </a:r>
            <a:endParaRPr lang="en-US" sz="1600" dirty="0" smtClean="0">
              <a:latin typeface="Arial"/>
              <a:cs typeface="Arial"/>
            </a:endParaRPr>
          </a:p>
          <a:p>
            <a:pPr marL="342900" indent="-342900">
              <a:spcBef>
                <a:spcPts val="600"/>
              </a:spcBef>
              <a:buFont typeface="+mj-lt"/>
              <a:buAutoNum type="arabicPeriod"/>
            </a:pPr>
            <a:r>
              <a:rPr lang="en-US" sz="1600" dirty="0" smtClean="0">
                <a:latin typeface="Arial"/>
                <a:cs typeface="Arial"/>
              </a:rPr>
              <a:t>OCI has an obvious ebbing dominant pattern, but there is no significant features</a:t>
            </a:r>
            <a:r>
              <a:rPr lang="zh-CN" altLang="en-US" sz="1600" dirty="0" smtClean="0">
                <a:latin typeface="Arial"/>
                <a:cs typeface="Arial"/>
              </a:rPr>
              <a:t> </a:t>
            </a:r>
            <a:r>
              <a:rPr lang="en-US" altLang="zh-CN" sz="1600" dirty="0" smtClean="0">
                <a:latin typeface="Arial"/>
                <a:cs typeface="Arial"/>
              </a:rPr>
              <a:t>of</a:t>
            </a:r>
            <a:r>
              <a:rPr lang="zh-CN" altLang="en-US" sz="1600" dirty="0" smtClean="0">
                <a:latin typeface="Arial"/>
                <a:cs typeface="Arial"/>
              </a:rPr>
              <a:t> </a:t>
            </a:r>
            <a:r>
              <a:rPr lang="en-US" sz="1600" dirty="0" smtClean="0">
                <a:latin typeface="Arial"/>
                <a:cs typeface="Arial"/>
              </a:rPr>
              <a:t>flooding</a:t>
            </a:r>
            <a:r>
              <a:rPr lang="zh-CN" altLang="en-US" sz="1600" dirty="0" smtClean="0">
                <a:latin typeface="Arial"/>
                <a:cs typeface="Arial"/>
              </a:rPr>
              <a:t> </a:t>
            </a:r>
            <a:r>
              <a:rPr lang="en-US" altLang="zh-CN" sz="1600" dirty="0" smtClean="0">
                <a:latin typeface="Arial"/>
                <a:cs typeface="Arial"/>
              </a:rPr>
              <a:t>or</a:t>
            </a:r>
            <a:r>
              <a:rPr lang="zh-CN" altLang="en-US" sz="1600" dirty="0" smtClean="0">
                <a:latin typeface="Arial"/>
                <a:cs typeface="Arial"/>
              </a:rPr>
              <a:t> </a:t>
            </a:r>
            <a:r>
              <a:rPr lang="en-US" altLang="zh-CN" sz="1600" dirty="0" smtClean="0">
                <a:latin typeface="Arial"/>
                <a:cs typeface="Arial"/>
              </a:rPr>
              <a:t>ebbing</a:t>
            </a:r>
            <a:r>
              <a:rPr lang="zh-CN" altLang="en-US" sz="1600" dirty="0" smtClean="0">
                <a:latin typeface="Arial"/>
                <a:cs typeface="Arial"/>
              </a:rPr>
              <a:t> </a:t>
            </a:r>
            <a:r>
              <a:rPr lang="en-US" altLang="zh-CN" sz="1600" dirty="0" smtClean="0">
                <a:latin typeface="Arial"/>
                <a:cs typeface="Arial"/>
              </a:rPr>
              <a:t>dominated</a:t>
            </a:r>
            <a:r>
              <a:rPr lang="zh-CN" altLang="en-US" sz="1600" dirty="0" smtClean="0">
                <a:latin typeface="Arial"/>
                <a:cs typeface="Arial"/>
              </a:rPr>
              <a:t> </a:t>
            </a:r>
            <a:r>
              <a:rPr lang="en-US" altLang="zh-CN" sz="1600" dirty="0" smtClean="0">
                <a:latin typeface="Arial"/>
                <a:cs typeface="Arial"/>
              </a:rPr>
              <a:t>type</a:t>
            </a:r>
            <a:r>
              <a:rPr lang="zh-CN" altLang="en-US" sz="1600" dirty="0" smtClean="0">
                <a:latin typeface="Arial"/>
                <a:cs typeface="Arial"/>
              </a:rPr>
              <a:t> </a:t>
            </a:r>
            <a:r>
              <a:rPr lang="en-US" altLang="zh-CN" sz="1600" dirty="0" smtClean="0">
                <a:latin typeface="Arial"/>
                <a:cs typeface="Arial"/>
              </a:rPr>
              <a:t>in</a:t>
            </a:r>
            <a:r>
              <a:rPr lang="zh-CN" altLang="en-US" sz="1600" dirty="0" smtClean="0">
                <a:latin typeface="Arial"/>
                <a:cs typeface="Arial"/>
              </a:rPr>
              <a:t> </a:t>
            </a:r>
            <a:r>
              <a:rPr lang="en-US" altLang="zh-CN" sz="1600" dirty="0" smtClean="0">
                <a:latin typeface="Arial"/>
                <a:cs typeface="Arial"/>
              </a:rPr>
              <a:t>SCI.</a:t>
            </a:r>
            <a:endParaRPr lang="en-US" sz="1600" dirty="0" smtClean="0">
              <a:latin typeface="Arial"/>
              <a:cs typeface="Arial"/>
            </a:endParaRPr>
          </a:p>
        </p:txBody>
      </p:sp>
      <p:sp>
        <p:nvSpPr>
          <p:cNvPr id="7" name="Rectangle 6"/>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646653" y="610713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52646" y="540612"/>
            <a:ext cx="8404768" cy="523220"/>
          </a:xfrm>
          <a:prstGeom prst="rect">
            <a:avLst/>
          </a:prstGeom>
          <a:noFill/>
        </p:spPr>
        <p:txBody>
          <a:bodyPr wrap="square" rtlCol="0">
            <a:spAutoFit/>
          </a:bodyPr>
          <a:lstStyle/>
          <a:p>
            <a:r>
              <a:rPr lang="en-US" sz="2800" dirty="0" smtClean="0">
                <a:latin typeface="Charcoal CY"/>
                <a:cs typeface="Charcoal CY"/>
              </a:rPr>
              <a:t>5. Conclusions</a:t>
            </a:r>
            <a:endParaRPr lang="en-US" sz="2000" dirty="0">
              <a:latin typeface="Charcoal CY"/>
              <a:cs typeface="Charcoal CY"/>
            </a:endParaRPr>
          </a:p>
        </p:txBody>
      </p:sp>
    </p:spTree>
    <p:extLst>
      <p:ext uri="{BB962C8B-B14F-4D97-AF65-F5344CB8AC3E}">
        <p14:creationId xmlns:p14="http://schemas.microsoft.com/office/powerpoint/2010/main" val="283998595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2646" y="540612"/>
            <a:ext cx="4013843" cy="523220"/>
          </a:xfrm>
          <a:prstGeom prst="rect">
            <a:avLst/>
          </a:prstGeom>
          <a:noFill/>
        </p:spPr>
        <p:txBody>
          <a:bodyPr wrap="square" rtlCol="0">
            <a:spAutoFit/>
          </a:bodyPr>
          <a:lstStyle/>
          <a:p>
            <a:r>
              <a:rPr lang="en-US" sz="2800" dirty="0" smtClean="0">
                <a:latin typeface="Charcoal CY"/>
                <a:cs typeface="Charcoal CY"/>
              </a:rPr>
              <a:t>1. Introduction</a:t>
            </a:r>
            <a:endParaRPr lang="en-US" sz="2800" dirty="0">
              <a:latin typeface="Charcoal CY"/>
              <a:cs typeface="Charcoal CY"/>
            </a:endParaRPr>
          </a:p>
        </p:txBody>
      </p:sp>
      <p:sp>
        <p:nvSpPr>
          <p:cNvPr id="4" name="TextBox 3"/>
          <p:cNvSpPr txBox="1"/>
          <p:nvPr/>
        </p:nvSpPr>
        <p:spPr>
          <a:xfrm>
            <a:off x="502704" y="1591662"/>
            <a:ext cx="6231181" cy="4093428"/>
          </a:xfrm>
          <a:prstGeom prst="rect">
            <a:avLst/>
          </a:prstGeom>
          <a:noFill/>
        </p:spPr>
        <p:txBody>
          <a:bodyPr wrap="square" rtlCol="0">
            <a:spAutoFit/>
          </a:bodyPr>
          <a:lstStyle/>
          <a:p>
            <a:pPr marL="342900" indent="-342900" algn="just">
              <a:buFont typeface="Arial"/>
              <a:buChar char="•"/>
            </a:pPr>
            <a:r>
              <a:rPr lang="en-US" sz="2200" dirty="0" smtClean="0">
                <a:latin typeface="Arial"/>
                <a:cs typeface="Arial"/>
              </a:rPr>
              <a:t>Wind </a:t>
            </a:r>
            <a:r>
              <a:rPr lang="en-US" sz="2200" dirty="0">
                <a:latin typeface="Arial"/>
                <a:cs typeface="Arial"/>
              </a:rPr>
              <a:t>waves </a:t>
            </a:r>
            <a:r>
              <a:rPr lang="en-US" sz="2200" dirty="0" smtClean="0">
                <a:latin typeface="Arial"/>
                <a:cs typeface="Arial"/>
              </a:rPr>
              <a:t>significantly </a:t>
            </a:r>
            <a:r>
              <a:rPr lang="en-US" sz="2200" dirty="0">
                <a:latin typeface="Arial"/>
                <a:cs typeface="Arial"/>
              </a:rPr>
              <a:t>impact the </a:t>
            </a:r>
            <a:r>
              <a:rPr lang="en-US" sz="2200" dirty="0">
                <a:solidFill>
                  <a:srgbClr val="3366FF"/>
                </a:solidFill>
                <a:latin typeface="Arial"/>
                <a:cs typeface="Arial"/>
              </a:rPr>
              <a:t>sediment </a:t>
            </a:r>
            <a:r>
              <a:rPr lang="en-US" sz="2200" dirty="0" err="1">
                <a:solidFill>
                  <a:srgbClr val="3366FF"/>
                </a:solidFill>
                <a:latin typeface="Arial"/>
                <a:cs typeface="Arial"/>
              </a:rPr>
              <a:t>resuspension</a:t>
            </a:r>
            <a:r>
              <a:rPr lang="en-US" sz="2200" dirty="0">
                <a:latin typeface="Arial"/>
                <a:cs typeface="Arial"/>
              </a:rPr>
              <a:t>, </a:t>
            </a:r>
            <a:r>
              <a:rPr lang="en-US" sz="2200" dirty="0">
                <a:solidFill>
                  <a:srgbClr val="3366FF"/>
                </a:solidFill>
                <a:latin typeface="Arial"/>
                <a:cs typeface="Arial"/>
              </a:rPr>
              <a:t>plume dynamics</a:t>
            </a:r>
            <a:r>
              <a:rPr lang="en-US" sz="2200" dirty="0">
                <a:latin typeface="Arial"/>
                <a:cs typeface="Arial"/>
              </a:rPr>
              <a:t>, and </a:t>
            </a:r>
            <a:r>
              <a:rPr lang="en-US" sz="2200" dirty="0" smtClean="0">
                <a:latin typeface="Arial"/>
                <a:cs typeface="Arial"/>
              </a:rPr>
              <a:t>the </a:t>
            </a:r>
            <a:r>
              <a:rPr lang="en-US" sz="2200" dirty="0">
                <a:solidFill>
                  <a:srgbClr val="3366FF"/>
                </a:solidFill>
                <a:latin typeface="Arial"/>
                <a:cs typeface="Arial"/>
              </a:rPr>
              <a:t>regional </a:t>
            </a:r>
            <a:r>
              <a:rPr lang="en-US" sz="2200" dirty="0" smtClean="0">
                <a:solidFill>
                  <a:srgbClr val="3366FF"/>
                </a:solidFill>
                <a:latin typeface="Arial"/>
                <a:cs typeface="Arial"/>
              </a:rPr>
              <a:t>ecosystem</a:t>
            </a:r>
          </a:p>
          <a:p>
            <a:pPr marL="342900" indent="-342900" algn="just">
              <a:buFont typeface="Arial"/>
              <a:buChar char="•"/>
            </a:pPr>
            <a:endParaRPr lang="en-US" sz="2200" dirty="0" smtClean="0">
              <a:latin typeface="Arial"/>
              <a:cs typeface="Arial"/>
            </a:endParaRPr>
          </a:p>
          <a:p>
            <a:pPr marL="342900" indent="-342900" algn="just">
              <a:buFont typeface="Arial"/>
              <a:buChar char="•"/>
            </a:pPr>
            <a:r>
              <a:rPr lang="en-US" sz="2200" dirty="0" smtClean="0">
                <a:latin typeface="Arial"/>
                <a:cs typeface="Arial"/>
              </a:rPr>
              <a:t>Proper </a:t>
            </a:r>
            <a:r>
              <a:rPr lang="en-US" sz="2200" dirty="0">
                <a:latin typeface="Arial"/>
                <a:cs typeface="Arial"/>
              </a:rPr>
              <a:t>prediction of </a:t>
            </a:r>
            <a:r>
              <a:rPr lang="en-US" sz="2200" dirty="0">
                <a:solidFill>
                  <a:srgbClr val="3366FF"/>
                </a:solidFill>
                <a:latin typeface="Arial"/>
                <a:cs typeface="Arial"/>
              </a:rPr>
              <a:t>wind wave </a:t>
            </a:r>
            <a:r>
              <a:rPr lang="en-US" sz="2200" dirty="0" smtClean="0">
                <a:solidFill>
                  <a:srgbClr val="3366FF"/>
                </a:solidFill>
                <a:latin typeface="Arial"/>
                <a:cs typeface="Arial"/>
              </a:rPr>
              <a:t>patterns</a:t>
            </a:r>
            <a:r>
              <a:rPr lang="en-US" sz="2200" dirty="0" smtClean="0">
                <a:latin typeface="Arial"/>
                <a:cs typeface="Arial"/>
              </a:rPr>
              <a:t> and </a:t>
            </a:r>
            <a:r>
              <a:rPr lang="en-US" sz="2200" dirty="0" smtClean="0">
                <a:solidFill>
                  <a:srgbClr val="3366FF"/>
                </a:solidFill>
                <a:latin typeface="Arial"/>
                <a:cs typeface="Arial"/>
              </a:rPr>
              <a:t>wave current interaction (WCI) </a:t>
            </a:r>
            <a:r>
              <a:rPr lang="en-US" sz="2200" dirty="0" smtClean="0">
                <a:latin typeface="Arial"/>
                <a:cs typeface="Arial"/>
              </a:rPr>
              <a:t>are </a:t>
            </a:r>
            <a:r>
              <a:rPr lang="en-US" sz="2200" dirty="0">
                <a:latin typeface="Arial"/>
                <a:cs typeface="Arial"/>
              </a:rPr>
              <a:t>critical to recognize these remarkable </a:t>
            </a:r>
            <a:r>
              <a:rPr lang="en-US" sz="2200" dirty="0" smtClean="0">
                <a:latin typeface="Arial"/>
                <a:cs typeface="Arial"/>
              </a:rPr>
              <a:t>effects</a:t>
            </a:r>
          </a:p>
          <a:p>
            <a:pPr marL="342900" indent="-342900" algn="just">
              <a:buFont typeface="Arial"/>
              <a:buChar char="•"/>
            </a:pPr>
            <a:endParaRPr lang="en-US" sz="2200" dirty="0">
              <a:latin typeface="Arial"/>
              <a:cs typeface="Arial"/>
            </a:endParaRPr>
          </a:p>
          <a:p>
            <a:pPr marL="342900" indent="-342900" algn="just">
              <a:buFont typeface="Arial"/>
              <a:buChar char="•"/>
            </a:pPr>
            <a:r>
              <a:rPr lang="en-US" sz="2200" dirty="0" smtClean="0">
                <a:latin typeface="Arial"/>
                <a:cs typeface="Arial"/>
              </a:rPr>
              <a:t>How wave and WCI influence </a:t>
            </a:r>
            <a:r>
              <a:rPr lang="en-US" sz="2200" dirty="0" smtClean="0">
                <a:solidFill>
                  <a:srgbClr val="3366FF"/>
                </a:solidFill>
                <a:latin typeface="Arial"/>
                <a:cs typeface="Arial"/>
              </a:rPr>
              <a:t>water elevation</a:t>
            </a:r>
            <a:r>
              <a:rPr lang="en-US" sz="2200" dirty="0" smtClean="0">
                <a:latin typeface="Arial"/>
                <a:cs typeface="Arial"/>
              </a:rPr>
              <a:t>, </a:t>
            </a:r>
            <a:r>
              <a:rPr lang="en-US" sz="2200" dirty="0" smtClean="0">
                <a:solidFill>
                  <a:srgbClr val="3366FF"/>
                </a:solidFill>
                <a:latin typeface="Arial"/>
                <a:cs typeface="Arial"/>
              </a:rPr>
              <a:t>circulation pattern</a:t>
            </a:r>
            <a:r>
              <a:rPr lang="en-US" sz="2200" dirty="0" smtClean="0">
                <a:latin typeface="Arial"/>
                <a:cs typeface="Arial"/>
              </a:rPr>
              <a:t>, </a:t>
            </a:r>
            <a:r>
              <a:rPr lang="en-US" sz="2200" dirty="0" smtClean="0">
                <a:solidFill>
                  <a:srgbClr val="3366FF"/>
                </a:solidFill>
                <a:latin typeface="Arial"/>
                <a:cs typeface="Arial"/>
              </a:rPr>
              <a:t>sediment dynamics</a:t>
            </a:r>
            <a:r>
              <a:rPr lang="en-US" sz="2200" dirty="0" smtClean="0">
                <a:latin typeface="Arial"/>
                <a:cs typeface="Arial"/>
              </a:rPr>
              <a:t> and </a:t>
            </a:r>
            <a:r>
              <a:rPr lang="en-US" sz="2200" dirty="0" smtClean="0">
                <a:solidFill>
                  <a:srgbClr val="3366FF"/>
                </a:solidFill>
                <a:latin typeface="Arial"/>
                <a:cs typeface="Arial"/>
              </a:rPr>
              <a:t>water quality</a:t>
            </a:r>
            <a:r>
              <a:rPr lang="en-US" sz="2200" dirty="0" smtClean="0">
                <a:latin typeface="Arial"/>
                <a:cs typeface="Arial"/>
              </a:rPr>
              <a:t> is receiving increasing attention</a:t>
            </a:r>
            <a:endParaRPr lang="en-US" sz="2200" dirty="0">
              <a:latin typeface="Arial"/>
              <a:cs typeface="Arial"/>
            </a:endParaRPr>
          </a:p>
          <a:p>
            <a:pPr algn="just"/>
            <a:endParaRPr lang="en-US" dirty="0">
              <a:latin typeface="Arial Narrow"/>
              <a:cs typeface="Arial Narrow"/>
            </a:endParaRPr>
          </a:p>
        </p:txBody>
      </p:sp>
      <p:sp>
        <p:nvSpPr>
          <p:cNvPr id="2" name="Rectangle 1"/>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646653" y="610713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waves.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29915" y="0"/>
            <a:ext cx="1621536" cy="1216152"/>
          </a:xfrm>
          <a:prstGeom prst="rect">
            <a:avLst/>
          </a:prstGeom>
        </p:spPr>
      </p:pic>
      <p:pic>
        <p:nvPicPr>
          <p:cNvPr id="7" name="Picture 6" descr="vit_orb.jpg"/>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7526447" y="1216152"/>
            <a:ext cx="1627632" cy="1216152"/>
          </a:xfrm>
          <a:prstGeom prst="rect">
            <a:avLst/>
          </a:prstGeom>
        </p:spPr>
      </p:pic>
      <p:pic>
        <p:nvPicPr>
          <p:cNvPr id="9" name="Picture 8" descr="plume.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26447" y="2422224"/>
            <a:ext cx="1621792" cy="1216152"/>
          </a:xfrm>
          <a:prstGeom prst="rect">
            <a:avLst/>
          </a:prstGeom>
        </p:spPr>
      </p:pic>
      <p:pic>
        <p:nvPicPr>
          <p:cNvPr id="11" name="Picture 10" descr="Wave wars2.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25060" y="4870826"/>
            <a:ext cx="2418940" cy="1216152"/>
          </a:xfrm>
          <a:prstGeom prst="rect">
            <a:avLst/>
          </a:prstGeom>
        </p:spPr>
      </p:pic>
      <p:pic>
        <p:nvPicPr>
          <p:cNvPr id="12" name="Picture 11" descr="4-BBB_0334[1].jpg"/>
          <p:cNvPicPr>
            <a:picLocks/>
          </p:cNvPicPr>
          <p:nvPr/>
        </p:nvPicPr>
        <p:blipFill>
          <a:blip r:embed="rId6" cstate="print">
            <a:extLst>
              <a:ext uri="{28A0092B-C50C-407E-A947-70E740481C1C}">
                <a14:useLocalDpi xmlns:a14="http://schemas.microsoft.com/office/drawing/2010/main"/>
              </a:ext>
            </a:extLst>
          </a:blip>
          <a:stretch>
            <a:fillRect/>
          </a:stretch>
        </p:blipFill>
        <p:spPr>
          <a:xfrm>
            <a:off x="7526447" y="3638376"/>
            <a:ext cx="1627632" cy="1216152"/>
          </a:xfrm>
          <a:prstGeom prst="rect">
            <a:avLst/>
          </a:prstGeom>
        </p:spPr>
      </p:pic>
      <p:sp>
        <p:nvSpPr>
          <p:cNvPr id="13" name="TextBox 12"/>
          <p:cNvSpPr txBox="1"/>
          <p:nvPr/>
        </p:nvSpPr>
        <p:spPr>
          <a:xfrm>
            <a:off x="7312177" y="6150114"/>
            <a:ext cx="1831823" cy="707886"/>
          </a:xfrm>
          <a:prstGeom prst="rect">
            <a:avLst/>
          </a:prstGeom>
          <a:noFill/>
        </p:spPr>
        <p:txBody>
          <a:bodyPr wrap="square" rtlCol="0">
            <a:spAutoFit/>
          </a:bodyPr>
          <a:lstStyle/>
          <a:p>
            <a:r>
              <a:rPr lang="en-US" sz="1000" dirty="0" smtClean="0">
                <a:hlinkClick r:id="rId7"/>
              </a:rPr>
              <a:t>www.glerl.noaa.gov</a:t>
            </a:r>
            <a:endParaRPr lang="en-US" sz="1000" dirty="0" smtClean="0"/>
          </a:p>
          <a:p>
            <a:r>
              <a:rPr lang="en-US" sz="1000" dirty="0" smtClean="0">
                <a:hlinkClick r:id="rId8"/>
              </a:rPr>
              <a:t>www.wikipedia.com</a:t>
            </a:r>
            <a:endParaRPr lang="en-US" sz="1000" dirty="0" smtClean="0"/>
          </a:p>
          <a:p>
            <a:r>
              <a:rPr lang="en-US" sz="1000" dirty="0" smtClean="0">
                <a:hlinkClick r:id="rId9"/>
              </a:rPr>
              <a:t>www.offshoretechnology.com</a:t>
            </a:r>
            <a:endParaRPr lang="en-US" sz="1000" dirty="0" smtClean="0"/>
          </a:p>
          <a:p>
            <a:r>
              <a:rPr lang="en-US" sz="1000" dirty="0" smtClean="0">
                <a:hlinkClick r:id="rId10"/>
              </a:rPr>
              <a:t>www.ec.gc.ca</a:t>
            </a:r>
            <a:endParaRPr lang="en-US" sz="1000" dirty="0" smtClean="0"/>
          </a:p>
        </p:txBody>
      </p:sp>
    </p:spTree>
    <p:extLst>
      <p:ext uri="{BB962C8B-B14F-4D97-AF65-F5344CB8AC3E}">
        <p14:creationId xmlns:p14="http://schemas.microsoft.com/office/powerpoint/2010/main" val="47991800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3773" y="1354018"/>
            <a:ext cx="8199069" cy="2539156"/>
          </a:xfrm>
          <a:prstGeom prst="rect">
            <a:avLst/>
          </a:prstGeom>
          <a:noFill/>
        </p:spPr>
        <p:txBody>
          <a:bodyPr wrap="square" rtlCol="0">
            <a:spAutoFit/>
          </a:bodyPr>
          <a:lstStyle/>
          <a:p>
            <a:pPr algn="just">
              <a:spcBef>
                <a:spcPts val="600"/>
              </a:spcBef>
            </a:pPr>
            <a:r>
              <a:rPr lang="en-US" sz="1600" dirty="0" smtClean="0">
                <a:latin typeface="Arial"/>
                <a:cs typeface="Arial"/>
              </a:rPr>
              <a:t>6. Stronger </a:t>
            </a:r>
            <a:r>
              <a:rPr lang="en-US" sz="1600" dirty="0">
                <a:latin typeface="Arial"/>
                <a:cs typeface="Arial"/>
              </a:rPr>
              <a:t>nearshore currents were captured during storm </a:t>
            </a:r>
            <a:r>
              <a:rPr lang="en-US" sz="1600" dirty="0" smtClean="0">
                <a:latin typeface="Arial"/>
                <a:cs typeface="Arial"/>
              </a:rPr>
              <a:t>events, </a:t>
            </a:r>
            <a:r>
              <a:rPr lang="en-US" sz="1600" dirty="0">
                <a:latin typeface="Arial"/>
                <a:cs typeface="Arial"/>
              </a:rPr>
              <a:t>and sharper </a:t>
            </a:r>
            <a:r>
              <a:rPr lang="en-US" sz="1600" dirty="0">
                <a:solidFill>
                  <a:srgbClr val="3366FF"/>
                </a:solidFill>
                <a:latin typeface="Arial"/>
                <a:cs typeface="Arial"/>
              </a:rPr>
              <a:t>thermoclines</a:t>
            </a:r>
            <a:r>
              <a:rPr lang="en-US" sz="1600" dirty="0">
                <a:latin typeface="Arial"/>
                <a:cs typeface="Arial"/>
              </a:rPr>
              <a:t> were depicted during stratification when WCI processes were incorporated</a:t>
            </a:r>
            <a:r>
              <a:rPr lang="en-US" sz="1600" dirty="0" smtClean="0">
                <a:latin typeface="Arial"/>
                <a:cs typeface="Arial"/>
              </a:rPr>
              <a:t>.</a:t>
            </a:r>
            <a:endParaRPr lang="en-US" sz="1600" dirty="0">
              <a:latin typeface="Arial"/>
              <a:cs typeface="Arial"/>
            </a:endParaRPr>
          </a:p>
          <a:p>
            <a:pPr algn="just">
              <a:spcBef>
                <a:spcPts val="600"/>
              </a:spcBef>
            </a:pPr>
            <a:r>
              <a:rPr lang="en-US" altLang="zh-CN" sz="1600" dirty="0" smtClean="0">
                <a:latin typeface="Arial"/>
                <a:cs typeface="Arial"/>
              </a:rPr>
              <a:t>7.</a:t>
            </a:r>
            <a:r>
              <a:rPr lang="zh-CN" altLang="en-US" sz="1600" dirty="0" smtClean="0">
                <a:latin typeface="Arial"/>
                <a:cs typeface="Arial"/>
              </a:rPr>
              <a:t> </a:t>
            </a:r>
            <a:r>
              <a:rPr lang="en-US" sz="1600" dirty="0" smtClean="0">
                <a:latin typeface="Arial"/>
                <a:cs typeface="Arial"/>
              </a:rPr>
              <a:t>Horizontal </a:t>
            </a:r>
            <a:r>
              <a:rPr lang="en-US" sz="1600" dirty="0">
                <a:latin typeface="Arial"/>
                <a:cs typeface="Arial"/>
              </a:rPr>
              <a:t>grid resolution has little impact on reproducing dynamics, including both </a:t>
            </a:r>
            <a:r>
              <a:rPr lang="en-US" sz="1600" dirty="0">
                <a:solidFill>
                  <a:srgbClr val="3366FF"/>
                </a:solidFill>
                <a:latin typeface="Arial"/>
                <a:cs typeface="Arial"/>
              </a:rPr>
              <a:t>waves and circulation</a:t>
            </a:r>
            <a:r>
              <a:rPr lang="en-US" sz="1600" dirty="0">
                <a:latin typeface="Arial"/>
                <a:cs typeface="Arial"/>
              </a:rPr>
              <a:t>, in the open lake, while stronger currents were depicted during episodic events in the nearshore areas, and areas adjacent river mouths and aits. </a:t>
            </a:r>
          </a:p>
          <a:p>
            <a:pPr algn="just">
              <a:spcBef>
                <a:spcPts val="600"/>
              </a:spcBef>
            </a:pPr>
            <a:r>
              <a:rPr lang="en-US" altLang="zh-CN" sz="1600" dirty="0" smtClean="0">
                <a:latin typeface="Arial"/>
                <a:cs typeface="Arial"/>
              </a:rPr>
              <a:t>8.</a:t>
            </a:r>
            <a:r>
              <a:rPr lang="zh-CN" altLang="en-US" sz="1600" dirty="0" smtClean="0">
                <a:latin typeface="Arial"/>
                <a:cs typeface="Arial"/>
              </a:rPr>
              <a:t> </a:t>
            </a:r>
            <a:r>
              <a:rPr lang="en-US" sz="1600" dirty="0" smtClean="0">
                <a:latin typeface="Arial"/>
                <a:cs typeface="Arial"/>
              </a:rPr>
              <a:t>Surface gravity waves are of great implication for </a:t>
            </a:r>
            <a:r>
              <a:rPr lang="en-US" sz="1600" dirty="0" smtClean="0">
                <a:solidFill>
                  <a:srgbClr val="3366FF"/>
                </a:solidFill>
                <a:latin typeface="Arial"/>
                <a:cs typeface="Arial"/>
              </a:rPr>
              <a:t>sediment </a:t>
            </a:r>
            <a:r>
              <a:rPr lang="en-US" sz="1600" dirty="0" err="1" smtClean="0">
                <a:solidFill>
                  <a:srgbClr val="3366FF"/>
                </a:solidFill>
                <a:latin typeface="Arial"/>
                <a:cs typeface="Arial"/>
              </a:rPr>
              <a:t>resuspension</a:t>
            </a:r>
            <a:r>
              <a:rPr lang="en-US" sz="1600" dirty="0" smtClean="0">
                <a:latin typeface="Arial"/>
                <a:cs typeface="Arial"/>
              </a:rPr>
              <a:t>.</a:t>
            </a:r>
            <a:endParaRPr lang="en-US" sz="1600" dirty="0">
              <a:latin typeface="Arial"/>
              <a:cs typeface="Arial"/>
            </a:endParaRPr>
          </a:p>
          <a:p>
            <a:pPr>
              <a:spcBef>
                <a:spcPts val="600"/>
              </a:spcBef>
            </a:pPr>
            <a:r>
              <a:rPr lang="en-US" altLang="zh-CN" sz="1600" dirty="0" smtClean="0">
                <a:latin typeface="Arial"/>
                <a:cs typeface="Arial"/>
              </a:rPr>
              <a:t>9.</a:t>
            </a:r>
            <a:r>
              <a:rPr lang="zh-CN" altLang="en-US" sz="1600" dirty="0" smtClean="0">
                <a:latin typeface="Arial"/>
                <a:cs typeface="Arial"/>
              </a:rPr>
              <a:t> </a:t>
            </a:r>
            <a:r>
              <a:rPr lang="en-US" sz="1600" dirty="0" smtClean="0">
                <a:latin typeface="Arial"/>
                <a:cs typeface="Arial"/>
              </a:rPr>
              <a:t>Wind</a:t>
            </a:r>
            <a:r>
              <a:rPr lang="en-US" sz="1600" dirty="0">
                <a:latin typeface="Arial"/>
                <a:cs typeface="Arial"/>
              </a:rPr>
              <a:t>-induced surface wave could result in non-negligible redistribution of </a:t>
            </a:r>
            <a:r>
              <a:rPr lang="en-US" sz="1600" dirty="0">
                <a:solidFill>
                  <a:srgbClr val="3366FF"/>
                </a:solidFill>
                <a:latin typeface="Arial"/>
                <a:cs typeface="Arial"/>
              </a:rPr>
              <a:t>phytoplankton and zooplankton </a:t>
            </a:r>
            <a:r>
              <a:rPr lang="en-US" sz="1600" dirty="0">
                <a:latin typeface="Arial"/>
                <a:cs typeface="Arial"/>
              </a:rPr>
              <a:t>on relatively small time scales, especially during episodes of high wind/wave energy and wind/wave direction shift. </a:t>
            </a:r>
            <a:endParaRPr lang="en-US" sz="1600" dirty="0" smtClean="0">
              <a:latin typeface="Arial"/>
              <a:cs typeface="Arial"/>
            </a:endParaRPr>
          </a:p>
        </p:txBody>
      </p:sp>
      <p:sp>
        <p:nvSpPr>
          <p:cNvPr id="7" name="Rectangle 6"/>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646653" y="610713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52646" y="540612"/>
            <a:ext cx="8404768" cy="523220"/>
          </a:xfrm>
          <a:prstGeom prst="rect">
            <a:avLst/>
          </a:prstGeom>
          <a:noFill/>
        </p:spPr>
        <p:txBody>
          <a:bodyPr wrap="square" rtlCol="0">
            <a:spAutoFit/>
          </a:bodyPr>
          <a:lstStyle/>
          <a:p>
            <a:r>
              <a:rPr lang="en-US" sz="2800" dirty="0" smtClean="0">
                <a:latin typeface="Charcoal CY"/>
                <a:cs typeface="Charcoal CY"/>
              </a:rPr>
              <a:t>5. Conclusions</a:t>
            </a:r>
            <a:endParaRPr lang="en-US" sz="2000" dirty="0">
              <a:latin typeface="Charcoal CY"/>
              <a:cs typeface="Charcoal CY"/>
            </a:endParaRPr>
          </a:p>
        </p:txBody>
      </p:sp>
    </p:spTree>
    <p:extLst>
      <p:ext uri="{BB962C8B-B14F-4D97-AF65-F5344CB8AC3E}">
        <p14:creationId xmlns:p14="http://schemas.microsoft.com/office/powerpoint/2010/main" val="124222092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3802941"/>
            <a:ext cx="457593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75936" y="3802941"/>
            <a:ext cx="4568065"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985288" y="2526492"/>
            <a:ext cx="3173427" cy="923330"/>
          </a:xfrm>
          <a:prstGeom prst="rect">
            <a:avLst/>
          </a:prstGeom>
          <a:noFill/>
        </p:spPr>
        <p:txBody>
          <a:bodyPr wrap="none" lIns="91440" tIns="45720" rIns="91440" bIns="45720">
            <a:spAutoFit/>
          </a:bodyPr>
          <a:lstStyle/>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Thank you</a:t>
            </a:r>
            <a:endPar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147453792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36565" y="4409038"/>
            <a:ext cx="4998280" cy="1015663"/>
          </a:xfrm>
          <a:prstGeom prst="rect">
            <a:avLst/>
          </a:prstGeom>
          <a:noFill/>
        </p:spPr>
        <p:txBody>
          <a:bodyPr wrap="square" rtlCol="0">
            <a:spAutoFit/>
          </a:bodyPr>
          <a:lstStyle/>
          <a:p>
            <a:r>
              <a:rPr lang="en-US" sz="1200" b="1" dirty="0" smtClean="0">
                <a:latin typeface="Arial"/>
                <a:cs typeface="Arial"/>
              </a:rPr>
              <a:t>Isabel</a:t>
            </a:r>
            <a:r>
              <a:rPr lang="zh-CN" altLang="en-US" sz="1200" b="1" dirty="0" smtClean="0">
                <a:latin typeface="Arial"/>
                <a:cs typeface="Arial"/>
              </a:rPr>
              <a:t> </a:t>
            </a:r>
            <a:r>
              <a:rPr lang="en-US" altLang="zh-CN" sz="1200" b="1" dirty="0" smtClean="0">
                <a:latin typeface="Arial"/>
                <a:cs typeface="Arial"/>
              </a:rPr>
              <a:t>track</a:t>
            </a:r>
            <a:r>
              <a:rPr lang="zh-CN" altLang="en-US" sz="1200" b="1" dirty="0" smtClean="0">
                <a:latin typeface="Arial"/>
                <a:cs typeface="Arial"/>
              </a:rPr>
              <a:t> </a:t>
            </a:r>
            <a:r>
              <a:rPr lang="en-US" altLang="zh-CN" sz="1200" dirty="0" smtClean="0">
                <a:latin typeface="Arial"/>
                <a:cs typeface="Arial"/>
              </a:rPr>
              <a:t>showing</a:t>
            </a:r>
            <a:r>
              <a:rPr lang="zh-CN" altLang="en-US" sz="1200" dirty="0" smtClean="0">
                <a:latin typeface="Arial"/>
                <a:cs typeface="Arial"/>
              </a:rPr>
              <a:t> </a:t>
            </a:r>
            <a:r>
              <a:rPr lang="en-US" altLang="zh-CN" sz="1200" dirty="0" smtClean="0">
                <a:latin typeface="Arial"/>
                <a:cs typeface="Arial"/>
              </a:rPr>
              <a:t>locations</a:t>
            </a:r>
            <a:r>
              <a:rPr lang="zh-CN" altLang="en-US" sz="1200" dirty="0" smtClean="0">
                <a:latin typeface="Arial"/>
                <a:cs typeface="Arial"/>
              </a:rPr>
              <a:t> </a:t>
            </a:r>
            <a:r>
              <a:rPr lang="en-US" altLang="zh-CN" sz="1200" dirty="0" smtClean="0">
                <a:latin typeface="Arial"/>
                <a:cs typeface="Arial"/>
              </a:rPr>
              <a:t>of</a:t>
            </a:r>
            <a:r>
              <a:rPr lang="zh-CN" altLang="en-US" sz="1200" dirty="0" smtClean="0">
                <a:latin typeface="Arial"/>
                <a:cs typeface="Arial"/>
              </a:rPr>
              <a:t> </a:t>
            </a:r>
            <a:r>
              <a:rPr lang="en-US" altLang="zh-CN" sz="1200" dirty="0" smtClean="0">
                <a:latin typeface="Arial"/>
                <a:cs typeface="Arial"/>
              </a:rPr>
              <a:t>measured</a:t>
            </a:r>
            <a:r>
              <a:rPr lang="zh-CN" altLang="en-US" sz="1200" dirty="0" smtClean="0">
                <a:latin typeface="Arial"/>
                <a:cs typeface="Arial"/>
              </a:rPr>
              <a:t> </a:t>
            </a:r>
            <a:r>
              <a:rPr lang="en-US" altLang="zh-CN" sz="1200" dirty="0" smtClean="0">
                <a:latin typeface="Arial"/>
                <a:cs typeface="Arial"/>
              </a:rPr>
              <a:t>data</a:t>
            </a:r>
            <a:r>
              <a:rPr lang="zh-CN" altLang="en-US" sz="1200" dirty="0" smtClean="0">
                <a:latin typeface="Arial"/>
                <a:cs typeface="Arial"/>
              </a:rPr>
              <a:t> </a:t>
            </a:r>
            <a:r>
              <a:rPr lang="en-US" altLang="zh-CN" sz="1200" dirty="0" smtClean="0">
                <a:latin typeface="Arial"/>
                <a:cs typeface="Arial"/>
              </a:rPr>
              <a:t>and</a:t>
            </a:r>
            <a:r>
              <a:rPr lang="zh-CN" altLang="en-US" sz="1200" dirty="0" smtClean="0">
                <a:latin typeface="Arial"/>
                <a:cs typeface="Arial"/>
              </a:rPr>
              <a:t> </a:t>
            </a:r>
            <a:r>
              <a:rPr lang="en-US" altLang="zh-CN" sz="1200" dirty="0" smtClean="0">
                <a:latin typeface="Arial"/>
                <a:cs typeface="Arial"/>
              </a:rPr>
              <a:t>definition</a:t>
            </a:r>
            <a:r>
              <a:rPr lang="zh-CN" altLang="en-US" sz="1200" dirty="0" smtClean="0">
                <a:latin typeface="Arial"/>
                <a:cs typeface="Arial"/>
              </a:rPr>
              <a:t> </a:t>
            </a:r>
            <a:r>
              <a:rPr lang="en-US" altLang="zh-CN" sz="1200" dirty="0" smtClean="0">
                <a:latin typeface="Arial"/>
                <a:cs typeface="Arial"/>
              </a:rPr>
              <a:t>of</a:t>
            </a:r>
            <a:r>
              <a:rPr lang="zh-CN" altLang="en-US" sz="1200" dirty="0" smtClean="0">
                <a:latin typeface="Arial"/>
                <a:cs typeface="Arial"/>
              </a:rPr>
              <a:t> </a:t>
            </a:r>
            <a:r>
              <a:rPr lang="en-US" altLang="zh-CN" sz="1200" b="1" dirty="0" smtClean="0">
                <a:latin typeface="Arial"/>
                <a:cs typeface="Arial"/>
              </a:rPr>
              <a:t>Chesapeake</a:t>
            </a:r>
            <a:r>
              <a:rPr lang="zh-CN" altLang="en-US" sz="1200" b="1" dirty="0" smtClean="0">
                <a:latin typeface="Arial"/>
                <a:cs typeface="Arial"/>
              </a:rPr>
              <a:t> </a:t>
            </a:r>
            <a:r>
              <a:rPr lang="en-US" altLang="zh-CN" sz="1200" b="1" dirty="0" smtClean="0">
                <a:latin typeface="Arial"/>
                <a:cs typeface="Arial"/>
              </a:rPr>
              <a:t>Bay</a:t>
            </a:r>
            <a:r>
              <a:rPr lang="zh-CN" altLang="en-US" sz="1200" dirty="0" smtClean="0">
                <a:latin typeface="Arial"/>
                <a:cs typeface="Arial"/>
              </a:rPr>
              <a:t> </a:t>
            </a:r>
            <a:r>
              <a:rPr lang="en-US" altLang="zh-CN" sz="1200" dirty="0" smtClean="0">
                <a:latin typeface="Arial"/>
                <a:cs typeface="Arial"/>
              </a:rPr>
              <a:t>major</a:t>
            </a:r>
            <a:r>
              <a:rPr lang="zh-CN" altLang="en-US" sz="1200" dirty="0" smtClean="0">
                <a:latin typeface="Arial"/>
                <a:cs typeface="Arial"/>
              </a:rPr>
              <a:t> </a:t>
            </a:r>
            <a:r>
              <a:rPr lang="en-US" altLang="zh-CN" sz="1200" dirty="0" smtClean="0">
                <a:latin typeface="Arial"/>
                <a:cs typeface="Arial"/>
              </a:rPr>
              <a:t>axis</a:t>
            </a:r>
            <a:r>
              <a:rPr lang="zh-CN" altLang="en-US" sz="1200" dirty="0" smtClean="0">
                <a:latin typeface="Arial"/>
                <a:cs typeface="Arial"/>
              </a:rPr>
              <a:t> </a:t>
            </a:r>
            <a:r>
              <a:rPr lang="en-US" altLang="zh-CN" sz="1200" dirty="0" smtClean="0">
                <a:latin typeface="Arial"/>
                <a:cs typeface="Arial"/>
              </a:rPr>
              <a:t>(left</a:t>
            </a:r>
            <a:r>
              <a:rPr lang="zh-CN" altLang="en-US" sz="1200" dirty="0" smtClean="0">
                <a:latin typeface="Arial"/>
                <a:cs typeface="Arial"/>
              </a:rPr>
              <a:t> </a:t>
            </a:r>
            <a:r>
              <a:rPr lang="en-US" altLang="zh-CN" sz="1200" dirty="0" smtClean="0">
                <a:latin typeface="Arial"/>
                <a:cs typeface="Arial"/>
              </a:rPr>
              <a:t>panel).</a:t>
            </a:r>
          </a:p>
          <a:p>
            <a:endParaRPr lang="en-US" sz="1200" dirty="0">
              <a:latin typeface="Arial"/>
              <a:cs typeface="Arial"/>
            </a:endParaRPr>
          </a:p>
          <a:p>
            <a:r>
              <a:rPr lang="en-US" sz="1200" dirty="0" smtClean="0">
                <a:latin typeface="Arial"/>
                <a:cs typeface="Arial"/>
              </a:rPr>
              <a:t>Measured</a:t>
            </a:r>
            <a:r>
              <a:rPr lang="zh-CN" altLang="en-US" sz="1200" dirty="0" smtClean="0">
                <a:latin typeface="Arial"/>
                <a:cs typeface="Arial"/>
              </a:rPr>
              <a:t> </a:t>
            </a:r>
            <a:r>
              <a:rPr lang="en-US" altLang="zh-CN" sz="1200" dirty="0" smtClean="0">
                <a:latin typeface="Arial"/>
                <a:cs typeface="Arial"/>
              </a:rPr>
              <a:t>and</a:t>
            </a:r>
            <a:r>
              <a:rPr lang="zh-CN" altLang="en-US" sz="1200" dirty="0" smtClean="0">
                <a:latin typeface="Arial"/>
                <a:cs typeface="Arial"/>
              </a:rPr>
              <a:t> </a:t>
            </a:r>
            <a:r>
              <a:rPr lang="en-US" altLang="zh-CN" sz="1200" dirty="0" smtClean="0">
                <a:latin typeface="Arial"/>
                <a:cs typeface="Arial"/>
              </a:rPr>
              <a:t>simulated</a:t>
            </a:r>
            <a:r>
              <a:rPr lang="zh-CN" altLang="en-US" sz="1200" dirty="0" smtClean="0">
                <a:latin typeface="Arial"/>
                <a:cs typeface="Arial"/>
              </a:rPr>
              <a:t> </a:t>
            </a:r>
            <a:r>
              <a:rPr lang="en-US" altLang="zh-CN" sz="1200" dirty="0" smtClean="0">
                <a:latin typeface="Arial"/>
                <a:cs typeface="Arial"/>
              </a:rPr>
              <a:t>water</a:t>
            </a:r>
            <a:r>
              <a:rPr lang="zh-CN" altLang="en-US" sz="1200" dirty="0" smtClean="0">
                <a:latin typeface="Arial"/>
                <a:cs typeface="Arial"/>
              </a:rPr>
              <a:t> </a:t>
            </a:r>
            <a:r>
              <a:rPr lang="en-US" altLang="zh-CN" sz="1200" dirty="0" smtClean="0">
                <a:latin typeface="Arial"/>
                <a:cs typeface="Arial"/>
              </a:rPr>
              <a:t>levels</a:t>
            </a:r>
            <a:r>
              <a:rPr lang="zh-CN" altLang="en-US" sz="1200" dirty="0" smtClean="0">
                <a:latin typeface="Arial"/>
                <a:cs typeface="Arial"/>
              </a:rPr>
              <a:t> </a:t>
            </a:r>
            <a:r>
              <a:rPr lang="en-US" altLang="zh-CN" sz="1200" dirty="0" smtClean="0">
                <a:latin typeface="Arial"/>
                <a:cs typeface="Arial"/>
              </a:rPr>
              <a:t>at</a:t>
            </a:r>
            <a:r>
              <a:rPr lang="zh-CN" altLang="en-US" sz="1200" dirty="0" smtClean="0">
                <a:latin typeface="Arial"/>
                <a:cs typeface="Arial"/>
              </a:rPr>
              <a:t> </a:t>
            </a:r>
            <a:r>
              <a:rPr lang="en-US" altLang="zh-CN" sz="1200" dirty="0" smtClean="0">
                <a:solidFill>
                  <a:srgbClr val="3366FF"/>
                </a:solidFill>
                <a:latin typeface="Arial"/>
                <a:cs typeface="Arial"/>
              </a:rPr>
              <a:t>Duck</a:t>
            </a:r>
            <a:r>
              <a:rPr lang="zh-CN" altLang="en-US" sz="1200" dirty="0" smtClean="0">
                <a:solidFill>
                  <a:srgbClr val="3366FF"/>
                </a:solidFill>
                <a:latin typeface="Arial"/>
                <a:cs typeface="Arial"/>
              </a:rPr>
              <a:t> </a:t>
            </a:r>
            <a:r>
              <a:rPr lang="en-US" altLang="zh-CN" sz="1200" dirty="0" smtClean="0">
                <a:solidFill>
                  <a:srgbClr val="3366FF"/>
                </a:solidFill>
                <a:latin typeface="Arial"/>
                <a:cs typeface="Arial"/>
              </a:rPr>
              <a:t>Pier</a:t>
            </a:r>
            <a:r>
              <a:rPr lang="zh-CN" altLang="en-US" sz="1200" dirty="0" smtClean="0">
                <a:solidFill>
                  <a:srgbClr val="3366FF"/>
                </a:solidFill>
                <a:latin typeface="Arial"/>
                <a:cs typeface="Arial"/>
              </a:rPr>
              <a:t> </a:t>
            </a:r>
            <a:r>
              <a:rPr lang="en-US" altLang="zh-CN" sz="1200" dirty="0" smtClean="0">
                <a:latin typeface="Arial"/>
                <a:cs typeface="Arial"/>
              </a:rPr>
              <a:t>and</a:t>
            </a:r>
            <a:r>
              <a:rPr lang="zh-CN" altLang="en-US" sz="1200" dirty="0" smtClean="0">
                <a:latin typeface="Arial"/>
                <a:cs typeface="Arial"/>
              </a:rPr>
              <a:t> </a:t>
            </a:r>
            <a:r>
              <a:rPr lang="en-US" altLang="zh-CN" sz="1200" dirty="0" smtClean="0">
                <a:solidFill>
                  <a:srgbClr val="3366FF"/>
                </a:solidFill>
                <a:latin typeface="Arial"/>
                <a:cs typeface="Arial"/>
              </a:rPr>
              <a:t>Chesapeake</a:t>
            </a:r>
            <a:r>
              <a:rPr lang="zh-CN" altLang="en-US" sz="1200" dirty="0" smtClean="0">
                <a:solidFill>
                  <a:srgbClr val="3366FF"/>
                </a:solidFill>
                <a:latin typeface="Arial"/>
                <a:cs typeface="Arial"/>
              </a:rPr>
              <a:t> </a:t>
            </a:r>
            <a:r>
              <a:rPr lang="en-US" altLang="zh-CN" sz="1200" dirty="0" smtClean="0">
                <a:solidFill>
                  <a:srgbClr val="3366FF"/>
                </a:solidFill>
                <a:latin typeface="Arial"/>
                <a:cs typeface="Arial"/>
              </a:rPr>
              <a:t>Bay</a:t>
            </a:r>
            <a:r>
              <a:rPr lang="zh-CN" altLang="en-US" sz="1200" dirty="0" smtClean="0">
                <a:solidFill>
                  <a:srgbClr val="3366FF"/>
                </a:solidFill>
                <a:latin typeface="Arial"/>
                <a:cs typeface="Arial"/>
              </a:rPr>
              <a:t> </a:t>
            </a:r>
            <a:r>
              <a:rPr lang="en-US" altLang="zh-CN" sz="1200" dirty="0" smtClean="0">
                <a:solidFill>
                  <a:srgbClr val="3366FF"/>
                </a:solidFill>
                <a:latin typeface="Arial"/>
                <a:cs typeface="Arial"/>
              </a:rPr>
              <a:t>Bridge</a:t>
            </a:r>
            <a:endParaRPr lang="en-US" sz="1200" dirty="0">
              <a:solidFill>
                <a:srgbClr val="3366FF"/>
              </a:solidFill>
              <a:latin typeface="Arial"/>
              <a:cs typeface="Arial"/>
            </a:endParaRPr>
          </a:p>
        </p:txBody>
      </p:sp>
      <p:sp>
        <p:nvSpPr>
          <p:cNvPr id="6" name="TextBox 5"/>
          <p:cNvSpPr txBox="1"/>
          <p:nvPr/>
        </p:nvSpPr>
        <p:spPr>
          <a:xfrm>
            <a:off x="4666489" y="520408"/>
            <a:ext cx="4291663" cy="646331"/>
          </a:xfrm>
          <a:prstGeom prst="rect">
            <a:avLst/>
          </a:prstGeom>
          <a:noFill/>
        </p:spPr>
        <p:txBody>
          <a:bodyPr wrap="square" rtlCol="0">
            <a:spAutoFit/>
          </a:bodyPr>
          <a:lstStyle/>
          <a:p>
            <a:pPr algn="r"/>
            <a:r>
              <a:rPr lang="en-US" b="1" dirty="0" smtClean="0">
                <a:latin typeface="Times New Roman"/>
                <a:cs typeface="Times New Roman"/>
              </a:rPr>
              <a:t>Previous studies in large</a:t>
            </a:r>
            <a:r>
              <a:rPr lang="zh-CN" altLang="en-US" b="1" dirty="0" smtClean="0">
                <a:latin typeface="Times New Roman"/>
                <a:cs typeface="Times New Roman"/>
              </a:rPr>
              <a:t> </a:t>
            </a:r>
            <a:r>
              <a:rPr lang="en-US" altLang="zh-CN" b="1" dirty="0" smtClean="0">
                <a:latin typeface="Times New Roman"/>
                <a:cs typeface="Times New Roman"/>
              </a:rPr>
              <a:t>bays</a:t>
            </a:r>
          </a:p>
          <a:p>
            <a:pPr algn="r"/>
            <a:r>
              <a:rPr lang="zh-CN" altLang="zh-CN" b="1" dirty="0" smtClean="0">
                <a:latin typeface="Times New Roman"/>
                <a:cs typeface="Times New Roman"/>
              </a:rPr>
              <a:t>(</a:t>
            </a:r>
            <a:r>
              <a:rPr lang="en-US" altLang="zh-CN" b="1" dirty="0" smtClean="0">
                <a:latin typeface="Times New Roman"/>
                <a:cs typeface="Times New Roman"/>
              </a:rPr>
              <a:t>Chesapeake</a:t>
            </a:r>
            <a:r>
              <a:rPr lang="zh-CN" altLang="en-US" b="1" dirty="0" smtClean="0">
                <a:latin typeface="Times New Roman"/>
                <a:cs typeface="Times New Roman"/>
              </a:rPr>
              <a:t> </a:t>
            </a:r>
            <a:r>
              <a:rPr lang="en-US" altLang="zh-CN" b="1" dirty="0" smtClean="0">
                <a:latin typeface="Times New Roman"/>
                <a:cs typeface="Times New Roman"/>
              </a:rPr>
              <a:t>Bay)</a:t>
            </a:r>
            <a:endParaRPr lang="en-US" b="1" dirty="0">
              <a:latin typeface="Times New Roman"/>
              <a:cs typeface="Times New Roman"/>
            </a:endParaRPr>
          </a:p>
        </p:txBody>
      </p:sp>
      <p:sp>
        <p:nvSpPr>
          <p:cNvPr id="7" name="TextBox 6"/>
          <p:cNvSpPr txBox="1"/>
          <p:nvPr/>
        </p:nvSpPr>
        <p:spPr>
          <a:xfrm>
            <a:off x="431767" y="5497328"/>
            <a:ext cx="8469443" cy="646331"/>
          </a:xfrm>
          <a:prstGeom prst="rect">
            <a:avLst/>
          </a:prstGeom>
          <a:noFill/>
        </p:spPr>
        <p:txBody>
          <a:bodyPr wrap="square" rtlCol="0">
            <a:spAutoFit/>
          </a:bodyPr>
          <a:lstStyle/>
          <a:p>
            <a:pPr marL="285750" indent="-285750">
              <a:buFont typeface="Wingdings" charset="2"/>
              <a:buChar char="ü"/>
            </a:pPr>
            <a:r>
              <a:rPr lang="en-US" dirty="0" smtClean="0">
                <a:latin typeface="Arial"/>
                <a:cs typeface="Arial"/>
              </a:rPr>
              <a:t>The</a:t>
            </a:r>
            <a:r>
              <a:rPr lang="zh-CN" altLang="en-US" dirty="0" smtClean="0">
                <a:latin typeface="Arial"/>
                <a:cs typeface="Arial"/>
              </a:rPr>
              <a:t> </a:t>
            </a:r>
            <a:r>
              <a:rPr lang="en-US" altLang="zh-CN" dirty="0" smtClean="0">
                <a:latin typeface="Arial"/>
                <a:cs typeface="Arial"/>
              </a:rPr>
              <a:t>wave</a:t>
            </a:r>
            <a:r>
              <a:rPr lang="zh-CN" altLang="en-US" dirty="0" smtClean="0">
                <a:latin typeface="Arial"/>
                <a:cs typeface="Arial"/>
              </a:rPr>
              <a:t> </a:t>
            </a:r>
            <a:r>
              <a:rPr lang="en-US" altLang="zh-CN" dirty="0" smtClean="0">
                <a:latin typeface="Arial"/>
                <a:cs typeface="Arial"/>
              </a:rPr>
              <a:t>effects</a:t>
            </a:r>
            <a:r>
              <a:rPr lang="zh-CN" altLang="en-US" dirty="0" smtClean="0">
                <a:latin typeface="Arial"/>
                <a:cs typeface="Arial"/>
              </a:rPr>
              <a:t> </a:t>
            </a:r>
            <a:r>
              <a:rPr lang="en-US" altLang="zh-CN" dirty="0" smtClean="0">
                <a:latin typeface="Arial"/>
                <a:cs typeface="Arial"/>
              </a:rPr>
              <a:t>contribute</a:t>
            </a:r>
            <a:r>
              <a:rPr lang="zh-CN" altLang="en-US" dirty="0" smtClean="0">
                <a:latin typeface="Arial"/>
                <a:cs typeface="Arial"/>
              </a:rPr>
              <a:t> </a:t>
            </a:r>
            <a:r>
              <a:rPr lang="en-US" altLang="zh-CN" dirty="0" smtClean="0">
                <a:latin typeface="Arial"/>
                <a:cs typeface="Arial"/>
              </a:rPr>
              <a:t>significantly</a:t>
            </a:r>
            <a:r>
              <a:rPr lang="zh-CN" altLang="en-US" dirty="0" smtClean="0">
                <a:latin typeface="Arial"/>
                <a:cs typeface="Arial"/>
              </a:rPr>
              <a:t> </a:t>
            </a:r>
            <a:r>
              <a:rPr lang="en-US" altLang="zh-CN" dirty="0" smtClean="0">
                <a:latin typeface="Arial"/>
                <a:cs typeface="Arial"/>
              </a:rPr>
              <a:t>for</a:t>
            </a:r>
            <a:r>
              <a:rPr lang="zh-CN" altLang="en-US" dirty="0" smtClean="0">
                <a:latin typeface="Arial"/>
                <a:cs typeface="Arial"/>
              </a:rPr>
              <a:t> </a:t>
            </a:r>
            <a:r>
              <a:rPr lang="en-US" altLang="zh-CN" dirty="0" smtClean="0">
                <a:latin typeface="Arial"/>
                <a:cs typeface="Arial"/>
              </a:rPr>
              <a:t>the</a:t>
            </a:r>
            <a:r>
              <a:rPr lang="zh-CN" altLang="en-US" dirty="0" smtClean="0">
                <a:latin typeface="Arial"/>
                <a:cs typeface="Arial"/>
              </a:rPr>
              <a:t> </a:t>
            </a:r>
            <a:r>
              <a:rPr lang="en-US" altLang="zh-CN" dirty="0" smtClean="0">
                <a:latin typeface="Arial"/>
                <a:cs typeface="Arial"/>
              </a:rPr>
              <a:t>surge</a:t>
            </a:r>
            <a:r>
              <a:rPr lang="zh-CN" altLang="en-US" dirty="0" smtClean="0">
                <a:latin typeface="Arial"/>
                <a:cs typeface="Arial"/>
              </a:rPr>
              <a:t> </a:t>
            </a:r>
            <a:r>
              <a:rPr lang="en-US" altLang="zh-CN" dirty="0" smtClean="0">
                <a:latin typeface="Arial"/>
                <a:cs typeface="Arial"/>
              </a:rPr>
              <a:t>level.</a:t>
            </a:r>
            <a:r>
              <a:rPr lang="zh-CN" altLang="en-US" dirty="0" smtClean="0">
                <a:latin typeface="Arial"/>
                <a:cs typeface="Arial"/>
              </a:rPr>
              <a:t> </a:t>
            </a:r>
            <a:r>
              <a:rPr lang="en-US" altLang="zh-CN" dirty="0" smtClean="0">
                <a:solidFill>
                  <a:srgbClr val="3366FF"/>
                </a:solidFill>
                <a:latin typeface="Arial"/>
                <a:cs typeface="Arial"/>
              </a:rPr>
              <a:t>Without</a:t>
            </a:r>
            <a:r>
              <a:rPr lang="zh-CN" altLang="en-US" dirty="0" smtClean="0">
                <a:solidFill>
                  <a:srgbClr val="3366FF"/>
                </a:solidFill>
                <a:latin typeface="Arial"/>
                <a:cs typeface="Arial"/>
              </a:rPr>
              <a:t> </a:t>
            </a:r>
            <a:r>
              <a:rPr lang="en-US" altLang="zh-CN" dirty="0" smtClean="0">
                <a:latin typeface="Arial"/>
                <a:cs typeface="Arial"/>
              </a:rPr>
              <a:t>considering</a:t>
            </a:r>
            <a:r>
              <a:rPr lang="zh-CN" altLang="en-US" dirty="0" smtClean="0">
                <a:latin typeface="Arial"/>
                <a:cs typeface="Arial"/>
              </a:rPr>
              <a:t> </a:t>
            </a:r>
            <a:r>
              <a:rPr lang="en-US" altLang="zh-CN" dirty="0" smtClean="0">
                <a:latin typeface="Arial"/>
                <a:cs typeface="Arial"/>
              </a:rPr>
              <a:t>the</a:t>
            </a:r>
            <a:r>
              <a:rPr lang="zh-CN" altLang="en-US" dirty="0" smtClean="0">
                <a:latin typeface="Arial"/>
                <a:cs typeface="Arial"/>
              </a:rPr>
              <a:t> </a:t>
            </a:r>
            <a:r>
              <a:rPr lang="en-US" altLang="zh-CN" dirty="0" smtClean="0">
                <a:solidFill>
                  <a:srgbClr val="3366FF"/>
                </a:solidFill>
                <a:latin typeface="Arial"/>
                <a:cs typeface="Arial"/>
              </a:rPr>
              <a:t>wave</a:t>
            </a:r>
            <a:r>
              <a:rPr lang="zh-CN" altLang="en-US" dirty="0" smtClean="0">
                <a:solidFill>
                  <a:srgbClr val="3366FF"/>
                </a:solidFill>
                <a:latin typeface="Arial"/>
                <a:cs typeface="Arial"/>
              </a:rPr>
              <a:t> </a:t>
            </a:r>
            <a:r>
              <a:rPr lang="en-US" altLang="zh-CN" dirty="0" smtClean="0">
                <a:solidFill>
                  <a:srgbClr val="3366FF"/>
                </a:solidFill>
                <a:latin typeface="Arial"/>
                <a:cs typeface="Arial"/>
              </a:rPr>
              <a:t>effects</a:t>
            </a:r>
            <a:r>
              <a:rPr lang="en-US" altLang="zh-CN" dirty="0" smtClean="0">
                <a:latin typeface="Arial"/>
                <a:cs typeface="Arial"/>
              </a:rPr>
              <a:t>,</a:t>
            </a:r>
            <a:r>
              <a:rPr lang="zh-CN" altLang="en-US" dirty="0" smtClean="0">
                <a:latin typeface="Arial"/>
                <a:cs typeface="Arial"/>
              </a:rPr>
              <a:t> </a:t>
            </a:r>
            <a:r>
              <a:rPr lang="en-US" altLang="zh-CN" dirty="0" smtClean="0">
                <a:latin typeface="Arial"/>
                <a:cs typeface="Arial"/>
              </a:rPr>
              <a:t>the</a:t>
            </a:r>
            <a:r>
              <a:rPr lang="zh-CN" altLang="en-US" dirty="0" smtClean="0">
                <a:latin typeface="Arial"/>
                <a:cs typeface="Arial"/>
              </a:rPr>
              <a:t> </a:t>
            </a:r>
            <a:r>
              <a:rPr lang="en-US" altLang="zh-CN" dirty="0" smtClean="0">
                <a:solidFill>
                  <a:srgbClr val="3366FF"/>
                </a:solidFill>
                <a:latin typeface="Arial"/>
                <a:cs typeface="Arial"/>
              </a:rPr>
              <a:t>surge</a:t>
            </a:r>
            <a:r>
              <a:rPr lang="zh-CN" altLang="en-US" dirty="0" smtClean="0">
                <a:solidFill>
                  <a:srgbClr val="3366FF"/>
                </a:solidFill>
                <a:latin typeface="Arial"/>
                <a:cs typeface="Arial"/>
              </a:rPr>
              <a:t> </a:t>
            </a:r>
            <a:r>
              <a:rPr lang="en-US" altLang="zh-CN" dirty="0" smtClean="0">
                <a:solidFill>
                  <a:srgbClr val="3366FF"/>
                </a:solidFill>
                <a:latin typeface="Arial"/>
                <a:cs typeface="Arial"/>
              </a:rPr>
              <a:t>level</a:t>
            </a:r>
            <a:r>
              <a:rPr lang="zh-CN" altLang="en-US" dirty="0" smtClean="0">
                <a:solidFill>
                  <a:srgbClr val="3366FF"/>
                </a:solidFill>
                <a:latin typeface="Arial"/>
                <a:cs typeface="Arial"/>
              </a:rPr>
              <a:t> </a:t>
            </a:r>
            <a:r>
              <a:rPr lang="en-US" altLang="zh-CN" dirty="0" smtClean="0">
                <a:latin typeface="Arial"/>
                <a:cs typeface="Arial"/>
              </a:rPr>
              <a:t>was</a:t>
            </a:r>
            <a:r>
              <a:rPr lang="zh-CN" altLang="en-US" dirty="0" smtClean="0">
                <a:latin typeface="Arial"/>
                <a:cs typeface="Arial"/>
              </a:rPr>
              <a:t> </a:t>
            </a:r>
            <a:r>
              <a:rPr lang="en-US" altLang="zh-CN" dirty="0" smtClean="0">
                <a:solidFill>
                  <a:srgbClr val="3366FF"/>
                </a:solidFill>
                <a:latin typeface="Arial"/>
                <a:cs typeface="Arial"/>
              </a:rPr>
              <a:t>highly</a:t>
            </a:r>
            <a:r>
              <a:rPr lang="zh-CN" altLang="en-US" dirty="0" smtClean="0">
                <a:solidFill>
                  <a:srgbClr val="3366FF"/>
                </a:solidFill>
                <a:latin typeface="Arial"/>
                <a:cs typeface="Arial"/>
              </a:rPr>
              <a:t> </a:t>
            </a:r>
            <a:r>
              <a:rPr lang="en-US" altLang="zh-CN" dirty="0" smtClean="0">
                <a:solidFill>
                  <a:srgbClr val="3366FF"/>
                </a:solidFill>
                <a:latin typeface="Arial"/>
                <a:cs typeface="Arial"/>
              </a:rPr>
              <a:t>underestimated</a:t>
            </a:r>
            <a:r>
              <a:rPr lang="en-US" dirty="0" smtClean="0">
                <a:latin typeface="Arial"/>
                <a:cs typeface="Arial"/>
              </a:rPr>
              <a:t>. </a:t>
            </a:r>
            <a:endParaRPr lang="en-US" dirty="0">
              <a:latin typeface="Arial"/>
              <a:cs typeface="Arial"/>
            </a:endParaRPr>
          </a:p>
        </p:txBody>
      </p:sp>
      <p:sp>
        <p:nvSpPr>
          <p:cNvPr id="12" name="TextBox 11"/>
          <p:cNvSpPr txBox="1"/>
          <p:nvPr/>
        </p:nvSpPr>
        <p:spPr>
          <a:xfrm>
            <a:off x="652646" y="540612"/>
            <a:ext cx="4013843" cy="523220"/>
          </a:xfrm>
          <a:prstGeom prst="rect">
            <a:avLst/>
          </a:prstGeom>
          <a:noFill/>
        </p:spPr>
        <p:txBody>
          <a:bodyPr wrap="square" rtlCol="0">
            <a:spAutoFit/>
          </a:bodyPr>
          <a:lstStyle/>
          <a:p>
            <a:r>
              <a:rPr lang="en-US" sz="2800" dirty="0" smtClean="0">
                <a:latin typeface="Charcoal CY"/>
                <a:cs typeface="Charcoal CY"/>
              </a:rPr>
              <a:t>1. Introduction</a:t>
            </a:r>
            <a:endParaRPr lang="en-US" sz="2800" dirty="0">
              <a:latin typeface="Charcoal CY"/>
              <a:cs typeface="Charcoal CY"/>
            </a:endParaRPr>
          </a:p>
        </p:txBody>
      </p:sp>
      <p:sp>
        <p:nvSpPr>
          <p:cNvPr id="13" name="Rectangle 12"/>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7346686" y="1142334"/>
            <a:ext cx="1881276" cy="276999"/>
          </a:xfrm>
          <a:prstGeom prst="rect">
            <a:avLst/>
          </a:prstGeom>
          <a:noFill/>
        </p:spPr>
        <p:txBody>
          <a:bodyPr wrap="square" rtlCol="0">
            <a:spAutoFit/>
          </a:bodyPr>
          <a:lstStyle/>
          <a:p>
            <a:r>
              <a:rPr lang="en-US" sz="1200" dirty="0" smtClean="0">
                <a:latin typeface="Arial"/>
                <a:cs typeface="Arial"/>
              </a:rPr>
              <a:t>（Sheng</a:t>
            </a:r>
            <a:r>
              <a:rPr lang="zh-CN" altLang="en-US" sz="1200" dirty="0" smtClean="0">
                <a:latin typeface="Arial"/>
                <a:cs typeface="Arial"/>
              </a:rPr>
              <a:t> </a:t>
            </a:r>
            <a:r>
              <a:rPr lang="en-US" altLang="zh-CN" sz="1200" dirty="0" smtClean="0">
                <a:latin typeface="Arial"/>
                <a:cs typeface="Arial"/>
              </a:rPr>
              <a:t>and</a:t>
            </a:r>
            <a:r>
              <a:rPr lang="zh-CN" altLang="en-US" sz="1200" dirty="0" smtClean="0">
                <a:latin typeface="Arial"/>
                <a:cs typeface="Arial"/>
              </a:rPr>
              <a:t> </a:t>
            </a:r>
            <a:r>
              <a:rPr lang="en-US" altLang="zh-CN" sz="1200" dirty="0" smtClean="0">
                <a:latin typeface="Arial"/>
                <a:cs typeface="Arial"/>
              </a:rPr>
              <a:t>Liu,</a:t>
            </a:r>
            <a:r>
              <a:rPr lang="zh-CN" altLang="en-US" sz="1200" dirty="0" smtClean="0">
                <a:latin typeface="Arial"/>
                <a:cs typeface="Arial"/>
              </a:rPr>
              <a:t> </a:t>
            </a:r>
            <a:r>
              <a:rPr lang="en-US" altLang="zh-CN" sz="1200" dirty="0" smtClean="0">
                <a:latin typeface="Arial"/>
                <a:cs typeface="Arial"/>
              </a:rPr>
              <a:t>2011</a:t>
            </a:r>
            <a:r>
              <a:rPr lang="en-US" sz="1200" dirty="0" smtClean="0">
                <a:latin typeface="Arial"/>
                <a:cs typeface="Arial"/>
              </a:rPr>
              <a:t>)</a:t>
            </a:r>
            <a:endParaRPr lang="en-US" sz="1200" dirty="0">
              <a:latin typeface="Arial"/>
              <a:cs typeface="Arial"/>
            </a:endParaRPr>
          </a:p>
        </p:txBody>
      </p:sp>
      <p:sp>
        <p:nvSpPr>
          <p:cNvPr id="14" name="Rectangle 13"/>
          <p:cNvSpPr/>
          <p:nvPr/>
        </p:nvSpPr>
        <p:spPr>
          <a:xfrm>
            <a:off x="5646653" y="633897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Screen Shot 2014-09-21 at 9.17.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848" y="1419333"/>
            <a:ext cx="3111466" cy="4005368"/>
          </a:xfrm>
          <a:prstGeom prst="rect">
            <a:avLst/>
          </a:prstGeom>
        </p:spPr>
      </p:pic>
      <p:pic>
        <p:nvPicPr>
          <p:cNvPr id="9" name="Picture 8" descr="Screen Shot 2014-09-21 at 9.18.1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6565" y="1419332"/>
            <a:ext cx="5157764" cy="2862975"/>
          </a:xfrm>
          <a:prstGeom prst="rect">
            <a:avLst/>
          </a:prstGeom>
        </p:spPr>
      </p:pic>
    </p:spTree>
    <p:extLst>
      <p:ext uri="{BB962C8B-B14F-4D97-AF65-F5344CB8AC3E}">
        <p14:creationId xmlns:p14="http://schemas.microsoft.com/office/powerpoint/2010/main" val="395906434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7075" y="1418993"/>
            <a:ext cx="5675925" cy="2265869"/>
          </a:xfrm>
          <a:prstGeom prst="rect">
            <a:avLst/>
          </a:prstGeom>
          <a:noFill/>
        </p:spPr>
      </p:pic>
      <p:sp>
        <p:nvSpPr>
          <p:cNvPr id="5" name="TextBox 4"/>
          <p:cNvSpPr txBox="1"/>
          <p:nvPr/>
        </p:nvSpPr>
        <p:spPr>
          <a:xfrm>
            <a:off x="382810" y="3776744"/>
            <a:ext cx="8685802" cy="646331"/>
          </a:xfrm>
          <a:prstGeom prst="rect">
            <a:avLst/>
          </a:prstGeom>
          <a:noFill/>
        </p:spPr>
        <p:txBody>
          <a:bodyPr wrap="square" rtlCol="0">
            <a:spAutoFit/>
          </a:bodyPr>
          <a:lstStyle/>
          <a:p>
            <a:r>
              <a:rPr lang="en-US" sz="1200" dirty="0" smtClean="0">
                <a:latin typeface="Arial"/>
                <a:cs typeface="Arial"/>
              </a:rPr>
              <a:t>Difference of </a:t>
            </a:r>
            <a:r>
              <a:rPr lang="en-US" sz="1200" dirty="0" smtClean="0">
                <a:solidFill>
                  <a:srgbClr val="3366FF"/>
                </a:solidFill>
                <a:latin typeface="Arial"/>
                <a:cs typeface="Arial"/>
              </a:rPr>
              <a:t>significant wave height (</a:t>
            </a:r>
            <a:r>
              <a:rPr lang="en-US" sz="1200" dirty="0" err="1" smtClean="0">
                <a:solidFill>
                  <a:srgbClr val="3366FF"/>
                </a:solidFill>
                <a:latin typeface="Arial"/>
                <a:cs typeface="Arial"/>
              </a:rPr>
              <a:t>Hs</a:t>
            </a:r>
            <a:r>
              <a:rPr lang="en-US" sz="1200" dirty="0" smtClean="0">
                <a:solidFill>
                  <a:srgbClr val="3366FF"/>
                </a:solidFill>
                <a:latin typeface="Arial"/>
                <a:cs typeface="Arial"/>
              </a:rPr>
              <a:t>) (left)</a:t>
            </a:r>
            <a:r>
              <a:rPr lang="en-US" sz="1200" dirty="0" smtClean="0">
                <a:latin typeface="Arial"/>
                <a:cs typeface="Arial"/>
              </a:rPr>
              <a:t>, and </a:t>
            </a:r>
            <a:r>
              <a:rPr lang="en-US" sz="1200" dirty="0" smtClean="0">
                <a:solidFill>
                  <a:srgbClr val="3366FF"/>
                </a:solidFill>
                <a:latin typeface="Arial"/>
                <a:cs typeface="Arial"/>
              </a:rPr>
              <a:t>mean direction of propagation (</a:t>
            </a:r>
            <a:r>
              <a:rPr lang="en-US" sz="1200" dirty="0" err="1" smtClean="0">
                <a:solidFill>
                  <a:srgbClr val="3366FF"/>
                </a:solidFill>
                <a:latin typeface="Arial"/>
                <a:ea typeface="Lucida Grande"/>
                <a:cs typeface="Arial"/>
              </a:rPr>
              <a:t>θ</a:t>
            </a:r>
            <a:r>
              <a:rPr lang="en-US" sz="1200" dirty="0" smtClean="0">
                <a:solidFill>
                  <a:srgbClr val="3366FF"/>
                </a:solidFill>
                <a:latin typeface="Arial"/>
                <a:cs typeface="Arial"/>
              </a:rPr>
              <a:t>) (middle) </a:t>
            </a:r>
            <a:r>
              <a:rPr lang="en-US" sz="1200" dirty="0" smtClean="0">
                <a:latin typeface="Arial"/>
                <a:cs typeface="Arial"/>
              </a:rPr>
              <a:t>fully coupled and uncoupled WCI models (ROMS-SWAN) in Adriatic Sea, and the </a:t>
            </a:r>
            <a:r>
              <a:rPr lang="en-US" sz="1200" dirty="0" smtClean="0">
                <a:solidFill>
                  <a:srgbClr val="3366FF"/>
                </a:solidFill>
                <a:latin typeface="Arial"/>
                <a:cs typeface="Arial"/>
              </a:rPr>
              <a:t>mean wave phase speed (right)</a:t>
            </a:r>
            <a:r>
              <a:rPr lang="en-US" sz="1200" dirty="0" smtClean="0">
                <a:latin typeface="Arial"/>
                <a:cs typeface="Arial"/>
              </a:rPr>
              <a:t>. (2011 January, 27 18:00 UTC – 2011 January, 29 12:00 UTC)</a:t>
            </a:r>
            <a:endParaRPr lang="en-US" sz="1200" dirty="0">
              <a:latin typeface="Arial"/>
              <a:cs typeface="Arial"/>
            </a:endParaRPr>
          </a:p>
        </p:txBody>
      </p:sp>
      <p:sp>
        <p:nvSpPr>
          <p:cNvPr id="6" name="TextBox 5"/>
          <p:cNvSpPr txBox="1"/>
          <p:nvPr/>
        </p:nvSpPr>
        <p:spPr>
          <a:xfrm>
            <a:off x="4666489" y="520408"/>
            <a:ext cx="4291663" cy="646331"/>
          </a:xfrm>
          <a:prstGeom prst="rect">
            <a:avLst/>
          </a:prstGeom>
          <a:noFill/>
        </p:spPr>
        <p:txBody>
          <a:bodyPr wrap="square" rtlCol="0">
            <a:spAutoFit/>
          </a:bodyPr>
          <a:lstStyle/>
          <a:p>
            <a:pPr algn="r"/>
            <a:r>
              <a:rPr lang="en-US" b="1" dirty="0" smtClean="0">
                <a:latin typeface="Times New Roman"/>
                <a:cs typeface="Times New Roman"/>
              </a:rPr>
              <a:t>Previous studies in an semi</a:t>
            </a:r>
            <a:r>
              <a:rPr lang="en-US" b="1" dirty="0">
                <a:latin typeface="Times New Roman"/>
                <a:cs typeface="Times New Roman"/>
              </a:rPr>
              <a:t>-enclosed </a:t>
            </a:r>
            <a:r>
              <a:rPr lang="en-US" b="1" dirty="0" smtClean="0">
                <a:latin typeface="Times New Roman"/>
                <a:cs typeface="Times New Roman"/>
              </a:rPr>
              <a:t>gulf (</a:t>
            </a:r>
            <a:r>
              <a:rPr lang="en-US" b="1" dirty="0">
                <a:latin typeface="Times New Roman"/>
                <a:cs typeface="Times New Roman"/>
              </a:rPr>
              <a:t>Adriatic Sea</a:t>
            </a:r>
            <a:r>
              <a:rPr lang="en-US" b="1" dirty="0" smtClean="0">
                <a:latin typeface="Times New Roman"/>
                <a:cs typeface="Times New Roman"/>
              </a:rPr>
              <a:t>)</a:t>
            </a:r>
            <a:endParaRPr lang="en-US" b="1" dirty="0">
              <a:latin typeface="Times New Roman"/>
              <a:cs typeface="Times New Roman"/>
            </a:endParaRPr>
          </a:p>
        </p:txBody>
      </p:sp>
      <p:pic>
        <p:nvPicPr>
          <p:cNvPr id="8" name="Picture 7"/>
          <p:cNvPicPr>
            <a:picLocks noChangeAspect="1"/>
          </p:cNvPicPr>
          <p:nvPr/>
        </p:nvPicPr>
        <p:blipFill>
          <a:blip r:embed="rId3"/>
          <a:stretch>
            <a:fillRect/>
          </a:stretch>
        </p:blipFill>
        <p:spPr>
          <a:xfrm>
            <a:off x="5978045" y="1341351"/>
            <a:ext cx="2734680" cy="2315534"/>
          </a:xfrm>
          <a:prstGeom prst="rect">
            <a:avLst/>
          </a:prstGeom>
        </p:spPr>
      </p:pic>
      <p:sp>
        <p:nvSpPr>
          <p:cNvPr id="7" name="TextBox 6"/>
          <p:cNvSpPr txBox="1"/>
          <p:nvPr/>
        </p:nvSpPr>
        <p:spPr>
          <a:xfrm>
            <a:off x="359594" y="4536658"/>
            <a:ext cx="8469443" cy="1831271"/>
          </a:xfrm>
          <a:prstGeom prst="rect">
            <a:avLst/>
          </a:prstGeom>
          <a:noFill/>
        </p:spPr>
        <p:txBody>
          <a:bodyPr wrap="square" rtlCol="0">
            <a:spAutoFit/>
          </a:bodyPr>
          <a:lstStyle/>
          <a:p>
            <a:pPr marL="285750" indent="-285750">
              <a:spcAft>
                <a:spcPts val="600"/>
              </a:spcAft>
              <a:buFont typeface="Wingdings" charset="2"/>
              <a:buChar char="ü"/>
            </a:pPr>
            <a:r>
              <a:rPr lang="en-US" dirty="0" smtClean="0">
                <a:latin typeface="Arial"/>
                <a:cs typeface="Arial"/>
              </a:rPr>
              <a:t>The </a:t>
            </a:r>
            <a:r>
              <a:rPr lang="en-US" dirty="0">
                <a:latin typeface="Arial"/>
                <a:cs typeface="Arial"/>
              </a:rPr>
              <a:t>ocean–wave interactions are </a:t>
            </a:r>
            <a:r>
              <a:rPr lang="en-US" b="1" i="1" dirty="0">
                <a:latin typeface="Arial"/>
                <a:cs typeface="Arial"/>
              </a:rPr>
              <a:t>strongly dependent on the wind forcing </a:t>
            </a:r>
            <a:r>
              <a:rPr lang="en-US" b="1" i="1" dirty="0" smtClean="0">
                <a:latin typeface="Arial"/>
                <a:cs typeface="Arial"/>
              </a:rPr>
              <a:t>direction</a:t>
            </a:r>
            <a:r>
              <a:rPr lang="en-US" dirty="0" smtClean="0">
                <a:latin typeface="Arial"/>
                <a:cs typeface="Arial"/>
              </a:rPr>
              <a:t>. </a:t>
            </a:r>
          </a:p>
          <a:p>
            <a:pPr marL="285750" indent="-285750">
              <a:spcAft>
                <a:spcPts val="600"/>
              </a:spcAft>
              <a:buFont typeface="Wingdings" charset="2"/>
              <a:buChar char="ü"/>
            </a:pPr>
            <a:r>
              <a:rPr lang="en-US" dirty="0" smtClean="0">
                <a:latin typeface="Arial"/>
                <a:cs typeface="Arial"/>
              </a:rPr>
              <a:t>When </a:t>
            </a:r>
            <a:r>
              <a:rPr lang="en-US" dirty="0">
                <a:latin typeface="Arial"/>
                <a:cs typeface="Arial"/>
              </a:rPr>
              <a:t>applied to intense storms, the effect of coupling on waves results in </a:t>
            </a:r>
            <a:r>
              <a:rPr lang="en-US" b="1" i="1" dirty="0" smtClean="0">
                <a:latin typeface="Arial"/>
                <a:cs typeface="Arial"/>
              </a:rPr>
              <a:t>variations </a:t>
            </a:r>
            <a:r>
              <a:rPr lang="en-US" b="1" i="1" dirty="0">
                <a:latin typeface="Arial"/>
                <a:cs typeface="Arial"/>
              </a:rPr>
              <a:t>of significant wave height up to 0.6 m</a:t>
            </a:r>
            <a:r>
              <a:rPr lang="en-US" dirty="0">
                <a:latin typeface="Arial"/>
                <a:cs typeface="Arial"/>
              </a:rPr>
              <a:t>, with some areas experiencing significant increase/decrease of wave spectral energy for opposite/following currents </a:t>
            </a:r>
            <a:r>
              <a:rPr lang="en-US" dirty="0" smtClean="0">
                <a:latin typeface="Arial"/>
                <a:cs typeface="Arial"/>
              </a:rPr>
              <a:t>respectively. </a:t>
            </a:r>
            <a:endParaRPr lang="en-US" dirty="0">
              <a:latin typeface="Arial"/>
              <a:cs typeface="Arial"/>
            </a:endParaRPr>
          </a:p>
        </p:txBody>
      </p:sp>
      <p:sp>
        <p:nvSpPr>
          <p:cNvPr id="12" name="TextBox 11"/>
          <p:cNvSpPr txBox="1"/>
          <p:nvPr/>
        </p:nvSpPr>
        <p:spPr>
          <a:xfrm>
            <a:off x="652646" y="540612"/>
            <a:ext cx="4013843" cy="523220"/>
          </a:xfrm>
          <a:prstGeom prst="rect">
            <a:avLst/>
          </a:prstGeom>
          <a:noFill/>
        </p:spPr>
        <p:txBody>
          <a:bodyPr wrap="square" rtlCol="0">
            <a:spAutoFit/>
          </a:bodyPr>
          <a:lstStyle/>
          <a:p>
            <a:r>
              <a:rPr lang="en-US" sz="2800" dirty="0" smtClean="0">
                <a:latin typeface="Charcoal CY"/>
                <a:cs typeface="Charcoal CY"/>
              </a:rPr>
              <a:t>1. Introduction</a:t>
            </a:r>
            <a:endParaRPr lang="en-US" sz="2800" dirty="0">
              <a:latin typeface="Charcoal CY"/>
              <a:cs typeface="Charcoal CY"/>
            </a:endParaRPr>
          </a:p>
        </p:txBody>
      </p:sp>
      <p:sp>
        <p:nvSpPr>
          <p:cNvPr id="13" name="Rectangle 12"/>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7346686" y="1142334"/>
            <a:ext cx="1881276" cy="276999"/>
          </a:xfrm>
          <a:prstGeom prst="rect">
            <a:avLst/>
          </a:prstGeom>
          <a:noFill/>
        </p:spPr>
        <p:txBody>
          <a:bodyPr wrap="square" rtlCol="0">
            <a:spAutoFit/>
          </a:bodyPr>
          <a:lstStyle/>
          <a:p>
            <a:r>
              <a:rPr lang="en-US" sz="1200" dirty="0" smtClean="0">
                <a:latin typeface="Arial"/>
                <a:cs typeface="Arial"/>
              </a:rPr>
              <a:t>（</a:t>
            </a:r>
            <a:r>
              <a:rPr lang="en-US" sz="1200" dirty="0" err="1" smtClean="0">
                <a:latin typeface="Arial"/>
                <a:cs typeface="Arial"/>
              </a:rPr>
              <a:t>Benetazzo</a:t>
            </a:r>
            <a:r>
              <a:rPr lang="en-US" sz="1200" dirty="0" smtClean="0">
                <a:latin typeface="Arial"/>
                <a:cs typeface="Arial"/>
              </a:rPr>
              <a:t> </a:t>
            </a:r>
            <a:r>
              <a:rPr lang="en-US" sz="1200" dirty="0">
                <a:latin typeface="Arial"/>
                <a:cs typeface="Arial"/>
              </a:rPr>
              <a:t>et al., 2013)</a:t>
            </a:r>
          </a:p>
        </p:txBody>
      </p:sp>
      <p:sp>
        <p:nvSpPr>
          <p:cNvPr id="14" name="Rectangle 13"/>
          <p:cNvSpPr/>
          <p:nvPr/>
        </p:nvSpPr>
        <p:spPr>
          <a:xfrm>
            <a:off x="5646653" y="633897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180517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66489" y="520408"/>
            <a:ext cx="4291663" cy="646331"/>
          </a:xfrm>
          <a:prstGeom prst="rect">
            <a:avLst/>
          </a:prstGeom>
          <a:noFill/>
        </p:spPr>
        <p:txBody>
          <a:bodyPr wrap="square" rtlCol="0">
            <a:spAutoFit/>
          </a:bodyPr>
          <a:lstStyle/>
          <a:p>
            <a:pPr algn="r"/>
            <a:r>
              <a:rPr lang="en-US" b="1" dirty="0" smtClean="0">
                <a:latin typeface="Times New Roman"/>
                <a:cs typeface="Times New Roman"/>
              </a:rPr>
              <a:t>Previous studies in an semi</a:t>
            </a:r>
            <a:r>
              <a:rPr lang="en-US" b="1" dirty="0">
                <a:latin typeface="Times New Roman"/>
                <a:cs typeface="Times New Roman"/>
              </a:rPr>
              <a:t>-enclosed </a:t>
            </a:r>
            <a:r>
              <a:rPr lang="en-US" b="1" dirty="0" smtClean="0">
                <a:latin typeface="Times New Roman"/>
                <a:cs typeface="Times New Roman"/>
              </a:rPr>
              <a:t>gulf (</a:t>
            </a:r>
            <a:r>
              <a:rPr lang="en-US" b="1" dirty="0">
                <a:latin typeface="Times New Roman"/>
                <a:cs typeface="Times New Roman"/>
              </a:rPr>
              <a:t>Adriatic Sea</a:t>
            </a:r>
            <a:r>
              <a:rPr lang="en-US" b="1" dirty="0" smtClean="0">
                <a:latin typeface="Times New Roman"/>
                <a:cs typeface="Times New Roman"/>
              </a:rPr>
              <a:t>)</a:t>
            </a:r>
            <a:endParaRPr lang="en-US" b="1" dirty="0">
              <a:latin typeface="Times New Roman"/>
              <a:cs typeface="Times New Roman"/>
            </a:endParaRPr>
          </a:p>
        </p:txBody>
      </p:sp>
      <p:sp>
        <p:nvSpPr>
          <p:cNvPr id="7" name="TextBox 6"/>
          <p:cNvSpPr txBox="1"/>
          <p:nvPr/>
        </p:nvSpPr>
        <p:spPr>
          <a:xfrm>
            <a:off x="256892" y="5055752"/>
            <a:ext cx="8469443" cy="1400383"/>
          </a:xfrm>
          <a:prstGeom prst="rect">
            <a:avLst/>
          </a:prstGeom>
          <a:noFill/>
        </p:spPr>
        <p:txBody>
          <a:bodyPr wrap="square" rtlCol="0">
            <a:spAutoFit/>
          </a:bodyPr>
          <a:lstStyle/>
          <a:p>
            <a:pPr marL="285750" indent="-285750">
              <a:spcAft>
                <a:spcPts val="600"/>
              </a:spcAft>
              <a:buFont typeface="Wingdings" charset="2"/>
              <a:buChar char="ü"/>
            </a:pPr>
            <a:r>
              <a:rPr lang="en-US" sz="1600" b="1" i="1" dirty="0">
                <a:latin typeface="Arial"/>
                <a:cs typeface="Arial"/>
              </a:rPr>
              <a:t>WCI</a:t>
            </a:r>
            <a:r>
              <a:rPr lang="en-US" sz="1600" dirty="0">
                <a:latin typeface="Arial"/>
                <a:cs typeface="Arial"/>
              </a:rPr>
              <a:t> has a twofold influence </a:t>
            </a:r>
            <a:r>
              <a:rPr lang="en-US" sz="1600" b="1" i="1" dirty="0">
                <a:latin typeface="Arial"/>
                <a:cs typeface="Arial"/>
              </a:rPr>
              <a:t>on sediment transport</a:t>
            </a:r>
            <a:r>
              <a:rPr lang="en-US" sz="1600" dirty="0">
                <a:latin typeface="Arial"/>
                <a:cs typeface="Arial"/>
              </a:rPr>
              <a:t>: </a:t>
            </a:r>
            <a:r>
              <a:rPr lang="en-US" sz="1600" dirty="0" smtClean="0">
                <a:latin typeface="Arial"/>
                <a:cs typeface="Arial"/>
              </a:rPr>
              <a:t>the </a:t>
            </a:r>
            <a:r>
              <a:rPr lang="en-US" sz="1600" dirty="0">
                <a:latin typeface="Arial"/>
                <a:cs typeface="Arial"/>
              </a:rPr>
              <a:t>presence of a flow field </a:t>
            </a:r>
            <a:r>
              <a:rPr lang="en-US" sz="1600" b="1" i="1" dirty="0">
                <a:latin typeface="Arial"/>
                <a:cs typeface="Arial"/>
              </a:rPr>
              <a:t>modifies the geometric features of </a:t>
            </a:r>
            <a:r>
              <a:rPr lang="en-US" sz="1600" b="1" i="1" dirty="0" smtClean="0">
                <a:latin typeface="Arial"/>
                <a:cs typeface="Arial"/>
              </a:rPr>
              <a:t>waves</a:t>
            </a:r>
            <a:r>
              <a:rPr lang="en-US" sz="1600" dirty="0" smtClean="0">
                <a:latin typeface="Arial"/>
                <a:cs typeface="Arial"/>
              </a:rPr>
              <a:t>; the </a:t>
            </a:r>
            <a:r>
              <a:rPr lang="en-US" sz="1600" dirty="0">
                <a:latin typeface="Arial"/>
                <a:cs typeface="Arial"/>
              </a:rPr>
              <a:t>wave contribution to the water column momentum can generate relevant modifications in the </a:t>
            </a:r>
            <a:r>
              <a:rPr lang="en-US" sz="1600" b="1" i="1" dirty="0">
                <a:latin typeface="Arial"/>
                <a:cs typeface="Arial"/>
              </a:rPr>
              <a:t>local circulation features</a:t>
            </a:r>
            <a:r>
              <a:rPr lang="en-US" sz="1600" dirty="0" smtClean="0">
                <a:latin typeface="Arial"/>
                <a:cs typeface="Arial"/>
              </a:rPr>
              <a:t>. </a:t>
            </a:r>
            <a:endParaRPr lang="en-US" sz="1600" dirty="0">
              <a:latin typeface="Arial"/>
              <a:cs typeface="Arial"/>
            </a:endParaRPr>
          </a:p>
          <a:p>
            <a:pPr marL="285750" indent="-285750">
              <a:spcAft>
                <a:spcPts val="600"/>
              </a:spcAft>
              <a:buFont typeface="Wingdings" charset="2"/>
              <a:buChar char="ü"/>
            </a:pPr>
            <a:r>
              <a:rPr lang="en-US" sz="1600" b="1" i="1" dirty="0" smtClean="0">
                <a:latin typeface="Arial"/>
                <a:cs typeface="Arial"/>
              </a:rPr>
              <a:t>Both </a:t>
            </a:r>
            <a:r>
              <a:rPr lang="en-US" sz="1600" b="1" i="1" dirty="0">
                <a:latin typeface="Arial"/>
                <a:cs typeface="Arial"/>
              </a:rPr>
              <a:t>bottom stress and </a:t>
            </a:r>
            <a:r>
              <a:rPr lang="en-US" sz="1600" b="1" i="1" dirty="0" err="1">
                <a:latin typeface="Arial"/>
                <a:cs typeface="Arial"/>
              </a:rPr>
              <a:t>advective</a:t>
            </a:r>
            <a:r>
              <a:rPr lang="en-US" sz="1600" b="1" i="1" dirty="0">
                <a:latin typeface="Arial"/>
                <a:cs typeface="Arial"/>
              </a:rPr>
              <a:t> flow fields are affected by WCI</a:t>
            </a:r>
            <a:r>
              <a:rPr lang="en-US" sz="1600" dirty="0">
                <a:latin typeface="Arial"/>
                <a:cs typeface="Arial"/>
              </a:rPr>
              <a:t>, in turn affecting both sediment </a:t>
            </a:r>
            <a:r>
              <a:rPr lang="en-US" sz="1600" dirty="0" err="1">
                <a:latin typeface="Arial"/>
                <a:cs typeface="Arial"/>
              </a:rPr>
              <a:t>resuspension</a:t>
            </a:r>
            <a:r>
              <a:rPr lang="en-US" sz="1600" dirty="0">
                <a:latin typeface="Arial"/>
                <a:cs typeface="Arial"/>
              </a:rPr>
              <a:t> and transport. </a:t>
            </a:r>
          </a:p>
        </p:txBody>
      </p:sp>
      <p:sp>
        <p:nvSpPr>
          <p:cNvPr id="12" name="TextBox 11"/>
          <p:cNvSpPr txBox="1"/>
          <p:nvPr/>
        </p:nvSpPr>
        <p:spPr>
          <a:xfrm>
            <a:off x="652646" y="540612"/>
            <a:ext cx="4013843" cy="523220"/>
          </a:xfrm>
          <a:prstGeom prst="rect">
            <a:avLst/>
          </a:prstGeom>
          <a:noFill/>
        </p:spPr>
        <p:txBody>
          <a:bodyPr wrap="square" rtlCol="0">
            <a:spAutoFit/>
          </a:bodyPr>
          <a:lstStyle/>
          <a:p>
            <a:r>
              <a:rPr lang="en-US" sz="2800" dirty="0" smtClean="0">
                <a:latin typeface="Charcoal CY"/>
                <a:cs typeface="Charcoal CY"/>
              </a:rPr>
              <a:t>1. Introduction</a:t>
            </a:r>
            <a:endParaRPr lang="en-US" sz="2800" dirty="0">
              <a:latin typeface="Charcoal CY"/>
              <a:cs typeface="Charcoal CY"/>
            </a:endParaRPr>
          </a:p>
        </p:txBody>
      </p:sp>
      <p:sp>
        <p:nvSpPr>
          <p:cNvPr id="13" name="Rectangle 12"/>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7327295" y="1154930"/>
            <a:ext cx="1816705" cy="276999"/>
          </a:xfrm>
          <a:prstGeom prst="rect">
            <a:avLst/>
          </a:prstGeom>
          <a:noFill/>
        </p:spPr>
        <p:txBody>
          <a:bodyPr wrap="square" rtlCol="0">
            <a:spAutoFit/>
          </a:bodyPr>
          <a:lstStyle/>
          <a:p>
            <a:r>
              <a:rPr lang="en-US" sz="1200" dirty="0" smtClean="0">
                <a:latin typeface="Arial"/>
                <a:cs typeface="Arial"/>
              </a:rPr>
              <a:t>(</a:t>
            </a:r>
            <a:r>
              <a:rPr lang="en-US" sz="1200" dirty="0" err="1" smtClean="0">
                <a:latin typeface="Arial"/>
                <a:cs typeface="Arial"/>
              </a:rPr>
              <a:t>Benetazzo</a:t>
            </a:r>
            <a:r>
              <a:rPr lang="en-US" sz="1200" dirty="0" smtClean="0">
                <a:latin typeface="Arial"/>
                <a:cs typeface="Arial"/>
              </a:rPr>
              <a:t> </a:t>
            </a:r>
            <a:r>
              <a:rPr lang="en-US" sz="1200" dirty="0">
                <a:latin typeface="Arial"/>
                <a:cs typeface="Arial"/>
              </a:rPr>
              <a:t>et al., 2013)</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9831" y="1300889"/>
            <a:ext cx="5846450" cy="3775612"/>
          </a:xfrm>
          <a:prstGeom prst="rect">
            <a:avLst/>
          </a:prstGeom>
        </p:spPr>
      </p:pic>
      <p:sp>
        <p:nvSpPr>
          <p:cNvPr id="11" name="Rectangle 10"/>
          <p:cNvSpPr/>
          <p:nvPr/>
        </p:nvSpPr>
        <p:spPr>
          <a:xfrm>
            <a:off x="6482403" y="1525327"/>
            <a:ext cx="2295719" cy="3416319"/>
          </a:xfrm>
          <a:prstGeom prst="rect">
            <a:avLst/>
          </a:prstGeom>
        </p:spPr>
        <p:txBody>
          <a:bodyPr wrap="square">
            <a:spAutoFit/>
          </a:bodyPr>
          <a:lstStyle/>
          <a:p>
            <a:r>
              <a:rPr lang="en-US" sz="1200" dirty="0" smtClean="0">
                <a:latin typeface="Arial"/>
                <a:cs typeface="Arial"/>
              </a:rPr>
              <a:t>Adriatic Sea </a:t>
            </a:r>
            <a:r>
              <a:rPr lang="en-US" sz="1200" dirty="0" smtClean="0">
                <a:solidFill>
                  <a:srgbClr val="3366FF"/>
                </a:solidFill>
                <a:latin typeface="Arial"/>
                <a:cs typeface="Arial"/>
              </a:rPr>
              <a:t>suspended sediment concentration (log10 kg/m3) patterns with WCI coupling (left panels) </a:t>
            </a:r>
            <a:r>
              <a:rPr lang="en-US" sz="1200" dirty="0" smtClean="0">
                <a:latin typeface="Arial"/>
                <a:cs typeface="Arial"/>
              </a:rPr>
              <a:t>and </a:t>
            </a:r>
            <a:r>
              <a:rPr lang="en-US" sz="1200" dirty="0" smtClean="0">
                <a:solidFill>
                  <a:srgbClr val="3366FF"/>
                </a:solidFill>
                <a:latin typeface="Arial"/>
                <a:cs typeface="Arial"/>
              </a:rPr>
              <a:t>without WCI coupling (right panels) </a:t>
            </a:r>
            <a:r>
              <a:rPr lang="en-US" sz="1200" dirty="0" smtClean="0">
                <a:latin typeface="Arial"/>
                <a:cs typeface="Arial"/>
              </a:rPr>
              <a:t>runs during the Bora storm. Top: conditions at 2nd March, 2011 (09:00). </a:t>
            </a:r>
          </a:p>
          <a:p>
            <a:r>
              <a:rPr lang="en-US" sz="1200" dirty="0" smtClean="0">
                <a:latin typeface="Arial"/>
                <a:cs typeface="Arial"/>
              </a:rPr>
              <a:t>Bottom: conditions at 3rd March, 2011 (18:00). </a:t>
            </a:r>
            <a:br>
              <a:rPr lang="en-US" sz="1200" dirty="0" smtClean="0">
                <a:latin typeface="Arial"/>
                <a:cs typeface="Arial"/>
              </a:rPr>
            </a:br>
            <a:r>
              <a:rPr lang="en-US" sz="1200" dirty="0" smtClean="0">
                <a:latin typeface="Arial"/>
                <a:cs typeface="Arial"/>
              </a:rPr>
              <a:t>Pink dots: the position of the </a:t>
            </a:r>
            <a:r>
              <a:rPr lang="en-US" sz="1200" i="1" dirty="0" err="1" smtClean="0">
                <a:latin typeface="Arial"/>
                <a:cs typeface="Arial"/>
              </a:rPr>
              <a:t>Acqua</a:t>
            </a:r>
            <a:r>
              <a:rPr lang="en-US" sz="1200" i="1" dirty="0" smtClean="0">
                <a:latin typeface="Arial"/>
                <a:cs typeface="Arial"/>
              </a:rPr>
              <a:t> Alta </a:t>
            </a:r>
            <a:r>
              <a:rPr lang="en-US" altLang="zh-CN" sz="1200" i="1" dirty="0" smtClean="0">
                <a:latin typeface="Arial"/>
                <a:cs typeface="Arial"/>
              </a:rPr>
              <a:t>(AA)</a:t>
            </a:r>
            <a:r>
              <a:rPr lang="zh-CN" altLang="en-US" sz="1200" i="1" dirty="0" smtClean="0">
                <a:latin typeface="Arial"/>
                <a:cs typeface="Arial"/>
              </a:rPr>
              <a:t> </a:t>
            </a:r>
            <a:r>
              <a:rPr lang="en-US" sz="1200" dirty="0" smtClean="0">
                <a:latin typeface="Arial"/>
                <a:cs typeface="Arial"/>
              </a:rPr>
              <a:t>tower. </a:t>
            </a:r>
          </a:p>
          <a:p>
            <a:r>
              <a:rPr lang="en-US" sz="1200" dirty="0" smtClean="0">
                <a:latin typeface="Arial"/>
                <a:cs typeface="Arial"/>
              </a:rPr>
              <a:t>The depth-averaged sediment concentration (kg/m3) at AA is shown on the left hand of the Figure, where circles show the time (t1 and t2) of sediment conditions depicted. </a:t>
            </a:r>
            <a:endParaRPr lang="en-US" sz="1200" dirty="0">
              <a:latin typeface="Arial"/>
              <a:cs typeface="Arial"/>
            </a:endParaRPr>
          </a:p>
        </p:txBody>
      </p:sp>
      <p:sp>
        <p:nvSpPr>
          <p:cNvPr id="15" name="Rectangle 14"/>
          <p:cNvSpPr/>
          <p:nvPr/>
        </p:nvSpPr>
        <p:spPr>
          <a:xfrm>
            <a:off x="5646653" y="633897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553000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66489" y="520408"/>
            <a:ext cx="4291663" cy="646331"/>
          </a:xfrm>
          <a:prstGeom prst="rect">
            <a:avLst/>
          </a:prstGeom>
          <a:noFill/>
        </p:spPr>
        <p:txBody>
          <a:bodyPr wrap="square" rtlCol="0">
            <a:spAutoFit/>
          </a:bodyPr>
          <a:lstStyle/>
          <a:p>
            <a:pPr algn="r"/>
            <a:r>
              <a:rPr lang="en-US" b="1" dirty="0" smtClean="0">
                <a:latin typeface="Times New Roman"/>
                <a:cs typeface="Times New Roman"/>
              </a:rPr>
              <a:t>Previous studies </a:t>
            </a:r>
            <a:r>
              <a:rPr lang="en-US" b="1" dirty="0">
                <a:latin typeface="Times New Roman"/>
                <a:cs typeface="Times New Roman"/>
              </a:rPr>
              <a:t>in </a:t>
            </a:r>
            <a:r>
              <a:rPr lang="en-US" b="1" dirty="0" smtClean="0">
                <a:latin typeface="Times New Roman"/>
                <a:cs typeface="Times New Roman"/>
              </a:rPr>
              <a:t>coastal areas </a:t>
            </a:r>
          </a:p>
          <a:p>
            <a:pPr algn="r"/>
            <a:r>
              <a:rPr lang="en-US" b="1" dirty="0" smtClean="0">
                <a:latin typeface="Times New Roman"/>
                <a:cs typeface="Times New Roman"/>
              </a:rPr>
              <a:t>(</a:t>
            </a:r>
            <a:r>
              <a:rPr lang="en-US" b="1" dirty="0">
                <a:latin typeface="Times New Roman"/>
                <a:cs typeface="Times New Roman"/>
              </a:rPr>
              <a:t>Coastal Area near Dalian, China</a:t>
            </a:r>
            <a:r>
              <a:rPr lang="en-US" b="1" dirty="0" smtClean="0">
                <a:latin typeface="Times New Roman"/>
                <a:cs typeface="Times New Roman"/>
              </a:rPr>
              <a:t>)</a:t>
            </a:r>
            <a:endParaRPr lang="en-US" b="1" dirty="0">
              <a:latin typeface="Times New Roman"/>
              <a:cs typeface="Times New Roman"/>
            </a:endParaRPr>
          </a:p>
        </p:txBody>
      </p:sp>
      <p:sp>
        <p:nvSpPr>
          <p:cNvPr id="12" name="TextBox 11"/>
          <p:cNvSpPr txBox="1"/>
          <p:nvPr/>
        </p:nvSpPr>
        <p:spPr>
          <a:xfrm>
            <a:off x="652646" y="540612"/>
            <a:ext cx="4013843" cy="523220"/>
          </a:xfrm>
          <a:prstGeom prst="rect">
            <a:avLst/>
          </a:prstGeom>
          <a:noFill/>
        </p:spPr>
        <p:txBody>
          <a:bodyPr wrap="square" rtlCol="0">
            <a:spAutoFit/>
          </a:bodyPr>
          <a:lstStyle/>
          <a:p>
            <a:r>
              <a:rPr lang="en-US" sz="2800" dirty="0" smtClean="0">
                <a:latin typeface="Charcoal CY"/>
                <a:cs typeface="Charcoal CY"/>
              </a:rPr>
              <a:t>1. Introduction</a:t>
            </a:r>
            <a:endParaRPr lang="en-US" sz="2800" dirty="0">
              <a:latin typeface="Charcoal CY"/>
              <a:cs typeface="Charcoal CY"/>
            </a:endParaRPr>
          </a:p>
        </p:txBody>
      </p:sp>
      <p:sp>
        <p:nvSpPr>
          <p:cNvPr id="13" name="Rectangle 12"/>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7599422" y="1154930"/>
            <a:ext cx="1544578" cy="276999"/>
          </a:xfrm>
          <a:prstGeom prst="rect">
            <a:avLst/>
          </a:prstGeom>
          <a:noFill/>
        </p:spPr>
        <p:txBody>
          <a:bodyPr wrap="square" rtlCol="0">
            <a:spAutoFit/>
          </a:bodyPr>
          <a:lstStyle/>
          <a:p>
            <a:r>
              <a:rPr lang="en-US" sz="1200" dirty="0" smtClean="0">
                <a:latin typeface="Arial"/>
                <a:cs typeface="Arial"/>
              </a:rPr>
              <a:t>(</a:t>
            </a:r>
            <a:r>
              <a:rPr lang="en-US" sz="1200" dirty="0" err="1" smtClean="0">
                <a:latin typeface="Arial"/>
                <a:cs typeface="Arial"/>
              </a:rPr>
              <a:t>Guo</a:t>
            </a:r>
            <a:r>
              <a:rPr lang="en-US" sz="1200" dirty="0" smtClean="0">
                <a:latin typeface="Arial"/>
                <a:cs typeface="Arial"/>
              </a:rPr>
              <a:t> </a:t>
            </a:r>
            <a:r>
              <a:rPr lang="en-US" sz="1200" dirty="0">
                <a:latin typeface="Arial"/>
                <a:cs typeface="Arial"/>
              </a:rPr>
              <a:t>et al., </a:t>
            </a:r>
            <a:r>
              <a:rPr lang="en-US" sz="1200" dirty="0" smtClean="0">
                <a:latin typeface="Arial"/>
                <a:cs typeface="Arial"/>
              </a:rPr>
              <a:t>2014)</a:t>
            </a:r>
            <a:endParaRPr lang="en-US" sz="1200" dirty="0">
              <a:latin typeface="Arial"/>
              <a:cs typeface="Arial"/>
            </a:endParaRPr>
          </a:p>
        </p:txBody>
      </p:sp>
      <p:sp>
        <p:nvSpPr>
          <p:cNvPr id="15" name="Rectangle 14"/>
          <p:cNvSpPr/>
          <p:nvPr/>
        </p:nvSpPr>
        <p:spPr>
          <a:xfrm>
            <a:off x="5646653" y="633897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2"/>
          <a:stretch>
            <a:fillRect/>
          </a:stretch>
        </p:blipFill>
        <p:spPr>
          <a:xfrm>
            <a:off x="181419" y="1511965"/>
            <a:ext cx="4495148" cy="4392728"/>
          </a:xfrm>
          <a:prstGeom prst="rect">
            <a:avLst/>
          </a:prstGeom>
        </p:spPr>
      </p:pic>
      <p:sp>
        <p:nvSpPr>
          <p:cNvPr id="3" name="Rectangle 2"/>
          <p:cNvSpPr/>
          <p:nvPr/>
        </p:nvSpPr>
        <p:spPr>
          <a:xfrm>
            <a:off x="269557" y="5982730"/>
            <a:ext cx="4572000" cy="461665"/>
          </a:xfrm>
          <a:prstGeom prst="rect">
            <a:avLst/>
          </a:prstGeom>
        </p:spPr>
        <p:txBody>
          <a:bodyPr>
            <a:spAutoFit/>
          </a:bodyPr>
          <a:lstStyle/>
          <a:p>
            <a:r>
              <a:rPr lang="en-US" sz="1200" dirty="0">
                <a:latin typeface="Arial"/>
                <a:cs typeface="Arial"/>
              </a:rPr>
              <a:t>Concentration distribution of oil in the water column near Dalian, China (06:00 20 July, 2010)</a:t>
            </a:r>
          </a:p>
        </p:txBody>
      </p:sp>
      <p:pic>
        <p:nvPicPr>
          <p:cNvPr id="16" name="Picture 15"/>
          <p:cNvPicPr>
            <a:picLocks noChangeAspect="1"/>
          </p:cNvPicPr>
          <p:nvPr/>
        </p:nvPicPr>
        <p:blipFill>
          <a:blip r:embed="rId3"/>
          <a:stretch>
            <a:fillRect/>
          </a:stretch>
        </p:blipFill>
        <p:spPr>
          <a:xfrm>
            <a:off x="4704379" y="4141769"/>
            <a:ext cx="2587192" cy="2156889"/>
          </a:xfrm>
          <a:prstGeom prst="rect">
            <a:avLst/>
          </a:prstGeom>
        </p:spPr>
      </p:pic>
      <p:sp>
        <p:nvSpPr>
          <p:cNvPr id="4" name="Rectangle 3"/>
          <p:cNvSpPr/>
          <p:nvPr/>
        </p:nvSpPr>
        <p:spPr>
          <a:xfrm>
            <a:off x="4666489" y="1486386"/>
            <a:ext cx="4374203" cy="2585323"/>
          </a:xfrm>
          <a:prstGeom prst="rect">
            <a:avLst/>
          </a:prstGeom>
        </p:spPr>
        <p:txBody>
          <a:bodyPr wrap="square">
            <a:spAutoFit/>
          </a:bodyPr>
          <a:lstStyle/>
          <a:p>
            <a:pPr marL="285750" indent="-285750">
              <a:buFont typeface="Wingdings" charset="2"/>
              <a:buChar char="ü"/>
            </a:pPr>
            <a:r>
              <a:rPr lang="en-US" dirty="0" smtClean="0">
                <a:latin typeface="Arial"/>
                <a:cs typeface="Arial"/>
              </a:rPr>
              <a:t>The </a:t>
            </a:r>
            <a:r>
              <a:rPr lang="en-US" dirty="0">
                <a:latin typeface="Arial"/>
                <a:cs typeface="Arial"/>
              </a:rPr>
              <a:t>developed model taking into account </a:t>
            </a:r>
            <a:r>
              <a:rPr lang="en-US" b="1" i="1" dirty="0" smtClean="0">
                <a:latin typeface="Arial"/>
                <a:cs typeface="Arial"/>
              </a:rPr>
              <a:t>wave-current </a:t>
            </a:r>
            <a:r>
              <a:rPr lang="en-US" b="1" i="1" dirty="0">
                <a:latin typeface="Arial"/>
                <a:cs typeface="Arial"/>
              </a:rPr>
              <a:t>coupling </a:t>
            </a:r>
            <a:r>
              <a:rPr lang="en-US" dirty="0">
                <a:latin typeface="Arial"/>
                <a:cs typeface="Arial"/>
              </a:rPr>
              <a:t>administers to giving better conformity than the one </a:t>
            </a:r>
            <a:r>
              <a:rPr lang="en-US" dirty="0" smtClean="0">
                <a:latin typeface="Arial"/>
                <a:cs typeface="Arial"/>
              </a:rPr>
              <a:t>without</a:t>
            </a:r>
            <a:r>
              <a:rPr lang="zh-CN" altLang="en-US" dirty="0" smtClean="0">
                <a:latin typeface="Arial"/>
                <a:cs typeface="Arial"/>
              </a:rPr>
              <a:t> </a:t>
            </a:r>
            <a:r>
              <a:rPr lang="en-US" altLang="zh-CN" dirty="0" smtClean="0">
                <a:latin typeface="Arial"/>
                <a:cs typeface="Arial"/>
              </a:rPr>
              <a:t>WCI.</a:t>
            </a:r>
            <a:endParaRPr lang="en-US" dirty="0">
              <a:latin typeface="Arial"/>
              <a:cs typeface="Arial"/>
            </a:endParaRPr>
          </a:p>
          <a:p>
            <a:pPr marL="285750" indent="-285750">
              <a:buFont typeface="Wingdings" charset="2"/>
              <a:buChar char="ü"/>
            </a:pPr>
            <a:endParaRPr lang="en-US" dirty="0">
              <a:latin typeface="Arial"/>
              <a:cs typeface="Arial"/>
            </a:endParaRPr>
          </a:p>
          <a:p>
            <a:pPr marL="285750" indent="-285750">
              <a:buFont typeface="Wingdings" charset="2"/>
              <a:buChar char="ü"/>
            </a:pPr>
            <a:r>
              <a:rPr lang="en-US" dirty="0" smtClean="0">
                <a:latin typeface="Arial"/>
                <a:cs typeface="Arial"/>
              </a:rPr>
              <a:t>3D </a:t>
            </a:r>
            <a:r>
              <a:rPr lang="en-US" dirty="0">
                <a:latin typeface="Arial"/>
                <a:cs typeface="Arial"/>
              </a:rPr>
              <a:t>radiation stress impacts the spill dynamics drastically near the sea surface and along the coastline, while having less impact in deeper water.</a:t>
            </a:r>
          </a:p>
        </p:txBody>
      </p:sp>
      <p:sp>
        <p:nvSpPr>
          <p:cNvPr id="17" name="Rectangle 16"/>
          <p:cNvSpPr/>
          <p:nvPr/>
        </p:nvSpPr>
        <p:spPr>
          <a:xfrm>
            <a:off x="7291571" y="4859645"/>
            <a:ext cx="1852429" cy="1015663"/>
          </a:xfrm>
          <a:prstGeom prst="rect">
            <a:avLst/>
          </a:prstGeom>
        </p:spPr>
        <p:txBody>
          <a:bodyPr wrap="square">
            <a:spAutoFit/>
          </a:bodyPr>
          <a:lstStyle/>
          <a:p>
            <a:r>
              <a:rPr lang="en-US" sz="1200" dirty="0">
                <a:latin typeface="Arial"/>
                <a:cs typeface="Arial"/>
              </a:rPr>
              <a:t>The distribution of oil slick observed on the water surface by the satellite (06:01 20 July, 2010)</a:t>
            </a:r>
            <a:r>
              <a:rPr lang="en-US" sz="1200" dirty="0" smtClean="0">
                <a:latin typeface="Arial"/>
                <a:cs typeface="Arial"/>
              </a:rPr>
              <a:t>.</a:t>
            </a:r>
            <a:endParaRPr lang="en-US" sz="1200" dirty="0">
              <a:latin typeface="Arial"/>
              <a:cs typeface="Arial"/>
            </a:endParaRPr>
          </a:p>
        </p:txBody>
      </p:sp>
    </p:spTree>
    <p:extLst>
      <p:ext uri="{BB962C8B-B14F-4D97-AF65-F5344CB8AC3E}">
        <p14:creationId xmlns:p14="http://schemas.microsoft.com/office/powerpoint/2010/main" val="155744939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2646" y="540612"/>
            <a:ext cx="4013843" cy="523220"/>
          </a:xfrm>
          <a:prstGeom prst="rect">
            <a:avLst/>
          </a:prstGeom>
          <a:noFill/>
        </p:spPr>
        <p:txBody>
          <a:bodyPr wrap="square" rtlCol="0">
            <a:spAutoFit/>
          </a:bodyPr>
          <a:lstStyle/>
          <a:p>
            <a:r>
              <a:rPr lang="en-US" sz="2800" dirty="0" smtClean="0">
                <a:latin typeface="Charcoal CY"/>
                <a:cs typeface="Charcoal CY"/>
              </a:rPr>
              <a:t>1. Introduction</a:t>
            </a:r>
            <a:endParaRPr lang="en-US" sz="2800" dirty="0">
              <a:latin typeface="Charcoal CY"/>
              <a:cs typeface="Charcoal CY"/>
            </a:endParaRPr>
          </a:p>
        </p:txBody>
      </p:sp>
      <p:sp>
        <p:nvSpPr>
          <p:cNvPr id="4" name="TextBox 3"/>
          <p:cNvSpPr txBox="1"/>
          <p:nvPr/>
        </p:nvSpPr>
        <p:spPr>
          <a:xfrm>
            <a:off x="502704" y="1740121"/>
            <a:ext cx="6231181" cy="4662815"/>
          </a:xfrm>
          <a:prstGeom prst="rect">
            <a:avLst/>
          </a:prstGeom>
          <a:noFill/>
        </p:spPr>
        <p:txBody>
          <a:bodyPr wrap="square" rtlCol="0">
            <a:spAutoFit/>
          </a:bodyPr>
          <a:lstStyle>
            <a:defPPr>
              <a:defRPr lang="en-US"/>
            </a:defPPr>
            <a:lvl1pPr marL="342900" indent="-342900" algn="just">
              <a:buFont typeface="Arial"/>
              <a:buChar char="•"/>
              <a:defRPr sz="2200">
                <a:latin typeface="Arial"/>
                <a:cs typeface="Arial"/>
              </a:defRPr>
            </a:lvl1pPr>
          </a:lstStyle>
          <a:p>
            <a:pPr>
              <a:spcAft>
                <a:spcPts val="600"/>
              </a:spcAft>
            </a:pPr>
            <a:r>
              <a:rPr lang="en-US" sz="2000" dirty="0"/>
              <a:t>Previous studies of wave dynamics and WCI processes are mainly based on </a:t>
            </a:r>
            <a:r>
              <a:rPr lang="en-US" sz="2000" dirty="0">
                <a:solidFill>
                  <a:srgbClr val="3366FF"/>
                </a:solidFill>
              </a:rPr>
              <a:t>structured </a:t>
            </a:r>
            <a:r>
              <a:rPr lang="en-US" sz="2000" dirty="0" smtClean="0">
                <a:solidFill>
                  <a:srgbClr val="3366FF"/>
                </a:solidFill>
              </a:rPr>
              <a:t>grid</a:t>
            </a:r>
            <a:r>
              <a:rPr lang="zh-CN" altLang="en-US" sz="2000" dirty="0" smtClean="0">
                <a:solidFill>
                  <a:srgbClr val="3366FF"/>
                </a:solidFill>
              </a:rPr>
              <a:t> </a:t>
            </a:r>
            <a:r>
              <a:rPr lang="en-US" sz="2000" dirty="0" smtClean="0">
                <a:solidFill>
                  <a:srgbClr val="3366FF"/>
                </a:solidFill>
              </a:rPr>
              <a:t>models</a:t>
            </a:r>
            <a:r>
              <a:rPr lang="en-US" sz="2000" dirty="0" smtClean="0"/>
              <a:t>, </a:t>
            </a:r>
            <a:r>
              <a:rPr lang="en-US" sz="2000" dirty="0"/>
              <a:t>which would not be able to resolve wave dynamics in the </a:t>
            </a:r>
            <a:r>
              <a:rPr lang="en-US" sz="2000" dirty="0" err="1"/>
              <a:t>nearshore</a:t>
            </a:r>
            <a:r>
              <a:rPr lang="en-US" sz="2000" dirty="0"/>
              <a:t> </a:t>
            </a:r>
            <a:r>
              <a:rPr lang="en-US" sz="2000" dirty="0" smtClean="0"/>
              <a:t>regions.</a:t>
            </a:r>
            <a:endParaRPr lang="en-US" sz="2000" dirty="0"/>
          </a:p>
          <a:p>
            <a:pPr>
              <a:spcAft>
                <a:spcPts val="600"/>
              </a:spcAft>
            </a:pPr>
            <a:r>
              <a:rPr lang="en-US" sz="2000" dirty="0"/>
              <a:t>Most of the wave simulation in previous studies are conducted through the </a:t>
            </a:r>
            <a:r>
              <a:rPr lang="en-US" sz="2000" dirty="0" smtClean="0"/>
              <a:t>application </a:t>
            </a:r>
            <a:r>
              <a:rPr lang="en-US" sz="2000" dirty="0"/>
              <a:t>of </a:t>
            </a:r>
            <a:r>
              <a:rPr lang="en-US" sz="2000" dirty="0" smtClean="0"/>
              <a:t>SWAN, </a:t>
            </a:r>
            <a:r>
              <a:rPr lang="en-US" sz="2000" dirty="0"/>
              <a:t>which is a state-of-the-art finite-difference 3rd generation spectral wave model. It’s performance has never been </a:t>
            </a:r>
            <a:r>
              <a:rPr lang="en-US" sz="2000" dirty="0">
                <a:solidFill>
                  <a:srgbClr val="3366FF"/>
                </a:solidFill>
              </a:rPr>
              <a:t>compared with finite-volume wave models</a:t>
            </a:r>
            <a:r>
              <a:rPr lang="en-US" sz="2000" dirty="0"/>
              <a:t>. </a:t>
            </a:r>
          </a:p>
          <a:p>
            <a:pPr>
              <a:spcAft>
                <a:spcPts val="600"/>
              </a:spcAft>
            </a:pPr>
            <a:r>
              <a:rPr lang="en-US" sz="2000" dirty="0"/>
              <a:t>The </a:t>
            </a:r>
            <a:r>
              <a:rPr lang="en-US" sz="2000" dirty="0" smtClean="0"/>
              <a:t>implementations </a:t>
            </a:r>
            <a:r>
              <a:rPr lang="en-US" sz="2000" dirty="0"/>
              <a:t>of </a:t>
            </a:r>
            <a:r>
              <a:rPr lang="en-US" sz="2000" dirty="0" smtClean="0">
                <a:solidFill>
                  <a:srgbClr val="3366FF"/>
                </a:solidFill>
              </a:rPr>
              <a:t>unstructured</a:t>
            </a:r>
            <a:r>
              <a:rPr lang="zh-CN" altLang="en-US" sz="2000" dirty="0" smtClean="0">
                <a:solidFill>
                  <a:srgbClr val="3366FF"/>
                </a:solidFill>
              </a:rPr>
              <a:t> </a:t>
            </a:r>
            <a:r>
              <a:rPr lang="en-US" altLang="zh-CN" sz="2000" dirty="0" smtClean="0">
                <a:solidFill>
                  <a:srgbClr val="3366FF"/>
                </a:solidFill>
              </a:rPr>
              <a:t>models</a:t>
            </a:r>
            <a:r>
              <a:rPr lang="zh-CN" altLang="en-US" sz="2000" dirty="0" smtClean="0">
                <a:solidFill>
                  <a:srgbClr val="3366FF"/>
                </a:solidFill>
              </a:rPr>
              <a:t> </a:t>
            </a:r>
            <a:r>
              <a:rPr lang="en-US" altLang="zh-CN" sz="2000" dirty="0" smtClean="0">
                <a:solidFill>
                  <a:srgbClr val="3366FF"/>
                </a:solidFill>
              </a:rPr>
              <a:t>regarding</a:t>
            </a:r>
            <a:r>
              <a:rPr lang="zh-CN" altLang="en-US" sz="2000" dirty="0" smtClean="0"/>
              <a:t> </a:t>
            </a:r>
            <a:r>
              <a:rPr lang="en-US" sz="2000" dirty="0" smtClean="0">
                <a:solidFill>
                  <a:srgbClr val="3366FF"/>
                </a:solidFill>
              </a:rPr>
              <a:t>wave </a:t>
            </a:r>
            <a:r>
              <a:rPr lang="en-US" sz="2000" dirty="0">
                <a:solidFill>
                  <a:srgbClr val="3366FF"/>
                </a:solidFill>
              </a:rPr>
              <a:t>and WCI in the Great Lakes areas</a:t>
            </a:r>
            <a:r>
              <a:rPr lang="zh-CN" altLang="en-US" sz="2000" dirty="0">
                <a:solidFill>
                  <a:srgbClr val="3366FF"/>
                </a:solidFill>
              </a:rPr>
              <a:t> </a:t>
            </a:r>
            <a:r>
              <a:rPr lang="en-US" altLang="zh-CN" sz="2000" dirty="0">
                <a:solidFill>
                  <a:srgbClr val="3366FF"/>
                </a:solidFill>
              </a:rPr>
              <a:t>and</a:t>
            </a:r>
            <a:r>
              <a:rPr lang="zh-CN" altLang="en-US" sz="2000" dirty="0">
                <a:solidFill>
                  <a:srgbClr val="3366FF"/>
                </a:solidFill>
              </a:rPr>
              <a:t> </a:t>
            </a:r>
            <a:r>
              <a:rPr lang="en-US" altLang="zh-CN" sz="2000" dirty="0">
                <a:solidFill>
                  <a:srgbClr val="3366FF"/>
                </a:solidFill>
              </a:rPr>
              <a:t>Maryland</a:t>
            </a:r>
            <a:r>
              <a:rPr lang="zh-CN" altLang="en-US" sz="2000" dirty="0">
                <a:solidFill>
                  <a:srgbClr val="3366FF"/>
                </a:solidFill>
              </a:rPr>
              <a:t> </a:t>
            </a:r>
            <a:r>
              <a:rPr lang="en-US" altLang="zh-CN" sz="2000" dirty="0">
                <a:solidFill>
                  <a:srgbClr val="3366FF"/>
                </a:solidFill>
              </a:rPr>
              <a:t>Coastal</a:t>
            </a:r>
            <a:r>
              <a:rPr lang="zh-CN" altLang="en-US" sz="2000" dirty="0">
                <a:solidFill>
                  <a:srgbClr val="3366FF"/>
                </a:solidFill>
              </a:rPr>
              <a:t> </a:t>
            </a:r>
            <a:r>
              <a:rPr lang="en-US" altLang="zh-CN" sz="2000" dirty="0">
                <a:solidFill>
                  <a:srgbClr val="3366FF"/>
                </a:solidFill>
              </a:rPr>
              <a:t>Bays</a:t>
            </a:r>
            <a:r>
              <a:rPr lang="en-US" sz="2000" dirty="0">
                <a:solidFill>
                  <a:srgbClr val="3366FF"/>
                </a:solidFill>
              </a:rPr>
              <a:t> </a:t>
            </a:r>
            <a:r>
              <a:rPr lang="en-US" sz="2000" dirty="0" smtClean="0"/>
              <a:t>remain </a:t>
            </a:r>
            <a:r>
              <a:rPr lang="en-US" sz="2000" dirty="0"/>
              <a:t>unknown.</a:t>
            </a:r>
          </a:p>
          <a:p>
            <a:endParaRPr lang="en-US" dirty="0"/>
          </a:p>
        </p:txBody>
      </p:sp>
      <p:sp>
        <p:nvSpPr>
          <p:cNvPr id="2" name="Rectangle 1"/>
          <p:cNvSpPr/>
          <p:nvPr/>
        </p:nvSpPr>
        <p:spPr>
          <a:xfrm>
            <a:off x="0" y="1073911"/>
            <a:ext cx="3497347" cy="10541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646653" y="6107138"/>
            <a:ext cx="3497347" cy="10541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waves.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29915" y="0"/>
            <a:ext cx="1621536" cy="1216152"/>
          </a:xfrm>
          <a:prstGeom prst="rect">
            <a:avLst/>
          </a:prstGeom>
        </p:spPr>
      </p:pic>
      <p:pic>
        <p:nvPicPr>
          <p:cNvPr id="7" name="Picture 6" descr="vit_orb.jpg"/>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7526447" y="1216152"/>
            <a:ext cx="1627632" cy="1216152"/>
          </a:xfrm>
          <a:prstGeom prst="rect">
            <a:avLst/>
          </a:prstGeom>
        </p:spPr>
      </p:pic>
      <p:pic>
        <p:nvPicPr>
          <p:cNvPr id="9" name="Picture 8" descr="plume.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26447" y="2422224"/>
            <a:ext cx="1621792" cy="1216152"/>
          </a:xfrm>
          <a:prstGeom prst="rect">
            <a:avLst/>
          </a:prstGeom>
        </p:spPr>
      </p:pic>
      <p:pic>
        <p:nvPicPr>
          <p:cNvPr id="11" name="Picture 10" descr="Wave wars2.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25060" y="4870826"/>
            <a:ext cx="2418940" cy="1216152"/>
          </a:xfrm>
          <a:prstGeom prst="rect">
            <a:avLst/>
          </a:prstGeom>
        </p:spPr>
      </p:pic>
      <p:pic>
        <p:nvPicPr>
          <p:cNvPr id="12" name="Picture 11" descr="4-BBB_0334[1].jpg"/>
          <p:cNvPicPr>
            <a:picLocks/>
          </p:cNvPicPr>
          <p:nvPr/>
        </p:nvPicPr>
        <p:blipFill>
          <a:blip r:embed="rId6" cstate="print">
            <a:extLst>
              <a:ext uri="{28A0092B-C50C-407E-A947-70E740481C1C}">
                <a14:useLocalDpi xmlns:a14="http://schemas.microsoft.com/office/drawing/2010/main"/>
              </a:ext>
            </a:extLst>
          </a:blip>
          <a:stretch>
            <a:fillRect/>
          </a:stretch>
        </p:blipFill>
        <p:spPr>
          <a:xfrm>
            <a:off x="7526447" y="3638376"/>
            <a:ext cx="1627632" cy="1216152"/>
          </a:xfrm>
          <a:prstGeom prst="rect">
            <a:avLst/>
          </a:prstGeom>
        </p:spPr>
      </p:pic>
      <p:sp>
        <p:nvSpPr>
          <p:cNvPr id="8" name="Rectangle 7"/>
          <p:cNvSpPr/>
          <p:nvPr/>
        </p:nvSpPr>
        <p:spPr>
          <a:xfrm>
            <a:off x="652647" y="1378766"/>
            <a:ext cx="6170708" cy="369332"/>
          </a:xfrm>
          <a:prstGeom prst="rect">
            <a:avLst/>
          </a:prstGeom>
        </p:spPr>
        <p:txBody>
          <a:bodyPr wrap="square">
            <a:spAutoFit/>
          </a:bodyPr>
          <a:lstStyle/>
          <a:p>
            <a:r>
              <a:rPr lang="en-US" b="1" dirty="0" smtClean="0">
                <a:latin typeface="Times New Roman"/>
                <a:cs typeface="Times New Roman"/>
              </a:rPr>
              <a:t>Limitations of previous studies</a:t>
            </a:r>
            <a:endParaRPr lang="en-US" b="1" dirty="0">
              <a:latin typeface="Times New Roman"/>
              <a:cs typeface="Times New Roman"/>
            </a:endParaRPr>
          </a:p>
        </p:txBody>
      </p:sp>
    </p:spTree>
    <p:extLst>
      <p:ext uri="{BB962C8B-B14F-4D97-AF65-F5344CB8AC3E}">
        <p14:creationId xmlns:p14="http://schemas.microsoft.com/office/powerpoint/2010/main" val="71340391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Austin.thmx</Template>
  <TotalTime>1078</TotalTime>
  <Words>3952</Words>
  <Application>Microsoft Macintosh PowerPoint</Application>
  <PresentationFormat>On-screen Show (4:3)</PresentationFormat>
  <Paragraphs>294</Paragraphs>
  <Slides>41</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3" baseType="lpstr">
      <vt:lpstr>Office Theme</vt:lpstr>
      <vt:lpstr>Equation</vt:lpstr>
      <vt:lpstr>The impact of wave to the water level, sediment and water quality dynamics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Ideal Numerical Simulation of WC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Qianru Niu</dc:creator>
  <cp:lastModifiedBy>Meng Xia</cp:lastModifiedBy>
  <cp:revision>129</cp:revision>
  <dcterms:created xsi:type="dcterms:W3CDTF">2014-09-16T19:27:45Z</dcterms:created>
  <dcterms:modified xsi:type="dcterms:W3CDTF">2014-09-25T02:13:53Z</dcterms:modified>
</cp:coreProperties>
</file>