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271" r:id="rId3"/>
    <p:sldId id="313" r:id="rId4"/>
    <p:sldId id="312" r:id="rId5"/>
    <p:sldId id="307" r:id="rId6"/>
    <p:sldId id="289" r:id="rId7"/>
    <p:sldId id="314" r:id="rId8"/>
    <p:sldId id="309" r:id="rId9"/>
    <p:sldId id="311" r:id="rId10"/>
    <p:sldId id="290" r:id="rId11"/>
    <p:sldId id="288" r:id="rId12"/>
    <p:sldId id="294" r:id="rId13"/>
    <p:sldId id="315" r:id="rId14"/>
    <p:sldId id="316" r:id="rId15"/>
    <p:sldId id="295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270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E6"/>
    <a:srgbClr val="0066FF"/>
    <a:srgbClr val="3366FF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3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4BD72-29E0-4DD0-AA03-9F280CD7A87D}" type="datetimeFigureOut">
              <a:rPr lang="de-DE" smtClean="0"/>
              <a:pPr/>
              <a:t>30.05.2014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10D05-1D24-4459-A2CD-F4B7CE81CA6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461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74E5818-8755-48E8-AF33-13F9DFDF7FCD}" type="datetime1">
              <a:rPr lang="de-DE" smtClean="0"/>
              <a:pPr/>
              <a:t>30.05.2014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BED4A84-B81A-4B1D-88DD-5B7E6F65F2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htec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htec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ec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9B0F-FA93-418E-9C98-80228AD4D8E5}" type="datetime1">
              <a:rPr lang="de-DE" smtClean="0"/>
              <a:pPr/>
              <a:t>30.05.2014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4A84-B81A-4B1D-88DD-5B7E6F65F26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4786-1C7B-417F-A405-4DBF26B62C6F}" type="datetime1">
              <a:rPr lang="de-DE" smtClean="0"/>
              <a:pPr/>
              <a:t>30.05.2014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4A84-B81A-4B1D-88DD-5B7E6F65F2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Gleichschenkliges Dreiec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9246-B2C8-41DF-9DD8-6A6BA8D7259F}" type="datetime1">
              <a:rPr lang="de-DE" smtClean="0"/>
              <a:pPr/>
              <a:t>30.05.2014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4A84-B81A-4B1D-88DD-5B7E6F65F2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B95434E-E169-4390-94FF-3D2260ADB107}" type="datetime1">
              <a:rPr lang="de-DE" smtClean="0"/>
              <a:pPr/>
              <a:t>30.05.2014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BED4A84-B81A-4B1D-88DD-5B7E6F65F2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D110-5423-4858-A8AF-4F5A38F88742}" type="datetime1">
              <a:rPr lang="de-DE" smtClean="0"/>
              <a:pPr/>
              <a:t>30.05.2014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4A84-B81A-4B1D-88DD-5B7E6F65F2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683E-4890-4DE8-9BDA-FABCE093FF50}" type="datetime1">
              <a:rPr lang="de-DE" smtClean="0"/>
              <a:pPr/>
              <a:t>30.05.2014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4A84-B81A-4B1D-88DD-5B7E6F65F2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0A57-8123-409A-A78E-25ED98ECF2D5}" type="datetime1">
              <a:rPr lang="de-DE" smtClean="0"/>
              <a:pPr/>
              <a:t>30.05.2014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4A84-B81A-4B1D-88DD-5B7E6F65F2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Gleichschenkliges Dreiec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8872-4CFA-4568-BE0C-20EA959CC492}" type="datetime1">
              <a:rPr lang="de-DE" smtClean="0"/>
              <a:pPr/>
              <a:t>30.05.2014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4A84-B81A-4B1D-88DD-5B7E6F65F2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Gerade Verbindung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Gleichschenkliges Dreiec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7D1D-9264-48DD-B197-F72136463355}" type="datetime1">
              <a:rPr lang="de-DE" smtClean="0"/>
              <a:pPr/>
              <a:t>30.05.2014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4A84-B81A-4B1D-88DD-5B7E6F65F2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leichschenkliges Dreiec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B3D9-0B93-4776-BE09-77E698A2DB45}" type="datetime1">
              <a:rPr lang="de-DE" smtClean="0"/>
              <a:pPr/>
              <a:t>30.05.2014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4A84-B81A-4B1D-88DD-5B7E6F65F2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leichschenkliges Dreiec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A2C3F6C-ABB0-41DE-8E9E-599AA11A093A}" type="datetime1">
              <a:rPr lang="de-DE" smtClean="0"/>
              <a:pPr/>
              <a:t>30.05.2014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BED4A84-B81A-4B1D-88DD-5B7E6F65F2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8" name="Gerade Verbindung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Gerade Verbindung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Gleichschenkliges Dreiec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hyperlink" Target="http://www.inmh.ro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arso.gov.si/" TargetMode="External"/><Relationship Id="rId12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hyperlink" Target="http://www.zamg.ac.at/" TargetMode="External"/><Relationship Id="rId5" Type="http://schemas.openxmlformats.org/officeDocument/2006/relationships/hyperlink" Target="http://www.shmu.sk/" TargetMode="External"/><Relationship Id="rId10" Type="http://schemas.openxmlformats.org/officeDocument/2006/relationships/image" Target="../media/image7.gif"/><Relationship Id="rId4" Type="http://schemas.openxmlformats.org/officeDocument/2006/relationships/image" Target="../media/image4.png"/><Relationship Id="rId9" Type="http://schemas.openxmlformats.org/officeDocument/2006/relationships/hyperlink" Target="http://www.met.hu/" TargetMode="External"/><Relationship Id="rId1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hyperlink" Target="http://www.inmh.ro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arso.gov.si/" TargetMode="External"/><Relationship Id="rId12" Type="http://schemas.openxmlformats.org/officeDocument/2006/relationships/image" Target="../media/image8.gif"/><Relationship Id="rId2" Type="http://schemas.openxmlformats.org/officeDocument/2006/relationships/image" Target="../media/image10.png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hyperlink" Target="http://www.zamg.ac.at/" TargetMode="External"/><Relationship Id="rId5" Type="http://schemas.openxmlformats.org/officeDocument/2006/relationships/hyperlink" Target="http://www.shmu.sk/" TargetMode="External"/><Relationship Id="rId15" Type="http://schemas.openxmlformats.org/officeDocument/2006/relationships/image" Target="../media/image17.gif"/><Relationship Id="rId10" Type="http://schemas.openxmlformats.org/officeDocument/2006/relationships/image" Target="../media/image7.gif"/><Relationship Id="rId4" Type="http://schemas.openxmlformats.org/officeDocument/2006/relationships/image" Target="../media/image4.png"/><Relationship Id="rId9" Type="http://schemas.openxmlformats.org/officeDocument/2006/relationships/hyperlink" Target="http://www.met.hu/" TargetMode="External"/><Relationship Id="rId1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hyperlink" Target="http://www.inmh.ro/" TargetMode="External"/><Relationship Id="rId18" Type="http://schemas.openxmlformats.org/officeDocument/2006/relationships/image" Target="../media/image22.png"/><Relationship Id="rId3" Type="http://schemas.openxmlformats.org/officeDocument/2006/relationships/image" Target="../media/image3.png"/><Relationship Id="rId21" Type="http://schemas.openxmlformats.org/officeDocument/2006/relationships/image" Target="../media/image25.png"/><Relationship Id="rId7" Type="http://schemas.openxmlformats.org/officeDocument/2006/relationships/hyperlink" Target="http://www.arso.gov.si/" TargetMode="External"/><Relationship Id="rId12" Type="http://schemas.openxmlformats.org/officeDocument/2006/relationships/image" Target="../media/image8.gif"/><Relationship Id="rId17" Type="http://schemas.openxmlformats.org/officeDocument/2006/relationships/image" Target="../media/image21.png"/><Relationship Id="rId2" Type="http://schemas.openxmlformats.org/officeDocument/2006/relationships/image" Target="../media/image10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hyperlink" Target="http://www.zamg.ac.at/" TargetMode="External"/><Relationship Id="rId5" Type="http://schemas.openxmlformats.org/officeDocument/2006/relationships/hyperlink" Target="http://www.shmu.sk/" TargetMode="External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7.gif"/><Relationship Id="rId19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hyperlink" Target="http://www.met.hu/" TargetMode="External"/><Relationship Id="rId14" Type="http://schemas.openxmlformats.org/officeDocument/2006/relationships/image" Target="../media/image9.gif"/><Relationship Id="rId2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hyperlink" Target="http://www.inmh.ro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arso.gov.si/" TargetMode="External"/><Relationship Id="rId12" Type="http://schemas.openxmlformats.org/officeDocument/2006/relationships/image" Target="../media/image8.gif"/><Relationship Id="rId2" Type="http://schemas.openxmlformats.org/officeDocument/2006/relationships/image" Target="../media/image10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hyperlink" Target="http://www.zamg.ac.at/" TargetMode="External"/><Relationship Id="rId5" Type="http://schemas.openxmlformats.org/officeDocument/2006/relationships/hyperlink" Target="http://www.shmu.sk/" TargetMode="External"/><Relationship Id="rId15" Type="http://schemas.openxmlformats.org/officeDocument/2006/relationships/image" Target="../media/image28.png"/><Relationship Id="rId10" Type="http://schemas.openxmlformats.org/officeDocument/2006/relationships/image" Target="../media/image7.gif"/><Relationship Id="rId4" Type="http://schemas.openxmlformats.org/officeDocument/2006/relationships/image" Target="../media/image4.png"/><Relationship Id="rId9" Type="http://schemas.openxmlformats.org/officeDocument/2006/relationships/hyperlink" Target="http://www.met.hu/" TargetMode="External"/><Relationship Id="rId1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hyperlink" Target="http://www.inmh.ro/" TargetMode="External"/><Relationship Id="rId1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hyperlink" Target="http://www.arso.gov.si/" TargetMode="External"/><Relationship Id="rId12" Type="http://schemas.openxmlformats.org/officeDocument/2006/relationships/image" Target="../media/image8.gif"/><Relationship Id="rId17" Type="http://schemas.openxmlformats.org/officeDocument/2006/relationships/image" Target="../media/image32.png"/><Relationship Id="rId2" Type="http://schemas.openxmlformats.org/officeDocument/2006/relationships/image" Target="../media/image10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hyperlink" Target="http://www.zamg.ac.at/" TargetMode="External"/><Relationship Id="rId5" Type="http://schemas.openxmlformats.org/officeDocument/2006/relationships/hyperlink" Target="http://www.shmu.sk/" TargetMode="External"/><Relationship Id="rId15" Type="http://schemas.openxmlformats.org/officeDocument/2006/relationships/image" Target="../media/image30.png"/><Relationship Id="rId10" Type="http://schemas.openxmlformats.org/officeDocument/2006/relationships/image" Target="../media/image7.gif"/><Relationship Id="rId4" Type="http://schemas.openxmlformats.org/officeDocument/2006/relationships/image" Target="../media/image4.png"/><Relationship Id="rId9" Type="http://schemas.openxmlformats.org/officeDocument/2006/relationships/hyperlink" Target="http://www.met.hu/" TargetMode="External"/><Relationship Id="rId1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so.gov.si/" TargetMode="External"/><Relationship Id="rId13" Type="http://schemas.openxmlformats.org/officeDocument/2006/relationships/image" Target="../media/image8.gif"/><Relationship Id="rId3" Type="http://schemas.openxmlformats.org/officeDocument/2006/relationships/image" Target="../media/image10.png"/><Relationship Id="rId7" Type="http://schemas.openxmlformats.org/officeDocument/2006/relationships/image" Target="../media/image5.gif"/><Relationship Id="rId12" Type="http://schemas.openxmlformats.org/officeDocument/2006/relationships/hyperlink" Target="http://www.zamg.ac.at/" TargetMode="External"/><Relationship Id="rId1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hyperlink" Target="http://www.shmu.sk/" TargetMode="External"/><Relationship Id="rId11" Type="http://schemas.openxmlformats.org/officeDocument/2006/relationships/image" Target="../media/image7.gif"/><Relationship Id="rId5" Type="http://schemas.openxmlformats.org/officeDocument/2006/relationships/image" Target="../media/image4.png"/><Relationship Id="rId15" Type="http://schemas.openxmlformats.org/officeDocument/2006/relationships/image" Target="../media/image9.gif"/><Relationship Id="rId10" Type="http://schemas.openxmlformats.org/officeDocument/2006/relationships/hyperlink" Target="http://www.met.hu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gif"/><Relationship Id="rId14" Type="http://schemas.openxmlformats.org/officeDocument/2006/relationships/hyperlink" Target="http://www.inmh.ro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hyperlink" Target="http://www.inmh.ro/" TargetMode="External"/><Relationship Id="rId18" Type="http://schemas.openxmlformats.org/officeDocument/2006/relationships/image" Target="../media/image38.png"/><Relationship Id="rId3" Type="http://schemas.openxmlformats.org/officeDocument/2006/relationships/image" Target="../media/image3.png"/><Relationship Id="rId7" Type="http://schemas.openxmlformats.org/officeDocument/2006/relationships/hyperlink" Target="http://www.arso.gov.si/" TargetMode="External"/><Relationship Id="rId12" Type="http://schemas.openxmlformats.org/officeDocument/2006/relationships/image" Target="../media/image8.gif"/><Relationship Id="rId17" Type="http://schemas.openxmlformats.org/officeDocument/2006/relationships/image" Target="../media/image37.png"/><Relationship Id="rId2" Type="http://schemas.openxmlformats.org/officeDocument/2006/relationships/image" Target="../media/image10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hyperlink" Target="http://www.zamg.ac.at/" TargetMode="External"/><Relationship Id="rId5" Type="http://schemas.openxmlformats.org/officeDocument/2006/relationships/hyperlink" Target="http://www.shmu.sk/" TargetMode="External"/><Relationship Id="rId15" Type="http://schemas.openxmlformats.org/officeDocument/2006/relationships/image" Target="../media/image35.png"/><Relationship Id="rId10" Type="http://schemas.openxmlformats.org/officeDocument/2006/relationships/image" Target="../media/image7.gif"/><Relationship Id="rId4" Type="http://schemas.openxmlformats.org/officeDocument/2006/relationships/image" Target="../media/image4.png"/><Relationship Id="rId9" Type="http://schemas.openxmlformats.org/officeDocument/2006/relationships/hyperlink" Target="http://www.met.hu/" TargetMode="External"/><Relationship Id="rId1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hyperlink" Target="http://www.inmh.ro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arso.gov.si/" TargetMode="External"/><Relationship Id="rId12" Type="http://schemas.openxmlformats.org/officeDocument/2006/relationships/image" Target="../media/image8.gif"/><Relationship Id="rId2" Type="http://schemas.openxmlformats.org/officeDocument/2006/relationships/image" Target="../media/image10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hyperlink" Target="http://www.zamg.ac.at/" TargetMode="External"/><Relationship Id="rId5" Type="http://schemas.openxmlformats.org/officeDocument/2006/relationships/hyperlink" Target="http://www.shmu.sk/" TargetMode="External"/><Relationship Id="rId15" Type="http://schemas.openxmlformats.org/officeDocument/2006/relationships/image" Target="../media/image39.png"/><Relationship Id="rId10" Type="http://schemas.openxmlformats.org/officeDocument/2006/relationships/image" Target="../media/image7.gif"/><Relationship Id="rId4" Type="http://schemas.openxmlformats.org/officeDocument/2006/relationships/image" Target="../media/image4.png"/><Relationship Id="rId9" Type="http://schemas.openxmlformats.org/officeDocument/2006/relationships/hyperlink" Target="http://www.met.hu/" TargetMode="External"/><Relationship Id="rId1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hyperlink" Target="http://www.inmh.ro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arso.gov.si/" TargetMode="External"/><Relationship Id="rId12" Type="http://schemas.openxmlformats.org/officeDocument/2006/relationships/image" Target="../media/image8.gif"/><Relationship Id="rId2" Type="http://schemas.openxmlformats.org/officeDocument/2006/relationships/image" Target="../media/image10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hyperlink" Target="http://www.zamg.ac.at/" TargetMode="External"/><Relationship Id="rId5" Type="http://schemas.openxmlformats.org/officeDocument/2006/relationships/hyperlink" Target="http://www.shmu.sk/" TargetMode="External"/><Relationship Id="rId15" Type="http://schemas.openxmlformats.org/officeDocument/2006/relationships/image" Target="../media/image41.png"/><Relationship Id="rId10" Type="http://schemas.openxmlformats.org/officeDocument/2006/relationships/image" Target="../media/image7.gif"/><Relationship Id="rId4" Type="http://schemas.openxmlformats.org/officeDocument/2006/relationships/image" Target="../media/image4.png"/><Relationship Id="rId9" Type="http://schemas.openxmlformats.org/officeDocument/2006/relationships/hyperlink" Target="http://www.met.hu/" TargetMode="External"/><Relationship Id="rId1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hyperlink" Target="http://www.inmh.ro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arso.gov.si/" TargetMode="External"/><Relationship Id="rId12" Type="http://schemas.openxmlformats.org/officeDocument/2006/relationships/image" Target="../media/image8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hyperlink" Target="http://www.zamg.ac.at/" TargetMode="External"/><Relationship Id="rId5" Type="http://schemas.openxmlformats.org/officeDocument/2006/relationships/hyperlink" Target="http://www.shmu.sk/" TargetMode="External"/><Relationship Id="rId15" Type="http://schemas.openxmlformats.org/officeDocument/2006/relationships/image" Target="../media/image43.png"/><Relationship Id="rId10" Type="http://schemas.openxmlformats.org/officeDocument/2006/relationships/image" Target="../media/image7.gif"/><Relationship Id="rId4" Type="http://schemas.openxmlformats.org/officeDocument/2006/relationships/image" Target="../media/image4.png"/><Relationship Id="rId9" Type="http://schemas.openxmlformats.org/officeDocument/2006/relationships/hyperlink" Target="http://www.met.hu/" TargetMode="External"/><Relationship Id="rId1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hyperlink" Target="http://www.inmh.ro/" TargetMode="External"/><Relationship Id="rId18" Type="http://schemas.openxmlformats.org/officeDocument/2006/relationships/image" Target="../media/image47.png"/><Relationship Id="rId3" Type="http://schemas.openxmlformats.org/officeDocument/2006/relationships/image" Target="../media/image3.png"/><Relationship Id="rId7" Type="http://schemas.openxmlformats.org/officeDocument/2006/relationships/hyperlink" Target="http://www.arso.gov.si/" TargetMode="External"/><Relationship Id="rId12" Type="http://schemas.openxmlformats.org/officeDocument/2006/relationships/image" Target="../media/image8.gif"/><Relationship Id="rId17" Type="http://schemas.openxmlformats.org/officeDocument/2006/relationships/image" Target="../media/image46.png"/><Relationship Id="rId2" Type="http://schemas.openxmlformats.org/officeDocument/2006/relationships/image" Target="../media/image10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hyperlink" Target="http://www.zamg.ac.at/" TargetMode="External"/><Relationship Id="rId5" Type="http://schemas.openxmlformats.org/officeDocument/2006/relationships/hyperlink" Target="http://www.shmu.sk/" TargetMode="External"/><Relationship Id="rId15" Type="http://schemas.openxmlformats.org/officeDocument/2006/relationships/image" Target="../media/image44.png"/><Relationship Id="rId10" Type="http://schemas.openxmlformats.org/officeDocument/2006/relationships/image" Target="../media/image7.gif"/><Relationship Id="rId4" Type="http://schemas.openxmlformats.org/officeDocument/2006/relationships/image" Target="../media/image4.png"/><Relationship Id="rId9" Type="http://schemas.openxmlformats.org/officeDocument/2006/relationships/hyperlink" Target="http://www.met.hu/" TargetMode="External"/><Relationship Id="rId1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hyperlink" Target="http://www.inmh.ro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arso.gov.si/" TargetMode="External"/><Relationship Id="rId12" Type="http://schemas.openxmlformats.org/officeDocument/2006/relationships/image" Target="../media/image8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hyperlink" Target="http://www.zamg.ac.at/" TargetMode="External"/><Relationship Id="rId5" Type="http://schemas.openxmlformats.org/officeDocument/2006/relationships/hyperlink" Target="http://www.shmu.sk/" TargetMode="External"/><Relationship Id="rId10" Type="http://schemas.openxmlformats.org/officeDocument/2006/relationships/image" Target="../media/image7.gif"/><Relationship Id="rId4" Type="http://schemas.openxmlformats.org/officeDocument/2006/relationships/image" Target="../media/image4.png"/><Relationship Id="rId9" Type="http://schemas.openxmlformats.org/officeDocument/2006/relationships/hyperlink" Target="http://www.met.hu/" TargetMode="External"/><Relationship Id="rId14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hyperlink" Target="http://www.inmh.ro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arso.gov.si/" TargetMode="External"/><Relationship Id="rId12" Type="http://schemas.openxmlformats.org/officeDocument/2006/relationships/image" Target="../media/image8.gif"/><Relationship Id="rId17" Type="http://schemas.openxmlformats.org/officeDocument/2006/relationships/image" Target="../media/image50.png"/><Relationship Id="rId2" Type="http://schemas.openxmlformats.org/officeDocument/2006/relationships/image" Target="../media/image10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hyperlink" Target="http://www.zamg.ac.at/" TargetMode="External"/><Relationship Id="rId5" Type="http://schemas.openxmlformats.org/officeDocument/2006/relationships/hyperlink" Target="http://www.shmu.sk/" TargetMode="External"/><Relationship Id="rId15" Type="http://schemas.openxmlformats.org/officeDocument/2006/relationships/image" Target="../media/image48.png"/><Relationship Id="rId10" Type="http://schemas.openxmlformats.org/officeDocument/2006/relationships/image" Target="../media/image7.gif"/><Relationship Id="rId4" Type="http://schemas.openxmlformats.org/officeDocument/2006/relationships/image" Target="../media/image4.png"/><Relationship Id="rId9" Type="http://schemas.openxmlformats.org/officeDocument/2006/relationships/hyperlink" Target="http://www.met.hu/" TargetMode="External"/><Relationship Id="rId14" Type="http://schemas.openxmlformats.org/officeDocument/2006/relationships/image" Target="../media/image9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hyperlink" Target="http://www.inmh.ro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arso.gov.si/" TargetMode="External"/><Relationship Id="rId12" Type="http://schemas.openxmlformats.org/officeDocument/2006/relationships/image" Target="../media/image8.gif"/><Relationship Id="rId17" Type="http://schemas.openxmlformats.org/officeDocument/2006/relationships/image" Target="../media/image52.png"/><Relationship Id="rId2" Type="http://schemas.openxmlformats.org/officeDocument/2006/relationships/image" Target="../media/image10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hyperlink" Target="http://www.zamg.ac.at/" TargetMode="External"/><Relationship Id="rId5" Type="http://schemas.openxmlformats.org/officeDocument/2006/relationships/hyperlink" Target="http://www.shmu.sk/" TargetMode="External"/><Relationship Id="rId15" Type="http://schemas.openxmlformats.org/officeDocument/2006/relationships/image" Target="../media/image48.png"/><Relationship Id="rId10" Type="http://schemas.openxmlformats.org/officeDocument/2006/relationships/image" Target="../media/image7.gif"/><Relationship Id="rId4" Type="http://schemas.openxmlformats.org/officeDocument/2006/relationships/image" Target="../media/image4.png"/><Relationship Id="rId9" Type="http://schemas.openxmlformats.org/officeDocument/2006/relationships/hyperlink" Target="http://www.met.hu/" TargetMode="External"/><Relationship Id="rId14" Type="http://schemas.openxmlformats.org/officeDocument/2006/relationships/image" Target="../media/image9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hyperlink" Target="http://www.inmh.ro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arso.gov.si/" TargetMode="External"/><Relationship Id="rId12" Type="http://schemas.openxmlformats.org/officeDocument/2006/relationships/image" Target="../media/image8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hyperlink" Target="http://www.zamg.ac.at/" TargetMode="External"/><Relationship Id="rId5" Type="http://schemas.openxmlformats.org/officeDocument/2006/relationships/hyperlink" Target="http://www.shmu.sk/" TargetMode="External"/><Relationship Id="rId10" Type="http://schemas.openxmlformats.org/officeDocument/2006/relationships/image" Target="../media/image7.gif"/><Relationship Id="rId4" Type="http://schemas.openxmlformats.org/officeDocument/2006/relationships/image" Target="../media/image4.png"/><Relationship Id="rId9" Type="http://schemas.openxmlformats.org/officeDocument/2006/relationships/hyperlink" Target="http://www.met.hu/" TargetMode="External"/><Relationship Id="rId14" Type="http://schemas.openxmlformats.org/officeDocument/2006/relationships/image" Target="../media/image9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hyperlink" Target="http://www.inmh.ro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arso.gov.si/" TargetMode="External"/><Relationship Id="rId12" Type="http://schemas.openxmlformats.org/officeDocument/2006/relationships/image" Target="../media/image8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hyperlink" Target="http://www.zamg.ac.at/" TargetMode="External"/><Relationship Id="rId5" Type="http://schemas.openxmlformats.org/officeDocument/2006/relationships/hyperlink" Target="http://www.shmu.sk/" TargetMode="External"/><Relationship Id="rId15" Type="http://schemas.openxmlformats.org/officeDocument/2006/relationships/image" Target="../media/image53.png"/><Relationship Id="rId10" Type="http://schemas.openxmlformats.org/officeDocument/2006/relationships/image" Target="../media/image7.gif"/><Relationship Id="rId4" Type="http://schemas.openxmlformats.org/officeDocument/2006/relationships/image" Target="../media/image4.png"/><Relationship Id="rId9" Type="http://schemas.openxmlformats.org/officeDocument/2006/relationships/hyperlink" Target="http://www.met.hu/" TargetMode="External"/><Relationship Id="rId1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hyperlink" Target="http://www.inmh.ro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arso.gov.si/" TargetMode="External"/><Relationship Id="rId12" Type="http://schemas.openxmlformats.org/officeDocument/2006/relationships/image" Target="../media/image8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hyperlink" Target="http://www.zamg.ac.at/" TargetMode="External"/><Relationship Id="rId5" Type="http://schemas.openxmlformats.org/officeDocument/2006/relationships/hyperlink" Target="http://www.shmu.sk/" TargetMode="External"/><Relationship Id="rId10" Type="http://schemas.openxmlformats.org/officeDocument/2006/relationships/image" Target="../media/image7.gif"/><Relationship Id="rId4" Type="http://schemas.openxmlformats.org/officeDocument/2006/relationships/image" Target="../media/image4.png"/><Relationship Id="rId9" Type="http://schemas.openxmlformats.org/officeDocument/2006/relationships/hyperlink" Target="http://www.met.hu/" TargetMode="External"/><Relationship Id="rId1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hyperlink" Target="http://www.inmh.ro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arso.gov.si/" TargetMode="External"/><Relationship Id="rId12" Type="http://schemas.openxmlformats.org/officeDocument/2006/relationships/image" Target="../media/image8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hyperlink" Target="http://www.zamg.ac.at/" TargetMode="External"/><Relationship Id="rId5" Type="http://schemas.openxmlformats.org/officeDocument/2006/relationships/hyperlink" Target="http://www.shmu.sk/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7.gif"/><Relationship Id="rId4" Type="http://schemas.openxmlformats.org/officeDocument/2006/relationships/image" Target="../media/image4.png"/><Relationship Id="rId9" Type="http://schemas.openxmlformats.org/officeDocument/2006/relationships/hyperlink" Target="http://www.met.hu/" TargetMode="External"/><Relationship Id="rId1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hyperlink" Target="http://www.inmh.ro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arso.gov.si/" TargetMode="External"/><Relationship Id="rId12" Type="http://schemas.openxmlformats.org/officeDocument/2006/relationships/image" Target="../media/image8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hyperlink" Target="http://www.zamg.ac.at/" TargetMode="External"/><Relationship Id="rId5" Type="http://schemas.openxmlformats.org/officeDocument/2006/relationships/hyperlink" Target="http://www.shmu.sk/" TargetMode="External"/><Relationship Id="rId15" Type="http://schemas.openxmlformats.org/officeDocument/2006/relationships/image" Target="../media/image12.png"/><Relationship Id="rId10" Type="http://schemas.openxmlformats.org/officeDocument/2006/relationships/image" Target="../media/image7.gif"/><Relationship Id="rId4" Type="http://schemas.openxmlformats.org/officeDocument/2006/relationships/image" Target="../media/image4.png"/><Relationship Id="rId9" Type="http://schemas.openxmlformats.org/officeDocument/2006/relationships/hyperlink" Target="http://www.met.hu/" TargetMode="External"/><Relationship Id="rId1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hyperlink" Target="http://www.inmh.ro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arso.gov.si/" TargetMode="External"/><Relationship Id="rId12" Type="http://schemas.openxmlformats.org/officeDocument/2006/relationships/image" Target="../media/image8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hyperlink" Target="http://www.zamg.ac.at/" TargetMode="External"/><Relationship Id="rId5" Type="http://schemas.openxmlformats.org/officeDocument/2006/relationships/hyperlink" Target="http://www.shmu.sk/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7.gif"/><Relationship Id="rId4" Type="http://schemas.openxmlformats.org/officeDocument/2006/relationships/image" Target="../media/image4.png"/><Relationship Id="rId9" Type="http://schemas.openxmlformats.org/officeDocument/2006/relationships/hyperlink" Target="http://www.met.hu/" TargetMode="External"/><Relationship Id="rId1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hyperlink" Target="http://www.inmh.ro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arso.gov.si/" TargetMode="External"/><Relationship Id="rId12" Type="http://schemas.openxmlformats.org/officeDocument/2006/relationships/image" Target="../media/image8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hyperlink" Target="http://www.zamg.ac.at/" TargetMode="External"/><Relationship Id="rId5" Type="http://schemas.openxmlformats.org/officeDocument/2006/relationships/hyperlink" Target="http://www.shmu.sk/" TargetMode="External"/><Relationship Id="rId10" Type="http://schemas.openxmlformats.org/officeDocument/2006/relationships/image" Target="../media/image7.gif"/><Relationship Id="rId4" Type="http://schemas.openxmlformats.org/officeDocument/2006/relationships/image" Target="../media/image4.png"/><Relationship Id="rId9" Type="http://schemas.openxmlformats.org/officeDocument/2006/relationships/hyperlink" Target="http://www.met.hu/" TargetMode="External"/><Relationship Id="rId1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hyperlink" Target="http://www.inmh.ro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arso.gov.si/" TargetMode="External"/><Relationship Id="rId12" Type="http://schemas.openxmlformats.org/officeDocument/2006/relationships/image" Target="../media/image8.gif"/><Relationship Id="rId2" Type="http://schemas.openxmlformats.org/officeDocument/2006/relationships/image" Target="../media/image10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hyperlink" Target="http://www.zamg.ac.at/" TargetMode="External"/><Relationship Id="rId5" Type="http://schemas.openxmlformats.org/officeDocument/2006/relationships/hyperlink" Target="http://www.shmu.sk/" TargetMode="External"/><Relationship Id="rId15" Type="http://schemas.openxmlformats.org/officeDocument/2006/relationships/image" Target="../media/image14.png"/><Relationship Id="rId10" Type="http://schemas.openxmlformats.org/officeDocument/2006/relationships/image" Target="../media/image7.gif"/><Relationship Id="rId4" Type="http://schemas.openxmlformats.org/officeDocument/2006/relationships/image" Target="../media/image4.png"/><Relationship Id="rId9" Type="http://schemas.openxmlformats.org/officeDocument/2006/relationships/hyperlink" Target="http://www.met.hu/" TargetMode="External"/><Relationship Id="rId1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hyperlink" Target="http://www.inmh.ro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arso.gov.si/" TargetMode="External"/><Relationship Id="rId12" Type="http://schemas.openxmlformats.org/officeDocument/2006/relationships/image" Target="../media/image8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hyperlink" Target="http://www.zamg.ac.at/" TargetMode="External"/><Relationship Id="rId5" Type="http://schemas.openxmlformats.org/officeDocument/2006/relationships/hyperlink" Target="http://www.shmu.sk/" TargetMode="External"/><Relationship Id="rId15" Type="http://schemas.openxmlformats.org/officeDocument/2006/relationships/image" Target="../media/image16.png"/><Relationship Id="rId10" Type="http://schemas.openxmlformats.org/officeDocument/2006/relationships/image" Target="../media/image7.gif"/><Relationship Id="rId4" Type="http://schemas.openxmlformats.org/officeDocument/2006/relationships/image" Target="../media/image4.png"/><Relationship Id="rId9" Type="http://schemas.openxmlformats.org/officeDocument/2006/relationships/hyperlink" Target="http://www.met.hu/" TargetMode="External"/><Relationship Id="rId1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sz="2800" dirty="0" err="1" smtClean="0">
                <a:latin typeface="Calibri" pitchFamily="34" charset="0"/>
                <a:cs typeface="Arial" pitchFamily="34" charset="0"/>
              </a:rPr>
              <a:t>Recent</a:t>
            </a:r>
            <a:r>
              <a:rPr lang="de-DE" sz="2800" dirty="0" smtClean="0">
                <a:latin typeface="Calibri" pitchFamily="34" charset="0"/>
                <a:cs typeface="Arial" pitchFamily="34" charset="0"/>
              </a:rPr>
              <a:t> R&amp;D on regional </a:t>
            </a:r>
            <a:r>
              <a:rPr lang="de-DE" sz="2800" dirty="0" err="1" smtClean="0">
                <a:latin typeface="Calibri" pitchFamily="34" charset="0"/>
                <a:cs typeface="Arial" pitchFamily="34" charset="0"/>
              </a:rPr>
              <a:t>ensemble</a:t>
            </a:r>
            <a:r>
              <a:rPr lang="de-DE" sz="2800" dirty="0" smtClean="0">
                <a:latin typeface="Calibri" pitchFamily="34" charset="0"/>
                <a:cs typeface="Arial" pitchFamily="34" charset="0"/>
              </a:rPr>
              <a:t> ALADIN-LAEF</a:t>
            </a:r>
            <a:r>
              <a:rPr lang="de-DE" sz="3600" dirty="0" smtClean="0">
                <a:latin typeface="Calibri" pitchFamily="34" charset="0"/>
                <a:cs typeface="Arial" pitchFamily="34" charset="0"/>
              </a:rPr>
              <a:t> </a:t>
            </a:r>
            <a:endParaRPr lang="de-DE" sz="3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16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Yong Wang, </a:t>
            </a:r>
            <a:r>
              <a:rPr lang="de-DE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M. </a:t>
            </a:r>
            <a:r>
              <a:rPr lang="de-DE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Bellus</a:t>
            </a:r>
            <a:r>
              <a:rPr lang="de-DE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6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T. Gorgas, M. </a:t>
            </a:r>
            <a:r>
              <a:rPr lang="de-DE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Szucs</a:t>
            </a:r>
            <a:r>
              <a:rPr lang="de-DE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6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de-DE" sz="1600" dirty="0" err="1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Tascu</a:t>
            </a:r>
            <a:r>
              <a:rPr lang="de-DE" sz="16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, F</a:t>
            </a:r>
            <a:r>
              <a:rPr lang="de-DE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de-DE" sz="1600" dirty="0" err="1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Weidle</a:t>
            </a:r>
            <a:r>
              <a:rPr lang="de-DE" sz="16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870586" y="620688"/>
            <a:ext cx="3801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i="1" dirty="0" smtClean="0">
                <a:solidFill>
                  <a:srgbClr val="004DE6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400" i="1" dirty="0" smtClean="0">
                <a:solidFill>
                  <a:srgbClr val="004DE6"/>
                </a:solidFill>
                <a:latin typeface="Arial" pitchFamily="34" charset="0"/>
                <a:cs typeface="Arial" pitchFamily="34" charset="0"/>
              </a:rPr>
              <a:t>egional </a:t>
            </a:r>
            <a:r>
              <a:rPr lang="en-US" sz="1400" b="1" i="1" dirty="0" smtClean="0">
                <a:solidFill>
                  <a:srgbClr val="004DE6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1400" i="1" dirty="0" smtClean="0">
                <a:solidFill>
                  <a:srgbClr val="004DE6"/>
                </a:solidFill>
                <a:latin typeface="Arial" pitchFamily="34" charset="0"/>
                <a:cs typeface="Arial" pitchFamily="34" charset="0"/>
              </a:rPr>
              <a:t>ooperation for </a:t>
            </a:r>
          </a:p>
          <a:p>
            <a:pPr algn="r"/>
            <a:r>
              <a:rPr lang="en-US" sz="1400" b="1" i="1" dirty="0" smtClean="0">
                <a:solidFill>
                  <a:srgbClr val="004DE6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1400" i="1" dirty="0" smtClean="0">
                <a:solidFill>
                  <a:srgbClr val="004DE6"/>
                </a:solidFill>
                <a:latin typeface="Arial" pitchFamily="34" charset="0"/>
                <a:cs typeface="Arial" pitchFamily="34" charset="0"/>
              </a:rPr>
              <a:t>imited </a:t>
            </a:r>
            <a:r>
              <a:rPr lang="en-US" sz="1400" b="1" i="1" dirty="0" smtClean="0">
                <a:solidFill>
                  <a:srgbClr val="004DE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1400" i="1" dirty="0" smtClean="0">
                <a:solidFill>
                  <a:srgbClr val="004DE6"/>
                </a:solidFill>
                <a:latin typeface="Arial" pitchFamily="34" charset="0"/>
                <a:cs typeface="Arial" pitchFamily="34" charset="0"/>
              </a:rPr>
              <a:t>rea Modeling in </a:t>
            </a:r>
            <a:r>
              <a:rPr lang="en-US" sz="1400" b="1" i="1" dirty="0" smtClean="0">
                <a:solidFill>
                  <a:srgbClr val="004DE6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1400" i="1" dirty="0" smtClean="0">
                <a:solidFill>
                  <a:srgbClr val="004DE6"/>
                </a:solidFill>
                <a:latin typeface="Arial" pitchFamily="34" charset="0"/>
                <a:cs typeface="Arial" pitchFamily="34" charset="0"/>
              </a:rPr>
              <a:t>entral </a:t>
            </a:r>
            <a:r>
              <a:rPr lang="en-US" sz="1400" b="1" i="1" dirty="0" smtClean="0">
                <a:solidFill>
                  <a:srgbClr val="004DE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1400" i="1" dirty="0" smtClean="0">
                <a:solidFill>
                  <a:srgbClr val="004DE6"/>
                </a:solidFill>
                <a:latin typeface="Arial" pitchFamily="34" charset="0"/>
                <a:cs typeface="Arial" pitchFamily="34" charset="0"/>
              </a:rPr>
              <a:t>urope</a:t>
            </a:r>
            <a:endParaRPr lang="en-US" sz="1400" i="1" dirty="0">
              <a:solidFill>
                <a:srgbClr val="004DE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97" y="475722"/>
            <a:ext cx="2775764" cy="9963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856" y="5977061"/>
            <a:ext cx="4381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278" y="5974556"/>
            <a:ext cx="5143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 descr="http://www.rclace.eu/Image/partners/shmu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443" y="5979566"/>
            <a:ext cx="6096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rclace.eu/Image/partners/ano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979566"/>
            <a:ext cx="6762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www.rclace.eu/Image/partners/omsz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62" y="5946228"/>
            <a:ext cx="3524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rclace.eu/Image/partners/zamg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012904"/>
            <a:ext cx="82867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www.rclace.eu/Image/partners/anm_romania.gif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998324"/>
            <a:ext cx="10191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48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4A84-B81A-4B1D-88DD-5B7E6F65F261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7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8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16" y="422935"/>
            <a:ext cx="1512167" cy="54278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05" y="6454013"/>
            <a:ext cx="267788" cy="2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448800"/>
            <a:ext cx="314359" cy="2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5" descr="http://www.rclace.eu/Image/partners/shmu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448799"/>
            <a:ext cx="37257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://www.rclace.eu/Image/partners/ano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448799"/>
            <a:ext cx="41332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7" descr="http://www.rclace.eu/Image/partners/omsz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448799"/>
            <a:ext cx="21539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http://www.rclace.eu/Image/partners/zamg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14" y="6489550"/>
            <a:ext cx="506468" cy="1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9" descr="http://www.rclace.eu/Image/partners/anm_romania.gif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000" y="6473488"/>
            <a:ext cx="622897" cy="2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SURFPREC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214563"/>
            <a:ext cx="42862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CLSTEMPERATURE_sd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214563"/>
            <a:ext cx="42862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331913" y="5300663"/>
            <a:ext cx="2071687" cy="571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e-AT" altLang="zh-CN" sz="1600" b="1" dirty="0" err="1">
                <a:latin typeface="+mn-lt"/>
                <a:ea typeface="SimSun" pitchFamily="2" charset="-122"/>
              </a:rPr>
              <a:t>Convective</a:t>
            </a:r>
            <a:r>
              <a:rPr lang="de-AT" altLang="zh-CN" sz="1600" b="1" dirty="0">
                <a:latin typeface="+mn-lt"/>
                <a:ea typeface="SimSun" pitchFamily="2" charset="-122"/>
              </a:rPr>
              <a:t> </a:t>
            </a:r>
            <a:r>
              <a:rPr lang="de-AT" altLang="zh-CN" sz="1600" b="1" dirty="0" err="1">
                <a:ea typeface="SimSun" pitchFamily="2" charset="-122"/>
              </a:rPr>
              <a:t>rainfall</a:t>
            </a:r>
            <a:endParaRPr lang="de-DE" altLang="zh-CN" sz="1600" b="1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651500" y="5300663"/>
            <a:ext cx="2643188" cy="571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e-AT" altLang="zh-CN" sz="1600" b="1" dirty="0" err="1">
                <a:latin typeface="+mn-lt"/>
                <a:ea typeface="SimSun" pitchFamily="2" charset="-122"/>
              </a:rPr>
              <a:t>Surface</a:t>
            </a:r>
            <a:r>
              <a:rPr lang="de-AT" altLang="zh-CN" sz="1600" b="1" dirty="0">
                <a:latin typeface="+mn-lt"/>
                <a:ea typeface="SimSun" pitchFamily="2" charset="-122"/>
              </a:rPr>
              <a:t> </a:t>
            </a:r>
            <a:r>
              <a:rPr lang="de-AT" altLang="zh-CN" sz="1600" b="1" dirty="0" err="1">
                <a:ea typeface="SimSun" pitchFamily="2" charset="-122"/>
              </a:rPr>
              <a:t>temperature</a:t>
            </a:r>
            <a:endParaRPr lang="de-DE" altLang="zh-CN" sz="1600" b="1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0" name="Rechteck 2"/>
          <p:cNvSpPr>
            <a:spLocks noChangeArrowheads="1"/>
          </p:cNvSpPr>
          <p:nvPr/>
        </p:nvSpPr>
        <p:spPr bwMode="auto">
          <a:xfrm>
            <a:off x="440536" y="495446"/>
            <a:ext cx="653255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200" dirty="0" err="1">
                <a:solidFill>
                  <a:schemeClr val="tx2"/>
                </a:solidFill>
                <a:latin typeface="+mj-lt"/>
                <a:cs typeface="Arial" charset="0"/>
              </a:rPr>
              <a:t>Atmospheric</a:t>
            </a:r>
            <a:r>
              <a:rPr lang="de-DE" sz="2200" dirty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de-DE" sz="2200" dirty="0" err="1">
                <a:solidFill>
                  <a:schemeClr val="tx2"/>
                </a:solidFill>
                <a:latin typeface="+mj-lt"/>
                <a:cs typeface="Arial" charset="0"/>
              </a:rPr>
              <a:t>response</a:t>
            </a:r>
            <a:r>
              <a:rPr lang="de-DE" sz="2200" dirty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de-DE" sz="2200" dirty="0" err="1">
                <a:solidFill>
                  <a:schemeClr val="tx2"/>
                </a:solidFill>
                <a:latin typeface="+mj-lt"/>
                <a:cs typeface="Arial" charset="0"/>
              </a:rPr>
              <a:t>to</a:t>
            </a:r>
            <a:r>
              <a:rPr lang="de-DE" sz="2200" dirty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de-DE" sz="2200" dirty="0" err="1">
                <a:solidFill>
                  <a:schemeClr val="tx2"/>
                </a:solidFill>
                <a:latin typeface="+mj-lt"/>
                <a:cs typeface="Arial" charset="0"/>
              </a:rPr>
              <a:t>surface</a:t>
            </a:r>
            <a:r>
              <a:rPr lang="de-DE" sz="2200" dirty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de-DE" sz="2200" dirty="0" err="1">
                <a:solidFill>
                  <a:schemeClr val="tx2"/>
                </a:solidFill>
                <a:latin typeface="+mj-lt"/>
                <a:cs typeface="Arial" charset="0"/>
              </a:rPr>
              <a:t>perturbation</a:t>
            </a:r>
            <a:endParaRPr lang="de-DE" sz="2200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65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4A84-B81A-4B1D-88DD-5B7E6F65F261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5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7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8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10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11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45" y="376307"/>
            <a:ext cx="1512167" cy="542786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05" y="6454013"/>
            <a:ext cx="267788" cy="2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448800"/>
            <a:ext cx="314359" cy="2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5" descr="http://www.rclace.eu/Image/partners/shmu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448799"/>
            <a:ext cx="37257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http://www.rclace.eu/Image/partners/ano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448799"/>
            <a:ext cx="41332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7" descr="http://www.rclace.eu/Image/partners/omsz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448799"/>
            <a:ext cx="21539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http://www.rclace.eu/Image/partners/zamg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14" y="6489550"/>
            <a:ext cx="506468" cy="1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9" descr="http://www.rclace.eu/Image/partners/anm_romania.gif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000" y="6473488"/>
            <a:ext cx="622897" cy="2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feld 4"/>
          <p:cNvSpPr txBox="1">
            <a:spLocks noChangeArrowheads="1"/>
          </p:cNvSpPr>
          <p:nvPr/>
        </p:nvSpPr>
        <p:spPr bwMode="auto">
          <a:xfrm>
            <a:off x="467744" y="382883"/>
            <a:ext cx="67832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de-DE" sz="3200" dirty="0" err="1" smtClean="0">
                <a:solidFill>
                  <a:schemeClr val="tx2"/>
                </a:solidFill>
                <a:latin typeface="+mj-lt"/>
                <a:cs typeface="Arial" charset="0"/>
              </a:rPr>
              <a:t>Stochastic</a:t>
            </a:r>
            <a:r>
              <a:rPr lang="de-DE" sz="3200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de-DE" sz="3200" dirty="0" err="1" smtClean="0">
                <a:solidFill>
                  <a:schemeClr val="tx2"/>
                </a:solidFill>
                <a:latin typeface="+mj-lt"/>
                <a:cs typeface="Arial" charset="0"/>
              </a:rPr>
              <a:t>soil</a:t>
            </a:r>
            <a:r>
              <a:rPr lang="de-DE" sz="3200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de-DE" sz="3200" dirty="0" err="1" smtClean="0">
                <a:solidFill>
                  <a:schemeClr val="tx2"/>
                </a:solidFill>
                <a:latin typeface="+mj-lt"/>
                <a:cs typeface="Arial" charset="0"/>
              </a:rPr>
              <a:t>physics</a:t>
            </a:r>
            <a:r>
              <a:rPr lang="de-DE" sz="3200" dirty="0" smtClean="0">
                <a:solidFill>
                  <a:schemeClr val="tx2"/>
                </a:solidFill>
                <a:latin typeface="+mj-lt"/>
                <a:cs typeface="Arial" charset="0"/>
              </a:rPr>
              <a:t> - </a:t>
            </a:r>
            <a:r>
              <a:rPr lang="de-DE" sz="3200" dirty="0" err="1" smtClean="0">
                <a:solidFill>
                  <a:schemeClr val="tx2"/>
                </a:solidFill>
                <a:latin typeface="+mj-lt"/>
                <a:cs typeface="Arial" charset="0"/>
              </a:rPr>
              <a:t>results</a:t>
            </a:r>
            <a:endParaRPr lang="de-DE" sz="3200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pic>
        <p:nvPicPr>
          <p:cNvPr id="20" name="Bild 16" descr="CRPSEPS_0001_167_bw_EXP20a_22i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-10000"/>
          <a:stretch/>
        </p:blipFill>
        <p:spPr bwMode="auto">
          <a:xfrm>
            <a:off x="4164022" y="1166704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 14" descr="SPREAD_0001_167_bw_EXP20a_22i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-10000"/>
          <a:stretch/>
        </p:blipFill>
        <p:spPr bwMode="auto">
          <a:xfrm>
            <a:off x="463327" y="1192535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Bild 15" descr="SPREADRMSE_0001_167_bw_EXP20a_22i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-10000"/>
          <a:stretch/>
        </p:blipFill>
        <p:spPr bwMode="auto">
          <a:xfrm>
            <a:off x="2291314" y="1196952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Bild 17" descr="SPREAD_0001_250_bw_EXP20a_22i"/>
          <p:cNvPicPr/>
          <p:nvPr/>
        </p:nvPicPr>
        <p:blipFill rotWithShape="1">
          <a:blip r:embed="rId18" cstate="print"/>
          <a:srcRect t="10000" b="-10000"/>
          <a:stretch/>
        </p:blipFill>
        <p:spPr bwMode="auto">
          <a:xfrm>
            <a:off x="463327" y="2780928"/>
            <a:ext cx="18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Bild 18" descr="SPREADRMSE_0001_250_bw_EXP20a_22i"/>
          <p:cNvPicPr/>
          <p:nvPr/>
        </p:nvPicPr>
        <p:blipFill rotWithShape="1">
          <a:blip r:embed="rId19" cstate="print"/>
          <a:srcRect t="10000" b="-10000"/>
          <a:stretch/>
        </p:blipFill>
        <p:spPr bwMode="auto">
          <a:xfrm>
            <a:off x="2304932" y="2780928"/>
            <a:ext cx="18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Bild 19" descr="CRPSEPS_0001_250_bw_EXP20a_22i"/>
          <p:cNvPicPr/>
          <p:nvPr/>
        </p:nvPicPr>
        <p:blipFill rotWithShape="1">
          <a:blip r:embed="rId20" cstate="print"/>
          <a:srcRect t="10000" b="-10000"/>
          <a:stretch/>
        </p:blipFill>
        <p:spPr bwMode="auto">
          <a:xfrm>
            <a:off x="4139952" y="2780928"/>
            <a:ext cx="18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Bild 20" descr="SPREAD_0001_252_bw_EXP20a_22i"/>
          <p:cNvPicPr/>
          <p:nvPr/>
        </p:nvPicPr>
        <p:blipFill rotWithShape="1">
          <a:blip r:embed="rId21" cstate="print"/>
          <a:srcRect t="10000" b="-10000"/>
          <a:stretch/>
        </p:blipFill>
        <p:spPr bwMode="auto">
          <a:xfrm>
            <a:off x="467744" y="4365104"/>
            <a:ext cx="18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Bild 21" descr="SPREADRMSE_0001_252_bw_EXP20a_22i"/>
          <p:cNvPicPr/>
          <p:nvPr/>
        </p:nvPicPr>
        <p:blipFill rotWithShape="1">
          <a:blip r:embed="rId22" cstate="print"/>
          <a:srcRect t="10000" b="-10000"/>
          <a:stretch/>
        </p:blipFill>
        <p:spPr bwMode="auto">
          <a:xfrm>
            <a:off x="2304932" y="4365104"/>
            <a:ext cx="18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Bild 22" descr="CRPSEPS_0001_252_bw_EXP20a_22i"/>
          <p:cNvPicPr/>
          <p:nvPr/>
        </p:nvPicPr>
        <p:blipFill rotWithShape="1">
          <a:blip r:embed="rId23" cstate="print"/>
          <a:srcRect t="10000" b="-10000"/>
          <a:stretch/>
        </p:blipFill>
        <p:spPr bwMode="auto">
          <a:xfrm>
            <a:off x="4192347" y="4365104"/>
            <a:ext cx="18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feld 28"/>
          <p:cNvSpPr txBox="1"/>
          <p:nvPr/>
        </p:nvSpPr>
        <p:spPr>
          <a:xfrm>
            <a:off x="539551" y="5970766"/>
            <a:ext cx="5452795" cy="338554"/>
          </a:xfrm>
          <a:prstGeom prst="rect">
            <a:avLst/>
          </a:prstGeom>
          <a:noFill/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Spread</a:t>
            </a:r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                RMSE/</a:t>
            </a:r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Spread</a:t>
            </a:r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                CRPS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6156176" y="1725422"/>
            <a:ext cx="1740726" cy="338554"/>
          </a:xfrm>
          <a:prstGeom prst="rect">
            <a:avLst/>
          </a:prstGeom>
          <a:noFill/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2m </a:t>
            </a:r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Temperature</a:t>
            </a:r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6156176" y="3234462"/>
            <a:ext cx="1740726" cy="338554"/>
          </a:xfrm>
          <a:prstGeom prst="rect">
            <a:avLst/>
          </a:prstGeom>
          <a:noFill/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10m Wind Speed          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6156176" y="4869160"/>
            <a:ext cx="1740726" cy="338554"/>
          </a:xfrm>
          <a:prstGeom prst="rect">
            <a:avLst/>
          </a:prstGeom>
          <a:noFill/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12h </a:t>
            </a:r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Precipitation</a:t>
            </a:r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251012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4A84-B81A-4B1D-88DD-5B7E6F65F261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21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22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23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24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25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26" name="Titel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latin typeface="Bookman Old Style" pitchFamily="18" charset="0"/>
                <a:cs typeface="Arial" pitchFamily="34" charset="0"/>
              </a:rPr>
              <a:t>Initial LBC </a:t>
            </a:r>
            <a:r>
              <a:rPr lang="de-DE" dirty="0" err="1" smtClean="0">
                <a:latin typeface="Bookman Old Style" pitchFamily="18" charset="0"/>
                <a:cs typeface="Arial" pitchFamily="34" charset="0"/>
              </a:rPr>
              <a:t>uncertaities</a:t>
            </a:r>
            <a:endParaRPr lang="de-DE" dirty="0"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7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28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45" y="376307"/>
            <a:ext cx="1512167" cy="542786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05" y="6454013"/>
            <a:ext cx="267788" cy="2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448800"/>
            <a:ext cx="314359" cy="2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5" descr="http://www.rclace.eu/Image/partners/shmu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448799"/>
            <a:ext cx="37257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6" descr="http://www.rclace.eu/Image/partners/ano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448799"/>
            <a:ext cx="41332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7" descr="http://www.rclace.eu/Image/partners/omsz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448799"/>
            <a:ext cx="21539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8" descr="http://www.rclace.eu/Image/partners/zamg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14" y="6489550"/>
            <a:ext cx="506468" cy="1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9" descr="http://www.rclace.eu/Image/partners/anm_romania.gif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000" y="6473488"/>
            <a:ext cx="622897" cy="2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fik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2664297" cy="192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feld 7"/>
          <p:cNvSpPr txBox="1">
            <a:spLocks noChangeArrowheads="1"/>
          </p:cNvSpPr>
          <p:nvPr/>
        </p:nvSpPr>
        <p:spPr bwMode="auto">
          <a:xfrm>
            <a:off x="4361284" y="1334963"/>
            <a:ext cx="3733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de-DE" sz="1600" dirty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TCC - Time </a:t>
            </a:r>
            <a:r>
              <a:rPr lang="de-DE" sz="1600" dirty="0" err="1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consistent</a:t>
            </a:r>
            <a:r>
              <a:rPr lang="de-DE" sz="1600" dirty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: First LBC </a:t>
            </a:r>
            <a:r>
              <a:rPr lang="de-DE" sz="1600" dirty="0" err="1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file</a:t>
            </a:r>
            <a:r>
              <a:rPr lang="de-DE" sz="1600" dirty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from</a:t>
            </a:r>
            <a:r>
              <a:rPr lang="de-DE" sz="1600" dirty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driving</a:t>
            </a:r>
            <a:r>
              <a:rPr lang="de-DE" sz="1600" dirty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model</a:t>
            </a:r>
            <a:endParaRPr lang="de-DE" sz="1600" dirty="0">
              <a:solidFill>
                <a:srgbClr val="262699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de-DE" sz="1600" dirty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SCC - Space </a:t>
            </a:r>
            <a:r>
              <a:rPr lang="de-DE" sz="1600" dirty="0" err="1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consistent</a:t>
            </a:r>
            <a:r>
              <a:rPr lang="de-DE" sz="1600" dirty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: First LBC </a:t>
            </a:r>
            <a:r>
              <a:rPr lang="de-DE" sz="1600" dirty="0" err="1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equal</a:t>
            </a:r>
            <a:r>
              <a:rPr lang="de-DE" sz="1600" dirty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to</a:t>
            </a:r>
            <a:r>
              <a:rPr lang="de-DE" sz="1600" dirty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INIT</a:t>
            </a:r>
          </a:p>
          <a:p>
            <a:pPr eaLnBrk="1" hangingPunct="1">
              <a:spcBef>
                <a:spcPts val="1200"/>
              </a:spcBef>
            </a:pPr>
            <a:r>
              <a:rPr lang="de-DE" sz="1600" dirty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mpact </a:t>
            </a:r>
            <a:r>
              <a:rPr lang="de-DE" sz="1600" dirty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on </a:t>
            </a:r>
            <a:r>
              <a:rPr lang="de-DE" sz="1600" dirty="0" err="1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case</a:t>
            </a:r>
            <a:r>
              <a:rPr lang="de-DE" sz="1600" dirty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with</a:t>
            </a:r>
            <a:r>
              <a:rPr lang="de-DE" sz="1600" dirty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frontal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zone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de-DE" sz="1600" dirty="0">
              <a:solidFill>
                <a:srgbClr val="26269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7" y="3068960"/>
            <a:ext cx="7091651" cy="316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84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4A84-B81A-4B1D-88DD-5B7E6F65F261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5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6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45" y="376307"/>
            <a:ext cx="1512167" cy="54278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05" y="6454013"/>
            <a:ext cx="267788" cy="2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448800"/>
            <a:ext cx="314359" cy="2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5" descr="http://www.rclace.eu/Image/partners/shmu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448799"/>
            <a:ext cx="37257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www.rclace.eu/Image/partners/ano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448799"/>
            <a:ext cx="41332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" descr="http://www.rclace.eu/Image/partners/omsz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448799"/>
            <a:ext cx="21539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http://www.rclace.eu/Image/partners/zamg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14" y="6489550"/>
            <a:ext cx="506468" cy="1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9" descr="http://www.rclace.eu/Image/partners/anm_romania.gif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000" y="6473488"/>
            <a:ext cx="622897" cy="2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el 1"/>
          <p:cNvSpPr txBox="1">
            <a:spLocks/>
          </p:cNvSpPr>
          <p:nvPr/>
        </p:nvSpPr>
        <p:spPr>
          <a:xfrm>
            <a:off x="609599" y="152400"/>
            <a:ext cx="4695644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latin typeface="Bookman Old Style" pitchFamily="18" charset="0"/>
                <a:cs typeface="Arial" pitchFamily="34" charset="0"/>
              </a:rPr>
              <a:t>Higher </a:t>
            </a:r>
            <a:r>
              <a:rPr lang="de-DE" dirty="0" err="1" smtClean="0">
                <a:latin typeface="Bookman Old Style" pitchFamily="18" charset="0"/>
                <a:cs typeface="Arial" pitchFamily="34" charset="0"/>
              </a:rPr>
              <a:t>resolution</a:t>
            </a:r>
            <a:endParaRPr lang="de-DE" dirty="0"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714500"/>
            <a:ext cx="3071812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714500"/>
            <a:ext cx="307181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857625"/>
            <a:ext cx="3071812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857625"/>
            <a:ext cx="3059113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708725" y="1207615"/>
            <a:ext cx="2880543" cy="5222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/>
          <a:p>
            <a:r>
              <a:rPr lang="de-DE" altLang="zh-CN" sz="1800" b="1" dirty="0">
                <a:solidFill>
                  <a:schemeClr val="tx2"/>
                </a:solidFill>
                <a:latin typeface="Arial" charset="0"/>
                <a:ea typeface="SimSun" pitchFamily="2" charset="-122"/>
                <a:cs typeface="Arial" charset="0"/>
              </a:rPr>
              <a:t>         </a:t>
            </a:r>
            <a:r>
              <a:rPr lang="de-DE" altLang="zh-CN" sz="1800" b="1" dirty="0" smtClean="0">
                <a:solidFill>
                  <a:schemeClr val="tx2"/>
                </a:solidFill>
                <a:latin typeface="Arial" charset="0"/>
                <a:ea typeface="SimSun" pitchFamily="2" charset="-122"/>
                <a:cs typeface="Arial" charset="0"/>
              </a:rPr>
              <a:t> 18km vs</a:t>
            </a:r>
            <a:r>
              <a:rPr lang="de-DE" altLang="zh-CN" sz="1800" b="1" dirty="0">
                <a:solidFill>
                  <a:schemeClr val="tx2"/>
                </a:solidFill>
                <a:latin typeface="Arial" charset="0"/>
                <a:ea typeface="SimSun" pitchFamily="2" charset="-122"/>
                <a:cs typeface="Arial" charset="0"/>
              </a:rPr>
              <a:t>. </a:t>
            </a:r>
            <a:r>
              <a:rPr lang="de-DE" altLang="zh-CN" sz="1800" b="1" dirty="0" smtClean="0">
                <a:solidFill>
                  <a:schemeClr val="tx2"/>
                </a:solidFill>
                <a:latin typeface="Arial" charset="0"/>
                <a:ea typeface="SimSun" pitchFamily="2" charset="-122"/>
                <a:cs typeface="Arial" charset="0"/>
              </a:rPr>
              <a:t>11km</a:t>
            </a:r>
            <a:endParaRPr lang="de-DE" altLang="zh-CN" sz="1800" b="1" dirty="0">
              <a:solidFill>
                <a:schemeClr val="tx2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64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4A84-B81A-4B1D-88DD-5B7E6F65F261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5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6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7" name="Inhaltsplatzhalt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45" y="376307"/>
            <a:ext cx="1512167" cy="54278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05" y="6454013"/>
            <a:ext cx="267788" cy="2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448800"/>
            <a:ext cx="314359" cy="2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5" descr="http://www.rclace.eu/Image/partners/shmu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448799"/>
            <a:ext cx="37257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://www.rclace.eu/Image/partners/ano.gif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448799"/>
            <a:ext cx="41332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" descr="http://www.rclace.eu/Image/partners/omsz.gif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448799"/>
            <a:ext cx="21539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http://www.rclace.eu/Image/partners/zamg.gif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14" y="6489550"/>
            <a:ext cx="506468" cy="1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9" descr="http://www.rclace.eu/Image/partners/anm_romania.gif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000" y="6473488"/>
            <a:ext cx="622897" cy="2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el 1"/>
          <p:cNvSpPr txBox="1">
            <a:spLocks/>
          </p:cNvSpPr>
          <p:nvPr/>
        </p:nvSpPr>
        <p:spPr>
          <a:xfrm>
            <a:off x="609599" y="152400"/>
            <a:ext cx="4695644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latin typeface="Bookman Old Style" pitchFamily="18" charset="0"/>
                <a:cs typeface="Arial" pitchFamily="34" charset="0"/>
              </a:rPr>
              <a:t>Higher </a:t>
            </a:r>
            <a:r>
              <a:rPr lang="de-DE" dirty="0" err="1" smtClean="0">
                <a:latin typeface="Bookman Old Style" pitchFamily="18" charset="0"/>
                <a:cs typeface="Arial" pitchFamily="34" charset="0"/>
              </a:rPr>
              <a:t>resolution</a:t>
            </a:r>
            <a:endParaRPr lang="de-DE" dirty="0"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2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919012"/>
              </p:ext>
            </p:extLst>
          </p:nvPr>
        </p:nvGraphicFramePr>
        <p:xfrm>
          <a:off x="2359818" y="1700808"/>
          <a:ext cx="3960813" cy="417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16" imgW="4145639" imgH="4572396" progId="MSPhotoEd.3">
                  <p:embed/>
                </p:oleObj>
              </mc:Choice>
              <mc:Fallback>
                <p:oleObj r:id="rId16" imgW="4145639" imgH="457239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818" y="1700808"/>
                        <a:ext cx="3960813" cy="417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418849" y="5924550"/>
            <a:ext cx="42894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e-DE" altLang="zh-CN" sz="1800" b="1" dirty="0">
                <a:solidFill>
                  <a:schemeClr val="tx2"/>
                </a:solidFill>
                <a:latin typeface="Arial" charset="0"/>
                <a:ea typeface="SimSun" pitchFamily="2" charset="-122"/>
                <a:cs typeface="Arial" charset="0"/>
              </a:rPr>
              <a:t>More </a:t>
            </a:r>
            <a:r>
              <a:rPr lang="de-DE" altLang="zh-CN" sz="1800" b="1" dirty="0" err="1">
                <a:solidFill>
                  <a:schemeClr val="tx2"/>
                </a:solidFill>
                <a:latin typeface="Arial" charset="0"/>
                <a:ea typeface="SimSun" pitchFamily="2" charset="-122"/>
                <a:cs typeface="Arial" charset="0"/>
              </a:rPr>
              <a:t>levels</a:t>
            </a:r>
            <a:r>
              <a:rPr lang="de-DE" altLang="zh-CN" sz="1800" b="1" dirty="0">
                <a:solidFill>
                  <a:schemeClr val="tx2"/>
                </a:solidFill>
                <a:latin typeface="Arial" charset="0"/>
                <a:ea typeface="SimSun" pitchFamily="2" charset="-122"/>
                <a:cs typeface="Arial" charset="0"/>
              </a:rPr>
              <a:t> in </a:t>
            </a:r>
            <a:r>
              <a:rPr lang="de-DE" altLang="zh-CN" sz="1800" b="1" dirty="0" err="1">
                <a:solidFill>
                  <a:schemeClr val="tx2"/>
                </a:solidFill>
                <a:latin typeface="Arial" charset="0"/>
                <a:ea typeface="SimSun" pitchFamily="2" charset="-122"/>
                <a:cs typeface="Arial" charset="0"/>
              </a:rPr>
              <a:t>the</a:t>
            </a:r>
            <a:r>
              <a:rPr lang="de-DE" altLang="zh-CN" sz="1800" b="1" dirty="0">
                <a:solidFill>
                  <a:schemeClr val="tx2"/>
                </a:solidFill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lang="de-DE" altLang="zh-CN" sz="1800" b="1" dirty="0" err="1">
                <a:solidFill>
                  <a:schemeClr val="tx2"/>
                </a:solidFill>
                <a:latin typeface="Arial" charset="0"/>
                <a:ea typeface="SimSun" pitchFamily="2" charset="-122"/>
                <a:cs typeface="Arial" charset="0"/>
              </a:rPr>
              <a:t>lower</a:t>
            </a:r>
            <a:r>
              <a:rPr lang="de-DE" altLang="zh-CN" sz="1800" b="1" dirty="0">
                <a:solidFill>
                  <a:schemeClr val="tx2"/>
                </a:solidFill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lang="de-DE" altLang="zh-CN" sz="1800" b="1" dirty="0" err="1">
                <a:solidFill>
                  <a:schemeClr val="tx2"/>
                </a:solidFill>
                <a:latin typeface="Arial" charset="0"/>
                <a:ea typeface="SimSun" pitchFamily="2" charset="-122"/>
                <a:cs typeface="Arial" charset="0"/>
              </a:rPr>
              <a:t>atmosphere</a:t>
            </a:r>
            <a:endParaRPr lang="de-DE" altLang="zh-CN" sz="1800" b="1" dirty="0">
              <a:solidFill>
                <a:schemeClr val="tx2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195513" y="1340768"/>
            <a:ext cx="4289425" cy="5222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/>
          <a:p>
            <a:r>
              <a:rPr lang="de-DE" altLang="zh-CN" sz="1800" b="1" dirty="0">
                <a:solidFill>
                  <a:schemeClr val="tx2"/>
                </a:solidFill>
                <a:latin typeface="Arial" charset="0"/>
                <a:ea typeface="SimSun" pitchFamily="2" charset="-122"/>
                <a:cs typeface="Arial" charset="0"/>
              </a:rPr>
              <a:t>         </a:t>
            </a:r>
            <a:r>
              <a:rPr lang="de-DE" altLang="zh-CN" sz="1800" b="1" dirty="0" smtClean="0">
                <a:solidFill>
                  <a:schemeClr val="tx2"/>
                </a:solidFill>
                <a:latin typeface="Arial" charset="0"/>
                <a:ea typeface="SimSun" pitchFamily="2" charset="-122"/>
                <a:cs typeface="Arial" charset="0"/>
              </a:rPr>
              <a:t> </a:t>
            </a:r>
            <a:r>
              <a:rPr lang="de-DE" altLang="zh-CN" sz="1800" b="1" dirty="0">
                <a:solidFill>
                  <a:schemeClr val="tx2"/>
                </a:solidFill>
                <a:latin typeface="Arial" charset="0"/>
                <a:ea typeface="SimSun" pitchFamily="2" charset="-122"/>
                <a:cs typeface="Arial" charset="0"/>
              </a:rPr>
              <a:t>LAEF </a:t>
            </a:r>
            <a:r>
              <a:rPr lang="de-DE" altLang="zh-CN" sz="1800" b="1" dirty="0" smtClean="0">
                <a:solidFill>
                  <a:schemeClr val="tx2"/>
                </a:solidFill>
                <a:latin typeface="Arial" charset="0"/>
                <a:ea typeface="SimSun" pitchFamily="2" charset="-122"/>
                <a:cs typeface="Arial" charset="0"/>
              </a:rPr>
              <a:t>37L       </a:t>
            </a:r>
            <a:r>
              <a:rPr lang="de-DE" altLang="zh-CN" sz="1800" b="1" dirty="0">
                <a:solidFill>
                  <a:schemeClr val="tx2"/>
                </a:solidFill>
                <a:latin typeface="Arial" charset="0"/>
                <a:ea typeface="SimSun" pitchFamily="2" charset="-122"/>
                <a:cs typeface="Arial" charset="0"/>
              </a:rPr>
              <a:t>vs.     LAEF </a:t>
            </a:r>
            <a:r>
              <a:rPr lang="de-DE" altLang="zh-CN" sz="1800" b="1" dirty="0" smtClean="0">
                <a:solidFill>
                  <a:schemeClr val="tx2"/>
                </a:solidFill>
                <a:latin typeface="Arial" charset="0"/>
                <a:ea typeface="SimSun" pitchFamily="2" charset="-122"/>
                <a:cs typeface="Arial" charset="0"/>
              </a:rPr>
              <a:t>45L</a:t>
            </a:r>
            <a:endParaRPr lang="de-DE" altLang="zh-CN" sz="1800" b="1" dirty="0">
              <a:solidFill>
                <a:schemeClr val="tx2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40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4A84-B81A-4B1D-88DD-5B7E6F65F261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5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6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7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8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9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11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12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45" y="376307"/>
            <a:ext cx="1512167" cy="542786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05" y="6454013"/>
            <a:ext cx="267788" cy="2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448800"/>
            <a:ext cx="314359" cy="2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" descr="http://www.rclace.eu/Image/partners/shmu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448799"/>
            <a:ext cx="37257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://www.rclace.eu/Image/partners/ano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448799"/>
            <a:ext cx="41332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7" descr="http://www.rclace.eu/Image/partners/omsz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448799"/>
            <a:ext cx="21539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http://www.rclace.eu/Image/partners/zamg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14" y="6489550"/>
            <a:ext cx="506468" cy="1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9" descr="http://www.rclace.eu/Image/partners/anm_romania.gif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000" y="6473488"/>
            <a:ext cx="622897" cy="2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el 1"/>
          <p:cNvSpPr txBox="1">
            <a:spLocks/>
          </p:cNvSpPr>
          <p:nvPr/>
        </p:nvSpPr>
        <p:spPr>
          <a:xfrm>
            <a:off x="609599" y="152400"/>
            <a:ext cx="4695644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latin typeface="Bookman Old Style" pitchFamily="18" charset="0"/>
                <a:cs typeface="Arial" pitchFamily="34" charset="0"/>
              </a:rPr>
              <a:t>Impact </a:t>
            </a:r>
            <a:r>
              <a:rPr lang="de-DE" dirty="0" err="1" smtClean="0">
                <a:latin typeface="Bookman Old Style" pitchFamily="18" charset="0"/>
                <a:cs typeface="Arial" pitchFamily="34" charset="0"/>
              </a:rPr>
              <a:t>of</a:t>
            </a:r>
            <a:r>
              <a:rPr lang="de-DE" dirty="0" smtClean="0">
                <a:latin typeface="Bookman Old Style" pitchFamily="18" charset="0"/>
                <a:cs typeface="Arial" pitchFamily="34" charset="0"/>
              </a:rPr>
              <a:t> </a:t>
            </a:r>
            <a:r>
              <a:rPr lang="de-DE" dirty="0" err="1" smtClean="0">
                <a:latin typeface="Bookman Old Style" pitchFamily="18" charset="0"/>
                <a:cs typeface="Arial" pitchFamily="34" charset="0"/>
              </a:rPr>
              <a:t>resolution</a:t>
            </a:r>
            <a:r>
              <a:rPr lang="de-DE" dirty="0" smtClean="0">
                <a:latin typeface="Bookman Old Style" pitchFamily="18" charset="0"/>
                <a:cs typeface="Arial" pitchFamily="34" charset="0"/>
              </a:rPr>
              <a:t>: </a:t>
            </a:r>
            <a:endParaRPr lang="de-DE" dirty="0"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412875"/>
            <a:ext cx="3176588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12875"/>
            <a:ext cx="316865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3830638"/>
            <a:ext cx="3167063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813175"/>
            <a:ext cx="316865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feld 8"/>
          <p:cNvSpPr txBox="1">
            <a:spLocks noChangeArrowheads="1"/>
          </p:cNvSpPr>
          <p:nvPr/>
        </p:nvSpPr>
        <p:spPr bwMode="auto">
          <a:xfrm>
            <a:off x="323850" y="3658186"/>
            <a:ext cx="1243546" cy="338554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AT" sz="16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Precipitation</a:t>
            </a:r>
            <a:endParaRPr lang="de-AT" sz="16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feld 9"/>
          <p:cNvSpPr txBox="1">
            <a:spLocks noChangeArrowheads="1"/>
          </p:cNvSpPr>
          <p:nvPr/>
        </p:nvSpPr>
        <p:spPr bwMode="auto">
          <a:xfrm>
            <a:off x="7091651" y="3628509"/>
            <a:ext cx="1819275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AT" sz="1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2m </a:t>
            </a:r>
            <a:r>
              <a:rPr lang="de-AT" sz="18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temperature</a:t>
            </a:r>
            <a:endParaRPr lang="de-AT" sz="1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5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4A84-B81A-4B1D-88DD-5B7E6F65F261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5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6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7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8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9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10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11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12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45" y="376307"/>
            <a:ext cx="1512167" cy="542786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05" y="6454013"/>
            <a:ext cx="267788" cy="2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448800"/>
            <a:ext cx="314359" cy="2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" descr="http://www.rclace.eu/Image/partners/shmu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448799"/>
            <a:ext cx="37257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://www.rclace.eu/Image/partners/ano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448799"/>
            <a:ext cx="41332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7" descr="http://www.rclace.eu/Image/partners/omsz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448799"/>
            <a:ext cx="21539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http://www.rclace.eu/Image/partners/zamg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14" y="6489550"/>
            <a:ext cx="506468" cy="1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9" descr="http://www.rclace.eu/Image/partners/anm_romania.gif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000" y="6473488"/>
            <a:ext cx="622897" cy="2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el 1"/>
          <p:cNvSpPr txBox="1">
            <a:spLocks/>
          </p:cNvSpPr>
          <p:nvPr/>
        </p:nvSpPr>
        <p:spPr>
          <a:xfrm>
            <a:off x="609598" y="152400"/>
            <a:ext cx="5618585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latin typeface="Bookman Old Style" pitchFamily="18" charset="0"/>
                <a:cs typeface="Arial" pitchFamily="34" charset="0"/>
              </a:rPr>
              <a:t>Impact </a:t>
            </a:r>
            <a:r>
              <a:rPr lang="de-DE" dirty="0" err="1" smtClean="0">
                <a:latin typeface="Bookman Old Style" pitchFamily="18" charset="0"/>
                <a:cs typeface="Arial" pitchFamily="34" charset="0"/>
              </a:rPr>
              <a:t>of</a:t>
            </a:r>
            <a:r>
              <a:rPr lang="de-DE" dirty="0" smtClean="0">
                <a:latin typeface="Bookman Old Style" pitchFamily="18" charset="0"/>
                <a:cs typeface="Arial" pitchFamily="34" charset="0"/>
              </a:rPr>
              <a:t> </a:t>
            </a:r>
            <a:r>
              <a:rPr lang="de-DE" dirty="0" err="1" smtClean="0">
                <a:latin typeface="Bookman Old Style" pitchFamily="18" charset="0"/>
                <a:cs typeface="Arial" pitchFamily="34" charset="0"/>
              </a:rPr>
              <a:t>ensemble</a:t>
            </a:r>
            <a:r>
              <a:rPr lang="de-DE" dirty="0" smtClean="0">
                <a:latin typeface="Bookman Old Style" pitchFamily="18" charset="0"/>
                <a:cs typeface="Arial" pitchFamily="34" charset="0"/>
              </a:rPr>
              <a:t> </a:t>
            </a:r>
            <a:r>
              <a:rPr lang="de-DE" dirty="0" err="1" smtClean="0">
                <a:latin typeface="Bookman Old Style" pitchFamily="18" charset="0"/>
                <a:cs typeface="Arial" pitchFamily="34" charset="0"/>
              </a:rPr>
              <a:t>size</a:t>
            </a:r>
            <a:r>
              <a:rPr lang="de-DE" dirty="0" smtClean="0">
                <a:latin typeface="Bookman Old Style" pitchFamily="18" charset="0"/>
                <a:cs typeface="Arial" pitchFamily="34" charset="0"/>
              </a:rPr>
              <a:t> </a:t>
            </a:r>
            <a:endParaRPr lang="de-DE" dirty="0"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3" name="Textfeld 2"/>
          <p:cNvSpPr txBox="1">
            <a:spLocks noChangeArrowheads="1"/>
          </p:cNvSpPr>
          <p:nvPr/>
        </p:nvSpPr>
        <p:spPr bwMode="auto">
          <a:xfrm>
            <a:off x="467544" y="1437007"/>
            <a:ext cx="3672408" cy="44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de-DE" sz="18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Experiments </a:t>
            </a:r>
            <a:r>
              <a:rPr lang="de-DE" sz="18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with</a:t>
            </a:r>
            <a:r>
              <a:rPr lang="de-DE" sz="18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50 </a:t>
            </a:r>
            <a:r>
              <a:rPr lang="de-DE" sz="18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ensemble</a:t>
            </a:r>
            <a:r>
              <a:rPr lang="de-DE" sz="18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members</a:t>
            </a:r>
            <a:r>
              <a:rPr lang="de-DE" sz="18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eaLnBrk="1" hangingPunct="1">
              <a:spcAft>
                <a:spcPts val="600"/>
              </a:spcAft>
            </a:pPr>
            <a:endParaRPr lang="de-DE" sz="1800" dirty="0" smtClean="0">
              <a:solidFill>
                <a:srgbClr val="262699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Coupled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with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50 ECMWF global EPS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members</a:t>
            </a:r>
            <a:endParaRPr lang="de-DE" sz="1600" dirty="0" smtClean="0">
              <a:solidFill>
                <a:srgbClr val="262699"/>
              </a:solidFill>
              <a:latin typeface="Calibri" pitchFamily="34" charset="0"/>
              <a:cs typeface="Calibri" pitchFamily="34" charset="0"/>
            </a:endParaRPr>
          </a:p>
          <a:p>
            <a:pPr marL="285750" lvl="1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de-DE" sz="1600" dirty="0" err="1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Verification</a:t>
            </a:r>
            <a:r>
              <a:rPr lang="de-DE" sz="1600" dirty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for</a:t>
            </a:r>
            <a:r>
              <a:rPr lang="de-DE" sz="1600" dirty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subsets</a:t>
            </a:r>
            <a:r>
              <a:rPr lang="de-DE" sz="1600" dirty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de-DE" sz="1600" dirty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10, 20, 30, 40, 50 </a:t>
            </a:r>
            <a:r>
              <a:rPr lang="de-DE" sz="1600" dirty="0" err="1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members</a:t>
            </a:r>
            <a:r>
              <a:rPr lang="de-DE" sz="1600" dirty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de-DE" sz="1600" dirty="0" smtClean="0">
              <a:solidFill>
                <a:srgbClr val="262699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Two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experiments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1028700" lvl="1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de-DE" sz="1600" dirty="0" err="1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ithout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multiphysics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, but: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with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blending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ens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land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surface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assimilation</a:t>
            </a:r>
            <a:endParaRPr lang="de-DE" sz="1600" dirty="0" smtClean="0">
              <a:solidFill>
                <a:srgbClr val="262699"/>
              </a:solidFill>
              <a:latin typeface="Calibri" pitchFamily="34" charset="0"/>
              <a:cs typeface="Calibri" pitchFamily="34" charset="0"/>
            </a:endParaRPr>
          </a:p>
          <a:p>
            <a:pPr marL="1028700" lvl="1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with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multiphysics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: 10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selected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configurations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repeated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5x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for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50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members</a:t>
            </a:r>
            <a:endParaRPr lang="de-DE" sz="1600" dirty="0" smtClean="0">
              <a:solidFill>
                <a:srgbClr val="262699"/>
              </a:solidFill>
              <a:latin typeface="Calibri" pitchFamily="34" charset="0"/>
              <a:cs typeface="Calibri" pitchFamily="34" charset="0"/>
            </a:endParaRPr>
          </a:p>
          <a:p>
            <a:pPr lvl="1" indent="0" eaLnBrk="1" hangingPunct="1">
              <a:spcAft>
                <a:spcPts val="600"/>
              </a:spcAft>
            </a:pPr>
            <a:endParaRPr lang="de-DE" sz="1600" dirty="0">
              <a:solidFill>
                <a:srgbClr val="262699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96752"/>
            <a:ext cx="3604768" cy="252000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645304"/>
            <a:ext cx="3604768" cy="2520000"/>
          </a:xfrm>
          <a:prstGeom prst="rect">
            <a:avLst/>
          </a:prstGeom>
        </p:spPr>
      </p:pic>
      <p:sp>
        <p:nvSpPr>
          <p:cNvPr id="26" name="Textfeld 2"/>
          <p:cNvSpPr txBox="1">
            <a:spLocks noChangeArrowheads="1"/>
          </p:cNvSpPr>
          <p:nvPr/>
        </p:nvSpPr>
        <p:spPr bwMode="auto">
          <a:xfrm>
            <a:off x="4351998" y="1326843"/>
            <a:ext cx="10801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de-DE" sz="1600" b="1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Outliers</a:t>
            </a:r>
            <a:r>
              <a:rPr lang="de-DE" sz="1600" b="1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T2m</a:t>
            </a:r>
          </a:p>
        </p:txBody>
      </p:sp>
      <p:sp>
        <p:nvSpPr>
          <p:cNvPr id="27" name="Textfeld 2"/>
          <p:cNvSpPr txBox="1">
            <a:spLocks noChangeArrowheads="1"/>
          </p:cNvSpPr>
          <p:nvPr/>
        </p:nvSpPr>
        <p:spPr bwMode="auto">
          <a:xfrm>
            <a:off x="4434458" y="3746826"/>
            <a:ext cx="108012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de-DE" sz="1600" b="1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CRPSS</a:t>
            </a:r>
          </a:p>
          <a:p>
            <a:pPr eaLnBrk="1" hangingPunct="1">
              <a:spcAft>
                <a:spcPts val="600"/>
              </a:spcAft>
            </a:pPr>
            <a:r>
              <a:rPr lang="de-DE" sz="1600" b="1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T2m</a:t>
            </a:r>
          </a:p>
        </p:txBody>
      </p:sp>
    </p:spTree>
    <p:extLst>
      <p:ext uri="{BB962C8B-B14F-4D97-AF65-F5344CB8AC3E}">
        <p14:creationId xmlns:p14="http://schemas.microsoft.com/office/powerpoint/2010/main" val="356342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4A84-B81A-4B1D-88DD-5B7E6F65F261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5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6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7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8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9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10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11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16</a:t>
            </a:fld>
            <a:endParaRPr lang="de-DE"/>
          </a:p>
        </p:txBody>
      </p:sp>
      <p:pic>
        <p:nvPicPr>
          <p:cNvPr id="12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45" y="376307"/>
            <a:ext cx="1512167" cy="542786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05" y="6454013"/>
            <a:ext cx="267788" cy="2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448800"/>
            <a:ext cx="314359" cy="2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" descr="http://www.rclace.eu/Image/partners/shmu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448799"/>
            <a:ext cx="37257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://www.rclace.eu/Image/partners/ano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448799"/>
            <a:ext cx="41332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7" descr="http://www.rclace.eu/Image/partners/omsz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448799"/>
            <a:ext cx="21539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http://www.rclace.eu/Image/partners/zamg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14" y="6489550"/>
            <a:ext cx="506468" cy="1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9" descr="http://www.rclace.eu/Image/partners/anm_romania.gif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000" y="6473488"/>
            <a:ext cx="622897" cy="2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el 1"/>
          <p:cNvSpPr txBox="1">
            <a:spLocks/>
          </p:cNvSpPr>
          <p:nvPr/>
        </p:nvSpPr>
        <p:spPr>
          <a:xfrm>
            <a:off x="639177" y="170730"/>
            <a:ext cx="5618585" cy="810344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latin typeface="Bookman Old Style" pitchFamily="18" charset="0"/>
                <a:cs typeface="Arial" pitchFamily="34" charset="0"/>
              </a:rPr>
              <a:t>Impact </a:t>
            </a:r>
            <a:r>
              <a:rPr lang="de-DE" dirty="0" err="1" smtClean="0">
                <a:latin typeface="Bookman Old Style" pitchFamily="18" charset="0"/>
                <a:cs typeface="Arial" pitchFamily="34" charset="0"/>
              </a:rPr>
              <a:t>of</a:t>
            </a:r>
            <a:r>
              <a:rPr lang="de-DE" dirty="0" smtClean="0">
                <a:latin typeface="Bookman Old Style" pitchFamily="18" charset="0"/>
                <a:cs typeface="Arial" pitchFamily="34" charset="0"/>
              </a:rPr>
              <a:t> </a:t>
            </a:r>
            <a:r>
              <a:rPr lang="de-DE" dirty="0" err="1" smtClean="0">
                <a:latin typeface="Bookman Old Style" pitchFamily="18" charset="0"/>
                <a:cs typeface="Arial" pitchFamily="34" charset="0"/>
              </a:rPr>
              <a:t>ensemble</a:t>
            </a:r>
            <a:r>
              <a:rPr lang="de-DE" dirty="0" smtClean="0">
                <a:latin typeface="Bookman Old Style" pitchFamily="18" charset="0"/>
                <a:cs typeface="Arial" pitchFamily="34" charset="0"/>
              </a:rPr>
              <a:t> </a:t>
            </a:r>
            <a:r>
              <a:rPr lang="de-DE" dirty="0" err="1" smtClean="0">
                <a:latin typeface="Bookman Old Style" pitchFamily="18" charset="0"/>
                <a:cs typeface="Arial" pitchFamily="34" charset="0"/>
              </a:rPr>
              <a:t>size</a:t>
            </a:r>
            <a:r>
              <a:rPr lang="de-DE" dirty="0" smtClean="0">
                <a:latin typeface="Bookman Old Style" pitchFamily="18" charset="0"/>
                <a:cs typeface="Arial" pitchFamily="34" charset="0"/>
              </a:rPr>
              <a:t> </a:t>
            </a:r>
            <a:endParaRPr lang="de-DE" dirty="0"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90" y="3750236"/>
            <a:ext cx="841015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46369"/>
            <a:ext cx="7992888" cy="308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2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4A84-B81A-4B1D-88DD-5B7E6F65F261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5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6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7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8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9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10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11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12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17</a:t>
            </a:fld>
            <a:endParaRPr lang="de-DE"/>
          </a:p>
        </p:txBody>
      </p:sp>
      <p:pic>
        <p:nvPicPr>
          <p:cNvPr id="13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45" y="376307"/>
            <a:ext cx="1512167" cy="542786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05" y="6454013"/>
            <a:ext cx="267788" cy="2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448800"/>
            <a:ext cx="314359" cy="2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http://www.rclace.eu/Image/partners/shmu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448799"/>
            <a:ext cx="37257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://www.rclace.eu/Image/partners/ano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448799"/>
            <a:ext cx="41332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ttp://www.rclace.eu/Image/partners/omsz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448799"/>
            <a:ext cx="21539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://www.rclace.eu/Image/partners/zamg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14" y="6489550"/>
            <a:ext cx="506468" cy="1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://www.rclace.eu/Image/partners/anm_romania.gif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000" y="6473488"/>
            <a:ext cx="622897" cy="2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el 1"/>
          <p:cNvSpPr txBox="1">
            <a:spLocks/>
          </p:cNvSpPr>
          <p:nvPr/>
        </p:nvSpPr>
        <p:spPr>
          <a:xfrm>
            <a:off x="609599" y="152400"/>
            <a:ext cx="4695644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latin typeface="Bookman Old Style" pitchFamily="18" charset="0"/>
                <a:cs typeface="Arial" pitchFamily="34" charset="0"/>
              </a:rPr>
              <a:t>AROME-LAEF </a:t>
            </a:r>
            <a:endParaRPr lang="de-DE" dirty="0"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22" name="Grafik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158" y="2276872"/>
            <a:ext cx="4045074" cy="29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Tabel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991972"/>
              </p:ext>
            </p:extLst>
          </p:nvPr>
        </p:nvGraphicFramePr>
        <p:xfrm>
          <a:off x="561757" y="1844824"/>
          <a:ext cx="3024336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08012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Ensemble</a:t>
                      </a:r>
                      <a:r>
                        <a:rPr lang="de-DE" sz="16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de-DE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de-DE" sz="16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size</a:t>
                      </a:r>
                      <a:endParaRPr lang="de-DE" sz="16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16+1</a:t>
                      </a:r>
                      <a:endParaRPr lang="de-DE" sz="16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itchFamily="34" charset="0"/>
                          <a:cs typeface="Calibri" pitchFamily="34" charset="0"/>
                        </a:rPr>
                        <a:t>Horizontal </a:t>
                      </a:r>
                      <a:r>
                        <a:rPr lang="de-DE" sz="1600" dirty="0" err="1" smtClean="0">
                          <a:latin typeface="Calibri" pitchFamily="34" charset="0"/>
                          <a:cs typeface="Calibri" pitchFamily="34" charset="0"/>
                        </a:rPr>
                        <a:t>resolution</a:t>
                      </a:r>
                      <a:endParaRPr lang="de-D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 2.5</a:t>
                      </a:r>
                      <a:r>
                        <a:rPr lang="de-DE" sz="1600" baseline="0" dirty="0" smtClean="0"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 </a:t>
                      </a:r>
                      <a:r>
                        <a:rPr lang="de-DE" sz="1600" dirty="0" smtClean="0"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km</a:t>
                      </a:r>
                      <a:endParaRPr lang="de-D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latin typeface="Calibri" pitchFamily="34" charset="0"/>
                          <a:cs typeface="Calibri" pitchFamily="34" charset="0"/>
                        </a:rPr>
                        <a:t>Vertical</a:t>
                      </a:r>
                      <a:r>
                        <a:rPr lang="de-DE" sz="16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de-DE" sz="1600" dirty="0" err="1" smtClean="0">
                          <a:latin typeface="Calibri" pitchFamily="34" charset="0"/>
                          <a:cs typeface="Calibri" pitchFamily="34" charset="0"/>
                        </a:rPr>
                        <a:t>resolution</a:t>
                      </a:r>
                      <a:endParaRPr lang="de-D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60</a:t>
                      </a:r>
                      <a:endParaRPr lang="de-D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itchFamily="34" charset="0"/>
                          <a:cs typeface="Calibri" pitchFamily="34" charset="0"/>
                        </a:rPr>
                        <a:t>Runs/</a:t>
                      </a:r>
                      <a:r>
                        <a:rPr lang="de-DE" sz="1600" dirty="0" err="1" smtClean="0">
                          <a:latin typeface="Calibri" pitchFamily="34" charset="0"/>
                          <a:cs typeface="Calibri" pitchFamily="34" charset="0"/>
                        </a:rPr>
                        <a:t>day</a:t>
                      </a:r>
                      <a:endParaRPr lang="de-D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de-D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itchFamily="34" charset="0"/>
                          <a:cs typeface="Calibri" pitchFamily="34" charset="0"/>
                        </a:rPr>
                        <a:t>Forecasts </a:t>
                      </a:r>
                      <a:r>
                        <a:rPr lang="de-DE" sz="1600" dirty="0" err="1" smtClean="0">
                          <a:latin typeface="Calibri" pitchFamily="34" charset="0"/>
                          <a:cs typeface="Calibri" pitchFamily="34" charset="0"/>
                        </a:rPr>
                        <a:t>range</a:t>
                      </a:r>
                      <a:endParaRPr lang="de-D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30h</a:t>
                      </a:r>
                      <a:endParaRPr lang="de-DE" sz="16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latin typeface="Calibri" pitchFamily="34" charset="0"/>
                          <a:cs typeface="Calibri" pitchFamily="34" charset="0"/>
                        </a:rPr>
                        <a:t>Coupling</a:t>
                      </a:r>
                      <a:r>
                        <a:rPr lang="de-DE" sz="16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de-D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ALADIN-LAEF</a:t>
                      </a:r>
                      <a:endParaRPr lang="de-DE" sz="16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4" name="Textfeld 2"/>
          <p:cNvSpPr txBox="1">
            <a:spLocks noChangeArrowheads="1"/>
          </p:cNvSpPr>
          <p:nvPr/>
        </p:nvSpPr>
        <p:spPr bwMode="auto">
          <a:xfrm>
            <a:off x="539551" y="4567167"/>
            <a:ext cx="2880321" cy="646331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9pPr>
          </a:lstStyle>
          <a:p>
            <a:pPr eaLnBrk="1" hangingPunct="1">
              <a:spcAft>
                <a:spcPts val="1200"/>
              </a:spcAft>
            </a:pPr>
            <a:endParaRPr lang="de-DE" sz="200" dirty="0">
              <a:solidFill>
                <a:srgbClr val="262699"/>
              </a:solidFill>
              <a:latin typeface="Arial" charset="0"/>
              <a:cs typeface="Arial" charset="0"/>
            </a:endParaRPr>
          </a:p>
          <a:p>
            <a:pPr algn="ctr" eaLnBrk="1" hangingPunct="1"/>
            <a:r>
              <a:rPr lang="de-DE" sz="1600" b="1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Downscaling</a:t>
            </a:r>
            <a:r>
              <a:rPr lang="de-DE" sz="1600" b="1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b="1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de-DE" sz="1600" b="1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ALADIN-LAEF</a:t>
            </a:r>
          </a:p>
          <a:p>
            <a:pPr eaLnBrk="1" hangingPunct="1"/>
            <a:endParaRPr lang="de-DE" sz="800" dirty="0">
              <a:solidFill>
                <a:srgbClr val="262699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73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4A84-B81A-4B1D-88DD-5B7E6F65F261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5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6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7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8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9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10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11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12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18</a:t>
            </a:fld>
            <a:endParaRPr lang="de-DE"/>
          </a:p>
        </p:txBody>
      </p:sp>
      <p:pic>
        <p:nvPicPr>
          <p:cNvPr id="13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45" y="376307"/>
            <a:ext cx="1512167" cy="542786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05" y="6454013"/>
            <a:ext cx="267788" cy="2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448800"/>
            <a:ext cx="314359" cy="2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http://www.rclace.eu/Image/partners/shmu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448799"/>
            <a:ext cx="37257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://www.rclace.eu/Image/partners/ano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448799"/>
            <a:ext cx="41332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ttp://www.rclace.eu/Image/partners/omsz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448799"/>
            <a:ext cx="21539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://www.rclace.eu/Image/partners/zamg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14" y="6489550"/>
            <a:ext cx="506468" cy="1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://www.rclace.eu/Image/partners/anm_romania.gif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000" y="6473488"/>
            <a:ext cx="622897" cy="2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el 1"/>
          <p:cNvSpPr txBox="1">
            <a:spLocks/>
          </p:cNvSpPr>
          <p:nvPr/>
        </p:nvSpPr>
        <p:spPr>
          <a:xfrm>
            <a:off x="609598" y="152400"/>
            <a:ext cx="5825247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latin typeface="Bookman Old Style" pitchFamily="18" charset="0"/>
                <a:cs typeface="Arial" pitchFamily="34" charset="0"/>
              </a:rPr>
              <a:t>LAEF: AROME vs. ALADIN </a:t>
            </a:r>
            <a:endParaRPr lang="de-DE" dirty="0"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67" y="1170454"/>
            <a:ext cx="4009507" cy="280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717" y="1170454"/>
            <a:ext cx="3933495" cy="274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07" y="3647145"/>
            <a:ext cx="4007667" cy="280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080" y="3657442"/>
            <a:ext cx="3992936" cy="279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05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4A84-B81A-4B1D-88DD-5B7E6F65F261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cs typeface="Arial" pitchFamily="34" charset="0"/>
              </a:rPr>
              <a:t>Outline </a:t>
            </a:r>
            <a:endParaRPr lang="de-DE" dirty="0">
              <a:cs typeface="Arial" pitchFamily="34" charset="0"/>
            </a:endParaRPr>
          </a:p>
        </p:txBody>
      </p:sp>
      <p:sp>
        <p:nvSpPr>
          <p:cNvPr id="9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</a:t>
            </a:fld>
            <a:endParaRPr lang="de-DE"/>
          </a:p>
        </p:txBody>
      </p:sp>
      <p:pic>
        <p:nvPicPr>
          <p:cNvPr id="10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16" y="376307"/>
            <a:ext cx="1512167" cy="542786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05" y="6454013"/>
            <a:ext cx="267788" cy="2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448800"/>
            <a:ext cx="314359" cy="2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5" descr="http://www.rclace.eu/Image/partners/shmu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448799"/>
            <a:ext cx="37257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http://www.rclace.eu/Image/partners/ano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448799"/>
            <a:ext cx="41332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7" descr="http://www.rclace.eu/Image/partners/omsz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448799"/>
            <a:ext cx="21539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http://www.rclace.eu/Image/partners/zamg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14" y="6489550"/>
            <a:ext cx="506468" cy="1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9" descr="http://www.rclace.eu/Image/partners/anm_romania.gif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000" y="6473488"/>
            <a:ext cx="622897" cy="2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980584" y="2267580"/>
            <a:ext cx="3024336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Overview of ALADIN-LAEF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998554" y="3045071"/>
            <a:ext cx="5166606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Land surface uncertainties: initial and physical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998553" y="3765151"/>
            <a:ext cx="2862351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Initial uncertainties: LBC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1006695" y="4557239"/>
            <a:ext cx="3502282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Resolution and ensemble size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1008916" y="5243523"/>
            <a:ext cx="4868212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Convection permitting ensemble and coupling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006695" y="1628800"/>
            <a:ext cx="1486057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RC LACE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63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4A84-B81A-4B1D-88DD-5B7E6F65F261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5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6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7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8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9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10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11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12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13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45" y="376307"/>
            <a:ext cx="1512167" cy="542786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05" y="6454013"/>
            <a:ext cx="267788" cy="2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448800"/>
            <a:ext cx="314359" cy="2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http://www.rclace.eu/Image/partners/shmu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448799"/>
            <a:ext cx="37257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://www.rclace.eu/Image/partners/ano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448799"/>
            <a:ext cx="41332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ttp://www.rclace.eu/Image/partners/omsz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448799"/>
            <a:ext cx="21539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://www.rclace.eu/Image/partners/zamg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14" y="6489550"/>
            <a:ext cx="506468" cy="1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://www.rclace.eu/Image/partners/anm_romania.gif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000" y="6473488"/>
            <a:ext cx="622897" cy="2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el 1"/>
          <p:cNvSpPr txBox="1">
            <a:spLocks/>
          </p:cNvSpPr>
          <p:nvPr/>
        </p:nvSpPr>
        <p:spPr>
          <a:xfrm>
            <a:off x="609598" y="152400"/>
            <a:ext cx="6778616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latin typeface="Bookman Old Style" pitchFamily="18" charset="0"/>
                <a:cs typeface="Arial" pitchFamily="34" charset="0"/>
              </a:rPr>
              <a:t>AROME-LAEF + H/L </a:t>
            </a:r>
            <a:r>
              <a:rPr lang="de-DE" sz="2000" dirty="0" err="1" smtClean="0">
                <a:latin typeface="Bookman Old Style" pitchFamily="18" charset="0"/>
                <a:cs typeface="Arial" pitchFamily="34" charset="0"/>
              </a:rPr>
              <a:t>res</a:t>
            </a:r>
            <a:r>
              <a:rPr lang="de-DE" sz="2000" dirty="0" smtClean="0">
                <a:latin typeface="Bookman Old Style" pitchFamily="18" charset="0"/>
                <a:cs typeface="Arial" pitchFamily="34" charset="0"/>
              </a:rPr>
              <a:t>. ECMWF EPS </a:t>
            </a:r>
            <a:r>
              <a:rPr lang="de-DE" sz="2000" dirty="0" err="1" smtClean="0">
                <a:latin typeface="Bookman Old Style" pitchFamily="18" charset="0"/>
                <a:cs typeface="Arial" pitchFamily="34" charset="0"/>
              </a:rPr>
              <a:t>coupling</a:t>
            </a:r>
            <a:endParaRPr lang="de-DE" sz="2000" dirty="0"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0"/>
            <a:ext cx="17526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feld 2"/>
          <p:cNvSpPr txBox="1">
            <a:spLocks noChangeArrowheads="1"/>
          </p:cNvSpPr>
          <p:nvPr/>
        </p:nvSpPr>
        <p:spPr bwMode="auto">
          <a:xfrm>
            <a:off x="395536" y="1500167"/>
            <a:ext cx="3600400" cy="444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9pPr>
          </a:lstStyle>
          <a:p>
            <a:pPr marL="285750" indent="-285750"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LBCs – T1279, 20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members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provided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by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ECMWF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to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EPS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community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for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3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periods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285750" indent="-285750"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Winter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period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( 26.12.2011 – 8.1.2012) was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evaluated</a:t>
            </a:r>
            <a:endParaRPr lang="de-DE" sz="1600" dirty="0">
              <a:solidFill>
                <a:srgbClr val="262699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Downscaling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compared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for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HR-LBCs versus LR-LBCs (T639)</a:t>
            </a:r>
          </a:p>
          <a:p>
            <a:pPr marL="285750" indent="-285750"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Positive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impact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is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bigger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for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upper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levels</a:t>
            </a:r>
            <a:r>
              <a:rPr lang="de-DE" sz="1600" dirty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smaller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for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lower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levels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near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surface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285750" indent="-285750"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Presented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at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LAM-EPS BC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meeting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at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ECMWF in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December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2013</a:t>
            </a:r>
          </a:p>
          <a:p>
            <a:pPr eaLnBrk="1" hangingPunct="1">
              <a:spcAft>
                <a:spcPts val="600"/>
              </a:spcAft>
            </a:pPr>
            <a:endParaRPr lang="de-DE" sz="1800" dirty="0">
              <a:solidFill>
                <a:srgbClr val="262699"/>
              </a:solidFill>
              <a:latin typeface="Arial" charset="0"/>
              <a:cs typeface="Arial" charset="0"/>
            </a:endParaRPr>
          </a:p>
          <a:p>
            <a:pPr eaLnBrk="1" hangingPunct="1">
              <a:spcAft>
                <a:spcPts val="600"/>
              </a:spcAft>
            </a:pPr>
            <a:endParaRPr lang="de-DE" sz="1800" dirty="0" smtClean="0">
              <a:solidFill>
                <a:srgbClr val="262699"/>
              </a:solidFill>
              <a:latin typeface="Arial" charset="0"/>
              <a:cs typeface="Arial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23" y="1196752"/>
            <a:ext cx="3495553" cy="262828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186" y="3789040"/>
            <a:ext cx="3327174" cy="252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feld 2"/>
          <p:cNvSpPr txBox="1">
            <a:spLocks noChangeArrowheads="1"/>
          </p:cNvSpPr>
          <p:nvPr/>
        </p:nvSpPr>
        <p:spPr bwMode="auto">
          <a:xfrm>
            <a:off x="7809631" y="1628800"/>
            <a:ext cx="13708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de-DE" sz="1600" dirty="0" smtClean="0">
                <a:solidFill>
                  <a:srgbClr val="262699"/>
                </a:solidFill>
                <a:latin typeface="Arial" charset="0"/>
                <a:cs typeface="Arial" charset="0"/>
              </a:rPr>
              <a:t>CRPS</a:t>
            </a:r>
          </a:p>
          <a:p>
            <a:pPr eaLnBrk="1" hangingPunct="1"/>
            <a:r>
              <a:rPr lang="de-DE" sz="1600" dirty="0" smtClean="0">
                <a:solidFill>
                  <a:srgbClr val="262699"/>
                </a:solidFill>
                <a:latin typeface="Arial" charset="0"/>
                <a:cs typeface="Arial" charset="0"/>
              </a:rPr>
              <a:t>RH 700hPa</a:t>
            </a:r>
          </a:p>
        </p:txBody>
      </p:sp>
      <p:sp>
        <p:nvSpPr>
          <p:cNvPr id="28" name="Textfeld 2"/>
          <p:cNvSpPr txBox="1">
            <a:spLocks noChangeArrowheads="1"/>
          </p:cNvSpPr>
          <p:nvPr/>
        </p:nvSpPr>
        <p:spPr bwMode="auto">
          <a:xfrm>
            <a:off x="7812360" y="4351456"/>
            <a:ext cx="10801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de-DE" sz="1600" dirty="0" smtClean="0">
                <a:solidFill>
                  <a:srgbClr val="262699"/>
                </a:solidFill>
                <a:latin typeface="Arial" charset="0"/>
                <a:cs typeface="Arial" charset="0"/>
              </a:rPr>
              <a:t>CRPS</a:t>
            </a:r>
          </a:p>
          <a:p>
            <a:pPr eaLnBrk="1" hangingPunct="1"/>
            <a:r>
              <a:rPr lang="de-DE" sz="1600" dirty="0" err="1" smtClean="0">
                <a:solidFill>
                  <a:srgbClr val="262699"/>
                </a:solidFill>
                <a:latin typeface="Arial" charset="0"/>
                <a:cs typeface="Arial" charset="0"/>
              </a:rPr>
              <a:t>Geopot</a:t>
            </a:r>
            <a:r>
              <a:rPr lang="de-DE" sz="1600" dirty="0" smtClean="0">
                <a:solidFill>
                  <a:srgbClr val="262699"/>
                </a:solidFill>
                <a:latin typeface="Arial" charset="0"/>
                <a:cs typeface="Arial" charset="0"/>
              </a:rPr>
              <a:t>.  500hPa</a:t>
            </a:r>
          </a:p>
        </p:txBody>
      </p:sp>
    </p:spTree>
    <p:extLst>
      <p:ext uri="{BB962C8B-B14F-4D97-AF65-F5344CB8AC3E}">
        <p14:creationId xmlns:p14="http://schemas.microsoft.com/office/powerpoint/2010/main" val="34011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4A84-B81A-4B1D-88DD-5B7E6F65F261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5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6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7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8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9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10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11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12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13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20</a:t>
            </a:fld>
            <a:endParaRPr lang="de-DE"/>
          </a:p>
        </p:txBody>
      </p:sp>
      <p:pic>
        <p:nvPicPr>
          <p:cNvPr id="14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45" y="376307"/>
            <a:ext cx="1512167" cy="542786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05" y="6454013"/>
            <a:ext cx="267788" cy="2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448800"/>
            <a:ext cx="314359" cy="2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5" descr="http://www.rclace.eu/Image/partners/shmu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448799"/>
            <a:ext cx="37257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http://www.rclace.eu/Image/partners/ano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448799"/>
            <a:ext cx="41332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7" descr="http://www.rclace.eu/Image/partners/omsz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448799"/>
            <a:ext cx="21539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://www.rclace.eu/Image/partners/zamg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14" y="6489550"/>
            <a:ext cx="506468" cy="1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9" descr="http://www.rclace.eu/Image/partners/anm_romania.gif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000" y="6473488"/>
            <a:ext cx="622897" cy="2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el 1"/>
          <p:cNvSpPr txBox="1">
            <a:spLocks/>
          </p:cNvSpPr>
          <p:nvPr/>
        </p:nvSpPr>
        <p:spPr>
          <a:xfrm>
            <a:off x="609598" y="152400"/>
            <a:ext cx="6778616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latin typeface="Bookman Old Style" pitchFamily="18" charset="0"/>
                <a:cs typeface="Arial" pitchFamily="34" charset="0"/>
              </a:rPr>
              <a:t>AROME-LAEF + H/L </a:t>
            </a:r>
            <a:r>
              <a:rPr lang="de-DE" sz="2000" dirty="0" err="1" smtClean="0">
                <a:latin typeface="Bookman Old Style" pitchFamily="18" charset="0"/>
                <a:cs typeface="Arial" pitchFamily="34" charset="0"/>
              </a:rPr>
              <a:t>res</a:t>
            </a:r>
            <a:r>
              <a:rPr lang="de-DE" sz="2000" dirty="0" smtClean="0">
                <a:latin typeface="Bookman Old Style" pitchFamily="18" charset="0"/>
                <a:cs typeface="Arial" pitchFamily="34" charset="0"/>
              </a:rPr>
              <a:t>. ECMWF EPS </a:t>
            </a:r>
            <a:r>
              <a:rPr lang="de-DE" sz="2000" dirty="0" err="1" smtClean="0">
                <a:latin typeface="Bookman Old Style" pitchFamily="18" charset="0"/>
                <a:cs typeface="Arial" pitchFamily="34" charset="0"/>
              </a:rPr>
              <a:t>coupling</a:t>
            </a:r>
            <a:endParaRPr lang="de-DE" sz="2000" dirty="0"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0"/>
            <a:ext cx="17526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025" y="1268760"/>
            <a:ext cx="4673484" cy="257290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57" y="3721635"/>
            <a:ext cx="4738252" cy="223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feld 2"/>
          <p:cNvSpPr txBox="1">
            <a:spLocks noChangeArrowheads="1"/>
          </p:cNvSpPr>
          <p:nvPr/>
        </p:nvSpPr>
        <p:spPr bwMode="auto">
          <a:xfrm>
            <a:off x="6664809" y="1816726"/>
            <a:ext cx="13708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de-DE" sz="1600" dirty="0" err="1" smtClean="0">
                <a:solidFill>
                  <a:srgbClr val="262699"/>
                </a:solidFill>
                <a:latin typeface="Arial" charset="0"/>
                <a:cs typeface="Arial" charset="0"/>
              </a:rPr>
              <a:t>Spread-Skill</a:t>
            </a:r>
            <a:endParaRPr lang="de-DE" sz="1600" dirty="0" smtClean="0">
              <a:solidFill>
                <a:srgbClr val="262699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de-DE" sz="1600" dirty="0" smtClean="0">
                <a:solidFill>
                  <a:srgbClr val="262699"/>
                </a:solidFill>
                <a:latin typeface="Arial" charset="0"/>
                <a:cs typeface="Arial" charset="0"/>
              </a:rPr>
              <a:t>RH 700hPa</a:t>
            </a:r>
          </a:p>
        </p:txBody>
      </p:sp>
      <p:sp>
        <p:nvSpPr>
          <p:cNvPr id="32" name="Textfeld 2"/>
          <p:cNvSpPr txBox="1">
            <a:spLocks noChangeArrowheads="1"/>
          </p:cNvSpPr>
          <p:nvPr/>
        </p:nvSpPr>
        <p:spPr bwMode="auto">
          <a:xfrm>
            <a:off x="6764389" y="3913421"/>
            <a:ext cx="10801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de-DE" sz="1600" dirty="0" err="1" smtClean="0">
                <a:solidFill>
                  <a:srgbClr val="262699"/>
                </a:solidFill>
                <a:latin typeface="Arial" charset="0"/>
                <a:cs typeface="Arial" charset="0"/>
              </a:rPr>
              <a:t>Spread-Skill</a:t>
            </a:r>
            <a:endParaRPr lang="de-DE" sz="1600" dirty="0" smtClean="0">
              <a:solidFill>
                <a:srgbClr val="262699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de-DE" sz="1600" dirty="0" err="1" smtClean="0">
                <a:solidFill>
                  <a:srgbClr val="262699"/>
                </a:solidFill>
                <a:latin typeface="Arial" charset="0"/>
                <a:cs typeface="Arial" charset="0"/>
              </a:rPr>
              <a:t>Geopot</a:t>
            </a:r>
            <a:r>
              <a:rPr lang="de-DE" sz="1600" dirty="0" smtClean="0">
                <a:solidFill>
                  <a:srgbClr val="262699"/>
                </a:solidFill>
                <a:latin typeface="Arial" charset="0"/>
                <a:cs typeface="Arial" charset="0"/>
              </a:rPr>
              <a:t>.  500hPa</a:t>
            </a:r>
          </a:p>
        </p:txBody>
      </p:sp>
      <p:sp>
        <p:nvSpPr>
          <p:cNvPr id="33" name="Textfeld 2"/>
          <p:cNvSpPr txBox="1">
            <a:spLocks noChangeArrowheads="1"/>
          </p:cNvSpPr>
          <p:nvPr/>
        </p:nvSpPr>
        <p:spPr bwMode="auto">
          <a:xfrm>
            <a:off x="412800" y="5771575"/>
            <a:ext cx="33025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Impact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HR-LBCs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is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comparable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to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impact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ensemble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size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LR-LBCs</a:t>
            </a:r>
          </a:p>
        </p:txBody>
      </p:sp>
    </p:spTree>
    <p:extLst>
      <p:ext uri="{BB962C8B-B14F-4D97-AF65-F5344CB8AC3E}">
        <p14:creationId xmlns:p14="http://schemas.microsoft.com/office/powerpoint/2010/main" val="126066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> 2-3 </a:t>
            </a:r>
            <a:r>
              <a:rPr lang="de-DE" dirty="0" err="1" smtClean="0"/>
              <a:t>years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4A84-B81A-4B1D-88DD-5B7E6F65F261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481135" y="2677562"/>
            <a:ext cx="3221203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Higher </a:t>
            </a:r>
            <a:r>
              <a:rPr lang="de-DE" dirty="0" err="1" smtClean="0"/>
              <a:t>resolution</a:t>
            </a:r>
            <a:r>
              <a:rPr lang="de-DE" dirty="0" smtClean="0"/>
              <a:t>: 5km, 60 </a:t>
            </a:r>
            <a:r>
              <a:rPr lang="de-DE" dirty="0" err="1" smtClean="0"/>
              <a:t>levels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481135" y="3501008"/>
            <a:ext cx="3995966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Ensemble DA, </a:t>
            </a:r>
            <a:r>
              <a:rPr lang="de-DE" dirty="0" err="1" smtClean="0"/>
              <a:t>considering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LS </a:t>
            </a:r>
            <a:r>
              <a:rPr lang="de-DE" dirty="0" err="1" smtClean="0"/>
              <a:t>forcing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and</a:t>
            </a:r>
            <a:r>
              <a:rPr lang="de-DE" dirty="0" smtClean="0"/>
              <a:t> LBC/IC </a:t>
            </a:r>
            <a:r>
              <a:rPr lang="de-DE" dirty="0" err="1" smtClean="0"/>
              <a:t>consistency</a:t>
            </a:r>
            <a:r>
              <a:rPr lang="de-DE" dirty="0" smtClean="0"/>
              <a:t>, </a:t>
            </a:r>
            <a:r>
              <a:rPr lang="de-DE" dirty="0" err="1" smtClean="0"/>
              <a:t>Blend+ensVAR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481135" y="4797152"/>
            <a:ext cx="4606774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Stochastic</a:t>
            </a:r>
            <a:r>
              <a:rPr lang="de-DE" dirty="0" smtClean="0"/>
              <a:t> </a:t>
            </a:r>
            <a:r>
              <a:rPr lang="de-DE" dirty="0" err="1" smtClean="0"/>
              <a:t>physics</a:t>
            </a:r>
            <a:r>
              <a:rPr lang="de-DE" dirty="0" smtClean="0"/>
              <a:t>, </a:t>
            </a:r>
            <a:r>
              <a:rPr lang="de-DE" dirty="0" err="1" smtClean="0"/>
              <a:t>atmosphere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land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182142" y="1684405"/>
            <a:ext cx="6530442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chemeClr val="bg1"/>
                </a:solidFill>
              </a:rPr>
              <a:t>Efforts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mainly</a:t>
            </a:r>
            <a:r>
              <a:rPr lang="de-DE" sz="2400" dirty="0" smtClean="0">
                <a:solidFill>
                  <a:schemeClr val="bg1"/>
                </a:solidFill>
              </a:rPr>
              <a:t> on </a:t>
            </a:r>
            <a:r>
              <a:rPr lang="de-DE" sz="2400" dirty="0" err="1" smtClean="0">
                <a:solidFill>
                  <a:schemeClr val="bg1"/>
                </a:solidFill>
              </a:rPr>
              <a:t>resolution</a:t>
            </a:r>
            <a:r>
              <a:rPr lang="de-DE" sz="2400" dirty="0" smtClean="0">
                <a:solidFill>
                  <a:schemeClr val="bg1"/>
                </a:solidFill>
              </a:rPr>
              <a:t>, DA </a:t>
            </a:r>
            <a:r>
              <a:rPr lang="de-DE" sz="2400" dirty="0" err="1" smtClean="0">
                <a:solidFill>
                  <a:schemeClr val="bg1"/>
                </a:solidFill>
              </a:rPr>
              <a:t>and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model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physics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8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21</a:t>
            </a:fld>
            <a:endParaRPr lang="de-DE"/>
          </a:p>
        </p:txBody>
      </p:sp>
      <p:pic>
        <p:nvPicPr>
          <p:cNvPr id="9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908" y="404664"/>
            <a:ext cx="1512167" cy="542786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05" y="6454013"/>
            <a:ext cx="267788" cy="2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448800"/>
            <a:ext cx="314359" cy="2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5" descr="http://www.rclace.eu/Image/partners/shmu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448799"/>
            <a:ext cx="37257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://www.rclace.eu/Image/partners/ano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448799"/>
            <a:ext cx="41332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7" descr="http://www.rclace.eu/Image/partners/omsz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448799"/>
            <a:ext cx="21539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http://www.rclace.eu/Image/partners/zamg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14" y="6489550"/>
            <a:ext cx="506468" cy="1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9" descr="http://www.rclace.eu/Image/partners/anm_romania.gif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000" y="6473488"/>
            <a:ext cx="622897" cy="2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03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4A84-B81A-4B1D-88DD-5B7E6F65F261}" type="slidenum">
              <a:rPr lang="de-DE" smtClean="0"/>
              <a:pPr/>
              <a:t>22</a:t>
            </a:fld>
            <a:endParaRPr lang="de-DE"/>
          </a:p>
        </p:txBody>
      </p:sp>
      <p:pic>
        <p:nvPicPr>
          <p:cNvPr id="5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908" y="404664"/>
            <a:ext cx="1512167" cy="54278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05" y="6454013"/>
            <a:ext cx="267788" cy="2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448800"/>
            <a:ext cx="314359" cy="2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5" descr="http://www.rclace.eu/Image/partners/shmu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448799"/>
            <a:ext cx="37257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www.rclace.eu/Image/partners/ano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448799"/>
            <a:ext cx="41332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" descr="http://www.rclace.eu/Image/partners/omsz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448799"/>
            <a:ext cx="21539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http://www.rclace.eu/Image/partners/zamg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14" y="6489550"/>
            <a:ext cx="506468" cy="1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9" descr="http://www.rclace.eu/Image/partners/anm_romania.gif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000" y="6473488"/>
            <a:ext cx="622897" cy="2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92" y="1196752"/>
            <a:ext cx="5054859" cy="505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4A84-B81A-4B1D-88DD-5B7E6F65F261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latin typeface="Bookman Old Style" pitchFamily="18" charset="0"/>
                <a:cs typeface="Arial" pitchFamily="34" charset="0"/>
              </a:rPr>
              <a:t>RC LACE </a:t>
            </a:r>
            <a:endParaRPr lang="de-DE" dirty="0"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7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8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16" y="376307"/>
            <a:ext cx="1512167" cy="54278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05" y="6454013"/>
            <a:ext cx="267788" cy="2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448800"/>
            <a:ext cx="314359" cy="2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5" descr="http://www.rclace.eu/Image/partners/shmu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448799"/>
            <a:ext cx="37257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://www.rclace.eu/Image/partners/ano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448799"/>
            <a:ext cx="41332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7" descr="http://www.rclace.eu/Image/partners/omsz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448799"/>
            <a:ext cx="21539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http://www.rclace.eu/Image/partners/zamg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14" y="6489550"/>
            <a:ext cx="506468" cy="1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9" descr="http://www.rclace.eu/Image/partners/anm_romania.gif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000" y="6473488"/>
            <a:ext cx="622897" cy="2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hteck 15"/>
          <p:cNvSpPr/>
          <p:nvPr/>
        </p:nvSpPr>
        <p:spPr>
          <a:xfrm>
            <a:off x="1043608" y="2348880"/>
            <a:ext cx="6768752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endParaRPr lang="en-US" dirty="0" smtClean="0"/>
          </a:p>
          <a:p>
            <a:pPr algn="ctr"/>
            <a:r>
              <a:rPr lang="en-US" dirty="0" smtClean="0"/>
              <a:t>A </a:t>
            </a:r>
            <a:r>
              <a:rPr lang="en-US" dirty="0"/>
              <a:t>Central European collaborative </a:t>
            </a:r>
            <a:r>
              <a:rPr lang="en-US" dirty="0" err="1" smtClean="0"/>
              <a:t>programme</a:t>
            </a:r>
            <a:r>
              <a:rPr lang="en-US" dirty="0" smtClean="0"/>
              <a:t> </a:t>
            </a:r>
            <a:r>
              <a:rPr lang="en-US" dirty="0"/>
              <a:t>pursues extensive scientific and technical collaboration in the field of very high resolution operational NWP for weather research, forecast and application</a:t>
            </a:r>
            <a:r>
              <a:rPr lang="en-US" dirty="0" smtClean="0"/>
              <a:t>.</a:t>
            </a:r>
          </a:p>
          <a:p>
            <a:endParaRPr lang="de-DE" dirty="0"/>
          </a:p>
        </p:txBody>
      </p:sp>
      <p:sp>
        <p:nvSpPr>
          <p:cNvPr id="17" name="Rechteck 16"/>
          <p:cNvSpPr/>
          <p:nvPr/>
        </p:nvSpPr>
        <p:spPr>
          <a:xfrm>
            <a:off x="708237" y="1490089"/>
            <a:ext cx="7644800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b="1" dirty="0"/>
              <a:t>Regional Cooperation for Limited </a:t>
            </a:r>
            <a:r>
              <a:rPr lang="en-GB" b="1" dirty="0">
                <a:latin typeface="Calibri" pitchFamily="34" charset="0"/>
                <a:cs typeface="Calibri" pitchFamily="34" charset="0"/>
              </a:rPr>
              <a:t>Area</a:t>
            </a:r>
            <a:r>
              <a:rPr lang="en-GB" b="1" dirty="0"/>
              <a:t> Modelling in Central Europe </a:t>
            </a:r>
            <a:r>
              <a:rPr lang="en-GB" b="1" dirty="0" smtClean="0"/>
              <a:t> </a:t>
            </a:r>
            <a:endParaRPr lang="de-DE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029" y="4226302"/>
            <a:ext cx="267788" cy="2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988" y="4221089"/>
            <a:ext cx="314359" cy="2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5" descr="http://www.rclace.eu/Image/partners/shmu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044" y="4221088"/>
            <a:ext cx="37257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http://www.rclace.eu/Image/partners/ano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108" y="4221088"/>
            <a:ext cx="41332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7" descr="http://www.rclace.eu/Image/partners/omsz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80" y="4221088"/>
            <a:ext cx="21539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8" descr="http://www.rclace.eu/Image/partners/zamg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138" y="4261839"/>
            <a:ext cx="506468" cy="1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9" descr="http://www.rclace.eu/Image/partners/anm_romania.gif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924" y="4245777"/>
            <a:ext cx="622897" cy="2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hteck 24"/>
          <p:cNvSpPr/>
          <p:nvPr/>
        </p:nvSpPr>
        <p:spPr>
          <a:xfrm>
            <a:off x="1187624" y="4869160"/>
            <a:ext cx="645382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Austria, Croatia, Czech, Hungary, </a:t>
            </a:r>
            <a:r>
              <a:rPr lang="en-GB" dirty="0"/>
              <a:t>Romania, </a:t>
            </a:r>
            <a:r>
              <a:rPr lang="en-GB" dirty="0" smtClean="0"/>
              <a:t>Slovakia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Slovenia.</a:t>
            </a:r>
            <a:endParaRPr lang="de-DE" dirty="0"/>
          </a:p>
        </p:txBody>
      </p:sp>
      <p:sp>
        <p:nvSpPr>
          <p:cNvPr id="26" name="Rechteck 25"/>
          <p:cNvSpPr/>
          <p:nvPr/>
        </p:nvSpPr>
        <p:spPr>
          <a:xfrm>
            <a:off x="3139167" y="5404672"/>
            <a:ext cx="251295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e-DE" dirty="0" err="1" smtClean="0"/>
              <a:t>Starting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1990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3652259" y="5937425"/>
            <a:ext cx="1551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>
                <a:solidFill>
                  <a:srgbClr val="004DE6"/>
                </a:solidFill>
              </a:rPr>
              <a:t>www.rclace.eu</a:t>
            </a:r>
            <a:endParaRPr lang="de-DE" u="sng" dirty="0">
              <a:solidFill>
                <a:srgbClr val="004D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3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4A84-B81A-4B1D-88DD-5B7E6F65F261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7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16" y="422935"/>
            <a:ext cx="1512167" cy="54278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05" y="6454013"/>
            <a:ext cx="267788" cy="2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448800"/>
            <a:ext cx="314359" cy="2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5" descr="http://www.rclace.eu/Image/partners/shmu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448799"/>
            <a:ext cx="37257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://www.rclace.eu/Image/partners/ano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448799"/>
            <a:ext cx="41332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" descr="http://www.rclace.eu/Image/partners/omsz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448799"/>
            <a:ext cx="21539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http://www.rclace.eu/Image/partners/zamg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14" y="6489550"/>
            <a:ext cx="506468" cy="1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9" descr="http://www.rclace.eu/Image/partners/anm_romania.gif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000" y="6473488"/>
            <a:ext cx="622897" cy="2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RC LACE</a:t>
            </a:r>
            <a:endParaRPr lang="de-DE" dirty="0"/>
          </a:p>
        </p:txBody>
      </p:sp>
      <p:pic>
        <p:nvPicPr>
          <p:cNvPr id="16" name="Diagramm 1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99" y="3573016"/>
            <a:ext cx="2664349" cy="25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bgerundetes Rechteck 16"/>
          <p:cNvSpPr/>
          <p:nvPr/>
        </p:nvSpPr>
        <p:spPr>
          <a:xfrm>
            <a:off x="3131841" y="1196752"/>
            <a:ext cx="2706566" cy="72008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Council</a:t>
            </a:r>
          </a:p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de-DE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Directors</a:t>
            </a:r>
            <a:r>
              <a:rPr lang="de-DE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de-DE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eneral)</a:t>
            </a:r>
          </a:p>
          <a:p>
            <a:pPr algn="ctr"/>
            <a:endParaRPr lang="de-DE" sz="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827584" y="2612817"/>
            <a:ext cx="3683840" cy="1464255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Programme </a:t>
            </a:r>
            <a:r>
              <a:rPr lang="de-DE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manager</a:t>
            </a:r>
            <a:endParaRPr lang="de-DE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de-DE" sz="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de-AT" sz="12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Area </a:t>
            </a:r>
            <a:r>
              <a:rPr lang="de-AT" sz="12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Leaders</a:t>
            </a:r>
            <a:r>
              <a:rPr lang="de-AT" sz="12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(DYN, DA, PHY, EPS),</a:t>
            </a:r>
            <a:r>
              <a:rPr lang="de-AT" sz="12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de-AT" sz="12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Data Manager, </a:t>
            </a:r>
            <a:r>
              <a:rPr lang="de-AT" sz="12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de-AT" sz="12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System </a:t>
            </a:r>
            <a:r>
              <a:rPr lang="de-AT" sz="12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Coordinator</a:t>
            </a:r>
            <a:r>
              <a:rPr lang="de-AT" sz="12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de-AT" sz="12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de-AT" sz="12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Climate</a:t>
            </a:r>
            <a:r>
              <a:rPr lang="de-AT" sz="12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de-AT" sz="12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coordinator</a:t>
            </a:r>
            <a:r>
              <a:rPr lang="de-AT" sz="12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de-AT" sz="12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secretary</a:t>
            </a:r>
            <a:r>
              <a:rPr lang="de-AT" sz="12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de-AT" sz="12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for</a:t>
            </a:r>
            <a:r>
              <a:rPr lang="de-AT" sz="12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 </a:t>
            </a:r>
            <a:r>
              <a:rPr lang="de-AT" sz="12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administration</a:t>
            </a:r>
            <a:r>
              <a:rPr lang="de-AT" sz="12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de-AT" sz="12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and</a:t>
            </a:r>
            <a:r>
              <a:rPr lang="de-AT" sz="12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de-AT" sz="12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finance</a:t>
            </a:r>
            <a:endParaRPr lang="de-AT" sz="120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4779337" y="2632479"/>
            <a:ext cx="2410580" cy="728946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de-DE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Steering</a:t>
            </a:r>
            <a:r>
              <a:rPr lang="de-DE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committee</a:t>
            </a:r>
            <a:endParaRPr lang="de-DE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de-DE" sz="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endParaRPr lang="de-DE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de-DE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0" name="Gerade Verbindung 19"/>
          <p:cNvCxnSpPr>
            <a:stCxn id="17" idx="2"/>
          </p:cNvCxnSpPr>
          <p:nvPr/>
        </p:nvCxnSpPr>
        <p:spPr>
          <a:xfrm>
            <a:off x="4485124" y="1916832"/>
            <a:ext cx="0" cy="4384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2669504" y="2355252"/>
            <a:ext cx="3556686" cy="86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6226190" y="2363930"/>
            <a:ext cx="0" cy="263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>
            <a:endCxn id="18" idx="0"/>
          </p:cNvCxnSpPr>
          <p:nvPr/>
        </p:nvCxnSpPr>
        <p:spPr>
          <a:xfrm>
            <a:off x="2669504" y="2348880"/>
            <a:ext cx="0" cy="263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755576" y="4437112"/>
            <a:ext cx="3755848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endParaRPr lang="en-US" dirty="0" smtClean="0"/>
          </a:p>
          <a:p>
            <a:pPr algn="ctr"/>
            <a:r>
              <a:rPr lang="en-US" dirty="0" smtClean="0"/>
              <a:t>Personal: ca. 50 FTE</a:t>
            </a:r>
          </a:p>
          <a:p>
            <a:pPr algn="ctr"/>
            <a:r>
              <a:rPr lang="en-US" dirty="0" smtClean="0"/>
              <a:t>Annual Budget Management: 165k €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477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cs typeface="Arial" pitchFamily="34" charset="0"/>
              </a:rPr>
              <a:t>ALADIN-LAEF</a:t>
            </a:r>
            <a:endParaRPr lang="de-DE" dirty="0">
              <a:cs typeface="Arial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4A84-B81A-4B1D-88DD-5B7E6F65F261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6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16" y="422935"/>
            <a:ext cx="1512167" cy="54278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05" y="6454013"/>
            <a:ext cx="267788" cy="2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448800"/>
            <a:ext cx="314359" cy="2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5" descr="http://www.rclace.eu/Image/partners/shmu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448799"/>
            <a:ext cx="37257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www.rclace.eu/Image/partners/ano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448799"/>
            <a:ext cx="41332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" descr="http://www.rclace.eu/Image/partners/omsz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448799"/>
            <a:ext cx="21539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http://www.rclace.eu/Image/partners/zamg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14" y="6489550"/>
            <a:ext cx="506468" cy="1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9" descr="http://www.rclace.eu/Image/partners/anm_romania.gif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000" y="6473488"/>
            <a:ext cx="622897" cy="2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 9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5" b="-6958"/>
          <a:stretch/>
        </p:blipFill>
        <p:spPr bwMode="auto">
          <a:xfrm>
            <a:off x="3563888" y="1772816"/>
            <a:ext cx="5493409" cy="378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027405"/>
              </p:ext>
            </p:extLst>
          </p:nvPr>
        </p:nvGraphicFramePr>
        <p:xfrm>
          <a:off x="683568" y="1556792"/>
          <a:ext cx="302433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08012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Ensemble</a:t>
                      </a:r>
                      <a:r>
                        <a:rPr lang="de-DE" sz="16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de-DE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de-DE" sz="16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size</a:t>
                      </a:r>
                      <a:endParaRPr lang="de-DE" sz="16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16+1</a:t>
                      </a:r>
                      <a:endParaRPr lang="de-DE" sz="16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itchFamily="34" charset="0"/>
                          <a:cs typeface="Calibri" pitchFamily="34" charset="0"/>
                        </a:rPr>
                        <a:t>Horizontal </a:t>
                      </a:r>
                      <a:r>
                        <a:rPr lang="de-DE" sz="1600" dirty="0" err="1" smtClean="0">
                          <a:latin typeface="Calibri" pitchFamily="34" charset="0"/>
                          <a:cs typeface="Calibri" pitchFamily="34" charset="0"/>
                        </a:rPr>
                        <a:t>resolution</a:t>
                      </a:r>
                      <a:endParaRPr lang="de-D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 11km</a:t>
                      </a:r>
                      <a:endParaRPr lang="de-D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latin typeface="Calibri" pitchFamily="34" charset="0"/>
                          <a:cs typeface="Calibri" pitchFamily="34" charset="0"/>
                        </a:rPr>
                        <a:t>Vertical</a:t>
                      </a:r>
                      <a:r>
                        <a:rPr lang="de-DE" sz="16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de-DE" sz="1600" dirty="0" err="1" smtClean="0">
                          <a:latin typeface="Calibri" pitchFamily="34" charset="0"/>
                          <a:cs typeface="Calibri" pitchFamily="34" charset="0"/>
                        </a:rPr>
                        <a:t>resolution</a:t>
                      </a:r>
                      <a:endParaRPr lang="de-D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45</a:t>
                      </a:r>
                      <a:endParaRPr lang="de-D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itchFamily="34" charset="0"/>
                          <a:cs typeface="Calibri" pitchFamily="34" charset="0"/>
                        </a:rPr>
                        <a:t>Runs/</a:t>
                      </a:r>
                      <a:r>
                        <a:rPr lang="de-DE" sz="1600" dirty="0" err="1" smtClean="0">
                          <a:latin typeface="Calibri" pitchFamily="34" charset="0"/>
                          <a:cs typeface="Calibri" pitchFamily="34" charset="0"/>
                        </a:rPr>
                        <a:t>day</a:t>
                      </a:r>
                      <a:endParaRPr lang="de-D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de-D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itchFamily="34" charset="0"/>
                          <a:cs typeface="Calibri" pitchFamily="34" charset="0"/>
                        </a:rPr>
                        <a:t>Forecasts </a:t>
                      </a:r>
                      <a:r>
                        <a:rPr lang="de-DE" sz="1600" dirty="0" err="1" smtClean="0">
                          <a:latin typeface="Calibri" pitchFamily="34" charset="0"/>
                          <a:cs typeface="Calibri" pitchFamily="34" charset="0"/>
                        </a:rPr>
                        <a:t>range</a:t>
                      </a:r>
                      <a:endParaRPr lang="de-D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72h</a:t>
                      </a:r>
                      <a:endParaRPr lang="de-DE" sz="16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latin typeface="Calibri" pitchFamily="34" charset="0"/>
                          <a:cs typeface="Calibri" pitchFamily="34" charset="0"/>
                        </a:rPr>
                        <a:t>Coupling</a:t>
                      </a:r>
                      <a:r>
                        <a:rPr lang="de-DE" sz="16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de-D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ECMWF</a:t>
                      </a:r>
                      <a:endParaRPr lang="de-DE" sz="16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7" name="Textfeld 2"/>
          <p:cNvSpPr txBox="1">
            <a:spLocks noChangeArrowheads="1"/>
          </p:cNvSpPr>
          <p:nvPr/>
        </p:nvSpPr>
        <p:spPr bwMode="auto">
          <a:xfrm>
            <a:off x="539551" y="3933056"/>
            <a:ext cx="3384375" cy="2123658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9pPr>
          </a:lstStyle>
          <a:p>
            <a:pPr eaLnBrk="1" hangingPunct="1">
              <a:spcAft>
                <a:spcPts val="1200"/>
              </a:spcAft>
            </a:pPr>
            <a:endParaRPr lang="de-DE" sz="200" dirty="0">
              <a:solidFill>
                <a:srgbClr val="262699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de-DE" sz="1600" dirty="0" smtClean="0">
                <a:solidFill>
                  <a:srgbClr val="262699"/>
                </a:solidFill>
                <a:latin typeface="Arial" charset="0"/>
                <a:cs typeface="Arial" charset="0"/>
              </a:rPr>
              <a:t>  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IC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perturbation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Belnding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cycling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eaLnBrk="1" hangingPunct="1"/>
            <a:r>
              <a:rPr lang="de-DE" sz="1600" dirty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ECMWF EDA + ALADIN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Breeding</a:t>
            </a:r>
            <a:endParaRPr lang="de-DE" sz="1600" dirty="0" smtClean="0">
              <a:solidFill>
                <a:srgbClr val="262699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de-DE" sz="1600" dirty="0">
              <a:solidFill>
                <a:srgbClr val="262699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 IC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surface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perturbation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ensemble</a:t>
            </a:r>
            <a:endParaRPr lang="de-DE" sz="1600" dirty="0" smtClean="0">
              <a:solidFill>
                <a:srgbClr val="262699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de-DE" sz="1600" dirty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de-DE" sz="1600" dirty="0" err="1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surface</a:t>
            </a:r>
            <a:r>
              <a:rPr lang="de-DE" sz="1600" dirty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assimilation</a:t>
            </a:r>
            <a:endParaRPr lang="de-DE" sz="1600" dirty="0" smtClean="0">
              <a:solidFill>
                <a:srgbClr val="262699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de-DE" sz="1600" dirty="0">
              <a:solidFill>
                <a:srgbClr val="262699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 Multi-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physics</a:t>
            </a:r>
            <a:r>
              <a:rPr lang="de-DE" sz="1600" dirty="0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scheme</a:t>
            </a:r>
            <a:endParaRPr lang="de-DE" sz="1600" dirty="0" smtClean="0">
              <a:solidFill>
                <a:srgbClr val="262699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de-DE" sz="800" dirty="0">
              <a:solidFill>
                <a:srgbClr val="262699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5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4A84-B81A-4B1D-88DD-5B7E6F65F261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de-AT" dirty="0" err="1" smtClean="0"/>
              <a:t>Surface</a:t>
            </a:r>
            <a:r>
              <a:rPr lang="de-AT" dirty="0" smtClean="0"/>
              <a:t> IC </a:t>
            </a:r>
            <a:r>
              <a:rPr lang="de-AT" dirty="0" err="1" smtClean="0"/>
              <a:t>perturbation</a:t>
            </a:r>
            <a:endParaRPr lang="de-AT" dirty="0"/>
          </a:p>
        </p:txBody>
      </p:sp>
      <p:sp>
        <p:nvSpPr>
          <p:cNvPr id="6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8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598" y="478455"/>
            <a:ext cx="1512167" cy="54278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05" y="6454013"/>
            <a:ext cx="267788" cy="2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448800"/>
            <a:ext cx="314359" cy="2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5" descr="http://www.rclace.eu/Image/partners/shmu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448799"/>
            <a:ext cx="37257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://www.rclace.eu/Image/partners/ano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448799"/>
            <a:ext cx="41332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7" descr="http://www.rclace.eu/Image/partners/omsz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448799"/>
            <a:ext cx="21539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http://www.rclace.eu/Image/partners/zamg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14" y="6489550"/>
            <a:ext cx="506468" cy="1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9" descr="http://www.rclace.eu/Image/partners/anm_romania.gif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000" y="6473488"/>
            <a:ext cx="622897" cy="2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border_and_ob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577" y="1340768"/>
            <a:ext cx="4824537" cy="3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38105" y="4653136"/>
            <a:ext cx="37447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262699"/>
                </a:solidFill>
                <a:latin typeface="Arial" charset="0"/>
                <a:cs typeface="Arial" charset="0"/>
              </a:rPr>
              <a:t>SYNOP obs. (red </a:t>
            </a:r>
            <a:r>
              <a:rPr lang="en-US" sz="1600" dirty="0">
                <a:solidFill>
                  <a:srgbClr val="262699"/>
                </a:solidFill>
                <a:latin typeface="Arial" charset="0"/>
                <a:cs typeface="Arial" charset="0"/>
              </a:rPr>
              <a:t>dots</a:t>
            </a:r>
            <a:r>
              <a:rPr lang="en-US" sz="1600" dirty="0" smtClean="0">
                <a:solidFill>
                  <a:srgbClr val="262699"/>
                </a:solidFill>
                <a:latin typeface="Arial" charset="0"/>
                <a:cs typeface="Arial" charset="0"/>
              </a:rPr>
              <a:t>) used +  “</a:t>
            </a:r>
            <a:r>
              <a:rPr lang="en-US" sz="1600" dirty="0">
                <a:solidFill>
                  <a:srgbClr val="262699"/>
                </a:solidFill>
                <a:latin typeface="Arial" charset="0"/>
                <a:cs typeface="Arial" charset="0"/>
              </a:rPr>
              <a:t>local” AT SYNOP observations (green dots)</a:t>
            </a:r>
          </a:p>
        </p:txBody>
      </p:sp>
      <p:sp>
        <p:nvSpPr>
          <p:cNvPr id="18" name="Textfeld 7"/>
          <p:cNvSpPr txBox="1">
            <a:spLocks noChangeArrowheads="1"/>
          </p:cNvSpPr>
          <p:nvPr/>
        </p:nvSpPr>
        <p:spPr bwMode="auto">
          <a:xfrm>
            <a:off x="578270" y="1700808"/>
            <a:ext cx="3482280" cy="1877437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9pPr>
          </a:lstStyle>
          <a:p>
            <a:pPr marL="285750" indent="-285750" eaLnBrk="1" hangingPunct="1">
              <a:spcBef>
                <a:spcPts val="2400"/>
              </a:spcBef>
              <a:buFont typeface="Arial" pitchFamily="34" charset="0"/>
              <a:buChar char="•"/>
            </a:pPr>
            <a:r>
              <a:rPr lang="de-DE" sz="1600" dirty="0" smtClean="0">
                <a:solidFill>
                  <a:srgbClr val="262699"/>
                </a:solidFill>
                <a:latin typeface="Arial" charset="0"/>
                <a:cs typeface="Arial" charset="0"/>
              </a:rPr>
              <a:t>NCSB</a:t>
            </a:r>
            <a:r>
              <a:rPr lang="de-DE" sz="1600" dirty="0">
                <a:solidFill>
                  <a:srgbClr val="262699"/>
                </a:solidFill>
                <a:latin typeface="Arial" charset="0"/>
                <a:cs typeface="Arial" charset="0"/>
              </a:rPr>
              <a:t>: </a:t>
            </a:r>
            <a:r>
              <a:rPr lang="de-DE" sz="1600" dirty="0" err="1" smtClean="0">
                <a:solidFill>
                  <a:srgbClr val="262699"/>
                </a:solidFill>
                <a:latin typeface="Arial" charset="0"/>
                <a:cs typeface="Arial" charset="0"/>
              </a:rPr>
              <a:t>surface</a:t>
            </a:r>
            <a:r>
              <a:rPr lang="de-DE" sz="1600" dirty="0" smtClean="0">
                <a:solidFill>
                  <a:srgbClr val="262699"/>
                </a:solidFill>
                <a:latin typeface="Arial" charset="0"/>
                <a:cs typeface="Arial" charset="0"/>
              </a:rPr>
              <a:t> IC </a:t>
            </a:r>
            <a:r>
              <a:rPr lang="de-DE" sz="1600" dirty="0" err="1">
                <a:solidFill>
                  <a:srgbClr val="262699"/>
                </a:solidFill>
                <a:latin typeface="Arial" charset="0"/>
                <a:cs typeface="Arial" charset="0"/>
              </a:rPr>
              <a:t>perturbation</a:t>
            </a:r>
            <a:r>
              <a:rPr lang="de-DE" sz="1600" dirty="0">
                <a:solidFill>
                  <a:srgbClr val="262699"/>
                </a:solidFill>
                <a:latin typeface="Arial" charset="0"/>
                <a:cs typeface="Arial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Arial" charset="0"/>
                <a:cs typeface="Arial" charset="0"/>
              </a:rPr>
              <a:t>obtained</a:t>
            </a:r>
            <a:r>
              <a:rPr lang="de-DE" sz="1600" dirty="0" smtClean="0">
                <a:solidFill>
                  <a:srgbClr val="262699"/>
                </a:solidFill>
                <a:latin typeface="Arial" charset="0"/>
                <a:cs typeface="Arial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Arial" charset="0"/>
                <a:cs typeface="Arial" charset="0"/>
              </a:rPr>
              <a:t>by</a:t>
            </a:r>
            <a:r>
              <a:rPr lang="de-DE" sz="1600" dirty="0" smtClean="0">
                <a:solidFill>
                  <a:srgbClr val="262699"/>
                </a:solidFill>
                <a:latin typeface="Arial" charset="0"/>
                <a:cs typeface="Arial" charset="0"/>
              </a:rPr>
              <a:t> </a:t>
            </a:r>
            <a:r>
              <a:rPr lang="de-DE" sz="1600" dirty="0">
                <a:solidFill>
                  <a:srgbClr val="262699"/>
                </a:solidFill>
                <a:latin typeface="Arial" charset="0"/>
                <a:cs typeface="Arial" charset="0"/>
              </a:rPr>
              <a:t>12h </a:t>
            </a:r>
            <a:r>
              <a:rPr lang="de-DE" sz="1600" dirty="0" smtClean="0">
                <a:solidFill>
                  <a:srgbClr val="262699"/>
                </a:solidFill>
                <a:latin typeface="Arial" charset="0"/>
                <a:cs typeface="Arial" charset="0"/>
              </a:rPr>
              <a:t>ALADIN-LAEF </a:t>
            </a:r>
            <a:r>
              <a:rPr lang="de-DE" sz="1600" dirty="0" err="1" smtClean="0">
                <a:solidFill>
                  <a:srgbClr val="262699"/>
                </a:solidFill>
                <a:latin typeface="Arial" charset="0"/>
                <a:cs typeface="Arial" charset="0"/>
              </a:rPr>
              <a:t>integration</a:t>
            </a:r>
            <a:r>
              <a:rPr lang="de-DE" sz="1600" dirty="0" smtClean="0">
                <a:solidFill>
                  <a:srgbClr val="262699"/>
                </a:solidFill>
                <a:latin typeface="Arial" charset="0"/>
                <a:cs typeface="Arial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Arial" charset="0"/>
                <a:cs typeface="Arial" charset="0"/>
              </a:rPr>
              <a:t>drivien</a:t>
            </a:r>
            <a:r>
              <a:rPr lang="de-DE" sz="1600" dirty="0" smtClean="0">
                <a:solidFill>
                  <a:srgbClr val="262699"/>
                </a:solidFill>
                <a:latin typeface="Arial" charset="0"/>
                <a:cs typeface="Arial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Arial" charset="0"/>
                <a:cs typeface="Arial" charset="0"/>
              </a:rPr>
              <a:t>by</a:t>
            </a:r>
            <a:r>
              <a:rPr lang="de-DE" sz="1600" dirty="0" smtClean="0">
                <a:solidFill>
                  <a:srgbClr val="262699"/>
                </a:solidFill>
                <a:latin typeface="Arial" charset="0"/>
                <a:cs typeface="Arial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Arial" charset="0"/>
                <a:cs typeface="Arial" charset="0"/>
              </a:rPr>
              <a:t>perturbed</a:t>
            </a:r>
            <a:r>
              <a:rPr lang="de-DE" sz="1600" dirty="0" smtClean="0">
                <a:solidFill>
                  <a:srgbClr val="262699"/>
                </a:solidFill>
                <a:latin typeface="Arial" charset="0"/>
                <a:cs typeface="Arial" charset="0"/>
              </a:rPr>
              <a:t> ECMWF </a:t>
            </a:r>
            <a:r>
              <a:rPr lang="de-DE" sz="1600" dirty="0" err="1" smtClean="0">
                <a:solidFill>
                  <a:srgbClr val="262699"/>
                </a:solidFill>
                <a:latin typeface="Arial" charset="0"/>
                <a:cs typeface="Arial" charset="0"/>
              </a:rPr>
              <a:t>atmosphere</a:t>
            </a:r>
            <a:r>
              <a:rPr lang="de-DE" sz="1600" dirty="0" smtClean="0">
                <a:solidFill>
                  <a:srgbClr val="262699"/>
                </a:solidFill>
                <a:latin typeface="Arial" charset="0"/>
                <a:cs typeface="Arial" charset="0"/>
              </a:rPr>
              <a:t>.</a:t>
            </a:r>
            <a:endParaRPr lang="de-DE" sz="1600" dirty="0">
              <a:solidFill>
                <a:srgbClr val="262699"/>
              </a:solidFill>
              <a:latin typeface="Arial" charset="0"/>
              <a:cs typeface="Arial" charset="0"/>
            </a:endParaRPr>
          </a:p>
          <a:p>
            <a:pPr marL="285750" indent="-285750" eaLnBrk="1" hangingPunct="1">
              <a:spcBef>
                <a:spcPts val="2400"/>
              </a:spcBef>
              <a:buFont typeface="Arial" pitchFamily="34" charset="0"/>
              <a:buChar char="•"/>
            </a:pPr>
            <a:r>
              <a:rPr lang="de-DE" sz="1600" dirty="0" smtClean="0">
                <a:solidFill>
                  <a:srgbClr val="262699"/>
                </a:solidFill>
                <a:latin typeface="Arial" charset="0"/>
                <a:cs typeface="Arial" charset="0"/>
              </a:rPr>
              <a:t>CANA</a:t>
            </a:r>
            <a:r>
              <a:rPr lang="de-DE" sz="1600" dirty="0">
                <a:solidFill>
                  <a:srgbClr val="262699"/>
                </a:solidFill>
                <a:latin typeface="Arial" charset="0"/>
                <a:cs typeface="Arial" charset="0"/>
              </a:rPr>
              <a:t>: Ensemble </a:t>
            </a:r>
            <a:r>
              <a:rPr lang="de-DE" sz="1600" dirty="0" err="1" smtClean="0">
                <a:solidFill>
                  <a:srgbClr val="262699"/>
                </a:solidFill>
                <a:latin typeface="Arial" charset="0"/>
                <a:cs typeface="Arial" charset="0"/>
              </a:rPr>
              <a:t>land</a:t>
            </a:r>
            <a:r>
              <a:rPr lang="de-DE" sz="1600" dirty="0" smtClean="0">
                <a:solidFill>
                  <a:srgbClr val="262699"/>
                </a:solidFill>
                <a:latin typeface="Arial" charset="0"/>
                <a:cs typeface="Arial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Arial" charset="0"/>
                <a:cs typeface="Arial" charset="0"/>
              </a:rPr>
              <a:t>surface</a:t>
            </a:r>
            <a:r>
              <a:rPr lang="de-DE" sz="1600" dirty="0" smtClean="0">
                <a:solidFill>
                  <a:srgbClr val="262699"/>
                </a:solidFill>
                <a:latin typeface="Arial" charset="0"/>
                <a:cs typeface="Arial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Arial" charset="0"/>
                <a:cs typeface="Arial" charset="0"/>
              </a:rPr>
              <a:t>data</a:t>
            </a:r>
            <a:r>
              <a:rPr lang="de-DE" sz="1600" dirty="0" smtClean="0">
                <a:solidFill>
                  <a:srgbClr val="262699"/>
                </a:solidFill>
                <a:latin typeface="Arial" charset="0"/>
                <a:cs typeface="Arial" charset="0"/>
              </a:rPr>
              <a:t> </a:t>
            </a:r>
            <a:r>
              <a:rPr lang="de-DE" sz="1600" dirty="0" err="1">
                <a:solidFill>
                  <a:srgbClr val="262699"/>
                </a:solidFill>
                <a:latin typeface="Arial" charset="0"/>
                <a:cs typeface="Arial" charset="0"/>
              </a:rPr>
              <a:t>assimilation</a:t>
            </a:r>
            <a:r>
              <a:rPr lang="de-DE" sz="1600" dirty="0">
                <a:solidFill>
                  <a:srgbClr val="262699"/>
                </a:solidFill>
                <a:latin typeface="Arial" charset="0"/>
                <a:cs typeface="Arial" charset="0"/>
              </a:rPr>
              <a:t> </a:t>
            </a:r>
            <a:r>
              <a:rPr lang="de-DE" sz="1600" dirty="0" err="1" smtClean="0">
                <a:solidFill>
                  <a:srgbClr val="262699"/>
                </a:solidFill>
                <a:latin typeface="Arial" charset="0"/>
                <a:cs typeface="Arial" charset="0"/>
              </a:rPr>
              <a:t>cycle</a:t>
            </a:r>
            <a:r>
              <a:rPr lang="de-DE" sz="1600" dirty="0">
                <a:solidFill>
                  <a:srgbClr val="262699"/>
                </a:solidFill>
                <a:latin typeface="Arial" charset="0"/>
                <a:cs typeface="Arial" charset="0"/>
              </a:rPr>
              <a:t>.</a:t>
            </a:r>
            <a:endParaRPr lang="de-DE" sz="1600" dirty="0" smtClean="0">
              <a:solidFill>
                <a:srgbClr val="262699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578270" y="3960638"/>
            <a:ext cx="3444307" cy="138499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de-DE" sz="1600" i="1" u="sng" dirty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Random </a:t>
            </a:r>
            <a:r>
              <a:rPr lang="de-DE" sz="1600" i="1" u="sng" dirty="0" err="1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perturbation</a:t>
            </a:r>
            <a:r>
              <a:rPr lang="de-DE" sz="1600" i="1" u="sng" dirty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i="1" u="sng" dirty="0" err="1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de-DE" sz="1600" i="1" u="sng" dirty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i="1" u="sng" dirty="0" err="1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screen</a:t>
            </a:r>
            <a:r>
              <a:rPr lang="de-DE" sz="1600" i="1" u="sng" dirty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i="1" u="sng" dirty="0" err="1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level</a:t>
            </a:r>
            <a:r>
              <a:rPr lang="de-DE" sz="1600" i="1" u="sng" dirty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i="1" u="sng" dirty="0" err="1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observations</a:t>
            </a:r>
            <a:endParaRPr lang="de-DE" sz="1600" i="1" u="sng" dirty="0">
              <a:solidFill>
                <a:srgbClr val="262699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2400"/>
              </a:spcBef>
            </a:pPr>
            <a:r>
              <a:rPr lang="de-DE" sz="1600" i="1" u="sng" dirty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ALADIN-LAEF 12h </a:t>
            </a:r>
            <a:r>
              <a:rPr lang="de-DE" sz="1600" i="1" u="sng" dirty="0" err="1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forecasts</a:t>
            </a:r>
            <a:r>
              <a:rPr lang="de-DE" sz="1600" i="1" u="sng" dirty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i="1" u="sng" dirty="0" err="1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as</a:t>
            </a:r>
            <a:r>
              <a:rPr lang="de-DE" sz="1600" i="1" u="sng" dirty="0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i="1" u="sng" dirty="0" err="1">
                <a:solidFill>
                  <a:srgbClr val="262699"/>
                </a:solidFill>
                <a:latin typeface="Calibri" pitchFamily="34" charset="0"/>
                <a:cs typeface="Calibri" pitchFamily="34" charset="0"/>
              </a:rPr>
              <a:t>background</a:t>
            </a:r>
            <a:endParaRPr lang="de-DE" sz="1600" i="1" u="sng" dirty="0">
              <a:solidFill>
                <a:srgbClr val="262699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1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4A84-B81A-4B1D-88DD-5B7E6F65F261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57188" y="80963"/>
            <a:ext cx="8229600" cy="990600"/>
          </a:xfrm>
        </p:spPr>
        <p:txBody>
          <a:bodyPr/>
          <a:lstStyle/>
          <a:p>
            <a:r>
              <a:rPr lang="de-AT" dirty="0" smtClean="0"/>
              <a:t>Non-</a:t>
            </a:r>
            <a:r>
              <a:rPr lang="de-AT" dirty="0" err="1" smtClean="0"/>
              <a:t>Cycling</a:t>
            </a:r>
            <a:r>
              <a:rPr lang="de-AT" dirty="0" smtClean="0"/>
              <a:t> </a:t>
            </a:r>
            <a:r>
              <a:rPr lang="de-AT" dirty="0" err="1" smtClean="0"/>
              <a:t>Surface</a:t>
            </a:r>
            <a:r>
              <a:rPr lang="de-AT" dirty="0" smtClean="0"/>
              <a:t> </a:t>
            </a:r>
            <a:r>
              <a:rPr lang="de-AT" dirty="0" err="1" smtClean="0"/>
              <a:t>Breeding</a:t>
            </a:r>
            <a:endParaRPr lang="de-AT" dirty="0"/>
          </a:p>
        </p:txBody>
      </p:sp>
      <p:pic>
        <p:nvPicPr>
          <p:cNvPr id="8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16" y="422935"/>
            <a:ext cx="1512167" cy="54278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05" y="6454013"/>
            <a:ext cx="267788" cy="2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448800"/>
            <a:ext cx="314359" cy="2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5" descr="http://www.rclace.eu/Image/partners/shmu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448799"/>
            <a:ext cx="37257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://www.rclace.eu/Image/partners/ano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448799"/>
            <a:ext cx="41332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7" descr="http://www.rclace.eu/Image/partners/omsz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448799"/>
            <a:ext cx="21539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http://www.rclace.eu/Image/partners/zamg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14" y="6489550"/>
            <a:ext cx="506468" cy="1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9" descr="http://www.rclace.eu/Image/partners/anm_romania.gif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000" y="6473488"/>
            <a:ext cx="622897" cy="2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hteck 20"/>
          <p:cNvSpPr/>
          <p:nvPr/>
        </p:nvSpPr>
        <p:spPr bwMode="auto">
          <a:xfrm>
            <a:off x="357188" y="1071563"/>
            <a:ext cx="8286750" cy="5214937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FC0128"/>
              </a:buClr>
              <a:buFont typeface="Wingdings" pitchFamily="2" charset="2"/>
              <a:buChar char=""/>
              <a:defRPr/>
            </a:pPr>
            <a:endParaRPr lang="en-US" sz="2200" b="1" dirty="0">
              <a:solidFill>
                <a:schemeClr val="tx1">
                  <a:lumMod val="10000"/>
                </a:schemeClr>
              </a:solidFill>
              <a:latin typeface="+mj-lt"/>
            </a:endParaRPr>
          </a:p>
          <a:p>
            <a:pPr>
              <a:buClr>
                <a:srgbClr val="FC0128"/>
              </a:buClr>
              <a:buFont typeface="Wingdings" pitchFamily="2" charset="2"/>
              <a:buChar char=""/>
              <a:defRPr/>
            </a:pPr>
            <a:endParaRPr lang="en-US" sz="2200" b="1" dirty="0">
              <a:solidFill>
                <a:schemeClr val="tx1">
                  <a:lumMod val="10000"/>
                </a:schemeClr>
              </a:solidFill>
              <a:latin typeface="+mj-lt"/>
            </a:endParaRPr>
          </a:p>
          <a:p>
            <a:pPr>
              <a:buClr>
                <a:srgbClr val="FC0128"/>
              </a:buClr>
              <a:buFont typeface="Wingdings" pitchFamily="2" charset="2"/>
              <a:buChar char=""/>
              <a:defRPr/>
            </a:pPr>
            <a:endParaRPr lang="en-US" sz="2200" b="1" dirty="0">
              <a:solidFill>
                <a:schemeClr val="tx1">
                  <a:lumMod val="10000"/>
                </a:schemeClr>
              </a:solidFill>
              <a:latin typeface="+mj-lt"/>
            </a:endParaRPr>
          </a:p>
          <a:p>
            <a:pPr>
              <a:buClr>
                <a:srgbClr val="FC0128"/>
              </a:buClr>
              <a:buFont typeface="Wingdings" pitchFamily="2" charset="2"/>
              <a:buChar char=""/>
              <a:defRPr/>
            </a:pPr>
            <a:endParaRPr lang="en-US" sz="2200" b="1" dirty="0">
              <a:solidFill>
                <a:schemeClr val="tx1">
                  <a:lumMod val="10000"/>
                </a:schemeClr>
              </a:solidFill>
              <a:latin typeface="+mj-lt"/>
            </a:endParaRPr>
          </a:p>
          <a:p>
            <a:pPr>
              <a:buClr>
                <a:srgbClr val="FC0128"/>
              </a:buClr>
              <a:buFont typeface="Wingdings" pitchFamily="2" charset="2"/>
              <a:buChar char=""/>
              <a:defRPr/>
            </a:pPr>
            <a:endParaRPr lang="en-US" sz="2200" b="1" dirty="0">
              <a:solidFill>
                <a:schemeClr val="tx1">
                  <a:lumMod val="10000"/>
                </a:schemeClr>
              </a:solidFill>
              <a:latin typeface="+mj-lt"/>
            </a:endParaRPr>
          </a:p>
          <a:p>
            <a:pPr>
              <a:buClr>
                <a:srgbClr val="FC0128"/>
              </a:buClr>
              <a:buFont typeface="Wingdings" pitchFamily="2" charset="2"/>
              <a:buChar char=""/>
              <a:defRPr/>
            </a:pPr>
            <a:endParaRPr lang="en-US" sz="2200" b="1" dirty="0">
              <a:solidFill>
                <a:schemeClr val="tx1">
                  <a:lumMod val="10000"/>
                </a:schemeClr>
              </a:solidFill>
              <a:latin typeface="+mj-lt"/>
            </a:endParaRPr>
          </a:p>
          <a:p>
            <a:pPr>
              <a:buClr>
                <a:srgbClr val="FC0128"/>
              </a:buClr>
              <a:buFont typeface="Wingdings" pitchFamily="2" charset="2"/>
              <a:buChar char=""/>
              <a:defRPr/>
            </a:pPr>
            <a:endParaRPr lang="en-US" sz="2200" b="1" dirty="0">
              <a:solidFill>
                <a:schemeClr val="tx1">
                  <a:lumMod val="10000"/>
                </a:schemeClr>
              </a:solidFill>
              <a:latin typeface="+mj-lt"/>
            </a:endParaRPr>
          </a:p>
          <a:p>
            <a:pPr>
              <a:buClr>
                <a:srgbClr val="FC0128"/>
              </a:buClr>
              <a:buFont typeface="Wingdings" pitchFamily="2" charset="2"/>
              <a:buChar char=""/>
              <a:defRPr/>
            </a:pPr>
            <a:endParaRPr lang="en-US" sz="2200" b="1" dirty="0">
              <a:solidFill>
                <a:schemeClr val="tx1">
                  <a:lumMod val="10000"/>
                </a:schemeClr>
              </a:solidFill>
              <a:latin typeface="+mj-lt"/>
            </a:endParaRPr>
          </a:p>
          <a:p>
            <a:pPr>
              <a:buClr>
                <a:srgbClr val="FC0128"/>
              </a:buClr>
              <a:buFont typeface="Wingdings" pitchFamily="2" charset="2"/>
              <a:buChar char=""/>
              <a:defRPr/>
            </a:pPr>
            <a:endParaRPr lang="en-US" sz="2200" b="1" dirty="0">
              <a:solidFill>
                <a:schemeClr val="tx1">
                  <a:lumMod val="10000"/>
                </a:schemeClr>
              </a:solidFill>
              <a:latin typeface="+mj-lt"/>
            </a:endParaRPr>
          </a:p>
          <a:p>
            <a:pPr>
              <a:buClr>
                <a:srgbClr val="FC0128"/>
              </a:buClr>
              <a:buFont typeface="Wingdings" pitchFamily="2" charset="2"/>
              <a:buChar char=""/>
              <a:defRPr/>
            </a:pPr>
            <a:endParaRPr lang="en-US" sz="2200" b="1" dirty="0">
              <a:solidFill>
                <a:schemeClr val="tx1">
                  <a:lumMod val="10000"/>
                </a:schemeClr>
              </a:solidFill>
              <a:latin typeface="+mj-lt"/>
            </a:endParaRPr>
          </a:p>
          <a:p>
            <a:pPr>
              <a:buClr>
                <a:srgbClr val="FC0128"/>
              </a:buClr>
              <a:buFont typeface="Wingdings" pitchFamily="2" charset="2"/>
              <a:buChar char=""/>
              <a:defRPr/>
            </a:pPr>
            <a:endParaRPr lang="en-US" sz="2200" b="1" dirty="0">
              <a:solidFill>
                <a:schemeClr val="tx1">
                  <a:lumMod val="10000"/>
                </a:schemeClr>
              </a:solidFill>
              <a:latin typeface="+mj-lt"/>
            </a:endParaRPr>
          </a:p>
          <a:p>
            <a:pPr>
              <a:buClr>
                <a:srgbClr val="FC0128"/>
              </a:buClr>
              <a:defRPr/>
            </a:pPr>
            <a:endParaRPr lang="en-US" sz="2200" b="1" dirty="0">
              <a:solidFill>
                <a:schemeClr val="tx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430338" y="2617788"/>
            <a:ext cx="884237" cy="539750"/>
          </a:xfrm>
          <a:prstGeom prst="rect">
            <a:avLst/>
          </a:prstGeom>
          <a:solidFill>
            <a:srgbClr val="B4C9FE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350963" y="2686050"/>
            <a:ext cx="10414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Perturbed IC(</a:t>
            </a:r>
            <a:r>
              <a:rPr lang="de-DE" sz="1200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t-12</a:t>
            </a:r>
            <a:r>
              <a:rPr lang="de-DE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1430338" y="3157538"/>
            <a:ext cx="884237" cy="420687"/>
          </a:xfrm>
          <a:prstGeom prst="rect">
            <a:avLst/>
          </a:prstGeom>
          <a:solidFill>
            <a:srgbClr val="23FF23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350963" y="3117850"/>
            <a:ext cx="10414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ARPEGE</a:t>
            </a:r>
            <a:br>
              <a:rPr lang="de-DE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de-DE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surface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592138" y="2608263"/>
            <a:ext cx="720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1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 01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92138" y="4048125"/>
            <a:ext cx="720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1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 16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1492250" y="2212975"/>
            <a:ext cx="720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1800" i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t-12h</a:t>
            </a:r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auto">
          <a:xfrm>
            <a:off x="2573338" y="3014663"/>
            <a:ext cx="1368425" cy="223837"/>
          </a:xfrm>
          <a:prstGeom prst="rightArrow">
            <a:avLst>
              <a:gd name="adj1" fmla="val 50000"/>
              <a:gd name="adj2" fmla="val 152837"/>
            </a:avLst>
          </a:prstGeom>
          <a:solidFill>
            <a:srgbClr val="618FFD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2428875" y="2357438"/>
            <a:ext cx="16557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1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12h FC using perturbed BCs</a:t>
            </a: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4165600" y="2617788"/>
            <a:ext cx="884238" cy="539750"/>
          </a:xfrm>
          <a:prstGeom prst="rect">
            <a:avLst/>
          </a:prstGeom>
          <a:solidFill>
            <a:srgbClr val="CCCCCC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4087813" y="2686050"/>
            <a:ext cx="1041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Atmo. fields</a:t>
            </a: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4165600" y="3157538"/>
            <a:ext cx="884238" cy="420687"/>
          </a:xfrm>
          <a:prstGeom prst="rect">
            <a:avLst/>
          </a:prstGeom>
          <a:solidFill>
            <a:srgbClr val="E6FF00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4087813" y="3117850"/>
            <a:ext cx="10414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perturbed</a:t>
            </a:r>
            <a:br>
              <a:rPr lang="de-DE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de-DE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surface</a:t>
            </a: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4229100" y="2212975"/>
            <a:ext cx="720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1800" i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t</a:t>
            </a:r>
          </a:p>
        </p:txBody>
      </p:sp>
      <p:sp>
        <p:nvSpPr>
          <p:cNvPr id="36" name="Rectangle 19"/>
          <p:cNvSpPr>
            <a:spLocks noChangeArrowheads="1"/>
          </p:cNvSpPr>
          <p:nvPr/>
        </p:nvSpPr>
        <p:spPr bwMode="auto">
          <a:xfrm>
            <a:off x="1430338" y="3913188"/>
            <a:ext cx="884237" cy="539750"/>
          </a:xfrm>
          <a:prstGeom prst="rect">
            <a:avLst/>
          </a:prstGeom>
          <a:solidFill>
            <a:srgbClr val="0084D1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1350963" y="3981450"/>
            <a:ext cx="10414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Perturbed IC(</a:t>
            </a:r>
            <a:r>
              <a:rPr lang="de-DE" sz="1200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t-12</a:t>
            </a:r>
            <a:r>
              <a:rPr lang="de-DE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38" name="Rectangle 21"/>
          <p:cNvSpPr>
            <a:spLocks noChangeArrowheads="1"/>
          </p:cNvSpPr>
          <p:nvPr/>
        </p:nvSpPr>
        <p:spPr bwMode="auto">
          <a:xfrm>
            <a:off x="1430338" y="4452938"/>
            <a:ext cx="884237" cy="420687"/>
          </a:xfrm>
          <a:prstGeom prst="rect">
            <a:avLst/>
          </a:prstGeom>
          <a:solidFill>
            <a:srgbClr val="23FF23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1350963" y="4413250"/>
            <a:ext cx="10414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ARPEGE</a:t>
            </a:r>
            <a:br>
              <a:rPr lang="de-DE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de-DE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surface</a:t>
            </a:r>
          </a:p>
        </p:txBody>
      </p:sp>
      <p:sp>
        <p:nvSpPr>
          <p:cNvPr id="40" name="AutoShape 23"/>
          <p:cNvSpPr>
            <a:spLocks noChangeArrowheads="1"/>
          </p:cNvSpPr>
          <p:nvPr/>
        </p:nvSpPr>
        <p:spPr bwMode="auto">
          <a:xfrm>
            <a:off x="2573338" y="4310063"/>
            <a:ext cx="1368425" cy="223837"/>
          </a:xfrm>
          <a:prstGeom prst="rightArrow">
            <a:avLst>
              <a:gd name="adj1" fmla="val 50000"/>
              <a:gd name="adj2" fmla="val 152837"/>
            </a:avLst>
          </a:prstGeom>
          <a:solidFill>
            <a:srgbClr val="618FFD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4165600" y="3913188"/>
            <a:ext cx="884238" cy="539750"/>
          </a:xfrm>
          <a:prstGeom prst="rect">
            <a:avLst/>
          </a:prstGeom>
          <a:solidFill>
            <a:srgbClr val="999999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2" name="Text Box 25"/>
          <p:cNvSpPr txBox="1">
            <a:spLocks noChangeArrowheads="1"/>
          </p:cNvSpPr>
          <p:nvPr/>
        </p:nvSpPr>
        <p:spPr bwMode="auto">
          <a:xfrm>
            <a:off x="4087813" y="3981450"/>
            <a:ext cx="1041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Athm. fields</a:t>
            </a:r>
          </a:p>
        </p:txBody>
      </p:sp>
      <p:sp>
        <p:nvSpPr>
          <p:cNvPr id="43" name="Rectangle 26"/>
          <p:cNvSpPr>
            <a:spLocks noChangeArrowheads="1"/>
          </p:cNvSpPr>
          <p:nvPr/>
        </p:nvSpPr>
        <p:spPr bwMode="auto">
          <a:xfrm>
            <a:off x="4165600" y="4452938"/>
            <a:ext cx="884238" cy="420687"/>
          </a:xfrm>
          <a:prstGeom prst="rect">
            <a:avLst/>
          </a:prstGeom>
          <a:solidFill>
            <a:srgbClr val="EB613D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4087813" y="4413250"/>
            <a:ext cx="10414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perturbed</a:t>
            </a:r>
            <a:br>
              <a:rPr lang="de-DE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de-DE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surface</a:t>
            </a:r>
          </a:p>
        </p:txBody>
      </p:sp>
      <p:sp>
        <p:nvSpPr>
          <p:cNvPr id="45" name="Rectangle 28"/>
          <p:cNvSpPr>
            <a:spLocks noChangeArrowheads="1"/>
          </p:cNvSpPr>
          <p:nvPr/>
        </p:nvSpPr>
        <p:spPr bwMode="auto">
          <a:xfrm>
            <a:off x="5605463" y="2617788"/>
            <a:ext cx="884237" cy="539750"/>
          </a:xfrm>
          <a:prstGeom prst="rect">
            <a:avLst/>
          </a:prstGeom>
          <a:solidFill>
            <a:srgbClr val="83CAFF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6" name="Text Box 29"/>
          <p:cNvSpPr txBox="1">
            <a:spLocks noChangeArrowheads="1"/>
          </p:cNvSpPr>
          <p:nvPr/>
        </p:nvSpPr>
        <p:spPr bwMode="auto">
          <a:xfrm>
            <a:off x="5527675" y="2686050"/>
            <a:ext cx="1041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IC(</a:t>
            </a:r>
            <a:r>
              <a:rPr lang="de-DE" sz="1200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de-DE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47" name="Rectangle 30"/>
          <p:cNvSpPr>
            <a:spLocks noChangeArrowheads="1"/>
          </p:cNvSpPr>
          <p:nvPr/>
        </p:nvSpPr>
        <p:spPr bwMode="auto">
          <a:xfrm>
            <a:off x="5605463" y="3157538"/>
            <a:ext cx="884237" cy="420687"/>
          </a:xfrm>
          <a:prstGeom prst="rect">
            <a:avLst/>
          </a:prstGeom>
          <a:solidFill>
            <a:srgbClr val="E6FF00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5527675" y="3117850"/>
            <a:ext cx="10414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perturbed</a:t>
            </a:r>
            <a:br>
              <a:rPr lang="de-DE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de-DE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surface</a:t>
            </a:r>
          </a:p>
        </p:txBody>
      </p:sp>
      <p:sp>
        <p:nvSpPr>
          <p:cNvPr id="49" name="Rectangle 32"/>
          <p:cNvSpPr>
            <a:spLocks noChangeArrowheads="1"/>
          </p:cNvSpPr>
          <p:nvPr/>
        </p:nvSpPr>
        <p:spPr bwMode="auto">
          <a:xfrm>
            <a:off x="5607050" y="3913188"/>
            <a:ext cx="884238" cy="539750"/>
          </a:xfrm>
          <a:prstGeom prst="rect">
            <a:avLst/>
          </a:prstGeom>
          <a:solidFill>
            <a:srgbClr val="666699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50" name="Text Box 33"/>
          <p:cNvSpPr txBox="1">
            <a:spLocks noChangeArrowheads="1"/>
          </p:cNvSpPr>
          <p:nvPr/>
        </p:nvSpPr>
        <p:spPr bwMode="auto">
          <a:xfrm>
            <a:off x="5529263" y="3981450"/>
            <a:ext cx="1041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IC(</a:t>
            </a:r>
            <a:r>
              <a:rPr lang="de-DE" sz="1200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de-DE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51" name="Rectangle 34"/>
          <p:cNvSpPr>
            <a:spLocks noChangeArrowheads="1"/>
          </p:cNvSpPr>
          <p:nvPr/>
        </p:nvSpPr>
        <p:spPr bwMode="auto">
          <a:xfrm>
            <a:off x="5607050" y="4452938"/>
            <a:ext cx="884238" cy="420687"/>
          </a:xfrm>
          <a:prstGeom prst="rect">
            <a:avLst/>
          </a:prstGeom>
          <a:solidFill>
            <a:srgbClr val="EB613D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52" name="Text Box 35"/>
          <p:cNvSpPr txBox="1">
            <a:spLocks noChangeArrowheads="1"/>
          </p:cNvSpPr>
          <p:nvPr/>
        </p:nvSpPr>
        <p:spPr bwMode="auto">
          <a:xfrm>
            <a:off x="5529263" y="4413250"/>
            <a:ext cx="10414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perturbed</a:t>
            </a:r>
            <a:br>
              <a:rPr lang="de-DE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de-DE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surface</a:t>
            </a:r>
          </a:p>
        </p:txBody>
      </p:sp>
      <p:sp>
        <p:nvSpPr>
          <p:cNvPr id="53" name="Text Box 36"/>
          <p:cNvSpPr txBox="1">
            <a:spLocks noChangeArrowheads="1"/>
          </p:cNvSpPr>
          <p:nvPr/>
        </p:nvSpPr>
        <p:spPr bwMode="auto">
          <a:xfrm>
            <a:off x="5705475" y="2212975"/>
            <a:ext cx="720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1800" i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t</a:t>
            </a:r>
          </a:p>
        </p:txBody>
      </p:sp>
      <p:sp>
        <p:nvSpPr>
          <p:cNvPr id="54" name="Line 37"/>
          <p:cNvSpPr>
            <a:spLocks noChangeShapeType="1"/>
          </p:cNvSpPr>
          <p:nvPr/>
        </p:nvSpPr>
        <p:spPr bwMode="auto">
          <a:xfrm>
            <a:off x="5056188" y="3328988"/>
            <a:ext cx="5397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Line 38"/>
          <p:cNvSpPr>
            <a:spLocks noChangeShapeType="1"/>
          </p:cNvSpPr>
          <p:nvPr/>
        </p:nvSpPr>
        <p:spPr bwMode="auto">
          <a:xfrm>
            <a:off x="5056188" y="4660900"/>
            <a:ext cx="5397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" name="AutoShape 39"/>
          <p:cNvSpPr>
            <a:spLocks noChangeArrowheads="1"/>
          </p:cNvSpPr>
          <p:nvPr/>
        </p:nvSpPr>
        <p:spPr bwMode="auto">
          <a:xfrm>
            <a:off x="6750050" y="3014663"/>
            <a:ext cx="1368425" cy="223837"/>
          </a:xfrm>
          <a:prstGeom prst="rightArrow">
            <a:avLst>
              <a:gd name="adj1" fmla="val 50000"/>
              <a:gd name="adj2" fmla="val 152837"/>
            </a:avLst>
          </a:prstGeom>
          <a:solidFill>
            <a:srgbClr val="618FFD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57" name="AutoShape 40"/>
          <p:cNvSpPr>
            <a:spLocks noChangeArrowheads="1"/>
          </p:cNvSpPr>
          <p:nvPr/>
        </p:nvSpPr>
        <p:spPr bwMode="auto">
          <a:xfrm>
            <a:off x="6750050" y="4310063"/>
            <a:ext cx="1368425" cy="223837"/>
          </a:xfrm>
          <a:prstGeom prst="rightArrow">
            <a:avLst>
              <a:gd name="adj1" fmla="val 50000"/>
              <a:gd name="adj2" fmla="val 152837"/>
            </a:avLst>
          </a:prstGeom>
          <a:solidFill>
            <a:srgbClr val="618FFD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58" name="Text Box 41"/>
          <p:cNvSpPr txBox="1">
            <a:spLocks noChangeArrowheads="1"/>
          </p:cNvSpPr>
          <p:nvPr/>
        </p:nvSpPr>
        <p:spPr bwMode="auto">
          <a:xfrm>
            <a:off x="6856413" y="2536825"/>
            <a:ext cx="165576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1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EPS FC</a:t>
            </a: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112125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FC0128"/>
              </a:buClr>
              <a:buFont typeface="Wingdings" pitchFamily="2" charset="2"/>
              <a:buChar char=""/>
              <a:defRPr/>
            </a:pPr>
            <a:endParaRPr lang="en-US" sz="2200" b="1" kern="0" dirty="0">
              <a:solidFill>
                <a:schemeClr val="tx1">
                  <a:lumMod val="10000"/>
                </a:schemeClr>
              </a:solidFill>
              <a:latin typeface="+mn-lt"/>
            </a:endParaRPr>
          </a:p>
          <a:p>
            <a:pPr marL="457200" indent="-457200">
              <a:spcBef>
                <a:spcPct val="20000"/>
              </a:spcBef>
              <a:buClr>
                <a:srgbClr val="FC0128"/>
              </a:buClr>
              <a:buFont typeface="Wingdings" pitchFamily="2" charset="2"/>
              <a:buChar char=""/>
              <a:defRPr/>
            </a:pPr>
            <a:r>
              <a:rPr lang="en-US" sz="2200" b="1" kern="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Perturbed surface fields for initial time </a:t>
            </a:r>
            <a:r>
              <a:rPr lang="en-US" sz="2200" b="1" i="1" kern="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t</a:t>
            </a:r>
          </a:p>
          <a:p>
            <a:pPr marL="457200" indent="-457200">
              <a:spcBef>
                <a:spcPct val="20000"/>
              </a:spcBef>
              <a:buFontTx/>
              <a:buChar char="-"/>
              <a:defRPr/>
            </a:pPr>
            <a:endParaRPr lang="en-US" sz="2000" kern="0" dirty="0">
              <a:latin typeface="+mn-lt"/>
            </a:endParaRPr>
          </a:p>
          <a:p>
            <a:pPr marL="457200" indent="-457200">
              <a:spcBef>
                <a:spcPct val="20000"/>
              </a:spcBef>
              <a:buFontTx/>
              <a:buChar char="-"/>
              <a:defRPr/>
            </a:pPr>
            <a:endParaRPr lang="en-US" sz="2000" kern="0" dirty="0">
              <a:latin typeface="+mn-lt"/>
            </a:endParaRPr>
          </a:p>
          <a:p>
            <a:pPr marL="457200" indent="-457200">
              <a:spcBef>
                <a:spcPct val="20000"/>
              </a:spcBef>
              <a:buFontTx/>
              <a:buChar char=""/>
              <a:defRPr/>
            </a:pPr>
            <a:endParaRPr lang="en-US" sz="2000" kern="0" dirty="0">
              <a:latin typeface="+mn-lt"/>
            </a:endParaRPr>
          </a:p>
          <a:p>
            <a:pPr marL="457200" indent="-457200">
              <a:spcBef>
                <a:spcPct val="20000"/>
              </a:spcBef>
              <a:buFontTx/>
              <a:buChar char="-"/>
              <a:defRPr/>
            </a:pPr>
            <a:endParaRPr lang="en-US" sz="2000" kern="0" dirty="0">
              <a:latin typeface="+mn-lt"/>
            </a:endParaRPr>
          </a:p>
          <a:p>
            <a:pPr marL="457200" indent="-457200">
              <a:spcBef>
                <a:spcPct val="20000"/>
              </a:spcBef>
              <a:buFontTx/>
              <a:buChar char="-"/>
              <a:defRPr/>
            </a:pPr>
            <a:endParaRPr lang="en-US" sz="2000" kern="0" dirty="0">
              <a:latin typeface="+mn-lt"/>
            </a:endParaRPr>
          </a:p>
          <a:p>
            <a:pPr marL="457200" indent="-457200">
              <a:spcBef>
                <a:spcPct val="20000"/>
              </a:spcBef>
              <a:buFontTx/>
              <a:buChar char=""/>
              <a:defRPr/>
            </a:pPr>
            <a:endParaRPr lang="en-US" sz="2000" kern="0" dirty="0">
              <a:latin typeface="+mn-lt"/>
            </a:endParaRPr>
          </a:p>
          <a:p>
            <a:pPr marL="457200" indent="-457200">
              <a:spcBef>
                <a:spcPct val="20000"/>
              </a:spcBef>
              <a:buFontTx/>
              <a:buChar char="-"/>
              <a:defRPr/>
            </a:pPr>
            <a:endParaRPr lang="en-US" sz="2000" kern="0" dirty="0">
              <a:latin typeface="+mn-lt"/>
            </a:endParaRPr>
          </a:p>
          <a:p>
            <a:pPr marL="457200" indent="-457200">
              <a:spcBef>
                <a:spcPct val="20000"/>
              </a:spcBef>
              <a:buClr>
                <a:srgbClr val="FC0128"/>
              </a:buClr>
              <a:defRPr/>
            </a:pPr>
            <a:endParaRPr lang="en-US" sz="2800" kern="0" dirty="0">
              <a:latin typeface="+mn-lt"/>
            </a:endParaRPr>
          </a:p>
          <a:p>
            <a:pPr marL="457200" indent="-457200">
              <a:spcBef>
                <a:spcPct val="20000"/>
              </a:spcBef>
              <a:buClr>
                <a:srgbClr val="FC0128"/>
              </a:buClr>
              <a:buFont typeface="Wingdings" pitchFamily="2" charset="2"/>
              <a:buChar char=""/>
              <a:defRPr/>
            </a:pPr>
            <a:r>
              <a:rPr lang="en-US" sz="2200" b="1" kern="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NO cycling!!</a:t>
            </a:r>
          </a:p>
          <a:p>
            <a:pPr marL="838200" lvl="1" indent="-3810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800" kern="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Cycling causes drift in surface (away from climatology)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0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614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/>
      <p:bldP spid="40" grpId="0" animBg="1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49" grpId="0" animBg="1"/>
      <p:bldP spid="50" grpId="0"/>
      <p:bldP spid="51" grpId="0" animBg="1"/>
      <p:bldP spid="52" grpId="0"/>
      <p:bldP spid="53" grpId="0"/>
      <p:bldP spid="54" grpId="0" animBg="1"/>
      <p:bldP spid="55" grpId="0" animBg="1"/>
      <p:bldP spid="56" grpId="0" animBg="1"/>
      <p:bldP spid="57" grpId="0" animBg="1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4A84-B81A-4B1D-88DD-5B7E6F65F261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de-AT" dirty="0" err="1" smtClean="0"/>
              <a:t>Ens</a:t>
            </a:r>
            <a:r>
              <a:rPr lang="de-AT" dirty="0" smtClean="0"/>
              <a:t>. Surf. DA vs. NCSB</a:t>
            </a:r>
            <a:endParaRPr lang="de-AT" dirty="0"/>
          </a:p>
        </p:txBody>
      </p:sp>
      <p:pic>
        <p:nvPicPr>
          <p:cNvPr id="19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16" y="422935"/>
            <a:ext cx="1512167" cy="542786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05" y="6454013"/>
            <a:ext cx="267788" cy="2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448800"/>
            <a:ext cx="314359" cy="2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5" descr="http://www.rclace.eu/Image/partners/shmu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448799"/>
            <a:ext cx="37257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http://www.rclace.eu/Image/partners/ano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448799"/>
            <a:ext cx="41332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7" descr="http://www.rclace.eu/Image/partners/omsz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448799"/>
            <a:ext cx="21539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http://www.rclace.eu/Image/partners/zamg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14" y="6489550"/>
            <a:ext cx="506468" cy="1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9" descr="http://www.rclace.eu/Image/partners/anm_romania.gif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000" y="6473488"/>
            <a:ext cx="622897" cy="2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068" y="3805162"/>
            <a:ext cx="5734078" cy="254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067" y="1205919"/>
            <a:ext cx="5772392" cy="259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90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4A84-B81A-4B1D-88DD-5B7E6F65F261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Foliennummernplatzhalter 2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D4A84-B81A-4B1D-88DD-5B7E6F65F261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de-AT" dirty="0" err="1" smtClean="0"/>
              <a:t>Stochastic</a:t>
            </a:r>
            <a:r>
              <a:rPr lang="de-AT" dirty="0" smtClean="0"/>
              <a:t> </a:t>
            </a:r>
            <a:r>
              <a:rPr lang="de-AT" dirty="0" err="1" smtClean="0"/>
              <a:t>soil</a:t>
            </a:r>
            <a:r>
              <a:rPr lang="de-AT" dirty="0" smtClean="0"/>
              <a:t> </a:t>
            </a:r>
            <a:r>
              <a:rPr lang="de-AT" dirty="0" err="1" smtClean="0"/>
              <a:t>physics</a:t>
            </a:r>
            <a:endParaRPr lang="de-AT" dirty="0"/>
          </a:p>
        </p:txBody>
      </p:sp>
      <p:pic>
        <p:nvPicPr>
          <p:cNvPr id="14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16" y="422935"/>
            <a:ext cx="1512167" cy="542786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05" y="6454013"/>
            <a:ext cx="267788" cy="2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448800"/>
            <a:ext cx="314359" cy="2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5" descr="http://www.rclace.eu/Image/partners/shmu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448799"/>
            <a:ext cx="37257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http://www.rclace.eu/Image/partners/ano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448799"/>
            <a:ext cx="41332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7" descr="http://www.rclace.eu/Image/partners/omsz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448799"/>
            <a:ext cx="215395" cy="2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://www.rclace.eu/Image/partners/zamg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14" y="6489550"/>
            <a:ext cx="506468" cy="1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9" descr="http://www.rclace.eu/Image/partners/anm_romania.gif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000" y="6473488"/>
            <a:ext cx="622897" cy="2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0296"/>
            <a:ext cx="3804234" cy="2956816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539552" y="1461552"/>
            <a:ext cx="4013836" cy="4832092"/>
          </a:xfrm>
          <a:prstGeom prst="rect">
            <a:avLst/>
          </a:prstGeom>
          <a:solidFill>
            <a:schemeClr val="tx2">
              <a:lumMod val="40000"/>
              <a:lumOff val="60000"/>
              <a:alpha val="57000"/>
            </a:schemeClr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Stochastic</a:t>
            </a:r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perturbation</a:t>
            </a:r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tendencies</a:t>
            </a:r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 ISBA </a:t>
            </a:r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soil</a:t>
            </a:r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scheme</a:t>
            </a:r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de-DE" sz="1600" dirty="0">
              <a:solidFill>
                <a:srgbClr val="05059B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Surface</a:t>
            </a:r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temperature</a:t>
            </a:r>
            <a:endParaRPr lang="de-DE" sz="1600" dirty="0" smtClean="0">
              <a:solidFill>
                <a:srgbClr val="05059B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Total </a:t>
            </a:r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contents</a:t>
            </a:r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soil</a:t>
            </a:r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water</a:t>
            </a:r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snow</a:t>
            </a:r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snow-water</a:t>
            </a:r>
            <a:endParaRPr lang="de-DE" sz="1600" dirty="0" smtClean="0">
              <a:solidFill>
                <a:srgbClr val="05059B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Surface</a:t>
            </a:r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content</a:t>
            </a:r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water</a:t>
            </a:r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ice</a:t>
            </a:r>
            <a:endParaRPr lang="de-DE" sz="1600" dirty="0">
              <a:solidFill>
                <a:srgbClr val="05059B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Trapped</a:t>
            </a:r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surface</a:t>
            </a:r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water</a:t>
            </a:r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 (e.g. in </a:t>
            </a:r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leaves</a:t>
            </a:r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Snow </a:t>
            </a:r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density</a:t>
            </a:r>
            <a:endParaRPr lang="de-DE" sz="1600" dirty="0" smtClean="0">
              <a:solidFill>
                <a:srgbClr val="05059B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Snow </a:t>
            </a:r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albedo</a:t>
            </a:r>
            <a:endParaRPr lang="de-DE" sz="1600" dirty="0" smtClean="0">
              <a:solidFill>
                <a:srgbClr val="05059B"/>
              </a:solidFill>
              <a:latin typeface="Arial" pitchFamily="34" charset="0"/>
              <a:cs typeface="Arial" pitchFamily="34" charset="0"/>
            </a:endParaRPr>
          </a:p>
          <a:p>
            <a:endParaRPr lang="de-DE" sz="1600" dirty="0" smtClean="0">
              <a:solidFill>
                <a:srgbClr val="05059B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Perturbations</a:t>
            </a:r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induced</a:t>
            </a:r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every</a:t>
            </a:r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 20 time </a:t>
            </a:r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steps</a:t>
            </a:r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separately</a:t>
            </a:r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each</a:t>
            </a:r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surface</a:t>
            </a:r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parameter</a:t>
            </a:r>
            <a:endParaRPr lang="de-DE" sz="1600" dirty="0" smtClean="0">
              <a:solidFill>
                <a:srgbClr val="05059B"/>
              </a:solidFill>
              <a:latin typeface="Arial" pitchFamily="34" charset="0"/>
              <a:cs typeface="Arial" pitchFamily="34" charset="0"/>
            </a:endParaRPr>
          </a:p>
          <a:p>
            <a:endParaRPr lang="de-DE" sz="1600" dirty="0">
              <a:solidFill>
                <a:srgbClr val="05059B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Generation </a:t>
            </a:r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random</a:t>
            </a:r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numbers</a:t>
            </a:r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:</a:t>
            </a:r>
            <a:endParaRPr lang="de-DE" dirty="0">
              <a:solidFill>
                <a:srgbClr val="05059B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 smtClean="0">
              <a:solidFill>
                <a:srgbClr val="05059B"/>
              </a:solidFill>
            </a:endParaRPr>
          </a:p>
          <a:p>
            <a:r>
              <a:rPr lang="de-DE" dirty="0" smtClean="0">
                <a:solidFill>
                  <a:srgbClr val="05059B"/>
                </a:solidFill>
              </a:rPr>
              <a:t>X</a:t>
            </a:r>
            <a:r>
              <a:rPr lang="de-DE" baseline="-25000" dirty="0" smtClean="0">
                <a:solidFill>
                  <a:srgbClr val="05059B"/>
                </a:solidFill>
              </a:rPr>
              <a:t>P</a:t>
            </a:r>
            <a:r>
              <a:rPr lang="de-DE" dirty="0" smtClean="0">
                <a:solidFill>
                  <a:srgbClr val="05059B"/>
                </a:solidFill>
              </a:rPr>
              <a:t> </a:t>
            </a:r>
            <a:r>
              <a:rPr lang="de-DE" dirty="0">
                <a:solidFill>
                  <a:srgbClr val="05059B"/>
                </a:solidFill>
              </a:rPr>
              <a:t>= (</a:t>
            </a:r>
            <a:r>
              <a:rPr lang="de-DE" dirty="0" smtClean="0">
                <a:solidFill>
                  <a:srgbClr val="05059B"/>
                </a:solidFill>
              </a:rPr>
              <a:t>1+r</a:t>
            </a:r>
            <a:r>
              <a:rPr lang="de-DE" baseline="-25000" dirty="0" smtClean="0">
                <a:solidFill>
                  <a:srgbClr val="05059B"/>
                </a:solidFill>
              </a:rPr>
              <a:t>x</a:t>
            </a:r>
            <a:r>
              <a:rPr lang="de-DE" dirty="0" smtClean="0">
                <a:solidFill>
                  <a:srgbClr val="05059B"/>
                </a:solidFill>
              </a:rPr>
              <a:t>)</a:t>
            </a:r>
            <a:r>
              <a:rPr lang="de-DE" dirty="0" err="1" smtClean="0">
                <a:solidFill>
                  <a:srgbClr val="05059B"/>
                </a:solidFill>
              </a:rPr>
              <a:t>X</a:t>
            </a:r>
            <a:r>
              <a:rPr lang="de-DE" baseline="-25000" dirty="0" err="1" smtClean="0">
                <a:solidFill>
                  <a:srgbClr val="05059B"/>
                </a:solidFill>
              </a:rPr>
              <a:t>c</a:t>
            </a:r>
            <a:r>
              <a:rPr lang="de-DE" baseline="-25000" dirty="0" smtClean="0">
                <a:solidFill>
                  <a:srgbClr val="05059B"/>
                </a:solidFill>
              </a:rPr>
              <a:t>   </a:t>
            </a:r>
            <a:endParaRPr lang="de-DE" baseline="-25000" dirty="0">
              <a:solidFill>
                <a:srgbClr val="05059B"/>
              </a:solidFill>
            </a:endParaRPr>
          </a:p>
          <a:p>
            <a:r>
              <a:rPr lang="de-DE" sz="1600" dirty="0" err="1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ith</a:t>
            </a:r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>
                <a:solidFill>
                  <a:srgbClr val="05059B"/>
                </a:solidFill>
              </a:rPr>
              <a:t>r</a:t>
            </a:r>
            <a:r>
              <a:rPr lang="de-DE" sz="1600" baseline="-25000" dirty="0" err="1">
                <a:solidFill>
                  <a:srgbClr val="05059B"/>
                </a:solidFill>
              </a:rPr>
              <a:t>x</a:t>
            </a:r>
            <a:r>
              <a:rPr lang="de-DE" sz="1600" dirty="0" smtClean="0">
                <a:solidFill>
                  <a:srgbClr val="05059B"/>
                </a:solidFill>
              </a:rPr>
              <a:t> </a:t>
            </a:r>
            <a:r>
              <a:rPr lang="de-DE" sz="1600" dirty="0" err="1" smtClean="0">
                <a:solidFill>
                  <a:srgbClr val="05059B"/>
                </a:solidFill>
              </a:rPr>
              <a:t>between</a:t>
            </a:r>
            <a:r>
              <a:rPr lang="de-DE" sz="1600" dirty="0" smtClean="0">
                <a:solidFill>
                  <a:srgbClr val="05059B"/>
                </a:solidFill>
              </a:rPr>
              <a:t>  -0.5 </a:t>
            </a:r>
            <a:r>
              <a:rPr lang="de-DE" sz="1600" dirty="0" err="1" smtClean="0">
                <a:solidFill>
                  <a:srgbClr val="05059B"/>
                </a:solidFill>
              </a:rPr>
              <a:t>and</a:t>
            </a:r>
            <a:r>
              <a:rPr lang="de-DE" sz="1600" dirty="0" smtClean="0">
                <a:solidFill>
                  <a:srgbClr val="05059B"/>
                </a:solidFill>
              </a:rPr>
              <a:t> 0.5</a:t>
            </a:r>
            <a:r>
              <a:rPr lang="de-DE" sz="1600" baseline="-25000" dirty="0" smtClean="0">
                <a:solidFill>
                  <a:srgbClr val="05059B"/>
                </a:solidFill>
              </a:rPr>
              <a:t> </a:t>
            </a:r>
          </a:p>
          <a:p>
            <a:endParaRPr lang="de-DE" sz="1600" dirty="0" smtClean="0">
              <a:solidFill>
                <a:srgbClr val="0505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884552" y="4581128"/>
            <a:ext cx="2927808" cy="584775"/>
          </a:xfrm>
          <a:prstGeom prst="rect">
            <a:avLst/>
          </a:prstGeom>
          <a:solidFill>
            <a:schemeClr val="tx2">
              <a:lumMod val="40000"/>
              <a:lumOff val="60000"/>
              <a:alpha val="57000"/>
            </a:schemeClr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Example</a:t>
            </a:r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random</a:t>
            </a:r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numbers</a:t>
            </a:r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de-DE" sz="1600" dirty="0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1° x 1° </a:t>
            </a:r>
            <a:r>
              <a:rPr lang="de-DE" sz="1600" dirty="0" err="1" smtClean="0">
                <a:solidFill>
                  <a:srgbClr val="05059B"/>
                </a:solidFill>
                <a:latin typeface="Arial" pitchFamily="34" charset="0"/>
                <a:cs typeface="Arial" pitchFamily="34" charset="0"/>
              </a:rPr>
              <a:t>boxes</a:t>
            </a:r>
            <a:endParaRPr lang="de-DE" sz="1600" dirty="0" smtClean="0">
              <a:solidFill>
                <a:srgbClr val="05059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54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keanos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keanos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keanos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835</Words>
  <Application>Microsoft Office PowerPoint</Application>
  <PresentationFormat>Bildschirmpräsentation (4:3)</PresentationFormat>
  <Paragraphs>288</Paragraphs>
  <Slides>23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5" baseType="lpstr">
      <vt:lpstr>Okeanos</vt:lpstr>
      <vt:lpstr>MSPhotoEd.3</vt:lpstr>
      <vt:lpstr>Recent R&amp;D on regional ensemble ALADIN-LAEF </vt:lpstr>
      <vt:lpstr>PowerPoint-Präsentation</vt:lpstr>
      <vt:lpstr>PowerPoint-Präsentation</vt:lpstr>
      <vt:lpstr>RC LACE</vt:lpstr>
      <vt:lpstr>ALADIN-LAEF</vt:lpstr>
      <vt:lpstr>Surface IC perturbation</vt:lpstr>
      <vt:lpstr>Non-Cycling Surface Breeding</vt:lpstr>
      <vt:lpstr>Ens. Surf. DA vs. NCSB</vt:lpstr>
      <vt:lpstr>Stochastic soil physics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For the next future 2-3 years</vt:lpstr>
      <vt:lpstr>PowerPoint-Präsentation</vt:lpstr>
    </vt:vector>
  </TitlesOfParts>
  <Company>ZAMG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Mag. Sigl</dc:creator>
  <cp:lastModifiedBy>Wang Young, Dr.</cp:lastModifiedBy>
  <cp:revision>206</cp:revision>
  <dcterms:created xsi:type="dcterms:W3CDTF">2013-02-25T09:56:09Z</dcterms:created>
  <dcterms:modified xsi:type="dcterms:W3CDTF">2014-05-30T07:30:52Z</dcterms:modified>
</cp:coreProperties>
</file>