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57"/>
  </p:notesMasterIdLst>
  <p:sldIdLst>
    <p:sldId id="257" r:id="rId2"/>
    <p:sldId id="258" r:id="rId3"/>
    <p:sldId id="357" r:id="rId4"/>
    <p:sldId id="358" r:id="rId5"/>
    <p:sldId id="375" r:id="rId6"/>
    <p:sldId id="271" r:id="rId7"/>
    <p:sldId id="334" r:id="rId8"/>
    <p:sldId id="378" r:id="rId9"/>
    <p:sldId id="326" r:id="rId10"/>
    <p:sldId id="277" r:id="rId11"/>
    <p:sldId id="278" r:id="rId12"/>
    <p:sldId id="333" r:id="rId13"/>
    <p:sldId id="407" r:id="rId14"/>
    <p:sldId id="290" r:id="rId15"/>
    <p:sldId id="385" r:id="rId16"/>
    <p:sldId id="395" r:id="rId17"/>
    <p:sldId id="396" r:id="rId18"/>
    <p:sldId id="377" r:id="rId19"/>
    <p:sldId id="392" r:id="rId20"/>
    <p:sldId id="393" r:id="rId21"/>
    <p:sldId id="394" r:id="rId22"/>
    <p:sldId id="405" r:id="rId23"/>
    <p:sldId id="406" r:id="rId24"/>
    <p:sldId id="397" r:id="rId25"/>
    <p:sldId id="327" r:id="rId26"/>
    <p:sldId id="336" r:id="rId27"/>
    <p:sldId id="340" r:id="rId28"/>
    <p:sldId id="345" r:id="rId29"/>
    <p:sldId id="346" r:id="rId30"/>
    <p:sldId id="379" r:id="rId31"/>
    <p:sldId id="380" r:id="rId32"/>
    <p:sldId id="381" r:id="rId33"/>
    <p:sldId id="382" r:id="rId34"/>
    <p:sldId id="383" r:id="rId35"/>
    <p:sldId id="308" r:id="rId36"/>
    <p:sldId id="322" r:id="rId37"/>
    <p:sldId id="366" r:id="rId38"/>
    <p:sldId id="367" r:id="rId39"/>
    <p:sldId id="309" r:id="rId40"/>
    <p:sldId id="384" r:id="rId41"/>
    <p:sldId id="408" r:id="rId42"/>
    <p:sldId id="328" r:id="rId43"/>
    <p:sldId id="303" r:id="rId44"/>
    <p:sldId id="362" r:id="rId45"/>
    <p:sldId id="332" r:id="rId46"/>
    <p:sldId id="330" r:id="rId47"/>
    <p:sldId id="376" r:id="rId48"/>
    <p:sldId id="389" r:id="rId49"/>
    <p:sldId id="398" r:id="rId50"/>
    <p:sldId id="399" r:id="rId51"/>
    <p:sldId id="400" r:id="rId52"/>
    <p:sldId id="402" r:id="rId53"/>
    <p:sldId id="403" r:id="rId54"/>
    <p:sldId id="404" r:id="rId55"/>
    <p:sldId id="331" r:id="rId56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9900"/>
    <a:srgbClr val="0000FF"/>
    <a:srgbClr val="FF33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1055B-6577-4B07-B384-4DF7CD2625F0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A3885-DA89-49E7-9590-9DFC49049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F8420-39CC-0547-B52A-0798960FEBEF}" type="slidenum">
              <a:rPr lang="en-US"/>
              <a:pPr/>
              <a:t>3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noFill/>
          <a:ln/>
        </p:spPr>
        <p:txBody>
          <a:bodyPr lIns="92000" tIns="46000" rIns="92000" bIns="4600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91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DAA540-EBD5-48E5-8AA2-A800DC2FE881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71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9512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95978-D253-485A-A8DE-8B20070210F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28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DAA540-EBD5-48E5-8AA2-A800DC2FE881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2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DAA540-EBD5-48E5-8AA2-A800DC2FE881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28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DAA540-EBD5-48E5-8AA2-A800DC2FE881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77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DAA540-EBD5-48E5-8AA2-A800DC2FE881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71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DAA540-EBD5-48E5-8AA2-A800DC2FE881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38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ADBE900-7F80-8F42-B93F-1CC9DD72EAA7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37729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Precipit</a:t>
            </a:r>
            <a:r>
              <a:rPr lang="en-US" baseline="0" dirty="0" smtClean="0"/>
              <a:t>ation fields are smoothed using a user specified radius.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The smoothed fields are then thresh-</a:t>
            </a:r>
            <a:r>
              <a:rPr lang="en-US" baseline="0" dirty="0" err="1" smtClean="0"/>
              <a:t>holded</a:t>
            </a:r>
            <a:r>
              <a:rPr lang="en-US" baseline="0" dirty="0" smtClean="0"/>
              <a:t> to form objects.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MODE then acts on the individual fields to merge objects into clusters, which in this case is done by using a second lower threshold – the rubber band and coloring indicate the merged clusters.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MODE then compares the objects and clusters between fields and calculates an interest value and matches based on these.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MODE compares gridded model data to gridded observations and can be used as a basis for development of diagnostic verification metrics</a:t>
            </a:r>
            <a:r>
              <a:rPr lang="en-US" baseline="0" dirty="0" smtClean="0"/>
              <a:t> that can provide quantitative measures </a:t>
            </a:r>
            <a:r>
              <a:rPr lang="en-US" baseline="0" smtClean="0"/>
              <a:t>of uncertainty.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37BB-930F-7245-9C9A-17CAFF4F5B1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7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Convolution</a:t>
            </a:r>
            <a:r>
              <a:rPr lang="en-US" baseline="0" dirty="0" smtClean="0"/>
              <a:t> Radius = 5 </a:t>
            </a:r>
            <a:r>
              <a:rPr lang="en-US" baseline="0" dirty="0" err="1" smtClean="0"/>
              <a:t>gs</a:t>
            </a:r>
            <a:r>
              <a:rPr lang="en-US" baseline="0" dirty="0" smtClean="0"/>
              <a:t>; Convolution Threshold = 25.4 mm; Default Interest Map and Weighting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71ED4-0445-CE44-9412-A611C333E89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9F10F-32BC-1B4F-9CD6-0D93A989372D}" type="slidenum">
              <a:rPr lang="en-US"/>
              <a:pPr/>
              <a:t>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000" tIns="46000" rIns="92000" bIns="4600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04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3885-DA89-49E7-9590-9DFC490496B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22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EB3C2D-FAC3-D342-A8E1-0A1AB9BE634F}" type="slidenum">
              <a:rPr lang="en-US"/>
              <a:pPr/>
              <a:t>39</a:t>
            </a:fld>
            <a:endParaRPr lang="en-US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32649" y="704776"/>
            <a:ext cx="4519705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9071" y="4408879"/>
            <a:ext cx="5588286" cy="409385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5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36E5A0C-15EE-49DC-9B05-0B030738AC7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3935413" y="8756650"/>
            <a:ext cx="30083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520" tIns="46080" rIns="92520" bIns="4608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BA44C6E-812A-4F8C-8213-4A3815F43B8F}" type="slidenum">
              <a:rPr lang="en-GB" alt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100" name="Text Box 2"/>
          <p:cNvSpPr txBox="1">
            <a:spLocks noChangeArrowheads="1"/>
          </p:cNvSpPr>
          <p:nvPr/>
        </p:nvSpPr>
        <p:spPr bwMode="auto">
          <a:xfrm>
            <a:off x="1168400" y="692150"/>
            <a:ext cx="4610100" cy="3457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1" name="Text Box 3"/>
          <p:cNvSpPr>
            <a:spLocks noGrp="1" noChangeArrowheads="1"/>
          </p:cNvSpPr>
          <p:nvPr>
            <p:ph type="body"/>
          </p:nvPr>
        </p:nvSpPr>
        <p:spPr>
          <a:xfrm>
            <a:off x="695325" y="4379913"/>
            <a:ext cx="5556250" cy="414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0858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C93E5D-13F6-1046-98FD-39767E247748}" type="slidenum">
              <a:rPr lang="en-US"/>
              <a:pPr/>
              <a:t>10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noFill/>
          <a:ln/>
        </p:spPr>
        <p:txBody>
          <a:bodyPr lIns="92000" tIns="46000" rIns="92000" bIns="4600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25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38AED-E85E-2742-B66A-91932217CA31}" type="slidenum">
              <a:rPr lang="en-US"/>
              <a:pPr/>
              <a:t>11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noFill/>
          <a:ln/>
        </p:spPr>
        <p:txBody>
          <a:bodyPr lIns="92000" tIns="46000" rIns="92000" bIns="4600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09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3885-DA89-49E7-9590-9DFC490496B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88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A3885-DA89-49E7-9590-9DFC490496B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64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ABB46-0D01-594C-8561-DD5DE0F29BE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97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ABB46-0D01-594C-8561-DD5DE0F29BE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2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038600" cy="2303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27463"/>
            <a:ext cx="4038600" cy="2303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Copyright 2009, University Corporation for Atmospheric Research, all rights reserved </a:t>
            </a:r>
          </a:p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Copyright 2014, University Corporation for Atmospheric Research, all rights reserved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4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010DCD-E053-47AD-A951-25BCFFF373F4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7" r:id="rId12"/>
    <p:sldLayoutId id="2147484118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tcenter.org/met/user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hyperlink" Target="http://www.dtcenter.org/" TargetMode="External"/><Relationship Id="rId7" Type="http://schemas.openxmlformats.org/officeDocument/2006/relationships/image" Target="../media/image74.png"/><Relationship Id="rId2" Type="http://schemas.openxmlformats.org/officeDocument/2006/relationships/hyperlink" Target="http://www.ral.ucar.edu/j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hyperlink" Target="mailto:jensen@ucar.edu" TargetMode="External"/><Relationship Id="rId4" Type="http://schemas.openxmlformats.org/officeDocument/2006/relationships/hyperlink" Target="http://www.dtcenter.org/met" TargetMode="External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Meaningful </a:t>
            </a:r>
            <a:r>
              <a:rPr lang="en-US" sz="3200" b="1" dirty="0" smtClean="0"/>
              <a:t>Evaluation Strategies </a:t>
            </a:r>
            <a:r>
              <a:rPr lang="en-US" sz="3200" b="1" dirty="0"/>
              <a:t>for </a:t>
            </a:r>
            <a:r>
              <a:rPr lang="en-US" sz="3200" b="1" dirty="0" smtClean="0"/>
              <a:t>Numerical Model Forecasts </a:t>
            </a:r>
            <a:r>
              <a:rPr lang="en-US" sz="3200" b="1" dirty="0"/>
              <a:t>using MET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2362200"/>
          </a:xfrm>
        </p:spPr>
        <p:txBody>
          <a:bodyPr>
            <a:normAutofit/>
          </a:bodyPr>
          <a:lstStyle/>
          <a:p>
            <a:r>
              <a:rPr lang="en-US" dirty="0" smtClean="0"/>
              <a:t>Tara Jensen</a:t>
            </a:r>
          </a:p>
          <a:p>
            <a:endParaRPr lang="en-US" sz="2000" dirty="0" smtClean="0"/>
          </a:p>
          <a:p>
            <a:r>
              <a:rPr lang="en-US" sz="2000" dirty="0" smtClean="0"/>
              <a:t> NCAR/RAL/JNTP</a:t>
            </a:r>
          </a:p>
          <a:p>
            <a:r>
              <a:rPr lang="en-US" sz="2000" dirty="0" smtClean="0"/>
              <a:t>and</a:t>
            </a:r>
          </a:p>
          <a:p>
            <a:r>
              <a:rPr lang="en-US" sz="2000" dirty="0" smtClean="0"/>
              <a:t>Developmental </a:t>
            </a:r>
            <a:r>
              <a:rPr lang="en-US" sz="2000" dirty="0" err="1" smtClean="0"/>
              <a:t>Testbed</a:t>
            </a:r>
            <a:r>
              <a:rPr lang="en-US" sz="2000" dirty="0" smtClean="0"/>
              <a:t> Center (DTC)</a:t>
            </a:r>
            <a:endParaRPr lang="en-US" sz="2000" dirty="0"/>
          </a:p>
        </p:txBody>
      </p:sp>
      <p:pic>
        <p:nvPicPr>
          <p:cNvPr id="4" name="Picture 3" descr="dtc_wordmark_pms20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2286000" cy="61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5787045"/>
            <a:ext cx="367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Presentation at NCWCP – 29 July 2014</a:t>
            </a:r>
            <a:endParaRPr lang="en-US" b="1" i="1" dirty="0"/>
          </a:p>
        </p:txBody>
      </p:sp>
      <p:pic>
        <p:nvPicPr>
          <p:cNvPr id="6" name="Picture 5" descr="m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228600"/>
            <a:ext cx="2048082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4343400"/>
            <a:ext cx="4038600" cy="2743200"/>
          </a:xfrm>
        </p:spPr>
        <p:txBody>
          <a:bodyPr/>
          <a:lstStyle/>
          <a:p>
            <a:pPr marL="400050" indent="-400050" eaLnBrk="1" hangingPunct="1">
              <a:lnSpc>
                <a:spcPct val="80000"/>
              </a:lnSpc>
            </a:pPr>
            <a:r>
              <a:rPr lang="en-US" sz="2000" dirty="0"/>
              <a:t>Compare </a:t>
            </a:r>
            <a:r>
              <a:rPr lang="en-US" sz="2000" b="1" dirty="0">
                <a:solidFill>
                  <a:schemeClr val="tx2"/>
                </a:solidFill>
              </a:rPr>
              <a:t>gridded forecasts </a:t>
            </a:r>
            <a:r>
              <a:rPr lang="en-US" sz="2000" dirty="0"/>
              <a:t>to </a:t>
            </a:r>
            <a:r>
              <a:rPr lang="en-US" sz="2000" b="1" dirty="0">
                <a:solidFill>
                  <a:schemeClr val="tx2"/>
                </a:solidFill>
              </a:rPr>
              <a:t>point observations</a:t>
            </a:r>
            <a:r>
              <a:rPr lang="en-US" sz="2000" b="1" dirty="0"/>
              <a:t>.</a:t>
            </a:r>
            <a:endParaRPr lang="en-US" sz="2000" b="1" dirty="0">
              <a:solidFill>
                <a:schemeClr val="tx2"/>
              </a:solidFill>
            </a:endParaRPr>
          </a:p>
          <a:p>
            <a:pPr marL="400050" indent="-400050" eaLnBrk="1" hangingPunct="1">
              <a:lnSpc>
                <a:spcPct val="80000"/>
              </a:lnSpc>
            </a:pPr>
            <a:r>
              <a:rPr lang="en-US" sz="2000" dirty="0"/>
              <a:t>Accumulate matched pairs over a defined area at a </a:t>
            </a:r>
            <a:r>
              <a:rPr lang="en-US" sz="2000" dirty="0">
                <a:solidFill>
                  <a:schemeClr val="accent2"/>
                </a:solidFill>
              </a:rPr>
              <a:t>single</a:t>
            </a:r>
            <a:r>
              <a:rPr lang="en-US" sz="2000" dirty="0"/>
              <a:t> point in time.</a:t>
            </a:r>
          </a:p>
          <a:p>
            <a:pPr marL="400050" indent="-400050" eaLnBrk="1" hangingPunct="1">
              <a:lnSpc>
                <a:spcPct val="80000"/>
              </a:lnSpc>
            </a:pPr>
            <a:r>
              <a:rPr lang="en-US" sz="2000" dirty="0"/>
              <a:t>Verify one or more variables/levels.</a:t>
            </a:r>
          </a:p>
          <a:p>
            <a:pPr marL="400050" indent="-400050" eaLnBrk="1" hangingPunct="1">
              <a:lnSpc>
                <a:spcPct val="80000"/>
              </a:lnSpc>
            </a:pPr>
            <a:r>
              <a:rPr lang="en-US" sz="2000" dirty="0"/>
              <a:t>Analysis tool provided to aggregate through time.</a:t>
            </a:r>
          </a:p>
          <a:p>
            <a:pPr marL="400050" indent="-400050" eaLnBrk="1" hangingPunct="1">
              <a:lnSpc>
                <a:spcPct val="80000"/>
              </a:lnSpc>
            </a:pPr>
            <a:endParaRPr lang="en-US" sz="2000" b="1" dirty="0"/>
          </a:p>
          <a:p>
            <a:pPr marL="400050" indent="-400050" eaLnBrk="1" hangingPunct="1">
              <a:lnSpc>
                <a:spcPct val="80000"/>
              </a:lnSpc>
            </a:pP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4267200" y="685800"/>
            <a:ext cx="4648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00050" indent="-40005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</a:pPr>
            <a:r>
              <a:rPr lang="en-US" sz="2200" dirty="0"/>
              <a:t>Verification methods: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>
                <a:solidFill>
                  <a:schemeClr val="accent2"/>
                </a:solidFill>
              </a:rPr>
              <a:t>Continuous</a:t>
            </a:r>
            <a:r>
              <a:rPr lang="en-US" sz="2000" dirty="0"/>
              <a:t> statistics for raw fields.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 smtClean="0">
                <a:solidFill>
                  <a:schemeClr val="accent2"/>
                </a:solidFill>
              </a:rPr>
              <a:t>Single and Multi-Category</a:t>
            </a:r>
            <a:r>
              <a:rPr lang="en-US" sz="2000" dirty="0" smtClean="0"/>
              <a:t> </a:t>
            </a:r>
            <a:r>
              <a:rPr lang="en-US" sz="2000" dirty="0"/>
              <a:t>counts and statistics for </a:t>
            </a:r>
            <a:r>
              <a:rPr lang="en-US" sz="2000" dirty="0" err="1"/>
              <a:t>thresholded</a:t>
            </a:r>
            <a:r>
              <a:rPr lang="en-US" sz="2000" dirty="0"/>
              <a:t> fields.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/>
              <a:t>Parametric and non-parametric </a:t>
            </a:r>
            <a:r>
              <a:rPr lang="en-US" sz="2000" dirty="0">
                <a:solidFill>
                  <a:schemeClr val="accent2"/>
                </a:solidFill>
              </a:rPr>
              <a:t>confidence intervals </a:t>
            </a:r>
            <a:r>
              <a:rPr lang="en-US" sz="2000" dirty="0"/>
              <a:t>for statistics.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/>
              <a:t>Compute </a:t>
            </a:r>
            <a:r>
              <a:rPr lang="en-US" sz="2000" dirty="0">
                <a:solidFill>
                  <a:schemeClr val="accent2"/>
                </a:solidFill>
              </a:rPr>
              <a:t>partial sums </a:t>
            </a:r>
            <a:r>
              <a:rPr lang="en-US" sz="2000" dirty="0"/>
              <a:t>for raw fields and/or the raw matched pair values.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/>
              <a:t>Methods for </a:t>
            </a:r>
            <a:r>
              <a:rPr lang="en-US" sz="2000" dirty="0">
                <a:solidFill>
                  <a:schemeClr val="accent2"/>
                </a:solidFill>
              </a:rPr>
              <a:t>probabilistic</a:t>
            </a:r>
            <a:r>
              <a:rPr lang="en-US" sz="2000" dirty="0"/>
              <a:t> forecasts.</a:t>
            </a:r>
          </a:p>
          <a:p>
            <a:pPr marL="400050" indent="-400050"/>
            <a:endParaRPr lang="en-US" sz="1800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495800"/>
            <a:ext cx="45053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343400" y="6488668"/>
            <a:ext cx="3503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Aeronet</a:t>
            </a:r>
            <a:r>
              <a:rPr lang="en-US" sz="1400" dirty="0" smtClean="0"/>
              <a:t> Sites – Image Courtesy of </a:t>
            </a:r>
            <a:r>
              <a:rPr lang="en-US" sz="1400" dirty="0" err="1" smtClean="0"/>
              <a:t>Aeronet</a:t>
            </a:r>
            <a:r>
              <a:rPr lang="en-US" sz="1400" dirty="0" smtClean="0"/>
              <a:t> website</a:t>
            </a:r>
            <a:endParaRPr lang="en-US" sz="1400" dirty="0"/>
          </a:p>
        </p:txBody>
      </p:sp>
      <p:pic>
        <p:nvPicPr>
          <p:cNvPr id="11" name="Picture 7" descr="precip_icelandic_volcano_2010041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09600"/>
            <a:ext cx="40052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715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Point Stat</a:t>
            </a:r>
            <a:r>
              <a:rPr lang="en-US" dirty="0"/>
              <a:t>: Overview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39338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66491" y="3685401"/>
            <a:ext cx="2129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NAAPS website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3962400"/>
            <a:ext cx="4038600" cy="3048000"/>
          </a:xfrm>
        </p:spPr>
        <p:txBody>
          <a:bodyPr/>
          <a:lstStyle/>
          <a:p>
            <a:pPr marL="400050" indent="-400050" eaLnBrk="1" hangingPunct="1">
              <a:lnSpc>
                <a:spcPct val="90000"/>
              </a:lnSpc>
            </a:pPr>
            <a:r>
              <a:rPr lang="en-US" sz="2000" dirty="0"/>
              <a:t>Compare </a:t>
            </a:r>
            <a:r>
              <a:rPr lang="en-US" sz="2000" b="1" dirty="0">
                <a:solidFill>
                  <a:schemeClr val="tx2"/>
                </a:solidFill>
              </a:rPr>
              <a:t>gridded forecasts </a:t>
            </a:r>
            <a:r>
              <a:rPr lang="en-US" sz="2000" dirty="0"/>
              <a:t>to </a:t>
            </a:r>
            <a:r>
              <a:rPr lang="en-US" sz="2000" b="1" dirty="0">
                <a:solidFill>
                  <a:schemeClr val="tx2"/>
                </a:solidFill>
              </a:rPr>
              <a:t>gridded observations</a:t>
            </a:r>
            <a:r>
              <a:rPr lang="en-US" sz="2000" b="1" dirty="0"/>
              <a:t> </a:t>
            </a:r>
            <a:r>
              <a:rPr lang="en-US" sz="2000" dirty="0"/>
              <a:t>on the </a:t>
            </a:r>
            <a:r>
              <a:rPr lang="en-US" sz="2000" dirty="0">
                <a:solidFill>
                  <a:schemeClr val="accent2"/>
                </a:solidFill>
              </a:rPr>
              <a:t>same grid</a:t>
            </a:r>
            <a:r>
              <a:rPr lang="en-US" sz="2000" i="1" dirty="0"/>
              <a:t>.</a:t>
            </a:r>
            <a:endParaRPr lang="en-US" sz="2000" dirty="0">
              <a:solidFill>
                <a:schemeClr val="tx2"/>
              </a:solidFill>
            </a:endParaRPr>
          </a:p>
          <a:p>
            <a:pPr marL="400050" indent="-400050" eaLnBrk="1" hangingPunct="1">
              <a:lnSpc>
                <a:spcPct val="90000"/>
              </a:lnSpc>
            </a:pPr>
            <a:r>
              <a:rPr lang="en-US" sz="2000" dirty="0"/>
              <a:t>Accumulate matched pairs over a defined area at a </a:t>
            </a:r>
            <a:r>
              <a:rPr lang="en-US" sz="2000" dirty="0">
                <a:solidFill>
                  <a:schemeClr val="accent2"/>
                </a:solidFill>
              </a:rPr>
              <a:t>single</a:t>
            </a:r>
            <a:r>
              <a:rPr lang="en-US" sz="2000" dirty="0"/>
              <a:t> point in time.</a:t>
            </a:r>
          </a:p>
          <a:p>
            <a:pPr marL="400050" indent="-400050" eaLnBrk="1" hangingPunct="1">
              <a:lnSpc>
                <a:spcPct val="90000"/>
              </a:lnSpc>
            </a:pPr>
            <a:r>
              <a:rPr lang="en-US" sz="2000" dirty="0"/>
              <a:t>Verify one or more variables/levels.</a:t>
            </a:r>
          </a:p>
          <a:p>
            <a:pPr marL="400050" indent="-400050" eaLnBrk="1" hangingPunct="1">
              <a:lnSpc>
                <a:spcPct val="90000"/>
              </a:lnSpc>
            </a:pPr>
            <a:r>
              <a:rPr lang="en-US" sz="2000" dirty="0"/>
              <a:t>Analysis tool provided to aggregate through time.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4343400" y="38100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00050" indent="-40005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l"/>
            </a:pPr>
            <a:r>
              <a:rPr lang="en-US" sz="2200" dirty="0"/>
              <a:t>Verification methods: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>
                <a:solidFill>
                  <a:schemeClr val="accent2"/>
                </a:solidFill>
              </a:rPr>
              <a:t>Continuous</a:t>
            </a:r>
            <a:r>
              <a:rPr lang="en-US" sz="2000" dirty="0"/>
              <a:t> statistics for raw fields.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 smtClean="0">
                <a:solidFill>
                  <a:schemeClr val="accent2"/>
                </a:solidFill>
              </a:rPr>
              <a:t>Single and Multi-Category</a:t>
            </a:r>
            <a:r>
              <a:rPr lang="en-US" sz="2000" dirty="0" smtClean="0"/>
              <a:t> </a:t>
            </a:r>
            <a:r>
              <a:rPr lang="en-US" sz="2000" dirty="0"/>
              <a:t>counts and statistics for </a:t>
            </a:r>
            <a:r>
              <a:rPr lang="en-US" sz="2000" dirty="0" err="1"/>
              <a:t>thresholded</a:t>
            </a:r>
            <a:r>
              <a:rPr lang="en-US" sz="2000" dirty="0"/>
              <a:t> fields.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/>
              <a:t>Parametric and non-parametric </a:t>
            </a:r>
            <a:r>
              <a:rPr lang="en-US" sz="2000" dirty="0">
                <a:solidFill>
                  <a:schemeClr val="accent2"/>
                </a:solidFill>
              </a:rPr>
              <a:t>confidence intervals </a:t>
            </a:r>
            <a:r>
              <a:rPr lang="en-US" sz="2000" dirty="0"/>
              <a:t>for statistics.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/>
              <a:t>Compute </a:t>
            </a:r>
            <a:r>
              <a:rPr lang="en-US" sz="2000" dirty="0">
                <a:solidFill>
                  <a:schemeClr val="accent2"/>
                </a:solidFill>
              </a:rPr>
              <a:t>partial sums </a:t>
            </a:r>
            <a:r>
              <a:rPr lang="en-US" sz="2000" dirty="0"/>
              <a:t>for raw fields.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/>
              <a:t>Methods for </a:t>
            </a:r>
            <a:r>
              <a:rPr lang="en-US" sz="2000" dirty="0">
                <a:solidFill>
                  <a:schemeClr val="accent2"/>
                </a:solidFill>
              </a:rPr>
              <a:t>probabilistic</a:t>
            </a:r>
            <a:r>
              <a:rPr lang="en-US" sz="2000" dirty="0"/>
              <a:t> forecasts.</a:t>
            </a:r>
          </a:p>
          <a:p>
            <a:pPr marL="725488" lvl="1" indent="-3810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l"/>
            </a:pPr>
            <a:r>
              <a:rPr lang="en-US" sz="2000" dirty="0" smtClean="0"/>
              <a:t>Continuous</a:t>
            </a:r>
            <a:br>
              <a:rPr lang="en-US" sz="2000" dirty="0" smtClean="0"/>
            </a:br>
            <a:r>
              <a:rPr lang="en-US" sz="2000" dirty="0" smtClean="0"/>
              <a:t>statistics and</a:t>
            </a:r>
            <a:br>
              <a:rPr lang="en-US" sz="2000" dirty="0" smtClean="0"/>
            </a:br>
            <a:r>
              <a:rPr lang="en-US" sz="2000" dirty="0" smtClean="0"/>
              <a:t>categorical</a:t>
            </a:r>
            <a:br>
              <a:rPr lang="en-US" sz="2000" dirty="0" smtClean="0"/>
            </a:br>
            <a:r>
              <a:rPr lang="en-US" sz="2000" dirty="0" smtClean="0"/>
              <a:t>counts/</a:t>
            </a:r>
            <a:br>
              <a:rPr lang="en-US" sz="2000" dirty="0" smtClean="0"/>
            </a:br>
            <a:r>
              <a:rPr lang="en-US" sz="2000" dirty="0" smtClean="0"/>
              <a:t>statistics</a:t>
            </a:r>
            <a:br>
              <a:rPr lang="en-US" sz="2000" dirty="0" smtClean="0"/>
            </a:br>
            <a:r>
              <a:rPr lang="en-US" sz="2000" dirty="0" smtClean="0"/>
              <a:t>using</a:t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accent2"/>
                </a:solidFill>
              </a:rPr>
              <a:t>neighborhood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/>
              <a:t>verification</a:t>
            </a:r>
            <a:br>
              <a:rPr lang="en-US" sz="2000" dirty="0" smtClean="0"/>
            </a:br>
            <a:r>
              <a:rPr lang="en-US" sz="2000" dirty="0" smtClean="0"/>
              <a:t>method</a:t>
            </a:r>
            <a:r>
              <a:rPr lang="en-US" sz="2000" dirty="0"/>
              <a:t>.</a:t>
            </a:r>
          </a:p>
          <a:p>
            <a:pPr marL="400050" indent="-400050"/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3715" y="3505200"/>
            <a:ext cx="231168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precip_icelandic_volcano_2010041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123" y="533400"/>
            <a:ext cx="420047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Grid Stat</a:t>
            </a:r>
            <a:r>
              <a:rPr lang="en-US" dirty="0"/>
              <a:t>: Overview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2200" y="6258580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Aqua (NASA MODIS/AFP/Getty Images)</a:t>
            </a:r>
          </a:p>
          <a:p>
            <a:r>
              <a:rPr lang="en-US" sz="1400" dirty="0" smtClean="0"/>
              <a:t>2010 May 8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3352800"/>
            <a:ext cx="324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ECMWF Forecast courtesy of Angela Benedetti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Details on Categorical and Continuous Statistics</a:t>
            </a:r>
            <a:endParaRPr lang="en-US" sz="32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41404354"/>
              </p:ext>
            </p:extLst>
          </p:nvPr>
        </p:nvGraphicFramePr>
        <p:xfrm>
          <a:off x="533400" y="840545"/>
          <a:ext cx="8153400" cy="5865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4114800"/>
              </a:tblGrid>
              <a:tr h="4396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Continuous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Categorical / Multi-Categorical</a:t>
                      </a:r>
                      <a:endParaRPr lang="en-US" dirty="0"/>
                    </a:p>
                  </a:txBody>
                  <a:tcPr/>
                </a:tc>
              </a:tr>
              <a:tr h="527538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Forecast Mean</a:t>
                      </a:r>
                    </a:p>
                    <a:p>
                      <a:r>
                        <a:rPr lang="en-US" sz="1400" dirty="0" smtClean="0"/>
                        <a:t>Forecast Standard</a:t>
                      </a:r>
                      <a:r>
                        <a:rPr lang="en-US" sz="1400" baseline="0" dirty="0" smtClean="0"/>
                        <a:t> Deviation</a:t>
                      </a:r>
                    </a:p>
                    <a:p>
                      <a:r>
                        <a:rPr lang="en-US" sz="1400" baseline="0" dirty="0" smtClean="0"/>
                        <a:t>Observation Mean</a:t>
                      </a:r>
                    </a:p>
                    <a:p>
                      <a:r>
                        <a:rPr lang="en-US" sz="1400" baseline="0" dirty="0" smtClean="0"/>
                        <a:t>Observation Standard Deviation</a:t>
                      </a:r>
                    </a:p>
                    <a:p>
                      <a:r>
                        <a:rPr lang="en-US" sz="1400" baseline="0" dirty="0" smtClean="0"/>
                        <a:t>Pearson Correlation Coefficient (aka Correlation)</a:t>
                      </a:r>
                    </a:p>
                    <a:p>
                      <a:r>
                        <a:rPr lang="en-US" sz="1400" baseline="0" dirty="0" smtClean="0"/>
                        <a:t>Spearman’s Rank Correlation</a:t>
                      </a:r>
                    </a:p>
                    <a:p>
                      <a:r>
                        <a:rPr lang="en-US" sz="1400" baseline="0" dirty="0" smtClean="0"/>
                        <a:t>Kendall’s Tau statistic</a:t>
                      </a:r>
                    </a:p>
                    <a:p>
                      <a:r>
                        <a:rPr lang="en-US" sz="1400" baseline="0" dirty="0" smtClean="0"/>
                        <a:t>Number of ranks used in Kendall’s tau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Number of tied forecasts in Kendall’s tau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Number of tied observations in Kendall’s tau</a:t>
                      </a:r>
                    </a:p>
                    <a:p>
                      <a:r>
                        <a:rPr lang="en-US" sz="1400" baseline="0" dirty="0" smtClean="0"/>
                        <a:t>Mean error</a:t>
                      </a:r>
                    </a:p>
                    <a:p>
                      <a:r>
                        <a:rPr lang="en-US" sz="1400" baseline="0" dirty="0" smtClean="0"/>
                        <a:t>Standard Deviation of error</a:t>
                      </a:r>
                    </a:p>
                    <a:p>
                      <a:r>
                        <a:rPr lang="en-US" sz="1400" baseline="0" dirty="0" smtClean="0"/>
                        <a:t>10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baseline="0" dirty="0" smtClean="0"/>
                        <a:t>, 25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baseline="0" dirty="0" smtClean="0"/>
                        <a:t>, 50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baseline="0" dirty="0" smtClean="0"/>
                        <a:t>, 75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baseline="0" dirty="0" smtClean="0"/>
                        <a:t>, 90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baseline="0" dirty="0" smtClean="0"/>
                        <a:t> Percentile of Error</a:t>
                      </a:r>
                    </a:p>
                    <a:p>
                      <a:r>
                        <a:rPr lang="en-US" sz="1400" baseline="0" dirty="0" smtClean="0"/>
                        <a:t>Inner Quartile Range </a:t>
                      </a:r>
                    </a:p>
                    <a:p>
                      <a:r>
                        <a:rPr lang="en-US" sz="1400" baseline="0" dirty="0" smtClean="0"/>
                        <a:t>Multiplicative Bias (aka Bias)</a:t>
                      </a:r>
                    </a:p>
                    <a:p>
                      <a:r>
                        <a:rPr lang="en-US" sz="1400" baseline="0" dirty="0" smtClean="0"/>
                        <a:t>Mean Absolute Error</a:t>
                      </a:r>
                    </a:p>
                    <a:p>
                      <a:r>
                        <a:rPr lang="en-US" sz="1400" baseline="0" dirty="0" smtClean="0"/>
                        <a:t>Mean Square Error</a:t>
                      </a:r>
                    </a:p>
                    <a:p>
                      <a:r>
                        <a:rPr lang="en-US" sz="1400" baseline="0" dirty="0" smtClean="0"/>
                        <a:t>Bias-corrected Mean Square Error</a:t>
                      </a:r>
                    </a:p>
                    <a:p>
                      <a:r>
                        <a:rPr lang="en-US" sz="1400" baseline="0" dirty="0" smtClean="0"/>
                        <a:t>Root Mean Square Error</a:t>
                      </a:r>
                    </a:p>
                    <a:p>
                      <a:r>
                        <a:rPr lang="en-US" sz="1400" baseline="0" dirty="0" smtClean="0"/>
                        <a:t>Mean Absolute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Total number of matched pairs</a:t>
                      </a:r>
                    </a:p>
                    <a:p>
                      <a:r>
                        <a:rPr lang="en-US" sz="1400" dirty="0" smtClean="0"/>
                        <a:t>Contingency Table Counts</a:t>
                      </a:r>
                    </a:p>
                    <a:p>
                      <a:r>
                        <a:rPr lang="en-US" sz="1400" dirty="0" smtClean="0"/>
                        <a:t>Forecast rate</a:t>
                      </a:r>
                    </a:p>
                    <a:p>
                      <a:r>
                        <a:rPr lang="en-US" sz="1400" dirty="0" smtClean="0"/>
                        <a:t>Hit</a:t>
                      </a:r>
                      <a:r>
                        <a:rPr lang="en-US" sz="1400" baseline="0" dirty="0" smtClean="0"/>
                        <a:t> rate</a:t>
                      </a:r>
                    </a:p>
                    <a:p>
                      <a:r>
                        <a:rPr lang="en-US" sz="1400" baseline="0" dirty="0" smtClean="0"/>
                        <a:t>Observation rate</a:t>
                      </a:r>
                    </a:p>
                    <a:p>
                      <a:r>
                        <a:rPr lang="en-US" sz="1400" dirty="0" smtClean="0"/>
                        <a:t>Base</a:t>
                      </a:r>
                      <a:r>
                        <a:rPr lang="en-US" sz="1400" baseline="0" dirty="0" smtClean="0"/>
                        <a:t> rate</a:t>
                      </a:r>
                    </a:p>
                    <a:p>
                      <a:r>
                        <a:rPr lang="en-US" sz="1400" baseline="0" dirty="0" smtClean="0"/>
                        <a:t>Forecast mean</a:t>
                      </a:r>
                    </a:p>
                    <a:p>
                      <a:r>
                        <a:rPr lang="en-US" sz="1400" baseline="0" dirty="0" smtClean="0"/>
                        <a:t>Accuracy</a:t>
                      </a:r>
                    </a:p>
                    <a:p>
                      <a:r>
                        <a:rPr lang="en-US" sz="1400" baseline="0" dirty="0" smtClean="0"/>
                        <a:t>Frequency Bias</a:t>
                      </a:r>
                    </a:p>
                    <a:p>
                      <a:r>
                        <a:rPr lang="en-US" sz="1400" baseline="0" dirty="0" smtClean="0"/>
                        <a:t>Probability of Detection – Yes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Probability of Detection – No</a:t>
                      </a:r>
                    </a:p>
                    <a:p>
                      <a:r>
                        <a:rPr lang="en-US" sz="1400" baseline="0" dirty="0" smtClean="0"/>
                        <a:t>Probability of False Detection (aka False Alarm Rate)</a:t>
                      </a:r>
                    </a:p>
                    <a:p>
                      <a:r>
                        <a:rPr lang="en-US" sz="1400" baseline="0" dirty="0" smtClean="0"/>
                        <a:t>False Alarm Ratio</a:t>
                      </a:r>
                    </a:p>
                    <a:p>
                      <a:r>
                        <a:rPr lang="en-US" sz="1400" baseline="0" dirty="0" smtClean="0"/>
                        <a:t>Critical Success Score (aka Threat Score)</a:t>
                      </a:r>
                    </a:p>
                    <a:p>
                      <a:r>
                        <a:rPr lang="en-US" sz="1400" baseline="0" dirty="0" smtClean="0"/>
                        <a:t>Gilbert Skill Score (aka Equitable Threat Score)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Bias-Adjusted Gilbert Skill Score</a:t>
                      </a:r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Odds Ratio</a:t>
                      </a:r>
                    </a:p>
                    <a:p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Log-Odds Ratio</a:t>
                      </a:r>
                      <a:b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Odds-Ratio Skill Score</a:t>
                      </a:r>
                    </a:p>
                    <a:p>
                      <a:r>
                        <a:rPr lang="en-US" sz="1400" baseline="0" dirty="0" err="1" smtClean="0"/>
                        <a:t>Hanssen-Kuipers</a:t>
                      </a:r>
                      <a:r>
                        <a:rPr lang="en-US" sz="1400" baseline="0" dirty="0" smtClean="0"/>
                        <a:t> Discriminant</a:t>
                      </a:r>
                    </a:p>
                    <a:p>
                      <a:r>
                        <a:rPr lang="en-US" sz="1400" baseline="0" dirty="0" err="1" smtClean="0"/>
                        <a:t>Heidke</a:t>
                      </a:r>
                      <a:r>
                        <a:rPr lang="en-US" sz="1400" baseline="0" dirty="0" smtClean="0"/>
                        <a:t> Skill Score</a:t>
                      </a:r>
                    </a:p>
                    <a:p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Extreme Dependency Score </a:t>
                      </a:r>
                    </a:p>
                    <a:p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Symmetric Extreme Dependency Score </a:t>
                      </a:r>
                    </a:p>
                    <a:p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Extreme Dependency Index </a:t>
                      </a:r>
                    </a:p>
                    <a:p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Symmetric Extreme Dependency Index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5638800"/>
            <a:ext cx="3555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24 Statistics</a:t>
            </a:r>
            <a:endParaRPr lang="en-US" sz="54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2438400"/>
            <a:ext cx="3555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25 Statistics</a:t>
            </a:r>
            <a:endParaRPr lang="en-US" sz="54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Details on Categorical and Continuous Statistics</a:t>
            </a:r>
            <a:endParaRPr lang="en-US" sz="32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96853241"/>
              </p:ext>
            </p:extLst>
          </p:nvPr>
        </p:nvGraphicFramePr>
        <p:xfrm>
          <a:off x="533400" y="840545"/>
          <a:ext cx="8153400" cy="5865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4114800"/>
              </a:tblGrid>
              <a:tr h="4396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Continuous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Categorical / Multi-Categorical</a:t>
                      </a:r>
                      <a:endParaRPr lang="en-US" dirty="0"/>
                    </a:p>
                  </a:txBody>
                  <a:tcPr/>
                </a:tc>
              </a:tr>
              <a:tr h="527538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Forecast Mean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Forecast Standard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Deviation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Observation Mean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Observation Standard Deviation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Pearson Correlation Coefficient (aka Correlation)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Spearman’s Rank Correlation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Kendall’s Tau statistic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Number of ranks used in Kendall’s tau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Number of tied forecasts in Kendall’s tau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Number of tied observations in Kendall’s tau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Mean error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Standard Deviation of error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25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50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75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90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Percentile of Error</a:t>
                      </a:r>
                    </a:p>
                    <a:p>
                      <a:r>
                        <a:rPr lang="en-US" sz="1400" b="1" baseline="0" dirty="0" smtClean="0"/>
                        <a:t>Inner Quartile Range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Multiplicative Bias (aka Bias)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Mean Absolute Error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Mean Square Error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Bias-corrected Mean Square Error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Root Mean Square Error</a:t>
                      </a:r>
                      <a:endParaRPr lang="en-US" sz="1400" b="1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b="1" baseline="0" dirty="0" smtClean="0"/>
                        <a:t>Mean Absolute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Total number of matched pairs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Contingency Table Counts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Forecast rate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Hit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rate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Observation rate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Base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rate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Forecast mean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Accuracy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Bias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Probability of Detection – Yes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Probability of Detection – No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Probability of False Detection (aka False Alarm Rate)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False Alarm Ratio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Critical Success Score (aka Threat Score)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Gilbert Skill Score (aka Equitable Threat Score)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Bias-Adjusted Gilbert Skill Score</a:t>
                      </a:r>
                      <a:endParaRPr lang="en-US" sz="1400" b="1" baseline="0" dirty="0" smtClean="0"/>
                    </a:p>
                    <a:p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Odds Ratio</a:t>
                      </a:r>
                    </a:p>
                    <a:p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Log-Odds Ratio</a:t>
                      </a:r>
                      <a:b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Odds-Ratio Skill Score</a:t>
                      </a:r>
                    </a:p>
                    <a:p>
                      <a:r>
                        <a:rPr lang="en-US" sz="14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Hanssen-Kuipers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Discriminant</a:t>
                      </a:r>
                    </a:p>
                    <a:p>
                      <a:r>
                        <a:rPr lang="en-US" sz="14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Heidke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Skill Score</a:t>
                      </a:r>
                    </a:p>
                    <a:p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Extreme Dependency Score </a:t>
                      </a:r>
                    </a:p>
                    <a:p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Symmetric Extreme Dependency Score </a:t>
                      </a:r>
                    </a:p>
                    <a:p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Extreme Dependency Index </a:t>
                      </a:r>
                    </a:p>
                    <a:p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Symmetric Extreme Dependency Index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5638800"/>
            <a:ext cx="3555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24 Statistics</a:t>
            </a:r>
            <a:endParaRPr lang="en-US" sz="54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2438400"/>
            <a:ext cx="3555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25 Statistics</a:t>
            </a:r>
            <a:endParaRPr lang="en-US" sz="54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2899252" y="4264586"/>
            <a:ext cx="1524000" cy="1145613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71800" y="4419600"/>
            <a:ext cx="1378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New in </a:t>
            </a:r>
          </a:p>
          <a:p>
            <a:r>
              <a:rPr lang="en-US" sz="2400" b="1" dirty="0" smtClean="0"/>
              <a:t>MET v5.0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7703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32"/>
            <a:ext cx="87630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Confidence Intervals and Interpolation in MET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990600"/>
            <a:ext cx="7772400" cy="457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Perpetua" pitchFamily="18" charset="0"/>
              </a:rPr>
              <a:t>Normal Approximation CI</a:t>
            </a:r>
          </a:p>
          <a:p>
            <a:pPr lvl="1"/>
            <a:r>
              <a:rPr lang="en-US" sz="2000" dirty="0" smtClean="0">
                <a:latin typeface="Perpetua" pitchFamily="18" charset="0"/>
              </a:rPr>
              <a:t>Calculated for all statistics for which this is appropriate</a:t>
            </a:r>
          </a:p>
          <a:p>
            <a:r>
              <a:rPr lang="en-US" sz="2400" dirty="0" smtClean="0">
                <a:latin typeface="Perpetua" pitchFamily="18" charset="0"/>
              </a:rPr>
              <a:t>Bootstrapped CI</a:t>
            </a:r>
          </a:p>
          <a:p>
            <a:pPr lvl="1"/>
            <a:r>
              <a:rPr lang="en-US" sz="2000" dirty="0" smtClean="0">
                <a:latin typeface="Perpetua" pitchFamily="18" charset="0"/>
              </a:rPr>
              <a:t>Can be turned on in </a:t>
            </a:r>
            <a:r>
              <a:rPr lang="en-US" sz="2000" dirty="0" err="1" smtClean="0">
                <a:latin typeface="Perpetua" pitchFamily="18" charset="0"/>
              </a:rPr>
              <a:t>config</a:t>
            </a:r>
            <a:r>
              <a:rPr lang="en-US" sz="2000" dirty="0" smtClean="0">
                <a:latin typeface="Perpetua" pitchFamily="18" charset="0"/>
              </a:rPr>
              <a:t> file</a:t>
            </a:r>
          </a:p>
          <a:p>
            <a:pPr lvl="1"/>
            <a:r>
              <a:rPr lang="en-US" sz="2000" dirty="0" smtClean="0">
                <a:latin typeface="Perpetua" pitchFamily="18" charset="0"/>
              </a:rPr>
              <a:t>Number of repetitions are user defined</a:t>
            </a:r>
          </a:p>
          <a:p>
            <a:r>
              <a:rPr lang="en-US" sz="2400" dirty="0" smtClean="0">
                <a:latin typeface="Perpetua" pitchFamily="18" charset="0"/>
              </a:rPr>
              <a:t>Interpolation for Point Data – Nearest Neighbor, </a:t>
            </a:r>
            <a:r>
              <a:rPr lang="en-US" sz="2400" dirty="0" err="1" smtClean="0">
                <a:latin typeface="Perpetua" pitchFamily="18" charset="0"/>
              </a:rPr>
              <a:t>Unweighted</a:t>
            </a:r>
            <a:r>
              <a:rPr lang="en-US" sz="2400" dirty="0" smtClean="0">
                <a:latin typeface="Perpetua" pitchFamily="18" charset="0"/>
              </a:rPr>
              <a:t> Mean, Distance Weighted Mean, Bilinear Interpolation</a:t>
            </a:r>
          </a:p>
        </p:txBody>
      </p:sp>
      <p:pic>
        <p:nvPicPr>
          <p:cNvPr id="4" name="Picture 63" descr="C:\cygwin\home\cweeks\20101026_i18_f000_23917\errBar3_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33" r="7151"/>
          <a:stretch/>
        </p:blipFill>
        <p:spPr bwMode="auto">
          <a:xfrm>
            <a:off x="4876800" y="3809999"/>
            <a:ext cx="4114800" cy="282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lot_APCP_06_GSS_vs_Lead_LAND_ALL_ge12.700_ALL_MOD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456" y="3962400"/>
            <a:ext cx="4107391" cy="26395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952500"/>
            <a:ext cx="8189913" cy="1362075"/>
          </a:xfrm>
        </p:spPr>
        <p:txBody>
          <a:bodyPr/>
          <a:lstStyle/>
          <a:p>
            <a:r>
              <a:rPr lang="en-US" dirty="0" smtClean="0"/>
              <a:t>Analysis Tools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Its not just what you compute… it’s how you aggregate it!!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3657600"/>
            <a:ext cx="2319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Stat Analysis</a:t>
            </a:r>
          </a:p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Series Analysis</a:t>
            </a:r>
          </a:p>
          <a:p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METViewer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a typeface="ＭＳ Ｐゴシック" pitchFamily="-107" charset="-128"/>
              </a:rPr>
              <a:t>Stat Analysis </a:t>
            </a:r>
            <a:r>
              <a:rPr lang="en-US" dirty="0" smtClean="0">
                <a:ea typeface="ＭＳ Ｐゴシック" pitchFamily="-107" charset="-128"/>
              </a:rPr>
              <a:t>Tool for flexible aggregation</a:t>
            </a:r>
            <a:endParaRPr lang="en-US" sz="2400" dirty="0">
              <a:ea typeface="ＭＳ Ｐゴシック" pitchFamily="-107" charset="-128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79638"/>
            <a:ext cx="4038600" cy="4221162"/>
          </a:xfrm>
          <a:solidFill>
            <a:srgbClr val="EAEAEA"/>
          </a:solidFill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-107" charset="2"/>
              <a:buNone/>
            </a:pPr>
            <a:endParaRPr lang="en-US" sz="1400" b="1" dirty="0">
              <a:latin typeface="Courier New" pitchFamily="-107" charset="0"/>
              <a:ea typeface="ＭＳ Ｐゴシック" pitchFamily="-107" charset="-128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1400" b="1" dirty="0" smtClean="0">
                <a:latin typeface="Courier New" pitchFamily="-107" charset="0"/>
                <a:ea typeface="ＭＳ Ｐゴシック" pitchFamily="-107" charset="-128"/>
              </a:rPr>
              <a:t>V4.1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ourier New" pitchFamily="-107" charset="0"/>
                <a:ea typeface="ＭＳ Ｐゴシック" pitchFamily="-107" charset="-128"/>
              </a:rPr>
              <a:t>    WRF   360000    20070331_120000 20070331_120000 000000   20070331_103000 20070331_133000 UGRD      Z10      UGRD      Z10      ADPSFC DTC165  DW_MEAN     9           &gt;=5.000     &gt;=5.000    NA         </a:t>
            </a: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  <a:latin typeface="Courier New" pitchFamily="-107" charset="0"/>
                <a:ea typeface="ＭＳ Ｐゴシック" pitchFamily="-107" charset="-128"/>
              </a:rPr>
              <a:t>NA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ourier New" pitchFamily="-107" charset="0"/>
                <a:ea typeface="ＭＳ Ｐゴシック" pitchFamily="-107" charset="-128"/>
              </a:rPr>
              <a:t>      </a:t>
            </a:r>
            <a:r>
              <a:rPr lang="en-US" sz="1400" b="1" dirty="0" smtClean="0">
                <a:latin typeface="Courier New" pitchFamily="-107" charset="0"/>
                <a:ea typeface="ＭＳ Ｐゴシック" pitchFamily="-107" charset="-128"/>
              </a:rPr>
              <a:t>CTC       934  32        43        32          827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400" b="1" dirty="0" smtClean="0">
                <a:latin typeface="Courier New" pitchFamily="-107" charset="0"/>
                <a:ea typeface="ＭＳ Ｐゴシック" pitchFamily="-107" charset="-128"/>
              </a:rPr>
              <a:t>V4.1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ourier New" pitchFamily="-107" charset="0"/>
                <a:ea typeface="ＭＳ Ｐゴシック" pitchFamily="-107" charset="-128"/>
              </a:rPr>
              <a:t>    WRF   360000    20070331_120000 20070331_120000 000000   20070331_103000 20070331_133000 UGRD      Z10      UGRD      Z10      ADPSFC DTC166  DW_MEAN     9           &gt;=5.000     &gt;=5.000    NA         </a:t>
            </a: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  <a:latin typeface="Courier New" pitchFamily="-107" charset="0"/>
                <a:ea typeface="ＭＳ Ｐゴシック" pitchFamily="-107" charset="-128"/>
              </a:rPr>
              <a:t>NA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ourier New" pitchFamily="-107" charset="0"/>
                <a:ea typeface="ＭＳ Ｐゴシック" pitchFamily="-107" charset="-128"/>
              </a:rPr>
              <a:t>      </a:t>
            </a:r>
            <a:r>
              <a:rPr lang="en-US" sz="1400" b="1" dirty="0" smtClean="0">
                <a:latin typeface="Courier New" pitchFamily="-107" charset="0"/>
                <a:ea typeface="ＭＳ Ｐゴシック" pitchFamily="-107" charset="-128"/>
              </a:rPr>
              <a:t>CTC       2955 24        104       72          2755</a:t>
            </a:r>
          </a:p>
          <a:p>
            <a:pPr eaLnBrk="1" hangingPunct="1">
              <a:lnSpc>
                <a:spcPct val="80000"/>
              </a:lnSpc>
              <a:buFont typeface="Wingdings" pitchFamily="-107" charset="2"/>
              <a:buNone/>
            </a:pPr>
            <a:endParaRPr lang="en-US" sz="1400" b="1" dirty="0">
              <a:latin typeface="Courier New" pitchFamily="-107" charset="0"/>
              <a:ea typeface="ＭＳ Ｐゴシック" pitchFamily="-107" charset="-128"/>
            </a:endParaRPr>
          </a:p>
          <a:p>
            <a:pPr eaLnBrk="1" hangingPunct="1">
              <a:lnSpc>
                <a:spcPct val="80000"/>
              </a:lnSpc>
              <a:buFont typeface="Wingdings" pitchFamily="-107" charset="2"/>
              <a:buNone/>
            </a:pPr>
            <a:endParaRPr lang="en-US" sz="1400" b="1" dirty="0">
              <a:latin typeface="Courier New" pitchFamily="-107" charset="0"/>
              <a:ea typeface="ＭＳ Ｐゴシック" pitchFamily="-107" charset="-128"/>
            </a:endParaRPr>
          </a:p>
          <a:p>
            <a:pPr eaLnBrk="1" hangingPunct="1">
              <a:lnSpc>
                <a:spcPct val="80000"/>
              </a:lnSpc>
              <a:buFont typeface="Wingdings" pitchFamily="-107" charset="2"/>
              <a:buNone/>
            </a:pPr>
            <a:r>
              <a:rPr lang="en-US" sz="1600" i="1" dirty="0">
                <a:ea typeface="ＭＳ Ｐゴシック" pitchFamily="-107" charset="-128"/>
              </a:rPr>
              <a:t>(NOTE: header modified to show only pertinent info)</a:t>
            </a:r>
          </a:p>
        </p:txBody>
      </p:sp>
      <p:graphicFrame>
        <p:nvGraphicFramePr>
          <p:cNvPr id="23811" name="Group 259"/>
          <p:cNvGraphicFramePr>
            <a:graphicFrameLocks noGrp="1"/>
          </p:cNvGraphicFramePr>
          <p:nvPr>
            <p:ph sz="quarter" idx="2"/>
          </p:nvPr>
        </p:nvGraphicFramePr>
        <p:xfrm>
          <a:off x="5715000" y="1878013"/>
          <a:ext cx="2971800" cy="2298702"/>
        </p:xfrm>
        <a:graphic>
          <a:graphicData uri="http://schemas.openxmlformats.org/drawingml/2006/table">
            <a:tbl>
              <a:tblPr/>
              <a:tblGrid>
                <a:gridCol w="469900"/>
                <a:gridCol w="471488"/>
                <a:gridCol w="654050"/>
                <a:gridCol w="708025"/>
                <a:gridCol w="668337"/>
              </a:tblGrid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OBS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6088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FCST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32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43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75</a:t>
                      </a:r>
                      <a:endParaRPr kumimoji="0" lang="en-US" sz="17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32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827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859</a:t>
                      </a:r>
                      <a:endParaRPr kumimoji="0" lang="en-US" sz="17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64</a:t>
                      </a:r>
                      <a:endParaRPr kumimoji="0" lang="en-US" sz="17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870</a:t>
                      </a:r>
                      <a:endParaRPr kumimoji="0" lang="en-US" sz="17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934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77" name="Line 153"/>
          <p:cNvSpPr>
            <a:spLocks noChangeShapeType="1"/>
          </p:cNvSpPr>
          <p:nvPr/>
        </p:nvSpPr>
        <p:spPr bwMode="auto">
          <a:xfrm>
            <a:off x="4495800" y="2971800"/>
            <a:ext cx="91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8" name="Line 180"/>
          <p:cNvSpPr>
            <a:spLocks noChangeShapeType="1"/>
          </p:cNvSpPr>
          <p:nvPr/>
        </p:nvSpPr>
        <p:spPr bwMode="auto">
          <a:xfrm>
            <a:off x="4495800" y="4953000"/>
            <a:ext cx="91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3846" name="Group 294"/>
          <p:cNvGraphicFramePr>
            <a:graphicFrameLocks noGrp="1"/>
          </p:cNvGraphicFramePr>
          <p:nvPr>
            <p:ph sz="quarter" idx="3"/>
          </p:nvPr>
        </p:nvGraphicFramePr>
        <p:xfrm>
          <a:off x="5715000" y="4267200"/>
          <a:ext cx="2971800" cy="2187577"/>
        </p:xfrm>
        <a:graphic>
          <a:graphicData uri="http://schemas.openxmlformats.org/drawingml/2006/table">
            <a:tbl>
              <a:tblPr/>
              <a:tblGrid>
                <a:gridCol w="469900"/>
                <a:gridCol w="471488"/>
                <a:gridCol w="654050"/>
                <a:gridCol w="708025"/>
                <a:gridCol w="668337"/>
              </a:tblGrid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OBS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863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FCST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104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128</a:t>
                      </a:r>
                      <a:endParaRPr kumimoji="0" lang="en-US" sz="17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72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2755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2827</a:t>
                      </a:r>
                      <a:endParaRPr kumimoji="0" lang="en-US" sz="17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96</a:t>
                      </a:r>
                      <a:endParaRPr kumimoji="0" lang="en-US" sz="17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2859</a:t>
                      </a:r>
                      <a:endParaRPr kumimoji="0" lang="en-US" sz="17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2955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12" name="Text Box 328"/>
          <p:cNvSpPr txBox="1">
            <a:spLocks noChangeArrowheads="1"/>
          </p:cNvSpPr>
          <p:nvPr/>
        </p:nvSpPr>
        <p:spPr bwMode="auto">
          <a:xfrm>
            <a:off x="546610" y="1085196"/>
            <a:ext cx="53969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/>
              <a:t>MET output - Contingency Table Counts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123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07" charset="-128"/>
              </a:rPr>
              <a:t>Stat Analysis Tool for flexible aggregation</a:t>
            </a:r>
            <a:endParaRPr lang="en-US" sz="2400" dirty="0">
              <a:ea typeface="ＭＳ Ｐゴシック" pitchFamily="-107" charset="-128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57200" y="1666764"/>
            <a:ext cx="4038600" cy="22399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-107" charset="2"/>
              <a:buNone/>
            </a:pPr>
            <a:r>
              <a:rPr lang="en-US" sz="1400" b="1" dirty="0" smtClean="0">
                <a:latin typeface="Courier New" pitchFamily="-107" charset="0"/>
              </a:rPr>
              <a:t>JOB_LIST:      -job aggregate </a:t>
            </a:r>
            <a:br>
              <a:rPr lang="en-US" sz="1400" b="1" dirty="0" smtClean="0">
                <a:latin typeface="Courier New" pitchFamily="-107" charset="0"/>
              </a:rPr>
            </a:b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-</a:t>
            </a:r>
            <a:r>
              <a:rPr lang="en-US" sz="1400" b="1" dirty="0" err="1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fcst_var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 UGRD -</a:t>
            </a:r>
            <a:r>
              <a:rPr lang="en-US" sz="1400" b="1" dirty="0" err="1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vx_mask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 DTC165 -</a:t>
            </a:r>
            <a:r>
              <a:rPr lang="en-US" sz="1400" b="1" dirty="0" err="1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vx_mask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 DTC166 -</a:t>
            </a:r>
            <a:r>
              <a:rPr lang="en-US" sz="1400" b="1" dirty="0" err="1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interp_mthd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 DW_MEAN -</a:t>
            </a:r>
            <a:r>
              <a:rPr lang="en-US" sz="1400" b="1" dirty="0" err="1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line_type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 CTC -</a:t>
            </a:r>
            <a:r>
              <a:rPr lang="en-US" sz="1400" b="1" dirty="0" err="1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dump_row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Courier New" pitchFamily="-107" charset="0"/>
              </a:rPr>
              <a:t> out/aggregate2.stat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-107" charset="2"/>
              <a:buNone/>
            </a:pPr>
            <a:r>
              <a:rPr lang="en-US" sz="1400" b="1" dirty="0" smtClean="0">
                <a:latin typeface="Courier New" pitchFamily="-107" charset="0"/>
              </a:rPr>
              <a:t>COL_NAME: TOTAL FY_OY FY_ON FN_OY FN_ON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-107" charset="2"/>
              <a:buNone/>
            </a:pPr>
            <a:r>
              <a:rPr lang="en-US" sz="1400" b="1" dirty="0" smtClean="0">
                <a:latin typeface="Courier New" pitchFamily="-107" charset="0"/>
              </a:rPr>
              <a:t>     CTC: 3889  56    147   104   3582</a:t>
            </a:r>
            <a:endParaRPr lang="en-US" sz="1400" b="1" dirty="0">
              <a:latin typeface="Courier New" pitchFamily="-107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57200" y="1133364"/>
            <a:ext cx="830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Stat Analysis </a:t>
            </a:r>
            <a:r>
              <a:rPr lang="en-US" b="1" dirty="0" smtClean="0"/>
              <a:t>Output</a:t>
            </a:r>
            <a:endParaRPr lang="en-US" sz="14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67591" name="Group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503377"/>
              </p:ext>
            </p:extLst>
          </p:nvPr>
        </p:nvGraphicFramePr>
        <p:xfrm>
          <a:off x="5715000" y="1169547"/>
          <a:ext cx="3200400" cy="2625727"/>
        </p:xfrm>
        <a:graphic>
          <a:graphicData uri="http://schemas.openxmlformats.org/drawingml/2006/table">
            <a:tbl>
              <a:tblPr/>
              <a:tblGrid>
                <a:gridCol w="504825"/>
                <a:gridCol w="509588"/>
                <a:gridCol w="703262"/>
                <a:gridCol w="763588"/>
                <a:gridCol w="719137"/>
              </a:tblGrid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OBS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9588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FCST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56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147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5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104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3582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1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3889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Line 180"/>
          <p:cNvSpPr>
            <a:spLocks noChangeShapeType="1"/>
          </p:cNvSpPr>
          <p:nvPr/>
        </p:nvSpPr>
        <p:spPr bwMode="auto">
          <a:xfrm>
            <a:off x="4572000" y="2819400"/>
            <a:ext cx="91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4117179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Provides ability to aggregate statistics diurnally, seasonally, regionally, or station by station with independent calls</a:t>
            </a:r>
          </a:p>
        </p:txBody>
      </p:sp>
      <p:sp>
        <p:nvSpPr>
          <p:cNvPr id="9" name="Flowchart: Punched Tape 8"/>
          <p:cNvSpPr/>
          <p:nvPr/>
        </p:nvSpPr>
        <p:spPr>
          <a:xfrm>
            <a:off x="609600" y="5116417"/>
            <a:ext cx="8001000" cy="152400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400" y="5486400"/>
            <a:ext cx="7451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 v5.0 will include the ability to exclude one or more stations</a:t>
            </a:r>
            <a:br>
              <a:rPr lang="en-US" sz="2400" dirty="0" smtClean="0"/>
            </a:br>
            <a:r>
              <a:rPr lang="en-US" sz="2400" dirty="0" smtClean="0"/>
              <a:t> (e.g. if one or a few are known to be bad)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239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1752600"/>
            <a:ext cx="5247023" cy="42632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Series Analysis tool for</a:t>
            </a:r>
            <a:br>
              <a:rPr lang="en-US" dirty="0" smtClean="0"/>
            </a:br>
            <a:r>
              <a:rPr lang="en-US" dirty="0" smtClean="0"/>
              <a:t>geographic representation of scores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5624" y="2133600"/>
            <a:ext cx="33635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Accumulates </a:t>
            </a:r>
            <a:r>
              <a:rPr lang="en-US" sz="2400" dirty="0"/>
              <a:t>statistics separately for each </a:t>
            </a:r>
            <a:r>
              <a:rPr lang="en-US" sz="2400" dirty="0" smtClean="0"/>
              <a:t>grid location </a:t>
            </a:r>
            <a:r>
              <a:rPr lang="en-US" sz="2400" dirty="0"/>
              <a:t>over a </a:t>
            </a:r>
            <a:r>
              <a:rPr lang="en-US" sz="2400" dirty="0" smtClean="0"/>
              <a:t>series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Height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Other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Accumulate 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Grids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2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WAOCNoahMP_TSOIL_L0-10_i00_f33_Win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3200" y="1447800"/>
            <a:ext cx="2743200" cy="2461558"/>
          </a:xfrm>
          <a:prstGeom prst="rect">
            <a:avLst/>
          </a:prstGeom>
        </p:spPr>
      </p:pic>
      <p:pic>
        <p:nvPicPr>
          <p:cNvPr id="7" name="Picture 6" descr="AFWAOCNoahMP_TSOIL_L0-10_i00_f33_Summ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1" y="1447801"/>
            <a:ext cx="2743200" cy="2461559"/>
          </a:xfrm>
          <a:prstGeom prst="rect">
            <a:avLst/>
          </a:prstGeom>
        </p:spPr>
      </p:pic>
      <p:pic>
        <p:nvPicPr>
          <p:cNvPr id="8" name="Picture 7" descr="AFWAOCNoahMP_TSOIL_L0-10_i00_f45_Wint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3200" y="3493770"/>
            <a:ext cx="2743200" cy="2461558"/>
          </a:xfrm>
          <a:prstGeom prst="rect">
            <a:avLst/>
          </a:prstGeom>
        </p:spPr>
      </p:pic>
      <p:pic>
        <p:nvPicPr>
          <p:cNvPr id="9" name="Picture 8" descr="AFWAOCNoahMP_TSOIL_L0-10_i00_f45_Summ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493770"/>
            <a:ext cx="2743200" cy="2461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7208" y="1143000"/>
            <a:ext cx="857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cs typeface="Arial Bold" pitchFamily="34" charset="0"/>
              </a:rPr>
              <a:t>Summer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1526" y="1143000"/>
            <a:ext cx="9613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cs typeface="Arial Bold" pitchFamily="34" charset="0"/>
              </a:rPr>
              <a:t>Winter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16000" y="2172043"/>
            <a:ext cx="12001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cs typeface="Arial Bold" pitchFamily="34" charset="0"/>
              </a:rPr>
              <a:t>33 h forecast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97634" y="4191342"/>
            <a:ext cx="12001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cs typeface="Arial Bold" pitchFamily="34" charset="0"/>
              </a:rPr>
              <a:t>45 h forecast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8783" y="235793"/>
            <a:ext cx="6137910" cy="857250"/>
          </a:xfrm>
          <a:prstGeom prst="rect">
            <a:avLst/>
          </a:prstGeom>
        </p:spPr>
        <p:txBody>
          <a:bodyPr bIns="68580" anchor="b" anchorCtr="0">
            <a:normAutofit fontScale="97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550" dirty="0" smtClean="0">
                <a:solidFill>
                  <a:schemeClr val="tx2"/>
                </a:solidFill>
                <a:latin typeface="+mj-lt"/>
              </a:rPr>
              <a:t>Series Analysis tool for Gridded Data</a:t>
            </a:r>
            <a:br>
              <a:rPr lang="en-US" sz="2550" dirty="0" smtClean="0">
                <a:solidFill>
                  <a:schemeClr val="tx2"/>
                </a:solidFill>
                <a:latin typeface="+mj-lt"/>
              </a:rPr>
            </a:br>
            <a:r>
              <a:rPr lang="en-US" sz="2100" i="1" dirty="0" smtClean="0">
                <a:solidFill>
                  <a:schemeClr val="tx2"/>
                </a:solidFill>
                <a:latin typeface="+mj-lt"/>
              </a:rPr>
              <a:t>Soil </a:t>
            </a:r>
            <a:r>
              <a:rPr lang="en-US" sz="2100" i="1" dirty="0">
                <a:solidFill>
                  <a:schemeClr val="tx2"/>
                </a:solidFill>
                <a:latin typeface="+mj-lt"/>
              </a:rPr>
              <a:t>Temperature (0–10 cm</a:t>
            </a:r>
            <a:r>
              <a:rPr lang="en-US" sz="2100" i="1" dirty="0" smtClean="0">
                <a:solidFill>
                  <a:schemeClr val="tx2"/>
                </a:solidFill>
                <a:latin typeface="+mj-lt"/>
              </a:rPr>
              <a:t>)</a:t>
            </a:r>
            <a:r>
              <a:rPr lang="en-US" sz="2550" dirty="0" smtClean="0">
                <a:solidFill>
                  <a:schemeClr val="tx2"/>
                </a:solidFill>
                <a:latin typeface="+mj-lt"/>
              </a:rPr>
              <a:t> </a:t>
            </a:r>
            <a:endParaRPr lang="en-US" sz="2025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8800" y="2495686"/>
            <a:ext cx="3200400" cy="329320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88106" indent="-88106">
              <a:buSzPct val="110000"/>
              <a:buFont typeface="Arial" pitchFamily="34" charset="0"/>
              <a:buChar char="•"/>
              <a:defRPr/>
            </a:pPr>
            <a:r>
              <a:rPr lang="en-US" sz="1600" b="1" dirty="0">
                <a:cs typeface="Gill Sans MT"/>
              </a:rPr>
              <a:t>Differences in snow-covered versus snow-free areas</a:t>
            </a:r>
          </a:p>
          <a:p>
            <a:pPr marL="88106" indent="-88106">
              <a:buSzPct val="110000"/>
              <a:buFont typeface="Arial" pitchFamily="34" charset="0"/>
              <a:buChar char="•"/>
              <a:defRPr/>
            </a:pPr>
            <a:r>
              <a:rPr lang="en-US" sz="1600" b="1" dirty="0">
                <a:cs typeface="Gill Sans MT"/>
              </a:rPr>
              <a:t>Snow-covered areas experience little diurnal signal, with Noah-MP typically warmer than AFWAOC</a:t>
            </a:r>
          </a:p>
          <a:p>
            <a:pPr marL="88106" indent="-88106">
              <a:buSzPct val="110000"/>
              <a:buFont typeface="Arial" pitchFamily="34" charset="0"/>
              <a:buChar char="•"/>
              <a:defRPr/>
            </a:pPr>
            <a:r>
              <a:rPr lang="en-US" sz="1600" b="1" dirty="0">
                <a:cs typeface="Gill Sans MT"/>
              </a:rPr>
              <a:t>Snow-free areas behave similarly to 2 m temperature, with Noah-MP typically having higher temperatures during the afternoon and AFWAOC having warmer temperatures in the overnight hours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8800" y="1415422"/>
            <a:ext cx="32004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cs typeface="Gill Sans MT"/>
              </a:rPr>
              <a:t>AFWAOC</a:t>
            </a:r>
            <a:r>
              <a:rPr lang="en-US" sz="1400" b="1" dirty="0">
                <a:cs typeface="Gill Sans MT"/>
              </a:rPr>
              <a:t> – </a:t>
            </a:r>
            <a:r>
              <a:rPr lang="en-US" sz="1400" b="1" dirty="0">
                <a:solidFill>
                  <a:srgbClr val="FF0000"/>
                </a:solidFill>
                <a:cs typeface="Gill Sans MT"/>
              </a:rPr>
              <a:t>Noah-MP</a:t>
            </a:r>
          </a:p>
          <a:p>
            <a:pPr algn="ctr"/>
            <a:endParaRPr lang="en-US" sz="1400" b="1" dirty="0">
              <a:solidFill>
                <a:srgbClr val="FF0000"/>
              </a:solidFill>
              <a:cs typeface="Gill Sans MT"/>
            </a:endParaRPr>
          </a:p>
          <a:p>
            <a:r>
              <a:rPr lang="en-US" sz="1400" b="1" dirty="0">
                <a:cs typeface="Gill Sans MT"/>
              </a:rPr>
              <a:t>Diff &gt; 0 </a:t>
            </a:r>
            <a:r>
              <a:rPr lang="en-US" sz="1400" b="1" dirty="0">
                <a:cs typeface="Gill Sans MT"/>
                <a:sym typeface="Wingdings"/>
              </a:rPr>
              <a:t> </a:t>
            </a:r>
            <a:r>
              <a:rPr lang="en-US" sz="1400" b="1" dirty="0">
                <a:solidFill>
                  <a:srgbClr val="FFC000"/>
                </a:solidFill>
                <a:cs typeface="Gill Sans MT"/>
                <a:sym typeface="Wingdings"/>
              </a:rPr>
              <a:t>AFWAOC</a:t>
            </a:r>
            <a:r>
              <a:rPr lang="en-US" sz="1400" b="1" dirty="0">
                <a:cs typeface="Gill Sans MT"/>
                <a:sym typeface="Wingdings"/>
              </a:rPr>
              <a:t> has </a:t>
            </a:r>
            <a:r>
              <a:rPr lang="en-US" sz="1400" b="1" dirty="0">
                <a:solidFill>
                  <a:srgbClr val="FFC000"/>
                </a:solidFill>
                <a:cs typeface="Gill Sans MT"/>
                <a:sym typeface="Wingdings"/>
              </a:rPr>
              <a:t>larger </a:t>
            </a:r>
            <a:r>
              <a:rPr lang="en-US" sz="1400" b="1" dirty="0">
                <a:cs typeface="Gill Sans MT"/>
                <a:sym typeface="Wingdings"/>
              </a:rPr>
              <a:t>values</a:t>
            </a:r>
          </a:p>
          <a:p>
            <a:r>
              <a:rPr lang="en-US" sz="1400" b="1" dirty="0">
                <a:cs typeface="Gill Sans MT"/>
                <a:sym typeface="Wingdings"/>
              </a:rPr>
              <a:t>Diff &lt; 0  </a:t>
            </a:r>
            <a:r>
              <a:rPr lang="en-US" sz="1400" b="1" dirty="0" err="1">
                <a:solidFill>
                  <a:srgbClr val="009900"/>
                </a:solidFill>
                <a:cs typeface="Gill Sans MT"/>
                <a:sym typeface="Wingdings"/>
              </a:rPr>
              <a:t>NoahMP</a:t>
            </a:r>
            <a:r>
              <a:rPr lang="en-US" sz="1400" b="1" dirty="0">
                <a:solidFill>
                  <a:srgbClr val="009900"/>
                </a:solidFill>
                <a:cs typeface="Gill Sans MT"/>
                <a:sym typeface="Wingdings"/>
              </a:rPr>
              <a:t> </a:t>
            </a:r>
            <a:r>
              <a:rPr lang="en-US" sz="1400" b="1" dirty="0">
                <a:cs typeface="Gill Sans MT"/>
                <a:sym typeface="Wingdings"/>
              </a:rPr>
              <a:t>has </a:t>
            </a:r>
            <a:r>
              <a:rPr lang="en-US" sz="1400" b="1" dirty="0">
                <a:solidFill>
                  <a:srgbClr val="009900"/>
                </a:solidFill>
                <a:cs typeface="Gill Sans MT"/>
                <a:sym typeface="Wingdings"/>
              </a:rPr>
              <a:t>larger </a:t>
            </a:r>
            <a:r>
              <a:rPr lang="en-US" sz="1400" b="1" dirty="0">
                <a:cs typeface="Gill Sans MT"/>
                <a:sym typeface="Wingdings"/>
              </a:rPr>
              <a:t>values</a:t>
            </a:r>
            <a:endParaRPr lang="en-US" sz="1400" b="1" dirty="0"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908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51" y="2450861"/>
            <a:ext cx="8753682" cy="2286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4000" dirty="0" smtClean="0"/>
              <a:t>Support for MET is provided by 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3200" dirty="0" smtClean="0"/>
              <a:t>AFWA, NOAA and NCAR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3200" dirty="0" smtClean="0"/>
              <a:t>through the Developmental </a:t>
            </a:r>
            <a:r>
              <a:rPr lang="en-US" sz="3200" dirty="0" err="1" smtClean="0"/>
              <a:t>Testbed</a:t>
            </a:r>
            <a:r>
              <a:rPr lang="en-US" sz="3200" dirty="0" smtClean="0"/>
              <a:t> Center (DTC)  </a:t>
            </a:r>
          </a:p>
        </p:txBody>
      </p:sp>
      <p:pic>
        <p:nvPicPr>
          <p:cNvPr id="5" name="Picture 4" descr="DTC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4294" y="5311221"/>
            <a:ext cx="3276600" cy="937179"/>
          </a:xfrm>
          <a:prstGeom prst="rect">
            <a:avLst/>
          </a:prstGeom>
        </p:spPr>
      </p:pic>
      <p:pic>
        <p:nvPicPr>
          <p:cNvPr id="6" name="Picture 5" descr="afwa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5182671"/>
            <a:ext cx="1194767" cy="1188881"/>
          </a:xfrm>
          <a:prstGeom prst="rect">
            <a:avLst/>
          </a:prstGeom>
        </p:spPr>
      </p:pic>
      <p:pic>
        <p:nvPicPr>
          <p:cNvPr id="7" name="Picture 6" descr="noaa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670" y="5182671"/>
            <a:ext cx="1201390" cy="1218129"/>
          </a:xfrm>
          <a:prstGeom prst="rect">
            <a:avLst/>
          </a:prstGeom>
        </p:spPr>
      </p:pic>
      <p:pic>
        <p:nvPicPr>
          <p:cNvPr id="9" name="Picture 8" descr="m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304800"/>
            <a:ext cx="3121363" cy="1741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4583" y="5347551"/>
            <a:ext cx="1262062" cy="85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6000">
              <a:srgbClr val="FFFFCC"/>
            </a:gs>
            <a:gs pos="100000">
              <a:srgbClr val="FF9900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0745" y="896186"/>
            <a:ext cx="8229600" cy="5715000"/>
          </a:xfrm>
          <a:prstGeom prst="roundRect">
            <a:avLst/>
          </a:prstGeom>
          <a:gradFill>
            <a:gsLst>
              <a:gs pos="0">
                <a:srgbClr val="FFFF00"/>
              </a:gs>
              <a:gs pos="46000">
                <a:srgbClr val="FFFFCC"/>
              </a:gs>
              <a:gs pos="100000">
                <a:srgbClr val="FF9900"/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80803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METViewer</a:t>
            </a:r>
            <a:r>
              <a:rPr lang="en-US" dirty="0" smtClean="0"/>
              <a:t> 1.0 </a:t>
            </a:r>
            <a:r>
              <a:rPr lang="en-US" sz="3100" dirty="0" smtClean="0"/>
              <a:t>– database and display system</a:t>
            </a:r>
            <a:endParaRPr lang="en-US" sz="3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380" y="1182772"/>
            <a:ext cx="6949440" cy="51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808038"/>
          </a:xfrm>
        </p:spPr>
        <p:txBody>
          <a:bodyPr>
            <a:normAutofit/>
          </a:bodyPr>
          <a:lstStyle/>
          <a:p>
            <a:r>
              <a:rPr lang="en-US" dirty="0" err="1" smtClean="0"/>
              <a:t>METViewer</a:t>
            </a:r>
            <a:r>
              <a:rPr lang="en-US" dirty="0" smtClean="0"/>
              <a:t> 1.0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191131"/>
            <a:ext cx="7315200" cy="529721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19400" y="4038600"/>
            <a:ext cx="5486401" cy="1343531"/>
            <a:chOff x="-47725" y="2352647"/>
            <a:chExt cx="4718786" cy="1038731"/>
          </a:xfrm>
        </p:grpSpPr>
        <p:sp>
          <p:nvSpPr>
            <p:cNvPr id="13" name="Oval 12"/>
            <p:cNvSpPr/>
            <p:nvPr/>
          </p:nvSpPr>
          <p:spPr>
            <a:xfrm>
              <a:off x="1459666" y="2518808"/>
              <a:ext cx="3211395" cy="87257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47725" y="2352647"/>
              <a:ext cx="18024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Configure plot area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850820"/>
            <a:ext cx="4998720" cy="3809939"/>
            <a:chOff x="304800" y="850820"/>
            <a:chExt cx="4998720" cy="3809939"/>
          </a:xfrm>
        </p:grpSpPr>
        <p:grpSp>
          <p:nvGrpSpPr>
            <p:cNvPr id="9" name="Group 8"/>
            <p:cNvGrpSpPr/>
            <p:nvPr/>
          </p:nvGrpSpPr>
          <p:grpSpPr>
            <a:xfrm>
              <a:off x="1027534" y="850820"/>
              <a:ext cx="4275986" cy="1270922"/>
              <a:chOff x="1699260" y="2120456"/>
              <a:chExt cx="4275986" cy="127092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699260" y="2518808"/>
                <a:ext cx="2971800" cy="872570"/>
              </a:xfrm>
              <a:prstGeom prst="ellipse">
                <a:avLst/>
              </a:prstGeom>
              <a:noFill/>
              <a:ln w="508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77152" y="2120456"/>
                <a:ext cx="16980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</a:rPr>
                  <a:t>Many plot options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04800" y="2352435"/>
              <a:ext cx="2016001" cy="230832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Series</a:t>
              </a:r>
            </a:p>
            <a:p>
              <a:r>
                <a:rPr lang="en-US" dirty="0" smtClean="0"/>
                <a:t>Box Plots</a:t>
              </a:r>
            </a:p>
            <a:p>
              <a:r>
                <a:rPr lang="en-US" dirty="0" smtClean="0"/>
                <a:t>Bar</a:t>
              </a:r>
            </a:p>
            <a:p>
              <a:r>
                <a:rPr lang="en-US" dirty="0" smtClean="0"/>
                <a:t>Histograms</a:t>
              </a:r>
            </a:p>
            <a:p>
              <a:r>
                <a:rPr lang="en-US" dirty="0" smtClean="0"/>
                <a:t>Rank Histograms</a:t>
              </a:r>
            </a:p>
            <a:p>
              <a:r>
                <a:rPr lang="en-US" dirty="0" smtClean="0"/>
                <a:t>ROC</a:t>
              </a:r>
            </a:p>
            <a:p>
              <a:r>
                <a:rPr lang="en-US" dirty="0" smtClean="0"/>
                <a:t>Reliability</a:t>
              </a:r>
            </a:p>
            <a:p>
              <a:r>
                <a:rPr lang="en-US" dirty="0" smtClean="0"/>
                <a:t>Ensemble Spread Skill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8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808038"/>
          </a:xfrm>
        </p:spPr>
        <p:txBody>
          <a:bodyPr>
            <a:normAutofit/>
          </a:bodyPr>
          <a:lstStyle/>
          <a:p>
            <a:r>
              <a:rPr lang="en-US" dirty="0" err="1" smtClean="0"/>
              <a:t>METViewer</a:t>
            </a:r>
            <a:r>
              <a:rPr lang="en-US" dirty="0" smtClean="0"/>
              <a:t> 1.0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345" y="960438"/>
            <a:ext cx="7315200" cy="540585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90800" y="4267200"/>
            <a:ext cx="5929745" cy="1295400"/>
            <a:chOff x="-47725" y="2352647"/>
            <a:chExt cx="4718785" cy="1038731"/>
          </a:xfrm>
        </p:grpSpPr>
        <p:sp>
          <p:nvSpPr>
            <p:cNvPr id="16" name="Oval 15"/>
            <p:cNvSpPr/>
            <p:nvPr/>
          </p:nvSpPr>
          <p:spPr>
            <a:xfrm>
              <a:off x="1699260" y="2352647"/>
              <a:ext cx="2971800" cy="1038731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47725" y="2352647"/>
              <a:ext cx="18024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Configure plot area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6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808038"/>
          </a:xfrm>
        </p:spPr>
        <p:txBody>
          <a:bodyPr>
            <a:normAutofit/>
          </a:bodyPr>
          <a:lstStyle/>
          <a:p>
            <a:r>
              <a:rPr lang="en-US" dirty="0" err="1" smtClean="0"/>
              <a:t>METViewer</a:t>
            </a:r>
            <a:r>
              <a:rPr lang="en-US" dirty="0" smtClean="0"/>
              <a:t> 1.0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569" y="981220"/>
            <a:ext cx="7315200" cy="53644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04999" y="3725805"/>
            <a:ext cx="6222769" cy="1981200"/>
            <a:chOff x="-815340" y="2362200"/>
            <a:chExt cx="5463540" cy="1981200"/>
          </a:xfrm>
        </p:grpSpPr>
        <p:sp>
          <p:nvSpPr>
            <p:cNvPr id="4" name="Oval 3"/>
            <p:cNvSpPr/>
            <p:nvPr/>
          </p:nvSpPr>
          <p:spPr>
            <a:xfrm>
              <a:off x="1191750" y="2362200"/>
              <a:ext cx="3456450" cy="198120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815340" y="3389431"/>
              <a:ext cx="2250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Easy to change line color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4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43000"/>
            <a:ext cx="8229600" cy="144780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808038"/>
          </a:xfrm>
        </p:spPr>
        <p:txBody>
          <a:bodyPr>
            <a:normAutofit/>
          </a:bodyPr>
          <a:lstStyle/>
          <a:p>
            <a:r>
              <a:rPr lang="en-US" dirty="0" err="1" smtClean="0"/>
              <a:t>METViewer</a:t>
            </a:r>
            <a:r>
              <a:rPr lang="en-US" dirty="0" smtClean="0"/>
              <a:t> 1.0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371600"/>
            <a:ext cx="756784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User </a:t>
            </a:r>
            <a:r>
              <a:rPr lang="en-US" sz="2800" dirty="0"/>
              <a:t>interface for custom plots and developing templates</a:t>
            </a:r>
          </a:p>
          <a:p>
            <a:r>
              <a:rPr lang="en-US" sz="2800" dirty="0" smtClean="0"/>
              <a:t>for Batch engine which is used for systematic use</a:t>
            </a:r>
          </a:p>
          <a:p>
            <a:endParaRPr lang="en-US" sz="2800" dirty="0" smtClean="0"/>
          </a:p>
          <a:p>
            <a:r>
              <a:rPr lang="en-US" sz="2800" dirty="0" smtClean="0"/>
              <a:t>Code base: Java / MySQL / R-statistics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Currently used in-house at DTC and NCAR/JNT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Prototype transitioned to Aviation Weather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Used by staff at NOAA GSD and NOAA PSD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DTC is interested in opening </a:t>
            </a:r>
            <a:r>
              <a:rPr lang="en-US" sz="2800" dirty="0" err="1" smtClean="0"/>
              <a:t>METViewer</a:t>
            </a:r>
            <a:r>
              <a:rPr lang="en-US" sz="2800" dirty="0" smtClean="0"/>
              <a:t> to others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Beta release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Upload data to our database and use remotely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19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Based Evaluation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Method for Object Based Diagnostic Evaluation (MODE)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rPr>
              <a:t>Typical situation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5105400"/>
            <a:ext cx="2590800" cy="52387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Calisto MT" charset="0"/>
              </a:rPr>
              <a:t>Forecast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2450" y="5114925"/>
            <a:ext cx="2139950" cy="52387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Calisto MT" charset="0"/>
              </a:rPr>
              <a:t>Observation</a:t>
            </a:r>
          </a:p>
        </p:txBody>
      </p:sp>
      <p:sp>
        <p:nvSpPr>
          <p:cNvPr id="4" name="Oval 3"/>
          <p:cNvSpPr/>
          <p:nvPr/>
        </p:nvSpPr>
        <p:spPr>
          <a:xfrm>
            <a:off x="381000" y="5791200"/>
            <a:ext cx="83058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  <a:cs typeface="ＭＳ Ｐゴシック" charset="-128"/>
              </a:rPr>
              <a:t>Object verification is more like what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  <a:cs typeface="ＭＳ Ｐゴシック" charset="-128"/>
              </a:rPr>
              <a:t>human brain does.</a:t>
            </a:r>
            <a:endParaRPr lang="en-US" sz="20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algn="ctr"/>
            <a:r>
              <a:rPr lang="en-US" sz="20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  <a:cs typeface="ＭＳ Ｐゴシック" charset="-128"/>
              </a:rPr>
              <a:t>It recognizes 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  <a:cs typeface="ＭＳ Ｐゴシック" charset="-128"/>
              </a:rPr>
              <a:t>the spatial relationship between points.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1304305"/>
            <a:ext cx="3200400" cy="370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1351815"/>
            <a:ext cx="3200400" cy="361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19800" y="1014749"/>
            <a:ext cx="214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6hr accumulated </a:t>
            </a:r>
            <a:r>
              <a:rPr lang="en-US" dirty="0" err="1" smtClean="0"/>
              <a:t>precip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62000" y="2928569"/>
            <a:ext cx="7397809" cy="468022"/>
            <a:chOff x="762000" y="2928569"/>
            <a:chExt cx="7397809" cy="468022"/>
          </a:xfrm>
        </p:grpSpPr>
        <p:sp>
          <p:nvSpPr>
            <p:cNvPr id="9" name="Oval 8"/>
            <p:cNvSpPr/>
            <p:nvPr/>
          </p:nvSpPr>
          <p:spPr>
            <a:xfrm>
              <a:off x="762000" y="2928569"/>
              <a:ext cx="2743200" cy="457200"/>
            </a:xfrm>
            <a:prstGeom prst="ellipse">
              <a:avLst/>
            </a:prstGeom>
            <a:noFill/>
            <a:ln w="60325">
              <a:solidFill>
                <a:schemeClr val="accent6">
                  <a:lumMod val="75000"/>
                </a:schemeClr>
              </a:solidFill>
            </a:ln>
            <a:scene3d>
              <a:camera prst="orthographicFront">
                <a:rot lat="0" lon="0" rev="2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416609" y="2939391"/>
              <a:ext cx="2743200" cy="457200"/>
            </a:xfrm>
            <a:prstGeom prst="ellipse">
              <a:avLst/>
            </a:prstGeom>
            <a:noFill/>
            <a:ln w="60325">
              <a:solidFill>
                <a:schemeClr val="accent6">
                  <a:lumMod val="75000"/>
                </a:schemeClr>
              </a:solidFill>
            </a:ln>
            <a:scene3d>
              <a:camera prst="orthographicFront">
                <a:rot lat="0" lon="0" rev="2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52154" y="3157169"/>
            <a:ext cx="5926173" cy="1284975"/>
            <a:chOff x="2452154" y="3157169"/>
            <a:chExt cx="5926173" cy="1284975"/>
          </a:xfrm>
        </p:grpSpPr>
        <p:sp>
          <p:nvSpPr>
            <p:cNvPr id="12" name="Oval 11"/>
            <p:cNvSpPr/>
            <p:nvPr/>
          </p:nvSpPr>
          <p:spPr>
            <a:xfrm>
              <a:off x="2452154" y="3157169"/>
              <a:ext cx="1211855" cy="1262431"/>
            </a:xfrm>
            <a:prstGeom prst="ellipse">
              <a:avLst/>
            </a:pr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166472" y="3179713"/>
              <a:ext cx="1211855" cy="1262431"/>
            </a:xfrm>
            <a:prstGeom prst="ellipse">
              <a:avLst/>
            </a:pr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724400" y="2057400"/>
          <a:ext cx="3962400" cy="4191000"/>
        </p:xfrm>
        <a:graphic>
          <a:graphicData uri="http://schemas.openxmlformats.org/drawingml/2006/table">
            <a:tbl>
              <a:tblPr/>
              <a:tblGrid>
                <a:gridCol w="792163"/>
                <a:gridCol w="792162"/>
                <a:gridCol w="793750"/>
                <a:gridCol w="792163"/>
                <a:gridCol w="792162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Simple example</a:t>
            </a: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/>
        </p:nvGraphicFramePr>
        <p:xfrm>
          <a:off x="457200" y="2057400"/>
          <a:ext cx="4038600" cy="4191000"/>
        </p:xfrm>
        <a:graphic>
          <a:graphicData uri="http://schemas.openxmlformats.org/drawingml/2006/table">
            <a:tbl>
              <a:tblPr/>
              <a:tblGrid>
                <a:gridCol w="808038"/>
                <a:gridCol w="808037"/>
                <a:gridCol w="806450"/>
                <a:gridCol w="808038"/>
                <a:gridCol w="808037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sto MT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81600" y="3048000"/>
            <a:ext cx="1600200" cy="5238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Calisto MT" charset="0"/>
              </a:rPr>
              <a:t>Shifted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1400" y="5418138"/>
            <a:ext cx="1600200" cy="8302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  <a:latin typeface="Calisto MT" charset="0"/>
              </a:rPr>
              <a:t>Totally wrong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1417638"/>
            <a:ext cx="1981200" cy="4619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 charset="0"/>
              </a:rPr>
              <a:t>Observed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1417638"/>
            <a:ext cx="1676400" cy="46196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 charset="0"/>
              </a:rPr>
              <a:t>Forecast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rPr>
              <a:t>Comparing objects can tell you things about your forecast like  . . 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600200"/>
          <a:ext cx="8382000" cy="4892674"/>
        </p:xfrm>
        <a:graphic>
          <a:graphicData uri="http://schemas.openxmlformats.org/drawingml/2006/table">
            <a:tbl>
              <a:tblPr/>
              <a:tblGrid>
                <a:gridCol w="5105400"/>
                <a:gridCol w="3276600"/>
              </a:tblGrid>
              <a:tr h="95216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This: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Instead of this: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16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30% Too Big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(area ratio=1.3)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POD = 0.35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16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Shifted west 1 km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(centroid distance = 1km)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entury Schoolbook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FAR = 0.7235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16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Rotated 15°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(angle diff = 15%)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CSI = 0.1587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400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Peak Rain 1/2” too much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(diff in 90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th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entury Schoolbook" charset="0"/>
                          <a:ea typeface="ＭＳ Ｐゴシック" charset="-128"/>
                          <a:cs typeface="ＭＳ Ｐゴシック" charset="-128"/>
                        </a:rPr>
                        <a:t> percentile of intensities = 0.5)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entury Schoolbook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entury Schoolbook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1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92875"/>
            <a:ext cx="3081338" cy="365125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copyright 2010, UCAR, all rights reserved.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rPr>
              <a:t>Verifying with objects doesn’t always make sense . . . </a:t>
            </a: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724400" cy="371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ruc12hr_sfc_the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6" t="26471" r="9529" b="13765"/>
          <a:stretch>
            <a:fillRect/>
          </a:stretch>
        </p:blipFill>
        <p:spPr bwMode="auto">
          <a:xfrm>
            <a:off x="4267200" y="3277079"/>
            <a:ext cx="4648200" cy="357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http://modis.gsfc.nasa.gov/images/headers/sh4th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05400" cy="1428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8600" y="5181600"/>
            <a:ext cx="3619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NASA/MODIS - </a:t>
            </a:r>
            <a:r>
              <a:rPr lang="en-US" sz="1400" b="1" dirty="0" smtClean="0"/>
              <a:t>May 9, 2011 - Ship-wave-shape wave clouds induced by Juan Fernandez Islands, off Chile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990600"/>
            <a:ext cx="8229600" cy="182880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960438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MET Package</a:t>
            </a:r>
            <a:endParaRPr lang="en-US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6638"/>
            <a:ext cx="8153400" cy="55165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l"/>
              <a:defRPr/>
            </a:pPr>
            <a:r>
              <a:rPr lang="en-US" sz="2600" dirty="0" smtClean="0">
                <a:ea typeface="ＭＳ Ｐゴシック" pitchFamily="34" charset="-128"/>
              </a:rPr>
              <a:t>MET is community code supported by DTC that is free to download (registration required)</a:t>
            </a:r>
          </a:p>
          <a:p>
            <a:pPr lvl="1">
              <a:defRPr/>
            </a:pPr>
            <a:r>
              <a:rPr lang="en-US" sz="2000" dirty="0" smtClean="0">
                <a:ea typeface="ＭＳ Ｐゴシック" pitchFamily="34" charset="-128"/>
              </a:rPr>
              <a:t>Approximately 2500 registered users</a:t>
            </a:r>
          </a:p>
          <a:p>
            <a:pPr lvl="1">
              <a:defRPr/>
            </a:pPr>
            <a:r>
              <a:rPr lang="en-US" sz="2000" dirty="0" smtClean="0">
                <a:ea typeface="ＭＳ Ｐゴシック" pitchFamily="34" charset="-128"/>
              </a:rPr>
              <a:t>124 countries</a:t>
            </a:r>
          </a:p>
          <a:p>
            <a:pPr lvl="1">
              <a:defRPr/>
            </a:pPr>
            <a:r>
              <a:rPr lang="en-US" sz="2000" dirty="0" smtClean="0">
                <a:ea typeface="ＭＳ Ｐゴシック" pitchFamily="34" charset="-128"/>
              </a:rPr>
              <a:t>Universities, Government, Private Companies, Non-Profits</a:t>
            </a:r>
            <a:br>
              <a:rPr lang="en-US" sz="2000" dirty="0" smtClean="0">
                <a:ea typeface="ＭＳ Ｐゴシック" pitchFamily="34" charset="-128"/>
              </a:rPr>
            </a:br>
            <a:endParaRPr lang="en-US" sz="800" dirty="0" smtClean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Char char="l"/>
              <a:defRPr/>
            </a:pPr>
            <a:r>
              <a:rPr lang="en-US" sz="2600" dirty="0" smtClean="0">
                <a:ea typeface="ＭＳ Ｐゴシック" pitchFamily="34" charset="-128"/>
              </a:rPr>
              <a:t>Download MET release and compile locally.</a:t>
            </a:r>
          </a:p>
          <a:p>
            <a:pPr lvl="1">
              <a:defRPr/>
            </a:pPr>
            <a:r>
              <a:rPr lang="en-US" sz="2000" dirty="0" smtClean="0">
                <a:ea typeface="ＭＳ Ｐゴシック" pitchFamily="34" charset="-128"/>
              </a:rPr>
              <a:t>Register and download: </a:t>
            </a:r>
            <a:r>
              <a:rPr lang="en-US" sz="2000" b="1" dirty="0" smtClean="0">
                <a:solidFill>
                  <a:schemeClr val="accent2"/>
                </a:solidFill>
                <a:ea typeface="ＭＳ Ｐゴシック" pitchFamily="34" charset="-128"/>
                <a:hlinkClick r:id="rId3"/>
              </a:rPr>
              <a:t>www.dtcenter.org/met/users</a:t>
            </a:r>
            <a:r>
              <a:rPr 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/>
            </a:r>
            <a:br>
              <a:rPr 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</a:br>
            <a:endParaRPr lang="en-US" sz="900" b="1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Char char="l"/>
              <a:defRPr/>
            </a:pPr>
            <a:r>
              <a:rPr lang="en-US" sz="2600" dirty="0" smtClean="0">
                <a:ea typeface="ＭＳ Ｐゴシック" pitchFamily="34" charset="-128"/>
              </a:rPr>
              <a:t>Language:</a:t>
            </a:r>
          </a:p>
          <a:p>
            <a:pPr lvl="1">
              <a:defRPr/>
            </a:pPr>
            <a:r>
              <a:rPr lang="en-US" sz="2000" dirty="0" smtClean="0">
                <a:ea typeface="ＭＳ Ｐゴシック" pitchFamily="34" charset="-128"/>
              </a:rPr>
              <a:t>Primarily in C++ with calls to some Fortran libraries</a:t>
            </a:r>
            <a:br>
              <a:rPr lang="en-US" sz="2000" dirty="0" smtClean="0">
                <a:ea typeface="ＭＳ Ｐゴシック" pitchFamily="34" charset="-128"/>
              </a:rPr>
            </a:br>
            <a:endParaRPr lang="en-US" sz="900" dirty="0" smtClean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l"/>
              <a:defRPr/>
            </a:pPr>
            <a:r>
              <a:rPr lang="en-US" dirty="0">
                <a:ea typeface="ＭＳ Ｐゴシック" pitchFamily="34" charset="-128"/>
              </a:rPr>
              <a:t>Supported Platforms and Compilers:</a:t>
            </a:r>
          </a:p>
          <a:p>
            <a:pPr marL="858837" lvl="1" indent="-514350">
              <a:defRPr/>
            </a:pPr>
            <a:r>
              <a:rPr lang="en-US" sz="2000" dirty="0">
                <a:ea typeface="ＭＳ Ｐゴシック" pitchFamily="34" charset="-128"/>
              </a:rPr>
              <a:t>Linux with GNU compilers</a:t>
            </a:r>
          </a:p>
          <a:p>
            <a:pPr marL="858837" lvl="1" indent="-514350">
              <a:defRPr/>
            </a:pPr>
            <a:r>
              <a:rPr lang="en-US" sz="2000" dirty="0">
                <a:ea typeface="ＭＳ Ｐゴシック" pitchFamily="34" charset="-128"/>
              </a:rPr>
              <a:t>Linux with Portland Group (PGI) compilers</a:t>
            </a:r>
          </a:p>
          <a:p>
            <a:pPr marL="858837" lvl="1" indent="-514350">
              <a:defRPr/>
            </a:pPr>
            <a:r>
              <a:rPr lang="en-US" sz="2000" dirty="0">
                <a:ea typeface="ＭＳ Ｐゴシック" pitchFamily="34" charset="-128"/>
              </a:rPr>
              <a:t>Linux with Intel </a:t>
            </a:r>
            <a:r>
              <a:rPr lang="en-US" sz="2000" dirty="0" smtClean="0">
                <a:ea typeface="ＭＳ Ｐゴシック" pitchFamily="34" charset="-128"/>
              </a:rPr>
              <a:t>compilers</a:t>
            </a:r>
            <a:br>
              <a:rPr lang="en-US" sz="2000" dirty="0" smtClean="0">
                <a:ea typeface="ＭＳ Ｐゴシック" pitchFamily="34" charset="-128"/>
              </a:rPr>
            </a:br>
            <a:endParaRPr lang="en-US" sz="900" dirty="0" smtClean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Char char="l"/>
              <a:defRPr/>
            </a:pPr>
            <a:r>
              <a:rPr lang="en-US" dirty="0" smtClean="0">
                <a:ea typeface="ＭＳ Ｐゴシック" pitchFamily="34" charset="-128"/>
              </a:rPr>
              <a:t>In-person </a:t>
            </a:r>
            <a:r>
              <a:rPr lang="en-US" sz="2600" dirty="0" smtClean="0">
                <a:ea typeface="ＭＳ Ｐゴシック" pitchFamily="34" charset="-128"/>
              </a:rPr>
              <a:t>tutorials given yearly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18180"/>
            <a:ext cx="7318785" cy="1257300"/>
          </a:xfrm>
        </p:spPr>
        <p:txBody>
          <a:bodyPr anchor="t" anchorCtr="0"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Method for Object-based Diagnostic Evaluation (MODE)</a:t>
            </a:r>
            <a:r>
              <a:rPr lang="en-US" sz="3675" dirty="0">
                <a:solidFill>
                  <a:srgbClr val="002060"/>
                </a:solidFill>
              </a:rPr>
              <a:t/>
            </a:r>
            <a:br>
              <a:rPr lang="en-US" sz="3675" dirty="0">
                <a:solidFill>
                  <a:srgbClr val="002060"/>
                </a:solidFill>
              </a:rPr>
            </a:br>
            <a:r>
              <a:rPr lang="en-US" sz="3675" dirty="0">
                <a:solidFill>
                  <a:srgbClr val="002060"/>
                </a:solidFill>
              </a:rPr>
              <a:t/>
            </a:r>
            <a:br>
              <a:rPr lang="en-US" sz="3675" dirty="0">
                <a:solidFill>
                  <a:srgbClr val="002060"/>
                </a:solidFill>
              </a:rPr>
            </a:br>
            <a:r>
              <a:rPr lang="en-US" sz="2325" dirty="0">
                <a:solidFill>
                  <a:schemeClr val="accent6">
                    <a:lumMod val="75000"/>
                  </a:schemeClr>
                </a:solidFill>
              </a:rPr>
              <a:t>How it works</a:t>
            </a:r>
          </a:p>
        </p:txBody>
      </p:sp>
      <p:pic>
        <p:nvPicPr>
          <p:cNvPr id="12" name="Picture 11" descr="tile_mode_fcs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617" y="2754630"/>
            <a:ext cx="2975384" cy="2677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 descr="tile_mode_fcst_obj_b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618" y="2754630"/>
            <a:ext cx="2971406" cy="2677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 descr="tile_mode_fcst_obj_col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617" y="2754630"/>
            <a:ext cx="2966998" cy="2677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 descr="tile_mode_ob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802" y="2754630"/>
            <a:ext cx="2966997" cy="2677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 descr="tile_mode_obs_obj_b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756646"/>
            <a:ext cx="2975384" cy="2677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Picture 24" descr="tile_mode_obs_obj_color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756646"/>
            <a:ext cx="2966998" cy="2677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572001" y="2743200"/>
            <a:ext cx="914400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100" dirty="0"/>
              <a:t>OBS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600200" y="2743200"/>
            <a:ext cx="2000250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100" dirty="0"/>
              <a:t>ENS FCST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600201" y="3208035"/>
            <a:ext cx="914400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2100" dirty="0"/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572000" y="3150887"/>
            <a:ext cx="1371600" cy="10618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50" dirty="0"/>
              <a:t>Radius=5</a:t>
            </a:r>
          </a:p>
          <a:p>
            <a:pPr>
              <a:spcBef>
                <a:spcPct val="50000"/>
              </a:spcBef>
            </a:pPr>
            <a:r>
              <a:rPr lang="en-GB" sz="1050" dirty="0" err="1"/>
              <a:t>ObjectThresh</a:t>
            </a:r>
            <a:r>
              <a:rPr lang="en-GB" sz="1050" dirty="0"/>
              <a:t/>
            </a:r>
            <a:br>
              <a:rPr lang="en-GB" sz="1050" dirty="0"/>
            </a:br>
            <a:r>
              <a:rPr lang="en-GB" sz="1050" dirty="0"/>
              <a:t>&gt;6.35 mm</a:t>
            </a:r>
          </a:p>
          <a:p>
            <a:pPr>
              <a:spcBef>
                <a:spcPct val="50000"/>
              </a:spcBef>
            </a:pPr>
            <a:r>
              <a:rPr lang="en-GB" sz="1050" dirty="0" err="1"/>
              <a:t>MergingThresh</a:t>
            </a:r>
            <a:r>
              <a:rPr lang="en-GB" sz="1050" dirty="0"/>
              <a:t/>
            </a:r>
            <a:br>
              <a:rPr lang="en-GB" sz="1050" dirty="0"/>
            </a:br>
            <a:r>
              <a:rPr lang="en-GB" sz="1050" dirty="0"/>
              <a:t>&gt; 5.7 mm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600200" y="3143250"/>
            <a:ext cx="1314450" cy="10618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50" dirty="0"/>
              <a:t>Radius=5</a:t>
            </a:r>
          </a:p>
          <a:p>
            <a:pPr>
              <a:spcBef>
                <a:spcPct val="50000"/>
              </a:spcBef>
            </a:pPr>
            <a:r>
              <a:rPr lang="en-GB" sz="1050" dirty="0" err="1"/>
              <a:t>ObjectThresh</a:t>
            </a:r>
            <a:r>
              <a:rPr lang="en-GB" sz="1050" dirty="0"/>
              <a:t/>
            </a:r>
            <a:br>
              <a:rPr lang="en-GB" sz="1050" dirty="0"/>
            </a:br>
            <a:r>
              <a:rPr lang="en-GB" sz="1050" dirty="0"/>
              <a:t>&gt;6.35 mm</a:t>
            </a:r>
          </a:p>
          <a:p>
            <a:pPr>
              <a:spcBef>
                <a:spcPct val="50000"/>
              </a:spcBef>
            </a:pPr>
            <a:r>
              <a:rPr lang="en-GB" sz="1050" dirty="0" err="1"/>
              <a:t>MergingThresh</a:t>
            </a:r>
            <a:r>
              <a:rPr lang="en-GB" sz="1050" dirty="0"/>
              <a:t/>
            </a:r>
            <a:br>
              <a:rPr lang="en-GB" sz="1050" dirty="0"/>
            </a:br>
            <a:r>
              <a:rPr lang="en-GB" sz="1050" dirty="0"/>
              <a:t>&gt;5.7 mm</a:t>
            </a:r>
          </a:p>
        </p:txBody>
      </p:sp>
      <p:grpSp>
        <p:nvGrpSpPr>
          <p:cNvPr id="2" name="Group 67"/>
          <p:cNvGrpSpPr/>
          <p:nvPr/>
        </p:nvGrpSpPr>
        <p:grpSpPr>
          <a:xfrm>
            <a:off x="1828801" y="4057646"/>
            <a:ext cx="1200150" cy="342896"/>
            <a:chOff x="914400" y="4800604"/>
            <a:chExt cx="1600200" cy="457196"/>
          </a:xfrm>
        </p:grpSpPr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914400" y="4857690"/>
              <a:ext cx="12192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350" dirty="0"/>
                <a:t>Merging</a:t>
              </a:r>
            </a:p>
          </p:txBody>
        </p:sp>
        <p:cxnSp>
          <p:nvCxnSpPr>
            <p:cNvPr id="39" name="Straight Arrow Connector 38"/>
            <p:cNvCxnSpPr>
              <a:stCxn id="36" idx="3"/>
            </p:cNvCxnSpPr>
            <p:nvPr/>
          </p:nvCxnSpPr>
          <p:spPr>
            <a:xfrm flipV="1">
              <a:off x="2133600" y="4800604"/>
              <a:ext cx="381000" cy="2571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68"/>
          <p:cNvGrpSpPr/>
          <p:nvPr/>
        </p:nvGrpSpPr>
        <p:grpSpPr>
          <a:xfrm>
            <a:off x="4149541" y="4972047"/>
            <a:ext cx="2571750" cy="400046"/>
            <a:chOff x="2971800" y="4724404"/>
            <a:chExt cx="3429000" cy="533396"/>
          </a:xfrm>
        </p:grpSpPr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4678080" y="4857690"/>
              <a:ext cx="134172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350" dirty="0"/>
                <a:t>Matching</a:t>
              </a:r>
            </a:p>
          </p:txBody>
        </p:sp>
        <p:cxnSp>
          <p:nvCxnSpPr>
            <p:cNvPr id="44" name="Straight Arrow Connector 43"/>
            <p:cNvCxnSpPr>
              <a:stCxn id="37" idx="3"/>
            </p:cNvCxnSpPr>
            <p:nvPr/>
          </p:nvCxnSpPr>
          <p:spPr>
            <a:xfrm flipV="1">
              <a:off x="6019800" y="4724404"/>
              <a:ext cx="381000" cy="3333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7" idx="1"/>
            </p:cNvCxnSpPr>
            <p:nvPr/>
          </p:nvCxnSpPr>
          <p:spPr>
            <a:xfrm flipH="1" flipV="1">
              <a:off x="2971800" y="4724415"/>
              <a:ext cx="1706280" cy="3333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 Box 8"/>
          <p:cNvSpPr txBox="1">
            <a:spLocks noChangeArrowheads="1"/>
          </p:cNvSpPr>
          <p:nvPr/>
        </p:nvSpPr>
        <p:spPr bwMode="auto">
          <a:xfrm>
            <a:off x="2057400" y="4614818"/>
            <a:ext cx="137160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500" dirty="0"/>
              <a:t>No false alarms</a:t>
            </a:r>
          </a:p>
        </p:txBody>
      </p:sp>
      <p:grpSp>
        <p:nvGrpSpPr>
          <p:cNvPr id="4" name="Group 78"/>
          <p:cNvGrpSpPr/>
          <p:nvPr/>
        </p:nvGrpSpPr>
        <p:grpSpPr>
          <a:xfrm>
            <a:off x="5029200" y="3657603"/>
            <a:ext cx="1200150" cy="1257296"/>
            <a:chOff x="4953000" y="4267204"/>
            <a:chExt cx="1600200" cy="1676395"/>
          </a:xfrm>
        </p:grpSpPr>
        <p:sp>
          <p:nvSpPr>
            <p:cNvPr id="72" name="Text Box 8"/>
            <p:cNvSpPr txBox="1">
              <a:spLocks noChangeArrowheads="1"/>
            </p:cNvSpPr>
            <p:nvPr/>
          </p:nvSpPr>
          <p:spPr bwMode="auto">
            <a:xfrm>
              <a:off x="4953000" y="5543490"/>
              <a:ext cx="990600" cy="400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350" dirty="0"/>
                <a:t>Misses</a:t>
              </a:r>
            </a:p>
          </p:txBody>
        </p:sp>
        <p:cxnSp>
          <p:nvCxnSpPr>
            <p:cNvPr id="73" name="Straight Arrow Connector 72"/>
            <p:cNvCxnSpPr>
              <a:stCxn id="72" idx="3"/>
            </p:cNvCxnSpPr>
            <p:nvPr/>
          </p:nvCxnSpPr>
          <p:spPr>
            <a:xfrm flipV="1">
              <a:off x="5943600" y="5562604"/>
              <a:ext cx="609600" cy="1809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3"/>
            </p:cNvCxnSpPr>
            <p:nvPr/>
          </p:nvCxnSpPr>
          <p:spPr>
            <a:xfrm flipV="1">
              <a:off x="5943600" y="4267204"/>
              <a:ext cx="76200" cy="14763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67"/>
          <p:cNvGrpSpPr/>
          <p:nvPr/>
        </p:nvGrpSpPr>
        <p:grpSpPr>
          <a:xfrm>
            <a:off x="4743451" y="4057646"/>
            <a:ext cx="1200150" cy="342896"/>
            <a:chOff x="914400" y="4800604"/>
            <a:chExt cx="1600200" cy="457196"/>
          </a:xfrm>
        </p:grpSpPr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914400" y="4857690"/>
              <a:ext cx="11430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350" dirty="0"/>
                <a:t>Merging</a:t>
              </a:r>
            </a:p>
          </p:txBody>
        </p:sp>
        <p:cxnSp>
          <p:nvCxnSpPr>
            <p:cNvPr id="33" name="Straight Arrow Connector 32"/>
            <p:cNvCxnSpPr>
              <a:stCxn id="32" idx="3"/>
            </p:cNvCxnSpPr>
            <p:nvPr/>
          </p:nvCxnSpPr>
          <p:spPr>
            <a:xfrm flipV="1">
              <a:off x="2057400" y="4800604"/>
              <a:ext cx="457200" cy="2571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6412681" y="1076230"/>
            <a:ext cx="2057400" cy="830997"/>
            <a:chOff x="6705600" y="1143000"/>
            <a:chExt cx="1905000" cy="1776941"/>
          </a:xfrm>
        </p:grpSpPr>
        <p:sp>
          <p:nvSpPr>
            <p:cNvPr id="31" name="TextBox 30"/>
            <p:cNvSpPr txBox="1"/>
            <p:nvPr/>
          </p:nvSpPr>
          <p:spPr>
            <a:xfrm>
              <a:off x="6705600" y="1143000"/>
              <a:ext cx="1905000" cy="17769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1"/>
              <a:r>
                <a:rPr lang="en-US" sz="1200" b="1" kern="900" dirty="0"/>
                <a:t>Matched Object 1</a:t>
              </a:r>
            </a:p>
            <a:p>
              <a:pPr lvl="1"/>
              <a:endParaRPr lang="en-US" sz="600" b="1" kern="900" dirty="0"/>
            </a:p>
            <a:p>
              <a:pPr lvl="1"/>
              <a:r>
                <a:rPr lang="en-US" sz="1200" b="1" kern="900" dirty="0"/>
                <a:t>Matched Object 2</a:t>
              </a:r>
            </a:p>
            <a:p>
              <a:pPr lvl="1"/>
              <a:endParaRPr lang="en-US" sz="600" b="1" kern="900" dirty="0"/>
            </a:p>
            <a:p>
              <a:pPr lvl="1"/>
              <a:r>
                <a:rPr lang="en-US" sz="1200" b="1" kern="900" dirty="0"/>
                <a:t>Unmatched Object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32859" y="1312729"/>
              <a:ext cx="304800" cy="9507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832859" y="1983934"/>
              <a:ext cx="304800" cy="95070"/>
            </a:xfrm>
            <a:prstGeom prst="rect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832859" y="2551243"/>
              <a:ext cx="304800" cy="95072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683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7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/>
          <p:nvPr/>
        </p:nvSpPr>
        <p:spPr>
          <a:xfrm>
            <a:off x="838200" y="609601"/>
            <a:ext cx="7620000" cy="563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4035" name="Rectangle 3"/>
          <p:cNvSpPr>
            <a:spLocks noGrp="1"/>
          </p:cNvSpPr>
          <p:nvPr>
            <p:ph type="title" idx="4294967295"/>
          </p:nvPr>
        </p:nvSpPr>
        <p:spPr>
          <a:xfrm>
            <a:off x="1981200" y="685800"/>
            <a:ext cx="5125090" cy="400154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Use of Attributes of Objects defined by MODE</a:t>
            </a:r>
            <a:endParaRPr lang="en-US" sz="2000" b="1" dirty="0"/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1542262" y="1951051"/>
            <a:ext cx="1446987" cy="1249291"/>
          </a:xfrm>
          <a:custGeom>
            <a:avLst/>
            <a:gdLst>
              <a:gd name="T0" fmla="*/ 2610 w 1340756"/>
              <a:gd name="T1" fmla="*/ 1408804 h 952198"/>
              <a:gd name="T2" fmla="*/ 18269 w 1340756"/>
              <a:gd name="T3" fmla="*/ 1351689 h 952198"/>
              <a:gd name="T4" fmla="*/ 582036 w 1340756"/>
              <a:gd name="T5" fmla="*/ 875743 h 952198"/>
              <a:gd name="T6" fmla="*/ 801279 w 1340756"/>
              <a:gd name="T7" fmla="*/ 704401 h 952198"/>
              <a:gd name="T8" fmla="*/ 1349386 w 1340756"/>
              <a:gd name="T9" fmla="*/ 285567 h 952198"/>
              <a:gd name="T10" fmla="*/ 1584290 w 1340756"/>
              <a:gd name="T11" fmla="*/ 114227 h 952198"/>
              <a:gd name="T12" fmla="*/ 1740891 w 1340756"/>
              <a:gd name="T13" fmla="*/ 0 h 952198"/>
              <a:gd name="T14" fmla="*/ 1834852 w 1340756"/>
              <a:gd name="T15" fmla="*/ 76152 h 952198"/>
              <a:gd name="T16" fmla="*/ 1881833 w 1340756"/>
              <a:gd name="T17" fmla="*/ 152302 h 952198"/>
              <a:gd name="T18" fmla="*/ 1913154 w 1340756"/>
              <a:gd name="T19" fmla="*/ 190379 h 952198"/>
              <a:gd name="T20" fmla="*/ 1928813 w 1340756"/>
              <a:gd name="T21" fmla="*/ 266530 h 952198"/>
              <a:gd name="T22" fmla="*/ 1913154 w 1340756"/>
              <a:gd name="T23" fmla="*/ 533061 h 952198"/>
              <a:gd name="T24" fmla="*/ 1866173 w 1340756"/>
              <a:gd name="T25" fmla="*/ 628249 h 952198"/>
              <a:gd name="T26" fmla="*/ 1819192 w 1340756"/>
              <a:gd name="T27" fmla="*/ 704401 h 952198"/>
              <a:gd name="T28" fmla="*/ 1693911 w 1340756"/>
              <a:gd name="T29" fmla="*/ 856705 h 952198"/>
              <a:gd name="T30" fmla="*/ 1552969 w 1340756"/>
              <a:gd name="T31" fmla="*/ 1028045 h 952198"/>
              <a:gd name="T32" fmla="*/ 1365047 w 1340756"/>
              <a:gd name="T33" fmla="*/ 1237462 h 952198"/>
              <a:gd name="T34" fmla="*/ 1302406 w 1340756"/>
              <a:gd name="T35" fmla="*/ 1256500 h 952198"/>
              <a:gd name="T36" fmla="*/ 1192784 w 1340756"/>
              <a:gd name="T37" fmla="*/ 1313614 h 952198"/>
              <a:gd name="T38" fmla="*/ 957881 w 1340756"/>
              <a:gd name="T39" fmla="*/ 1389766 h 952198"/>
              <a:gd name="T40" fmla="*/ 848260 w 1340756"/>
              <a:gd name="T41" fmla="*/ 1427841 h 952198"/>
              <a:gd name="T42" fmla="*/ 722978 w 1340756"/>
              <a:gd name="T43" fmla="*/ 1465917 h 952198"/>
              <a:gd name="T44" fmla="*/ 629017 w 1340756"/>
              <a:gd name="T45" fmla="*/ 1503992 h 952198"/>
              <a:gd name="T46" fmla="*/ 472415 w 1340756"/>
              <a:gd name="T47" fmla="*/ 1523031 h 952198"/>
              <a:gd name="T48" fmla="*/ 33929 w 1340756"/>
              <a:gd name="T49" fmla="*/ 1446879 h 952198"/>
              <a:gd name="T50" fmla="*/ 2610 w 1340756"/>
              <a:gd name="T51" fmla="*/ 1408804 h 952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40756" h="952198">
                <a:moveTo>
                  <a:pt x="1814" y="805543"/>
                </a:moveTo>
                <a:cubicBezTo>
                  <a:pt x="0" y="796472"/>
                  <a:pt x="4085" y="780466"/>
                  <a:pt x="12699" y="772885"/>
                </a:cubicBezTo>
                <a:cubicBezTo>
                  <a:pt x="358030" y="468992"/>
                  <a:pt x="154490" y="645029"/>
                  <a:pt x="404585" y="500743"/>
                </a:cubicBezTo>
                <a:cubicBezTo>
                  <a:pt x="456895" y="470564"/>
                  <a:pt x="505200" y="433842"/>
                  <a:pt x="556985" y="402771"/>
                </a:cubicBezTo>
                <a:cubicBezTo>
                  <a:pt x="997853" y="138250"/>
                  <a:pt x="433029" y="499922"/>
                  <a:pt x="937985" y="163285"/>
                </a:cubicBezTo>
                <a:cubicBezTo>
                  <a:pt x="968780" y="142755"/>
                  <a:pt x="1064656" y="83621"/>
                  <a:pt x="1101271" y="65314"/>
                </a:cubicBezTo>
                <a:cubicBezTo>
                  <a:pt x="1182812" y="24543"/>
                  <a:pt x="1147112" y="47262"/>
                  <a:pt x="1210128" y="0"/>
                </a:cubicBezTo>
                <a:cubicBezTo>
                  <a:pt x="1231899" y="14514"/>
                  <a:pt x="1255885" y="26159"/>
                  <a:pt x="1275442" y="43543"/>
                </a:cubicBezTo>
                <a:cubicBezTo>
                  <a:pt x="1289002" y="55596"/>
                  <a:pt x="1296484" y="73148"/>
                  <a:pt x="1308099" y="87085"/>
                </a:cubicBezTo>
                <a:cubicBezTo>
                  <a:pt x="1314670" y="94970"/>
                  <a:pt x="1322614" y="101600"/>
                  <a:pt x="1329871" y="108857"/>
                </a:cubicBezTo>
                <a:cubicBezTo>
                  <a:pt x="1333499" y="123371"/>
                  <a:pt x="1340756" y="137439"/>
                  <a:pt x="1340756" y="152400"/>
                </a:cubicBezTo>
                <a:cubicBezTo>
                  <a:pt x="1340756" y="203329"/>
                  <a:pt x="1340363" y="254963"/>
                  <a:pt x="1329871" y="304800"/>
                </a:cubicBezTo>
                <a:cubicBezTo>
                  <a:pt x="1325512" y="325504"/>
                  <a:pt x="1308950" y="341624"/>
                  <a:pt x="1297214" y="359228"/>
                </a:cubicBezTo>
                <a:cubicBezTo>
                  <a:pt x="1287150" y="374324"/>
                  <a:pt x="1276816" y="389397"/>
                  <a:pt x="1264556" y="402771"/>
                </a:cubicBezTo>
                <a:cubicBezTo>
                  <a:pt x="1236816" y="433033"/>
                  <a:pt x="1198592" y="454655"/>
                  <a:pt x="1177471" y="489857"/>
                </a:cubicBezTo>
                <a:cubicBezTo>
                  <a:pt x="1114589" y="594660"/>
                  <a:pt x="1183149" y="497997"/>
                  <a:pt x="1079499" y="587828"/>
                </a:cubicBezTo>
                <a:cubicBezTo>
                  <a:pt x="1076016" y="590847"/>
                  <a:pt x="990569" y="689701"/>
                  <a:pt x="948871" y="707571"/>
                </a:cubicBezTo>
                <a:cubicBezTo>
                  <a:pt x="935120" y="713464"/>
                  <a:pt x="919388" y="713344"/>
                  <a:pt x="905328" y="718457"/>
                </a:cubicBezTo>
                <a:cubicBezTo>
                  <a:pt x="879357" y="727901"/>
                  <a:pt x="855152" y="741820"/>
                  <a:pt x="829128" y="751114"/>
                </a:cubicBezTo>
                <a:cubicBezTo>
                  <a:pt x="779391" y="768877"/>
                  <a:pt x="715991" y="780329"/>
                  <a:pt x="665842" y="794657"/>
                </a:cubicBezTo>
                <a:lnTo>
                  <a:pt x="589642" y="816428"/>
                </a:lnTo>
                <a:cubicBezTo>
                  <a:pt x="560730" y="824138"/>
                  <a:pt x="531327" y="829980"/>
                  <a:pt x="502556" y="838200"/>
                </a:cubicBezTo>
                <a:cubicBezTo>
                  <a:pt x="480490" y="844505"/>
                  <a:pt x="459798" y="855742"/>
                  <a:pt x="437242" y="859971"/>
                </a:cubicBezTo>
                <a:cubicBezTo>
                  <a:pt x="401400" y="866691"/>
                  <a:pt x="364671" y="867228"/>
                  <a:pt x="328385" y="870857"/>
                </a:cubicBezTo>
                <a:cubicBezTo>
                  <a:pt x="203067" y="866215"/>
                  <a:pt x="44400" y="952198"/>
                  <a:pt x="23585" y="827314"/>
                </a:cubicBezTo>
                <a:cubicBezTo>
                  <a:pt x="21795" y="816576"/>
                  <a:pt x="3628" y="814614"/>
                  <a:pt x="1814" y="805543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8" name="Freeform 5"/>
          <p:cNvSpPr>
            <a:spLocks noChangeAspect="1"/>
          </p:cNvSpPr>
          <p:nvPr/>
        </p:nvSpPr>
        <p:spPr bwMode="auto">
          <a:xfrm>
            <a:off x="1656592" y="2400032"/>
            <a:ext cx="1988862" cy="1028968"/>
          </a:xfrm>
          <a:custGeom>
            <a:avLst/>
            <a:gdLst>
              <a:gd name="T0" fmla="*/ 173998 w 978629"/>
              <a:gd name="T1" fmla="*/ 642661 h 764192"/>
              <a:gd name="T2" fmla="*/ 1501030 w 978629"/>
              <a:gd name="T3" fmla="*/ 193284 h 764192"/>
              <a:gd name="T4" fmla="*/ 1677967 w 978629"/>
              <a:gd name="T5" fmla="*/ 115133 h 764192"/>
              <a:gd name="T6" fmla="*/ 1795926 w 978629"/>
              <a:gd name="T7" fmla="*/ 56518 h 764192"/>
              <a:gd name="T8" fmla="*/ 1913885 w 978629"/>
              <a:gd name="T9" fmla="*/ 17442 h 764192"/>
              <a:gd name="T10" fmla="*/ 2267758 w 978629"/>
              <a:gd name="T11" fmla="*/ 95595 h 764192"/>
              <a:gd name="T12" fmla="*/ 2415207 w 978629"/>
              <a:gd name="T13" fmla="*/ 115133 h 764192"/>
              <a:gd name="T14" fmla="*/ 2503676 w 978629"/>
              <a:gd name="T15" fmla="*/ 134670 h 764192"/>
              <a:gd name="T16" fmla="*/ 2533166 w 978629"/>
              <a:gd name="T17" fmla="*/ 779428 h 764192"/>
              <a:gd name="T18" fmla="*/ 2562654 w 978629"/>
              <a:gd name="T19" fmla="*/ 857580 h 764192"/>
              <a:gd name="T20" fmla="*/ 2621635 w 978629"/>
              <a:gd name="T21" fmla="*/ 955270 h 764192"/>
              <a:gd name="T22" fmla="*/ 2651125 w 978629"/>
              <a:gd name="T23" fmla="*/ 1013884 h 764192"/>
              <a:gd name="T24" fmla="*/ 2592144 w 978629"/>
              <a:gd name="T25" fmla="*/ 1111575 h 764192"/>
              <a:gd name="T26" fmla="*/ 2415207 w 978629"/>
              <a:gd name="T27" fmla="*/ 1248341 h 764192"/>
              <a:gd name="T28" fmla="*/ 2326739 w 978629"/>
              <a:gd name="T29" fmla="*/ 1306955 h 764192"/>
              <a:gd name="T30" fmla="*/ 2208780 w 978629"/>
              <a:gd name="T31" fmla="*/ 1326494 h 764192"/>
              <a:gd name="T32" fmla="*/ 1795926 w 978629"/>
              <a:gd name="T33" fmla="*/ 1365569 h 764192"/>
              <a:gd name="T34" fmla="*/ 763789 w 978629"/>
              <a:gd name="T35" fmla="*/ 1346033 h 764192"/>
              <a:gd name="T36" fmla="*/ 675321 w 978629"/>
              <a:gd name="T37" fmla="*/ 1306955 h 764192"/>
              <a:gd name="T38" fmla="*/ 557362 w 978629"/>
              <a:gd name="T39" fmla="*/ 1287417 h 764192"/>
              <a:gd name="T40" fmla="*/ 409913 w 978629"/>
              <a:gd name="T41" fmla="*/ 1189727 h 764192"/>
              <a:gd name="T42" fmla="*/ 173998 w 978629"/>
              <a:gd name="T43" fmla="*/ 1013884 h 764192"/>
              <a:gd name="T44" fmla="*/ 26548 w 978629"/>
              <a:gd name="T45" fmla="*/ 838042 h 764192"/>
              <a:gd name="T46" fmla="*/ 144507 w 978629"/>
              <a:gd name="T47" fmla="*/ 623123 h 764192"/>
              <a:gd name="T48" fmla="*/ 173998 w 978629"/>
              <a:gd name="T49" fmla="*/ 642661 h 764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78629" h="764192">
                <a:moveTo>
                  <a:pt x="64229" y="358061"/>
                </a:moveTo>
                <a:cubicBezTo>
                  <a:pt x="246740" y="297222"/>
                  <a:pt x="287018" y="285732"/>
                  <a:pt x="554086" y="107689"/>
                </a:cubicBezTo>
                <a:cubicBezTo>
                  <a:pt x="575857" y="93175"/>
                  <a:pt x="597964" y="79152"/>
                  <a:pt x="619400" y="64147"/>
                </a:cubicBezTo>
                <a:cubicBezTo>
                  <a:pt x="634263" y="53743"/>
                  <a:pt x="647558" y="41105"/>
                  <a:pt x="662943" y="31489"/>
                </a:cubicBezTo>
                <a:cubicBezTo>
                  <a:pt x="676704" y="22888"/>
                  <a:pt x="691972" y="16975"/>
                  <a:pt x="706486" y="9718"/>
                </a:cubicBezTo>
                <a:cubicBezTo>
                  <a:pt x="832588" y="34939"/>
                  <a:pt x="677330" y="0"/>
                  <a:pt x="837114" y="53261"/>
                </a:cubicBezTo>
                <a:cubicBezTo>
                  <a:pt x="854667" y="59112"/>
                  <a:pt x="873593" y="59660"/>
                  <a:pt x="891543" y="64147"/>
                </a:cubicBezTo>
                <a:cubicBezTo>
                  <a:pt x="902675" y="66930"/>
                  <a:pt x="913314" y="71404"/>
                  <a:pt x="924200" y="75032"/>
                </a:cubicBezTo>
                <a:cubicBezTo>
                  <a:pt x="927829" y="194775"/>
                  <a:pt x="928620" y="314638"/>
                  <a:pt x="935086" y="434261"/>
                </a:cubicBezTo>
                <a:cubicBezTo>
                  <a:pt x="935894" y="449200"/>
                  <a:pt x="941240" y="463611"/>
                  <a:pt x="945971" y="477804"/>
                </a:cubicBezTo>
                <a:cubicBezTo>
                  <a:pt x="952150" y="496342"/>
                  <a:pt x="960882" y="513936"/>
                  <a:pt x="967743" y="532232"/>
                </a:cubicBezTo>
                <a:cubicBezTo>
                  <a:pt x="971772" y="542976"/>
                  <a:pt x="975000" y="554003"/>
                  <a:pt x="978629" y="564889"/>
                </a:cubicBezTo>
                <a:cubicBezTo>
                  <a:pt x="971372" y="583032"/>
                  <a:pt x="967696" y="603059"/>
                  <a:pt x="956857" y="619318"/>
                </a:cubicBezTo>
                <a:cubicBezTo>
                  <a:pt x="938300" y="647153"/>
                  <a:pt x="913922" y="670652"/>
                  <a:pt x="891543" y="695518"/>
                </a:cubicBezTo>
                <a:cubicBezTo>
                  <a:pt x="881245" y="706961"/>
                  <a:pt x="872252" y="720537"/>
                  <a:pt x="858886" y="728175"/>
                </a:cubicBezTo>
                <a:cubicBezTo>
                  <a:pt x="845896" y="735598"/>
                  <a:pt x="829728" y="734951"/>
                  <a:pt x="815343" y="739061"/>
                </a:cubicBezTo>
                <a:cubicBezTo>
                  <a:pt x="727387" y="764192"/>
                  <a:pt x="854459" y="743423"/>
                  <a:pt x="662943" y="760832"/>
                </a:cubicBezTo>
                <a:cubicBezTo>
                  <a:pt x="535943" y="757204"/>
                  <a:pt x="408601" y="759946"/>
                  <a:pt x="281943" y="749947"/>
                </a:cubicBezTo>
                <a:cubicBezTo>
                  <a:pt x="268901" y="748917"/>
                  <a:pt x="261311" y="733329"/>
                  <a:pt x="249286" y="728175"/>
                </a:cubicBezTo>
                <a:cubicBezTo>
                  <a:pt x="235535" y="722281"/>
                  <a:pt x="220257" y="720918"/>
                  <a:pt x="205743" y="717289"/>
                </a:cubicBezTo>
                <a:cubicBezTo>
                  <a:pt x="142849" y="675361"/>
                  <a:pt x="199694" y="719304"/>
                  <a:pt x="151314" y="662861"/>
                </a:cubicBezTo>
                <a:cubicBezTo>
                  <a:pt x="87126" y="587976"/>
                  <a:pt x="125366" y="652227"/>
                  <a:pt x="64229" y="564889"/>
                </a:cubicBezTo>
                <a:cubicBezTo>
                  <a:pt x="40302" y="530708"/>
                  <a:pt x="27933" y="503184"/>
                  <a:pt x="9800" y="466918"/>
                </a:cubicBezTo>
                <a:cubicBezTo>
                  <a:pt x="22596" y="364556"/>
                  <a:pt x="0" y="400518"/>
                  <a:pt x="53343" y="347175"/>
                </a:cubicBezTo>
                <a:lnTo>
                  <a:pt x="64229" y="358061"/>
                </a:lnTo>
                <a:close/>
              </a:path>
            </a:pathLst>
          </a:custGeom>
          <a:solidFill>
            <a:srgbClr val="D99694">
              <a:alpha val="50195"/>
            </a:srgbClr>
          </a:solidFill>
          <a:ln w="12700">
            <a:solidFill>
              <a:srgbClr val="953735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10" name="Oval 7"/>
          <p:cNvSpPr/>
          <p:nvPr/>
        </p:nvSpPr>
        <p:spPr>
          <a:xfrm>
            <a:off x="7161094" y="1006803"/>
            <a:ext cx="571649" cy="571649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7" name="Freeform 8"/>
          <p:cNvSpPr>
            <a:spLocks/>
          </p:cNvSpPr>
          <p:nvPr/>
        </p:nvSpPr>
        <p:spPr bwMode="auto">
          <a:xfrm>
            <a:off x="2514065" y="4237646"/>
            <a:ext cx="1446987" cy="1249291"/>
          </a:xfrm>
          <a:custGeom>
            <a:avLst/>
            <a:gdLst>
              <a:gd name="T0" fmla="*/ 2610 w 1340756"/>
              <a:gd name="T1" fmla="*/ 1408804 h 952198"/>
              <a:gd name="T2" fmla="*/ 18269 w 1340756"/>
              <a:gd name="T3" fmla="*/ 1351689 h 952198"/>
              <a:gd name="T4" fmla="*/ 582036 w 1340756"/>
              <a:gd name="T5" fmla="*/ 875743 h 952198"/>
              <a:gd name="T6" fmla="*/ 801279 w 1340756"/>
              <a:gd name="T7" fmla="*/ 704401 h 952198"/>
              <a:gd name="T8" fmla="*/ 1349386 w 1340756"/>
              <a:gd name="T9" fmla="*/ 285567 h 952198"/>
              <a:gd name="T10" fmla="*/ 1584290 w 1340756"/>
              <a:gd name="T11" fmla="*/ 114227 h 952198"/>
              <a:gd name="T12" fmla="*/ 1740891 w 1340756"/>
              <a:gd name="T13" fmla="*/ 0 h 952198"/>
              <a:gd name="T14" fmla="*/ 1834852 w 1340756"/>
              <a:gd name="T15" fmla="*/ 76152 h 952198"/>
              <a:gd name="T16" fmla="*/ 1881833 w 1340756"/>
              <a:gd name="T17" fmla="*/ 152302 h 952198"/>
              <a:gd name="T18" fmla="*/ 1913154 w 1340756"/>
              <a:gd name="T19" fmla="*/ 190379 h 952198"/>
              <a:gd name="T20" fmla="*/ 1928813 w 1340756"/>
              <a:gd name="T21" fmla="*/ 266530 h 952198"/>
              <a:gd name="T22" fmla="*/ 1913154 w 1340756"/>
              <a:gd name="T23" fmla="*/ 533061 h 952198"/>
              <a:gd name="T24" fmla="*/ 1866173 w 1340756"/>
              <a:gd name="T25" fmla="*/ 628249 h 952198"/>
              <a:gd name="T26" fmla="*/ 1819192 w 1340756"/>
              <a:gd name="T27" fmla="*/ 704401 h 952198"/>
              <a:gd name="T28" fmla="*/ 1693911 w 1340756"/>
              <a:gd name="T29" fmla="*/ 856705 h 952198"/>
              <a:gd name="T30" fmla="*/ 1552969 w 1340756"/>
              <a:gd name="T31" fmla="*/ 1028045 h 952198"/>
              <a:gd name="T32" fmla="*/ 1365047 w 1340756"/>
              <a:gd name="T33" fmla="*/ 1237462 h 952198"/>
              <a:gd name="T34" fmla="*/ 1302406 w 1340756"/>
              <a:gd name="T35" fmla="*/ 1256500 h 952198"/>
              <a:gd name="T36" fmla="*/ 1192784 w 1340756"/>
              <a:gd name="T37" fmla="*/ 1313614 h 952198"/>
              <a:gd name="T38" fmla="*/ 957881 w 1340756"/>
              <a:gd name="T39" fmla="*/ 1389766 h 952198"/>
              <a:gd name="T40" fmla="*/ 848260 w 1340756"/>
              <a:gd name="T41" fmla="*/ 1427841 h 952198"/>
              <a:gd name="T42" fmla="*/ 722978 w 1340756"/>
              <a:gd name="T43" fmla="*/ 1465917 h 952198"/>
              <a:gd name="T44" fmla="*/ 629017 w 1340756"/>
              <a:gd name="T45" fmla="*/ 1503992 h 952198"/>
              <a:gd name="T46" fmla="*/ 472415 w 1340756"/>
              <a:gd name="T47" fmla="*/ 1523031 h 952198"/>
              <a:gd name="T48" fmla="*/ 33929 w 1340756"/>
              <a:gd name="T49" fmla="*/ 1446879 h 952198"/>
              <a:gd name="T50" fmla="*/ 2610 w 1340756"/>
              <a:gd name="T51" fmla="*/ 1408804 h 952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40756" h="952198">
                <a:moveTo>
                  <a:pt x="1814" y="805543"/>
                </a:moveTo>
                <a:cubicBezTo>
                  <a:pt x="0" y="796472"/>
                  <a:pt x="4085" y="780466"/>
                  <a:pt x="12699" y="772885"/>
                </a:cubicBezTo>
                <a:cubicBezTo>
                  <a:pt x="358030" y="468992"/>
                  <a:pt x="154490" y="645029"/>
                  <a:pt x="404585" y="500743"/>
                </a:cubicBezTo>
                <a:cubicBezTo>
                  <a:pt x="456895" y="470564"/>
                  <a:pt x="505200" y="433842"/>
                  <a:pt x="556985" y="402771"/>
                </a:cubicBezTo>
                <a:cubicBezTo>
                  <a:pt x="997853" y="138250"/>
                  <a:pt x="433029" y="499922"/>
                  <a:pt x="937985" y="163285"/>
                </a:cubicBezTo>
                <a:cubicBezTo>
                  <a:pt x="968780" y="142755"/>
                  <a:pt x="1064656" y="83621"/>
                  <a:pt x="1101271" y="65314"/>
                </a:cubicBezTo>
                <a:cubicBezTo>
                  <a:pt x="1182812" y="24543"/>
                  <a:pt x="1147112" y="47262"/>
                  <a:pt x="1210128" y="0"/>
                </a:cubicBezTo>
                <a:cubicBezTo>
                  <a:pt x="1231899" y="14514"/>
                  <a:pt x="1255885" y="26159"/>
                  <a:pt x="1275442" y="43543"/>
                </a:cubicBezTo>
                <a:cubicBezTo>
                  <a:pt x="1289002" y="55596"/>
                  <a:pt x="1296484" y="73148"/>
                  <a:pt x="1308099" y="87085"/>
                </a:cubicBezTo>
                <a:cubicBezTo>
                  <a:pt x="1314670" y="94970"/>
                  <a:pt x="1322614" y="101600"/>
                  <a:pt x="1329871" y="108857"/>
                </a:cubicBezTo>
                <a:cubicBezTo>
                  <a:pt x="1333499" y="123371"/>
                  <a:pt x="1340756" y="137439"/>
                  <a:pt x="1340756" y="152400"/>
                </a:cubicBezTo>
                <a:cubicBezTo>
                  <a:pt x="1340756" y="203329"/>
                  <a:pt x="1340363" y="254963"/>
                  <a:pt x="1329871" y="304800"/>
                </a:cubicBezTo>
                <a:cubicBezTo>
                  <a:pt x="1325512" y="325504"/>
                  <a:pt x="1308950" y="341624"/>
                  <a:pt x="1297214" y="359228"/>
                </a:cubicBezTo>
                <a:cubicBezTo>
                  <a:pt x="1287150" y="374324"/>
                  <a:pt x="1276816" y="389397"/>
                  <a:pt x="1264556" y="402771"/>
                </a:cubicBezTo>
                <a:cubicBezTo>
                  <a:pt x="1236816" y="433033"/>
                  <a:pt x="1198592" y="454655"/>
                  <a:pt x="1177471" y="489857"/>
                </a:cubicBezTo>
                <a:cubicBezTo>
                  <a:pt x="1114589" y="594660"/>
                  <a:pt x="1183149" y="497997"/>
                  <a:pt x="1079499" y="587828"/>
                </a:cubicBezTo>
                <a:cubicBezTo>
                  <a:pt x="1076016" y="590847"/>
                  <a:pt x="990569" y="689701"/>
                  <a:pt x="948871" y="707571"/>
                </a:cubicBezTo>
                <a:cubicBezTo>
                  <a:pt x="935120" y="713464"/>
                  <a:pt x="919388" y="713344"/>
                  <a:pt x="905328" y="718457"/>
                </a:cubicBezTo>
                <a:cubicBezTo>
                  <a:pt x="879357" y="727901"/>
                  <a:pt x="855152" y="741820"/>
                  <a:pt x="829128" y="751114"/>
                </a:cubicBezTo>
                <a:cubicBezTo>
                  <a:pt x="779391" y="768877"/>
                  <a:pt x="715991" y="780329"/>
                  <a:pt x="665842" y="794657"/>
                </a:cubicBezTo>
                <a:lnTo>
                  <a:pt x="589642" y="816428"/>
                </a:lnTo>
                <a:cubicBezTo>
                  <a:pt x="560730" y="824138"/>
                  <a:pt x="531327" y="829980"/>
                  <a:pt x="502556" y="838200"/>
                </a:cubicBezTo>
                <a:cubicBezTo>
                  <a:pt x="480490" y="844505"/>
                  <a:pt x="459798" y="855742"/>
                  <a:pt x="437242" y="859971"/>
                </a:cubicBezTo>
                <a:cubicBezTo>
                  <a:pt x="401400" y="866691"/>
                  <a:pt x="364671" y="867228"/>
                  <a:pt x="328385" y="870857"/>
                </a:cubicBezTo>
                <a:cubicBezTo>
                  <a:pt x="203067" y="866215"/>
                  <a:pt x="44400" y="952198"/>
                  <a:pt x="23585" y="827314"/>
                </a:cubicBezTo>
                <a:cubicBezTo>
                  <a:pt x="21795" y="816576"/>
                  <a:pt x="3628" y="814614"/>
                  <a:pt x="1814" y="805543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18" name="Freeform 9"/>
          <p:cNvSpPr>
            <a:spLocks noChangeAspect="1"/>
          </p:cNvSpPr>
          <p:nvPr/>
        </p:nvSpPr>
        <p:spPr bwMode="auto">
          <a:xfrm>
            <a:off x="2628395" y="4686627"/>
            <a:ext cx="1988862" cy="1028968"/>
          </a:xfrm>
          <a:custGeom>
            <a:avLst/>
            <a:gdLst>
              <a:gd name="T0" fmla="*/ 173998 w 978629"/>
              <a:gd name="T1" fmla="*/ 642661 h 764192"/>
              <a:gd name="T2" fmla="*/ 1501030 w 978629"/>
              <a:gd name="T3" fmla="*/ 193284 h 764192"/>
              <a:gd name="T4" fmla="*/ 1677967 w 978629"/>
              <a:gd name="T5" fmla="*/ 115133 h 764192"/>
              <a:gd name="T6" fmla="*/ 1795926 w 978629"/>
              <a:gd name="T7" fmla="*/ 56518 h 764192"/>
              <a:gd name="T8" fmla="*/ 1913885 w 978629"/>
              <a:gd name="T9" fmla="*/ 17442 h 764192"/>
              <a:gd name="T10" fmla="*/ 2267758 w 978629"/>
              <a:gd name="T11" fmla="*/ 95595 h 764192"/>
              <a:gd name="T12" fmla="*/ 2415207 w 978629"/>
              <a:gd name="T13" fmla="*/ 115133 h 764192"/>
              <a:gd name="T14" fmla="*/ 2503676 w 978629"/>
              <a:gd name="T15" fmla="*/ 134670 h 764192"/>
              <a:gd name="T16" fmla="*/ 2533166 w 978629"/>
              <a:gd name="T17" fmla="*/ 779428 h 764192"/>
              <a:gd name="T18" fmla="*/ 2562654 w 978629"/>
              <a:gd name="T19" fmla="*/ 857580 h 764192"/>
              <a:gd name="T20" fmla="*/ 2621635 w 978629"/>
              <a:gd name="T21" fmla="*/ 955270 h 764192"/>
              <a:gd name="T22" fmla="*/ 2651125 w 978629"/>
              <a:gd name="T23" fmla="*/ 1013884 h 764192"/>
              <a:gd name="T24" fmla="*/ 2592144 w 978629"/>
              <a:gd name="T25" fmla="*/ 1111575 h 764192"/>
              <a:gd name="T26" fmla="*/ 2415207 w 978629"/>
              <a:gd name="T27" fmla="*/ 1248341 h 764192"/>
              <a:gd name="T28" fmla="*/ 2326739 w 978629"/>
              <a:gd name="T29" fmla="*/ 1306955 h 764192"/>
              <a:gd name="T30" fmla="*/ 2208780 w 978629"/>
              <a:gd name="T31" fmla="*/ 1326494 h 764192"/>
              <a:gd name="T32" fmla="*/ 1795926 w 978629"/>
              <a:gd name="T33" fmla="*/ 1365569 h 764192"/>
              <a:gd name="T34" fmla="*/ 763789 w 978629"/>
              <a:gd name="T35" fmla="*/ 1346033 h 764192"/>
              <a:gd name="T36" fmla="*/ 675321 w 978629"/>
              <a:gd name="T37" fmla="*/ 1306955 h 764192"/>
              <a:gd name="T38" fmla="*/ 557362 w 978629"/>
              <a:gd name="T39" fmla="*/ 1287417 h 764192"/>
              <a:gd name="T40" fmla="*/ 409913 w 978629"/>
              <a:gd name="T41" fmla="*/ 1189727 h 764192"/>
              <a:gd name="T42" fmla="*/ 173998 w 978629"/>
              <a:gd name="T43" fmla="*/ 1013884 h 764192"/>
              <a:gd name="T44" fmla="*/ 26548 w 978629"/>
              <a:gd name="T45" fmla="*/ 838042 h 764192"/>
              <a:gd name="T46" fmla="*/ 144507 w 978629"/>
              <a:gd name="T47" fmla="*/ 623123 h 764192"/>
              <a:gd name="T48" fmla="*/ 173998 w 978629"/>
              <a:gd name="T49" fmla="*/ 642661 h 764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78629" h="764192">
                <a:moveTo>
                  <a:pt x="64229" y="358061"/>
                </a:moveTo>
                <a:cubicBezTo>
                  <a:pt x="246740" y="297222"/>
                  <a:pt x="287018" y="285732"/>
                  <a:pt x="554086" y="107689"/>
                </a:cubicBezTo>
                <a:cubicBezTo>
                  <a:pt x="575857" y="93175"/>
                  <a:pt x="597964" y="79152"/>
                  <a:pt x="619400" y="64147"/>
                </a:cubicBezTo>
                <a:cubicBezTo>
                  <a:pt x="634263" y="53743"/>
                  <a:pt x="647558" y="41105"/>
                  <a:pt x="662943" y="31489"/>
                </a:cubicBezTo>
                <a:cubicBezTo>
                  <a:pt x="676704" y="22888"/>
                  <a:pt x="691972" y="16975"/>
                  <a:pt x="706486" y="9718"/>
                </a:cubicBezTo>
                <a:cubicBezTo>
                  <a:pt x="832588" y="34939"/>
                  <a:pt x="677330" y="0"/>
                  <a:pt x="837114" y="53261"/>
                </a:cubicBezTo>
                <a:cubicBezTo>
                  <a:pt x="854667" y="59112"/>
                  <a:pt x="873593" y="59660"/>
                  <a:pt x="891543" y="64147"/>
                </a:cubicBezTo>
                <a:cubicBezTo>
                  <a:pt x="902675" y="66930"/>
                  <a:pt x="913314" y="71404"/>
                  <a:pt x="924200" y="75032"/>
                </a:cubicBezTo>
                <a:cubicBezTo>
                  <a:pt x="927829" y="194775"/>
                  <a:pt x="928620" y="314638"/>
                  <a:pt x="935086" y="434261"/>
                </a:cubicBezTo>
                <a:cubicBezTo>
                  <a:pt x="935894" y="449200"/>
                  <a:pt x="941240" y="463611"/>
                  <a:pt x="945971" y="477804"/>
                </a:cubicBezTo>
                <a:cubicBezTo>
                  <a:pt x="952150" y="496342"/>
                  <a:pt x="960882" y="513936"/>
                  <a:pt x="967743" y="532232"/>
                </a:cubicBezTo>
                <a:cubicBezTo>
                  <a:pt x="971772" y="542976"/>
                  <a:pt x="975000" y="554003"/>
                  <a:pt x="978629" y="564889"/>
                </a:cubicBezTo>
                <a:cubicBezTo>
                  <a:pt x="971372" y="583032"/>
                  <a:pt x="967696" y="603059"/>
                  <a:pt x="956857" y="619318"/>
                </a:cubicBezTo>
                <a:cubicBezTo>
                  <a:pt x="938300" y="647153"/>
                  <a:pt x="913922" y="670652"/>
                  <a:pt x="891543" y="695518"/>
                </a:cubicBezTo>
                <a:cubicBezTo>
                  <a:pt x="881245" y="706961"/>
                  <a:pt x="872252" y="720537"/>
                  <a:pt x="858886" y="728175"/>
                </a:cubicBezTo>
                <a:cubicBezTo>
                  <a:pt x="845896" y="735598"/>
                  <a:pt x="829728" y="734951"/>
                  <a:pt x="815343" y="739061"/>
                </a:cubicBezTo>
                <a:cubicBezTo>
                  <a:pt x="727387" y="764192"/>
                  <a:pt x="854459" y="743423"/>
                  <a:pt x="662943" y="760832"/>
                </a:cubicBezTo>
                <a:cubicBezTo>
                  <a:pt x="535943" y="757204"/>
                  <a:pt x="408601" y="759946"/>
                  <a:pt x="281943" y="749947"/>
                </a:cubicBezTo>
                <a:cubicBezTo>
                  <a:pt x="268901" y="748917"/>
                  <a:pt x="261311" y="733329"/>
                  <a:pt x="249286" y="728175"/>
                </a:cubicBezTo>
                <a:cubicBezTo>
                  <a:pt x="235535" y="722281"/>
                  <a:pt x="220257" y="720918"/>
                  <a:pt x="205743" y="717289"/>
                </a:cubicBezTo>
                <a:cubicBezTo>
                  <a:pt x="142849" y="675361"/>
                  <a:pt x="199694" y="719304"/>
                  <a:pt x="151314" y="662861"/>
                </a:cubicBezTo>
                <a:cubicBezTo>
                  <a:pt x="87126" y="587976"/>
                  <a:pt x="125366" y="652227"/>
                  <a:pt x="64229" y="564889"/>
                </a:cubicBezTo>
                <a:cubicBezTo>
                  <a:pt x="40302" y="530708"/>
                  <a:pt x="27933" y="503184"/>
                  <a:pt x="9800" y="466918"/>
                </a:cubicBezTo>
                <a:cubicBezTo>
                  <a:pt x="22596" y="364556"/>
                  <a:pt x="0" y="400518"/>
                  <a:pt x="53343" y="347175"/>
                </a:cubicBezTo>
                <a:lnTo>
                  <a:pt x="64229" y="358061"/>
                </a:lnTo>
                <a:close/>
              </a:path>
            </a:pathLst>
          </a:custGeom>
          <a:solidFill>
            <a:srgbClr val="D99694">
              <a:alpha val="50195"/>
            </a:srgbClr>
          </a:solidFill>
          <a:ln w="12700">
            <a:solidFill>
              <a:srgbClr val="953735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19" name="Freeform 10"/>
          <p:cNvSpPr>
            <a:spLocks/>
          </p:cNvSpPr>
          <p:nvPr/>
        </p:nvSpPr>
        <p:spPr bwMode="auto">
          <a:xfrm>
            <a:off x="5257980" y="1942713"/>
            <a:ext cx="1446987" cy="1249291"/>
          </a:xfrm>
          <a:custGeom>
            <a:avLst/>
            <a:gdLst>
              <a:gd name="T0" fmla="*/ 2610 w 1340756"/>
              <a:gd name="T1" fmla="*/ 1408805 h 952198"/>
              <a:gd name="T2" fmla="*/ 18269 w 1340756"/>
              <a:gd name="T3" fmla="*/ 1351690 h 952198"/>
              <a:gd name="T4" fmla="*/ 582036 w 1340756"/>
              <a:gd name="T5" fmla="*/ 875744 h 952198"/>
              <a:gd name="T6" fmla="*/ 801279 w 1340756"/>
              <a:gd name="T7" fmla="*/ 704402 h 952198"/>
              <a:gd name="T8" fmla="*/ 1349386 w 1340756"/>
              <a:gd name="T9" fmla="*/ 285567 h 952198"/>
              <a:gd name="T10" fmla="*/ 1584290 w 1340756"/>
              <a:gd name="T11" fmla="*/ 114227 h 952198"/>
              <a:gd name="T12" fmla="*/ 1740891 w 1340756"/>
              <a:gd name="T13" fmla="*/ 0 h 952198"/>
              <a:gd name="T14" fmla="*/ 1834852 w 1340756"/>
              <a:gd name="T15" fmla="*/ 76152 h 952198"/>
              <a:gd name="T16" fmla="*/ 1881833 w 1340756"/>
              <a:gd name="T17" fmla="*/ 152302 h 952198"/>
              <a:gd name="T18" fmla="*/ 1913154 w 1340756"/>
              <a:gd name="T19" fmla="*/ 190379 h 952198"/>
              <a:gd name="T20" fmla="*/ 1928813 w 1340756"/>
              <a:gd name="T21" fmla="*/ 266531 h 952198"/>
              <a:gd name="T22" fmla="*/ 1913154 w 1340756"/>
              <a:gd name="T23" fmla="*/ 533061 h 952198"/>
              <a:gd name="T24" fmla="*/ 1866173 w 1340756"/>
              <a:gd name="T25" fmla="*/ 628250 h 952198"/>
              <a:gd name="T26" fmla="*/ 1819192 w 1340756"/>
              <a:gd name="T27" fmla="*/ 704402 h 952198"/>
              <a:gd name="T28" fmla="*/ 1693911 w 1340756"/>
              <a:gd name="T29" fmla="*/ 856705 h 952198"/>
              <a:gd name="T30" fmla="*/ 1552969 w 1340756"/>
              <a:gd name="T31" fmla="*/ 1028046 h 952198"/>
              <a:gd name="T32" fmla="*/ 1365047 w 1340756"/>
              <a:gd name="T33" fmla="*/ 1237463 h 952198"/>
              <a:gd name="T34" fmla="*/ 1302406 w 1340756"/>
              <a:gd name="T35" fmla="*/ 1256501 h 952198"/>
              <a:gd name="T36" fmla="*/ 1192784 w 1340756"/>
              <a:gd name="T37" fmla="*/ 1313615 h 952198"/>
              <a:gd name="T38" fmla="*/ 957881 w 1340756"/>
              <a:gd name="T39" fmla="*/ 1389766 h 952198"/>
              <a:gd name="T40" fmla="*/ 848260 w 1340756"/>
              <a:gd name="T41" fmla="*/ 1427841 h 952198"/>
              <a:gd name="T42" fmla="*/ 722978 w 1340756"/>
              <a:gd name="T43" fmla="*/ 1465918 h 952198"/>
              <a:gd name="T44" fmla="*/ 629017 w 1340756"/>
              <a:gd name="T45" fmla="*/ 1503993 h 952198"/>
              <a:gd name="T46" fmla="*/ 472415 w 1340756"/>
              <a:gd name="T47" fmla="*/ 1523032 h 952198"/>
              <a:gd name="T48" fmla="*/ 33929 w 1340756"/>
              <a:gd name="T49" fmla="*/ 1446880 h 952198"/>
              <a:gd name="T50" fmla="*/ 2610 w 1340756"/>
              <a:gd name="T51" fmla="*/ 1408805 h 952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40756" h="952198">
                <a:moveTo>
                  <a:pt x="1814" y="805543"/>
                </a:moveTo>
                <a:cubicBezTo>
                  <a:pt x="0" y="796472"/>
                  <a:pt x="4085" y="780466"/>
                  <a:pt x="12699" y="772885"/>
                </a:cubicBezTo>
                <a:cubicBezTo>
                  <a:pt x="358030" y="468992"/>
                  <a:pt x="154490" y="645029"/>
                  <a:pt x="404585" y="500743"/>
                </a:cubicBezTo>
                <a:cubicBezTo>
                  <a:pt x="456895" y="470564"/>
                  <a:pt x="505200" y="433842"/>
                  <a:pt x="556985" y="402771"/>
                </a:cubicBezTo>
                <a:cubicBezTo>
                  <a:pt x="997853" y="138250"/>
                  <a:pt x="433029" y="499922"/>
                  <a:pt x="937985" y="163285"/>
                </a:cubicBezTo>
                <a:cubicBezTo>
                  <a:pt x="968780" y="142755"/>
                  <a:pt x="1064656" y="83621"/>
                  <a:pt x="1101271" y="65314"/>
                </a:cubicBezTo>
                <a:cubicBezTo>
                  <a:pt x="1182812" y="24543"/>
                  <a:pt x="1147112" y="47262"/>
                  <a:pt x="1210128" y="0"/>
                </a:cubicBezTo>
                <a:cubicBezTo>
                  <a:pt x="1231899" y="14514"/>
                  <a:pt x="1255885" y="26159"/>
                  <a:pt x="1275442" y="43543"/>
                </a:cubicBezTo>
                <a:cubicBezTo>
                  <a:pt x="1289002" y="55596"/>
                  <a:pt x="1296484" y="73148"/>
                  <a:pt x="1308099" y="87085"/>
                </a:cubicBezTo>
                <a:cubicBezTo>
                  <a:pt x="1314670" y="94970"/>
                  <a:pt x="1322614" y="101600"/>
                  <a:pt x="1329871" y="108857"/>
                </a:cubicBezTo>
                <a:cubicBezTo>
                  <a:pt x="1333499" y="123371"/>
                  <a:pt x="1340756" y="137439"/>
                  <a:pt x="1340756" y="152400"/>
                </a:cubicBezTo>
                <a:cubicBezTo>
                  <a:pt x="1340756" y="203329"/>
                  <a:pt x="1340363" y="254963"/>
                  <a:pt x="1329871" y="304800"/>
                </a:cubicBezTo>
                <a:cubicBezTo>
                  <a:pt x="1325512" y="325504"/>
                  <a:pt x="1308950" y="341624"/>
                  <a:pt x="1297214" y="359228"/>
                </a:cubicBezTo>
                <a:cubicBezTo>
                  <a:pt x="1287150" y="374324"/>
                  <a:pt x="1276816" y="389397"/>
                  <a:pt x="1264556" y="402771"/>
                </a:cubicBezTo>
                <a:cubicBezTo>
                  <a:pt x="1236816" y="433033"/>
                  <a:pt x="1198592" y="454655"/>
                  <a:pt x="1177471" y="489857"/>
                </a:cubicBezTo>
                <a:cubicBezTo>
                  <a:pt x="1114589" y="594660"/>
                  <a:pt x="1183149" y="497997"/>
                  <a:pt x="1079499" y="587828"/>
                </a:cubicBezTo>
                <a:cubicBezTo>
                  <a:pt x="1076016" y="590847"/>
                  <a:pt x="990569" y="689701"/>
                  <a:pt x="948871" y="707571"/>
                </a:cubicBezTo>
                <a:cubicBezTo>
                  <a:pt x="935120" y="713464"/>
                  <a:pt x="919388" y="713344"/>
                  <a:pt x="905328" y="718457"/>
                </a:cubicBezTo>
                <a:cubicBezTo>
                  <a:pt x="879357" y="727901"/>
                  <a:pt x="855152" y="741820"/>
                  <a:pt x="829128" y="751114"/>
                </a:cubicBezTo>
                <a:cubicBezTo>
                  <a:pt x="779391" y="768877"/>
                  <a:pt x="715991" y="780329"/>
                  <a:pt x="665842" y="794657"/>
                </a:cubicBezTo>
                <a:lnTo>
                  <a:pt x="589642" y="816428"/>
                </a:lnTo>
                <a:cubicBezTo>
                  <a:pt x="560730" y="824138"/>
                  <a:pt x="531327" y="829980"/>
                  <a:pt x="502556" y="838200"/>
                </a:cubicBezTo>
                <a:cubicBezTo>
                  <a:pt x="480490" y="844505"/>
                  <a:pt x="459798" y="855742"/>
                  <a:pt x="437242" y="859971"/>
                </a:cubicBezTo>
                <a:cubicBezTo>
                  <a:pt x="401400" y="866691"/>
                  <a:pt x="364671" y="867228"/>
                  <a:pt x="328385" y="870857"/>
                </a:cubicBezTo>
                <a:cubicBezTo>
                  <a:pt x="203067" y="866215"/>
                  <a:pt x="44400" y="952198"/>
                  <a:pt x="23585" y="827314"/>
                </a:cubicBezTo>
                <a:cubicBezTo>
                  <a:pt x="21795" y="816576"/>
                  <a:pt x="3628" y="814614"/>
                  <a:pt x="1814" y="805543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20" name="Freeform 11"/>
          <p:cNvSpPr>
            <a:spLocks noChangeAspect="1"/>
          </p:cNvSpPr>
          <p:nvPr/>
        </p:nvSpPr>
        <p:spPr bwMode="auto">
          <a:xfrm>
            <a:off x="5372309" y="2391696"/>
            <a:ext cx="1988862" cy="1028968"/>
          </a:xfrm>
          <a:custGeom>
            <a:avLst/>
            <a:gdLst>
              <a:gd name="T0" fmla="*/ 173998 w 978629"/>
              <a:gd name="T1" fmla="*/ 642661 h 764192"/>
              <a:gd name="T2" fmla="*/ 1501030 w 978629"/>
              <a:gd name="T3" fmla="*/ 193284 h 764192"/>
              <a:gd name="T4" fmla="*/ 1677967 w 978629"/>
              <a:gd name="T5" fmla="*/ 115133 h 764192"/>
              <a:gd name="T6" fmla="*/ 1795926 w 978629"/>
              <a:gd name="T7" fmla="*/ 56518 h 764192"/>
              <a:gd name="T8" fmla="*/ 1913885 w 978629"/>
              <a:gd name="T9" fmla="*/ 17442 h 764192"/>
              <a:gd name="T10" fmla="*/ 2267758 w 978629"/>
              <a:gd name="T11" fmla="*/ 95595 h 764192"/>
              <a:gd name="T12" fmla="*/ 2415207 w 978629"/>
              <a:gd name="T13" fmla="*/ 115133 h 764192"/>
              <a:gd name="T14" fmla="*/ 2503676 w 978629"/>
              <a:gd name="T15" fmla="*/ 134670 h 764192"/>
              <a:gd name="T16" fmla="*/ 2533166 w 978629"/>
              <a:gd name="T17" fmla="*/ 779428 h 764192"/>
              <a:gd name="T18" fmla="*/ 2562654 w 978629"/>
              <a:gd name="T19" fmla="*/ 857580 h 764192"/>
              <a:gd name="T20" fmla="*/ 2621635 w 978629"/>
              <a:gd name="T21" fmla="*/ 955270 h 764192"/>
              <a:gd name="T22" fmla="*/ 2651125 w 978629"/>
              <a:gd name="T23" fmla="*/ 1013884 h 764192"/>
              <a:gd name="T24" fmla="*/ 2592144 w 978629"/>
              <a:gd name="T25" fmla="*/ 1111575 h 764192"/>
              <a:gd name="T26" fmla="*/ 2415207 w 978629"/>
              <a:gd name="T27" fmla="*/ 1248341 h 764192"/>
              <a:gd name="T28" fmla="*/ 2326739 w 978629"/>
              <a:gd name="T29" fmla="*/ 1306955 h 764192"/>
              <a:gd name="T30" fmla="*/ 2208780 w 978629"/>
              <a:gd name="T31" fmla="*/ 1326494 h 764192"/>
              <a:gd name="T32" fmla="*/ 1795926 w 978629"/>
              <a:gd name="T33" fmla="*/ 1365569 h 764192"/>
              <a:gd name="T34" fmla="*/ 763789 w 978629"/>
              <a:gd name="T35" fmla="*/ 1346033 h 764192"/>
              <a:gd name="T36" fmla="*/ 675321 w 978629"/>
              <a:gd name="T37" fmla="*/ 1306955 h 764192"/>
              <a:gd name="T38" fmla="*/ 557362 w 978629"/>
              <a:gd name="T39" fmla="*/ 1287417 h 764192"/>
              <a:gd name="T40" fmla="*/ 409913 w 978629"/>
              <a:gd name="T41" fmla="*/ 1189727 h 764192"/>
              <a:gd name="T42" fmla="*/ 173998 w 978629"/>
              <a:gd name="T43" fmla="*/ 1013884 h 764192"/>
              <a:gd name="T44" fmla="*/ 26548 w 978629"/>
              <a:gd name="T45" fmla="*/ 838042 h 764192"/>
              <a:gd name="T46" fmla="*/ 144507 w 978629"/>
              <a:gd name="T47" fmla="*/ 623123 h 764192"/>
              <a:gd name="T48" fmla="*/ 173998 w 978629"/>
              <a:gd name="T49" fmla="*/ 642661 h 764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78629" h="764192">
                <a:moveTo>
                  <a:pt x="64229" y="358061"/>
                </a:moveTo>
                <a:cubicBezTo>
                  <a:pt x="246740" y="297222"/>
                  <a:pt x="287018" y="285732"/>
                  <a:pt x="554086" y="107689"/>
                </a:cubicBezTo>
                <a:cubicBezTo>
                  <a:pt x="575857" y="93175"/>
                  <a:pt x="597964" y="79152"/>
                  <a:pt x="619400" y="64147"/>
                </a:cubicBezTo>
                <a:cubicBezTo>
                  <a:pt x="634263" y="53743"/>
                  <a:pt x="647558" y="41105"/>
                  <a:pt x="662943" y="31489"/>
                </a:cubicBezTo>
                <a:cubicBezTo>
                  <a:pt x="676704" y="22888"/>
                  <a:pt x="691972" y="16975"/>
                  <a:pt x="706486" y="9718"/>
                </a:cubicBezTo>
                <a:cubicBezTo>
                  <a:pt x="832588" y="34939"/>
                  <a:pt x="677330" y="0"/>
                  <a:pt x="837114" y="53261"/>
                </a:cubicBezTo>
                <a:cubicBezTo>
                  <a:pt x="854667" y="59112"/>
                  <a:pt x="873593" y="59660"/>
                  <a:pt x="891543" y="64147"/>
                </a:cubicBezTo>
                <a:cubicBezTo>
                  <a:pt x="902675" y="66930"/>
                  <a:pt x="913314" y="71404"/>
                  <a:pt x="924200" y="75032"/>
                </a:cubicBezTo>
                <a:cubicBezTo>
                  <a:pt x="927829" y="194775"/>
                  <a:pt x="928620" y="314638"/>
                  <a:pt x="935086" y="434261"/>
                </a:cubicBezTo>
                <a:cubicBezTo>
                  <a:pt x="935894" y="449200"/>
                  <a:pt x="941240" y="463611"/>
                  <a:pt x="945971" y="477804"/>
                </a:cubicBezTo>
                <a:cubicBezTo>
                  <a:pt x="952150" y="496342"/>
                  <a:pt x="960882" y="513936"/>
                  <a:pt x="967743" y="532232"/>
                </a:cubicBezTo>
                <a:cubicBezTo>
                  <a:pt x="971772" y="542976"/>
                  <a:pt x="975000" y="554003"/>
                  <a:pt x="978629" y="564889"/>
                </a:cubicBezTo>
                <a:cubicBezTo>
                  <a:pt x="971372" y="583032"/>
                  <a:pt x="967696" y="603059"/>
                  <a:pt x="956857" y="619318"/>
                </a:cubicBezTo>
                <a:cubicBezTo>
                  <a:pt x="938300" y="647153"/>
                  <a:pt x="913922" y="670652"/>
                  <a:pt x="891543" y="695518"/>
                </a:cubicBezTo>
                <a:cubicBezTo>
                  <a:pt x="881245" y="706961"/>
                  <a:pt x="872252" y="720537"/>
                  <a:pt x="858886" y="728175"/>
                </a:cubicBezTo>
                <a:cubicBezTo>
                  <a:pt x="845896" y="735598"/>
                  <a:pt x="829728" y="734951"/>
                  <a:pt x="815343" y="739061"/>
                </a:cubicBezTo>
                <a:cubicBezTo>
                  <a:pt x="727387" y="764192"/>
                  <a:pt x="854459" y="743423"/>
                  <a:pt x="662943" y="760832"/>
                </a:cubicBezTo>
                <a:cubicBezTo>
                  <a:pt x="535943" y="757204"/>
                  <a:pt x="408601" y="759946"/>
                  <a:pt x="281943" y="749947"/>
                </a:cubicBezTo>
                <a:cubicBezTo>
                  <a:pt x="268901" y="748917"/>
                  <a:pt x="261311" y="733329"/>
                  <a:pt x="249286" y="728175"/>
                </a:cubicBezTo>
                <a:cubicBezTo>
                  <a:pt x="235535" y="722281"/>
                  <a:pt x="220257" y="720918"/>
                  <a:pt x="205743" y="717289"/>
                </a:cubicBezTo>
                <a:cubicBezTo>
                  <a:pt x="142849" y="675361"/>
                  <a:pt x="199694" y="719304"/>
                  <a:pt x="151314" y="662861"/>
                </a:cubicBezTo>
                <a:cubicBezTo>
                  <a:pt x="87126" y="587976"/>
                  <a:pt x="125366" y="652227"/>
                  <a:pt x="64229" y="564889"/>
                </a:cubicBezTo>
                <a:cubicBezTo>
                  <a:pt x="40302" y="530708"/>
                  <a:pt x="27933" y="503184"/>
                  <a:pt x="9800" y="466918"/>
                </a:cubicBezTo>
                <a:cubicBezTo>
                  <a:pt x="22596" y="364556"/>
                  <a:pt x="0" y="400518"/>
                  <a:pt x="53343" y="347175"/>
                </a:cubicBezTo>
                <a:lnTo>
                  <a:pt x="64229" y="358061"/>
                </a:lnTo>
                <a:close/>
              </a:path>
            </a:pathLst>
          </a:custGeom>
          <a:solidFill>
            <a:srgbClr val="D99694">
              <a:alpha val="50195"/>
            </a:srgbClr>
          </a:solidFill>
          <a:ln w="12700">
            <a:solidFill>
              <a:srgbClr val="953735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cxnSp>
        <p:nvCxnSpPr>
          <p:cNvPr id="24" name="Line 12"/>
          <p:cNvCxnSpPr>
            <a:cxnSpLocks noChangeShapeType="1"/>
          </p:cNvCxnSpPr>
          <p:nvPr/>
        </p:nvCxnSpPr>
        <p:spPr bwMode="auto">
          <a:xfrm>
            <a:off x="2342569" y="2628692"/>
            <a:ext cx="457319" cy="342989"/>
          </a:xfrm>
          <a:prstGeom prst="line">
            <a:avLst/>
          </a:prstGeom>
          <a:noFill/>
          <a:ln w="38100" cap="rnd">
            <a:solidFill>
              <a:srgbClr val="F2F2F2"/>
            </a:solidFill>
            <a:round/>
            <a:headEnd type="oval" w="med" len="med"/>
            <a:tailEnd type="oval" w="med" len="med"/>
          </a:ln>
        </p:spPr>
      </p:cxnSp>
      <p:sp>
        <p:nvSpPr>
          <p:cNvPr id="26" name="Text Box 13"/>
          <p:cNvSpPr txBox="1"/>
          <p:nvPr/>
        </p:nvSpPr>
        <p:spPr>
          <a:xfrm>
            <a:off x="1485096" y="3429001"/>
            <a:ext cx="231441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FF0000"/>
                </a:solidFill>
              </a:rPr>
              <a:t>Centroid</a:t>
            </a:r>
            <a:r>
              <a:rPr lang="en-US" sz="1600" dirty="0">
                <a:solidFill>
                  <a:srgbClr val="FF0000"/>
                </a:solidFill>
              </a:rPr>
              <a:t> Distance</a:t>
            </a:r>
            <a:r>
              <a:rPr lang="en-US" sz="1600" dirty="0">
                <a:solidFill>
                  <a:srgbClr val="FFC000"/>
                </a:solidFill>
              </a:rPr>
              <a:t>: 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Provides</a:t>
            </a: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a quantitative sense of spatial</a:t>
            </a: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Displacement.</a:t>
            </a:r>
          </a:p>
          <a:p>
            <a:pPr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Small is good</a:t>
            </a:r>
          </a:p>
        </p:txBody>
      </p:sp>
      <p:sp>
        <p:nvSpPr>
          <p:cNvPr id="27" name="Text Box 14"/>
          <p:cNvSpPr txBox="1"/>
          <p:nvPr/>
        </p:nvSpPr>
        <p:spPr>
          <a:xfrm>
            <a:off x="1356801" y="1656890"/>
            <a:ext cx="9092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Forecast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Field</a:t>
            </a:r>
          </a:p>
        </p:txBody>
      </p:sp>
      <p:sp>
        <p:nvSpPr>
          <p:cNvPr id="28" name="Text Box 15"/>
          <p:cNvSpPr txBox="1"/>
          <p:nvPr/>
        </p:nvSpPr>
        <p:spPr>
          <a:xfrm>
            <a:off x="6938093" y="1599725"/>
            <a:ext cx="101765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Observed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Field</a:t>
            </a:r>
          </a:p>
        </p:txBody>
      </p:sp>
      <p:cxnSp>
        <p:nvCxnSpPr>
          <p:cNvPr id="30" name="Line 16"/>
          <p:cNvCxnSpPr>
            <a:cxnSpLocks noChangeShapeType="1"/>
            <a:stCxn id="19" idx="8"/>
            <a:endCxn id="19" idx="24"/>
          </p:cNvCxnSpPr>
          <p:nvPr/>
        </p:nvCxnSpPr>
        <p:spPr bwMode="auto">
          <a:xfrm flipH="1">
            <a:off x="5282988" y="2057043"/>
            <a:ext cx="1386249" cy="971803"/>
          </a:xfrm>
          <a:prstGeom prst="line">
            <a:avLst/>
          </a:prstGeom>
          <a:noFill/>
          <a:ln w="9525">
            <a:solidFill>
              <a:srgbClr val="39659B"/>
            </a:solidFill>
            <a:round/>
            <a:headEnd/>
            <a:tailEnd/>
          </a:ln>
        </p:spPr>
      </p:cxn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857824" y="1991542"/>
            <a:ext cx="2572420" cy="1314792"/>
            <a:chOff x="4953000" y="1513114"/>
            <a:chExt cx="3429000" cy="1752599"/>
          </a:xfrm>
        </p:grpSpPr>
        <p:cxnSp>
          <p:nvCxnSpPr>
            <p:cNvPr id="32" name="Line 24"/>
            <p:cNvCxnSpPr>
              <a:cxnSpLocks noChangeShapeType="1"/>
            </p:cNvCxnSpPr>
            <p:nvPr/>
          </p:nvCxnSpPr>
          <p:spPr bwMode="auto">
            <a:xfrm rot="10800000" flipV="1">
              <a:off x="5105400" y="1513114"/>
              <a:ext cx="2438400" cy="175259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5" name="Line 25"/>
            <p:cNvCxnSpPr>
              <a:cxnSpLocks noChangeShapeType="1"/>
            </p:cNvCxnSpPr>
            <p:nvPr/>
          </p:nvCxnSpPr>
          <p:spPr bwMode="auto">
            <a:xfrm rot="10800000" flipV="1">
              <a:off x="4953000" y="2503713"/>
              <a:ext cx="3429000" cy="609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41" name="Text Box 18"/>
          <p:cNvSpPr txBox="1"/>
          <p:nvPr/>
        </p:nvSpPr>
        <p:spPr>
          <a:xfrm>
            <a:off x="5363972" y="3543330"/>
            <a:ext cx="2713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</a:rPr>
              <a:t>Axis Angle:</a:t>
            </a:r>
            <a:r>
              <a:rPr lang="en-US" sz="1600" dirty="0">
                <a:solidFill>
                  <a:srgbClr val="FFC000"/>
                </a:solidFill>
              </a:rPr>
              <a:t> 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Provides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an objective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measure of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how well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the objects are aligned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1600" b="1" i="1" dirty="0" smtClean="0">
                <a:solidFill>
                  <a:srgbClr val="FF0000"/>
                </a:solidFill>
              </a:rPr>
              <a:t>Small </a:t>
            </a:r>
            <a:r>
              <a:rPr lang="en-US" sz="1600" b="1" i="1" dirty="0">
                <a:solidFill>
                  <a:srgbClr val="FF0000"/>
                </a:solidFill>
              </a:rPr>
              <a:t>is good</a:t>
            </a:r>
          </a:p>
        </p:txBody>
      </p:sp>
      <p:sp>
        <p:nvSpPr>
          <p:cNvPr id="42" name="Text Box 19"/>
          <p:cNvSpPr txBox="1"/>
          <p:nvPr/>
        </p:nvSpPr>
        <p:spPr>
          <a:xfrm>
            <a:off x="5029319" y="4700919"/>
            <a:ext cx="24115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</a:rPr>
              <a:t>Area Ratio</a:t>
            </a:r>
            <a:r>
              <a:rPr lang="en-US" sz="1600" dirty="0">
                <a:solidFill>
                  <a:srgbClr val="FFC000"/>
                </a:solidFill>
              </a:rPr>
              <a:t>: 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Provides an</a:t>
            </a: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objective measure  of whether</a:t>
            </a: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there is an over- or under-</a:t>
            </a:r>
          </a:p>
          <a:p>
            <a:pPr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prediction of areal extent.</a:t>
            </a:r>
          </a:p>
          <a:p>
            <a:pPr>
              <a:defRPr/>
            </a:pPr>
            <a:r>
              <a:rPr lang="en-US" sz="1600" b="1" i="1" dirty="0">
                <a:solidFill>
                  <a:srgbClr val="FF0000"/>
                </a:solidFill>
              </a:rPr>
              <a:t>Close to 1 is good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427931" y="4419601"/>
            <a:ext cx="2720513" cy="1234349"/>
            <a:chOff x="381000" y="4749459"/>
            <a:chExt cx="3625804" cy="1645371"/>
          </a:xfrm>
        </p:grpSpPr>
        <p:sp>
          <p:nvSpPr>
            <p:cNvPr id="44053" name="Text Box 21"/>
            <p:cNvSpPr txBox="1">
              <a:spLocks noChangeArrowheads="1"/>
            </p:cNvSpPr>
            <p:nvPr/>
          </p:nvSpPr>
          <p:spPr bwMode="auto">
            <a:xfrm>
              <a:off x="2901734" y="4749459"/>
              <a:ext cx="654004" cy="697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chemeClr val="bg1"/>
                  </a:solidFill>
                  <a:latin typeface="Perpetua"/>
                </a:rPr>
                <a:t>Obs</a:t>
              </a:r>
              <a:endParaRPr lang="en-US" sz="1400" dirty="0">
                <a:solidFill>
                  <a:schemeClr val="bg1"/>
                </a:solidFill>
                <a:latin typeface="Perpetua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Perpetua"/>
                </a:rPr>
                <a:t>Area</a:t>
              </a:r>
            </a:p>
          </p:txBody>
        </p:sp>
        <p:sp>
          <p:nvSpPr>
            <p:cNvPr id="44054" name="Text Box 22"/>
            <p:cNvSpPr txBox="1">
              <a:spLocks noChangeArrowheads="1"/>
            </p:cNvSpPr>
            <p:nvPr/>
          </p:nvSpPr>
          <p:spPr bwMode="auto">
            <a:xfrm>
              <a:off x="3352800" y="5648978"/>
              <a:ext cx="654004" cy="697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chemeClr val="bg1"/>
                  </a:solidFill>
                  <a:latin typeface="Perpetua"/>
                </a:rPr>
                <a:t>Fcst</a:t>
              </a:r>
              <a:endParaRPr lang="en-US" sz="1400" dirty="0">
                <a:solidFill>
                  <a:schemeClr val="bg1"/>
                </a:solidFill>
                <a:latin typeface="Perpetua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Perpetua"/>
                </a:rPr>
                <a:t>Area</a:t>
              </a:r>
            </a:p>
          </p:txBody>
        </p:sp>
        <p:sp>
          <p:nvSpPr>
            <p:cNvPr id="44055" name="Text Box 23"/>
            <p:cNvSpPr txBox="1">
              <a:spLocks noChangeArrowheads="1"/>
            </p:cNvSpPr>
            <p:nvPr/>
          </p:nvSpPr>
          <p:spPr bwMode="auto">
            <a:xfrm>
              <a:off x="381000" y="5410200"/>
              <a:ext cx="1538484" cy="984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0000"/>
                  </a:solidFill>
                </a:rPr>
                <a:t>Area Ratio</a:t>
              </a:r>
              <a:r>
                <a:rPr lang="en-US" sz="1400" b="1" dirty="0">
                  <a:solidFill>
                    <a:srgbClr val="FFC000"/>
                  </a:solidFill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</a:rPr>
                <a:t>=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u="sng" dirty="0" err="1">
                  <a:solidFill>
                    <a:schemeClr val="bg1"/>
                  </a:solidFill>
                </a:rPr>
                <a:t>Fcst</a:t>
              </a:r>
              <a:r>
                <a:rPr lang="en-US" sz="1400" b="1" u="sng" dirty="0">
                  <a:solidFill>
                    <a:schemeClr val="bg1"/>
                  </a:solidFill>
                </a:rPr>
                <a:t> Area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chemeClr val="bg1"/>
                  </a:solidFill>
                </a:rPr>
                <a:t>Obs</a:t>
              </a:r>
              <a:r>
                <a:rPr lang="en-US" sz="1400" b="1" dirty="0">
                  <a:solidFill>
                    <a:schemeClr val="bg1"/>
                  </a:solidFill>
                </a:rPr>
                <a:t> Area</a:t>
              </a:r>
            </a:p>
          </p:txBody>
        </p:sp>
      </p:grpSp>
      <p:sp>
        <p:nvSpPr>
          <p:cNvPr id="31" name="Oval 6"/>
          <p:cNvSpPr/>
          <p:nvPr/>
        </p:nvSpPr>
        <p:spPr>
          <a:xfrm>
            <a:off x="1517255" y="1048797"/>
            <a:ext cx="571649" cy="571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561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/>
          <p:nvPr/>
        </p:nvSpPr>
        <p:spPr>
          <a:xfrm>
            <a:off x="609601" y="381000"/>
            <a:ext cx="8001000" cy="6095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1542262" y="1951051"/>
            <a:ext cx="1446987" cy="1249291"/>
          </a:xfrm>
          <a:custGeom>
            <a:avLst/>
            <a:gdLst>
              <a:gd name="T0" fmla="*/ 2610 w 1340756"/>
              <a:gd name="T1" fmla="*/ 1408804 h 952198"/>
              <a:gd name="T2" fmla="*/ 18269 w 1340756"/>
              <a:gd name="T3" fmla="*/ 1351689 h 952198"/>
              <a:gd name="T4" fmla="*/ 582036 w 1340756"/>
              <a:gd name="T5" fmla="*/ 875743 h 952198"/>
              <a:gd name="T6" fmla="*/ 801279 w 1340756"/>
              <a:gd name="T7" fmla="*/ 704401 h 952198"/>
              <a:gd name="T8" fmla="*/ 1349386 w 1340756"/>
              <a:gd name="T9" fmla="*/ 285567 h 952198"/>
              <a:gd name="T10" fmla="*/ 1584290 w 1340756"/>
              <a:gd name="T11" fmla="*/ 114227 h 952198"/>
              <a:gd name="T12" fmla="*/ 1740891 w 1340756"/>
              <a:gd name="T13" fmla="*/ 0 h 952198"/>
              <a:gd name="T14" fmla="*/ 1834852 w 1340756"/>
              <a:gd name="T15" fmla="*/ 76152 h 952198"/>
              <a:gd name="T16" fmla="*/ 1881833 w 1340756"/>
              <a:gd name="T17" fmla="*/ 152302 h 952198"/>
              <a:gd name="T18" fmla="*/ 1913154 w 1340756"/>
              <a:gd name="T19" fmla="*/ 190379 h 952198"/>
              <a:gd name="T20" fmla="*/ 1928813 w 1340756"/>
              <a:gd name="T21" fmla="*/ 266530 h 952198"/>
              <a:gd name="T22" fmla="*/ 1913154 w 1340756"/>
              <a:gd name="T23" fmla="*/ 533061 h 952198"/>
              <a:gd name="T24" fmla="*/ 1866173 w 1340756"/>
              <a:gd name="T25" fmla="*/ 628249 h 952198"/>
              <a:gd name="T26" fmla="*/ 1819192 w 1340756"/>
              <a:gd name="T27" fmla="*/ 704401 h 952198"/>
              <a:gd name="T28" fmla="*/ 1693911 w 1340756"/>
              <a:gd name="T29" fmla="*/ 856705 h 952198"/>
              <a:gd name="T30" fmla="*/ 1552969 w 1340756"/>
              <a:gd name="T31" fmla="*/ 1028045 h 952198"/>
              <a:gd name="T32" fmla="*/ 1365047 w 1340756"/>
              <a:gd name="T33" fmla="*/ 1237462 h 952198"/>
              <a:gd name="T34" fmla="*/ 1302406 w 1340756"/>
              <a:gd name="T35" fmla="*/ 1256500 h 952198"/>
              <a:gd name="T36" fmla="*/ 1192784 w 1340756"/>
              <a:gd name="T37" fmla="*/ 1313614 h 952198"/>
              <a:gd name="T38" fmla="*/ 957881 w 1340756"/>
              <a:gd name="T39" fmla="*/ 1389766 h 952198"/>
              <a:gd name="T40" fmla="*/ 848260 w 1340756"/>
              <a:gd name="T41" fmla="*/ 1427841 h 952198"/>
              <a:gd name="T42" fmla="*/ 722978 w 1340756"/>
              <a:gd name="T43" fmla="*/ 1465917 h 952198"/>
              <a:gd name="T44" fmla="*/ 629017 w 1340756"/>
              <a:gd name="T45" fmla="*/ 1503992 h 952198"/>
              <a:gd name="T46" fmla="*/ 472415 w 1340756"/>
              <a:gd name="T47" fmla="*/ 1523031 h 952198"/>
              <a:gd name="T48" fmla="*/ 33929 w 1340756"/>
              <a:gd name="T49" fmla="*/ 1446879 h 952198"/>
              <a:gd name="T50" fmla="*/ 2610 w 1340756"/>
              <a:gd name="T51" fmla="*/ 1408804 h 952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40756" h="952198">
                <a:moveTo>
                  <a:pt x="1814" y="805543"/>
                </a:moveTo>
                <a:cubicBezTo>
                  <a:pt x="0" y="796472"/>
                  <a:pt x="4085" y="780466"/>
                  <a:pt x="12699" y="772885"/>
                </a:cubicBezTo>
                <a:cubicBezTo>
                  <a:pt x="358030" y="468992"/>
                  <a:pt x="154490" y="645029"/>
                  <a:pt x="404585" y="500743"/>
                </a:cubicBezTo>
                <a:cubicBezTo>
                  <a:pt x="456895" y="470564"/>
                  <a:pt x="505200" y="433842"/>
                  <a:pt x="556985" y="402771"/>
                </a:cubicBezTo>
                <a:cubicBezTo>
                  <a:pt x="997853" y="138250"/>
                  <a:pt x="433029" y="499922"/>
                  <a:pt x="937985" y="163285"/>
                </a:cubicBezTo>
                <a:cubicBezTo>
                  <a:pt x="968780" y="142755"/>
                  <a:pt x="1064656" y="83621"/>
                  <a:pt x="1101271" y="65314"/>
                </a:cubicBezTo>
                <a:cubicBezTo>
                  <a:pt x="1182812" y="24543"/>
                  <a:pt x="1147112" y="47262"/>
                  <a:pt x="1210128" y="0"/>
                </a:cubicBezTo>
                <a:cubicBezTo>
                  <a:pt x="1231899" y="14514"/>
                  <a:pt x="1255885" y="26159"/>
                  <a:pt x="1275442" y="43543"/>
                </a:cubicBezTo>
                <a:cubicBezTo>
                  <a:pt x="1289002" y="55596"/>
                  <a:pt x="1296484" y="73148"/>
                  <a:pt x="1308099" y="87085"/>
                </a:cubicBezTo>
                <a:cubicBezTo>
                  <a:pt x="1314670" y="94970"/>
                  <a:pt x="1322614" y="101600"/>
                  <a:pt x="1329871" y="108857"/>
                </a:cubicBezTo>
                <a:cubicBezTo>
                  <a:pt x="1333499" y="123371"/>
                  <a:pt x="1340756" y="137439"/>
                  <a:pt x="1340756" y="152400"/>
                </a:cubicBezTo>
                <a:cubicBezTo>
                  <a:pt x="1340756" y="203329"/>
                  <a:pt x="1340363" y="254963"/>
                  <a:pt x="1329871" y="304800"/>
                </a:cubicBezTo>
                <a:cubicBezTo>
                  <a:pt x="1325512" y="325504"/>
                  <a:pt x="1308950" y="341624"/>
                  <a:pt x="1297214" y="359228"/>
                </a:cubicBezTo>
                <a:cubicBezTo>
                  <a:pt x="1287150" y="374324"/>
                  <a:pt x="1276816" y="389397"/>
                  <a:pt x="1264556" y="402771"/>
                </a:cubicBezTo>
                <a:cubicBezTo>
                  <a:pt x="1236816" y="433033"/>
                  <a:pt x="1198592" y="454655"/>
                  <a:pt x="1177471" y="489857"/>
                </a:cubicBezTo>
                <a:cubicBezTo>
                  <a:pt x="1114589" y="594660"/>
                  <a:pt x="1183149" y="497997"/>
                  <a:pt x="1079499" y="587828"/>
                </a:cubicBezTo>
                <a:cubicBezTo>
                  <a:pt x="1076016" y="590847"/>
                  <a:pt x="990569" y="689701"/>
                  <a:pt x="948871" y="707571"/>
                </a:cubicBezTo>
                <a:cubicBezTo>
                  <a:pt x="935120" y="713464"/>
                  <a:pt x="919388" y="713344"/>
                  <a:pt x="905328" y="718457"/>
                </a:cubicBezTo>
                <a:cubicBezTo>
                  <a:pt x="879357" y="727901"/>
                  <a:pt x="855152" y="741820"/>
                  <a:pt x="829128" y="751114"/>
                </a:cubicBezTo>
                <a:cubicBezTo>
                  <a:pt x="779391" y="768877"/>
                  <a:pt x="715991" y="780329"/>
                  <a:pt x="665842" y="794657"/>
                </a:cubicBezTo>
                <a:lnTo>
                  <a:pt x="589642" y="816428"/>
                </a:lnTo>
                <a:cubicBezTo>
                  <a:pt x="560730" y="824138"/>
                  <a:pt x="531327" y="829980"/>
                  <a:pt x="502556" y="838200"/>
                </a:cubicBezTo>
                <a:cubicBezTo>
                  <a:pt x="480490" y="844505"/>
                  <a:pt x="459798" y="855742"/>
                  <a:pt x="437242" y="859971"/>
                </a:cubicBezTo>
                <a:cubicBezTo>
                  <a:pt x="401400" y="866691"/>
                  <a:pt x="364671" y="867228"/>
                  <a:pt x="328385" y="870857"/>
                </a:cubicBezTo>
                <a:cubicBezTo>
                  <a:pt x="203067" y="866215"/>
                  <a:pt x="44400" y="952198"/>
                  <a:pt x="23585" y="827314"/>
                </a:cubicBezTo>
                <a:cubicBezTo>
                  <a:pt x="21795" y="816576"/>
                  <a:pt x="3628" y="814614"/>
                  <a:pt x="1814" y="805543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8" name="Freeform 4"/>
          <p:cNvSpPr>
            <a:spLocks noChangeAspect="1"/>
          </p:cNvSpPr>
          <p:nvPr/>
        </p:nvSpPr>
        <p:spPr bwMode="auto">
          <a:xfrm>
            <a:off x="1656592" y="2400032"/>
            <a:ext cx="1988862" cy="1028968"/>
          </a:xfrm>
          <a:custGeom>
            <a:avLst/>
            <a:gdLst>
              <a:gd name="T0" fmla="*/ 173998 w 978629"/>
              <a:gd name="T1" fmla="*/ 642661 h 764192"/>
              <a:gd name="T2" fmla="*/ 1501030 w 978629"/>
              <a:gd name="T3" fmla="*/ 193284 h 764192"/>
              <a:gd name="T4" fmla="*/ 1677967 w 978629"/>
              <a:gd name="T5" fmla="*/ 115133 h 764192"/>
              <a:gd name="T6" fmla="*/ 1795926 w 978629"/>
              <a:gd name="T7" fmla="*/ 56518 h 764192"/>
              <a:gd name="T8" fmla="*/ 1913885 w 978629"/>
              <a:gd name="T9" fmla="*/ 17442 h 764192"/>
              <a:gd name="T10" fmla="*/ 2267758 w 978629"/>
              <a:gd name="T11" fmla="*/ 95595 h 764192"/>
              <a:gd name="T12" fmla="*/ 2415207 w 978629"/>
              <a:gd name="T13" fmla="*/ 115133 h 764192"/>
              <a:gd name="T14" fmla="*/ 2503676 w 978629"/>
              <a:gd name="T15" fmla="*/ 134670 h 764192"/>
              <a:gd name="T16" fmla="*/ 2533166 w 978629"/>
              <a:gd name="T17" fmla="*/ 779428 h 764192"/>
              <a:gd name="T18" fmla="*/ 2562654 w 978629"/>
              <a:gd name="T19" fmla="*/ 857580 h 764192"/>
              <a:gd name="T20" fmla="*/ 2621635 w 978629"/>
              <a:gd name="T21" fmla="*/ 955270 h 764192"/>
              <a:gd name="T22" fmla="*/ 2651125 w 978629"/>
              <a:gd name="T23" fmla="*/ 1013884 h 764192"/>
              <a:gd name="T24" fmla="*/ 2592144 w 978629"/>
              <a:gd name="T25" fmla="*/ 1111575 h 764192"/>
              <a:gd name="T26" fmla="*/ 2415207 w 978629"/>
              <a:gd name="T27" fmla="*/ 1248341 h 764192"/>
              <a:gd name="T28" fmla="*/ 2326739 w 978629"/>
              <a:gd name="T29" fmla="*/ 1306955 h 764192"/>
              <a:gd name="T30" fmla="*/ 2208780 w 978629"/>
              <a:gd name="T31" fmla="*/ 1326494 h 764192"/>
              <a:gd name="T32" fmla="*/ 1795926 w 978629"/>
              <a:gd name="T33" fmla="*/ 1365569 h 764192"/>
              <a:gd name="T34" fmla="*/ 763789 w 978629"/>
              <a:gd name="T35" fmla="*/ 1346033 h 764192"/>
              <a:gd name="T36" fmla="*/ 675321 w 978629"/>
              <a:gd name="T37" fmla="*/ 1306955 h 764192"/>
              <a:gd name="T38" fmla="*/ 557362 w 978629"/>
              <a:gd name="T39" fmla="*/ 1287417 h 764192"/>
              <a:gd name="T40" fmla="*/ 409913 w 978629"/>
              <a:gd name="T41" fmla="*/ 1189727 h 764192"/>
              <a:gd name="T42" fmla="*/ 173998 w 978629"/>
              <a:gd name="T43" fmla="*/ 1013884 h 764192"/>
              <a:gd name="T44" fmla="*/ 26548 w 978629"/>
              <a:gd name="T45" fmla="*/ 838042 h 764192"/>
              <a:gd name="T46" fmla="*/ 144507 w 978629"/>
              <a:gd name="T47" fmla="*/ 623123 h 764192"/>
              <a:gd name="T48" fmla="*/ 173998 w 978629"/>
              <a:gd name="T49" fmla="*/ 642661 h 764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78629" h="764192">
                <a:moveTo>
                  <a:pt x="64229" y="358061"/>
                </a:moveTo>
                <a:cubicBezTo>
                  <a:pt x="246740" y="297222"/>
                  <a:pt x="287018" y="285732"/>
                  <a:pt x="554086" y="107689"/>
                </a:cubicBezTo>
                <a:cubicBezTo>
                  <a:pt x="575857" y="93175"/>
                  <a:pt x="597964" y="79152"/>
                  <a:pt x="619400" y="64147"/>
                </a:cubicBezTo>
                <a:cubicBezTo>
                  <a:pt x="634263" y="53743"/>
                  <a:pt x="647558" y="41105"/>
                  <a:pt x="662943" y="31489"/>
                </a:cubicBezTo>
                <a:cubicBezTo>
                  <a:pt x="676704" y="22888"/>
                  <a:pt x="691972" y="16975"/>
                  <a:pt x="706486" y="9718"/>
                </a:cubicBezTo>
                <a:cubicBezTo>
                  <a:pt x="832588" y="34939"/>
                  <a:pt x="677330" y="0"/>
                  <a:pt x="837114" y="53261"/>
                </a:cubicBezTo>
                <a:cubicBezTo>
                  <a:pt x="854667" y="59112"/>
                  <a:pt x="873593" y="59660"/>
                  <a:pt x="891543" y="64147"/>
                </a:cubicBezTo>
                <a:cubicBezTo>
                  <a:pt x="902675" y="66930"/>
                  <a:pt x="913314" y="71404"/>
                  <a:pt x="924200" y="75032"/>
                </a:cubicBezTo>
                <a:cubicBezTo>
                  <a:pt x="927829" y="194775"/>
                  <a:pt x="928620" y="314638"/>
                  <a:pt x="935086" y="434261"/>
                </a:cubicBezTo>
                <a:cubicBezTo>
                  <a:pt x="935894" y="449200"/>
                  <a:pt x="941240" y="463611"/>
                  <a:pt x="945971" y="477804"/>
                </a:cubicBezTo>
                <a:cubicBezTo>
                  <a:pt x="952150" y="496342"/>
                  <a:pt x="960882" y="513936"/>
                  <a:pt x="967743" y="532232"/>
                </a:cubicBezTo>
                <a:cubicBezTo>
                  <a:pt x="971772" y="542976"/>
                  <a:pt x="975000" y="554003"/>
                  <a:pt x="978629" y="564889"/>
                </a:cubicBezTo>
                <a:cubicBezTo>
                  <a:pt x="971372" y="583032"/>
                  <a:pt x="967696" y="603059"/>
                  <a:pt x="956857" y="619318"/>
                </a:cubicBezTo>
                <a:cubicBezTo>
                  <a:pt x="938300" y="647153"/>
                  <a:pt x="913922" y="670652"/>
                  <a:pt x="891543" y="695518"/>
                </a:cubicBezTo>
                <a:cubicBezTo>
                  <a:pt x="881245" y="706961"/>
                  <a:pt x="872252" y="720537"/>
                  <a:pt x="858886" y="728175"/>
                </a:cubicBezTo>
                <a:cubicBezTo>
                  <a:pt x="845896" y="735598"/>
                  <a:pt x="829728" y="734951"/>
                  <a:pt x="815343" y="739061"/>
                </a:cubicBezTo>
                <a:cubicBezTo>
                  <a:pt x="727387" y="764192"/>
                  <a:pt x="854459" y="743423"/>
                  <a:pt x="662943" y="760832"/>
                </a:cubicBezTo>
                <a:cubicBezTo>
                  <a:pt x="535943" y="757204"/>
                  <a:pt x="408601" y="759946"/>
                  <a:pt x="281943" y="749947"/>
                </a:cubicBezTo>
                <a:cubicBezTo>
                  <a:pt x="268901" y="748917"/>
                  <a:pt x="261311" y="733329"/>
                  <a:pt x="249286" y="728175"/>
                </a:cubicBezTo>
                <a:cubicBezTo>
                  <a:pt x="235535" y="722281"/>
                  <a:pt x="220257" y="720918"/>
                  <a:pt x="205743" y="717289"/>
                </a:cubicBezTo>
                <a:cubicBezTo>
                  <a:pt x="142849" y="675361"/>
                  <a:pt x="199694" y="719304"/>
                  <a:pt x="151314" y="662861"/>
                </a:cubicBezTo>
                <a:cubicBezTo>
                  <a:pt x="87126" y="587976"/>
                  <a:pt x="125366" y="652227"/>
                  <a:pt x="64229" y="564889"/>
                </a:cubicBezTo>
                <a:cubicBezTo>
                  <a:pt x="40302" y="530708"/>
                  <a:pt x="27933" y="503184"/>
                  <a:pt x="9800" y="466918"/>
                </a:cubicBezTo>
                <a:cubicBezTo>
                  <a:pt x="22596" y="364556"/>
                  <a:pt x="0" y="400518"/>
                  <a:pt x="53343" y="347175"/>
                </a:cubicBezTo>
                <a:lnTo>
                  <a:pt x="64229" y="358061"/>
                </a:lnTo>
                <a:close/>
              </a:path>
            </a:pathLst>
          </a:custGeom>
          <a:solidFill>
            <a:srgbClr val="D99694">
              <a:alpha val="50195"/>
            </a:srgbClr>
          </a:solidFill>
          <a:ln w="12700">
            <a:solidFill>
              <a:srgbClr val="953735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9" name="Oval 5"/>
          <p:cNvSpPr/>
          <p:nvPr/>
        </p:nvSpPr>
        <p:spPr>
          <a:xfrm>
            <a:off x="1485096" y="1093577"/>
            <a:ext cx="571649" cy="571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0" name="Oval 6"/>
          <p:cNvSpPr/>
          <p:nvPr/>
        </p:nvSpPr>
        <p:spPr>
          <a:xfrm>
            <a:off x="7145666" y="1052907"/>
            <a:ext cx="571649" cy="571649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7" name="Freeform 7"/>
          <p:cNvSpPr>
            <a:spLocks/>
          </p:cNvSpPr>
          <p:nvPr/>
        </p:nvSpPr>
        <p:spPr bwMode="auto">
          <a:xfrm>
            <a:off x="1542262" y="4286473"/>
            <a:ext cx="1445795" cy="1249291"/>
          </a:xfrm>
          <a:custGeom>
            <a:avLst/>
            <a:gdLst>
              <a:gd name="T0" fmla="*/ 2607 w 1340756"/>
              <a:gd name="T1" fmla="*/ 1408804 h 952198"/>
              <a:gd name="T2" fmla="*/ 18254 w 1340756"/>
              <a:gd name="T3" fmla="*/ 1351689 h 952198"/>
              <a:gd name="T4" fmla="*/ 581557 w 1340756"/>
              <a:gd name="T5" fmla="*/ 875743 h 952198"/>
              <a:gd name="T6" fmla="*/ 800620 w 1340756"/>
              <a:gd name="T7" fmla="*/ 704401 h 952198"/>
              <a:gd name="T8" fmla="*/ 1348275 w 1340756"/>
              <a:gd name="T9" fmla="*/ 285567 h 952198"/>
              <a:gd name="T10" fmla="*/ 1582985 w 1340756"/>
              <a:gd name="T11" fmla="*/ 114227 h 952198"/>
              <a:gd name="T12" fmla="*/ 1739458 w 1340756"/>
              <a:gd name="T13" fmla="*/ 0 h 952198"/>
              <a:gd name="T14" fmla="*/ 1833342 w 1340756"/>
              <a:gd name="T15" fmla="*/ 76152 h 952198"/>
              <a:gd name="T16" fmla="*/ 1880283 w 1340756"/>
              <a:gd name="T17" fmla="*/ 152302 h 952198"/>
              <a:gd name="T18" fmla="*/ 1911579 w 1340756"/>
              <a:gd name="T19" fmla="*/ 190379 h 952198"/>
              <a:gd name="T20" fmla="*/ 1927225 w 1340756"/>
              <a:gd name="T21" fmla="*/ 266530 h 952198"/>
              <a:gd name="T22" fmla="*/ 1911579 w 1340756"/>
              <a:gd name="T23" fmla="*/ 533061 h 952198"/>
              <a:gd name="T24" fmla="*/ 1864637 w 1340756"/>
              <a:gd name="T25" fmla="*/ 628249 h 952198"/>
              <a:gd name="T26" fmla="*/ 1817694 w 1340756"/>
              <a:gd name="T27" fmla="*/ 704401 h 952198"/>
              <a:gd name="T28" fmla="*/ 1692517 w 1340756"/>
              <a:gd name="T29" fmla="*/ 856705 h 952198"/>
              <a:gd name="T30" fmla="*/ 1551690 w 1340756"/>
              <a:gd name="T31" fmla="*/ 1028045 h 952198"/>
              <a:gd name="T32" fmla="*/ 1363923 w 1340756"/>
              <a:gd name="T33" fmla="*/ 1237462 h 952198"/>
              <a:gd name="T34" fmla="*/ 1301333 w 1340756"/>
              <a:gd name="T35" fmla="*/ 1256500 h 952198"/>
              <a:gd name="T36" fmla="*/ 1191802 w 1340756"/>
              <a:gd name="T37" fmla="*/ 1313614 h 952198"/>
              <a:gd name="T38" fmla="*/ 957092 w 1340756"/>
              <a:gd name="T39" fmla="*/ 1389766 h 952198"/>
              <a:gd name="T40" fmla="*/ 847561 w 1340756"/>
              <a:gd name="T41" fmla="*/ 1427841 h 952198"/>
              <a:gd name="T42" fmla="*/ 722382 w 1340756"/>
              <a:gd name="T43" fmla="*/ 1465917 h 952198"/>
              <a:gd name="T44" fmla="*/ 628499 w 1340756"/>
              <a:gd name="T45" fmla="*/ 1503992 h 952198"/>
              <a:gd name="T46" fmla="*/ 472026 w 1340756"/>
              <a:gd name="T47" fmla="*/ 1523031 h 952198"/>
              <a:gd name="T48" fmla="*/ 33901 w 1340756"/>
              <a:gd name="T49" fmla="*/ 1446879 h 952198"/>
              <a:gd name="T50" fmla="*/ 2607 w 1340756"/>
              <a:gd name="T51" fmla="*/ 1408804 h 952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40756" h="952198">
                <a:moveTo>
                  <a:pt x="1814" y="805543"/>
                </a:moveTo>
                <a:cubicBezTo>
                  <a:pt x="0" y="796472"/>
                  <a:pt x="4085" y="780466"/>
                  <a:pt x="12699" y="772885"/>
                </a:cubicBezTo>
                <a:cubicBezTo>
                  <a:pt x="358030" y="468992"/>
                  <a:pt x="154490" y="645029"/>
                  <a:pt x="404585" y="500743"/>
                </a:cubicBezTo>
                <a:cubicBezTo>
                  <a:pt x="456895" y="470564"/>
                  <a:pt x="505200" y="433842"/>
                  <a:pt x="556985" y="402771"/>
                </a:cubicBezTo>
                <a:cubicBezTo>
                  <a:pt x="997853" y="138250"/>
                  <a:pt x="433029" y="499922"/>
                  <a:pt x="937985" y="163285"/>
                </a:cubicBezTo>
                <a:cubicBezTo>
                  <a:pt x="968780" y="142755"/>
                  <a:pt x="1064656" y="83621"/>
                  <a:pt x="1101271" y="65314"/>
                </a:cubicBezTo>
                <a:cubicBezTo>
                  <a:pt x="1182812" y="24543"/>
                  <a:pt x="1147112" y="47262"/>
                  <a:pt x="1210128" y="0"/>
                </a:cubicBezTo>
                <a:cubicBezTo>
                  <a:pt x="1231899" y="14514"/>
                  <a:pt x="1255885" y="26159"/>
                  <a:pt x="1275442" y="43543"/>
                </a:cubicBezTo>
                <a:cubicBezTo>
                  <a:pt x="1289002" y="55596"/>
                  <a:pt x="1296484" y="73148"/>
                  <a:pt x="1308099" y="87085"/>
                </a:cubicBezTo>
                <a:cubicBezTo>
                  <a:pt x="1314670" y="94970"/>
                  <a:pt x="1322614" y="101600"/>
                  <a:pt x="1329871" y="108857"/>
                </a:cubicBezTo>
                <a:cubicBezTo>
                  <a:pt x="1333499" y="123371"/>
                  <a:pt x="1340756" y="137439"/>
                  <a:pt x="1340756" y="152400"/>
                </a:cubicBezTo>
                <a:cubicBezTo>
                  <a:pt x="1340756" y="203329"/>
                  <a:pt x="1340363" y="254963"/>
                  <a:pt x="1329871" y="304800"/>
                </a:cubicBezTo>
                <a:cubicBezTo>
                  <a:pt x="1325512" y="325504"/>
                  <a:pt x="1308950" y="341624"/>
                  <a:pt x="1297214" y="359228"/>
                </a:cubicBezTo>
                <a:cubicBezTo>
                  <a:pt x="1287150" y="374324"/>
                  <a:pt x="1276816" y="389397"/>
                  <a:pt x="1264556" y="402771"/>
                </a:cubicBezTo>
                <a:cubicBezTo>
                  <a:pt x="1236816" y="433033"/>
                  <a:pt x="1198592" y="454655"/>
                  <a:pt x="1177471" y="489857"/>
                </a:cubicBezTo>
                <a:cubicBezTo>
                  <a:pt x="1114589" y="594660"/>
                  <a:pt x="1183149" y="497997"/>
                  <a:pt x="1079499" y="587828"/>
                </a:cubicBezTo>
                <a:cubicBezTo>
                  <a:pt x="1076016" y="590847"/>
                  <a:pt x="990569" y="689701"/>
                  <a:pt x="948871" y="707571"/>
                </a:cubicBezTo>
                <a:cubicBezTo>
                  <a:pt x="935120" y="713464"/>
                  <a:pt x="919388" y="713344"/>
                  <a:pt x="905328" y="718457"/>
                </a:cubicBezTo>
                <a:cubicBezTo>
                  <a:pt x="879357" y="727901"/>
                  <a:pt x="855152" y="741820"/>
                  <a:pt x="829128" y="751114"/>
                </a:cubicBezTo>
                <a:cubicBezTo>
                  <a:pt x="779391" y="768877"/>
                  <a:pt x="715991" y="780329"/>
                  <a:pt x="665842" y="794657"/>
                </a:cubicBezTo>
                <a:lnTo>
                  <a:pt x="589642" y="816428"/>
                </a:lnTo>
                <a:cubicBezTo>
                  <a:pt x="560730" y="824138"/>
                  <a:pt x="531327" y="829980"/>
                  <a:pt x="502556" y="838200"/>
                </a:cubicBezTo>
                <a:cubicBezTo>
                  <a:pt x="480490" y="844505"/>
                  <a:pt x="459798" y="855742"/>
                  <a:pt x="437242" y="859971"/>
                </a:cubicBezTo>
                <a:cubicBezTo>
                  <a:pt x="401400" y="866691"/>
                  <a:pt x="364671" y="867228"/>
                  <a:pt x="328385" y="870857"/>
                </a:cubicBezTo>
                <a:cubicBezTo>
                  <a:pt x="203067" y="866215"/>
                  <a:pt x="44400" y="952198"/>
                  <a:pt x="23585" y="827314"/>
                </a:cubicBezTo>
                <a:cubicBezTo>
                  <a:pt x="21795" y="816576"/>
                  <a:pt x="3628" y="814614"/>
                  <a:pt x="1814" y="805543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5257980" y="1656889"/>
            <a:ext cx="1446987" cy="1249291"/>
          </a:xfrm>
          <a:custGeom>
            <a:avLst/>
            <a:gdLst>
              <a:gd name="T0" fmla="*/ 2610 w 1340756"/>
              <a:gd name="T1" fmla="*/ 1408805 h 952198"/>
              <a:gd name="T2" fmla="*/ 18269 w 1340756"/>
              <a:gd name="T3" fmla="*/ 1351690 h 952198"/>
              <a:gd name="T4" fmla="*/ 582036 w 1340756"/>
              <a:gd name="T5" fmla="*/ 875744 h 952198"/>
              <a:gd name="T6" fmla="*/ 801279 w 1340756"/>
              <a:gd name="T7" fmla="*/ 704402 h 952198"/>
              <a:gd name="T8" fmla="*/ 1349386 w 1340756"/>
              <a:gd name="T9" fmla="*/ 285567 h 952198"/>
              <a:gd name="T10" fmla="*/ 1584290 w 1340756"/>
              <a:gd name="T11" fmla="*/ 114227 h 952198"/>
              <a:gd name="T12" fmla="*/ 1740891 w 1340756"/>
              <a:gd name="T13" fmla="*/ 0 h 952198"/>
              <a:gd name="T14" fmla="*/ 1834852 w 1340756"/>
              <a:gd name="T15" fmla="*/ 76152 h 952198"/>
              <a:gd name="T16" fmla="*/ 1881833 w 1340756"/>
              <a:gd name="T17" fmla="*/ 152302 h 952198"/>
              <a:gd name="T18" fmla="*/ 1913154 w 1340756"/>
              <a:gd name="T19" fmla="*/ 190379 h 952198"/>
              <a:gd name="T20" fmla="*/ 1928813 w 1340756"/>
              <a:gd name="T21" fmla="*/ 266531 h 952198"/>
              <a:gd name="T22" fmla="*/ 1913154 w 1340756"/>
              <a:gd name="T23" fmla="*/ 533061 h 952198"/>
              <a:gd name="T24" fmla="*/ 1866173 w 1340756"/>
              <a:gd name="T25" fmla="*/ 628250 h 952198"/>
              <a:gd name="T26" fmla="*/ 1819192 w 1340756"/>
              <a:gd name="T27" fmla="*/ 704402 h 952198"/>
              <a:gd name="T28" fmla="*/ 1693911 w 1340756"/>
              <a:gd name="T29" fmla="*/ 856705 h 952198"/>
              <a:gd name="T30" fmla="*/ 1552969 w 1340756"/>
              <a:gd name="T31" fmla="*/ 1028046 h 952198"/>
              <a:gd name="T32" fmla="*/ 1365047 w 1340756"/>
              <a:gd name="T33" fmla="*/ 1237463 h 952198"/>
              <a:gd name="T34" fmla="*/ 1302406 w 1340756"/>
              <a:gd name="T35" fmla="*/ 1256501 h 952198"/>
              <a:gd name="T36" fmla="*/ 1192784 w 1340756"/>
              <a:gd name="T37" fmla="*/ 1313615 h 952198"/>
              <a:gd name="T38" fmla="*/ 957881 w 1340756"/>
              <a:gd name="T39" fmla="*/ 1389766 h 952198"/>
              <a:gd name="T40" fmla="*/ 848260 w 1340756"/>
              <a:gd name="T41" fmla="*/ 1427841 h 952198"/>
              <a:gd name="T42" fmla="*/ 722978 w 1340756"/>
              <a:gd name="T43" fmla="*/ 1465918 h 952198"/>
              <a:gd name="T44" fmla="*/ 629017 w 1340756"/>
              <a:gd name="T45" fmla="*/ 1503993 h 952198"/>
              <a:gd name="T46" fmla="*/ 472415 w 1340756"/>
              <a:gd name="T47" fmla="*/ 1523032 h 952198"/>
              <a:gd name="T48" fmla="*/ 33929 w 1340756"/>
              <a:gd name="T49" fmla="*/ 1446880 h 952198"/>
              <a:gd name="T50" fmla="*/ 2610 w 1340756"/>
              <a:gd name="T51" fmla="*/ 1408805 h 952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40756" h="952198">
                <a:moveTo>
                  <a:pt x="1814" y="805543"/>
                </a:moveTo>
                <a:cubicBezTo>
                  <a:pt x="0" y="796472"/>
                  <a:pt x="4085" y="780466"/>
                  <a:pt x="12699" y="772885"/>
                </a:cubicBezTo>
                <a:cubicBezTo>
                  <a:pt x="358030" y="468992"/>
                  <a:pt x="154490" y="645029"/>
                  <a:pt x="404585" y="500743"/>
                </a:cubicBezTo>
                <a:cubicBezTo>
                  <a:pt x="456895" y="470564"/>
                  <a:pt x="505200" y="433842"/>
                  <a:pt x="556985" y="402771"/>
                </a:cubicBezTo>
                <a:cubicBezTo>
                  <a:pt x="997853" y="138250"/>
                  <a:pt x="433029" y="499922"/>
                  <a:pt x="937985" y="163285"/>
                </a:cubicBezTo>
                <a:cubicBezTo>
                  <a:pt x="968780" y="142755"/>
                  <a:pt x="1064656" y="83621"/>
                  <a:pt x="1101271" y="65314"/>
                </a:cubicBezTo>
                <a:cubicBezTo>
                  <a:pt x="1182812" y="24543"/>
                  <a:pt x="1147112" y="47262"/>
                  <a:pt x="1210128" y="0"/>
                </a:cubicBezTo>
                <a:cubicBezTo>
                  <a:pt x="1231899" y="14514"/>
                  <a:pt x="1255885" y="26159"/>
                  <a:pt x="1275442" y="43543"/>
                </a:cubicBezTo>
                <a:cubicBezTo>
                  <a:pt x="1289002" y="55596"/>
                  <a:pt x="1296484" y="73148"/>
                  <a:pt x="1308099" y="87085"/>
                </a:cubicBezTo>
                <a:cubicBezTo>
                  <a:pt x="1314670" y="94970"/>
                  <a:pt x="1322614" y="101600"/>
                  <a:pt x="1329871" y="108857"/>
                </a:cubicBezTo>
                <a:cubicBezTo>
                  <a:pt x="1333499" y="123371"/>
                  <a:pt x="1340756" y="137439"/>
                  <a:pt x="1340756" y="152400"/>
                </a:cubicBezTo>
                <a:cubicBezTo>
                  <a:pt x="1340756" y="203329"/>
                  <a:pt x="1340363" y="254963"/>
                  <a:pt x="1329871" y="304800"/>
                </a:cubicBezTo>
                <a:cubicBezTo>
                  <a:pt x="1325512" y="325504"/>
                  <a:pt x="1308950" y="341624"/>
                  <a:pt x="1297214" y="359228"/>
                </a:cubicBezTo>
                <a:cubicBezTo>
                  <a:pt x="1287150" y="374324"/>
                  <a:pt x="1276816" y="389397"/>
                  <a:pt x="1264556" y="402771"/>
                </a:cubicBezTo>
                <a:cubicBezTo>
                  <a:pt x="1236816" y="433033"/>
                  <a:pt x="1198592" y="454655"/>
                  <a:pt x="1177471" y="489857"/>
                </a:cubicBezTo>
                <a:cubicBezTo>
                  <a:pt x="1114589" y="594660"/>
                  <a:pt x="1183149" y="497997"/>
                  <a:pt x="1079499" y="587828"/>
                </a:cubicBezTo>
                <a:cubicBezTo>
                  <a:pt x="1076016" y="590847"/>
                  <a:pt x="990569" y="689701"/>
                  <a:pt x="948871" y="707571"/>
                </a:cubicBezTo>
                <a:cubicBezTo>
                  <a:pt x="935120" y="713464"/>
                  <a:pt x="919388" y="713344"/>
                  <a:pt x="905328" y="718457"/>
                </a:cubicBezTo>
                <a:cubicBezTo>
                  <a:pt x="879357" y="727901"/>
                  <a:pt x="855152" y="741820"/>
                  <a:pt x="829128" y="751114"/>
                </a:cubicBezTo>
                <a:cubicBezTo>
                  <a:pt x="779391" y="768877"/>
                  <a:pt x="715991" y="780329"/>
                  <a:pt x="665842" y="794657"/>
                </a:cubicBezTo>
                <a:lnTo>
                  <a:pt x="589642" y="816428"/>
                </a:lnTo>
                <a:cubicBezTo>
                  <a:pt x="560730" y="824138"/>
                  <a:pt x="531327" y="829980"/>
                  <a:pt x="502556" y="838200"/>
                </a:cubicBezTo>
                <a:cubicBezTo>
                  <a:pt x="480490" y="844505"/>
                  <a:pt x="459798" y="855742"/>
                  <a:pt x="437242" y="859971"/>
                </a:cubicBezTo>
                <a:cubicBezTo>
                  <a:pt x="401400" y="866691"/>
                  <a:pt x="364671" y="867228"/>
                  <a:pt x="328385" y="870857"/>
                </a:cubicBezTo>
                <a:cubicBezTo>
                  <a:pt x="203067" y="866215"/>
                  <a:pt x="44400" y="952198"/>
                  <a:pt x="23585" y="827314"/>
                </a:cubicBezTo>
                <a:cubicBezTo>
                  <a:pt x="21795" y="816576"/>
                  <a:pt x="3628" y="814614"/>
                  <a:pt x="1814" y="805543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20" name="Freeform 10"/>
          <p:cNvSpPr>
            <a:spLocks noChangeAspect="1"/>
          </p:cNvSpPr>
          <p:nvPr/>
        </p:nvSpPr>
        <p:spPr bwMode="auto">
          <a:xfrm>
            <a:off x="5372309" y="2105871"/>
            <a:ext cx="1988862" cy="1028968"/>
          </a:xfrm>
          <a:custGeom>
            <a:avLst/>
            <a:gdLst>
              <a:gd name="T0" fmla="*/ 173998 w 978629"/>
              <a:gd name="T1" fmla="*/ 642661 h 764192"/>
              <a:gd name="T2" fmla="*/ 1501030 w 978629"/>
              <a:gd name="T3" fmla="*/ 193284 h 764192"/>
              <a:gd name="T4" fmla="*/ 1677967 w 978629"/>
              <a:gd name="T5" fmla="*/ 115133 h 764192"/>
              <a:gd name="T6" fmla="*/ 1795926 w 978629"/>
              <a:gd name="T7" fmla="*/ 56518 h 764192"/>
              <a:gd name="T8" fmla="*/ 1913885 w 978629"/>
              <a:gd name="T9" fmla="*/ 17442 h 764192"/>
              <a:gd name="T10" fmla="*/ 2267758 w 978629"/>
              <a:gd name="T11" fmla="*/ 95595 h 764192"/>
              <a:gd name="T12" fmla="*/ 2415207 w 978629"/>
              <a:gd name="T13" fmla="*/ 115133 h 764192"/>
              <a:gd name="T14" fmla="*/ 2503676 w 978629"/>
              <a:gd name="T15" fmla="*/ 134670 h 764192"/>
              <a:gd name="T16" fmla="*/ 2533166 w 978629"/>
              <a:gd name="T17" fmla="*/ 779428 h 764192"/>
              <a:gd name="T18" fmla="*/ 2562654 w 978629"/>
              <a:gd name="T19" fmla="*/ 857580 h 764192"/>
              <a:gd name="T20" fmla="*/ 2621635 w 978629"/>
              <a:gd name="T21" fmla="*/ 955270 h 764192"/>
              <a:gd name="T22" fmla="*/ 2651125 w 978629"/>
              <a:gd name="T23" fmla="*/ 1013884 h 764192"/>
              <a:gd name="T24" fmla="*/ 2592144 w 978629"/>
              <a:gd name="T25" fmla="*/ 1111575 h 764192"/>
              <a:gd name="T26" fmla="*/ 2415207 w 978629"/>
              <a:gd name="T27" fmla="*/ 1248341 h 764192"/>
              <a:gd name="T28" fmla="*/ 2326739 w 978629"/>
              <a:gd name="T29" fmla="*/ 1306955 h 764192"/>
              <a:gd name="T30" fmla="*/ 2208780 w 978629"/>
              <a:gd name="T31" fmla="*/ 1326494 h 764192"/>
              <a:gd name="T32" fmla="*/ 1795926 w 978629"/>
              <a:gd name="T33" fmla="*/ 1365569 h 764192"/>
              <a:gd name="T34" fmla="*/ 763789 w 978629"/>
              <a:gd name="T35" fmla="*/ 1346033 h 764192"/>
              <a:gd name="T36" fmla="*/ 675321 w 978629"/>
              <a:gd name="T37" fmla="*/ 1306955 h 764192"/>
              <a:gd name="T38" fmla="*/ 557362 w 978629"/>
              <a:gd name="T39" fmla="*/ 1287417 h 764192"/>
              <a:gd name="T40" fmla="*/ 409913 w 978629"/>
              <a:gd name="T41" fmla="*/ 1189727 h 764192"/>
              <a:gd name="T42" fmla="*/ 173998 w 978629"/>
              <a:gd name="T43" fmla="*/ 1013884 h 764192"/>
              <a:gd name="T44" fmla="*/ 26548 w 978629"/>
              <a:gd name="T45" fmla="*/ 838042 h 764192"/>
              <a:gd name="T46" fmla="*/ 144507 w 978629"/>
              <a:gd name="T47" fmla="*/ 623123 h 764192"/>
              <a:gd name="T48" fmla="*/ 173998 w 978629"/>
              <a:gd name="T49" fmla="*/ 642661 h 764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78629" h="764192">
                <a:moveTo>
                  <a:pt x="64229" y="358061"/>
                </a:moveTo>
                <a:cubicBezTo>
                  <a:pt x="246740" y="297222"/>
                  <a:pt x="287018" y="285732"/>
                  <a:pt x="554086" y="107689"/>
                </a:cubicBezTo>
                <a:cubicBezTo>
                  <a:pt x="575857" y="93175"/>
                  <a:pt x="597964" y="79152"/>
                  <a:pt x="619400" y="64147"/>
                </a:cubicBezTo>
                <a:cubicBezTo>
                  <a:pt x="634263" y="53743"/>
                  <a:pt x="647558" y="41105"/>
                  <a:pt x="662943" y="31489"/>
                </a:cubicBezTo>
                <a:cubicBezTo>
                  <a:pt x="676704" y="22888"/>
                  <a:pt x="691972" y="16975"/>
                  <a:pt x="706486" y="9718"/>
                </a:cubicBezTo>
                <a:cubicBezTo>
                  <a:pt x="832588" y="34939"/>
                  <a:pt x="677330" y="0"/>
                  <a:pt x="837114" y="53261"/>
                </a:cubicBezTo>
                <a:cubicBezTo>
                  <a:pt x="854667" y="59112"/>
                  <a:pt x="873593" y="59660"/>
                  <a:pt x="891543" y="64147"/>
                </a:cubicBezTo>
                <a:cubicBezTo>
                  <a:pt x="902675" y="66930"/>
                  <a:pt x="913314" y="71404"/>
                  <a:pt x="924200" y="75032"/>
                </a:cubicBezTo>
                <a:cubicBezTo>
                  <a:pt x="927829" y="194775"/>
                  <a:pt x="928620" y="314638"/>
                  <a:pt x="935086" y="434261"/>
                </a:cubicBezTo>
                <a:cubicBezTo>
                  <a:pt x="935894" y="449200"/>
                  <a:pt x="941240" y="463611"/>
                  <a:pt x="945971" y="477804"/>
                </a:cubicBezTo>
                <a:cubicBezTo>
                  <a:pt x="952150" y="496342"/>
                  <a:pt x="960882" y="513936"/>
                  <a:pt x="967743" y="532232"/>
                </a:cubicBezTo>
                <a:cubicBezTo>
                  <a:pt x="971772" y="542976"/>
                  <a:pt x="975000" y="554003"/>
                  <a:pt x="978629" y="564889"/>
                </a:cubicBezTo>
                <a:cubicBezTo>
                  <a:pt x="971372" y="583032"/>
                  <a:pt x="967696" y="603059"/>
                  <a:pt x="956857" y="619318"/>
                </a:cubicBezTo>
                <a:cubicBezTo>
                  <a:pt x="938300" y="647153"/>
                  <a:pt x="913922" y="670652"/>
                  <a:pt x="891543" y="695518"/>
                </a:cubicBezTo>
                <a:cubicBezTo>
                  <a:pt x="881245" y="706961"/>
                  <a:pt x="872252" y="720537"/>
                  <a:pt x="858886" y="728175"/>
                </a:cubicBezTo>
                <a:cubicBezTo>
                  <a:pt x="845896" y="735598"/>
                  <a:pt x="829728" y="734951"/>
                  <a:pt x="815343" y="739061"/>
                </a:cubicBezTo>
                <a:cubicBezTo>
                  <a:pt x="727387" y="764192"/>
                  <a:pt x="854459" y="743423"/>
                  <a:pt x="662943" y="760832"/>
                </a:cubicBezTo>
                <a:cubicBezTo>
                  <a:pt x="535943" y="757204"/>
                  <a:pt x="408601" y="759946"/>
                  <a:pt x="281943" y="749947"/>
                </a:cubicBezTo>
                <a:cubicBezTo>
                  <a:pt x="268901" y="748917"/>
                  <a:pt x="261311" y="733329"/>
                  <a:pt x="249286" y="728175"/>
                </a:cubicBezTo>
                <a:cubicBezTo>
                  <a:pt x="235535" y="722281"/>
                  <a:pt x="220257" y="720918"/>
                  <a:pt x="205743" y="717289"/>
                </a:cubicBezTo>
                <a:cubicBezTo>
                  <a:pt x="142849" y="675361"/>
                  <a:pt x="199694" y="719304"/>
                  <a:pt x="151314" y="662861"/>
                </a:cubicBezTo>
                <a:cubicBezTo>
                  <a:pt x="87126" y="587976"/>
                  <a:pt x="125366" y="652227"/>
                  <a:pt x="64229" y="564889"/>
                </a:cubicBezTo>
                <a:cubicBezTo>
                  <a:pt x="40302" y="530708"/>
                  <a:pt x="27933" y="503184"/>
                  <a:pt x="9800" y="466918"/>
                </a:cubicBezTo>
                <a:cubicBezTo>
                  <a:pt x="22596" y="364556"/>
                  <a:pt x="0" y="400518"/>
                  <a:pt x="53343" y="347175"/>
                </a:cubicBezTo>
                <a:lnTo>
                  <a:pt x="64229" y="358061"/>
                </a:lnTo>
                <a:close/>
              </a:path>
            </a:pathLst>
          </a:custGeom>
          <a:solidFill>
            <a:srgbClr val="D99694">
              <a:alpha val="50195"/>
            </a:srgbClr>
          </a:solidFill>
          <a:ln w="12700">
            <a:solidFill>
              <a:srgbClr val="953735"/>
            </a:solidFill>
            <a:round/>
            <a:headEnd/>
            <a:tailEnd/>
          </a:ln>
        </p:spPr>
        <p:txBody>
          <a:bodyPr anchor="ctr"/>
          <a:lstStyle/>
          <a:p>
            <a:endParaRPr lang="en-US" sz="1350"/>
          </a:p>
        </p:txBody>
      </p:sp>
      <p:sp>
        <p:nvSpPr>
          <p:cNvPr id="26" name="Text Box 11"/>
          <p:cNvSpPr txBox="1"/>
          <p:nvPr/>
        </p:nvSpPr>
        <p:spPr>
          <a:xfrm>
            <a:off x="914400" y="3429001"/>
            <a:ext cx="3352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</a:rPr>
              <a:t>Symmetric Diff:</a:t>
            </a:r>
            <a:r>
              <a:rPr lang="en-US" sz="1600" dirty="0">
                <a:solidFill>
                  <a:srgbClr val="FFC000"/>
                </a:solidFill>
              </a:rPr>
              <a:t> 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May be a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good summary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statistic for how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well Forecast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and Observed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objects match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.  </a:t>
            </a:r>
            <a:r>
              <a:rPr lang="en-US" sz="1600" b="1" i="1" dirty="0">
                <a:solidFill>
                  <a:srgbClr val="FF0000"/>
                </a:solidFill>
              </a:rPr>
              <a:t>Small is good</a:t>
            </a:r>
          </a:p>
        </p:txBody>
      </p:sp>
      <p:sp>
        <p:nvSpPr>
          <p:cNvPr id="27" name="Text Box 12"/>
          <p:cNvSpPr txBox="1"/>
          <p:nvPr/>
        </p:nvSpPr>
        <p:spPr>
          <a:xfrm>
            <a:off x="1356801" y="1656890"/>
            <a:ext cx="9092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Forecast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Field</a:t>
            </a:r>
          </a:p>
        </p:txBody>
      </p:sp>
      <p:sp>
        <p:nvSpPr>
          <p:cNvPr id="28" name="Text Box 13"/>
          <p:cNvSpPr txBox="1"/>
          <p:nvPr/>
        </p:nvSpPr>
        <p:spPr>
          <a:xfrm>
            <a:off x="6938093" y="1599725"/>
            <a:ext cx="101765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Observed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Field</a:t>
            </a:r>
          </a:p>
        </p:txBody>
      </p:sp>
      <p:sp>
        <p:nvSpPr>
          <p:cNvPr id="41" name="Text Box 14"/>
          <p:cNvSpPr txBox="1"/>
          <p:nvPr/>
        </p:nvSpPr>
        <p:spPr>
          <a:xfrm>
            <a:off x="5200814" y="3199150"/>
            <a:ext cx="31811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</a:rPr>
              <a:t>P50/P90 </a:t>
            </a:r>
            <a:r>
              <a:rPr lang="en-US" sz="1600" dirty="0" err="1">
                <a:solidFill>
                  <a:srgbClr val="FF0000"/>
                </a:solidFill>
              </a:rPr>
              <a:t>Int</a:t>
            </a:r>
            <a:r>
              <a:rPr lang="en-US" sz="1600" dirty="0">
                <a:solidFill>
                  <a:srgbClr val="FF0000"/>
                </a:solidFill>
              </a:rPr>
              <a:t>:</a:t>
            </a:r>
            <a:r>
              <a:rPr lang="en-US" sz="1600" dirty="0">
                <a:solidFill>
                  <a:srgbClr val="FFC000"/>
                </a:solidFill>
              </a:rPr>
              <a:t>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Provides objective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measures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of Median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(50</a:t>
            </a:r>
            <a:r>
              <a:rPr lang="en-US" sz="1600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 percentile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) and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near-Peak (90</a:t>
            </a:r>
            <a:r>
              <a:rPr lang="en-US" sz="1600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 percentile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) intensities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found in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objects. </a:t>
            </a:r>
            <a:b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600" b="1" i="1" dirty="0" smtClean="0">
                <a:solidFill>
                  <a:srgbClr val="FF0000"/>
                </a:solidFill>
              </a:rPr>
              <a:t>Ratio </a:t>
            </a:r>
            <a:r>
              <a:rPr lang="en-US" sz="1600" b="1" i="1" dirty="0">
                <a:solidFill>
                  <a:srgbClr val="FF0000"/>
                </a:solidFill>
              </a:rPr>
              <a:t>close To 1 is good</a:t>
            </a:r>
          </a:p>
        </p:txBody>
      </p:sp>
      <p:sp>
        <p:nvSpPr>
          <p:cNvPr id="42" name="Text Box 15"/>
          <p:cNvSpPr txBox="1"/>
          <p:nvPr/>
        </p:nvSpPr>
        <p:spPr>
          <a:xfrm>
            <a:off x="3879592" y="4789628"/>
            <a:ext cx="410997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Total Interest:</a:t>
            </a:r>
            <a:r>
              <a:rPr lang="en-US" dirty="0">
                <a:solidFill>
                  <a:srgbClr val="FFC000"/>
                </a:solidFill>
              </a:rPr>
              <a:t> 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Summary statistic derived from 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fuzzy logic engine with user-defined Interest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Maps for all these attributes plus some others.</a:t>
            </a:r>
          </a:p>
          <a:p>
            <a:pPr>
              <a:defRPr/>
            </a:pPr>
            <a:r>
              <a:rPr lang="en-US" b="1" i="1" dirty="0">
                <a:solidFill>
                  <a:srgbClr val="FF0000"/>
                </a:solidFill>
              </a:rPr>
              <a:t>Close to 1 is good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42261" y="1295400"/>
            <a:ext cx="3433389" cy="2168137"/>
            <a:chOff x="533400" y="585034"/>
            <a:chExt cx="4576660" cy="2889672"/>
          </a:xfrm>
        </p:grpSpPr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533400" y="1523955"/>
              <a:ext cx="2786063" cy="1950751"/>
            </a:xfrm>
            <a:custGeom>
              <a:avLst/>
              <a:gdLst/>
              <a:ahLst/>
              <a:cxnLst/>
              <a:rect l="0" t="0" r="r" b="b"/>
              <a:pathLst>
                <a:path w="2785924" h="1950706">
                  <a:moveTo>
                    <a:pt x="317936" y="1473200"/>
                  </a:moveTo>
                  <a:cubicBezTo>
                    <a:pt x="362688" y="1469572"/>
                    <a:pt x="458275" y="1469204"/>
                    <a:pt x="528393" y="1465943"/>
                  </a:cubicBezTo>
                  <a:cubicBezTo>
                    <a:pt x="576958" y="1463684"/>
                    <a:pt x="631696" y="1460356"/>
                    <a:pt x="680793" y="1451429"/>
                  </a:cubicBezTo>
                  <a:cubicBezTo>
                    <a:pt x="700847" y="1447783"/>
                    <a:pt x="712935" y="1443134"/>
                    <a:pt x="731593" y="1436914"/>
                  </a:cubicBezTo>
                  <a:cubicBezTo>
                    <a:pt x="762006" y="1391295"/>
                    <a:pt x="726029" y="1437459"/>
                    <a:pt x="775136" y="1400629"/>
                  </a:cubicBezTo>
                  <a:cubicBezTo>
                    <a:pt x="786084" y="1392418"/>
                    <a:pt x="791183" y="1375927"/>
                    <a:pt x="804165" y="1371600"/>
                  </a:cubicBezTo>
                  <a:cubicBezTo>
                    <a:pt x="860436" y="1352843"/>
                    <a:pt x="818303" y="1364852"/>
                    <a:pt x="934793" y="1357086"/>
                  </a:cubicBezTo>
                  <a:cubicBezTo>
                    <a:pt x="1008001" y="1332684"/>
                    <a:pt x="894418" y="1369925"/>
                    <a:pt x="985593" y="1342572"/>
                  </a:cubicBezTo>
                  <a:cubicBezTo>
                    <a:pt x="1000247" y="1338176"/>
                    <a:pt x="1016406" y="1336544"/>
                    <a:pt x="1029136" y="1328057"/>
                  </a:cubicBezTo>
                  <a:cubicBezTo>
                    <a:pt x="1036393" y="1323219"/>
                    <a:pt x="1042890" y="1316979"/>
                    <a:pt x="1050907" y="1313543"/>
                  </a:cubicBezTo>
                  <a:cubicBezTo>
                    <a:pt x="1060075" y="1309614"/>
                    <a:pt x="1070199" y="1308450"/>
                    <a:pt x="1079936" y="1306286"/>
                  </a:cubicBezTo>
                  <a:cubicBezTo>
                    <a:pt x="1110365" y="1299524"/>
                    <a:pt x="1128254" y="1297024"/>
                    <a:pt x="1159765" y="1291772"/>
                  </a:cubicBezTo>
                  <a:cubicBezTo>
                    <a:pt x="1167022" y="1289353"/>
                    <a:pt x="1175563" y="1289293"/>
                    <a:pt x="1181536" y="1284514"/>
                  </a:cubicBezTo>
                  <a:cubicBezTo>
                    <a:pt x="1198632" y="1270837"/>
                    <a:pt x="1190834" y="1258095"/>
                    <a:pt x="1210565" y="1248229"/>
                  </a:cubicBezTo>
                  <a:cubicBezTo>
                    <a:pt x="1224249" y="1241387"/>
                    <a:pt x="1241377" y="1242200"/>
                    <a:pt x="1254107" y="1233714"/>
                  </a:cubicBezTo>
                  <a:cubicBezTo>
                    <a:pt x="1261364" y="1228876"/>
                    <a:pt x="1267862" y="1222636"/>
                    <a:pt x="1275879" y="1219200"/>
                  </a:cubicBezTo>
                  <a:cubicBezTo>
                    <a:pt x="1285046" y="1215271"/>
                    <a:pt x="1295354" y="1214809"/>
                    <a:pt x="1304907" y="1211943"/>
                  </a:cubicBezTo>
                  <a:cubicBezTo>
                    <a:pt x="1319561" y="1207547"/>
                    <a:pt x="1348450" y="1197429"/>
                    <a:pt x="1348450" y="1197429"/>
                  </a:cubicBezTo>
                  <a:cubicBezTo>
                    <a:pt x="1362964" y="1187753"/>
                    <a:pt x="1379658" y="1180735"/>
                    <a:pt x="1391993" y="1168400"/>
                  </a:cubicBezTo>
                  <a:lnTo>
                    <a:pt x="1450050" y="1110343"/>
                  </a:lnTo>
                  <a:cubicBezTo>
                    <a:pt x="1454888" y="1105505"/>
                    <a:pt x="1458872" y="1099625"/>
                    <a:pt x="1464565" y="1095829"/>
                  </a:cubicBezTo>
                  <a:lnTo>
                    <a:pt x="1486336" y="1081314"/>
                  </a:lnTo>
                  <a:cubicBezTo>
                    <a:pt x="1496012" y="1066800"/>
                    <a:pt x="1503031" y="1050107"/>
                    <a:pt x="1515365" y="1037772"/>
                  </a:cubicBezTo>
                  <a:cubicBezTo>
                    <a:pt x="1520203" y="1032934"/>
                    <a:pt x="1525605" y="1028600"/>
                    <a:pt x="1529879" y="1023257"/>
                  </a:cubicBezTo>
                  <a:cubicBezTo>
                    <a:pt x="1575809" y="965843"/>
                    <a:pt x="1504896" y="1043937"/>
                    <a:pt x="1566165" y="972457"/>
                  </a:cubicBezTo>
                  <a:cubicBezTo>
                    <a:pt x="1572844" y="964665"/>
                    <a:pt x="1581366" y="958570"/>
                    <a:pt x="1587936" y="950686"/>
                  </a:cubicBezTo>
                  <a:cubicBezTo>
                    <a:pt x="1593520" y="943985"/>
                    <a:pt x="1596706" y="935478"/>
                    <a:pt x="1602450" y="928914"/>
                  </a:cubicBezTo>
                  <a:cubicBezTo>
                    <a:pt x="1613714" y="916041"/>
                    <a:pt x="1626641" y="904724"/>
                    <a:pt x="1638736" y="892629"/>
                  </a:cubicBezTo>
                  <a:cubicBezTo>
                    <a:pt x="1643574" y="887791"/>
                    <a:pt x="1649455" y="883807"/>
                    <a:pt x="1653250" y="878114"/>
                  </a:cubicBezTo>
                  <a:lnTo>
                    <a:pt x="1682279" y="834572"/>
                  </a:lnTo>
                  <a:cubicBezTo>
                    <a:pt x="1684698" y="827315"/>
                    <a:pt x="1686115" y="819642"/>
                    <a:pt x="1689536" y="812800"/>
                  </a:cubicBezTo>
                  <a:cubicBezTo>
                    <a:pt x="1693436" y="804999"/>
                    <a:pt x="1700988" y="799196"/>
                    <a:pt x="1704050" y="791029"/>
                  </a:cubicBezTo>
                  <a:cubicBezTo>
                    <a:pt x="1730951" y="719292"/>
                    <a:pt x="1691784" y="784026"/>
                    <a:pt x="1725822" y="732972"/>
                  </a:cubicBezTo>
                  <a:cubicBezTo>
                    <a:pt x="1737332" y="698440"/>
                    <a:pt x="1725009" y="720558"/>
                    <a:pt x="1754850" y="696686"/>
                  </a:cubicBezTo>
                  <a:cubicBezTo>
                    <a:pt x="1760193" y="692412"/>
                    <a:pt x="1763245" y="685232"/>
                    <a:pt x="1769365" y="682172"/>
                  </a:cubicBezTo>
                  <a:cubicBezTo>
                    <a:pt x="1783049" y="675330"/>
                    <a:pt x="1798393" y="672495"/>
                    <a:pt x="1812907" y="667657"/>
                  </a:cubicBezTo>
                  <a:lnTo>
                    <a:pt x="1834679" y="660400"/>
                  </a:lnTo>
                  <a:cubicBezTo>
                    <a:pt x="1869181" y="637399"/>
                    <a:pt x="1848174" y="648645"/>
                    <a:pt x="1899993" y="631372"/>
                  </a:cubicBezTo>
                  <a:cubicBezTo>
                    <a:pt x="1907250" y="628953"/>
                    <a:pt x="1915400" y="628357"/>
                    <a:pt x="1921765" y="624114"/>
                  </a:cubicBezTo>
                  <a:cubicBezTo>
                    <a:pt x="1949901" y="605357"/>
                    <a:pt x="1935262" y="612358"/>
                    <a:pt x="1965307" y="602343"/>
                  </a:cubicBezTo>
                  <a:cubicBezTo>
                    <a:pt x="1990641" y="577011"/>
                    <a:pt x="1973331" y="589992"/>
                    <a:pt x="2023365" y="573314"/>
                  </a:cubicBezTo>
                  <a:lnTo>
                    <a:pt x="2045136" y="566057"/>
                  </a:lnTo>
                  <a:lnTo>
                    <a:pt x="2371707" y="573314"/>
                  </a:lnTo>
                  <a:cubicBezTo>
                    <a:pt x="2433655" y="575792"/>
                    <a:pt x="2386293" y="577502"/>
                    <a:pt x="2429765" y="602343"/>
                  </a:cubicBezTo>
                  <a:cubicBezTo>
                    <a:pt x="2438425" y="607291"/>
                    <a:pt x="2449203" y="606860"/>
                    <a:pt x="2458793" y="609600"/>
                  </a:cubicBezTo>
                  <a:cubicBezTo>
                    <a:pt x="2527296" y="629172"/>
                    <a:pt x="2414789" y="612472"/>
                    <a:pt x="2589422" y="624114"/>
                  </a:cubicBezTo>
                  <a:cubicBezTo>
                    <a:pt x="2599098" y="626533"/>
                    <a:pt x="2609529" y="626911"/>
                    <a:pt x="2618450" y="631372"/>
                  </a:cubicBezTo>
                  <a:cubicBezTo>
                    <a:pt x="2624570" y="634432"/>
                    <a:pt x="2627622" y="641612"/>
                    <a:pt x="2632965" y="645886"/>
                  </a:cubicBezTo>
                  <a:cubicBezTo>
                    <a:pt x="2639776" y="651334"/>
                    <a:pt x="2647479" y="655562"/>
                    <a:pt x="2654736" y="660400"/>
                  </a:cubicBezTo>
                  <a:cubicBezTo>
                    <a:pt x="2659574" y="667657"/>
                    <a:pt x="2668972" y="673454"/>
                    <a:pt x="2669250" y="682172"/>
                  </a:cubicBezTo>
                  <a:cubicBezTo>
                    <a:pt x="2691005" y="1363835"/>
                    <a:pt x="2520386" y="1186462"/>
                    <a:pt x="2691022" y="1357086"/>
                  </a:cubicBezTo>
                  <a:cubicBezTo>
                    <a:pt x="2693441" y="1364343"/>
                    <a:pt x="2693500" y="1372884"/>
                    <a:pt x="2698279" y="1378857"/>
                  </a:cubicBezTo>
                  <a:cubicBezTo>
                    <a:pt x="2703728" y="1385668"/>
                    <a:pt x="2715723" y="1385799"/>
                    <a:pt x="2720050" y="1393372"/>
                  </a:cubicBezTo>
                  <a:cubicBezTo>
                    <a:pt x="2726170" y="1404081"/>
                    <a:pt x="2723763" y="1417843"/>
                    <a:pt x="2727307" y="1429657"/>
                  </a:cubicBezTo>
                  <a:cubicBezTo>
                    <a:pt x="2731050" y="1442135"/>
                    <a:pt x="2737702" y="1453584"/>
                    <a:pt x="2741822" y="1465943"/>
                  </a:cubicBezTo>
                  <a:cubicBezTo>
                    <a:pt x="2746473" y="1479896"/>
                    <a:pt x="2749346" y="1502764"/>
                    <a:pt x="2756336" y="1516743"/>
                  </a:cubicBezTo>
                  <a:cubicBezTo>
                    <a:pt x="2760237" y="1524544"/>
                    <a:pt x="2766012" y="1531257"/>
                    <a:pt x="2770850" y="1538514"/>
                  </a:cubicBezTo>
                  <a:cubicBezTo>
                    <a:pt x="2785924" y="1598813"/>
                    <a:pt x="2782426" y="1572214"/>
                    <a:pt x="2770850" y="1676400"/>
                  </a:cubicBezTo>
                  <a:cubicBezTo>
                    <a:pt x="2770005" y="1684003"/>
                    <a:pt x="2768372" y="1692198"/>
                    <a:pt x="2763593" y="1698172"/>
                  </a:cubicBezTo>
                  <a:cubicBezTo>
                    <a:pt x="2746714" y="1719271"/>
                    <a:pt x="2719184" y="1713264"/>
                    <a:pt x="2698279" y="1727200"/>
                  </a:cubicBezTo>
                  <a:cubicBezTo>
                    <a:pt x="2691022" y="1732038"/>
                    <a:pt x="2683318" y="1736265"/>
                    <a:pt x="2676507" y="1741714"/>
                  </a:cubicBezTo>
                  <a:cubicBezTo>
                    <a:pt x="2617300" y="1789080"/>
                    <a:pt x="2712403" y="1723386"/>
                    <a:pt x="2640222" y="1763486"/>
                  </a:cubicBezTo>
                  <a:cubicBezTo>
                    <a:pt x="2624973" y="1771957"/>
                    <a:pt x="2613602" y="1788283"/>
                    <a:pt x="2596679" y="1792514"/>
                  </a:cubicBezTo>
                  <a:lnTo>
                    <a:pt x="2538622" y="1807029"/>
                  </a:lnTo>
                  <a:cubicBezTo>
                    <a:pt x="2528946" y="1809448"/>
                    <a:pt x="2519055" y="1811132"/>
                    <a:pt x="2509593" y="1814286"/>
                  </a:cubicBezTo>
                  <a:cubicBezTo>
                    <a:pt x="2487775" y="1821559"/>
                    <a:pt x="2484806" y="1820427"/>
                    <a:pt x="2466050" y="1836057"/>
                  </a:cubicBezTo>
                  <a:cubicBezTo>
                    <a:pt x="2458166" y="1842627"/>
                    <a:pt x="2453190" y="1852737"/>
                    <a:pt x="2444279" y="1857829"/>
                  </a:cubicBezTo>
                  <a:cubicBezTo>
                    <a:pt x="2439137" y="1860767"/>
                    <a:pt x="2380692" y="1872170"/>
                    <a:pt x="2378965" y="1872343"/>
                  </a:cubicBezTo>
                  <a:cubicBezTo>
                    <a:pt x="2342779" y="1875962"/>
                    <a:pt x="2306337" y="1876450"/>
                    <a:pt x="2270107" y="1879600"/>
                  </a:cubicBezTo>
                  <a:cubicBezTo>
                    <a:pt x="2250677" y="1881289"/>
                    <a:pt x="2231402" y="1884438"/>
                    <a:pt x="2212050" y="1886857"/>
                  </a:cubicBezTo>
                  <a:cubicBezTo>
                    <a:pt x="2129426" y="1914399"/>
                    <a:pt x="2183780" y="1900474"/>
                    <a:pt x="2045136" y="1908629"/>
                  </a:cubicBezTo>
                  <a:lnTo>
                    <a:pt x="1979822" y="1930400"/>
                  </a:lnTo>
                  <a:lnTo>
                    <a:pt x="1958050" y="1937657"/>
                  </a:lnTo>
                  <a:lnTo>
                    <a:pt x="1936279" y="1944914"/>
                  </a:lnTo>
                  <a:cubicBezTo>
                    <a:pt x="1841936" y="1942495"/>
                    <a:pt x="1747415" y="1943935"/>
                    <a:pt x="1653250" y="1937657"/>
                  </a:cubicBezTo>
                  <a:cubicBezTo>
                    <a:pt x="1653249" y="1937657"/>
                    <a:pt x="1598823" y="1919515"/>
                    <a:pt x="1587936" y="1915886"/>
                  </a:cubicBezTo>
                  <a:lnTo>
                    <a:pt x="1566165" y="1908629"/>
                  </a:lnTo>
                  <a:cubicBezTo>
                    <a:pt x="1435536" y="1913467"/>
                    <a:pt x="1304708" y="1914448"/>
                    <a:pt x="1174279" y="1923143"/>
                  </a:cubicBezTo>
                  <a:cubicBezTo>
                    <a:pt x="1051060" y="1931357"/>
                    <a:pt x="1209032" y="1950706"/>
                    <a:pt x="1087193" y="1930400"/>
                  </a:cubicBezTo>
                  <a:cubicBezTo>
                    <a:pt x="1079936" y="1925562"/>
                    <a:pt x="1072233" y="1921334"/>
                    <a:pt x="1065422" y="1915886"/>
                  </a:cubicBezTo>
                  <a:cubicBezTo>
                    <a:pt x="1060079" y="1911612"/>
                    <a:pt x="1056774" y="1904892"/>
                    <a:pt x="1050907" y="1901372"/>
                  </a:cubicBezTo>
                  <a:cubicBezTo>
                    <a:pt x="1044348" y="1897436"/>
                    <a:pt x="1036167" y="1897127"/>
                    <a:pt x="1029136" y="1894114"/>
                  </a:cubicBezTo>
                  <a:cubicBezTo>
                    <a:pt x="1019192" y="1889852"/>
                    <a:pt x="1010051" y="1883862"/>
                    <a:pt x="1000107" y="1879600"/>
                  </a:cubicBezTo>
                  <a:cubicBezTo>
                    <a:pt x="990688" y="1875563"/>
                    <a:pt x="957314" y="1865887"/>
                    <a:pt x="949307" y="1865086"/>
                  </a:cubicBezTo>
                  <a:cubicBezTo>
                    <a:pt x="910719" y="1861227"/>
                    <a:pt x="871898" y="1860248"/>
                    <a:pt x="833193" y="1857829"/>
                  </a:cubicBezTo>
                  <a:cubicBezTo>
                    <a:pt x="815007" y="1853282"/>
                    <a:pt x="795582" y="1851884"/>
                    <a:pt x="782393" y="1836057"/>
                  </a:cubicBezTo>
                  <a:cubicBezTo>
                    <a:pt x="747902" y="1794669"/>
                    <a:pt x="789849" y="1814352"/>
                    <a:pt x="746107" y="1799772"/>
                  </a:cubicBezTo>
                  <a:cubicBezTo>
                    <a:pt x="694403" y="1748065"/>
                    <a:pt x="753072" y="1803891"/>
                    <a:pt x="702565" y="1763486"/>
                  </a:cubicBezTo>
                  <a:cubicBezTo>
                    <a:pt x="697222" y="1759212"/>
                    <a:pt x="693917" y="1752492"/>
                    <a:pt x="688050" y="1748972"/>
                  </a:cubicBezTo>
                  <a:cubicBezTo>
                    <a:pt x="681491" y="1745036"/>
                    <a:pt x="673536" y="1744133"/>
                    <a:pt x="666279" y="1741714"/>
                  </a:cubicBezTo>
                  <a:cubicBezTo>
                    <a:pt x="659022" y="1734457"/>
                    <a:pt x="653479" y="1724927"/>
                    <a:pt x="644507" y="1719943"/>
                  </a:cubicBezTo>
                  <a:cubicBezTo>
                    <a:pt x="630050" y="1711911"/>
                    <a:pt x="590677" y="1702857"/>
                    <a:pt x="571936" y="1698172"/>
                  </a:cubicBezTo>
                  <a:cubicBezTo>
                    <a:pt x="557422" y="1688496"/>
                    <a:pt x="540728" y="1681478"/>
                    <a:pt x="528393" y="1669143"/>
                  </a:cubicBezTo>
                  <a:lnTo>
                    <a:pt x="470336" y="1611086"/>
                  </a:lnTo>
                  <a:lnTo>
                    <a:pt x="448565" y="1589314"/>
                  </a:lnTo>
                  <a:cubicBezTo>
                    <a:pt x="431373" y="1572122"/>
                    <a:pt x="415121" y="1553978"/>
                    <a:pt x="390507" y="1545772"/>
                  </a:cubicBezTo>
                  <a:lnTo>
                    <a:pt x="368736" y="1538514"/>
                  </a:lnTo>
                  <a:cubicBezTo>
                    <a:pt x="327041" y="1496820"/>
                    <a:pt x="348677" y="1507638"/>
                    <a:pt x="310679" y="1494972"/>
                  </a:cubicBezTo>
                  <a:cubicBezTo>
                    <a:pt x="303422" y="1490134"/>
                    <a:pt x="296708" y="1484358"/>
                    <a:pt x="288907" y="1480457"/>
                  </a:cubicBezTo>
                  <a:cubicBezTo>
                    <a:pt x="255919" y="1463963"/>
                    <a:pt x="181585" y="1467089"/>
                    <a:pt x="165536" y="1465943"/>
                  </a:cubicBezTo>
                  <a:cubicBezTo>
                    <a:pt x="108034" y="1446776"/>
                    <a:pt x="137084" y="1453944"/>
                    <a:pt x="78450" y="1444172"/>
                  </a:cubicBezTo>
                  <a:cubicBezTo>
                    <a:pt x="71193" y="1441753"/>
                    <a:pt x="63521" y="1440335"/>
                    <a:pt x="56679" y="1436914"/>
                  </a:cubicBezTo>
                  <a:cubicBezTo>
                    <a:pt x="36469" y="1426809"/>
                    <a:pt x="29188" y="1416681"/>
                    <a:pt x="13136" y="1400629"/>
                  </a:cubicBezTo>
                  <a:cubicBezTo>
                    <a:pt x="4694" y="1375302"/>
                    <a:pt x="0" y="1373222"/>
                    <a:pt x="13136" y="1342572"/>
                  </a:cubicBezTo>
                  <a:cubicBezTo>
                    <a:pt x="15831" y="1336283"/>
                    <a:pt x="22812" y="1332895"/>
                    <a:pt x="27650" y="1328057"/>
                  </a:cubicBezTo>
                  <a:lnTo>
                    <a:pt x="42165" y="1284514"/>
                  </a:lnTo>
                  <a:cubicBezTo>
                    <a:pt x="44584" y="1277257"/>
                    <a:pt x="45179" y="1269108"/>
                    <a:pt x="49422" y="1262743"/>
                  </a:cubicBezTo>
                  <a:cubicBezTo>
                    <a:pt x="54260" y="1255486"/>
                    <a:pt x="58260" y="1247594"/>
                    <a:pt x="63936" y="1240972"/>
                  </a:cubicBezTo>
                  <a:cubicBezTo>
                    <a:pt x="80954" y="1221117"/>
                    <a:pt x="93165" y="1209756"/>
                    <a:pt x="114736" y="1197429"/>
                  </a:cubicBezTo>
                  <a:cubicBezTo>
                    <a:pt x="124129" y="1192061"/>
                    <a:pt x="134089" y="1187752"/>
                    <a:pt x="143765" y="1182914"/>
                  </a:cubicBezTo>
                  <a:cubicBezTo>
                    <a:pt x="148603" y="1175657"/>
                    <a:pt x="152695" y="1167843"/>
                    <a:pt x="158279" y="1161143"/>
                  </a:cubicBezTo>
                  <a:cubicBezTo>
                    <a:pt x="164849" y="1153259"/>
                    <a:pt x="174085" y="1147723"/>
                    <a:pt x="180050" y="1139372"/>
                  </a:cubicBezTo>
                  <a:cubicBezTo>
                    <a:pt x="233133" y="1065057"/>
                    <a:pt x="166293" y="1147789"/>
                    <a:pt x="201822" y="1088572"/>
                  </a:cubicBezTo>
                  <a:cubicBezTo>
                    <a:pt x="205342" y="1082705"/>
                    <a:pt x="212062" y="1079400"/>
                    <a:pt x="216336" y="1074057"/>
                  </a:cubicBezTo>
                  <a:cubicBezTo>
                    <a:pt x="221784" y="1067246"/>
                    <a:pt x="224039" y="1057734"/>
                    <a:pt x="230850" y="1052286"/>
                  </a:cubicBezTo>
                  <a:cubicBezTo>
                    <a:pt x="236824" y="1047507"/>
                    <a:pt x="245591" y="1048042"/>
                    <a:pt x="252622" y="1045029"/>
                  </a:cubicBezTo>
                  <a:cubicBezTo>
                    <a:pt x="265741" y="1039406"/>
                    <a:pt x="291765" y="1026200"/>
                    <a:pt x="303422" y="1016000"/>
                  </a:cubicBezTo>
                  <a:cubicBezTo>
                    <a:pt x="316295" y="1004736"/>
                    <a:pt x="325474" y="989202"/>
                    <a:pt x="339707" y="979714"/>
                  </a:cubicBezTo>
                  <a:cubicBezTo>
                    <a:pt x="346964" y="974876"/>
                    <a:pt x="354778" y="970784"/>
                    <a:pt x="361479" y="965200"/>
                  </a:cubicBezTo>
                  <a:cubicBezTo>
                    <a:pt x="369363" y="958630"/>
                    <a:pt x="374279" y="948413"/>
                    <a:pt x="383250" y="943429"/>
                  </a:cubicBezTo>
                  <a:cubicBezTo>
                    <a:pt x="383258" y="943425"/>
                    <a:pt x="437675" y="925287"/>
                    <a:pt x="448565" y="921657"/>
                  </a:cubicBezTo>
                  <a:cubicBezTo>
                    <a:pt x="455822" y="919238"/>
                    <a:pt x="463971" y="918643"/>
                    <a:pt x="470336" y="914400"/>
                  </a:cubicBezTo>
                  <a:cubicBezTo>
                    <a:pt x="484850" y="904724"/>
                    <a:pt x="501545" y="897707"/>
                    <a:pt x="513879" y="885372"/>
                  </a:cubicBezTo>
                  <a:cubicBezTo>
                    <a:pt x="518717" y="880534"/>
                    <a:pt x="522526" y="874377"/>
                    <a:pt x="528393" y="870857"/>
                  </a:cubicBezTo>
                  <a:cubicBezTo>
                    <a:pt x="534953" y="866921"/>
                    <a:pt x="542908" y="866019"/>
                    <a:pt x="550165" y="863600"/>
                  </a:cubicBezTo>
                  <a:cubicBezTo>
                    <a:pt x="557422" y="856343"/>
                    <a:pt x="565366" y="849713"/>
                    <a:pt x="571936" y="841829"/>
                  </a:cubicBezTo>
                  <a:cubicBezTo>
                    <a:pt x="577520" y="835128"/>
                    <a:pt x="580283" y="826224"/>
                    <a:pt x="586450" y="820057"/>
                  </a:cubicBezTo>
                  <a:cubicBezTo>
                    <a:pt x="592617" y="813890"/>
                    <a:pt x="600965" y="810381"/>
                    <a:pt x="608222" y="805543"/>
                  </a:cubicBezTo>
                  <a:cubicBezTo>
                    <a:pt x="619938" y="787969"/>
                    <a:pt x="621741" y="782181"/>
                    <a:pt x="637250" y="769257"/>
                  </a:cubicBezTo>
                  <a:cubicBezTo>
                    <a:pt x="646542" y="761514"/>
                    <a:pt x="656437" y="754516"/>
                    <a:pt x="666279" y="747486"/>
                  </a:cubicBezTo>
                  <a:cubicBezTo>
                    <a:pt x="686143" y="733298"/>
                    <a:pt x="697674" y="728449"/>
                    <a:pt x="717079" y="711200"/>
                  </a:cubicBezTo>
                  <a:cubicBezTo>
                    <a:pt x="729864" y="699836"/>
                    <a:pt x="739132" y="684402"/>
                    <a:pt x="753365" y="674914"/>
                  </a:cubicBezTo>
                  <a:cubicBezTo>
                    <a:pt x="803272" y="641643"/>
                    <a:pt x="780358" y="651402"/>
                    <a:pt x="818679" y="638629"/>
                  </a:cubicBezTo>
                  <a:cubicBezTo>
                    <a:pt x="833193" y="628953"/>
                    <a:pt x="845673" y="615116"/>
                    <a:pt x="862222" y="609600"/>
                  </a:cubicBezTo>
                  <a:cubicBezTo>
                    <a:pt x="869479" y="607181"/>
                    <a:pt x="877151" y="605764"/>
                    <a:pt x="883993" y="602343"/>
                  </a:cubicBezTo>
                  <a:cubicBezTo>
                    <a:pt x="940266" y="574207"/>
                    <a:pt x="872815" y="598812"/>
                    <a:pt x="927536" y="580572"/>
                  </a:cubicBezTo>
                  <a:cubicBezTo>
                    <a:pt x="937212" y="570896"/>
                    <a:pt x="945179" y="559134"/>
                    <a:pt x="956565" y="551543"/>
                  </a:cubicBezTo>
                  <a:cubicBezTo>
                    <a:pt x="963822" y="546705"/>
                    <a:pt x="971636" y="542613"/>
                    <a:pt x="978336" y="537029"/>
                  </a:cubicBezTo>
                  <a:cubicBezTo>
                    <a:pt x="986220" y="530459"/>
                    <a:pt x="992006" y="521558"/>
                    <a:pt x="1000107" y="515257"/>
                  </a:cubicBezTo>
                  <a:cubicBezTo>
                    <a:pt x="1013876" y="504547"/>
                    <a:pt x="1043650" y="486229"/>
                    <a:pt x="1043650" y="486229"/>
                  </a:cubicBezTo>
                  <a:cubicBezTo>
                    <a:pt x="1048488" y="478972"/>
                    <a:pt x="1051997" y="470625"/>
                    <a:pt x="1058165" y="464457"/>
                  </a:cubicBezTo>
                  <a:cubicBezTo>
                    <a:pt x="1080133" y="442489"/>
                    <a:pt x="1084055" y="443732"/>
                    <a:pt x="1108965" y="435429"/>
                  </a:cubicBezTo>
                  <a:cubicBezTo>
                    <a:pt x="1116222" y="430591"/>
                    <a:pt x="1123682" y="426044"/>
                    <a:pt x="1130736" y="420914"/>
                  </a:cubicBezTo>
                  <a:cubicBezTo>
                    <a:pt x="1150300" y="406686"/>
                    <a:pt x="1167157" y="388191"/>
                    <a:pt x="1188793" y="377372"/>
                  </a:cubicBezTo>
                  <a:cubicBezTo>
                    <a:pt x="1203810" y="369863"/>
                    <a:pt x="1226406" y="360065"/>
                    <a:pt x="1239593" y="348343"/>
                  </a:cubicBezTo>
                  <a:cubicBezTo>
                    <a:pt x="1254935" y="334706"/>
                    <a:pt x="1268622" y="319314"/>
                    <a:pt x="1283136" y="304800"/>
                  </a:cubicBezTo>
                  <a:cubicBezTo>
                    <a:pt x="1290393" y="297543"/>
                    <a:pt x="1296368" y="288722"/>
                    <a:pt x="1304907" y="283029"/>
                  </a:cubicBezTo>
                  <a:cubicBezTo>
                    <a:pt x="1319421" y="273353"/>
                    <a:pt x="1332117" y="260125"/>
                    <a:pt x="1348450" y="254000"/>
                  </a:cubicBezTo>
                  <a:cubicBezTo>
                    <a:pt x="1380487" y="241986"/>
                    <a:pt x="1420380" y="229338"/>
                    <a:pt x="1450050" y="210457"/>
                  </a:cubicBezTo>
                  <a:cubicBezTo>
                    <a:pt x="1457099" y="205971"/>
                    <a:pt x="1490659" y="179653"/>
                    <a:pt x="1500850" y="166914"/>
                  </a:cubicBezTo>
                  <a:cubicBezTo>
                    <a:pt x="1506299" y="160103"/>
                    <a:pt x="1511038" y="152716"/>
                    <a:pt x="1515365" y="145143"/>
                  </a:cubicBezTo>
                  <a:cubicBezTo>
                    <a:pt x="1520732" y="135750"/>
                    <a:pt x="1523591" y="124917"/>
                    <a:pt x="1529879" y="116114"/>
                  </a:cubicBezTo>
                  <a:cubicBezTo>
                    <a:pt x="1535844" y="107763"/>
                    <a:pt x="1545349" y="102444"/>
                    <a:pt x="1551650" y="94343"/>
                  </a:cubicBezTo>
                  <a:cubicBezTo>
                    <a:pt x="1561275" y="81968"/>
                    <a:pt x="1583109" y="39774"/>
                    <a:pt x="1602450" y="29029"/>
                  </a:cubicBezTo>
                  <a:cubicBezTo>
                    <a:pt x="1602458" y="29025"/>
                    <a:pt x="1656875" y="10887"/>
                    <a:pt x="1667765" y="7257"/>
                  </a:cubicBezTo>
                  <a:lnTo>
                    <a:pt x="1689536" y="0"/>
                  </a:lnTo>
                  <a:cubicBezTo>
                    <a:pt x="1713726" y="2419"/>
                    <a:pt x="1738212" y="2777"/>
                    <a:pt x="1762107" y="7257"/>
                  </a:cubicBezTo>
                  <a:cubicBezTo>
                    <a:pt x="1777144" y="10077"/>
                    <a:pt x="1805650" y="21772"/>
                    <a:pt x="1805650" y="21772"/>
                  </a:cubicBezTo>
                  <a:cubicBezTo>
                    <a:pt x="1808069" y="29029"/>
                    <a:pt x="1806682" y="39097"/>
                    <a:pt x="1812907" y="43543"/>
                  </a:cubicBezTo>
                  <a:cubicBezTo>
                    <a:pt x="1825357" y="52435"/>
                    <a:pt x="1856450" y="58057"/>
                    <a:pt x="1856450" y="58057"/>
                  </a:cubicBezTo>
                  <a:cubicBezTo>
                    <a:pt x="1872922" y="107475"/>
                    <a:pt x="1852188" y="46693"/>
                    <a:pt x="1878222" y="116114"/>
                  </a:cubicBezTo>
                  <a:cubicBezTo>
                    <a:pt x="1890412" y="148621"/>
                    <a:pt x="1881303" y="128805"/>
                    <a:pt x="1892736" y="166914"/>
                  </a:cubicBezTo>
                  <a:cubicBezTo>
                    <a:pt x="1897132" y="181568"/>
                    <a:pt x="1907250" y="210457"/>
                    <a:pt x="1907250" y="210457"/>
                  </a:cubicBezTo>
                  <a:cubicBezTo>
                    <a:pt x="1909669" y="237067"/>
                    <a:pt x="1910728" y="263835"/>
                    <a:pt x="1914507" y="290286"/>
                  </a:cubicBezTo>
                  <a:cubicBezTo>
                    <a:pt x="1915589" y="297859"/>
                    <a:pt x="1921765" y="304407"/>
                    <a:pt x="1921765" y="312057"/>
                  </a:cubicBezTo>
                  <a:cubicBezTo>
                    <a:pt x="1921765" y="341186"/>
                    <a:pt x="1917911" y="370213"/>
                    <a:pt x="1914507" y="399143"/>
                  </a:cubicBezTo>
                  <a:cubicBezTo>
                    <a:pt x="1913233" y="409973"/>
                    <a:pt x="1906510" y="444166"/>
                    <a:pt x="1899993" y="457200"/>
                  </a:cubicBezTo>
                  <a:cubicBezTo>
                    <a:pt x="1880176" y="496835"/>
                    <a:pt x="1889167" y="460613"/>
                    <a:pt x="1878222" y="500743"/>
                  </a:cubicBezTo>
                  <a:cubicBezTo>
                    <a:pt x="1872973" y="519988"/>
                    <a:pt x="1867619" y="539239"/>
                    <a:pt x="1863707" y="558800"/>
                  </a:cubicBezTo>
                  <a:cubicBezTo>
                    <a:pt x="1861288" y="570895"/>
                    <a:pt x="1859442" y="583119"/>
                    <a:pt x="1856450" y="595086"/>
                  </a:cubicBezTo>
                  <a:cubicBezTo>
                    <a:pt x="1852421" y="611202"/>
                    <a:pt x="1849779" y="622312"/>
                    <a:pt x="1834679" y="631372"/>
                  </a:cubicBezTo>
                  <a:cubicBezTo>
                    <a:pt x="1828119" y="635308"/>
                    <a:pt x="1820504" y="637735"/>
                    <a:pt x="1812907" y="638629"/>
                  </a:cubicBezTo>
                  <a:cubicBezTo>
                    <a:pt x="1779187" y="642596"/>
                    <a:pt x="1745174" y="643467"/>
                    <a:pt x="1711307" y="645886"/>
                  </a:cubicBezTo>
                  <a:cubicBezTo>
                    <a:pt x="1706469" y="653143"/>
                    <a:pt x="1700693" y="659856"/>
                    <a:pt x="1696793" y="667657"/>
                  </a:cubicBezTo>
                  <a:cubicBezTo>
                    <a:pt x="1685253" y="690737"/>
                    <a:pt x="1696337" y="695327"/>
                    <a:pt x="1667765" y="711200"/>
                  </a:cubicBezTo>
                  <a:cubicBezTo>
                    <a:pt x="1654391" y="718630"/>
                    <a:pt x="1624222" y="725714"/>
                    <a:pt x="1624222" y="725714"/>
                  </a:cubicBezTo>
                  <a:cubicBezTo>
                    <a:pt x="1616965" y="730552"/>
                    <a:pt x="1609151" y="734645"/>
                    <a:pt x="1602450" y="740229"/>
                  </a:cubicBezTo>
                  <a:cubicBezTo>
                    <a:pt x="1578371" y="760295"/>
                    <a:pt x="1585938" y="762998"/>
                    <a:pt x="1558907" y="776514"/>
                  </a:cubicBezTo>
                  <a:cubicBezTo>
                    <a:pt x="1541037" y="785449"/>
                    <a:pt x="1510326" y="788240"/>
                    <a:pt x="1493593" y="791029"/>
                  </a:cubicBezTo>
                  <a:cubicBezTo>
                    <a:pt x="1473953" y="804122"/>
                    <a:pt x="1465814" y="810848"/>
                    <a:pt x="1442793" y="820057"/>
                  </a:cubicBezTo>
                  <a:cubicBezTo>
                    <a:pt x="1428588" y="825739"/>
                    <a:pt x="1399250" y="834572"/>
                    <a:pt x="1399250" y="834572"/>
                  </a:cubicBezTo>
                  <a:cubicBezTo>
                    <a:pt x="1387155" y="844248"/>
                    <a:pt x="1373917" y="852648"/>
                    <a:pt x="1362965" y="863600"/>
                  </a:cubicBezTo>
                  <a:cubicBezTo>
                    <a:pt x="1333938" y="892627"/>
                    <a:pt x="1365381" y="880535"/>
                    <a:pt x="1326679" y="899886"/>
                  </a:cubicBezTo>
                  <a:cubicBezTo>
                    <a:pt x="1319837" y="903307"/>
                    <a:pt x="1312387" y="905540"/>
                    <a:pt x="1304907" y="907143"/>
                  </a:cubicBezTo>
                  <a:cubicBezTo>
                    <a:pt x="1278462" y="912810"/>
                    <a:pt x="1251524" y="915990"/>
                    <a:pt x="1225079" y="921657"/>
                  </a:cubicBezTo>
                  <a:cubicBezTo>
                    <a:pt x="1217599" y="923260"/>
                    <a:pt x="1210564" y="926495"/>
                    <a:pt x="1203307" y="928914"/>
                  </a:cubicBezTo>
                  <a:cubicBezTo>
                    <a:pt x="1174960" y="957263"/>
                    <a:pt x="1204703" y="931846"/>
                    <a:pt x="1167022" y="950686"/>
                  </a:cubicBezTo>
                  <a:cubicBezTo>
                    <a:pt x="1159221" y="954587"/>
                    <a:pt x="1153051" y="961299"/>
                    <a:pt x="1145250" y="965200"/>
                  </a:cubicBezTo>
                  <a:cubicBezTo>
                    <a:pt x="1123268" y="976191"/>
                    <a:pt x="1084436" y="977712"/>
                    <a:pt x="1065422" y="979714"/>
                  </a:cubicBezTo>
                  <a:cubicBezTo>
                    <a:pt x="1038849" y="982511"/>
                    <a:pt x="1012203" y="984553"/>
                    <a:pt x="985593" y="986972"/>
                  </a:cubicBezTo>
                  <a:cubicBezTo>
                    <a:pt x="961169" y="995113"/>
                    <a:pt x="959901" y="994396"/>
                    <a:pt x="934793" y="1008743"/>
                  </a:cubicBezTo>
                  <a:cubicBezTo>
                    <a:pt x="927220" y="1013070"/>
                    <a:pt x="920992" y="1019715"/>
                    <a:pt x="913022" y="1023257"/>
                  </a:cubicBezTo>
                  <a:cubicBezTo>
                    <a:pt x="899041" y="1029471"/>
                    <a:pt x="883993" y="1032934"/>
                    <a:pt x="869479" y="1037772"/>
                  </a:cubicBezTo>
                  <a:cubicBezTo>
                    <a:pt x="862222" y="1040191"/>
                    <a:pt x="855337" y="1044484"/>
                    <a:pt x="847707" y="1045029"/>
                  </a:cubicBezTo>
                  <a:lnTo>
                    <a:pt x="746107" y="1052286"/>
                  </a:lnTo>
                  <a:cubicBezTo>
                    <a:pt x="731593" y="1061962"/>
                    <a:pt x="716520" y="1070848"/>
                    <a:pt x="702565" y="1081314"/>
                  </a:cubicBezTo>
                  <a:cubicBezTo>
                    <a:pt x="692889" y="1088571"/>
                    <a:pt x="684355" y="1097677"/>
                    <a:pt x="673536" y="1103086"/>
                  </a:cubicBezTo>
                  <a:cubicBezTo>
                    <a:pt x="664615" y="1107547"/>
                    <a:pt x="654097" y="1107603"/>
                    <a:pt x="644507" y="1110343"/>
                  </a:cubicBezTo>
                  <a:cubicBezTo>
                    <a:pt x="585868" y="1127097"/>
                    <a:pt x="670591" y="1113250"/>
                    <a:pt x="542907" y="1124857"/>
                  </a:cubicBezTo>
                  <a:cubicBezTo>
                    <a:pt x="535650" y="1129695"/>
                    <a:pt x="529598" y="1137257"/>
                    <a:pt x="521136" y="1139372"/>
                  </a:cubicBezTo>
                  <a:cubicBezTo>
                    <a:pt x="499885" y="1144685"/>
                    <a:pt x="477694" y="1145414"/>
                    <a:pt x="455822" y="1146629"/>
                  </a:cubicBezTo>
                  <a:cubicBezTo>
                    <a:pt x="390564" y="1150254"/>
                    <a:pt x="325193" y="1151467"/>
                    <a:pt x="259879" y="1153886"/>
                  </a:cubicBezTo>
                  <a:cubicBezTo>
                    <a:pt x="242517" y="1165460"/>
                    <a:pt x="229037" y="1172390"/>
                    <a:pt x="216336" y="1190172"/>
                  </a:cubicBezTo>
                  <a:cubicBezTo>
                    <a:pt x="210048" y="1198975"/>
                    <a:pt x="206660" y="1209524"/>
                    <a:pt x="201822" y="1219200"/>
                  </a:cubicBezTo>
                  <a:cubicBezTo>
                    <a:pt x="187700" y="1275689"/>
                    <a:pt x="186773" y="1266792"/>
                    <a:pt x="201822" y="1357086"/>
                  </a:cubicBezTo>
                  <a:cubicBezTo>
                    <a:pt x="203256" y="1365689"/>
                    <a:pt x="209525" y="1373409"/>
                    <a:pt x="216336" y="1378857"/>
                  </a:cubicBezTo>
                  <a:cubicBezTo>
                    <a:pt x="222309" y="1383636"/>
                    <a:pt x="230850" y="1383695"/>
                    <a:pt x="238107" y="1386114"/>
                  </a:cubicBezTo>
                  <a:cubicBezTo>
                    <a:pt x="242945" y="1390952"/>
                    <a:pt x="251188" y="1393938"/>
                    <a:pt x="252622" y="1400629"/>
                  </a:cubicBezTo>
                  <a:cubicBezTo>
                    <a:pt x="258726" y="1429111"/>
                    <a:pt x="242402" y="1464411"/>
                    <a:pt x="259879" y="1487714"/>
                  </a:cubicBezTo>
                  <a:cubicBezTo>
                    <a:pt x="271490" y="1503196"/>
                    <a:pt x="273184" y="1476828"/>
                    <a:pt x="317936" y="1473200"/>
                  </a:cubicBezTo>
                  <a:close/>
                </a:path>
              </a:pathLst>
            </a:custGeom>
            <a:solidFill>
              <a:srgbClr val="D9D9D9"/>
            </a:solidFill>
            <a:ln w="12700">
              <a:solidFill>
                <a:srgbClr val="385D8A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350"/>
            </a:p>
          </p:txBody>
        </p:sp>
        <p:sp>
          <p:nvSpPr>
            <p:cNvPr id="45079" name="Text Box 23"/>
            <p:cNvSpPr txBox="1">
              <a:spLocks noChangeArrowheads="1"/>
            </p:cNvSpPr>
            <p:nvPr/>
          </p:nvSpPr>
          <p:spPr bwMode="auto">
            <a:xfrm>
              <a:off x="2519260" y="585034"/>
              <a:ext cx="2590800" cy="779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0000"/>
                  </a:solidFill>
                </a:rPr>
                <a:t>Symmetric Difference: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/>
                  </a:solidFill>
                </a:rPr>
                <a:t>Non-Intersecting  Area</a:t>
              </a:r>
            </a:p>
          </p:txBody>
        </p:sp>
        <p:cxnSp>
          <p:nvCxnSpPr>
            <p:cNvPr id="36" name="AutoShape 24"/>
            <p:cNvCxnSpPr>
              <a:cxnSpLocks noChangeShapeType="1"/>
            </p:cNvCxnSpPr>
            <p:nvPr/>
          </p:nvCxnSpPr>
          <p:spPr bwMode="auto">
            <a:xfrm flipH="1">
              <a:off x="2819401" y="1453326"/>
              <a:ext cx="527051" cy="1137271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37" name="AutoShape 25"/>
            <p:cNvCxnSpPr>
              <a:cxnSpLocks noChangeShapeType="1"/>
            </p:cNvCxnSpPr>
            <p:nvPr/>
          </p:nvCxnSpPr>
          <p:spPr bwMode="auto">
            <a:xfrm flipH="1">
              <a:off x="2176461" y="1456515"/>
              <a:ext cx="1143001" cy="361085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331442" y="1542870"/>
            <a:ext cx="2261651" cy="1546243"/>
            <a:chOff x="5584324" y="915369"/>
            <a:chExt cx="3014750" cy="2060564"/>
          </a:xfrm>
        </p:grpSpPr>
        <p:sp>
          <p:nvSpPr>
            <p:cNvPr id="45076" name="Text Box 20"/>
            <p:cNvSpPr txBox="1">
              <a:spLocks noChangeArrowheads="1"/>
            </p:cNvSpPr>
            <p:nvPr/>
          </p:nvSpPr>
          <p:spPr bwMode="auto">
            <a:xfrm>
              <a:off x="7350766" y="1991570"/>
              <a:ext cx="1248308" cy="9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u="sng" dirty="0" err="1">
                  <a:solidFill>
                    <a:schemeClr val="bg1"/>
                  </a:solidFill>
                </a:rPr>
                <a:t>Fcst</a:t>
              </a:r>
              <a:r>
                <a:rPr lang="en-US" sz="1400" u="sng" dirty="0">
                  <a:solidFill>
                    <a:schemeClr val="bg1"/>
                  </a:solidFill>
                </a:rPr>
                <a:t> PWT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P50 = 29.0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P90 = 33.4</a:t>
              </a:r>
            </a:p>
          </p:txBody>
        </p:sp>
        <p:sp>
          <p:nvSpPr>
            <p:cNvPr id="45077" name="Text Box 21"/>
            <p:cNvSpPr txBox="1">
              <a:spLocks noChangeArrowheads="1"/>
            </p:cNvSpPr>
            <p:nvPr/>
          </p:nvSpPr>
          <p:spPr bwMode="auto">
            <a:xfrm>
              <a:off x="5584324" y="915369"/>
              <a:ext cx="1408567" cy="984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u="sng" dirty="0" err="1">
                  <a:solidFill>
                    <a:schemeClr val="bg1"/>
                  </a:solidFill>
                </a:rPr>
                <a:t>Obs</a:t>
              </a:r>
              <a:r>
                <a:rPr lang="en-US" sz="1400" u="sng" dirty="0">
                  <a:solidFill>
                    <a:schemeClr val="bg1"/>
                  </a:solidFill>
                </a:rPr>
                <a:t> IWV*10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P50 = 26.6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P90 = 31.5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56591" y="4686627"/>
            <a:ext cx="2105931" cy="1691293"/>
            <a:chOff x="1656591" y="4686627"/>
            <a:chExt cx="2105931" cy="1691293"/>
          </a:xfrm>
        </p:grpSpPr>
        <p:sp>
          <p:nvSpPr>
            <p:cNvPr id="18" name="Freeform 8"/>
            <p:cNvSpPr>
              <a:spLocks noChangeAspect="1"/>
            </p:cNvSpPr>
            <p:nvPr/>
          </p:nvSpPr>
          <p:spPr bwMode="auto">
            <a:xfrm>
              <a:off x="1656591" y="4686627"/>
              <a:ext cx="1988862" cy="1028968"/>
            </a:xfrm>
            <a:custGeom>
              <a:avLst/>
              <a:gdLst>
                <a:gd name="T0" fmla="*/ 173998 w 978629"/>
                <a:gd name="T1" fmla="*/ 642661 h 764192"/>
                <a:gd name="T2" fmla="*/ 1501030 w 978629"/>
                <a:gd name="T3" fmla="*/ 193284 h 764192"/>
                <a:gd name="T4" fmla="*/ 1677967 w 978629"/>
                <a:gd name="T5" fmla="*/ 115133 h 764192"/>
                <a:gd name="T6" fmla="*/ 1795926 w 978629"/>
                <a:gd name="T7" fmla="*/ 56518 h 764192"/>
                <a:gd name="T8" fmla="*/ 1913885 w 978629"/>
                <a:gd name="T9" fmla="*/ 17442 h 764192"/>
                <a:gd name="T10" fmla="*/ 2267758 w 978629"/>
                <a:gd name="T11" fmla="*/ 95595 h 764192"/>
                <a:gd name="T12" fmla="*/ 2415207 w 978629"/>
                <a:gd name="T13" fmla="*/ 115133 h 764192"/>
                <a:gd name="T14" fmla="*/ 2503676 w 978629"/>
                <a:gd name="T15" fmla="*/ 134670 h 764192"/>
                <a:gd name="T16" fmla="*/ 2533166 w 978629"/>
                <a:gd name="T17" fmla="*/ 779428 h 764192"/>
                <a:gd name="T18" fmla="*/ 2562654 w 978629"/>
                <a:gd name="T19" fmla="*/ 857580 h 764192"/>
                <a:gd name="T20" fmla="*/ 2621635 w 978629"/>
                <a:gd name="T21" fmla="*/ 955270 h 764192"/>
                <a:gd name="T22" fmla="*/ 2651125 w 978629"/>
                <a:gd name="T23" fmla="*/ 1013884 h 764192"/>
                <a:gd name="T24" fmla="*/ 2592144 w 978629"/>
                <a:gd name="T25" fmla="*/ 1111575 h 764192"/>
                <a:gd name="T26" fmla="*/ 2415207 w 978629"/>
                <a:gd name="T27" fmla="*/ 1248341 h 764192"/>
                <a:gd name="T28" fmla="*/ 2326739 w 978629"/>
                <a:gd name="T29" fmla="*/ 1306955 h 764192"/>
                <a:gd name="T30" fmla="*/ 2208780 w 978629"/>
                <a:gd name="T31" fmla="*/ 1326494 h 764192"/>
                <a:gd name="T32" fmla="*/ 1795926 w 978629"/>
                <a:gd name="T33" fmla="*/ 1365569 h 764192"/>
                <a:gd name="T34" fmla="*/ 763789 w 978629"/>
                <a:gd name="T35" fmla="*/ 1346033 h 764192"/>
                <a:gd name="T36" fmla="*/ 675321 w 978629"/>
                <a:gd name="T37" fmla="*/ 1306955 h 764192"/>
                <a:gd name="T38" fmla="*/ 557362 w 978629"/>
                <a:gd name="T39" fmla="*/ 1287417 h 764192"/>
                <a:gd name="T40" fmla="*/ 409913 w 978629"/>
                <a:gd name="T41" fmla="*/ 1189727 h 764192"/>
                <a:gd name="T42" fmla="*/ 173998 w 978629"/>
                <a:gd name="T43" fmla="*/ 1013884 h 764192"/>
                <a:gd name="T44" fmla="*/ 26548 w 978629"/>
                <a:gd name="T45" fmla="*/ 838042 h 764192"/>
                <a:gd name="T46" fmla="*/ 144507 w 978629"/>
                <a:gd name="T47" fmla="*/ 623123 h 764192"/>
                <a:gd name="T48" fmla="*/ 173998 w 978629"/>
                <a:gd name="T49" fmla="*/ 642661 h 7641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78629" h="764192">
                  <a:moveTo>
                    <a:pt x="64229" y="358061"/>
                  </a:moveTo>
                  <a:cubicBezTo>
                    <a:pt x="246740" y="297222"/>
                    <a:pt x="287018" y="285732"/>
                    <a:pt x="554086" y="107689"/>
                  </a:cubicBezTo>
                  <a:cubicBezTo>
                    <a:pt x="575857" y="93175"/>
                    <a:pt x="597964" y="79152"/>
                    <a:pt x="619400" y="64147"/>
                  </a:cubicBezTo>
                  <a:cubicBezTo>
                    <a:pt x="634263" y="53743"/>
                    <a:pt x="647558" y="41105"/>
                    <a:pt x="662943" y="31489"/>
                  </a:cubicBezTo>
                  <a:cubicBezTo>
                    <a:pt x="676704" y="22888"/>
                    <a:pt x="691972" y="16975"/>
                    <a:pt x="706486" y="9718"/>
                  </a:cubicBezTo>
                  <a:cubicBezTo>
                    <a:pt x="832588" y="34939"/>
                    <a:pt x="677330" y="0"/>
                    <a:pt x="837114" y="53261"/>
                  </a:cubicBezTo>
                  <a:cubicBezTo>
                    <a:pt x="854667" y="59112"/>
                    <a:pt x="873593" y="59660"/>
                    <a:pt x="891543" y="64147"/>
                  </a:cubicBezTo>
                  <a:cubicBezTo>
                    <a:pt x="902675" y="66930"/>
                    <a:pt x="913314" y="71404"/>
                    <a:pt x="924200" y="75032"/>
                  </a:cubicBezTo>
                  <a:cubicBezTo>
                    <a:pt x="927829" y="194775"/>
                    <a:pt x="928620" y="314638"/>
                    <a:pt x="935086" y="434261"/>
                  </a:cubicBezTo>
                  <a:cubicBezTo>
                    <a:pt x="935894" y="449200"/>
                    <a:pt x="941240" y="463611"/>
                    <a:pt x="945971" y="477804"/>
                  </a:cubicBezTo>
                  <a:cubicBezTo>
                    <a:pt x="952150" y="496342"/>
                    <a:pt x="960882" y="513936"/>
                    <a:pt x="967743" y="532232"/>
                  </a:cubicBezTo>
                  <a:cubicBezTo>
                    <a:pt x="971772" y="542976"/>
                    <a:pt x="975000" y="554003"/>
                    <a:pt x="978629" y="564889"/>
                  </a:cubicBezTo>
                  <a:cubicBezTo>
                    <a:pt x="971372" y="583032"/>
                    <a:pt x="967696" y="603059"/>
                    <a:pt x="956857" y="619318"/>
                  </a:cubicBezTo>
                  <a:cubicBezTo>
                    <a:pt x="938300" y="647153"/>
                    <a:pt x="913922" y="670652"/>
                    <a:pt x="891543" y="695518"/>
                  </a:cubicBezTo>
                  <a:cubicBezTo>
                    <a:pt x="881245" y="706961"/>
                    <a:pt x="872252" y="720537"/>
                    <a:pt x="858886" y="728175"/>
                  </a:cubicBezTo>
                  <a:cubicBezTo>
                    <a:pt x="845896" y="735598"/>
                    <a:pt x="829728" y="734951"/>
                    <a:pt x="815343" y="739061"/>
                  </a:cubicBezTo>
                  <a:cubicBezTo>
                    <a:pt x="727387" y="764192"/>
                    <a:pt x="854459" y="743423"/>
                    <a:pt x="662943" y="760832"/>
                  </a:cubicBezTo>
                  <a:cubicBezTo>
                    <a:pt x="535943" y="757204"/>
                    <a:pt x="408601" y="759946"/>
                    <a:pt x="281943" y="749947"/>
                  </a:cubicBezTo>
                  <a:cubicBezTo>
                    <a:pt x="268901" y="748917"/>
                    <a:pt x="261311" y="733329"/>
                    <a:pt x="249286" y="728175"/>
                  </a:cubicBezTo>
                  <a:cubicBezTo>
                    <a:pt x="235535" y="722281"/>
                    <a:pt x="220257" y="720918"/>
                    <a:pt x="205743" y="717289"/>
                  </a:cubicBezTo>
                  <a:cubicBezTo>
                    <a:pt x="142849" y="675361"/>
                    <a:pt x="199694" y="719304"/>
                    <a:pt x="151314" y="662861"/>
                  </a:cubicBezTo>
                  <a:cubicBezTo>
                    <a:pt x="87126" y="587976"/>
                    <a:pt x="125366" y="652227"/>
                    <a:pt x="64229" y="564889"/>
                  </a:cubicBezTo>
                  <a:cubicBezTo>
                    <a:pt x="40302" y="530708"/>
                    <a:pt x="27933" y="503184"/>
                    <a:pt x="9800" y="466918"/>
                  </a:cubicBezTo>
                  <a:cubicBezTo>
                    <a:pt x="22596" y="364556"/>
                    <a:pt x="0" y="400518"/>
                    <a:pt x="53343" y="347175"/>
                  </a:cubicBezTo>
                  <a:lnTo>
                    <a:pt x="64229" y="358061"/>
                  </a:lnTo>
                  <a:close/>
                </a:path>
              </a:pathLst>
            </a:custGeom>
            <a:solidFill>
              <a:srgbClr val="D99694">
                <a:alpha val="50195"/>
              </a:srgbClr>
            </a:solidFill>
            <a:ln w="12700">
              <a:solidFill>
                <a:srgbClr val="953735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350"/>
            </a:p>
          </p:txBody>
        </p:sp>
        <p:sp>
          <p:nvSpPr>
            <p:cNvPr id="47" name="Text Box 18"/>
            <p:cNvSpPr txBox="1">
              <a:spLocks noChangeArrowheads="1"/>
            </p:cNvSpPr>
            <p:nvPr/>
          </p:nvSpPr>
          <p:spPr bwMode="auto">
            <a:xfrm>
              <a:off x="2415487" y="5793145"/>
              <a:ext cx="134703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Total Interest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0.75</a:t>
              </a:r>
            </a:p>
          </p:txBody>
        </p:sp>
      </p:grpSp>
      <p:sp>
        <p:nvSpPr>
          <p:cNvPr id="45075" name="Rectangle 19"/>
          <p:cNvSpPr>
            <a:spLocks noGrp="1"/>
          </p:cNvSpPr>
          <p:nvPr>
            <p:ph type="title" idx="4294967295"/>
          </p:nvPr>
        </p:nvSpPr>
        <p:spPr>
          <a:xfrm>
            <a:off x="1905000" y="508629"/>
            <a:ext cx="5104873" cy="40015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Use of Attributes of Objects defined by MODE</a:t>
            </a:r>
            <a:endParaRPr lang="en-US" sz="2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1137895" y="4556336"/>
            <a:ext cx="2393228" cy="1821584"/>
            <a:chOff x="1137895" y="4556336"/>
            <a:chExt cx="2393228" cy="1821584"/>
          </a:xfrm>
        </p:grpSpPr>
        <p:sp>
          <p:nvSpPr>
            <p:cNvPr id="32" name="Freeform 8"/>
            <p:cNvSpPr>
              <a:spLocks noChangeAspect="1"/>
            </p:cNvSpPr>
            <p:nvPr/>
          </p:nvSpPr>
          <p:spPr bwMode="auto">
            <a:xfrm>
              <a:off x="1542261" y="4556336"/>
              <a:ext cx="1988862" cy="1028968"/>
            </a:xfrm>
            <a:custGeom>
              <a:avLst/>
              <a:gdLst>
                <a:gd name="T0" fmla="*/ 173998 w 978629"/>
                <a:gd name="T1" fmla="*/ 642661 h 764192"/>
                <a:gd name="T2" fmla="*/ 1501030 w 978629"/>
                <a:gd name="T3" fmla="*/ 193284 h 764192"/>
                <a:gd name="T4" fmla="*/ 1677967 w 978629"/>
                <a:gd name="T5" fmla="*/ 115133 h 764192"/>
                <a:gd name="T6" fmla="*/ 1795926 w 978629"/>
                <a:gd name="T7" fmla="*/ 56518 h 764192"/>
                <a:gd name="T8" fmla="*/ 1913885 w 978629"/>
                <a:gd name="T9" fmla="*/ 17442 h 764192"/>
                <a:gd name="T10" fmla="*/ 2267758 w 978629"/>
                <a:gd name="T11" fmla="*/ 95595 h 764192"/>
                <a:gd name="T12" fmla="*/ 2415207 w 978629"/>
                <a:gd name="T13" fmla="*/ 115133 h 764192"/>
                <a:gd name="T14" fmla="*/ 2503676 w 978629"/>
                <a:gd name="T15" fmla="*/ 134670 h 764192"/>
                <a:gd name="T16" fmla="*/ 2533166 w 978629"/>
                <a:gd name="T17" fmla="*/ 779428 h 764192"/>
                <a:gd name="T18" fmla="*/ 2562654 w 978629"/>
                <a:gd name="T19" fmla="*/ 857580 h 764192"/>
                <a:gd name="T20" fmla="*/ 2621635 w 978629"/>
                <a:gd name="T21" fmla="*/ 955270 h 764192"/>
                <a:gd name="T22" fmla="*/ 2651125 w 978629"/>
                <a:gd name="T23" fmla="*/ 1013884 h 764192"/>
                <a:gd name="T24" fmla="*/ 2592144 w 978629"/>
                <a:gd name="T25" fmla="*/ 1111575 h 764192"/>
                <a:gd name="T26" fmla="*/ 2415207 w 978629"/>
                <a:gd name="T27" fmla="*/ 1248341 h 764192"/>
                <a:gd name="T28" fmla="*/ 2326739 w 978629"/>
                <a:gd name="T29" fmla="*/ 1306955 h 764192"/>
                <a:gd name="T30" fmla="*/ 2208780 w 978629"/>
                <a:gd name="T31" fmla="*/ 1326494 h 764192"/>
                <a:gd name="T32" fmla="*/ 1795926 w 978629"/>
                <a:gd name="T33" fmla="*/ 1365569 h 764192"/>
                <a:gd name="T34" fmla="*/ 763789 w 978629"/>
                <a:gd name="T35" fmla="*/ 1346033 h 764192"/>
                <a:gd name="T36" fmla="*/ 675321 w 978629"/>
                <a:gd name="T37" fmla="*/ 1306955 h 764192"/>
                <a:gd name="T38" fmla="*/ 557362 w 978629"/>
                <a:gd name="T39" fmla="*/ 1287417 h 764192"/>
                <a:gd name="T40" fmla="*/ 409913 w 978629"/>
                <a:gd name="T41" fmla="*/ 1189727 h 764192"/>
                <a:gd name="T42" fmla="*/ 173998 w 978629"/>
                <a:gd name="T43" fmla="*/ 1013884 h 764192"/>
                <a:gd name="T44" fmla="*/ 26548 w 978629"/>
                <a:gd name="T45" fmla="*/ 838042 h 764192"/>
                <a:gd name="T46" fmla="*/ 144507 w 978629"/>
                <a:gd name="T47" fmla="*/ 623123 h 764192"/>
                <a:gd name="T48" fmla="*/ 173998 w 978629"/>
                <a:gd name="T49" fmla="*/ 642661 h 7641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78629" h="764192">
                  <a:moveTo>
                    <a:pt x="64229" y="358061"/>
                  </a:moveTo>
                  <a:cubicBezTo>
                    <a:pt x="246740" y="297222"/>
                    <a:pt x="287018" y="285732"/>
                    <a:pt x="554086" y="107689"/>
                  </a:cubicBezTo>
                  <a:cubicBezTo>
                    <a:pt x="575857" y="93175"/>
                    <a:pt x="597964" y="79152"/>
                    <a:pt x="619400" y="64147"/>
                  </a:cubicBezTo>
                  <a:cubicBezTo>
                    <a:pt x="634263" y="53743"/>
                    <a:pt x="647558" y="41105"/>
                    <a:pt x="662943" y="31489"/>
                  </a:cubicBezTo>
                  <a:cubicBezTo>
                    <a:pt x="676704" y="22888"/>
                    <a:pt x="691972" y="16975"/>
                    <a:pt x="706486" y="9718"/>
                  </a:cubicBezTo>
                  <a:cubicBezTo>
                    <a:pt x="832588" y="34939"/>
                    <a:pt x="677330" y="0"/>
                    <a:pt x="837114" y="53261"/>
                  </a:cubicBezTo>
                  <a:cubicBezTo>
                    <a:pt x="854667" y="59112"/>
                    <a:pt x="873593" y="59660"/>
                    <a:pt x="891543" y="64147"/>
                  </a:cubicBezTo>
                  <a:cubicBezTo>
                    <a:pt x="902675" y="66930"/>
                    <a:pt x="913314" y="71404"/>
                    <a:pt x="924200" y="75032"/>
                  </a:cubicBezTo>
                  <a:cubicBezTo>
                    <a:pt x="927829" y="194775"/>
                    <a:pt x="928620" y="314638"/>
                    <a:pt x="935086" y="434261"/>
                  </a:cubicBezTo>
                  <a:cubicBezTo>
                    <a:pt x="935894" y="449200"/>
                    <a:pt x="941240" y="463611"/>
                    <a:pt x="945971" y="477804"/>
                  </a:cubicBezTo>
                  <a:cubicBezTo>
                    <a:pt x="952150" y="496342"/>
                    <a:pt x="960882" y="513936"/>
                    <a:pt x="967743" y="532232"/>
                  </a:cubicBezTo>
                  <a:cubicBezTo>
                    <a:pt x="971772" y="542976"/>
                    <a:pt x="975000" y="554003"/>
                    <a:pt x="978629" y="564889"/>
                  </a:cubicBezTo>
                  <a:cubicBezTo>
                    <a:pt x="971372" y="583032"/>
                    <a:pt x="967696" y="603059"/>
                    <a:pt x="956857" y="619318"/>
                  </a:cubicBezTo>
                  <a:cubicBezTo>
                    <a:pt x="938300" y="647153"/>
                    <a:pt x="913922" y="670652"/>
                    <a:pt x="891543" y="695518"/>
                  </a:cubicBezTo>
                  <a:cubicBezTo>
                    <a:pt x="881245" y="706961"/>
                    <a:pt x="872252" y="720537"/>
                    <a:pt x="858886" y="728175"/>
                  </a:cubicBezTo>
                  <a:cubicBezTo>
                    <a:pt x="845896" y="735598"/>
                    <a:pt x="829728" y="734951"/>
                    <a:pt x="815343" y="739061"/>
                  </a:cubicBezTo>
                  <a:cubicBezTo>
                    <a:pt x="727387" y="764192"/>
                    <a:pt x="854459" y="743423"/>
                    <a:pt x="662943" y="760832"/>
                  </a:cubicBezTo>
                  <a:cubicBezTo>
                    <a:pt x="535943" y="757204"/>
                    <a:pt x="408601" y="759946"/>
                    <a:pt x="281943" y="749947"/>
                  </a:cubicBezTo>
                  <a:cubicBezTo>
                    <a:pt x="268901" y="748917"/>
                    <a:pt x="261311" y="733329"/>
                    <a:pt x="249286" y="728175"/>
                  </a:cubicBezTo>
                  <a:cubicBezTo>
                    <a:pt x="235535" y="722281"/>
                    <a:pt x="220257" y="720918"/>
                    <a:pt x="205743" y="717289"/>
                  </a:cubicBezTo>
                  <a:cubicBezTo>
                    <a:pt x="142849" y="675361"/>
                    <a:pt x="199694" y="719304"/>
                    <a:pt x="151314" y="662861"/>
                  </a:cubicBezTo>
                  <a:cubicBezTo>
                    <a:pt x="87126" y="587976"/>
                    <a:pt x="125366" y="652227"/>
                    <a:pt x="64229" y="564889"/>
                  </a:cubicBezTo>
                  <a:cubicBezTo>
                    <a:pt x="40302" y="530708"/>
                    <a:pt x="27933" y="503184"/>
                    <a:pt x="9800" y="466918"/>
                  </a:cubicBezTo>
                  <a:cubicBezTo>
                    <a:pt x="22596" y="364556"/>
                    <a:pt x="0" y="400518"/>
                    <a:pt x="53343" y="347175"/>
                  </a:cubicBezTo>
                  <a:lnTo>
                    <a:pt x="64229" y="358061"/>
                  </a:lnTo>
                  <a:close/>
                </a:path>
              </a:pathLst>
            </a:custGeom>
            <a:solidFill>
              <a:srgbClr val="D99694">
                <a:alpha val="50195"/>
              </a:srgbClr>
            </a:solidFill>
            <a:ln w="12700">
              <a:solidFill>
                <a:srgbClr val="953735"/>
              </a:solidFill>
              <a:round/>
              <a:headEnd/>
              <a:tailEnd/>
            </a:ln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anchor="ctr"/>
            <a:lstStyle/>
            <a:p>
              <a:endParaRPr lang="en-US" sz="1350"/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1137895" y="5793145"/>
              <a:ext cx="134703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Total Interest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chemeClr val="bg1"/>
                  </a:solidFill>
                </a:rPr>
                <a:t>0.90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6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67" y="302070"/>
            <a:ext cx="8574733" cy="811908"/>
          </a:xfrm>
        </p:spPr>
        <p:txBody>
          <a:bodyPr>
            <a:noAutofit/>
          </a:bodyPr>
          <a:lstStyle/>
          <a:p>
            <a:pPr algn="ctr"/>
            <a:r>
              <a:rPr lang="en-US" sz="2101" dirty="0"/>
              <a:t>6hr Accumulated </a:t>
            </a:r>
            <a:r>
              <a:rPr lang="en-US" sz="2101" dirty="0" smtClean="0"/>
              <a:t>Precipitation Near </a:t>
            </a:r>
            <a:r>
              <a:rPr lang="en-US" sz="2101" dirty="0"/>
              <a:t>Peak (90</a:t>
            </a:r>
            <a:r>
              <a:rPr lang="en-US" sz="2101" baseline="30000" dirty="0"/>
              <a:t>th</a:t>
            </a:r>
            <a:r>
              <a:rPr lang="en-US" sz="2101" dirty="0" smtClean="0"/>
              <a:t>%)</a:t>
            </a:r>
            <a:br>
              <a:rPr lang="en-US" sz="2101" dirty="0" smtClean="0"/>
            </a:br>
            <a:r>
              <a:rPr lang="en-US" sz="2101" dirty="0" smtClean="0"/>
              <a:t>Intensity Difference (</a:t>
            </a:r>
            <a:r>
              <a:rPr lang="en-US" sz="2101" dirty="0" err="1" smtClean="0"/>
              <a:t>Fcst</a:t>
            </a:r>
            <a:r>
              <a:rPr lang="en-US" sz="2101" dirty="0" smtClean="0"/>
              <a:t> – </a:t>
            </a:r>
            <a:r>
              <a:rPr lang="en-US" sz="2101" dirty="0" err="1" smtClean="0"/>
              <a:t>Obs</a:t>
            </a:r>
            <a:r>
              <a:rPr lang="en-US" sz="2101" dirty="0" smtClean="0"/>
              <a:t>)</a:t>
            </a:r>
            <a:endParaRPr lang="en-US" sz="2101" dirty="0"/>
          </a:p>
        </p:txBody>
      </p:sp>
      <p:pic>
        <p:nvPicPr>
          <p:cNvPr id="3" name="Picture 2" descr="ams_med-P90diff-apcp06_ge0.5_BOX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88" r="5194"/>
          <a:stretch/>
        </p:blipFill>
        <p:spPr>
          <a:xfrm>
            <a:off x="1885250" y="1447800"/>
            <a:ext cx="6953950" cy="52094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438400" y="3429000"/>
            <a:ext cx="6248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97428" y="1981200"/>
            <a:ext cx="433965" cy="3122971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    Difference(P90 </a:t>
            </a:r>
            <a:r>
              <a:rPr lang="en-US" dirty="0" err="1"/>
              <a:t>Fcst</a:t>
            </a:r>
            <a:r>
              <a:rPr lang="en-US" dirty="0"/>
              <a:t> – P90 </a:t>
            </a:r>
            <a:r>
              <a:rPr lang="en-US" dirty="0" err="1"/>
              <a:t>Obs</a:t>
            </a:r>
            <a:r>
              <a:rPr lang="en-US" dirty="0"/>
              <a:t>)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571" y="1749915"/>
            <a:ext cx="1398140" cy="653256"/>
          </a:xfrm>
          <a:prstGeom prst="rect">
            <a:avLst/>
          </a:prstGeom>
          <a:solidFill>
            <a:srgbClr val="0000FF">
              <a:alpha val="42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50" b="1" dirty="0"/>
              <a:t>High Resolution</a:t>
            </a:r>
          </a:p>
          <a:p>
            <a:pPr>
              <a:lnSpc>
                <a:spcPct val="90000"/>
              </a:lnSpc>
            </a:pPr>
            <a:r>
              <a:rPr lang="en-US" sz="1350" b="1" dirty="0"/>
              <a:t>Deterministic</a:t>
            </a:r>
          </a:p>
          <a:p>
            <a:pPr>
              <a:lnSpc>
                <a:spcPct val="90000"/>
              </a:lnSpc>
            </a:pPr>
            <a:r>
              <a:rPr lang="en-US" sz="1350" b="1" dirty="0"/>
              <a:t>Does Fairly Well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089" y="2572134"/>
            <a:ext cx="1398140" cy="653256"/>
          </a:xfrm>
          <a:prstGeom prst="rect">
            <a:avLst/>
          </a:prstGeom>
          <a:solidFill>
            <a:srgbClr val="999966">
              <a:alpha val="57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50" b="1" dirty="0"/>
              <a:t>High Resolution</a:t>
            </a:r>
          </a:p>
          <a:p>
            <a:pPr>
              <a:lnSpc>
                <a:spcPct val="90000"/>
              </a:lnSpc>
            </a:pPr>
            <a:r>
              <a:rPr lang="en-US" sz="1350" b="1" dirty="0"/>
              <a:t>Ensemble Mean</a:t>
            </a:r>
          </a:p>
          <a:p>
            <a:pPr>
              <a:lnSpc>
                <a:spcPct val="90000"/>
              </a:lnSpc>
            </a:pPr>
            <a:r>
              <a:rPr lang="en-US" sz="1350" b="1" dirty="0" err="1"/>
              <a:t>Underpredicts</a:t>
            </a:r>
            <a:endParaRPr lang="en-US" sz="135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8088" y="3466384"/>
            <a:ext cx="1480598" cy="653256"/>
          </a:xfrm>
          <a:prstGeom prst="rect">
            <a:avLst/>
          </a:prstGeom>
          <a:solidFill>
            <a:srgbClr val="00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50" b="1" dirty="0" err="1"/>
              <a:t>Mesoscale</a:t>
            </a:r>
            <a:endParaRPr lang="en-US" sz="1350" b="1" dirty="0"/>
          </a:p>
          <a:p>
            <a:pPr>
              <a:lnSpc>
                <a:spcPct val="90000"/>
              </a:lnSpc>
            </a:pPr>
            <a:r>
              <a:rPr lang="en-US" sz="1350" b="1" dirty="0"/>
              <a:t>Deterministic</a:t>
            </a:r>
          </a:p>
          <a:p>
            <a:pPr>
              <a:lnSpc>
                <a:spcPct val="90000"/>
              </a:lnSpc>
            </a:pPr>
            <a:r>
              <a:rPr lang="en-US" sz="1350" b="1" dirty="0" err="1"/>
              <a:t>Underpredicts</a:t>
            </a:r>
            <a:endParaRPr lang="en-US" sz="13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265170"/>
            <a:ext cx="1480598" cy="840230"/>
          </a:xfrm>
          <a:prstGeom prst="rect">
            <a:avLst/>
          </a:prstGeom>
          <a:solidFill>
            <a:srgbClr val="FF00FF">
              <a:alpha val="44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50" b="1" dirty="0" err="1"/>
              <a:t>Mesoscale</a:t>
            </a:r>
            <a:endParaRPr lang="en-US" sz="1350" b="1" dirty="0"/>
          </a:p>
          <a:p>
            <a:pPr>
              <a:lnSpc>
                <a:spcPct val="90000"/>
              </a:lnSpc>
            </a:pPr>
            <a:r>
              <a:rPr lang="en-US" sz="1350" b="1" dirty="0"/>
              <a:t>Ensemble</a:t>
            </a:r>
          </a:p>
          <a:p>
            <a:pPr>
              <a:lnSpc>
                <a:spcPct val="90000"/>
              </a:lnSpc>
            </a:pPr>
            <a:r>
              <a:rPr lang="en-US" sz="1350" b="1" dirty="0" err="1"/>
              <a:t>Underpredicts</a:t>
            </a:r>
            <a:endParaRPr lang="en-US" sz="1350" b="1" dirty="0"/>
          </a:p>
          <a:p>
            <a:pPr>
              <a:lnSpc>
                <a:spcPct val="90000"/>
              </a:lnSpc>
            </a:pPr>
            <a:r>
              <a:rPr lang="en-US" sz="1350" b="1" dirty="0"/>
              <a:t>the most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43956" y="1600200"/>
            <a:ext cx="12662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Overforecast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5010427"/>
            <a:ext cx="137185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Underforecast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9000" y="1985918"/>
            <a:ext cx="5554589" cy="4186282"/>
            <a:chOff x="3429000" y="2205376"/>
            <a:chExt cx="5554589" cy="4186282"/>
          </a:xfrm>
        </p:grpSpPr>
        <p:pic>
          <p:nvPicPr>
            <p:cNvPr id="34" name="Picture 33" descr="microphysics_boxplot_MODE_P90diff_vs_thresh_zoo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54389" y="2209800"/>
              <a:ext cx="5029200" cy="4181858"/>
            </a:xfrm>
            <a:prstGeom prst="rect">
              <a:avLst/>
            </a:prstGeom>
          </p:spPr>
        </p:pic>
        <p:pic>
          <p:nvPicPr>
            <p:cNvPr id="70" name="Picture 69" descr="microphysics_boxplot_MODE_P90diff_vs_thresh_zoom.png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705"/>
            <a:stretch/>
          </p:blipFill>
          <p:spPr>
            <a:xfrm>
              <a:off x="3429000" y="2205376"/>
              <a:ext cx="533400" cy="4186281"/>
            </a:xfrm>
            <a:prstGeom prst="rect">
              <a:avLst/>
            </a:prstGeom>
          </p:spPr>
        </p:pic>
      </p:grpSp>
      <p:pic>
        <p:nvPicPr>
          <p:cNvPr id="23" name="Picture 22" descr="microphysics_boxplot_MODE_P90diff_vs_thres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098" y="6115358"/>
            <a:ext cx="2896354" cy="543291"/>
          </a:xfrm>
          <a:prstGeom prst="rect">
            <a:avLst/>
          </a:prstGeom>
        </p:spPr>
      </p:pic>
      <p:sp>
        <p:nvSpPr>
          <p:cNvPr id="12" name="Title 7"/>
          <p:cNvSpPr txBox="1">
            <a:spLocks/>
          </p:cNvSpPr>
          <p:nvPr/>
        </p:nvSpPr>
        <p:spPr>
          <a:xfrm>
            <a:off x="2012653" y="188813"/>
            <a:ext cx="5588054" cy="65144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Impact of Core &amp; Microphysics</a:t>
            </a:r>
          </a:p>
        </p:txBody>
      </p:sp>
      <p:sp>
        <p:nvSpPr>
          <p:cNvPr id="13" name="Content Placeholder 8"/>
          <p:cNvSpPr txBox="1">
            <a:spLocks/>
          </p:cNvSpPr>
          <p:nvPr/>
        </p:nvSpPr>
        <p:spPr>
          <a:xfrm>
            <a:off x="203248" y="1855806"/>
            <a:ext cx="2878417" cy="357042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1" dirty="0"/>
              <a:t>90% Intensity shows </a:t>
            </a:r>
            <a:r>
              <a:rPr lang="en-US" dirty="0"/>
              <a:t>over- forecast of precipitation for ARW-</a:t>
            </a:r>
            <a:r>
              <a:rPr lang="en-US" dirty="0" err="1"/>
              <a:t>Fer</a:t>
            </a:r>
            <a:r>
              <a:rPr lang="en-US" dirty="0"/>
              <a:t> and ARW-MY members especially at higher thresholds – which means </a:t>
            </a:r>
            <a:r>
              <a:rPr lang="en-US" b="1" dirty="0"/>
              <a:t>when it rains it pours in these members</a:t>
            </a:r>
          </a:p>
          <a:p>
            <a:pPr marL="214370" indent="-214370">
              <a:spcBef>
                <a:spcPct val="20000"/>
              </a:spcBef>
              <a:defRPr/>
            </a:pPr>
            <a:endParaRPr lang="en-US" dirty="0"/>
          </a:p>
          <a:p>
            <a:pPr marL="214370" indent="-214370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204868" y="6115358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&gt; 25.4mm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12231" y="2229983"/>
            <a:ext cx="677108" cy="336048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/>
              <a:t>Difference (</a:t>
            </a:r>
            <a:r>
              <a:rPr lang="en-US" sz="1600" b="1" dirty="0" err="1"/>
              <a:t>Fcst-Obs</a:t>
            </a:r>
            <a:r>
              <a:rPr lang="en-US" sz="1600" b="1" dirty="0"/>
              <a:t>) in Near Peak</a:t>
            </a:r>
            <a:br>
              <a:rPr lang="en-US" sz="1600" b="1" dirty="0"/>
            </a:br>
            <a:r>
              <a:rPr lang="en-US" sz="1600" b="1" dirty="0"/>
              <a:t> Intensity in MODE </a:t>
            </a:r>
            <a:r>
              <a:rPr lang="en-US" sz="1600" b="1" dirty="0" err="1"/>
              <a:t>Obj</a:t>
            </a:r>
            <a:r>
              <a:rPr lang="en-US" sz="1600" b="1" dirty="0"/>
              <a:t> (mm)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79416" y="6450022"/>
            <a:ext cx="2373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Object Threshold (mm)</a:t>
            </a:r>
          </a:p>
        </p:txBody>
      </p:sp>
      <p:grpSp>
        <p:nvGrpSpPr>
          <p:cNvPr id="2" name="Group 47"/>
          <p:cNvGrpSpPr/>
          <p:nvPr/>
        </p:nvGrpSpPr>
        <p:grpSpPr>
          <a:xfrm>
            <a:off x="4728887" y="1143000"/>
            <a:ext cx="3528708" cy="2824983"/>
            <a:chOff x="4239653" y="230181"/>
            <a:chExt cx="3199264" cy="3765665"/>
          </a:xfrm>
        </p:grpSpPr>
        <p:sp>
          <p:nvSpPr>
            <p:cNvPr id="15" name="TextBox 14"/>
            <p:cNvSpPr txBox="1"/>
            <p:nvPr/>
          </p:nvSpPr>
          <p:spPr>
            <a:xfrm>
              <a:off x="4239653" y="230181"/>
              <a:ext cx="513322" cy="4000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NMM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19508" y="230181"/>
              <a:ext cx="479255" cy="400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ARW</a:t>
              </a:r>
            </a:p>
          </p:txBody>
        </p:sp>
        <p:sp>
          <p:nvSpPr>
            <p:cNvPr id="20" name="Left Bracket 19"/>
            <p:cNvSpPr/>
            <p:nvPr/>
          </p:nvSpPr>
          <p:spPr>
            <a:xfrm>
              <a:off x="4724405" y="890918"/>
              <a:ext cx="370114" cy="163439"/>
            </a:xfrm>
            <a:prstGeom prst="leftBracket">
              <a:avLst/>
            </a:prstGeom>
            <a:ln w="15875">
              <a:solidFill>
                <a:schemeClr val="tx1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Left Bracket 20"/>
            <p:cNvSpPr/>
            <p:nvPr/>
          </p:nvSpPr>
          <p:spPr>
            <a:xfrm>
              <a:off x="5271337" y="410394"/>
              <a:ext cx="370114" cy="1124383"/>
            </a:xfrm>
            <a:prstGeom prst="leftBracket">
              <a:avLst/>
            </a:prstGeom>
            <a:ln w="15875">
              <a:solidFill>
                <a:schemeClr val="tx1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93622" y="1770493"/>
              <a:ext cx="545295" cy="1107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HMT</a:t>
              </a:r>
            </a:p>
            <a:p>
              <a:r>
                <a:rPr lang="en-US" sz="1600" dirty="0"/>
                <a:t>NAM</a:t>
              </a:r>
            </a:p>
            <a:p>
              <a:r>
                <a:rPr lang="en-US" sz="1600" dirty="0"/>
                <a:t>GFS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6178625" y="1966046"/>
              <a:ext cx="736403" cy="115714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6311896" y="2187013"/>
              <a:ext cx="603131" cy="128451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447194" y="2501940"/>
              <a:ext cx="443926" cy="1493906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280934" y="1312020"/>
            <a:ext cx="2155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Using Attributes from MODE Objects</a:t>
            </a:r>
          </a:p>
        </p:txBody>
      </p:sp>
      <p:grpSp>
        <p:nvGrpSpPr>
          <p:cNvPr id="3" name="Group 46"/>
          <p:cNvGrpSpPr/>
          <p:nvPr/>
        </p:nvGrpSpPr>
        <p:grpSpPr>
          <a:xfrm>
            <a:off x="338917" y="5334000"/>
            <a:ext cx="2523694" cy="849561"/>
            <a:chOff x="4748292" y="2413655"/>
            <a:chExt cx="2996888" cy="1132453"/>
          </a:xfrm>
        </p:grpSpPr>
        <p:sp>
          <p:nvSpPr>
            <p:cNvPr id="18" name="TextBox 17"/>
            <p:cNvSpPr txBox="1"/>
            <p:nvPr/>
          </p:nvSpPr>
          <p:spPr>
            <a:xfrm>
              <a:off x="4748292" y="2438401"/>
              <a:ext cx="1392498" cy="1107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Color groups</a:t>
              </a:r>
            </a:p>
            <a:p>
              <a:r>
                <a:rPr lang="en-US" sz="1600" dirty="0"/>
                <a:t>Different</a:t>
              </a:r>
            </a:p>
            <a:p>
              <a:r>
                <a:rPr lang="en-US" sz="1600" dirty="0"/>
                <a:t>Microphysics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6000" y="2438400"/>
              <a:ext cx="272143" cy="206829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06882" y="2721432"/>
              <a:ext cx="272143" cy="20682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06882" y="3004468"/>
              <a:ext cx="272143" cy="206829"/>
            </a:xfrm>
            <a:prstGeom prst="rect">
              <a:avLst/>
            </a:prstGeom>
            <a:gradFill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68143" y="2413655"/>
              <a:ext cx="838560" cy="451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Ferrier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68139" y="2653143"/>
              <a:ext cx="1377041" cy="451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Milbrant-Yau</a:t>
              </a:r>
              <a:endParaRPr lang="en-US" sz="16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68134" y="2925290"/>
              <a:ext cx="1163460" cy="451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Thompson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220544" y="6096000"/>
            <a:ext cx="1451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Intense Cores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75192" y="3864082"/>
            <a:ext cx="5870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B050"/>
                </a:solidFill>
              </a:rPr>
              <a:t>Optimal</a:t>
            </a:r>
          </a:p>
        </p:txBody>
      </p:sp>
    </p:spTree>
    <p:extLst>
      <p:ext uri="{BB962C8B-B14F-4D97-AF65-F5344CB8AC3E}">
        <p14:creationId xmlns:p14="http://schemas.microsoft.com/office/powerpoint/2010/main" val="34420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MODE has been used to evaluate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Perpetua" pitchFamily="18" charset="0"/>
              </a:rPr>
              <a:t>Precipitation</a:t>
            </a:r>
          </a:p>
          <a:p>
            <a:pPr lvl="1"/>
            <a:r>
              <a:rPr lang="en-US" dirty="0" smtClean="0">
                <a:latin typeface="Perpetua" pitchFamily="18" charset="0"/>
              </a:rPr>
              <a:t>Standard Accumulation Intervals</a:t>
            </a:r>
          </a:p>
          <a:p>
            <a:pPr lvl="1"/>
            <a:r>
              <a:rPr lang="en-US" dirty="0" smtClean="0">
                <a:latin typeface="Perpetua" pitchFamily="18" charset="0"/>
              </a:rPr>
              <a:t>Probability Fields</a:t>
            </a:r>
          </a:p>
          <a:p>
            <a:r>
              <a:rPr lang="en-US" dirty="0" smtClean="0">
                <a:latin typeface="Perpetua" pitchFamily="18" charset="0"/>
              </a:rPr>
              <a:t>Reflectivity</a:t>
            </a:r>
          </a:p>
          <a:p>
            <a:pPr lvl="1"/>
            <a:r>
              <a:rPr lang="en-US" dirty="0" smtClean="0">
                <a:latin typeface="Perpetua" pitchFamily="18" charset="0"/>
              </a:rPr>
              <a:t>Composite</a:t>
            </a:r>
          </a:p>
          <a:p>
            <a:pPr lvl="1"/>
            <a:r>
              <a:rPr lang="en-US" dirty="0" smtClean="0">
                <a:latin typeface="Perpetua" pitchFamily="18" charset="0"/>
              </a:rPr>
              <a:t>Radar Echo Top</a:t>
            </a:r>
          </a:p>
          <a:p>
            <a:r>
              <a:rPr lang="en-US" dirty="0" err="1" smtClean="0">
                <a:latin typeface="Perpetua" pitchFamily="18" charset="0"/>
              </a:rPr>
              <a:t>Precipitable</a:t>
            </a:r>
            <a:r>
              <a:rPr lang="en-US" dirty="0" smtClean="0">
                <a:latin typeface="Perpetua" pitchFamily="18" charset="0"/>
              </a:rPr>
              <a:t> Water / IWV</a:t>
            </a:r>
          </a:p>
          <a:p>
            <a:r>
              <a:rPr lang="en-US" dirty="0" smtClean="0">
                <a:latin typeface="Perpetua" pitchFamily="18" charset="0"/>
              </a:rPr>
              <a:t>Cloud free areas</a:t>
            </a:r>
          </a:p>
          <a:p>
            <a:r>
              <a:rPr lang="en-US" dirty="0" smtClean="0">
                <a:latin typeface="Perpetua" pitchFamily="18" charset="0"/>
              </a:rPr>
              <a:t>A-Train 2-D vertical curtain of satellite fields </a:t>
            </a:r>
          </a:p>
          <a:p>
            <a:r>
              <a:rPr lang="en-US" dirty="0" smtClean="0">
                <a:latin typeface="Perpetua" pitchFamily="18" charset="0"/>
              </a:rPr>
              <a:t>World-Wide Merged Cloud Analysis (WWMCA)</a:t>
            </a:r>
          </a:p>
          <a:p>
            <a:endParaRPr lang="en-US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PWAT / IWV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81000" y="1828800"/>
            <a:ext cx="8077200" cy="4114800"/>
            <a:chOff x="914400" y="2895600"/>
            <a:chExt cx="7543800" cy="3048000"/>
          </a:xfrm>
        </p:grpSpPr>
        <p:pic>
          <p:nvPicPr>
            <p:cNvPr id="8" name="Picture 5" descr="AR_2004_02_25_72h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895600"/>
              <a:ext cx="18288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AR_2004_02_25_48h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33" r="64716" b="52222"/>
            <a:stretch>
              <a:fillRect/>
            </a:stretch>
          </p:blipFill>
          <p:spPr bwMode="auto">
            <a:xfrm>
              <a:off x="2819400" y="2895600"/>
              <a:ext cx="1827213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1" descr="AR_2004_02_25_24h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33" r="27945" b="52222"/>
            <a:stretch>
              <a:fillRect/>
            </a:stretch>
          </p:blipFill>
          <p:spPr bwMode="auto">
            <a:xfrm>
              <a:off x="4724400" y="2895600"/>
              <a:ext cx="37338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2971800" y="4735513"/>
              <a:ext cx="10874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Area=312</a:t>
              </a:r>
            </a:p>
          </p:txBody>
        </p:sp>
        <p:sp>
          <p:nvSpPr>
            <p:cNvPr id="12" name="TextBox 16"/>
            <p:cNvSpPr txBox="1">
              <a:spLocks noChangeArrowheads="1"/>
            </p:cNvSpPr>
            <p:nvPr/>
          </p:nvSpPr>
          <p:spPr bwMode="auto">
            <a:xfrm>
              <a:off x="1066800" y="4724400"/>
              <a:ext cx="10874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Area=369</a:t>
              </a:r>
            </a:p>
          </p:txBody>
        </p:sp>
        <p:sp>
          <p:nvSpPr>
            <p:cNvPr id="13" name="TextBox 17"/>
            <p:cNvSpPr txBox="1">
              <a:spLocks noChangeArrowheads="1"/>
            </p:cNvSpPr>
            <p:nvPr/>
          </p:nvSpPr>
          <p:spPr bwMode="auto">
            <a:xfrm>
              <a:off x="4876800" y="4735513"/>
              <a:ext cx="10874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Area=306</a:t>
              </a:r>
            </a:p>
          </p:txBody>
        </p:sp>
        <p:sp>
          <p:nvSpPr>
            <p:cNvPr id="14" name="TextBox 18"/>
            <p:cNvSpPr txBox="1">
              <a:spLocks noChangeArrowheads="1"/>
            </p:cNvSpPr>
            <p:nvPr/>
          </p:nvSpPr>
          <p:spPr bwMode="auto">
            <a:xfrm>
              <a:off x="6837363" y="4735513"/>
              <a:ext cx="10874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Area=127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90800" y="1459468"/>
            <a:ext cx="216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 </a:t>
            </a:r>
            <a:r>
              <a:rPr lang="en-US" dirty="0" err="1" smtClean="0"/>
              <a:t>Precipitable</a:t>
            </a:r>
            <a:r>
              <a:rPr lang="en-US" dirty="0" smtClean="0"/>
              <a:t> Water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0" y="1219200"/>
            <a:ext cx="1520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SSMI Integrated</a:t>
            </a:r>
          </a:p>
          <a:p>
            <a:pPr algn="ctr"/>
            <a:r>
              <a:rPr lang="en-US" dirty="0" smtClean="0"/>
              <a:t>Water Vapor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0600" y="59436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 hr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0" y="59552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hr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162502" y="59552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hr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CloudSat/NWP Comparison: Object Based: Reflectivity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50AB99-9957-45F3-96B1-3F56F89C2F27}" type="slidenum">
              <a:rPr lang="en-US" smtClean="0"/>
              <a:pPr/>
              <a:t>37</a:t>
            </a:fld>
            <a:endParaRPr lang="en-US" smtClean="0"/>
          </a:p>
        </p:txBody>
      </p:sp>
      <p:pic>
        <p:nvPicPr>
          <p:cNvPr id="13316" name="Picture 51" descr="C:\cygwin\home\cweeks\20101026_i18_f000_23917\fcstObs2Panel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5558" y="1170322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9"/>
          <p:cNvSpPr txBox="1">
            <a:spLocks noChangeArrowheads="1"/>
          </p:cNvSpPr>
          <p:nvPr/>
        </p:nvSpPr>
        <p:spPr bwMode="auto">
          <a:xfrm>
            <a:off x="481013" y="2543175"/>
            <a:ext cx="987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Model</a:t>
            </a:r>
          </a:p>
        </p:txBody>
      </p:sp>
      <p:sp>
        <p:nvSpPr>
          <p:cNvPr id="13318" name="TextBox 10"/>
          <p:cNvSpPr txBox="1">
            <a:spLocks noChangeArrowheads="1"/>
          </p:cNvSpPr>
          <p:nvPr/>
        </p:nvSpPr>
        <p:spPr bwMode="auto">
          <a:xfrm>
            <a:off x="539750" y="4876800"/>
            <a:ext cx="1328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CloudSat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CloudSat/NWP Comparison: Object Based: Objects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DC2425-B847-41C4-97A1-B74AE7FAF6D7}" type="slidenum">
              <a:rPr lang="en-US" smtClean="0"/>
              <a:pPr/>
              <a:t>38</a:t>
            </a:fld>
            <a:endParaRPr lang="en-US" smtClean="0"/>
          </a:p>
        </p:txBody>
      </p:sp>
      <p:pic>
        <p:nvPicPr>
          <p:cNvPr id="14340" name="Picture 52" descr="C:\cygwin\home\cweeks\20101026_i18_f000_23917\fcstObsMatchedObjects.png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11811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504825" y="2743200"/>
            <a:ext cx="987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Model</a:t>
            </a:r>
          </a:p>
        </p:txBody>
      </p:sp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539750" y="4349750"/>
            <a:ext cx="1328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CloudSat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" y="7201"/>
            <a:ext cx="9123840" cy="68435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0" y="146050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>
                <a:solidFill>
                  <a:schemeClr val="tx2"/>
                </a:solidFill>
              </a:rPr>
              <a:t>www.dtcenter.org/met/users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300" y="914718"/>
            <a:ext cx="6629400" cy="5638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01381"/>
            <a:ext cx="7130580" cy="7832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 Used on Non-Cloudy Areas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014308"/>
            <a:ext cx="5486400" cy="31028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0767" y="4807795"/>
            <a:ext cx="949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4">
                    <a:lumMod val="75000"/>
                  </a:schemeClr>
                </a:solidFill>
              </a:rPr>
              <a:t>Clear Sky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3642" y="1309104"/>
            <a:ext cx="1095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Clouds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293354" y="1705777"/>
            <a:ext cx="1138134" cy="792753"/>
          </a:xfrm>
          <a:prstGeom prst="straightConnector1">
            <a:avLst/>
          </a:prstGeom>
          <a:ln w="31750">
            <a:solidFill>
              <a:srgbClr val="1A616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555354" y="2391636"/>
            <a:ext cx="158402" cy="1387157"/>
          </a:xfrm>
          <a:prstGeom prst="straightConnector1">
            <a:avLst/>
          </a:prstGeom>
          <a:ln w="31750">
            <a:solidFill>
              <a:srgbClr val="1A616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09037" y="1621878"/>
            <a:ext cx="734109" cy="883080"/>
          </a:xfrm>
          <a:prstGeom prst="straightConnector1">
            <a:avLst/>
          </a:prstGeom>
          <a:ln w="31750">
            <a:solidFill>
              <a:srgbClr val="1A616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264243" y="4792300"/>
            <a:ext cx="424951" cy="614361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63035" y="4702066"/>
            <a:ext cx="651457" cy="614361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70767" y="5509609"/>
            <a:ext cx="2670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Cloud forecast objects would have taken up most of domain so non-cloudy areas were identified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50090" y="6307077"/>
            <a:ext cx="2509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Slide provided by M.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</a:rPr>
              <a:t>Mittermaier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, 2012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15000" y="1826323"/>
            <a:ext cx="3323726" cy="4041077"/>
            <a:chOff x="5536090" y="1091618"/>
            <a:chExt cx="3323726" cy="40410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3416" y="1116437"/>
              <a:ext cx="1676400" cy="39914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6090" y="1091618"/>
              <a:ext cx="1676400" cy="4041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8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Time DOMAIN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X, Y, Time</a:t>
            </a:r>
          </a:p>
          <a:p>
            <a:r>
              <a:rPr lang="en-US" dirty="0" smtClean="0"/>
              <a:t>Great tool for high temporal resolution to look at forecast consistency and evolution</a:t>
            </a:r>
          </a:p>
          <a:p>
            <a:r>
              <a:rPr lang="en-US" dirty="0" smtClean="0"/>
              <a:t>Planning to include in next release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276600"/>
            <a:ext cx="5042162" cy="329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0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Decomposition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Grid Stat and Wavelet Stat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2010 UCAR, all rights reserved</a:t>
            </a:r>
          </a:p>
        </p:txBody>
      </p:sp>
      <p:pic>
        <p:nvPicPr>
          <p:cNvPr id="64514" name="Picture 2" descr="schematic_fra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63725"/>
            <a:ext cx="6310313" cy="4003675"/>
          </a:xfrm>
          <a:prstGeom prst="rect">
            <a:avLst/>
          </a:prstGeom>
          <a:noFill/>
        </p:spPr>
      </p:pic>
      <p:pic>
        <p:nvPicPr>
          <p:cNvPr id="64515" name="Picture 3" descr="schematic_fra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63725"/>
            <a:ext cx="6310313" cy="4003675"/>
          </a:xfrm>
          <a:prstGeom prst="rect">
            <a:avLst/>
          </a:prstGeom>
          <a:noFill/>
        </p:spPr>
      </p:pic>
      <p:pic>
        <p:nvPicPr>
          <p:cNvPr id="64516" name="Picture 4" descr="schematic_fra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863725"/>
            <a:ext cx="6310313" cy="4003675"/>
          </a:xfrm>
          <a:prstGeom prst="rect">
            <a:avLst/>
          </a:prstGeom>
          <a:noFill/>
        </p:spPr>
      </p:pic>
      <p:pic>
        <p:nvPicPr>
          <p:cNvPr id="64517" name="Picture 5" descr="schematic_frac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863725"/>
            <a:ext cx="6310313" cy="4003675"/>
          </a:xfrm>
          <a:prstGeom prst="rect">
            <a:avLst/>
          </a:prstGeom>
          <a:noFill/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914400" y="371475"/>
            <a:ext cx="7620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3000">
                <a:solidFill>
                  <a:schemeClr val="accent2"/>
                </a:solidFill>
              </a:rPr>
              <a:t>Neighborhood Methods:</a:t>
            </a:r>
            <a:br>
              <a:rPr lang="en-GB" sz="3000">
                <a:solidFill>
                  <a:schemeClr val="accent2"/>
                </a:solidFill>
              </a:rPr>
            </a:br>
            <a:r>
              <a:rPr lang="en-GB" sz="3000">
                <a:solidFill>
                  <a:schemeClr val="accent2"/>
                </a:solidFill>
              </a:rPr>
              <a:t>Fractional coverage of events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447800" y="1233488"/>
            <a:ext cx="625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800"/>
              <a:t>Intensity threshold exceeded where squares are blue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2419350" y="1538288"/>
            <a:ext cx="116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800"/>
              <a:t>observed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5491163" y="1538288"/>
            <a:ext cx="1290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800"/>
              <a:t>forecast</a:t>
            </a: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6324600" y="6232525"/>
            <a:ext cx="262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slide from Mittermaier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1285875" y="5575300"/>
            <a:ext cx="47339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/>
              <a:t>P</a:t>
            </a:r>
            <a:r>
              <a:rPr lang="en-US" sz="1600"/>
              <a:t> is the fractional event frequency</a:t>
            </a:r>
          </a:p>
          <a:p>
            <a:r>
              <a:rPr lang="en-US" sz="1600"/>
              <a:t>within the </a:t>
            </a:r>
            <a:r>
              <a:rPr lang="en-US" sz="1600">
                <a:solidFill>
                  <a:srgbClr val="E12D2D"/>
                </a:solidFill>
              </a:rPr>
              <a:t>neighborhood</a:t>
            </a:r>
            <a:r>
              <a:rPr lang="en-US" sz="1600"/>
              <a:t>.</a:t>
            </a:r>
          </a:p>
          <a:p>
            <a:r>
              <a:rPr lang="en-US" sz="1600"/>
              <a:t>This is calculated for all </a:t>
            </a:r>
            <a:r>
              <a:rPr lang="en-US" sz="1600" i="1"/>
              <a:t>n</a:t>
            </a:r>
            <a:r>
              <a:rPr lang="en-US" sz="1600"/>
              <a:t> grid points in the domain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772400" cy="762000"/>
          </a:xfrm>
        </p:spPr>
        <p:txBody>
          <a:bodyPr/>
          <a:lstStyle/>
          <a:p>
            <a:r>
              <a:rPr lang="en-US" dirty="0" smtClean="0"/>
              <a:t>Example – REFC &gt; 30 </a:t>
            </a:r>
            <a:r>
              <a:rPr lang="en-US" dirty="0" err="1" smtClean="0"/>
              <a:t>dBZ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3333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25" y="2171700"/>
            <a:ext cx="3333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581400"/>
            <a:ext cx="3333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953000" y="1066800"/>
            <a:ext cx="3352800" cy="1828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53200" y="1150203"/>
            <a:ext cx="2098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Neighborhood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Size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96240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FSS = 0.45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525780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FSS = 0.56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81574" y="6336268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FSS = 0.64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638800"/>
            <a:ext cx="3984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in FSS with increasing neighborhood </a:t>
            </a:r>
          </a:p>
          <a:p>
            <a:r>
              <a:rPr lang="en-US" dirty="0" smtClean="0"/>
              <a:t>size is a characteristic of method and can be</a:t>
            </a:r>
          </a:p>
          <a:p>
            <a:r>
              <a:rPr lang="en-US" dirty="0" smtClean="0"/>
              <a:t>attributed to the smoothing that occurs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Ensemble Stat, Point Stat, Grid Stat and MODE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381000"/>
            <a:ext cx="7772400" cy="655638"/>
          </a:xfrm>
        </p:spPr>
        <p:txBody>
          <a:bodyPr>
            <a:noAutofit/>
          </a:bodyPr>
          <a:lstStyle/>
          <a:p>
            <a:r>
              <a:rPr lang="en-US" sz="3600" dirty="0" smtClean="0"/>
              <a:t>Ensemble Stat: Overview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914400" y="3505200"/>
            <a:ext cx="7772400" cy="2514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Ensemble Stat primarily a pre-processing tool</a:t>
            </a:r>
          </a:p>
          <a:p>
            <a:pPr lvl="1"/>
            <a:r>
              <a:rPr lang="en-US" dirty="0" smtClean="0"/>
              <a:t>Mean, Spread, Mean </a:t>
            </a:r>
            <a:r>
              <a:rPr lang="en-US" u="sng" dirty="0" smtClean="0"/>
              <a:t>+</a:t>
            </a:r>
            <a:r>
              <a:rPr lang="en-US" dirty="0" smtClean="0"/>
              <a:t> 1 </a:t>
            </a:r>
            <a:r>
              <a:rPr lang="en-US" dirty="0" err="1" smtClean="0"/>
              <a:t>STDev</a:t>
            </a:r>
            <a:r>
              <a:rPr lang="en-US" dirty="0" smtClean="0"/>
              <a:t>, Min, Max, Range, Number of valid members</a:t>
            </a:r>
          </a:p>
          <a:p>
            <a:r>
              <a:rPr lang="en-US" dirty="0" smtClean="0"/>
              <a:t>Calculates rank histograms and outputs:</a:t>
            </a:r>
          </a:p>
          <a:p>
            <a:pPr lvl="1"/>
            <a:r>
              <a:rPr lang="en-US" dirty="0" smtClean="0"/>
              <a:t>Bins and Counts</a:t>
            </a:r>
          </a:p>
          <a:p>
            <a:pPr lvl="1"/>
            <a:r>
              <a:rPr lang="en-US" dirty="0" smtClean="0"/>
              <a:t>Matched Pair ranks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458200" cy="175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6" descr="box_auc_sref-caps_full_12,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4" b="8333"/>
          <a:stretch>
            <a:fillRect/>
          </a:stretch>
        </p:blipFill>
        <p:spPr>
          <a:xfrm>
            <a:off x="2543849" y="4523222"/>
            <a:ext cx="2891873" cy="2143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70" y="273050"/>
            <a:ext cx="8469530" cy="6241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MET Ensemble and Probability Evaluation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3122" y="874353"/>
            <a:ext cx="3733800" cy="76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Ensemble Characteristics (Ensemble Stat)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30279" y="1840982"/>
            <a:ext cx="3733800" cy="3886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Rank Histogram</a:t>
            </a:r>
          </a:p>
          <a:p>
            <a:pPr marL="0" indent="0">
              <a:buNone/>
            </a:pPr>
            <a:r>
              <a:rPr lang="en-US" dirty="0" smtClean="0"/>
              <a:t>PIT</a:t>
            </a:r>
          </a:p>
          <a:p>
            <a:pPr marL="0" indent="0">
              <a:buNone/>
            </a:pPr>
            <a:r>
              <a:rPr lang="en-US" dirty="0" smtClean="0"/>
              <a:t>CRPS</a:t>
            </a:r>
          </a:p>
          <a:p>
            <a:pPr marL="0" indent="0">
              <a:buNone/>
            </a:pPr>
            <a:r>
              <a:rPr lang="en-US" dirty="0" smtClean="0"/>
              <a:t>Ignorance Score</a:t>
            </a:r>
          </a:p>
          <a:p>
            <a:pPr marL="0" indent="0">
              <a:buNone/>
            </a:pPr>
            <a:r>
              <a:rPr lang="en-US" dirty="0" smtClean="0"/>
              <a:t>Spread-Skill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105400" y="890800"/>
            <a:ext cx="3733800" cy="762000"/>
          </a:xfrm>
        </p:spPr>
        <p:txBody>
          <a:bodyPr/>
          <a:lstStyle/>
          <a:p>
            <a:r>
              <a:rPr lang="en-US" dirty="0" smtClean="0"/>
              <a:t>Probability Measures </a:t>
            </a:r>
          </a:p>
          <a:p>
            <a:r>
              <a:rPr lang="en-US" dirty="0" smtClean="0"/>
              <a:t>(Grid and Point stat)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190177" y="1897547"/>
            <a:ext cx="3496623" cy="3886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Brier Score + Decomposition</a:t>
            </a:r>
          </a:p>
          <a:p>
            <a:pPr marL="0" indent="0">
              <a:buNone/>
            </a:pPr>
            <a:r>
              <a:rPr lang="en-US" dirty="0"/>
              <a:t>Brier Skill Score</a:t>
            </a:r>
          </a:p>
          <a:p>
            <a:pPr marL="0" indent="0">
              <a:buNone/>
            </a:pPr>
            <a:r>
              <a:rPr lang="en-US" dirty="0"/>
              <a:t>ROC and Area Under ROC</a:t>
            </a:r>
          </a:p>
          <a:p>
            <a:pPr marL="0" indent="0">
              <a:buNone/>
            </a:pPr>
            <a:r>
              <a:rPr lang="en-US" dirty="0" smtClean="0"/>
              <a:t>Reliability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36"/>
          <a:stretch>
            <a:fillRect/>
          </a:stretch>
        </p:blipFill>
        <p:spPr bwMode="auto">
          <a:xfrm>
            <a:off x="217270" y="4896006"/>
            <a:ext cx="2294576" cy="165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2800" y="1683280"/>
            <a:ext cx="1828800" cy="1537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848" y="1651593"/>
            <a:ext cx="2340147" cy="2237221"/>
          </a:xfrm>
          <a:prstGeom prst="rect">
            <a:avLst/>
          </a:prstGeom>
        </p:spPr>
      </p:pic>
      <p:pic>
        <p:nvPicPr>
          <p:cNvPr id="14" name="Content Placeholder 5" descr="hmt_reliability_1inch_annotat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649" y="4118569"/>
            <a:ext cx="2465384" cy="2434631"/>
          </a:xfrm>
          <a:prstGeom prst="rect">
            <a:avLst/>
          </a:prstGeom>
        </p:spPr>
      </p:pic>
      <p:sp>
        <p:nvSpPr>
          <p:cNvPr id="3" name="Flowchart: Punched Tape 2"/>
          <p:cNvSpPr/>
          <p:nvPr/>
        </p:nvSpPr>
        <p:spPr>
          <a:xfrm>
            <a:off x="414353" y="4475013"/>
            <a:ext cx="4038600" cy="1665178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MET v5.0 – PIT histograms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 comparison of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ensembles of different sizes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 - TC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Verification for Tropical Cyclones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MET-TC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267200"/>
            <a:ext cx="7772400" cy="1752600"/>
          </a:xfrm>
        </p:spPr>
        <p:txBody>
          <a:bodyPr/>
          <a:lstStyle/>
          <a:p>
            <a:r>
              <a:rPr lang="en-US" dirty="0" smtClean="0"/>
              <a:t>Primary functions of the code are:</a:t>
            </a:r>
          </a:p>
          <a:p>
            <a:pPr lvl="1"/>
            <a:r>
              <a:rPr lang="en-US" dirty="0" smtClean="0"/>
              <a:t>Compute pair statistics from ATCF input files</a:t>
            </a:r>
          </a:p>
          <a:p>
            <a:pPr lvl="1"/>
            <a:r>
              <a:rPr lang="en-US" dirty="0" smtClean="0"/>
              <a:t>Filter pair statistics based on user specifications</a:t>
            </a:r>
          </a:p>
          <a:p>
            <a:pPr lvl="1"/>
            <a:r>
              <a:rPr lang="en-US" dirty="0" smtClean="0"/>
              <a:t>Compute summary statistics</a:t>
            </a:r>
            <a:endParaRPr lang="en-US" dirty="0"/>
          </a:p>
        </p:txBody>
      </p:sp>
      <p:pic>
        <p:nvPicPr>
          <p:cNvPr id="5" name="Picture 4" descr="met_tc_flowchart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46" t="20617" r="11756" b="41358"/>
          <a:stretch/>
        </p:blipFill>
        <p:spPr>
          <a:xfrm>
            <a:off x="1253066" y="1430865"/>
            <a:ext cx="6443134" cy="2607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1752600"/>
            <a:ext cx="36576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i="1" dirty="0" smtClean="0">
                <a:latin typeface="Baskerville"/>
                <a:cs typeface="Baskerville"/>
              </a:rPr>
              <a:t>Dark circles represent MET-TC modules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i="1" dirty="0" smtClean="0">
                <a:latin typeface="Baskerville"/>
                <a:cs typeface="Baskerville"/>
              </a:rPr>
              <a:t>Light boxes represent input/output</a:t>
            </a:r>
            <a:endParaRPr lang="en-US" sz="1400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1756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3" name="Elbow Connector 268"/>
          <p:cNvCxnSpPr>
            <a:cxnSpLocks noChangeShapeType="1"/>
          </p:cNvCxnSpPr>
          <p:nvPr/>
        </p:nvCxnSpPr>
        <p:spPr bwMode="auto">
          <a:xfrm flipH="1">
            <a:off x="3789363" y="2752725"/>
            <a:ext cx="146050" cy="3008313"/>
          </a:xfrm>
          <a:prstGeom prst="bentConnector3">
            <a:avLst>
              <a:gd name="adj1" fmla="val -59301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" name="Straight Connector 273"/>
          <p:cNvCxnSpPr>
            <a:cxnSpLocks noChangeShapeType="1"/>
          </p:cNvCxnSpPr>
          <p:nvPr/>
        </p:nvCxnSpPr>
        <p:spPr bwMode="auto">
          <a:xfrm>
            <a:off x="3941763" y="3876675"/>
            <a:ext cx="76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" name="Straight Connector 274"/>
          <p:cNvCxnSpPr>
            <a:cxnSpLocks noChangeShapeType="1"/>
          </p:cNvCxnSpPr>
          <p:nvPr/>
        </p:nvCxnSpPr>
        <p:spPr bwMode="auto">
          <a:xfrm>
            <a:off x="3941763" y="4800600"/>
            <a:ext cx="76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Elbow Connector 256"/>
          <p:cNvCxnSpPr>
            <a:cxnSpLocks noChangeShapeType="1"/>
            <a:endCxn id="3169" idx="2"/>
          </p:cNvCxnSpPr>
          <p:nvPr/>
        </p:nvCxnSpPr>
        <p:spPr bwMode="auto">
          <a:xfrm flipV="1">
            <a:off x="1219200" y="3876675"/>
            <a:ext cx="1885950" cy="314325"/>
          </a:xfrm>
          <a:prstGeom prst="bentConnector3">
            <a:avLst>
              <a:gd name="adj1" fmla="val 80171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7" name="AutoShape 3"/>
          <p:cNvSpPr>
            <a:spLocks noChangeArrowheads="1"/>
          </p:cNvSpPr>
          <p:nvPr/>
        </p:nvSpPr>
        <p:spPr bwMode="auto">
          <a:xfrm>
            <a:off x="2438400" y="2936875"/>
            <a:ext cx="549275" cy="547688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Gridded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NetCDF</a:t>
            </a:r>
          </a:p>
        </p:txBody>
      </p:sp>
      <p:sp>
        <p:nvSpPr>
          <p:cNvPr id="3078" name="AutoShape 4"/>
          <p:cNvSpPr>
            <a:spLocks noChangeAspect="1" noChangeArrowheads="1"/>
          </p:cNvSpPr>
          <p:nvPr/>
        </p:nvSpPr>
        <p:spPr bwMode="auto">
          <a:xfrm>
            <a:off x="457200" y="1524000"/>
            <a:ext cx="838200" cy="1295400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Gridded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Model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Forecasts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and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Observation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Analyses</a:t>
            </a:r>
          </a:p>
        </p:txBody>
      </p:sp>
      <p:sp>
        <p:nvSpPr>
          <p:cNvPr id="3079" name="Rectangle 5"/>
          <p:cNvSpPr>
            <a:spLocks noChangeAspect="1" noChangeArrowheads="1"/>
          </p:cNvSpPr>
          <p:nvPr/>
        </p:nvSpPr>
        <p:spPr bwMode="auto">
          <a:xfrm>
            <a:off x="4095750" y="1782763"/>
            <a:ext cx="971550" cy="4160837"/>
          </a:xfrm>
          <a:prstGeom prst="rect">
            <a:avLst/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080" name="Text Box 6"/>
          <p:cNvSpPr txBox="1">
            <a:spLocks noChangeAspect="1" noChangeArrowheads="1"/>
          </p:cNvSpPr>
          <p:nvPr/>
        </p:nvSpPr>
        <p:spPr bwMode="auto">
          <a:xfrm>
            <a:off x="533400" y="150813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en-GB" altLang="en-US" sz="3600" dirty="0">
                <a:solidFill>
                  <a:srgbClr val="000000"/>
                </a:solidFill>
                <a:latin typeface="Verdana" panose="020B0604030504040204" pitchFamily="34" charset="0"/>
              </a:rPr>
              <a:t>MET </a:t>
            </a:r>
            <a:r>
              <a:rPr lang="en-GB" altLang="en-US" sz="3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v5.0 Tools </a:t>
            </a:r>
            <a:r>
              <a:rPr lang="en-GB" altLang="en-US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(Release: August 2014)</a:t>
            </a:r>
            <a:endParaRPr lang="en-GB" altLang="en-US" sz="2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81" name="Rectangle 7"/>
          <p:cNvSpPr>
            <a:spLocks noChangeAspect="1" noChangeArrowheads="1"/>
          </p:cNvSpPr>
          <p:nvPr/>
        </p:nvSpPr>
        <p:spPr bwMode="auto">
          <a:xfrm>
            <a:off x="381000" y="1447800"/>
            <a:ext cx="8382000" cy="4892675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082" name="AutoShape 9"/>
          <p:cNvSpPr>
            <a:spLocks noChangeAspect="1" noChangeArrowheads="1"/>
          </p:cNvSpPr>
          <p:nvPr/>
        </p:nvSpPr>
        <p:spPr bwMode="auto">
          <a:xfrm>
            <a:off x="457200" y="4973638"/>
            <a:ext cx="838200" cy="628650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PrepBufr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Point Obs</a:t>
            </a:r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5181600" y="5251450"/>
            <a:ext cx="549275" cy="639763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ASCII</a:t>
            </a:r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2438400" y="5010150"/>
            <a:ext cx="549275" cy="549275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NetCDF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Point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Obs</a:t>
            </a:r>
          </a:p>
        </p:txBody>
      </p:sp>
      <p:sp>
        <p:nvSpPr>
          <p:cNvPr id="3085" name="AutoShape 12"/>
          <p:cNvSpPr>
            <a:spLocks noChangeArrowheads="1"/>
          </p:cNvSpPr>
          <p:nvPr/>
        </p:nvSpPr>
        <p:spPr bwMode="auto">
          <a:xfrm>
            <a:off x="5173663" y="1854200"/>
            <a:ext cx="547687" cy="639763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ASCII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NetCDF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PS</a:t>
            </a:r>
          </a:p>
        </p:txBody>
      </p:sp>
      <p:sp>
        <p:nvSpPr>
          <p:cNvPr id="3086" name="AutoShape 13"/>
          <p:cNvSpPr>
            <a:spLocks noChangeArrowheads="1"/>
          </p:cNvSpPr>
          <p:nvPr/>
        </p:nvSpPr>
        <p:spPr bwMode="auto">
          <a:xfrm>
            <a:off x="5181600" y="3208338"/>
            <a:ext cx="549275" cy="641350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  <a:r>
              <a:rPr lang="en-GB" altLang="en-US" sz="100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ASCII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NetCDF</a:t>
            </a:r>
          </a:p>
        </p:txBody>
      </p:sp>
      <p:sp>
        <p:nvSpPr>
          <p:cNvPr id="3087" name="Text Box 14"/>
          <p:cNvSpPr txBox="1">
            <a:spLocks noChangeAspect="1" noChangeArrowheads="1"/>
          </p:cNvSpPr>
          <p:nvPr/>
        </p:nvSpPr>
        <p:spPr bwMode="auto">
          <a:xfrm>
            <a:off x="381000" y="1066800"/>
            <a:ext cx="1143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GB" altLang="en-US" sz="1800" dirty="0">
                <a:solidFill>
                  <a:srgbClr val="000000"/>
                </a:solidFill>
                <a:latin typeface="Verdana" panose="020B0604030504040204" pitchFamily="34" charset="0"/>
              </a:rPr>
              <a:t>Input</a:t>
            </a:r>
          </a:p>
        </p:txBody>
      </p:sp>
      <p:sp>
        <p:nvSpPr>
          <p:cNvPr id="3088" name="Text Box 15"/>
          <p:cNvSpPr txBox="1">
            <a:spLocks noChangeAspect="1" noChangeArrowheads="1"/>
          </p:cNvSpPr>
          <p:nvPr/>
        </p:nvSpPr>
        <p:spPr bwMode="auto">
          <a:xfrm>
            <a:off x="1447800" y="1066800"/>
            <a:ext cx="1524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Reformat</a:t>
            </a:r>
          </a:p>
        </p:txBody>
      </p:sp>
      <p:sp>
        <p:nvSpPr>
          <p:cNvPr id="3089" name="Text Box 16"/>
          <p:cNvSpPr txBox="1">
            <a:spLocks noChangeAspect="1" noChangeArrowheads="1"/>
          </p:cNvSpPr>
          <p:nvPr/>
        </p:nvSpPr>
        <p:spPr bwMode="auto">
          <a:xfrm>
            <a:off x="4038600" y="1066800"/>
            <a:ext cx="160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Statistics</a:t>
            </a:r>
          </a:p>
        </p:txBody>
      </p:sp>
      <p:sp>
        <p:nvSpPr>
          <p:cNvPr id="3090" name="AutoShape 22"/>
          <p:cNvSpPr>
            <a:spLocks noChangeAspect="1" noChangeArrowheads="1"/>
          </p:cNvSpPr>
          <p:nvPr/>
        </p:nvSpPr>
        <p:spPr bwMode="auto">
          <a:xfrm>
            <a:off x="457200" y="4267200"/>
            <a:ext cx="838200" cy="628650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ASCII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Point Obs</a:t>
            </a:r>
          </a:p>
        </p:txBody>
      </p:sp>
      <p:sp>
        <p:nvSpPr>
          <p:cNvPr id="3091" name="Oval 26"/>
          <p:cNvSpPr>
            <a:spLocks noChangeAspect="1" noChangeArrowheads="1"/>
          </p:cNvSpPr>
          <p:nvPr/>
        </p:nvSpPr>
        <p:spPr bwMode="auto">
          <a:xfrm>
            <a:off x="4151313" y="2528888"/>
            <a:ext cx="857250" cy="628650"/>
          </a:xfrm>
          <a:prstGeom prst="ellipse">
            <a:avLst/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Wavelet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</p:txBody>
      </p:sp>
      <p:sp>
        <p:nvSpPr>
          <p:cNvPr id="3092" name="AutoShape 32"/>
          <p:cNvSpPr>
            <a:spLocks noChangeArrowheads="1"/>
          </p:cNvSpPr>
          <p:nvPr/>
        </p:nvSpPr>
        <p:spPr bwMode="auto">
          <a:xfrm>
            <a:off x="5181600" y="2520950"/>
            <a:ext cx="549275" cy="639763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91440" rIns="90000" bIns="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ASCII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NetCDF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PS</a:t>
            </a:r>
          </a:p>
        </p:txBody>
      </p:sp>
      <p:sp>
        <p:nvSpPr>
          <p:cNvPr id="3093" name="AutoShape 34"/>
          <p:cNvSpPr>
            <a:spLocks noChangeArrowheads="1"/>
          </p:cNvSpPr>
          <p:nvPr/>
        </p:nvSpPr>
        <p:spPr bwMode="auto">
          <a:xfrm>
            <a:off x="2438400" y="1524000"/>
            <a:ext cx="549275" cy="549275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NetCDF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Mask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File</a:t>
            </a:r>
          </a:p>
        </p:txBody>
      </p:sp>
      <p:sp>
        <p:nvSpPr>
          <p:cNvPr id="3094" name="Text Box 35"/>
          <p:cNvSpPr txBox="1">
            <a:spLocks noChangeAspect="1" noChangeArrowheads="1"/>
          </p:cNvSpPr>
          <p:nvPr/>
        </p:nvSpPr>
        <p:spPr bwMode="auto">
          <a:xfrm>
            <a:off x="5562600" y="1066800"/>
            <a:ext cx="1447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Analysis</a:t>
            </a:r>
          </a:p>
        </p:txBody>
      </p:sp>
      <p:sp>
        <p:nvSpPr>
          <p:cNvPr id="3095" name="Oval 36"/>
          <p:cNvSpPr>
            <a:spLocks noChangeAspect="1" noChangeArrowheads="1"/>
          </p:cNvSpPr>
          <p:nvPr/>
        </p:nvSpPr>
        <p:spPr bwMode="auto">
          <a:xfrm>
            <a:off x="4151313" y="1858963"/>
            <a:ext cx="857250" cy="628650"/>
          </a:xfrm>
          <a:prstGeom prst="ellipse">
            <a:avLst/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MODE</a:t>
            </a:r>
          </a:p>
        </p:txBody>
      </p:sp>
      <p:sp>
        <p:nvSpPr>
          <p:cNvPr id="3096" name="Oval 37"/>
          <p:cNvSpPr>
            <a:spLocks noChangeAspect="1" noChangeArrowheads="1"/>
          </p:cNvSpPr>
          <p:nvPr/>
        </p:nvSpPr>
        <p:spPr bwMode="auto">
          <a:xfrm>
            <a:off x="4151313" y="3214688"/>
            <a:ext cx="857250" cy="628650"/>
          </a:xfrm>
          <a:prstGeom prst="ellipse">
            <a:avLst/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Grid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</p:txBody>
      </p:sp>
      <p:sp>
        <p:nvSpPr>
          <p:cNvPr id="3097" name="Oval 38"/>
          <p:cNvSpPr>
            <a:spLocks noChangeAspect="1" noChangeArrowheads="1"/>
          </p:cNvSpPr>
          <p:nvPr/>
        </p:nvSpPr>
        <p:spPr bwMode="auto">
          <a:xfrm>
            <a:off x="4151313" y="4572000"/>
            <a:ext cx="857250" cy="628650"/>
          </a:xfrm>
          <a:prstGeom prst="ellipse">
            <a:avLst/>
          </a:prstGeom>
          <a:gradFill>
            <a:gsLst>
              <a:gs pos="0">
                <a:srgbClr val="00B050"/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Ensemble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</p:txBody>
      </p:sp>
      <p:sp>
        <p:nvSpPr>
          <p:cNvPr id="3098" name="Oval 39"/>
          <p:cNvSpPr>
            <a:spLocks noChangeAspect="1" noChangeArrowheads="1"/>
          </p:cNvSpPr>
          <p:nvPr/>
        </p:nvSpPr>
        <p:spPr bwMode="auto">
          <a:xfrm>
            <a:off x="4152900" y="5257800"/>
            <a:ext cx="857250" cy="628650"/>
          </a:xfrm>
          <a:prstGeom prst="ellipse">
            <a:avLst/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Point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</p:txBody>
      </p:sp>
      <p:sp>
        <p:nvSpPr>
          <p:cNvPr id="3099" name="Oval 40"/>
          <p:cNvSpPr>
            <a:spLocks noChangeAspect="1" noChangeArrowheads="1"/>
          </p:cNvSpPr>
          <p:nvPr/>
        </p:nvSpPr>
        <p:spPr bwMode="auto">
          <a:xfrm>
            <a:off x="5848350" y="1858963"/>
            <a:ext cx="857250" cy="628650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MODE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Analysis</a:t>
            </a:r>
          </a:p>
        </p:txBody>
      </p:sp>
      <p:sp>
        <p:nvSpPr>
          <p:cNvPr id="3100" name="Oval 41"/>
          <p:cNvSpPr>
            <a:spLocks noChangeAspect="1" noChangeArrowheads="1"/>
          </p:cNvSpPr>
          <p:nvPr/>
        </p:nvSpPr>
        <p:spPr bwMode="auto">
          <a:xfrm>
            <a:off x="5848350" y="3867150"/>
            <a:ext cx="857250" cy="628650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Analysis</a:t>
            </a:r>
          </a:p>
        </p:txBody>
      </p:sp>
      <p:sp>
        <p:nvSpPr>
          <p:cNvPr id="3101" name="Oval 42"/>
          <p:cNvSpPr>
            <a:spLocks noChangeAspect="1" noChangeArrowheads="1"/>
          </p:cNvSpPr>
          <p:nvPr/>
        </p:nvSpPr>
        <p:spPr bwMode="auto">
          <a:xfrm>
            <a:off x="1428750" y="4972050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PB2NC</a:t>
            </a:r>
          </a:p>
        </p:txBody>
      </p:sp>
      <p:sp>
        <p:nvSpPr>
          <p:cNvPr id="3102" name="Oval 43"/>
          <p:cNvSpPr>
            <a:spLocks noChangeAspect="1" noChangeArrowheads="1"/>
          </p:cNvSpPr>
          <p:nvPr/>
        </p:nvSpPr>
        <p:spPr bwMode="auto">
          <a:xfrm>
            <a:off x="1428750" y="4267200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ASCII2NC</a:t>
            </a:r>
          </a:p>
        </p:txBody>
      </p:sp>
      <p:sp>
        <p:nvSpPr>
          <p:cNvPr id="3103" name="Oval 44"/>
          <p:cNvSpPr>
            <a:spLocks noChangeAspect="1" noChangeArrowheads="1"/>
          </p:cNvSpPr>
          <p:nvPr/>
        </p:nvSpPr>
        <p:spPr bwMode="auto">
          <a:xfrm>
            <a:off x="1428750" y="2228850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PCP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Combine</a:t>
            </a:r>
          </a:p>
        </p:txBody>
      </p:sp>
      <p:sp>
        <p:nvSpPr>
          <p:cNvPr id="3104" name="Oval 45"/>
          <p:cNvSpPr>
            <a:spLocks noChangeAspect="1" noChangeArrowheads="1"/>
          </p:cNvSpPr>
          <p:nvPr/>
        </p:nvSpPr>
        <p:spPr bwMode="auto">
          <a:xfrm>
            <a:off x="1428750" y="1481138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Gen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Poly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Mask</a:t>
            </a:r>
          </a:p>
        </p:txBody>
      </p:sp>
      <p:sp>
        <p:nvSpPr>
          <p:cNvPr id="3105" name="AutoShape 46"/>
          <p:cNvSpPr>
            <a:spLocks noChangeArrowheads="1"/>
          </p:cNvSpPr>
          <p:nvPr/>
        </p:nvSpPr>
        <p:spPr bwMode="auto">
          <a:xfrm>
            <a:off x="5181600" y="4565650"/>
            <a:ext cx="549275" cy="639763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  <a:r>
              <a:rPr lang="en-GB" altLang="en-US" sz="100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ASCII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NetCDF</a:t>
            </a:r>
          </a:p>
        </p:txBody>
      </p:sp>
      <p:sp>
        <p:nvSpPr>
          <p:cNvPr id="3106" name="AutoShape 48"/>
          <p:cNvSpPr>
            <a:spLocks noChangeArrowheads="1"/>
          </p:cNvSpPr>
          <p:nvPr/>
        </p:nvSpPr>
        <p:spPr bwMode="auto">
          <a:xfrm>
            <a:off x="6248400" y="2819400"/>
            <a:ext cx="549275" cy="549275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ASCII</a:t>
            </a:r>
          </a:p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07" name="Oval 42"/>
          <p:cNvSpPr>
            <a:spLocks noChangeAspect="1" noChangeArrowheads="1"/>
          </p:cNvSpPr>
          <p:nvPr/>
        </p:nvSpPr>
        <p:spPr bwMode="auto">
          <a:xfrm>
            <a:off x="1428750" y="5657850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MADIS2NC</a:t>
            </a:r>
          </a:p>
        </p:txBody>
      </p:sp>
      <p:sp>
        <p:nvSpPr>
          <p:cNvPr id="3108" name="AutoShape 9"/>
          <p:cNvSpPr>
            <a:spLocks noChangeAspect="1" noChangeArrowheads="1"/>
          </p:cNvSpPr>
          <p:nvPr/>
        </p:nvSpPr>
        <p:spPr bwMode="auto">
          <a:xfrm>
            <a:off x="457200" y="5659438"/>
            <a:ext cx="838200" cy="628650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MADIS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Point Obs</a:t>
            </a:r>
          </a:p>
        </p:txBody>
      </p:sp>
      <p:sp>
        <p:nvSpPr>
          <p:cNvPr id="3109" name="Oval 36"/>
          <p:cNvSpPr>
            <a:spLocks noChangeAspect="1" noChangeArrowheads="1"/>
          </p:cNvSpPr>
          <p:nvPr/>
        </p:nvSpPr>
        <p:spPr bwMode="auto">
          <a:xfrm>
            <a:off x="4151313" y="3886200"/>
            <a:ext cx="857250" cy="628650"/>
          </a:xfrm>
          <a:prstGeom prst="ellipse">
            <a:avLst/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Series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Analysis</a:t>
            </a:r>
          </a:p>
        </p:txBody>
      </p:sp>
      <p:sp>
        <p:nvSpPr>
          <p:cNvPr id="3110" name="Oval 36"/>
          <p:cNvSpPr>
            <a:spLocks noChangeAspect="1" noChangeArrowheads="1"/>
          </p:cNvSpPr>
          <p:nvPr/>
        </p:nvSpPr>
        <p:spPr bwMode="auto">
          <a:xfrm>
            <a:off x="7848600" y="2419350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TC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DLAND</a:t>
            </a:r>
          </a:p>
        </p:txBody>
      </p:sp>
      <p:sp>
        <p:nvSpPr>
          <p:cNvPr id="3111" name="Oval 36"/>
          <p:cNvSpPr>
            <a:spLocks noChangeAspect="1" noChangeArrowheads="1"/>
          </p:cNvSpPr>
          <p:nvPr/>
        </p:nvSpPr>
        <p:spPr bwMode="auto">
          <a:xfrm>
            <a:off x="6991350" y="3200400"/>
            <a:ext cx="857250" cy="628650"/>
          </a:xfrm>
          <a:prstGeom prst="ellipse">
            <a:avLst/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TC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PAIRS</a:t>
            </a:r>
          </a:p>
        </p:txBody>
      </p:sp>
      <p:sp>
        <p:nvSpPr>
          <p:cNvPr id="3112" name="Oval 36"/>
          <p:cNvSpPr>
            <a:spLocks noChangeAspect="1" noChangeArrowheads="1"/>
          </p:cNvSpPr>
          <p:nvPr/>
        </p:nvSpPr>
        <p:spPr bwMode="auto">
          <a:xfrm>
            <a:off x="6991350" y="4705350"/>
            <a:ext cx="857250" cy="628650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TC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</p:txBody>
      </p:sp>
      <p:sp>
        <p:nvSpPr>
          <p:cNvPr id="3113" name="Oval 36"/>
          <p:cNvSpPr>
            <a:spLocks noChangeAspect="1" noChangeArrowheads="1"/>
          </p:cNvSpPr>
          <p:nvPr/>
        </p:nvSpPr>
        <p:spPr bwMode="auto">
          <a:xfrm>
            <a:off x="1428750" y="3581400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WWMCA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Regrid</a:t>
            </a:r>
            <a:endParaRPr lang="en-GB" altLang="en-US" sz="10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14" name="Oval 36"/>
          <p:cNvSpPr>
            <a:spLocks noChangeAspect="1" noChangeArrowheads="1"/>
          </p:cNvSpPr>
          <p:nvPr/>
        </p:nvSpPr>
        <p:spPr bwMode="auto">
          <a:xfrm>
            <a:off x="3105150" y="4495800"/>
            <a:ext cx="857250" cy="628650"/>
          </a:xfrm>
          <a:prstGeom prst="ellipse">
            <a:avLst/>
          </a:prstGeom>
          <a:solidFill>
            <a:srgbClr val="92D05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Plot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Point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Obs</a:t>
            </a:r>
            <a:endParaRPr lang="en-GB" altLang="en-US" sz="10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15" name="Oval 36"/>
          <p:cNvSpPr>
            <a:spLocks noChangeAspect="1" noChangeArrowheads="1"/>
          </p:cNvSpPr>
          <p:nvPr/>
        </p:nvSpPr>
        <p:spPr bwMode="auto">
          <a:xfrm>
            <a:off x="3098800" y="2438400"/>
            <a:ext cx="857250" cy="628650"/>
          </a:xfrm>
          <a:prstGeom prst="ellipse">
            <a:avLst/>
          </a:prstGeom>
          <a:solidFill>
            <a:srgbClr val="92D05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Plot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Data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Plane</a:t>
            </a:r>
          </a:p>
        </p:txBody>
      </p:sp>
      <p:sp>
        <p:nvSpPr>
          <p:cNvPr id="3116" name="Oval 36"/>
          <p:cNvSpPr>
            <a:spLocks noChangeAspect="1" noChangeArrowheads="1"/>
          </p:cNvSpPr>
          <p:nvPr/>
        </p:nvSpPr>
        <p:spPr bwMode="auto">
          <a:xfrm>
            <a:off x="1447800" y="2895600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MODIS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Regrid</a:t>
            </a:r>
            <a:endParaRPr lang="en-GB" altLang="en-US" sz="10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17" name="AutoShape 22"/>
          <p:cNvSpPr>
            <a:spLocks noChangeAspect="1" noChangeArrowheads="1"/>
          </p:cNvSpPr>
          <p:nvPr/>
        </p:nvSpPr>
        <p:spPr bwMode="auto">
          <a:xfrm>
            <a:off x="457200" y="2892425"/>
            <a:ext cx="838200" cy="628650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MODIS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Data</a:t>
            </a:r>
          </a:p>
        </p:txBody>
      </p:sp>
      <p:sp>
        <p:nvSpPr>
          <p:cNvPr id="3118" name="AutoShape 22"/>
          <p:cNvSpPr>
            <a:spLocks noChangeAspect="1" noChangeArrowheads="1"/>
          </p:cNvSpPr>
          <p:nvPr/>
        </p:nvSpPr>
        <p:spPr bwMode="auto">
          <a:xfrm>
            <a:off x="457200" y="3582988"/>
            <a:ext cx="838200" cy="628650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WWMCA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Data</a:t>
            </a:r>
          </a:p>
        </p:txBody>
      </p:sp>
      <p:sp>
        <p:nvSpPr>
          <p:cNvPr id="3119" name="AutoShape 12"/>
          <p:cNvSpPr>
            <a:spLocks noChangeArrowheads="1"/>
          </p:cNvSpPr>
          <p:nvPr/>
        </p:nvSpPr>
        <p:spPr bwMode="auto">
          <a:xfrm>
            <a:off x="3260725" y="5486400"/>
            <a:ext cx="549275" cy="549275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PS</a:t>
            </a:r>
          </a:p>
        </p:txBody>
      </p:sp>
      <p:sp>
        <p:nvSpPr>
          <p:cNvPr id="3120" name="Text Box 16"/>
          <p:cNvSpPr txBox="1">
            <a:spLocks noChangeAspect="1" noChangeArrowheads="1"/>
          </p:cNvSpPr>
          <p:nvPr/>
        </p:nvSpPr>
        <p:spPr bwMode="auto">
          <a:xfrm>
            <a:off x="3048000" y="1066800"/>
            <a:ext cx="838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Plot</a:t>
            </a:r>
          </a:p>
        </p:txBody>
      </p:sp>
      <p:cxnSp>
        <p:nvCxnSpPr>
          <p:cNvPr id="3121" name="Straight Arrow Connector 112"/>
          <p:cNvCxnSpPr>
            <a:cxnSpLocks noChangeShapeType="1"/>
            <a:stCxn id="3078" idx="3"/>
            <a:endCxn id="3104" idx="3"/>
          </p:cNvCxnSpPr>
          <p:nvPr/>
        </p:nvCxnSpPr>
        <p:spPr bwMode="auto">
          <a:xfrm flipV="1">
            <a:off x="1295400" y="2017713"/>
            <a:ext cx="258763" cy="1539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2" name="Straight Arrow Connector 116"/>
          <p:cNvCxnSpPr>
            <a:cxnSpLocks noChangeShapeType="1"/>
            <a:stCxn id="3078" idx="3"/>
            <a:endCxn id="3103" idx="1"/>
          </p:cNvCxnSpPr>
          <p:nvPr/>
        </p:nvCxnSpPr>
        <p:spPr bwMode="auto">
          <a:xfrm>
            <a:off x="1295400" y="2171700"/>
            <a:ext cx="258763" cy="1492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3" name="Straight Arrow Connector 118"/>
          <p:cNvCxnSpPr>
            <a:cxnSpLocks noChangeShapeType="1"/>
            <a:stCxn id="3117" idx="3"/>
            <a:endCxn id="3116" idx="2"/>
          </p:cNvCxnSpPr>
          <p:nvPr/>
        </p:nvCxnSpPr>
        <p:spPr bwMode="auto">
          <a:xfrm>
            <a:off x="1295400" y="3206750"/>
            <a:ext cx="152400" cy="317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4" name="Straight Arrow Connector 120"/>
          <p:cNvCxnSpPr>
            <a:cxnSpLocks noChangeShapeType="1"/>
            <a:stCxn id="3118" idx="3"/>
            <a:endCxn id="3113" idx="2"/>
          </p:cNvCxnSpPr>
          <p:nvPr/>
        </p:nvCxnSpPr>
        <p:spPr bwMode="auto">
          <a:xfrm flipV="1">
            <a:off x="1295400" y="3895725"/>
            <a:ext cx="133350" cy="158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5" name="Straight Arrow Connector 122"/>
          <p:cNvCxnSpPr>
            <a:cxnSpLocks noChangeShapeType="1"/>
            <a:stCxn id="3090" idx="3"/>
            <a:endCxn id="3102" idx="2"/>
          </p:cNvCxnSpPr>
          <p:nvPr/>
        </p:nvCxnSpPr>
        <p:spPr bwMode="auto">
          <a:xfrm>
            <a:off x="1295400" y="4581525"/>
            <a:ext cx="133350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6" name="Straight Arrow Connector 124"/>
          <p:cNvCxnSpPr>
            <a:cxnSpLocks noChangeShapeType="1"/>
            <a:stCxn id="3082" idx="3"/>
            <a:endCxn id="3101" idx="2"/>
          </p:cNvCxnSpPr>
          <p:nvPr/>
        </p:nvCxnSpPr>
        <p:spPr bwMode="auto">
          <a:xfrm flipV="1">
            <a:off x="1295400" y="5286375"/>
            <a:ext cx="133350" cy="158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7" name="Straight Arrow Connector 126"/>
          <p:cNvCxnSpPr>
            <a:cxnSpLocks noChangeShapeType="1"/>
            <a:stCxn id="3108" idx="3"/>
            <a:endCxn id="3107" idx="2"/>
          </p:cNvCxnSpPr>
          <p:nvPr/>
        </p:nvCxnSpPr>
        <p:spPr bwMode="auto">
          <a:xfrm flipV="1">
            <a:off x="1295400" y="5972175"/>
            <a:ext cx="133350" cy="158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8" name="Straight Arrow Connector 131"/>
          <p:cNvCxnSpPr>
            <a:cxnSpLocks noChangeShapeType="1"/>
            <a:stCxn id="3104" idx="6"/>
            <a:endCxn id="3093" idx="1"/>
          </p:cNvCxnSpPr>
          <p:nvPr/>
        </p:nvCxnSpPr>
        <p:spPr bwMode="auto">
          <a:xfrm>
            <a:off x="2286000" y="1795463"/>
            <a:ext cx="152400" cy="317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9" name="Straight Arrow Connector 133"/>
          <p:cNvCxnSpPr>
            <a:cxnSpLocks noChangeShapeType="1"/>
            <a:stCxn id="3103" idx="6"/>
            <a:endCxn id="3077" idx="0"/>
          </p:cNvCxnSpPr>
          <p:nvPr/>
        </p:nvCxnSpPr>
        <p:spPr bwMode="auto">
          <a:xfrm>
            <a:off x="2286000" y="2543175"/>
            <a:ext cx="427038" cy="3937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0" name="Straight Arrow Connector 137"/>
          <p:cNvCxnSpPr>
            <a:cxnSpLocks noChangeShapeType="1"/>
            <a:stCxn id="3113" idx="6"/>
            <a:endCxn id="3077" idx="2"/>
          </p:cNvCxnSpPr>
          <p:nvPr/>
        </p:nvCxnSpPr>
        <p:spPr bwMode="auto">
          <a:xfrm flipV="1">
            <a:off x="2286000" y="3484563"/>
            <a:ext cx="427038" cy="411162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1" name="Straight Arrow Connector 139"/>
          <p:cNvCxnSpPr>
            <a:cxnSpLocks noChangeShapeType="1"/>
            <a:stCxn id="3102" idx="6"/>
            <a:endCxn id="3084" idx="0"/>
          </p:cNvCxnSpPr>
          <p:nvPr/>
        </p:nvCxnSpPr>
        <p:spPr bwMode="auto">
          <a:xfrm>
            <a:off x="2286000" y="4581525"/>
            <a:ext cx="427038" cy="4286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2" name="Straight Arrow Connector 141"/>
          <p:cNvCxnSpPr>
            <a:cxnSpLocks noChangeShapeType="1"/>
            <a:stCxn id="3101" idx="6"/>
            <a:endCxn id="3084" idx="1"/>
          </p:cNvCxnSpPr>
          <p:nvPr/>
        </p:nvCxnSpPr>
        <p:spPr bwMode="auto">
          <a:xfrm flipV="1">
            <a:off x="2286000" y="5284788"/>
            <a:ext cx="152400" cy="15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3" name="Straight Arrow Connector 143"/>
          <p:cNvCxnSpPr>
            <a:cxnSpLocks noChangeShapeType="1"/>
            <a:stCxn id="3107" idx="6"/>
            <a:endCxn id="3084" idx="2"/>
          </p:cNvCxnSpPr>
          <p:nvPr/>
        </p:nvCxnSpPr>
        <p:spPr bwMode="auto">
          <a:xfrm flipV="1">
            <a:off x="2286000" y="5559425"/>
            <a:ext cx="427038" cy="41275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4" name="Straight Arrow Connector 149"/>
          <p:cNvCxnSpPr>
            <a:cxnSpLocks noChangeShapeType="1"/>
            <a:stCxn id="3077" idx="3"/>
          </p:cNvCxnSpPr>
          <p:nvPr/>
        </p:nvCxnSpPr>
        <p:spPr bwMode="auto">
          <a:xfrm flipV="1">
            <a:off x="2987675" y="3200400"/>
            <a:ext cx="1127125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5" name="Straight Arrow Connector 152"/>
          <p:cNvCxnSpPr>
            <a:cxnSpLocks noChangeShapeType="1"/>
            <a:stCxn id="3084" idx="3"/>
            <a:endCxn id="3114" idx="3"/>
          </p:cNvCxnSpPr>
          <p:nvPr/>
        </p:nvCxnSpPr>
        <p:spPr bwMode="auto">
          <a:xfrm flipV="1">
            <a:off x="2987675" y="5032375"/>
            <a:ext cx="242888" cy="252413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6" name="Shape 156"/>
          <p:cNvCxnSpPr>
            <a:cxnSpLocks noChangeShapeType="1"/>
            <a:stCxn id="3078" idx="3"/>
            <a:endCxn id="3115" idx="0"/>
          </p:cNvCxnSpPr>
          <p:nvPr/>
        </p:nvCxnSpPr>
        <p:spPr bwMode="auto">
          <a:xfrm>
            <a:off x="1295400" y="2171700"/>
            <a:ext cx="2232025" cy="266700"/>
          </a:xfrm>
          <a:prstGeom prst="bentConnector2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7" name="Straight Arrow Connector 158"/>
          <p:cNvCxnSpPr>
            <a:cxnSpLocks noChangeShapeType="1"/>
            <a:stCxn id="3078" idx="3"/>
          </p:cNvCxnSpPr>
          <p:nvPr/>
        </p:nvCxnSpPr>
        <p:spPr bwMode="auto">
          <a:xfrm>
            <a:off x="1295400" y="2171700"/>
            <a:ext cx="2819400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8" name="Straight Arrow Connector 160"/>
          <p:cNvCxnSpPr>
            <a:cxnSpLocks noChangeShapeType="1"/>
            <a:stCxn id="3084" idx="3"/>
          </p:cNvCxnSpPr>
          <p:nvPr/>
        </p:nvCxnSpPr>
        <p:spPr bwMode="auto">
          <a:xfrm>
            <a:off x="2987675" y="5284788"/>
            <a:ext cx="1127125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39" name="Straight Arrow Connector 162"/>
          <p:cNvCxnSpPr>
            <a:cxnSpLocks noChangeShapeType="1"/>
            <a:stCxn id="3077" idx="3"/>
            <a:endCxn id="3115" idx="3"/>
          </p:cNvCxnSpPr>
          <p:nvPr/>
        </p:nvCxnSpPr>
        <p:spPr bwMode="auto">
          <a:xfrm flipV="1">
            <a:off x="2987675" y="2974975"/>
            <a:ext cx="236538" cy="23495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40" name="Straight Arrow Connector 166"/>
          <p:cNvCxnSpPr>
            <a:cxnSpLocks noChangeShapeType="1"/>
            <a:stCxn id="3091" idx="6"/>
            <a:endCxn id="3092" idx="1"/>
          </p:cNvCxnSpPr>
          <p:nvPr/>
        </p:nvCxnSpPr>
        <p:spPr bwMode="auto">
          <a:xfrm flipV="1">
            <a:off x="5008563" y="2841625"/>
            <a:ext cx="173037" cy="158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41" name="Straight Arrow Connector 168"/>
          <p:cNvCxnSpPr>
            <a:cxnSpLocks noChangeShapeType="1"/>
            <a:stCxn id="3096" idx="6"/>
            <a:endCxn id="3086" idx="1"/>
          </p:cNvCxnSpPr>
          <p:nvPr/>
        </p:nvCxnSpPr>
        <p:spPr bwMode="auto">
          <a:xfrm flipV="1">
            <a:off x="5008563" y="3529013"/>
            <a:ext cx="173037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42" name="Straight Arrow Connector 171"/>
          <p:cNvCxnSpPr>
            <a:cxnSpLocks noChangeShapeType="1"/>
            <a:stCxn id="3095" idx="6"/>
            <a:endCxn id="3085" idx="1"/>
          </p:cNvCxnSpPr>
          <p:nvPr/>
        </p:nvCxnSpPr>
        <p:spPr bwMode="auto">
          <a:xfrm>
            <a:off x="5008563" y="2173288"/>
            <a:ext cx="165100" cy="15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43" name="Straight Arrow Connector 173"/>
          <p:cNvCxnSpPr>
            <a:cxnSpLocks noChangeShapeType="1"/>
            <a:stCxn id="3097" idx="6"/>
            <a:endCxn id="3105" idx="1"/>
          </p:cNvCxnSpPr>
          <p:nvPr/>
        </p:nvCxnSpPr>
        <p:spPr bwMode="auto">
          <a:xfrm flipV="1">
            <a:off x="5008563" y="4884738"/>
            <a:ext cx="173037" cy="15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44" name="Straight Arrow Connector 175"/>
          <p:cNvCxnSpPr>
            <a:cxnSpLocks noChangeShapeType="1"/>
            <a:stCxn id="3098" idx="6"/>
            <a:endCxn id="3083" idx="1"/>
          </p:cNvCxnSpPr>
          <p:nvPr/>
        </p:nvCxnSpPr>
        <p:spPr bwMode="auto">
          <a:xfrm flipV="1">
            <a:off x="5010150" y="5570538"/>
            <a:ext cx="171450" cy="15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45" name="AutoShape 10"/>
          <p:cNvSpPr>
            <a:spLocks noChangeArrowheads="1"/>
          </p:cNvSpPr>
          <p:nvPr/>
        </p:nvSpPr>
        <p:spPr bwMode="auto">
          <a:xfrm>
            <a:off x="5181600" y="3879850"/>
            <a:ext cx="549275" cy="639763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NetCDF</a:t>
            </a:r>
          </a:p>
        </p:txBody>
      </p:sp>
      <p:cxnSp>
        <p:nvCxnSpPr>
          <p:cNvPr id="3146" name="Straight Arrow Connector 178"/>
          <p:cNvCxnSpPr>
            <a:cxnSpLocks noChangeShapeType="1"/>
            <a:stCxn id="3109" idx="6"/>
            <a:endCxn id="3145" idx="1"/>
          </p:cNvCxnSpPr>
          <p:nvPr/>
        </p:nvCxnSpPr>
        <p:spPr bwMode="auto">
          <a:xfrm flipV="1">
            <a:off x="5008563" y="4198938"/>
            <a:ext cx="173037" cy="15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47" name="Straight Arrow Connector 186"/>
          <p:cNvCxnSpPr>
            <a:cxnSpLocks noChangeShapeType="1"/>
            <a:stCxn id="3085" idx="3"/>
            <a:endCxn id="3099" idx="2"/>
          </p:cNvCxnSpPr>
          <p:nvPr/>
        </p:nvCxnSpPr>
        <p:spPr bwMode="auto">
          <a:xfrm flipV="1">
            <a:off x="5721350" y="2173288"/>
            <a:ext cx="127000" cy="15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48" name="Straight Arrow Connector 190"/>
          <p:cNvCxnSpPr>
            <a:cxnSpLocks noChangeShapeType="1"/>
            <a:stCxn id="3092" idx="3"/>
            <a:endCxn id="3100" idx="0"/>
          </p:cNvCxnSpPr>
          <p:nvPr/>
        </p:nvCxnSpPr>
        <p:spPr bwMode="auto">
          <a:xfrm>
            <a:off x="5730875" y="2841625"/>
            <a:ext cx="546100" cy="10255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49" name="Straight Arrow Connector 192"/>
          <p:cNvCxnSpPr>
            <a:cxnSpLocks noChangeShapeType="1"/>
            <a:stCxn id="3086" idx="3"/>
            <a:endCxn id="3100" idx="1"/>
          </p:cNvCxnSpPr>
          <p:nvPr/>
        </p:nvCxnSpPr>
        <p:spPr bwMode="auto">
          <a:xfrm>
            <a:off x="5730875" y="3529013"/>
            <a:ext cx="242888" cy="430212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50" name="Straight Arrow Connector 194"/>
          <p:cNvCxnSpPr>
            <a:cxnSpLocks noChangeShapeType="1"/>
            <a:stCxn id="3105" idx="3"/>
            <a:endCxn id="3100" idx="3"/>
          </p:cNvCxnSpPr>
          <p:nvPr/>
        </p:nvCxnSpPr>
        <p:spPr bwMode="auto">
          <a:xfrm flipV="1">
            <a:off x="5730875" y="4403725"/>
            <a:ext cx="242888" cy="481013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51" name="Straight Arrow Connector 196"/>
          <p:cNvCxnSpPr>
            <a:cxnSpLocks noChangeShapeType="1"/>
            <a:stCxn id="3083" idx="3"/>
            <a:endCxn id="3100" idx="4"/>
          </p:cNvCxnSpPr>
          <p:nvPr/>
        </p:nvCxnSpPr>
        <p:spPr bwMode="auto">
          <a:xfrm flipV="1">
            <a:off x="5730875" y="4495800"/>
            <a:ext cx="546100" cy="107473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52" name="AutoShape 48"/>
          <p:cNvSpPr>
            <a:spLocks noChangeArrowheads="1"/>
          </p:cNvSpPr>
          <p:nvPr/>
        </p:nvSpPr>
        <p:spPr bwMode="auto">
          <a:xfrm>
            <a:off x="8008938" y="3241675"/>
            <a:ext cx="549275" cy="547688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ATCF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Track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Data</a:t>
            </a:r>
          </a:p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53" name="AutoShape 48"/>
          <p:cNvSpPr>
            <a:spLocks noChangeArrowheads="1"/>
          </p:cNvSpPr>
          <p:nvPr/>
        </p:nvSpPr>
        <p:spPr bwMode="auto">
          <a:xfrm>
            <a:off x="8001000" y="1676400"/>
            <a:ext cx="549275" cy="549275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Land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Data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File</a:t>
            </a:r>
          </a:p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3154" name="Straight Arrow Connector 204"/>
          <p:cNvCxnSpPr>
            <a:cxnSpLocks noChangeShapeType="1"/>
            <a:stCxn id="3099" idx="4"/>
            <a:endCxn id="3106" idx="0"/>
          </p:cNvCxnSpPr>
          <p:nvPr/>
        </p:nvCxnSpPr>
        <p:spPr bwMode="auto">
          <a:xfrm>
            <a:off x="6276975" y="2487613"/>
            <a:ext cx="246063" cy="3317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55" name="Straight Arrow Connector 206"/>
          <p:cNvCxnSpPr>
            <a:cxnSpLocks noChangeShapeType="1"/>
            <a:stCxn id="3100" idx="0"/>
            <a:endCxn id="3106" idx="2"/>
          </p:cNvCxnSpPr>
          <p:nvPr/>
        </p:nvCxnSpPr>
        <p:spPr bwMode="auto">
          <a:xfrm flipV="1">
            <a:off x="6276975" y="3368675"/>
            <a:ext cx="246063" cy="49847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56" name="Text Box 35"/>
          <p:cNvSpPr txBox="1">
            <a:spLocks noChangeAspect="1" noChangeArrowheads="1"/>
          </p:cNvSpPr>
          <p:nvPr/>
        </p:nvSpPr>
        <p:spPr bwMode="auto">
          <a:xfrm>
            <a:off x="6934200" y="1066800"/>
            <a:ext cx="1828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en-GB" altLang="en-US" sz="1800" dirty="0">
                <a:solidFill>
                  <a:srgbClr val="000000"/>
                </a:solidFill>
                <a:latin typeface="Verdana" panose="020B0604030504040204" pitchFamily="34" charset="0"/>
              </a:rPr>
              <a:t>MET-TC</a:t>
            </a:r>
          </a:p>
        </p:txBody>
      </p:sp>
      <p:cxnSp>
        <p:nvCxnSpPr>
          <p:cNvPr id="3157" name="Straight Connector 209"/>
          <p:cNvCxnSpPr>
            <a:cxnSpLocks noChangeShapeType="1"/>
          </p:cNvCxnSpPr>
          <p:nvPr/>
        </p:nvCxnSpPr>
        <p:spPr bwMode="auto">
          <a:xfrm flipH="1" flipV="1">
            <a:off x="6934200" y="1447800"/>
            <a:ext cx="0" cy="487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58" name="Straight Arrow Connector 211"/>
          <p:cNvCxnSpPr>
            <a:cxnSpLocks noChangeShapeType="1"/>
            <a:stCxn id="3153" idx="2"/>
            <a:endCxn id="3110" idx="0"/>
          </p:cNvCxnSpPr>
          <p:nvPr/>
        </p:nvCxnSpPr>
        <p:spPr bwMode="auto">
          <a:xfrm>
            <a:off x="8275638" y="2225675"/>
            <a:ext cx="1587" cy="19367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59" name="AutoShape 48"/>
          <p:cNvSpPr>
            <a:spLocks noChangeArrowheads="1"/>
          </p:cNvSpPr>
          <p:nvPr/>
        </p:nvSpPr>
        <p:spPr bwMode="auto">
          <a:xfrm>
            <a:off x="7146925" y="2459038"/>
            <a:ext cx="549275" cy="547687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NetCDF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DLand</a:t>
            </a:r>
          </a:p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3160" name="Straight Arrow Connector 216"/>
          <p:cNvCxnSpPr>
            <a:cxnSpLocks noChangeShapeType="1"/>
            <a:stCxn id="3159" idx="2"/>
            <a:endCxn id="3111" idx="0"/>
          </p:cNvCxnSpPr>
          <p:nvPr/>
        </p:nvCxnSpPr>
        <p:spPr bwMode="auto">
          <a:xfrm flipH="1">
            <a:off x="7419975" y="3006725"/>
            <a:ext cx="1588" cy="19367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61" name="AutoShape 48"/>
          <p:cNvSpPr>
            <a:spLocks noChangeArrowheads="1"/>
          </p:cNvSpPr>
          <p:nvPr/>
        </p:nvSpPr>
        <p:spPr bwMode="auto">
          <a:xfrm>
            <a:off x="7146925" y="4022725"/>
            <a:ext cx="549275" cy="549275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TCST</a:t>
            </a: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Pairs</a:t>
            </a:r>
          </a:p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3162" name="Straight Arrow Connector 221"/>
          <p:cNvCxnSpPr>
            <a:cxnSpLocks noChangeShapeType="1"/>
            <a:stCxn id="3111" idx="4"/>
            <a:endCxn id="3161" idx="0"/>
          </p:cNvCxnSpPr>
          <p:nvPr/>
        </p:nvCxnSpPr>
        <p:spPr bwMode="auto">
          <a:xfrm>
            <a:off x="7419975" y="3829050"/>
            <a:ext cx="1588" cy="19367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63" name="Straight Arrow Connector 223"/>
          <p:cNvCxnSpPr>
            <a:cxnSpLocks noChangeShapeType="1"/>
            <a:stCxn id="3110" idx="2"/>
            <a:endCxn id="3159" idx="3"/>
          </p:cNvCxnSpPr>
          <p:nvPr/>
        </p:nvCxnSpPr>
        <p:spPr bwMode="auto">
          <a:xfrm flipH="1" flipV="1">
            <a:off x="7696200" y="2733675"/>
            <a:ext cx="152400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64" name="Straight Arrow Connector 232"/>
          <p:cNvCxnSpPr>
            <a:cxnSpLocks noChangeShapeType="1"/>
            <a:stCxn id="3152" idx="1"/>
            <a:endCxn id="3111" idx="6"/>
          </p:cNvCxnSpPr>
          <p:nvPr/>
        </p:nvCxnSpPr>
        <p:spPr bwMode="auto">
          <a:xfrm flipH="1" flipV="1">
            <a:off x="7848600" y="3514725"/>
            <a:ext cx="160338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65" name="Straight Arrow Connector 238"/>
          <p:cNvCxnSpPr>
            <a:cxnSpLocks noChangeShapeType="1"/>
            <a:stCxn id="3161" idx="2"/>
            <a:endCxn id="3112" idx="0"/>
          </p:cNvCxnSpPr>
          <p:nvPr/>
        </p:nvCxnSpPr>
        <p:spPr bwMode="auto">
          <a:xfrm flipH="1">
            <a:off x="7419975" y="4572000"/>
            <a:ext cx="1588" cy="13335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66" name="AutoShape 48"/>
          <p:cNvSpPr>
            <a:spLocks noChangeArrowheads="1"/>
          </p:cNvSpPr>
          <p:nvPr/>
        </p:nvSpPr>
        <p:spPr bwMode="auto">
          <a:xfrm>
            <a:off x="7148513" y="5470525"/>
            <a:ext cx="549275" cy="549275"/>
          </a:xfrm>
          <a:prstGeom prst="foldedCorner">
            <a:avLst>
              <a:gd name="adj" fmla="val 12500"/>
            </a:avLst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en-GB" altLang="en-US" sz="1000">
                <a:solidFill>
                  <a:srgbClr val="000000"/>
                </a:solidFill>
                <a:latin typeface="Verdana" panose="020B0604030504040204" pitchFamily="34" charset="0"/>
              </a:rPr>
              <a:t>ASCII</a:t>
            </a:r>
          </a:p>
          <a:p>
            <a:pPr eaLnBrk="1" hangingPunct="1">
              <a:buClrTx/>
              <a:buFontTx/>
              <a:buNone/>
            </a:pPr>
            <a:endParaRPr lang="en-GB" altLang="en-US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3167" name="Straight Arrow Connector 243"/>
          <p:cNvCxnSpPr>
            <a:cxnSpLocks noChangeShapeType="1"/>
            <a:stCxn id="3112" idx="4"/>
            <a:endCxn id="3166" idx="0"/>
          </p:cNvCxnSpPr>
          <p:nvPr/>
        </p:nvCxnSpPr>
        <p:spPr bwMode="auto">
          <a:xfrm>
            <a:off x="7419975" y="5334000"/>
            <a:ext cx="3175" cy="1365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68" name="Straight Arrow Connector 245"/>
          <p:cNvCxnSpPr>
            <a:cxnSpLocks noChangeShapeType="1"/>
            <a:stCxn id="3116" idx="6"/>
            <a:endCxn id="3077" idx="1"/>
          </p:cNvCxnSpPr>
          <p:nvPr/>
        </p:nvCxnSpPr>
        <p:spPr bwMode="auto">
          <a:xfrm>
            <a:off x="2305050" y="3209925"/>
            <a:ext cx="133350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69" name="Oval 36"/>
          <p:cNvSpPr>
            <a:spLocks noChangeAspect="1" noChangeArrowheads="1"/>
          </p:cNvSpPr>
          <p:nvPr/>
        </p:nvSpPr>
        <p:spPr bwMode="auto">
          <a:xfrm>
            <a:off x="3105150" y="3562350"/>
            <a:ext cx="857250" cy="628650"/>
          </a:xfrm>
          <a:prstGeom prst="ellipse">
            <a:avLst/>
          </a:prstGeom>
          <a:solidFill>
            <a:srgbClr val="92D05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WWMCA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Plot</a:t>
            </a:r>
          </a:p>
        </p:txBody>
      </p:sp>
    </p:spTree>
    <p:extLst>
      <p:ext uri="{BB962C8B-B14F-4D97-AF65-F5344CB8AC3E}">
        <p14:creationId xmlns:p14="http://schemas.microsoft.com/office/powerpoint/2010/main" val="3171842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unched Tape 8"/>
          <p:cNvSpPr/>
          <p:nvPr/>
        </p:nvSpPr>
        <p:spPr>
          <a:xfrm>
            <a:off x="379660" y="5486399"/>
            <a:ext cx="4114800" cy="1154017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TC_DLAND</a:t>
            </a:r>
            <a:endParaRPr lang="en-US" dirty="0"/>
          </a:p>
        </p:txBody>
      </p:sp>
      <p:pic>
        <p:nvPicPr>
          <p:cNvPr id="8" name="Content Placeholder 7" descr="dist_nw_hem_tenth_degree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0" t="32090" r="4789" b="31932"/>
          <a:stretch/>
        </p:blipFill>
        <p:spPr>
          <a:xfrm>
            <a:off x="4648200" y="5257800"/>
            <a:ext cx="4268541" cy="1463040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3400" y="1828800"/>
            <a:ext cx="8229600" cy="4343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Aids in quickly parsing data for filter jobs: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Only verify over water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Threshold verification based on distance to land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Exclusion/inclusion of forecasts within a specified window of landfall</a:t>
            </a:r>
          </a:p>
          <a:p>
            <a:pPr lvl="1">
              <a:lnSpc>
                <a:spcPct val="90000"/>
              </a:lnSpc>
            </a:pPr>
            <a:endParaRPr lang="en-US" sz="800" dirty="0" smtClean="0"/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953735"/>
                </a:solidFill>
              </a:rPr>
              <a:t>Input</a:t>
            </a:r>
            <a:r>
              <a:rPr lang="en-US" dirty="0" smtClean="0"/>
              <a:t>: ASCII file containing Lon/</a:t>
            </a:r>
            <a:r>
              <a:rPr lang="en-US" dirty="0" err="1" smtClean="0"/>
              <a:t>Lat</a:t>
            </a:r>
            <a:r>
              <a:rPr lang="en-US" dirty="0" smtClean="0"/>
              <a:t> coordinates of all coastlines/islands considered to be a significant landmass. 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err="1" smtClean="0">
                <a:solidFill>
                  <a:srgbClr val="0000FF"/>
                </a:solidFill>
              </a:rPr>
              <a:t>aland.dat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800000"/>
                </a:solidFill>
              </a:rPr>
              <a:t>Output</a:t>
            </a:r>
            <a:r>
              <a:rPr lang="en-US" dirty="0" smtClean="0"/>
              <a:t>: gridded field representing distance to nearest coastline/island in </a:t>
            </a:r>
            <a:r>
              <a:rPr lang="en-US" dirty="0" err="1" smtClean="0"/>
              <a:t>NetCDF</a:t>
            </a:r>
            <a:r>
              <a:rPr lang="en-US" dirty="0"/>
              <a:t> </a:t>
            </a:r>
            <a:r>
              <a:rPr lang="en-US" dirty="0" smtClean="0"/>
              <a:t>format</a:t>
            </a:r>
          </a:p>
        </p:txBody>
      </p:sp>
      <p:pic>
        <p:nvPicPr>
          <p:cNvPr id="3" name="Picture 2" descr="met_tc_flowchart-dlan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2" t="21112" r="11947" b="41481"/>
          <a:stretch/>
        </p:blipFill>
        <p:spPr>
          <a:xfrm>
            <a:off x="4343400" y="152400"/>
            <a:ext cx="4095788" cy="1645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5660032"/>
            <a:ext cx="403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MET v5.0 release will </a:t>
            </a:r>
            <a:r>
              <a:rPr lang="en-US" b="1" dirty="0" smtClean="0"/>
              <a:t>be able to process global datasets (e.g. aland.dat, sh.dat, wland.dat)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94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TC_PAIRS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7620000" cy="3886200"/>
          </a:xfrm>
        </p:spPr>
        <p:txBody>
          <a:bodyPr/>
          <a:lstStyle/>
          <a:p>
            <a:r>
              <a:rPr lang="en-US" dirty="0" smtClean="0"/>
              <a:t>Produces pair statistics on independent model input or user-specified consensus forecasts</a:t>
            </a:r>
          </a:p>
          <a:p>
            <a:r>
              <a:rPr lang="en-US" dirty="0" smtClean="0"/>
              <a:t>Matches forecast with reference TC dataset (most commonly Best Track Analysis)</a:t>
            </a:r>
          </a:p>
          <a:p>
            <a:r>
              <a:rPr lang="en-US" dirty="0" smtClean="0"/>
              <a:t>Pair generation can be subset based on user-defined filtering criteria</a:t>
            </a:r>
          </a:p>
          <a:p>
            <a:r>
              <a:rPr lang="en-US" dirty="0" smtClean="0"/>
              <a:t>ASCII pair output allows for new or additional analyses to be completed without performing full verification process</a:t>
            </a:r>
          </a:p>
        </p:txBody>
      </p:sp>
      <p:pic>
        <p:nvPicPr>
          <p:cNvPr id="5" name="Picture 4" descr="met_tc_flowchart-pairs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32" t="20865" r="12329" b="41234"/>
          <a:stretch/>
        </p:blipFill>
        <p:spPr>
          <a:xfrm>
            <a:off x="4191000" y="228600"/>
            <a:ext cx="40317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unched Tape 5"/>
          <p:cNvSpPr/>
          <p:nvPr/>
        </p:nvSpPr>
        <p:spPr>
          <a:xfrm>
            <a:off x="914400" y="5334000"/>
            <a:ext cx="7315200" cy="1311925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MET v5.0 release will have more flexible definition of Rapid Intensification and Rapid Weakening events for diagnostic studies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TC_STAT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33600"/>
            <a:ext cx="79248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Provides summary statistics and filtering jobs on TCST output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Filter job:</a:t>
            </a:r>
          </a:p>
          <a:p>
            <a:pPr lvl="1"/>
            <a:r>
              <a:rPr lang="en-US" dirty="0" smtClean="0"/>
              <a:t>Stratifies pair output by various conditions and thresholds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Summary job:</a:t>
            </a:r>
          </a:p>
          <a:p>
            <a:pPr lvl="1"/>
            <a:r>
              <a:rPr lang="en-US" dirty="0" smtClean="0"/>
              <a:t>Produces summary statistics on specific column of interest</a:t>
            </a:r>
          </a:p>
          <a:p>
            <a:r>
              <a:rPr lang="en-US" dirty="0" smtClean="0">
                <a:solidFill>
                  <a:srgbClr val="953735"/>
                </a:solidFill>
              </a:rPr>
              <a:t>Input</a:t>
            </a:r>
            <a:r>
              <a:rPr lang="en-US" dirty="0" smtClean="0"/>
              <a:t>: TCST output from </a:t>
            </a:r>
            <a:r>
              <a:rPr lang="en-US" dirty="0" err="1" smtClean="0"/>
              <a:t>tc_pairs</a:t>
            </a:r>
            <a:endParaRPr lang="en-US" dirty="0" smtClean="0"/>
          </a:p>
          <a:p>
            <a:r>
              <a:rPr lang="en-US" dirty="0" smtClean="0">
                <a:solidFill>
                  <a:srgbClr val="953735"/>
                </a:solidFill>
              </a:rPr>
              <a:t>Output</a:t>
            </a:r>
            <a:r>
              <a:rPr lang="en-US" dirty="0" smtClean="0"/>
              <a:t>: TCST output file for either filter or summary job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met_tc_flowchart-stat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27" t="20865" r="11947" b="41605"/>
          <a:stretch/>
        </p:blipFill>
        <p:spPr>
          <a:xfrm>
            <a:off x="3962400" y="228600"/>
            <a:ext cx="408772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7724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Graphics tools-examples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6443246"/>
            <a:ext cx="61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BFBFBF"/>
                </a:solidFill>
              </a:rPr>
              <a:t>MET-TC:  Introduction | Getting Started | TC-</a:t>
            </a:r>
            <a:r>
              <a:rPr lang="en-US" sz="1400" dirty="0" err="1" smtClean="0">
                <a:solidFill>
                  <a:srgbClr val="BFBFBF"/>
                </a:solidFill>
              </a:rPr>
              <a:t>dland</a:t>
            </a:r>
            <a:r>
              <a:rPr lang="en-US" sz="1400" dirty="0" smtClean="0">
                <a:solidFill>
                  <a:srgbClr val="BFBFBF"/>
                </a:solidFill>
              </a:rPr>
              <a:t> | TC-pairs | TC-stat | </a:t>
            </a:r>
            <a:r>
              <a:rPr lang="en-US" sz="1400" dirty="0" smtClean="0">
                <a:solidFill>
                  <a:srgbClr val="376092"/>
                </a:solidFill>
              </a:rPr>
              <a:t>Graphics</a:t>
            </a:r>
            <a:endParaRPr lang="en-US" sz="1400" dirty="0">
              <a:solidFill>
                <a:srgbClr val="376092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90" b="3430"/>
          <a:stretch/>
        </p:blipFill>
        <p:spPr bwMode="auto">
          <a:xfrm>
            <a:off x="152400" y="575733"/>
            <a:ext cx="4472305" cy="308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76200"/>
            <a:ext cx="4141470" cy="3200400"/>
          </a:xfrm>
          <a:prstGeom prst="rect">
            <a:avLst/>
          </a:prstGeom>
        </p:spPr>
      </p:pic>
      <p:pic>
        <p:nvPicPr>
          <p:cNvPr id="14" name="Picture 13" descr="HOMG_HWMI_LW_AL_WDER_abs_RAN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3" r="3839" b="2840"/>
          <a:stretch/>
        </p:blipFill>
        <p:spPr>
          <a:xfrm>
            <a:off x="4730037" y="3276600"/>
            <a:ext cx="4261563" cy="3200400"/>
          </a:xfrm>
          <a:prstGeom prst="rect">
            <a:avLst/>
          </a:prstGeom>
        </p:spPr>
      </p:pic>
      <p:pic>
        <p:nvPicPr>
          <p:cNvPr id="15" name="Picture 14" descr="04_GHMI_SPC3_LW_AL_WDER_abs_RELPERF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0" r="3052" b="2221"/>
          <a:stretch/>
        </p:blipFill>
        <p:spPr>
          <a:xfrm>
            <a:off x="381001" y="3657600"/>
            <a:ext cx="4063933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uses of MET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Researchers</a:t>
            </a:r>
          </a:p>
          <a:p>
            <a:pPr lvl="1"/>
            <a:r>
              <a:rPr lang="en-US" dirty="0" smtClean="0"/>
              <a:t>Compile statistics for thesis and dissertation</a:t>
            </a:r>
          </a:p>
          <a:p>
            <a:pPr lvl="1"/>
            <a:r>
              <a:rPr lang="en-US" dirty="0" smtClean="0"/>
              <a:t>Diagnostic case studies</a:t>
            </a:r>
          </a:p>
          <a:p>
            <a:pPr lvl="1"/>
            <a:r>
              <a:rPr lang="en-US" dirty="0" smtClean="0"/>
              <a:t>Input of neural network applications</a:t>
            </a:r>
          </a:p>
          <a:p>
            <a:pPr lvl="1"/>
            <a:r>
              <a:rPr lang="en-US" dirty="0" smtClean="0"/>
              <a:t>Evaluation of climate models (in development)</a:t>
            </a:r>
          </a:p>
          <a:p>
            <a:pPr lvl="1"/>
            <a:r>
              <a:rPr lang="en-US" dirty="0" smtClean="0"/>
              <a:t>Tracking evolution of systems</a:t>
            </a:r>
          </a:p>
          <a:p>
            <a:r>
              <a:rPr lang="en-US" dirty="0" smtClean="0"/>
              <a:t>Operational Centers</a:t>
            </a:r>
          </a:p>
          <a:p>
            <a:pPr lvl="1"/>
            <a:r>
              <a:rPr lang="en-US" dirty="0" smtClean="0"/>
              <a:t>WPC uses MODE systematically</a:t>
            </a:r>
          </a:p>
          <a:p>
            <a:pPr lvl="1"/>
            <a:r>
              <a:rPr lang="en-US" dirty="0" smtClean="0"/>
              <a:t>Saudi Arabian Presidential </a:t>
            </a:r>
            <a:r>
              <a:rPr lang="en-US" dirty="0"/>
              <a:t>Ministry of </a:t>
            </a:r>
            <a:r>
              <a:rPr lang="en-US" dirty="0" smtClean="0"/>
              <a:t>Environment – part of their real-time NWP system  </a:t>
            </a:r>
            <a:endParaRPr lang="en-US" dirty="0"/>
          </a:p>
          <a:p>
            <a:pPr lvl="1"/>
            <a:r>
              <a:rPr lang="en-US" dirty="0" smtClean="0"/>
              <a:t>The Met Office – diagnostic studies</a:t>
            </a:r>
          </a:p>
          <a:p>
            <a:pPr lvl="1"/>
            <a:r>
              <a:rPr lang="en-US" dirty="0" smtClean="0"/>
              <a:t>Indian Met Department and National Center for Medium Range Weather Forecasts – systematic evaluation of components and diagnostic case studies</a:t>
            </a:r>
          </a:p>
        </p:txBody>
      </p:sp>
    </p:spTree>
    <p:extLst>
      <p:ext uri="{BB962C8B-B14F-4D97-AF65-F5344CB8AC3E}">
        <p14:creationId xmlns:p14="http://schemas.microsoft.com/office/powerpoint/2010/main" val="40920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12192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dirty="0" smtClean="0"/>
              <a:t>Support for the Developmental </a:t>
            </a:r>
            <a:r>
              <a:rPr lang="en-US" sz="2000" dirty="0" err="1" smtClean="0"/>
              <a:t>Testbed</a:t>
            </a:r>
            <a:r>
              <a:rPr lang="en-US" sz="2000" dirty="0" smtClean="0"/>
              <a:t> Center (DTC), </a:t>
            </a:r>
            <a:br>
              <a:rPr lang="en-US" sz="2000" dirty="0" smtClean="0"/>
            </a:br>
            <a:r>
              <a:rPr lang="en-US" sz="2000" dirty="0" smtClean="0"/>
              <a:t>is provided by </a:t>
            </a:r>
            <a:br>
              <a:rPr lang="en-US" sz="2000" dirty="0" smtClean="0"/>
            </a:br>
            <a:r>
              <a:rPr lang="en-US" sz="2000" dirty="0" smtClean="0"/>
              <a:t>NOAA, AFWA</a:t>
            </a:r>
            <a:br>
              <a:rPr lang="en-US" sz="2000" dirty="0" smtClean="0"/>
            </a:br>
            <a:r>
              <a:rPr lang="en-US" sz="2000" dirty="0" smtClean="0"/>
              <a:t>NCAR and NSF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Thank </a:t>
            </a:r>
            <a:r>
              <a:rPr lang="en-US" sz="4000" dirty="0" err="1" smtClean="0"/>
              <a:t>You</a:t>
            </a:r>
            <a:r>
              <a:rPr lang="en-US" sz="2800" dirty="0" err="1" smtClean="0"/>
              <a:t>s</a:t>
            </a:r>
            <a:r>
              <a:rPr lang="en-US" sz="2800" dirty="0" smtClean="0"/>
              <a:t>  and </a:t>
            </a:r>
            <a:r>
              <a:rPr lang="en-US" dirty="0" smtClean="0"/>
              <a:t>Further Information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2014478"/>
            <a:ext cx="716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JNT:    </a:t>
            </a:r>
            <a:r>
              <a:rPr lang="en-US" sz="2800" dirty="0" smtClean="0">
                <a:solidFill>
                  <a:srgbClr val="0000CC"/>
                </a:solidFill>
                <a:hlinkClick r:id="rId2"/>
              </a:rPr>
              <a:t>http://www.ral.ucar.edu/jnt</a:t>
            </a:r>
            <a:endParaRPr lang="en-US" sz="2800" dirty="0" smtClean="0">
              <a:solidFill>
                <a:srgbClr val="0000CC"/>
              </a:solidFill>
            </a:endParaRPr>
          </a:p>
          <a:p>
            <a:r>
              <a:rPr lang="en-US" sz="2800" dirty="0" smtClean="0"/>
              <a:t>DTC:   </a:t>
            </a:r>
            <a:r>
              <a:rPr lang="en-US" sz="2800" dirty="0" smtClean="0">
                <a:solidFill>
                  <a:srgbClr val="0000CC"/>
                </a:solidFill>
                <a:hlinkClick r:id="rId3"/>
              </a:rPr>
              <a:t>http://www.dtcenter.org</a:t>
            </a:r>
            <a:endParaRPr lang="en-US" sz="2800" dirty="0" smtClean="0"/>
          </a:p>
          <a:p>
            <a:r>
              <a:rPr lang="en-US" sz="2800" dirty="0" smtClean="0"/>
              <a:t>MET:   </a:t>
            </a:r>
            <a:r>
              <a:rPr lang="en-US" sz="2800" dirty="0" smtClean="0">
                <a:solidFill>
                  <a:srgbClr val="0000CC"/>
                </a:solidFill>
                <a:hlinkClick r:id="rId4"/>
              </a:rPr>
              <a:t>http://</a:t>
            </a:r>
            <a:r>
              <a:rPr lang="en-US" sz="2800" u="sng" dirty="0" smtClean="0">
                <a:solidFill>
                  <a:srgbClr val="0000CC"/>
                </a:solidFill>
                <a:hlinkClick r:id="rId4"/>
              </a:rPr>
              <a:t>www.dtcenter.org/met</a:t>
            </a:r>
            <a:r>
              <a:rPr lang="en-US" sz="2800" u="sng" dirty="0" smtClean="0">
                <a:solidFill>
                  <a:srgbClr val="0000CC"/>
                </a:solidFill>
              </a:rPr>
              <a:t>/users</a:t>
            </a:r>
          </a:p>
          <a:p>
            <a:endParaRPr lang="en-US" sz="1200" dirty="0" smtClean="0"/>
          </a:p>
          <a:p>
            <a:r>
              <a:rPr lang="en-US" sz="2800" dirty="0" smtClean="0"/>
              <a:t>Email:</a:t>
            </a:r>
            <a:r>
              <a:rPr lang="en-US" sz="2800" dirty="0" smtClean="0">
                <a:solidFill>
                  <a:srgbClr val="0000CC"/>
                </a:solidFill>
              </a:rPr>
              <a:t>	 </a:t>
            </a:r>
            <a:r>
              <a:rPr lang="en-US" sz="2800" dirty="0" smtClean="0">
                <a:solidFill>
                  <a:srgbClr val="0000CC"/>
                </a:solidFill>
                <a:hlinkClick r:id="rId5"/>
              </a:rPr>
              <a:t>jensen@ucar.edu</a:t>
            </a:r>
            <a:r>
              <a:rPr lang="en-US" sz="2800" dirty="0" smtClean="0">
                <a:solidFill>
                  <a:srgbClr val="0000CC"/>
                </a:solidFill>
              </a:rPr>
              <a:t/>
            </a:r>
            <a:br>
              <a:rPr lang="en-US" sz="2800" dirty="0" smtClean="0">
                <a:solidFill>
                  <a:srgbClr val="0000CC"/>
                </a:solidFill>
              </a:rPr>
            </a:br>
            <a:r>
              <a:rPr lang="en-US" sz="2800" dirty="0" smtClean="0">
                <a:solidFill>
                  <a:srgbClr val="0000CC"/>
                </a:solidFill>
              </a:rPr>
              <a:t>	</a:t>
            </a:r>
            <a:r>
              <a:rPr lang="en-US" sz="2800" u="sng" dirty="0" smtClean="0">
                <a:solidFill>
                  <a:srgbClr val="0000CC"/>
                </a:solidFill>
              </a:rPr>
              <a:t>met-help@ucar.edu</a:t>
            </a:r>
          </a:p>
          <a:p>
            <a:endParaRPr lang="en-US" sz="2800" dirty="0" smtClean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8382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DTC would like to thank you for your interest and the assistance of all of our collaborators…</a:t>
            </a:r>
            <a:endParaRPr lang="en-US" sz="2400" i="1" dirty="0"/>
          </a:p>
        </p:txBody>
      </p:sp>
      <p:pic>
        <p:nvPicPr>
          <p:cNvPr id="6" name="Picture 5" descr="noaa_logo_sm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0700" y="5705475"/>
            <a:ext cx="8477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fwa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5715000"/>
            <a:ext cx="8477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car_sm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3700" y="5715000"/>
            <a:ext cx="9525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5638800"/>
            <a:ext cx="828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0582743"/>
              </p:ext>
            </p:extLst>
          </p:nvPr>
        </p:nvGraphicFramePr>
        <p:xfrm>
          <a:off x="457200" y="685800"/>
          <a:ext cx="8229600" cy="5513949"/>
        </p:xfrm>
        <a:graphic>
          <a:graphicData uri="http://schemas.openxmlformats.org/drawingml/2006/table">
            <a:tbl>
              <a:tblPr firstRow="1"/>
              <a:tblGrid>
                <a:gridCol w="3733800"/>
                <a:gridCol w="4495800"/>
              </a:tblGrid>
              <a:tr h="121626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sto MT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sto MT" pitchFamily="-112" charset="0"/>
                          <a:ea typeface="ＭＳ Ｐゴシック" pitchFamily="-112" charset="-128"/>
                          <a:cs typeface="ＭＳ Ｐゴシック" pitchFamily="-112" charset="-128"/>
                        </a:rPr>
                        <a:t>MET Tool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031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Gridded Forecasts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Gridded Observations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Grid Stat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(traditional or neighborhood)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+mn-lt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Ensemble Stat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Wavelet Stat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MODE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Series Analysis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91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Gridded Forecasts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Point Observations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Point Stat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Ensemble Stat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Series Analysis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1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Point Forecasts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Point Observations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+mn-lt"/>
                        <a:ea typeface="ＭＳ Ｐゴシック" pitchFamily="-112" charset="-128"/>
                        <a:cs typeface="ＭＳ Ｐゴシック" pitchFamily="-112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TC Pairs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+mn-lt"/>
                          <a:ea typeface="ＭＳ Ｐゴシック" pitchFamily="-112" charset="-128"/>
                          <a:cs typeface="ＭＳ Ｐゴシック" pitchFamily="-112" charset="-128"/>
                        </a:rPr>
                        <a:t>TC Stat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808038"/>
          </a:xfrm>
        </p:spPr>
        <p:txBody>
          <a:bodyPr/>
          <a:lstStyle/>
          <a:p>
            <a:r>
              <a:rPr lang="en-US" dirty="0" smtClean="0"/>
              <a:t>Typical MET Verification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8153400" cy="5791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Determine Gridded Forecast Source</a:t>
            </a:r>
          </a:p>
          <a:p>
            <a:pPr lvl="1"/>
            <a:r>
              <a:rPr lang="en-US" dirty="0" smtClean="0"/>
              <a:t>MET reads GRIB1, GRIB2 and some versions of </a:t>
            </a:r>
            <a:r>
              <a:rPr lang="en-US" dirty="0" err="1" smtClean="0"/>
              <a:t>netCDF</a:t>
            </a:r>
            <a:r>
              <a:rPr lang="en-US" dirty="0" smtClean="0"/>
              <a:t> format</a:t>
            </a:r>
          </a:p>
          <a:p>
            <a:r>
              <a:rPr lang="en-US" dirty="0" smtClean="0"/>
              <a:t>Determine Observation Source</a:t>
            </a:r>
          </a:p>
          <a:p>
            <a:pPr lvl="1"/>
            <a:r>
              <a:rPr lang="en-US" dirty="0" smtClean="0"/>
              <a:t>Point: Run through MET pre-processing to put into MET </a:t>
            </a:r>
            <a:r>
              <a:rPr lang="en-US" dirty="0" err="1" smtClean="0"/>
              <a:t>netCDF</a:t>
            </a:r>
            <a:endParaRPr lang="en-US" dirty="0" smtClean="0"/>
          </a:p>
          <a:p>
            <a:pPr lvl="1"/>
            <a:r>
              <a:rPr lang="en-US" dirty="0" smtClean="0"/>
              <a:t>Gridded: Put on same grid as forecast</a:t>
            </a:r>
          </a:p>
          <a:p>
            <a:r>
              <a:rPr lang="en-US" dirty="0" smtClean="0"/>
              <a:t>Set up </a:t>
            </a:r>
            <a:r>
              <a:rPr lang="en-US" dirty="0" err="1" smtClean="0"/>
              <a:t>config</a:t>
            </a:r>
            <a:r>
              <a:rPr lang="en-US" dirty="0" smtClean="0"/>
              <a:t> file for Statistical Tool</a:t>
            </a:r>
          </a:p>
          <a:p>
            <a:pPr lvl="1"/>
            <a:r>
              <a:rPr lang="en-US" dirty="0" smtClean="0"/>
              <a:t>Typically tell software what:</a:t>
            </a:r>
          </a:p>
          <a:p>
            <a:pPr lvl="2"/>
            <a:r>
              <a:rPr lang="en-US" dirty="0" smtClean="0"/>
              <a:t>Variable (based on GRIB ID and Level or Accumulation Interval)</a:t>
            </a:r>
          </a:p>
          <a:p>
            <a:pPr lvl="2"/>
            <a:r>
              <a:rPr lang="en-US" dirty="0" smtClean="0"/>
              <a:t>Thresholds</a:t>
            </a:r>
          </a:p>
          <a:p>
            <a:pPr lvl="2"/>
            <a:r>
              <a:rPr lang="en-US" dirty="0" smtClean="0"/>
              <a:t>What type of output you’d like – Categorical, Continuous, Probabilistic</a:t>
            </a:r>
          </a:p>
          <a:p>
            <a:r>
              <a:rPr lang="en-US" dirty="0" smtClean="0"/>
              <a:t>Run  Statistical Tool</a:t>
            </a:r>
          </a:p>
          <a:p>
            <a:r>
              <a:rPr lang="en-US" dirty="0" smtClean="0"/>
              <a:t>Run Analysis Tool to filter data and aggregate then plot </a:t>
            </a:r>
            <a:r>
              <a:rPr lang="en-US" dirty="0"/>
              <a:t>–OR – </a:t>
            </a:r>
            <a:endParaRPr lang="en-US" dirty="0" smtClean="0"/>
          </a:p>
          <a:p>
            <a:r>
              <a:rPr lang="en-US" dirty="0" smtClean="0"/>
              <a:t>Run </a:t>
            </a:r>
            <a:r>
              <a:rPr lang="en-US" dirty="0" err="1" smtClean="0"/>
              <a:t>METViewer</a:t>
            </a:r>
            <a:r>
              <a:rPr lang="en-US" dirty="0" smtClean="0"/>
              <a:t> to view filter, aggregate and plot thru user interface</a:t>
            </a:r>
          </a:p>
          <a:p>
            <a:r>
              <a:rPr lang="en-US" dirty="0" smtClean="0"/>
              <a:t>Analyze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7848600" y="1143000"/>
            <a:ext cx="685800" cy="3657600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34400" y="2811005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10%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7848600" y="5334000"/>
            <a:ext cx="685800" cy="990600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88795" y="5638800"/>
            <a:ext cx="57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25%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8795" y="4953000"/>
            <a:ext cx="57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15%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8795" y="6412468"/>
            <a:ext cx="57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50%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 flipV="1">
            <a:off x="7955395" y="5105400"/>
            <a:ext cx="533400" cy="32266"/>
          </a:xfrm>
          <a:prstGeom prst="straightConnector1">
            <a:avLst/>
          </a:prstGeom>
          <a:ln w="22225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 flipV="1">
            <a:off x="7924800" y="6575167"/>
            <a:ext cx="563995" cy="21967"/>
          </a:xfrm>
          <a:prstGeom prst="straightConnector1">
            <a:avLst/>
          </a:prstGeom>
          <a:ln w="22225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808038"/>
          </a:xfrm>
        </p:spPr>
        <p:txBody>
          <a:bodyPr>
            <a:normAutofit/>
          </a:bodyPr>
          <a:lstStyle/>
          <a:p>
            <a:r>
              <a:rPr lang="en-US" dirty="0" smtClean="0"/>
              <a:t>Goal of this presentation…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133600"/>
            <a:ext cx="4335348" cy="4572000"/>
          </a:xfrm>
        </p:spPr>
      </p:pic>
      <p:sp>
        <p:nvSpPr>
          <p:cNvPr id="5" name="TextBox 4"/>
          <p:cNvSpPr txBox="1"/>
          <p:nvPr/>
        </p:nvSpPr>
        <p:spPr>
          <a:xfrm>
            <a:off x="609600" y="10623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To get you thinking about how MET might help you 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487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Full Suite of Standard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Non-Traditional Statistics added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Great for diagnostic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Designed for systematic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Used internationally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Database and Display system for aggregating and plotting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Provides a standardized evaluation platform for 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cross-institution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comparisons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5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952500"/>
            <a:ext cx="8189913" cy="1362075"/>
          </a:xfrm>
        </p:spPr>
        <p:txBody>
          <a:bodyPr/>
          <a:lstStyle/>
          <a:p>
            <a:r>
              <a:rPr lang="en-US" dirty="0" smtClean="0"/>
              <a:t>Traditional Statistics </a:t>
            </a:r>
            <a:r>
              <a:rPr lang="en-US" sz="2400" dirty="0" smtClean="0"/>
              <a:t>(Deterministic Forecasts)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Point Stat and Grid Stat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1751</TotalTime>
  <Words>2716</Words>
  <Application>Microsoft Office PowerPoint</Application>
  <PresentationFormat>On-screen Show (4:3)</PresentationFormat>
  <Paragraphs>723</Paragraphs>
  <Slides>55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2" baseType="lpstr">
      <vt:lpstr>ＭＳ Ｐゴシック</vt:lpstr>
      <vt:lpstr>Aharoni</vt:lpstr>
      <vt:lpstr>Arial</vt:lpstr>
      <vt:lpstr>Arial Bold</vt:lpstr>
      <vt:lpstr>Baskerville</vt:lpstr>
      <vt:lpstr>Calibri</vt:lpstr>
      <vt:lpstr>Calisto MT</vt:lpstr>
      <vt:lpstr>Century Schoolbook</vt:lpstr>
      <vt:lpstr>Courier New</vt:lpstr>
      <vt:lpstr>Franklin Gothic Book</vt:lpstr>
      <vt:lpstr>Gill Sans MT</vt:lpstr>
      <vt:lpstr>Perpetua</vt:lpstr>
      <vt:lpstr>Times New Roman</vt:lpstr>
      <vt:lpstr>Verdana</vt:lpstr>
      <vt:lpstr>Wingdings</vt:lpstr>
      <vt:lpstr>Wingdings 2</vt:lpstr>
      <vt:lpstr>Equity</vt:lpstr>
      <vt:lpstr>Meaningful Evaluation Strategies for Numerical Model Forecasts using MET</vt:lpstr>
      <vt:lpstr>PowerPoint Presentation</vt:lpstr>
      <vt:lpstr>MET Package</vt:lpstr>
      <vt:lpstr>PowerPoint Presentation</vt:lpstr>
      <vt:lpstr>PowerPoint Presentation</vt:lpstr>
      <vt:lpstr>PowerPoint Presentation</vt:lpstr>
      <vt:lpstr>Typical MET Verification Process</vt:lpstr>
      <vt:lpstr>Goal of this presentation…</vt:lpstr>
      <vt:lpstr>Traditional Statistics (Deterministic Forecasts)</vt:lpstr>
      <vt:lpstr>Point Stat: Overview</vt:lpstr>
      <vt:lpstr>Grid Stat: Overview</vt:lpstr>
      <vt:lpstr>Details on Categorical and Continuous Statistics</vt:lpstr>
      <vt:lpstr>Details on Categorical and Continuous Statistics</vt:lpstr>
      <vt:lpstr>Confidence Intervals and Interpolation in MET</vt:lpstr>
      <vt:lpstr>Analysis Tools</vt:lpstr>
      <vt:lpstr>Stat Analysis Tool for flexible aggregation</vt:lpstr>
      <vt:lpstr>Stat Analysis Tool for flexible aggregation</vt:lpstr>
      <vt:lpstr>Series Analysis tool for geographic representation of scores</vt:lpstr>
      <vt:lpstr>PowerPoint Presentation</vt:lpstr>
      <vt:lpstr>METViewer 1.0 – database and display system</vt:lpstr>
      <vt:lpstr>METViewer 1.0</vt:lpstr>
      <vt:lpstr>METViewer 1.0</vt:lpstr>
      <vt:lpstr>METViewer 1.0</vt:lpstr>
      <vt:lpstr>METViewer 1.0</vt:lpstr>
      <vt:lpstr>Object Based Evaluation</vt:lpstr>
      <vt:lpstr>Typical situation</vt:lpstr>
      <vt:lpstr>Simple example</vt:lpstr>
      <vt:lpstr>Comparing objects can tell you things about your forecast like  . . . </vt:lpstr>
      <vt:lpstr>Verifying with objects doesn’t always make sense . . . </vt:lpstr>
      <vt:lpstr>Method for Object-based Diagnostic Evaluation (MODE)  How it works</vt:lpstr>
      <vt:lpstr>Use of Attributes of Objects defined by MODE</vt:lpstr>
      <vt:lpstr>Use of Attributes of Objects defined by MODE</vt:lpstr>
      <vt:lpstr>6hr Accumulated Precipitation Near Peak (90th%) Intensity Difference (Fcst – Obs)</vt:lpstr>
      <vt:lpstr>PowerPoint Presentation</vt:lpstr>
      <vt:lpstr>MODE has been used to evaluate</vt:lpstr>
      <vt:lpstr>Example: PWAT / IWV</vt:lpstr>
      <vt:lpstr>CloudSat/NWP Comparison: Object Based: Reflectivity</vt:lpstr>
      <vt:lpstr>CloudSat/NWP Comparison: Object Based: Objects</vt:lpstr>
      <vt:lpstr>PowerPoint Presentation</vt:lpstr>
      <vt:lpstr>MODE Used on Non-Cloudy Areas</vt:lpstr>
      <vt:lpstr>MODE Time DOMAIN</vt:lpstr>
      <vt:lpstr>Scale Decomposition</vt:lpstr>
      <vt:lpstr>PowerPoint Presentation</vt:lpstr>
      <vt:lpstr>Example – REFC &gt; 30 dBZ</vt:lpstr>
      <vt:lpstr>Ensembles</vt:lpstr>
      <vt:lpstr>Ensemble Stat: Overview</vt:lpstr>
      <vt:lpstr>MET Ensemble and Probability Evaluation</vt:lpstr>
      <vt:lpstr>MET - TC</vt:lpstr>
      <vt:lpstr>MET-TC components</vt:lpstr>
      <vt:lpstr>TC_DLAND</vt:lpstr>
      <vt:lpstr>TC_PAIRS</vt:lpstr>
      <vt:lpstr>TC_STAT</vt:lpstr>
      <vt:lpstr>Graphics tools-examples</vt:lpstr>
      <vt:lpstr>Different uses of MET</vt:lpstr>
      <vt:lpstr>Thank Yous  and Further Information</vt:lpstr>
    </vt:vector>
  </TitlesOfParts>
  <Company>UCAR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Title</dc:title>
  <dc:creator>nance</dc:creator>
  <cp:lastModifiedBy>Tara Jensen</cp:lastModifiedBy>
  <cp:revision>284</cp:revision>
  <dcterms:created xsi:type="dcterms:W3CDTF">2010-01-13T21:32:25Z</dcterms:created>
  <dcterms:modified xsi:type="dcterms:W3CDTF">2014-07-28T13:19:53Z</dcterms:modified>
</cp:coreProperties>
</file>