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9" r:id="rId1"/>
  </p:sldMasterIdLst>
  <p:notesMasterIdLst>
    <p:notesMasterId r:id="rId51"/>
  </p:notesMasterIdLst>
  <p:handoutMasterIdLst>
    <p:handoutMasterId r:id="rId52"/>
  </p:handoutMasterIdLst>
  <p:sldIdLst>
    <p:sldId id="293" r:id="rId2"/>
    <p:sldId id="728" r:id="rId3"/>
    <p:sldId id="738" r:id="rId4"/>
    <p:sldId id="730" r:id="rId5"/>
    <p:sldId id="622" r:id="rId6"/>
    <p:sldId id="718" r:id="rId7"/>
    <p:sldId id="719" r:id="rId8"/>
    <p:sldId id="735" r:id="rId9"/>
    <p:sldId id="623" r:id="rId10"/>
    <p:sldId id="624" r:id="rId11"/>
    <p:sldId id="662" r:id="rId12"/>
    <p:sldId id="703" r:id="rId13"/>
    <p:sldId id="704" r:id="rId14"/>
    <p:sldId id="733" r:id="rId15"/>
    <p:sldId id="734" r:id="rId16"/>
    <p:sldId id="731" r:id="rId17"/>
    <p:sldId id="628" r:id="rId18"/>
    <p:sldId id="629" r:id="rId19"/>
    <p:sldId id="631" r:id="rId20"/>
    <p:sldId id="638" r:id="rId21"/>
    <p:sldId id="739" r:id="rId22"/>
    <p:sldId id="740" r:id="rId23"/>
    <p:sldId id="741" r:id="rId24"/>
    <p:sldId id="593" r:id="rId25"/>
    <p:sldId id="669" r:id="rId26"/>
    <p:sldId id="670" r:id="rId27"/>
    <p:sldId id="692" r:id="rId28"/>
    <p:sldId id="671" r:id="rId29"/>
    <p:sldId id="672" r:id="rId30"/>
    <p:sldId id="687" r:id="rId31"/>
    <p:sldId id="688" r:id="rId32"/>
    <p:sldId id="632" r:id="rId33"/>
    <p:sldId id="720" r:id="rId34"/>
    <p:sldId id="438" r:id="rId35"/>
    <p:sldId id="675" r:id="rId36"/>
    <p:sldId id="721" r:id="rId37"/>
    <p:sldId id="722" r:id="rId38"/>
    <p:sldId id="723" r:id="rId39"/>
    <p:sldId id="724" r:id="rId40"/>
    <p:sldId id="725" r:id="rId41"/>
    <p:sldId id="726" r:id="rId42"/>
    <p:sldId id="727" r:id="rId43"/>
    <p:sldId id="737" r:id="rId44"/>
    <p:sldId id="665" r:id="rId45"/>
    <p:sldId id="666" r:id="rId46"/>
    <p:sldId id="717" r:id="rId47"/>
    <p:sldId id="715" r:id="rId48"/>
    <p:sldId id="716" r:id="rId49"/>
    <p:sldId id="736" r:id="rId50"/>
  </p:sldIdLst>
  <p:sldSz cx="9906000" cy="6858000" type="A4"/>
  <p:notesSz cx="6718300" cy="98679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3333CC"/>
    <a:srgbClr val="FF0000"/>
    <a:srgbClr val="376092"/>
    <a:srgbClr val="99FF33"/>
    <a:srgbClr val="B9CDE5"/>
    <a:srgbClr val="E6B9B8"/>
    <a:srgbClr val="FF5050"/>
    <a:srgbClr val="FCFEB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9604" autoAdjust="0"/>
  </p:normalViewPr>
  <p:slideViewPr>
    <p:cSldViewPr>
      <p:cViewPr varScale="1">
        <p:scale>
          <a:sx n="61" d="100"/>
          <a:sy n="61" d="100"/>
        </p:scale>
        <p:origin x="-1260" y="-96"/>
      </p:cViewPr>
      <p:guideLst>
        <p:guide orient="horz" pos="2160"/>
        <p:guide pos="312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26" y="-60"/>
      </p:cViewPr>
      <p:guideLst>
        <p:guide orient="horz" pos="3108"/>
        <p:guide pos="2116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EFI!$C$10</c:f>
              <c:strCache>
                <c:ptCount val="1"/>
                <c:pt idx="0">
                  <c:v>FC A</c:v>
                </c:pt>
              </c:strCache>
            </c:strRef>
          </c:tx>
          <c:marker>
            <c:symbol val="none"/>
          </c:marker>
          <c:cat>
            <c:numRef>
              <c:f>EFI!$D$6:$CP$6</c:f>
              <c:numCache>
                <c:formatCode>General</c:formatCode>
                <c:ptCount val="9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1.0999999999999999</c:v>
                </c:pt>
                <c:pt idx="12">
                  <c:v>1.2</c:v>
                </c:pt>
                <c:pt idx="13">
                  <c:v>1.3</c:v>
                </c:pt>
                <c:pt idx="14">
                  <c:v>1.4000000000000001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1.7000000000000004</c:v>
                </c:pt>
                <c:pt idx="18">
                  <c:v>1.8000000000000005</c:v>
                </c:pt>
                <c:pt idx="19">
                  <c:v>1.9000000000000006</c:v>
                </c:pt>
                <c:pt idx="20">
                  <c:v>2.0000000000000004</c:v>
                </c:pt>
                <c:pt idx="21">
                  <c:v>2.1000000000000005</c:v>
                </c:pt>
                <c:pt idx="22">
                  <c:v>2.2000000000000006</c:v>
                </c:pt>
                <c:pt idx="23">
                  <c:v>2.3000000000000007</c:v>
                </c:pt>
                <c:pt idx="24">
                  <c:v>2.4000000000000008</c:v>
                </c:pt>
                <c:pt idx="25">
                  <c:v>2.5000000000000009</c:v>
                </c:pt>
                <c:pt idx="26">
                  <c:v>2.600000000000001</c:v>
                </c:pt>
                <c:pt idx="27">
                  <c:v>2.7000000000000011</c:v>
                </c:pt>
                <c:pt idx="28">
                  <c:v>2.8000000000000012</c:v>
                </c:pt>
                <c:pt idx="29">
                  <c:v>2.9000000000000012</c:v>
                </c:pt>
                <c:pt idx="30">
                  <c:v>3.0000000000000013</c:v>
                </c:pt>
                <c:pt idx="31">
                  <c:v>3.1000000000000014</c:v>
                </c:pt>
                <c:pt idx="32">
                  <c:v>3.2000000000000015</c:v>
                </c:pt>
                <c:pt idx="33">
                  <c:v>3.3000000000000016</c:v>
                </c:pt>
                <c:pt idx="34">
                  <c:v>3.4000000000000017</c:v>
                </c:pt>
                <c:pt idx="35">
                  <c:v>3.5000000000000018</c:v>
                </c:pt>
                <c:pt idx="36">
                  <c:v>3.6000000000000019</c:v>
                </c:pt>
                <c:pt idx="37">
                  <c:v>3.700000000000002</c:v>
                </c:pt>
                <c:pt idx="38">
                  <c:v>3.800000000000002</c:v>
                </c:pt>
                <c:pt idx="39">
                  <c:v>3.9000000000000021</c:v>
                </c:pt>
                <c:pt idx="40">
                  <c:v>4.0000000000000018</c:v>
                </c:pt>
                <c:pt idx="41">
                  <c:v>4.1000000000000014</c:v>
                </c:pt>
                <c:pt idx="42">
                  <c:v>4.2000000000000011</c:v>
                </c:pt>
                <c:pt idx="43">
                  <c:v>4.3000000000000007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4.6999999999999993</c:v>
                </c:pt>
                <c:pt idx="48">
                  <c:v>4.7999999999999989</c:v>
                </c:pt>
                <c:pt idx="49">
                  <c:v>4.8999999999999986</c:v>
                </c:pt>
                <c:pt idx="50">
                  <c:v>4.9999999999999982</c:v>
                </c:pt>
                <c:pt idx="51">
                  <c:v>5.0999999999999979</c:v>
                </c:pt>
                <c:pt idx="52">
                  <c:v>5.1999999999999975</c:v>
                </c:pt>
                <c:pt idx="53">
                  <c:v>5.2999999999999972</c:v>
                </c:pt>
                <c:pt idx="54">
                  <c:v>5.3999999999999968</c:v>
                </c:pt>
                <c:pt idx="55">
                  <c:v>5.4999999999999964</c:v>
                </c:pt>
                <c:pt idx="56">
                  <c:v>5.5999999999999961</c:v>
                </c:pt>
                <c:pt idx="57">
                  <c:v>5.6999999999999957</c:v>
                </c:pt>
                <c:pt idx="58">
                  <c:v>5.7999999999999954</c:v>
                </c:pt>
                <c:pt idx="59">
                  <c:v>5.899999999999995</c:v>
                </c:pt>
                <c:pt idx="60">
                  <c:v>5.9999999999999947</c:v>
                </c:pt>
                <c:pt idx="61">
                  <c:v>6.0999999999999943</c:v>
                </c:pt>
                <c:pt idx="62">
                  <c:v>6.199999999999994</c:v>
                </c:pt>
                <c:pt idx="63">
                  <c:v>6.2999999999999936</c:v>
                </c:pt>
                <c:pt idx="64">
                  <c:v>6.3999999999999932</c:v>
                </c:pt>
                <c:pt idx="65">
                  <c:v>6.4999999999999929</c:v>
                </c:pt>
                <c:pt idx="66">
                  <c:v>6.5999999999999925</c:v>
                </c:pt>
                <c:pt idx="67">
                  <c:v>6.6999999999999922</c:v>
                </c:pt>
                <c:pt idx="68">
                  <c:v>6.7999999999999918</c:v>
                </c:pt>
                <c:pt idx="69">
                  <c:v>6.8999999999999915</c:v>
                </c:pt>
                <c:pt idx="70">
                  <c:v>6.9999999999999911</c:v>
                </c:pt>
                <c:pt idx="71">
                  <c:v>7.0999999999999908</c:v>
                </c:pt>
                <c:pt idx="72">
                  <c:v>7.1999999999999904</c:v>
                </c:pt>
                <c:pt idx="73">
                  <c:v>7.2999999999999901</c:v>
                </c:pt>
                <c:pt idx="74">
                  <c:v>7.3999999999999897</c:v>
                </c:pt>
                <c:pt idx="75">
                  <c:v>7.4999999999999893</c:v>
                </c:pt>
                <c:pt idx="76">
                  <c:v>7.599999999999989</c:v>
                </c:pt>
                <c:pt idx="77">
                  <c:v>7.6999999999999886</c:v>
                </c:pt>
                <c:pt idx="78">
                  <c:v>7.7999999999999883</c:v>
                </c:pt>
                <c:pt idx="79">
                  <c:v>7.8999999999999879</c:v>
                </c:pt>
                <c:pt idx="80">
                  <c:v>7.9999999999999876</c:v>
                </c:pt>
                <c:pt idx="81">
                  <c:v>8.0999999999999872</c:v>
                </c:pt>
                <c:pt idx="82">
                  <c:v>8.1999999999999869</c:v>
                </c:pt>
                <c:pt idx="83">
                  <c:v>8.2999999999999865</c:v>
                </c:pt>
                <c:pt idx="84">
                  <c:v>8.3999999999999861</c:v>
                </c:pt>
                <c:pt idx="85">
                  <c:v>8.4999999999999858</c:v>
                </c:pt>
                <c:pt idx="86">
                  <c:v>8.5999999999999854</c:v>
                </c:pt>
                <c:pt idx="87">
                  <c:v>8.6999999999999851</c:v>
                </c:pt>
                <c:pt idx="88">
                  <c:v>8.7999999999999847</c:v>
                </c:pt>
                <c:pt idx="89">
                  <c:v>8.8999999999999844</c:v>
                </c:pt>
                <c:pt idx="90">
                  <c:v>8.999999999999984</c:v>
                </c:pt>
              </c:numCache>
            </c:numRef>
          </c:cat>
          <c:val>
            <c:numRef>
              <c:f>EFI!$D$10:$CP$10</c:f>
              <c:numCache>
                <c:formatCode>General</c:formatCode>
                <c:ptCount val="91"/>
                <c:pt idx="0">
                  <c:v>7.6198530241604755E-24</c:v>
                </c:pt>
                <c:pt idx="1">
                  <c:v>5.6292823113765155E-23</c:v>
                </c:pt>
                <c:pt idx="2">
                  <c:v>3.9972212057262349E-22</c:v>
                </c:pt>
                <c:pt idx="3">
                  <c:v>2.728153571346088E-21</c:v>
                </c:pt>
                <c:pt idx="4">
                  <c:v>1.7897488120140534E-20</c:v>
                </c:pt>
                <c:pt idx="5">
                  <c:v>1.1285884059538324E-19</c:v>
                </c:pt>
                <c:pt idx="6">
                  <c:v>6.840807685935497E-19</c:v>
                </c:pt>
                <c:pt idx="7">
                  <c:v>3.9858049628481541E-18</c:v>
                </c:pt>
                <c:pt idx="8">
                  <c:v>2.2323931972880316E-17</c:v>
                </c:pt>
                <c:pt idx="9">
                  <c:v>1.2019351542735733E-16</c:v>
                </c:pt>
                <c:pt idx="10">
                  <c:v>6.2209605742717375E-16</c:v>
                </c:pt>
                <c:pt idx="11">
                  <c:v>3.0953587719586676E-15</c:v>
                </c:pt>
                <c:pt idx="12">
                  <c:v>1.4806537490048066E-14</c:v>
                </c:pt>
                <c:pt idx="13">
                  <c:v>6.8092248906200181E-14</c:v>
                </c:pt>
                <c:pt idx="14">
                  <c:v>3.0106279811174425E-13</c:v>
                </c:pt>
                <c:pt idx="15">
                  <c:v>1.2798125438858352E-12</c:v>
                </c:pt>
                <c:pt idx="16">
                  <c:v>5.2309575441446174E-12</c:v>
                </c:pt>
                <c:pt idx="17">
                  <c:v>2.0557889093995238E-11</c:v>
                </c:pt>
                <c:pt idx="18">
                  <c:v>7.7688475817098829E-11</c:v>
                </c:pt>
                <c:pt idx="19">
                  <c:v>2.8231580370432672E-10</c:v>
                </c:pt>
                <c:pt idx="20">
                  <c:v>9.865876450377014E-10</c:v>
                </c:pt>
                <c:pt idx="21">
                  <c:v>3.31574597832616E-9</c:v>
                </c:pt>
                <c:pt idx="22">
                  <c:v>1.0717590258310966E-8</c:v>
                </c:pt>
                <c:pt idx="23">
                  <c:v>3.3320448485428819E-8</c:v>
                </c:pt>
                <c:pt idx="24">
                  <c:v>9.9644263169335627E-8</c:v>
                </c:pt>
                <c:pt idx="25">
                  <c:v>2.8665157187919656E-7</c:v>
                </c:pt>
                <c:pt idx="26">
                  <c:v>7.9332815197560211E-7</c:v>
                </c:pt>
                <c:pt idx="27">
                  <c:v>2.1124547025028651E-6</c:v>
                </c:pt>
                <c:pt idx="28">
                  <c:v>5.4125439077039017E-6</c:v>
                </c:pt>
                <c:pt idx="29">
                  <c:v>1.3345749015906456E-5</c:v>
                </c:pt>
                <c:pt idx="30">
                  <c:v>3.1671241833120216E-5</c:v>
                </c:pt>
                <c:pt idx="31">
                  <c:v>7.2348043925120681E-5</c:v>
                </c:pt>
                <c:pt idx="32">
                  <c:v>1.5910859015753545E-4</c:v>
                </c:pt>
                <c:pt idx="33">
                  <c:v>3.3692926567688482E-4</c:v>
                </c:pt>
                <c:pt idx="34">
                  <c:v>6.8713793791585641E-4</c:v>
                </c:pt>
                <c:pt idx="35">
                  <c:v>1.3498980316301098E-3</c:v>
                </c:pt>
                <c:pt idx="36">
                  <c:v>2.5551303304279624E-3</c:v>
                </c:pt>
                <c:pt idx="37">
                  <c:v>4.6611880237188005E-3</c:v>
                </c:pt>
                <c:pt idx="38">
                  <c:v>8.1975359245962109E-3</c:v>
                </c:pt>
                <c:pt idx="39">
                  <c:v>1.3903447513498755E-2</c:v>
                </c:pt>
                <c:pt idx="40">
                  <c:v>2.2750131948179389E-2</c:v>
                </c:pt>
                <c:pt idx="41">
                  <c:v>3.5930319112926018E-2</c:v>
                </c:pt>
                <c:pt idx="42">
                  <c:v>5.4799291699558203E-2</c:v>
                </c:pt>
                <c:pt idx="43">
                  <c:v>8.0756659233771233E-2</c:v>
                </c:pt>
                <c:pt idx="44">
                  <c:v>0.1150696702217084</c:v>
                </c:pt>
                <c:pt idx="45">
                  <c:v>0.15865525393145699</c:v>
                </c:pt>
                <c:pt idx="46">
                  <c:v>0.21185539858339644</c:v>
                </c:pt>
                <c:pt idx="47">
                  <c:v>0.27425311775007311</c:v>
                </c:pt>
                <c:pt idx="48">
                  <c:v>0.34457825838967504</c:v>
                </c:pt>
                <c:pt idx="49">
                  <c:v>0.42074029056089585</c:v>
                </c:pt>
                <c:pt idx="50">
                  <c:v>0.49999999999999856</c:v>
                </c:pt>
                <c:pt idx="51">
                  <c:v>0.57925970943910143</c:v>
                </c:pt>
                <c:pt idx="52">
                  <c:v>0.65542174161032229</c:v>
                </c:pt>
                <c:pt idx="53">
                  <c:v>0.72574688224992456</c:v>
                </c:pt>
                <c:pt idx="54">
                  <c:v>0.78814460141660136</c:v>
                </c:pt>
                <c:pt idx="55">
                  <c:v>0.84134474606854126</c:v>
                </c:pt>
                <c:pt idx="56">
                  <c:v>0.88493032977829023</c:v>
                </c:pt>
                <c:pt idx="57">
                  <c:v>0.91924334076622771</c:v>
                </c:pt>
                <c:pt idx="58">
                  <c:v>0.94520070830044101</c:v>
                </c:pt>
                <c:pt idx="59">
                  <c:v>0.96406968088707345</c:v>
                </c:pt>
                <c:pt idx="60">
                  <c:v>0.97724986805182024</c:v>
                </c:pt>
                <c:pt idx="61">
                  <c:v>0.98609655248650097</c:v>
                </c:pt>
                <c:pt idx="62">
                  <c:v>0.99180246407540362</c:v>
                </c:pt>
                <c:pt idx="63">
                  <c:v>0.99533881197628105</c:v>
                </c:pt>
                <c:pt idx="64">
                  <c:v>0.99744486966957191</c:v>
                </c:pt>
                <c:pt idx="65">
                  <c:v>0.9986501019683699</c:v>
                </c:pt>
                <c:pt idx="66">
                  <c:v>0.99931286206208414</c:v>
                </c:pt>
                <c:pt idx="67">
                  <c:v>0.99966307073432314</c:v>
                </c:pt>
                <c:pt idx="68">
                  <c:v>0.99984089140984245</c:v>
                </c:pt>
                <c:pt idx="69">
                  <c:v>0.99992765195607491</c:v>
                </c:pt>
                <c:pt idx="70">
                  <c:v>0.99996832875816688</c:v>
                </c:pt>
                <c:pt idx="71">
                  <c:v>0.9999866542509841</c:v>
                </c:pt>
                <c:pt idx="72">
                  <c:v>0.99999458745609227</c:v>
                </c:pt>
                <c:pt idx="73">
                  <c:v>0.9999978875452975</c:v>
                </c:pt>
                <c:pt idx="74">
                  <c:v>0.99999920667184805</c:v>
                </c:pt>
                <c:pt idx="75">
                  <c:v>0.99999971334842808</c:v>
                </c:pt>
                <c:pt idx="76">
                  <c:v>0.99999990035573683</c:v>
                </c:pt>
                <c:pt idx="77">
                  <c:v>0.99999996667955149</c:v>
                </c:pt>
                <c:pt idx="78">
                  <c:v>0.99999998928240974</c:v>
                </c:pt>
                <c:pt idx="79">
                  <c:v>0.99999999668425399</c:v>
                </c:pt>
                <c:pt idx="80">
                  <c:v>0.9999999990134123</c:v>
                </c:pt>
                <c:pt idx="81">
                  <c:v>0.99999999971768416</c:v>
                </c:pt>
                <c:pt idx="82">
                  <c:v>0.99999999992231148</c:v>
                </c:pt>
                <c:pt idx="83">
                  <c:v>0.99999999997944211</c:v>
                </c:pt>
                <c:pt idx="84">
                  <c:v>0.99999999999476907</c:v>
                </c:pt>
                <c:pt idx="85">
                  <c:v>0.99999999999872013</c:v>
                </c:pt>
                <c:pt idx="86">
                  <c:v>0.99999999999969891</c:v>
                </c:pt>
                <c:pt idx="87">
                  <c:v>0.99999999999993194</c:v>
                </c:pt>
                <c:pt idx="88">
                  <c:v>0.99999999999998523</c:v>
                </c:pt>
                <c:pt idx="89">
                  <c:v>0.99999999999999689</c:v>
                </c:pt>
                <c:pt idx="90">
                  <c:v>0.99999999999999933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EFI!$C$11</c:f>
              <c:strCache>
                <c:ptCount val="1"/>
                <c:pt idx="0">
                  <c:v>MCLI</c:v>
                </c:pt>
              </c:strCache>
            </c:strRef>
          </c:tx>
          <c:marker>
            <c:symbol val="none"/>
          </c:marker>
          <c:cat>
            <c:numRef>
              <c:f>EFI!$D$6:$CP$6</c:f>
              <c:numCache>
                <c:formatCode>General</c:formatCode>
                <c:ptCount val="9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1.0999999999999999</c:v>
                </c:pt>
                <c:pt idx="12">
                  <c:v>1.2</c:v>
                </c:pt>
                <c:pt idx="13">
                  <c:v>1.3</c:v>
                </c:pt>
                <c:pt idx="14">
                  <c:v>1.4000000000000001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1.7000000000000004</c:v>
                </c:pt>
                <c:pt idx="18">
                  <c:v>1.8000000000000005</c:v>
                </c:pt>
                <c:pt idx="19">
                  <c:v>1.9000000000000006</c:v>
                </c:pt>
                <c:pt idx="20">
                  <c:v>2.0000000000000004</c:v>
                </c:pt>
                <c:pt idx="21">
                  <c:v>2.1000000000000005</c:v>
                </c:pt>
                <c:pt idx="22">
                  <c:v>2.2000000000000006</c:v>
                </c:pt>
                <c:pt idx="23">
                  <c:v>2.3000000000000007</c:v>
                </c:pt>
                <c:pt idx="24">
                  <c:v>2.4000000000000008</c:v>
                </c:pt>
                <c:pt idx="25">
                  <c:v>2.5000000000000009</c:v>
                </c:pt>
                <c:pt idx="26">
                  <c:v>2.600000000000001</c:v>
                </c:pt>
                <c:pt idx="27">
                  <c:v>2.7000000000000011</c:v>
                </c:pt>
                <c:pt idx="28">
                  <c:v>2.8000000000000012</c:v>
                </c:pt>
                <c:pt idx="29">
                  <c:v>2.9000000000000012</c:v>
                </c:pt>
                <c:pt idx="30">
                  <c:v>3.0000000000000013</c:v>
                </c:pt>
                <c:pt idx="31">
                  <c:v>3.1000000000000014</c:v>
                </c:pt>
                <c:pt idx="32">
                  <c:v>3.2000000000000015</c:v>
                </c:pt>
                <c:pt idx="33">
                  <c:v>3.3000000000000016</c:v>
                </c:pt>
                <c:pt idx="34">
                  <c:v>3.4000000000000017</c:v>
                </c:pt>
                <c:pt idx="35">
                  <c:v>3.5000000000000018</c:v>
                </c:pt>
                <c:pt idx="36">
                  <c:v>3.6000000000000019</c:v>
                </c:pt>
                <c:pt idx="37">
                  <c:v>3.700000000000002</c:v>
                </c:pt>
                <c:pt idx="38">
                  <c:v>3.800000000000002</c:v>
                </c:pt>
                <c:pt idx="39">
                  <c:v>3.9000000000000021</c:v>
                </c:pt>
                <c:pt idx="40">
                  <c:v>4.0000000000000018</c:v>
                </c:pt>
                <c:pt idx="41">
                  <c:v>4.1000000000000014</c:v>
                </c:pt>
                <c:pt idx="42">
                  <c:v>4.2000000000000011</c:v>
                </c:pt>
                <c:pt idx="43">
                  <c:v>4.3000000000000007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4.6999999999999993</c:v>
                </c:pt>
                <c:pt idx="48">
                  <c:v>4.7999999999999989</c:v>
                </c:pt>
                <c:pt idx="49">
                  <c:v>4.8999999999999986</c:v>
                </c:pt>
                <c:pt idx="50">
                  <c:v>4.9999999999999982</c:v>
                </c:pt>
                <c:pt idx="51">
                  <c:v>5.0999999999999979</c:v>
                </c:pt>
                <c:pt idx="52">
                  <c:v>5.1999999999999975</c:v>
                </c:pt>
                <c:pt idx="53">
                  <c:v>5.2999999999999972</c:v>
                </c:pt>
                <c:pt idx="54">
                  <c:v>5.3999999999999968</c:v>
                </c:pt>
                <c:pt idx="55">
                  <c:v>5.4999999999999964</c:v>
                </c:pt>
                <c:pt idx="56">
                  <c:v>5.5999999999999961</c:v>
                </c:pt>
                <c:pt idx="57">
                  <c:v>5.6999999999999957</c:v>
                </c:pt>
                <c:pt idx="58">
                  <c:v>5.7999999999999954</c:v>
                </c:pt>
                <c:pt idx="59">
                  <c:v>5.899999999999995</c:v>
                </c:pt>
                <c:pt idx="60">
                  <c:v>5.9999999999999947</c:v>
                </c:pt>
                <c:pt idx="61">
                  <c:v>6.0999999999999943</c:v>
                </c:pt>
                <c:pt idx="62">
                  <c:v>6.199999999999994</c:v>
                </c:pt>
                <c:pt idx="63">
                  <c:v>6.2999999999999936</c:v>
                </c:pt>
                <c:pt idx="64">
                  <c:v>6.3999999999999932</c:v>
                </c:pt>
                <c:pt idx="65">
                  <c:v>6.4999999999999929</c:v>
                </c:pt>
                <c:pt idx="66">
                  <c:v>6.5999999999999925</c:v>
                </c:pt>
                <c:pt idx="67">
                  <c:v>6.6999999999999922</c:v>
                </c:pt>
                <c:pt idx="68">
                  <c:v>6.7999999999999918</c:v>
                </c:pt>
                <c:pt idx="69">
                  <c:v>6.8999999999999915</c:v>
                </c:pt>
                <c:pt idx="70">
                  <c:v>6.9999999999999911</c:v>
                </c:pt>
                <c:pt idx="71">
                  <c:v>7.0999999999999908</c:v>
                </c:pt>
                <c:pt idx="72">
                  <c:v>7.1999999999999904</c:v>
                </c:pt>
                <c:pt idx="73">
                  <c:v>7.2999999999999901</c:v>
                </c:pt>
                <c:pt idx="74">
                  <c:v>7.3999999999999897</c:v>
                </c:pt>
                <c:pt idx="75">
                  <c:v>7.4999999999999893</c:v>
                </c:pt>
                <c:pt idx="76">
                  <c:v>7.599999999999989</c:v>
                </c:pt>
                <c:pt idx="77">
                  <c:v>7.6999999999999886</c:v>
                </c:pt>
                <c:pt idx="78">
                  <c:v>7.7999999999999883</c:v>
                </c:pt>
                <c:pt idx="79">
                  <c:v>7.8999999999999879</c:v>
                </c:pt>
                <c:pt idx="80">
                  <c:v>7.9999999999999876</c:v>
                </c:pt>
                <c:pt idx="81">
                  <c:v>8.0999999999999872</c:v>
                </c:pt>
                <c:pt idx="82">
                  <c:v>8.1999999999999869</c:v>
                </c:pt>
                <c:pt idx="83">
                  <c:v>8.2999999999999865</c:v>
                </c:pt>
                <c:pt idx="84">
                  <c:v>8.3999999999999861</c:v>
                </c:pt>
                <c:pt idx="85">
                  <c:v>8.4999999999999858</c:v>
                </c:pt>
                <c:pt idx="86">
                  <c:v>8.5999999999999854</c:v>
                </c:pt>
                <c:pt idx="87">
                  <c:v>8.6999999999999851</c:v>
                </c:pt>
                <c:pt idx="88">
                  <c:v>8.7999999999999847</c:v>
                </c:pt>
                <c:pt idx="89">
                  <c:v>8.8999999999999844</c:v>
                </c:pt>
                <c:pt idx="90">
                  <c:v>8.999999999999984</c:v>
                </c:pt>
              </c:numCache>
            </c:numRef>
          </c:cat>
          <c:val>
            <c:numRef>
              <c:f>EFI!$D$11:$CP$11</c:f>
              <c:numCache>
                <c:formatCode>General</c:formatCode>
                <c:ptCount val="91"/>
                <c:pt idx="0">
                  <c:v>2.2750131948179191E-2</c:v>
                </c:pt>
                <c:pt idx="1">
                  <c:v>2.6597574021009637E-2</c:v>
                </c:pt>
                <c:pt idx="2">
                  <c:v>3.0974075706740593E-2</c:v>
                </c:pt>
                <c:pt idx="3">
                  <c:v>3.5930319112925789E-2</c:v>
                </c:pt>
                <c:pt idx="4">
                  <c:v>4.1518219688779105E-2</c:v>
                </c:pt>
                <c:pt idx="5">
                  <c:v>4.7790352272814703E-2</c:v>
                </c:pt>
                <c:pt idx="6">
                  <c:v>5.4799291699558009E-2</c:v>
                </c:pt>
                <c:pt idx="7">
                  <c:v>6.2596872790906838E-2</c:v>
                </c:pt>
                <c:pt idx="8">
                  <c:v>7.1233377413986096E-2</c:v>
                </c:pt>
                <c:pt idx="9">
                  <c:v>8.0756659233771025E-2</c:v>
                </c:pt>
                <c:pt idx="10">
                  <c:v>9.1211219725867876E-2</c:v>
                </c:pt>
                <c:pt idx="11">
                  <c:v>0.10263725183213572</c:v>
                </c:pt>
                <c:pt idx="12">
                  <c:v>0.11506967022170828</c:v>
                </c:pt>
                <c:pt idx="13">
                  <c:v>0.12853714934241495</c:v>
                </c:pt>
                <c:pt idx="14">
                  <c:v>0.14306119219550908</c:v>
                </c:pt>
                <c:pt idx="15">
                  <c:v>0.15865525393145713</c:v>
                </c:pt>
                <c:pt idx="16">
                  <c:v>0.17532394485222949</c:v>
                </c:pt>
                <c:pt idx="17">
                  <c:v>0.19306233714190704</c:v>
                </c:pt>
                <c:pt idx="18">
                  <c:v>0.21185539858339672</c:v>
                </c:pt>
                <c:pt idx="19">
                  <c:v>0.23167757463479838</c:v>
                </c:pt>
                <c:pt idx="20">
                  <c:v>0.25249253754692297</c:v>
                </c:pt>
                <c:pt idx="21">
                  <c:v>0.27425311775007366</c:v>
                </c:pt>
                <c:pt idx="22">
                  <c:v>0.29690142860385133</c:v>
                </c:pt>
                <c:pt idx="23">
                  <c:v>0.32036919090127053</c:v>
                </c:pt>
                <c:pt idx="24">
                  <c:v>0.34457825838967604</c:v>
                </c:pt>
                <c:pt idx="25">
                  <c:v>0.36944134018176383</c:v>
                </c:pt>
                <c:pt idx="26">
                  <c:v>0.39486291046402539</c:v>
                </c:pt>
                <c:pt idx="27">
                  <c:v>0.42074029056089723</c:v>
                </c:pt>
                <c:pt idx="28">
                  <c:v>0.44696488337638629</c:v>
                </c:pt>
                <c:pt idx="29">
                  <c:v>0.47342353569963525</c:v>
                </c:pt>
                <c:pt idx="30">
                  <c:v>0.50000000000000033</c:v>
                </c:pt>
                <c:pt idx="31">
                  <c:v>0.52657646430036542</c:v>
                </c:pt>
                <c:pt idx="32">
                  <c:v>0.55303511662361438</c:v>
                </c:pt>
                <c:pt idx="33">
                  <c:v>0.57925970943910343</c:v>
                </c:pt>
                <c:pt idx="34">
                  <c:v>0.60513708953597534</c:v>
                </c:pt>
                <c:pt idx="35">
                  <c:v>0.63055865981823689</c:v>
                </c:pt>
                <c:pt idx="36">
                  <c:v>0.65542174161032463</c:v>
                </c:pt>
                <c:pt idx="37">
                  <c:v>0.67963080909873019</c:v>
                </c:pt>
                <c:pt idx="38">
                  <c:v>0.70309857139614929</c:v>
                </c:pt>
                <c:pt idx="39">
                  <c:v>0.72574688224992689</c:v>
                </c:pt>
                <c:pt idx="40">
                  <c:v>0.74750746245307753</c:v>
                </c:pt>
                <c:pt idx="41">
                  <c:v>0.76832242536520201</c:v>
                </c:pt>
                <c:pt idx="42">
                  <c:v>0.78814460141660359</c:v>
                </c:pt>
                <c:pt idx="43">
                  <c:v>0.80693766285809321</c:v>
                </c:pt>
                <c:pt idx="44">
                  <c:v>0.82467605514777065</c:v>
                </c:pt>
                <c:pt idx="45">
                  <c:v>0.84134474606854304</c:v>
                </c:pt>
                <c:pt idx="46">
                  <c:v>0.85693880780449094</c:v>
                </c:pt>
                <c:pt idx="47">
                  <c:v>0.871462850657585</c:v>
                </c:pt>
                <c:pt idx="48">
                  <c:v>0.88493032977829156</c:v>
                </c:pt>
                <c:pt idx="49">
                  <c:v>0.8973627481678641</c:v>
                </c:pt>
                <c:pt idx="50">
                  <c:v>0.9087887802741319</c:v>
                </c:pt>
                <c:pt idx="51">
                  <c:v>0.91924334076622882</c:v>
                </c:pt>
                <c:pt idx="52">
                  <c:v>0.92876662258601372</c:v>
                </c:pt>
                <c:pt idx="53">
                  <c:v>0.93740312720909302</c:v>
                </c:pt>
                <c:pt idx="54">
                  <c:v>0.94520070830044178</c:v>
                </c:pt>
                <c:pt idx="55">
                  <c:v>0.95220964772718508</c:v>
                </c:pt>
                <c:pt idx="56">
                  <c:v>0.95848178031122067</c:v>
                </c:pt>
                <c:pt idx="57">
                  <c:v>0.96406968088707401</c:v>
                </c:pt>
                <c:pt idx="58">
                  <c:v>0.96902592429325918</c:v>
                </c:pt>
                <c:pt idx="59">
                  <c:v>0.97340242597899018</c:v>
                </c:pt>
                <c:pt idx="60">
                  <c:v>0.97724986805182057</c:v>
                </c:pt>
                <c:pt idx="61">
                  <c:v>0.9806172129111812</c:v>
                </c:pt>
                <c:pt idx="62">
                  <c:v>0.98355130417725456</c:v>
                </c:pt>
                <c:pt idx="63">
                  <c:v>0.9860965524865013</c:v>
                </c:pt>
                <c:pt idx="64">
                  <c:v>0.98829470191944158</c:v>
                </c:pt>
                <c:pt idx="65">
                  <c:v>0.99018467137135457</c:v>
                </c:pt>
                <c:pt idx="66">
                  <c:v>0.99180246407540373</c:v>
                </c:pt>
                <c:pt idx="67">
                  <c:v>0.99318113772982386</c:v>
                </c:pt>
                <c:pt idx="68">
                  <c:v>0.99435082724443924</c:v>
                </c:pt>
                <c:pt idx="69">
                  <c:v>0.99533881197628116</c:v>
                </c:pt>
                <c:pt idx="70">
                  <c:v>0.99616961943241022</c:v>
                </c:pt>
                <c:pt idx="71">
                  <c:v>0.99686515773929441</c:v>
                </c:pt>
                <c:pt idx="72">
                  <c:v>0.99744486966957202</c:v>
                </c:pt>
                <c:pt idx="73">
                  <c:v>0.99792590163640582</c:v>
                </c:pt>
                <c:pt idx="74">
                  <c:v>0.99832328177252683</c:v>
                </c:pt>
                <c:pt idx="75">
                  <c:v>0.9986501019683699</c:v>
                </c:pt>
                <c:pt idx="76">
                  <c:v>0.99891769951860676</c:v>
                </c:pt>
                <c:pt idx="77">
                  <c:v>0.99913583479090196</c:v>
                </c:pt>
                <c:pt idx="78">
                  <c:v>0.99931286206208414</c:v>
                </c:pt>
                <c:pt idx="79">
                  <c:v>0.99945589134753288</c:v>
                </c:pt>
                <c:pt idx="80">
                  <c:v>0.9995709396668031</c:v>
                </c:pt>
                <c:pt idx="81">
                  <c:v>0.99966307073432314</c:v>
                </c:pt>
                <c:pt idx="82">
                  <c:v>0.9997365225344047</c:v>
                </c:pt>
                <c:pt idx="83">
                  <c:v>0.99979482263429487</c:v>
                </c:pt>
                <c:pt idx="84">
                  <c:v>0.99984089140984245</c:v>
                </c:pt>
                <c:pt idx="85">
                  <c:v>0.99987713361003483</c:v>
                </c:pt>
                <c:pt idx="86">
                  <c:v>0.99990551887519563</c:v>
                </c:pt>
                <c:pt idx="87">
                  <c:v>0.99992765195607491</c:v>
                </c:pt>
                <c:pt idx="88">
                  <c:v>0.99994483346497276</c:v>
                </c:pt>
                <c:pt idx="89">
                  <c:v>0.99995811203310991</c:v>
                </c:pt>
                <c:pt idx="90">
                  <c:v>0.99996832875816688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64990592"/>
        <c:axId val="64996480"/>
      </c:lineChart>
      <c:catAx>
        <c:axId val="6499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4996480"/>
        <c:crosses val="autoZero"/>
        <c:auto val="1"/>
        <c:lblAlgn val="ctr"/>
        <c:lblOffset val="100"/>
        <c:noMultiLvlLbl val="0"/>
      </c:catAx>
      <c:valAx>
        <c:axId val="64996480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4990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EFI!$C$10</c:f>
              <c:strCache>
                <c:ptCount val="1"/>
                <c:pt idx="0">
                  <c:v>FC A</c:v>
                </c:pt>
              </c:strCache>
            </c:strRef>
          </c:tx>
          <c:marker>
            <c:symbol val="none"/>
          </c:marker>
          <c:cat>
            <c:numRef>
              <c:f>EFI!$D$6:$CP$6</c:f>
              <c:numCache>
                <c:formatCode>General</c:formatCode>
                <c:ptCount val="9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1.0999999999999999</c:v>
                </c:pt>
                <c:pt idx="12">
                  <c:v>1.2</c:v>
                </c:pt>
                <c:pt idx="13">
                  <c:v>1.3</c:v>
                </c:pt>
                <c:pt idx="14">
                  <c:v>1.4000000000000001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1.7000000000000004</c:v>
                </c:pt>
                <c:pt idx="18">
                  <c:v>1.8000000000000005</c:v>
                </c:pt>
                <c:pt idx="19">
                  <c:v>1.9000000000000006</c:v>
                </c:pt>
                <c:pt idx="20">
                  <c:v>2.0000000000000004</c:v>
                </c:pt>
                <c:pt idx="21">
                  <c:v>2.1000000000000005</c:v>
                </c:pt>
                <c:pt idx="22">
                  <c:v>2.2000000000000006</c:v>
                </c:pt>
                <c:pt idx="23">
                  <c:v>2.3000000000000007</c:v>
                </c:pt>
                <c:pt idx="24">
                  <c:v>2.4000000000000008</c:v>
                </c:pt>
                <c:pt idx="25">
                  <c:v>2.5000000000000009</c:v>
                </c:pt>
                <c:pt idx="26">
                  <c:v>2.600000000000001</c:v>
                </c:pt>
                <c:pt idx="27">
                  <c:v>2.7000000000000011</c:v>
                </c:pt>
                <c:pt idx="28">
                  <c:v>2.8000000000000012</c:v>
                </c:pt>
                <c:pt idx="29">
                  <c:v>2.9000000000000012</c:v>
                </c:pt>
                <c:pt idx="30">
                  <c:v>3.0000000000000013</c:v>
                </c:pt>
                <c:pt idx="31">
                  <c:v>3.1000000000000014</c:v>
                </c:pt>
                <c:pt idx="32">
                  <c:v>3.2000000000000015</c:v>
                </c:pt>
                <c:pt idx="33">
                  <c:v>3.3000000000000016</c:v>
                </c:pt>
                <c:pt idx="34">
                  <c:v>3.4000000000000017</c:v>
                </c:pt>
                <c:pt idx="35">
                  <c:v>3.5000000000000018</c:v>
                </c:pt>
                <c:pt idx="36">
                  <c:v>3.6000000000000019</c:v>
                </c:pt>
                <c:pt idx="37">
                  <c:v>3.700000000000002</c:v>
                </c:pt>
                <c:pt idx="38">
                  <c:v>3.800000000000002</c:v>
                </c:pt>
                <c:pt idx="39">
                  <c:v>3.9000000000000021</c:v>
                </c:pt>
                <c:pt idx="40">
                  <c:v>4.0000000000000018</c:v>
                </c:pt>
                <c:pt idx="41">
                  <c:v>4.1000000000000014</c:v>
                </c:pt>
                <c:pt idx="42">
                  <c:v>4.2000000000000011</c:v>
                </c:pt>
                <c:pt idx="43">
                  <c:v>4.3000000000000007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4.6999999999999993</c:v>
                </c:pt>
                <c:pt idx="48">
                  <c:v>4.7999999999999989</c:v>
                </c:pt>
                <c:pt idx="49">
                  <c:v>4.8999999999999986</c:v>
                </c:pt>
                <c:pt idx="50">
                  <c:v>4.9999999999999982</c:v>
                </c:pt>
                <c:pt idx="51">
                  <c:v>5.0999999999999979</c:v>
                </c:pt>
                <c:pt idx="52">
                  <c:v>5.1999999999999975</c:v>
                </c:pt>
                <c:pt idx="53">
                  <c:v>5.2999999999999972</c:v>
                </c:pt>
                <c:pt idx="54">
                  <c:v>5.3999999999999968</c:v>
                </c:pt>
                <c:pt idx="55">
                  <c:v>5.4999999999999964</c:v>
                </c:pt>
                <c:pt idx="56">
                  <c:v>5.5999999999999961</c:v>
                </c:pt>
                <c:pt idx="57">
                  <c:v>5.6999999999999957</c:v>
                </c:pt>
                <c:pt idx="58">
                  <c:v>5.7999999999999954</c:v>
                </c:pt>
                <c:pt idx="59">
                  <c:v>5.899999999999995</c:v>
                </c:pt>
                <c:pt idx="60">
                  <c:v>5.9999999999999947</c:v>
                </c:pt>
                <c:pt idx="61">
                  <c:v>6.0999999999999943</c:v>
                </c:pt>
                <c:pt idx="62">
                  <c:v>6.199999999999994</c:v>
                </c:pt>
                <c:pt idx="63">
                  <c:v>6.2999999999999936</c:v>
                </c:pt>
                <c:pt idx="64">
                  <c:v>6.3999999999999932</c:v>
                </c:pt>
                <c:pt idx="65">
                  <c:v>6.4999999999999929</c:v>
                </c:pt>
                <c:pt idx="66">
                  <c:v>6.5999999999999925</c:v>
                </c:pt>
                <c:pt idx="67">
                  <c:v>6.6999999999999922</c:v>
                </c:pt>
                <c:pt idx="68">
                  <c:v>6.7999999999999918</c:v>
                </c:pt>
                <c:pt idx="69">
                  <c:v>6.8999999999999915</c:v>
                </c:pt>
                <c:pt idx="70">
                  <c:v>6.9999999999999911</c:v>
                </c:pt>
                <c:pt idx="71">
                  <c:v>7.0999999999999908</c:v>
                </c:pt>
                <c:pt idx="72">
                  <c:v>7.1999999999999904</c:v>
                </c:pt>
                <c:pt idx="73">
                  <c:v>7.2999999999999901</c:v>
                </c:pt>
                <c:pt idx="74">
                  <c:v>7.3999999999999897</c:v>
                </c:pt>
                <c:pt idx="75">
                  <c:v>7.4999999999999893</c:v>
                </c:pt>
                <c:pt idx="76">
                  <c:v>7.599999999999989</c:v>
                </c:pt>
                <c:pt idx="77">
                  <c:v>7.6999999999999886</c:v>
                </c:pt>
                <c:pt idx="78">
                  <c:v>7.7999999999999883</c:v>
                </c:pt>
                <c:pt idx="79">
                  <c:v>7.8999999999999879</c:v>
                </c:pt>
                <c:pt idx="80">
                  <c:v>7.9999999999999876</c:v>
                </c:pt>
                <c:pt idx="81">
                  <c:v>8.0999999999999872</c:v>
                </c:pt>
                <c:pt idx="82">
                  <c:v>8.1999999999999869</c:v>
                </c:pt>
                <c:pt idx="83">
                  <c:v>8.2999999999999865</c:v>
                </c:pt>
                <c:pt idx="84">
                  <c:v>8.3999999999999861</c:v>
                </c:pt>
                <c:pt idx="85">
                  <c:v>8.4999999999999858</c:v>
                </c:pt>
                <c:pt idx="86">
                  <c:v>8.5999999999999854</c:v>
                </c:pt>
                <c:pt idx="87">
                  <c:v>8.6999999999999851</c:v>
                </c:pt>
                <c:pt idx="88">
                  <c:v>8.7999999999999847</c:v>
                </c:pt>
                <c:pt idx="89">
                  <c:v>8.8999999999999844</c:v>
                </c:pt>
                <c:pt idx="90">
                  <c:v>8.999999999999984</c:v>
                </c:pt>
              </c:numCache>
            </c:numRef>
          </c:cat>
          <c:val>
            <c:numRef>
              <c:f>EFI!$D$10:$CP$10</c:f>
              <c:numCache>
                <c:formatCode>General</c:formatCode>
                <c:ptCount val="91"/>
                <c:pt idx="0">
                  <c:v>3.1671241833119857E-5</c:v>
                </c:pt>
                <c:pt idx="1">
                  <c:v>4.8096344017602614E-5</c:v>
                </c:pt>
                <c:pt idx="2">
                  <c:v>7.234804392511999E-5</c:v>
                </c:pt>
                <c:pt idx="3">
                  <c:v>1.0779973347738824E-4</c:v>
                </c:pt>
                <c:pt idx="4">
                  <c:v>1.5910859015753364E-4</c:v>
                </c:pt>
                <c:pt idx="5">
                  <c:v>2.3262907903552504E-4</c:v>
                </c:pt>
                <c:pt idx="6">
                  <c:v>3.369292656768808E-4</c:v>
                </c:pt>
                <c:pt idx="7">
                  <c:v>4.8342414238377744E-4</c:v>
                </c:pt>
                <c:pt idx="8">
                  <c:v>6.8713793791584719E-4</c:v>
                </c:pt>
                <c:pt idx="9">
                  <c:v>9.676032132183561E-4</c:v>
                </c:pt>
                <c:pt idx="10">
                  <c:v>1.3498980316300933E-3</c:v>
                </c:pt>
                <c:pt idx="11">
                  <c:v>1.8658133003840341E-3</c:v>
                </c:pt>
                <c:pt idx="12">
                  <c:v>2.5551303304279312E-3</c:v>
                </c:pt>
                <c:pt idx="13">
                  <c:v>3.4669738030406643E-3</c:v>
                </c:pt>
                <c:pt idx="14">
                  <c:v>4.6611880237187493E-3</c:v>
                </c:pt>
                <c:pt idx="15">
                  <c:v>6.2096653257761331E-3</c:v>
                </c:pt>
                <c:pt idx="16">
                  <c:v>8.1975359245961381E-3</c:v>
                </c:pt>
                <c:pt idx="17">
                  <c:v>1.0724110021675811E-2</c:v>
                </c:pt>
                <c:pt idx="18">
                  <c:v>1.3903447513498632E-2</c:v>
                </c:pt>
                <c:pt idx="19">
                  <c:v>1.7864420562816553E-2</c:v>
                </c:pt>
                <c:pt idx="20">
                  <c:v>2.2750131948179219E-2</c:v>
                </c:pt>
                <c:pt idx="21">
                  <c:v>2.8716559816001824E-2</c:v>
                </c:pt>
                <c:pt idx="22">
                  <c:v>3.5930319112925838E-2</c:v>
                </c:pt>
                <c:pt idx="23">
                  <c:v>4.456546275854309E-2</c:v>
                </c:pt>
                <c:pt idx="24">
                  <c:v>5.4799291699558071E-2</c:v>
                </c:pt>
                <c:pt idx="25">
                  <c:v>6.6807201268858155E-2</c:v>
                </c:pt>
                <c:pt idx="26">
                  <c:v>8.0756659233771164E-2</c:v>
                </c:pt>
                <c:pt idx="27">
                  <c:v>9.6800484585610497E-2</c:v>
                </c:pt>
                <c:pt idx="28">
                  <c:v>0.11506967022170847</c:v>
                </c:pt>
                <c:pt idx="29">
                  <c:v>0.13566606094638295</c:v>
                </c:pt>
                <c:pt idx="30">
                  <c:v>0.15865525393145732</c:v>
                </c:pt>
                <c:pt idx="31">
                  <c:v>0.18406012534675981</c:v>
                </c:pt>
                <c:pt idx="32">
                  <c:v>0.21185539858339708</c:v>
                </c:pt>
                <c:pt idx="33">
                  <c:v>0.24196365222307348</c:v>
                </c:pt>
                <c:pt idx="34">
                  <c:v>0.2742531177500741</c:v>
                </c:pt>
                <c:pt idx="35">
                  <c:v>0.30853753872598755</c:v>
                </c:pt>
                <c:pt idx="36">
                  <c:v>0.34457825838967648</c:v>
                </c:pt>
                <c:pt idx="37">
                  <c:v>0.3820885778110481</c:v>
                </c:pt>
                <c:pt idx="38">
                  <c:v>0.42074029056089779</c:v>
                </c:pt>
                <c:pt idx="39">
                  <c:v>0.46017216272297184</c:v>
                </c:pt>
                <c:pt idx="40">
                  <c:v>0.50000000000000067</c:v>
                </c:pt>
                <c:pt idx="41">
                  <c:v>0.53982783727702954</c:v>
                </c:pt>
                <c:pt idx="42">
                  <c:v>0.57925970943910343</c:v>
                </c:pt>
                <c:pt idx="43">
                  <c:v>0.61791142218895301</c:v>
                </c:pt>
                <c:pt idx="44">
                  <c:v>0.65542174161032429</c:v>
                </c:pt>
                <c:pt idx="45">
                  <c:v>0.69146246127401312</c:v>
                </c:pt>
                <c:pt idx="46">
                  <c:v>0.72574688224992634</c:v>
                </c:pt>
                <c:pt idx="47">
                  <c:v>0.75803634777692674</c:v>
                </c:pt>
                <c:pt idx="48">
                  <c:v>0.78814460141660292</c:v>
                </c:pt>
                <c:pt idx="49">
                  <c:v>0.81593987465324025</c:v>
                </c:pt>
                <c:pt idx="50">
                  <c:v>0.84134474606854259</c:v>
                </c:pt>
                <c:pt idx="51">
                  <c:v>0.86433393905361688</c:v>
                </c:pt>
                <c:pt idx="52">
                  <c:v>0.88493032977829122</c:v>
                </c:pt>
                <c:pt idx="53">
                  <c:v>0.90319951541438914</c:v>
                </c:pt>
                <c:pt idx="54">
                  <c:v>0.91924334076622849</c:v>
                </c:pt>
                <c:pt idx="55">
                  <c:v>0.93319279873114147</c:v>
                </c:pt>
                <c:pt idx="56">
                  <c:v>0.94520070830044156</c:v>
                </c:pt>
                <c:pt idx="57">
                  <c:v>0.95543453724145655</c:v>
                </c:pt>
                <c:pt idx="58">
                  <c:v>0.96406968088707379</c:v>
                </c:pt>
                <c:pt idx="59">
                  <c:v>0.97128344018399793</c:v>
                </c:pt>
                <c:pt idx="60">
                  <c:v>0.97724986805182046</c:v>
                </c:pt>
                <c:pt idx="61">
                  <c:v>0.98213557943718321</c:v>
                </c:pt>
                <c:pt idx="62">
                  <c:v>0.98609655248650119</c:v>
                </c:pt>
                <c:pt idx="63">
                  <c:v>0.98927588997832405</c:v>
                </c:pt>
                <c:pt idx="64">
                  <c:v>0.99180246407540373</c:v>
                </c:pt>
                <c:pt idx="65">
                  <c:v>0.99379033467422373</c:v>
                </c:pt>
                <c:pt idx="66">
                  <c:v>0.99533881197628116</c:v>
                </c:pt>
                <c:pt idx="67">
                  <c:v>0.99653302619695927</c:v>
                </c:pt>
                <c:pt idx="68">
                  <c:v>0.99744486966957202</c:v>
                </c:pt>
                <c:pt idx="69">
                  <c:v>0.99813418669961596</c:v>
                </c:pt>
                <c:pt idx="70">
                  <c:v>0.9986501019683699</c:v>
                </c:pt>
                <c:pt idx="71">
                  <c:v>0.99903239678678157</c:v>
                </c:pt>
                <c:pt idx="72">
                  <c:v>0.99931286206208414</c:v>
                </c:pt>
                <c:pt idx="73">
                  <c:v>0.99951657585761622</c:v>
                </c:pt>
                <c:pt idx="74">
                  <c:v>0.99966307073432314</c:v>
                </c:pt>
                <c:pt idx="75">
                  <c:v>0.99976737092096446</c:v>
                </c:pt>
                <c:pt idx="76">
                  <c:v>0.99984089140984245</c:v>
                </c:pt>
                <c:pt idx="77">
                  <c:v>0.99989220026652259</c:v>
                </c:pt>
                <c:pt idx="78">
                  <c:v>0.99992765195607491</c:v>
                </c:pt>
                <c:pt idx="79">
                  <c:v>0.99995190365598241</c:v>
                </c:pt>
                <c:pt idx="80">
                  <c:v>0.99996832875816688</c:v>
                </c:pt>
                <c:pt idx="81">
                  <c:v>0.9999793424930874</c:v>
                </c:pt>
                <c:pt idx="82">
                  <c:v>0.9999866542509841</c:v>
                </c:pt>
                <c:pt idx="83">
                  <c:v>0.99999146009452899</c:v>
                </c:pt>
                <c:pt idx="84">
                  <c:v>0.99999458745609227</c:v>
                </c:pt>
                <c:pt idx="85">
                  <c:v>0.99999660232687526</c:v>
                </c:pt>
                <c:pt idx="86">
                  <c:v>0.9999978875452975</c:v>
                </c:pt>
                <c:pt idx="87">
                  <c:v>0.99999869919254614</c:v>
                </c:pt>
                <c:pt idx="88">
                  <c:v>0.99999920667184805</c:v>
                </c:pt>
                <c:pt idx="89">
                  <c:v>0.99999952081672339</c:v>
                </c:pt>
                <c:pt idx="90">
                  <c:v>0.99999971334842808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EFI!$C$11</c:f>
              <c:strCache>
                <c:ptCount val="1"/>
                <c:pt idx="0">
                  <c:v>MCLI</c:v>
                </c:pt>
              </c:strCache>
            </c:strRef>
          </c:tx>
          <c:marker>
            <c:symbol val="none"/>
          </c:marker>
          <c:cat>
            <c:numRef>
              <c:f>EFI!$D$6:$CP$6</c:f>
              <c:numCache>
                <c:formatCode>General</c:formatCode>
                <c:ptCount val="9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1.0999999999999999</c:v>
                </c:pt>
                <c:pt idx="12">
                  <c:v>1.2</c:v>
                </c:pt>
                <c:pt idx="13">
                  <c:v>1.3</c:v>
                </c:pt>
                <c:pt idx="14">
                  <c:v>1.4000000000000001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1.7000000000000004</c:v>
                </c:pt>
                <c:pt idx="18">
                  <c:v>1.8000000000000005</c:v>
                </c:pt>
                <c:pt idx="19">
                  <c:v>1.9000000000000006</c:v>
                </c:pt>
                <c:pt idx="20">
                  <c:v>2.0000000000000004</c:v>
                </c:pt>
                <c:pt idx="21">
                  <c:v>2.1000000000000005</c:v>
                </c:pt>
                <c:pt idx="22">
                  <c:v>2.2000000000000006</c:v>
                </c:pt>
                <c:pt idx="23">
                  <c:v>2.3000000000000007</c:v>
                </c:pt>
                <c:pt idx="24">
                  <c:v>2.4000000000000008</c:v>
                </c:pt>
                <c:pt idx="25">
                  <c:v>2.5000000000000009</c:v>
                </c:pt>
                <c:pt idx="26">
                  <c:v>2.600000000000001</c:v>
                </c:pt>
                <c:pt idx="27">
                  <c:v>2.7000000000000011</c:v>
                </c:pt>
                <c:pt idx="28">
                  <c:v>2.8000000000000012</c:v>
                </c:pt>
                <c:pt idx="29">
                  <c:v>2.9000000000000012</c:v>
                </c:pt>
                <c:pt idx="30">
                  <c:v>3.0000000000000013</c:v>
                </c:pt>
                <c:pt idx="31">
                  <c:v>3.1000000000000014</c:v>
                </c:pt>
                <c:pt idx="32">
                  <c:v>3.2000000000000015</c:v>
                </c:pt>
                <c:pt idx="33">
                  <c:v>3.3000000000000016</c:v>
                </c:pt>
                <c:pt idx="34">
                  <c:v>3.4000000000000017</c:v>
                </c:pt>
                <c:pt idx="35">
                  <c:v>3.5000000000000018</c:v>
                </c:pt>
                <c:pt idx="36">
                  <c:v>3.6000000000000019</c:v>
                </c:pt>
                <c:pt idx="37">
                  <c:v>3.700000000000002</c:v>
                </c:pt>
                <c:pt idx="38">
                  <c:v>3.800000000000002</c:v>
                </c:pt>
                <c:pt idx="39">
                  <c:v>3.9000000000000021</c:v>
                </c:pt>
                <c:pt idx="40">
                  <c:v>4.0000000000000018</c:v>
                </c:pt>
                <c:pt idx="41">
                  <c:v>4.1000000000000014</c:v>
                </c:pt>
                <c:pt idx="42">
                  <c:v>4.2000000000000011</c:v>
                </c:pt>
                <c:pt idx="43">
                  <c:v>4.3000000000000007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4.6999999999999993</c:v>
                </c:pt>
                <c:pt idx="48">
                  <c:v>4.7999999999999989</c:v>
                </c:pt>
                <c:pt idx="49">
                  <c:v>4.8999999999999986</c:v>
                </c:pt>
                <c:pt idx="50">
                  <c:v>4.9999999999999982</c:v>
                </c:pt>
                <c:pt idx="51">
                  <c:v>5.0999999999999979</c:v>
                </c:pt>
                <c:pt idx="52">
                  <c:v>5.1999999999999975</c:v>
                </c:pt>
                <c:pt idx="53">
                  <c:v>5.2999999999999972</c:v>
                </c:pt>
                <c:pt idx="54">
                  <c:v>5.3999999999999968</c:v>
                </c:pt>
                <c:pt idx="55">
                  <c:v>5.4999999999999964</c:v>
                </c:pt>
                <c:pt idx="56">
                  <c:v>5.5999999999999961</c:v>
                </c:pt>
                <c:pt idx="57">
                  <c:v>5.6999999999999957</c:v>
                </c:pt>
                <c:pt idx="58">
                  <c:v>5.7999999999999954</c:v>
                </c:pt>
                <c:pt idx="59">
                  <c:v>5.899999999999995</c:v>
                </c:pt>
                <c:pt idx="60">
                  <c:v>5.9999999999999947</c:v>
                </c:pt>
                <c:pt idx="61">
                  <c:v>6.0999999999999943</c:v>
                </c:pt>
                <c:pt idx="62">
                  <c:v>6.199999999999994</c:v>
                </c:pt>
                <c:pt idx="63">
                  <c:v>6.2999999999999936</c:v>
                </c:pt>
                <c:pt idx="64">
                  <c:v>6.3999999999999932</c:v>
                </c:pt>
                <c:pt idx="65">
                  <c:v>6.4999999999999929</c:v>
                </c:pt>
                <c:pt idx="66">
                  <c:v>6.5999999999999925</c:v>
                </c:pt>
                <c:pt idx="67">
                  <c:v>6.6999999999999922</c:v>
                </c:pt>
                <c:pt idx="68">
                  <c:v>6.7999999999999918</c:v>
                </c:pt>
                <c:pt idx="69">
                  <c:v>6.8999999999999915</c:v>
                </c:pt>
                <c:pt idx="70">
                  <c:v>6.9999999999999911</c:v>
                </c:pt>
                <c:pt idx="71">
                  <c:v>7.0999999999999908</c:v>
                </c:pt>
                <c:pt idx="72">
                  <c:v>7.1999999999999904</c:v>
                </c:pt>
                <c:pt idx="73">
                  <c:v>7.2999999999999901</c:v>
                </c:pt>
                <c:pt idx="74">
                  <c:v>7.3999999999999897</c:v>
                </c:pt>
                <c:pt idx="75">
                  <c:v>7.4999999999999893</c:v>
                </c:pt>
                <c:pt idx="76">
                  <c:v>7.599999999999989</c:v>
                </c:pt>
                <c:pt idx="77">
                  <c:v>7.6999999999999886</c:v>
                </c:pt>
                <c:pt idx="78">
                  <c:v>7.7999999999999883</c:v>
                </c:pt>
                <c:pt idx="79">
                  <c:v>7.8999999999999879</c:v>
                </c:pt>
                <c:pt idx="80">
                  <c:v>7.9999999999999876</c:v>
                </c:pt>
                <c:pt idx="81">
                  <c:v>8.0999999999999872</c:v>
                </c:pt>
                <c:pt idx="82">
                  <c:v>8.1999999999999869</c:v>
                </c:pt>
                <c:pt idx="83">
                  <c:v>8.2999999999999865</c:v>
                </c:pt>
                <c:pt idx="84">
                  <c:v>8.3999999999999861</c:v>
                </c:pt>
                <c:pt idx="85">
                  <c:v>8.4999999999999858</c:v>
                </c:pt>
                <c:pt idx="86">
                  <c:v>8.5999999999999854</c:v>
                </c:pt>
                <c:pt idx="87">
                  <c:v>8.6999999999999851</c:v>
                </c:pt>
                <c:pt idx="88">
                  <c:v>8.7999999999999847</c:v>
                </c:pt>
                <c:pt idx="89">
                  <c:v>8.8999999999999844</c:v>
                </c:pt>
                <c:pt idx="90">
                  <c:v>8.999999999999984</c:v>
                </c:pt>
              </c:numCache>
            </c:numRef>
          </c:cat>
          <c:val>
            <c:numRef>
              <c:f>EFI!$D$11:$CP$11</c:f>
              <c:numCache>
                <c:formatCode>General</c:formatCode>
                <c:ptCount val="91"/>
                <c:pt idx="0">
                  <c:v>2.2750131948179191E-2</c:v>
                </c:pt>
                <c:pt idx="1">
                  <c:v>2.6597574021009637E-2</c:v>
                </c:pt>
                <c:pt idx="2">
                  <c:v>3.0974075706740593E-2</c:v>
                </c:pt>
                <c:pt idx="3">
                  <c:v>3.5930319112925789E-2</c:v>
                </c:pt>
                <c:pt idx="4">
                  <c:v>4.1518219688779105E-2</c:v>
                </c:pt>
                <c:pt idx="5">
                  <c:v>4.7790352272814703E-2</c:v>
                </c:pt>
                <c:pt idx="6">
                  <c:v>5.4799291699558009E-2</c:v>
                </c:pt>
                <c:pt idx="7">
                  <c:v>6.2596872790906838E-2</c:v>
                </c:pt>
                <c:pt idx="8">
                  <c:v>7.1233377413986096E-2</c:v>
                </c:pt>
                <c:pt idx="9">
                  <c:v>8.0756659233771025E-2</c:v>
                </c:pt>
                <c:pt idx="10">
                  <c:v>9.1211219725867876E-2</c:v>
                </c:pt>
                <c:pt idx="11">
                  <c:v>0.10263725183213572</c:v>
                </c:pt>
                <c:pt idx="12">
                  <c:v>0.11506967022170828</c:v>
                </c:pt>
                <c:pt idx="13">
                  <c:v>0.12853714934241495</c:v>
                </c:pt>
                <c:pt idx="14">
                  <c:v>0.14306119219550908</c:v>
                </c:pt>
                <c:pt idx="15">
                  <c:v>0.15865525393145713</c:v>
                </c:pt>
                <c:pt idx="16">
                  <c:v>0.17532394485222949</c:v>
                </c:pt>
                <c:pt idx="17">
                  <c:v>0.19306233714190704</c:v>
                </c:pt>
                <c:pt idx="18">
                  <c:v>0.21185539858339672</c:v>
                </c:pt>
                <c:pt idx="19">
                  <c:v>0.23167757463479838</c:v>
                </c:pt>
                <c:pt idx="20">
                  <c:v>0.25249253754692297</c:v>
                </c:pt>
                <c:pt idx="21">
                  <c:v>0.27425311775007366</c:v>
                </c:pt>
                <c:pt idx="22">
                  <c:v>0.29690142860385133</c:v>
                </c:pt>
                <c:pt idx="23">
                  <c:v>0.32036919090127053</c:v>
                </c:pt>
                <c:pt idx="24">
                  <c:v>0.34457825838967604</c:v>
                </c:pt>
                <c:pt idx="25">
                  <c:v>0.36944134018176383</c:v>
                </c:pt>
                <c:pt idx="26">
                  <c:v>0.39486291046402539</c:v>
                </c:pt>
                <c:pt idx="27">
                  <c:v>0.42074029056089723</c:v>
                </c:pt>
                <c:pt idx="28">
                  <c:v>0.44696488337638629</c:v>
                </c:pt>
                <c:pt idx="29">
                  <c:v>0.47342353569963525</c:v>
                </c:pt>
                <c:pt idx="30">
                  <c:v>0.50000000000000033</c:v>
                </c:pt>
                <c:pt idx="31">
                  <c:v>0.52657646430036542</c:v>
                </c:pt>
                <c:pt idx="32">
                  <c:v>0.55303511662361438</c:v>
                </c:pt>
                <c:pt idx="33">
                  <c:v>0.57925970943910343</c:v>
                </c:pt>
                <c:pt idx="34">
                  <c:v>0.60513708953597534</c:v>
                </c:pt>
                <c:pt idx="35">
                  <c:v>0.63055865981823689</c:v>
                </c:pt>
                <c:pt idx="36">
                  <c:v>0.65542174161032463</c:v>
                </c:pt>
                <c:pt idx="37">
                  <c:v>0.67963080909873019</c:v>
                </c:pt>
                <c:pt idx="38">
                  <c:v>0.70309857139614929</c:v>
                </c:pt>
                <c:pt idx="39">
                  <c:v>0.72574688224992689</c:v>
                </c:pt>
                <c:pt idx="40">
                  <c:v>0.74750746245307753</c:v>
                </c:pt>
                <c:pt idx="41">
                  <c:v>0.76832242536520201</c:v>
                </c:pt>
                <c:pt idx="42">
                  <c:v>0.78814460141660359</c:v>
                </c:pt>
                <c:pt idx="43">
                  <c:v>0.80693766285809321</c:v>
                </c:pt>
                <c:pt idx="44">
                  <c:v>0.82467605514777065</c:v>
                </c:pt>
                <c:pt idx="45">
                  <c:v>0.84134474606854304</c:v>
                </c:pt>
                <c:pt idx="46">
                  <c:v>0.85693880780449094</c:v>
                </c:pt>
                <c:pt idx="47">
                  <c:v>0.871462850657585</c:v>
                </c:pt>
                <c:pt idx="48">
                  <c:v>0.88493032977829156</c:v>
                </c:pt>
                <c:pt idx="49">
                  <c:v>0.8973627481678641</c:v>
                </c:pt>
                <c:pt idx="50">
                  <c:v>0.9087887802741319</c:v>
                </c:pt>
                <c:pt idx="51">
                  <c:v>0.91924334076622882</c:v>
                </c:pt>
                <c:pt idx="52">
                  <c:v>0.92876662258601372</c:v>
                </c:pt>
                <c:pt idx="53">
                  <c:v>0.93740312720909302</c:v>
                </c:pt>
                <c:pt idx="54">
                  <c:v>0.94520070830044178</c:v>
                </c:pt>
                <c:pt idx="55">
                  <c:v>0.95220964772718508</c:v>
                </c:pt>
                <c:pt idx="56">
                  <c:v>0.95848178031122067</c:v>
                </c:pt>
                <c:pt idx="57">
                  <c:v>0.96406968088707401</c:v>
                </c:pt>
                <c:pt idx="58">
                  <c:v>0.96902592429325918</c:v>
                </c:pt>
                <c:pt idx="59">
                  <c:v>0.97340242597899018</c:v>
                </c:pt>
                <c:pt idx="60">
                  <c:v>0.97724986805182057</c:v>
                </c:pt>
                <c:pt idx="61">
                  <c:v>0.9806172129111812</c:v>
                </c:pt>
                <c:pt idx="62">
                  <c:v>0.98355130417725456</c:v>
                </c:pt>
                <c:pt idx="63">
                  <c:v>0.9860965524865013</c:v>
                </c:pt>
                <c:pt idx="64">
                  <c:v>0.98829470191944158</c:v>
                </c:pt>
                <c:pt idx="65">
                  <c:v>0.99018467137135457</c:v>
                </c:pt>
                <c:pt idx="66">
                  <c:v>0.99180246407540373</c:v>
                </c:pt>
                <c:pt idx="67">
                  <c:v>0.99318113772982386</c:v>
                </c:pt>
                <c:pt idx="68">
                  <c:v>0.99435082724443924</c:v>
                </c:pt>
                <c:pt idx="69">
                  <c:v>0.99533881197628116</c:v>
                </c:pt>
                <c:pt idx="70">
                  <c:v>0.99616961943241022</c:v>
                </c:pt>
                <c:pt idx="71">
                  <c:v>0.99686515773929441</c:v>
                </c:pt>
                <c:pt idx="72">
                  <c:v>0.99744486966957202</c:v>
                </c:pt>
                <c:pt idx="73">
                  <c:v>0.99792590163640582</c:v>
                </c:pt>
                <c:pt idx="74">
                  <c:v>0.99832328177252683</c:v>
                </c:pt>
                <c:pt idx="75">
                  <c:v>0.9986501019683699</c:v>
                </c:pt>
                <c:pt idx="76">
                  <c:v>0.99891769951860676</c:v>
                </c:pt>
                <c:pt idx="77">
                  <c:v>0.99913583479090196</c:v>
                </c:pt>
                <c:pt idx="78">
                  <c:v>0.99931286206208414</c:v>
                </c:pt>
                <c:pt idx="79">
                  <c:v>0.99945589134753288</c:v>
                </c:pt>
                <c:pt idx="80">
                  <c:v>0.9995709396668031</c:v>
                </c:pt>
                <c:pt idx="81">
                  <c:v>0.99966307073432314</c:v>
                </c:pt>
                <c:pt idx="82">
                  <c:v>0.9997365225344047</c:v>
                </c:pt>
                <c:pt idx="83">
                  <c:v>0.99979482263429487</c:v>
                </c:pt>
                <c:pt idx="84">
                  <c:v>0.99984089140984245</c:v>
                </c:pt>
                <c:pt idx="85">
                  <c:v>0.99987713361003483</c:v>
                </c:pt>
                <c:pt idx="86">
                  <c:v>0.99990551887519563</c:v>
                </c:pt>
                <c:pt idx="87">
                  <c:v>0.99992765195607491</c:v>
                </c:pt>
                <c:pt idx="88">
                  <c:v>0.99994483346497276</c:v>
                </c:pt>
                <c:pt idx="89">
                  <c:v>0.99995811203310991</c:v>
                </c:pt>
                <c:pt idx="90">
                  <c:v>0.99996832875816688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108211200"/>
        <c:axId val="108212992"/>
      </c:lineChart>
      <c:catAx>
        <c:axId val="10821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8212992"/>
        <c:crosses val="autoZero"/>
        <c:auto val="1"/>
        <c:lblAlgn val="ctr"/>
        <c:lblOffset val="100"/>
        <c:noMultiLvlLbl val="0"/>
      </c:catAx>
      <c:valAx>
        <c:axId val="108212992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211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0DCFFA-DD32-4928-B14B-073CF4C44A8B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E5B68FA-5593-4E27-A9B2-CDE415D78E9D}">
      <dgm:prSet phldrT="[Text]"/>
      <dgm:spPr/>
      <dgm:t>
        <a:bodyPr/>
        <a:lstStyle/>
        <a:p>
          <a:r>
            <a:rPr lang="en-GB" dirty="0" smtClean="0"/>
            <a:t>4DV</a:t>
          </a:r>
          <a:r>
            <a:rPr lang="en-GB" baseline="-25000" dirty="0" smtClean="0"/>
            <a:t>00</a:t>
          </a:r>
          <a:endParaRPr lang="en-GB" baseline="-25000" dirty="0"/>
        </a:p>
      </dgm:t>
    </dgm:pt>
    <dgm:pt modelId="{0CDC950D-078C-43A9-A525-9262F86257C8}" type="parTrans" cxnId="{65308AE4-D3A1-46C6-BA52-DAD86FD5E2B5}">
      <dgm:prSet/>
      <dgm:spPr/>
      <dgm:t>
        <a:bodyPr/>
        <a:lstStyle/>
        <a:p>
          <a:endParaRPr lang="en-GB"/>
        </a:p>
      </dgm:t>
    </dgm:pt>
    <dgm:pt modelId="{5D445863-EE47-4B56-B3D6-C67A2B4B3DC2}" type="sibTrans" cxnId="{65308AE4-D3A1-46C6-BA52-DAD86FD5E2B5}">
      <dgm:prSet/>
      <dgm:spPr/>
      <dgm:t>
        <a:bodyPr/>
        <a:lstStyle/>
        <a:p>
          <a:endParaRPr lang="en-GB"/>
        </a:p>
      </dgm:t>
    </dgm:pt>
    <dgm:pt modelId="{BBE99D71-D007-455D-8367-8FBA1081C1F8}">
      <dgm:prSet phldrT="[Text]"/>
      <dgm:spPr/>
      <dgm:t>
        <a:bodyPr/>
        <a:lstStyle/>
        <a:p>
          <a:r>
            <a:rPr lang="en-GB" dirty="0" smtClean="0"/>
            <a:t>Un-pert obs</a:t>
          </a:r>
          <a:endParaRPr lang="en-GB" dirty="0"/>
        </a:p>
      </dgm:t>
    </dgm:pt>
    <dgm:pt modelId="{9D5875EC-A4DC-48D5-87F6-59ABF6375886}" type="parTrans" cxnId="{3241AEA8-D7A2-44FB-BB76-740EFF008871}">
      <dgm:prSet/>
      <dgm:spPr/>
      <dgm:t>
        <a:bodyPr/>
        <a:lstStyle/>
        <a:p>
          <a:endParaRPr lang="en-GB"/>
        </a:p>
      </dgm:t>
    </dgm:pt>
    <dgm:pt modelId="{A41A1F1C-BAF6-4D1D-9C6F-50855FA0C516}" type="sibTrans" cxnId="{3241AEA8-D7A2-44FB-BB76-740EFF008871}">
      <dgm:prSet/>
      <dgm:spPr/>
      <dgm:t>
        <a:bodyPr/>
        <a:lstStyle/>
        <a:p>
          <a:endParaRPr lang="en-GB"/>
        </a:p>
      </dgm:t>
    </dgm:pt>
    <dgm:pt modelId="{F86327BB-8FD0-4045-9AA3-CD6910E5ECA9}">
      <dgm:prSet phldrT="[Text]"/>
      <dgm:spPr/>
      <dgm:t>
        <a:bodyPr/>
        <a:lstStyle/>
        <a:p>
          <a:r>
            <a:rPr lang="en-GB" dirty="0" smtClean="0"/>
            <a:t>EDA var/co-var</a:t>
          </a:r>
          <a:endParaRPr lang="en-GB" dirty="0"/>
        </a:p>
      </dgm:t>
    </dgm:pt>
    <dgm:pt modelId="{9856A93C-B185-4D04-821D-5047FEFDA08F}" type="parTrans" cxnId="{A197C2A7-7DC9-490F-B422-4CBCBE1B2FBD}">
      <dgm:prSet/>
      <dgm:spPr/>
      <dgm:t>
        <a:bodyPr/>
        <a:lstStyle/>
        <a:p>
          <a:endParaRPr lang="en-GB"/>
        </a:p>
      </dgm:t>
    </dgm:pt>
    <dgm:pt modelId="{4E4B9687-76B7-42FA-8477-121D0F5934DA}" type="sibTrans" cxnId="{A197C2A7-7DC9-490F-B422-4CBCBE1B2FBD}">
      <dgm:prSet/>
      <dgm:spPr/>
      <dgm:t>
        <a:bodyPr/>
        <a:lstStyle/>
        <a:p>
          <a:endParaRPr lang="en-GB"/>
        </a:p>
      </dgm:t>
    </dgm:pt>
    <dgm:pt modelId="{36EA4989-63CC-4147-BA0A-D6EE703634BA}">
      <dgm:prSet phldrT="[Text]"/>
      <dgm:spPr/>
      <dgm:t>
        <a:bodyPr/>
        <a:lstStyle/>
        <a:p>
          <a:r>
            <a:rPr lang="en-GB" dirty="0" smtClean="0"/>
            <a:t>EDA</a:t>
          </a:r>
          <a:r>
            <a:rPr lang="en-GB" baseline="-25000" dirty="0" smtClean="0"/>
            <a:t>00</a:t>
          </a:r>
          <a:endParaRPr lang="en-GB" baseline="-25000" dirty="0"/>
        </a:p>
      </dgm:t>
    </dgm:pt>
    <dgm:pt modelId="{9BAF3CB8-8E3E-4117-BFC7-CCF5AA8ABD1B}" type="parTrans" cxnId="{A1D7A084-AE0D-494E-B14B-3AACC390EAC4}">
      <dgm:prSet/>
      <dgm:spPr/>
      <dgm:t>
        <a:bodyPr/>
        <a:lstStyle/>
        <a:p>
          <a:endParaRPr lang="en-GB"/>
        </a:p>
      </dgm:t>
    </dgm:pt>
    <dgm:pt modelId="{22CFC430-DE56-4C3E-8825-94641A479858}" type="sibTrans" cxnId="{A1D7A084-AE0D-494E-B14B-3AACC390EAC4}">
      <dgm:prSet/>
      <dgm:spPr/>
      <dgm:t>
        <a:bodyPr/>
        <a:lstStyle/>
        <a:p>
          <a:endParaRPr lang="en-GB"/>
        </a:p>
      </dgm:t>
    </dgm:pt>
    <dgm:pt modelId="{68274680-A48B-459E-98B6-0FECC003C654}">
      <dgm:prSet phldrT="[Text]"/>
      <dgm:spPr/>
      <dgm:t>
        <a:bodyPr/>
        <a:lstStyle/>
        <a:p>
          <a:r>
            <a:rPr lang="en-GB" dirty="0" smtClean="0"/>
            <a:t>Static Jb</a:t>
          </a:r>
          <a:endParaRPr lang="en-GB" dirty="0"/>
        </a:p>
      </dgm:t>
    </dgm:pt>
    <dgm:pt modelId="{4983405B-AC18-4AB4-AC0D-5EAA6871B562}" type="parTrans" cxnId="{A6705A23-D7D2-4E43-AFB6-AEE527B4D4EE}">
      <dgm:prSet/>
      <dgm:spPr/>
      <dgm:t>
        <a:bodyPr/>
        <a:lstStyle/>
        <a:p>
          <a:endParaRPr lang="en-GB"/>
        </a:p>
      </dgm:t>
    </dgm:pt>
    <dgm:pt modelId="{855A985A-BCD8-4983-86B8-5C7622B35D14}" type="sibTrans" cxnId="{A6705A23-D7D2-4E43-AFB6-AEE527B4D4EE}">
      <dgm:prSet/>
      <dgm:spPr/>
      <dgm:t>
        <a:bodyPr/>
        <a:lstStyle/>
        <a:p>
          <a:endParaRPr lang="en-GB"/>
        </a:p>
      </dgm:t>
    </dgm:pt>
    <dgm:pt modelId="{737AB6CE-6038-403B-856C-4FAEA0BFCED2}">
      <dgm:prSet phldrT="[Text]"/>
      <dgm:spPr/>
      <dgm:t>
        <a:bodyPr/>
        <a:lstStyle/>
        <a:p>
          <a:r>
            <a:rPr lang="en-GB" dirty="0" smtClean="0"/>
            <a:t>Model err</a:t>
          </a:r>
          <a:endParaRPr lang="en-GB" dirty="0"/>
        </a:p>
      </dgm:t>
    </dgm:pt>
    <dgm:pt modelId="{3453600F-8BA5-433F-A3FF-192BEB2D7F52}" type="parTrans" cxnId="{6DA628B6-F8B8-40A8-8556-E28FAC37E024}">
      <dgm:prSet/>
      <dgm:spPr/>
      <dgm:t>
        <a:bodyPr/>
        <a:lstStyle/>
        <a:p>
          <a:endParaRPr lang="en-GB"/>
        </a:p>
      </dgm:t>
    </dgm:pt>
    <dgm:pt modelId="{1056EBF7-18E9-4E45-9DA6-26E970E27E5D}" type="sibTrans" cxnId="{6DA628B6-F8B8-40A8-8556-E28FAC37E024}">
      <dgm:prSet/>
      <dgm:spPr/>
      <dgm:t>
        <a:bodyPr/>
        <a:lstStyle/>
        <a:p>
          <a:endParaRPr lang="en-GB"/>
        </a:p>
      </dgm:t>
    </dgm:pt>
    <dgm:pt modelId="{B6061989-8059-4B17-BA5A-84578BB94F69}">
      <dgm:prSet phldrT="[Text]"/>
      <dgm:spPr/>
      <dgm:t>
        <a:bodyPr/>
        <a:lstStyle/>
        <a:p>
          <a:r>
            <a:rPr lang="en-GB" dirty="0" smtClean="0"/>
            <a:t>4DV</a:t>
          </a:r>
          <a:r>
            <a:rPr lang="en-GB" baseline="-25000" dirty="0" smtClean="0"/>
            <a:t>12</a:t>
          </a:r>
          <a:endParaRPr lang="en-GB" baseline="-25000" dirty="0"/>
        </a:p>
      </dgm:t>
    </dgm:pt>
    <dgm:pt modelId="{6ACF874C-5E6D-4C04-87C2-B53EE3A531C8}" type="parTrans" cxnId="{B1476CC8-E8FB-4013-9863-47FAF3ED0995}">
      <dgm:prSet/>
      <dgm:spPr/>
      <dgm:t>
        <a:bodyPr/>
        <a:lstStyle/>
        <a:p>
          <a:endParaRPr lang="en-GB"/>
        </a:p>
      </dgm:t>
    </dgm:pt>
    <dgm:pt modelId="{722CA724-8B4E-4615-B201-9A33F23A10B8}" type="sibTrans" cxnId="{B1476CC8-E8FB-4013-9863-47FAF3ED0995}">
      <dgm:prSet/>
      <dgm:spPr/>
      <dgm:t>
        <a:bodyPr/>
        <a:lstStyle/>
        <a:p>
          <a:endParaRPr lang="en-GB"/>
        </a:p>
      </dgm:t>
    </dgm:pt>
    <dgm:pt modelId="{4D467255-CBBE-4033-98FE-268D471CE819}">
      <dgm:prSet phldrT="[Text]"/>
      <dgm:spPr/>
      <dgm:t>
        <a:bodyPr/>
        <a:lstStyle/>
        <a:p>
          <a:r>
            <a:rPr lang="en-GB" dirty="0" smtClean="0"/>
            <a:t>Un-pert obs</a:t>
          </a:r>
          <a:endParaRPr lang="en-GB" dirty="0"/>
        </a:p>
      </dgm:t>
    </dgm:pt>
    <dgm:pt modelId="{2245B549-801E-4A11-A786-5E38D09A1FB8}" type="parTrans" cxnId="{61D73DA9-BCAC-458C-8F2B-DB67977A2368}">
      <dgm:prSet/>
      <dgm:spPr/>
      <dgm:t>
        <a:bodyPr/>
        <a:lstStyle/>
        <a:p>
          <a:endParaRPr lang="en-GB"/>
        </a:p>
      </dgm:t>
    </dgm:pt>
    <dgm:pt modelId="{BF300163-C1D4-48EA-B9C7-ED2198943404}" type="sibTrans" cxnId="{61D73DA9-BCAC-458C-8F2B-DB67977A2368}">
      <dgm:prSet/>
      <dgm:spPr/>
      <dgm:t>
        <a:bodyPr/>
        <a:lstStyle/>
        <a:p>
          <a:endParaRPr lang="en-GB"/>
        </a:p>
      </dgm:t>
    </dgm:pt>
    <dgm:pt modelId="{2E4A7552-E855-443A-BB07-3073A8B50508}">
      <dgm:prSet phldrT="[Text]"/>
      <dgm:spPr/>
      <dgm:t>
        <a:bodyPr/>
        <a:lstStyle/>
        <a:p>
          <a:r>
            <a:rPr lang="en-GB" dirty="0" smtClean="0"/>
            <a:t>EDA var/co-var</a:t>
          </a:r>
          <a:endParaRPr lang="en-GB" dirty="0"/>
        </a:p>
      </dgm:t>
    </dgm:pt>
    <dgm:pt modelId="{4D8520CE-AF70-40F5-83FC-ADB190C3E291}" type="parTrans" cxnId="{C688B3F3-A656-4563-9026-DEF799637F5C}">
      <dgm:prSet/>
      <dgm:spPr/>
      <dgm:t>
        <a:bodyPr/>
        <a:lstStyle/>
        <a:p>
          <a:endParaRPr lang="en-GB"/>
        </a:p>
      </dgm:t>
    </dgm:pt>
    <dgm:pt modelId="{CDD83A8A-8B59-4341-BEB5-CBC8815FD4A8}" type="sibTrans" cxnId="{C688B3F3-A656-4563-9026-DEF799637F5C}">
      <dgm:prSet/>
      <dgm:spPr/>
      <dgm:t>
        <a:bodyPr/>
        <a:lstStyle/>
        <a:p>
          <a:endParaRPr lang="en-GB"/>
        </a:p>
      </dgm:t>
    </dgm:pt>
    <dgm:pt modelId="{DB647FB1-7B86-48A0-A499-C49CECBAFFDB}">
      <dgm:prSet phldrT="[Text]"/>
      <dgm:spPr/>
      <dgm:t>
        <a:bodyPr/>
        <a:lstStyle/>
        <a:p>
          <a:r>
            <a:rPr lang="en-GB" dirty="0" smtClean="0"/>
            <a:t>Perturbed obs</a:t>
          </a:r>
          <a:endParaRPr lang="en-GB" dirty="0"/>
        </a:p>
      </dgm:t>
    </dgm:pt>
    <dgm:pt modelId="{9D8C77A6-7C50-44A2-AAAF-F80DC8E50A62}" type="parTrans" cxnId="{EE1044A2-C505-4580-B575-94EBD577CAE6}">
      <dgm:prSet/>
      <dgm:spPr/>
      <dgm:t>
        <a:bodyPr/>
        <a:lstStyle/>
        <a:p>
          <a:endParaRPr lang="en-GB"/>
        </a:p>
      </dgm:t>
    </dgm:pt>
    <dgm:pt modelId="{4F04F707-FDE2-4940-B577-D05788512982}" type="sibTrans" cxnId="{EE1044A2-C505-4580-B575-94EBD577CAE6}">
      <dgm:prSet/>
      <dgm:spPr/>
      <dgm:t>
        <a:bodyPr/>
        <a:lstStyle/>
        <a:p>
          <a:endParaRPr lang="en-GB"/>
        </a:p>
      </dgm:t>
    </dgm:pt>
    <dgm:pt modelId="{4F2096E9-CBD8-441D-B712-C176425638B3}" type="pres">
      <dgm:prSet presAssocID="{BF0DCFFA-DD32-4928-B14B-073CF4C44A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9D27597-6435-4D6B-8CCE-32A3A312C1B1}" type="pres">
      <dgm:prSet presAssocID="{BF0DCFFA-DD32-4928-B14B-073CF4C44A8B}" presName="tSp" presStyleCnt="0"/>
      <dgm:spPr/>
    </dgm:pt>
    <dgm:pt modelId="{1A6A71DE-CCBB-421D-93BC-DF55C8CBCA99}" type="pres">
      <dgm:prSet presAssocID="{BF0DCFFA-DD32-4928-B14B-073CF4C44A8B}" presName="bSp" presStyleCnt="0"/>
      <dgm:spPr/>
    </dgm:pt>
    <dgm:pt modelId="{C220B814-9F75-4AF5-93B2-6CFA9F1668E1}" type="pres">
      <dgm:prSet presAssocID="{BF0DCFFA-DD32-4928-B14B-073CF4C44A8B}" presName="process" presStyleCnt="0"/>
      <dgm:spPr/>
    </dgm:pt>
    <dgm:pt modelId="{1E4DAA68-085D-4FD9-8921-1A572FE3A8FC}" type="pres">
      <dgm:prSet presAssocID="{1E5B68FA-5593-4E27-A9B2-CDE415D78E9D}" presName="composite1" presStyleCnt="0"/>
      <dgm:spPr/>
    </dgm:pt>
    <dgm:pt modelId="{C2D8A76D-4664-4C69-9B3C-3CE61FAB91BC}" type="pres">
      <dgm:prSet presAssocID="{1E5B68FA-5593-4E27-A9B2-CDE415D78E9D}" presName="dummyNode1" presStyleLbl="node1" presStyleIdx="0" presStyleCnt="3"/>
      <dgm:spPr/>
    </dgm:pt>
    <dgm:pt modelId="{7FDB90D5-5532-4651-9E9F-F340F0D7B581}" type="pres">
      <dgm:prSet presAssocID="{1E5B68FA-5593-4E27-A9B2-CDE415D78E9D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5EFD7D-AEBB-474D-83A3-33761A30E20E}" type="pres">
      <dgm:prSet presAssocID="{1E5B68FA-5593-4E27-A9B2-CDE415D78E9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382004-54B1-425B-884F-61EEEF8BE91E}" type="pres">
      <dgm:prSet presAssocID="{1E5B68FA-5593-4E27-A9B2-CDE415D78E9D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2A25D1-C607-4458-B948-70E511150DB0}" type="pres">
      <dgm:prSet presAssocID="{1E5B68FA-5593-4E27-A9B2-CDE415D78E9D}" presName="connSite1" presStyleCnt="0"/>
      <dgm:spPr/>
    </dgm:pt>
    <dgm:pt modelId="{63CB6CA6-F544-4A86-ABF5-8CD15693A2C3}" type="pres">
      <dgm:prSet presAssocID="{5D445863-EE47-4B56-B3D6-C67A2B4B3DC2}" presName="Name9" presStyleLbl="sibTrans2D1" presStyleIdx="0" presStyleCnt="2"/>
      <dgm:spPr/>
      <dgm:t>
        <a:bodyPr/>
        <a:lstStyle/>
        <a:p>
          <a:endParaRPr lang="en-GB"/>
        </a:p>
      </dgm:t>
    </dgm:pt>
    <dgm:pt modelId="{E1DCA7D2-679F-4EB6-82FB-E21CA0B68AE6}" type="pres">
      <dgm:prSet presAssocID="{36EA4989-63CC-4147-BA0A-D6EE703634BA}" presName="composite2" presStyleCnt="0"/>
      <dgm:spPr/>
    </dgm:pt>
    <dgm:pt modelId="{4B19BED0-6581-4C8A-9BFE-6F03155CB063}" type="pres">
      <dgm:prSet presAssocID="{36EA4989-63CC-4147-BA0A-D6EE703634BA}" presName="dummyNode2" presStyleLbl="node1" presStyleIdx="0" presStyleCnt="3"/>
      <dgm:spPr/>
    </dgm:pt>
    <dgm:pt modelId="{092DD1D1-B805-44FE-AFE6-95BF2C228D9C}" type="pres">
      <dgm:prSet presAssocID="{36EA4989-63CC-4147-BA0A-D6EE703634BA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ABA001-1AF4-4EFA-96C0-3945E610ED96}" type="pres">
      <dgm:prSet presAssocID="{36EA4989-63CC-4147-BA0A-D6EE703634BA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7186D6-25C1-4812-9865-08CF34B0EF46}" type="pres">
      <dgm:prSet presAssocID="{36EA4989-63CC-4147-BA0A-D6EE703634BA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CD0B7C-9C28-4BCB-A968-A72466379E7A}" type="pres">
      <dgm:prSet presAssocID="{36EA4989-63CC-4147-BA0A-D6EE703634BA}" presName="connSite2" presStyleCnt="0"/>
      <dgm:spPr/>
    </dgm:pt>
    <dgm:pt modelId="{3D452BA9-053E-48F2-A3A9-54BA28A524D3}" type="pres">
      <dgm:prSet presAssocID="{22CFC430-DE56-4C3E-8825-94641A479858}" presName="Name18" presStyleLbl="sibTrans2D1" presStyleIdx="1" presStyleCnt="2"/>
      <dgm:spPr/>
      <dgm:t>
        <a:bodyPr/>
        <a:lstStyle/>
        <a:p>
          <a:endParaRPr lang="en-GB"/>
        </a:p>
      </dgm:t>
    </dgm:pt>
    <dgm:pt modelId="{71FF1BA9-6892-47FA-851C-266ABFCC0CE5}" type="pres">
      <dgm:prSet presAssocID="{B6061989-8059-4B17-BA5A-84578BB94F69}" presName="composite1" presStyleCnt="0"/>
      <dgm:spPr/>
    </dgm:pt>
    <dgm:pt modelId="{BA5E138D-8AD6-4DF2-91D0-0ADA78F44E9E}" type="pres">
      <dgm:prSet presAssocID="{B6061989-8059-4B17-BA5A-84578BB94F69}" presName="dummyNode1" presStyleLbl="node1" presStyleIdx="1" presStyleCnt="3"/>
      <dgm:spPr/>
    </dgm:pt>
    <dgm:pt modelId="{C1DC0BE1-9044-4534-8A91-891BBEA9CECA}" type="pres">
      <dgm:prSet presAssocID="{B6061989-8059-4B17-BA5A-84578BB94F69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740B96-6F60-41FE-A786-CEC070804593}" type="pres">
      <dgm:prSet presAssocID="{B6061989-8059-4B17-BA5A-84578BB94F69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74C111-4606-46D3-880F-EF23DCB066BD}" type="pres">
      <dgm:prSet presAssocID="{B6061989-8059-4B17-BA5A-84578BB94F69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E1118D-79AC-4B25-A2FF-230A94266681}" type="pres">
      <dgm:prSet presAssocID="{B6061989-8059-4B17-BA5A-84578BB94F69}" presName="connSite1" presStyleCnt="0"/>
      <dgm:spPr/>
    </dgm:pt>
  </dgm:ptLst>
  <dgm:cxnLst>
    <dgm:cxn modelId="{040CC43B-BCA6-464E-8804-ED5EC2E3D006}" type="presOf" srcId="{68274680-A48B-459E-98B6-0FECC003C654}" destId="{08ABA001-1AF4-4EFA-96C0-3945E610ED96}" srcOrd="1" destOrd="0" presId="urn:microsoft.com/office/officeart/2005/8/layout/hProcess4"/>
    <dgm:cxn modelId="{7527322C-A99B-428A-941F-76AF9C2BC22A}" type="presOf" srcId="{737AB6CE-6038-403B-856C-4FAEA0BFCED2}" destId="{092DD1D1-B805-44FE-AFE6-95BF2C228D9C}" srcOrd="0" destOrd="2" presId="urn:microsoft.com/office/officeart/2005/8/layout/hProcess4"/>
    <dgm:cxn modelId="{61D73DA9-BCAC-458C-8F2B-DB67977A2368}" srcId="{B6061989-8059-4B17-BA5A-84578BB94F69}" destId="{4D467255-CBBE-4033-98FE-268D471CE819}" srcOrd="0" destOrd="0" parTransId="{2245B549-801E-4A11-A786-5E38D09A1FB8}" sibTransId="{BF300163-C1D4-48EA-B9C7-ED2198943404}"/>
    <dgm:cxn modelId="{A1D7A084-AE0D-494E-B14B-3AACC390EAC4}" srcId="{BF0DCFFA-DD32-4928-B14B-073CF4C44A8B}" destId="{36EA4989-63CC-4147-BA0A-D6EE703634BA}" srcOrd="1" destOrd="0" parTransId="{9BAF3CB8-8E3E-4117-BFC7-CCF5AA8ABD1B}" sibTransId="{22CFC430-DE56-4C3E-8825-94641A479858}"/>
    <dgm:cxn modelId="{3241AEA8-D7A2-44FB-BB76-740EFF008871}" srcId="{1E5B68FA-5593-4E27-A9B2-CDE415D78E9D}" destId="{BBE99D71-D007-455D-8367-8FBA1081C1F8}" srcOrd="0" destOrd="0" parTransId="{9D5875EC-A4DC-48D5-87F6-59ABF6375886}" sibTransId="{A41A1F1C-BAF6-4D1D-9C6F-50855FA0C516}"/>
    <dgm:cxn modelId="{6DA628B6-F8B8-40A8-8556-E28FAC37E024}" srcId="{36EA4989-63CC-4147-BA0A-D6EE703634BA}" destId="{737AB6CE-6038-403B-856C-4FAEA0BFCED2}" srcOrd="2" destOrd="0" parTransId="{3453600F-8BA5-433F-A3FF-192BEB2D7F52}" sibTransId="{1056EBF7-18E9-4E45-9DA6-26E970E27E5D}"/>
    <dgm:cxn modelId="{9DA64056-0B9E-45C4-8EFE-A12AE7951128}" type="presOf" srcId="{BF0DCFFA-DD32-4928-B14B-073CF4C44A8B}" destId="{4F2096E9-CBD8-441D-B712-C176425638B3}" srcOrd="0" destOrd="0" presId="urn:microsoft.com/office/officeart/2005/8/layout/hProcess4"/>
    <dgm:cxn modelId="{C11D83C0-CB93-4DB8-802F-4573E0AD209C}" type="presOf" srcId="{2E4A7552-E855-443A-BB07-3073A8B50508}" destId="{C1DC0BE1-9044-4534-8A91-891BBEA9CECA}" srcOrd="0" destOrd="1" presId="urn:microsoft.com/office/officeart/2005/8/layout/hProcess4"/>
    <dgm:cxn modelId="{A197C2A7-7DC9-490F-B422-4CBCBE1B2FBD}" srcId="{1E5B68FA-5593-4E27-A9B2-CDE415D78E9D}" destId="{F86327BB-8FD0-4045-9AA3-CD6910E5ECA9}" srcOrd="1" destOrd="0" parTransId="{9856A93C-B185-4D04-821D-5047FEFDA08F}" sibTransId="{4E4B9687-76B7-42FA-8477-121D0F5934DA}"/>
    <dgm:cxn modelId="{EE1044A2-C505-4580-B575-94EBD577CAE6}" srcId="{36EA4989-63CC-4147-BA0A-D6EE703634BA}" destId="{DB647FB1-7B86-48A0-A499-C49CECBAFFDB}" srcOrd="1" destOrd="0" parTransId="{9D8C77A6-7C50-44A2-AAAF-F80DC8E50A62}" sibTransId="{4F04F707-FDE2-4940-B577-D05788512982}"/>
    <dgm:cxn modelId="{6F49655C-8CEE-4429-97A7-049AE1644B18}" type="presOf" srcId="{737AB6CE-6038-403B-856C-4FAEA0BFCED2}" destId="{08ABA001-1AF4-4EFA-96C0-3945E610ED96}" srcOrd="1" destOrd="2" presId="urn:microsoft.com/office/officeart/2005/8/layout/hProcess4"/>
    <dgm:cxn modelId="{C02E3C41-0866-4983-8A93-E1937A83ABF2}" type="presOf" srcId="{2E4A7552-E855-443A-BB07-3073A8B50508}" destId="{FD740B96-6F60-41FE-A786-CEC070804593}" srcOrd="1" destOrd="1" presId="urn:microsoft.com/office/officeart/2005/8/layout/hProcess4"/>
    <dgm:cxn modelId="{00FB9E75-2DCB-4C93-9884-750B38B61910}" type="presOf" srcId="{DB647FB1-7B86-48A0-A499-C49CECBAFFDB}" destId="{08ABA001-1AF4-4EFA-96C0-3945E610ED96}" srcOrd="1" destOrd="1" presId="urn:microsoft.com/office/officeart/2005/8/layout/hProcess4"/>
    <dgm:cxn modelId="{A6705A23-D7D2-4E43-AFB6-AEE527B4D4EE}" srcId="{36EA4989-63CC-4147-BA0A-D6EE703634BA}" destId="{68274680-A48B-459E-98B6-0FECC003C654}" srcOrd="0" destOrd="0" parTransId="{4983405B-AC18-4AB4-AC0D-5EAA6871B562}" sibTransId="{855A985A-BCD8-4983-86B8-5C7622B35D14}"/>
    <dgm:cxn modelId="{406C5D4C-7A8F-4591-A3BB-1938F06C85A2}" type="presOf" srcId="{5D445863-EE47-4B56-B3D6-C67A2B4B3DC2}" destId="{63CB6CA6-F544-4A86-ABF5-8CD15693A2C3}" srcOrd="0" destOrd="0" presId="urn:microsoft.com/office/officeart/2005/8/layout/hProcess4"/>
    <dgm:cxn modelId="{C688B3F3-A656-4563-9026-DEF799637F5C}" srcId="{B6061989-8059-4B17-BA5A-84578BB94F69}" destId="{2E4A7552-E855-443A-BB07-3073A8B50508}" srcOrd="1" destOrd="0" parTransId="{4D8520CE-AF70-40F5-83FC-ADB190C3E291}" sibTransId="{CDD83A8A-8B59-4341-BEB5-CBC8815FD4A8}"/>
    <dgm:cxn modelId="{17BBB214-975B-44F8-988E-7635200DF546}" type="presOf" srcId="{4D467255-CBBE-4033-98FE-268D471CE819}" destId="{C1DC0BE1-9044-4534-8A91-891BBEA9CECA}" srcOrd="0" destOrd="0" presId="urn:microsoft.com/office/officeart/2005/8/layout/hProcess4"/>
    <dgm:cxn modelId="{65308AE4-D3A1-46C6-BA52-DAD86FD5E2B5}" srcId="{BF0DCFFA-DD32-4928-B14B-073CF4C44A8B}" destId="{1E5B68FA-5593-4E27-A9B2-CDE415D78E9D}" srcOrd="0" destOrd="0" parTransId="{0CDC950D-078C-43A9-A525-9262F86257C8}" sibTransId="{5D445863-EE47-4B56-B3D6-C67A2B4B3DC2}"/>
    <dgm:cxn modelId="{A1B8216B-41E1-4FC1-9A7E-14515038B39D}" type="presOf" srcId="{BBE99D71-D007-455D-8367-8FBA1081C1F8}" destId="{7FDB90D5-5532-4651-9E9F-F340F0D7B581}" srcOrd="0" destOrd="0" presId="urn:microsoft.com/office/officeart/2005/8/layout/hProcess4"/>
    <dgm:cxn modelId="{78A42E6C-2689-4426-B2DD-394611CE0CCD}" type="presOf" srcId="{68274680-A48B-459E-98B6-0FECC003C654}" destId="{092DD1D1-B805-44FE-AFE6-95BF2C228D9C}" srcOrd="0" destOrd="0" presId="urn:microsoft.com/office/officeart/2005/8/layout/hProcess4"/>
    <dgm:cxn modelId="{6D7033E0-2C56-4143-8F2F-EF7F08B6C793}" type="presOf" srcId="{F86327BB-8FD0-4045-9AA3-CD6910E5ECA9}" destId="{DE5EFD7D-AEBB-474D-83A3-33761A30E20E}" srcOrd="1" destOrd="1" presId="urn:microsoft.com/office/officeart/2005/8/layout/hProcess4"/>
    <dgm:cxn modelId="{B1476CC8-E8FB-4013-9863-47FAF3ED0995}" srcId="{BF0DCFFA-DD32-4928-B14B-073CF4C44A8B}" destId="{B6061989-8059-4B17-BA5A-84578BB94F69}" srcOrd="2" destOrd="0" parTransId="{6ACF874C-5E6D-4C04-87C2-B53EE3A531C8}" sibTransId="{722CA724-8B4E-4615-B201-9A33F23A10B8}"/>
    <dgm:cxn modelId="{68BDAF19-A72B-4507-BD26-F63F12759A2B}" type="presOf" srcId="{4D467255-CBBE-4033-98FE-268D471CE819}" destId="{FD740B96-6F60-41FE-A786-CEC070804593}" srcOrd="1" destOrd="0" presId="urn:microsoft.com/office/officeart/2005/8/layout/hProcess4"/>
    <dgm:cxn modelId="{6E2EB748-D73F-4C74-B042-6E81A1D67594}" type="presOf" srcId="{1E5B68FA-5593-4E27-A9B2-CDE415D78E9D}" destId="{ED382004-54B1-425B-884F-61EEEF8BE91E}" srcOrd="0" destOrd="0" presId="urn:microsoft.com/office/officeart/2005/8/layout/hProcess4"/>
    <dgm:cxn modelId="{CDE9623D-B2A3-4993-8B69-2BF6752E1E24}" type="presOf" srcId="{B6061989-8059-4B17-BA5A-84578BB94F69}" destId="{B174C111-4606-46D3-880F-EF23DCB066BD}" srcOrd="0" destOrd="0" presId="urn:microsoft.com/office/officeart/2005/8/layout/hProcess4"/>
    <dgm:cxn modelId="{13F1B8CD-0337-4E6E-8043-AB12751854B7}" type="presOf" srcId="{22CFC430-DE56-4C3E-8825-94641A479858}" destId="{3D452BA9-053E-48F2-A3A9-54BA28A524D3}" srcOrd="0" destOrd="0" presId="urn:microsoft.com/office/officeart/2005/8/layout/hProcess4"/>
    <dgm:cxn modelId="{31EB696A-C588-4C97-89DA-C1A72056236F}" type="presOf" srcId="{BBE99D71-D007-455D-8367-8FBA1081C1F8}" destId="{DE5EFD7D-AEBB-474D-83A3-33761A30E20E}" srcOrd="1" destOrd="0" presId="urn:microsoft.com/office/officeart/2005/8/layout/hProcess4"/>
    <dgm:cxn modelId="{EB23537B-7740-44FE-9996-79B2E2AFA43E}" type="presOf" srcId="{F86327BB-8FD0-4045-9AA3-CD6910E5ECA9}" destId="{7FDB90D5-5532-4651-9E9F-F340F0D7B581}" srcOrd="0" destOrd="1" presId="urn:microsoft.com/office/officeart/2005/8/layout/hProcess4"/>
    <dgm:cxn modelId="{6FD7A081-43C3-4A60-AE92-D3E55C10711A}" type="presOf" srcId="{DB647FB1-7B86-48A0-A499-C49CECBAFFDB}" destId="{092DD1D1-B805-44FE-AFE6-95BF2C228D9C}" srcOrd="0" destOrd="1" presId="urn:microsoft.com/office/officeart/2005/8/layout/hProcess4"/>
    <dgm:cxn modelId="{A8D08969-1923-4FA9-84BA-BED26282034B}" type="presOf" srcId="{36EA4989-63CC-4147-BA0A-D6EE703634BA}" destId="{0F7186D6-25C1-4812-9865-08CF34B0EF46}" srcOrd="0" destOrd="0" presId="urn:microsoft.com/office/officeart/2005/8/layout/hProcess4"/>
    <dgm:cxn modelId="{F8D1541F-C564-4859-AE45-7317ACDA0B6D}" type="presParOf" srcId="{4F2096E9-CBD8-441D-B712-C176425638B3}" destId="{C9D27597-6435-4D6B-8CCE-32A3A312C1B1}" srcOrd="0" destOrd="0" presId="urn:microsoft.com/office/officeart/2005/8/layout/hProcess4"/>
    <dgm:cxn modelId="{86B32F04-139B-496A-9B71-CDE6F95CED8F}" type="presParOf" srcId="{4F2096E9-CBD8-441D-B712-C176425638B3}" destId="{1A6A71DE-CCBB-421D-93BC-DF55C8CBCA99}" srcOrd="1" destOrd="0" presId="urn:microsoft.com/office/officeart/2005/8/layout/hProcess4"/>
    <dgm:cxn modelId="{54E1BF31-8702-4854-A6AB-B2EFB061B80E}" type="presParOf" srcId="{4F2096E9-CBD8-441D-B712-C176425638B3}" destId="{C220B814-9F75-4AF5-93B2-6CFA9F1668E1}" srcOrd="2" destOrd="0" presId="urn:microsoft.com/office/officeart/2005/8/layout/hProcess4"/>
    <dgm:cxn modelId="{B024964B-EE33-463F-943F-8FADF9EE1068}" type="presParOf" srcId="{C220B814-9F75-4AF5-93B2-6CFA9F1668E1}" destId="{1E4DAA68-085D-4FD9-8921-1A572FE3A8FC}" srcOrd="0" destOrd="0" presId="urn:microsoft.com/office/officeart/2005/8/layout/hProcess4"/>
    <dgm:cxn modelId="{2B4E7E0E-8FFC-4EA4-8A85-04093AAE782F}" type="presParOf" srcId="{1E4DAA68-085D-4FD9-8921-1A572FE3A8FC}" destId="{C2D8A76D-4664-4C69-9B3C-3CE61FAB91BC}" srcOrd="0" destOrd="0" presId="urn:microsoft.com/office/officeart/2005/8/layout/hProcess4"/>
    <dgm:cxn modelId="{90DCF3D8-3D52-4E24-B7EC-E946EF908397}" type="presParOf" srcId="{1E4DAA68-085D-4FD9-8921-1A572FE3A8FC}" destId="{7FDB90D5-5532-4651-9E9F-F340F0D7B581}" srcOrd="1" destOrd="0" presId="urn:microsoft.com/office/officeart/2005/8/layout/hProcess4"/>
    <dgm:cxn modelId="{7C3212F3-5DB0-4993-AF66-C1F7DE9B2440}" type="presParOf" srcId="{1E4DAA68-085D-4FD9-8921-1A572FE3A8FC}" destId="{DE5EFD7D-AEBB-474D-83A3-33761A30E20E}" srcOrd="2" destOrd="0" presId="urn:microsoft.com/office/officeart/2005/8/layout/hProcess4"/>
    <dgm:cxn modelId="{B43D8700-D63A-4AEF-8C9B-65194EDC210C}" type="presParOf" srcId="{1E4DAA68-085D-4FD9-8921-1A572FE3A8FC}" destId="{ED382004-54B1-425B-884F-61EEEF8BE91E}" srcOrd="3" destOrd="0" presId="urn:microsoft.com/office/officeart/2005/8/layout/hProcess4"/>
    <dgm:cxn modelId="{771C0AC8-A741-4114-9B17-7A95BE45B7F6}" type="presParOf" srcId="{1E4DAA68-085D-4FD9-8921-1A572FE3A8FC}" destId="{4A2A25D1-C607-4458-B948-70E511150DB0}" srcOrd="4" destOrd="0" presId="urn:microsoft.com/office/officeart/2005/8/layout/hProcess4"/>
    <dgm:cxn modelId="{D02FDB9D-A973-4A6C-A7E8-F6001E06E4B8}" type="presParOf" srcId="{C220B814-9F75-4AF5-93B2-6CFA9F1668E1}" destId="{63CB6CA6-F544-4A86-ABF5-8CD15693A2C3}" srcOrd="1" destOrd="0" presId="urn:microsoft.com/office/officeart/2005/8/layout/hProcess4"/>
    <dgm:cxn modelId="{0735BC70-E95F-4C2F-9407-440937E7B1FD}" type="presParOf" srcId="{C220B814-9F75-4AF5-93B2-6CFA9F1668E1}" destId="{E1DCA7D2-679F-4EB6-82FB-E21CA0B68AE6}" srcOrd="2" destOrd="0" presId="urn:microsoft.com/office/officeart/2005/8/layout/hProcess4"/>
    <dgm:cxn modelId="{226F3D36-98A2-4BD9-8B43-7EC2BE0027C4}" type="presParOf" srcId="{E1DCA7D2-679F-4EB6-82FB-E21CA0B68AE6}" destId="{4B19BED0-6581-4C8A-9BFE-6F03155CB063}" srcOrd="0" destOrd="0" presId="urn:microsoft.com/office/officeart/2005/8/layout/hProcess4"/>
    <dgm:cxn modelId="{026A9495-1F24-4733-BDE8-FCEF14882CBB}" type="presParOf" srcId="{E1DCA7D2-679F-4EB6-82FB-E21CA0B68AE6}" destId="{092DD1D1-B805-44FE-AFE6-95BF2C228D9C}" srcOrd="1" destOrd="0" presId="urn:microsoft.com/office/officeart/2005/8/layout/hProcess4"/>
    <dgm:cxn modelId="{10DA8C4E-9238-4051-B4C9-20EA495701A8}" type="presParOf" srcId="{E1DCA7D2-679F-4EB6-82FB-E21CA0B68AE6}" destId="{08ABA001-1AF4-4EFA-96C0-3945E610ED96}" srcOrd="2" destOrd="0" presId="urn:microsoft.com/office/officeart/2005/8/layout/hProcess4"/>
    <dgm:cxn modelId="{6B7627C0-53D4-4ABB-99CF-737538668309}" type="presParOf" srcId="{E1DCA7D2-679F-4EB6-82FB-E21CA0B68AE6}" destId="{0F7186D6-25C1-4812-9865-08CF34B0EF46}" srcOrd="3" destOrd="0" presId="urn:microsoft.com/office/officeart/2005/8/layout/hProcess4"/>
    <dgm:cxn modelId="{5EC34C8B-4994-446B-9C32-2A83A133F692}" type="presParOf" srcId="{E1DCA7D2-679F-4EB6-82FB-E21CA0B68AE6}" destId="{3ECD0B7C-9C28-4BCB-A968-A72466379E7A}" srcOrd="4" destOrd="0" presId="urn:microsoft.com/office/officeart/2005/8/layout/hProcess4"/>
    <dgm:cxn modelId="{3D3F2779-B854-47C9-9750-33D06396C7C3}" type="presParOf" srcId="{C220B814-9F75-4AF5-93B2-6CFA9F1668E1}" destId="{3D452BA9-053E-48F2-A3A9-54BA28A524D3}" srcOrd="3" destOrd="0" presId="urn:microsoft.com/office/officeart/2005/8/layout/hProcess4"/>
    <dgm:cxn modelId="{E08BE8FB-39C8-459F-B2C3-7416B7584F9C}" type="presParOf" srcId="{C220B814-9F75-4AF5-93B2-6CFA9F1668E1}" destId="{71FF1BA9-6892-47FA-851C-266ABFCC0CE5}" srcOrd="4" destOrd="0" presId="urn:microsoft.com/office/officeart/2005/8/layout/hProcess4"/>
    <dgm:cxn modelId="{58F3544F-DAB5-476D-B7C2-95ED580B3809}" type="presParOf" srcId="{71FF1BA9-6892-47FA-851C-266ABFCC0CE5}" destId="{BA5E138D-8AD6-4DF2-91D0-0ADA78F44E9E}" srcOrd="0" destOrd="0" presId="urn:microsoft.com/office/officeart/2005/8/layout/hProcess4"/>
    <dgm:cxn modelId="{61F2388D-7E2A-42D7-9C46-DD9F78596C72}" type="presParOf" srcId="{71FF1BA9-6892-47FA-851C-266ABFCC0CE5}" destId="{C1DC0BE1-9044-4534-8A91-891BBEA9CECA}" srcOrd="1" destOrd="0" presId="urn:microsoft.com/office/officeart/2005/8/layout/hProcess4"/>
    <dgm:cxn modelId="{DCED2814-3F97-4ABE-92AF-EDEF7044222F}" type="presParOf" srcId="{71FF1BA9-6892-47FA-851C-266ABFCC0CE5}" destId="{FD740B96-6F60-41FE-A786-CEC070804593}" srcOrd="2" destOrd="0" presId="urn:microsoft.com/office/officeart/2005/8/layout/hProcess4"/>
    <dgm:cxn modelId="{6EA64F21-B9EF-4F27-BDCD-99CD0586B7C3}" type="presParOf" srcId="{71FF1BA9-6892-47FA-851C-266ABFCC0CE5}" destId="{B174C111-4606-46D3-880F-EF23DCB066BD}" srcOrd="3" destOrd="0" presId="urn:microsoft.com/office/officeart/2005/8/layout/hProcess4"/>
    <dgm:cxn modelId="{98D8403E-815B-498F-86D8-079E1A3D641E}" type="presParOf" srcId="{71FF1BA9-6892-47FA-851C-266ABFCC0CE5}" destId="{8DE1118D-79AC-4B25-A2FF-230A9426668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B90D5-5532-4651-9E9F-F340F0D7B581}">
      <dsp:nvSpPr>
        <dsp:cNvPr id="0" name=""/>
        <dsp:cNvSpPr/>
      </dsp:nvSpPr>
      <dsp:spPr>
        <a:xfrm>
          <a:off x="336" y="597765"/>
          <a:ext cx="1304789" cy="1076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Un-pert obs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EDA var/co-var</a:t>
          </a:r>
          <a:endParaRPr lang="en-GB" sz="1400" kern="1200" dirty="0"/>
        </a:p>
      </dsp:txBody>
      <dsp:txXfrm>
        <a:off x="25102" y="622531"/>
        <a:ext cx="1255257" cy="796036"/>
      </dsp:txXfrm>
    </dsp:sp>
    <dsp:sp modelId="{63CB6CA6-F544-4A86-ABF5-8CD15693A2C3}">
      <dsp:nvSpPr>
        <dsp:cNvPr id="0" name=""/>
        <dsp:cNvSpPr/>
      </dsp:nvSpPr>
      <dsp:spPr>
        <a:xfrm>
          <a:off x="728559" y="835996"/>
          <a:ext cx="1465651" cy="1465651"/>
        </a:xfrm>
        <a:prstGeom prst="leftCircularArrow">
          <a:avLst>
            <a:gd name="adj1" fmla="val 3335"/>
            <a:gd name="adj2" fmla="val 412218"/>
            <a:gd name="adj3" fmla="val 2187729"/>
            <a:gd name="adj4" fmla="val 9024489"/>
            <a:gd name="adj5" fmla="val 38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82004-54B1-425B-884F-61EEEF8BE91E}">
      <dsp:nvSpPr>
        <dsp:cNvPr id="0" name=""/>
        <dsp:cNvSpPr/>
      </dsp:nvSpPr>
      <dsp:spPr>
        <a:xfrm>
          <a:off x="290289" y="1443334"/>
          <a:ext cx="1159812" cy="461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4DV</a:t>
          </a:r>
          <a:r>
            <a:rPr lang="en-GB" sz="2600" kern="1200" baseline="-25000" dirty="0" smtClean="0"/>
            <a:t>00</a:t>
          </a:r>
          <a:endParaRPr lang="en-GB" sz="2600" kern="1200" baseline="-25000" dirty="0"/>
        </a:p>
      </dsp:txBody>
      <dsp:txXfrm>
        <a:off x="303798" y="1456843"/>
        <a:ext cx="1132794" cy="434201"/>
      </dsp:txXfrm>
    </dsp:sp>
    <dsp:sp modelId="{092DD1D1-B805-44FE-AFE6-95BF2C228D9C}">
      <dsp:nvSpPr>
        <dsp:cNvPr id="0" name=""/>
        <dsp:cNvSpPr/>
      </dsp:nvSpPr>
      <dsp:spPr>
        <a:xfrm>
          <a:off x="1682884" y="597765"/>
          <a:ext cx="1304789" cy="1076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Static Jb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Perturbed obs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Model err</a:t>
          </a:r>
          <a:endParaRPr lang="en-GB" sz="1400" kern="1200" dirty="0"/>
        </a:p>
      </dsp:txBody>
      <dsp:txXfrm>
        <a:off x="1707650" y="853141"/>
        <a:ext cx="1255257" cy="796036"/>
      </dsp:txXfrm>
    </dsp:sp>
    <dsp:sp modelId="{3D452BA9-053E-48F2-A3A9-54BA28A524D3}">
      <dsp:nvSpPr>
        <dsp:cNvPr id="0" name=""/>
        <dsp:cNvSpPr/>
      </dsp:nvSpPr>
      <dsp:spPr>
        <a:xfrm>
          <a:off x="2400234" y="-72134"/>
          <a:ext cx="1632374" cy="1632374"/>
        </a:xfrm>
        <a:prstGeom prst="circularArrow">
          <a:avLst>
            <a:gd name="adj1" fmla="val 2995"/>
            <a:gd name="adj2" fmla="val 367150"/>
            <a:gd name="adj3" fmla="val 19457340"/>
            <a:gd name="adj4" fmla="val 12575511"/>
            <a:gd name="adj5" fmla="val 349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186D6-25C1-4812-9865-08CF34B0EF46}">
      <dsp:nvSpPr>
        <dsp:cNvPr id="0" name=""/>
        <dsp:cNvSpPr/>
      </dsp:nvSpPr>
      <dsp:spPr>
        <a:xfrm>
          <a:off x="1972837" y="367156"/>
          <a:ext cx="1159812" cy="461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EDA</a:t>
          </a:r>
          <a:r>
            <a:rPr lang="en-GB" sz="2600" kern="1200" baseline="-25000" dirty="0" smtClean="0"/>
            <a:t>00</a:t>
          </a:r>
          <a:endParaRPr lang="en-GB" sz="2600" kern="1200" baseline="-25000" dirty="0"/>
        </a:p>
      </dsp:txBody>
      <dsp:txXfrm>
        <a:off x="1986346" y="380665"/>
        <a:ext cx="1132794" cy="434201"/>
      </dsp:txXfrm>
    </dsp:sp>
    <dsp:sp modelId="{C1DC0BE1-9044-4534-8A91-891BBEA9CECA}">
      <dsp:nvSpPr>
        <dsp:cNvPr id="0" name=""/>
        <dsp:cNvSpPr/>
      </dsp:nvSpPr>
      <dsp:spPr>
        <a:xfrm>
          <a:off x="3365432" y="597765"/>
          <a:ext cx="1304789" cy="1076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Un-pert obs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EDA var/co-var</a:t>
          </a:r>
          <a:endParaRPr lang="en-GB" sz="1400" kern="1200" dirty="0"/>
        </a:p>
      </dsp:txBody>
      <dsp:txXfrm>
        <a:off x="3390198" y="622531"/>
        <a:ext cx="1255257" cy="796036"/>
      </dsp:txXfrm>
    </dsp:sp>
    <dsp:sp modelId="{B174C111-4606-46D3-880F-EF23DCB066BD}">
      <dsp:nvSpPr>
        <dsp:cNvPr id="0" name=""/>
        <dsp:cNvSpPr/>
      </dsp:nvSpPr>
      <dsp:spPr>
        <a:xfrm>
          <a:off x="3655385" y="1443334"/>
          <a:ext cx="1159812" cy="461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4DV</a:t>
          </a:r>
          <a:r>
            <a:rPr lang="en-GB" sz="2600" kern="1200" baseline="-25000" dirty="0" smtClean="0"/>
            <a:t>12</a:t>
          </a:r>
          <a:endParaRPr lang="en-GB" sz="2600" kern="1200" baseline="-25000" dirty="0"/>
        </a:p>
      </dsp:txBody>
      <dsp:txXfrm>
        <a:off x="3668894" y="1456843"/>
        <a:ext cx="1132794" cy="434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618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2175" y="4702175"/>
            <a:ext cx="4933950" cy="4459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9916" tIns="44169" rIns="89916" bIns="441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1538" y="865188"/>
            <a:ext cx="4978400" cy="3448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96790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662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The EFI reached high values (approaching 1) in the last few forecasts preceding the onset of the event. In earlier runs of ENS there was a certain proportion of ensemble members giving exceptional rain, exceeding the climate maximum, except in 2 runs at the beginning. Positive SOT shows that at least 10% of the ENS members are beyond the climate extreme (99</a:t>
            </a:r>
            <a:r>
              <a:rPr lang="en-GB" baseline="30000" dirty="0" smtClean="0"/>
              <a:t>th</a:t>
            </a:r>
            <a:r>
              <a:rPr lang="en-GB" dirty="0" smtClean="0"/>
              <a:t> percentile of the model climate); the bigger the SOT values the more extreme event these members forecast.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124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 smtClean="0"/>
              <a:t>The tropics is the area where seasonal predictability is higher, controlled mainly by ENSO, a coupled ocean-atmosphere phenomenon centred over the tropical Pacific. The ECMWF S3 13m integrations (generated every quarter, based on an 11-member ensemble) gave very good predictions of the most recent transitions: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200" b="0" dirty="0" smtClean="0"/>
              <a:t>2007&gt;2008:</a:t>
            </a:r>
            <a:r>
              <a:rPr lang="en-GB" sz="1200" b="0" baseline="0" dirty="0" smtClean="0"/>
              <a:t> </a:t>
            </a:r>
            <a:r>
              <a:rPr lang="en-GB" sz="1200" b="0" dirty="0" smtClean="0"/>
              <a:t>from cold</a:t>
            </a:r>
            <a:r>
              <a:rPr lang="en-GB" sz="1200" b="0" baseline="0" dirty="0" smtClean="0"/>
              <a:t> (</a:t>
            </a:r>
            <a:r>
              <a:rPr lang="en-GB" sz="1200" b="0" dirty="0" smtClean="0"/>
              <a:t>la nina) to neutral anomalies;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200" b="0" dirty="0" smtClean="0"/>
              <a:t>2008&gt;2009: from neutral to warm (el nino)</a:t>
            </a:r>
            <a:r>
              <a:rPr lang="en-GB" sz="1200" b="0" baseline="0" dirty="0" smtClean="0"/>
              <a:t> anomalies;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200" b="0" baseline="0" dirty="0" smtClean="0"/>
              <a:t>2009&gt;2010: from warm (el nino) to neutral anomalies</a:t>
            </a:r>
            <a:r>
              <a:rPr lang="en-GB" sz="1200" b="0" dirty="0" smtClean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040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 smtClean="0"/>
              <a:t>PFS - Extend Simmons and Hollingsworth (2002) to more years, include EPS, and relate skill of EPS and single forecasts.</a:t>
            </a:r>
          </a:p>
          <a:p>
            <a:r>
              <a:rPr lang="en-GB" sz="2000" dirty="0" smtClean="0"/>
              <a:t>Evaluate single forecast (e.g. the EPS control) and the EPS with the same score: EPS </a:t>
            </a:r>
            <a:r>
              <a:rPr lang="en-GB" sz="2000" dirty="0" smtClean="0">
                <a:sym typeface="Wingdings" pitchFamily="2" charset="2"/>
              </a:rPr>
              <a:t></a:t>
            </a:r>
            <a:r>
              <a:rPr lang="en-GB" sz="2000" dirty="0" smtClean="0"/>
              <a:t>CRPS; single fc</a:t>
            </a:r>
            <a:r>
              <a:rPr lang="en-GB" sz="2000" dirty="0" smtClean="0">
                <a:sym typeface="Wingdings" pitchFamily="2" charset="2"/>
              </a:rPr>
              <a:t></a:t>
            </a:r>
            <a:r>
              <a:rPr lang="en-GB" sz="2000" dirty="0" smtClean="0"/>
              <a:t>MAE</a:t>
            </a:r>
          </a:p>
          <a:p>
            <a:r>
              <a:rPr lang="en-GB" sz="2000" dirty="0" smtClean="0"/>
              <a:t>Convert single forecast into probabilistic forecast: 			fc → N(fc,&lt;mse&gt;)</a:t>
            </a:r>
          </a:p>
          <a:p>
            <a:pPr marL="0" indent="0">
              <a:buNone/>
            </a:pPr>
            <a:r>
              <a:rPr lang="en-GB" sz="2000" dirty="0" smtClean="0"/>
              <a:t> 	&lt;mse&gt; from past 30 days verifying prior to initial time of forecast </a:t>
            </a:r>
          </a:p>
          <a:p>
            <a:r>
              <a:rPr lang="en-GB" sz="2000" dirty="0" smtClean="0"/>
              <a:t>Apply to EPS control, High-res.  and ERA-Interim forecasts</a:t>
            </a:r>
          </a:p>
          <a:p>
            <a:r>
              <a:rPr lang="en-GB" sz="2000" dirty="0" smtClean="0"/>
              <a:t>Difference in skill between the EPS and the probabilistic version of the control forecast measures  impact of changes affecting the EPS perturbations.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021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PFS -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474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1538" y="865188"/>
            <a:ext cx="4978400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MAS/PFS – S4 blocking statistics are closer to the ERA-Interim than S3,</a:t>
            </a:r>
            <a:r>
              <a:rPr lang="en-GB" baseline="0" dirty="0" smtClean="0"/>
              <a:t> confirming the improvements between S3 and S4:</a:t>
            </a:r>
          </a:p>
          <a:p>
            <a:r>
              <a:rPr lang="en-GB" baseline="0" dirty="0" smtClean="0"/>
              <a:t>- S3: cycle 31r1 (operational in 2007), HOPE ocean model, HOPE-OI initialization, T159L40 resolution, TOA at 5hPa, 41-member forecasts, 11-member x 25y hindcasts (1981-2005)</a:t>
            </a:r>
          </a:p>
          <a:p>
            <a:r>
              <a:rPr lang="en-GB" baseline="0" dirty="0" smtClean="0"/>
              <a:t>- S4: cycle 36r4 (operational in 2011), NEMO ocean model, NEMOVAR initialization, T255L91 resolution, TOA 0.01hPa, 51-member forecasts, 15-member x 30y hindcasts (1981-2010)</a:t>
            </a:r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10**6 m**2*s-1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05238" y="9372600"/>
            <a:ext cx="2911475" cy="493713"/>
          </a:xfrm>
          <a:prstGeom prst="rect">
            <a:avLst/>
          </a:prstGeom>
        </p:spPr>
        <p:txBody>
          <a:bodyPr/>
          <a:lstStyle/>
          <a:p>
            <a:fld id="{9EA8DE92-94F2-464D-9533-751F2DDAF18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110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7952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Coupling to NEMO from initial time leads to improvements in MJO scores (not shown). It has also an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 impact on SST in the trail of a TS. </a:t>
            </a:r>
            <a:r>
              <a:rPr lang="en-GB" sz="1200" b="0" i="0" kern="1200" dirty="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Preliminary results shown here indicate a positive impact of coupling at d0 on SST (see fig. in the case of TC Nadine).</a:t>
            </a:r>
          </a:p>
          <a:p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637952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1538" y="865188"/>
            <a:ext cx="4978400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 - </a:t>
            </a:r>
            <a:r>
              <a:rPr lang="en-GB" sz="1200" kern="1200" dirty="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An important milestone has been the successful operational introduction of flow-dependent, filtered variances sampled from the ensemble of data assimilations (EDA) as background error estimates for the deterministic 4D-Var analysis. This has first been implemented in cycle 37r2 (Nov 2011). The use of EDA variances in the deterministic 4D-Var has shown a clear positive impact on the skill of the deterministic IFS forecasts and marks the first step towards the implementation of a fully flow-dependent model for the background error covariances. Research is ongoing to improve the EDA’s ability to represent analysis and background error uncertainty. </a:t>
            </a:r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The plan is to include EDA-based surface initial perturbations. Preliminary results (obtained with GP Balsamo) indicate that for SWVL1, after 48 hours, the spread induced by the land-surface and the upper-air perturbations has a similar amplitude. SPPT also induces some extra divergence.</a:t>
            </a:r>
          </a:p>
          <a:p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637952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Forecasting have been evolving</a:t>
            </a:r>
            <a:r>
              <a:rPr lang="en-GB" baseline="0" dirty="0" smtClean="0"/>
              <a:t> and improving:</a:t>
            </a:r>
            <a:endParaRPr lang="en-GB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1980: single forecast, up to 10d, at synoptic scale, of atmosphere and land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2005:</a:t>
            </a:r>
            <a:r>
              <a:rPr lang="en-GB" baseline="0" dirty="0" smtClean="0"/>
              <a:t> probabilistic forecasts, up to 6 months, at convective scale, of atmosphere, land and ocean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2030: probabilistic forecasts, up to ~ 2 years, at 10 km, of the atmosphere with chemistry, land, rivers, oceans</a:t>
            </a:r>
          </a:p>
          <a:p>
            <a:pPr marL="171450" indent="-171450">
              <a:buFont typeface="Arial" pitchFamily="34" charset="0"/>
              <a:buChar char="•"/>
            </a:pPr>
            <a:endParaRPr lang="en-GB" baseline="0" dirty="0" smtClean="0"/>
          </a:p>
          <a:p>
            <a:pPr marL="171450" indent="-171450">
              <a:buFont typeface="Arial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Opportunities to</a:t>
            </a:r>
            <a:r>
              <a:rPr lang="en-GB" baseline="0" dirty="0" smtClean="0"/>
              <a:t> improve and address the existing challenges exist, and rely on building more complete, coupled models that include more (and today missing) processes. For example, today the ECMWF </a:t>
            </a:r>
            <a:r>
              <a:rPr lang="en-GB" dirty="0" smtClean="0"/>
              <a:t>IFS includes only</a:t>
            </a:r>
            <a:r>
              <a:rPr lang="en-GB" baseline="0" dirty="0" smtClean="0"/>
              <a:t> few two-way interactions. Tomorrow, a future IESM should include the missing components and simulate all the two-way interactions.</a:t>
            </a:r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1538" y="865188"/>
            <a:ext cx="4978400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0" dirty="0" smtClean="0"/>
              <a:t>Today:</a:t>
            </a:r>
            <a:r>
              <a:rPr lang="en-GB" b="0" baseline="0" dirty="0" smtClean="0"/>
              <a:t> 6 IFS-</a:t>
            </a:r>
            <a:r>
              <a:rPr lang="en-GB" b="0" dirty="0" smtClean="0"/>
              <a:t>based components are used to estimate PDF(0) and PDF(T).</a:t>
            </a:r>
            <a:r>
              <a:rPr lang="en-GB" b="0" baseline="0" dirty="0" smtClean="0"/>
              <a:t> In the future only 2 ensemble and coupled components will be needed.</a:t>
            </a:r>
            <a:endParaRPr lang="en-GB" b="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79522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05238" y="0"/>
            <a:ext cx="2911475" cy="493713"/>
          </a:xfrm>
          <a:prstGeom prst="rect">
            <a:avLst/>
          </a:prstGeom>
          <a:noFill/>
        </p:spPr>
        <p:txBody>
          <a:bodyPr/>
          <a:lstStyle/>
          <a:p>
            <a:fld id="{933FB47F-1434-402E-AFC3-6D295766F859}" type="datetime1">
              <a:rPr lang="en-GB" smtClean="0"/>
              <a:pPr/>
              <a:t>25/03/2014</a:t>
            </a:fld>
            <a:endParaRPr lang="en-GB" dirty="0" smtClean="0"/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05238" y="9372600"/>
            <a:ext cx="2911475" cy="493713"/>
          </a:xfrm>
          <a:prstGeom prst="rect">
            <a:avLst/>
          </a:prstGeom>
          <a:noFill/>
        </p:spPr>
        <p:txBody>
          <a:bodyPr/>
          <a:lstStyle/>
          <a:p>
            <a:fld id="{ADB3DABD-974C-4720-B37D-F505F712C4F4}" type="slidenum">
              <a:rPr lang="en-GB" smtClean="0"/>
              <a:pPr/>
              <a:t>36</a:t>
            </a:fld>
            <a:endParaRPr lang="en-GB" dirty="0" smtClean="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739775"/>
            <a:ext cx="5343525" cy="3700463"/>
          </a:xfrm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830" y="4687253"/>
            <a:ext cx="5374640" cy="444055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05238" y="0"/>
            <a:ext cx="2911475" cy="493713"/>
          </a:xfrm>
          <a:prstGeom prst="rect">
            <a:avLst/>
          </a:prstGeom>
          <a:noFill/>
        </p:spPr>
        <p:txBody>
          <a:bodyPr/>
          <a:lstStyle/>
          <a:p>
            <a:fld id="{933FB47F-1434-402E-AFC3-6D295766F859}" type="datetime1">
              <a:rPr lang="en-GB" smtClean="0"/>
              <a:pPr/>
              <a:t>25/03/2014</a:t>
            </a:fld>
            <a:endParaRPr lang="en-GB" dirty="0" smtClean="0"/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05238" y="9372600"/>
            <a:ext cx="2911475" cy="493713"/>
          </a:xfrm>
          <a:prstGeom prst="rect">
            <a:avLst/>
          </a:prstGeom>
          <a:noFill/>
        </p:spPr>
        <p:txBody>
          <a:bodyPr/>
          <a:lstStyle/>
          <a:p>
            <a:fld id="{ADB3DABD-974C-4720-B37D-F505F712C4F4}" type="slidenum">
              <a:rPr lang="en-GB" smtClean="0"/>
              <a:pPr/>
              <a:t>37</a:t>
            </a:fld>
            <a:endParaRPr lang="en-GB" dirty="0" smtClean="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739775"/>
            <a:ext cx="5343525" cy="3700463"/>
          </a:xfrm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830" y="4687253"/>
            <a:ext cx="5374640" cy="444055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05238" y="0"/>
            <a:ext cx="2911475" cy="493713"/>
          </a:xfrm>
          <a:prstGeom prst="rect">
            <a:avLst/>
          </a:prstGeom>
          <a:noFill/>
        </p:spPr>
        <p:txBody>
          <a:bodyPr/>
          <a:lstStyle/>
          <a:p>
            <a:fld id="{933FB47F-1434-402E-AFC3-6D295766F859}" type="datetime1">
              <a:rPr lang="en-GB" smtClean="0"/>
              <a:pPr/>
              <a:t>25/03/2014</a:t>
            </a:fld>
            <a:endParaRPr lang="en-GB" dirty="0" smtClean="0"/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05238" y="9372600"/>
            <a:ext cx="2911475" cy="493713"/>
          </a:xfrm>
          <a:prstGeom prst="rect">
            <a:avLst/>
          </a:prstGeom>
          <a:noFill/>
        </p:spPr>
        <p:txBody>
          <a:bodyPr/>
          <a:lstStyle/>
          <a:p>
            <a:fld id="{ADB3DABD-974C-4720-B37D-F505F712C4F4}" type="slidenum">
              <a:rPr lang="en-GB" smtClean="0"/>
              <a:pPr/>
              <a:t>38</a:t>
            </a:fld>
            <a:endParaRPr lang="en-GB" dirty="0" smtClean="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739775"/>
            <a:ext cx="5343525" cy="3700463"/>
          </a:xfrm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830" y="4687253"/>
            <a:ext cx="5374640" cy="444055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05238" y="0"/>
            <a:ext cx="2911475" cy="493713"/>
          </a:xfrm>
          <a:prstGeom prst="rect">
            <a:avLst/>
          </a:prstGeom>
          <a:noFill/>
        </p:spPr>
        <p:txBody>
          <a:bodyPr/>
          <a:lstStyle/>
          <a:p>
            <a:fld id="{933FB47F-1434-402E-AFC3-6D295766F859}" type="datetime1">
              <a:rPr lang="en-GB" smtClean="0"/>
              <a:pPr/>
              <a:t>25/03/2014</a:t>
            </a:fld>
            <a:endParaRPr lang="en-GB" dirty="0" smtClean="0"/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05238" y="9372600"/>
            <a:ext cx="2911475" cy="493713"/>
          </a:xfrm>
          <a:prstGeom prst="rect">
            <a:avLst/>
          </a:prstGeom>
          <a:noFill/>
        </p:spPr>
        <p:txBody>
          <a:bodyPr/>
          <a:lstStyle/>
          <a:p>
            <a:fld id="{ADB3DABD-974C-4720-B37D-F505F712C4F4}" type="slidenum">
              <a:rPr lang="en-GB" smtClean="0"/>
              <a:pPr/>
              <a:t>39</a:t>
            </a:fld>
            <a:endParaRPr lang="en-GB" dirty="0" smtClean="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739775"/>
            <a:ext cx="5343525" cy="3700463"/>
          </a:xfrm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830" y="4687253"/>
            <a:ext cx="5374640" cy="444055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05238" y="0"/>
            <a:ext cx="2911475" cy="493713"/>
          </a:xfrm>
          <a:prstGeom prst="rect">
            <a:avLst/>
          </a:prstGeom>
          <a:noFill/>
        </p:spPr>
        <p:txBody>
          <a:bodyPr/>
          <a:lstStyle/>
          <a:p>
            <a:fld id="{933FB47F-1434-402E-AFC3-6D295766F859}" type="datetime1">
              <a:rPr lang="en-GB" smtClean="0"/>
              <a:pPr/>
              <a:t>25/03/2014</a:t>
            </a:fld>
            <a:endParaRPr lang="en-GB" dirty="0" smtClean="0"/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05238" y="9372600"/>
            <a:ext cx="2911475" cy="493713"/>
          </a:xfrm>
          <a:prstGeom prst="rect">
            <a:avLst/>
          </a:prstGeom>
          <a:noFill/>
        </p:spPr>
        <p:txBody>
          <a:bodyPr/>
          <a:lstStyle/>
          <a:p>
            <a:fld id="{ADB3DABD-974C-4720-B37D-F505F712C4F4}" type="slidenum">
              <a:rPr lang="en-GB" smtClean="0"/>
              <a:pPr/>
              <a:t>40</a:t>
            </a:fld>
            <a:endParaRPr lang="en-GB" dirty="0" smtClean="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739775"/>
            <a:ext cx="5343525" cy="3700463"/>
          </a:xfrm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830" y="4687253"/>
            <a:ext cx="5374640" cy="444055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05238" y="0"/>
            <a:ext cx="2911475" cy="493713"/>
          </a:xfrm>
          <a:prstGeom prst="rect">
            <a:avLst/>
          </a:prstGeom>
          <a:noFill/>
        </p:spPr>
        <p:txBody>
          <a:bodyPr/>
          <a:lstStyle/>
          <a:p>
            <a:fld id="{933FB47F-1434-402E-AFC3-6D295766F859}" type="datetime1">
              <a:rPr lang="en-GB" smtClean="0"/>
              <a:pPr/>
              <a:t>25/03/2014</a:t>
            </a:fld>
            <a:endParaRPr lang="en-GB" dirty="0" smtClean="0"/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05238" y="9372600"/>
            <a:ext cx="2911475" cy="493713"/>
          </a:xfrm>
          <a:prstGeom prst="rect">
            <a:avLst/>
          </a:prstGeom>
          <a:noFill/>
        </p:spPr>
        <p:txBody>
          <a:bodyPr/>
          <a:lstStyle/>
          <a:p>
            <a:fld id="{ADB3DABD-974C-4720-B37D-F505F712C4F4}" type="slidenum">
              <a:rPr lang="en-GB" smtClean="0"/>
              <a:pPr/>
              <a:t>41</a:t>
            </a:fld>
            <a:endParaRPr lang="en-GB" dirty="0" smtClean="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739775"/>
            <a:ext cx="5343525" cy="3700463"/>
          </a:xfrm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830" y="4687253"/>
            <a:ext cx="5374640" cy="444055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>
              <a:lnSpc>
                <a:spcPct val="100000"/>
              </a:lnSpc>
              <a:buNone/>
            </a:pPr>
            <a:r>
              <a:rPr lang="en-GB" dirty="0" smtClean="0"/>
              <a:t>The performance of the EPS has been improving continuously for upper level fields, as seen by looking at the CRPSS for the t+72h, t+120h and t+168h probabilistic prediction of Z500 over NH (verified against analyses). </a:t>
            </a:r>
            <a:r>
              <a:rPr lang="en-GB" dirty="0" smtClean="0">
                <a:solidFill>
                  <a:srgbClr val="1759FD"/>
                </a:solidFill>
              </a:rPr>
              <a:t>Results indicate a predictability gain of ~ 1.5-2.0 days/decade.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58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Before</a:t>
            </a:r>
            <a:r>
              <a:rPr lang="en-GB" baseline="0" dirty="0" smtClean="0"/>
              <a:t> 1992 we were issuing only single forecasts. Only statistics of past events could have been used to estimate the potential skill of a forecast (flow independent estimation based only of past cases: new cases, and flow dependent aspects were not considered). Today, forecasts include a whole range of possibilities, PDF of forecasts, and forecasts products based on the comparison of current and climate PDFs. </a:t>
            </a:r>
          </a:p>
          <a:p>
            <a:r>
              <a:rPr lang="en-GB" baseline="0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6339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>
              <a:lnSpc>
                <a:spcPct val="100000"/>
              </a:lnSpc>
              <a:buNone/>
            </a:pPr>
            <a:r>
              <a:rPr lang="en-GB" dirty="0" smtClean="0"/>
              <a:t>The performance of the EPS has been improving continuously for upper level fields, as seen by looking at the CRPSS for the t+72h, t+120h and t+168h probabilistic prediction of Z500 over NH (verified against analyses). </a:t>
            </a:r>
            <a:r>
              <a:rPr lang="en-GB" dirty="0" smtClean="0">
                <a:solidFill>
                  <a:srgbClr val="1759FD"/>
                </a:solidFill>
              </a:rPr>
              <a:t>Results indicate a predictability gain of ~ 1.5-2.0 days/decade.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589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3587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examples shown earlier should be corroborated by a more complete, statistical evaluation. The quality of</a:t>
            </a:r>
            <a:r>
              <a:rPr lang="en-GB" baseline="0" dirty="0" smtClean="0"/>
              <a:t> the </a:t>
            </a:r>
            <a:r>
              <a:rPr lang="en-GB" dirty="0" smtClean="0"/>
              <a:t>S4 probabilistic forecasts have been assessed considering 30-years (1981-2010) 15-member forecasts. One key measure of the</a:t>
            </a:r>
            <a:r>
              <a:rPr lang="en-GB" baseline="0" dirty="0" smtClean="0"/>
              <a:t> quality of probabilistic forecasts is their reliability, as indicated by reliability diagrams and corresponding Brier score and skill scores. Reliability diagrams and BSS indicate that for 2mT, even 4-6m forecasts are skilful.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3610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1538" y="865188"/>
            <a:ext cx="4978400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1759FD"/>
                </a:solidFill>
              </a:rPr>
              <a:t>Recent results have indicated that the 32d EPS has an improved description of the MJO and is capable to capture at least part of the tropical/extra-tropical interaction due to the MJO. </a:t>
            </a:r>
            <a:r>
              <a:rPr lang="en-GB" dirty="0" smtClean="0"/>
              <a:t>ECMWF forecasts for the MJO are top of the range.</a:t>
            </a:r>
            <a:r>
              <a:rPr lang="en-GB" baseline="0" dirty="0" smtClean="0"/>
              <a:t> In the EPS (which has higher resolution than the seasonal system), forecasts are skilful up to 3-4 weeks. </a:t>
            </a:r>
            <a:endParaRPr lang="en-GB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1538" y="865188"/>
            <a:ext cx="4978400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MAS/PFS – S3 NINO3.4 SST anomaly correlation scores (3-month running means) indicate that ECMWF seasonal system-3 outperforms the others (from: Barnston et al. 2011: Skill of Real-time Seasonal ENSO Model Predictions during 2002-2011—Is Our Capability Increasing? BAMS, in press). S3 was implemented in 2007 and will be replaced by S4 in Nov 2011. Solid</a:t>
            </a:r>
            <a:r>
              <a:rPr lang="en-GB" baseline="0" dirty="0" smtClean="0"/>
              <a:t> lines refer to dynamical systems, dashed lines to statistical models. Note that since S3 is released only on the 15</a:t>
            </a:r>
            <a:r>
              <a:rPr lang="en-GB" baseline="30000" dirty="0" smtClean="0"/>
              <a:t>th</a:t>
            </a:r>
            <a:r>
              <a:rPr lang="en-GB" baseline="0" dirty="0" smtClean="0"/>
              <a:t> of each month, the ECMWF forecasts are 1-month older than the others (i.e. the 0-lead point refers to the average skill of the m1-3 for everyone but ECMWF, for which it refers to the m2-4 forecast and so on). 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Isaac TC, 29 August 2012, New Orleans. 10 day strike probability, and</a:t>
            </a:r>
            <a:r>
              <a:rPr lang="en-GB" baseline="0" dirty="0" smtClean="0"/>
              <a:t> forecast distribution of intensity, 10m wind speed and MSLP. The observed MSLP is inside the range spanned by the EPS.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4730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1538" y="865188"/>
            <a:ext cx="4978400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FontTx/>
              <a:buNone/>
            </a:pPr>
            <a:r>
              <a:rPr lang="en-US" sz="1200" dirty="0" smtClean="0"/>
              <a:t>Single forecasts fail due to a combination of </a:t>
            </a:r>
            <a:r>
              <a:rPr lang="en-US" sz="1200" dirty="0" smtClean="0">
                <a:solidFill>
                  <a:srgbClr val="0070C0"/>
                </a:solidFill>
              </a:rPr>
              <a:t>initial</a:t>
            </a:r>
            <a:r>
              <a:rPr lang="en-US" sz="1200" dirty="0" smtClean="0">
                <a:solidFill>
                  <a:schemeClr val="hlink"/>
                </a:solidFill>
              </a:rPr>
              <a:t> </a:t>
            </a:r>
            <a:r>
              <a:rPr lang="en-US" sz="1200" dirty="0" smtClean="0"/>
              <a:t>and </a:t>
            </a:r>
            <a:r>
              <a:rPr lang="en-US" sz="1200" dirty="0" smtClean="0">
                <a:solidFill>
                  <a:srgbClr val="0070C0"/>
                </a:solidFill>
              </a:rPr>
              <a:t>model</a:t>
            </a:r>
            <a:r>
              <a:rPr lang="en-US" sz="1200" dirty="0" smtClean="0">
                <a:solidFill>
                  <a:srgbClr val="0344E5"/>
                </a:solidFill>
              </a:rPr>
              <a:t> uncertainties, </a:t>
            </a:r>
            <a:r>
              <a:rPr lang="en-US" sz="1200" dirty="0" smtClean="0"/>
              <a:t>and that the problem is made extremely complex by the </a:t>
            </a:r>
            <a:r>
              <a:rPr lang="en-US" sz="1200" dirty="0" smtClean="0">
                <a:solidFill>
                  <a:srgbClr val="0070C0"/>
                </a:solidFill>
              </a:rPr>
              <a:t>chaotic nature of the atmosphere</a:t>
            </a:r>
            <a:r>
              <a:rPr lang="en-US" sz="1200" dirty="0" smtClean="0"/>
              <a:t>. Does it make sense to issue single forecasts? Can something better be done? More generally, what is the aim of weather forecasting?</a:t>
            </a:r>
            <a:r>
              <a:rPr lang="en-US" sz="1200" baseline="0" dirty="0" smtClean="0"/>
              <a:t> </a:t>
            </a:r>
            <a:r>
              <a:rPr lang="en-US" sz="1200" dirty="0" smtClean="0"/>
              <a:t>Should it aim to predict only ‘the most likely scenario’, or shall it try also to predict its uncertainty, i.e. the probability that different weather conditions can occur?</a:t>
            </a:r>
            <a:r>
              <a:rPr lang="en-US" sz="1200" baseline="0" dirty="0" smtClean="0"/>
              <a:t> </a:t>
            </a:r>
            <a:r>
              <a:rPr lang="en-US" sz="1200" dirty="0" smtClean="0"/>
              <a:t>A complete description of weather prediction can be stated in terms of an appropriate </a:t>
            </a:r>
            <a:r>
              <a:rPr lang="en-US" sz="1200" dirty="0" smtClean="0">
                <a:solidFill>
                  <a:srgbClr val="0E14FE"/>
                </a:solidFill>
              </a:rPr>
              <a:t>probability density function</a:t>
            </a:r>
            <a:r>
              <a:rPr lang="en-US" sz="1200" dirty="0" smtClean="0"/>
              <a:t> (</a:t>
            </a:r>
            <a:r>
              <a:rPr lang="en-US" sz="1200" dirty="0" smtClean="0">
                <a:solidFill>
                  <a:srgbClr val="0E14FE"/>
                </a:solidFill>
              </a:rPr>
              <a:t>PDF</a:t>
            </a:r>
            <a:r>
              <a:rPr lang="en-US" sz="1200" dirty="0" smtClean="0"/>
              <a:t>). Ensemble prediction based on a finite number of deterministic integration appears to be the only feasible method to predict the PDF beyond the range of linear growth. </a:t>
            </a:r>
            <a:r>
              <a:rPr lang="en-GB" b="0" dirty="0" smtClean="0"/>
              <a:t>Products</a:t>
            </a:r>
            <a:r>
              <a:rPr lang="en-GB" b="0" baseline="0" dirty="0" smtClean="0"/>
              <a:t> should all be probabilistic: a</a:t>
            </a:r>
            <a:r>
              <a:rPr lang="en-GB" b="0" dirty="0" smtClean="0"/>
              <a:t>nalysis</a:t>
            </a:r>
            <a:r>
              <a:rPr lang="en-GB" b="0" baseline="0" dirty="0" smtClean="0"/>
              <a:t> and forecasts PDFs. </a:t>
            </a:r>
          </a:p>
          <a:p>
            <a:pPr marL="0" indent="0">
              <a:lnSpc>
                <a:spcPct val="100000"/>
              </a:lnSpc>
              <a:buFontTx/>
              <a:buNone/>
            </a:pPr>
            <a:endParaRPr lang="en-US" sz="1200" dirty="0" smtClean="0"/>
          </a:p>
          <a:p>
            <a:endParaRPr lang="en-GB" b="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1538" y="865188"/>
            <a:ext cx="4978400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At ECMWF, systems are designed to provide users with the</a:t>
            </a:r>
            <a:r>
              <a:rPr lang="en-GB" baseline="0" dirty="0" smtClean="0"/>
              <a:t> whole PDF of initial condition and forecast states. </a:t>
            </a:r>
            <a:r>
              <a:rPr lang="en-GB" b="1" baseline="0" dirty="0" smtClean="0"/>
              <a:t>4DV+EDA+ORAS4 </a:t>
            </a:r>
            <a:r>
              <a:rPr lang="en-GB" baseline="0" dirty="0" smtClean="0"/>
              <a:t>provide the best estimate of the ICs of the atmosphere and the ocean plus their uncertainty. </a:t>
            </a:r>
            <a:r>
              <a:rPr lang="en-GB" b="1" baseline="0" dirty="0" smtClean="0"/>
              <a:t>ERA+ORAS4</a:t>
            </a:r>
            <a:r>
              <a:rPr lang="en-GB" baseline="0" dirty="0" smtClean="0"/>
              <a:t> provide the IC estimate and uncertainty for the past (30y). </a:t>
            </a:r>
            <a:r>
              <a:rPr lang="en-GB" b="1" baseline="0" dirty="0" smtClean="0"/>
              <a:t>HRES+EPS</a:t>
            </a:r>
            <a:r>
              <a:rPr lang="en-GB" baseline="0" dirty="0" smtClean="0"/>
              <a:t> provide an estimate of the PDF of forecast states (i.e. not just the most likely scenario but also probabilities of any event).</a:t>
            </a:r>
            <a:endParaRPr lang="en-GB" b="1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05482" y="9372924"/>
            <a:ext cx="2911263" cy="493395"/>
          </a:xfrm>
          <a:prstGeom prst="rect">
            <a:avLst/>
          </a:prstGeom>
          <a:ln/>
        </p:spPr>
        <p:txBody>
          <a:bodyPr lIns="90462" tIns="45231" rIns="90462" bIns="45231"/>
          <a:lstStyle/>
          <a:p>
            <a:fld id="{C0B05F88-622E-4EFF-912D-FD5F2FBAAB24}" type="slidenum">
              <a:rPr lang="en-GB"/>
              <a:pPr/>
              <a:t>7</a:t>
            </a:fld>
            <a:endParaRPr lang="en-GB" dirty="0"/>
          </a:p>
        </p:txBody>
      </p:sp>
      <p:sp>
        <p:nvSpPr>
          <p:cNvPr id="78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766763"/>
            <a:ext cx="5303838" cy="3671887"/>
          </a:xfrm>
          <a:ln/>
        </p:spPr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01" y="4669858"/>
            <a:ext cx="4906536" cy="4445299"/>
          </a:xfrm>
        </p:spPr>
        <p:txBody>
          <a:bodyPr/>
          <a:lstStyle/>
          <a:p>
            <a:r>
              <a:rPr lang="en-US" dirty="0"/>
              <a:t>Ocean data assimilation with 10-day window every 10 days. Forcing from ocean to atmosphere through SST+ocean currents (wave model), vice versa through P-E, wind stress, heat flux.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FontTx/>
              <a:buNone/>
            </a:pPr>
            <a:r>
              <a:rPr lang="en-US" sz="1800" dirty="0" smtClean="0"/>
              <a:t>Each observation has an error (instrument, representativeness) and also each model trajectory should take model error into account.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sz="1800" dirty="0" smtClean="0"/>
              <a:t>A way to simulate both these effects is to follow an ensemble approach, whereby an</a:t>
            </a:r>
            <a:r>
              <a:rPr lang="en-US" sz="1800" baseline="0" dirty="0" smtClean="0"/>
              <a:t> ensemblf of 4D-Var assimilations are run, with each obs perturbed and each model trajectory computed with a stochastic model error scheme</a:t>
            </a:r>
            <a:r>
              <a:rPr lang="en-US" sz="1800" dirty="0" smtClean="0"/>
              <a:t>.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sz="1800" dirty="0" smtClean="0"/>
              <a:t>Results presented later are based on data-assimilation experiments run with the following version of the ECMWF data-assimilation/forecasting system:</a:t>
            </a:r>
          </a:p>
          <a:p>
            <a:pPr marL="0" indent="0"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v"/>
            </a:pPr>
            <a:r>
              <a:rPr lang="en-US" sz="1800" dirty="0" smtClean="0"/>
              <a:t> 12-hour 4-dimentional Variational Data Assimilation System (4D-VAR)</a:t>
            </a:r>
          </a:p>
          <a:p>
            <a:pPr marL="0" indent="0"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v"/>
            </a:pPr>
            <a:r>
              <a:rPr lang="en-US" sz="1800" dirty="0" smtClean="0"/>
              <a:t> Resolution: </a:t>
            </a:r>
          </a:p>
          <a:p>
            <a:pPr lvl="1">
              <a:buClr>
                <a:srgbClr val="00B0F0"/>
              </a:buClr>
              <a:buFont typeface="Wingdings" pitchFamily="2" charset="2"/>
              <a:buChar char="v"/>
            </a:pPr>
            <a:r>
              <a:rPr lang="en-US" sz="1600" dirty="0" smtClean="0"/>
              <a:t>Outer loops at T</a:t>
            </a:r>
            <a:r>
              <a:rPr lang="en-US" sz="1600" baseline="-25000" dirty="0" smtClean="0"/>
              <a:t>L</a:t>
            </a:r>
            <a:r>
              <a:rPr lang="en-US" sz="1600" dirty="0" smtClean="0"/>
              <a:t>511L60</a:t>
            </a:r>
          </a:p>
          <a:p>
            <a:pPr lvl="1">
              <a:buClr>
                <a:srgbClr val="00B0F0"/>
              </a:buClr>
              <a:buFont typeface="Wingdings" pitchFamily="2" charset="2"/>
              <a:buChar char="v"/>
            </a:pPr>
            <a:r>
              <a:rPr lang="en-US" sz="1600" dirty="0" smtClean="0"/>
              <a:t>Inner loops at T</a:t>
            </a:r>
            <a:r>
              <a:rPr lang="en-US" sz="1600" baseline="-25000" dirty="0" smtClean="0"/>
              <a:t>L</a:t>
            </a:r>
            <a:r>
              <a:rPr lang="en-US" sz="1600" dirty="0" smtClean="0"/>
              <a:t>159L60 resolution (50 iter) and T</a:t>
            </a:r>
            <a:r>
              <a:rPr lang="en-US" sz="1600" baseline="-25000" dirty="0" smtClean="0"/>
              <a:t>L</a:t>
            </a:r>
            <a:r>
              <a:rPr lang="en-US" sz="1600" dirty="0" smtClean="0"/>
              <a:t>95L60 (70 iter, reduced phys)</a:t>
            </a:r>
          </a:p>
          <a:p>
            <a:pPr marL="0" indent="0"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v"/>
            </a:pPr>
            <a:r>
              <a:rPr lang="en-US" sz="1800" dirty="0" smtClean="0"/>
              <a:t> Same set-up as ECMWF early-delivery suite used in operation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sz="1800" dirty="0" smtClean="0"/>
              <a:t>From each analysis, 10-day T</a:t>
            </a:r>
            <a:r>
              <a:rPr lang="en-US" sz="1800" baseline="-25000" dirty="0" smtClean="0"/>
              <a:t>L</a:t>
            </a:r>
            <a:r>
              <a:rPr lang="en-US" sz="1800" dirty="0" smtClean="0"/>
              <a:t>511L60 forecasts have been run.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564CF2E0-CCC4-4E1E-9902-C3C36AB3FDA4}" type="datetimeFigureOut">
              <a:rPr lang="en-US" smtClean="0"/>
              <a:pPr/>
              <a:t>3/25/2014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564CF2E0-CCC4-4E1E-9902-C3C36AB3FDA4}" type="datetimeFigureOut">
              <a:rPr lang="en-US" smtClean="0"/>
              <a:pPr/>
              <a:t>3/25/2014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564CF2E0-CCC4-4E1E-9902-C3C36AB3FDA4}" type="datetimeFigureOut">
              <a:rPr lang="en-US" smtClean="0"/>
              <a:pPr/>
              <a:t>3/25/2014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263" y="155575"/>
            <a:ext cx="907415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3" y="981075"/>
            <a:ext cx="4716462" cy="5373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51425" y="981075"/>
            <a:ext cx="4716463" cy="2609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51425" y="3743325"/>
            <a:ext cx="4716463" cy="2611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63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564CF2E0-CCC4-4E1E-9902-C3C36AB3FDA4}" type="datetimeFigureOut">
              <a:rPr lang="en-US" smtClean="0"/>
              <a:pPr/>
              <a:t>3/25/2014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564CF2E0-CCC4-4E1E-9902-C3C36AB3FDA4}" type="datetimeFigureOut">
              <a:rPr lang="en-US" smtClean="0"/>
              <a:pPr/>
              <a:t>3/25/2014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564CF2E0-CCC4-4E1E-9902-C3C36AB3FDA4}" type="datetimeFigureOut">
              <a:rPr lang="en-US" smtClean="0"/>
              <a:pPr/>
              <a:t>3/25/2014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564CF2E0-CCC4-4E1E-9902-C3C36AB3FDA4}" type="datetimeFigureOut">
              <a:rPr lang="en-US" smtClean="0"/>
              <a:pPr/>
              <a:t>3/25/2014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2546" y="274640"/>
            <a:ext cx="8628154" cy="679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178752"/>
            <a:ext cx="8915400" cy="5220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439399" y="6519863"/>
            <a:ext cx="769906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just">
              <a:defRPr/>
            </a:pPr>
            <a:r>
              <a:rPr lang="en-US" sz="1000" b="0" i="1" dirty="0" smtClean="0"/>
              <a:t>NCEP (25</a:t>
            </a:r>
            <a:r>
              <a:rPr lang="en-US" sz="1000" b="0" i="1" baseline="0" dirty="0" smtClean="0"/>
              <a:t> Mar</a:t>
            </a:r>
            <a:r>
              <a:rPr lang="en-US" sz="1000" b="0" i="1" dirty="0" smtClean="0"/>
              <a:t> 2014) – Roberto </a:t>
            </a:r>
            <a:r>
              <a:rPr lang="en-US" sz="1000" b="0" i="1" baseline="0" dirty="0" err="1" smtClean="0"/>
              <a:t>B</a:t>
            </a:r>
            <a:r>
              <a:rPr lang="en-US" sz="1000" b="0" i="1" dirty="0" err="1" smtClean="0"/>
              <a:t>uizza</a:t>
            </a:r>
            <a:r>
              <a:rPr lang="en-US" sz="1000" b="0" i="1" dirty="0" smtClean="0"/>
              <a:t>: “20 years of ensemble prediction at ECMWF”                                        </a:t>
            </a:r>
            <a:fld id="{57055678-0A17-45FB-BDC7-690DBDB05DB5}" type="slidenum">
              <a:rPr lang="en-GB" sz="1000" b="0" i="1" smtClean="0"/>
              <a:pPr algn="just">
                <a:defRPr/>
              </a:pPr>
              <a:t>‹#›</a:t>
            </a:fld>
            <a:endParaRPr lang="en-GB" sz="1000" b="0" i="1" dirty="0"/>
          </a:p>
        </p:txBody>
      </p:sp>
      <p:pic>
        <p:nvPicPr>
          <p:cNvPr id="8" name="Picture 78" descr="ECMWF_new_logo"/>
          <p:cNvPicPr>
            <a:picLocks noChangeAspect="1" noChangeArrowheads="1"/>
          </p:cNvPicPr>
          <p:nvPr userDrawn="1"/>
        </p:nvPicPr>
        <p:blipFill>
          <a:blip r:embed="rId14" cstate="print"/>
          <a:srcRect r="12618" b="17911"/>
          <a:stretch>
            <a:fillRect/>
          </a:stretch>
        </p:blipFill>
        <p:spPr bwMode="auto">
          <a:xfrm>
            <a:off x="241299" y="6507163"/>
            <a:ext cx="1201311" cy="20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ECMWF_new_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82471" y="6546850"/>
            <a:ext cx="1200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9061846" y="6603161"/>
            <a:ext cx="841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latin typeface="Calibri" pitchFamily="34" charset="0"/>
              </a:rPr>
              <a:t>© ECMWF</a:t>
            </a:r>
            <a:endParaRPr lang="en-GB" sz="1000" b="1" dirty="0">
              <a:latin typeface="Calibri" pitchFamily="34" charset="0"/>
            </a:endParaRPr>
          </a:p>
        </p:txBody>
      </p:sp>
      <p:grpSp>
        <p:nvGrpSpPr>
          <p:cNvPr id="11" name="Group 14"/>
          <p:cNvGrpSpPr>
            <a:grpSpLocks/>
          </p:cNvGrpSpPr>
          <p:nvPr userDrawn="1"/>
        </p:nvGrpSpPr>
        <p:grpSpPr bwMode="auto">
          <a:xfrm>
            <a:off x="152400" y="115888"/>
            <a:ext cx="479425" cy="600075"/>
            <a:chOff x="152857" y="115095"/>
            <a:chExt cx="478968" cy="600770"/>
          </a:xfrm>
        </p:grpSpPr>
        <p:sp>
          <p:nvSpPr>
            <p:cNvPr id="12" name="Freeform 54"/>
            <p:cNvSpPr>
              <a:spLocks/>
            </p:cNvSpPr>
            <p:nvPr userDrawn="1"/>
          </p:nvSpPr>
          <p:spPr bwMode="auto">
            <a:xfrm rot="16176207">
              <a:off x="288776" y="368047"/>
              <a:ext cx="451372" cy="234726"/>
            </a:xfrm>
            <a:custGeom>
              <a:avLst/>
              <a:gdLst/>
              <a:ahLst/>
              <a:cxnLst>
                <a:cxn ang="0">
                  <a:pos x="0" y="202"/>
                </a:cxn>
                <a:cxn ang="0">
                  <a:pos x="633" y="4"/>
                </a:cxn>
                <a:cxn ang="0">
                  <a:pos x="1007" y="175"/>
                </a:cxn>
                <a:cxn ang="0">
                  <a:pos x="813" y="535"/>
                </a:cxn>
              </a:cxnLst>
              <a:rect l="0" t="0" r="r" b="b"/>
              <a:pathLst>
                <a:path w="1037" h="535">
                  <a:moveTo>
                    <a:pt x="0" y="202"/>
                  </a:moveTo>
                  <a:cubicBezTo>
                    <a:pt x="105" y="169"/>
                    <a:pt x="465" y="8"/>
                    <a:pt x="633" y="4"/>
                  </a:cubicBezTo>
                  <a:cubicBezTo>
                    <a:pt x="801" y="0"/>
                    <a:pt x="977" y="87"/>
                    <a:pt x="1007" y="175"/>
                  </a:cubicBezTo>
                  <a:cubicBezTo>
                    <a:pt x="1037" y="263"/>
                    <a:pt x="853" y="460"/>
                    <a:pt x="813" y="535"/>
                  </a:cubicBezTo>
                </a:path>
              </a:pathLst>
            </a:custGeom>
            <a:noFill/>
            <a:ln w="31750" cap="flat" cmpd="sng">
              <a:solidFill>
                <a:srgbClr val="FF0000">
                  <a:alpha val="50000"/>
                </a:srgbClr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dist="107763" dir="81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3" name="Freeform 56"/>
            <p:cNvSpPr>
              <a:spLocks/>
            </p:cNvSpPr>
            <p:nvPr userDrawn="1"/>
          </p:nvSpPr>
          <p:spPr bwMode="auto">
            <a:xfrm rot="16176207">
              <a:off x="99097" y="343314"/>
              <a:ext cx="597591" cy="141153"/>
            </a:xfrm>
            <a:custGeom>
              <a:avLst/>
              <a:gdLst/>
              <a:ahLst/>
              <a:cxnLst>
                <a:cxn ang="0">
                  <a:pos x="0" y="323"/>
                </a:cxn>
                <a:cxn ang="0">
                  <a:pos x="649" y="117"/>
                </a:cxn>
                <a:cxn ang="0">
                  <a:pos x="1132" y="242"/>
                </a:cxn>
                <a:cxn ang="0">
                  <a:pos x="1373" y="0"/>
                </a:cxn>
              </a:cxnLst>
              <a:rect l="0" t="0" r="r" b="b"/>
              <a:pathLst>
                <a:path w="1373" h="323">
                  <a:moveTo>
                    <a:pt x="0" y="323"/>
                  </a:moveTo>
                  <a:cubicBezTo>
                    <a:pt x="108" y="289"/>
                    <a:pt x="460" y="130"/>
                    <a:pt x="649" y="117"/>
                  </a:cubicBezTo>
                  <a:cubicBezTo>
                    <a:pt x="838" y="104"/>
                    <a:pt x="1011" y="261"/>
                    <a:pt x="1132" y="242"/>
                  </a:cubicBezTo>
                  <a:cubicBezTo>
                    <a:pt x="1253" y="223"/>
                    <a:pt x="1323" y="50"/>
                    <a:pt x="1373" y="0"/>
                  </a:cubicBezTo>
                </a:path>
              </a:pathLst>
            </a:custGeom>
            <a:noFill/>
            <a:ln w="31750" cap="flat" cmpd="sng">
              <a:solidFill>
                <a:schemeClr val="accent5">
                  <a:lumMod val="50000"/>
                  <a:alpha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dist="107763" dir="81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4" name="Freeform 56"/>
            <p:cNvSpPr>
              <a:spLocks/>
            </p:cNvSpPr>
            <p:nvPr userDrawn="1"/>
          </p:nvSpPr>
          <p:spPr bwMode="auto">
            <a:xfrm rot="16176207">
              <a:off x="152530" y="406270"/>
              <a:ext cx="309922" cy="309268"/>
            </a:xfrm>
            <a:custGeom>
              <a:avLst/>
              <a:gdLst>
                <a:gd name="connsiteX0" fmla="*/ 0 w 10000"/>
                <a:gd name="connsiteY0" fmla="*/ 10000 h 10000"/>
                <a:gd name="connsiteX1" fmla="*/ 4727 w 10000"/>
                <a:gd name="connsiteY1" fmla="*/ 3622 h 10000"/>
                <a:gd name="connsiteX2" fmla="*/ 10000 w 10000"/>
                <a:gd name="connsiteY2" fmla="*/ 0 h 10000"/>
                <a:gd name="connsiteX0" fmla="*/ 0 w 5531"/>
                <a:gd name="connsiteY0" fmla="*/ 12949 h 12949"/>
                <a:gd name="connsiteX1" fmla="*/ 4727 w 5531"/>
                <a:gd name="connsiteY1" fmla="*/ 6571 h 12949"/>
                <a:gd name="connsiteX2" fmla="*/ 4826 w 5531"/>
                <a:gd name="connsiteY2" fmla="*/ 0 h 12949"/>
                <a:gd name="connsiteX0" fmla="*/ 0 w 8725"/>
                <a:gd name="connsiteY0" fmla="*/ 10000 h 10000"/>
                <a:gd name="connsiteX1" fmla="*/ 4390 w 8725"/>
                <a:gd name="connsiteY1" fmla="*/ 5555 h 10000"/>
                <a:gd name="connsiteX2" fmla="*/ 8725 w 8725"/>
                <a:gd name="connsiteY2" fmla="*/ 0 h 10000"/>
                <a:gd name="connsiteX0" fmla="*/ 0 w 6032"/>
                <a:gd name="connsiteY0" fmla="*/ 14534 h 14534"/>
                <a:gd name="connsiteX1" fmla="*/ 5032 w 6032"/>
                <a:gd name="connsiteY1" fmla="*/ 10089 h 14534"/>
                <a:gd name="connsiteX2" fmla="*/ 6002 w 6032"/>
                <a:gd name="connsiteY2" fmla="*/ 0 h 14534"/>
                <a:gd name="connsiteX0" fmla="*/ 0 w 13197"/>
                <a:gd name="connsiteY0" fmla="*/ 10000 h 10000"/>
                <a:gd name="connsiteX1" fmla="*/ 8342 w 13197"/>
                <a:gd name="connsiteY1" fmla="*/ 6942 h 10000"/>
                <a:gd name="connsiteX2" fmla="*/ 12929 w 13197"/>
                <a:gd name="connsiteY2" fmla="*/ 3870 h 10000"/>
                <a:gd name="connsiteX3" fmla="*/ 9950 w 13197"/>
                <a:gd name="connsiteY3" fmla="*/ 0 h 10000"/>
                <a:gd name="connsiteX0" fmla="*/ 0 w 13164"/>
                <a:gd name="connsiteY0" fmla="*/ 10000 h 10000"/>
                <a:gd name="connsiteX1" fmla="*/ 11361 w 13164"/>
                <a:gd name="connsiteY1" fmla="*/ 7724 h 10000"/>
                <a:gd name="connsiteX2" fmla="*/ 12929 w 13164"/>
                <a:gd name="connsiteY2" fmla="*/ 3870 h 10000"/>
                <a:gd name="connsiteX3" fmla="*/ 9950 w 13164"/>
                <a:gd name="connsiteY3" fmla="*/ 0 h 10000"/>
                <a:gd name="connsiteX0" fmla="*/ 0 w 9113"/>
                <a:gd name="connsiteY0" fmla="*/ 13280 h 13280"/>
                <a:gd name="connsiteX1" fmla="*/ 7310 w 9113"/>
                <a:gd name="connsiteY1" fmla="*/ 7724 h 13280"/>
                <a:gd name="connsiteX2" fmla="*/ 8878 w 9113"/>
                <a:gd name="connsiteY2" fmla="*/ 3870 h 13280"/>
                <a:gd name="connsiteX3" fmla="*/ 5899 w 9113"/>
                <a:gd name="connsiteY3" fmla="*/ 0 h 13280"/>
                <a:gd name="connsiteX0" fmla="*/ 0 w 10051"/>
                <a:gd name="connsiteY0" fmla="*/ 10000 h 10042"/>
                <a:gd name="connsiteX1" fmla="*/ 8326 w 10051"/>
                <a:gd name="connsiteY1" fmla="*/ 8787 h 10042"/>
                <a:gd name="connsiteX2" fmla="*/ 9742 w 10051"/>
                <a:gd name="connsiteY2" fmla="*/ 2914 h 10042"/>
                <a:gd name="connsiteX3" fmla="*/ 6473 w 10051"/>
                <a:gd name="connsiteY3" fmla="*/ 0 h 10042"/>
                <a:gd name="connsiteX0" fmla="*/ 0 w 10051"/>
                <a:gd name="connsiteY0" fmla="*/ 10000 h 11476"/>
                <a:gd name="connsiteX1" fmla="*/ 3314 w 10051"/>
                <a:gd name="connsiteY1" fmla="*/ 11274 h 11476"/>
                <a:gd name="connsiteX2" fmla="*/ 8326 w 10051"/>
                <a:gd name="connsiteY2" fmla="*/ 8787 h 11476"/>
                <a:gd name="connsiteX3" fmla="*/ 9742 w 10051"/>
                <a:gd name="connsiteY3" fmla="*/ 2914 h 11476"/>
                <a:gd name="connsiteX4" fmla="*/ 6473 w 10051"/>
                <a:gd name="connsiteY4" fmla="*/ 0 h 11476"/>
                <a:gd name="connsiteX0" fmla="*/ 0 w 6737"/>
                <a:gd name="connsiteY0" fmla="*/ 11274 h 11274"/>
                <a:gd name="connsiteX1" fmla="*/ 5012 w 6737"/>
                <a:gd name="connsiteY1" fmla="*/ 8787 h 11274"/>
                <a:gd name="connsiteX2" fmla="*/ 6428 w 6737"/>
                <a:gd name="connsiteY2" fmla="*/ 2914 h 11274"/>
                <a:gd name="connsiteX3" fmla="*/ 3159 w 6737"/>
                <a:gd name="connsiteY3" fmla="*/ 0 h 1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7" h="11274">
                  <a:moveTo>
                    <a:pt x="0" y="11274"/>
                  </a:moveTo>
                  <a:cubicBezTo>
                    <a:pt x="1388" y="11072"/>
                    <a:pt x="3485" y="9887"/>
                    <a:pt x="5012" y="8787"/>
                  </a:cubicBezTo>
                  <a:cubicBezTo>
                    <a:pt x="6715" y="7994"/>
                    <a:pt x="6737" y="4378"/>
                    <a:pt x="6428" y="2914"/>
                  </a:cubicBezTo>
                  <a:cubicBezTo>
                    <a:pt x="6119" y="1450"/>
                    <a:pt x="3043" y="462"/>
                    <a:pt x="3159" y="0"/>
                  </a:cubicBezTo>
                </a:path>
              </a:pathLst>
            </a:custGeom>
            <a:noFill/>
            <a:ln w="31750" cap="flat" cmpd="sng">
              <a:solidFill>
                <a:schemeClr val="accent6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dist="107763" dir="81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138114" y="1159005"/>
            <a:ext cx="958532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Aft>
                <a:spcPts val="600"/>
              </a:spcAft>
            </a:pPr>
            <a:r>
              <a:rPr lang="en-GB" sz="2000" b="0" dirty="0">
                <a:solidFill>
                  <a:srgbClr val="376092"/>
                </a:solidFill>
                <a:latin typeface="AvantGarde Md BT" pitchFamily="34" charset="0"/>
              </a:rPr>
              <a:t>                                </a:t>
            </a:r>
            <a:r>
              <a:rPr lang="en-GB" sz="2000" b="0" dirty="0" smtClean="0">
                <a:solidFill>
                  <a:srgbClr val="376092"/>
                </a:solidFill>
                <a:latin typeface="AvantGarde Md BT" pitchFamily="34" charset="0"/>
              </a:rPr>
              <a:t> </a:t>
            </a:r>
            <a:r>
              <a:rPr lang="en-GB" sz="2000" dirty="0" smtClean="0">
                <a:solidFill>
                  <a:srgbClr val="376092"/>
                </a:solidFill>
                <a:latin typeface="AvantGarde Md BT" pitchFamily="34" charset="0"/>
              </a:rPr>
              <a:t>Roberto Buizza</a:t>
            </a:r>
          </a:p>
          <a:p>
            <a:pPr algn="r" eaLnBrk="1" hangingPunct="1">
              <a:spcAft>
                <a:spcPts val="600"/>
              </a:spcAft>
            </a:pPr>
            <a:r>
              <a:rPr lang="en-GB" sz="2000" i="1" dirty="0" smtClean="0">
                <a:solidFill>
                  <a:srgbClr val="376092"/>
                </a:solidFill>
                <a:latin typeface="AvantGarde Md BT" pitchFamily="34" charset="0"/>
              </a:rPr>
              <a:t>European Centre for Medium-range Weather Forecasts</a:t>
            </a:r>
          </a:p>
          <a:p>
            <a:pPr algn="r" eaLnBrk="1" hangingPunct="1">
              <a:spcAft>
                <a:spcPts val="600"/>
              </a:spcAft>
            </a:pPr>
            <a:endParaRPr lang="en-GB" sz="2000" b="0" i="1" dirty="0" smtClean="0">
              <a:solidFill>
                <a:srgbClr val="376092"/>
              </a:solidFill>
              <a:latin typeface="AvantGarde Md BT" pitchFamily="34" charset="0"/>
            </a:endParaRPr>
          </a:p>
          <a:p>
            <a:pPr algn="r" eaLnBrk="1" hangingPunct="1">
              <a:spcAft>
                <a:spcPts val="600"/>
              </a:spcAft>
            </a:pPr>
            <a:endParaRPr lang="en-GB" sz="2000" b="0" i="1" dirty="0" smtClean="0">
              <a:solidFill>
                <a:srgbClr val="376092"/>
              </a:solidFill>
              <a:latin typeface="AvantGarde Md BT" pitchFamily="34" charset="0"/>
            </a:endParaRPr>
          </a:p>
          <a:p>
            <a:pPr algn="r" eaLnBrk="1" hangingPunct="1">
              <a:spcAft>
                <a:spcPts val="600"/>
              </a:spcAft>
            </a:pPr>
            <a:endParaRPr lang="en-GB" sz="2000" b="0" i="1" dirty="0">
              <a:solidFill>
                <a:srgbClr val="376092"/>
              </a:solidFill>
              <a:latin typeface="AvantGarde Md BT" pitchFamily="34" charset="0"/>
            </a:endParaRPr>
          </a:p>
          <a:p>
            <a:pPr algn="r" eaLnBrk="1" hangingPunct="1">
              <a:spcAft>
                <a:spcPts val="600"/>
              </a:spcAft>
            </a:pPr>
            <a:endParaRPr lang="en-GB" sz="2000" b="0" i="1" dirty="0">
              <a:solidFill>
                <a:srgbClr val="376092"/>
              </a:solidFill>
              <a:latin typeface="AvantGarde Md BT" pitchFamily="34" charset="0"/>
            </a:endParaRPr>
          </a:p>
          <a:p>
            <a:pPr algn="r" eaLnBrk="1" hangingPunct="1">
              <a:spcAft>
                <a:spcPts val="600"/>
              </a:spcAft>
            </a:pPr>
            <a:r>
              <a:rPr lang="en-GB" sz="2000" b="0" i="1" dirty="0" smtClean="0">
                <a:solidFill>
                  <a:srgbClr val="376092"/>
                </a:solidFill>
                <a:latin typeface="AvantGarde Md BT" pitchFamily="34" charset="0"/>
              </a:rPr>
              <a:t>Acknowledgement: everyone at ECMWF,</a:t>
            </a:r>
          </a:p>
          <a:p>
            <a:pPr algn="r" eaLnBrk="1" hangingPunct="1">
              <a:spcAft>
                <a:spcPts val="600"/>
              </a:spcAft>
            </a:pPr>
            <a:r>
              <a:rPr lang="en-GB" sz="2000" b="0" i="1" dirty="0" smtClean="0">
                <a:solidFill>
                  <a:srgbClr val="376092"/>
                </a:solidFill>
                <a:latin typeface="AvantGarde Md BT" pitchFamily="34" charset="0"/>
              </a:rPr>
              <a:t>in particular people in the Research Department</a:t>
            </a:r>
          </a:p>
          <a:p>
            <a:pPr algn="r" eaLnBrk="1" hangingPunct="1">
              <a:spcAft>
                <a:spcPts val="600"/>
              </a:spcAft>
            </a:pPr>
            <a:r>
              <a:rPr lang="en-GB" sz="2000" b="0" i="1" dirty="0" smtClean="0">
                <a:solidFill>
                  <a:srgbClr val="376092"/>
                </a:solidFill>
                <a:latin typeface="AvantGarde Md BT" pitchFamily="34" charset="0"/>
              </a:rPr>
              <a:t>and the Predictability Division.</a:t>
            </a:r>
            <a:endParaRPr lang="en-GB" sz="2000" b="0" i="1" dirty="0" smtClean="0">
              <a:solidFill>
                <a:srgbClr val="376092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66330" y="315913"/>
            <a:ext cx="9201558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3200" dirty="0" smtClean="0">
                <a:solidFill>
                  <a:srgbClr val="376092"/>
                </a:solidFill>
                <a:latin typeface="Tahoma" pitchFamily="34" charset="0"/>
              </a:rPr>
              <a:t>20 years of ensemble prediction at ECMWF</a:t>
            </a:r>
            <a:endParaRPr lang="en-GB" dirty="0">
              <a:solidFill>
                <a:srgbClr val="3760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563" y="850900"/>
            <a:ext cx="9540875" cy="1317960"/>
          </a:xfrm>
          <a:noFill/>
        </p:spPr>
        <p:txBody>
          <a:bodyPr>
            <a:normAutofit/>
          </a:bodyPr>
          <a:lstStyle/>
          <a:p>
            <a:pPr marL="0">
              <a:lnSpc>
                <a:spcPct val="100000"/>
              </a:lnSpc>
              <a:spcAft>
                <a:spcPts val="500"/>
              </a:spcAft>
              <a:buNone/>
            </a:pPr>
            <a:r>
              <a:rPr lang="en-GB" dirty="0" smtClean="0"/>
              <a:t>At initial time, the EDA captures the </a:t>
            </a:r>
            <a:r>
              <a:rPr lang="en-GB" b="1" dirty="0" smtClean="0"/>
              <a:t>flow-dependent</a:t>
            </a:r>
            <a:r>
              <a:rPr lang="en-GB" dirty="0" smtClean="0"/>
              <a:t> analysis uncertainty due to observation and model uncertainty. </a:t>
            </a:r>
          </a:p>
        </p:txBody>
      </p:sp>
      <p:pic>
        <p:nvPicPr>
          <p:cNvPr id="1026" name="Picture 27" descr="Fig2_a"/>
          <p:cNvPicPr>
            <a:picLocks noChangeAspect="1" noChangeArrowheads="1"/>
          </p:cNvPicPr>
          <p:nvPr/>
        </p:nvPicPr>
        <p:blipFill>
          <a:blip r:embed="rId2" cstate="print"/>
          <a:srcRect l="4584" r="8424"/>
          <a:stretch>
            <a:fillRect/>
          </a:stretch>
        </p:blipFill>
        <p:spPr bwMode="auto">
          <a:xfrm>
            <a:off x="227475" y="2483605"/>
            <a:ext cx="4587605" cy="373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4" descr="Fig2_b"/>
          <p:cNvPicPr>
            <a:picLocks noChangeAspect="1" noChangeArrowheads="1"/>
          </p:cNvPicPr>
          <p:nvPr/>
        </p:nvPicPr>
        <p:blipFill>
          <a:blip r:embed="rId3" cstate="print"/>
          <a:srcRect l="4697" r="8295"/>
          <a:stretch>
            <a:fillRect/>
          </a:stretch>
        </p:blipFill>
        <p:spPr bwMode="auto">
          <a:xfrm>
            <a:off x="4998005" y="2485359"/>
            <a:ext cx="4588449" cy="373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32620" y="1898830"/>
            <a:ext cx="671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U850 background error standard deviation</a:t>
            </a:r>
          </a:p>
          <a:p>
            <a:r>
              <a:rPr lang="en-GB" sz="1600" dirty="0" smtClean="0"/>
              <a:t>Randomization method (left) – EDA (from cy36r4, right)</a:t>
            </a:r>
            <a:endParaRPr lang="en-GB" sz="160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703263" y="155575"/>
            <a:ext cx="907415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EDA to provide flow-dependent analysis error var/covar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41024" y="6039290"/>
            <a:ext cx="1717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0" i="1" dirty="0" smtClean="0">
                <a:latin typeface="+mn-lt"/>
              </a:rPr>
              <a:t>(from M Bonavita)</a:t>
            </a:r>
            <a:endParaRPr lang="en-GB" sz="1600" b="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289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ontent Placeholder 21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091091590"/>
              </p:ext>
            </p:extLst>
          </p:nvPr>
        </p:nvGraphicFramePr>
        <p:xfrm>
          <a:off x="5051425" y="3743325"/>
          <a:ext cx="4716463" cy="261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ontent Placeholder 15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081971448"/>
              </p:ext>
            </p:extLst>
          </p:nvPr>
        </p:nvGraphicFramePr>
        <p:xfrm>
          <a:off x="5051425" y="981075"/>
          <a:ext cx="4716463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460" y="863715"/>
            <a:ext cx="5040560" cy="537368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By comparing the model climate CDF</a:t>
            </a:r>
            <a:r>
              <a:rPr lang="en-GB" sz="2000" baseline="30000" dirty="0">
                <a:latin typeface="Calibri" pitchFamily="34" charset="0"/>
                <a:cs typeface="Calibri" pitchFamily="34" charset="0"/>
              </a:rPr>
              <a:t>MCLI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and the forecast CDFs (coloured lines), we can define the Extreme Forecast Index (EFI) and </a:t>
            </a:r>
            <a:r>
              <a:rPr lang="en-GB" sz="2000" b="1" i="1" dirty="0">
                <a:latin typeface="Calibri" pitchFamily="34" charset="0"/>
                <a:cs typeface="Calibri" pitchFamily="34" charset="0"/>
              </a:rPr>
              <a:t>predict extremes as seen by the model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EFI is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average difference between the CDF</a:t>
            </a:r>
            <a:r>
              <a:rPr lang="en-GB" sz="2000" baseline="30000" dirty="0">
                <a:latin typeface="Calibri" pitchFamily="34" charset="0"/>
                <a:cs typeface="Calibri" pitchFamily="34" charset="0"/>
              </a:rPr>
              <a:t>MCLI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and the fc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CDF: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600" i="1" dirty="0" smtClean="0">
                <a:latin typeface="Calibri" pitchFamily="34" charset="0"/>
                <a:cs typeface="Calibri" pitchFamily="34" charset="0"/>
              </a:rPr>
              <a:t>For example in figure:</a:t>
            </a:r>
          </a:p>
          <a:p>
            <a:pPr>
              <a:lnSpc>
                <a:spcPct val="100000"/>
              </a:lnSpc>
            </a:pPr>
            <a:r>
              <a:rPr lang="en-GB" sz="1600" i="1" dirty="0" smtClean="0">
                <a:latin typeface="Calibri" pitchFamily="34" charset="0"/>
                <a:cs typeface="Calibri" pitchFamily="34" charset="0"/>
              </a:rPr>
              <a:t>MCLI=N(3.0,1.5)</a:t>
            </a:r>
          </a:p>
          <a:p>
            <a:pPr>
              <a:lnSpc>
                <a:spcPct val="100000"/>
              </a:lnSpc>
            </a:pPr>
            <a:r>
              <a:rPr lang="en-GB" sz="1600" i="1" dirty="0" smtClean="0">
                <a:latin typeface="Calibri" pitchFamily="34" charset="0"/>
                <a:cs typeface="Calibri" pitchFamily="34" charset="0"/>
              </a:rPr>
              <a:t>FC</a:t>
            </a:r>
            <a:r>
              <a:rPr lang="en-GB" sz="1600" i="1" baseline="-25000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GB" sz="1600" i="1" dirty="0" smtClean="0">
                <a:latin typeface="Calibri" pitchFamily="34" charset="0"/>
                <a:cs typeface="Calibri" pitchFamily="34" charset="0"/>
              </a:rPr>
              <a:t>=N(4.0,1.0)   &gt;&gt; EFI</a:t>
            </a:r>
            <a:r>
              <a:rPr lang="en-GB" sz="1600" i="1" baseline="-25000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GB" sz="1600" i="1" dirty="0" smtClean="0">
                <a:latin typeface="Calibri" pitchFamily="34" charset="0"/>
                <a:cs typeface="Calibri" pitchFamily="34" charset="0"/>
              </a:rPr>
              <a:t>=+40%</a:t>
            </a:r>
          </a:p>
          <a:p>
            <a:pPr>
              <a:lnSpc>
                <a:spcPct val="100000"/>
              </a:lnSpc>
            </a:pPr>
            <a:r>
              <a:rPr lang="en-GB" sz="1600" i="1" dirty="0" smtClean="0">
                <a:latin typeface="Calibri" pitchFamily="34" charset="0"/>
                <a:cs typeface="Calibri" pitchFamily="34" charset="0"/>
              </a:rPr>
              <a:t>FC</a:t>
            </a:r>
            <a:r>
              <a:rPr lang="en-GB" sz="1600" i="1" baseline="-25000" dirty="0" smtClean="0">
                <a:latin typeface="Calibri" pitchFamily="34" charset="0"/>
                <a:cs typeface="Calibri" pitchFamily="34" charset="0"/>
              </a:rPr>
              <a:t>B</a:t>
            </a:r>
            <a:r>
              <a:rPr lang="en-GB" sz="1600" i="1" dirty="0" smtClean="0">
                <a:latin typeface="Calibri" pitchFamily="34" charset="0"/>
                <a:cs typeface="Calibri" pitchFamily="34" charset="0"/>
              </a:rPr>
              <a:t>=N(5.0,0.5)   &gt;&gt; EFI</a:t>
            </a:r>
            <a:r>
              <a:rPr lang="en-GB" sz="1600" i="1" baseline="-25000" dirty="0" smtClean="0">
                <a:latin typeface="Calibri" pitchFamily="34" charset="0"/>
                <a:cs typeface="Calibri" pitchFamily="34" charset="0"/>
              </a:rPr>
              <a:t>B</a:t>
            </a:r>
            <a:r>
              <a:rPr lang="en-GB" sz="1600" i="1" dirty="0" smtClean="0">
                <a:latin typeface="Calibri" pitchFamily="34" charset="0"/>
                <a:cs typeface="Calibri" pitchFamily="34" charset="0"/>
              </a:rPr>
              <a:t>=+59%</a:t>
            </a:r>
          </a:p>
          <a:p>
            <a:pPr>
              <a:lnSpc>
                <a:spcPct val="100000"/>
              </a:lnSpc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endParaRPr lang="en-GB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678718"/>
              </p:ext>
            </p:extLst>
          </p:nvPr>
        </p:nvGraphicFramePr>
        <p:xfrm>
          <a:off x="775668" y="3197612"/>
          <a:ext cx="3097212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5" imgW="1650960" imgH="482400" progId="Equation.3">
                  <p:embed/>
                </p:oleObj>
              </mc:Choice>
              <mc:Fallback>
                <p:oleObj name="Equation" r:id="rId5" imgW="1650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68" y="3197612"/>
                        <a:ext cx="3097212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 bwMode="auto">
          <a:xfrm>
            <a:off x="7450778" y="4374105"/>
            <a:ext cx="337537" cy="360040"/>
          </a:xfrm>
          <a:prstGeom prst="rightArrow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6483170" y="5454225"/>
            <a:ext cx="855095" cy="360040"/>
          </a:xfrm>
          <a:prstGeom prst="rightArrow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933220" y="4869160"/>
            <a:ext cx="675075" cy="360040"/>
          </a:xfrm>
          <a:prstGeom prst="rightArrow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2416" y="1844533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en-GB" sz="1800" baseline="-25000" dirty="0" smtClean="0">
                <a:latin typeface="Calibri" pitchFamily="34" charset="0"/>
                <a:cs typeface="Calibri" pitchFamily="34" charset="0"/>
              </a:rPr>
              <a:t>CLI</a:t>
            </a:r>
            <a:endParaRPr lang="en-GB" sz="1800" baseline="-25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03150" y="4634843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en-GB" sz="1800" baseline="-25000" dirty="0" smtClean="0">
                <a:latin typeface="Calibri" pitchFamily="34" charset="0"/>
                <a:cs typeface="Calibri" pitchFamily="34" charset="0"/>
              </a:rPr>
              <a:t>CLI</a:t>
            </a:r>
            <a:endParaRPr lang="en-GB" sz="1800" baseline="-25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38627" y="2114563"/>
            <a:ext cx="503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Calibri" pitchFamily="34" charset="0"/>
                <a:cs typeface="Calibri" pitchFamily="34" charset="0"/>
              </a:rPr>
              <a:t>FC</a:t>
            </a:r>
            <a:r>
              <a:rPr lang="en-GB" sz="1800" baseline="-25000" dirty="0" smtClean="0">
                <a:latin typeface="Calibri" pitchFamily="34" charset="0"/>
                <a:cs typeface="Calibri" pitchFamily="34" charset="0"/>
              </a:rPr>
              <a:t>A</a:t>
            </a:r>
            <a:endParaRPr lang="en-GB" sz="1800" baseline="-25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01511" y="5049180"/>
            <a:ext cx="497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Calibri" pitchFamily="34" charset="0"/>
                <a:cs typeface="Calibri" pitchFamily="34" charset="0"/>
              </a:rPr>
              <a:t>FC</a:t>
            </a:r>
            <a:r>
              <a:rPr lang="en-GB" sz="1800" baseline="-25000" dirty="0">
                <a:latin typeface="Calibri" pitchFamily="34" charset="0"/>
                <a:cs typeface="Calibri" pitchFamily="34" charset="0"/>
              </a:rPr>
              <a:t>B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03263" y="155575"/>
            <a:ext cx="9074150" cy="609600"/>
          </a:xfrm>
        </p:spPr>
        <p:txBody>
          <a:bodyPr>
            <a:normAutofit/>
          </a:bodyPr>
          <a:lstStyle/>
          <a:p>
            <a:r>
              <a:rPr lang="en-GB" dirty="0" smtClean="0"/>
              <a:t>ENS to predict the probability of severe weather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765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ENS re-forecast suite to estimate the M-climate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7475" y="908720"/>
            <a:ext cx="3105345" cy="5373688"/>
          </a:xfrm>
        </p:spPr>
        <p:txBody>
          <a:bodyPr>
            <a:normAutofit/>
          </a:bodyPr>
          <a:lstStyle/>
          <a:p>
            <a:pPr marL="0">
              <a:lnSpc>
                <a:spcPct val="100000"/>
              </a:lnSpc>
              <a:spcAft>
                <a:spcPct val="0"/>
              </a:spcAft>
              <a:buNone/>
            </a:pPr>
            <a:r>
              <a:rPr lang="en-GB" dirty="0" smtClean="0"/>
              <a:t>Following </a:t>
            </a:r>
            <a:r>
              <a:rPr lang="en-GB" i="1" dirty="0" smtClean="0"/>
              <a:t>Thomas Hamill </a:t>
            </a:r>
            <a:r>
              <a:rPr lang="en-GB" dirty="0" smtClean="0"/>
              <a:t>work, a re-fc suite is part of all ECMWF ensemble systems. Each </a:t>
            </a:r>
            <a:r>
              <a:rPr lang="en-GB" dirty="0"/>
              <a:t>day, the M-climate is estimated using </a:t>
            </a:r>
            <a:r>
              <a:rPr lang="en-GB" b="1" dirty="0">
                <a:solidFill>
                  <a:srgbClr val="1759FD"/>
                </a:solidFill>
              </a:rPr>
              <a:t>500 EPS re-forecasts</a:t>
            </a:r>
            <a:r>
              <a:rPr lang="en-GB" dirty="0"/>
              <a:t>: </a:t>
            </a:r>
          </a:p>
          <a:p>
            <a:pPr marL="0">
              <a:spcAft>
                <a:spcPct val="0"/>
              </a:spcAft>
            </a:pPr>
            <a:r>
              <a:rPr lang="en-GB" sz="1700" dirty="0"/>
              <a:t>20 years (</a:t>
            </a:r>
            <a:r>
              <a:rPr lang="en-GB" sz="1700" dirty="0" smtClean="0"/>
              <a:t>1994 </a:t>
            </a:r>
            <a:r>
              <a:rPr lang="en-GB" sz="1700" dirty="0"/>
              <a:t>– </a:t>
            </a:r>
            <a:r>
              <a:rPr lang="en-GB" sz="1700" dirty="0" smtClean="0"/>
              <a:t>2013)</a:t>
            </a:r>
            <a:endParaRPr lang="en-GB" sz="1700" dirty="0"/>
          </a:p>
          <a:p>
            <a:pPr marL="76200"/>
            <a:r>
              <a:rPr lang="en-GB" sz="1700" dirty="0"/>
              <a:t>5 ICs (-14d,-7d,0,+7d, +14d)</a:t>
            </a:r>
          </a:p>
          <a:p>
            <a:pPr marL="76200"/>
            <a:r>
              <a:rPr lang="en-GB" sz="1700" dirty="0"/>
              <a:t>5 members</a:t>
            </a:r>
          </a:p>
          <a:p>
            <a:pPr marL="0">
              <a:lnSpc>
                <a:spcPct val="100000"/>
              </a:lnSpc>
              <a:spcAft>
                <a:spcPct val="0"/>
              </a:spcAft>
              <a:buNone/>
            </a:pPr>
            <a:endParaRPr lang="en-GB" dirty="0" smtClean="0"/>
          </a:p>
          <a:p>
            <a:pPr marL="0">
              <a:lnSpc>
                <a:spcPct val="100000"/>
              </a:lnSpc>
              <a:spcAft>
                <a:spcPct val="0"/>
              </a:spcAft>
              <a:buNone/>
            </a:pPr>
            <a:r>
              <a:rPr lang="en-GB" dirty="0" smtClean="0"/>
              <a:t>Some of the ENS products (e.g. the Extreme Forecast Indices) are bias corrected and/or calibrated using the model climate.</a:t>
            </a:r>
          </a:p>
          <a:p>
            <a:pPr marL="0">
              <a:lnSpc>
                <a:spcPct val="100000"/>
              </a:lnSpc>
              <a:spcAft>
                <a:spcPct val="0"/>
              </a:spcAft>
              <a:buNone/>
            </a:pPr>
            <a:endParaRPr lang="en-GB" dirty="0" smtClean="0"/>
          </a:p>
          <a:p>
            <a:pPr marL="476250" lvl="1"/>
            <a:endParaRPr lang="en-GB" sz="1600" dirty="0" smtClean="0"/>
          </a:p>
          <a:p>
            <a:pPr marL="0">
              <a:lnSpc>
                <a:spcPct val="100000"/>
              </a:lnSpc>
            </a:pPr>
            <a:endParaRPr lang="en-GB" dirty="0"/>
          </a:p>
        </p:txBody>
      </p:sp>
      <p:sp>
        <p:nvSpPr>
          <p:cNvPr id="160" name="TextBox 159"/>
          <p:cNvSpPr txBox="1"/>
          <p:nvPr/>
        </p:nvSpPr>
        <p:spPr>
          <a:xfrm>
            <a:off x="3332820" y="3654025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20y</a:t>
            </a:r>
            <a:endParaRPr lang="en-GB" sz="1800" dirty="0"/>
          </a:p>
        </p:txBody>
      </p:sp>
      <p:grpSp>
        <p:nvGrpSpPr>
          <p:cNvPr id="4" name="Group 170"/>
          <p:cNvGrpSpPr/>
          <p:nvPr/>
        </p:nvGrpSpPr>
        <p:grpSpPr>
          <a:xfrm>
            <a:off x="3664001" y="766736"/>
            <a:ext cx="6014524" cy="5542584"/>
            <a:chOff x="3664001" y="766736"/>
            <a:chExt cx="6014524" cy="5542584"/>
          </a:xfrm>
        </p:grpSpPr>
        <p:grpSp>
          <p:nvGrpSpPr>
            <p:cNvPr id="5" name="Group 9"/>
            <p:cNvGrpSpPr/>
            <p:nvPr/>
          </p:nvGrpSpPr>
          <p:grpSpPr>
            <a:xfrm>
              <a:off x="5673080" y="1448779"/>
              <a:ext cx="2340260" cy="900101"/>
              <a:chOff x="4953000" y="3113964"/>
              <a:chExt cx="2520280" cy="765086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4953000" y="3113964"/>
                <a:ext cx="675075" cy="76508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rPr>
                  <a:t>51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1200" dirty="0" smtClean="0"/>
                  <a:t>T</a:t>
                </a: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rPr>
                  <a:t>639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1200" dirty="0" smtClean="0"/>
                  <a:t>L91</a:t>
                </a:r>
                <a:endPara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5628075" y="3113965"/>
                <a:ext cx="1845205" cy="765085"/>
                <a:chOff x="5628075" y="3113965"/>
                <a:chExt cx="1845205" cy="765085"/>
              </a:xfrm>
            </p:grpSpPr>
            <p:sp>
              <p:nvSpPr>
                <p:cNvPr id="7" name="Rectangle 6"/>
                <p:cNvSpPr/>
                <p:nvPr/>
              </p:nvSpPr>
              <p:spPr bwMode="auto">
                <a:xfrm>
                  <a:off x="5628075" y="3113965"/>
                  <a:ext cx="1845205" cy="765085"/>
                </a:xfrm>
                <a:prstGeom prst="rect">
                  <a:avLst/>
                </a:prstGeom>
                <a:solidFill>
                  <a:srgbClr val="FFC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rPr>
                    <a:t>51</a:t>
                  </a: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1200" dirty="0" smtClean="0"/>
                    <a:t>T319</a:t>
                  </a: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rPr>
                    <a:t>L91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 bwMode="auto">
                <a:xfrm>
                  <a:off x="5628075" y="3744035"/>
                  <a:ext cx="1845205" cy="135015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</p:grpSp>
        <p:cxnSp>
          <p:nvCxnSpPr>
            <p:cNvPr id="40" name="Straight Arrow Connector 39"/>
            <p:cNvCxnSpPr/>
            <p:nvPr/>
          </p:nvCxnSpPr>
          <p:spPr bwMode="auto">
            <a:xfrm>
              <a:off x="4322930" y="1268760"/>
              <a:ext cx="5355595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rot="5400000">
              <a:off x="5875602" y="1156247"/>
              <a:ext cx="22502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rot="5400000">
              <a:off x="4930498" y="1156248"/>
              <a:ext cx="22502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2590238" y="3856547"/>
              <a:ext cx="490554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2905273" y="3856548"/>
              <a:ext cx="490554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5400000">
              <a:off x="3220307" y="3856548"/>
              <a:ext cx="490554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5400000">
              <a:off x="3535342" y="3856548"/>
              <a:ext cx="490554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5400000">
              <a:off x="3850377" y="3856548"/>
              <a:ext cx="490554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4075100" y="1628800"/>
              <a:ext cx="838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 smtClean="0"/>
                <a:t>2014</a:t>
              </a:r>
              <a:endParaRPr lang="en-GB" sz="1800" dirty="0"/>
            </a:p>
          </p:txBody>
        </p:sp>
        <p:cxnSp>
          <p:nvCxnSpPr>
            <p:cNvPr id="52" name="Straight Connector 51"/>
            <p:cNvCxnSpPr/>
            <p:nvPr/>
          </p:nvCxnSpPr>
          <p:spPr bwMode="auto">
            <a:xfrm rot="5400000">
              <a:off x="5245533" y="1156248"/>
              <a:ext cx="22502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rot="5400000">
              <a:off x="5560567" y="1156248"/>
              <a:ext cx="22502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rot="5400000">
              <a:off x="6190637" y="1156248"/>
              <a:ext cx="22502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0" name="Group 11"/>
            <p:cNvGrpSpPr/>
            <p:nvPr/>
          </p:nvGrpSpPr>
          <p:grpSpPr>
            <a:xfrm>
              <a:off x="5043010" y="2438890"/>
              <a:ext cx="2340260" cy="218101"/>
              <a:chOff x="4953000" y="3113964"/>
              <a:chExt cx="2520280" cy="765086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4953000" y="3113964"/>
                <a:ext cx="675075" cy="76508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rPr>
                  <a:t>5</a:t>
                </a:r>
              </a:p>
            </p:txBody>
          </p:sp>
          <p:grpSp>
            <p:nvGrpSpPr>
              <p:cNvPr id="11" name="Group 8"/>
              <p:cNvGrpSpPr/>
              <p:nvPr/>
            </p:nvGrpSpPr>
            <p:grpSpPr>
              <a:xfrm>
                <a:off x="5628075" y="3113965"/>
                <a:ext cx="1845205" cy="765085"/>
                <a:chOff x="5628075" y="3113965"/>
                <a:chExt cx="1845205" cy="765085"/>
              </a:xfrm>
            </p:grpSpPr>
            <p:sp>
              <p:nvSpPr>
                <p:cNvPr id="15" name="Rectangle 14"/>
                <p:cNvSpPr/>
                <p:nvPr/>
              </p:nvSpPr>
              <p:spPr bwMode="auto">
                <a:xfrm>
                  <a:off x="5628075" y="3113965"/>
                  <a:ext cx="1845205" cy="765085"/>
                </a:xfrm>
                <a:prstGeom prst="rect">
                  <a:avLst/>
                </a:prstGeom>
                <a:solidFill>
                  <a:srgbClr val="FFC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rPr>
                    <a:t>5</a:t>
                  </a:r>
                </a:p>
              </p:txBody>
            </p:sp>
            <p:sp>
              <p:nvSpPr>
                <p:cNvPr id="16" name="Rectangle 15"/>
                <p:cNvSpPr/>
                <p:nvPr/>
              </p:nvSpPr>
              <p:spPr bwMode="auto">
                <a:xfrm>
                  <a:off x="5628075" y="3744035"/>
                  <a:ext cx="1845205" cy="135015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</p:grpSp>
        <p:grpSp>
          <p:nvGrpSpPr>
            <p:cNvPr id="12" name="Group 16"/>
            <p:cNvGrpSpPr/>
            <p:nvPr/>
          </p:nvGrpSpPr>
          <p:grpSpPr>
            <a:xfrm>
              <a:off x="5358045" y="2573903"/>
              <a:ext cx="2340260" cy="218101"/>
              <a:chOff x="4953000" y="3113964"/>
              <a:chExt cx="2520280" cy="765086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4953000" y="3113964"/>
                <a:ext cx="675075" cy="76508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rPr>
                  <a:t>5</a:t>
                </a:r>
              </a:p>
            </p:txBody>
          </p:sp>
          <p:grpSp>
            <p:nvGrpSpPr>
              <p:cNvPr id="14" name="Group 8"/>
              <p:cNvGrpSpPr/>
              <p:nvPr/>
            </p:nvGrpSpPr>
            <p:grpSpPr>
              <a:xfrm>
                <a:off x="5628075" y="3113965"/>
                <a:ext cx="1845205" cy="765085"/>
                <a:chOff x="5628075" y="3113965"/>
                <a:chExt cx="1845205" cy="765085"/>
              </a:xfrm>
            </p:grpSpPr>
            <p:sp>
              <p:nvSpPr>
                <p:cNvPr id="20" name="Rectangle 19"/>
                <p:cNvSpPr/>
                <p:nvPr/>
              </p:nvSpPr>
              <p:spPr bwMode="auto">
                <a:xfrm>
                  <a:off x="5628075" y="3113965"/>
                  <a:ext cx="1845205" cy="765085"/>
                </a:xfrm>
                <a:prstGeom prst="rect">
                  <a:avLst/>
                </a:prstGeom>
                <a:solidFill>
                  <a:srgbClr val="FFC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rPr>
                    <a:t>5</a:t>
                  </a:r>
                </a:p>
              </p:txBody>
            </p:sp>
            <p:sp>
              <p:nvSpPr>
                <p:cNvPr id="21" name="Rectangle 20"/>
                <p:cNvSpPr/>
                <p:nvPr/>
              </p:nvSpPr>
              <p:spPr bwMode="auto">
                <a:xfrm>
                  <a:off x="5628075" y="3744035"/>
                  <a:ext cx="1845205" cy="135015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</p:grpSp>
        <p:grpSp>
          <p:nvGrpSpPr>
            <p:cNvPr id="17" name="Group 21"/>
            <p:cNvGrpSpPr/>
            <p:nvPr/>
          </p:nvGrpSpPr>
          <p:grpSpPr>
            <a:xfrm>
              <a:off x="5673080" y="2708918"/>
              <a:ext cx="2340260" cy="218101"/>
              <a:chOff x="4953000" y="3113964"/>
              <a:chExt cx="2520280" cy="765086"/>
            </a:xfrm>
          </p:grpSpPr>
          <p:sp>
            <p:nvSpPr>
              <p:cNvPr id="23" name="Rectangle 22"/>
              <p:cNvSpPr/>
              <p:nvPr/>
            </p:nvSpPr>
            <p:spPr bwMode="auto">
              <a:xfrm>
                <a:off x="4953000" y="3113964"/>
                <a:ext cx="675075" cy="76508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rPr>
                  <a:t>5</a:t>
                </a:r>
              </a:p>
            </p:txBody>
          </p:sp>
          <p:grpSp>
            <p:nvGrpSpPr>
              <p:cNvPr id="19" name="Group 8"/>
              <p:cNvGrpSpPr/>
              <p:nvPr/>
            </p:nvGrpSpPr>
            <p:grpSpPr>
              <a:xfrm>
                <a:off x="5628075" y="3113965"/>
                <a:ext cx="1845205" cy="765085"/>
                <a:chOff x="5628075" y="3113965"/>
                <a:chExt cx="1845205" cy="765085"/>
              </a:xfrm>
            </p:grpSpPr>
            <p:sp>
              <p:nvSpPr>
                <p:cNvPr id="25" name="Rectangle 24"/>
                <p:cNvSpPr/>
                <p:nvPr/>
              </p:nvSpPr>
              <p:spPr bwMode="auto">
                <a:xfrm>
                  <a:off x="5628075" y="3113965"/>
                  <a:ext cx="1845205" cy="765085"/>
                </a:xfrm>
                <a:prstGeom prst="rect">
                  <a:avLst/>
                </a:prstGeom>
                <a:solidFill>
                  <a:srgbClr val="FFC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rPr>
                    <a:t>5</a:t>
                  </a:r>
                </a:p>
              </p:txBody>
            </p:sp>
            <p:sp>
              <p:nvSpPr>
                <p:cNvPr id="26" name="Rectangle 25"/>
                <p:cNvSpPr/>
                <p:nvPr/>
              </p:nvSpPr>
              <p:spPr bwMode="auto">
                <a:xfrm>
                  <a:off x="5628075" y="3744035"/>
                  <a:ext cx="1845205" cy="135015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</p:grpSp>
        <p:grpSp>
          <p:nvGrpSpPr>
            <p:cNvPr id="22" name="Group 26"/>
            <p:cNvGrpSpPr/>
            <p:nvPr/>
          </p:nvGrpSpPr>
          <p:grpSpPr>
            <a:xfrm>
              <a:off x="5988115" y="2843933"/>
              <a:ext cx="2340260" cy="218101"/>
              <a:chOff x="4953000" y="3113964"/>
              <a:chExt cx="2520280" cy="765086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4953000" y="3113964"/>
                <a:ext cx="675075" cy="76508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rPr>
                  <a:t>5</a:t>
                </a:r>
              </a:p>
            </p:txBody>
          </p:sp>
          <p:grpSp>
            <p:nvGrpSpPr>
              <p:cNvPr id="24" name="Group 8"/>
              <p:cNvGrpSpPr/>
              <p:nvPr/>
            </p:nvGrpSpPr>
            <p:grpSpPr>
              <a:xfrm>
                <a:off x="5628075" y="3113965"/>
                <a:ext cx="1845205" cy="765085"/>
                <a:chOff x="5628075" y="3113965"/>
                <a:chExt cx="1845205" cy="765085"/>
              </a:xfrm>
            </p:grpSpPr>
            <p:sp>
              <p:nvSpPr>
                <p:cNvPr id="30" name="Rectangle 29"/>
                <p:cNvSpPr/>
                <p:nvPr/>
              </p:nvSpPr>
              <p:spPr bwMode="auto">
                <a:xfrm>
                  <a:off x="5628075" y="3113965"/>
                  <a:ext cx="1845205" cy="765085"/>
                </a:xfrm>
                <a:prstGeom prst="rect">
                  <a:avLst/>
                </a:prstGeom>
                <a:solidFill>
                  <a:srgbClr val="FFC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rPr>
                    <a:t>5</a:t>
                  </a:r>
                </a:p>
              </p:txBody>
            </p:sp>
            <p:sp>
              <p:nvSpPr>
                <p:cNvPr id="31" name="Rectangle 30"/>
                <p:cNvSpPr/>
                <p:nvPr/>
              </p:nvSpPr>
              <p:spPr bwMode="auto">
                <a:xfrm>
                  <a:off x="5628075" y="3744035"/>
                  <a:ext cx="1845205" cy="135015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</p:grpSp>
        <p:grpSp>
          <p:nvGrpSpPr>
            <p:cNvPr id="27" name="Group 31"/>
            <p:cNvGrpSpPr/>
            <p:nvPr/>
          </p:nvGrpSpPr>
          <p:grpSpPr>
            <a:xfrm>
              <a:off x="6303150" y="2978948"/>
              <a:ext cx="2340260" cy="218101"/>
              <a:chOff x="4953000" y="3113964"/>
              <a:chExt cx="2520280" cy="765086"/>
            </a:xfrm>
          </p:grpSpPr>
          <p:sp>
            <p:nvSpPr>
              <p:cNvPr id="33" name="Rectangle 32"/>
              <p:cNvSpPr/>
              <p:nvPr/>
            </p:nvSpPr>
            <p:spPr bwMode="auto">
              <a:xfrm>
                <a:off x="4953000" y="3113964"/>
                <a:ext cx="675075" cy="76508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rPr>
                  <a:t>5</a:t>
                </a:r>
              </a:p>
            </p:txBody>
          </p:sp>
          <p:grpSp>
            <p:nvGrpSpPr>
              <p:cNvPr id="29" name="Group 8"/>
              <p:cNvGrpSpPr/>
              <p:nvPr/>
            </p:nvGrpSpPr>
            <p:grpSpPr>
              <a:xfrm>
                <a:off x="5628075" y="3113965"/>
                <a:ext cx="1845205" cy="765085"/>
                <a:chOff x="5628075" y="3113965"/>
                <a:chExt cx="1845205" cy="765085"/>
              </a:xfrm>
            </p:grpSpPr>
            <p:sp>
              <p:nvSpPr>
                <p:cNvPr id="35" name="Rectangle 34"/>
                <p:cNvSpPr/>
                <p:nvPr/>
              </p:nvSpPr>
              <p:spPr bwMode="auto">
                <a:xfrm>
                  <a:off x="5628075" y="3113965"/>
                  <a:ext cx="1845205" cy="765085"/>
                </a:xfrm>
                <a:prstGeom prst="rect">
                  <a:avLst/>
                </a:prstGeom>
                <a:solidFill>
                  <a:srgbClr val="FFC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rPr>
                    <a:t>5</a:t>
                  </a:r>
                </a:p>
              </p:txBody>
            </p:sp>
            <p:sp>
              <p:nvSpPr>
                <p:cNvPr id="36" name="Rectangle 35"/>
                <p:cNvSpPr/>
                <p:nvPr/>
              </p:nvSpPr>
              <p:spPr bwMode="auto">
                <a:xfrm>
                  <a:off x="5628075" y="3744035"/>
                  <a:ext cx="1845205" cy="135015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</p:grpSp>
        <p:cxnSp>
          <p:nvCxnSpPr>
            <p:cNvPr id="61" name="Straight Connector 60"/>
            <p:cNvCxnSpPr/>
            <p:nvPr/>
          </p:nvCxnSpPr>
          <p:spPr bwMode="auto">
            <a:xfrm>
              <a:off x="4277925" y="2393885"/>
              <a:ext cx="531059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>
              <a:off x="4637965" y="766736"/>
              <a:ext cx="29703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200" dirty="0" smtClean="0"/>
                <a:t>…28    6   13  20  27 March …  </a:t>
              </a:r>
              <a:endParaRPr lang="en-GB" sz="12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075100" y="2618910"/>
              <a:ext cx="838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 smtClean="0"/>
                <a:t>2013</a:t>
              </a:r>
              <a:endParaRPr lang="en-GB" sz="1800" dirty="0"/>
            </a:p>
          </p:txBody>
        </p:sp>
        <p:grpSp>
          <p:nvGrpSpPr>
            <p:cNvPr id="32" name="Group 11"/>
            <p:cNvGrpSpPr/>
            <p:nvPr/>
          </p:nvGrpSpPr>
          <p:grpSpPr>
            <a:xfrm>
              <a:off x="5043008" y="3300911"/>
              <a:ext cx="2340259" cy="218101"/>
              <a:chOff x="4953000" y="3113964"/>
              <a:chExt cx="2520280" cy="765086"/>
            </a:xfrm>
          </p:grpSpPr>
          <p:sp>
            <p:nvSpPr>
              <p:cNvPr id="94" name="Rectangle 93"/>
              <p:cNvSpPr/>
              <p:nvPr/>
            </p:nvSpPr>
            <p:spPr bwMode="auto">
              <a:xfrm>
                <a:off x="4953000" y="3113964"/>
                <a:ext cx="675075" cy="76508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rPr>
                  <a:t>5</a:t>
                </a:r>
              </a:p>
            </p:txBody>
          </p:sp>
          <p:grpSp>
            <p:nvGrpSpPr>
              <p:cNvPr id="34" name="Group 8"/>
              <p:cNvGrpSpPr/>
              <p:nvPr/>
            </p:nvGrpSpPr>
            <p:grpSpPr>
              <a:xfrm>
                <a:off x="5628075" y="3113965"/>
                <a:ext cx="1845205" cy="765085"/>
                <a:chOff x="5628075" y="3113965"/>
                <a:chExt cx="1845205" cy="765085"/>
              </a:xfrm>
            </p:grpSpPr>
            <p:sp>
              <p:nvSpPr>
                <p:cNvPr id="96" name="Rectangle 14"/>
                <p:cNvSpPr/>
                <p:nvPr/>
              </p:nvSpPr>
              <p:spPr bwMode="auto">
                <a:xfrm>
                  <a:off x="5628075" y="3113965"/>
                  <a:ext cx="1845205" cy="765085"/>
                </a:xfrm>
                <a:prstGeom prst="rect">
                  <a:avLst/>
                </a:prstGeom>
                <a:solidFill>
                  <a:srgbClr val="FFC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rPr>
                    <a:t>5</a:t>
                  </a: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5628075" y="3744035"/>
                  <a:ext cx="1845205" cy="135015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</p:grpSp>
        <p:grpSp>
          <p:nvGrpSpPr>
            <p:cNvPr id="37" name="Group 16"/>
            <p:cNvGrpSpPr/>
            <p:nvPr/>
          </p:nvGrpSpPr>
          <p:grpSpPr>
            <a:xfrm>
              <a:off x="5358043" y="3435924"/>
              <a:ext cx="2340259" cy="218101"/>
              <a:chOff x="4953000" y="3113964"/>
              <a:chExt cx="2520280" cy="765086"/>
            </a:xfrm>
          </p:grpSpPr>
          <p:sp>
            <p:nvSpPr>
              <p:cNvPr id="90" name="Rectangle 89"/>
              <p:cNvSpPr/>
              <p:nvPr/>
            </p:nvSpPr>
            <p:spPr bwMode="auto">
              <a:xfrm>
                <a:off x="4953000" y="3113964"/>
                <a:ext cx="675075" cy="76508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rPr>
                  <a:t>5</a:t>
                </a:r>
              </a:p>
            </p:txBody>
          </p:sp>
          <p:grpSp>
            <p:nvGrpSpPr>
              <p:cNvPr id="38" name="Group 8"/>
              <p:cNvGrpSpPr/>
              <p:nvPr/>
            </p:nvGrpSpPr>
            <p:grpSpPr>
              <a:xfrm>
                <a:off x="5628075" y="3113965"/>
                <a:ext cx="1845205" cy="765085"/>
                <a:chOff x="5628075" y="3113965"/>
                <a:chExt cx="1845205" cy="765085"/>
              </a:xfrm>
            </p:grpSpPr>
            <p:sp>
              <p:nvSpPr>
                <p:cNvPr id="92" name="Rectangle 91"/>
                <p:cNvSpPr/>
                <p:nvPr/>
              </p:nvSpPr>
              <p:spPr bwMode="auto">
                <a:xfrm>
                  <a:off x="5628075" y="3113965"/>
                  <a:ext cx="1845205" cy="765085"/>
                </a:xfrm>
                <a:prstGeom prst="rect">
                  <a:avLst/>
                </a:prstGeom>
                <a:solidFill>
                  <a:srgbClr val="FFC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rPr>
                    <a:t>5</a:t>
                  </a:r>
                </a:p>
              </p:txBody>
            </p:sp>
            <p:sp>
              <p:nvSpPr>
                <p:cNvPr id="93" name="Rectangle 92"/>
                <p:cNvSpPr/>
                <p:nvPr/>
              </p:nvSpPr>
              <p:spPr bwMode="auto">
                <a:xfrm>
                  <a:off x="5628075" y="3744035"/>
                  <a:ext cx="1845205" cy="135015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</p:grpSp>
        <p:grpSp>
          <p:nvGrpSpPr>
            <p:cNvPr id="39" name="Group 21"/>
            <p:cNvGrpSpPr/>
            <p:nvPr/>
          </p:nvGrpSpPr>
          <p:grpSpPr>
            <a:xfrm>
              <a:off x="5673078" y="3570939"/>
              <a:ext cx="2340259" cy="218101"/>
              <a:chOff x="4953000" y="3113964"/>
              <a:chExt cx="2520280" cy="765086"/>
            </a:xfrm>
          </p:grpSpPr>
          <p:sp>
            <p:nvSpPr>
              <p:cNvPr id="86" name="Rectangle 85"/>
              <p:cNvSpPr/>
              <p:nvPr/>
            </p:nvSpPr>
            <p:spPr bwMode="auto">
              <a:xfrm>
                <a:off x="4953000" y="3113964"/>
                <a:ext cx="675075" cy="76508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rPr>
                  <a:t>5</a:t>
                </a:r>
              </a:p>
            </p:txBody>
          </p:sp>
          <p:grpSp>
            <p:nvGrpSpPr>
              <p:cNvPr id="41" name="Group 8"/>
              <p:cNvGrpSpPr/>
              <p:nvPr/>
            </p:nvGrpSpPr>
            <p:grpSpPr>
              <a:xfrm>
                <a:off x="5628075" y="3113965"/>
                <a:ext cx="1845205" cy="765085"/>
                <a:chOff x="5628075" y="3113965"/>
                <a:chExt cx="1845205" cy="765085"/>
              </a:xfrm>
            </p:grpSpPr>
            <p:sp>
              <p:nvSpPr>
                <p:cNvPr id="88" name="Rectangle 87"/>
                <p:cNvSpPr/>
                <p:nvPr/>
              </p:nvSpPr>
              <p:spPr bwMode="auto">
                <a:xfrm>
                  <a:off x="5628075" y="3113965"/>
                  <a:ext cx="1845205" cy="765085"/>
                </a:xfrm>
                <a:prstGeom prst="rect">
                  <a:avLst/>
                </a:prstGeom>
                <a:solidFill>
                  <a:srgbClr val="FFC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rPr>
                    <a:t>5</a:t>
                  </a:r>
                </a:p>
              </p:txBody>
            </p:sp>
            <p:sp>
              <p:nvSpPr>
                <p:cNvPr id="89" name="Rectangle 88"/>
                <p:cNvSpPr/>
                <p:nvPr/>
              </p:nvSpPr>
              <p:spPr bwMode="auto">
                <a:xfrm>
                  <a:off x="5628075" y="3744035"/>
                  <a:ext cx="1845205" cy="135015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</p:grpSp>
        <p:grpSp>
          <p:nvGrpSpPr>
            <p:cNvPr id="43" name="Group 26"/>
            <p:cNvGrpSpPr/>
            <p:nvPr/>
          </p:nvGrpSpPr>
          <p:grpSpPr>
            <a:xfrm>
              <a:off x="5988113" y="3705954"/>
              <a:ext cx="2340259" cy="218101"/>
              <a:chOff x="4953000" y="3113964"/>
              <a:chExt cx="2520280" cy="765086"/>
            </a:xfrm>
          </p:grpSpPr>
          <p:sp>
            <p:nvSpPr>
              <p:cNvPr id="82" name="Rectangle 81"/>
              <p:cNvSpPr/>
              <p:nvPr/>
            </p:nvSpPr>
            <p:spPr bwMode="auto">
              <a:xfrm>
                <a:off x="4953000" y="3113964"/>
                <a:ext cx="675075" cy="76508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rPr>
                  <a:t>5</a:t>
                </a:r>
              </a:p>
            </p:txBody>
          </p:sp>
          <p:grpSp>
            <p:nvGrpSpPr>
              <p:cNvPr id="45" name="Group 8"/>
              <p:cNvGrpSpPr/>
              <p:nvPr/>
            </p:nvGrpSpPr>
            <p:grpSpPr>
              <a:xfrm>
                <a:off x="5628075" y="3113965"/>
                <a:ext cx="1845205" cy="765085"/>
                <a:chOff x="5628075" y="3113965"/>
                <a:chExt cx="1845205" cy="765085"/>
              </a:xfrm>
            </p:grpSpPr>
            <p:sp>
              <p:nvSpPr>
                <p:cNvPr id="84" name="Rectangle 83"/>
                <p:cNvSpPr/>
                <p:nvPr/>
              </p:nvSpPr>
              <p:spPr bwMode="auto">
                <a:xfrm>
                  <a:off x="5628075" y="3113965"/>
                  <a:ext cx="1845205" cy="765085"/>
                </a:xfrm>
                <a:prstGeom prst="rect">
                  <a:avLst/>
                </a:prstGeom>
                <a:solidFill>
                  <a:srgbClr val="FFC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rPr>
                    <a:t>5</a:t>
                  </a:r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auto">
                <a:xfrm>
                  <a:off x="5628075" y="3744035"/>
                  <a:ext cx="1845205" cy="135015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</p:grpSp>
        <p:grpSp>
          <p:nvGrpSpPr>
            <p:cNvPr id="55" name="Group 31"/>
            <p:cNvGrpSpPr/>
            <p:nvPr/>
          </p:nvGrpSpPr>
          <p:grpSpPr>
            <a:xfrm>
              <a:off x="6303151" y="3840969"/>
              <a:ext cx="2340259" cy="218101"/>
              <a:chOff x="4953000" y="3113964"/>
              <a:chExt cx="2520280" cy="765086"/>
            </a:xfrm>
          </p:grpSpPr>
          <p:sp>
            <p:nvSpPr>
              <p:cNvPr id="78" name="Rectangle 77"/>
              <p:cNvSpPr/>
              <p:nvPr/>
            </p:nvSpPr>
            <p:spPr bwMode="auto">
              <a:xfrm>
                <a:off x="4953000" y="3113964"/>
                <a:ext cx="675075" cy="76508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rPr>
                  <a:t>5</a:t>
                </a:r>
              </a:p>
            </p:txBody>
          </p:sp>
          <p:grpSp>
            <p:nvGrpSpPr>
              <p:cNvPr id="56" name="Group 8"/>
              <p:cNvGrpSpPr/>
              <p:nvPr/>
            </p:nvGrpSpPr>
            <p:grpSpPr>
              <a:xfrm>
                <a:off x="5628075" y="3113965"/>
                <a:ext cx="1845205" cy="765085"/>
                <a:chOff x="5628075" y="3113965"/>
                <a:chExt cx="1845205" cy="765085"/>
              </a:xfrm>
            </p:grpSpPr>
            <p:sp>
              <p:nvSpPr>
                <p:cNvPr id="80" name="Rectangle 79"/>
                <p:cNvSpPr/>
                <p:nvPr/>
              </p:nvSpPr>
              <p:spPr bwMode="auto">
                <a:xfrm>
                  <a:off x="5628075" y="3113965"/>
                  <a:ext cx="1845205" cy="765085"/>
                </a:xfrm>
                <a:prstGeom prst="rect">
                  <a:avLst/>
                </a:prstGeom>
                <a:solidFill>
                  <a:srgbClr val="FFC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rPr>
                    <a:t>5</a:t>
                  </a:r>
                </a:p>
              </p:txBody>
            </p:sp>
            <p:sp>
              <p:nvSpPr>
                <p:cNvPr id="81" name="Rectangle 80"/>
                <p:cNvSpPr/>
                <p:nvPr/>
              </p:nvSpPr>
              <p:spPr bwMode="auto">
                <a:xfrm>
                  <a:off x="5628075" y="3744035"/>
                  <a:ext cx="1845205" cy="135015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</p:grpSp>
        <p:cxnSp>
          <p:nvCxnSpPr>
            <p:cNvPr id="72" name="Straight Connector 71"/>
            <p:cNvCxnSpPr/>
            <p:nvPr/>
          </p:nvCxnSpPr>
          <p:spPr bwMode="auto">
            <a:xfrm>
              <a:off x="4277925" y="3255906"/>
              <a:ext cx="531059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7" name="Group 11"/>
            <p:cNvGrpSpPr/>
            <p:nvPr/>
          </p:nvGrpSpPr>
          <p:grpSpPr>
            <a:xfrm>
              <a:off x="5043008" y="4149080"/>
              <a:ext cx="2340259" cy="218101"/>
              <a:chOff x="4953000" y="3113964"/>
              <a:chExt cx="2520280" cy="765086"/>
            </a:xfrm>
          </p:grpSpPr>
          <p:sp>
            <p:nvSpPr>
              <p:cNvPr id="122" name="Rectangle 121"/>
              <p:cNvSpPr/>
              <p:nvPr/>
            </p:nvSpPr>
            <p:spPr bwMode="auto">
              <a:xfrm>
                <a:off x="4953000" y="3113964"/>
                <a:ext cx="675075" cy="76508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rPr>
                  <a:t>5</a:t>
                </a:r>
              </a:p>
            </p:txBody>
          </p:sp>
          <p:grpSp>
            <p:nvGrpSpPr>
              <p:cNvPr id="58" name="Group 8"/>
              <p:cNvGrpSpPr/>
              <p:nvPr/>
            </p:nvGrpSpPr>
            <p:grpSpPr>
              <a:xfrm>
                <a:off x="5628075" y="3113965"/>
                <a:ext cx="1845205" cy="765085"/>
                <a:chOff x="5628075" y="3113965"/>
                <a:chExt cx="1845205" cy="765085"/>
              </a:xfrm>
            </p:grpSpPr>
            <p:sp>
              <p:nvSpPr>
                <p:cNvPr id="124" name="Rectangle 14"/>
                <p:cNvSpPr/>
                <p:nvPr/>
              </p:nvSpPr>
              <p:spPr bwMode="auto">
                <a:xfrm>
                  <a:off x="5628075" y="3113965"/>
                  <a:ext cx="1845205" cy="765085"/>
                </a:xfrm>
                <a:prstGeom prst="rect">
                  <a:avLst/>
                </a:prstGeom>
                <a:solidFill>
                  <a:srgbClr val="FFC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rPr>
                    <a:t>5</a:t>
                  </a:r>
                </a:p>
              </p:txBody>
            </p:sp>
            <p:sp>
              <p:nvSpPr>
                <p:cNvPr id="125" name="Rectangle 124"/>
                <p:cNvSpPr/>
                <p:nvPr/>
              </p:nvSpPr>
              <p:spPr bwMode="auto">
                <a:xfrm>
                  <a:off x="5628075" y="3744035"/>
                  <a:ext cx="1845205" cy="135015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</p:grpSp>
        <p:grpSp>
          <p:nvGrpSpPr>
            <p:cNvPr id="59" name="Group 16"/>
            <p:cNvGrpSpPr/>
            <p:nvPr/>
          </p:nvGrpSpPr>
          <p:grpSpPr>
            <a:xfrm>
              <a:off x="5358043" y="4284093"/>
              <a:ext cx="2340259" cy="218101"/>
              <a:chOff x="4953000" y="3113964"/>
              <a:chExt cx="2520280" cy="765086"/>
            </a:xfrm>
          </p:grpSpPr>
          <p:sp>
            <p:nvSpPr>
              <p:cNvPr id="118" name="Rectangle 117"/>
              <p:cNvSpPr/>
              <p:nvPr/>
            </p:nvSpPr>
            <p:spPr bwMode="auto">
              <a:xfrm>
                <a:off x="4953000" y="3113964"/>
                <a:ext cx="675075" cy="76508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rPr>
                  <a:t>5</a:t>
                </a:r>
              </a:p>
            </p:txBody>
          </p:sp>
          <p:grpSp>
            <p:nvGrpSpPr>
              <p:cNvPr id="60" name="Group 8"/>
              <p:cNvGrpSpPr/>
              <p:nvPr/>
            </p:nvGrpSpPr>
            <p:grpSpPr>
              <a:xfrm>
                <a:off x="5628075" y="3113965"/>
                <a:ext cx="1845205" cy="765085"/>
                <a:chOff x="5628075" y="3113965"/>
                <a:chExt cx="1845205" cy="765085"/>
              </a:xfrm>
            </p:grpSpPr>
            <p:sp>
              <p:nvSpPr>
                <p:cNvPr id="120" name="Rectangle 119"/>
                <p:cNvSpPr/>
                <p:nvPr/>
              </p:nvSpPr>
              <p:spPr bwMode="auto">
                <a:xfrm>
                  <a:off x="5628075" y="3113965"/>
                  <a:ext cx="1845205" cy="765085"/>
                </a:xfrm>
                <a:prstGeom prst="rect">
                  <a:avLst/>
                </a:prstGeom>
                <a:solidFill>
                  <a:srgbClr val="FFC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rPr>
                    <a:t>5</a:t>
                  </a:r>
                </a:p>
              </p:txBody>
            </p:sp>
            <p:sp>
              <p:nvSpPr>
                <p:cNvPr id="121" name="Rectangle 120"/>
                <p:cNvSpPr/>
                <p:nvPr/>
              </p:nvSpPr>
              <p:spPr bwMode="auto">
                <a:xfrm>
                  <a:off x="5628075" y="3744035"/>
                  <a:ext cx="1845205" cy="135015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</p:grpSp>
        <p:grpSp>
          <p:nvGrpSpPr>
            <p:cNvPr id="62" name="Group 21"/>
            <p:cNvGrpSpPr/>
            <p:nvPr/>
          </p:nvGrpSpPr>
          <p:grpSpPr>
            <a:xfrm>
              <a:off x="5673078" y="4419108"/>
              <a:ext cx="2340259" cy="218101"/>
              <a:chOff x="4953000" y="3113964"/>
              <a:chExt cx="2520280" cy="765086"/>
            </a:xfrm>
          </p:grpSpPr>
          <p:sp>
            <p:nvSpPr>
              <p:cNvPr id="114" name="Rectangle 113"/>
              <p:cNvSpPr/>
              <p:nvPr/>
            </p:nvSpPr>
            <p:spPr bwMode="auto">
              <a:xfrm>
                <a:off x="4953000" y="3113964"/>
                <a:ext cx="675075" cy="76508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rPr>
                  <a:t>5</a:t>
                </a:r>
              </a:p>
            </p:txBody>
          </p:sp>
          <p:grpSp>
            <p:nvGrpSpPr>
              <p:cNvPr id="63" name="Group 8"/>
              <p:cNvGrpSpPr/>
              <p:nvPr/>
            </p:nvGrpSpPr>
            <p:grpSpPr>
              <a:xfrm>
                <a:off x="5628075" y="3113965"/>
                <a:ext cx="1845205" cy="765085"/>
                <a:chOff x="5628075" y="3113965"/>
                <a:chExt cx="1845205" cy="765085"/>
              </a:xfrm>
            </p:grpSpPr>
            <p:sp>
              <p:nvSpPr>
                <p:cNvPr id="116" name="Rectangle 115"/>
                <p:cNvSpPr/>
                <p:nvPr/>
              </p:nvSpPr>
              <p:spPr bwMode="auto">
                <a:xfrm>
                  <a:off x="5628075" y="3113965"/>
                  <a:ext cx="1845205" cy="765085"/>
                </a:xfrm>
                <a:prstGeom prst="rect">
                  <a:avLst/>
                </a:prstGeom>
                <a:solidFill>
                  <a:srgbClr val="FFC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rPr>
                    <a:t>5</a:t>
                  </a:r>
                </a:p>
              </p:txBody>
            </p:sp>
            <p:sp>
              <p:nvSpPr>
                <p:cNvPr id="117" name="Rectangle 116"/>
                <p:cNvSpPr/>
                <p:nvPr/>
              </p:nvSpPr>
              <p:spPr bwMode="auto">
                <a:xfrm>
                  <a:off x="5628075" y="3744035"/>
                  <a:ext cx="1845205" cy="135015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</p:grpSp>
        <p:grpSp>
          <p:nvGrpSpPr>
            <p:cNvPr id="64" name="Group 26"/>
            <p:cNvGrpSpPr/>
            <p:nvPr/>
          </p:nvGrpSpPr>
          <p:grpSpPr>
            <a:xfrm>
              <a:off x="5988113" y="4554123"/>
              <a:ext cx="2340259" cy="218101"/>
              <a:chOff x="4953000" y="3113964"/>
              <a:chExt cx="2520280" cy="765086"/>
            </a:xfrm>
          </p:grpSpPr>
          <p:sp>
            <p:nvSpPr>
              <p:cNvPr id="110" name="Rectangle 109"/>
              <p:cNvSpPr/>
              <p:nvPr/>
            </p:nvSpPr>
            <p:spPr bwMode="auto">
              <a:xfrm>
                <a:off x="4953000" y="3113964"/>
                <a:ext cx="675075" cy="76508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rPr>
                  <a:t>5</a:t>
                </a:r>
              </a:p>
            </p:txBody>
          </p:sp>
          <p:grpSp>
            <p:nvGrpSpPr>
              <p:cNvPr id="65" name="Group 8"/>
              <p:cNvGrpSpPr/>
              <p:nvPr/>
            </p:nvGrpSpPr>
            <p:grpSpPr>
              <a:xfrm>
                <a:off x="5628075" y="3113965"/>
                <a:ext cx="1845205" cy="765085"/>
                <a:chOff x="5628075" y="3113965"/>
                <a:chExt cx="1845205" cy="765085"/>
              </a:xfrm>
            </p:grpSpPr>
            <p:sp>
              <p:nvSpPr>
                <p:cNvPr id="112" name="Rectangle 111"/>
                <p:cNvSpPr/>
                <p:nvPr/>
              </p:nvSpPr>
              <p:spPr bwMode="auto">
                <a:xfrm>
                  <a:off x="5628075" y="3113965"/>
                  <a:ext cx="1845205" cy="765085"/>
                </a:xfrm>
                <a:prstGeom prst="rect">
                  <a:avLst/>
                </a:prstGeom>
                <a:solidFill>
                  <a:srgbClr val="FFC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rPr>
                    <a:t>5</a:t>
                  </a:r>
                </a:p>
              </p:txBody>
            </p:sp>
            <p:sp>
              <p:nvSpPr>
                <p:cNvPr id="113" name="Rectangle 112"/>
                <p:cNvSpPr/>
                <p:nvPr/>
              </p:nvSpPr>
              <p:spPr bwMode="auto">
                <a:xfrm>
                  <a:off x="5628075" y="3744035"/>
                  <a:ext cx="1845205" cy="135015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</p:grpSp>
        <p:grpSp>
          <p:nvGrpSpPr>
            <p:cNvPr id="67" name="Group 31"/>
            <p:cNvGrpSpPr/>
            <p:nvPr/>
          </p:nvGrpSpPr>
          <p:grpSpPr>
            <a:xfrm>
              <a:off x="6303151" y="4689138"/>
              <a:ext cx="2340259" cy="218101"/>
              <a:chOff x="4953000" y="3113964"/>
              <a:chExt cx="2520280" cy="765086"/>
            </a:xfrm>
          </p:grpSpPr>
          <p:sp>
            <p:nvSpPr>
              <p:cNvPr id="106" name="Rectangle 105"/>
              <p:cNvSpPr/>
              <p:nvPr/>
            </p:nvSpPr>
            <p:spPr bwMode="auto">
              <a:xfrm>
                <a:off x="4953000" y="3113964"/>
                <a:ext cx="675075" cy="76508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rPr>
                  <a:t>5</a:t>
                </a:r>
              </a:p>
            </p:txBody>
          </p:sp>
          <p:grpSp>
            <p:nvGrpSpPr>
              <p:cNvPr id="69" name="Group 8"/>
              <p:cNvGrpSpPr/>
              <p:nvPr/>
            </p:nvGrpSpPr>
            <p:grpSpPr>
              <a:xfrm>
                <a:off x="5628075" y="3113965"/>
                <a:ext cx="1845205" cy="765085"/>
                <a:chOff x="5628075" y="3113965"/>
                <a:chExt cx="1845205" cy="765085"/>
              </a:xfrm>
            </p:grpSpPr>
            <p:sp>
              <p:nvSpPr>
                <p:cNvPr id="108" name="Rectangle 107"/>
                <p:cNvSpPr/>
                <p:nvPr/>
              </p:nvSpPr>
              <p:spPr bwMode="auto">
                <a:xfrm>
                  <a:off x="5628075" y="3113965"/>
                  <a:ext cx="1845205" cy="765085"/>
                </a:xfrm>
                <a:prstGeom prst="rect">
                  <a:avLst/>
                </a:prstGeom>
                <a:solidFill>
                  <a:srgbClr val="FFC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rPr>
                    <a:t>5</a:t>
                  </a:r>
                </a:p>
              </p:txBody>
            </p:sp>
            <p:sp>
              <p:nvSpPr>
                <p:cNvPr id="109" name="Rectangle 108"/>
                <p:cNvSpPr/>
                <p:nvPr/>
              </p:nvSpPr>
              <p:spPr bwMode="auto">
                <a:xfrm>
                  <a:off x="5628075" y="3744035"/>
                  <a:ext cx="1845205" cy="135015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</p:grpSp>
        <p:cxnSp>
          <p:nvCxnSpPr>
            <p:cNvPr id="100" name="Straight Connector 99"/>
            <p:cNvCxnSpPr/>
            <p:nvPr/>
          </p:nvCxnSpPr>
          <p:spPr bwMode="auto">
            <a:xfrm>
              <a:off x="4277925" y="4104075"/>
              <a:ext cx="531059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6" name="TextBox 125"/>
            <p:cNvSpPr txBox="1"/>
            <p:nvPr/>
          </p:nvSpPr>
          <p:spPr>
            <a:xfrm>
              <a:off x="4075100" y="3462390"/>
              <a:ext cx="838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 smtClean="0"/>
                <a:t>2012</a:t>
              </a:r>
              <a:endParaRPr lang="en-GB" sz="1800" dirty="0"/>
            </a:p>
          </p:txBody>
        </p:sp>
        <p:grpSp>
          <p:nvGrpSpPr>
            <p:cNvPr id="70" name="Group 11"/>
            <p:cNvGrpSpPr/>
            <p:nvPr/>
          </p:nvGrpSpPr>
          <p:grpSpPr>
            <a:xfrm>
              <a:off x="5043008" y="5551161"/>
              <a:ext cx="2340259" cy="218101"/>
              <a:chOff x="4953000" y="3113964"/>
              <a:chExt cx="2520280" cy="765086"/>
            </a:xfrm>
          </p:grpSpPr>
          <p:sp>
            <p:nvSpPr>
              <p:cNvPr id="151" name="Rectangle 150"/>
              <p:cNvSpPr/>
              <p:nvPr/>
            </p:nvSpPr>
            <p:spPr bwMode="auto">
              <a:xfrm>
                <a:off x="4953000" y="3113964"/>
                <a:ext cx="675075" cy="76508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rPr>
                  <a:t>5</a:t>
                </a:r>
              </a:p>
            </p:txBody>
          </p:sp>
          <p:grpSp>
            <p:nvGrpSpPr>
              <p:cNvPr id="71" name="Group 8"/>
              <p:cNvGrpSpPr/>
              <p:nvPr/>
            </p:nvGrpSpPr>
            <p:grpSpPr>
              <a:xfrm>
                <a:off x="5628075" y="3113965"/>
                <a:ext cx="1845205" cy="765085"/>
                <a:chOff x="5628075" y="3113965"/>
                <a:chExt cx="1845205" cy="765085"/>
              </a:xfrm>
            </p:grpSpPr>
            <p:sp>
              <p:nvSpPr>
                <p:cNvPr id="153" name="Rectangle 14"/>
                <p:cNvSpPr/>
                <p:nvPr/>
              </p:nvSpPr>
              <p:spPr bwMode="auto">
                <a:xfrm>
                  <a:off x="5628075" y="3113965"/>
                  <a:ext cx="1845205" cy="765085"/>
                </a:xfrm>
                <a:prstGeom prst="rect">
                  <a:avLst/>
                </a:prstGeom>
                <a:solidFill>
                  <a:srgbClr val="FFC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rPr>
                    <a:t>5</a:t>
                  </a:r>
                </a:p>
              </p:txBody>
            </p:sp>
            <p:sp>
              <p:nvSpPr>
                <p:cNvPr id="154" name="Rectangle 153"/>
                <p:cNvSpPr/>
                <p:nvPr/>
              </p:nvSpPr>
              <p:spPr bwMode="auto">
                <a:xfrm>
                  <a:off x="5628075" y="3744035"/>
                  <a:ext cx="1845205" cy="135015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</p:grpSp>
        <p:grpSp>
          <p:nvGrpSpPr>
            <p:cNvPr id="73" name="Group 16"/>
            <p:cNvGrpSpPr/>
            <p:nvPr/>
          </p:nvGrpSpPr>
          <p:grpSpPr>
            <a:xfrm>
              <a:off x="5358043" y="5686174"/>
              <a:ext cx="2340259" cy="218101"/>
              <a:chOff x="4953000" y="3113964"/>
              <a:chExt cx="2520280" cy="765086"/>
            </a:xfrm>
          </p:grpSpPr>
          <p:sp>
            <p:nvSpPr>
              <p:cNvPr id="147" name="Rectangle 146"/>
              <p:cNvSpPr/>
              <p:nvPr/>
            </p:nvSpPr>
            <p:spPr bwMode="auto">
              <a:xfrm>
                <a:off x="4953000" y="3113964"/>
                <a:ext cx="675075" cy="76508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rPr>
                  <a:t>5</a:t>
                </a:r>
              </a:p>
            </p:txBody>
          </p:sp>
          <p:grpSp>
            <p:nvGrpSpPr>
              <p:cNvPr id="74" name="Group 8"/>
              <p:cNvGrpSpPr/>
              <p:nvPr/>
            </p:nvGrpSpPr>
            <p:grpSpPr>
              <a:xfrm>
                <a:off x="5628075" y="3113965"/>
                <a:ext cx="1845205" cy="765085"/>
                <a:chOff x="5628075" y="3113965"/>
                <a:chExt cx="1845205" cy="765085"/>
              </a:xfrm>
            </p:grpSpPr>
            <p:sp>
              <p:nvSpPr>
                <p:cNvPr id="149" name="Rectangle 148"/>
                <p:cNvSpPr/>
                <p:nvPr/>
              </p:nvSpPr>
              <p:spPr bwMode="auto">
                <a:xfrm>
                  <a:off x="5628075" y="3113965"/>
                  <a:ext cx="1845205" cy="765085"/>
                </a:xfrm>
                <a:prstGeom prst="rect">
                  <a:avLst/>
                </a:prstGeom>
                <a:solidFill>
                  <a:srgbClr val="FFC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rPr>
                    <a:t>5</a:t>
                  </a: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5628075" y="3744035"/>
                  <a:ext cx="1845205" cy="135015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</p:grpSp>
        <p:grpSp>
          <p:nvGrpSpPr>
            <p:cNvPr id="75" name="Group 21"/>
            <p:cNvGrpSpPr/>
            <p:nvPr/>
          </p:nvGrpSpPr>
          <p:grpSpPr>
            <a:xfrm>
              <a:off x="5673078" y="5821189"/>
              <a:ext cx="2340259" cy="218101"/>
              <a:chOff x="4953000" y="3113964"/>
              <a:chExt cx="2520280" cy="765086"/>
            </a:xfrm>
          </p:grpSpPr>
          <p:sp>
            <p:nvSpPr>
              <p:cNvPr id="143" name="Rectangle 142"/>
              <p:cNvSpPr/>
              <p:nvPr/>
            </p:nvSpPr>
            <p:spPr bwMode="auto">
              <a:xfrm>
                <a:off x="4953000" y="3113964"/>
                <a:ext cx="675075" cy="76508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rPr>
                  <a:t>5</a:t>
                </a:r>
              </a:p>
            </p:txBody>
          </p:sp>
          <p:grpSp>
            <p:nvGrpSpPr>
              <p:cNvPr id="76" name="Group 8"/>
              <p:cNvGrpSpPr/>
              <p:nvPr/>
            </p:nvGrpSpPr>
            <p:grpSpPr>
              <a:xfrm>
                <a:off x="5628075" y="3113965"/>
                <a:ext cx="1845205" cy="765085"/>
                <a:chOff x="5628075" y="3113965"/>
                <a:chExt cx="1845205" cy="765085"/>
              </a:xfrm>
            </p:grpSpPr>
            <p:sp>
              <p:nvSpPr>
                <p:cNvPr id="145" name="Rectangle 144"/>
                <p:cNvSpPr/>
                <p:nvPr/>
              </p:nvSpPr>
              <p:spPr bwMode="auto">
                <a:xfrm>
                  <a:off x="5628075" y="3113965"/>
                  <a:ext cx="1845205" cy="765085"/>
                </a:xfrm>
                <a:prstGeom prst="rect">
                  <a:avLst/>
                </a:prstGeom>
                <a:solidFill>
                  <a:srgbClr val="FFC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rPr>
                    <a:t>5</a:t>
                  </a:r>
                </a:p>
              </p:txBody>
            </p:sp>
            <p:sp>
              <p:nvSpPr>
                <p:cNvPr id="146" name="Rectangle 145"/>
                <p:cNvSpPr/>
                <p:nvPr/>
              </p:nvSpPr>
              <p:spPr bwMode="auto">
                <a:xfrm>
                  <a:off x="5628075" y="3744035"/>
                  <a:ext cx="1845205" cy="135015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</p:grpSp>
        <p:grpSp>
          <p:nvGrpSpPr>
            <p:cNvPr id="77" name="Group 26"/>
            <p:cNvGrpSpPr/>
            <p:nvPr/>
          </p:nvGrpSpPr>
          <p:grpSpPr>
            <a:xfrm>
              <a:off x="5988113" y="5956204"/>
              <a:ext cx="2340259" cy="218101"/>
              <a:chOff x="4953000" y="3113964"/>
              <a:chExt cx="2520280" cy="765086"/>
            </a:xfrm>
          </p:grpSpPr>
          <p:sp>
            <p:nvSpPr>
              <p:cNvPr id="139" name="Rectangle 138"/>
              <p:cNvSpPr/>
              <p:nvPr/>
            </p:nvSpPr>
            <p:spPr bwMode="auto">
              <a:xfrm>
                <a:off x="4953000" y="3113964"/>
                <a:ext cx="675075" cy="76508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rPr>
                  <a:t>5</a:t>
                </a:r>
              </a:p>
            </p:txBody>
          </p:sp>
          <p:grpSp>
            <p:nvGrpSpPr>
              <p:cNvPr id="79" name="Group 8"/>
              <p:cNvGrpSpPr/>
              <p:nvPr/>
            </p:nvGrpSpPr>
            <p:grpSpPr>
              <a:xfrm>
                <a:off x="5628075" y="3113965"/>
                <a:ext cx="1845205" cy="765085"/>
                <a:chOff x="5628075" y="3113965"/>
                <a:chExt cx="1845205" cy="765085"/>
              </a:xfrm>
            </p:grpSpPr>
            <p:sp>
              <p:nvSpPr>
                <p:cNvPr id="141" name="Rectangle 140"/>
                <p:cNvSpPr/>
                <p:nvPr/>
              </p:nvSpPr>
              <p:spPr bwMode="auto">
                <a:xfrm>
                  <a:off x="5628075" y="3113965"/>
                  <a:ext cx="1845205" cy="765085"/>
                </a:xfrm>
                <a:prstGeom prst="rect">
                  <a:avLst/>
                </a:prstGeom>
                <a:solidFill>
                  <a:srgbClr val="FFC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rPr>
                    <a:t>5</a:t>
                  </a:r>
                </a:p>
              </p:txBody>
            </p:sp>
            <p:sp>
              <p:nvSpPr>
                <p:cNvPr id="142" name="Rectangle 141"/>
                <p:cNvSpPr/>
                <p:nvPr/>
              </p:nvSpPr>
              <p:spPr bwMode="auto">
                <a:xfrm>
                  <a:off x="5628075" y="3744035"/>
                  <a:ext cx="1845205" cy="135015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</p:grpSp>
        <p:grpSp>
          <p:nvGrpSpPr>
            <p:cNvPr id="83" name="Group 31"/>
            <p:cNvGrpSpPr/>
            <p:nvPr/>
          </p:nvGrpSpPr>
          <p:grpSpPr>
            <a:xfrm>
              <a:off x="6303151" y="6091219"/>
              <a:ext cx="2340259" cy="218101"/>
              <a:chOff x="4953000" y="3113964"/>
              <a:chExt cx="2520280" cy="765086"/>
            </a:xfrm>
          </p:grpSpPr>
          <p:sp>
            <p:nvSpPr>
              <p:cNvPr id="135" name="Rectangle 134"/>
              <p:cNvSpPr/>
              <p:nvPr/>
            </p:nvSpPr>
            <p:spPr bwMode="auto">
              <a:xfrm>
                <a:off x="4953000" y="3113964"/>
                <a:ext cx="675075" cy="76508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rPr>
                  <a:t>5</a:t>
                </a:r>
              </a:p>
            </p:txBody>
          </p:sp>
          <p:grpSp>
            <p:nvGrpSpPr>
              <p:cNvPr id="87" name="Group 8"/>
              <p:cNvGrpSpPr/>
              <p:nvPr/>
            </p:nvGrpSpPr>
            <p:grpSpPr>
              <a:xfrm>
                <a:off x="5628075" y="3113965"/>
                <a:ext cx="1845205" cy="765085"/>
                <a:chOff x="5628075" y="3113965"/>
                <a:chExt cx="1845205" cy="765085"/>
              </a:xfrm>
            </p:grpSpPr>
            <p:sp>
              <p:nvSpPr>
                <p:cNvPr id="137" name="Rectangle 136"/>
                <p:cNvSpPr/>
                <p:nvPr/>
              </p:nvSpPr>
              <p:spPr bwMode="auto">
                <a:xfrm>
                  <a:off x="5628075" y="3113965"/>
                  <a:ext cx="1845205" cy="765085"/>
                </a:xfrm>
                <a:prstGeom prst="rect">
                  <a:avLst/>
                </a:prstGeom>
                <a:solidFill>
                  <a:srgbClr val="FFC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rPr>
                    <a:t>5</a:t>
                  </a:r>
                </a:p>
              </p:txBody>
            </p:sp>
            <p:sp>
              <p:nvSpPr>
                <p:cNvPr id="138" name="Rectangle 137"/>
                <p:cNvSpPr/>
                <p:nvPr/>
              </p:nvSpPr>
              <p:spPr bwMode="auto">
                <a:xfrm>
                  <a:off x="5628075" y="3744035"/>
                  <a:ext cx="1845205" cy="135015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</p:grpSp>
        <p:cxnSp>
          <p:nvCxnSpPr>
            <p:cNvPr id="129" name="Straight Connector 128"/>
            <p:cNvCxnSpPr/>
            <p:nvPr/>
          </p:nvCxnSpPr>
          <p:spPr bwMode="auto">
            <a:xfrm>
              <a:off x="4277925" y="5506156"/>
              <a:ext cx="531059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/>
            <p:nvPr/>
          </p:nvCxnSpPr>
          <p:spPr bwMode="auto">
            <a:xfrm>
              <a:off x="4277925" y="4959170"/>
              <a:ext cx="531059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7" name="TextBox 156"/>
            <p:cNvSpPr txBox="1"/>
            <p:nvPr/>
          </p:nvSpPr>
          <p:spPr>
            <a:xfrm>
              <a:off x="4075100" y="4317485"/>
              <a:ext cx="838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 smtClean="0"/>
                <a:t>2011</a:t>
              </a:r>
              <a:endParaRPr lang="en-GB" sz="1800" dirty="0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075100" y="5712640"/>
              <a:ext cx="838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 smtClean="0"/>
                <a:t>1994</a:t>
              </a:r>
              <a:endParaRPr lang="en-GB" sz="1800" dirty="0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4197731" y="4992560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 smtClean="0"/>
                <a:t>…..</a:t>
              </a:r>
              <a:endParaRPr lang="en-GB" sz="1800" dirty="0"/>
            </a:p>
          </p:txBody>
        </p:sp>
        <p:cxnSp>
          <p:nvCxnSpPr>
            <p:cNvPr id="167" name="Shape 166"/>
            <p:cNvCxnSpPr>
              <a:stCxn id="160" idx="0"/>
              <a:endCxn id="68" idx="1"/>
            </p:cNvCxnSpPr>
            <p:nvPr/>
          </p:nvCxnSpPr>
          <p:spPr bwMode="auto">
            <a:xfrm rot="5400000" flipH="1" flipV="1">
              <a:off x="3444326" y="3023252"/>
              <a:ext cx="850449" cy="411099"/>
            </a:xfrm>
            <a:prstGeom prst="bentConnector2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9" name="Shape 168"/>
            <p:cNvCxnSpPr>
              <a:stCxn id="160" idx="2"/>
              <a:endCxn id="158" idx="1"/>
            </p:cNvCxnSpPr>
            <p:nvPr/>
          </p:nvCxnSpPr>
          <p:spPr bwMode="auto">
            <a:xfrm rot="16200000" flipH="1">
              <a:off x="2932576" y="4754781"/>
              <a:ext cx="1873949" cy="411099"/>
            </a:xfrm>
            <a:prstGeom prst="bentConnector2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44" name="Straight Connector 143"/>
          <p:cNvCxnSpPr/>
          <p:nvPr/>
        </p:nvCxnSpPr>
        <p:spPr bwMode="auto">
          <a:xfrm rot="5400000">
            <a:off x="2995283" y="3721533"/>
            <a:ext cx="535559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607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465" y="5319210"/>
            <a:ext cx="9639948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The EFI reached high values (approaching 1) in the last few forecasts preceding the onset of the event, with ~10% of the ENS members predicting rainfall beyond the climate extreme (99</a:t>
            </a:r>
            <a:r>
              <a:rPr lang="en-GB" baseline="30000" dirty="0" smtClean="0"/>
              <a:t>th</a:t>
            </a:r>
            <a:r>
              <a:rPr lang="en-GB" dirty="0" smtClean="0"/>
              <a:t> percentile of the model climate).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910" y="886507"/>
            <a:ext cx="5660147" cy="4312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" y="1358770"/>
            <a:ext cx="4152876" cy="36534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41640" y="3924055"/>
            <a:ext cx="2812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TP72 CDFs for Boulder</a:t>
            </a:r>
            <a:endParaRPr lang="en-GB" sz="2000" dirty="0">
              <a:latin typeface="+mn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03263" y="155575"/>
            <a:ext cx="90741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376092"/>
                </a:solidFill>
              </a:rPr>
              <a:t>Boulder, ENS EFI for TP72 fcs vt 11@00UTC-14@00UTC</a:t>
            </a:r>
            <a:endParaRPr lang="en-GB" dirty="0">
              <a:solidFill>
                <a:srgbClr val="37609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52615" y="1763815"/>
            <a:ext cx="1085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>
                <a:solidFill>
                  <a:srgbClr val="FF0000"/>
                </a:solidFill>
                <a:latin typeface="+mn-lt"/>
              </a:rPr>
              <a:t>t</a:t>
            </a:r>
            <a:r>
              <a:rPr lang="en-GB" sz="1600" dirty="0" smtClean="0">
                <a:solidFill>
                  <a:srgbClr val="FF0000"/>
                </a:solidFill>
                <a:latin typeface="+mn-lt"/>
              </a:rPr>
              <a:t>+0-72h</a:t>
            </a:r>
            <a:endParaRPr lang="en-GB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3270" y="2550386"/>
            <a:ext cx="1085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 smtClean="0">
                <a:solidFill>
                  <a:srgbClr val="0070C0"/>
                </a:solidFill>
                <a:latin typeface="+mn-lt"/>
              </a:rPr>
              <a:t>t+96-168h</a:t>
            </a:r>
            <a:endParaRPr lang="en-GB" sz="1600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123130" y="2213865"/>
            <a:ext cx="1305145" cy="505798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47955" y="1358770"/>
            <a:ext cx="692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 smtClean="0">
                <a:latin typeface="+mn-lt"/>
              </a:rPr>
              <a:t>M</a:t>
            </a:r>
            <a:r>
              <a:rPr lang="en-GB" sz="1600" baseline="-25000" dirty="0" smtClean="0">
                <a:latin typeface="+mn-lt"/>
              </a:rPr>
              <a:t>CLI</a:t>
            </a:r>
            <a:endParaRPr lang="en-GB" sz="1600" baseline="-250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465" y="908720"/>
            <a:ext cx="4017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ENS t+0-72h Extreme Forecast Index</a:t>
            </a:r>
            <a:endParaRPr lang="en-GB" sz="2000" dirty="0">
              <a:latin typeface="+mn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667635" y="2511769"/>
            <a:ext cx="2880320" cy="647201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7473280" y="6165013"/>
            <a:ext cx="2250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600" b="0" i="1" dirty="0" smtClean="0">
                <a:latin typeface="+mn-lt"/>
              </a:rPr>
              <a:t>(From Ivan Tsonevski)</a:t>
            </a:r>
            <a:endParaRPr lang="en-GB" sz="1600" b="0" i="1" dirty="0">
              <a:latin typeface="+mn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483170" y="1308830"/>
            <a:ext cx="0" cy="360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348155" y="4559060"/>
            <a:ext cx="1272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M</a:t>
            </a:r>
            <a:r>
              <a:rPr lang="en-GB" sz="2000" baseline="-25000" dirty="0" smtClean="0">
                <a:latin typeface="+mn-lt"/>
              </a:rPr>
              <a:t>CLI</a:t>
            </a:r>
            <a:r>
              <a:rPr lang="en-GB" sz="2000" dirty="0" smtClean="0">
                <a:latin typeface="+mn-lt"/>
              </a:rPr>
              <a:t> max</a:t>
            </a:r>
            <a:endParaRPr lang="en-GB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553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67" y="683695"/>
            <a:ext cx="8209598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itle 1"/>
          <p:cNvSpPr txBox="1">
            <a:spLocks/>
          </p:cNvSpPr>
          <p:nvPr/>
        </p:nvSpPr>
        <p:spPr>
          <a:xfrm>
            <a:off x="703263" y="155575"/>
            <a:ext cx="90741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376092"/>
                </a:solidFill>
              </a:rPr>
              <a:t>NA: ENS monthly fc of weekly-ave. precipitation anomaly</a:t>
            </a:r>
            <a:endParaRPr lang="en-GB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92760" y="998730"/>
            <a:ext cx="0" cy="156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17585" y="1853825"/>
            <a:ext cx="28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792760" y="2898115"/>
            <a:ext cx="0" cy="156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217585" y="3753210"/>
            <a:ext cx="28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792760" y="4833330"/>
            <a:ext cx="0" cy="156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217585" y="5688425"/>
            <a:ext cx="28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483170" y="2898115"/>
            <a:ext cx="0" cy="156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907995" y="3753210"/>
            <a:ext cx="28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 rot="17967792">
            <a:off x="2517959" y="1681307"/>
            <a:ext cx="475788" cy="4362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Oval 47"/>
          <p:cNvSpPr/>
          <p:nvPr/>
        </p:nvSpPr>
        <p:spPr>
          <a:xfrm rot="17967792">
            <a:off x="2501763" y="3616522"/>
            <a:ext cx="475788" cy="4362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Oval 48"/>
          <p:cNvSpPr/>
          <p:nvPr/>
        </p:nvSpPr>
        <p:spPr>
          <a:xfrm rot="17967792">
            <a:off x="2517959" y="5596742"/>
            <a:ext cx="475788" cy="4362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Oval 49"/>
          <p:cNvSpPr/>
          <p:nvPr/>
        </p:nvSpPr>
        <p:spPr>
          <a:xfrm rot="17967792">
            <a:off x="6192173" y="3616522"/>
            <a:ext cx="475788" cy="4362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1127575" y="4755631"/>
            <a:ext cx="1125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 smtClean="0">
                <a:latin typeface="+mn-lt"/>
              </a:rPr>
              <a:t>+w3 TP7d’</a:t>
            </a:r>
            <a:endParaRPr lang="en-GB" sz="1600" dirty="0">
              <a:latin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172580" y="930206"/>
            <a:ext cx="662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+mn-lt"/>
              </a:rPr>
              <a:t>TP7d’</a:t>
            </a:r>
            <a:endParaRPr lang="en-GB" sz="1600" dirty="0">
              <a:latin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27575" y="2820416"/>
            <a:ext cx="1125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 smtClean="0">
                <a:latin typeface="+mn-lt"/>
              </a:rPr>
              <a:t>+w1 TP7d’</a:t>
            </a:r>
            <a:endParaRPr lang="en-GB" sz="1600" dirty="0">
              <a:latin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17985" y="4755631"/>
            <a:ext cx="1125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 smtClean="0">
                <a:latin typeface="+mn-lt"/>
              </a:rPr>
              <a:t>+w4 TP7d’</a:t>
            </a:r>
            <a:endParaRPr lang="en-GB" sz="1600" dirty="0">
              <a:latin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817985" y="2820416"/>
            <a:ext cx="1125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 smtClean="0">
                <a:latin typeface="+mn-lt"/>
              </a:rPr>
              <a:t>+w2 TP7d’</a:t>
            </a:r>
            <a:endParaRPr lang="en-GB" sz="1600" dirty="0">
              <a:latin typeface="+mn-lt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7653300" y="6195791"/>
            <a:ext cx="2250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600" b="0" i="1" dirty="0" smtClean="0">
                <a:latin typeface="+mn-lt"/>
              </a:rPr>
              <a:t>(From Fernando Prates)</a:t>
            </a:r>
            <a:endParaRPr lang="en-GB" sz="1600" b="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142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t="26336" r="40158" b="29240"/>
          <a:stretch/>
        </p:blipFill>
        <p:spPr bwMode="auto">
          <a:xfrm>
            <a:off x="4921217" y="4825203"/>
            <a:ext cx="3019831" cy="170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" t="26872" r="42344" b="32754"/>
          <a:stretch/>
        </p:blipFill>
        <p:spPr bwMode="auto">
          <a:xfrm>
            <a:off x="4902788" y="2910791"/>
            <a:ext cx="2885527" cy="155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49"/>
          <a:stretch/>
        </p:blipFill>
        <p:spPr bwMode="auto">
          <a:xfrm>
            <a:off x="928867" y="683695"/>
            <a:ext cx="3501465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itle 1"/>
          <p:cNvSpPr txBox="1">
            <a:spLocks/>
          </p:cNvSpPr>
          <p:nvPr/>
        </p:nvSpPr>
        <p:spPr>
          <a:xfrm>
            <a:off x="703263" y="155575"/>
            <a:ext cx="90741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376092"/>
                </a:solidFill>
              </a:rPr>
              <a:t>NA: ENS monthly fc of weekly-ave. precipitation anomaly</a:t>
            </a:r>
            <a:endParaRPr lang="en-GB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92760" y="998730"/>
            <a:ext cx="0" cy="156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17585" y="1853825"/>
            <a:ext cx="28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528175" y="4833330"/>
            <a:ext cx="0" cy="156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953000" y="5688425"/>
            <a:ext cx="28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792760" y="4833330"/>
            <a:ext cx="0" cy="156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217585" y="5688425"/>
            <a:ext cx="28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483170" y="2898115"/>
            <a:ext cx="0" cy="156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907995" y="3753210"/>
            <a:ext cx="28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 rot="17967792">
            <a:off x="2517959" y="1681307"/>
            <a:ext cx="475788" cy="4362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Oval 47"/>
          <p:cNvSpPr/>
          <p:nvPr/>
        </p:nvSpPr>
        <p:spPr>
          <a:xfrm rot="17967792">
            <a:off x="6237178" y="5551737"/>
            <a:ext cx="475788" cy="4362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Oval 48"/>
          <p:cNvSpPr/>
          <p:nvPr/>
        </p:nvSpPr>
        <p:spPr>
          <a:xfrm rot="17967792">
            <a:off x="2517959" y="5596742"/>
            <a:ext cx="475788" cy="4362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Oval 49"/>
          <p:cNvSpPr/>
          <p:nvPr/>
        </p:nvSpPr>
        <p:spPr>
          <a:xfrm rot="17967792">
            <a:off x="6192173" y="3616522"/>
            <a:ext cx="475788" cy="4362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34005" r="11541" b="33518"/>
          <a:stretch/>
        </p:blipFill>
        <p:spPr bwMode="auto">
          <a:xfrm>
            <a:off x="902550" y="2665926"/>
            <a:ext cx="3593206" cy="189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2793080" y="2888940"/>
            <a:ext cx="0" cy="156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17905" y="3744035"/>
            <a:ext cx="28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rot="17967792">
            <a:off x="2502083" y="3607347"/>
            <a:ext cx="475788" cy="4362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1127575" y="4755631"/>
            <a:ext cx="1125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 smtClean="0">
                <a:latin typeface="+mn-lt"/>
              </a:rPr>
              <a:t>+w3 TP7d’</a:t>
            </a:r>
            <a:endParaRPr lang="en-GB" sz="1600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72580" y="930206"/>
            <a:ext cx="662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+mn-lt"/>
              </a:rPr>
              <a:t>TP7d’</a:t>
            </a:r>
            <a:endParaRPr lang="en-GB" sz="1600" dirty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83831" y="2663915"/>
            <a:ext cx="2589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 smtClean="0">
                <a:latin typeface="+mn-lt"/>
              </a:rPr>
              <a:t>+w2 PR(TP7d’&gt;66</a:t>
            </a:r>
            <a:r>
              <a:rPr lang="en-GB" sz="1600" baseline="30000" dirty="0" smtClean="0">
                <a:latin typeface="+mn-lt"/>
              </a:rPr>
              <a:t>th</a:t>
            </a:r>
            <a:r>
              <a:rPr lang="en-GB" sz="1600" dirty="0" smtClean="0">
                <a:latin typeface="+mn-lt"/>
              </a:rPr>
              <a:t>) </a:t>
            </a:r>
            <a:endParaRPr lang="en-GB" sz="1600" dirty="0">
              <a:latin typeface="+mn-lt"/>
            </a:endParaRP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" t="17889" r="41764" b="76095"/>
          <a:stretch/>
        </p:blipFill>
        <p:spPr bwMode="auto">
          <a:xfrm>
            <a:off x="4895281" y="2258870"/>
            <a:ext cx="4665578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4862990" y="4530606"/>
            <a:ext cx="2589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 smtClean="0">
                <a:latin typeface="+mn-lt"/>
              </a:rPr>
              <a:t>+w3 PR(TP7d’&gt;66</a:t>
            </a:r>
            <a:r>
              <a:rPr lang="en-GB" sz="1600" baseline="30000" dirty="0" smtClean="0">
                <a:latin typeface="+mn-lt"/>
              </a:rPr>
              <a:t>th</a:t>
            </a:r>
            <a:r>
              <a:rPr lang="en-GB" sz="1600" dirty="0" smtClean="0">
                <a:latin typeface="+mn-lt"/>
              </a:rPr>
              <a:t>) </a:t>
            </a:r>
            <a:endParaRPr lang="en-GB" sz="1600" dirty="0"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575" y="2820416"/>
            <a:ext cx="1125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 smtClean="0">
                <a:latin typeface="+mn-lt"/>
              </a:rPr>
              <a:t>+w2 TP7d’</a:t>
            </a:r>
            <a:endParaRPr lang="en-GB" sz="1600" dirty="0">
              <a:latin typeface="+mn-lt"/>
            </a:endParaRP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7653300" y="6195791"/>
            <a:ext cx="2250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600" b="0" i="1" dirty="0" smtClean="0">
                <a:latin typeface="+mn-lt"/>
              </a:rPr>
              <a:t>(From Fernando Prates)</a:t>
            </a:r>
            <a:endParaRPr lang="en-GB" sz="1600" b="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155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3208354"/>
            <a:ext cx="3238024" cy="27984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16" y="3195840"/>
            <a:ext cx="3238024" cy="27984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66" y="3195840"/>
            <a:ext cx="3238024" cy="279844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260400" y="5858556"/>
            <a:ext cx="162018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407495" y="5857842"/>
            <a:ext cx="852906" cy="4643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3" y="981075"/>
            <a:ext cx="9135922" cy="82774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 tropics remain the area where seasonal prediction has the highest skill, as indicated e.g. by the accuracy of 1-year forecasts of SST anomaly in the Nino3.4 area.</a:t>
            </a:r>
            <a:endParaRPr lang="en-GB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1250731" y="2931803"/>
            <a:ext cx="0" cy="2971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60722" y="2656232"/>
            <a:ext cx="18998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33CC"/>
                </a:solidFill>
              </a:rPr>
              <a:t>1 Nov ‘11 &gt; Nov ‘12</a:t>
            </a:r>
            <a:endParaRPr lang="en-GB" sz="1200" dirty="0">
              <a:solidFill>
                <a:srgbClr val="3333CC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271652" y="2933231"/>
            <a:ext cx="17889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5"/>
          <p:cNvSpPr txBox="1">
            <a:spLocks/>
          </p:cNvSpPr>
          <p:nvPr/>
        </p:nvSpPr>
        <p:spPr>
          <a:xfrm>
            <a:off x="677525" y="98630"/>
            <a:ext cx="8915400" cy="679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Seasonal system provides probabilities up to 1y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2880580" y="5857842"/>
            <a:ext cx="402856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4417318" y="2931089"/>
            <a:ext cx="0" cy="2971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327309" y="2655518"/>
            <a:ext cx="1899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33CC"/>
                </a:solidFill>
              </a:rPr>
              <a:t>1 Nov ‘12 &gt; Nov ‘13</a:t>
            </a:r>
            <a:endParaRPr lang="en-GB" sz="1200" dirty="0">
              <a:solidFill>
                <a:srgbClr val="3333CC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438239" y="2932517"/>
            <a:ext cx="17889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415128" y="5858556"/>
            <a:ext cx="162018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Rectangle 39"/>
          <p:cNvSpPr/>
          <p:nvPr/>
        </p:nvSpPr>
        <p:spPr>
          <a:xfrm>
            <a:off x="3647855" y="5856414"/>
            <a:ext cx="767274" cy="4786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ctangle 40"/>
          <p:cNvSpPr/>
          <p:nvPr/>
        </p:nvSpPr>
        <p:spPr>
          <a:xfrm>
            <a:off x="6035308" y="5857842"/>
            <a:ext cx="402856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7569338" y="2931089"/>
            <a:ext cx="0" cy="2971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479329" y="2655518"/>
            <a:ext cx="1899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33CC"/>
                </a:solidFill>
              </a:rPr>
              <a:t>1 Nov ‘13 &gt; Nov ‘14</a:t>
            </a:r>
            <a:endParaRPr lang="en-GB" sz="1200" dirty="0">
              <a:solidFill>
                <a:srgbClr val="3333CC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7590259" y="2932517"/>
            <a:ext cx="17889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567148" y="5858556"/>
            <a:ext cx="162018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ctangle 45"/>
          <p:cNvSpPr/>
          <p:nvPr/>
        </p:nvSpPr>
        <p:spPr>
          <a:xfrm>
            <a:off x="6756911" y="5857842"/>
            <a:ext cx="810237" cy="4643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ectangle 46"/>
          <p:cNvSpPr/>
          <p:nvPr/>
        </p:nvSpPr>
        <p:spPr>
          <a:xfrm>
            <a:off x="9187328" y="5857842"/>
            <a:ext cx="402856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227475" y="4824155"/>
            <a:ext cx="95996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24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do our ensembles perform? They must be reliable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465" y="998730"/>
            <a:ext cx="4005445" cy="76508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Reliability is a key property that probabilistic forecasts must have. 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0" y="2982237"/>
            <a:ext cx="4833938" cy="332708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030" y="908720"/>
            <a:ext cx="4762500" cy="411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7772" y="2294583"/>
            <a:ext cx="407015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800" b="0" dirty="0" smtClean="0">
                <a:latin typeface="+mn-lt"/>
              </a:rPr>
              <a:t>Reliability: ENS T850 +6d fcs over Europe</a:t>
            </a:r>
            <a:endParaRPr lang="en-GB" sz="1800" b="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87532" y="5534943"/>
            <a:ext cx="487101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800" b="0" dirty="0" smtClean="0">
                <a:latin typeface="+mn-lt"/>
              </a:rPr>
              <a:t>Reliability: S4 2mT 1May +2m for JJA anomaly fcs</a:t>
            </a:r>
            <a:endParaRPr lang="en-GB" sz="1800" b="0" dirty="0">
              <a:latin typeface="+mn-lt"/>
            </a:endParaRPr>
          </a:p>
        </p:txBody>
      </p:sp>
      <p:sp>
        <p:nvSpPr>
          <p:cNvPr id="20" name="Down Arrow 19"/>
          <p:cNvSpPr/>
          <p:nvPr/>
        </p:nvSpPr>
        <p:spPr>
          <a:xfrm rot="10800000">
            <a:off x="7338266" y="5139189"/>
            <a:ext cx="405045" cy="40504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Down Arrow 20"/>
          <p:cNvSpPr/>
          <p:nvPr/>
        </p:nvSpPr>
        <p:spPr>
          <a:xfrm>
            <a:off x="1757645" y="2677853"/>
            <a:ext cx="360040" cy="28826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59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75" y="908720"/>
            <a:ext cx="8588779" cy="52197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000" y="154800"/>
            <a:ext cx="8915400" cy="679087"/>
          </a:xfrm>
        </p:spPr>
        <p:txBody>
          <a:bodyPr>
            <a:noAutofit/>
          </a:bodyPr>
          <a:lstStyle/>
          <a:p>
            <a:r>
              <a:rPr lang="en-GB" dirty="0"/>
              <a:t>How do </a:t>
            </a:r>
            <a:r>
              <a:rPr lang="en-GB" dirty="0" smtClean="0"/>
              <a:t>our ensembles perform</a:t>
            </a:r>
            <a:r>
              <a:rPr lang="en-GB" dirty="0"/>
              <a:t>? </a:t>
            </a:r>
            <a:r>
              <a:rPr lang="en-GB" dirty="0" smtClean="0"/>
              <a:t>ENS v benchmark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540940" y="4083168"/>
            <a:ext cx="1317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 smtClean="0">
                <a:solidFill>
                  <a:srgbClr val="3333CC"/>
                </a:solidFill>
                <a:latin typeface="+mn-lt"/>
              </a:rPr>
              <a:t>N(CON,&lt;e</a:t>
            </a:r>
            <a:r>
              <a:rPr lang="en-GB" sz="1600" baseline="30000" dirty="0" smtClean="0">
                <a:solidFill>
                  <a:srgbClr val="3333CC"/>
                </a:solidFill>
                <a:latin typeface="+mn-lt"/>
              </a:rPr>
              <a:t>2</a:t>
            </a:r>
            <a:r>
              <a:rPr lang="en-GB" sz="1600" dirty="0" smtClean="0">
                <a:solidFill>
                  <a:srgbClr val="3333CC"/>
                </a:solidFill>
                <a:latin typeface="+mn-lt"/>
              </a:rPr>
              <a:t>&gt;)</a:t>
            </a:r>
          </a:p>
          <a:p>
            <a:pPr algn="l"/>
            <a:r>
              <a:rPr lang="en-GB" sz="1600" dirty="0" smtClean="0">
                <a:latin typeface="+mn-lt"/>
              </a:rPr>
              <a:t>N(HRES,&lt;e</a:t>
            </a:r>
            <a:r>
              <a:rPr lang="en-GB" sz="1600" baseline="30000" dirty="0" smtClean="0">
                <a:latin typeface="+mn-lt"/>
              </a:rPr>
              <a:t>2</a:t>
            </a:r>
            <a:r>
              <a:rPr lang="en-GB" sz="1600" dirty="0" smtClean="0">
                <a:latin typeface="+mn-lt"/>
              </a:rPr>
              <a:t>&gt;)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  <a:latin typeface="+mn-lt"/>
              </a:rPr>
              <a:t>EPS</a:t>
            </a:r>
            <a:endParaRPr lang="en-GB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8666" y="6105781"/>
            <a:ext cx="1899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0" i="1" dirty="0" smtClean="0">
                <a:latin typeface="+mn-lt"/>
              </a:rPr>
              <a:t>(from M </a:t>
            </a:r>
            <a:r>
              <a:rPr lang="en-GB" sz="1600" b="0" i="1" dirty="0">
                <a:latin typeface="+mn-lt"/>
              </a:rPr>
              <a:t>L</a:t>
            </a:r>
            <a:r>
              <a:rPr lang="en-GB" sz="1600" b="0" i="1" dirty="0" smtClean="0">
                <a:latin typeface="+mn-lt"/>
              </a:rPr>
              <a:t>eutbecher)</a:t>
            </a:r>
            <a:endParaRPr lang="en-GB" sz="1600" b="0" i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55" y="3023955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+mn-lt"/>
              </a:rPr>
              <a:t>+5d</a:t>
            </a:r>
            <a:endParaRPr lang="en-GB" sz="18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55" y="2078850"/>
            <a:ext cx="540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+mn-lt"/>
              </a:rPr>
              <a:t>+7d</a:t>
            </a:r>
            <a:endParaRPr lang="en-GB" sz="18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455" y="4194085"/>
            <a:ext cx="540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+mn-lt"/>
              </a:rPr>
              <a:t>+3d</a:t>
            </a:r>
            <a:endParaRPr lang="en-GB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222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16" descr="WEEK2N.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" t="3802" r="6168" b="2377"/>
          <a:stretch>
            <a:fillRect/>
          </a:stretch>
        </p:blipFill>
        <p:spPr bwMode="auto">
          <a:xfrm>
            <a:off x="5178024" y="1943835"/>
            <a:ext cx="4725526" cy="433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37465" y="3474005"/>
            <a:ext cx="52655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0" dirty="0" smtClean="0">
                <a:latin typeface="+mn-lt"/>
                <a:cs typeface="Arial" pitchFamily="34" charset="0"/>
              </a:rPr>
              <a:t>The skill of monthly forecasts have been continuously improving both in the tropics for the MJO (top left) and the extra-tropics for the NAO (top right). </a:t>
            </a:r>
          </a:p>
          <a:p>
            <a:pPr algn="l"/>
            <a:endParaRPr lang="en-GB" sz="2000" b="0" dirty="0" smtClean="0">
              <a:latin typeface="+mn-lt"/>
              <a:cs typeface="Arial" pitchFamily="34" charset="0"/>
            </a:endParaRPr>
          </a:p>
          <a:p>
            <a:pPr algn="l"/>
            <a:r>
              <a:rPr lang="en-GB" sz="2000" b="0" dirty="0" smtClean="0">
                <a:latin typeface="+mn-lt"/>
                <a:cs typeface="Arial" pitchFamily="34" charset="0"/>
              </a:rPr>
              <a:t>Improvements in the physics have led to better teleconnection between tropics and extra-tropics (bottom).</a:t>
            </a:r>
            <a:endParaRPr lang="en-GB" sz="2000" b="0" dirty="0">
              <a:latin typeface="+mn-lt"/>
              <a:cs typeface="Arial" pitchFamily="34" charset="0"/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37465" y="877837"/>
            <a:ext cx="5438404" cy="2509115"/>
            <a:chOff x="227475" y="863715"/>
            <a:chExt cx="7155795" cy="3301467"/>
          </a:xfrm>
        </p:grpSpPr>
        <p:pic>
          <p:nvPicPr>
            <p:cNvPr id="3087" name="Picture 27" descr="naoscore.ps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54" r="5106" b="1901"/>
            <a:stretch/>
          </p:blipFill>
          <p:spPr bwMode="auto">
            <a:xfrm>
              <a:off x="3561663" y="961832"/>
              <a:ext cx="3821607" cy="3185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11" descr="ps.ps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0" t="3802" r="5347" b="1427"/>
            <a:stretch>
              <a:fillRect/>
            </a:stretch>
          </p:blipFill>
          <p:spPr bwMode="auto">
            <a:xfrm>
              <a:off x="227475" y="863715"/>
              <a:ext cx="3546919" cy="3301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9" name="TextBox 17"/>
            <p:cNvSpPr txBox="1">
              <a:spLocks noChangeArrowheads="1"/>
            </p:cNvSpPr>
            <p:nvPr/>
          </p:nvSpPr>
          <p:spPr bwMode="auto">
            <a:xfrm>
              <a:off x="4241283" y="1437304"/>
              <a:ext cx="2618507" cy="526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/>
              <a:r>
                <a:rPr lang="en-GB" sz="2000" dirty="0" smtClean="0">
                  <a:latin typeface="+mn-lt"/>
                </a:rPr>
                <a:t>NH – NAO (11d)</a:t>
              </a:r>
              <a:endParaRPr lang="en-GB" sz="2000" dirty="0">
                <a:latin typeface="+mn-lt"/>
              </a:endParaRPr>
            </a:p>
          </p:txBody>
        </p:sp>
        <p:sp>
          <p:nvSpPr>
            <p:cNvPr id="17" name="TextBox 17"/>
            <p:cNvSpPr txBox="1">
              <a:spLocks noChangeArrowheads="1"/>
            </p:cNvSpPr>
            <p:nvPr/>
          </p:nvSpPr>
          <p:spPr bwMode="auto">
            <a:xfrm>
              <a:off x="523561" y="3388814"/>
              <a:ext cx="2668578" cy="526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/>
              <a:r>
                <a:rPr lang="en-GB" sz="2000" dirty="0" smtClean="0">
                  <a:latin typeface="+mn-lt"/>
                </a:rPr>
                <a:t>TR – MJO (26d)</a:t>
              </a:r>
              <a:endParaRPr lang="en-GB" sz="2000" dirty="0">
                <a:latin typeface="+mn-lt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>
            <a:xfrm flipH="1">
              <a:off x="542510" y="1898714"/>
              <a:ext cx="293860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142910" y="2393885"/>
              <a:ext cx="293860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4187915" y="2393885"/>
              <a:ext cx="0" cy="768873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587515" y="1898830"/>
              <a:ext cx="0" cy="879491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4000" y="144000"/>
            <a:ext cx="9074150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How do our ensembles perform? ENS </a:t>
            </a:r>
            <a:r>
              <a:rPr lang="en-GB" dirty="0">
                <a:solidFill>
                  <a:srgbClr val="376092"/>
                </a:solidFill>
              </a:rPr>
              <a:t>MJO </a:t>
            </a:r>
            <a:r>
              <a:rPr lang="en-GB" dirty="0" smtClean="0">
                <a:solidFill>
                  <a:srgbClr val="376092"/>
                </a:solidFill>
              </a:rPr>
              <a:t>&amp; NAO</a:t>
            </a:r>
            <a:endParaRPr lang="en-GB" dirty="0">
              <a:solidFill>
                <a:srgbClr val="37609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70986" y="6264315"/>
            <a:ext cx="1402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0" i="1" dirty="0" smtClean="0">
                <a:latin typeface="+mn-lt"/>
              </a:rPr>
              <a:t>(From F Vitart)</a:t>
            </a:r>
            <a:endParaRPr lang="en-GB" sz="1600" b="0" i="1" dirty="0"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622630" y="1713875"/>
            <a:ext cx="942597" cy="10830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57945" y="1664524"/>
            <a:ext cx="888590" cy="3342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25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Earth-Day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1705" t="5156" r="10152"/>
          <a:stretch>
            <a:fillRect/>
          </a:stretch>
        </p:blipFill>
        <p:spPr>
          <a:xfrm>
            <a:off x="8013340" y="4419110"/>
            <a:ext cx="1802650" cy="1800200"/>
          </a:xfrm>
        </p:spPr>
      </p:pic>
      <p:cxnSp>
        <p:nvCxnSpPr>
          <p:cNvPr id="26" name="Straight Arrow Connector 25"/>
          <p:cNvCxnSpPr/>
          <p:nvPr/>
        </p:nvCxnSpPr>
        <p:spPr bwMode="auto">
          <a:xfrm>
            <a:off x="462349" y="3158175"/>
            <a:ext cx="2205245" cy="79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rot="5400000" flipH="1" flipV="1">
            <a:off x="-100611" y="2551007"/>
            <a:ext cx="1395156" cy="7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5400000">
            <a:off x="1092419" y="3203975"/>
            <a:ext cx="9001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rot="5400000">
            <a:off x="1632479" y="3203975"/>
            <a:ext cx="9001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5400000">
            <a:off x="2217544" y="3203975"/>
            <a:ext cx="9001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19"/>
          <p:cNvGrpSpPr/>
          <p:nvPr/>
        </p:nvGrpSpPr>
        <p:grpSpPr>
          <a:xfrm>
            <a:off x="4107754" y="2258870"/>
            <a:ext cx="90010" cy="630069"/>
            <a:chOff x="3917885" y="1673804"/>
            <a:chExt cx="180020" cy="675075"/>
          </a:xfrm>
        </p:grpSpPr>
        <p:sp>
          <p:nvSpPr>
            <p:cNvPr id="14" name="Rectangle 13"/>
            <p:cNvSpPr/>
            <p:nvPr/>
          </p:nvSpPr>
          <p:spPr bwMode="auto">
            <a:xfrm>
              <a:off x="3962890" y="1853825"/>
              <a:ext cx="90010" cy="3600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 rot="5400000">
              <a:off x="3670358" y="2011342"/>
              <a:ext cx="675075" cy="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 bwMode="auto">
            <a:xfrm>
              <a:off x="3917885" y="1988840"/>
              <a:ext cx="180020" cy="9001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62349" y="3248980"/>
            <a:ext cx="22044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100" dirty="0" smtClean="0"/>
              <a:t>0        10       100     1000 </a:t>
            </a:r>
          </a:p>
          <a:p>
            <a:r>
              <a:rPr lang="en-GB" sz="1100" dirty="0" smtClean="0"/>
              <a:t>Forecast day</a:t>
            </a:r>
            <a:endParaRPr lang="en-GB" sz="1100" dirty="0"/>
          </a:p>
        </p:txBody>
      </p:sp>
      <p:sp>
        <p:nvSpPr>
          <p:cNvPr id="35" name="TextBox 34"/>
          <p:cNvSpPr txBox="1"/>
          <p:nvPr/>
        </p:nvSpPr>
        <p:spPr>
          <a:xfrm>
            <a:off x="677525" y="1313765"/>
            <a:ext cx="1770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1975-1990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50" y="2194702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F(x,t)</a:t>
            </a:r>
            <a:endParaRPr lang="en-GB" sz="1100" dirty="0"/>
          </a:p>
        </p:txBody>
      </p:sp>
      <p:cxnSp>
        <p:nvCxnSpPr>
          <p:cNvPr id="193" name="Straight Arrow Connector 192"/>
          <p:cNvCxnSpPr/>
          <p:nvPr/>
        </p:nvCxnSpPr>
        <p:spPr bwMode="auto">
          <a:xfrm>
            <a:off x="2892619" y="3158175"/>
            <a:ext cx="2205245" cy="79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4" name="Straight Arrow Connector 193"/>
          <p:cNvCxnSpPr/>
          <p:nvPr/>
        </p:nvCxnSpPr>
        <p:spPr bwMode="auto">
          <a:xfrm rot="5400000" flipH="1" flipV="1">
            <a:off x="2329659" y="2551007"/>
            <a:ext cx="1395156" cy="7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5" name="Straight Connector 194"/>
          <p:cNvCxnSpPr/>
          <p:nvPr/>
        </p:nvCxnSpPr>
        <p:spPr bwMode="auto">
          <a:xfrm rot="5400000">
            <a:off x="3522689" y="3203975"/>
            <a:ext cx="9001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6" name="Straight Connector 195"/>
          <p:cNvCxnSpPr/>
          <p:nvPr/>
        </p:nvCxnSpPr>
        <p:spPr bwMode="auto">
          <a:xfrm rot="5400000">
            <a:off x="4062749" y="3203975"/>
            <a:ext cx="9001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/>
          <p:nvPr/>
        </p:nvCxnSpPr>
        <p:spPr bwMode="auto">
          <a:xfrm rot="5400000">
            <a:off x="4647814" y="3203975"/>
            <a:ext cx="9001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197"/>
          <p:cNvGrpSpPr/>
          <p:nvPr/>
        </p:nvGrpSpPr>
        <p:grpSpPr>
          <a:xfrm>
            <a:off x="3387674" y="2393885"/>
            <a:ext cx="90010" cy="585065"/>
            <a:chOff x="3917885" y="1673804"/>
            <a:chExt cx="180020" cy="675075"/>
          </a:xfrm>
        </p:grpSpPr>
        <p:sp>
          <p:nvSpPr>
            <p:cNvPr id="199" name="Rectangle 198"/>
            <p:cNvSpPr/>
            <p:nvPr/>
          </p:nvSpPr>
          <p:spPr bwMode="auto">
            <a:xfrm>
              <a:off x="3962890" y="1853825"/>
              <a:ext cx="90010" cy="3600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200" name="Straight Connector 199"/>
            <p:cNvCxnSpPr/>
            <p:nvPr/>
          </p:nvCxnSpPr>
          <p:spPr bwMode="auto">
            <a:xfrm rot="5400000">
              <a:off x="3670358" y="2011342"/>
              <a:ext cx="675075" cy="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1" name="Rectangle 200"/>
            <p:cNvSpPr/>
            <p:nvPr/>
          </p:nvSpPr>
          <p:spPr bwMode="auto">
            <a:xfrm>
              <a:off x="3917885" y="1988840"/>
              <a:ext cx="180020" cy="9001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202" name="TextBox 201"/>
          <p:cNvSpPr txBox="1"/>
          <p:nvPr/>
        </p:nvSpPr>
        <p:spPr>
          <a:xfrm>
            <a:off x="2892619" y="3248980"/>
            <a:ext cx="22044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100" dirty="0" smtClean="0"/>
              <a:t>0        10       100     1000 </a:t>
            </a:r>
          </a:p>
          <a:p>
            <a:r>
              <a:rPr lang="en-GB" sz="1100" dirty="0" smtClean="0"/>
              <a:t>Forecast day</a:t>
            </a:r>
            <a:endParaRPr lang="en-GB" sz="1100" dirty="0"/>
          </a:p>
        </p:txBody>
      </p:sp>
      <p:grpSp>
        <p:nvGrpSpPr>
          <p:cNvPr id="4" name="Group 521"/>
          <p:cNvGrpSpPr/>
          <p:nvPr/>
        </p:nvGrpSpPr>
        <p:grpSpPr>
          <a:xfrm>
            <a:off x="3297664" y="4599131"/>
            <a:ext cx="1485165" cy="1440160"/>
            <a:chOff x="3287815" y="4689141"/>
            <a:chExt cx="1485165" cy="1440160"/>
          </a:xfrm>
        </p:grpSpPr>
        <p:sp>
          <p:nvSpPr>
            <p:cNvPr id="208" name="Oval 207"/>
            <p:cNvSpPr/>
            <p:nvPr/>
          </p:nvSpPr>
          <p:spPr bwMode="auto">
            <a:xfrm>
              <a:off x="3287815" y="4689141"/>
              <a:ext cx="1485165" cy="14401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9" name="Oval 208"/>
            <p:cNvSpPr/>
            <p:nvPr/>
          </p:nvSpPr>
          <p:spPr bwMode="auto">
            <a:xfrm>
              <a:off x="3422830" y="4824155"/>
              <a:ext cx="1215135" cy="117013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10" name="Pie 209"/>
            <p:cNvSpPr/>
            <p:nvPr/>
          </p:nvSpPr>
          <p:spPr bwMode="auto">
            <a:xfrm>
              <a:off x="3422830" y="4824155"/>
              <a:ext cx="1215135" cy="1170130"/>
            </a:xfrm>
            <a:prstGeom prst="pie">
              <a:avLst/>
            </a:prstGeom>
            <a:solidFill>
              <a:schemeClr val="accent5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5" name="Group 520"/>
          <p:cNvGrpSpPr/>
          <p:nvPr/>
        </p:nvGrpSpPr>
        <p:grpSpPr>
          <a:xfrm>
            <a:off x="3297664" y="3789040"/>
            <a:ext cx="1395155" cy="585067"/>
            <a:chOff x="3332820" y="3654023"/>
            <a:chExt cx="1395155" cy="585067"/>
          </a:xfrm>
        </p:grpSpPr>
        <p:cxnSp>
          <p:nvCxnSpPr>
            <p:cNvPr id="223" name="Straight Connector 222"/>
            <p:cNvCxnSpPr/>
            <p:nvPr/>
          </p:nvCxnSpPr>
          <p:spPr bwMode="auto">
            <a:xfrm>
              <a:off x="3332820" y="3744035"/>
              <a:ext cx="139515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4" name="Straight Connector 223"/>
            <p:cNvCxnSpPr/>
            <p:nvPr/>
          </p:nvCxnSpPr>
          <p:spPr bwMode="auto">
            <a:xfrm>
              <a:off x="3332820" y="3851430"/>
              <a:ext cx="139515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6" name="Straight Connector 225"/>
            <p:cNvCxnSpPr/>
            <p:nvPr/>
          </p:nvCxnSpPr>
          <p:spPr bwMode="auto">
            <a:xfrm>
              <a:off x="3332820" y="3924055"/>
              <a:ext cx="139515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8" name="Straight Connector 227"/>
            <p:cNvCxnSpPr/>
            <p:nvPr/>
          </p:nvCxnSpPr>
          <p:spPr bwMode="auto">
            <a:xfrm>
              <a:off x="3332820" y="4014065"/>
              <a:ext cx="139515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0" name="Straight Connector 229"/>
            <p:cNvCxnSpPr/>
            <p:nvPr/>
          </p:nvCxnSpPr>
          <p:spPr bwMode="auto">
            <a:xfrm>
              <a:off x="3332820" y="4104075"/>
              <a:ext cx="139515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1" name="Straight Connector 230"/>
            <p:cNvCxnSpPr/>
            <p:nvPr/>
          </p:nvCxnSpPr>
          <p:spPr bwMode="auto">
            <a:xfrm rot="5400000">
              <a:off x="3130297" y="3946557"/>
              <a:ext cx="5850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3" name="Straight Connector 232"/>
            <p:cNvCxnSpPr/>
            <p:nvPr/>
          </p:nvCxnSpPr>
          <p:spPr bwMode="auto">
            <a:xfrm rot="5400000">
              <a:off x="3220307" y="3946558"/>
              <a:ext cx="5850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/>
            <p:cNvCxnSpPr/>
            <p:nvPr/>
          </p:nvCxnSpPr>
          <p:spPr bwMode="auto">
            <a:xfrm rot="5400000">
              <a:off x="3282697" y="3946558"/>
              <a:ext cx="5850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6" name="Straight Connector 235"/>
            <p:cNvCxnSpPr/>
            <p:nvPr/>
          </p:nvCxnSpPr>
          <p:spPr bwMode="auto">
            <a:xfrm rot="5400000">
              <a:off x="3400327" y="3946558"/>
              <a:ext cx="5850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9" name="Straight Connector 238"/>
            <p:cNvCxnSpPr/>
            <p:nvPr/>
          </p:nvCxnSpPr>
          <p:spPr bwMode="auto">
            <a:xfrm rot="5400000">
              <a:off x="3490336" y="3946558"/>
              <a:ext cx="5850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1" name="Straight Connector 240"/>
            <p:cNvCxnSpPr/>
            <p:nvPr/>
          </p:nvCxnSpPr>
          <p:spPr bwMode="auto">
            <a:xfrm rot="5400000">
              <a:off x="3580347" y="3946558"/>
              <a:ext cx="5850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3" name="Straight Connector 242"/>
            <p:cNvCxnSpPr/>
            <p:nvPr/>
          </p:nvCxnSpPr>
          <p:spPr bwMode="auto">
            <a:xfrm rot="5400000">
              <a:off x="3670358" y="3946556"/>
              <a:ext cx="5850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5" name="Straight Connector 244"/>
            <p:cNvCxnSpPr/>
            <p:nvPr/>
          </p:nvCxnSpPr>
          <p:spPr bwMode="auto">
            <a:xfrm rot="5400000">
              <a:off x="3760368" y="3946557"/>
              <a:ext cx="5850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7" name="Straight Connector 246"/>
            <p:cNvCxnSpPr/>
            <p:nvPr/>
          </p:nvCxnSpPr>
          <p:spPr bwMode="auto">
            <a:xfrm rot="5400000">
              <a:off x="3850378" y="3946557"/>
              <a:ext cx="5850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9" name="Straight Connector 248"/>
            <p:cNvCxnSpPr/>
            <p:nvPr/>
          </p:nvCxnSpPr>
          <p:spPr bwMode="auto">
            <a:xfrm rot="5400000">
              <a:off x="3940387" y="3946557"/>
              <a:ext cx="5850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1" name="Straight Connector 250"/>
            <p:cNvCxnSpPr/>
            <p:nvPr/>
          </p:nvCxnSpPr>
          <p:spPr bwMode="auto">
            <a:xfrm rot="5400000">
              <a:off x="4030397" y="3946557"/>
              <a:ext cx="5850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2" name="Straight Connector 251"/>
            <p:cNvCxnSpPr/>
            <p:nvPr/>
          </p:nvCxnSpPr>
          <p:spPr bwMode="auto">
            <a:xfrm rot="5400000">
              <a:off x="4120407" y="3946557"/>
              <a:ext cx="5850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4" name="Straight Connector 253"/>
            <p:cNvCxnSpPr/>
            <p:nvPr/>
          </p:nvCxnSpPr>
          <p:spPr bwMode="auto">
            <a:xfrm rot="5400000">
              <a:off x="4210417" y="3946557"/>
              <a:ext cx="5850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Group 378"/>
          <p:cNvGrpSpPr/>
          <p:nvPr/>
        </p:nvGrpSpPr>
        <p:grpSpPr>
          <a:xfrm>
            <a:off x="3540075" y="2123856"/>
            <a:ext cx="62776" cy="1007496"/>
            <a:chOff x="3917885" y="1673804"/>
            <a:chExt cx="180020" cy="675075"/>
          </a:xfrm>
        </p:grpSpPr>
        <p:sp>
          <p:nvSpPr>
            <p:cNvPr id="380" name="Rectangle 379"/>
            <p:cNvSpPr/>
            <p:nvPr/>
          </p:nvSpPr>
          <p:spPr bwMode="auto">
            <a:xfrm>
              <a:off x="3962890" y="1853825"/>
              <a:ext cx="90010" cy="3600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381" name="Straight Connector 380"/>
            <p:cNvCxnSpPr/>
            <p:nvPr/>
          </p:nvCxnSpPr>
          <p:spPr bwMode="auto">
            <a:xfrm rot="5400000">
              <a:off x="3670358" y="2011342"/>
              <a:ext cx="675075" cy="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2" name="Rectangle 381"/>
            <p:cNvSpPr/>
            <p:nvPr/>
          </p:nvSpPr>
          <p:spPr bwMode="auto">
            <a:xfrm>
              <a:off x="3917885" y="1988840"/>
              <a:ext cx="180020" cy="9001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7" name="Group 382"/>
          <p:cNvGrpSpPr/>
          <p:nvPr/>
        </p:nvGrpSpPr>
        <p:grpSpPr>
          <a:xfrm>
            <a:off x="4242769" y="2078850"/>
            <a:ext cx="90010" cy="765085"/>
            <a:chOff x="3917885" y="1673804"/>
            <a:chExt cx="180020" cy="675075"/>
          </a:xfrm>
        </p:grpSpPr>
        <p:sp>
          <p:nvSpPr>
            <p:cNvPr id="384" name="Rectangle 383"/>
            <p:cNvSpPr/>
            <p:nvPr/>
          </p:nvSpPr>
          <p:spPr bwMode="auto">
            <a:xfrm>
              <a:off x="3962890" y="1853825"/>
              <a:ext cx="90010" cy="3600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385" name="Straight Connector 384"/>
            <p:cNvCxnSpPr/>
            <p:nvPr/>
          </p:nvCxnSpPr>
          <p:spPr bwMode="auto">
            <a:xfrm rot="5400000">
              <a:off x="3670358" y="2011342"/>
              <a:ext cx="675075" cy="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6" name="Rectangle 385"/>
            <p:cNvSpPr/>
            <p:nvPr/>
          </p:nvSpPr>
          <p:spPr bwMode="auto">
            <a:xfrm>
              <a:off x="3917885" y="1988840"/>
              <a:ext cx="180020" cy="9001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8" name="Group 394"/>
          <p:cNvGrpSpPr/>
          <p:nvPr/>
        </p:nvGrpSpPr>
        <p:grpSpPr>
          <a:xfrm>
            <a:off x="3972739" y="2438890"/>
            <a:ext cx="90010" cy="630069"/>
            <a:chOff x="3917885" y="1673804"/>
            <a:chExt cx="180020" cy="675075"/>
          </a:xfrm>
        </p:grpSpPr>
        <p:sp>
          <p:nvSpPr>
            <p:cNvPr id="396" name="Rectangle 395"/>
            <p:cNvSpPr/>
            <p:nvPr/>
          </p:nvSpPr>
          <p:spPr bwMode="auto">
            <a:xfrm>
              <a:off x="3962890" y="1853825"/>
              <a:ext cx="90010" cy="3600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397" name="Straight Connector 396"/>
            <p:cNvCxnSpPr/>
            <p:nvPr/>
          </p:nvCxnSpPr>
          <p:spPr bwMode="auto">
            <a:xfrm rot="5400000">
              <a:off x="3670358" y="2011342"/>
              <a:ext cx="675075" cy="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8" name="Rectangle 397"/>
            <p:cNvSpPr/>
            <p:nvPr/>
          </p:nvSpPr>
          <p:spPr bwMode="auto">
            <a:xfrm>
              <a:off x="3917885" y="1988840"/>
              <a:ext cx="180020" cy="9001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10" name="Group 398"/>
          <p:cNvGrpSpPr/>
          <p:nvPr/>
        </p:nvGrpSpPr>
        <p:grpSpPr>
          <a:xfrm>
            <a:off x="3792719" y="2483895"/>
            <a:ext cx="90010" cy="630069"/>
            <a:chOff x="3917885" y="1673804"/>
            <a:chExt cx="180020" cy="675075"/>
          </a:xfrm>
        </p:grpSpPr>
        <p:sp>
          <p:nvSpPr>
            <p:cNvPr id="400" name="Rectangle 399"/>
            <p:cNvSpPr/>
            <p:nvPr/>
          </p:nvSpPr>
          <p:spPr bwMode="auto">
            <a:xfrm>
              <a:off x="3962890" y="1853825"/>
              <a:ext cx="90010" cy="3600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401" name="Straight Connector 400"/>
            <p:cNvCxnSpPr/>
            <p:nvPr/>
          </p:nvCxnSpPr>
          <p:spPr bwMode="auto">
            <a:xfrm rot="5400000">
              <a:off x="3670358" y="2011342"/>
              <a:ext cx="675075" cy="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2" name="Rectangle 401"/>
            <p:cNvSpPr/>
            <p:nvPr/>
          </p:nvSpPr>
          <p:spPr bwMode="auto">
            <a:xfrm>
              <a:off x="3917885" y="1988840"/>
              <a:ext cx="180020" cy="9001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11" name="Group 402"/>
          <p:cNvGrpSpPr/>
          <p:nvPr/>
        </p:nvGrpSpPr>
        <p:grpSpPr>
          <a:xfrm>
            <a:off x="3657704" y="2528900"/>
            <a:ext cx="90010" cy="630069"/>
            <a:chOff x="3917885" y="1673804"/>
            <a:chExt cx="180020" cy="675075"/>
          </a:xfrm>
        </p:grpSpPr>
        <p:sp>
          <p:nvSpPr>
            <p:cNvPr id="404" name="Rectangle 403"/>
            <p:cNvSpPr/>
            <p:nvPr/>
          </p:nvSpPr>
          <p:spPr bwMode="auto">
            <a:xfrm>
              <a:off x="3962890" y="1853825"/>
              <a:ext cx="90010" cy="3600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405" name="Straight Connector 404"/>
            <p:cNvCxnSpPr/>
            <p:nvPr/>
          </p:nvCxnSpPr>
          <p:spPr bwMode="auto">
            <a:xfrm rot="5400000">
              <a:off x="3670358" y="2011342"/>
              <a:ext cx="675075" cy="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6" name="Rectangle 405"/>
            <p:cNvSpPr/>
            <p:nvPr/>
          </p:nvSpPr>
          <p:spPr bwMode="auto">
            <a:xfrm>
              <a:off x="3917885" y="1988840"/>
              <a:ext cx="180020" cy="9001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12" name="Group 406"/>
          <p:cNvGrpSpPr/>
          <p:nvPr/>
        </p:nvGrpSpPr>
        <p:grpSpPr>
          <a:xfrm>
            <a:off x="3252659" y="2528900"/>
            <a:ext cx="90010" cy="540059"/>
            <a:chOff x="3917885" y="1673804"/>
            <a:chExt cx="180020" cy="675075"/>
          </a:xfrm>
        </p:grpSpPr>
        <p:sp>
          <p:nvSpPr>
            <p:cNvPr id="408" name="Rectangle 407"/>
            <p:cNvSpPr/>
            <p:nvPr/>
          </p:nvSpPr>
          <p:spPr bwMode="auto">
            <a:xfrm>
              <a:off x="3962890" y="1853825"/>
              <a:ext cx="90010" cy="3600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409" name="Straight Connector 408"/>
            <p:cNvCxnSpPr/>
            <p:nvPr/>
          </p:nvCxnSpPr>
          <p:spPr bwMode="auto">
            <a:xfrm rot="5400000">
              <a:off x="3670358" y="2011342"/>
              <a:ext cx="675075" cy="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0" name="Rectangle 409"/>
            <p:cNvSpPr/>
            <p:nvPr/>
          </p:nvSpPr>
          <p:spPr bwMode="auto">
            <a:xfrm>
              <a:off x="3917885" y="1988840"/>
              <a:ext cx="180020" cy="9001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13" name="Group 410"/>
          <p:cNvGrpSpPr/>
          <p:nvPr/>
        </p:nvGrpSpPr>
        <p:grpSpPr>
          <a:xfrm>
            <a:off x="3117644" y="2528900"/>
            <a:ext cx="90010" cy="495055"/>
            <a:chOff x="3917885" y="1673804"/>
            <a:chExt cx="180020" cy="675075"/>
          </a:xfrm>
        </p:grpSpPr>
        <p:sp>
          <p:nvSpPr>
            <p:cNvPr id="412" name="Rectangle 411"/>
            <p:cNvSpPr/>
            <p:nvPr/>
          </p:nvSpPr>
          <p:spPr bwMode="auto">
            <a:xfrm>
              <a:off x="3962890" y="1853825"/>
              <a:ext cx="90010" cy="3600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413" name="Straight Connector 412"/>
            <p:cNvCxnSpPr/>
            <p:nvPr/>
          </p:nvCxnSpPr>
          <p:spPr bwMode="auto">
            <a:xfrm rot="5400000">
              <a:off x="3670358" y="2011342"/>
              <a:ext cx="675075" cy="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4" name="Rectangle 413"/>
            <p:cNvSpPr/>
            <p:nvPr/>
          </p:nvSpPr>
          <p:spPr bwMode="auto">
            <a:xfrm>
              <a:off x="3917885" y="1988840"/>
              <a:ext cx="180020" cy="9001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15" name="Group 414"/>
          <p:cNvGrpSpPr/>
          <p:nvPr/>
        </p:nvGrpSpPr>
        <p:grpSpPr>
          <a:xfrm>
            <a:off x="2982629" y="2708920"/>
            <a:ext cx="90010" cy="405045"/>
            <a:chOff x="3917885" y="1673804"/>
            <a:chExt cx="180020" cy="675075"/>
          </a:xfrm>
        </p:grpSpPr>
        <p:sp>
          <p:nvSpPr>
            <p:cNvPr id="416" name="Rectangle 415"/>
            <p:cNvSpPr/>
            <p:nvPr/>
          </p:nvSpPr>
          <p:spPr bwMode="auto">
            <a:xfrm>
              <a:off x="3962890" y="1853825"/>
              <a:ext cx="90010" cy="3600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417" name="Straight Connector 416"/>
            <p:cNvCxnSpPr/>
            <p:nvPr/>
          </p:nvCxnSpPr>
          <p:spPr bwMode="auto">
            <a:xfrm rot="5400000">
              <a:off x="3670358" y="2011342"/>
              <a:ext cx="675075" cy="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8" name="Rectangle 417"/>
            <p:cNvSpPr/>
            <p:nvPr/>
          </p:nvSpPr>
          <p:spPr bwMode="auto">
            <a:xfrm>
              <a:off x="3917885" y="1988840"/>
              <a:ext cx="180020" cy="9001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419" name="TextBox 418"/>
          <p:cNvSpPr txBox="1"/>
          <p:nvPr/>
        </p:nvSpPr>
        <p:spPr>
          <a:xfrm>
            <a:off x="3062790" y="1313765"/>
            <a:ext cx="1770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1990-2010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7" name="Group 419"/>
          <p:cNvGrpSpPr/>
          <p:nvPr/>
        </p:nvGrpSpPr>
        <p:grpSpPr>
          <a:xfrm>
            <a:off x="6538024" y="2258870"/>
            <a:ext cx="90010" cy="630069"/>
            <a:chOff x="3917885" y="1673804"/>
            <a:chExt cx="180020" cy="675075"/>
          </a:xfrm>
        </p:grpSpPr>
        <p:sp>
          <p:nvSpPr>
            <p:cNvPr id="421" name="Rectangle 420"/>
            <p:cNvSpPr/>
            <p:nvPr/>
          </p:nvSpPr>
          <p:spPr bwMode="auto">
            <a:xfrm>
              <a:off x="3962890" y="1853825"/>
              <a:ext cx="90010" cy="3600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422" name="Straight Connector 421"/>
            <p:cNvCxnSpPr/>
            <p:nvPr/>
          </p:nvCxnSpPr>
          <p:spPr bwMode="auto">
            <a:xfrm rot="5400000">
              <a:off x="3670358" y="2011342"/>
              <a:ext cx="675075" cy="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3" name="Rectangle 422"/>
            <p:cNvSpPr/>
            <p:nvPr/>
          </p:nvSpPr>
          <p:spPr bwMode="auto">
            <a:xfrm>
              <a:off x="3917885" y="1988840"/>
              <a:ext cx="180020" cy="9001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cxnSp>
        <p:nvCxnSpPr>
          <p:cNvPr id="424" name="Straight Arrow Connector 423"/>
          <p:cNvCxnSpPr/>
          <p:nvPr/>
        </p:nvCxnSpPr>
        <p:spPr bwMode="auto">
          <a:xfrm>
            <a:off x="5322889" y="3158175"/>
            <a:ext cx="2205245" cy="79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5" name="Straight Arrow Connector 424"/>
          <p:cNvCxnSpPr/>
          <p:nvPr/>
        </p:nvCxnSpPr>
        <p:spPr bwMode="auto">
          <a:xfrm rot="5400000" flipH="1" flipV="1">
            <a:off x="4759929" y="2551007"/>
            <a:ext cx="1395156" cy="7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6" name="Straight Connector 425"/>
          <p:cNvCxnSpPr/>
          <p:nvPr/>
        </p:nvCxnSpPr>
        <p:spPr bwMode="auto">
          <a:xfrm rot="5400000">
            <a:off x="5952959" y="3203975"/>
            <a:ext cx="9001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7" name="Straight Connector 426"/>
          <p:cNvCxnSpPr/>
          <p:nvPr/>
        </p:nvCxnSpPr>
        <p:spPr bwMode="auto">
          <a:xfrm rot="5400000">
            <a:off x="6493019" y="3203975"/>
            <a:ext cx="9001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8" name="Straight Connector 427"/>
          <p:cNvCxnSpPr/>
          <p:nvPr/>
        </p:nvCxnSpPr>
        <p:spPr bwMode="auto">
          <a:xfrm rot="5400000">
            <a:off x="7078084" y="3203975"/>
            <a:ext cx="9001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" name="Group 428"/>
          <p:cNvGrpSpPr/>
          <p:nvPr/>
        </p:nvGrpSpPr>
        <p:grpSpPr>
          <a:xfrm>
            <a:off x="5817944" y="2393885"/>
            <a:ext cx="90010" cy="585065"/>
            <a:chOff x="3917885" y="1673804"/>
            <a:chExt cx="180020" cy="675075"/>
          </a:xfrm>
        </p:grpSpPr>
        <p:sp>
          <p:nvSpPr>
            <p:cNvPr id="430" name="Rectangle 429"/>
            <p:cNvSpPr/>
            <p:nvPr/>
          </p:nvSpPr>
          <p:spPr bwMode="auto">
            <a:xfrm>
              <a:off x="3962890" y="1853825"/>
              <a:ext cx="90010" cy="3600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431" name="Straight Connector 430"/>
            <p:cNvCxnSpPr/>
            <p:nvPr/>
          </p:nvCxnSpPr>
          <p:spPr bwMode="auto">
            <a:xfrm rot="5400000">
              <a:off x="3670358" y="2011342"/>
              <a:ext cx="675075" cy="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2" name="Rectangle 431"/>
            <p:cNvSpPr/>
            <p:nvPr/>
          </p:nvSpPr>
          <p:spPr bwMode="auto">
            <a:xfrm>
              <a:off x="3917885" y="1988840"/>
              <a:ext cx="180020" cy="9001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433" name="TextBox 432"/>
          <p:cNvSpPr txBox="1"/>
          <p:nvPr/>
        </p:nvSpPr>
        <p:spPr>
          <a:xfrm>
            <a:off x="5322889" y="3248980"/>
            <a:ext cx="22044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100" dirty="0" smtClean="0"/>
              <a:t>0        10       100     1000 </a:t>
            </a:r>
          </a:p>
          <a:p>
            <a:r>
              <a:rPr lang="en-GB" sz="1100" dirty="0" smtClean="0"/>
              <a:t>Forecast day</a:t>
            </a:r>
            <a:endParaRPr lang="en-GB" sz="1100" dirty="0"/>
          </a:p>
        </p:txBody>
      </p:sp>
      <p:grpSp>
        <p:nvGrpSpPr>
          <p:cNvPr id="22" name="Group 433"/>
          <p:cNvGrpSpPr/>
          <p:nvPr/>
        </p:nvGrpSpPr>
        <p:grpSpPr>
          <a:xfrm>
            <a:off x="5547914" y="4464115"/>
            <a:ext cx="1800200" cy="1710190"/>
            <a:chOff x="1127575" y="4104075"/>
            <a:chExt cx="1800200" cy="1710190"/>
          </a:xfrm>
        </p:grpSpPr>
        <p:sp>
          <p:nvSpPr>
            <p:cNvPr id="435" name="Oval 434"/>
            <p:cNvSpPr/>
            <p:nvPr/>
          </p:nvSpPr>
          <p:spPr bwMode="auto">
            <a:xfrm>
              <a:off x="1127575" y="4104075"/>
              <a:ext cx="1800200" cy="171019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36" name="Oval 435"/>
            <p:cNvSpPr/>
            <p:nvPr/>
          </p:nvSpPr>
          <p:spPr bwMode="auto">
            <a:xfrm>
              <a:off x="1442610" y="4374105"/>
              <a:ext cx="1215135" cy="117013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37" name="Pie 436"/>
            <p:cNvSpPr/>
            <p:nvPr/>
          </p:nvSpPr>
          <p:spPr bwMode="auto">
            <a:xfrm>
              <a:off x="1442610" y="4374105"/>
              <a:ext cx="1215135" cy="1170130"/>
            </a:xfrm>
            <a:prstGeom prst="pie">
              <a:avLst/>
            </a:prstGeom>
            <a:solidFill>
              <a:schemeClr val="accent5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23" name="Group 39"/>
            <p:cNvGrpSpPr/>
            <p:nvPr/>
          </p:nvGrpSpPr>
          <p:grpSpPr>
            <a:xfrm>
              <a:off x="2072692" y="4149065"/>
              <a:ext cx="270032" cy="225023"/>
              <a:chOff x="3692860" y="4464115"/>
              <a:chExt cx="304800" cy="287415"/>
            </a:xfrm>
          </p:grpSpPr>
          <p:sp>
            <p:nvSpPr>
              <p:cNvPr id="444" name="Flowchart: Summing Junction 443"/>
              <p:cNvSpPr/>
              <p:nvPr/>
            </p:nvSpPr>
            <p:spPr bwMode="auto">
              <a:xfrm>
                <a:off x="3692860" y="4464115"/>
                <a:ext cx="135015" cy="135015"/>
              </a:xfrm>
              <a:prstGeom prst="flowChartSummingJunction">
                <a:avLst/>
              </a:prstGeom>
              <a:solidFill>
                <a:srgbClr val="1759F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445" name="Flowchart: Summing Junction 444"/>
              <p:cNvSpPr/>
              <p:nvPr/>
            </p:nvSpPr>
            <p:spPr bwMode="auto">
              <a:xfrm>
                <a:off x="3827875" y="4616515"/>
                <a:ext cx="135015" cy="135015"/>
              </a:xfrm>
              <a:prstGeom prst="flowChartSummingJunction">
                <a:avLst/>
              </a:prstGeom>
              <a:solidFill>
                <a:srgbClr val="1759F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446" name="Flowchart: Summing Junction 445"/>
              <p:cNvSpPr/>
              <p:nvPr/>
            </p:nvSpPr>
            <p:spPr bwMode="auto">
              <a:xfrm>
                <a:off x="3827875" y="4464115"/>
                <a:ext cx="169785" cy="180020"/>
              </a:xfrm>
              <a:prstGeom prst="flowChartSummingJunction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grpSp>
          <p:nvGrpSpPr>
            <p:cNvPr id="30" name="Group 40"/>
            <p:cNvGrpSpPr/>
            <p:nvPr/>
          </p:nvGrpSpPr>
          <p:grpSpPr>
            <a:xfrm>
              <a:off x="2342722" y="4284079"/>
              <a:ext cx="270032" cy="225023"/>
              <a:chOff x="3692860" y="4464115"/>
              <a:chExt cx="304800" cy="287415"/>
            </a:xfrm>
          </p:grpSpPr>
          <p:sp>
            <p:nvSpPr>
              <p:cNvPr id="441" name="Flowchart: Summing Junction 440"/>
              <p:cNvSpPr/>
              <p:nvPr/>
            </p:nvSpPr>
            <p:spPr bwMode="auto">
              <a:xfrm>
                <a:off x="3692860" y="4464115"/>
                <a:ext cx="135015" cy="135015"/>
              </a:xfrm>
              <a:prstGeom prst="flowChartSummingJunction">
                <a:avLst/>
              </a:prstGeom>
              <a:solidFill>
                <a:srgbClr val="1759F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442" name="Flowchart: Summing Junction 441"/>
              <p:cNvSpPr/>
              <p:nvPr/>
            </p:nvSpPr>
            <p:spPr bwMode="auto">
              <a:xfrm>
                <a:off x="3827875" y="4616515"/>
                <a:ext cx="135015" cy="135015"/>
              </a:xfrm>
              <a:prstGeom prst="flowChartSummingJunction">
                <a:avLst/>
              </a:prstGeom>
              <a:solidFill>
                <a:srgbClr val="1759F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443" name="Flowchart: Summing Junction 442"/>
              <p:cNvSpPr/>
              <p:nvPr/>
            </p:nvSpPr>
            <p:spPr bwMode="auto">
              <a:xfrm>
                <a:off x="3827875" y="4464115"/>
                <a:ext cx="169785" cy="180020"/>
              </a:xfrm>
              <a:prstGeom prst="flowChartSummingJunction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440" name="Freeform 439"/>
            <p:cNvSpPr/>
            <p:nvPr/>
          </p:nvSpPr>
          <p:spPr bwMode="auto">
            <a:xfrm>
              <a:off x="2207696" y="4644135"/>
              <a:ext cx="360040" cy="200696"/>
            </a:xfrm>
            <a:custGeom>
              <a:avLst/>
              <a:gdLst>
                <a:gd name="connsiteX0" fmla="*/ 0 w 858644"/>
                <a:gd name="connsiteY0" fmla="*/ 234175 h 256478"/>
                <a:gd name="connsiteX1" fmla="*/ 22303 w 858644"/>
                <a:gd name="connsiteY1" fmla="*/ 200722 h 256478"/>
                <a:gd name="connsiteX2" fmla="*/ 55756 w 858644"/>
                <a:gd name="connsiteY2" fmla="*/ 211873 h 256478"/>
                <a:gd name="connsiteX3" fmla="*/ 78059 w 858644"/>
                <a:gd name="connsiteY3" fmla="*/ 189571 h 256478"/>
                <a:gd name="connsiteX4" fmla="*/ 89210 w 858644"/>
                <a:gd name="connsiteY4" fmla="*/ 156117 h 256478"/>
                <a:gd name="connsiteX5" fmla="*/ 245327 w 858644"/>
                <a:gd name="connsiteY5" fmla="*/ 200722 h 256478"/>
                <a:gd name="connsiteX6" fmla="*/ 234176 w 858644"/>
                <a:gd name="connsiteY6" fmla="*/ 245327 h 256478"/>
                <a:gd name="connsiteX7" fmla="*/ 278781 w 858644"/>
                <a:gd name="connsiteY7" fmla="*/ 234175 h 256478"/>
                <a:gd name="connsiteX8" fmla="*/ 379142 w 858644"/>
                <a:gd name="connsiteY8" fmla="*/ 200722 h 256478"/>
                <a:gd name="connsiteX9" fmla="*/ 401444 w 858644"/>
                <a:gd name="connsiteY9" fmla="*/ 167268 h 256478"/>
                <a:gd name="connsiteX10" fmla="*/ 423746 w 858644"/>
                <a:gd name="connsiteY10" fmla="*/ 100361 h 256478"/>
                <a:gd name="connsiteX11" fmla="*/ 446049 w 858644"/>
                <a:gd name="connsiteY11" fmla="*/ 0 h 256478"/>
                <a:gd name="connsiteX12" fmla="*/ 490654 w 858644"/>
                <a:gd name="connsiteY12" fmla="*/ 11151 h 256478"/>
                <a:gd name="connsiteX13" fmla="*/ 579863 w 858644"/>
                <a:gd name="connsiteY13" fmla="*/ 100361 h 256478"/>
                <a:gd name="connsiteX14" fmla="*/ 591015 w 858644"/>
                <a:gd name="connsiteY14" fmla="*/ 133814 h 256478"/>
                <a:gd name="connsiteX15" fmla="*/ 602166 w 858644"/>
                <a:gd name="connsiteY15" fmla="*/ 234175 h 256478"/>
                <a:gd name="connsiteX16" fmla="*/ 646771 w 858644"/>
                <a:gd name="connsiteY16" fmla="*/ 256478 h 256478"/>
                <a:gd name="connsiteX17" fmla="*/ 680224 w 858644"/>
                <a:gd name="connsiteY17" fmla="*/ 245327 h 256478"/>
                <a:gd name="connsiteX18" fmla="*/ 691376 w 858644"/>
                <a:gd name="connsiteY18" fmla="*/ 211873 h 256478"/>
                <a:gd name="connsiteX19" fmla="*/ 702527 w 858644"/>
                <a:gd name="connsiteY19" fmla="*/ 89210 h 256478"/>
                <a:gd name="connsiteX20" fmla="*/ 735981 w 858644"/>
                <a:gd name="connsiteY20" fmla="*/ 78058 h 256478"/>
                <a:gd name="connsiteX21" fmla="*/ 802888 w 858644"/>
                <a:gd name="connsiteY21" fmla="*/ 111512 h 256478"/>
                <a:gd name="connsiteX22" fmla="*/ 836342 w 858644"/>
                <a:gd name="connsiteY22" fmla="*/ 122663 h 256478"/>
                <a:gd name="connsiteX23" fmla="*/ 858644 w 858644"/>
                <a:gd name="connsiteY23" fmla="*/ 89210 h 256478"/>
                <a:gd name="connsiteX24" fmla="*/ 825190 w 858644"/>
                <a:gd name="connsiteY24" fmla="*/ 55756 h 25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8644" h="256478">
                  <a:moveTo>
                    <a:pt x="0" y="234175"/>
                  </a:moveTo>
                  <a:cubicBezTo>
                    <a:pt x="7434" y="223024"/>
                    <a:pt x="9860" y="205699"/>
                    <a:pt x="22303" y="200722"/>
                  </a:cubicBezTo>
                  <a:cubicBezTo>
                    <a:pt x="33217" y="196357"/>
                    <a:pt x="44230" y="214178"/>
                    <a:pt x="55756" y="211873"/>
                  </a:cubicBezTo>
                  <a:cubicBezTo>
                    <a:pt x="66065" y="209811"/>
                    <a:pt x="70625" y="197005"/>
                    <a:pt x="78059" y="189571"/>
                  </a:cubicBezTo>
                  <a:cubicBezTo>
                    <a:pt x="81776" y="178420"/>
                    <a:pt x="77496" y="157093"/>
                    <a:pt x="89210" y="156117"/>
                  </a:cubicBezTo>
                  <a:cubicBezTo>
                    <a:pt x="177032" y="148798"/>
                    <a:pt x="192783" y="165692"/>
                    <a:pt x="245327" y="200722"/>
                  </a:cubicBezTo>
                  <a:cubicBezTo>
                    <a:pt x="241610" y="215590"/>
                    <a:pt x="223339" y="234490"/>
                    <a:pt x="234176" y="245327"/>
                  </a:cubicBezTo>
                  <a:cubicBezTo>
                    <a:pt x="245013" y="256164"/>
                    <a:pt x="264133" y="238682"/>
                    <a:pt x="278781" y="234175"/>
                  </a:cubicBezTo>
                  <a:cubicBezTo>
                    <a:pt x="312485" y="223805"/>
                    <a:pt x="379142" y="200722"/>
                    <a:pt x="379142" y="200722"/>
                  </a:cubicBezTo>
                  <a:cubicBezTo>
                    <a:pt x="386576" y="189571"/>
                    <a:pt x="396001" y="179515"/>
                    <a:pt x="401444" y="167268"/>
                  </a:cubicBezTo>
                  <a:cubicBezTo>
                    <a:pt x="410992" y="145785"/>
                    <a:pt x="418044" y="123168"/>
                    <a:pt x="423746" y="100361"/>
                  </a:cubicBezTo>
                  <a:cubicBezTo>
                    <a:pt x="439495" y="37369"/>
                    <a:pt x="431892" y="70784"/>
                    <a:pt x="446049" y="0"/>
                  </a:cubicBezTo>
                  <a:cubicBezTo>
                    <a:pt x="460917" y="3717"/>
                    <a:pt x="478393" y="1955"/>
                    <a:pt x="490654" y="11151"/>
                  </a:cubicBezTo>
                  <a:cubicBezTo>
                    <a:pt x="524297" y="36383"/>
                    <a:pt x="579863" y="100361"/>
                    <a:pt x="579863" y="100361"/>
                  </a:cubicBezTo>
                  <a:cubicBezTo>
                    <a:pt x="583580" y="111512"/>
                    <a:pt x="589083" y="122220"/>
                    <a:pt x="591015" y="133814"/>
                  </a:cubicBezTo>
                  <a:cubicBezTo>
                    <a:pt x="596549" y="167016"/>
                    <a:pt x="588238" y="203532"/>
                    <a:pt x="602166" y="234175"/>
                  </a:cubicBezTo>
                  <a:cubicBezTo>
                    <a:pt x="609045" y="249308"/>
                    <a:pt x="631903" y="249044"/>
                    <a:pt x="646771" y="256478"/>
                  </a:cubicBezTo>
                  <a:cubicBezTo>
                    <a:pt x="657922" y="252761"/>
                    <a:pt x="671913" y="253638"/>
                    <a:pt x="680224" y="245327"/>
                  </a:cubicBezTo>
                  <a:cubicBezTo>
                    <a:pt x="688536" y="237015"/>
                    <a:pt x="689714" y="223509"/>
                    <a:pt x="691376" y="211873"/>
                  </a:cubicBezTo>
                  <a:cubicBezTo>
                    <a:pt x="697182" y="171229"/>
                    <a:pt x="689544" y="128159"/>
                    <a:pt x="702527" y="89210"/>
                  </a:cubicBezTo>
                  <a:cubicBezTo>
                    <a:pt x="706244" y="78059"/>
                    <a:pt x="724830" y="81775"/>
                    <a:pt x="735981" y="78058"/>
                  </a:cubicBezTo>
                  <a:cubicBezTo>
                    <a:pt x="820076" y="106092"/>
                    <a:pt x="716409" y="68274"/>
                    <a:pt x="802888" y="111512"/>
                  </a:cubicBezTo>
                  <a:cubicBezTo>
                    <a:pt x="813402" y="116769"/>
                    <a:pt x="825191" y="118946"/>
                    <a:pt x="836342" y="122663"/>
                  </a:cubicBezTo>
                  <a:cubicBezTo>
                    <a:pt x="843776" y="111512"/>
                    <a:pt x="858644" y="102612"/>
                    <a:pt x="858644" y="89210"/>
                  </a:cubicBezTo>
                  <a:lnTo>
                    <a:pt x="825190" y="55756"/>
                  </a:lnTo>
                </a:path>
              </a:pathLst>
            </a:custGeom>
            <a:noFill/>
            <a:ln w="381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34" name="Group 446"/>
          <p:cNvGrpSpPr/>
          <p:nvPr/>
        </p:nvGrpSpPr>
        <p:grpSpPr>
          <a:xfrm>
            <a:off x="5727934" y="3789040"/>
            <a:ext cx="1395155" cy="585067"/>
            <a:chOff x="902550" y="3654023"/>
            <a:chExt cx="1395155" cy="585067"/>
          </a:xfrm>
        </p:grpSpPr>
        <p:cxnSp>
          <p:nvCxnSpPr>
            <p:cNvPr id="448" name="Straight Connector 447"/>
            <p:cNvCxnSpPr/>
            <p:nvPr/>
          </p:nvCxnSpPr>
          <p:spPr bwMode="auto">
            <a:xfrm>
              <a:off x="902550" y="3789040"/>
              <a:ext cx="139515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9" name="Straight Connector 448"/>
            <p:cNvCxnSpPr/>
            <p:nvPr/>
          </p:nvCxnSpPr>
          <p:spPr bwMode="auto">
            <a:xfrm>
              <a:off x="902550" y="3851430"/>
              <a:ext cx="139515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0" name="Straight Connector 449"/>
            <p:cNvCxnSpPr/>
            <p:nvPr/>
          </p:nvCxnSpPr>
          <p:spPr bwMode="auto">
            <a:xfrm>
              <a:off x="902550" y="3879050"/>
              <a:ext cx="139515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1" name="Straight Connector 450"/>
            <p:cNvCxnSpPr/>
            <p:nvPr/>
          </p:nvCxnSpPr>
          <p:spPr bwMode="auto">
            <a:xfrm>
              <a:off x="902550" y="3924055"/>
              <a:ext cx="139515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2" name="Straight Connector 451"/>
            <p:cNvCxnSpPr/>
            <p:nvPr/>
          </p:nvCxnSpPr>
          <p:spPr bwMode="auto">
            <a:xfrm>
              <a:off x="902550" y="3969060"/>
              <a:ext cx="139515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3" name="Straight Connector 452"/>
            <p:cNvCxnSpPr/>
            <p:nvPr/>
          </p:nvCxnSpPr>
          <p:spPr bwMode="auto">
            <a:xfrm>
              <a:off x="902550" y="4014065"/>
              <a:ext cx="139515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4" name="Straight Connector 453"/>
            <p:cNvCxnSpPr/>
            <p:nvPr/>
          </p:nvCxnSpPr>
          <p:spPr bwMode="auto">
            <a:xfrm>
              <a:off x="902550" y="4059070"/>
              <a:ext cx="139515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5" name="Straight Connector 454"/>
            <p:cNvCxnSpPr/>
            <p:nvPr/>
          </p:nvCxnSpPr>
          <p:spPr bwMode="auto">
            <a:xfrm>
              <a:off x="902550" y="4104075"/>
              <a:ext cx="139515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6" name="Straight Connector 455"/>
            <p:cNvCxnSpPr/>
            <p:nvPr/>
          </p:nvCxnSpPr>
          <p:spPr bwMode="auto">
            <a:xfrm rot="5400000">
              <a:off x="700027" y="3946557"/>
              <a:ext cx="5850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7" name="Straight Connector 456"/>
            <p:cNvCxnSpPr/>
            <p:nvPr/>
          </p:nvCxnSpPr>
          <p:spPr bwMode="auto">
            <a:xfrm rot="5400000">
              <a:off x="745032" y="3946558"/>
              <a:ext cx="5850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8" name="Straight Connector 457"/>
            <p:cNvCxnSpPr/>
            <p:nvPr/>
          </p:nvCxnSpPr>
          <p:spPr bwMode="auto">
            <a:xfrm rot="5400000">
              <a:off x="790037" y="3946558"/>
              <a:ext cx="5850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9" name="Straight Connector 458"/>
            <p:cNvCxnSpPr/>
            <p:nvPr/>
          </p:nvCxnSpPr>
          <p:spPr bwMode="auto">
            <a:xfrm rot="5400000">
              <a:off x="852427" y="3946558"/>
              <a:ext cx="5850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0" name="Straight Connector 459"/>
            <p:cNvCxnSpPr/>
            <p:nvPr/>
          </p:nvCxnSpPr>
          <p:spPr bwMode="auto">
            <a:xfrm rot="5400000">
              <a:off x="880047" y="3946558"/>
              <a:ext cx="5850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1" name="Straight Connector 460"/>
            <p:cNvCxnSpPr/>
            <p:nvPr/>
          </p:nvCxnSpPr>
          <p:spPr bwMode="auto">
            <a:xfrm rot="5400000">
              <a:off x="925051" y="3946558"/>
              <a:ext cx="5850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2" name="Straight Connector 461"/>
            <p:cNvCxnSpPr/>
            <p:nvPr/>
          </p:nvCxnSpPr>
          <p:spPr bwMode="auto">
            <a:xfrm rot="5400000">
              <a:off x="970056" y="3946558"/>
              <a:ext cx="5850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3" name="Straight Connector 462"/>
            <p:cNvCxnSpPr/>
            <p:nvPr/>
          </p:nvCxnSpPr>
          <p:spPr bwMode="auto">
            <a:xfrm rot="5400000">
              <a:off x="1015062" y="3946558"/>
              <a:ext cx="5850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4" name="Straight Connector 463"/>
            <p:cNvCxnSpPr/>
            <p:nvPr/>
          </p:nvCxnSpPr>
          <p:spPr bwMode="auto">
            <a:xfrm rot="5400000">
              <a:off x="1060066" y="3946558"/>
              <a:ext cx="5850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5" name="Straight Connector 464"/>
            <p:cNvCxnSpPr/>
            <p:nvPr/>
          </p:nvCxnSpPr>
          <p:spPr bwMode="auto">
            <a:xfrm rot="5400000">
              <a:off x="1105072" y="3946558"/>
              <a:ext cx="5850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6" name="Straight Connector 465"/>
            <p:cNvCxnSpPr/>
            <p:nvPr/>
          </p:nvCxnSpPr>
          <p:spPr bwMode="auto">
            <a:xfrm rot="5400000">
              <a:off x="1150077" y="3946558"/>
              <a:ext cx="5850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7" name="Straight Connector 466"/>
            <p:cNvCxnSpPr/>
            <p:nvPr/>
          </p:nvCxnSpPr>
          <p:spPr bwMode="auto">
            <a:xfrm rot="5400000">
              <a:off x="1195081" y="3946558"/>
              <a:ext cx="5850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8" name="Straight Connector 467"/>
            <p:cNvCxnSpPr/>
            <p:nvPr/>
          </p:nvCxnSpPr>
          <p:spPr bwMode="auto">
            <a:xfrm rot="5400000">
              <a:off x="1240088" y="3946556"/>
              <a:ext cx="5850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9" name="Straight Connector 468"/>
            <p:cNvCxnSpPr/>
            <p:nvPr/>
          </p:nvCxnSpPr>
          <p:spPr bwMode="auto">
            <a:xfrm rot="5400000">
              <a:off x="1285093" y="3946557"/>
              <a:ext cx="5850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0" name="Straight Connector 469"/>
            <p:cNvCxnSpPr/>
            <p:nvPr/>
          </p:nvCxnSpPr>
          <p:spPr bwMode="auto">
            <a:xfrm rot="5400000">
              <a:off x="1330098" y="3946557"/>
              <a:ext cx="5850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1" name="Straight Connector 470"/>
            <p:cNvCxnSpPr/>
            <p:nvPr/>
          </p:nvCxnSpPr>
          <p:spPr bwMode="auto">
            <a:xfrm rot="5400000">
              <a:off x="1392488" y="3946557"/>
              <a:ext cx="5850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2" name="Straight Connector 471"/>
            <p:cNvCxnSpPr/>
            <p:nvPr/>
          </p:nvCxnSpPr>
          <p:spPr bwMode="auto">
            <a:xfrm rot="5400000">
              <a:off x="1420108" y="3946557"/>
              <a:ext cx="5850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3" name="Straight Connector 472"/>
            <p:cNvCxnSpPr/>
            <p:nvPr/>
          </p:nvCxnSpPr>
          <p:spPr bwMode="auto">
            <a:xfrm rot="5400000">
              <a:off x="1465112" y="3946557"/>
              <a:ext cx="5850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4" name="Straight Connector 473"/>
            <p:cNvCxnSpPr/>
            <p:nvPr/>
          </p:nvCxnSpPr>
          <p:spPr bwMode="auto">
            <a:xfrm rot="5400000">
              <a:off x="1510117" y="3946557"/>
              <a:ext cx="5850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5" name="Straight Connector 474"/>
            <p:cNvCxnSpPr/>
            <p:nvPr/>
          </p:nvCxnSpPr>
          <p:spPr bwMode="auto">
            <a:xfrm rot="5400000">
              <a:off x="1555123" y="3946557"/>
              <a:ext cx="5850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6" name="Straight Connector 475"/>
            <p:cNvCxnSpPr/>
            <p:nvPr/>
          </p:nvCxnSpPr>
          <p:spPr bwMode="auto">
            <a:xfrm rot="5400000">
              <a:off x="1600127" y="3946557"/>
              <a:ext cx="5850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7" name="Straight Connector 476"/>
            <p:cNvCxnSpPr/>
            <p:nvPr/>
          </p:nvCxnSpPr>
          <p:spPr bwMode="auto">
            <a:xfrm rot="5400000">
              <a:off x="1645133" y="3946557"/>
              <a:ext cx="5850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8" name="Straight Connector 477"/>
            <p:cNvCxnSpPr/>
            <p:nvPr/>
          </p:nvCxnSpPr>
          <p:spPr bwMode="auto">
            <a:xfrm rot="5400000">
              <a:off x="1690138" y="3946557"/>
              <a:ext cx="5850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9" name="Straight Connector 478"/>
            <p:cNvCxnSpPr/>
            <p:nvPr/>
          </p:nvCxnSpPr>
          <p:spPr bwMode="auto">
            <a:xfrm rot="5400000">
              <a:off x="1735142" y="3946557"/>
              <a:ext cx="5850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6" name="Group 479"/>
          <p:cNvGrpSpPr/>
          <p:nvPr/>
        </p:nvGrpSpPr>
        <p:grpSpPr>
          <a:xfrm>
            <a:off x="5970345" y="2168860"/>
            <a:ext cx="62776" cy="962491"/>
            <a:chOff x="3917885" y="1673804"/>
            <a:chExt cx="180020" cy="675075"/>
          </a:xfrm>
        </p:grpSpPr>
        <p:sp>
          <p:nvSpPr>
            <p:cNvPr id="481" name="Rectangle 480"/>
            <p:cNvSpPr/>
            <p:nvPr/>
          </p:nvSpPr>
          <p:spPr bwMode="auto">
            <a:xfrm>
              <a:off x="3962890" y="1853825"/>
              <a:ext cx="90010" cy="3600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482" name="Straight Connector 481"/>
            <p:cNvCxnSpPr/>
            <p:nvPr/>
          </p:nvCxnSpPr>
          <p:spPr bwMode="auto">
            <a:xfrm rot="5400000">
              <a:off x="3670358" y="2011342"/>
              <a:ext cx="675075" cy="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3" name="Rectangle 482"/>
            <p:cNvSpPr/>
            <p:nvPr/>
          </p:nvSpPr>
          <p:spPr bwMode="auto">
            <a:xfrm>
              <a:off x="3917885" y="1988840"/>
              <a:ext cx="180020" cy="9001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37" name="Group 483"/>
          <p:cNvGrpSpPr/>
          <p:nvPr/>
        </p:nvGrpSpPr>
        <p:grpSpPr>
          <a:xfrm>
            <a:off x="6673039" y="2078850"/>
            <a:ext cx="90010" cy="765085"/>
            <a:chOff x="3917885" y="1673804"/>
            <a:chExt cx="180020" cy="675075"/>
          </a:xfrm>
        </p:grpSpPr>
        <p:sp>
          <p:nvSpPr>
            <p:cNvPr id="485" name="Rectangle 484"/>
            <p:cNvSpPr/>
            <p:nvPr/>
          </p:nvSpPr>
          <p:spPr bwMode="auto">
            <a:xfrm>
              <a:off x="3962890" y="1853825"/>
              <a:ext cx="90010" cy="3600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486" name="Straight Connector 485"/>
            <p:cNvCxnSpPr/>
            <p:nvPr/>
          </p:nvCxnSpPr>
          <p:spPr bwMode="auto">
            <a:xfrm rot="5400000">
              <a:off x="3670358" y="2011342"/>
              <a:ext cx="675075" cy="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7" name="Rectangle 486"/>
            <p:cNvSpPr/>
            <p:nvPr/>
          </p:nvSpPr>
          <p:spPr bwMode="auto">
            <a:xfrm>
              <a:off x="3917885" y="1988840"/>
              <a:ext cx="180020" cy="9001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38" name="Group 487"/>
          <p:cNvGrpSpPr/>
          <p:nvPr/>
        </p:nvGrpSpPr>
        <p:grpSpPr>
          <a:xfrm>
            <a:off x="6808054" y="1853826"/>
            <a:ext cx="90010" cy="900100"/>
            <a:chOff x="3917885" y="1673804"/>
            <a:chExt cx="180020" cy="675075"/>
          </a:xfrm>
        </p:grpSpPr>
        <p:sp>
          <p:nvSpPr>
            <p:cNvPr id="489" name="Rectangle 488"/>
            <p:cNvSpPr/>
            <p:nvPr/>
          </p:nvSpPr>
          <p:spPr bwMode="auto">
            <a:xfrm>
              <a:off x="3962890" y="1853825"/>
              <a:ext cx="90010" cy="3600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490" name="Straight Connector 489"/>
            <p:cNvCxnSpPr/>
            <p:nvPr/>
          </p:nvCxnSpPr>
          <p:spPr bwMode="auto">
            <a:xfrm rot="5400000">
              <a:off x="3670358" y="2011342"/>
              <a:ext cx="675075" cy="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1" name="Rectangle 490"/>
            <p:cNvSpPr/>
            <p:nvPr/>
          </p:nvSpPr>
          <p:spPr bwMode="auto">
            <a:xfrm>
              <a:off x="3917885" y="1988840"/>
              <a:ext cx="180020" cy="9001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39" name="Group 491"/>
          <p:cNvGrpSpPr/>
          <p:nvPr/>
        </p:nvGrpSpPr>
        <p:grpSpPr>
          <a:xfrm>
            <a:off x="6988074" y="1718811"/>
            <a:ext cx="90010" cy="1035114"/>
            <a:chOff x="3917885" y="1673804"/>
            <a:chExt cx="180020" cy="675075"/>
          </a:xfrm>
        </p:grpSpPr>
        <p:sp>
          <p:nvSpPr>
            <p:cNvPr id="493" name="Rectangle 492"/>
            <p:cNvSpPr/>
            <p:nvPr/>
          </p:nvSpPr>
          <p:spPr bwMode="auto">
            <a:xfrm>
              <a:off x="3962890" y="1853825"/>
              <a:ext cx="90010" cy="3600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494" name="Straight Connector 493"/>
            <p:cNvCxnSpPr/>
            <p:nvPr/>
          </p:nvCxnSpPr>
          <p:spPr bwMode="auto">
            <a:xfrm rot="5400000">
              <a:off x="3670358" y="2011342"/>
              <a:ext cx="675075" cy="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5" name="Rectangle 494"/>
            <p:cNvSpPr/>
            <p:nvPr/>
          </p:nvSpPr>
          <p:spPr bwMode="auto">
            <a:xfrm>
              <a:off x="3917885" y="1988840"/>
              <a:ext cx="180020" cy="9001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40" name="Group 495"/>
          <p:cNvGrpSpPr/>
          <p:nvPr/>
        </p:nvGrpSpPr>
        <p:grpSpPr>
          <a:xfrm>
            <a:off x="6403009" y="2438890"/>
            <a:ext cx="90010" cy="630069"/>
            <a:chOff x="3917885" y="1673804"/>
            <a:chExt cx="180020" cy="675075"/>
          </a:xfrm>
        </p:grpSpPr>
        <p:sp>
          <p:nvSpPr>
            <p:cNvPr id="497" name="Rectangle 496"/>
            <p:cNvSpPr/>
            <p:nvPr/>
          </p:nvSpPr>
          <p:spPr bwMode="auto">
            <a:xfrm>
              <a:off x="3962890" y="1853825"/>
              <a:ext cx="90010" cy="3600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498" name="Straight Connector 497"/>
            <p:cNvCxnSpPr/>
            <p:nvPr/>
          </p:nvCxnSpPr>
          <p:spPr bwMode="auto">
            <a:xfrm rot="5400000">
              <a:off x="3670358" y="2011342"/>
              <a:ext cx="675075" cy="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9" name="Rectangle 498"/>
            <p:cNvSpPr/>
            <p:nvPr/>
          </p:nvSpPr>
          <p:spPr bwMode="auto">
            <a:xfrm>
              <a:off x="3917885" y="1988840"/>
              <a:ext cx="180020" cy="9001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41" name="Group 499"/>
          <p:cNvGrpSpPr/>
          <p:nvPr/>
        </p:nvGrpSpPr>
        <p:grpSpPr>
          <a:xfrm>
            <a:off x="6222989" y="2483895"/>
            <a:ext cx="90010" cy="630069"/>
            <a:chOff x="3917885" y="1673804"/>
            <a:chExt cx="180020" cy="675075"/>
          </a:xfrm>
        </p:grpSpPr>
        <p:sp>
          <p:nvSpPr>
            <p:cNvPr id="501" name="Rectangle 500"/>
            <p:cNvSpPr/>
            <p:nvPr/>
          </p:nvSpPr>
          <p:spPr bwMode="auto">
            <a:xfrm>
              <a:off x="3962890" y="1853825"/>
              <a:ext cx="90010" cy="3600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502" name="Straight Connector 501"/>
            <p:cNvCxnSpPr/>
            <p:nvPr/>
          </p:nvCxnSpPr>
          <p:spPr bwMode="auto">
            <a:xfrm rot="5400000">
              <a:off x="3670358" y="2011342"/>
              <a:ext cx="675075" cy="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3" name="Rectangle 502"/>
            <p:cNvSpPr/>
            <p:nvPr/>
          </p:nvSpPr>
          <p:spPr bwMode="auto">
            <a:xfrm>
              <a:off x="3917885" y="1988840"/>
              <a:ext cx="180020" cy="9001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42" name="Group 503"/>
          <p:cNvGrpSpPr/>
          <p:nvPr/>
        </p:nvGrpSpPr>
        <p:grpSpPr>
          <a:xfrm>
            <a:off x="6087974" y="2528900"/>
            <a:ext cx="90010" cy="630069"/>
            <a:chOff x="3917885" y="1673804"/>
            <a:chExt cx="180020" cy="675075"/>
          </a:xfrm>
        </p:grpSpPr>
        <p:sp>
          <p:nvSpPr>
            <p:cNvPr id="505" name="Rectangle 504"/>
            <p:cNvSpPr/>
            <p:nvPr/>
          </p:nvSpPr>
          <p:spPr bwMode="auto">
            <a:xfrm>
              <a:off x="3962890" y="1853825"/>
              <a:ext cx="90010" cy="3600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506" name="Straight Connector 505"/>
            <p:cNvCxnSpPr/>
            <p:nvPr/>
          </p:nvCxnSpPr>
          <p:spPr bwMode="auto">
            <a:xfrm rot="5400000">
              <a:off x="3670358" y="2011342"/>
              <a:ext cx="675075" cy="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7" name="Rectangle 506"/>
            <p:cNvSpPr/>
            <p:nvPr/>
          </p:nvSpPr>
          <p:spPr bwMode="auto">
            <a:xfrm>
              <a:off x="3917885" y="1988840"/>
              <a:ext cx="180020" cy="9001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43" name="Group 507"/>
          <p:cNvGrpSpPr/>
          <p:nvPr/>
        </p:nvGrpSpPr>
        <p:grpSpPr>
          <a:xfrm>
            <a:off x="5682929" y="2528900"/>
            <a:ext cx="90010" cy="540059"/>
            <a:chOff x="3917885" y="1673804"/>
            <a:chExt cx="180020" cy="675075"/>
          </a:xfrm>
        </p:grpSpPr>
        <p:sp>
          <p:nvSpPr>
            <p:cNvPr id="509" name="Rectangle 508"/>
            <p:cNvSpPr/>
            <p:nvPr/>
          </p:nvSpPr>
          <p:spPr bwMode="auto">
            <a:xfrm>
              <a:off x="3962890" y="1853825"/>
              <a:ext cx="90010" cy="3600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510" name="Straight Connector 509"/>
            <p:cNvCxnSpPr/>
            <p:nvPr/>
          </p:nvCxnSpPr>
          <p:spPr bwMode="auto">
            <a:xfrm rot="5400000">
              <a:off x="3670358" y="2011342"/>
              <a:ext cx="675075" cy="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1" name="Rectangle 510"/>
            <p:cNvSpPr/>
            <p:nvPr/>
          </p:nvSpPr>
          <p:spPr bwMode="auto">
            <a:xfrm>
              <a:off x="3917885" y="1988840"/>
              <a:ext cx="180020" cy="9001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44" name="Group 511"/>
          <p:cNvGrpSpPr/>
          <p:nvPr/>
        </p:nvGrpSpPr>
        <p:grpSpPr>
          <a:xfrm>
            <a:off x="5547914" y="2528900"/>
            <a:ext cx="90010" cy="495055"/>
            <a:chOff x="3917885" y="1673804"/>
            <a:chExt cx="180020" cy="675075"/>
          </a:xfrm>
        </p:grpSpPr>
        <p:sp>
          <p:nvSpPr>
            <p:cNvPr id="513" name="Rectangle 512"/>
            <p:cNvSpPr/>
            <p:nvPr/>
          </p:nvSpPr>
          <p:spPr bwMode="auto">
            <a:xfrm>
              <a:off x="3962890" y="1853825"/>
              <a:ext cx="90010" cy="3600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514" name="Straight Connector 513"/>
            <p:cNvCxnSpPr/>
            <p:nvPr/>
          </p:nvCxnSpPr>
          <p:spPr bwMode="auto">
            <a:xfrm rot="5400000">
              <a:off x="3670358" y="2011342"/>
              <a:ext cx="675075" cy="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5" name="Rectangle 514"/>
            <p:cNvSpPr/>
            <p:nvPr/>
          </p:nvSpPr>
          <p:spPr bwMode="auto">
            <a:xfrm>
              <a:off x="3917885" y="1988840"/>
              <a:ext cx="180020" cy="9001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45" name="Group 515"/>
          <p:cNvGrpSpPr/>
          <p:nvPr/>
        </p:nvGrpSpPr>
        <p:grpSpPr>
          <a:xfrm>
            <a:off x="5412899" y="2708920"/>
            <a:ext cx="90010" cy="405045"/>
            <a:chOff x="3917885" y="1673804"/>
            <a:chExt cx="180020" cy="675075"/>
          </a:xfrm>
        </p:grpSpPr>
        <p:sp>
          <p:nvSpPr>
            <p:cNvPr id="517" name="Rectangle 516"/>
            <p:cNvSpPr/>
            <p:nvPr/>
          </p:nvSpPr>
          <p:spPr bwMode="auto">
            <a:xfrm>
              <a:off x="3962890" y="1853825"/>
              <a:ext cx="90010" cy="3600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518" name="Straight Connector 517"/>
            <p:cNvCxnSpPr/>
            <p:nvPr/>
          </p:nvCxnSpPr>
          <p:spPr bwMode="auto">
            <a:xfrm rot="5400000">
              <a:off x="3670358" y="2011342"/>
              <a:ext cx="675075" cy="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9" name="Rectangle 518"/>
            <p:cNvSpPr/>
            <p:nvPr/>
          </p:nvSpPr>
          <p:spPr bwMode="auto">
            <a:xfrm>
              <a:off x="3917885" y="1988840"/>
              <a:ext cx="180020" cy="9001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520" name="TextBox 519"/>
          <p:cNvSpPr txBox="1"/>
          <p:nvPr/>
        </p:nvSpPr>
        <p:spPr>
          <a:xfrm>
            <a:off x="5808095" y="1313765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2030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6" name="Group 547"/>
          <p:cNvGrpSpPr/>
          <p:nvPr/>
        </p:nvGrpSpPr>
        <p:grpSpPr>
          <a:xfrm>
            <a:off x="867394" y="4599133"/>
            <a:ext cx="1485165" cy="1440160"/>
            <a:chOff x="857545" y="4689143"/>
            <a:chExt cx="1485165" cy="1440160"/>
          </a:xfrm>
        </p:grpSpPr>
        <p:sp>
          <p:nvSpPr>
            <p:cNvPr id="524" name="Oval 523"/>
            <p:cNvSpPr/>
            <p:nvPr/>
          </p:nvSpPr>
          <p:spPr bwMode="auto">
            <a:xfrm>
              <a:off x="857545" y="4689143"/>
              <a:ext cx="1485165" cy="14401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25" name="Oval 524"/>
            <p:cNvSpPr/>
            <p:nvPr/>
          </p:nvSpPr>
          <p:spPr bwMode="auto">
            <a:xfrm>
              <a:off x="992560" y="4824157"/>
              <a:ext cx="1215135" cy="117013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26" name="Pie 525"/>
            <p:cNvSpPr/>
            <p:nvPr/>
          </p:nvSpPr>
          <p:spPr bwMode="auto">
            <a:xfrm>
              <a:off x="992560" y="4824157"/>
              <a:ext cx="1215135" cy="1170130"/>
            </a:xfrm>
            <a:prstGeom prst="pi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47" name="Group 546"/>
          <p:cNvGrpSpPr/>
          <p:nvPr/>
        </p:nvGrpSpPr>
        <p:grpSpPr>
          <a:xfrm>
            <a:off x="867394" y="3789042"/>
            <a:ext cx="1395155" cy="585067"/>
            <a:chOff x="902550" y="3654025"/>
            <a:chExt cx="1395155" cy="585067"/>
          </a:xfrm>
        </p:grpSpPr>
        <p:cxnSp>
          <p:nvCxnSpPr>
            <p:cNvPr id="528" name="Straight Connector 527"/>
            <p:cNvCxnSpPr/>
            <p:nvPr/>
          </p:nvCxnSpPr>
          <p:spPr bwMode="auto">
            <a:xfrm>
              <a:off x="902550" y="3744037"/>
              <a:ext cx="139515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0" name="Straight Connector 529"/>
            <p:cNvCxnSpPr/>
            <p:nvPr/>
          </p:nvCxnSpPr>
          <p:spPr bwMode="auto">
            <a:xfrm>
              <a:off x="902550" y="3924057"/>
              <a:ext cx="139515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2" name="Straight Connector 531"/>
            <p:cNvCxnSpPr/>
            <p:nvPr/>
          </p:nvCxnSpPr>
          <p:spPr bwMode="auto">
            <a:xfrm>
              <a:off x="902550" y="4104077"/>
              <a:ext cx="139515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3" name="Straight Connector 532"/>
            <p:cNvCxnSpPr/>
            <p:nvPr/>
          </p:nvCxnSpPr>
          <p:spPr bwMode="auto">
            <a:xfrm rot="5400000">
              <a:off x="700027" y="3946559"/>
              <a:ext cx="5850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5" name="Straight Connector 534"/>
            <p:cNvCxnSpPr/>
            <p:nvPr/>
          </p:nvCxnSpPr>
          <p:spPr bwMode="auto">
            <a:xfrm rot="5400000">
              <a:off x="852427" y="3946560"/>
              <a:ext cx="5850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7" name="Straight Connector 536"/>
            <p:cNvCxnSpPr/>
            <p:nvPr/>
          </p:nvCxnSpPr>
          <p:spPr bwMode="auto">
            <a:xfrm rot="5400000">
              <a:off x="1060066" y="3946560"/>
              <a:ext cx="5850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9" name="Straight Connector 538"/>
            <p:cNvCxnSpPr/>
            <p:nvPr/>
          </p:nvCxnSpPr>
          <p:spPr bwMode="auto">
            <a:xfrm rot="5400000">
              <a:off x="1240088" y="3946558"/>
              <a:ext cx="5850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1" name="Straight Connector 540"/>
            <p:cNvCxnSpPr/>
            <p:nvPr/>
          </p:nvCxnSpPr>
          <p:spPr bwMode="auto">
            <a:xfrm rot="5400000">
              <a:off x="1420108" y="3946559"/>
              <a:ext cx="5850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3" name="Straight Connector 542"/>
            <p:cNvCxnSpPr/>
            <p:nvPr/>
          </p:nvCxnSpPr>
          <p:spPr bwMode="auto">
            <a:xfrm rot="5400000">
              <a:off x="1600127" y="3946559"/>
              <a:ext cx="5850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5" name="Straight Connector 544"/>
            <p:cNvCxnSpPr/>
            <p:nvPr/>
          </p:nvCxnSpPr>
          <p:spPr bwMode="auto">
            <a:xfrm rot="5400000">
              <a:off x="1780147" y="3946559"/>
              <a:ext cx="5850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46" name="Right Arrow 545"/>
          <p:cNvSpPr/>
          <p:nvPr/>
        </p:nvSpPr>
        <p:spPr bwMode="auto">
          <a:xfrm>
            <a:off x="7608295" y="4824155"/>
            <a:ext cx="360040" cy="99011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5" name="Right Arrow 204"/>
          <p:cNvSpPr/>
          <p:nvPr/>
        </p:nvSpPr>
        <p:spPr bwMode="auto">
          <a:xfrm>
            <a:off x="2477725" y="1448780"/>
            <a:ext cx="585065" cy="135015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2" name="Freeform 211"/>
          <p:cNvSpPr/>
          <p:nvPr/>
        </p:nvSpPr>
        <p:spPr bwMode="auto">
          <a:xfrm flipV="1">
            <a:off x="3017785" y="1943834"/>
            <a:ext cx="585065" cy="1021249"/>
          </a:xfrm>
          <a:custGeom>
            <a:avLst/>
            <a:gdLst>
              <a:gd name="connsiteX0" fmla="*/ 0 w 1471961"/>
              <a:gd name="connsiteY0" fmla="*/ 189571 h 457200"/>
              <a:gd name="connsiteX1" fmla="*/ 189571 w 1471961"/>
              <a:gd name="connsiteY1" fmla="*/ 55756 h 457200"/>
              <a:gd name="connsiteX2" fmla="*/ 367991 w 1471961"/>
              <a:gd name="connsiteY2" fmla="*/ 0 h 457200"/>
              <a:gd name="connsiteX3" fmla="*/ 490654 w 1471961"/>
              <a:gd name="connsiteY3" fmla="*/ 55756 h 457200"/>
              <a:gd name="connsiteX4" fmla="*/ 635620 w 1471961"/>
              <a:gd name="connsiteY4" fmla="*/ 133815 h 457200"/>
              <a:gd name="connsiteX5" fmla="*/ 735981 w 1471961"/>
              <a:gd name="connsiteY5" fmla="*/ 144966 h 457200"/>
              <a:gd name="connsiteX6" fmla="*/ 959005 w 1471961"/>
              <a:gd name="connsiteY6" fmla="*/ 100361 h 457200"/>
              <a:gd name="connsiteX7" fmla="*/ 1092820 w 1471961"/>
              <a:gd name="connsiteY7" fmla="*/ 144966 h 457200"/>
              <a:gd name="connsiteX8" fmla="*/ 1349298 w 1471961"/>
              <a:gd name="connsiteY8" fmla="*/ 379141 h 457200"/>
              <a:gd name="connsiteX9" fmla="*/ 1471961 w 1471961"/>
              <a:gd name="connsiteY9" fmla="*/ 457200 h 457200"/>
              <a:gd name="connsiteX0" fmla="*/ 0 w 1471961"/>
              <a:gd name="connsiteY0" fmla="*/ 189571 h 457200"/>
              <a:gd name="connsiteX1" fmla="*/ 113228 w 1471961"/>
              <a:gd name="connsiteY1" fmla="*/ 61919 h 457200"/>
              <a:gd name="connsiteX2" fmla="*/ 189571 w 1471961"/>
              <a:gd name="connsiteY2" fmla="*/ 55756 h 457200"/>
              <a:gd name="connsiteX3" fmla="*/ 367991 w 1471961"/>
              <a:gd name="connsiteY3" fmla="*/ 0 h 457200"/>
              <a:gd name="connsiteX4" fmla="*/ 490654 w 1471961"/>
              <a:gd name="connsiteY4" fmla="*/ 55756 h 457200"/>
              <a:gd name="connsiteX5" fmla="*/ 635620 w 1471961"/>
              <a:gd name="connsiteY5" fmla="*/ 133815 h 457200"/>
              <a:gd name="connsiteX6" fmla="*/ 735981 w 1471961"/>
              <a:gd name="connsiteY6" fmla="*/ 144966 h 457200"/>
              <a:gd name="connsiteX7" fmla="*/ 959005 w 1471961"/>
              <a:gd name="connsiteY7" fmla="*/ 100361 h 457200"/>
              <a:gd name="connsiteX8" fmla="*/ 1092820 w 1471961"/>
              <a:gd name="connsiteY8" fmla="*/ 144966 h 457200"/>
              <a:gd name="connsiteX9" fmla="*/ 1349298 w 1471961"/>
              <a:gd name="connsiteY9" fmla="*/ 379141 h 457200"/>
              <a:gd name="connsiteX10" fmla="*/ 1471961 w 1471961"/>
              <a:gd name="connsiteY10" fmla="*/ 457200 h 457200"/>
              <a:gd name="connsiteX0" fmla="*/ 0 w 1471961"/>
              <a:gd name="connsiteY0" fmla="*/ 61919 h 457200"/>
              <a:gd name="connsiteX1" fmla="*/ 113228 w 1471961"/>
              <a:gd name="connsiteY1" fmla="*/ 61919 h 457200"/>
              <a:gd name="connsiteX2" fmla="*/ 189571 w 1471961"/>
              <a:gd name="connsiteY2" fmla="*/ 55756 h 457200"/>
              <a:gd name="connsiteX3" fmla="*/ 367991 w 1471961"/>
              <a:gd name="connsiteY3" fmla="*/ 0 h 457200"/>
              <a:gd name="connsiteX4" fmla="*/ 490654 w 1471961"/>
              <a:gd name="connsiteY4" fmla="*/ 55756 h 457200"/>
              <a:gd name="connsiteX5" fmla="*/ 635620 w 1471961"/>
              <a:gd name="connsiteY5" fmla="*/ 133815 h 457200"/>
              <a:gd name="connsiteX6" fmla="*/ 735981 w 1471961"/>
              <a:gd name="connsiteY6" fmla="*/ 144966 h 457200"/>
              <a:gd name="connsiteX7" fmla="*/ 959005 w 1471961"/>
              <a:gd name="connsiteY7" fmla="*/ 100361 h 457200"/>
              <a:gd name="connsiteX8" fmla="*/ 1092820 w 1471961"/>
              <a:gd name="connsiteY8" fmla="*/ 144966 h 457200"/>
              <a:gd name="connsiteX9" fmla="*/ 1349298 w 1471961"/>
              <a:gd name="connsiteY9" fmla="*/ 379141 h 457200"/>
              <a:gd name="connsiteX10" fmla="*/ 1471961 w 1471961"/>
              <a:gd name="connsiteY10" fmla="*/ 457200 h 457200"/>
              <a:gd name="connsiteX0" fmla="*/ 0 w 1471961"/>
              <a:gd name="connsiteY0" fmla="*/ 12417 h 407698"/>
              <a:gd name="connsiteX1" fmla="*/ 113228 w 1471961"/>
              <a:gd name="connsiteY1" fmla="*/ 12417 h 407698"/>
              <a:gd name="connsiteX2" fmla="*/ 189571 w 1471961"/>
              <a:gd name="connsiteY2" fmla="*/ 6254 h 407698"/>
              <a:gd name="connsiteX3" fmla="*/ 452911 w 1471961"/>
              <a:gd name="connsiteY3" fmla="*/ 46789 h 407698"/>
              <a:gd name="connsiteX4" fmla="*/ 490654 w 1471961"/>
              <a:gd name="connsiteY4" fmla="*/ 6254 h 407698"/>
              <a:gd name="connsiteX5" fmla="*/ 635620 w 1471961"/>
              <a:gd name="connsiteY5" fmla="*/ 84313 h 407698"/>
              <a:gd name="connsiteX6" fmla="*/ 735981 w 1471961"/>
              <a:gd name="connsiteY6" fmla="*/ 95464 h 407698"/>
              <a:gd name="connsiteX7" fmla="*/ 959005 w 1471961"/>
              <a:gd name="connsiteY7" fmla="*/ 50859 h 407698"/>
              <a:gd name="connsiteX8" fmla="*/ 1092820 w 1471961"/>
              <a:gd name="connsiteY8" fmla="*/ 95464 h 407698"/>
              <a:gd name="connsiteX9" fmla="*/ 1349298 w 1471961"/>
              <a:gd name="connsiteY9" fmla="*/ 329639 h 407698"/>
              <a:gd name="connsiteX10" fmla="*/ 1471961 w 1471961"/>
              <a:gd name="connsiteY10" fmla="*/ 407698 h 407698"/>
              <a:gd name="connsiteX0" fmla="*/ 0 w 1471961"/>
              <a:gd name="connsiteY0" fmla="*/ 11892 h 407173"/>
              <a:gd name="connsiteX1" fmla="*/ 113228 w 1471961"/>
              <a:gd name="connsiteY1" fmla="*/ 11892 h 407173"/>
              <a:gd name="connsiteX2" fmla="*/ 189571 w 1471961"/>
              <a:gd name="connsiteY2" fmla="*/ 5729 h 407173"/>
              <a:gd name="connsiteX3" fmla="*/ 452911 w 1471961"/>
              <a:gd name="connsiteY3" fmla="*/ 46264 h 407173"/>
              <a:gd name="connsiteX4" fmla="*/ 635620 w 1471961"/>
              <a:gd name="connsiteY4" fmla="*/ 83788 h 407173"/>
              <a:gd name="connsiteX5" fmla="*/ 735981 w 1471961"/>
              <a:gd name="connsiteY5" fmla="*/ 94939 h 407173"/>
              <a:gd name="connsiteX6" fmla="*/ 959005 w 1471961"/>
              <a:gd name="connsiteY6" fmla="*/ 50334 h 407173"/>
              <a:gd name="connsiteX7" fmla="*/ 1092820 w 1471961"/>
              <a:gd name="connsiteY7" fmla="*/ 94939 h 407173"/>
              <a:gd name="connsiteX8" fmla="*/ 1349298 w 1471961"/>
              <a:gd name="connsiteY8" fmla="*/ 329114 h 407173"/>
              <a:gd name="connsiteX9" fmla="*/ 1471961 w 1471961"/>
              <a:gd name="connsiteY9" fmla="*/ 407173 h 407173"/>
              <a:gd name="connsiteX0" fmla="*/ 0 w 1471961"/>
              <a:gd name="connsiteY0" fmla="*/ 11892 h 407173"/>
              <a:gd name="connsiteX1" fmla="*/ 113228 w 1471961"/>
              <a:gd name="connsiteY1" fmla="*/ 11892 h 407173"/>
              <a:gd name="connsiteX2" fmla="*/ 189571 w 1471961"/>
              <a:gd name="connsiteY2" fmla="*/ 5729 h 407173"/>
              <a:gd name="connsiteX3" fmla="*/ 452911 w 1471961"/>
              <a:gd name="connsiteY3" fmla="*/ 46264 h 407173"/>
              <a:gd name="connsiteX4" fmla="*/ 635620 w 1471961"/>
              <a:gd name="connsiteY4" fmla="*/ 83788 h 407173"/>
              <a:gd name="connsiteX5" fmla="*/ 679367 w 1471961"/>
              <a:gd name="connsiteY5" fmla="*/ 218125 h 407173"/>
              <a:gd name="connsiteX6" fmla="*/ 959005 w 1471961"/>
              <a:gd name="connsiteY6" fmla="*/ 50334 h 407173"/>
              <a:gd name="connsiteX7" fmla="*/ 1092820 w 1471961"/>
              <a:gd name="connsiteY7" fmla="*/ 94939 h 407173"/>
              <a:gd name="connsiteX8" fmla="*/ 1349298 w 1471961"/>
              <a:gd name="connsiteY8" fmla="*/ 329114 h 407173"/>
              <a:gd name="connsiteX9" fmla="*/ 1471961 w 1471961"/>
              <a:gd name="connsiteY9" fmla="*/ 407173 h 407173"/>
              <a:gd name="connsiteX0" fmla="*/ 0 w 1471961"/>
              <a:gd name="connsiteY0" fmla="*/ 11892 h 407173"/>
              <a:gd name="connsiteX1" fmla="*/ 113228 w 1471961"/>
              <a:gd name="connsiteY1" fmla="*/ 11892 h 407173"/>
              <a:gd name="connsiteX2" fmla="*/ 189571 w 1471961"/>
              <a:gd name="connsiteY2" fmla="*/ 5729 h 407173"/>
              <a:gd name="connsiteX3" fmla="*/ 452911 w 1471961"/>
              <a:gd name="connsiteY3" fmla="*/ 46264 h 407173"/>
              <a:gd name="connsiteX4" fmla="*/ 635620 w 1471961"/>
              <a:gd name="connsiteY4" fmla="*/ 83788 h 407173"/>
              <a:gd name="connsiteX5" fmla="*/ 679367 w 1471961"/>
              <a:gd name="connsiteY5" fmla="*/ 218125 h 407173"/>
              <a:gd name="connsiteX6" fmla="*/ 1092820 w 1471961"/>
              <a:gd name="connsiteY6" fmla="*/ 94939 h 407173"/>
              <a:gd name="connsiteX7" fmla="*/ 1349298 w 1471961"/>
              <a:gd name="connsiteY7" fmla="*/ 329114 h 407173"/>
              <a:gd name="connsiteX8" fmla="*/ 1471961 w 1471961"/>
              <a:gd name="connsiteY8" fmla="*/ 407173 h 407173"/>
              <a:gd name="connsiteX0" fmla="*/ 0 w 1471961"/>
              <a:gd name="connsiteY0" fmla="*/ 11892 h 407173"/>
              <a:gd name="connsiteX1" fmla="*/ 113228 w 1471961"/>
              <a:gd name="connsiteY1" fmla="*/ 11892 h 407173"/>
              <a:gd name="connsiteX2" fmla="*/ 189571 w 1471961"/>
              <a:gd name="connsiteY2" fmla="*/ 5729 h 407173"/>
              <a:gd name="connsiteX3" fmla="*/ 452911 w 1471961"/>
              <a:gd name="connsiteY3" fmla="*/ 46264 h 407173"/>
              <a:gd name="connsiteX4" fmla="*/ 635620 w 1471961"/>
              <a:gd name="connsiteY4" fmla="*/ 83788 h 407173"/>
              <a:gd name="connsiteX5" fmla="*/ 679367 w 1471961"/>
              <a:gd name="connsiteY5" fmla="*/ 218125 h 407173"/>
              <a:gd name="connsiteX6" fmla="*/ 1019050 w 1471961"/>
              <a:gd name="connsiteY6" fmla="*/ 235311 h 407173"/>
              <a:gd name="connsiteX7" fmla="*/ 1349298 w 1471961"/>
              <a:gd name="connsiteY7" fmla="*/ 329114 h 407173"/>
              <a:gd name="connsiteX8" fmla="*/ 1471961 w 1471961"/>
              <a:gd name="connsiteY8" fmla="*/ 407173 h 407173"/>
              <a:gd name="connsiteX0" fmla="*/ 0 w 1471961"/>
              <a:gd name="connsiteY0" fmla="*/ 11892 h 407173"/>
              <a:gd name="connsiteX1" fmla="*/ 113228 w 1471961"/>
              <a:gd name="connsiteY1" fmla="*/ 11892 h 407173"/>
              <a:gd name="connsiteX2" fmla="*/ 189571 w 1471961"/>
              <a:gd name="connsiteY2" fmla="*/ 5729 h 407173"/>
              <a:gd name="connsiteX3" fmla="*/ 452911 w 1471961"/>
              <a:gd name="connsiteY3" fmla="*/ 46264 h 407173"/>
              <a:gd name="connsiteX4" fmla="*/ 635620 w 1471961"/>
              <a:gd name="connsiteY4" fmla="*/ 83788 h 407173"/>
              <a:gd name="connsiteX5" fmla="*/ 792594 w 1471961"/>
              <a:gd name="connsiteY5" fmla="*/ 173907 h 407173"/>
              <a:gd name="connsiteX6" fmla="*/ 1019050 w 1471961"/>
              <a:gd name="connsiteY6" fmla="*/ 235311 h 407173"/>
              <a:gd name="connsiteX7" fmla="*/ 1349298 w 1471961"/>
              <a:gd name="connsiteY7" fmla="*/ 329114 h 407173"/>
              <a:gd name="connsiteX8" fmla="*/ 1471961 w 1471961"/>
              <a:gd name="connsiteY8" fmla="*/ 407173 h 407173"/>
              <a:gd name="connsiteX0" fmla="*/ 0 w 1471961"/>
              <a:gd name="connsiteY0" fmla="*/ 11892 h 407173"/>
              <a:gd name="connsiteX1" fmla="*/ 113228 w 1471961"/>
              <a:gd name="connsiteY1" fmla="*/ 11892 h 407173"/>
              <a:gd name="connsiteX2" fmla="*/ 189571 w 1471961"/>
              <a:gd name="connsiteY2" fmla="*/ 5729 h 407173"/>
              <a:gd name="connsiteX3" fmla="*/ 452911 w 1471961"/>
              <a:gd name="connsiteY3" fmla="*/ 46264 h 407173"/>
              <a:gd name="connsiteX4" fmla="*/ 635620 w 1471961"/>
              <a:gd name="connsiteY4" fmla="*/ 83788 h 407173"/>
              <a:gd name="connsiteX5" fmla="*/ 905822 w 1471961"/>
              <a:gd name="connsiteY5" fmla="*/ 138020 h 407173"/>
              <a:gd name="connsiteX6" fmla="*/ 1019050 w 1471961"/>
              <a:gd name="connsiteY6" fmla="*/ 235311 h 407173"/>
              <a:gd name="connsiteX7" fmla="*/ 1349298 w 1471961"/>
              <a:gd name="connsiteY7" fmla="*/ 329114 h 407173"/>
              <a:gd name="connsiteX8" fmla="*/ 1471961 w 1471961"/>
              <a:gd name="connsiteY8" fmla="*/ 407173 h 407173"/>
              <a:gd name="connsiteX0" fmla="*/ 0 w 1471961"/>
              <a:gd name="connsiteY0" fmla="*/ 11892 h 407173"/>
              <a:gd name="connsiteX1" fmla="*/ 113228 w 1471961"/>
              <a:gd name="connsiteY1" fmla="*/ 11892 h 407173"/>
              <a:gd name="connsiteX2" fmla="*/ 189571 w 1471961"/>
              <a:gd name="connsiteY2" fmla="*/ 5729 h 407173"/>
              <a:gd name="connsiteX3" fmla="*/ 452911 w 1471961"/>
              <a:gd name="connsiteY3" fmla="*/ 46264 h 407173"/>
              <a:gd name="connsiteX4" fmla="*/ 635620 w 1471961"/>
              <a:gd name="connsiteY4" fmla="*/ 83788 h 407173"/>
              <a:gd name="connsiteX5" fmla="*/ 905822 w 1471961"/>
              <a:gd name="connsiteY5" fmla="*/ 138020 h 407173"/>
              <a:gd name="connsiteX6" fmla="*/ 1132278 w 1471961"/>
              <a:gd name="connsiteY6" fmla="*/ 191850 h 407173"/>
              <a:gd name="connsiteX7" fmla="*/ 1349298 w 1471961"/>
              <a:gd name="connsiteY7" fmla="*/ 329114 h 407173"/>
              <a:gd name="connsiteX8" fmla="*/ 1471961 w 1471961"/>
              <a:gd name="connsiteY8" fmla="*/ 407173 h 40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1961" h="407173">
                <a:moveTo>
                  <a:pt x="0" y="11892"/>
                </a:moveTo>
                <a:cubicBezTo>
                  <a:pt x="6435" y="10564"/>
                  <a:pt x="81633" y="12919"/>
                  <a:pt x="113228" y="11892"/>
                </a:cubicBezTo>
                <a:cubicBezTo>
                  <a:pt x="144823" y="10865"/>
                  <a:pt x="132957" y="0"/>
                  <a:pt x="189571" y="5729"/>
                </a:cubicBezTo>
                <a:cubicBezTo>
                  <a:pt x="246185" y="11458"/>
                  <a:pt x="378570" y="33254"/>
                  <a:pt x="452911" y="46264"/>
                </a:cubicBezTo>
                <a:cubicBezTo>
                  <a:pt x="527252" y="59274"/>
                  <a:pt x="560135" y="68495"/>
                  <a:pt x="635620" y="83788"/>
                </a:cubicBezTo>
                <a:lnTo>
                  <a:pt x="905822" y="138020"/>
                </a:lnTo>
                <a:cubicBezTo>
                  <a:pt x="988598" y="156030"/>
                  <a:pt x="1058365" y="160001"/>
                  <a:pt x="1132278" y="191850"/>
                </a:cubicBezTo>
                <a:cubicBezTo>
                  <a:pt x="1206191" y="223699"/>
                  <a:pt x="1292684" y="293227"/>
                  <a:pt x="1349298" y="329114"/>
                </a:cubicBezTo>
                <a:cubicBezTo>
                  <a:pt x="1405912" y="365001"/>
                  <a:pt x="1442224" y="394163"/>
                  <a:pt x="1471961" y="407173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5" name="Freeform 214"/>
          <p:cNvSpPr/>
          <p:nvPr/>
        </p:nvSpPr>
        <p:spPr bwMode="auto">
          <a:xfrm flipV="1">
            <a:off x="587515" y="1912696"/>
            <a:ext cx="585065" cy="1021249"/>
          </a:xfrm>
          <a:custGeom>
            <a:avLst/>
            <a:gdLst>
              <a:gd name="connsiteX0" fmla="*/ 0 w 1471961"/>
              <a:gd name="connsiteY0" fmla="*/ 189571 h 457200"/>
              <a:gd name="connsiteX1" fmla="*/ 189571 w 1471961"/>
              <a:gd name="connsiteY1" fmla="*/ 55756 h 457200"/>
              <a:gd name="connsiteX2" fmla="*/ 367991 w 1471961"/>
              <a:gd name="connsiteY2" fmla="*/ 0 h 457200"/>
              <a:gd name="connsiteX3" fmla="*/ 490654 w 1471961"/>
              <a:gd name="connsiteY3" fmla="*/ 55756 h 457200"/>
              <a:gd name="connsiteX4" fmla="*/ 635620 w 1471961"/>
              <a:gd name="connsiteY4" fmla="*/ 133815 h 457200"/>
              <a:gd name="connsiteX5" fmla="*/ 735981 w 1471961"/>
              <a:gd name="connsiteY5" fmla="*/ 144966 h 457200"/>
              <a:gd name="connsiteX6" fmla="*/ 959005 w 1471961"/>
              <a:gd name="connsiteY6" fmla="*/ 100361 h 457200"/>
              <a:gd name="connsiteX7" fmla="*/ 1092820 w 1471961"/>
              <a:gd name="connsiteY7" fmla="*/ 144966 h 457200"/>
              <a:gd name="connsiteX8" fmla="*/ 1349298 w 1471961"/>
              <a:gd name="connsiteY8" fmla="*/ 379141 h 457200"/>
              <a:gd name="connsiteX9" fmla="*/ 1471961 w 1471961"/>
              <a:gd name="connsiteY9" fmla="*/ 457200 h 457200"/>
              <a:gd name="connsiteX0" fmla="*/ 0 w 1471961"/>
              <a:gd name="connsiteY0" fmla="*/ 189571 h 457200"/>
              <a:gd name="connsiteX1" fmla="*/ 113228 w 1471961"/>
              <a:gd name="connsiteY1" fmla="*/ 61919 h 457200"/>
              <a:gd name="connsiteX2" fmla="*/ 189571 w 1471961"/>
              <a:gd name="connsiteY2" fmla="*/ 55756 h 457200"/>
              <a:gd name="connsiteX3" fmla="*/ 367991 w 1471961"/>
              <a:gd name="connsiteY3" fmla="*/ 0 h 457200"/>
              <a:gd name="connsiteX4" fmla="*/ 490654 w 1471961"/>
              <a:gd name="connsiteY4" fmla="*/ 55756 h 457200"/>
              <a:gd name="connsiteX5" fmla="*/ 635620 w 1471961"/>
              <a:gd name="connsiteY5" fmla="*/ 133815 h 457200"/>
              <a:gd name="connsiteX6" fmla="*/ 735981 w 1471961"/>
              <a:gd name="connsiteY6" fmla="*/ 144966 h 457200"/>
              <a:gd name="connsiteX7" fmla="*/ 959005 w 1471961"/>
              <a:gd name="connsiteY7" fmla="*/ 100361 h 457200"/>
              <a:gd name="connsiteX8" fmla="*/ 1092820 w 1471961"/>
              <a:gd name="connsiteY8" fmla="*/ 144966 h 457200"/>
              <a:gd name="connsiteX9" fmla="*/ 1349298 w 1471961"/>
              <a:gd name="connsiteY9" fmla="*/ 379141 h 457200"/>
              <a:gd name="connsiteX10" fmla="*/ 1471961 w 1471961"/>
              <a:gd name="connsiteY10" fmla="*/ 457200 h 457200"/>
              <a:gd name="connsiteX0" fmla="*/ 0 w 1471961"/>
              <a:gd name="connsiteY0" fmla="*/ 61919 h 457200"/>
              <a:gd name="connsiteX1" fmla="*/ 113228 w 1471961"/>
              <a:gd name="connsiteY1" fmla="*/ 61919 h 457200"/>
              <a:gd name="connsiteX2" fmla="*/ 189571 w 1471961"/>
              <a:gd name="connsiteY2" fmla="*/ 55756 h 457200"/>
              <a:gd name="connsiteX3" fmla="*/ 367991 w 1471961"/>
              <a:gd name="connsiteY3" fmla="*/ 0 h 457200"/>
              <a:gd name="connsiteX4" fmla="*/ 490654 w 1471961"/>
              <a:gd name="connsiteY4" fmla="*/ 55756 h 457200"/>
              <a:gd name="connsiteX5" fmla="*/ 635620 w 1471961"/>
              <a:gd name="connsiteY5" fmla="*/ 133815 h 457200"/>
              <a:gd name="connsiteX6" fmla="*/ 735981 w 1471961"/>
              <a:gd name="connsiteY6" fmla="*/ 144966 h 457200"/>
              <a:gd name="connsiteX7" fmla="*/ 959005 w 1471961"/>
              <a:gd name="connsiteY7" fmla="*/ 100361 h 457200"/>
              <a:gd name="connsiteX8" fmla="*/ 1092820 w 1471961"/>
              <a:gd name="connsiteY8" fmla="*/ 144966 h 457200"/>
              <a:gd name="connsiteX9" fmla="*/ 1349298 w 1471961"/>
              <a:gd name="connsiteY9" fmla="*/ 379141 h 457200"/>
              <a:gd name="connsiteX10" fmla="*/ 1471961 w 1471961"/>
              <a:gd name="connsiteY10" fmla="*/ 457200 h 457200"/>
              <a:gd name="connsiteX0" fmla="*/ 0 w 1471961"/>
              <a:gd name="connsiteY0" fmla="*/ 12417 h 407698"/>
              <a:gd name="connsiteX1" fmla="*/ 113228 w 1471961"/>
              <a:gd name="connsiteY1" fmla="*/ 12417 h 407698"/>
              <a:gd name="connsiteX2" fmla="*/ 189571 w 1471961"/>
              <a:gd name="connsiteY2" fmla="*/ 6254 h 407698"/>
              <a:gd name="connsiteX3" fmla="*/ 452911 w 1471961"/>
              <a:gd name="connsiteY3" fmla="*/ 46789 h 407698"/>
              <a:gd name="connsiteX4" fmla="*/ 490654 w 1471961"/>
              <a:gd name="connsiteY4" fmla="*/ 6254 h 407698"/>
              <a:gd name="connsiteX5" fmla="*/ 635620 w 1471961"/>
              <a:gd name="connsiteY5" fmla="*/ 84313 h 407698"/>
              <a:gd name="connsiteX6" fmla="*/ 735981 w 1471961"/>
              <a:gd name="connsiteY6" fmla="*/ 95464 h 407698"/>
              <a:gd name="connsiteX7" fmla="*/ 959005 w 1471961"/>
              <a:gd name="connsiteY7" fmla="*/ 50859 h 407698"/>
              <a:gd name="connsiteX8" fmla="*/ 1092820 w 1471961"/>
              <a:gd name="connsiteY8" fmla="*/ 95464 h 407698"/>
              <a:gd name="connsiteX9" fmla="*/ 1349298 w 1471961"/>
              <a:gd name="connsiteY9" fmla="*/ 329639 h 407698"/>
              <a:gd name="connsiteX10" fmla="*/ 1471961 w 1471961"/>
              <a:gd name="connsiteY10" fmla="*/ 407698 h 407698"/>
              <a:gd name="connsiteX0" fmla="*/ 0 w 1471961"/>
              <a:gd name="connsiteY0" fmla="*/ 11892 h 407173"/>
              <a:gd name="connsiteX1" fmla="*/ 113228 w 1471961"/>
              <a:gd name="connsiteY1" fmla="*/ 11892 h 407173"/>
              <a:gd name="connsiteX2" fmla="*/ 189571 w 1471961"/>
              <a:gd name="connsiteY2" fmla="*/ 5729 h 407173"/>
              <a:gd name="connsiteX3" fmla="*/ 452911 w 1471961"/>
              <a:gd name="connsiteY3" fmla="*/ 46264 h 407173"/>
              <a:gd name="connsiteX4" fmla="*/ 635620 w 1471961"/>
              <a:gd name="connsiteY4" fmla="*/ 83788 h 407173"/>
              <a:gd name="connsiteX5" fmla="*/ 735981 w 1471961"/>
              <a:gd name="connsiteY5" fmla="*/ 94939 h 407173"/>
              <a:gd name="connsiteX6" fmla="*/ 959005 w 1471961"/>
              <a:gd name="connsiteY6" fmla="*/ 50334 h 407173"/>
              <a:gd name="connsiteX7" fmla="*/ 1092820 w 1471961"/>
              <a:gd name="connsiteY7" fmla="*/ 94939 h 407173"/>
              <a:gd name="connsiteX8" fmla="*/ 1349298 w 1471961"/>
              <a:gd name="connsiteY8" fmla="*/ 329114 h 407173"/>
              <a:gd name="connsiteX9" fmla="*/ 1471961 w 1471961"/>
              <a:gd name="connsiteY9" fmla="*/ 407173 h 407173"/>
              <a:gd name="connsiteX0" fmla="*/ 0 w 1471961"/>
              <a:gd name="connsiteY0" fmla="*/ 11892 h 407173"/>
              <a:gd name="connsiteX1" fmla="*/ 113228 w 1471961"/>
              <a:gd name="connsiteY1" fmla="*/ 11892 h 407173"/>
              <a:gd name="connsiteX2" fmla="*/ 189571 w 1471961"/>
              <a:gd name="connsiteY2" fmla="*/ 5729 h 407173"/>
              <a:gd name="connsiteX3" fmla="*/ 452911 w 1471961"/>
              <a:gd name="connsiteY3" fmla="*/ 46264 h 407173"/>
              <a:gd name="connsiteX4" fmla="*/ 635620 w 1471961"/>
              <a:gd name="connsiteY4" fmla="*/ 83788 h 407173"/>
              <a:gd name="connsiteX5" fmla="*/ 679367 w 1471961"/>
              <a:gd name="connsiteY5" fmla="*/ 218125 h 407173"/>
              <a:gd name="connsiteX6" fmla="*/ 959005 w 1471961"/>
              <a:gd name="connsiteY6" fmla="*/ 50334 h 407173"/>
              <a:gd name="connsiteX7" fmla="*/ 1092820 w 1471961"/>
              <a:gd name="connsiteY7" fmla="*/ 94939 h 407173"/>
              <a:gd name="connsiteX8" fmla="*/ 1349298 w 1471961"/>
              <a:gd name="connsiteY8" fmla="*/ 329114 h 407173"/>
              <a:gd name="connsiteX9" fmla="*/ 1471961 w 1471961"/>
              <a:gd name="connsiteY9" fmla="*/ 407173 h 407173"/>
              <a:gd name="connsiteX0" fmla="*/ 0 w 1471961"/>
              <a:gd name="connsiteY0" fmla="*/ 11892 h 407173"/>
              <a:gd name="connsiteX1" fmla="*/ 113228 w 1471961"/>
              <a:gd name="connsiteY1" fmla="*/ 11892 h 407173"/>
              <a:gd name="connsiteX2" fmla="*/ 189571 w 1471961"/>
              <a:gd name="connsiteY2" fmla="*/ 5729 h 407173"/>
              <a:gd name="connsiteX3" fmla="*/ 452911 w 1471961"/>
              <a:gd name="connsiteY3" fmla="*/ 46264 h 407173"/>
              <a:gd name="connsiteX4" fmla="*/ 635620 w 1471961"/>
              <a:gd name="connsiteY4" fmla="*/ 83788 h 407173"/>
              <a:gd name="connsiteX5" fmla="*/ 679367 w 1471961"/>
              <a:gd name="connsiteY5" fmla="*/ 218125 h 407173"/>
              <a:gd name="connsiteX6" fmla="*/ 1092820 w 1471961"/>
              <a:gd name="connsiteY6" fmla="*/ 94939 h 407173"/>
              <a:gd name="connsiteX7" fmla="*/ 1349298 w 1471961"/>
              <a:gd name="connsiteY7" fmla="*/ 329114 h 407173"/>
              <a:gd name="connsiteX8" fmla="*/ 1471961 w 1471961"/>
              <a:gd name="connsiteY8" fmla="*/ 407173 h 407173"/>
              <a:gd name="connsiteX0" fmla="*/ 0 w 1471961"/>
              <a:gd name="connsiteY0" fmla="*/ 11892 h 407173"/>
              <a:gd name="connsiteX1" fmla="*/ 113228 w 1471961"/>
              <a:gd name="connsiteY1" fmla="*/ 11892 h 407173"/>
              <a:gd name="connsiteX2" fmla="*/ 189571 w 1471961"/>
              <a:gd name="connsiteY2" fmla="*/ 5729 h 407173"/>
              <a:gd name="connsiteX3" fmla="*/ 452911 w 1471961"/>
              <a:gd name="connsiteY3" fmla="*/ 46264 h 407173"/>
              <a:gd name="connsiteX4" fmla="*/ 635620 w 1471961"/>
              <a:gd name="connsiteY4" fmla="*/ 83788 h 407173"/>
              <a:gd name="connsiteX5" fmla="*/ 679367 w 1471961"/>
              <a:gd name="connsiteY5" fmla="*/ 218125 h 407173"/>
              <a:gd name="connsiteX6" fmla="*/ 1019050 w 1471961"/>
              <a:gd name="connsiteY6" fmla="*/ 235311 h 407173"/>
              <a:gd name="connsiteX7" fmla="*/ 1349298 w 1471961"/>
              <a:gd name="connsiteY7" fmla="*/ 329114 h 407173"/>
              <a:gd name="connsiteX8" fmla="*/ 1471961 w 1471961"/>
              <a:gd name="connsiteY8" fmla="*/ 407173 h 407173"/>
              <a:gd name="connsiteX0" fmla="*/ 0 w 1471961"/>
              <a:gd name="connsiteY0" fmla="*/ 11892 h 407173"/>
              <a:gd name="connsiteX1" fmla="*/ 113228 w 1471961"/>
              <a:gd name="connsiteY1" fmla="*/ 11892 h 407173"/>
              <a:gd name="connsiteX2" fmla="*/ 189571 w 1471961"/>
              <a:gd name="connsiteY2" fmla="*/ 5729 h 407173"/>
              <a:gd name="connsiteX3" fmla="*/ 452911 w 1471961"/>
              <a:gd name="connsiteY3" fmla="*/ 46264 h 407173"/>
              <a:gd name="connsiteX4" fmla="*/ 635620 w 1471961"/>
              <a:gd name="connsiteY4" fmla="*/ 83788 h 407173"/>
              <a:gd name="connsiteX5" fmla="*/ 792594 w 1471961"/>
              <a:gd name="connsiteY5" fmla="*/ 173907 h 407173"/>
              <a:gd name="connsiteX6" fmla="*/ 1019050 w 1471961"/>
              <a:gd name="connsiteY6" fmla="*/ 235311 h 407173"/>
              <a:gd name="connsiteX7" fmla="*/ 1349298 w 1471961"/>
              <a:gd name="connsiteY7" fmla="*/ 329114 h 407173"/>
              <a:gd name="connsiteX8" fmla="*/ 1471961 w 1471961"/>
              <a:gd name="connsiteY8" fmla="*/ 407173 h 407173"/>
              <a:gd name="connsiteX0" fmla="*/ 0 w 1471961"/>
              <a:gd name="connsiteY0" fmla="*/ 11892 h 407173"/>
              <a:gd name="connsiteX1" fmla="*/ 113228 w 1471961"/>
              <a:gd name="connsiteY1" fmla="*/ 11892 h 407173"/>
              <a:gd name="connsiteX2" fmla="*/ 189571 w 1471961"/>
              <a:gd name="connsiteY2" fmla="*/ 5729 h 407173"/>
              <a:gd name="connsiteX3" fmla="*/ 452911 w 1471961"/>
              <a:gd name="connsiteY3" fmla="*/ 46264 h 407173"/>
              <a:gd name="connsiteX4" fmla="*/ 635620 w 1471961"/>
              <a:gd name="connsiteY4" fmla="*/ 83788 h 407173"/>
              <a:gd name="connsiteX5" fmla="*/ 905822 w 1471961"/>
              <a:gd name="connsiteY5" fmla="*/ 138020 h 407173"/>
              <a:gd name="connsiteX6" fmla="*/ 1019050 w 1471961"/>
              <a:gd name="connsiteY6" fmla="*/ 235311 h 407173"/>
              <a:gd name="connsiteX7" fmla="*/ 1349298 w 1471961"/>
              <a:gd name="connsiteY7" fmla="*/ 329114 h 407173"/>
              <a:gd name="connsiteX8" fmla="*/ 1471961 w 1471961"/>
              <a:gd name="connsiteY8" fmla="*/ 407173 h 407173"/>
              <a:gd name="connsiteX0" fmla="*/ 0 w 1471961"/>
              <a:gd name="connsiteY0" fmla="*/ 11892 h 407173"/>
              <a:gd name="connsiteX1" fmla="*/ 113228 w 1471961"/>
              <a:gd name="connsiteY1" fmla="*/ 11892 h 407173"/>
              <a:gd name="connsiteX2" fmla="*/ 189571 w 1471961"/>
              <a:gd name="connsiteY2" fmla="*/ 5729 h 407173"/>
              <a:gd name="connsiteX3" fmla="*/ 452911 w 1471961"/>
              <a:gd name="connsiteY3" fmla="*/ 46264 h 407173"/>
              <a:gd name="connsiteX4" fmla="*/ 635620 w 1471961"/>
              <a:gd name="connsiteY4" fmla="*/ 83788 h 407173"/>
              <a:gd name="connsiteX5" fmla="*/ 905822 w 1471961"/>
              <a:gd name="connsiteY5" fmla="*/ 138020 h 407173"/>
              <a:gd name="connsiteX6" fmla="*/ 1132278 w 1471961"/>
              <a:gd name="connsiteY6" fmla="*/ 191850 h 407173"/>
              <a:gd name="connsiteX7" fmla="*/ 1349298 w 1471961"/>
              <a:gd name="connsiteY7" fmla="*/ 329114 h 407173"/>
              <a:gd name="connsiteX8" fmla="*/ 1471961 w 1471961"/>
              <a:gd name="connsiteY8" fmla="*/ 407173 h 40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1961" h="407173">
                <a:moveTo>
                  <a:pt x="0" y="11892"/>
                </a:moveTo>
                <a:cubicBezTo>
                  <a:pt x="6435" y="10564"/>
                  <a:pt x="81633" y="12919"/>
                  <a:pt x="113228" y="11892"/>
                </a:cubicBezTo>
                <a:cubicBezTo>
                  <a:pt x="144823" y="10865"/>
                  <a:pt x="132957" y="0"/>
                  <a:pt x="189571" y="5729"/>
                </a:cubicBezTo>
                <a:cubicBezTo>
                  <a:pt x="246185" y="11458"/>
                  <a:pt x="378570" y="33254"/>
                  <a:pt x="452911" y="46264"/>
                </a:cubicBezTo>
                <a:cubicBezTo>
                  <a:pt x="527252" y="59274"/>
                  <a:pt x="560135" y="68495"/>
                  <a:pt x="635620" y="83788"/>
                </a:cubicBezTo>
                <a:lnTo>
                  <a:pt x="905822" y="138020"/>
                </a:lnTo>
                <a:cubicBezTo>
                  <a:pt x="988598" y="156030"/>
                  <a:pt x="1058365" y="160001"/>
                  <a:pt x="1132278" y="191850"/>
                </a:cubicBezTo>
                <a:cubicBezTo>
                  <a:pt x="1206191" y="223699"/>
                  <a:pt x="1292684" y="293227"/>
                  <a:pt x="1349298" y="329114"/>
                </a:cubicBezTo>
                <a:cubicBezTo>
                  <a:pt x="1405912" y="365001"/>
                  <a:pt x="1442224" y="394163"/>
                  <a:pt x="1471961" y="407173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7" name="Right Arrow 206"/>
          <p:cNvSpPr/>
          <p:nvPr/>
        </p:nvSpPr>
        <p:spPr bwMode="auto">
          <a:xfrm>
            <a:off x="5088015" y="1448780"/>
            <a:ext cx="585065" cy="135015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4" name="Title 1"/>
          <p:cNvSpPr>
            <a:spLocks noGrp="1"/>
          </p:cNvSpPr>
          <p:nvPr>
            <p:ph type="title"/>
          </p:nvPr>
        </p:nvSpPr>
        <p:spPr>
          <a:xfrm>
            <a:off x="703263" y="155575"/>
            <a:ext cx="9074150" cy="609600"/>
          </a:xfrm>
        </p:spPr>
        <p:txBody>
          <a:bodyPr>
            <a:normAutofit/>
          </a:bodyPr>
          <a:lstStyle/>
          <a:p>
            <a:r>
              <a:rPr lang="en-GB" dirty="0"/>
              <a:t>1975 </a:t>
            </a:r>
            <a:r>
              <a:rPr lang="en-GB" dirty="0" smtClean="0"/>
              <a:t>&gt; 1992 &gt; 2012</a:t>
            </a:r>
            <a:r>
              <a:rPr lang="en-GB" dirty="0"/>
              <a:t>: from </a:t>
            </a:r>
            <a:r>
              <a:rPr lang="en-GB" dirty="0" smtClean="0"/>
              <a:t>10d-single </a:t>
            </a:r>
            <a:r>
              <a:rPr lang="en-GB" dirty="0"/>
              <a:t>to </a:t>
            </a:r>
            <a:r>
              <a:rPr lang="en-GB" dirty="0" smtClean="0"/>
              <a:t>13m-ensemble fcs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07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Content Placeholder 5" descr="blocking_index_DJF_eint-Sys3-Sys4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8090" r="4045"/>
          <a:stretch>
            <a:fillRect/>
          </a:stretch>
        </p:blipFill>
        <p:spPr>
          <a:xfrm>
            <a:off x="4907996" y="2528902"/>
            <a:ext cx="4879768" cy="3929917"/>
          </a:xfrm>
        </p:spPr>
      </p:pic>
      <p:pic>
        <p:nvPicPr>
          <p:cNvPr id="31747" name="Content Placeholder 4" descr="blocking_index_SON_eint-Sys3-Sys4.pn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 l="8090" r="4045"/>
          <a:stretch>
            <a:fillRect/>
          </a:stretch>
        </p:blipFill>
        <p:spPr>
          <a:xfrm>
            <a:off x="182471" y="2528902"/>
            <a:ext cx="4879768" cy="3929917"/>
          </a:xfrm>
        </p:spPr>
      </p:pic>
      <p:sp>
        <p:nvSpPr>
          <p:cNvPr id="31749" name="TextBox 6"/>
          <p:cNvSpPr txBox="1">
            <a:spLocks noChangeArrowheads="1"/>
          </p:cNvSpPr>
          <p:nvPr/>
        </p:nvSpPr>
        <p:spPr bwMode="auto">
          <a:xfrm>
            <a:off x="3287815" y="3068960"/>
            <a:ext cx="14851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1600" dirty="0" smtClean="0">
                <a:latin typeface="+mn-lt"/>
              </a:rPr>
              <a:t>ERA-Interim</a:t>
            </a:r>
          </a:p>
          <a:p>
            <a:pPr algn="l"/>
            <a:r>
              <a:rPr lang="en-GB" sz="1600" dirty="0" smtClean="0">
                <a:solidFill>
                  <a:srgbClr val="0033CC"/>
                </a:solidFill>
                <a:latin typeface="+mn-lt"/>
              </a:rPr>
              <a:t>System-4 (S4)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  <a:latin typeface="+mn-lt"/>
              </a:rPr>
              <a:t>System 3 (S3)</a:t>
            </a:r>
            <a:endParaRPr lang="en-GB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750" name="TextBox 7"/>
          <p:cNvSpPr txBox="1">
            <a:spLocks noChangeArrowheads="1"/>
          </p:cNvSpPr>
          <p:nvPr/>
        </p:nvSpPr>
        <p:spPr bwMode="auto">
          <a:xfrm>
            <a:off x="767536" y="3068960"/>
            <a:ext cx="85509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1800" dirty="0" smtClean="0"/>
              <a:t>SON</a:t>
            </a:r>
            <a:endParaRPr lang="en-GB" sz="1800" dirty="0"/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448056" y="3068960"/>
            <a:ext cx="85509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1800" dirty="0" smtClean="0"/>
              <a:t>DJF</a:t>
            </a:r>
            <a:endParaRPr lang="en-GB" sz="1800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542510" y="1043734"/>
            <a:ext cx="8753695" cy="1035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S4 (blue lines) shows in general better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blocking statistics than S3 (red lines) over both the Euro-Atlantic and the Pacific sectors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677525" y="98630"/>
            <a:ext cx="8915400" cy="679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How do the ensemble perform? </a:t>
            </a:r>
            <a:r>
              <a:rPr lang="en-GB" dirty="0" smtClean="0"/>
              <a:t>S3 &amp; S4 </a:t>
            </a:r>
            <a:r>
              <a:rPr lang="en-GB" dirty="0"/>
              <a:t>blocking statistics</a:t>
            </a:r>
          </a:p>
        </p:txBody>
      </p:sp>
    </p:spTree>
    <p:extLst>
      <p:ext uri="{BB962C8B-B14F-4D97-AF65-F5344CB8AC3E}">
        <p14:creationId xmlns:p14="http://schemas.microsoft.com/office/powerpoint/2010/main" val="227757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2" r="4729"/>
          <a:stretch/>
        </p:blipFill>
        <p:spPr>
          <a:xfrm>
            <a:off x="144217" y="1187305"/>
            <a:ext cx="4718773" cy="242171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225" y="777717"/>
            <a:ext cx="4476274" cy="28232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6" y="3510875"/>
            <a:ext cx="4476274" cy="2798445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677525" y="98630"/>
            <a:ext cx="8915400" cy="679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How do the ensemble perform? </a:t>
            </a:r>
            <a:r>
              <a:rPr lang="en-GB" dirty="0" smtClean="0"/>
              <a:t>EUROSIP, D13JF14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225" y="3519010"/>
            <a:ext cx="4476274" cy="27922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71954" y="6210018"/>
            <a:ext cx="2171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i="1" dirty="0" smtClean="0">
                <a:latin typeface="+mn-lt"/>
              </a:rPr>
              <a:t>(from Laura Ferranti)</a:t>
            </a:r>
            <a:endParaRPr lang="en-GB" sz="1800" b="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163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" y="1268760"/>
            <a:ext cx="7239000" cy="512159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4" t="1481" r="25678" b="95936"/>
          <a:stretch/>
        </p:blipFill>
        <p:spPr>
          <a:xfrm>
            <a:off x="227475" y="863715"/>
            <a:ext cx="8539566" cy="288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25625" y="1448780"/>
            <a:ext cx="40979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0" dirty="0">
                <a:latin typeface="+mn-lt"/>
              </a:rPr>
              <a:t>2m temp anomalies composite </a:t>
            </a:r>
            <a:br>
              <a:rPr lang="en-GB" sz="2000" b="0" dirty="0">
                <a:latin typeface="+mn-lt"/>
              </a:rPr>
            </a:br>
            <a:r>
              <a:rPr lang="en-GB" sz="2000" b="0" dirty="0">
                <a:latin typeface="+mn-lt"/>
              </a:rPr>
              <a:t>for members with 2mt over North America below/above  -/+ 1 </a:t>
            </a:r>
            <a:r>
              <a:rPr lang="el-GR" sz="2000" b="0" dirty="0">
                <a:latin typeface="+mn-lt"/>
              </a:rPr>
              <a:t>σ</a:t>
            </a:r>
            <a:endParaRPr lang="en-GB" sz="2000" dirty="0" smtClean="0">
              <a:latin typeface="+mn-lt"/>
            </a:endParaRPr>
          </a:p>
          <a:p>
            <a:pPr algn="l"/>
            <a:endParaRPr lang="en-GB" sz="2000" dirty="0">
              <a:latin typeface="+mn-lt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677525" y="98630"/>
            <a:ext cx="8915400" cy="679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How do the ensemble perform? </a:t>
            </a:r>
            <a:r>
              <a:rPr lang="en-GB" dirty="0" smtClean="0"/>
              <a:t>S4, D13JF14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371954" y="5939988"/>
            <a:ext cx="2171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i="1" dirty="0" smtClean="0">
                <a:latin typeface="+mn-lt"/>
              </a:rPr>
              <a:t>(from Laura Ferranti)</a:t>
            </a:r>
            <a:endParaRPr lang="en-GB" sz="1800" b="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99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15" r="27558"/>
          <a:stretch/>
        </p:blipFill>
        <p:spPr>
          <a:xfrm>
            <a:off x="137465" y="3817988"/>
            <a:ext cx="5980051" cy="2716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93" r="27714"/>
          <a:stretch/>
        </p:blipFill>
        <p:spPr>
          <a:xfrm>
            <a:off x="137465" y="1053964"/>
            <a:ext cx="5967186" cy="27876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28175" y="1358770"/>
            <a:ext cx="2880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0" dirty="0" err="1">
                <a:latin typeface="+mn-lt"/>
              </a:rPr>
              <a:t>Precip</a:t>
            </a:r>
            <a:r>
              <a:rPr lang="en-GB" sz="2000" b="0" dirty="0">
                <a:latin typeface="+mn-lt"/>
              </a:rPr>
              <a:t>. and stream-function composite anomalies</a:t>
            </a:r>
            <a:br>
              <a:rPr lang="en-GB" sz="2000" b="0" dirty="0">
                <a:latin typeface="+mn-lt"/>
              </a:rPr>
            </a:br>
            <a:r>
              <a:rPr lang="en-GB" sz="2000" b="0" dirty="0">
                <a:latin typeface="+mn-lt"/>
              </a:rPr>
              <a:t>for members with cold 2mt anomalies  </a:t>
            </a:r>
            <a:r>
              <a:rPr lang="en-GB" sz="2000" b="0" dirty="0" smtClean="0">
                <a:latin typeface="+mn-lt"/>
              </a:rPr>
              <a:t>over North </a:t>
            </a:r>
            <a:r>
              <a:rPr lang="en-GB" sz="2000" b="0" dirty="0">
                <a:latin typeface="+mn-lt"/>
              </a:rPr>
              <a:t>America below/above  -/+ 1 </a:t>
            </a:r>
            <a:r>
              <a:rPr lang="el-GR" sz="2000" b="0" dirty="0">
                <a:latin typeface="+mn-lt"/>
              </a:rPr>
              <a:t>σ</a:t>
            </a:r>
            <a:endParaRPr lang="en-GB" sz="2000" dirty="0">
              <a:latin typeface="+mn-lt"/>
            </a:endParaRPr>
          </a:p>
          <a:p>
            <a:pPr algn="l"/>
            <a:endParaRPr lang="en-GB" sz="2000" b="0" dirty="0">
              <a:latin typeface="+mn-lt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77525" y="98630"/>
            <a:ext cx="8915400" cy="679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How do the ensemble perform? </a:t>
            </a:r>
            <a:r>
              <a:rPr lang="en-GB" dirty="0" smtClean="0"/>
              <a:t>S4, D13JF14</a:t>
            </a:r>
            <a:endParaRPr lang="en-GB" dirty="0"/>
          </a:p>
        </p:txBody>
      </p:sp>
      <p:sp>
        <p:nvSpPr>
          <p:cNvPr id="4" name="Freeform 3"/>
          <p:cNvSpPr/>
          <p:nvPr/>
        </p:nvSpPr>
        <p:spPr>
          <a:xfrm>
            <a:off x="1737402" y="1853825"/>
            <a:ext cx="3440623" cy="619933"/>
          </a:xfrm>
          <a:custGeom>
            <a:avLst/>
            <a:gdLst>
              <a:gd name="connsiteX0" fmla="*/ 0 w 3394128"/>
              <a:gd name="connsiteY0" fmla="*/ 557939 h 557939"/>
              <a:gd name="connsiteX1" fmla="*/ 635430 w 3394128"/>
              <a:gd name="connsiteY1" fmla="*/ 139484 h 557939"/>
              <a:gd name="connsiteX2" fmla="*/ 1627322 w 3394128"/>
              <a:gd name="connsiteY2" fmla="*/ 325464 h 557939"/>
              <a:gd name="connsiteX3" fmla="*/ 2402237 w 3394128"/>
              <a:gd name="connsiteY3" fmla="*/ 340962 h 557939"/>
              <a:gd name="connsiteX4" fmla="*/ 3394128 w 3394128"/>
              <a:gd name="connsiteY4" fmla="*/ 0 h 557939"/>
              <a:gd name="connsiteX5" fmla="*/ 3394128 w 3394128"/>
              <a:gd name="connsiteY5" fmla="*/ 0 h 557939"/>
              <a:gd name="connsiteX0" fmla="*/ 0 w 3394128"/>
              <a:gd name="connsiteY0" fmla="*/ 557939 h 557939"/>
              <a:gd name="connsiteX1" fmla="*/ 635430 w 3394128"/>
              <a:gd name="connsiteY1" fmla="*/ 139484 h 557939"/>
              <a:gd name="connsiteX2" fmla="*/ 1580827 w 3394128"/>
              <a:gd name="connsiteY2" fmla="*/ 402955 h 557939"/>
              <a:gd name="connsiteX3" fmla="*/ 2402237 w 3394128"/>
              <a:gd name="connsiteY3" fmla="*/ 340962 h 557939"/>
              <a:gd name="connsiteX4" fmla="*/ 3394128 w 3394128"/>
              <a:gd name="connsiteY4" fmla="*/ 0 h 557939"/>
              <a:gd name="connsiteX5" fmla="*/ 3394128 w 3394128"/>
              <a:gd name="connsiteY5" fmla="*/ 0 h 557939"/>
              <a:gd name="connsiteX0" fmla="*/ 0 w 3394128"/>
              <a:gd name="connsiteY0" fmla="*/ 557939 h 557939"/>
              <a:gd name="connsiteX1" fmla="*/ 635430 w 3394128"/>
              <a:gd name="connsiteY1" fmla="*/ 139484 h 557939"/>
              <a:gd name="connsiteX2" fmla="*/ 1580827 w 3394128"/>
              <a:gd name="connsiteY2" fmla="*/ 402955 h 557939"/>
              <a:gd name="connsiteX3" fmla="*/ 2417736 w 3394128"/>
              <a:gd name="connsiteY3" fmla="*/ 201477 h 557939"/>
              <a:gd name="connsiteX4" fmla="*/ 3394128 w 3394128"/>
              <a:gd name="connsiteY4" fmla="*/ 0 h 557939"/>
              <a:gd name="connsiteX5" fmla="*/ 3394128 w 3394128"/>
              <a:gd name="connsiteY5" fmla="*/ 0 h 557939"/>
              <a:gd name="connsiteX0" fmla="*/ 0 w 3394128"/>
              <a:gd name="connsiteY0" fmla="*/ 557939 h 557939"/>
              <a:gd name="connsiteX1" fmla="*/ 635430 w 3394128"/>
              <a:gd name="connsiteY1" fmla="*/ 139484 h 557939"/>
              <a:gd name="connsiteX2" fmla="*/ 1580827 w 3394128"/>
              <a:gd name="connsiteY2" fmla="*/ 402955 h 557939"/>
              <a:gd name="connsiteX3" fmla="*/ 2417736 w 3394128"/>
              <a:gd name="connsiteY3" fmla="*/ 201477 h 557939"/>
              <a:gd name="connsiteX4" fmla="*/ 3394128 w 3394128"/>
              <a:gd name="connsiteY4" fmla="*/ 0 h 557939"/>
              <a:gd name="connsiteX5" fmla="*/ 3394128 w 3394128"/>
              <a:gd name="connsiteY5" fmla="*/ 0 h 557939"/>
              <a:gd name="connsiteX0" fmla="*/ 0 w 3394128"/>
              <a:gd name="connsiteY0" fmla="*/ 608204 h 608204"/>
              <a:gd name="connsiteX1" fmla="*/ 635430 w 3394128"/>
              <a:gd name="connsiteY1" fmla="*/ 189749 h 608204"/>
              <a:gd name="connsiteX2" fmla="*/ 1580827 w 3394128"/>
              <a:gd name="connsiteY2" fmla="*/ 453220 h 608204"/>
              <a:gd name="connsiteX3" fmla="*/ 2634712 w 3394128"/>
              <a:gd name="connsiteY3" fmla="*/ 96759 h 608204"/>
              <a:gd name="connsiteX4" fmla="*/ 3394128 w 3394128"/>
              <a:gd name="connsiteY4" fmla="*/ 50265 h 608204"/>
              <a:gd name="connsiteX5" fmla="*/ 3394128 w 3394128"/>
              <a:gd name="connsiteY5" fmla="*/ 50265 h 608204"/>
              <a:gd name="connsiteX0" fmla="*/ 0 w 3564609"/>
              <a:gd name="connsiteY0" fmla="*/ 666427 h 666427"/>
              <a:gd name="connsiteX1" fmla="*/ 635430 w 3564609"/>
              <a:gd name="connsiteY1" fmla="*/ 247972 h 666427"/>
              <a:gd name="connsiteX2" fmla="*/ 1580827 w 3564609"/>
              <a:gd name="connsiteY2" fmla="*/ 511443 h 666427"/>
              <a:gd name="connsiteX3" fmla="*/ 2634712 w 3564609"/>
              <a:gd name="connsiteY3" fmla="*/ 154982 h 666427"/>
              <a:gd name="connsiteX4" fmla="*/ 3394128 w 3564609"/>
              <a:gd name="connsiteY4" fmla="*/ 108488 h 666427"/>
              <a:gd name="connsiteX5" fmla="*/ 3564609 w 3564609"/>
              <a:gd name="connsiteY5" fmla="*/ 0 h 666427"/>
              <a:gd name="connsiteX0" fmla="*/ 0 w 3564609"/>
              <a:gd name="connsiteY0" fmla="*/ 672924 h 672924"/>
              <a:gd name="connsiteX1" fmla="*/ 635430 w 3564609"/>
              <a:gd name="connsiteY1" fmla="*/ 254469 h 672924"/>
              <a:gd name="connsiteX2" fmla="*/ 1580827 w 3564609"/>
              <a:gd name="connsiteY2" fmla="*/ 517940 h 672924"/>
              <a:gd name="connsiteX3" fmla="*/ 2634712 w 3564609"/>
              <a:gd name="connsiteY3" fmla="*/ 161479 h 672924"/>
              <a:gd name="connsiteX4" fmla="*/ 3301139 w 3564609"/>
              <a:gd name="connsiteY4" fmla="*/ 6497 h 672924"/>
              <a:gd name="connsiteX5" fmla="*/ 3564609 w 3564609"/>
              <a:gd name="connsiteY5" fmla="*/ 6497 h 672924"/>
              <a:gd name="connsiteX0" fmla="*/ 0 w 3564609"/>
              <a:gd name="connsiteY0" fmla="*/ 669414 h 669414"/>
              <a:gd name="connsiteX1" fmla="*/ 635430 w 3564609"/>
              <a:gd name="connsiteY1" fmla="*/ 250959 h 669414"/>
              <a:gd name="connsiteX2" fmla="*/ 1580827 w 3564609"/>
              <a:gd name="connsiteY2" fmla="*/ 514430 h 669414"/>
              <a:gd name="connsiteX3" fmla="*/ 2727702 w 3564609"/>
              <a:gd name="connsiteY3" fmla="*/ 95976 h 669414"/>
              <a:gd name="connsiteX4" fmla="*/ 3301139 w 3564609"/>
              <a:gd name="connsiteY4" fmla="*/ 2987 h 669414"/>
              <a:gd name="connsiteX5" fmla="*/ 3564609 w 3564609"/>
              <a:gd name="connsiteY5" fmla="*/ 2987 h 669414"/>
              <a:gd name="connsiteX0" fmla="*/ 0 w 3564609"/>
              <a:gd name="connsiteY0" fmla="*/ 666427 h 666427"/>
              <a:gd name="connsiteX1" fmla="*/ 635430 w 3564609"/>
              <a:gd name="connsiteY1" fmla="*/ 247972 h 666427"/>
              <a:gd name="connsiteX2" fmla="*/ 1580827 w 3564609"/>
              <a:gd name="connsiteY2" fmla="*/ 511443 h 666427"/>
              <a:gd name="connsiteX3" fmla="*/ 2727702 w 3564609"/>
              <a:gd name="connsiteY3" fmla="*/ 92989 h 666427"/>
              <a:gd name="connsiteX4" fmla="*/ 3192651 w 3564609"/>
              <a:gd name="connsiteY4" fmla="*/ 77492 h 666427"/>
              <a:gd name="connsiteX5" fmla="*/ 3564609 w 3564609"/>
              <a:gd name="connsiteY5" fmla="*/ 0 h 666427"/>
              <a:gd name="connsiteX0" fmla="*/ 0 w 3518114"/>
              <a:gd name="connsiteY0" fmla="*/ 650929 h 650929"/>
              <a:gd name="connsiteX1" fmla="*/ 635430 w 3518114"/>
              <a:gd name="connsiteY1" fmla="*/ 232474 h 650929"/>
              <a:gd name="connsiteX2" fmla="*/ 1580827 w 3518114"/>
              <a:gd name="connsiteY2" fmla="*/ 495945 h 650929"/>
              <a:gd name="connsiteX3" fmla="*/ 2727702 w 3518114"/>
              <a:gd name="connsiteY3" fmla="*/ 77491 h 650929"/>
              <a:gd name="connsiteX4" fmla="*/ 3192651 w 3518114"/>
              <a:gd name="connsiteY4" fmla="*/ 61994 h 650929"/>
              <a:gd name="connsiteX5" fmla="*/ 3518114 w 3518114"/>
              <a:gd name="connsiteY5" fmla="*/ 0 h 650929"/>
              <a:gd name="connsiteX0" fmla="*/ 0 w 3440623"/>
              <a:gd name="connsiteY0" fmla="*/ 619933 h 619933"/>
              <a:gd name="connsiteX1" fmla="*/ 635430 w 3440623"/>
              <a:gd name="connsiteY1" fmla="*/ 201478 h 619933"/>
              <a:gd name="connsiteX2" fmla="*/ 1580827 w 3440623"/>
              <a:gd name="connsiteY2" fmla="*/ 464949 h 619933"/>
              <a:gd name="connsiteX3" fmla="*/ 2727702 w 3440623"/>
              <a:gd name="connsiteY3" fmla="*/ 46495 h 619933"/>
              <a:gd name="connsiteX4" fmla="*/ 3192651 w 3440623"/>
              <a:gd name="connsiteY4" fmla="*/ 30998 h 619933"/>
              <a:gd name="connsiteX5" fmla="*/ 3440623 w 3440623"/>
              <a:gd name="connsiteY5" fmla="*/ 0 h 61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0623" h="619933">
                <a:moveTo>
                  <a:pt x="0" y="619933"/>
                </a:moveTo>
                <a:cubicBezTo>
                  <a:pt x="182105" y="430078"/>
                  <a:pt x="371959" y="227309"/>
                  <a:pt x="635430" y="201478"/>
                </a:cubicBezTo>
                <a:cubicBezTo>
                  <a:pt x="898901" y="175647"/>
                  <a:pt x="1232115" y="490780"/>
                  <a:pt x="1580827" y="464949"/>
                </a:cubicBezTo>
                <a:cubicBezTo>
                  <a:pt x="1929539" y="439119"/>
                  <a:pt x="2459065" y="118820"/>
                  <a:pt x="2727702" y="46495"/>
                </a:cubicBezTo>
                <a:cubicBezTo>
                  <a:pt x="2996339" y="-25830"/>
                  <a:pt x="3073831" y="38747"/>
                  <a:pt x="3192651" y="30998"/>
                </a:cubicBezTo>
                <a:cubicBezTo>
                  <a:pt x="3311471" y="23249"/>
                  <a:pt x="3383796" y="36163"/>
                  <a:pt x="3440623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1737402" y="4464115"/>
            <a:ext cx="3440623" cy="619933"/>
          </a:xfrm>
          <a:custGeom>
            <a:avLst/>
            <a:gdLst>
              <a:gd name="connsiteX0" fmla="*/ 0 w 3394128"/>
              <a:gd name="connsiteY0" fmla="*/ 557939 h 557939"/>
              <a:gd name="connsiteX1" fmla="*/ 635430 w 3394128"/>
              <a:gd name="connsiteY1" fmla="*/ 139484 h 557939"/>
              <a:gd name="connsiteX2" fmla="*/ 1627322 w 3394128"/>
              <a:gd name="connsiteY2" fmla="*/ 325464 h 557939"/>
              <a:gd name="connsiteX3" fmla="*/ 2402237 w 3394128"/>
              <a:gd name="connsiteY3" fmla="*/ 340962 h 557939"/>
              <a:gd name="connsiteX4" fmla="*/ 3394128 w 3394128"/>
              <a:gd name="connsiteY4" fmla="*/ 0 h 557939"/>
              <a:gd name="connsiteX5" fmla="*/ 3394128 w 3394128"/>
              <a:gd name="connsiteY5" fmla="*/ 0 h 557939"/>
              <a:gd name="connsiteX0" fmla="*/ 0 w 3394128"/>
              <a:gd name="connsiteY0" fmla="*/ 557939 h 557939"/>
              <a:gd name="connsiteX1" fmla="*/ 635430 w 3394128"/>
              <a:gd name="connsiteY1" fmla="*/ 139484 h 557939"/>
              <a:gd name="connsiteX2" fmla="*/ 1580827 w 3394128"/>
              <a:gd name="connsiteY2" fmla="*/ 402955 h 557939"/>
              <a:gd name="connsiteX3" fmla="*/ 2402237 w 3394128"/>
              <a:gd name="connsiteY3" fmla="*/ 340962 h 557939"/>
              <a:gd name="connsiteX4" fmla="*/ 3394128 w 3394128"/>
              <a:gd name="connsiteY4" fmla="*/ 0 h 557939"/>
              <a:gd name="connsiteX5" fmla="*/ 3394128 w 3394128"/>
              <a:gd name="connsiteY5" fmla="*/ 0 h 557939"/>
              <a:gd name="connsiteX0" fmla="*/ 0 w 3394128"/>
              <a:gd name="connsiteY0" fmla="*/ 557939 h 557939"/>
              <a:gd name="connsiteX1" fmla="*/ 635430 w 3394128"/>
              <a:gd name="connsiteY1" fmla="*/ 139484 h 557939"/>
              <a:gd name="connsiteX2" fmla="*/ 1580827 w 3394128"/>
              <a:gd name="connsiteY2" fmla="*/ 402955 h 557939"/>
              <a:gd name="connsiteX3" fmla="*/ 2417736 w 3394128"/>
              <a:gd name="connsiteY3" fmla="*/ 201477 h 557939"/>
              <a:gd name="connsiteX4" fmla="*/ 3394128 w 3394128"/>
              <a:gd name="connsiteY4" fmla="*/ 0 h 557939"/>
              <a:gd name="connsiteX5" fmla="*/ 3394128 w 3394128"/>
              <a:gd name="connsiteY5" fmla="*/ 0 h 557939"/>
              <a:gd name="connsiteX0" fmla="*/ 0 w 3394128"/>
              <a:gd name="connsiteY0" fmla="*/ 557939 h 557939"/>
              <a:gd name="connsiteX1" fmla="*/ 635430 w 3394128"/>
              <a:gd name="connsiteY1" fmla="*/ 139484 h 557939"/>
              <a:gd name="connsiteX2" fmla="*/ 1580827 w 3394128"/>
              <a:gd name="connsiteY2" fmla="*/ 402955 h 557939"/>
              <a:gd name="connsiteX3" fmla="*/ 2417736 w 3394128"/>
              <a:gd name="connsiteY3" fmla="*/ 201477 h 557939"/>
              <a:gd name="connsiteX4" fmla="*/ 3394128 w 3394128"/>
              <a:gd name="connsiteY4" fmla="*/ 0 h 557939"/>
              <a:gd name="connsiteX5" fmla="*/ 3394128 w 3394128"/>
              <a:gd name="connsiteY5" fmla="*/ 0 h 557939"/>
              <a:gd name="connsiteX0" fmla="*/ 0 w 3394128"/>
              <a:gd name="connsiteY0" fmla="*/ 608204 h 608204"/>
              <a:gd name="connsiteX1" fmla="*/ 635430 w 3394128"/>
              <a:gd name="connsiteY1" fmla="*/ 189749 h 608204"/>
              <a:gd name="connsiteX2" fmla="*/ 1580827 w 3394128"/>
              <a:gd name="connsiteY2" fmla="*/ 453220 h 608204"/>
              <a:gd name="connsiteX3" fmla="*/ 2634712 w 3394128"/>
              <a:gd name="connsiteY3" fmla="*/ 96759 h 608204"/>
              <a:gd name="connsiteX4" fmla="*/ 3394128 w 3394128"/>
              <a:gd name="connsiteY4" fmla="*/ 50265 h 608204"/>
              <a:gd name="connsiteX5" fmla="*/ 3394128 w 3394128"/>
              <a:gd name="connsiteY5" fmla="*/ 50265 h 608204"/>
              <a:gd name="connsiteX0" fmla="*/ 0 w 3564609"/>
              <a:gd name="connsiteY0" fmla="*/ 666427 h 666427"/>
              <a:gd name="connsiteX1" fmla="*/ 635430 w 3564609"/>
              <a:gd name="connsiteY1" fmla="*/ 247972 h 666427"/>
              <a:gd name="connsiteX2" fmla="*/ 1580827 w 3564609"/>
              <a:gd name="connsiteY2" fmla="*/ 511443 h 666427"/>
              <a:gd name="connsiteX3" fmla="*/ 2634712 w 3564609"/>
              <a:gd name="connsiteY3" fmla="*/ 154982 h 666427"/>
              <a:gd name="connsiteX4" fmla="*/ 3394128 w 3564609"/>
              <a:gd name="connsiteY4" fmla="*/ 108488 h 666427"/>
              <a:gd name="connsiteX5" fmla="*/ 3564609 w 3564609"/>
              <a:gd name="connsiteY5" fmla="*/ 0 h 666427"/>
              <a:gd name="connsiteX0" fmla="*/ 0 w 3564609"/>
              <a:gd name="connsiteY0" fmla="*/ 672924 h 672924"/>
              <a:gd name="connsiteX1" fmla="*/ 635430 w 3564609"/>
              <a:gd name="connsiteY1" fmla="*/ 254469 h 672924"/>
              <a:gd name="connsiteX2" fmla="*/ 1580827 w 3564609"/>
              <a:gd name="connsiteY2" fmla="*/ 517940 h 672924"/>
              <a:gd name="connsiteX3" fmla="*/ 2634712 w 3564609"/>
              <a:gd name="connsiteY3" fmla="*/ 161479 h 672924"/>
              <a:gd name="connsiteX4" fmla="*/ 3301139 w 3564609"/>
              <a:gd name="connsiteY4" fmla="*/ 6497 h 672924"/>
              <a:gd name="connsiteX5" fmla="*/ 3564609 w 3564609"/>
              <a:gd name="connsiteY5" fmla="*/ 6497 h 672924"/>
              <a:gd name="connsiteX0" fmla="*/ 0 w 3564609"/>
              <a:gd name="connsiteY0" fmla="*/ 669414 h 669414"/>
              <a:gd name="connsiteX1" fmla="*/ 635430 w 3564609"/>
              <a:gd name="connsiteY1" fmla="*/ 250959 h 669414"/>
              <a:gd name="connsiteX2" fmla="*/ 1580827 w 3564609"/>
              <a:gd name="connsiteY2" fmla="*/ 514430 h 669414"/>
              <a:gd name="connsiteX3" fmla="*/ 2727702 w 3564609"/>
              <a:gd name="connsiteY3" fmla="*/ 95976 h 669414"/>
              <a:gd name="connsiteX4" fmla="*/ 3301139 w 3564609"/>
              <a:gd name="connsiteY4" fmla="*/ 2987 h 669414"/>
              <a:gd name="connsiteX5" fmla="*/ 3564609 w 3564609"/>
              <a:gd name="connsiteY5" fmla="*/ 2987 h 669414"/>
              <a:gd name="connsiteX0" fmla="*/ 0 w 3564609"/>
              <a:gd name="connsiteY0" fmla="*/ 666427 h 666427"/>
              <a:gd name="connsiteX1" fmla="*/ 635430 w 3564609"/>
              <a:gd name="connsiteY1" fmla="*/ 247972 h 666427"/>
              <a:gd name="connsiteX2" fmla="*/ 1580827 w 3564609"/>
              <a:gd name="connsiteY2" fmla="*/ 511443 h 666427"/>
              <a:gd name="connsiteX3" fmla="*/ 2727702 w 3564609"/>
              <a:gd name="connsiteY3" fmla="*/ 92989 h 666427"/>
              <a:gd name="connsiteX4" fmla="*/ 3192651 w 3564609"/>
              <a:gd name="connsiteY4" fmla="*/ 77492 h 666427"/>
              <a:gd name="connsiteX5" fmla="*/ 3564609 w 3564609"/>
              <a:gd name="connsiteY5" fmla="*/ 0 h 666427"/>
              <a:gd name="connsiteX0" fmla="*/ 0 w 3518114"/>
              <a:gd name="connsiteY0" fmla="*/ 650929 h 650929"/>
              <a:gd name="connsiteX1" fmla="*/ 635430 w 3518114"/>
              <a:gd name="connsiteY1" fmla="*/ 232474 h 650929"/>
              <a:gd name="connsiteX2" fmla="*/ 1580827 w 3518114"/>
              <a:gd name="connsiteY2" fmla="*/ 495945 h 650929"/>
              <a:gd name="connsiteX3" fmla="*/ 2727702 w 3518114"/>
              <a:gd name="connsiteY3" fmla="*/ 77491 h 650929"/>
              <a:gd name="connsiteX4" fmla="*/ 3192651 w 3518114"/>
              <a:gd name="connsiteY4" fmla="*/ 61994 h 650929"/>
              <a:gd name="connsiteX5" fmla="*/ 3518114 w 3518114"/>
              <a:gd name="connsiteY5" fmla="*/ 0 h 650929"/>
              <a:gd name="connsiteX0" fmla="*/ 0 w 3440623"/>
              <a:gd name="connsiteY0" fmla="*/ 619933 h 619933"/>
              <a:gd name="connsiteX1" fmla="*/ 635430 w 3440623"/>
              <a:gd name="connsiteY1" fmla="*/ 201478 h 619933"/>
              <a:gd name="connsiteX2" fmla="*/ 1580827 w 3440623"/>
              <a:gd name="connsiteY2" fmla="*/ 464949 h 619933"/>
              <a:gd name="connsiteX3" fmla="*/ 2727702 w 3440623"/>
              <a:gd name="connsiteY3" fmla="*/ 46495 h 619933"/>
              <a:gd name="connsiteX4" fmla="*/ 3192651 w 3440623"/>
              <a:gd name="connsiteY4" fmla="*/ 30998 h 619933"/>
              <a:gd name="connsiteX5" fmla="*/ 3440623 w 3440623"/>
              <a:gd name="connsiteY5" fmla="*/ 0 h 61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0623" h="619933">
                <a:moveTo>
                  <a:pt x="0" y="619933"/>
                </a:moveTo>
                <a:cubicBezTo>
                  <a:pt x="182105" y="430078"/>
                  <a:pt x="371959" y="227309"/>
                  <a:pt x="635430" y="201478"/>
                </a:cubicBezTo>
                <a:cubicBezTo>
                  <a:pt x="898901" y="175647"/>
                  <a:pt x="1232115" y="490780"/>
                  <a:pt x="1580827" y="464949"/>
                </a:cubicBezTo>
                <a:cubicBezTo>
                  <a:pt x="1929539" y="439119"/>
                  <a:pt x="2459065" y="118820"/>
                  <a:pt x="2727702" y="46495"/>
                </a:cubicBezTo>
                <a:cubicBezTo>
                  <a:pt x="2996339" y="-25830"/>
                  <a:pt x="3073831" y="38747"/>
                  <a:pt x="3192651" y="30998"/>
                </a:cubicBezTo>
                <a:cubicBezTo>
                  <a:pt x="3311471" y="23249"/>
                  <a:pt x="3383796" y="36163"/>
                  <a:pt x="3440623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371954" y="5939988"/>
            <a:ext cx="2171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i="1" dirty="0" smtClean="0">
                <a:latin typeface="+mn-lt"/>
              </a:rPr>
              <a:t>(from Laura Ferranti)</a:t>
            </a:r>
            <a:endParaRPr lang="en-GB" sz="1800" b="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413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465" y="863715"/>
            <a:ext cx="9406045" cy="5491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Work is progressing in several areas to further improve the forecast reliability:</a:t>
            </a:r>
            <a:endParaRPr lang="en-GB" dirty="0"/>
          </a:p>
          <a:p>
            <a:pPr marL="0" indent="0">
              <a:lnSpc>
                <a:spcPct val="100000"/>
              </a:lnSpc>
              <a:buNone/>
            </a:pPr>
            <a:endParaRPr lang="en-GB" dirty="0" smtClean="0"/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Improvements in the estimation of the initial conditions and in the simulation of the initial uncertainties</a:t>
            </a:r>
          </a:p>
          <a:p>
            <a:pPr marL="514350" indent="-514350">
              <a:buFont typeface="+mj-lt"/>
              <a:buAutoNum type="alphaLcParenR"/>
            </a:pPr>
            <a:endParaRPr lang="en-GB" dirty="0" smtClean="0"/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Model improvements (e.g. moist processes, radiation, land-surface, stratosphere, ocean, ..) that include more physically-based simulation of model uncertainties </a:t>
            </a:r>
          </a:p>
          <a:p>
            <a:pPr marL="514350" indent="-514350">
              <a:buFont typeface="+mj-lt"/>
              <a:buAutoNum type="alphaLcParenR"/>
            </a:pPr>
            <a:endParaRPr lang="en-GB" dirty="0" smtClean="0"/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System configurations (resolution, membership, update frequency, ..)</a:t>
            </a:r>
          </a:p>
          <a:p>
            <a:pPr marL="514350" indent="-514350">
              <a:buFont typeface="+mj-lt"/>
              <a:buAutoNum type="alphaLcParenR"/>
            </a:pPr>
            <a:endParaRPr lang="en-GB" dirty="0" smtClean="0"/>
          </a:p>
          <a:p>
            <a:pPr marL="457200" indent="-457200">
              <a:buFont typeface="+mj-lt"/>
              <a:buAutoNum type="alphaLcParenR"/>
            </a:pPr>
            <a:endParaRPr lang="en-GB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3263" y="155575"/>
            <a:ext cx="90741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376092"/>
                </a:solidFill>
              </a:rPr>
              <a:t>How can we keep improving the system?</a:t>
            </a:r>
            <a:endParaRPr lang="en-GB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7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33" t="4322" r="-5033" b="4322"/>
          <a:stretch/>
        </p:blipFill>
        <p:spPr bwMode="auto">
          <a:xfrm>
            <a:off x="3827875" y="1672791"/>
            <a:ext cx="5895655" cy="45455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465" y="863715"/>
            <a:ext cx="9406045" cy="8550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Nov 2013: </a:t>
            </a:r>
            <a:r>
              <a:rPr lang="en-GB" b="1" dirty="0" smtClean="0"/>
              <a:t>coupling from initial-time </a:t>
            </a:r>
            <a:r>
              <a:rPr lang="en-GB" dirty="0" smtClean="0"/>
              <a:t>to a new version of the ocean model (NEMO), with 1-way wave-currents coupling, improved skill, especially in the monthly time-range.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3263" y="155575"/>
            <a:ext cx="90741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376092"/>
                </a:solidFill>
              </a:rPr>
              <a:t>Nov 2013: ENS coupling from d0 to a better marine model …</a:t>
            </a:r>
            <a:endParaRPr lang="en-GB" dirty="0">
              <a:solidFill>
                <a:srgbClr val="37609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466" y="1898830"/>
            <a:ext cx="36904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0" i="1" dirty="0" smtClean="0">
                <a:latin typeface="+mn-lt"/>
              </a:rPr>
              <a:t>Work is progressing to introduce a better, unified wave-currents-sea-ice model (LIM). The new model based on NEMO</a:t>
            </a:r>
            <a:r>
              <a:rPr lang="en-GB" sz="2000" b="0" i="1" dirty="0">
                <a:latin typeface="+mn-lt"/>
              </a:rPr>
              <a:t> is under testing at higher </a:t>
            </a:r>
            <a:r>
              <a:rPr lang="en-GB" sz="2000" b="0" i="1" dirty="0" smtClean="0">
                <a:latin typeface="+mn-lt"/>
              </a:rPr>
              <a:t>resolution, ORCA_025_Z75. </a:t>
            </a:r>
          </a:p>
          <a:p>
            <a:pPr algn="l"/>
            <a:endParaRPr lang="en-GB" sz="2000" b="0" i="1" dirty="0">
              <a:latin typeface="+mn-lt"/>
            </a:endParaRPr>
          </a:p>
          <a:p>
            <a:pPr algn="l"/>
            <a:r>
              <a:rPr lang="en-GB" sz="2000" b="0" i="1" dirty="0" smtClean="0">
                <a:latin typeface="+mn-lt"/>
              </a:rPr>
              <a:t>In 2014 we will complete a ¼ degree NEMOVAR re-analysis, and we will then implement the ¼ model first in ENS, and then in the seasonal system (S5, planned for 2016/17).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8031042" y="6150786"/>
            <a:ext cx="18275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600" b="0" i="1" dirty="0" smtClean="0">
                <a:latin typeface="+mn-lt"/>
              </a:rPr>
              <a:t>(From F Vitart)</a:t>
            </a:r>
            <a:endParaRPr lang="en-GB" sz="1600" b="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780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55" y="3654025"/>
            <a:ext cx="4000500" cy="270700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045" y="953725"/>
            <a:ext cx="4100512" cy="27070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40" y="3699030"/>
            <a:ext cx="4350544" cy="2707005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703263" y="155575"/>
            <a:ext cx="90741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376092"/>
                </a:solidFill>
              </a:rPr>
              <a:t>Nov 2013: ENS coupling d0, L62&gt;L91, </a:t>
            </a:r>
            <a:r>
              <a:rPr lang="en-GB" dirty="0">
                <a:solidFill>
                  <a:srgbClr val="376092"/>
                </a:solidFill>
              </a:rPr>
              <a:t>n</a:t>
            </a:r>
            <a:r>
              <a:rPr lang="en-GB" dirty="0" smtClean="0">
                <a:solidFill>
                  <a:srgbClr val="376092"/>
                </a:solidFill>
              </a:rPr>
              <a:t>ew physics+SKEB</a:t>
            </a:r>
            <a:endParaRPr lang="en-GB" dirty="0">
              <a:solidFill>
                <a:srgbClr val="37609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2490" y="1088740"/>
            <a:ext cx="47255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0" dirty="0" smtClean="0">
                <a:latin typeface="+mn-lt"/>
              </a:rPr>
              <a:t>Nov 2013: the new model cycle included 3 key changes to ENS:</a:t>
            </a:r>
          </a:p>
          <a:p>
            <a:pPr marL="457200" indent="-457200" algn="l">
              <a:buClr>
                <a:srgbClr val="4F81BD"/>
              </a:buClr>
              <a:buFont typeface="+mj-lt"/>
              <a:buAutoNum type="alphaLcParenR"/>
            </a:pPr>
            <a:r>
              <a:rPr lang="en-GB" sz="2000" b="0" dirty="0" smtClean="0">
                <a:latin typeface="+mn-lt"/>
              </a:rPr>
              <a:t>Increased vertical resolution: 62 to 91 levels with TOA from 5 to 0.01 hPa</a:t>
            </a:r>
          </a:p>
          <a:p>
            <a:pPr marL="457200" indent="-457200" algn="l">
              <a:buClr>
                <a:srgbClr val="4F81BD"/>
              </a:buClr>
              <a:buFont typeface="+mj-lt"/>
              <a:buAutoNum type="alphaLcParenR"/>
            </a:pPr>
            <a:r>
              <a:rPr lang="en-GB" sz="2000" b="0" dirty="0" smtClean="0">
                <a:latin typeface="+mn-lt"/>
              </a:rPr>
              <a:t>Coupling to NEMO (1 deg, z42) from d0</a:t>
            </a:r>
          </a:p>
          <a:p>
            <a:pPr marL="457200" indent="-457200" algn="l">
              <a:buClr>
                <a:srgbClr val="4F81BD"/>
              </a:buClr>
              <a:buFont typeface="+mj-lt"/>
              <a:buAutoNum type="alphaLcParenR"/>
            </a:pPr>
            <a:r>
              <a:rPr lang="en-GB" sz="2000" b="0" dirty="0" smtClean="0">
                <a:latin typeface="+mn-lt"/>
              </a:rPr>
              <a:t>New physics and re-tuned back-scatter scheme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37566" y="5624953"/>
            <a:ext cx="216024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800" dirty="0" smtClean="0"/>
              <a:t>b) coupling from t=0 </a:t>
            </a:r>
            <a:endParaRPr lang="en-GB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5808094" y="2933945"/>
            <a:ext cx="283531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800" dirty="0" smtClean="0"/>
              <a:t>a) L62(5hPa) to L91 (0.1hPa)</a:t>
            </a:r>
            <a:endParaRPr lang="en-GB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5791956" y="4014065"/>
            <a:ext cx="217638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800" dirty="0" smtClean="0"/>
              <a:t>c) 39r1 physics+RBR</a:t>
            </a:r>
            <a:endParaRPr lang="en-GB" sz="1800" dirty="0"/>
          </a:p>
        </p:txBody>
      </p:sp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7788316" y="6219310"/>
            <a:ext cx="20702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600" b="0" i="1" dirty="0" smtClean="0">
                <a:latin typeface="+mn-lt"/>
              </a:rPr>
              <a:t>(From M Leutbecher)</a:t>
            </a:r>
            <a:endParaRPr lang="en-GB" sz="1600" b="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292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844" y="912916"/>
            <a:ext cx="1857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800" b="0" dirty="0" smtClean="0">
                <a:latin typeface="+mn-lt"/>
              </a:rPr>
              <a:t>Results based on 61 cases (JFM12, JJA12); 38r2 analyses and EDA perturbations.</a:t>
            </a:r>
            <a:endParaRPr lang="en-GB" sz="1800" b="0" dirty="0"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670" y="912917"/>
            <a:ext cx="2057400" cy="139217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496" y="912917"/>
            <a:ext cx="2108835" cy="13921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220" y="912917"/>
            <a:ext cx="2237423" cy="13921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5" y="2843935"/>
            <a:ext cx="5314950" cy="34804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050" y="2888940"/>
            <a:ext cx="4370070" cy="2861691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703263" y="155575"/>
            <a:ext cx="90741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376092"/>
                </a:solidFill>
              </a:rPr>
              <a:t>Nov 2013: ENS coupling d0, L62&gt;L91, </a:t>
            </a:r>
            <a:r>
              <a:rPr lang="en-GB" dirty="0">
                <a:solidFill>
                  <a:srgbClr val="376092"/>
                </a:solidFill>
              </a:rPr>
              <a:t>n</a:t>
            </a:r>
            <a:r>
              <a:rPr lang="en-GB" dirty="0" smtClean="0">
                <a:solidFill>
                  <a:srgbClr val="376092"/>
                </a:solidFill>
              </a:rPr>
              <a:t>ew physics+SKEB</a:t>
            </a:r>
            <a:endParaRPr lang="en-GB" dirty="0">
              <a:solidFill>
                <a:srgbClr val="376092"/>
              </a:solidFill>
            </a:endParaRPr>
          </a:p>
        </p:txBody>
      </p:sp>
      <p:sp>
        <p:nvSpPr>
          <p:cNvPr id="2" name="Flowchart: Or 1"/>
          <p:cNvSpPr/>
          <p:nvPr/>
        </p:nvSpPr>
        <p:spPr>
          <a:xfrm>
            <a:off x="4007895" y="1403815"/>
            <a:ext cx="360000" cy="360000"/>
          </a:xfrm>
          <a:prstGeom prst="flowChar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Flowchart: Or 17"/>
          <p:cNvSpPr/>
          <p:nvPr/>
        </p:nvSpPr>
        <p:spPr>
          <a:xfrm>
            <a:off x="6573220" y="1403775"/>
            <a:ext cx="360000" cy="360000"/>
          </a:xfrm>
          <a:prstGeom prst="flowChar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9273480" y="1549923"/>
            <a:ext cx="270030" cy="86683"/>
            <a:chOff x="5898105" y="2667242"/>
            <a:chExt cx="270030" cy="8668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898105" y="2667242"/>
              <a:ext cx="270030" cy="0"/>
            </a:xfrm>
            <a:prstGeom prst="line">
              <a:avLst/>
            </a:prstGeom>
            <a:ln w="7620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898105" y="2753925"/>
              <a:ext cx="270030" cy="0"/>
            </a:xfrm>
            <a:prstGeom prst="line">
              <a:avLst/>
            </a:prstGeom>
            <a:ln w="7620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3"/>
          <p:cNvSpPr txBox="1">
            <a:spLocks noChangeArrowheads="1"/>
          </p:cNvSpPr>
          <p:nvPr/>
        </p:nvSpPr>
        <p:spPr bwMode="auto">
          <a:xfrm>
            <a:off x="7788316" y="6219310"/>
            <a:ext cx="20702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600" b="0" i="1" dirty="0" smtClean="0">
                <a:latin typeface="+mn-lt"/>
              </a:rPr>
              <a:t>(From M Leutbecher)</a:t>
            </a:r>
            <a:endParaRPr lang="en-GB" sz="1600" b="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611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7995" y="1207496"/>
            <a:ext cx="3915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 smtClean="0">
                <a:latin typeface="+mn-lt"/>
              </a:rPr>
              <a:t>Background error correlation length scale for long(p</a:t>
            </a:r>
            <a:r>
              <a:rPr lang="en-GB" sz="1800" b="0" baseline="-25000" dirty="0" smtClean="0">
                <a:latin typeface="+mn-lt"/>
              </a:rPr>
              <a:t>msl</a:t>
            </a:r>
            <a:r>
              <a:rPr lang="en-GB" sz="1800" b="0" dirty="0" smtClean="0">
                <a:latin typeface="+mn-lt"/>
              </a:rPr>
              <a:t>) and p</a:t>
            </a:r>
            <a:r>
              <a:rPr lang="en-GB" sz="1800" b="0" baseline="-25000" dirty="0" smtClean="0">
                <a:latin typeface="+mn-lt"/>
              </a:rPr>
              <a:t>msl</a:t>
            </a:r>
            <a:endParaRPr lang="en-GB" sz="1800" b="0" baseline="-25000" dirty="0">
              <a:latin typeface="+mn-lt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7955" y="1900915"/>
            <a:ext cx="464058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298562" y="2168860"/>
            <a:ext cx="60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 smtClean="0">
                <a:latin typeface="+mn-lt"/>
              </a:rPr>
              <a:t>km</a:t>
            </a:r>
            <a:endParaRPr lang="en-GB" sz="1800" b="0" dirty="0"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2000" y="154800"/>
            <a:ext cx="8915400" cy="679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Nov 2013: EDA flow dependent co-variances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500" y="1178750"/>
            <a:ext cx="4410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0" dirty="0" smtClean="0">
                <a:latin typeface="+mn-lt"/>
              </a:rPr>
              <a:t>Nov 2013: the </a:t>
            </a:r>
            <a:r>
              <a:rPr lang="en-GB" sz="2000" dirty="0" smtClean="0">
                <a:latin typeface="+mn-lt"/>
              </a:rPr>
              <a:t>EDA size increased from 10 to 25 members</a:t>
            </a:r>
            <a:r>
              <a:rPr lang="en-GB" sz="2000" b="0" dirty="0" smtClean="0">
                <a:latin typeface="+mn-lt"/>
              </a:rPr>
              <a:t>, to provide 4DV-HRES also with flow dependent background error co-variances (EDA-based perturbations from the past 12 days will be used; sample size=600).</a:t>
            </a:r>
          </a:p>
          <a:p>
            <a:pPr algn="l"/>
            <a:endParaRPr lang="en-GB" sz="2000" b="0" dirty="0">
              <a:latin typeface="+mn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69295059"/>
              </p:ext>
            </p:extLst>
          </p:nvPr>
        </p:nvGraphicFramePr>
        <p:xfrm>
          <a:off x="227475" y="3992606"/>
          <a:ext cx="4815535" cy="2271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788316" y="6219310"/>
            <a:ext cx="20702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600" b="0" i="1" dirty="0" smtClean="0">
                <a:latin typeface="+mn-lt"/>
              </a:rPr>
              <a:t>(From M Bonavita)</a:t>
            </a:r>
            <a:endParaRPr lang="en-GB" sz="1600" b="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817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465" y="863714"/>
            <a:ext cx="9406045" cy="8550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Initial </a:t>
            </a:r>
            <a:r>
              <a:rPr lang="en-GB" dirty="0"/>
              <a:t>perturbations </a:t>
            </a:r>
            <a:r>
              <a:rPr lang="en-GB" dirty="0" smtClean="0"/>
              <a:t>improved by coupling more the ensemble of analyses and forecasts.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3263" y="155575"/>
            <a:ext cx="90741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376092"/>
                </a:solidFill>
              </a:rPr>
              <a:t>Nov 2013: EDA-based land-surface pert. in ENS ICs</a:t>
            </a:r>
            <a:endParaRPr lang="en-GB" dirty="0">
              <a:solidFill>
                <a:srgbClr val="37609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471" y="2037326"/>
            <a:ext cx="31619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0" dirty="0" smtClean="0">
                <a:latin typeface="+mn-lt"/>
              </a:rPr>
              <a:t>Nov 2013: EDA-based </a:t>
            </a:r>
            <a:r>
              <a:rPr lang="en-GB" sz="2000" dirty="0" smtClean="0">
                <a:latin typeface="+mn-lt"/>
              </a:rPr>
              <a:t>surface initial perturbations </a:t>
            </a:r>
            <a:r>
              <a:rPr lang="en-GB" sz="2000" b="0" dirty="0" smtClean="0">
                <a:latin typeface="+mn-lt"/>
              </a:rPr>
              <a:t>introduced in ENS. </a:t>
            </a:r>
          </a:p>
          <a:p>
            <a:pPr algn="l"/>
            <a:endParaRPr lang="en-GB" sz="2000" b="0" dirty="0" smtClean="0">
              <a:latin typeface="+mn-lt"/>
            </a:endParaRPr>
          </a:p>
          <a:p>
            <a:pPr algn="l"/>
            <a:r>
              <a:rPr lang="en-GB" sz="2000" b="0" dirty="0" smtClean="0">
                <a:latin typeface="+mn-lt"/>
              </a:rPr>
              <a:t>Preliminary results indicate increased reliability in the short forecast range, due to small spread improvements.</a:t>
            </a:r>
          </a:p>
        </p:txBody>
      </p:sp>
      <p:pic>
        <p:nvPicPr>
          <p:cNvPr id="16" name="Content Placeholder 16" descr="EPS_std_SVWL1_EDAsf_20100415to29_BR_48h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4400" y="1818901"/>
            <a:ext cx="6408115" cy="45354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147880" y="2099564"/>
            <a:ext cx="8274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100" dirty="0" smtClean="0"/>
              <a:t>EDA[sf]</a:t>
            </a:r>
          </a:p>
          <a:p>
            <a:pPr algn="r"/>
            <a:r>
              <a:rPr lang="en-GB" sz="1100" dirty="0" smtClean="0"/>
              <a:t>NOSPPT</a:t>
            </a:r>
            <a:endParaRPr lang="en-GB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4925062" y="4264001"/>
            <a:ext cx="10502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100" dirty="0" smtClean="0"/>
              <a:t>EDA[sf,ua]</a:t>
            </a:r>
          </a:p>
          <a:p>
            <a:pPr algn="r"/>
            <a:r>
              <a:rPr lang="en-GB" sz="1100" dirty="0" smtClean="0"/>
              <a:t>NOSPPT</a:t>
            </a:r>
            <a:endParaRPr lang="en-GB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8168996" y="2099564"/>
            <a:ext cx="8563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100" dirty="0" smtClean="0"/>
              <a:t>EDA[ua]</a:t>
            </a:r>
          </a:p>
          <a:p>
            <a:pPr algn="r"/>
            <a:r>
              <a:rPr lang="en-GB" sz="1100" dirty="0" smtClean="0"/>
              <a:t>NOSPPT</a:t>
            </a:r>
            <a:endParaRPr lang="en-GB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8221830" y="4264001"/>
            <a:ext cx="8034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100" dirty="0" smtClean="0"/>
              <a:t>EDA[sf]</a:t>
            </a:r>
          </a:p>
          <a:p>
            <a:pPr algn="r"/>
            <a:endParaRPr lang="en-GB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5280030" y="1597001"/>
            <a:ext cx="2574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SWVL1 – std(t=48h)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9294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1975 to 2012: from single </a:t>
            </a:r>
            <a:r>
              <a:rPr lang="en-GB" dirty="0" smtClean="0"/>
              <a:t>to probabilistic forecasting</a:t>
            </a:r>
            <a:endParaRPr lang="en-GB" dirty="0"/>
          </a:p>
        </p:txBody>
      </p:sp>
      <p:pic>
        <p:nvPicPr>
          <p:cNvPr id="11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1197761"/>
            <a:ext cx="4259104" cy="2771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030" y="1088740"/>
            <a:ext cx="4572000" cy="323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5" r="50000" b="66423"/>
          <a:stretch/>
        </p:blipFill>
        <p:spPr>
          <a:xfrm>
            <a:off x="4232920" y="4554125"/>
            <a:ext cx="2427178" cy="17509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57" r="50000" b="41549"/>
          <a:stretch/>
        </p:blipFill>
        <p:spPr>
          <a:xfrm>
            <a:off x="6708195" y="4599130"/>
            <a:ext cx="2427178" cy="172785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6303150" y="3023955"/>
            <a:ext cx="630070" cy="1530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438165" y="4239090"/>
            <a:ext cx="585065" cy="3150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4817985" y="2078850"/>
            <a:ext cx="360040" cy="9451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95" y="3971410"/>
            <a:ext cx="3138488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71564" y="764413"/>
            <a:ext cx="2696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Isaac, 29 Nov 2012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21944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767535" y="875909"/>
            <a:ext cx="414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sz="2000" dirty="0">
                <a:latin typeface="+mn-lt"/>
              </a:rPr>
              <a:t>Impact on calibration </a:t>
            </a:r>
            <a:endParaRPr lang="en-GB" sz="2000" dirty="0" smtClean="0">
              <a:latin typeface="+mn-lt"/>
            </a:endParaRPr>
          </a:p>
          <a:p>
            <a:r>
              <a:rPr lang="en-GB" sz="2000" dirty="0" smtClean="0">
                <a:latin typeface="+mn-lt"/>
              </a:rPr>
              <a:t>2mtm </a:t>
            </a:r>
            <a:r>
              <a:rPr lang="en-GB" sz="2000" dirty="0">
                <a:latin typeface="+mn-lt"/>
              </a:rPr>
              <a:t>anomalies – Day </a:t>
            </a:r>
            <a:r>
              <a:rPr lang="en-GB" sz="2000" dirty="0" smtClean="0">
                <a:latin typeface="+mn-lt"/>
              </a:rPr>
              <a:t>26-32</a:t>
            </a:r>
            <a:endParaRPr lang="en-GB" sz="2000" dirty="0">
              <a:latin typeface="+mn-lt"/>
            </a:endParaRPr>
          </a:p>
        </p:txBody>
      </p:sp>
      <p:pic>
        <p:nvPicPr>
          <p:cNvPr id="307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3" r="-430" b="9734"/>
          <a:stretch>
            <a:fillRect/>
          </a:stretch>
        </p:blipFill>
        <p:spPr bwMode="auto">
          <a:xfrm>
            <a:off x="362490" y="1628799"/>
            <a:ext cx="4832722" cy="228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8" b="8888"/>
          <a:stretch>
            <a:fillRect/>
          </a:stretch>
        </p:blipFill>
        <p:spPr bwMode="auto">
          <a:xfrm>
            <a:off x="362490" y="3924055"/>
            <a:ext cx="4812030" cy="215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5"/>
          <p:cNvSpPr txBox="1">
            <a:spLocks noChangeArrowheads="1"/>
          </p:cNvSpPr>
          <p:nvPr/>
        </p:nvSpPr>
        <p:spPr bwMode="auto">
          <a:xfrm>
            <a:off x="878816" y="1943835"/>
            <a:ext cx="8338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sz="2000" dirty="0" smtClean="0">
                <a:latin typeface="+mn-lt"/>
              </a:rPr>
              <a:t>5 m</a:t>
            </a:r>
            <a:endParaRPr lang="en-GB" sz="2000" dirty="0">
              <a:latin typeface="+mn-lt"/>
            </a:endParaRPr>
          </a:p>
        </p:txBody>
      </p:sp>
      <p:sp>
        <p:nvSpPr>
          <p:cNvPr id="3081" name="TextBox 22"/>
          <p:cNvSpPr txBox="1">
            <a:spLocks noChangeArrowheads="1"/>
          </p:cNvSpPr>
          <p:nvPr/>
        </p:nvSpPr>
        <p:spPr bwMode="auto">
          <a:xfrm>
            <a:off x="5583070" y="920775"/>
            <a:ext cx="4140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sz="2000" dirty="0">
                <a:latin typeface="+mn-lt"/>
              </a:rPr>
              <a:t>Impact on verification </a:t>
            </a:r>
          </a:p>
          <a:p>
            <a:r>
              <a:rPr lang="en-GB" sz="2000" dirty="0">
                <a:latin typeface="+mn-lt"/>
              </a:rPr>
              <a:t>T850- Upper terciles – Week 4</a:t>
            </a:r>
          </a:p>
        </p:txBody>
      </p:sp>
      <p:pic>
        <p:nvPicPr>
          <p:cNvPr id="308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7" t="19289" r="17725" b="3493"/>
          <a:stretch>
            <a:fillRect/>
          </a:stretch>
        </p:blipFill>
        <p:spPr bwMode="auto">
          <a:xfrm>
            <a:off x="7338265" y="3937505"/>
            <a:ext cx="2407138" cy="219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8" t="19633" r="17834" b="2354"/>
          <a:stretch>
            <a:fillRect/>
          </a:stretch>
        </p:blipFill>
        <p:spPr bwMode="auto">
          <a:xfrm>
            <a:off x="5043010" y="3959945"/>
            <a:ext cx="2451649" cy="221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4" t="19890" r="20348" b="3378"/>
          <a:stretch>
            <a:fillRect/>
          </a:stretch>
        </p:blipFill>
        <p:spPr bwMode="auto">
          <a:xfrm>
            <a:off x="6303884" y="1718810"/>
            <a:ext cx="2322126" cy="21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03263" y="155575"/>
            <a:ext cx="90741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dirty="0" smtClean="0"/>
              <a:t>2014: enlarge the re-fc </a:t>
            </a:r>
            <a:r>
              <a:rPr lang="en-GB" dirty="0"/>
              <a:t>ensemble </a:t>
            </a:r>
            <a:r>
              <a:rPr lang="en-GB" dirty="0" smtClean="0"/>
              <a:t>size (to 2*11m pw)</a:t>
            </a:r>
            <a:endParaRPr lang="en-GB" dirty="0">
              <a:solidFill>
                <a:srgbClr val="376092"/>
              </a:solidFill>
            </a:endParaRP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880840" y="4059070"/>
            <a:ext cx="83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sz="2000" dirty="0" smtClean="0">
                <a:latin typeface="+mn-lt"/>
              </a:rPr>
              <a:t>15 m</a:t>
            </a:r>
            <a:endParaRPr lang="en-GB" sz="2000" dirty="0">
              <a:latin typeface="+mn-lt"/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6682044" y="1743780"/>
            <a:ext cx="7829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sz="2000" dirty="0" smtClean="0">
                <a:latin typeface="+mn-lt"/>
              </a:rPr>
              <a:t>51 m</a:t>
            </a:r>
            <a:endParaRPr lang="en-GB" sz="2000" dirty="0">
              <a:latin typeface="+mn-lt"/>
            </a:endParaRP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5403050" y="3989553"/>
            <a:ext cx="7650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sz="2000" dirty="0" smtClean="0">
                <a:latin typeface="+mn-lt"/>
              </a:rPr>
              <a:t>5 m</a:t>
            </a:r>
            <a:endParaRPr lang="en-GB" sz="2000" dirty="0">
              <a:latin typeface="+mn-lt"/>
            </a:endParaRP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7653170" y="3966542"/>
            <a:ext cx="7652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sz="2000" dirty="0" smtClean="0">
                <a:latin typeface="+mn-lt"/>
              </a:rPr>
              <a:t>15 m</a:t>
            </a:r>
            <a:endParaRPr lang="en-GB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372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5" t="33836" r="5417" b="7208"/>
          <a:stretch/>
        </p:blipFill>
        <p:spPr bwMode="auto">
          <a:xfrm>
            <a:off x="5271408" y="3789040"/>
            <a:ext cx="4362112" cy="245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4" t="7120" r="5107" b="-2572"/>
          <a:stretch/>
        </p:blipFill>
        <p:spPr bwMode="auto">
          <a:xfrm>
            <a:off x="407495" y="773705"/>
            <a:ext cx="4660476" cy="300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t="17188" r="4612" b="9830"/>
          <a:stretch/>
        </p:blipFill>
        <p:spPr bwMode="auto">
          <a:xfrm>
            <a:off x="5240338" y="1043735"/>
            <a:ext cx="4212755" cy="248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2" name="TextBox 1"/>
          <p:cNvSpPr txBox="1">
            <a:spLocks noChangeArrowheads="1"/>
          </p:cNvSpPr>
          <p:nvPr/>
        </p:nvSpPr>
        <p:spPr bwMode="auto">
          <a:xfrm>
            <a:off x="7400197" y="1178750"/>
            <a:ext cx="18732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000" dirty="0" smtClean="0">
                <a:latin typeface="+mn-lt"/>
              </a:rPr>
              <a:t>T850 - </a:t>
            </a:r>
            <a:r>
              <a:rPr lang="en-GB" sz="2000" dirty="0">
                <a:latin typeface="+mn-lt"/>
              </a:rPr>
              <a:t>Europe</a:t>
            </a:r>
          </a:p>
        </p:txBody>
      </p:sp>
      <p:pic>
        <p:nvPicPr>
          <p:cNvPr id="410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" t="8038" r="5769" b="3664"/>
          <a:stretch>
            <a:fillRect/>
          </a:stretch>
        </p:blipFill>
        <p:spPr bwMode="auto">
          <a:xfrm>
            <a:off x="542510" y="3692037"/>
            <a:ext cx="3821626" cy="275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Box 2"/>
          <p:cNvSpPr txBox="1">
            <a:spLocks noChangeArrowheads="1"/>
          </p:cNvSpPr>
          <p:nvPr/>
        </p:nvSpPr>
        <p:spPr bwMode="auto">
          <a:xfrm>
            <a:off x="5808095" y="3474005"/>
            <a:ext cx="33083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sz="1400" dirty="0" smtClean="0"/>
              <a:t>1-15       16-30      31-45</a:t>
            </a:r>
            <a:endParaRPr lang="en-GB" sz="14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03263" y="155575"/>
            <a:ext cx="90741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dirty="0" smtClean="0"/>
              <a:t>2014/15: extend ENS to 45d/60d to exploit increased skill</a:t>
            </a:r>
            <a:endParaRPr lang="en-GB" dirty="0">
              <a:solidFill>
                <a:srgbClr val="376092"/>
              </a:solidFill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7428275" y="3973995"/>
            <a:ext cx="18732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000" dirty="0" smtClean="0">
                <a:latin typeface="+mn-lt"/>
              </a:rPr>
              <a:t>Z500 - NH</a:t>
            </a:r>
            <a:endParaRPr lang="en-GB" sz="2000" dirty="0">
              <a:latin typeface="+mn-lt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829467" y="1223755"/>
            <a:ext cx="18732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/>
            <a:r>
              <a:rPr lang="en-GB" sz="2000" dirty="0" smtClean="0">
                <a:latin typeface="+mn-lt"/>
              </a:rPr>
              <a:t>2mT - NH</a:t>
            </a:r>
            <a:endParaRPr lang="en-GB" sz="2000" dirty="0">
              <a:latin typeface="+mn-lt"/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829467" y="5857212"/>
            <a:ext cx="18732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/>
            <a:r>
              <a:rPr lang="en-GB" sz="2000" dirty="0" smtClean="0">
                <a:latin typeface="+mn-lt"/>
              </a:rPr>
              <a:t>SSW</a:t>
            </a:r>
            <a:endParaRPr lang="en-GB" sz="20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0" y="3879050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+mn-lt"/>
              </a:rPr>
              <a:t>+</a:t>
            </a:r>
            <a:r>
              <a:rPr lang="en-GB" sz="2000" dirty="0" smtClean="0">
                <a:latin typeface="+mn-lt"/>
              </a:rPr>
              <a:t>32d</a:t>
            </a:r>
            <a:endParaRPr lang="en-GB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581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 bwMode="auto">
          <a:xfrm>
            <a:off x="227475" y="4869160"/>
            <a:ext cx="1738751" cy="76508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Ocean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4998005" y="1133745"/>
            <a:ext cx="4817985" cy="5310590"/>
          </a:xfrm>
          <a:prstGeom prst="rect">
            <a:avLst/>
          </a:prstGeom>
          <a:solidFill>
            <a:srgbClr val="FF6600">
              <a:alpha val="2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460" y="1313765"/>
            <a:ext cx="4500407" cy="855095"/>
          </a:xfrm>
        </p:spPr>
        <p:txBody>
          <a:bodyPr>
            <a:normAutofit/>
          </a:bodyPr>
          <a:lstStyle/>
          <a:p>
            <a:pPr marL="0" lvl="1" indent="0" algn="ctr">
              <a:buNone/>
            </a:pP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</a:rPr>
              <a:t>IFS today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5178118" y="1313765"/>
            <a:ext cx="4500407" cy="7650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0" marR="0" lvl="1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</a:rPr>
              <a:t>The future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223030" y="2168860"/>
            <a:ext cx="4455495" cy="3240360"/>
            <a:chOff x="5088015" y="2438890"/>
            <a:chExt cx="4680520" cy="3420380"/>
          </a:xfrm>
        </p:grpSpPr>
        <p:grpSp>
          <p:nvGrpSpPr>
            <p:cNvPr id="19" name="Group 18"/>
            <p:cNvGrpSpPr/>
            <p:nvPr/>
          </p:nvGrpSpPr>
          <p:grpSpPr>
            <a:xfrm>
              <a:off x="6393160" y="2438890"/>
              <a:ext cx="1845205" cy="1530171"/>
              <a:chOff x="902550" y="2528899"/>
              <a:chExt cx="1845205" cy="1530171"/>
            </a:xfrm>
          </p:grpSpPr>
          <p:sp>
            <p:nvSpPr>
              <p:cNvPr id="7" name="Rounded Rectangle 6"/>
              <p:cNvSpPr/>
              <p:nvPr/>
            </p:nvSpPr>
            <p:spPr bwMode="auto">
              <a:xfrm>
                <a:off x="902550" y="2528899"/>
                <a:ext cx="1845205" cy="153017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rPr>
                  <a:t>Atmosphere</a:t>
                </a:r>
              </a:p>
            </p:txBody>
          </p:sp>
          <p:sp>
            <p:nvSpPr>
              <p:cNvPr id="10" name="Rounded Rectangle 9"/>
              <p:cNvSpPr/>
              <p:nvPr/>
            </p:nvSpPr>
            <p:spPr bwMode="auto">
              <a:xfrm>
                <a:off x="1217585" y="2933945"/>
                <a:ext cx="1260140" cy="315035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Verdana" pitchFamily="34" charset="0"/>
                  </a:rPr>
                  <a:t>Numerics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 bwMode="auto">
              <a:xfrm>
                <a:off x="1217585" y="3293985"/>
                <a:ext cx="1260140" cy="315035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Verdana" pitchFamily="34" charset="0"/>
                  </a:rPr>
                  <a:t>Physics</a:t>
                </a:r>
              </a:p>
            </p:txBody>
          </p:sp>
          <p:sp>
            <p:nvSpPr>
              <p:cNvPr id="12" name="Rounded Rectangle 11"/>
              <p:cNvSpPr/>
              <p:nvPr/>
            </p:nvSpPr>
            <p:spPr bwMode="auto">
              <a:xfrm>
                <a:off x="1217585" y="3654025"/>
                <a:ext cx="1260140" cy="315035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Verdana" pitchFamily="34" charset="0"/>
                  </a:rPr>
                  <a:t>Chemistry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088015" y="4284095"/>
              <a:ext cx="1845205" cy="1575175"/>
              <a:chOff x="4682970" y="2528900"/>
              <a:chExt cx="1845205" cy="1575175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682970" y="2528900"/>
                <a:ext cx="1845205" cy="157517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rPr>
                  <a:t>Ocean</a:t>
                </a:r>
              </a:p>
            </p:txBody>
          </p:sp>
          <p:sp>
            <p:nvSpPr>
              <p:cNvPr id="15" name="Rounded Rectangle 14"/>
              <p:cNvSpPr/>
              <p:nvPr/>
            </p:nvSpPr>
            <p:spPr bwMode="auto">
              <a:xfrm>
                <a:off x="4998005" y="2933945"/>
                <a:ext cx="1260140" cy="315035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accent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Verdana" pitchFamily="34" charset="0"/>
                  </a:rPr>
                  <a:t>Waves</a:t>
                </a:r>
              </a:p>
            </p:txBody>
          </p:sp>
          <p:sp>
            <p:nvSpPr>
              <p:cNvPr id="16" name="Rounded Rectangle 15"/>
              <p:cNvSpPr/>
              <p:nvPr/>
            </p:nvSpPr>
            <p:spPr bwMode="auto">
              <a:xfrm>
                <a:off x="4998005" y="3293985"/>
                <a:ext cx="1260140" cy="315035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accent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Verdana" pitchFamily="34" charset="0"/>
                  </a:rPr>
                  <a:t>Dynamics</a:t>
                </a:r>
              </a:p>
            </p:txBody>
          </p:sp>
          <p:sp>
            <p:nvSpPr>
              <p:cNvPr id="17" name="Rounded Rectangle 16"/>
              <p:cNvSpPr/>
              <p:nvPr/>
            </p:nvSpPr>
            <p:spPr bwMode="auto">
              <a:xfrm>
                <a:off x="4998005" y="3654025"/>
                <a:ext cx="1260140" cy="315035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1200" dirty="0" smtClean="0">
                    <a:solidFill>
                      <a:schemeClr val="bg1"/>
                    </a:solidFill>
                    <a:latin typeface="Verdana" pitchFamily="34" charset="0"/>
                  </a:rPr>
                  <a:t>C</a:t>
                </a: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Verdana" pitchFamily="34" charset="0"/>
                  </a:rPr>
                  <a:t>ryosphere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7923330" y="4329100"/>
              <a:ext cx="1845205" cy="1530170"/>
              <a:chOff x="902550" y="4104075"/>
              <a:chExt cx="1845205" cy="1530170"/>
            </a:xfrm>
          </p:grpSpPr>
          <p:sp>
            <p:nvSpPr>
              <p:cNvPr id="8" name="Rounded Rectangle 7"/>
              <p:cNvSpPr/>
              <p:nvPr/>
            </p:nvSpPr>
            <p:spPr bwMode="auto">
              <a:xfrm>
                <a:off x="902550" y="4104075"/>
                <a:ext cx="1845205" cy="153017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rPr>
                  <a:t>Land surface</a:t>
                </a:r>
              </a:p>
            </p:txBody>
          </p:sp>
          <p:sp>
            <p:nvSpPr>
              <p:cNvPr id="13" name="Rounded Rectangle 12"/>
              <p:cNvSpPr/>
              <p:nvPr/>
            </p:nvSpPr>
            <p:spPr bwMode="auto">
              <a:xfrm>
                <a:off x="1217585" y="4464115"/>
                <a:ext cx="1260140" cy="315035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Verdana" pitchFamily="34" charset="0"/>
                  </a:rPr>
                  <a:t>Vegetation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 bwMode="auto">
              <a:xfrm>
                <a:off x="1217585" y="4824155"/>
                <a:ext cx="1260140" cy="315035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Verdana" pitchFamily="34" charset="0"/>
                  </a:rPr>
                  <a:t>Snow/ice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 bwMode="auto">
              <a:xfrm>
                <a:off x="1217585" y="5184195"/>
                <a:ext cx="1260140" cy="315035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accent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Verdana" pitchFamily="34" charset="0"/>
                  </a:rPr>
                  <a:t>Rivers</a:t>
                </a:r>
              </a:p>
            </p:txBody>
          </p:sp>
        </p:grpSp>
        <p:sp>
          <p:nvSpPr>
            <p:cNvPr id="44" name="Left-Right-Up Arrow 43"/>
            <p:cNvSpPr/>
            <p:nvPr/>
          </p:nvSpPr>
          <p:spPr bwMode="auto">
            <a:xfrm>
              <a:off x="6978225" y="4059070"/>
              <a:ext cx="900100" cy="1170130"/>
            </a:xfrm>
            <a:prstGeom prst="leftRightUpArrow">
              <a:avLst>
                <a:gd name="adj1" fmla="val 10133"/>
                <a:gd name="adj2" fmla="val 25000"/>
                <a:gd name="adj3" fmla="val 25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27475" y="2168860"/>
            <a:ext cx="4410490" cy="3350597"/>
            <a:chOff x="5088015" y="2438890"/>
            <a:chExt cx="4680520" cy="3636623"/>
          </a:xfrm>
        </p:grpSpPr>
        <p:grpSp>
          <p:nvGrpSpPr>
            <p:cNvPr id="47" name="Group 18"/>
            <p:cNvGrpSpPr/>
            <p:nvPr/>
          </p:nvGrpSpPr>
          <p:grpSpPr>
            <a:xfrm>
              <a:off x="6393160" y="2438890"/>
              <a:ext cx="1845205" cy="1530171"/>
              <a:chOff x="902550" y="2528899"/>
              <a:chExt cx="1845205" cy="1530171"/>
            </a:xfrm>
          </p:grpSpPr>
          <p:sp>
            <p:nvSpPr>
              <p:cNvPr id="59" name="Rounded Rectangle 58"/>
              <p:cNvSpPr/>
              <p:nvPr/>
            </p:nvSpPr>
            <p:spPr bwMode="auto">
              <a:xfrm>
                <a:off x="902550" y="2528899"/>
                <a:ext cx="1845205" cy="153017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rPr>
                  <a:t>Atmosphere</a:t>
                </a:r>
              </a:p>
            </p:txBody>
          </p:sp>
          <p:sp>
            <p:nvSpPr>
              <p:cNvPr id="60" name="Rounded Rectangle 59"/>
              <p:cNvSpPr/>
              <p:nvPr/>
            </p:nvSpPr>
            <p:spPr bwMode="auto">
              <a:xfrm>
                <a:off x="1217585" y="2933945"/>
                <a:ext cx="1260140" cy="315035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Verdana" pitchFamily="34" charset="0"/>
                  </a:rPr>
                  <a:t>Numerics</a:t>
                </a:r>
              </a:p>
            </p:txBody>
          </p:sp>
          <p:sp>
            <p:nvSpPr>
              <p:cNvPr id="61" name="Rounded Rectangle 60"/>
              <p:cNvSpPr/>
              <p:nvPr/>
            </p:nvSpPr>
            <p:spPr bwMode="auto">
              <a:xfrm>
                <a:off x="1217585" y="3293985"/>
                <a:ext cx="1260140" cy="315035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Verdana" pitchFamily="34" charset="0"/>
                  </a:rPr>
                  <a:t>Physics</a:t>
                </a:r>
              </a:p>
            </p:txBody>
          </p:sp>
        </p:grpSp>
        <p:grpSp>
          <p:nvGrpSpPr>
            <p:cNvPr id="48" name="Group 19"/>
            <p:cNvGrpSpPr/>
            <p:nvPr/>
          </p:nvGrpSpPr>
          <p:grpSpPr>
            <a:xfrm>
              <a:off x="5088015" y="4284095"/>
              <a:ext cx="1845205" cy="1791418"/>
              <a:chOff x="4682970" y="2528900"/>
              <a:chExt cx="1845205" cy="1791418"/>
            </a:xfrm>
          </p:grpSpPr>
          <p:sp>
            <p:nvSpPr>
              <p:cNvPr id="55" name="Rounded Rectangle 54"/>
              <p:cNvSpPr/>
              <p:nvPr/>
            </p:nvSpPr>
            <p:spPr bwMode="auto">
              <a:xfrm>
                <a:off x="4682970" y="2528900"/>
                <a:ext cx="1845205" cy="93906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rPr>
                  <a:t>Ocean</a:t>
                </a:r>
              </a:p>
            </p:txBody>
          </p:sp>
          <p:sp>
            <p:nvSpPr>
              <p:cNvPr id="56" name="Rounded Rectangle 55"/>
              <p:cNvSpPr/>
              <p:nvPr/>
            </p:nvSpPr>
            <p:spPr bwMode="auto">
              <a:xfrm>
                <a:off x="4998005" y="2933945"/>
                <a:ext cx="1260140" cy="315035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accent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Verdana" pitchFamily="34" charset="0"/>
                  </a:rPr>
                  <a:t>Waves</a:t>
                </a:r>
              </a:p>
            </p:txBody>
          </p:sp>
          <p:sp>
            <p:nvSpPr>
              <p:cNvPr id="57" name="Rounded Rectangle 56"/>
              <p:cNvSpPr/>
              <p:nvPr/>
            </p:nvSpPr>
            <p:spPr bwMode="auto">
              <a:xfrm>
                <a:off x="4998005" y="4005283"/>
                <a:ext cx="1260140" cy="315035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accent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Verdana" pitchFamily="34" charset="0"/>
                  </a:rPr>
                  <a:t>Dynamics</a:t>
                </a:r>
              </a:p>
            </p:txBody>
          </p:sp>
        </p:grpSp>
        <p:grpSp>
          <p:nvGrpSpPr>
            <p:cNvPr id="49" name="Group 20"/>
            <p:cNvGrpSpPr/>
            <p:nvPr/>
          </p:nvGrpSpPr>
          <p:grpSpPr>
            <a:xfrm>
              <a:off x="7923330" y="4329100"/>
              <a:ext cx="1845205" cy="1530170"/>
              <a:chOff x="902550" y="4104075"/>
              <a:chExt cx="1845205" cy="1530170"/>
            </a:xfrm>
          </p:grpSpPr>
          <p:sp>
            <p:nvSpPr>
              <p:cNvPr id="51" name="Rounded Rectangle 50"/>
              <p:cNvSpPr/>
              <p:nvPr/>
            </p:nvSpPr>
            <p:spPr bwMode="auto">
              <a:xfrm>
                <a:off x="902550" y="4104075"/>
                <a:ext cx="1845205" cy="153017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rPr>
                  <a:t>Land surface</a:t>
                </a:r>
              </a:p>
            </p:txBody>
          </p:sp>
          <p:sp>
            <p:nvSpPr>
              <p:cNvPr id="52" name="Rounded Rectangle 51"/>
              <p:cNvSpPr/>
              <p:nvPr/>
            </p:nvSpPr>
            <p:spPr bwMode="auto">
              <a:xfrm>
                <a:off x="1217585" y="4464115"/>
                <a:ext cx="1260140" cy="315035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Verdana" pitchFamily="34" charset="0"/>
                  </a:rPr>
                  <a:t>Vegetation</a:t>
                </a:r>
              </a:p>
            </p:txBody>
          </p:sp>
          <p:sp>
            <p:nvSpPr>
              <p:cNvPr id="53" name="Rounded Rectangle 52"/>
              <p:cNvSpPr/>
              <p:nvPr/>
            </p:nvSpPr>
            <p:spPr bwMode="auto">
              <a:xfrm>
                <a:off x="1217585" y="4824155"/>
                <a:ext cx="1260140" cy="315035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Verdana" pitchFamily="34" charset="0"/>
                  </a:rPr>
                  <a:t>Snow/ice</a:t>
                </a:r>
              </a:p>
            </p:txBody>
          </p:sp>
        </p:grpSp>
      </p:grpSp>
      <p:sp>
        <p:nvSpPr>
          <p:cNvPr id="63" name="Up-Down Arrow 62"/>
          <p:cNvSpPr/>
          <p:nvPr/>
        </p:nvSpPr>
        <p:spPr bwMode="auto">
          <a:xfrm rot="19182166">
            <a:off x="3419039" y="3140192"/>
            <a:ext cx="222963" cy="765943"/>
          </a:xfrm>
          <a:prstGeom prst="upDownArrow">
            <a:avLst/>
          </a:prstGeom>
          <a:solidFill>
            <a:schemeClr val="accent5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4" name="Up-Down Arrow 63"/>
          <p:cNvSpPr/>
          <p:nvPr/>
        </p:nvSpPr>
        <p:spPr bwMode="auto">
          <a:xfrm rot="2620228">
            <a:off x="932755" y="3075770"/>
            <a:ext cx="221071" cy="827834"/>
          </a:xfrm>
          <a:prstGeom prst="upDownArrow">
            <a:avLst/>
          </a:prstGeom>
          <a:solidFill>
            <a:schemeClr val="accent5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66" name="Shape 65"/>
          <p:cNvCxnSpPr>
            <a:stCxn id="57" idx="3"/>
            <a:endCxn id="59" idx="2"/>
          </p:cNvCxnSpPr>
          <p:nvPr/>
        </p:nvCxnSpPr>
        <p:spPr bwMode="auto">
          <a:xfrm flipV="1">
            <a:off x="1711775" y="3578680"/>
            <a:ext cx="614924" cy="1795649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702000" y="154800"/>
            <a:ext cx="8915400" cy="67908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GB" dirty="0" smtClean="0"/>
              <a:t>2014/15: build a more complete model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0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 bwMode="auto">
          <a:xfrm>
            <a:off x="4727975" y="953725"/>
            <a:ext cx="5133020" cy="5400600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The future</a:t>
            </a:r>
          </a:p>
        </p:txBody>
      </p:sp>
      <p:grpSp>
        <p:nvGrpSpPr>
          <p:cNvPr id="3" name="Group 38"/>
          <p:cNvGrpSpPr/>
          <p:nvPr/>
        </p:nvGrpSpPr>
        <p:grpSpPr>
          <a:xfrm>
            <a:off x="362490" y="1538790"/>
            <a:ext cx="4005445" cy="3465387"/>
            <a:chOff x="4322930" y="1673805"/>
            <a:chExt cx="4590510" cy="4365485"/>
          </a:xfrm>
        </p:grpSpPr>
        <p:sp>
          <p:nvSpPr>
            <p:cNvPr id="27" name="Rectangle 26"/>
            <p:cNvSpPr/>
            <p:nvPr/>
          </p:nvSpPr>
          <p:spPr>
            <a:xfrm>
              <a:off x="5673080" y="2978950"/>
              <a:ext cx="922603" cy="175519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 smtClean="0"/>
            </a:p>
            <a:p>
              <a:pPr algn="ctr"/>
              <a:r>
                <a:rPr lang="en-GB" sz="1800" dirty="0" smtClean="0"/>
                <a:t>ENS</a:t>
              </a:r>
              <a:r>
                <a:rPr lang="en-GB" sz="1800" baseline="30000" dirty="0" smtClean="0"/>
                <a:t>51</a:t>
              </a:r>
            </a:p>
            <a:p>
              <a:pPr algn="ctr"/>
              <a:r>
                <a:rPr lang="en-GB" sz="1800" dirty="0" smtClean="0"/>
                <a:t>S4</a:t>
              </a:r>
              <a:r>
                <a:rPr lang="en-GB" sz="1800" baseline="30000" dirty="0" smtClean="0"/>
                <a:t>51</a:t>
              </a:r>
              <a:endParaRPr lang="en-GB" sz="1800" baseline="300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95683" y="2978950"/>
              <a:ext cx="922603" cy="1755195"/>
            </a:xfrm>
            <a:prstGeom prst="rect">
              <a:avLst/>
            </a:prstGeom>
            <a:solidFill>
              <a:srgbClr val="E11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dirty="0" smtClean="0"/>
                <a:t>HRES</a:t>
              </a:r>
            </a:p>
            <a:p>
              <a:pPr algn="ctr"/>
              <a:endParaRPr lang="en-GB" sz="1800" dirty="0" smtClean="0"/>
            </a:p>
            <a:p>
              <a:pPr algn="ctr"/>
              <a:endParaRPr lang="en-GB" sz="1800" dirty="0"/>
            </a:p>
          </p:txBody>
        </p:sp>
        <p:sp>
          <p:nvSpPr>
            <p:cNvPr id="31" name="Pentagon 30"/>
            <p:cNvSpPr/>
            <p:nvPr/>
          </p:nvSpPr>
          <p:spPr>
            <a:xfrm rot="10800000">
              <a:off x="6168135" y="3113964"/>
              <a:ext cx="450050" cy="405045"/>
            </a:xfrm>
            <a:prstGeom prst="homePlate">
              <a:avLst/>
            </a:prstGeom>
            <a:solidFill>
              <a:srgbClr val="E11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sp>
          <p:nvSpPr>
            <p:cNvPr id="33" name="Pentagon 32"/>
            <p:cNvSpPr/>
            <p:nvPr/>
          </p:nvSpPr>
          <p:spPr>
            <a:xfrm>
              <a:off x="6573180" y="4194085"/>
              <a:ext cx="450050" cy="405045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sp>
          <p:nvSpPr>
            <p:cNvPr id="34" name="Down Arrow 33"/>
            <p:cNvSpPr/>
            <p:nvPr/>
          </p:nvSpPr>
          <p:spPr>
            <a:xfrm>
              <a:off x="5673080" y="1673805"/>
              <a:ext cx="1800200" cy="1260140"/>
            </a:xfrm>
            <a:prstGeom prst="downArrow">
              <a:avLst>
                <a:gd name="adj1" fmla="val 64626"/>
                <a:gd name="adj2" fmla="val 24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dirty="0" smtClean="0">
                  <a:solidFill>
                    <a:schemeClr val="accent1">
                      <a:lumMod val="75000"/>
                    </a:schemeClr>
                  </a:solidFill>
                </a:rPr>
                <a:t>EDA</a:t>
              </a:r>
              <a:r>
                <a:rPr lang="en-GB" sz="1800" baseline="30000" dirty="0" smtClean="0">
                  <a:solidFill>
                    <a:schemeClr val="accent1">
                      <a:lumMod val="75000"/>
                    </a:schemeClr>
                  </a:solidFill>
                </a:rPr>
                <a:t>25</a:t>
              </a:r>
            </a:p>
          </p:txBody>
        </p:sp>
        <p:sp>
          <p:nvSpPr>
            <p:cNvPr id="35" name="Up Arrow 34"/>
            <p:cNvSpPr/>
            <p:nvPr/>
          </p:nvSpPr>
          <p:spPr>
            <a:xfrm>
              <a:off x="5628075" y="4779150"/>
              <a:ext cx="1890210" cy="1260140"/>
            </a:xfrm>
            <a:prstGeom prst="upArrow">
              <a:avLst>
                <a:gd name="adj1" fmla="val 62439"/>
                <a:gd name="adj2" fmla="val 2556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dirty="0" smtClean="0">
                  <a:solidFill>
                    <a:schemeClr val="accent1">
                      <a:lumMod val="75000"/>
                    </a:schemeClr>
                  </a:solidFill>
                </a:rPr>
                <a:t>ORAS4</a:t>
              </a:r>
              <a:r>
                <a:rPr lang="en-GB" sz="1800" baseline="30000" dirty="0" smtClean="0">
                  <a:solidFill>
                    <a:schemeClr val="accent1">
                      <a:lumMod val="75000"/>
                    </a:schemeClr>
                  </a:solidFill>
                </a:rPr>
                <a:t>5</a:t>
              </a:r>
              <a:endParaRPr lang="en-GB" sz="1800" baseline="30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4322930" y="2933945"/>
              <a:ext cx="1260140" cy="1935215"/>
            </a:xfrm>
            <a:prstGeom prst="rightArrow">
              <a:avLst>
                <a:gd name="adj1" fmla="val 61966"/>
                <a:gd name="adj2" fmla="val 2615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dirty="0" smtClean="0">
                  <a:solidFill>
                    <a:schemeClr val="accent1">
                      <a:lumMod val="75000"/>
                    </a:schemeClr>
                  </a:solidFill>
                </a:rPr>
                <a:t>ERA</a:t>
              </a:r>
              <a:endParaRPr lang="en-GB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8" name="Left Arrow 37"/>
            <p:cNvSpPr/>
            <p:nvPr/>
          </p:nvSpPr>
          <p:spPr>
            <a:xfrm>
              <a:off x="7608295" y="2933945"/>
              <a:ext cx="1305145" cy="1980220"/>
            </a:xfrm>
            <a:prstGeom prst="leftArrow">
              <a:avLst>
                <a:gd name="adj1" fmla="val 59235"/>
                <a:gd name="adj2" fmla="val 29401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dirty="0" smtClean="0">
                  <a:solidFill>
                    <a:schemeClr val="accent1">
                      <a:lumMod val="75000"/>
                    </a:schemeClr>
                  </a:solidFill>
                </a:rPr>
                <a:t>4DV</a:t>
              </a:r>
              <a:endParaRPr lang="en-GB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72480" y="5229200"/>
            <a:ext cx="4140460" cy="830997"/>
          </a:xfrm>
          <a:prstGeom prst="rect">
            <a:avLst/>
          </a:prstGeom>
          <a:solidFill>
            <a:srgbClr val="FCFEB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1600" dirty="0" smtClean="0"/>
              <a:t>PDF(0) &lt;&lt; 4DV+EDA+ORAS4</a:t>
            </a:r>
          </a:p>
          <a:p>
            <a:pPr algn="l"/>
            <a:r>
              <a:rPr lang="en-GB" sz="1600" i="1" dirty="0" smtClean="0"/>
              <a:t>PDF(0) &lt;&lt; ERA+ORAS4 (refc)</a:t>
            </a:r>
          </a:p>
          <a:p>
            <a:pPr algn="l"/>
            <a:r>
              <a:rPr lang="en-GB" sz="1600" dirty="0" smtClean="0"/>
              <a:t>PDF(T) &lt;&lt; HRES+ENS/S4</a:t>
            </a:r>
          </a:p>
        </p:txBody>
      </p:sp>
      <p:grpSp>
        <p:nvGrpSpPr>
          <p:cNvPr id="4" name="Group 63"/>
          <p:cNvGrpSpPr/>
          <p:nvPr/>
        </p:nvGrpSpPr>
        <p:grpSpPr>
          <a:xfrm>
            <a:off x="5358045" y="2618910"/>
            <a:ext cx="4050450" cy="1429026"/>
            <a:chOff x="5988116" y="3203975"/>
            <a:chExt cx="2745304" cy="945105"/>
          </a:xfrm>
        </p:grpSpPr>
        <p:sp>
          <p:nvSpPr>
            <p:cNvPr id="60" name="Rectangle 59"/>
            <p:cNvSpPr/>
            <p:nvPr/>
          </p:nvSpPr>
          <p:spPr bwMode="auto">
            <a:xfrm>
              <a:off x="7068235" y="3203975"/>
              <a:ext cx="1665185" cy="94510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 smtClean="0">
                  <a:solidFill>
                    <a:srgbClr val="FFFF00"/>
                  </a:solidFill>
                </a:rPr>
                <a:t>Ensemble</a:t>
              </a:r>
              <a:r>
                <a:rPr lang="en-GB" sz="1600" baseline="30000" dirty="0" smtClean="0">
                  <a:solidFill>
                    <a:srgbClr val="FFFF00"/>
                  </a:solidFill>
                </a:rPr>
                <a:t>N</a:t>
              </a:r>
            </a:p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GB" sz="1600" dirty="0" smtClean="0">
                <a:solidFill>
                  <a:srgbClr val="FFFF00"/>
                </a:solidFill>
              </a:endParaRPr>
            </a:p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 smtClean="0">
                  <a:solidFill>
                    <a:srgbClr val="FFFF00"/>
                  </a:solidFill>
                </a:rPr>
                <a:t>coupled </a:t>
              </a:r>
            </a:p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 smtClean="0">
                  <a:solidFill>
                    <a:srgbClr val="FFFF00"/>
                  </a:solidFill>
                </a:rPr>
                <a:t>forecasts</a:t>
              </a:r>
              <a:endParaRPr kumimoji="0" lang="en-GB" sz="1600" b="1" i="0" u="none" strike="noStrike" cap="none" normalizeH="0" baseline="30000" dirty="0" smtClean="0">
                <a:ln>
                  <a:noFill/>
                </a:ln>
                <a:solidFill>
                  <a:srgbClr val="FFFF00"/>
                </a:solidFill>
                <a:effectLst/>
              </a:endParaRPr>
            </a:p>
          </p:txBody>
        </p:sp>
        <p:sp>
          <p:nvSpPr>
            <p:cNvPr id="59" name="Pentagon 58"/>
            <p:cNvSpPr/>
            <p:nvPr/>
          </p:nvSpPr>
          <p:spPr bwMode="auto">
            <a:xfrm>
              <a:off x="5988116" y="3203975"/>
              <a:ext cx="1738693" cy="945105"/>
            </a:xfrm>
            <a:prstGeom prst="homePlate">
              <a:avLst/>
            </a:prstGeom>
            <a:solidFill>
              <a:srgbClr val="FFFF00"/>
            </a:solidFill>
            <a:ln w="1905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1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Verdana" pitchFamily="34" charset="0"/>
                </a:rPr>
                <a:t>Ensemble</a:t>
              </a:r>
              <a:r>
                <a:rPr kumimoji="0" lang="en-GB" sz="1600" b="1" i="0" u="none" strike="noStrike" cap="none" normalizeH="0" baseline="3000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Verdana" pitchFamily="34" charset="0"/>
                </a:rPr>
                <a:t>N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GB" sz="1600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 smtClean="0">
                  <a:solidFill>
                    <a:schemeClr val="accent5">
                      <a:lumMod val="50000"/>
                    </a:schemeClr>
                  </a:solidFill>
                </a:rPr>
                <a:t>c</a:t>
              </a:r>
              <a:r>
                <a:rPr kumimoji="0" lang="en-GB" sz="1600" b="1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Verdana" pitchFamily="34" charset="0"/>
                </a:rPr>
                <a:t>oupled</a:t>
              </a:r>
              <a:r>
                <a:rPr kumimoji="0" lang="en-GB" sz="1600" b="1" i="0" u="none" strike="noStrike" cap="none" normalizeH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Verdana" pitchFamily="34" charset="0"/>
                </a:rPr>
                <a:t> analysis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>
                  <a:solidFill>
                    <a:schemeClr val="accent5">
                      <a:lumMod val="50000"/>
                    </a:schemeClr>
                  </a:solidFill>
                </a:rPr>
                <a:t>a</a:t>
              </a:r>
              <a:r>
                <a:rPr lang="en-GB" sz="1600" dirty="0" smtClean="0">
                  <a:solidFill>
                    <a:schemeClr val="accent5">
                      <a:lumMod val="50000"/>
                    </a:schemeClr>
                  </a:solidFill>
                </a:rPr>
                <a:t>nd re-analysis</a:t>
              </a:r>
              <a:endPara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4953000" y="5208293"/>
            <a:ext cx="4772980" cy="830997"/>
          </a:xfrm>
          <a:prstGeom prst="rect">
            <a:avLst/>
          </a:prstGeom>
          <a:solidFill>
            <a:srgbClr val="FCFEB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1600" dirty="0" smtClean="0"/>
              <a:t>PDF(0) &lt;&lt; coupled analysis and </a:t>
            </a:r>
          </a:p>
          <a:p>
            <a:pPr algn="l"/>
            <a:r>
              <a:rPr lang="en-GB" sz="1600" dirty="0" smtClean="0"/>
              <a:t>	       re-analysis (refc) stream</a:t>
            </a:r>
          </a:p>
          <a:p>
            <a:pPr algn="l"/>
            <a:r>
              <a:rPr lang="en-GB" sz="1600" dirty="0" smtClean="0"/>
              <a:t>PDF(T) &lt;&lt; medium/long range stream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18120" y="143635"/>
            <a:ext cx="8915400" cy="679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Future: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move towards a more integrated approach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2650" y="925560"/>
            <a:ext cx="1057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+mn-lt"/>
              </a:rPr>
              <a:t>Today</a:t>
            </a:r>
            <a:endParaRPr lang="en-GB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38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3000" y="998730"/>
            <a:ext cx="9406045" cy="5085565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GB" dirty="0" smtClean="0"/>
              <a:t>20 years ago ECMWF was issuing one forecast only up to 10 days.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endParaRPr lang="en-GB" dirty="0" smtClean="0"/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GB" dirty="0" smtClean="0"/>
              <a:t>Today, ensemble methods are used in analysis and forecast mode, and ECMWF issues probabilistic forecasts up to 13-month, and ensemble-based analysis error estimates.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endParaRPr lang="en-GB" dirty="0" smtClean="0"/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GB" dirty="0" smtClean="0"/>
              <a:t>In 2014/15 we will upgrade the medium-range/monthly ensemble: improve the marine component (coupling waves &lt;&gt; currents &lt;&gt; sea-ice), increase the resolution (to ~ 25 km in atmosphere and ocean)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endParaRPr lang="en-GB" dirty="0"/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GB" dirty="0" smtClean="0"/>
              <a:t>In 2016/17 we will upgrade the seasonal ensemble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endParaRPr lang="en-GB" dirty="0"/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GB" dirty="0" smtClean="0"/>
              <a:t>The future will see ECMWF providing </a:t>
            </a:r>
            <a:r>
              <a:rPr lang="en-GB" b="1" dirty="0" smtClean="0"/>
              <a:t>more </a:t>
            </a:r>
            <a:r>
              <a:rPr lang="en-GB" b="1" dirty="0"/>
              <a:t>accurate </a:t>
            </a:r>
            <a:r>
              <a:rPr lang="en-GB" b="1" dirty="0" smtClean="0"/>
              <a:t>estimates </a:t>
            </a:r>
            <a:r>
              <a:rPr lang="en-GB" b="1" dirty="0"/>
              <a:t>of </a:t>
            </a:r>
            <a:r>
              <a:rPr lang="en-GB" b="1" dirty="0" smtClean="0"/>
              <a:t>the </a:t>
            </a:r>
            <a:r>
              <a:rPr lang="en-GB" b="1" dirty="0"/>
              <a:t>most likely scenario and its </a:t>
            </a:r>
            <a:r>
              <a:rPr lang="en-GB" b="1" dirty="0" smtClean="0"/>
              <a:t>uncertainty </a:t>
            </a:r>
            <a:r>
              <a:rPr lang="en-GB" b="1" dirty="0"/>
              <a:t>at analysis and forecast </a:t>
            </a:r>
            <a:r>
              <a:rPr lang="en-GB" b="1" dirty="0" smtClean="0"/>
              <a:t>time for all </a:t>
            </a:r>
            <a:r>
              <a:rPr lang="en-GB" b="1" dirty="0"/>
              <a:t>variables </a:t>
            </a:r>
            <a:r>
              <a:rPr lang="en-GB" dirty="0" smtClean="0"/>
              <a:t>(atmospheric, land, ocean, chemical and composition, …).</a:t>
            </a:r>
            <a:endParaRPr lang="en-GB" b="1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3263" y="155575"/>
            <a:ext cx="90741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376092"/>
                </a:solidFill>
              </a:rPr>
              <a:t>Conclusions </a:t>
            </a:r>
            <a:endParaRPr lang="en-GB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3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 extra slides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991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900000"/>
            <a:ext cx="8001000" cy="53149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565905" y="3879050"/>
            <a:ext cx="27055" cy="1944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ft-Right Arrow 8"/>
          <p:cNvSpPr/>
          <p:nvPr/>
        </p:nvSpPr>
        <p:spPr>
          <a:xfrm>
            <a:off x="4097905" y="5544235"/>
            <a:ext cx="468000" cy="22502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052900" y="3879050"/>
            <a:ext cx="50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703263" y="155575"/>
            <a:ext cx="90741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How do the ensembles perform? ENS in the medium-range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025845" y="3879050"/>
            <a:ext cx="27055" cy="1944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307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95" y="1285615"/>
            <a:ext cx="4770120" cy="3718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0" y="1285615"/>
            <a:ext cx="4770120" cy="371856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107795" y="2573905"/>
            <a:ext cx="0" cy="21152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703263" y="155575"/>
            <a:ext cx="90741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How do the ensembles perform? ENS in the medium-range</a:t>
            </a:r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138465" y="3293985"/>
            <a:ext cx="0" cy="13951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ft-Right Arrow 11"/>
          <p:cNvSpPr/>
          <p:nvPr/>
        </p:nvSpPr>
        <p:spPr>
          <a:xfrm flipV="1">
            <a:off x="6978224" y="4486617"/>
            <a:ext cx="2124000" cy="15751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933220" y="3293985"/>
            <a:ext cx="0" cy="13951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02550" y="2573905"/>
            <a:ext cx="0" cy="21152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-Right Arrow 18"/>
          <p:cNvSpPr/>
          <p:nvPr/>
        </p:nvSpPr>
        <p:spPr>
          <a:xfrm flipV="1">
            <a:off x="947555" y="4486617"/>
            <a:ext cx="2124000" cy="15751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143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00" y="900000"/>
            <a:ext cx="8001000" cy="5314950"/>
          </a:xfrm>
          <a:prstGeom prst="rect">
            <a:avLst/>
          </a:prstGeom>
        </p:spPr>
      </p:pic>
      <p:sp>
        <p:nvSpPr>
          <p:cNvPr id="9" name="Left-Right Arrow 8"/>
          <p:cNvSpPr/>
          <p:nvPr/>
        </p:nvSpPr>
        <p:spPr>
          <a:xfrm>
            <a:off x="4187915" y="5544235"/>
            <a:ext cx="396000" cy="22502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03263" y="155575"/>
            <a:ext cx="90741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How do the ensembles perform? ENS in the medium-range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92960" y="3843270"/>
            <a:ext cx="0" cy="1980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42910" y="3834045"/>
            <a:ext cx="43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42910" y="3834045"/>
            <a:ext cx="0" cy="1980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017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00" y="900000"/>
            <a:ext cx="8001000" cy="531495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03263" y="155575"/>
            <a:ext cx="90741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How do the ensembles perform? ENS in the medium-range</a:t>
            </a:r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92960" y="3744035"/>
            <a:ext cx="0" cy="208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737865" y="3744035"/>
            <a:ext cx="828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37865" y="3744035"/>
            <a:ext cx="0" cy="208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-Right Arrow 12"/>
          <p:cNvSpPr/>
          <p:nvPr/>
        </p:nvSpPr>
        <p:spPr>
          <a:xfrm>
            <a:off x="3764960" y="5544235"/>
            <a:ext cx="828000" cy="22502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7503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1975 to 2012: from single </a:t>
            </a:r>
            <a:r>
              <a:rPr lang="en-GB" dirty="0" smtClean="0"/>
              <a:t>to probabilistic forecasting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5" r="44894" b="31474"/>
          <a:stretch/>
        </p:blipFill>
        <p:spPr>
          <a:xfrm>
            <a:off x="1172580" y="683695"/>
            <a:ext cx="5302931" cy="3545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12378" y="6181563"/>
            <a:ext cx="1563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i="1" dirty="0" smtClean="0"/>
              <a:t>(from F Prates)</a:t>
            </a:r>
            <a:endParaRPr lang="en-GB" sz="1400" b="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9" t="61167" r="-367" b="15949"/>
          <a:stretch/>
        </p:blipFill>
        <p:spPr>
          <a:xfrm>
            <a:off x="992560" y="4143569"/>
            <a:ext cx="6028901" cy="21657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28175" y="908720"/>
            <a:ext cx="3148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TC Isaac</a:t>
            </a:r>
          </a:p>
          <a:p>
            <a:r>
              <a:rPr lang="en-GB" sz="2000" dirty="0" smtClean="0"/>
              <a:t>19 Aug 2012 + 240h</a:t>
            </a:r>
          </a:p>
        </p:txBody>
      </p:sp>
    </p:spTree>
    <p:extLst>
      <p:ext uri="{BB962C8B-B14F-4D97-AF65-F5344CB8AC3E}">
        <p14:creationId xmlns:p14="http://schemas.microsoft.com/office/powerpoint/2010/main" val="99198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00" y="900000"/>
            <a:ext cx="8001000" cy="5314950"/>
          </a:xfrm>
          <a:prstGeom prst="rect">
            <a:avLst/>
          </a:prstGeom>
        </p:spPr>
      </p:pic>
      <p:sp>
        <p:nvSpPr>
          <p:cNvPr id="9" name="Left-Right Arrow 8"/>
          <p:cNvSpPr/>
          <p:nvPr/>
        </p:nvSpPr>
        <p:spPr>
          <a:xfrm>
            <a:off x="4340960" y="5544235"/>
            <a:ext cx="252000" cy="22502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03263" y="155575"/>
            <a:ext cx="90741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How do the ensembles perform? ENS in the medium-range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92960" y="4554125"/>
            <a:ext cx="0" cy="12241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95955" y="4554125"/>
            <a:ext cx="25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22930" y="4554125"/>
            <a:ext cx="0" cy="12241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351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00" y="900000"/>
            <a:ext cx="8001000" cy="531495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03263" y="155575"/>
            <a:ext cx="90741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How do the ensembles perform? ENS in the medium-range</a:t>
            </a:r>
            <a:endParaRPr lang="en-GB" dirty="0"/>
          </a:p>
        </p:txBody>
      </p:sp>
      <p:sp>
        <p:nvSpPr>
          <p:cNvPr id="7" name="Left-Right Arrow 6"/>
          <p:cNvSpPr/>
          <p:nvPr/>
        </p:nvSpPr>
        <p:spPr>
          <a:xfrm>
            <a:off x="4187915" y="5544235"/>
            <a:ext cx="396000" cy="22502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92960" y="4275270"/>
            <a:ext cx="0" cy="154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60960" y="4284095"/>
            <a:ext cx="43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42910" y="4284095"/>
            <a:ext cx="0" cy="14941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894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90" y="1962120"/>
            <a:ext cx="8610600" cy="362712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4" y="981076"/>
            <a:ext cx="9540966" cy="512710"/>
          </a:xfrm>
        </p:spPr>
        <p:txBody>
          <a:bodyPr/>
          <a:lstStyle/>
          <a:p>
            <a:pPr marL="0">
              <a:lnSpc>
                <a:spcPct val="100000"/>
              </a:lnSpc>
              <a:buNone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CRPSS for total precipitation, verified against observations.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262589" y="2978950"/>
            <a:ext cx="770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ysDot"/>
            <a:round/>
            <a:headEnd type="oval" w="med" len="med"/>
            <a:tailEnd type="oval" w="med" len="med"/>
          </a:ln>
          <a:effectLst/>
        </p:spPr>
      </p:cxnSp>
      <p:sp>
        <p:nvSpPr>
          <p:cNvPr id="7" name="Title 1"/>
          <p:cNvSpPr txBox="1">
            <a:spLocks/>
          </p:cNvSpPr>
          <p:nvPr/>
        </p:nvSpPr>
        <p:spPr>
          <a:xfrm>
            <a:off x="703263" y="155575"/>
            <a:ext cx="90741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How do the ensembles perform? ENS in the medium-range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087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4" b="5175"/>
          <a:stretch/>
        </p:blipFill>
        <p:spPr>
          <a:xfrm>
            <a:off x="2485155" y="1043735"/>
            <a:ext cx="7373390" cy="429904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000" y="155575"/>
            <a:ext cx="9152417" cy="609600"/>
          </a:xfrm>
        </p:spPr>
        <p:txBody>
          <a:bodyPr>
            <a:normAutofit/>
          </a:bodyPr>
          <a:lstStyle/>
          <a:p>
            <a:r>
              <a:rPr lang="en-GB" dirty="0"/>
              <a:t>Scores’ trends: CRPSS </a:t>
            </a:r>
            <a:r>
              <a:rPr lang="en-GB" dirty="0" smtClean="0"/>
              <a:t>Z500 NH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4" y="981075"/>
            <a:ext cx="2205151" cy="5337175"/>
          </a:xfrm>
        </p:spPr>
        <p:txBody>
          <a:bodyPr/>
          <a:lstStyle/>
          <a:p>
            <a:pPr marL="0">
              <a:lnSpc>
                <a:spcPct val="100000"/>
              </a:lnSpc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Scores’  trends can be used to monitor progress. 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0">
              <a:lnSpc>
                <a:spcPct val="100000"/>
              </a:lnSpc>
              <a:buNone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This plot shows that for upper-level fields over the NH extra-tropics , performance has been improving continuously. </a:t>
            </a:r>
          </a:p>
          <a:p>
            <a:pPr marL="0">
              <a:lnSpc>
                <a:spcPct val="100000"/>
              </a:lnSpc>
              <a:buNone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Results indicate predictability gains of 1.5-2.0 days per decade.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998005" y="2798930"/>
            <a:ext cx="45005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oval" w="med" len="med"/>
            <a:tailEnd type="oval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5403050" y="3293985"/>
            <a:ext cx="409545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oval" w="med" len="med"/>
            <a:tailEnd type="oval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2280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Scores’ trends: CRPSS T850 EU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25" y="953725"/>
            <a:ext cx="7397115" cy="4830128"/>
          </a:xfrm>
        </p:spPr>
      </p:pic>
      <p:sp>
        <p:nvSpPr>
          <p:cNvPr id="7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1" y="981074"/>
            <a:ext cx="2295164" cy="532824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This plot shows that also for probabilistic prediction of T850 over Europe performance has been improving, with a 2.5 day gain between 1998 and 2012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. 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The plot shows the forecast lead time with CRPSS crosses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a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reference value (25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%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in this case).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882770" y="3113965"/>
            <a:ext cx="652572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882770" y="5004175"/>
            <a:ext cx="7200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Up-Down Arrow 11"/>
          <p:cNvSpPr/>
          <p:nvPr/>
        </p:nvSpPr>
        <p:spPr bwMode="auto">
          <a:xfrm>
            <a:off x="3062790" y="3113965"/>
            <a:ext cx="360040" cy="1890210"/>
          </a:xfrm>
          <a:prstGeom prst="upDownArrow">
            <a:avLst/>
          </a:prstGeom>
          <a:solidFill>
            <a:srgbClr val="2BFF2B">
              <a:alpha val="5019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42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Scores’ trends: CRPSS TP24 EU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1" y="981074"/>
            <a:ext cx="2295164" cy="532824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Similar, although smaller in size, improvements can be seen by looking at 24h total precipitation, with skill gains of about 1.75 days between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2001 and 2012.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The plot shows the forecast lead time when CRPSS crosses a 10% value. 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882770" y="3113965"/>
            <a:ext cx="652572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882770" y="5004175"/>
            <a:ext cx="7200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Up-Down Arrow 11"/>
          <p:cNvSpPr/>
          <p:nvPr/>
        </p:nvSpPr>
        <p:spPr bwMode="auto">
          <a:xfrm>
            <a:off x="2882770" y="3113965"/>
            <a:ext cx="360040" cy="1890210"/>
          </a:xfrm>
          <a:prstGeom prst="upDownArrow">
            <a:avLst/>
          </a:prstGeom>
          <a:solidFill>
            <a:srgbClr val="2BFF2B">
              <a:alpha val="5019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600" y="990000"/>
            <a:ext cx="7397115" cy="4830128"/>
          </a:xfrm>
        </p:spPr>
      </p:pic>
      <p:cxnSp>
        <p:nvCxnSpPr>
          <p:cNvPr id="11" name="Straight Connector 10"/>
          <p:cNvCxnSpPr/>
          <p:nvPr/>
        </p:nvCxnSpPr>
        <p:spPr bwMode="auto">
          <a:xfrm>
            <a:off x="2882770" y="2753925"/>
            <a:ext cx="652572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882770" y="4734145"/>
            <a:ext cx="10801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Up-Down Arrow 13"/>
          <p:cNvSpPr/>
          <p:nvPr/>
        </p:nvSpPr>
        <p:spPr bwMode="auto">
          <a:xfrm>
            <a:off x="2972780" y="2798930"/>
            <a:ext cx="360040" cy="1890210"/>
          </a:xfrm>
          <a:prstGeom prst="upDownArrow">
            <a:avLst/>
          </a:prstGeom>
          <a:solidFill>
            <a:srgbClr val="2BFF2B">
              <a:alpha val="5019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2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3" y="981076"/>
            <a:ext cx="2295162" cy="5283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 smtClean="0"/>
              <a:t>TIGGE-based results for Jul-Oct 2012. TC </a:t>
            </a:r>
            <a:r>
              <a:rPr kumimoji="1" lang="en-US" altLang="ja-JP" dirty="0"/>
              <a:t>tracking data </a:t>
            </a:r>
            <a:r>
              <a:rPr kumimoji="1" lang="en-US" altLang="ja-JP" dirty="0" smtClean="0"/>
              <a:t>have been created with the ECMWF </a:t>
            </a:r>
            <a:r>
              <a:rPr kumimoji="1" lang="en-US" altLang="ja-JP" dirty="0"/>
              <a:t>vortex tracker (Vitart et al. 1997, </a:t>
            </a:r>
            <a:r>
              <a:rPr kumimoji="1" lang="en-US" altLang="ja-JP" dirty="0" smtClean="0"/>
              <a:t>JC). Verified </a:t>
            </a:r>
            <a:r>
              <a:rPr kumimoji="1" lang="en-US" altLang="ja-JP" dirty="0"/>
              <a:t>TCs are </a:t>
            </a:r>
            <a:r>
              <a:rPr kumimoji="1" lang="en-US" altLang="ja-JP" dirty="0" smtClean="0"/>
              <a:t>storms with </a:t>
            </a:r>
            <a:r>
              <a:rPr kumimoji="1" lang="en-US" altLang="ja-JP" dirty="0"/>
              <a:t>a </a:t>
            </a:r>
            <a:r>
              <a:rPr kumimoji="1" lang="en-US" altLang="ja-JP" dirty="0" smtClean="0"/>
              <a:t>‘Tropical Storm’ </a:t>
            </a:r>
            <a:r>
              <a:rPr kumimoji="1" lang="en-US" altLang="ja-JP" dirty="0"/>
              <a:t>intensity or stronger </a:t>
            </a:r>
            <a:r>
              <a:rPr kumimoji="1" lang="en-US" altLang="ja-JP" dirty="0" smtClean="0"/>
              <a:t>(&gt;35 knots).</a:t>
            </a:r>
            <a:endParaRPr kumimoji="1" lang="en-US" altLang="ja-JP" dirty="0"/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677525" y="98630"/>
            <a:ext cx="8915400" cy="679087"/>
          </a:xfrm>
        </p:spPr>
        <p:txBody>
          <a:bodyPr>
            <a:noAutofit/>
          </a:bodyPr>
          <a:lstStyle/>
          <a:p>
            <a:r>
              <a:rPr lang="en-GB" dirty="0"/>
              <a:t>How do they perform? </a:t>
            </a:r>
            <a:r>
              <a:rPr lang="en-GB" dirty="0" smtClean="0"/>
              <a:t>ENS TCs forecasts</a:t>
            </a:r>
            <a:endParaRPr lang="en-GB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276" y="888827"/>
            <a:ext cx="4354259" cy="286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880" y="3654025"/>
            <a:ext cx="4189650" cy="271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C:\Users\myamagu\Desktop\at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535" y="4235757"/>
            <a:ext cx="2731510" cy="148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C:\Users\myamagu\Desktop\wn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914" y="1391477"/>
            <a:ext cx="2459182" cy="168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テキスト ボックス 21"/>
          <p:cNvSpPr txBox="1">
            <a:spLocks noChangeArrowheads="1"/>
          </p:cNvSpPr>
          <p:nvPr/>
        </p:nvSpPr>
        <p:spPr bwMode="auto">
          <a:xfrm>
            <a:off x="2868926" y="818710"/>
            <a:ext cx="2399109" cy="369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kumimoji="1" lang="en-US" altLang="ja-JP" sz="1800" dirty="0"/>
              <a:t>Verification </a:t>
            </a:r>
            <a:r>
              <a:rPr kumimoji="1" lang="en-US" altLang="ja-JP" sz="1800" dirty="0" smtClean="0"/>
              <a:t>Areas</a:t>
            </a:r>
            <a:endParaRPr kumimoji="1" lang="ja-JP" altLang="en-US" sz="1800" dirty="0"/>
          </a:p>
        </p:txBody>
      </p:sp>
      <p:sp>
        <p:nvSpPr>
          <p:cNvPr id="28" name="テキスト ボックス 8"/>
          <p:cNvSpPr txBox="1">
            <a:spLocks noChangeArrowheads="1"/>
          </p:cNvSpPr>
          <p:nvPr/>
        </p:nvSpPr>
        <p:spPr bwMode="auto">
          <a:xfrm>
            <a:off x="3827875" y="2657720"/>
            <a:ext cx="142226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kumimoji="1" lang="en-US" altLang="ja-JP" sz="1200" dirty="0"/>
              <a:t>10 deg. X 10 deg.</a:t>
            </a:r>
            <a:endParaRPr kumimoji="1" lang="ja-JP" altLang="en-US" sz="1200" dirty="0"/>
          </a:p>
        </p:txBody>
      </p:sp>
      <p:sp>
        <p:nvSpPr>
          <p:cNvPr id="29" name="テキスト ボックス 27"/>
          <p:cNvSpPr txBox="1">
            <a:spLocks noChangeArrowheads="1"/>
          </p:cNvSpPr>
          <p:nvPr/>
        </p:nvSpPr>
        <p:spPr bwMode="auto">
          <a:xfrm>
            <a:off x="3800763" y="5131407"/>
            <a:ext cx="142226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kumimoji="1" lang="en-US" altLang="ja-JP" sz="1200" dirty="0"/>
              <a:t>20 deg. X 10 deg.</a:t>
            </a:r>
            <a:endParaRPr kumimoji="1" lang="ja-JP" altLang="en-US" sz="1200" dirty="0"/>
          </a:p>
        </p:txBody>
      </p:sp>
      <p:sp>
        <p:nvSpPr>
          <p:cNvPr id="30" name="テキスト ボックス 18"/>
          <p:cNvSpPr txBox="1">
            <a:spLocks noChangeArrowheads="1"/>
          </p:cNvSpPr>
          <p:nvPr/>
        </p:nvSpPr>
        <p:spPr bwMode="auto">
          <a:xfrm>
            <a:off x="5840576" y="688630"/>
            <a:ext cx="40179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kumimoji="1" lang="en-US" altLang="ja-JP" sz="1800" dirty="0" smtClean="0">
                <a:latin typeface="+mn-lt"/>
              </a:rPr>
              <a:t>4 TIGGE ENS</a:t>
            </a:r>
            <a:r>
              <a:rPr kumimoji="1" lang="en-US" altLang="ja-JP" sz="1800" dirty="0" smtClean="0">
                <a:solidFill>
                  <a:srgbClr val="4F81BD"/>
                </a:solidFill>
                <a:latin typeface="+mn-lt"/>
              </a:rPr>
              <a:t>: ECMWF </a:t>
            </a:r>
            <a:r>
              <a:rPr kumimoji="1" lang="en-US" altLang="ja-JP" sz="1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JMA </a:t>
            </a:r>
            <a:r>
              <a:rPr kumimoji="1" lang="en-US" altLang="ja-JP" sz="1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NCEP </a:t>
            </a:r>
            <a:r>
              <a:rPr kumimoji="1" lang="en-US" altLang="ja-JP" sz="18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UKMO</a:t>
            </a:r>
            <a:endParaRPr kumimoji="1" lang="ja-JP" altLang="en-US" sz="18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1" name="テキスト ボックス 32"/>
          <p:cNvSpPr txBox="1">
            <a:spLocks noChangeArrowheads="1"/>
          </p:cNvSpPr>
          <p:nvPr/>
        </p:nvSpPr>
        <p:spPr bwMode="auto">
          <a:xfrm rot="-5400000">
            <a:off x="4906595" y="4665941"/>
            <a:ext cx="1163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kumimoji="1" lang="en-US" altLang="ja-JP" sz="1800" dirty="0"/>
              <a:t>BSS</a:t>
            </a:r>
            <a:endParaRPr kumimoji="1" lang="ja-JP" altLang="en-US" sz="1800" dirty="0"/>
          </a:p>
        </p:txBody>
      </p:sp>
      <p:sp>
        <p:nvSpPr>
          <p:cNvPr id="32" name="テキスト ボックス 32"/>
          <p:cNvSpPr txBox="1">
            <a:spLocks noChangeArrowheads="1"/>
          </p:cNvSpPr>
          <p:nvPr/>
        </p:nvSpPr>
        <p:spPr bwMode="auto">
          <a:xfrm rot="-5400000">
            <a:off x="4906595" y="2025953"/>
            <a:ext cx="1163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kumimoji="1" lang="en-US" altLang="ja-JP" sz="1800" dirty="0"/>
              <a:t>BSS</a:t>
            </a:r>
            <a:endParaRPr kumimoji="1" lang="ja-JP" altLang="en-US" sz="1800" dirty="0"/>
          </a:p>
        </p:txBody>
      </p:sp>
      <p:sp>
        <p:nvSpPr>
          <p:cNvPr id="33" name="TextBox 3"/>
          <p:cNvSpPr txBox="1">
            <a:spLocks noChangeArrowheads="1"/>
          </p:cNvSpPr>
          <p:nvPr/>
        </p:nvSpPr>
        <p:spPr bwMode="auto">
          <a:xfrm>
            <a:off x="7473280" y="6285801"/>
            <a:ext cx="2250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600" b="0" i="1" dirty="0" smtClean="0">
                <a:latin typeface="+mn-lt"/>
              </a:rPr>
              <a:t>(From M Yamaguchi)</a:t>
            </a:r>
            <a:endParaRPr lang="en-GB" sz="1600" b="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330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7203250" y="6105781"/>
            <a:ext cx="26552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600" b="0" i="1" dirty="0" smtClean="0">
                <a:latin typeface="+mn-lt"/>
              </a:rPr>
              <a:t>(From B </a:t>
            </a:r>
            <a:r>
              <a:rPr lang="en-GB" sz="1600" b="0" i="1" dirty="0">
                <a:latin typeface="+mn-lt"/>
              </a:rPr>
              <a:t>Wang and </a:t>
            </a:r>
            <a:r>
              <a:rPr lang="en-GB" sz="1600" b="0" i="1" dirty="0" smtClean="0">
                <a:latin typeface="+mn-lt"/>
              </a:rPr>
              <a:t>J-Y Lee)</a:t>
            </a:r>
            <a:endParaRPr lang="en-GB" sz="1600" b="0" i="1" dirty="0"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6415" y="1975290"/>
            <a:ext cx="8842375" cy="4064000"/>
            <a:chOff x="506414" y="1975290"/>
            <a:chExt cx="8842375" cy="406400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6414" y="1975290"/>
              <a:ext cx="8842375" cy="40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432721" y="2564613"/>
              <a:ext cx="933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ECMWF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68235" y="2573905"/>
              <a:ext cx="933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ECMWF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9" name="Text Placeholder 2"/>
          <p:cNvSpPr txBox="1">
            <a:spLocks/>
          </p:cNvSpPr>
          <p:nvPr/>
        </p:nvSpPr>
        <p:spPr>
          <a:xfrm>
            <a:off x="272480" y="981075"/>
            <a:ext cx="9361040" cy="737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0" dirty="0" smtClean="0">
                <a:solidFill>
                  <a:schemeClr val="tx1"/>
                </a:solidFill>
              </a:rPr>
              <a:t>The ECMWF ensemble predicts  the MJO up to about 25 days.</a:t>
            </a: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03263" y="155575"/>
            <a:ext cx="90741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dirty="0"/>
              <a:t>How do our ensembles perform? </a:t>
            </a:r>
            <a:r>
              <a:rPr lang="en-GB" dirty="0" smtClean="0"/>
              <a:t>ENS </a:t>
            </a:r>
            <a:r>
              <a:rPr lang="en-GB" dirty="0" smtClean="0">
                <a:solidFill>
                  <a:srgbClr val="376092"/>
                </a:solidFill>
              </a:rPr>
              <a:t>MJO predictions</a:t>
            </a:r>
            <a:endParaRPr lang="en-GB" dirty="0">
              <a:solidFill>
                <a:srgbClr val="376092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827875" y="3879050"/>
            <a:ext cx="0" cy="18452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598405" y="3879050"/>
            <a:ext cx="0" cy="18452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07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3_and_others_TBarnston_Fig06.png"/>
          <p:cNvPicPr>
            <a:picLocks noChangeAspect="1"/>
          </p:cNvPicPr>
          <p:nvPr/>
        </p:nvPicPr>
        <p:blipFill>
          <a:blip r:embed="rId3" cstate="print"/>
          <a:srcRect l="6137" r="8638"/>
          <a:stretch>
            <a:fillRect/>
          </a:stretch>
        </p:blipFill>
        <p:spPr>
          <a:xfrm>
            <a:off x="2882771" y="1040924"/>
            <a:ext cx="6660740" cy="5448416"/>
          </a:xfrm>
          <a:prstGeom prst="rect">
            <a:avLst/>
          </a:prstGeom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497505" y="1223757"/>
            <a:ext cx="234026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2000" b="0" dirty="0" smtClean="0">
                <a:latin typeface="+mn-lt"/>
              </a:rPr>
              <a:t>ECMWF seasonal prediction system-3 provided top quality Enso predictions (IRI source: </a:t>
            </a:r>
            <a:r>
              <a:rPr lang="en-GB" sz="2000" b="0" i="1" dirty="0">
                <a:latin typeface="+mn-lt"/>
              </a:rPr>
              <a:t>Barnston et </a:t>
            </a:r>
            <a:r>
              <a:rPr lang="en-GB" sz="2000" b="0" i="1" dirty="0" smtClean="0">
                <a:latin typeface="+mn-lt"/>
              </a:rPr>
              <a:t>al</a:t>
            </a:r>
            <a:r>
              <a:rPr lang="en-GB" sz="2000" b="0" dirty="0" smtClean="0">
                <a:latin typeface="+mn-lt"/>
              </a:rPr>
              <a:t> 2011, BAMS</a:t>
            </a:r>
            <a:r>
              <a:rPr lang="en-GB" sz="2000" b="0" dirty="0">
                <a:latin typeface="+mn-lt"/>
              </a:rPr>
              <a:t>, </a:t>
            </a:r>
            <a:r>
              <a:rPr lang="en-GB" sz="2000" b="0" dirty="0" smtClean="0">
                <a:latin typeface="+mn-lt"/>
              </a:rPr>
              <a:t>in press).</a:t>
            </a:r>
          </a:p>
          <a:p>
            <a:pPr algn="l"/>
            <a:endParaRPr lang="en-GB" sz="2000" b="0" dirty="0" smtClean="0">
              <a:latin typeface="+mn-lt"/>
            </a:endParaRPr>
          </a:p>
          <a:p>
            <a:pPr algn="l"/>
            <a:r>
              <a:rPr lang="en-GB" sz="2000" b="0" dirty="0" smtClean="0">
                <a:latin typeface="+mn-lt"/>
              </a:rPr>
              <a:t>S4 will further strengthen ECMWF leadership position .</a:t>
            </a:r>
            <a:endParaRPr lang="en-GB" sz="2000" b="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07996" y="1574503"/>
            <a:ext cx="933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+mn-lt"/>
              </a:rPr>
              <a:t>ECMWF</a:t>
            </a:r>
            <a:endParaRPr lang="en-GB" sz="1800" dirty="0">
              <a:latin typeface="+mn-lt"/>
            </a:endParaRP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677525" y="98630"/>
            <a:ext cx="8915400" cy="679087"/>
          </a:xfrm>
        </p:spPr>
        <p:txBody>
          <a:bodyPr>
            <a:noAutofit/>
          </a:bodyPr>
          <a:lstStyle/>
          <a:p>
            <a:r>
              <a:rPr lang="en-GB" dirty="0"/>
              <a:t>How do </a:t>
            </a:r>
            <a:r>
              <a:rPr lang="en-GB" dirty="0" smtClean="0"/>
              <a:t>the ensemble </a:t>
            </a:r>
            <a:r>
              <a:rPr lang="en-GB" dirty="0"/>
              <a:t>perform? </a:t>
            </a:r>
            <a:r>
              <a:rPr lang="en-GB" dirty="0" smtClean="0"/>
              <a:t>S3 SST seasonal fcs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193360" y="6264315"/>
            <a:ext cx="1682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0" i="1" dirty="0" smtClean="0">
                <a:latin typeface="+mn-lt"/>
              </a:rPr>
              <a:t>(From T Barnston)</a:t>
            </a:r>
            <a:endParaRPr lang="en-GB" sz="1600" b="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195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703263" y="155575"/>
            <a:ext cx="907415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ENS to provide probabilities of weather scenarii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5" y="1088740"/>
            <a:ext cx="8197215" cy="506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3512377" y="1313765"/>
            <a:ext cx="6076138" cy="4725525"/>
            <a:chOff x="2832" y="720"/>
            <a:chExt cx="3236" cy="3231"/>
          </a:xfrm>
        </p:grpSpPr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5040" y="1440"/>
              <a:ext cx="27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800" dirty="0">
                  <a:latin typeface="Times New Roman" pitchFamily="18" charset="0"/>
                </a:rPr>
                <a:t>fc</a:t>
              </a:r>
              <a:r>
                <a:rPr lang="en-US" sz="1800" baseline="-25000" dirty="0">
                  <a:latin typeface="Times New Roman" pitchFamily="18" charset="0"/>
                </a:rPr>
                <a:t>0</a:t>
              </a:r>
              <a:endParaRPr lang="en-US" sz="1800" dirty="0">
                <a:latin typeface="Times New Roman" pitchFamily="18" charset="0"/>
              </a:endParaRPr>
            </a:p>
          </p:txBody>
        </p:sp>
        <p:sp>
          <p:nvSpPr>
            <p:cNvPr id="29" name="Text Box 6"/>
            <p:cNvSpPr txBox="1">
              <a:spLocks noChangeArrowheads="1"/>
            </p:cNvSpPr>
            <p:nvPr/>
          </p:nvSpPr>
          <p:spPr bwMode="auto">
            <a:xfrm>
              <a:off x="4992" y="960"/>
              <a:ext cx="26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>
                  <a:latin typeface="Times New Roman" pitchFamily="18" charset="0"/>
                </a:rPr>
                <a:t>fc</a:t>
              </a:r>
              <a:r>
                <a:rPr lang="en-US" sz="1800" baseline="-25000" dirty="0">
                  <a:latin typeface="Times New Roman" pitchFamily="18" charset="0"/>
                </a:rPr>
                <a:t>j</a:t>
              </a:r>
              <a:endParaRPr lang="en-US" sz="1800" dirty="0">
                <a:latin typeface="Times New Roman" pitchFamily="18" charset="0"/>
              </a:endParaRPr>
            </a:p>
          </p:txBody>
        </p: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4944" y="2256"/>
              <a:ext cx="51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>
                  <a:latin typeface="Times New Roman" pitchFamily="18" charset="0"/>
                </a:rPr>
                <a:t>reality</a:t>
              </a:r>
            </a:p>
          </p:txBody>
        </p:sp>
        <p:grpSp>
          <p:nvGrpSpPr>
            <p:cNvPr id="31" name="Group 8"/>
            <p:cNvGrpSpPr>
              <a:grpSpLocks/>
            </p:cNvGrpSpPr>
            <p:nvPr/>
          </p:nvGrpSpPr>
          <p:grpSpPr bwMode="auto">
            <a:xfrm>
              <a:off x="2832" y="720"/>
              <a:ext cx="3236" cy="3231"/>
              <a:chOff x="2832" y="720"/>
              <a:chExt cx="3236" cy="3231"/>
            </a:xfrm>
          </p:grpSpPr>
          <p:sp>
            <p:nvSpPr>
              <p:cNvPr id="32" name="Text Box 9"/>
              <p:cNvSpPr txBox="1">
                <a:spLocks noChangeArrowheads="1"/>
              </p:cNvSpPr>
              <p:nvPr/>
            </p:nvSpPr>
            <p:spPr bwMode="auto">
              <a:xfrm>
                <a:off x="2832" y="3360"/>
                <a:ext cx="576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en-US" sz="1800" dirty="0">
                    <a:solidFill>
                      <a:srgbClr val="0E14FE"/>
                    </a:solidFill>
                    <a:latin typeface="Times New Roman" pitchFamily="18" charset="0"/>
                  </a:rPr>
                  <a:t>PDF(0)</a:t>
                </a:r>
                <a:endParaRPr lang="en-US" sz="1800" dirty="0">
                  <a:latin typeface="Times New Roman" pitchFamily="18" charset="0"/>
                </a:endParaRPr>
              </a:p>
            </p:txBody>
          </p:sp>
          <p:sp>
            <p:nvSpPr>
              <p:cNvPr id="33" name="Text Box 10"/>
              <p:cNvSpPr txBox="1">
                <a:spLocks noChangeArrowheads="1"/>
              </p:cNvSpPr>
              <p:nvPr/>
            </p:nvSpPr>
            <p:spPr bwMode="auto">
              <a:xfrm>
                <a:off x="5472" y="1680"/>
                <a:ext cx="54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dirty="0">
                    <a:solidFill>
                      <a:srgbClr val="0E14FE"/>
                    </a:solidFill>
                    <a:latin typeface="Times New Roman" pitchFamily="18" charset="0"/>
                  </a:rPr>
                  <a:t>PDF(t)</a:t>
                </a:r>
                <a:endParaRPr lang="en-US" sz="1800" dirty="0">
                  <a:latin typeface="Times New Roman" pitchFamily="18" charset="0"/>
                </a:endParaRPr>
              </a:p>
            </p:txBody>
          </p:sp>
          <p:grpSp>
            <p:nvGrpSpPr>
              <p:cNvPr id="34" name="Group 11"/>
              <p:cNvGrpSpPr>
                <a:grpSpLocks/>
              </p:cNvGrpSpPr>
              <p:nvPr/>
            </p:nvGrpSpPr>
            <p:grpSpPr bwMode="auto">
              <a:xfrm>
                <a:off x="2880" y="720"/>
                <a:ext cx="3188" cy="3231"/>
                <a:chOff x="2880" y="720"/>
                <a:chExt cx="3188" cy="3231"/>
              </a:xfrm>
            </p:grpSpPr>
            <p:sp>
              <p:nvSpPr>
                <p:cNvPr id="35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120" y="720"/>
                  <a:ext cx="932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800" dirty="0">
                      <a:latin typeface="Times New Roman" pitchFamily="18" charset="0"/>
                    </a:rPr>
                    <a:t>Temperature</a:t>
                  </a:r>
                </a:p>
              </p:txBody>
            </p:sp>
            <p:sp>
              <p:nvSpPr>
                <p:cNvPr id="36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136" y="720"/>
                  <a:ext cx="932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800" dirty="0">
                      <a:latin typeface="Times New Roman" pitchFamily="18" charset="0"/>
                    </a:rPr>
                    <a:t>Temperature</a:t>
                  </a:r>
                </a:p>
              </p:txBody>
            </p:sp>
            <p:grpSp>
              <p:nvGrpSpPr>
                <p:cNvPr id="37" name="Group 14"/>
                <p:cNvGrpSpPr>
                  <a:grpSpLocks/>
                </p:cNvGrpSpPr>
                <p:nvPr/>
              </p:nvGrpSpPr>
              <p:grpSpPr bwMode="auto">
                <a:xfrm>
                  <a:off x="2880" y="960"/>
                  <a:ext cx="2976" cy="2991"/>
                  <a:chOff x="2880" y="960"/>
                  <a:chExt cx="2976" cy="2991"/>
                </a:xfrm>
              </p:grpSpPr>
              <p:sp>
                <p:nvSpPr>
                  <p:cNvPr id="38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22" y="3720"/>
                    <a:ext cx="952" cy="231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en-US" sz="1800" dirty="0">
                        <a:latin typeface="Times New Roman" pitchFamily="18" charset="0"/>
                      </a:rPr>
                      <a:t>Forecast time</a:t>
                    </a:r>
                  </a:p>
                </p:txBody>
              </p:sp>
              <p:sp>
                <p:nvSpPr>
                  <p:cNvPr id="39" name="Freeform 16"/>
                  <p:cNvSpPr>
                    <a:spLocks/>
                  </p:cNvSpPr>
                  <p:nvPr/>
                </p:nvSpPr>
                <p:spPr bwMode="auto">
                  <a:xfrm>
                    <a:off x="3456" y="2251"/>
                    <a:ext cx="1870" cy="762"/>
                  </a:xfrm>
                  <a:custGeom>
                    <a:avLst/>
                    <a:gdLst>
                      <a:gd name="T0" fmla="*/ 0 w 1870"/>
                      <a:gd name="T1" fmla="*/ 533 h 802"/>
                      <a:gd name="T2" fmla="*/ 867 w 1870"/>
                      <a:gd name="T3" fmla="*/ 423 h 802"/>
                      <a:gd name="T4" fmla="*/ 1240 w 1870"/>
                      <a:gd name="T5" fmla="*/ 134 h 802"/>
                      <a:gd name="T6" fmla="*/ 1870 w 1870"/>
                      <a:gd name="T7" fmla="*/ 0 h 80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870"/>
                      <a:gd name="T13" fmla="*/ 0 h 802"/>
                      <a:gd name="T14" fmla="*/ 1870 w 1870"/>
                      <a:gd name="T15" fmla="*/ 802 h 80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870" h="802">
                        <a:moveTo>
                          <a:pt x="0" y="802"/>
                        </a:moveTo>
                        <a:cubicBezTo>
                          <a:pt x="143" y="775"/>
                          <a:pt x="660" y="737"/>
                          <a:pt x="867" y="637"/>
                        </a:cubicBezTo>
                        <a:cubicBezTo>
                          <a:pt x="1074" y="537"/>
                          <a:pt x="1073" y="308"/>
                          <a:pt x="1240" y="202"/>
                        </a:cubicBezTo>
                        <a:cubicBezTo>
                          <a:pt x="1406" y="96"/>
                          <a:pt x="1738" y="42"/>
                          <a:pt x="1870" y="0"/>
                        </a:cubicBezTo>
                      </a:path>
                    </a:pathLst>
                  </a:custGeom>
                  <a:noFill/>
                  <a:ln w="5715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GB" dirty="0"/>
                  </a:p>
                </p:txBody>
              </p:sp>
              <p:grpSp>
                <p:nvGrpSpPr>
                  <p:cNvPr id="40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2880" y="960"/>
                    <a:ext cx="2976" cy="2784"/>
                    <a:chOff x="2880" y="960"/>
                    <a:chExt cx="2976" cy="2784"/>
                  </a:xfrm>
                </p:grpSpPr>
                <p:sp>
                  <p:nvSpPr>
                    <p:cNvPr id="41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8" y="3744"/>
                      <a:ext cx="2448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wrap="none" anchor="ctr"/>
                    <a:lstStyle/>
                    <a:p>
                      <a:endParaRPr lang="en-GB" dirty="0"/>
                    </a:p>
                  </p:txBody>
                </p:sp>
                <p:grpSp>
                  <p:nvGrpSpPr>
                    <p:cNvPr id="42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960"/>
                      <a:ext cx="2926" cy="2692"/>
                      <a:chOff x="2880" y="960"/>
                      <a:chExt cx="2926" cy="2692"/>
                    </a:xfrm>
                  </p:grpSpPr>
                  <p:grpSp>
                    <p:nvGrpSpPr>
                      <p:cNvPr id="43" name="Group 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80" y="960"/>
                        <a:ext cx="2926" cy="2692"/>
                        <a:chOff x="2880" y="960"/>
                        <a:chExt cx="2926" cy="2692"/>
                      </a:xfrm>
                    </p:grpSpPr>
                    <p:grpSp>
                      <p:nvGrpSpPr>
                        <p:cNvPr id="53" name="Group 2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424" y="960"/>
                          <a:ext cx="382" cy="2643"/>
                          <a:chOff x="5424" y="960"/>
                          <a:chExt cx="382" cy="2643"/>
                        </a:xfrm>
                      </p:grpSpPr>
                      <p:sp>
                        <p:nvSpPr>
                          <p:cNvPr id="56" name="Line 2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24" y="960"/>
                            <a:ext cx="0" cy="2643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GB" dirty="0"/>
                          </a:p>
                        </p:txBody>
                      </p:sp>
                      <p:sp>
                        <p:nvSpPr>
                          <p:cNvPr id="57" name="Freeform 2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490" y="960"/>
                            <a:ext cx="316" cy="2607"/>
                          </a:xfrm>
                          <a:custGeom>
                            <a:avLst/>
                            <a:gdLst>
                              <a:gd name="T0" fmla="*/ 4 w 316"/>
                              <a:gd name="T1" fmla="*/ 0 h 2607"/>
                              <a:gd name="T2" fmla="*/ 26 w 316"/>
                              <a:gd name="T3" fmla="*/ 328 h 2607"/>
                              <a:gd name="T4" fmla="*/ 81 w 316"/>
                              <a:gd name="T5" fmla="*/ 419 h 2607"/>
                              <a:gd name="T6" fmla="*/ 120 w 316"/>
                              <a:gd name="T7" fmla="*/ 482 h 2607"/>
                              <a:gd name="T8" fmla="*/ 81 w 316"/>
                              <a:gd name="T9" fmla="*/ 552 h 2607"/>
                              <a:gd name="T10" fmla="*/ 28 w 316"/>
                              <a:gd name="T11" fmla="*/ 687 h 2607"/>
                              <a:gd name="T12" fmla="*/ 26 w 316"/>
                              <a:gd name="T13" fmla="*/ 1103 h 2607"/>
                              <a:gd name="T14" fmla="*/ 182 w 316"/>
                              <a:gd name="T15" fmla="*/ 1245 h 2607"/>
                              <a:gd name="T16" fmla="*/ 315 w 316"/>
                              <a:gd name="T17" fmla="*/ 1347 h 2607"/>
                              <a:gd name="T18" fmla="*/ 190 w 316"/>
                              <a:gd name="T19" fmla="*/ 1471 h 2607"/>
                              <a:gd name="T20" fmla="*/ 59 w 316"/>
                              <a:gd name="T21" fmla="*/ 1612 h 2607"/>
                              <a:gd name="T22" fmla="*/ 35 w 316"/>
                              <a:gd name="T23" fmla="*/ 1894 h 2607"/>
                              <a:gd name="T24" fmla="*/ 42 w 316"/>
                              <a:gd name="T25" fmla="*/ 2087 h 2607"/>
                              <a:gd name="T26" fmla="*/ 81 w 316"/>
                              <a:gd name="T27" fmla="*/ 2149 h 2607"/>
                              <a:gd name="T28" fmla="*/ 97 w 316"/>
                              <a:gd name="T29" fmla="*/ 2196 h 2607"/>
                              <a:gd name="T30" fmla="*/ 50 w 316"/>
                              <a:gd name="T31" fmla="*/ 2321 h 2607"/>
                              <a:gd name="T32" fmla="*/ 26 w 316"/>
                              <a:gd name="T33" fmla="*/ 2607 h 2607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w 316"/>
                              <a:gd name="T52" fmla="*/ 0 h 2607"/>
                              <a:gd name="T53" fmla="*/ 316 w 316"/>
                              <a:gd name="T54" fmla="*/ 2607 h 2607"/>
                            </a:gdLst>
                            <a:ahLst/>
                            <a:cxnLst>
                              <a:cxn ang="T34">
                                <a:pos x="T0" y="T1"/>
                              </a:cxn>
                              <a:cxn ang="T35">
                                <a:pos x="T2" y="T3"/>
                              </a:cxn>
                              <a:cxn ang="T36">
                                <a:pos x="T4" y="T5"/>
                              </a:cxn>
                              <a:cxn ang="T37">
                                <a:pos x="T6" y="T7"/>
                              </a:cxn>
                              <a:cxn ang="T38">
                                <a:pos x="T8" y="T9"/>
                              </a:cxn>
                              <a:cxn ang="T39">
                                <a:pos x="T10" y="T11"/>
                              </a:cxn>
                              <a:cxn ang="T40">
                                <a:pos x="T12" y="T13"/>
                              </a:cxn>
                              <a:cxn ang="T41">
                                <a:pos x="T14" y="T15"/>
                              </a:cxn>
                              <a:cxn ang="T42">
                                <a:pos x="T16" y="T17"/>
                              </a:cxn>
                              <a:cxn ang="T43">
                                <a:pos x="T18" y="T19"/>
                              </a:cxn>
                              <a:cxn ang="T44">
                                <a:pos x="T20" y="T21"/>
                              </a:cxn>
                              <a:cxn ang="T45">
                                <a:pos x="T22" y="T23"/>
                              </a:cxn>
                              <a:cxn ang="T46">
                                <a:pos x="T24" y="T25"/>
                              </a:cxn>
                              <a:cxn ang="T47">
                                <a:pos x="T26" y="T27"/>
                              </a:cxn>
                              <a:cxn ang="T48">
                                <a:pos x="T28" y="T29"/>
                              </a:cxn>
                              <a:cxn ang="T49">
                                <a:pos x="T30" y="T31"/>
                              </a:cxn>
                              <a:cxn ang="T50">
                                <a:pos x="T32" y="T33"/>
                              </a:cxn>
                            </a:cxnLst>
                            <a:rect l="T51" t="T52" r="T53" b="T54"/>
                            <a:pathLst>
                              <a:path w="316" h="2607">
                                <a:moveTo>
                                  <a:pt x="4" y="0"/>
                                </a:moveTo>
                                <a:cubicBezTo>
                                  <a:pt x="6" y="55"/>
                                  <a:pt x="13" y="258"/>
                                  <a:pt x="26" y="328"/>
                                </a:cubicBezTo>
                                <a:cubicBezTo>
                                  <a:pt x="39" y="398"/>
                                  <a:pt x="65" y="393"/>
                                  <a:pt x="81" y="419"/>
                                </a:cubicBezTo>
                                <a:cubicBezTo>
                                  <a:pt x="97" y="445"/>
                                  <a:pt x="120" y="460"/>
                                  <a:pt x="120" y="482"/>
                                </a:cubicBezTo>
                                <a:cubicBezTo>
                                  <a:pt x="120" y="504"/>
                                  <a:pt x="96" y="518"/>
                                  <a:pt x="81" y="552"/>
                                </a:cubicBezTo>
                                <a:cubicBezTo>
                                  <a:pt x="66" y="586"/>
                                  <a:pt x="37" y="595"/>
                                  <a:pt x="28" y="687"/>
                                </a:cubicBezTo>
                                <a:cubicBezTo>
                                  <a:pt x="19" y="779"/>
                                  <a:pt x="0" y="1010"/>
                                  <a:pt x="26" y="1103"/>
                                </a:cubicBezTo>
                                <a:cubicBezTo>
                                  <a:pt x="52" y="1196"/>
                                  <a:pt x="134" y="1204"/>
                                  <a:pt x="182" y="1245"/>
                                </a:cubicBezTo>
                                <a:cubicBezTo>
                                  <a:pt x="230" y="1286"/>
                                  <a:pt x="314" y="1309"/>
                                  <a:pt x="315" y="1347"/>
                                </a:cubicBezTo>
                                <a:cubicBezTo>
                                  <a:pt x="316" y="1385"/>
                                  <a:pt x="232" y="1427"/>
                                  <a:pt x="190" y="1471"/>
                                </a:cubicBezTo>
                                <a:cubicBezTo>
                                  <a:pt x="148" y="1515"/>
                                  <a:pt x="85" y="1542"/>
                                  <a:pt x="59" y="1612"/>
                                </a:cubicBezTo>
                                <a:cubicBezTo>
                                  <a:pt x="33" y="1682"/>
                                  <a:pt x="38" y="1815"/>
                                  <a:pt x="35" y="1894"/>
                                </a:cubicBezTo>
                                <a:cubicBezTo>
                                  <a:pt x="32" y="1973"/>
                                  <a:pt x="34" y="2045"/>
                                  <a:pt x="42" y="2087"/>
                                </a:cubicBezTo>
                                <a:cubicBezTo>
                                  <a:pt x="50" y="2129"/>
                                  <a:pt x="72" y="2131"/>
                                  <a:pt x="81" y="2149"/>
                                </a:cubicBezTo>
                                <a:cubicBezTo>
                                  <a:pt x="90" y="2167"/>
                                  <a:pt x="102" y="2167"/>
                                  <a:pt x="97" y="2196"/>
                                </a:cubicBezTo>
                                <a:cubicBezTo>
                                  <a:pt x="92" y="2225"/>
                                  <a:pt x="62" y="2253"/>
                                  <a:pt x="50" y="2321"/>
                                </a:cubicBezTo>
                                <a:cubicBezTo>
                                  <a:pt x="38" y="2389"/>
                                  <a:pt x="31" y="2548"/>
                                  <a:pt x="26" y="2607"/>
                                </a:cubicBezTo>
                              </a:path>
                            </a:pathLst>
                          </a:custGeom>
                          <a:solidFill>
                            <a:srgbClr val="F5F011"/>
                          </a:solidFill>
                          <a:ln w="28575" cap="flat" cmpd="sng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GB" dirty="0"/>
                          </a:p>
                        </p:txBody>
                      </p:sp>
                    </p:grpSp>
                    <p:sp>
                      <p:nvSpPr>
                        <p:cNvPr id="54" name="Freeform 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80" y="2372"/>
                          <a:ext cx="483" cy="1280"/>
                        </a:xfrm>
                        <a:custGeom>
                          <a:avLst/>
                          <a:gdLst>
                            <a:gd name="T0" fmla="*/ 483 w 483"/>
                            <a:gd name="T1" fmla="*/ 891 h 1348"/>
                            <a:gd name="T2" fmla="*/ 408 w 483"/>
                            <a:gd name="T3" fmla="*/ 628 h 1348"/>
                            <a:gd name="T4" fmla="*/ 101 w 483"/>
                            <a:gd name="T5" fmla="*/ 526 h 1348"/>
                            <a:gd name="T6" fmla="*/ 1 w 483"/>
                            <a:gd name="T7" fmla="*/ 469 h 1348"/>
                            <a:gd name="T8" fmla="*/ 94 w 483"/>
                            <a:gd name="T9" fmla="*/ 417 h 1348"/>
                            <a:gd name="T10" fmla="*/ 413 w 483"/>
                            <a:gd name="T11" fmla="*/ 330 h 1348"/>
                            <a:gd name="T12" fmla="*/ 483 w 483"/>
                            <a:gd name="T13" fmla="*/ 0 h 1348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83"/>
                            <a:gd name="T22" fmla="*/ 0 h 1348"/>
                            <a:gd name="T23" fmla="*/ 483 w 483"/>
                            <a:gd name="T24" fmla="*/ 1348 h 1348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83" h="1348">
                              <a:moveTo>
                                <a:pt x="483" y="1348"/>
                              </a:moveTo>
                              <a:cubicBezTo>
                                <a:pt x="471" y="1282"/>
                                <a:pt x="472" y="1042"/>
                                <a:pt x="408" y="950"/>
                              </a:cubicBezTo>
                              <a:cubicBezTo>
                                <a:pt x="344" y="858"/>
                                <a:pt x="169" y="835"/>
                                <a:pt x="101" y="795"/>
                              </a:cubicBezTo>
                              <a:cubicBezTo>
                                <a:pt x="33" y="755"/>
                                <a:pt x="2" y="737"/>
                                <a:pt x="1" y="710"/>
                              </a:cubicBezTo>
                              <a:cubicBezTo>
                                <a:pt x="0" y="683"/>
                                <a:pt x="25" y="666"/>
                                <a:pt x="94" y="631"/>
                              </a:cubicBezTo>
                              <a:cubicBezTo>
                                <a:pt x="163" y="596"/>
                                <a:pt x="348" y="604"/>
                                <a:pt x="413" y="499"/>
                              </a:cubicBezTo>
                              <a:cubicBezTo>
                                <a:pt x="478" y="394"/>
                                <a:pt x="468" y="104"/>
                                <a:pt x="483" y="0"/>
                              </a:cubicBezTo>
                            </a:path>
                          </a:pathLst>
                        </a:custGeom>
                        <a:solidFill>
                          <a:srgbClr val="F5F011"/>
                        </a:solidFill>
                        <a:ln w="2857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 dirty="0"/>
                        </a:p>
                      </p:txBody>
                    </p:sp>
                    <p:sp>
                      <p:nvSpPr>
                        <p:cNvPr id="55" name="Line 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408" y="960"/>
                          <a:ext cx="0" cy="268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 dirty="0"/>
                        </a:p>
                      </p:txBody>
                    </p:sp>
                  </p:grpSp>
                  <p:grpSp>
                    <p:nvGrpSpPr>
                      <p:cNvPr id="44" name="Group 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56" y="1333"/>
                        <a:ext cx="1909" cy="1991"/>
                        <a:chOff x="3456" y="1333"/>
                        <a:chExt cx="1909" cy="1991"/>
                      </a:xfrm>
                    </p:grpSpPr>
                    <p:grpSp>
                      <p:nvGrpSpPr>
                        <p:cNvPr id="45" name="Group 2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456" y="1333"/>
                          <a:ext cx="1893" cy="1541"/>
                          <a:chOff x="3312" y="1161"/>
                          <a:chExt cx="1893" cy="1623"/>
                        </a:xfrm>
                      </p:grpSpPr>
                      <p:sp>
                        <p:nvSpPr>
                          <p:cNvPr id="51" name="Freeform 2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12" y="1161"/>
                            <a:ext cx="1877" cy="1527"/>
                          </a:xfrm>
                          <a:custGeom>
                            <a:avLst/>
                            <a:gdLst>
                              <a:gd name="T0" fmla="*/ 0 w 1877"/>
                              <a:gd name="T1" fmla="*/ 1527 h 1527"/>
                              <a:gd name="T2" fmla="*/ 816 w 1877"/>
                              <a:gd name="T3" fmla="*/ 1194 h 1527"/>
                              <a:gd name="T4" fmla="*/ 1223 w 1877"/>
                              <a:gd name="T5" fmla="*/ 234 h 1527"/>
                              <a:gd name="T6" fmla="*/ 1877 w 1877"/>
                              <a:gd name="T7" fmla="*/ 0 h 1527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1877"/>
                              <a:gd name="T13" fmla="*/ 0 h 1527"/>
                              <a:gd name="T14" fmla="*/ 1877 w 1877"/>
                              <a:gd name="T15" fmla="*/ 1527 h 1527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1877" h="1527">
                                <a:moveTo>
                                  <a:pt x="0" y="1527"/>
                                </a:moveTo>
                                <a:cubicBezTo>
                                  <a:pt x="308" y="1476"/>
                                  <a:pt x="612" y="1410"/>
                                  <a:pt x="816" y="1194"/>
                                </a:cubicBezTo>
                                <a:cubicBezTo>
                                  <a:pt x="1020" y="978"/>
                                  <a:pt x="1046" y="433"/>
                                  <a:pt x="1223" y="234"/>
                                </a:cubicBezTo>
                                <a:cubicBezTo>
                                  <a:pt x="1400" y="35"/>
                                  <a:pt x="1741" y="49"/>
                                  <a:pt x="1877" y="0"/>
                                </a:cubicBezTo>
                              </a:path>
                            </a:pathLst>
                          </a:custGeom>
                          <a:noFill/>
                          <a:ln w="19050" cap="flat" cmpd="sng">
                            <a:solidFill>
                              <a:srgbClr val="0E14FE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GB" dirty="0"/>
                          </a:p>
                        </p:txBody>
                      </p:sp>
                      <p:sp>
                        <p:nvSpPr>
                          <p:cNvPr id="52" name="Freeform 2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12" y="2057"/>
                            <a:ext cx="1893" cy="727"/>
                          </a:xfrm>
                          <a:custGeom>
                            <a:avLst/>
                            <a:gdLst>
                              <a:gd name="T0" fmla="*/ 0 w 1893"/>
                              <a:gd name="T1" fmla="*/ 727 h 727"/>
                              <a:gd name="T2" fmla="*/ 788 w 1893"/>
                              <a:gd name="T3" fmla="*/ 521 h 727"/>
                              <a:gd name="T4" fmla="*/ 1379 w 1893"/>
                              <a:gd name="T5" fmla="*/ 110 h 727"/>
                              <a:gd name="T6" fmla="*/ 1893 w 1893"/>
                              <a:gd name="T7" fmla="*/ 0 h 727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1893"/>
                              <a:gd name="T13" fmla="*/ 0 h 727"/>
                              <a:gd name="T14" fmla="*/ 1893 w 1893"/>
                              <a:gd name="T15" fmla="*/ 727 h 727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1893" h="727">
                                <a:moveTo>
                                  <a:pt x="0" y="727"/>
                                </a:moveTo>
                                <a:cubicBezTo>
                                  <a:pt x="279" y="676"/>
                                  <a:pt x="558" y="624"/>
                                  <a:pt x="788" y="521"/>
                                </a:cubicBezTo>
                                <a:cubicBezTo>
                                  <a:pt x="1018" y="418"/>
                                  <a:pt x="1195" y="197"/>
                                  <a:pt x="1379" y="110"/>
                                </a:cubicBezTo>
                                <a:cubicBezTo>
                                  <a:pt x="1563" y="23"/>
                                  <a:pt x="1786" y="23"/>
                                  <a:pt x="1893" y="0"/>
                                </a:cubicBezTo>
                              </a:path>
                            </a:pathLst>
                          </a:custGeom>
                          <a:noFill/>
                          <a:ln w="19050" cap="flat" cmpd="sng">
                            <a:solidFill>
                              <a:srgbClr val="0E14FE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GB" dirty="0"/>
                          </a:p>
                        </p:txBody>
                      </p:sp>
                    </p:grpSp>
                    <p:sp>
                      <p:nvSpPr>
                        <p:cNvPr id="46" name="Freeform 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75" y="2652"/>
                          <a:ext cx="1890" cy="567"/>
                        </a:xfrm>
                        <a:custGeom>
                          <a:avLst/>
                          <a:gdLst>
                            <a:gd name="T0" fmla="*/ 0 w 1890"/>
                            <a:gd name="T1" fmla="*/ 567 h 567"/>
                            <a:gd name="T2" fmla="*/ 948 w 1890"/>
                            <a:gd name="T3" fmla="*/ 380 h 567"/>
                            <a:gd name="T4" fmla="*/ 1486 w 1890"/>
                            <a:gd name="T5" fmla="*/ 3 h 567"/>
                            <a:gd name="T6" fmla="*/ 1890 w 1890"/>
                            <a:gd name="T7" fmla="*/ 397 h 567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1890"/>
                            <a:gd name="T13" fmla="*/ 0 h 567"/>
                            <a:gd name="T14" fmla="*/ 1890 w 1890"/>
                            <a:gd name="T15" fmla="*/ 567 h 567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1890" h="567">
                              <a:moveTo>
                                <a:pt x="0" y="567"/>
                              </a:moveTo>
                              <a:cubicBezTo>
                                <a:pt x="157" y="536"/>
                                <a:pt x="700" y="474"/>
                                <a:pt x="948" y="380"/>
                              </a:cubicBezTo>
                              <a:cubicBezTo>
                                <a:pt x="1196" y="286"/>
                                <a:pt x="1329" y="0"/>
                                <a:pt x="1486" y="3"/>
                              </a:cubicBezTo>
                              <a:cubicBezTo>
                                <a:pt x="1643" y="6"/>
                                <a:pt x="1806" y="316"/>
                                <a:pt x="1890" y="397"/>
                              </a:cubicBezTo>
                            </a:path>
                          </a:pathLst>
                        </a:custGeom>
                        <a:noFill/>
                        <a:ln w="19050" cap="flat" cmpd="sng">
                          <a:solidFill>
                            <a:srgbClr val="0E14F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 dirty="0"/>
                        </a:p>
                      </p:txBody>
                    </p:sp>
                    <p:sp>
                      <p:nvSpPr>
                        <p:cNvPr id="47" name="Freeform 3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63" y="2906"/>
                          <a:ext cx="1902" cy="418"/>
                        </a:xfrm>
                        <a:custGeom>
                          <a:avLst/>
                          <a:gdLst>
                            <a:gd name="T0" fmla="*/ 0 w 1902"/>
                            <a:gd name="T1" fmla="*/ 292 h 440"/>
                            <a:gd name="T2" fmla="*/ 686 w 1902"/>
                            <a:gd name="T3" fmla="*/ 203 h 440"/>
                            <a:gd name="T4" fmla="*/ 1403 w 1902"/>
                            <a:gd name="T5" fmla="*/ 3 h 440"/>
                            <a:gd name="T6" fmla="*/ 1902 w 1902"/>
                            <a:gd name="T7" fmla="*/ 214 h 440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1902"/>
                            <a:gd name="T13" fmla="*/ 0 h 440"/>
                            <a:gd name="T14" fmla="*/ 1902 w 1902"/>
                            <a:gd name="T15" fmla="*/ 440 h 440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1902" h="440">
                              <a:moveTo>
                                <a:pt x="0" y="440"/>
                              </a:moveTo>
                              <a:cubicBezTo>
                                <a:pt x="114" y="418"/>
                                <a:pt x="452" y="380"/>
                                <a:pt x="686" y="307"/>
                              </a:cubicBezTo>
                              <a:cubicBezTo>
                                <a:pt x="920" y="234"/>
                                <a:pt x="1200" y="0"/>
                                <a:pt x="1403" y="3"/>
                              </a:cubicBezTo>
                              <a:cubicBezTo>
                                <a:pt x="1606" y="6"/>
                                <a:pt x="1798" y="256"/>
                                <a:pt x="1902" y="323"/>
                              </a:cubicBezTo>
                            </a:path>
                          </a:pathLst>
                        </a:custGeom>
                        <a:noFill/>
                        <a:ln w="19050" cap="flat" cmpd="sng">
                          <a:solidFill>
                            <a:srgbClr val="0E14F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 dirty="0"/>
                        </a:p>
                      </p:txBody>
                    </p:sp>
                    <p:sp>
                      <p:nvSpPr>
                        <p:cNvPr id="48" name="Freeform 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56" y="1416"/>
                          <a:ext cx="1872" cy="1530"/>
                        </a:xfrm>
                        <a:custGeom>
                          <a:avLst/>
                          <a:gdLst>
                            <a:gd name="T0" fmla="*/ 0 w 1872"/>
                            <a:gd name="T1" fmla="*/ 1061 h 1612"/>
                            <a:gd name="T2" fmla="*/ 912 w 1872"/>
                            <a:gd name="T3" fmla="*/ 853 h 1612"/>
                            <a:gd name="T4" fmla="*/ 1248 w 1872"/>
                            <a:gd name="T5" fmla="*/ 189 h 1612"/>
                            <a:gd name="T6" fmla="*/ 1872 w 1872"/>
                            <a:gd name="T7" fmla="*/ 0 h 1612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1872"/>
                            <a:gd name="T13" fmla="*/ 0 h 1612"/>
                            <a:gd name="T14" fmla="*/ 1872 w 1872"/>
                            <a:gd name="T15" fmla="*/ 1612 h 1612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1872" h="1612">
                              <a:moveTo>
                                <a:pt x="0" y="1612"/>
                              </a:moveTo>
                              <a:cubicBezTo>
                                <a:pt x="152" y="1561"/>
                                <a:pt x="704" y="1517"/>
                                <a:pt x="912" y="1296"/>
                              </a:cubicBezTo>
                              <a:cubicBezTo>
                                <a:pt x="1120" y="1075"/>
                                <a:pt x="1088" y="504"/>
                                <a:pt x="1248" y="288"/>
                              </a:cubicBezTo>
                              <a:cubicBezTo>
                                <a:pt x="1408" y="72"/>
                                <a:pt x="1768" y="48"/>
                                <a:pt x="1872" y="0"/>
                              </a:cubicBezTo>
                            </a:path>
                          </a:pathLst>
                        </a:custGeom>
                        <a:noFill/>
                        <a:ln w="57150" cap="flat" cmpd="sng">
                          <a:solidFill>
                            <a:srgbClr val="0E14F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 dirty="0"/>
                        </a:p>
                      </p:txBody>
                    </p:sp>
                    <p:sp>
                      <p:nvSpPr>
                        <p:cNvPr id="49" name="Freeform 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67" y="2431"/>
                          <a:ext cx="1878" cy="663"/>
                        </a:xfrm>
                        <a:custGeom>
                          <a:avLst/>
                          <a:gdLst>
                            <a:gd name="T0" fmla="*/ 0 w 1878"/>
                            <a:gd name="T1" fmla="*/ 663 h 663"/>
                            <a:gd name="T2" fmla="*/ 861 w 1878"/>
                            <a:gd name="T3" fmla="*/ 515 h 663"/>
                            <a:gd name="T4" fmla="*/ 1109 w 1878"/>
                            <a:gd name="T5" fmla="*/ 374 h 663"/>
                            <a:gd name="T6" fmla="*/ 1430 w 1878"/>
                            <a:gd name="T7" fmla="*/ 115 h 663"/>
                            <a:gd name="T8" fmla="*/ 1878 w 1878"/>
                            <a:gd name="T9" fmla="*/ 0 h 663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878"/>
                            <a:gd name="T16" fmla="*/ 0 h 663"/>
                            <a:gd name="T17" fmla="*/ 1878 w 1878"/>
                            <a:gd name="T18" fmla="*/ 663 h 663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878" h="663">
                              <a:moveTo>
                                <a:pt x="0" y="663"/>
                              </a:moveTo>
                              <a:cubicBezTo>
                                <a:pt x="142" y="638"/>
                                <a:pt x="676" y="563"/>
                                <a:pt x="861" y="515"/>
                              </a:cubicBezTo>
                              <a:cubicBezTo>
                                <a:pt x="1046" y="467"/>
                                <a:pt x="1014" y="440"/>
                                <a:pt x="1109" y="374"/>
                              </a:cubicBezTo>
                              <a:cubicBezTo>
                                <a:pt x="1204" y="307"/>
                                <a:pt x="1302" y="177"/>
                                <a:pt x="1430" y="115"/>
                              </a:cubicBezTo>
                              <a:cubicBezTo>
                                <a:pt x="1558" y="53"/>
                                <a:pt x="1785" y="24"/>
                                <a:pt x="1878" y="0"/>
                              </a:cubicBezTo>
                            </a:path>
                          </a:pathLst>
                        </a:custGeom>
                        <a:noFill/>
                        <a:ln w="19050" cap="flat" cmpd="sng">
                          <a:solidFill>
                            <a:srgbClr val="0E14F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 dirty="0"/>
                        </a:p>
                      </p:txBody>
                    </p:sp>
                    <p:sp>
                      <p:nvSpPr>
                        <p:cNvPr id="50" name="Freeform 3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83" y="2502"/>
                          <a:ext cx="1854" cy="646"/>
                        </a:xfrm>
                        <a:custGeom>
                          <a:avLst/>
                          <a:gdLst>
                            <a:gd name="T0" fmla="*/ 0 w 1854"/>
                            <a:gd name="T1" fmla="*/ 646 h 646"/>
                            <a:gd name="T2" fmla="*/ 837 w 1854"/>
                            <a:gd name="T3" fmla="*/ 522 h 646"/>
                            <a:gd name="T4" fmla="*/ 1413 w 1854"/>
                            <a:gd name="T5" fmla="*/ 138 h 646"/>
                            <a:gd name="T6" fmla="*/ 1854 w 1854"/>
                            <a:gd name="T7" fmla="*/ 0 h 646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1854"/>
                            <a:gd name="T13" fmla="*/ 0 h 646"/>
                            <a:gd name="T14" fmla="*/ 1854 w 1854"/>
                            <a:gd name="T15" fmla="*/ 646 h 646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1854" h="646">
                              <a:moveTo>
                                <a:pt x="0" y="646"/>
                              </a:moveTo>
                              <a:cubicBezTo>
                                <a:pt x="139" y="627"/>
                                <a:pt x="601" y="607"/>
                                <a:pt x="837" y="522"/>
                              </a:cubicBezTo>
                              <a:cubicBezTo>
                                <a:pt x="1073" y="437"/>
                                <a:pt x="1244" y="225"/>
                                <a:pt x="1413" y="138"/>
                              </a:cubicBezTo>
                              <a:cubicBezTo>
                                <a:pt x="1582" y="51"/>
                                <a:pt x="1762" y="29"/>
                                <a:pt x="1854" y="0"/>
                              </a:cubicBezTo>
                            </a:path>
                          </a:pathLst>
                        </a:custGeom>
                        <a:noFill/>
                        <a:ln w="28575" cap="flat" cmpd="sng">
                          <a:solidFill>
                            <a:srgbClr val="0E14F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 dirty="0"/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58" name="Rectangle 57"/>
          <p:cNvSpPr/>
          <p:nvPr/>
        </p:nvSpPr>
        <p:spPr>
          <a:xfrm>
            <a:off x="272480" y="998729"/>
            <a:ext cx="378066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100000"/>
              </a:lnSpc>
              <a:buClr>
                <a:srgbClr val="376092"/>
              </a:buClr>
              <a:buFont typeface="Wingdings" pitchFamily="2" charset="2"/>
              <a:buChar char="Ø"/>
            </a:pPr>
            <a:r>
              <a:rPr lang="en-US" sz="2000" b="0" dirty="0" smtClean="0">
                <a:latin typeface="+mn-lt"/>
              </a:rPr>
              <a:t>To predict the most likely scenario and its uncertainty</a:t>
            </a:r>
          </a:p>
          <a:p>
            <a:pPr marL="342900" indent="-342900" algn="l">
              <a:lnSpc>
                <a:spcPct val="100000"/>
              </a:lnSpc>
              <a:buClr>
                <a:srgbClr val="376092"/>
              </a:buClr>
              <a:buFont typeface="Wingdings" pitchFamily="2" charset="2"/>
              <a:buChar char="Ø"/>
            </a:pPr>
            <a:r>
              <a:rPr lang="en-US" sz="2000" b="0" dirty="0" smtClean="0">
                <a:latin typeface="+mn-lt"/>
              </a:rPr>
              <a:t>To predict the time evolution of the probability density function of forecast states</a:t>
            </a:r>
          </a:p>
          <a:p>
            <a:pPr marL="342900" indent="-342900" algn="l">
              <a:lnSpc>
                <a:spcPct val="100000"/>
              </a:lnSpc>
              <a:buClr>
                <a:srgbClr val="376092"/>
              </a:buClr>
              <a:buFont typeface="Wingdings" pitchFamily="2" charset="2"/>
              <a:buChar char="Ø"/>
            </a:pPr>
            <a:r>
              <a:rPr lang="en-US" sz="2000" b="0" dirty="0" smtClean="0">
                <a:latin typeface="+mn-lt"/>
              </a:rPr>
              <a:t>To estimate the forecast confidence</a:t>
            </a:r>
          </a:p>
          <a:p>
            <a:pPr marL="0" indent="0" algn="l">
              <a:lnSpc>
                <a:spcPct val="100000"/>
              </a:lnSpc>
            </a:pPr>
            <a:endParaRPr lang="en-US" sz="2000" b="0" dirty="0">
              <a:latin typeface="+mn-lt"/>
            </a:endParaRPr>
          </a:p>
          <a:p>
            <a:pPr marL="0" indent="0" algn="l">
              <a:lnSpc>
                <a:spcPct val="100000"/>
              </a:lnSpc>
            </a:pPr>
            <a:r>
              <a:rPr lang="en-US" sz="2000" b="0" dirty="0" smtClean="0">
                <a:latin typeface="+mn-lt"/>
              </a:rPr>
              <a:t>This has to be applied also at initial time.</a:t>
            </a:r>
          </a:p>
          <a:p>
            <a:pPr marL="0" indent="0" algn="l">
              <a:lnSpc>
                <a:spcPct val="100000"/>
              </a:lnSpc>
              <a:buFontTx/>
              <a:buNone/>
            </a:pPr>
            <a:endParaRPr lang="en-US" sz="2000" b="0" dirty="0" smtClean="0">
              <a:latin typeface="+mn-lt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>
          <a:xfrm>
            <a:off x="703263" y="155575"/>
            <a:ext cx="90741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Ensembles: why? </a:t>
            </a:r>
          </a:p>
        </p:txBody>
      </p:sp>
    </p:spTree>
    <p:extLst>
      <p:ext uri="{BB962C8B-B14F-4D97-AF65-F5344CB8AC3E}">
        <p14:creationId xmlns:p14="http://schemas.microsoft.com/office/powerpoint/2010/main" val="78629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000" y="154800"/>
            <a:ext cx="8915400" cy="679087"/>
          </a:xfrm>
        </p:spPr>
        <p:txBody>
          <a:bodyPr>
            <a:normAutofit/>
          </a:bodyPr>
          <a:lstStyle/>
          <a:p>
            <a:r>
              <a:rPr lang="en-GB" dirty="0" smtClean="0"/>
              <a:t>Ensembles: how do we do them at ECMWF?</a:t>
            </a:r>
            <a:endParaRPr lang="en-GB" dirty="0"/>
          </a:p>
        </p:txBody>
      </p:sp>
      <p:grpSp>
        <p:nvGrpSpPr>
          <p:cNvPr id="39" name="Group 38"/>
          <p:cNvGrpSpPr/>
          <p:nvPr/>
        </p:nvGrpSpPr>
        <p:grpSpPr>
          <a:xfrm>
            <a:off x="5043010" y="1628800"/>
            <a:ext cx="4590510" cy="4365485"/>
            <a:chOff x="4322930" y="1673805"/>
            <a:chExt cx="4590510" cy="4365485"/>
          </a:xfrm>
        </p:grpSpPr>
        <p:sp>
          <p:nvSpPr>
            <p:cNvPr id="27" name="Rectangle 26"/>
            <p:cNvSpPr/>
            <p:nvPr/>
          </p:nvSpPr>
          <p:spPr>
            <a:xfrm>
              <a:off x="5673080" y="2978950"/>
              <a:ext cx="922603" cy="175519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r>
                <a:rPr lang="en-GB" dirty="0" smtClean="0"/>
                <a:t>ENS</a:t>
              </a:r>
              <a:r>
                <a:rPr lang="en-GB" baseline="30000" dirty="0" smtClean="0"/>
                <a:t>51</a:t>
              </a:r>
            </a:p>
            <a:p>
              <a:pPr algn="ctr"/>
              <a:r>
                <a:rPr lang="en-GB" dirty="0" smtClean="0"/>
                <a:t>S4</a:t>
              </a:r>
              <a:r>
                <a:rPr lang="en-GB" baseline="30000" dirty="0" smtClean="0"/>
                <a:t>51</a:t>
              </a:r>
              <a:endParaRPr lang="en-GB" baseline="300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95683" y="2978950"/>
              <a:ext cx="922603" cy="1755195"/>
            </a:xfrm>
            <a:prstGeom prst="rect">
              <a:avLst/>
            </a:prstGeom>
            <a:solidFill>
              <a:srgbClr val="E11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HRES</a:t>
              </a:r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31" name="Pentagon 30"/>
            <p:cNvSpPr/>
            <p:nvPr/>
          </p:nvSpPr>
          <p:spPr>
            <a:xfrm rot="10800000">
              <a:off x="6168135" y="3113964"/>
              <a:ext cx="450050" cy="405045"/>
            </a:xfrm>
            <a:prstGeom prst="homePlate">
              <a:avLst/>
            </a:prstGeom>
            <a:solidFill>
              <a:srgbClr val="E11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Pentagon 32"/>
            <p:cNvSpPr/>
            <p:nvPr/>
          </p:nvSpPr>
          <p:spPr>
            <a:xfrm>
              <a:off x="6573180" y="4194085"/>
              <a:ext cx="450050" cy="405045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Down Arrow 33"/>
            <p:cNvSpPr/>
            <p:nvPr/>
          </p:nvSpPr>
          <p:spPr>
            <a:xfrm>
              <a:off x="5673080" y="1673805"/>
              <a:ext cx="1800200" cy="1260140"/>
            </a:xfrm>
            <a:prstGeom prst="downArrow">
              <a:avLst>
                <a:gd name="adj1" fmla="val 64626"/>
                <a:gd name="adj2" fmla="val 24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accent1">
                      <a:lumMod val="75000"/>
                    </a:schemeClr>
                  </a:solidFill>
                </a:rPr>
                <a:t>EDA</a:t>
              </a:r>
              <a:r>
                <a:rPr lang="en-GB" baseline="30000" dirty="0" smtClean="0">
                  <a:solidFill>
                    <a:schemeClr val="accent1">
                      <a:lumMod val="75000"/>
                    </a:schemeClr>
                  </a:solidFill>
                </a:rPr>
                <a:t>25</a:t>
              </a:r>
            </a:p>
          </p:txBody>
        </p:sp>
        <p:sp>
          <p:nvSpPr>
            <p:cNvPr id="35" name="Up Arrow 34"/>
            <p:cNvSpPr/>
            <p:nvPr/>
          </p:nvSpPr>
          <p:spPr>
            <a:xfrm>
              <a:off x="5628075" y="4779150"/>
              <a:ext cx="1890210" cy="1260140"/>
            </a:xfrm>
            <a:prstGeom prst="upArrow">
              <a:avLst>
                <a:gd name="adj1" fmla="val 62439"/>
                <a:gd name="adj2" fmla="val 2556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accent1">
                      <a:lumMod val="75000"/>
                    </a:schemeClr>
                  </a:solidFill>
                </a:rPr>
                <a:t>ORAS4</a:t>
              </a:r>
              <a:r>
                <a:rPr lang="en-GB" baseline="30000" dirty="0" smtClean="0">
                  <a:solidFill>
                    <a:schemeClr val="accent1">
                      <a:lumMod val="75000"/>
                    </a:schemeClr>
                  </a:solidFill>
                </a:rPr>
                <a:t>5</a:t>
              </a:r>
              <a:endParaRPr lang="en-GB" baseline="30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4322930" y="2933945"/>
              <a:ext cx="1260140" cy="1935215"/>
            </a:xfrm>
            <a:prstGeom prst="rightArrow">
              <a:avLst>
                <a:gd name="adj1" fmla="val 61966"/>
                <a:gd name="adj2" fmla="val 2615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accent1">
                      <a:lumMod val="75000"/>
                    </a:schemeClr>
                  </a:solidFill>
                </a:rPr>
                <a:t>ERA-I</a:t>
              </a:r>
              <a:endParaRPr lang="en-GB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8" name="Left Arrow 37"/>
            <p:cNvSpPr/>
            <p:nvPr/>
          </p:nvSpPr>
          <p:spPr>
            <a:xfrm>
              <a:off x="7608295" y="2933945"/>
              <a:ext cx="1305145" cy="1980220"/>
            </a:xfrm>
            <a:prstGeom prst="leftArrow">
              <a:avLst>
                <a:gd name="adj1" fmla="val 59235"/>
                <a:gd name="adj2" fmla="val 29401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accent1">
                      <a:lumMod val="75000"/>
                    </a:schemeClr>
                  </a:solidFill>
                </a:rPr>
                <a:t>4DV</a:t>
              </a:r>
              <a:endParaRPr lang="en-GB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82469" y="1223755"/>
            <a:ext cx="5625626" cy="1015663"/>
          </a:xfrm>
          <a:prstGeom prst="rect">
            <a:avLst/>
          </a:prstGeom>
          <a:solidFill>
            <a:srgbClr val="FCFEB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>
                <a:latin typeface="+mn-lt"/>
              </a:rPr>
              <a:t>PDF(0) &lt;&lt; 4DV+EDA</a:t>
            </a:r>
            <a:r>
              <a:rPr lang="en-GB" sz="2000" baseline="30000" dirty="0" smtClean="0">
                <a:latin typeface="+mn-lt"/>
              </a:rPr>
              <a:t>25</a:t>
            </a:r>
            <a:r>
              <a:rPr lang="en-GB" sz="2000" dirty="0" smtClean="0">
                <a:latin typeface="+mn-lt"/>
              </a:rPr>
              <a:t>+ORAS4</a:t>
            </a:r>
            <a:r>
              <a:rPr lang="en-GB" sz="2000" baseline="30000" dirty="0" smtClean="0">
                <a:latin typeface="+mn-lt"/>
              </a:rPr>
              <a:t>5</a:t>
            </a:r>
          </a:p>
          <a:p>
            <a:pPr algn="l"/>
            <a:r>
              <a:rPr lang="en-GB" sz="2000" i="1" dirty="0" smtClean="0">
                <a:latin typeface="+mn-lt"/>
              </a:rPr>
              <a:t>PDF(0) &lt;&lt; ERA-I+ORAS4</a:t>
            </a:r>
            <a:r>
              <a:rPr lang="en-GB" sz="2000" i="1" baseline="30000" dirty="0" smtClean="0">
                <a:latin typeface="+mn-lt"/>
              </a:rPr>
              <a:t>5</a:t>
            </a:r>
            <a:r>
              <a:rPr lang="en-GB" sz="2000" i="1" dirty="0" smtClean="0">
                <a:latin typeface="+mn-lt"/>
              </a:rPr>
              <a:t> (refc suite)</a:t>
            </a:r>
          </a:p>
          <a:p>
            <a:pPr algn="l"/>
            <a:r>
              <a:rPr lang="en-GB" sz="2000" dirty="0" smtClean="0">
                <a:latin typeface="+mn-lt"/>
              </a:rPr>
              <a:t>PDF(T) &lt;&lt; HRES+ENS</a:t>
            </a:r>
            <a:r>
              <a:rPr lang="en-GB" sz="2000" baseline="30000" dirty="0" smtClean="0">
                <a:latin typeface="+mn-lt"/>
              </a:rPr>
              <a:t>51</a:t>
            </a:r>
            <a:r>
              <a:rPr lang="en-GB" sz="2000" dirty="0" smtClean="0">
                <a:latin typeface="+mn-lt"/>
              </a:rPr>
              <a:t>/S4</a:t>
            </a:r>
            <a:r>
              <a:rPr lang="en-GB" sz="2000" baseline="30000" dirty="0" smtClean="0">
                <a:latin typeface="+mn-lt"/>
              </a:rPr>
              <a:t>51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37465" y="4978622"/>
            <a:ext cx="5670630" cy="1015663"/>
          </a:xfrm>
          <a:prstGeom prst="rect">
            <a:avLst/>
          </a:prstGeom>
          <a:solidFill>
            <a:srgbClr val="FCFEB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>
                <a:latin typeface="+mn-lt"/>
              </a:rPr>
              <a:t>System components simulate the effect of: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2000" dirty="0" smtClean="0">
                <a:latin typeface="+mn-lt"/>
              </a:rPr>
              <a:t>Observation uncertainties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2000" dirty="0" smtClean="0">
                <a:latin typeface="+mn-lt"/>
              </a:rPr>
              <a:t>Model uncertainties (2 stochastic schemes)</a:t>
            </a:r>
          </a:p>
        </p:txBody>
      </p:sp>
    </p:spTree>
    <p:extLst>
      <p:ext uri="{BB962C8B-B14F-4D97-AF65-F5344CB8AC3E}">
        <p14:creationId xmlns:p14="http://schemas.microsoft.com/office/powerpoint/2010/main" val="392781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55"/>
          <p:cNvSpPr>
            <a:spLocks noGrp="1"/>
          </p:cNvSpPr>
          <p:nvPr>
            <p:ph type="title"/>
          </p:nvPr>
        </p:nvSpPr>
        <p:spPr>
          <a:xfrm>
            <a:off x="702000" y="154800"/>
            <a:ext cx="8915400" cy="679087"/>
          </a:xfrm>
        </p:spPr>
        <p:txBody>
          <a:bodyPr>
            <a:normAutofit/>
          </a:bodyPr>
          <a:lstStyle/>
          <a:p>
            <a:r>
              <a:rPr lang="en-GB" dirty="0" smtClean="0"/>
              <a:t>Ensembles: how do we do them at ECMWF?</a:t>
            </a:r>
            <a:endParaRPr lang="en-GB" dirty="0"/>
          </a:p>
        </p:txBody>
      </p:sp>
      <p:grpSp>
        <p:nvGrpSpPr>
          <p:cNvPr id="66" name="Group 65"/>
          <p:cNvGrpSpPr/>
          <p:nvPr/>
        </p:nvGrpSpPr>
        <p:grpSpPr>
          <a:xfrm>
            <a:off x="272479" y="1448780"/>
            <a:ext cx="9361041" cy="4501170"/>
            <a:chOff x="272479" y="1448780"/>
            <a:chExt cx="9361041" cy="4501170"/>
          </a:xfrm>
        </p:grpSpPr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6328080" y="4203700"/>
              <a:ext cx="914929" cy="381000"/>
              <a:chOff x="2256" y="3360"/>
              <a:chExt cx="576" cy="240"/>
            </a:xfrm>
          </p:grpSpPr>
          <p:sp>
            <p:nvSpPr>
              <p:cNvPr id="783363" name="Line 3"/>
              <p:cNvSpPr>
                <a:spLocks noChangeShapeType="1"/>
              </p:cNvSpPr>
              <p:nvPr/>
            </p:nvSpPr>
            <p:spPr bwMode="auto">
              <a:xfrm flipV="1">
                <a:off x="2256" y="3360"/>
                <a:ext cx="0" cy="24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83364" name="Line 4"/>
              <p:cNvSpPr>
                <a:spLocks noChangeShapeType="1"/>
              </p:cNvSpPr>
              <p:nvPr/>
            </p:nvSpPr>
            <p:spPr bwMode="auto">
              <a:xfrm flipV="1">
                <a:off x="2448" y="3360"/>
                <a:ext cx="0" cy="24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83365" name="Line 5"/>
              <p:cNvSpPr>
                <a:spLocks noChangeShapeType="1"/>
              </p:cNvSpPr>
              <p:nvPr/>
            </p:nvSpPr>
            <p:spPr bwMode="auto">
              <a:xfrm flipV="1">
                <a:off x="2640" y="3360"/>
                <a:ext cx="0" cy="24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83366" name="Line 6"/>
              <p:cNvSpPr>
                <a:spLocks noChangeShapeType="1"/>
              </p:cNvSpPr>
              <p:nvPr/>
            </p:nvSpPr>
            <p:spPr bwMode="auto">
              <a:xfrm flipV="1">
                <a:off x="2832" y="3360"/>
                <a:ext cx="0" cy="24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783369" name="Oval 9"/>
            <p:cNvSpPr>
              <a:spLocks noChangeArrowheads="1"/>
            </p:cNvSpPr>
            <p:nvPr/>
          </p:nvSpPr>
          <p:spPr bwMode="auto">
            <a:xfrm>
              <a:off x="6432987" y="5187950"/>
              <a:ext cx="3200533" cy="762000"/>
            </a:xfrm>
            <a:prstGeom prst="ellipse">
              <a:avLst/>
            </a:prstGeom>
            <a:gradFill rotWithShape="0">
              <a:gsLst>
                <a:gs pos="0">
                  <a:srgbClr val="FFCCFF">
                    <a:gamma/>
                    <a:tint val="33333"/>
                    <a:invGamma/>
                  </a:srgbClr>
                </a:gs>
                <a:gs pos="100000">
                  <a:srgbClr val="FFCCFF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783370" name="Text Box 10"/>
            <p:cNvSpPr txBox="1">
              <a:spLocks noChangeArrowheads="1"/>
            </p:cNvSpPr>
            <p:nvPr/>
          </p:nvSpPr>
          <p:spPr bwMode="auto">
            <a:xfrm>
              <a:off x="6747710" y="5300664"/>
              <a:ext cx="2665677" cy="581025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 dirty="0" smtClean="0">
                  <a:latin typeface="Helvetica" pitchFamily="34" charset="0"/>
                </a:rPr>
                <a:t>ORAS4 Delayed </a:t>
              </a:r>
              <a:r>
                <a:rPr lang="en-GB" sz="1600" b="1" dirty="0">
                  <a:latin typeface="Helvetica" pitchFamily="34" charset="0"/>
                </a:rPr>
                <a:t>Ocean Analysis ~12 days </a:t>
              </a:r>
            </a:p>
          </p:txBody>
        </p:sp>
        <p:sp>
          <p:nvSpPr>
            <p:cNvPr id="783372" name="Oval 12"/>
            <p:cNvSpPr>
              <a:spLocks noChangeArrowheads="1"/>
            </p:cNvSpPr>
            <p:nvPr/>
          </p:nvSpPr>
          <p:spPr bwMode="auto">
            <a:xfrm>
              <a:off x="3156784" y="5187950"/>
              <a:ext cx="3200532" cy="762000"/>
            </a:xfrm>
            <a:prstGeom prst="ellipse">
              <a:avLst/>
            </a:prstGeom>
            <a:gradFill rotWithShape="0">
              <a:gsLst>
                <a:gs pos="0">
                  <a:srgbClr val="99CCFF">
                    <a:gamma/>
                    <a:tint val="15294"/>
                    <a:invGamma/>
                  </a:srgbClr>
                </a:gs>
                <a:gs pos="100000">
                  <a:srgbClr val="99CCFF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783373" name="Text Box 13"/>
            <p:cNvSpPr txBox="1">
              <a:spLocks noChangeArrowheads="1"/>
            </p:cNvSpPr>
            <p:nvPr/>
          </p:nvSpPr>
          <p:spPr bwMode="auto">
            <a:xfrm>
              <a:off x="3385517" y="5295901"/>
              <a:ext cx="2667397" cy="581025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 dirty="0" smtClean="0">
                  <a:latin typeface="Helvetica" pitchFamily="34" charset="0"/>
                </a:rPr>
                <a:t>ORTAS4 Real </a:t>
              </a:r>
              <a:r>
                <a:rPr lang="en-GB" sz="1600" b="1" dirty="0">
                  <a:latin typeface="Helvetica" pitchFamily="34" charset="0"/>
                </a:rPr>
                <a:t>Time Ocean Analysis ~8 hours</a:t>
              </a:r>
              <a:endParaRPr lang="en-GB" sz="2000" b="1" i="1" dirty="0">
                <a:solidFill>
                  <a:schemeClr val="tx2"/>
                </a:solidFill>
                <a:latin typeface="Helvetica" pitchFamily="34" charset="0"/>
              </a:endParaRPr>
            </a:p>
          </p:txBody>
        </p:sp>
        <p:sp>
          <p:nvSpPr>
            <p:cNvPr id="783379" name="Rectangle 19"/>
            <p:cNvSpPr>
              <a:spLocks noChangeArrowheads="1"/>
            </p:cNvSpPr>
            <p:nvPr/>
          </p:nvSpPr>
          <p:spPr bwMode="auto">
            <a:xfrm>
              <a:off x="1622629" y="1898830"/>
              <a:ext cx="1935215" cy="88265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lIns="76200" tIns="38100" rIns="76200" bIns="38100" anchor="ctr"/>
            <a:lstStyle/>
            <a:p>
              <a:pPr defTabSz="549275" eaLnBrk="1" hangingPunct="1">
                <a:lnSpc>
                  <a:spcPts val="1700"/>
                </a:lnSpc>
                <a:spcAft>
                  <a:spcPts val="400"/>
                </a:spcAft>
              </a:pPr>
              <a:r>
                <a:rPr lang="en-GB" sz="1600" b="1" dirty="0" smtClean="0">
                  <a:latin typeface="Helvetica" pitchFamily="34" charset="0"/>
                </a:rPr>
                <a:t>HRES</a:t>
              </a:r>
            </a:p>
            <a:p>
              <a:pPr defTabSz="549275" eaLnBrk="1" hangingPunct="1">
                <a:lnSpc>
                  <a:spcPts val="1700"/>
                </a:lnSpc>
                <a:spcAft>
                  <a:spcPts val="400"/>
                </a:spcAft>
              </a:pPr>
              <a:r>
                <a:rPr lang="en-GB" sz="1600" dirty="0" smtClean="0">
                  <a:latin typeface="Helvetica" pitchFamily="34" charset="0"/>
                </a:rPr>
                <a:t>T</a:t>
              </a:r>
              <a:r>
                <a:rPr lang="en-GB" sz="1600" baseline="-25000" dirty="0" smtClean="0">
                  <a:latin typeface="Helvetica" pitchFamily="34" charset="0"/>
                </a:rPr>
                <a:t>L</a:t>
              </a:r>
              <a:r>
                <a:rPr lang="en-GB" sz="1600" dirty="0" smtClean="0">
                  <a:latin typeface="Helvetica" pitchFamily="34" charset="0"/>
                </a:rPr>
                <a:t>1279L137 (d</a:t>
              </a:r>
              <a:r>
                <a:rPr lang="en-GB" sz="1600" b="1" dirty="0" smtClean="0">
                  <a:latin typeface="Helvetica" pitchFamily="34" charset="0"/>
                </a:rPr>
                <a:t>0-10)</a:t>
              </a:r>
              <a:endParaRPr lang="en-GB" sz="1200" b="1" dirty="0">
                <a:latin typeface="Helvetica" pitchFamily="34" charset="0"/>
              </a:endParaRPr>
            </a:p>
          </p:txBody>
        </p:sp>
        <p:sp>
          <p:nvSpPr>
            <p:cNvPr id="783380" name="Rectangle 20"/>
            <p:cNvSpPr>
              <a:spLocks noChangeArrowheads="1"/>
            </p:cNvSpPr>
            <p:nvPr/>
          </p:nvSpPr>
          <p:spPr bwMode="auto">
            <a:xfrm>
              <a:off x="6813061" y="1916280"/>
              <a:ext cx="2120503" cy="882650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lIns="76200" tIns="38100" rIns="76200" bIns="38100" anchor="ctr"/>
            <a:lstStyle/>
            <a:p>
              <a:pPr algn="ctr" defTabSz="549275" eaLnBrk="1" hangingPunct="1">
                <a:lnSpc>
                  <a:spcPts val="1700"/>
                </a:lnSpc>
                <a:spcAft>
                  <a:spcPts val="400"/>
                </a:spcAft>
              </a:pPr>
              <a:r>
                <a:rPr lang="en-GB" sz="1600" b="1" dirty="0" smtClean="0">
                  <a:latin typeface="Helvetica" pitchFamily="34" charset="0"/>
                </a:rPr>
                <a:t>Seasonal S4</a:t>
              </a:r>
              <a:r>
                <a:rPr lang="en-GB" sz="1600" b="1" baseline="30000" dirty="0" smtClean="0">
                  <a:latin typeface="Helvetica" pitchFamily="34" charset="0"/>
                </a:rPr>
                <a:t>51</a:t>
              </a:r>
              <a:endParaRPr lang="en-GB" sz="1600" b="1" dirty="0" smtClean="0">
                <a:latin typeface="Helvetica" pitchFamily="34" charset="0"/>
              </a:endParaRPr>
            </a:p>
            <a:p>
              <a:pPr algn="ctr" defTabSz="549275" eaLnBrk="1" hangingPunct="1">
                <a:lnSpc>
                  <a:spcPts val="1700"/>
                </a:lnSpc>
                <a:spcAft>
                  <a:spcPts val="400"/>
                </a:spcAft>
              </a:pPr>
              <a:r>
                <a:rPr lang="en-GB" sz="1600" dirty="0" smtClean="0">
                  <a:latin typeface="Helvetica" pitchFamily="34" charset="0"/>
                </a:rPr>
                <a:t>T</a:t>
              </a:r>
              <a:r>
                <a:rPr lang="en-GB" sz="1600" baseline="-25000" dirty="0" smtClean="0">
                  <a:latin typeface="Helvetica" pitchFamily="34" charset="0"/>
                </a:rPr>
                <a:t>L</a:t>
              </a:r>
              <a:r>
                <a:rPr lang="en-GB" sz="1600" dirty="0" smtClean="0">
                  <a:latin typeface="Helvetica" pitchFamily="34" charset="0"/>
                </a:rPr>
                <a:t>255L91 (m0-7/12)</a:t>
              </a:r>
              <a:endParaRPr lang="en-GB" sz="1600" b="1" dirty="0">
                <a:latin typeface="Helvetica" pitchFamily="34" charset="0"/>
              </a:endParaRPr>
            </a:p>
          </p:txBody>
        </p:sp>
        <p:sp>
          <p:nvSpPr>
            <p:cNvPr id="783381" name="Rectangle 21"/>
            <p:cNvSpPr>
              <a:spLocks noChangeArrowheads="1"/>
            </p:cNvSpPr>
            <p:nvPr/>
          </p:nvSpPr>
          <p:spPr bwMode="auto">
            <a:xfrm>
              <a:off x="3689920" y="1916280"/>
              <a:ext cx="2120503" cy="88265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lIns="76200" tIns="38100" rIns="76200" bIns="38100" anchor="ctr"/>
            <a:lstStyle/>
            <a:p>
              <a:pPr algn="ctr" defTabSz="549275" eaLnBrk="1" hangingPunct="1">
                <a:lnSpc>
                  <a:spcPts val="1700"/>
                </a:lnSpc>
                <a:spcAft>
                  <a:spcPts val="400"/>
                </a:spcAft>
              </a:pPr>
              <a:r>
                <a:rPr lang="en-GB" sz="1600" b="1" dirty="0" smtClean="0">
                  <a:latin typeface="Helvetica" pitchFamily="34" charset="0"/>
                </a:rPr>
                <a:t>EPS</a:t>
              </a:r>
              <a:r>
                <a:rPr lang="en-GB" sz="1600" b="1" baseline="30000" dirty="0" smtClean="0">
                  <a:latin typeface="Helvetica" pitchFamily="34" charset="0"/>
                </a:rPr>
                <a:t>51</a:t>
              </a:r>
              <a:endParaRPr lang="en-GB" sz="1600" b="1" dirty="0">
                <a:latin typeface="Helvetica" pitchFamily="34" charset="0"/>
              </a:endParaRPr>
            </a:p>
            <a:p>
              <a:pPr algn="ctr" defTabSz="549275" eaLnBrk="1" hangingPunct="1">
                <a:lnSpc>
                  <a:spcPts val="1700"/>
                </a:lnSpc>
                <a:spcAft>
                  <a:spcPts val="400"/>
                </a:spcAft>
              </a:pPr>
              <a:r>
                <a:rPr lang="en-GB" sz="1600" b="1" dirty="0" smtClean="0">
                  <a:latin typeface="Helvetica" pitchFamily="34" charset="0"/>
                </a:rPr>
                <a:t>T</a:t>
              </a:r>
              <a:r>
                <a:rPr lang="en-GB" sz="1600" b="1" baseline="-25000" dirty="0" smtClean="0">
                  <a:latin typeface="Helvetica" pitchFamily="34" charset="0"/>
                </a:rPr>
                <a:t>L</a:t>
              </a:r>
              <a:r>
                <a:rPr lang="en-GB" sz="1600" b="1" dirty="0" smtClean="0">
                  <a:latin typeface="Helvetica" pitchFamily="34" charset="0"/>
                </a:rPr>
                <a:t>639L91 (d0-10)</a:t>
              </a:r>
            </a:p>
            <a:p>
              <a:pPr algn="ctr" defTabSz="549275" eaLnBrk="1" hangingPunct="1">
                <a:lnSpc>
                  <a:spcPts val="1700"/>
                </a:lnSpc>
                <a:spcAft>
                  <a:spcPts val="400"/>
                </a:spcAft>
              </a:pPr>
              <a:r>
                <a:rPr lang="en-GB" sz="1600" dirty="0" smtClean="0">
                  <a:latin typeface="Helvetica" pitchFamily="34" charset="0"/>
                </a:rPr>
                <a:t>T</a:t>
              </a:r>
              <a:r>
                <a:rPr lang="en-GB" sz="1600" baseline="-25000" dirty="0" smtClean="0">
                  <a:latin typeface="Helvetica" pitchFamily="34" charset="0"/>
                </a:rPr>
                <a:t>L</a:t>
              </a:r>
              <a:r>
                <a:rPr lang="en-GB" sz="1600" dirty="0" smtClean="0">
                  <a:latin typeface="Helvetica" pitchFamily="34" charset="0"/>
                </a:rPr>
                <a:t>319L91 (d10-15/32)</a:t>
              </a:r>
              <a:endParaRPr lang="en-GB" sz="1600" b="1" dirty="0">
                <a:latin typeface="Helvetica" pitchFamily="34" charset="0"/>
              </a:endParaRPr>
            </a:p>
          </p:txBody>
        </p:sp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587138" y="2978950"/>
              <a:ext cx="2340637" cy="1176338"/>
              <a:chOff x="768" y="2496"/>
              <a:chExt cx="1475" cy="741"/>
            </a:xfrm>
          </p:grpSpPr>
          <p:sp>
            <p:nvSpPr>
              <p:cNvPr id="783384" name="Text Box 24"/>
              <p:cNvSpPr txBox="1">
                <a:spLocks noChangeArrowheads="1"/>
              </p:cNvSpPr>
              <p:nvPr/>
            </p:nvSpPr>
            <p:spPr bwMode="auto">
              <a:xfrm>
                <a:off x="768" y="2496"/>
                <a:ext cx="1475" cy="213"/>
              </a:xfrm>
              <a:prstGeom prst="rect">
                <a:avLst/>
              </a:prstGeom>
              <a:solidFill>
                <a:srgbClr val="D1D1D1"/>
              </a:solidFill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1600" b="1" dirty="0">
                    <a:latin typeface="Helvetica" pitchFamily="34" charset="0"/>
                  </a:rPr>
                  <a:t>Atmospheric model</a:t>
                </a:r>
                <a:endParaRPr lang="en-US" sz="1600" dirty="0">
                  <a:latin typeface="Helvetica" pitchFamily="34" charset="0"/>
                </a:endParaRPr>
              </a:p>
            </p:txBody>
          </p:sp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895" y="2736"/>
                <a:ext cx="1073" cy="501"/>
                <a:chOff x="864" y="2976"/>
                <a:chExt cx="1073" cy="501"/>
              </a:xfrm>
            </p:grpSpPr>
            <p:sp>
              <p:nvSpPr>
                <p:cNvPr id="78338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864" y="3264"/>
                  <a:ext cx="1073" cy="213"/>
                </a:xfrm>
                <a:prstGeom prst="rect">
                  <a:avLst/>
                </a:prstGeom>
                <a:solidFill>
                  <a:srgbClr val="D1D1D1"/>
                </a:solidFill>
                <a:ln w="38100" cmpd="dbl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600" b="1" dirty="0">
                      <a:latin typeface="Helvetica" pitchFamily="34" charset="0"/>
                    </a:rPr>
                    <a:t>Wave model</a:t>
                  </a:r>
                  <a:endParaRPr lang="en-US" sz="1600" dirty="0">
                    <a:latin typeface="Helvetica" pitchFamily="34" charset="0"/>
                  </a:endParaRPr>
                </a:p>
              </p:txBody>
            </p:sp>
            <p:grpSp>
              <p:nvGrpSpPr>
                <p:cNvPr id="5" name="Group 27"/>
                <p:cNvGrpSpPr>
                  <a:grpSpLocks/>
                </p:cNvGrpSpPr>
                <p:nvPr/>
              </p:nvGrpSpPr>
              <p:grpSpPr bwMode="auto">
                <a:xfrm>
                  <a:off x="1056" y="2976"/>
                  <a:ext cx="576" cy="240"/>
                  <a:chOff x="2256" y="3360"/>
                  <a:chExt cx="576" cy="240"/>
                </a:xfrm>
              </p:grpSpPr>
              <p:sp>
                <p:nvSpPr>
                  <p:cNvPr id="783388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56" y="33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GB" dirty="0"/>
                  </a:p>
                </p:txBody>
              </p:sp>
              <p:sp>
                <p:nvSpPr>
                  <p:cNvPr id="783389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48" y="33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GB" dirty="0"/>
                  </a:p>
                </p:txBody>
              </p:sp>
              <p:sp>
                <p:nvSpPr>
                  <p:cNvPr id="783390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40" y="33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GB" dirty="0"/>
                  </a:p>
                </p:txBody>
              </p:sp>
              <p:sp>
                <p:nvSpPr>
                  <p:cNvPr id="783391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33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GB" dirty="0"/>
                  </a:p>
                </p:txBody>
              </p:sp>
            </p:grpSp>
            <p:grpSp>
              <p:nvGrpSpPr>
                <p:cNvPr id="6" name="Group 32"/>
                <p:cNvGrpSpPr>
                  <a:grpSpLocks/>
                </p:cNvGrpSpPr>
                <p:nvPr/>
              </p:nvGrpSpPr>
              <p:grpSpPr bwMode="auto">
                <a:xfrm rot="-10800000">
                  <a:off x="1152" y="3024"/>
                  <a:ext cx="576" cy="240"/>
                  <a:chOff x="2256" y="3360"/>
                  <a:chExt cx="576" cy="240"/>
                </a:xfrm>
              </p:grpSpPr>
              <p:sp>
                <p:nvSpPr>
                  <p:cNvPr id="783393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56" y="33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GB" dirty="0"/>
                  </a:p>
                </p:txBody>
              </p:sp>
              <p:sp>
                <p:nvSpPr>
                  <p:cNvPr id="783394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48" y="33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GB" dirty="0"/>
                  </a:p>
                </p:txBody>
              </p:sp>
              <p:sp>
                <p:nvSpPr>
                  <p:cNvPr id="783395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40" y="33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GB" dirty="0"/>
                  </a:p>
                </p:txBody>
              </p:sp>
              <p:sp>
                <p:nvSpPr>
                  <p:cNvPr id="783396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33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GB" dirty="0"/>
                  </a:p>
                </p:txBody>
              </p:sp>
            </p:grpSp>
          </p:grpSp>
        </p:grpSp>
        <p:sp>
          <p:nvSpPr>
            <p:cNvPr id="783398" name="Text Box 38" descr="Water droplets"/>
            <p:cNvSpPr txBox="1">
              <a:spLocks noChangeArrowheads="1"/>
            </p:cNvSpPr>
            <p:nvPr/>
          </p:nvSpPr>
          <p:spPr bwMode="auto">
            <a:xfrm>
              <a:off x="5191298" y="4584700"/>
              <a:ext cx="2240889" cy="338554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38100" cmpd="dbl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 b="1" dirty="0">
                  <a:latin typeface="Helvetica" pitchFamily="34" charset="0"/>
                </a:rPr>
                <a:t>Ocean model</a:t>
              </a:r>
              <a:endParaRPr lang="en-US" sz="1600" dirty="0">
                <a:latin typeface="Helvetica" pitchFamily="34" charset="0"/>
              </a:endParaRPr>
            </a:p>
          </p:txBody>
        </p:sp>
        <p:sp>
          <p:nvSpPr>
            <p:cNvPr id="783399" name="Text Box 39"/>
            <p:cNvSpPr txBox="1">
              <a:spLocks noChangeArrowheads="1"/>
            </p:cNvSpPr>
            <p:nvPr/>
          </p:nvSpPr>
          <p:spPr bwMode="auto">
            <a:xfrm>
              <a:off x="5137984" y="2984500"/>
              <a:ext cx="2340636" cy="338554"/>
            </a:xfrm>
            <a:prstGeom prst="rect">
              <a:avLst/>
            </a:prstGeom>
            <a:solidFill>
              <a:srgbClr val="D1D1D1"/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 b="1" dirty="0">
                  <a:latin typeface="Helvetica" pitchFamily="34" charset="0"/>
                </a:rPr>
                <a:t>Atmospheric model</a:t>
              </a:r>
              <a:endParaRPr lang="en-US" sz="1600" dirty="0">
                <a:latin typeface="Helvetica" pitchFamily="34" charset="0"/>
              </a:endParaRPr>
            </a:p>
          </p:txBody>
        </p:sp>
        <p:sp>
          <p:nvSpPr>
            <p:cNvPr id="783400" name="Text Box 40"/>
            <p:cNvSpPr txBox="1">
              <a:spLocks noChangeArrowheads="1"/>
            </p:cNvSpPr>
            <p:nvPr/>
          </p:nvSpPr>
          <p:spPr bwMode="auto">
            <a:xfrm>
              <a:off x="5442387" y="3822700"/>
              <a:ext cx="1702594" cy="338554"/>
            </a:xfrm>
            <a:prstGeom prst="rect">
              <a:avLst/>
            </a:prstGeom>
            <a:solidFill>
              <a:srgbClr val="D1D1D1"/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 b="1" dirty="0">
                  <a:latin typeface="Helvetica" pitchFamily="34" charset="0"/>
                </a:rPr>
                <a:t>Wave model</a:t>
              </a:r>
              <a:endParaRPr lang="en-US" sz="1600" dirty="0">
                <a:latin typeface="Helvetica" pitchFamily="34" charset="0"/>
              </a:endParaRPr>
            </a:p>
          </p:txBody>
        </p:sp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5746790" y="3365500"/>
              <a:ext cx="914929" cy="381000"/>
              <a:chOff x="2256" y="3360"/>
              <a:chExt cx="576" cy="240"/>
            </a:xfrm>
          </p:grpSpPr>
          <p:sp>
            <p:nvSpPr>
              <p:cNvPr id="783402" name="Line 42"/>
              <p:cNvSpPr>
                <a:spLocks noChangeShapeType="1"/>
              </p:cNvSpPr>
              <p:nvPr/>
            </p:nvSpPr>
            <p:spPr bwMode="auto">
              <a:xfrm flipV="1">
                <a:off x="2256" y="3360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83403" name="Line 43"/>
              <p:cNvSpPr>
                <a:spLocks noChangeShapeType="1"/>
              </p:cNvSpPr>
              <p:nvPr/>
            </p:nvSpPr>
            <p:spPr bwMode="auto">
              <a:xfrm flipV="1">
                <a:off x="2448" y="3360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83404" name="Line 44"/>
              <p:cNvSpPr>
                <a:spLocks noChangeShapeType="1"/>
              </p:cNvSpPr>
              <p:nvPr/>
            </p:nvSpPr>
            <p:spPr bwMode="auto">
              <a:xfrm flipV="1">
                <a:off x="2640" y="3360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83405" name="Line 45"/>
              <p:cNvSpPr>
                <a:spLocks noChangeShapeType="1"/>
              </p:cNvSpPr>
              <p:nvPr/>
            </p:nvSpPr>
            <p:spPr bwMode="auto">
              <a:xfrm flipV="1">
                <a:off x="2832" y="3360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8" name="Group 46"/>
            <p:cNvGrpSpPr>
              <a:grpSpLocks/>
            </p:cNvGrpSpPr>
            <p:nvPr/>
          </p:nvGrpSpPr>
          <p:grpSpPr bwMode="auto">
            <a:xfrm rot="10800000">
              <a:off x="5822461" y="4203700"/>
              <a:ext cx="914929" cy="381000"/>
              <a:chOff x="2256" y="3360"/>
              <a:chExt cx="576" cy="240"/>
            </a:xfrm>
          </p:grpSpPr>
          <p:sp>
            <p:nvSpPr>
              <p:cNvPr id="783407" name="Line 47"/>
              <p:cNvSpPr>
                <a:spLocks noChangeShapeType="1"/>
              </p:cNvSpPr>
              <p:nvPr/>
            </p:nvSpPr>
            <p:spPr bwMode="auto">
              <a:xfrm flipV="1">
                <a:off x="2256" y="3360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83408" name="Line 48"/>
              <p:cNvSpPr>
                <a:spLocks noChangeShapeType="1"/>
              </p:cNvSpPr>
              <p:nvPr/>
            </p:nvSpPr>
            <p:spPr bwMode="auto">
              <a:xfrm flipV="1">
                <a:off x="2448" y="3360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83409" name="Line 49"/>
              <p:cNvSpPr>
                <a:spLocks noChangeShapeType="1"/>
              </p:cNvSpPr>
              <p:nvPr/>
            </p:nvSpPr>
            <p:spPr bwMode="auto">
              <a:xfrm flipV="1">
                <a:off x="2640" y="3360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83410" name="Line 50"/>
              <p:cNvSpPr>
                <a:spLocks noChangeShapeType="1"/>
              </p:cNvSpPr>
              <p:nvPr/>
            </p:nvSpPr>
            <p:spPr bwMode="auto">
              <a:xfrm flipV="1">
                <a:off x="2832" y="3360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9" name="Group 51"/>
            <p:cNvGrpSpPr>
              <a:grpSpLocks/>
            </p:cNvGrpSpPr>
            <p:nvPr/>
          </p:nvGrpSpPr>
          <p:grpSpPr bwMode="auto">
            <a:xfrm rot="10800000">
              <a:off x="5899852" y="3441700"/>
              <a:ext cx="913210" cy="381000"/>
              <a:chOff x="2256" y="3360"/>
              <a:chExt cx="576" cy="240"/>
            </a:xfrm>
          </p:grpSpPr>
          <p:sp>
            <p:nvSpPr>
              <p:cNvPr id="783412" name="Line 52"/>
              <p:cNvSpPr>
                <a:spLocks noChangeShapeType="1"/>
              </p:cNvSpPr>
              <p:nvPr/>
            </p:nvSpPr>
            <p:spPr bwMode="auto">
              <a:xfrm flipV="1">
                <a:off x="2256" y="3360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83413" name="Line 53"/>
              <p:cNvSpPr>
                <a:spLocks noChangeShapeType="1"/>
              </p:cNvSpPr>
              <p:nvPr/>
            </p:nvSpPr>
            <p:spPr bwMode="auto">
              <a:xfrm flipV="1">
                <a:off x="2448" y="3360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83414" name="Line 54"/>
              <p:cNvSpPr>
                <a:spLocks noChangeShapeType="1"/>
              </p:cNvSpPr>
              <p:nvPr/>
            </p:nvSpPr>
            <p:spPr bwMode="auto">
              <a:xfrm flipV="1">
                <a:off x="2640" y="3360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83415" name="Line 55"/>
              <p:cNvSpPr>
                <a:spLocks noChangeShapeType="1"/>
              </p:cNvSpPr>
              <p:nvPr/>
            </p:nvSpPr>
            <p:spPr bwMode="auto">
              <a:xfrm flipV="1">
                <a:off x="2832" y="3360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783416" name="Line 56"/>
            <p:cNvSpPr>
              <a:spLocks noChangeShapeType="1"/>
            </p:cNvSpPr>
            <p:nvPr/>
          </p:nvSpPr>
          <p:spPr bwMode="auto">
            <a:xfrm flipV="1">
              <a:off x="7270526" y="3441700"/>
              <a:ext cx="0" cy="1143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83417" name="Line 57"/>
            <p:cNvSpPr>
              <a:spLocks noChangeShapeType="1"/>
            </p:cNvSpPr>
            <p:nvPr/>
          </p:nvSpPr>
          <p:spPr bwMode="auto">
            <a:xfrm flipV="1">
              <a:off x="5289326" y="3441700"/>
              <a:ext cx="0" cy="1143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83418" name="Line 58"/>
            <p:cNvSpPr>
              <a:spLocks noChangeShapeType="1"/>
            </p:cNvSpPr>
            <p:nvPr/>
          </p:nvSpPr>
          <p:spPr bwMode="auto">
            <a:xfrm flipV="1">
              <a:off x="4756190" y="2825750"/>
              <a:ext cx="0" cy="236220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83419" name="Line 59"/>
            <p:cNvSpPr>
              <a:spLocks noChangeShapeType="1"/>
            </p:cNvSpPr>
            <p:nvPr/>
          </p:nvSpPr>
          <p:spPr bwMode="auto">
            <a:xfrm flipH="1" flipV="1">
              <a:off x="7956722" y="2825750"/>
              <a:ext cx="0" cy="236220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83420" name="Line 60"/>
            <p:cNvSpPr>
              <a:spLocks noChangeShapeType="1"/>
            </p:cNvSpPr>
            <p:nvPr/>
          </p:nvSpPr>
          <p:spPr bwMode="auto">
            <a:xfrm>
              <a:off x="4745871" y="4797425"/>
              <a:ext cx="36287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83421" name="Line 61"/>
            <p:cNvSpPr>
              <a:spLocks noChangeShapeType="1"/>
            </p:cNvSpPr>
            <p:nvPr/>
          </p:nvSpPr>
          <p:spPr bwMode="auto">
            <a:xfrm flipH="1">
              <a:off x="7449385" y="4797425"/>
              <a:ext cx="49014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5" name="Rectangle 19"/>
            <p:cNvSpPr>
              <a:spLocks noChangeArrowheads="1"/>
            </p:cNvSpPr>
            <p:nvPr/>
          </p:nvSpPr>
          <p:spPr bwMode="auto">
            <a:xfrm>
              <a:off x="272479" y="1898830"/>
              <a:ext cx="1277889" cy="882650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lIns="76200" tIns="38100" rIns="76200" bIns="38100" anchor="ctr"/>
            <a:lstStyle/>
            <a:p>
              <a:pPr defTabSz="549275" eaLnBrk="1" hangingPunct="1">
                <a:lnSpc>
                  <a:spcPts val="1700"/>
                </a:lnSpc>
                <a:spcAft>
                  <a:spcPts val="400"/>
                </a:spcAft>
              </a:pPr>
              <a:r>
                <a:rPr lang="en-GB" sz="1600" b="1" dirty="0" smtClean="0">
                  <a:latin typeface="Helvetica" pitchFamily="34" charset="0"/>
                </a:rPr>
                <a:t>EDA</a:t>
              </a:r>
              <a:r>
                <a:rPr lang="en-GB" sz="1600" baseline="30000" dirty="0" smtClean="0">
                  <a:latin typeface="Helvetica" pitchFamily="34" charset="0"/>
                </a:rPr>
                <a:t>25</a:t>
              </a:r>
              <a:endParaRPr lang="en-GB" sz="1600" b="1" dirty="0" smtClean="0">
                <a:latin typeface="Helvetica" pitchFamily="34" charset="0"/>
              </a:endParaRPr>
            </a:p>
            <a:p>
              <a:pPr defTabSz="549275" eaLnBrk="1" hangingPunct="1">
                <a:lnSpc>
                  <a:spcPts val="1700"/>
                </a:lnSpc>
                <a:spcAft>
                  <a:spcPts val="400"/>
                </a:spcAft>
              </a:pPr>
              <a:r>
                <a:rPr lang="en-GB" sz="1600" dirty="0" smtClean="0">
                  <a:latin typeface="Helvetica" pitchFamily="34" charset="0"/>
                </a:rPr>
                <a:t>T</a:t>
              </a:r>
              <a:r>
                <a:rPr lang="en-GB" sz="1600" baseline="-25000" dirty="0" smtClean="0">
                  <a:latin typeface="Helvetica" pitchFamily="34" charset="0"/>
                </a:rPr>
                <a:t>L</a:t>
              </a:r>
              <a:r>
                <a:rPr lang="en-GB" sz="1600" dirty="0" smtClean="0">
                  <a:latin typeface="Helvetica" pitchFamily="34" charset="0"/>
                </a:rPr>
                <a:t>399L137</a:t>
              </a:r>
              <a:endParaRPr lang="en-GB" sz="1200" b="1" dirty="0">
                <a:latin typeface="Helvetica" pitchFamily="34" charset="0"/>
              </a:endParaRPr>
            </a:p>
          </p:txBody>
        </p:sp>
        <p:sp>
          <p:nvSpPr>
            <p:cNvPr id="58" name="Line 18"/>
            <p:cNvSpPr>
              <a:spLocks noChangeShapeType="1"/>
            </p:cNvSpPr>
            <p:nvPr/>
          </p:nvSpPr>
          <p:spPr bwMode="auto">
            <a:xfrm flipH="1">
              <a:off x="902550" y="1448780"/>
              <a:ext cx="0" cy="405045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59" name="Line 18"/>
            <p:cNvSpPr>
              <a:spLocks noChangeShapeType="1"/>
            </p:cNvSpPr>
            <p:nvPr/>
          </p:nvSpPr>
          <p:spPr bwMode="auto">
            <a:xfrm flipH="1">
              <a:off x="2522730" y="1448780"/>
              <a:ext cx="0" cy="405045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Line 18"/>
            <p:cNvSpPr>
              <a:spLocks noChangeShapeType="1"/>
            </p:cNvSpPr>
            <p:nvPr/>
          </p:nvSpPr>
          <p:spPr bwMode="auto">
            <a:xfrm flipH="1">
              <a:off x="4682970" y="1448780"/>
              <a:ext cx="0" cy="405045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1" name="Line 18"/>
            <p:cNvSpPr>
              <a:spLocks noChangeShapeType="1"/>
            </p:cNvSpPr>
            <p:nvPr/>
          </p:nvSpPr>
          <p:spPr bwMode="auto">
            <a:xfrm flipH="1">
              <a:off x="7923330" y="1448780"/>
              <a:ext cx="0" cy="405045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902550" y="1448780"/>
              <a:ext cx="7020780" cy="0"/>
            </a:xfrm>
            <a:prstGeom prst="line">
              <a:avLst/>
            </a:prstGeom>
            <a:ln w="381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8837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ECMWF Ensemble of Data Assimilations (EDA) </a:t>
            </a:r>
          </a:p>
        </p:txBody>
      </p:sp>
      <p:pic>
        <p:nvPicPr>
          <p:cNvPr id="5" name="Picture 4" descr="psss"/>
          <p:cNvPicPr>
            <a:picLocks noChangeAspect="1" noChangeArrowheads="1"/>
          </p:cNvPicPr>
          <p:nvPr/>
        </p:nvPicPr>
        <p:blipFill>
          <a:blip r:embed="rId3" cstate="print"/>
          <a:srcRect t="9291"/>
          <a:stretch>
            <a:fillRect/>
          </a:stretch>
        </p:blipFill>
        <p:spPr bwMode="auto">
          <a:xfrm>
            <a:off x="1307596" y="2005873"/>
            <a:ext cx="7108031" cy="439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>
            <a:off x="2927775" y="3429000"/>
            <a:ext cx="0" cy="4500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3062790" y="3699030"/>
            <a:ext cx="0" cy="4500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3287815" y="3789040"/>
            <a:ext cx="0" cy="4500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4322930" y="3699030"/>
            <a:ext cx="0" cy="4500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5178025" y="3293985"/>
            <a:ext cx="0" cy="4500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6663190" y="3519010"/>
            <a:ext cx="0" cy="4500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2837765" y="3789040"/>
            <a:ext cx="0" cy="5400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4547955" y="3654025"/>
            <a:ext cx="0" cy="5400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5718085" y="3293985"/>
            <a:ext cx="0" cy="5400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3917885" y="3383995"/>
            <a:ext cx="0" cy="5400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6888215" y="3293985"/>
            <a:ext cx="0" cy="5400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4907995" y="3383995"/>
            <a:ext cx="0" cy="85509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6168135" y="3023955"/>
            <a:ext cx="0" cy="85509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3467835" y="3536395"/>
            <a:ext cx="0" cy="85509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5268035" y="3699030"/>
            <a:ext cx="0" cy="2700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3872880" y="3969060"/>
            <a:ext cx="0" cy="2700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3647855" y="3834045"/>
            <a:ext cx="0" cy="2700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5853100" y="3338990"/>
            <a:ext cx="0" cy="2700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5853100" y="3564015"/>
            <a:ext cx="0" cy="2700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6033120" y="3609020"/>
            <a:ext cx="0" cy="2700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4817985" y="3654025"/>
            <a:ext cx="0" cy="2700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4232920" y="3699030"/>
            <a:ext cx="0" cy="2700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6033120" y="2843935"/>
            <a:ext cx="0" cy="11251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5420435" y="3851430"/>
            <a:ext cx="0" cy="2700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6078125" y="2663915"/>
            <a:ext cx="0" cy="11251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9" name="Freeform 48"/>
          <p:cNvSpPr/>
          <p:nvPr/>
        </p:nvSpPr>
        <p:spPr bwMode="auto">
          <a:xfrm>
            <a:off x="2728631" y="3203975"/>
            <a:ext cx="5194700" cy="830262"/>
          </a:xfrm>
          <a:custGeom>
            <a:avLst/>
            <a:gdLst>
              <a:gd name="connsiteX0" fmla="*/ 0 w 5419725"/>
              <a:gd name="connsiteY0" fmla="*/ 830262 h 830262"/>
              <a:gd name="connsiteX1" fmla="*/ 1209675 w 5419725"/>
              <a:gd name="connsiteY1" fmla="*/ 525462 h 830262"/>
              <a:gd name="connsiteX2" fmla="*/ 2190750 w 5419725"/>
              <a:gd name="connsiteY2" fmla="*/ 735012 h 830262"/>
              <a:gd name="connsiteX3" fmla="*/ 3238500 w 5419725"/>
              <a:gd name="connsiteY3" fmla="*/ 620712 h 830262"/>
              <a:gd name="connsiteX4" fmla="*/ 4038600 w 5419725"/>
              <a:gd name="connsiteY4" fmla="*/ 239712 h 830262"/>
              <a:gd name="connsiteX5" fmla="*/ 5105400 w 5419725"/>
              <a:gd name="connsiteY5" fmla="*/ 39687 h 830262"/>
              <a:gd name="connsiteX6" fmla="*/ 5419725 w 5419725"/>
              <a:gd name="connsiteY6" fmla="*/ 1587 h 83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9725" h="830262">
                <a:moveTo>
                  <a:pt x="0" y="830262"/>
                </a:moveTo>
                <a:cubicBezTo>
                  <a:pt x="422275" y="685799"/>
                  <a:pt x="844550" y="541337"/>
                  <a:pt x="1209675" y="525462"/>
                </a:cubicBezTo>
                <a:cubicBezTo>
                  <a:pt x="1574800" y="509587"/>
                  <a:pt x="1852613" y="719137"/>
                  <a:pt x="2190750" y="735012"/>
                </a:cubicBezTo>
                <a:cubicBezTo>
                  <a:pt x="2528887" y="750887"/>
                  <a:pt x="2930525" y="703262"/>
                  <a:pt x="3238500" y="620712"/>
                </a:cubicBezTo>
                <a:cubicBezTo>
                  <a:pt x="3546475" y="538162"/>
                  <a:pt x="3727450" y="336550"/>
                  <a:pt x="4038600" y="239712"/>
                </a:cubicBezTo>
                <a:cubicBezTo>
                  <a:pt x="4349750" y="142875"/>
                  <a:pt x="4875213" y="79375"/>
                  <a:pt x="5105400" y="39687"/>
                </a:cubicBezTo>
                <a:cubicBezTo>
                  <a:pt x="5335588" y="0"/>
                  <a:pt x="5377656" y="793"/>
                  <a:pt x="5419725" y="1587"/>
                </a:cubicBezTo>
              </a:path>
            </a:pathLst>
          </a:custGeom>
          <a:noFill/>
          <a:ln w="19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2728630" y="2662846"/>
            <a:ext cx="5239705" cy="1298766"/>
          </a:xfrm>
          <a:custGeom>
            <a:avLst/>
            <a:gdLst>
              <a:gd name="connsiteX0" fmla="*/ 0 w 5419725"/>
              <a:gd name="connsiteY0" fmla="*/ 830262 h 830262"/>
              <a:gd name="connsiteX1" fmla="*/ 1209675 w 5419725"/>
              <a:gd name="connsiteY1" fmla="*/ 525462 h 830262"/>
              <a:gd name="connsiteX2" fmla="*/ 2190750 w 5419725"/>
              <a:gd name="connsiteY2" fmla="*/ 735012 h 830262"/>
              <a:gd name="connsiteX3" fmla="*/ 3238500 w 5419725"/>
              <a:gd name="connsiteY3" fmla="*/ 620712 h 830262"/>
              <a:gd name="connsiteX4" fmla="*/ 4038600 w 5419725"/>
              <a:gd name="connsiteY4" fmla="*/ 239712 h 830262"/>
              <a:gd name="connsiteX5" fmla="*/ 5105400 w 5419725"/>
              <a:gd name="connsiteY5" fmla="*/ 39687 h 830262"/>
              <a:gd name="connsiteX6" fmla="*/ 5419725 w 5419725"/>
              <a:gd name="connsiteY6" fmla="*/ 1587 h 830262"/>
              <a:gd name="connsiteX0" fmla="*/ 0 w 5419725"/>
              <a:gd name="connsiteY0" fmla="*/ 829469 h 829469"/>
              <a:gd name="connsiteX1" fmla="*/ 1209675 w 5419725"/>
              <a:gd name="connsiteY1" fmla="*/ 524669 h 829469"/>
              <a:gd name="connsiteX2" fmla="*/ 2190750 w 5419725"/>
              <a:gd name="connsiteY2" fmla="*/ 734219 h 829469"/>
              <a:gd name="connsiteX3" fmla="*/ 3238500 w 5419725"/>
              <a:gd name="connsiteY3" fmla="*/ 619919 h 829469"/>
              <a:gd name="connsiteX4" fmla="*/ 4292816 w 5419725"/>
              <a:gd name="connsiteY4" fmla="*/ 233230 h 829469"/>
              <a:gd name="connsiteX5" fmla="*/ 5105400 w 5419725"/>
              <a:gd name="connsiteY5" fmla="*/ 38894 h 829469"/>
              <a:gd name="connsiteX6" fmla="*/ 5419725 w 5419725"/>
              <a:gd name="connsiteY6" fmla="*/ 794 h 829469"/>
              <a:gd name="connsiteX0" fmla="*/ 0 w 5466680"/>
              <a:gd name="connsiteY0" fmla="*/ 964784 h 964784"/>
              <a:gd name="connsiteX1" fmla="*/ 1209675 w 5466680"/>
              <a:gd name="connsiteY1" fmla="*/ 659984 h 964784"/>
              <a:gd name="connsiteX2" fmla="*/ 2190750 w 5466680"/>
              <a:gd name="connsiteY2" fmla="*/ 869534 h 964784"/>
              <a:gd name="connsiteX3" fmla="*/ 3238500 w 5466680"/>
              <a:gd name="connsiteY3" fmla="*/ 755234 h 964784"/>
              <a:gd name="connsiteX4" fmla="*/ 4292816 w 5466680"/>
              <a:gd name="connsiteY4" fmla="*/ 368545 h 964784"/>
              <a:gd name="connsiteX5" fmla="*/ 5105400 w 5466680"/>
              <a:gd name="connsiteY5" fmla="*/ 174209 h 964784"/>
              <a:gd name="connsiteX6" fmla="*/ 5466680 w 5466680"/>
              <a:gd name="connsiteY6" fmla="*/ 794 h 96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6680" h="964784">
                <a:moveTo>
                  <a:pt x="0" y="964784"/>
                </a:moveTo>
                <a:cubicBezTo>
                  <a:pt x="422275" y="820321"/>
                  <a:pt x="844550" y="675859"/>
                  <a:pt x="1209675" y="659984"/>
                </a:cubicBezTo>
                <a:cubicBezTo>
                  <a:pt x="1574800" y="644109"/>
                  <a:pt x="1852613" y="853659"/>
                  <a:pt x="2190750" y="869534"/>
                </a:cubicBezTo>
                <a:cubicBezTo>
                  <a:pt x="2528887" y="885409"/>
                  <a:pt x="2888156" y="838732"/>
                  <a:pt x="3238500" y="755234"/>
                </a:cubicBezTo>
                <a:cubicBezTo>
                  <a:pt x="3588844" y="671736"/>
                  <a:pt x="3981666" y="465383"/>
                  <a:pt x="4292816" y="368545"/>
                </a:cubicBezTo>
                <a:cubicBezTo>
                  <a:pt x="4603966" y="271708"/>
                  <a:pt x="4909756" y="235501"/>
                  <a:pt x="5105400" y="174209"/>
                </a:cubicBezTo>
                <a:cubicBezTo>
                  <a:pt x="5301044" y="112917"/>
                  <a:pt x="5424611" y="0"/>
                  <a:pt x="5466680" y="794"/>
                </a:cubicBezTo>
              </a:path>
            </a:pathLst>
          </a:custGeom>
          <a:noFill/>
          <a:ln w="19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2728630" y="3654025"/>
            <a:ext cx="5194700" cy="397597"/>
          </a:xfrm>
          <a:custGeom>
            <a:avLst/>
            <a:gdLst>
              <a:gd name="connsiteX0" fmla="*/ 0 w 5419725"/>
              <a:gd name="connsiteY0" fmla="*/ 830262 h 830262"/>
              <a:gd name="connsiteX1" fmla="*/ 1209675 w 5419725"/>
              <a:gd name="connsiteY1" fmla="*/ 525462 h 830262"/>
              <a:gd name="connsiteX2" fmla="*/ 2190750 w 5419725"/>
              <a:gd name="connsiteY2" fmla="*/ 735012 h 830262"/>
              <a:gd name="connsiteX3" fmla="*/ 3238500 w 5419725"/>
              <a:gd name="connsiteY3" fmla="*/ 620712 h 830262"/>
              <a:gd name="connsiteX4" fmla="*/ 4038600 w 5419725"/>
              <a:gd name="connsiteY4" fmla="*/ 239712 h 830262"/>
              <a:gd name="connsiteX5" fmla="*/ 5105400 w 5419725"/>
              <a:gd name="connsiteY5" fmla="*/ 39687 h 830262"/>
              <a:gd name="connsiteX6" fmla="*/ 5419725 w 5419725"/>
              <a:gd name="connsiteY6" fmla="*/ 1587 h 83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9725" h="830262">
                <a:moveTo>
                  <a:pt x="0" y="830262"/>
                </a:moveTo>
                <a:cubicBezTo>
                  <a:pt x="422275" y="685799"/>
                  <a:pt x="844550" y="541337"/>
                  <a:pt x="1209675" y="525462"/>
                </a:cubicBezTo>
                <a:cubicBezTo>
                  <a:pt x="1574800" y="509587"/>
                  <a:pt x="1852613" y="719137"/>
                  <a:pt x="2190750" y="735012"/>
                </a:cubicBezTo>
                <a:cubicBezTo>
                  <a:pt x="2528887" y="750887"/>
                  <a:pt x="2930525" y="703262"/>
                  <a:pt x="3238500" y="620712"/>
                </a:cubicBezTo>
                <a:cubicBezTo>
                  <a:pt x="3546475" y="538162"/>
                  <a:pt x="3727450" y="336550"/>
                  <a:pt x="4038600" y="239712"/>
                </a:cubicBezTo>
                <a:cubicBezTo>
                  <a:pt x="4349750" y="142875"/>
                  <a:pt x="4875213" y="79375"/>
                  <a:pt x="5105400" y="39687"/>
                </a:cubicBezTo>
                <a:cubicBezTo>
                  <a:pt x="5335588" y="0"/>
                  <a:pt x="5377656" y="793"/>
                  <a:pt x="5419725" y="1587"/>
                </a:cubicBezTo>
              </a:path>
            </a:pathLst>
          </a:custGeom>
          <a:noFill/>
          <a:ln w="19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2747755" y="3969060"/>
            <a:ext cx="5130570" cy="277674"/>
          </a:xfrm>
          <a:custGeom>
            <a:avLst/>
            <a:gdLst>
              <a:gd name="connsiteX0" fmla="*/ 0 w 5419725"/>
              <a:gd name="connsiteY0" fmla="*/ 830262 h 830262"/>
              <a:gd name="connsiteX1" fmla="*/ 1209675 w 5419725"/>
              <a:gd name="connsiteY1" fmla="*/ 525462 h 830262"/>
              <a:gd name="connsiteX2" fmla="*/ 2190750 w 5419725"/>
              <a:gd name="connsiteY2" fmla="*/ 735012 h 830262"/>
              <a:gd name="connsiteX3" fmla="*/ 3238500 w 5419725"/>
              <a:gd name="connsiteY3" fmla="*/ 620712 h 830262"/>
              <a:gd name="connsiteX4" fmla="*/ 4038600 w 5419725"/>
              <a:gd name="connsiteY4" fmla="*/ 239712 h 830262"/>
              <a:gd name="connsiteX5" fmla="*/ 5105400 w 5419725"/>
              <a:gd name="connsiteY5" fmla="*/ 39687 h 830262"/>
              <a:gd name="connsiteX6" fmla="*/ 5419725 w 5419725"/>
              <a:gd name="connsiteY6" fmla="*/ 1587 h 830262"/>
              <a:gd name="connsiteX0" fmla="*/ 0 w 5419725"/>
              <a:gd name="connsiteY0" fmla="*/ 876795 h 876795"/>
              <a:gd name="connsiteX1" fmla="*/ 1209675 w 5419725"/>
              <a:gd name="connsiteY1" fmla="*/ 571995 h 876795"/>
              <a:gd name="connsiteX2" fmla="*/ 2190750 w 5419725"/>
              <a:gd name="connsiteY2" fmla="*/ 781545 h 876795"/>
              <a:gd name="connsiteX3" fmla="*/ 3238500 w 5419725"/>
              <a:gd name="connsiteY3" fmla="*/ 667245 h 876795"/>
              <a:gd name="connsiteX4" fmla="*/ 4085045 w 5419725"/>
              <a:gd name="connsiteY4" fmla="*/ 565447 h 876795"/>
              <a:gd name="connsiteX5" fmla="*/ 5105400 w 5419725"/>
              <a:gd name="connsiteY5" fmla="*/ 86220 h 876795"/>
              <a:gd name="connsiteX6" fmla="*/ 5419725 w 5419725"/>
              <a:gd name="connsiteY6" fmla="*/ 48120 h 876795"/>
              <a:gd name="connsiteX0" fmla="*/ 0 w 5419725"/>
              <a:gd name="connsiteY0" fmla="*/ 829468 h 829468"/>
              <a:gd name="connsiteX1" fmla="*/ 1209675 w 5419725"/>
              <a:gd name="connsiteY1" fmla="*/ 524668 h 829468"/>
              <a:gd name="connsiteX2" fmla="*/ 2190750 w 5419725"/>
              <a:gd name="connsiteY2" fmla="*/ 734218 h 829468"/>
              <a:gd name="connsiteX3" fmla="*/ 3238500 w 5419725"/>
              <a:gd name="connsiteY3" fmla="*/ 619918 h 829468"/>
              <a:gd name="connsiteX4" fmla="*/ 4085045 w 5419725"/>
              <a:gd name="connsiteY4" fmla="*/ 518120 h 829468"/>
              <a:gd name="connsiteX5" fmla="*/ 5071090 w 5419725"/>
              <a:gd name="connsiteY5" fmla="*/ 725688 h 829468"/>
              <a:gd name="connsiteX6" fmla="*/ 5419725 w 5419725"/>
              <a:gd name="connsiteY6" fmla="*/ 793 h 829468"/>
              <a:gd name="connsiteX0" fmla="*/ 0 w 5352817"/>
              <a:gd name="connsiteY0" fmla="*/ 328975 h 640323"/>
              <a:gd name="connsiteX1" fmla="*/ 1209675 w 5352817"/>
              <a:gd name="connsiteY1" fmla="*/ 24175 h 640323"/>
              <a:gd name="connsiteX2" fmla="*/ 2190750 w 5352817"/>
              <a:gd name="connsiteY2" fmla="*/ 233725 h 640323"/>
              <a:gd name="connsiteX3" fmla="*/ 3238500 w 5352817"/>
              <a:gd name="connsiteY3" fmla="*/ 119425 h 640323"/>
              <a:gd name="connsiteX4" fmla="*/ 4085045 w 5352817"/>
              <a:gd name="connsiteY4" fmla="*/ 17627 h 640323"/>
              <a:gd name="connsiteX5" fmla="*/ 5071090 w 5352817"/>
              <a:gd name="connsiteY5" fmla="*/ 225195 h 640323"/>
              <a:gd name="connsiteX6" fmla="*/ 5352817 w 5352817"/>
              <a:gd name="connsiteY6" fmla="*/ 640323 h 64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2817" h="640323">
                <a:moveTo>
                  <a:pt x="0" y="328975"/>
                </a:moveTo>
                <a:cubicBezTo>
                  <a:pt x="422275" y="184512"/>
                  <a:pt x="844550" y="40050"/>
                  <a:pt x="1209675" y="24175"/>
                </a:cubicBezTo>
                <a:cubicBezTo>
                  <a:pt x="1574800" y="8300"/>
                  <a:pt x="1852613" y="217850"/>
                  <a:pt x="2190750" y="233725"/>
                </a:cubicBezTo>
                <a:cubicBezTo>
                  <a:pt x="2528887" y="249600"/>
                  <a:pt x="2922784" y="155441"/>
                  <a:pt x="3238500" y="119425"/>
                </a:cubicBezTo>
                <a:cubicBezTo>
                  <a:pt x="3554216" y="83409"/>
                  <a:pt x="3779613" y="-1"/>
                  <a:pt x="4085045" y="17627"/>
                </a:cubicBezTo>
                <a:cubicBezTo>
                  <a:pt x="4390477" y="35255"/>
                  <a:pt x="4859795" y="121412"/>
                  <a:pt x="5071090" y="225195"/>
                </a:cubicBezTo>
                <a:cubicBezTo>
                  <a:pt x="5282385" y="328978"/>
                  <a:pt x="5310748" y="639529"/>
                  <a:pt x="5352817" y="640323"/>
                </a:cubicBezTo>
              </a:path>
            </a:pathLst>
          </a:custGeom>
          <a:noFill/>
          <a:ln w="19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2747755" y="3969060"/>
            <a:ext cx="5130570" cy="531285"/>
          </a:xfrm>
          <a:custGeom>
            <a:avLst/>
            <a:gdLst>
              <a:gd name="connsiteX0" fmla="*/ 0 w 5419725"/>
              <a:gd name="connsiteY0" fmla="*/ 830262 h 830262"/>
              <a:gd name="connsiteX1" fmla="*/ 1209675 w 5419725"/>
              <a:gd name="connsiteY1" fmla="*/ 525462 h 830262"/>
              <a:gd name="connsiteX2" fmla="*/ 2190750 w 5419725"/>
              <a:gd name="connsiteY2" fmla="*/ 735012 h 830262"/>
              <a:gd name="connsiteX3" fmla="*/ 3238500 w 5419725"/>
              <a:gd name="connsiteY3" fmla="*/ 620712 h 830262"/>
              <a:gd name="connsiteX4" fmla="*/ 4038600 w 5419725"/>
              <a:gd name="connsiteY4" fmla="*/ 239712 h 830262"/>
              <a:gd name="connsiteX5" fmla="*/ 5105400 w 5419725"/>
              <a:gd name="connsiteY5" fmla="*/ 39687 h 830262"/>
              <a:gd name="connsiteX6" fmla="*/ 5419725 w 5419725"/>
              <a:gd name="connsiteY6" fmla="*/ 1587 h 830262"/>
              <a:gd name="connsiteX0" fmla="*/ 0 w 5419725"/>
              <a:gd name="connsiteY0" fmla="*/ 876795 h 876795"/>
              <a:gd name="connsiteX1" fmla="*/ 1209675 w 5419725"/>
              <a:gd name="connsiteY1" fmla="*/ 571995 h 876795"/>
              <a:gd name="connsiteX2" fmla="*/ 2190750 w 5419725"/>
              <a:gd name="connsiteY2" fmla="*/ 781545 h 876795"/>
              <a:gd name="connsiteX3" fmla="*/ 3238500 w 5419725"/>
              <a:gd name="connsiteY3" fmla="*/ 667245 h 876795"/>
              <a:gd name="connsiteX4" fmla="*/ 4085045 w 5419725"/>
              <a:gd name="connsiteY4" fmla="*/ 565447 h 876795"/>
              <a:gd name="connsiteX5" fmla="*/ 5105400 w 5419725"/>
              <a:gd name="connsiteY5" fmla="*/ 86220 h 876795"/>
              <a:gd name="connsiteX6" fmla="*/ 5419725 w 5419725"/>
              <a:gd name="connsiteY6" fmla="*/ 48120 h 876795"/>
              <a:gd name="connsiteX0" fmla="*/ 0 w 5419725"/>
              <a:gd name="connsiteY0" fmla="*/ 829468 h 829468"/>
              <a:gd name="connsiteX1" fmla="*/ 1209675 w 5419725"/>
              <a:gd name="connsiteY1" fmla="*/ 524668 h 829468"/>
              <a:gd name="connsiteX2" fmla="*/ 2190750 w 5419725"/>
              <a:gd name="connsiteY2" fmla="*/ 734218 h 829468"/>
              <a:gd name="connsiteX3" fmla="*/ 3238500 w 5419725"/>
              <a:gd name="connsiteY3" fmla="*/ 619918 h 829468"/>
              <a:gd name="connsiteX4" fmla="*/ 4085045 w 5419725"/>
              <a:gd name="connsiteY4" fmla="*/ 518120 h 829468"/>
              <a:gd name="connsiteX5" fmla="*/ 5071090 w 5419725"/>
              <a:gd name="connsiteY5" fmla="*/ 725688 h 829468"/>
              <a:gd name="connsiteX6" fmla="*/ 5419725 w 5419725"/>
              <a:gd name="connsiteY6" fmla="*/ 793 h 829468"/>
              <a:gd name="connsiteX0" fmla="*/ 0 w 5352817"/>
              <a:gd name="connsiteY0" fmla="*/ 328975 h 640323"/>
              <a:gd name="connsiteX1" fmla="*/ 1209675 w 5352817"/>
              <a:gd name="connsiteY1" fmla="*/ 24175 h 640323"/>
              <a:gd name="connsiteX2" fmla="*/ 2190750 w 5352817"/>
              <a:gd name="connsiteY2" fmla="*/ 233725 h 640323"/>
              <a:gd name="connsiteX3" fmla="*/ 3238500 w 5352817"/>
              <a:gd name="connsiteY3" fmla="*/ 119425 h 640323"/>
              <a:gd name="connsiteX4" fmla="*/ 4085045 w 5352817"/>
              <a:gd name="connsiteY4" fmla="*/ 17627 h 640323"/>
              <a:gd name="connsiteX5" fmla="*/ 5071090 w 5352817"/>
              <a:gd name="connsiteY5" fmla="*/ 225195 h 640323"/>
              <a:gd name="connsiteX6" fmla="*/ 5352817 w 5352817"/>
              <a:gd name="connsiteY6" fmla="*/ 640323 h 640323"/>
              <a:gd name="connsiteX0" fmla="*/ 0 w 5352817"/>
              <a:gd name="connsiteY0" fmla="*/ 320675 h 632023"/>
              <a:gd name="connsiteX1" fmla="*/ 1209675 w 5352817"/>
              <a:gd name="connsiteY1" fmla="*/ 15875 h 632023"/>
              <a:gd name="connsiteX2" fmla="*/ 2190750 w 5352817"/>
              <a:gd name="connsiteY2" fmla="*/ 225425 h 632023"/>
              <a:gd name="connsiteX3" fmla="*/ 3238500 w 5352817"/>
              <a:gd name="connsiteY3" fmla="*/ 111125 h 632023"/>
              <a:gd name="connsiteX4" fmla="*/ 4085045 w 5352817"/>
              <a:gd name="connsiteY4" fmla="*/ 165788 h 632023"/>
              <a:gd name="connsiteX5" fmla="*/ 5071090 w 5352817"/>
              <a:gd name="connsiteY5" fmla="*/ 216895 h 632023"/>
              <a:gd name="connsiteX6" fmla="*/ 5352817 w 5352817"/>
              <a:gd name="connsiteY6" fmla="*/ 632023 h 632023"/>
              <a:gd name="connsiteX0" fmla="*/ 0 w 5352817"/>
              <a:gd name="connsiteY0" fmla="*/ 320675 h 632023"/>
              <a:gd name="connsiteX1" fmla="*/ 1209675 w 5352817"/>
              <a:gd name="connsiteY1" fmla="*/ 15875 h 632023"/>
              <a:gd name="connsiteX2" fmla="*/ 2190750 w 5352817"/>
              <a:gd name="connsiteY2" fmla="*/ 225425 h 632023"/>
              <a:gd name="connsiteX3" fmla="*/ 3239863 w 5352817"/>
              <a:gd name="connsiteY3" fmla="*/ 298999 h 632023"/>
              <a:gd name="connsiteX4" fmla="*/ 4085045 w 5352817"/>
              <a:gd name="connsiteY4" fmla="*/ 165788 h 632023"/>
              <a:gd name="connsiteX5" fmla="*/ 5071090 w 5352817"/>
              <a:gd name="connsiteY5" fmla="*/ 216895 h 632023"/>
              <a:gd name="connsiteX6" fmla="*/ 5352817 w 5352817"/>
              <a:gd name="connsiteY6" fmla="*/ 632023 h 632023"/>
              <a:gd name="connsiteX0" fmla="*/ 0 w 5352817"/>
              <a:gd name="connsiteY0" fmla="*/ 341715 h 653063"/>
              <a:gd name="connsiteX1" fmla="*/ 1209675 w 5352817"/>
              <a:gd name="connsiteY1" fmla="*/ 36915 h 653063"/>
              <a:gd name="connsiteX2" fmla="*/ 2206863 w 5352817"/>
              <a:gd name="connsiteY2" fmla="*/ 120223 h 653063"/>
              <a:gd name="connsiteX3" fmla="*/ 3239863 w 5352817"/>
              <a:gd name="connsiteY3" fmla="*/ 320039 h 653063"/>
              <a:gd name="connsiteX4" fmla="*/ 4085045 w 5352817"/>
              <a:gd name="connsiteY4" fmla="*/ 186828 h 653063"/>
              <a:gd name="connsiteX5" fmla="*/ 5071090 w 5352817"/>
              <a:gd name="connsiteY5" fmla="*/ 237935 h 653063"/>
              <a:gd name="connsiteX6" fmla="*/ 5352817 w 5352817"/>
              <a:gd name="connsiteY6" fmla="*/ 653063 h 653063"/>
              <a:gd name="connsiteX0" fmla="*/ 0 w 5352817"/>
              <a:gd name="connsiteY0" fmla="*/ 341715 h 653063"/>
              <a:gd name="connsiteX1" fmla="*/ 1209675 w 5352817"/>
              <a:gd name="connsiteY1" fmla="*/ 36915 h 653063"/>
              <a:gd name="connsiteX2" fmla="*/ 2206863 w 5352817"/>
              <a:gd name="connsiteY2" fmla="*/ 120223 h 653063"/>
              <a:gd name="connsiteX3" fmla="*/ 3239863 w 5352817"/>
              <a:gd name="connsiteY3" fmla="*/ 320039 h 653063"/>
              <a:gd name="connsiteX4" fmla="*/ 4085045 w 5352817"/>
              <a:gd name="connsiteY4" fmla="*/ 453249 h 653063"/>
              <a:gd name="connsiteX5" fmla="*/ 5071090 w 5352817"/>
              <a:gd name="connsiteY5" fmla="*/ 237935 h 653063"/>
              <a:gd name="connsiteX6" fmla="*/ 5352817 w 5352817"/>
              <a:gd name="connsiteY6" fmla="*/ 653063 h 653063"/>
              <a:gd name="connsiteX0" fmla="*/ 0 w 5352817"/>
              <a:gd name="connsiteY0" fmla="*/ 341715 h 653063"/>
              <a:gd name="connsiteX1" fmla="*/ 1209675 w 5352817"/>
              <a:gd name="connsiteY1" fmla="*/ 36915 h 653063"/>
              <a:gd name="connsiteX2" fmla="*/ 2206863 w 5352817"/>
              <a:gd name="connsiteY2" fmla="*/ 120223 h 653063"/>
              <a:gd name="connsiteX3" fmla="*/ 3239863 w 5352817"/>
              <a:gd name="connsiteY3" fmla="*/ 320039 h 653063"/>
              <a:gd name="connsiteX4" fmla="*/ 4085045 w 5352817"/>
              <a:gd name="connsiteY4" fmla="*/ 453249 h 653063"/>
              <a:gd name="connsiteX5" fmla="*/ 4836317 w 5352817"/>
              <a:gd name="connsiteY5" fmla="*/ 586459 h 653063"/>
              <a:gd name="connsiteX6" fmla="*/ 5352817 w 5352817"/>
              <a:gd name="connsiteY6" fmla="*/ 653063 h 653063"/>
              <a:gd name="connsiteX0" fmla="*/ 0 w 5352817"/>
              <a:gd name="connsiteY0" fmla="*/ 341715 h 786275"/>
              <a:gd name="connsiteX1" fmla="*/ 1209675 w 5352817"/>
              <a:gd name="connsiteY1" fmla="*/ 36915 h 786275"/>
              <a:gd name="connsiteX2" fmla="*/ 2206863 w 5352817"/>
              <a:gd name="connsiteY2" fmla="*/ 120223 h 786275"/>
              <a:gd name="connsiteX3" fmla="*/ 3239863 w 5352817"/>
              <a:gd name="connsiteY3" fmla="*/ 320039 h 786275"/>
              <a:gd name="connsiteX4" fmla="*/ 4085045 w 5352817"/>
              <a:gd name="connsiteY4" fmla="*/ 453249 h 786275"/>
              <a:gd name="connsiteX5" fmla="*/ 4836317 w 5352817"/>
              <a:gd name="connsiteY5" fmla="*/ 586459 h 786275"/>
              <a:gd name="connsiteX6" fmla="*/ 5352817 w 5352817"/>
              <a:gd name="connsiteY6" fmla="*/ 786275 h 786275"/>
              <a:gd name="connsiteX0" fmla="*/ 0 w 5352817"/>
              <a:gd name="connsiteY0" fmla="*/ 341715 h 786275"/>
              <a:gd name="connsiteX1" fmla="*/ 1209675 w 5352817"/>
              <a:gd name="connsiteY1" fmla="*/ 36915 h 786275"/>
              <a:gd name="connsiteX2" fmla="*/ 2206863 w 5352817"/>
              <a:gd name="connsiteY2" fmla="*/ 120223 h 786275"/>
              <a:gd name="connsiteX3" fmla="*/ 3239863 w 5352817"/>
              <a:gd name="connsiteY3" fmla="*/ 320039 h 786275"/>
              <a:gd name="connsiteX4" fmla="*/ 4178954 w 5352817"/>
              <a:gd name="connsiteY4" fmla="*/ 320039 h 786275"/>
              <a:gd name="connsiteX5" fmla="*/ 4836317 w 5352817"/>
              <a:gd name="connsiteY5" fmla="*/ 586459 h 786275"/>
              <a:gd name="connsiteX6" fmla="*/ 5352817 w 5352817"/>
              <a:gd name="connsiteY6" fmla="*/ 786275 h 786275"/>
              <a:gd name="connsiteX0" fmla="*/ 0 w 5352817"/>
              <a:gd name="connsiteY0" fmla="*/ 341715 h 786275"/>
              <a:gd name="connsiteX1" fmla="*/ 1209675 w 5352817"/>
              <a:gd name="connsiteY1" fmla="*/ 36915 h 786275"/>
              <a:gd name="connsiteX2" fmla="*/ 2206863 w 5352817"/>
              <a:gd name="connsiteY2" fmla="*/ 120223 h 786275"/>
              <a:gd name="connsiteX3" fmla="*/ 3239863 w 5352817"/>
              <a:gd name="connsiteY3" fmla="*/ 320039 h 786275"/>
              <a:gd name="connsiteX4" fmla="*/ 4178954 w 5352817"/>
              <a:gd name="connsiteY4" fmla="*/ 320039 h 786275"/>
              <a:gd name="connsiteX5" fmla="*/ 4930226 w 5352817"/>
              <a:gd name="connsiteY5" fmla="*/ 453249 h 786275"/>
              <a:gd name="connsiteX6" fmla="*/ 5352817 w 5352817"/>
              <a:gd name="connsiteY6" fmla="*/ 786275 h 78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2817" h="786275">
                <a:moveTo>
                  <a:pt x="0" y="341715"/>
                </a:moveTo>
                <a:cubicBezTo>
                  <a:pt x="422275" y="197252"/>
                  <a:pt x="841865" y="73830"/>
                  <a:pt x="1209675" y="36915"/>
                </a:cubicBezTo>
                <a:cubicBezTo>
                  <a:pt x="1577485" y="0"/>
                  <a:pt x="1868498" y="73036"/>
                  <a:pt x="2206863" y="120223"/>
                </a:cubicBezTo>
                <a:cubicBezTo>
                  <a:pt x="2545228" y="167410"/>
                  <a:pt x="2911181" y="286736"/>
                  <a:pt x="3239863" y="320039"/>
                </a:cubicBezTo>
                <a:cubicBezTo>
                  <a:pt x="3568545" y="353342"/>
                  <a:pt x="3897227" y="297837"/>
                  <a:pt x="4178954" y="320039"/>
                </a:cubicBezTo>
                <a:cubicBezTo>
                  <a:pt x="4460681" y="342241"/>
                  <a:pt x="4734582" y="375543"/>
                  <a:pt x="4930226" y="453249"/>
                </a:cubicBezTo>
                <a:cubicBezTo>
                  <a:pt x="5125870" y="530955"/>
                  <a:pt x="5310748" y="785481"/>
                  <a:pt x="5352817" y="786275"/>
                </a:cubicBezTo>
              </a:path>
            </a:pathLst>
          </a:custGeom>
          <a:noFill/>
          <a:ln w="19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563" y="998539"/>
            <a:ext cx="9540875" cy="1170321"/>
          </a:xfrm>
        </p:spPr>
        <p:txBody>
          <a:bodyPr/>
          <a:lstStyle/>
          <a:p>
            <a:pPr marL="0" indent="0">
              <a:lnSpc>
                <a:spcPct val="100000"/>
              </a:lnSpc>
              <a:buFontTx/>
              <a:buNone/>
            </a:pPr>
            <a:r>
              <a:rPr lang="en-US" sz="1800" dirty="0" smtClean="0"/>
              <a:t>Each </a:t>
            </a:r>
            <a:r>
              <a:rPr lang="en-US" dirty="0" smtClean="0"/>
              <a:t>observation has an error (instrument, representativeness) and also each model trajectory should take model error into account.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dirty="0" smtClean="0"/>
              <a:t>A way to simulate both these effects is to follow an ensemble approach.</a:t>
            </a:r>
          </a:p>
        </p:txBody>
      </p:sp>
    </p:spTree>
    <p:extLst>
      <p:ext uri="{BB962C8B-B14F-4D97-AF65-F5344CB8AC3E}">
        <p14:creationId xmlns:p14="http://schemas.microsoft.com/office/powerpoint/2010/main" val="275453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02000" y="209110"/>
            <a:ext cx="9074150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EDA+ENS to provide uncertainty estimates at all times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307595" y="1269050"/>
            <a:ext cx="7067360" cy="4608222"/>
            <a:chOff x="568379" y="684058"/>
            <a:chExt cx="8834203" cy="5760276"/>
          </a:xfrm>
        </p:grpSpPr>
        <p:pic>
          <p:nvPicPr>
            <p:cNvPr id="4" name="Picture 3" descr="EK-Ensemble-spreads.png"/>
            <p:cNvPicPr>
              <a:picLocks noChangeAspect="1"/>
            </p:cNvPicPr>
            <p:nvPr/>
          </p:nvPicPr>
          <p:blipFill rotWithShape="1">
            <a:blip r:embed="rId2"/>
            <a:srcRect t="7137"/>
            <a:stretch/>
          </p:blipFill>
          <p:spPr>
            <a:xfrm>
              <a:off x="568379" y="908719"/>
              <a:ext cx="8834203" cy="5535615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5743956" y="684058"/>
              <a:ext cx="3092194" cy="73096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Ensemble Forecasts</a:t>
              </a:r>
            </a:p>
            <a:p>
              <a:r>
                <a:rPr lang="en-GB" sz="1600" dirty="0"/>
                <a:t>E</a:t>
              </a:r>
              <a:r>
                <a:rPr lang="en-GB" sz="1600" dirty="0" smtClean="0"/>
                <a:t>NS</a:t>
              </a:r>
              <a:endParaRPr lang="en-GB" sz="16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893138" y="1268760"/>
            <a:ext cx="339387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/>
              <a:t>Ensemble Data Assimilation</a:t>
            </a:r>
          </a:p>
          <a:p>
            <a:r>
              <a:rPr lang="en-GB" sz="1600" dirty="0" smtClean="0"/>
              <a:t>(EDA)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9616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20119</TotalTime>
  <Pages>3</Pages>
  <Words>3733</Words>
  <Application>Microsoft Office PowerPoint</Application>
  <PresentationFormat>A4 Paper (210x297 mm)</PresentationFormat>
  <Paragraphs>458</Paragraphs>
  <Slides>49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Equation</vt:lpstr>
      <vt:lpstr>PowerPoint Presentation</vt:lpstr>
      <vt:lpstr>1975 &gt; 1992 &gt; 2012: from 10d-single to 13m-ensemble fcs</vt:lpstr>
      <vt:lpstr>1975 to 2012: from single to probabilistic forecasting</vt:lpstr>
      <vt:lpstr>1975 to 2012: from single to probabilistic forecasting</vt:lpstr>
      <vt:lpstr>PowerPoint Presentation</vt:lpstr>
      <vt:lpstr>Ensembles: how do we do them at ECMWF?</vt:lpstr>
      <vt:lpstr>Ensembles: how do we do them at ECMWF?</vt:lpstr>
      <vt:lpstr>The ECMWF Ensemble of Data Assimilations (EDA) </vt:lpstr>
      <vt:lpstr>PowerPoint Presentation</vt:lpstr>
      <vt:lpstr>EDA to provide flow-dependent analysis error var/covar</vt:lpstr>
      <vt:lpstr>ENS to predict the probability of severe weather</vt:lpstr>
      <vt:lpstr>The ENS re-forecast suite to estimate the M-climate</vt:lpstr>
      <vt:lpstr>PowerPoint Presentation</vt:lpstr>
      <vt:lpstr>PowerPoint Presentation</vt:lpstr>
      <vt:lpstr>PowerPoint Presentation</vt:lpstr>
      <vt:lpstr>PowerPoint Presentation</vt:lpstr>
      <vt:lpstr>How do our ensembles perform? They must be reliable</vt:lpstr>
      <vt:lpstr>How do our ensembles perform? ENS v benchmark</vt:lpstr>
      <vt:lpstr>How do our ensembles perform? ENS MJO &amp; NAO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2014/15: build a more complete model</vt:lpstr>
      <vt:lpstr>PowerPoint Presentation</vt:lpstr>
      <vt:lpstr>PowerPoint Presentation</vt:lpstr>
      <vt:lpstr>… extra slides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Scores’ trends: CRPSS Z500 NH</vt:lpstr>
      <vt:lpstr>Scores’ trends: CRPSS T850 EU</vt:lpstr>
      <vt:lpstr>Scores’ trends: CRPSS TP24 EU</vt:lpstr>
      <vt:lpstr>How do they perform? ENS TCs forecasts</vt:lpstr>
      <vt:lpstr>PowerPoint Presentation</vt:lpstr>
      <vt:lpstr>How do the ensemble perform? S3 SST seasonal fcs</vt:lpstr>
      <vt:lpstr>ENS to provide probabilities of weather scenarii</vt:lpstr>
    </vt:vector>
  </TitlesOfParts>
  <Company>ECMWF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R&amp;D presentation for MS visits 2011-12</dc:title>
  <dc:creator>Roberto Buizza</dc:creator>
  <dc:description>Presentation for MS visits, built using material presented at the 2011 SAC.</dc:description>
  <cp:lastModifiedBy>ecmwf</cp:lastModifiedBy>
  <cp:revision>2127</cp:revision>
  <cp:lastPrinted>2012-08-22T11:02:08Z</cp:lastPrinted>
  <dcterms:created xsi:type="dcterms:W3CDTF">1998-03-23T17:38:31Z</dcterms:created>
  <dcterms:modified xsi:type="dcterms:W3CDTF">2014-03-25T10:52:03Z</dcterms:modified>
</cp:coreProperties>
</file>