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04" r:id="rId1"/>
  </p:sldMasterIdLst>
  <p:notesMasterIdLst>
    <p:notesMasterId r:id="rId34"/>
  </p:notesMasterIdLst>
  <p:handoutMasterIdLst>
    <p:handoutMasterId r:id="rId35"/>
  </p:handoutMasterIdLst>
  <p:sldIdLst>
    <p:sldId id="412" r:id="rId2"/>
    <p:sldId id="459" r:id="rId3"/>
    <p:sldId id="455" r:id="rId4"/>
    <p:sldId id="457" r:id="rId5"/>
    <p:sldId id="458" r:id="rId6"/>
    <p:sldId id="460" r:id="rId7"/>
    <p:sldId id="441" r:id="rId8"/>
    <p:sldId id="462" r:id="rId9"/>
    <p:sldId id="463" r:id="rId10"/>
    <p:sldId id="471" r:id="rId11"/>
    <p:sldId id="464" r:id="rId12"/>
    <p:sldId id="465" r:id="rId13"/>
    <p:sldId id="472" r:id="rId14"/>
    <p:sldId id="479" r:id="rId15"/>
    <p:sldId id="473" r:id="rId16"/>
    <p:sldId id="466" r:id="rId17"/>
    <p:sldId id="468" r:id="rId18"/>
    <p:sldId id="469" r:id="rId19"/>
    <p:sldId id="476" r:id="rId20"/>
    <p:sldId id="478" r:id="rId21"/>
    <p:sldId id="449" r:id="rId22"/>
    <p:sldId id="477" r:id="rId23"/>
    <p:sldId id="467" r:id="rId24"/>
    <p:sldId id="444" r:id="rId25"/>
    <p:sldId id="450" r:id="rId26"/>
    <p:sldId id="454" r:id="rId27"/>
    <p:sldId id="446" r:id="rId28"/>
    <p:sldId id="481" r:id="rId29"/>
    <p:sldId id="440" r:id="rId30"/>
    <p:sldId id="482" r:id="rId31"/>
    <p:sldId id="451" r:id="rId32"/>
    <p:sldId id="453" r:id="rId33"/>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e" initials="lb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EEED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9" autoAdjust="0"/>
    <p:restoredTop sz="99614" autoAdjust="0"/>
  </p:normalViewPr>
  <p:slideViewPr>
    <p:cSldViewPr>
      <p:cViewPr>
        <p:scale>
          <a:sx n="121" d="100"/>
          <a:sy n="121" d="100"/>
        </p:scale>
        <p:origin x="-320" y="-80"/>
      </p:cViewPr>
      <p:guideLst>
        <p:guide orient="horz" pos="2160"/>
        <p:guide pos="2880"/>
      </p:guideLst>
    </p:cSldViewPr>
  </p:slideViewPr>
  <p:outlineViewPr>
    <p:cViewPr>
      <p:scale>
        <a:sx n="33" d="100"/>
        <a:sy n="33" d="100"/>
      </p:scale>
      <p:origin x="0" y="20176"/>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sz="quarter" idx="1"/>
          </p:nvPr>
        </p:nvSpPr>
        <p:spPr>
          <a:xfrm>
            <a:off x="5258615" y="0"/>
            <a:ext cx="4022936" cy="349250"/>
          </a:xfrm>
          <a:prstGeom prst="rect">
            <a:avLst/>
          </a:prstGeom>
        </p:spPr>
        <p:txBody>
          <a:bodyPr vert="horz" lIns="92958" tIns="46479" rIns="92958" bIns="46479" rtlCol="0"/>
          <a:lstStyle>
            <a:lvl1pPr algn="r">
              <a:defRPr sz="1200"/>
            </a:lvl1pPr>
          </a:lstStyle>
          <a:p>
            <a:fld id="{569EBEEB-6AB2-47CF-89CB-42980E6FDFE2}" type="datetimeFigureOut">
              <a:rPr lang="en-US" smtClean="0"/>
              <a:pPr/>
              <a:t>11/4/14</a:t>
            </a:fld>
            <a:endParaRPr lang="en-US" dirty="0"/>
          </a:p>
        </p:txBody>
      </p:sp>
      <p:sp>
        <p:nvSpPr>
          <p:cNvPr id="4" name="Footer Placeholder 3"/>
          <p:cNvSpPr>
            <a:spLocks noGrp="1"/>
          </p:cNvSpPr>
          <p:nvPr>
            <p:ph type="ftr" sz="quarter" idx="2"/>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58615" y="6634538"/>
            <a:ext cx="4022936" cy="349250"/>
          </a:xfrm>
          <a:prstGeom prst="rect">
            <a:avLst/>
          </a:prstGeom>
        </p:spPr>
        <p:txBody>
          <a:bodyPr vert="horz" lIns="92958" tIns="46479" rIns="92958" bIns="46479" rtlCol="0" anchor="b"/>
          <a:lstStyle>
            <a:lvl1pPr algn="r">
              <a:defRPr sz="1200"/>
            </a:lvl1pPr>
          </a:lstStyle>
          <a:p>
            <a:fld id="{6649FEF9-4E9C-4B00-A9C2-6458E3D56B61}" type="slidenum">
              <a:rPr lang="en-US" smtClean="0"/>
              <a:pPr/>
              <a:t>‹#›</a:t>
            </a:fld>
            <a:endParaRPr lang="en-US" dirty="0"/>
          </a:p>
        </p:txBody>
      </p:sp>
    </p:spTree>
    <p:extLst>
      <p:ext uri="{BB962C8B-B14F-4D97-AF65-F5344CB8AC3E}">
        <p14:creationId xmlns:p14="http://schemas.microsoft.com/office/powerpoint/2010/main" val="1654910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dirty="0"/>
          </a:p>
        </p:txBody>
      </p:sp>
      <p:sp>
        <p:nvSpPr>
          <p:cNvPr id="3" name="Date Placeholder 2"/>
          <p:cNvSpPr>
            <a:spLocks noGrp="1"/>
          </p:cNvSpPr>
          <p:nvPr>
            <p:ph type="dt" idx="1"/>
          </p:nvPr>
        </p:nvSpPr>
        <p:spPr>
          <a:xfrm>
            <a:off x="5258615" y="0"/>
            <a:ext cx="4022936" cy="349250"/>
          </a:xfrm>
          <a:prstGeom prst="rect">
            <a:avLst/>
          </a:prstGeom>
        </p:spPr>
        <p:txBody>
          <a:bodyPr vert="horz" lIns="92958" tIns="46479" rIns="92958" bIns="46479" rtlCol="0"/>
          <a:lstStyle>
            <a:lvl1pPr algn="r">
              <a:defRPr sz="1200"/>
            </a:lvl1pPr>
          </a:lstStyle>
          <a:p>
            <a:fld id="{8AFBC5F6-3210-4A38-94A7-78B672241A42}" type="datetimeFigureOut">
              <a:rPr lang="en-US" smtClean="0"/>
              <a:pPr/>
              <a:t>11/4/14</a:t>
            </a:fld>
            <a:endParaRPr lang="en-US" dirty="0"/>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dirty="0"/>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lIns="92958" tIns="46479" rIns="92958" bIns="46479" rtlCol="0" anchor="b"/>
          <a:lstStyle>
            <a:lvl1pPr algn="r">
              <a:defRPr sz="1200"/>
            </a:lvl1pPr>
          </a:lstStyle>
          <a:p>
            <a:fld id="{D688ED1C-DAA6-4984-BCA2-B52835DB4580}" type="slidenum">
              <a:rPr lang="en-US" smtClean="0"/>
              <a:pPr/>
              <a:t>‹#›</a:t>
            </a:fld>
            <a:endParaRPr lang="en-US" dirty="0"/>
          </a:p>
        </p:txBody>
      </p:sp>
    </p:spTree>
    <p:extLst>
      <p:ext uri="{BB962C8B-B14F-4D97-AF65-F5344CB8AC3E}">
        <p14:creationId xmlns:p14="http://schemas.microsoft.com/office/powerpoint/2010/main" val="953795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88ED1C-DAA6-4984-BCA2-B52835DB4580}" type="slidenum">
              <a:rPr lang="en-US" smtClean="0"/>
              <a:pPr/>
              <a:t>21</a:t>
            </a:fld>
            <a:endParaRPr lang="en-US" dirty="0"/>
          </a:p>
        </p:txBody>
      </p:sp>
    </p:spTree>
    <p:extLst>
      <p:ext uri="{BB962C8B-B14F-4D97-AF65-F5344CB8AC3E}">
        <p14:creationId xmlns:p14="http://schemas.microsoft.com/office/powerpoint/2010/main" val="334178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688ED1C-DAA6-4984-BCA2-B52835DB4580}" type="slidenum">
              <a:rPr lang="en-US" smtClean="0"/>
              <a:pPr/>
              <a:t>29</a:t>
            </a:fld>
            <a:endParaRPr lang="en-US" dirty="0"/>
          </a:p>
        </p:txBody>
      </p:sp>
    </p:spTree>
    <p:extLst>
      <p:ext uri="{BB962C8B-B14F-4D97-AF65-F5344CB8AC3E}">
        <p14:creationId xmlns:p14="http://schemas.microsoft.com/office/powerpoint/2010/main" val="405753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29423DE6-983D-3848-8D1C-76ACDD58892C}" type="datetime1">
              <a:rPr lang="en-US" smtClean="0"/>
              <a:t>11/4/14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5459D80-F6AF-4590-8E73-2F013678FE42}"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5B25134-D6F0-F84B-BC09-C6069B160C37}" type="datetime1">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DE469C-15E3-4E4A-89C8-6ADF7F2CBB08}" type="datetime1">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FFAF649-82B0-8C46-BE68-ED6CC8370B8D}" type="datetime1">
              <a:rPr lang="en-US" smtClean="0"/>
              <a:t>11/4/14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459D80-F6AF-4590-8E73-2F013678FE42}"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80019B5-F7D0-5F4F-8357-FA2F01B26C46}" type="datetime1">
              <a:rPr lang="en-US" smtClean="0"/>
              <a:t>11/4/14</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fld id="{F5459D80-F6AF-4590-8E73-2F013678FE4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E27105F-DD9D-A342-AB4F-0994731977B5}" type="datetime1">
              <a:rPr lang="en-US" smtClean="0"/>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459D80-F6AF-4590-8E73-2F013678FE42}"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62829E4-E333-3245-B60C-6EE6E07A50D2}" type="datetime1">
              <a:rPr lang="en-US" smtClean="0"/>
              <a:t>11/4/14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459D80-F6AF-4590-8E73-2F013678FE42}"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FAACA24-AC46-3B41-9EF7-CC7851199D8B}" type="datetime1">
              <a:rPr lang="en-US" smtClean="0"/>
              <a:t>11/4/14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548AD-50A0-8848-AA3E-59B8A683F3FF}" type="datetime1">
              <a:rPr lang="en-US" smtClean="0"/>
              <a:t>11/4/14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459D80-F6AF-4590-8E73-2F013678FE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ED52108-92F6-EB4F-9CBB-709CDF372A4F}" type="datetime1">
              <a:rPr lang="en-US" smtClean="0"/>
              <a:t>11/4/14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459D80-F6AF-4590-8E73-2F013678FE42}"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325FF3-012C-6447-84F2-A060493147EC}" type="datetime1">
              <a:rPr lang="en-US" smtClean="0"/>
              <a:t>11/4/14</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F5459D80-F6AF-4590-8E73-2F013678FE42}"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A474C23-1D81-924B-A58C-92B97317C186}" type="datetime1">
              <a:rPr lang="en-US" smtClean="0"/>
              <a:t>11/4/14</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5459D80-F6AF-4590-8E73-2F013678FE4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arson@ucar.edu" TargetMode="External"/><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hyperlink" Target="mailto:Ligia.Bernardet@noa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 Id="rId3"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ep.noaa.gov/director/ucar_reports/UCACN_Report_Oct2012_Mar2013.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Ligia.Bernardet@noaa.gov" TargetMode="External"/><Relationship Id="rId3" Type="http://schemas.openxmlformats.org/officeDocument/2006/relationships/hyperlink" Target="mailto:carson@ucar.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05930"/>
            <a:ext cx="9144000" cy="1470025"/>
          </a:xfrm>
        </p:spPr>
        <p:txBody>
          <a:bodyPr>
            <a:normAutofit fontScale="90000"/>
          </a:bodyPr>
          <a:lstStyle/>
          <a:p>
            <a:r>
              <a:rPr lang="en-US" dirty="0" smtClean="0"/>
              <a:t>NWP Information Technology Environment </a:t>
            </a:r>
            <a:br>
              <a:rPr lang="en-US" dirty="0" smtClean="0"/>
            </a:br>
            <a:r>
              <a:rPr lang="en-US" dirty="0" smtClean="0"/>
              <a:t>(NITE) </a:t>
            </a:r>
            <a:br>
              <a:rPr lang="en-US" dirty="0" smtClean="0"/>
            </a:br>
            <a:r>
              <a:rPr lang="en-US" sz="2200" dirty="0" smtClean="0"/>
              <a:t>A model launcher, experiment database, and more</a:t>
            </a:r>
            <a:endParaRPr lang="en-US" sz="2200" dirty="0"/>
          </a:p>
        </p:txBody>
      </p:sp>
      <p:sp>
        <p:nvSpPr>
          <p:cNvPr id="3" name="Subtitle 2"/>
          <p:cNvSpPr>
            <a:spLocks noGrp="1"/>
          </p:cNvSpPr>
          <p:nvPr>
            <p:ph type="subTitle" idx="1"/>
          </p:nvPr>
        </p:nvSpPr>
        <p:spPr>
          <a:xfrm>
            <a:off x="1295400" y="3200400"/>
            <a:ext cx="6400800" cy="3810000"/>
          </a:xfrm>
        </p:spPr>
        <p:txBody>
          <a:bodyPr>
            <a:normAutofit/>
          </a:bodyPr>
          <a:lstStyle/>
          <a:p>
            <a:r>
              <a:rPr lang="en-US" sz="2300" dirty="0" smtClean="0"/>
              <a:t>Ligia Bernardet </a:t>
            </a:r>
          </a:p>
          <a:p>
            <a:r>
              <a:rPr lang="en-US" sz="1600" dirty="0" smtClean="0">
                <a:hlinkClick r:id="rId2"/>
              </a:rPr>
              <a:t>Ligia.Bernardet@noaa.gov</a:t>
            </a:r>
            <a:r>
              <a:rPr lang="en-US" sz="1600" dirty="0" smtClean="0"/>
              <a:t>; NOAA/ESRL/GSD, Boulder, CO</a:t>
            </a:r>
          </a:p>
          <a:p>
            <a:r>
              <a:rPr lang="en-US" sz="2300" dirty="0" smtClean="0"/>
              <a:t>Laurie Carson </a:t>
            </a:r>
          </a:p>
          <a:p>
            <a:r>
              <a:rPr lang="en-US" sz="1600" dirty="0" smtClean="0">
                <a:hlinkClick r:id="rId3"/>
              </a:rPr>
              <a:t>carson@ucar.edu</a:t>
            </a:r>
            <a:r>
              <a:rPr lang="en-US" sz="1600" dirty="0" smtClean="0"/>
              <a:t>; NCAR, Boulder CO</a:t>
            </a:r>
            <a:endParaRPr lang="en-US" sz="2300" dirty="0" smtClean="0"/>
          </a:p>
          <a:p>
            <a:endParaRPr lang="en-US" sz="2300" dirty="0"/>
          </a:p>
          <a:p>
            <a:r>
              <a:rPr lang="en-US" sz="2300" dirty="0" smtClean="0"/>
              <a:t>Acknowledgements</a:t>
            </a:r>
          </a:p>
          <a:p>
            <a:r>
              <a:rPr lang="en-US" sz="2300" dirty="0" smtClean="0"/>
              <a:t>DTC Science Advisory Board</a:t>
            </a:r>
          </a:p>
          <a:p>
            <a:r>
              <a:rPr lang="en-US" sz="2300" dirty="0" smtClean="0"/>
              <a:t>NCEP/EMC </a:t>
            </a:r>
          </a:p>
        </p:txBody>
      </p:sp>
      <p:pic>
        <p:nvPicPr>
          <p:cNvPr id="5" name="Picture 4" descr="dtc_wordmark_pms203.jpg"/>
          <p:cNvPicPr>
            <a:picLocks noChangeAspect="1"/>
          </p:cNvPicPr>
          <p:nvPr/>
        </p:nvPicPr>
        <p:blipFill>
          <a:blip r:embed="rId4" cstate="print"/>
          <a:srcRect/>
          <a:stretch>
            <a:fillRect/>
          </a:stretch>
        </p:blipFill>
        <p:spPr bwMode="auto">
          <a:xfrm>
            <a:off x="0" y="6081713"/>
            <a:ext cx="2895600" cy="776287"/>
          </a:xfrm>
          <a:prstGeom prst="rect">
            <a:avLst/>
          </a:prstGeom>
          <a:noFill/>
          <a:ln w="9525">
            <a:noFill/>
            <a:miter lim="800000"/>
            <a:headEnd/>
            <a:tailEnd/>
          </a:ln>
        </p:spPr>
      </p:pic>
    </p:spTree>
    <p:extLst>
      <p:ext uri="{BB962C8B-B14F-4D97-AF65-F5344CB8AC3E}">
        <p14:creationId xmlns:p14="http://schemas.microsoft.com/office/powerpoint/2010/main" val="19316757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85750" indent="-285750"/>
            <a:r>
              <a:rPr lang="en-US" dirty="0" smtClean="0"/>
              <a:t>Survey Results</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10</a:t>
            </a:fld>
            <a:endParaRPr lang="en-US" dirty="0"/>
          </a:p>
        </p:txBody>
      </p:sp>
      <p:sp>
        <p:nvSpPr>
          <p:cNvPr id="4" name="Content Placeholder 3"/>
          <p:cNvSpPr>
            <a:spLocks noGrp="1"/>
          </p:cNvSpPr>
          <p:nvPr>
            <p:ph sz="quarter" idx="1"/>
          </p:nvPr>
        </p:nvSpPr>
        <p:spPr/>
        <p:txBody>
          <a:bodyPr>
            <a:normAutofit/>
          </a:bodyPr>
          <a:lstStyle/>
          <a:p>
            <a:pPr marL="0" indent="0">
              <a:buNone/>
            </a:pPr>
            <a:r>
              <a:rPr lang="en-US" sz="3000" b="1" dirty="0" smtClean="0"/>
              <a:t>Users expressed great enthusiasm with NITE</a:t>
            </a:r>
            <a:endParaRPr lang="en-US" sz="3000" b="1" i="1" dirty="0" smtClean="0"/>
          </a:p>
          <a:p>
            <a:r>
              <a:rPr lang="en-US" sz="2800" i="1" dirty="0" smtClean="0"/>
              <a:t>A </a:t>
            </a:r>
            <a:r>
              <a:rPr lang="en-US" sz="2800" i="1" dirty="0"/>
              <a:t>user friendly system is an important key to encourage more researchers use </a:t>
            </a:r>
            <a:r>
              <a:rPr lang="en-US" sz="2800" i="1" dirty="0" smtClean="0"/>
              <a:t>[NCEP operational models]</a:t>
            </a:r>
          </a:p>
          <a:p>
            <a:r>
              <a:rPr lang="en-US" sz="2800" i="1" dirty="0" smtClean="0"/>
              <a:t>Thanks </a:t>
            </a:r>
            <a:r>
              <a:rPr lang="en-US" sz="2800" i="1" dirty="0"/>
              <a:t>to the DTC for undertaking this </a:t>
            </a:r>
            <a:r>
              <a:rPr lang="en-US" sz="2800" i="1" dirty="0" smtClean="0"/>
              <a:t>project</a:t>
            </a:r>
          </a:p>
          <a:p>
            <a:r>
              <a:rPr lang="en-US" sz="2800" i="1" dirty="0" smtClean="0"/>
              <a:t>I </a:t>
            </a:r>
            <a:r>
              <a:rPr lang="en-US" sz="2800" i="1" dirty="0"/>
              <a:t>am very excited about NITE. Please make sure to include developers from all major modeling groups, this will help unify the groups </a:t>
            </a:r>
            <a:r>
              <a:rPr lang="en-US" sz="2800" i="1" dirty="0" smtClean="0"/>
              <a:t>faster</a:t>
            </a:r>
            <a:endParaRPr lang="en-US" sz="2800" i="1" dirty="0"/>
          </a:p>
        </p:txBody>
      </p:sp>
    </p:spTree>
    <p:extLst>
      <p:ext uri="{BB962C8B-B14F-4D97-AF65-F5344CB8AC3E}">
        <p14:creationId xmlns:p14="http://schemas.microsoft.com/office/powerpoint/2010/main" val="3464310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rotWithShape="1">
          <a:blip r:embed="rId2">
            <a:extLst>
              <a:ext uri="{28A0092B-C50C-407E-A947-70E740481C1C}">
                <a14:useLocalDpi xmlns:a14="http://schemas.microsoft.com/office/drawing/2010/main" val="0"/>
              </a:ext>
            </a:extLst>
          </a:blip>
          <a:srcRect b="40218"/>
          <a:stretch/>
        </p:blipFill>
        <p:spPr>
          <a:xfrm>
            <a:off x="374904" y="990600"/>
            <a:ext cx="7473696" cy="3258138"/>
          </a:xfrm>
          <a:prstGeom prst="rect">
            <a:avLst/>
          </a:prstGeom>
        </p:spPr>
      </p:pic>
      <p:sp>
        <p:nvSpPr>
          <p:cNvPr id="2" name="Title 1"/>
          <p:cNvSpPr>
            <a:spLocks noGrp="1"/>
          </p:cNvSpPr>
          <p:nvPr>
            <p:ph type="title"/>
          </p:nvPr>
        </p:nvSpPr>
        <p:spPr>
          <a:xfrm>
            <a:off x="914400" y="274638"/>
            <a:ext cx="7772400" cy="715962"/>
          </a:xfrm>
        </p:spPr>
        <p:txBody>
          <a:bodyPr>
            <a:normAutofit fontScale="90000"/>
          </a:bodyPr>
          <a:lstStyle/>
          <a:p>
            <a:r>
              <a:rPr lang="en-US" dirty="0" smtClean="0"/>
              <a:t>User Background</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11</a:t>
            </a:fld>
            <a:endParaRPr lang="en-US" dirty="0"/>
          </a:p>
        </p:txBody>
      </p:sp>
      <p:sp>
        <p:nvSpPr>
          <p:cNvPr id="4" name="Content Placeholder 3"/>
          <p:cNvSpPr>
            <a:spLocks noGrp="1"/>
          </p:cNvSpPr>
          <p:nvPr>
            <p:ph sz="quarter" idx="1"/>
          </p:nvPr>
        </p:nvSpPr>
        <p:spPr>
          <a:xfrm>
            <a:off x="1066801" y="4572000"/>
            <a:ext cx="7924800" cy="2041524"/>
          </a:xfrm>
          <a:ln>
            <a:solidFill>
              <a:schemeClr val="accent1"/>
            </a:solidFill>
          </a:ln>
        </p:spPr>
        <p:txBody>
          <a:bodyPr>
            <a:normAutofit/>
          </a:bodyPr>
          <a:lstStyle/>
          <a:p>
            <a:r>
              <a:rPr lang="en-US" dirty="0" smtClean="0"/>
              <a:t>Most (&gt; 90%) have used some NWP system in the past</a:t>
            </a:r>
          </a:p>
          <a:p>
            <a:pPr lvl="1"/>
            <a:r>
              <a:rPr lang="en-US" dirty="0" smtClean="0"/>
              <a:t>Most common: NAM, HWRF, GFS</a:t>
            </a:r>
          </a:p>
          <a:p>
            <a:r>
              <a:rPr lang="en-US" dirty="0" smtClean="0"/>
              <a:t>Most used for research, development, testing (vs teaching or operational implementation)</a:t>
            </a:r>
          </a:p>
          <a:p>
            <a:endParaRPr lang="en-US" dirty="0"/>
          </a:p>
        </p:txBody>
      </p:sp>
    </p:spTree>
    <p:extLst>
      <p:ext uri="{BB962C8B-B14F-4D97-AF65-F5344CB8AC3E}">
        <p14:creationId xmlns:p14="http://schemas.microsoft.com/office/powerpoint/2010/main" val="4018466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
            </a:r>
            <a:r>
              <a:rPr lang="en-US" dirty="0" smtClean="0"/>
              <a:t>ifficulties faced by users</a:t>
            </a:r>
            <a:endParaRPr lang="en-US" dirty="0"/>
          </a:p>
        </p:txBody>
      </p:sp>
      <p:pic>
        <p:nvPicPr>
          <p:cNvPr id="4" name="Picture 3"/>
          <p:cNvPicPr>
            <a:picLocks noChangeAspect="1"/>
          </p:cNvPicPr>
          <p:nvPr/>
        </p:nvPicPr>
        <p:blipFill rotWithShape="1">
          <a:blip r:embed="rId2"/>
          <a:srcRect r="23429"/>
          <a:stretch/>
        </p:blipFill>
        <p:spPr>
          <a:xfrm>
            <a:off x="762000" y="1295400"/>
            <a:ext cx="4419601" cy="5446102"/>
          </a:xfrm>
          <a:prstGeom prst="rect">
            <a:avLst/>
          </a:prstGeom>
        </p:spPr>
      </p:pic>
      <p:sp>
        <p:nvSpPr>
          <p:cNvPr id="3" name="Slide Number Placeholder 2"/>
          <p:cNvSpPr>
            <a:spLocks noGrp="1"/>
          </p:cNvSpPr>
          <p:nvPr>
            <p:ph type="sldNum" sz="quarter" idx="12"/>
          </p:nvPr>
        </p:nvSpPr>
        <p:spPr/>
        <p:txBody>
          <a:bodyPr/>
          <a:lstStyle/>
          <a:p>
            <a:fld id="{F5459D80-F6AF-4590-8E73-2F013678FE42}" type="slidenum">
              <a:rPr lang="en-US" smtClean="0"/>
              <a:pPr/>
              <a:t>12</a:t>
            </a:fld>
            <a:endParaRPr lang="en-US" dirty="0"/>
          </a:p>
        </p:txBody>
      </p:sp>
      <p:sp>
        <p:nvSpPr>
          <p:cNvPr id="12" name="Freeform 11"/>
          <p:cNvSpPr/>
          <p:nvPr/>
        </p:nvSpPr>
        <p:spPr>
          <a:xfrm>
            <a:off x="3581400" y="1600200"/>
            <a:ext cx="1107669" cy="4871288"/>
          </a:xfrm>
          <a:custGeom>
            <a:avLst/>
            <a:gdLst>
              <a:gd name="connsiteX0" fmla="*/ 515101 w 1107669"/>
              <a:gd name="connsiteY0" fmla="*/ 0 h 4871288"/>
              <a:gd name="connsiteX1" fmla="*/ 515101 w 1107669"/>
              <a:gd name="connsiteY1" fmla="*/ 235944 h 4871288"/>
              <a:gd name="connsiteX2" fmla="*/ 591438 w 1107669"/>
              <a:gd name="connsiteY2" fmla="*/ 485767 h 4871288"/>
              <a:gd name="connsiteX3" fmla="*/ 591438 w 1107669"/>
              <a:gd name="connsiteY3" fmla="*/ 728651 h 4871288"/>
              <a:gd name="connsiteX4" fmla="*/ 577559 w 1107669"/>
              <a:gd name="connsiteY4" fmla="*/ 1047870 h 4871288"/>
              <a:gd name="connsiteX5" fmla="*/ 584498 w 1107669"/>
              <a:gd name="connsiteY5" fmla="*/ 1269935 h 4871288"/>
              <a:gd name="connsiteX6" fmla="*/ 1063342 w 1107669"/>
              <a:gd name="connsiteY6" fmla="*/ 1512819 h 4871288"/>
              <a:gd name="connsiteX7" fmla="*/ 1042523 w 1107669"/>
              <a:gd name="connsiteY7" fmla="*/ 1755703 h 4871288"/>
              <a:gd name="connsiteX8" fmla="*/ 674715 w 1107669"/>
              <a:gd name="connsiteY8" fmla="*/ 2012466 h 4871288"/>
              <a:gd name="connsiteX9" fmla="*/ 633077 w 1107669"/>
              <a:gd name="connsiteY9" fmla="*/ 2303927 h 4871288"/>
              <a:gd name="connsiteX10" fmla="*/ 43197 w 1107669"/>
              <a:gd name="connsiteY10" fmla="*/ 2532932 h 4871288"/>
              <a:gd name="connsiteX11" fmla="*/ 84836 w 1107669"/>
              <a:gd name="connsiteY11" fmla="*/ 2775815 h 4871288"/>
              <a:gd name="connsiteX12" fmla="*/ 404065 w 1107669"/>
              <a:gd name="connsiteY12" fmla="*/ 3039518 h 4871288"/>
              <a:gd name="connsiteX13" fmla="*/ 417944 w 1107669"/>
              <a:gd name="connsiteY13" fmla="*/ 3282402 h 4871288"/>
              <a:gd name="connsiteX14" fmla="*/ 404065 w 1107669"/>
              <a:gd name="connsiteY14" fmla="*/ 3566923 h 4871288"/>
              <a:gd name="connsiteX15" fmla="*/ 411004 w 1107669"/>
              <a:gd name="connsiteY15" fmla="*/ 3809807 h 4871288"/>
              <a:gd name="connsiteX16" fmla="*/ 404065 w 1107669"/>
              <a:gd name="connsiteY16" fmla="*/ 4080449 h 4871288"/>
              <a:gd name="connsiteX17" fmla="*/ 417944 w 1107669"/>
              <a:gd name="connsiteY17" fmla="*/ 4302514 h 4871288"/>
              <a:gd name="connsiteX18" fmla="*/ 820450 w 1107669"/>
              <a:gd name="connsiteY18" fmla="*/ 4614793 h 4871288"/>
              <a:gd name="connsiteX19" fmla="*/ 813510 w 1107669"/>
              <a:gd name="connsiteY19" fmla="*/ 4850738 h 4871288"/>
              <a:gd name="connsiteX20" fmla="*/ 813510 w 1107669"/>
              <a:gd name="connsiteY20" fmla="*/ 4843798 h 487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7669" h="4871288">
                <a:moveTo>
                  <a:pt x="515101" y="0"/>
                </a:moveTo>
                <a:cubicBezTo>
                  <a:pt x="508739" y="77491"/>
                  <a:pt x="502378" y="154983"/>
                  <a:pt x="515101" y="235944"/>
                </a:cubicBezTo>
                <a:cubicBezTo>
                  <a:pt x="527824" y="316905"/>
                  <a:pt x="578715" y="403649"/>
                  <a:pt x="591438" y="485767"/>
                </a:cubicBezTo>
                <a:cubicBezTo>
                  <a:pt x="604161" y="567885"/>
                  <a:pt x="593751" y="634967"/>
                  <a:pt x="591438" y="728651"/>
                </a:cubicBezTo>
                <a:cubicBezTo>
                  <a:pt x="589125" y="822335"/>
                  <a:pt x="578716" y="957656"/>
                  <a:pt x="577559" y="1047870"/>
                </a:cubicBezTo>
                <a:cubicBezTo>
                  <a:pt x="576402" y="1138084"/>
                  <a:pt x="503534" y="1192444"/>
                  <a:pt x="584498" y="1269935"/>
                </a:cubicBezTo>
                <a:cubicBezTo>
                  <a:pt x="665462" y="1347427"/>
                  <a:pt x="987005" y="1431858"/>
                  <a:pt x="1063342" y="1512819"/>
                </a:cubicBezTo>
                <a:cubicBezTo>
                  <a:pt x="1139679" y="1593780"/>
                  <a:pt x="1107294" y="1672429"/>
                  <a:pt x="1042523" y="1755703"/>
                </a:cubicBezTo>
                <a:cubicBezTo>
                  <a:pt x="977752" y="1838978"/>
                  <a:pt x="742956" y="1921095"/>
                  <a:pt x="674715" y="2012466"/>
                </a:cubicBezTo>
                <a:cubicBezTo>
                  <a:pt x="606474" y="2103837"/>
                  <a:pt x="738330" y="2217183"/>
                  <a:pt x="633077" y="2303927"/>
                </a:cubicBezTo>
                <a:cubicBezTo>
                  <a:pt x="527824" y="2390671"/>
                  <a:pt x="134570" y="2454284"/>
                  <a:pt x="43197" y="2532932"/>
                </a:cubicBezTo>
                <a:cubicBezTo>
                  <a:pt x="-48176" y="2611580"/>
                  <a:pt x="24691" y="2691384"/>
                  <a:pt x="84836" y="2775815"/>
                </a:cubicBezTo>
                <a:cubicBezTo>
                  <a:pt x="144981" y="2860246"/>
                  <a:pt x="348547" y="2955087"/>
                  <a:pt x="404065" y="3039518"/>
                </a:cubicBezTo>
                <a:cubicBezTo>
                  <a:pt x="459583" y="3123949"/>
                  <a:pt x="417944" y="3194501"/>
                  <a:pt x="417944" y="3282402"/>
                </a:cubicBezTo>
                <a:cubicBezTo>
                  <a:pt x="417944" y="3370303"/>
                  <a:pt x="405222" y="3479022"/>
                  <a:pt x="404065" y="3566923"/>
                </a:cubicBezTo>
                <a:cubicBezTo>
                  <a:pt x="402908" y="3654824"/>
                  <a:pt x="411004" y="3724219"/>
                  <a:pt x="411004" y="3809807"/>
                </a:cubicBezTo>
                <a:cubicBezTo>
                  <a:pt x="411004" y="3895395"/>
                  <a:pt x="402908" y="3998331"/>
                  <a:pt x="404065" y="4080449"/>
                </a:cubicBezTo>
                <a:cubicBezTo>
                  <a:pt x="405222" y="4162567"/>
                  <a:pt x="348547" y="4213457"/>
                  <a:pt x="417944" y="4302514"/>
                </a:cubicBezTo>
                <a:cubicBezTo>
                  <a:pt x="487341" y="4391571"/>
                  <a:pt x="754522" y="4523422"/>
                  <a:pt x="820450" y="4614793"/>
                </a:cubicBezTo>
                <a:cubicBezTo>
                  <a:pt x="886378" y="4706164"/>
                  <a:pt x="814667" y="4812571"/>
                  <a:pt x="813510" y="4850738"/>
                </a:cubicBezTo>
                <a:cubicBezTo>
                  <a:pt x="812353" y="4888905"/>
                  <a:pt x="812931" y="4866351"/>
                  <a:pt x="813510" y="4843798"/>
                </a:cubicBezTo>
              </a:path>
            </a:pathLst>
          </a:custGeom>
          <a:ln w="38100" cmpd="sng">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pic>
        <p:nvPicPr>
          <p:cNvPr id="14" name="Picture 13"/>
          <p:cNvPicPr>
            <a:picLocks noChangeAspect="1"/>
          </p:cNvPicPr>
          <p:nvPr/>
        </p:nvPicPr>
        <p:blipFill rotWithShape="1">
          <a:blip r:embed="rId2"/>
          <a:srcRect l="78588" t="43305" r="-54" b="42856"/>
          <a:stretch/>
        </p:blipFill>
        <p:spPr>
          <a:xfrm>
            <a:off x="7315200" y="152400"/>
            <a:ext cx="1503193" cy="914400"/>
          </a:xfrm>
          <a:prstGeom prst="rect">
            <a:avLst/>
          </a:prstGeom>
          <a:ln>
            <a:solidFill>
              <a:srgbClr val="4F81BD"/>
            </a:solidFill>
          </a:ln>
        </p:spPr>
      </p:pic>
      <p:sp>
        <p:nvSpPr>
          <p:cNvPr id="6" name="Content Placeholder 5"/>
          <p:cNvSpPr>
            <a:spLocks noGrp="1"/>
          </p:cNvSpPr>
          <p:nvPr>
            <p:ph sz="quarter" idx="1"/>
          </p:nvPr>
        </p:nvSpPr>
        <p:spPr>
          <a:xfrm>
            <a:off x="6019800" y="1447800"/>
            <a:ext cx="2590800" cy="2362200"/>
          </a:xfrm>
          <a:solidFill>
            <a:schemeClr val="accent1">
              <a:alpha val="7000"/>
            </a:schemeClr>
          </a:solidFill>
          <a:ln w="19050" cmpd="sng">
            <a:solidFill>
              <a:srgbClr val="1F497D"/>
            </a:solidFill>
          </a:ln>
        </p:spPr>
        <p:txBody>
          <a:bodyPr>
            <a:normAutofit/>
          </a:bodyPr>
          <a:lstStyle/>
          <a:p>
            <a:pPr marL="0" indent="0">
              <a:buNone/>
            </a:pPr>
            <a:r>
              <a:rPr lang="en-US" sz="2000" i="1" dirty="0" smtClean="0"/>
              <a:t>… </a:t>
            </a:r>
            <a:r>
              <a:rPr lang="en-US" sz="2000" i="1" dirty="0"/>
              <a:t>found the process of modifying and implementing the code somewhat difficult because of number of concurrent changes to the code coming from different </a:t>
            </a:r>
            <a:r>
              <a:rPr lang="en-US" sz="2000" i="1" dirty="0" smtClean="0"/>
              <a:t>people.</a:t>
            </a:r>
            <a:endParaRPr lang="en-US" sz="2000" i="1" dirty="0"/>
          </a:p>
        </p:txBody>
      </p:sp>
      <p:sp>
        <p:nvSpPr>
          <p:cNvPr id="13" name="Rectangle 12"/>
          <p:cNvSpPr/>
          <p:nvPr/>
        </p:nvSpPr>
        <p:spPr>
          <a:xfrm>
            <a:off x="6019800" y="4419600"/>
            <a:ext cx="2590800" cy="923330"/>
          </a:xfrm>
          <a:prstGeom prst="rect">
            <a:avLst/>
          </a:prstGeom>
          <a:solidFill>
            <a:srgbClr val="F79646">
              <a:alpha val="26000"/>
            </a:srgbClr>
          </a:solidFill>
          <a:ln>
            <a:solidFill>
              <a:schemeClr val="tx2"/>
            </a:solidFill>
          </a:ln>
        </p:spPr>
        <p:txBody>
          <a:bodyPr wrap="square">
            <a:spAutoFit/>
          </a:bodyPr>
          <a:lstStyle/>
          <a:p>
            <a:r>
              <a:rPr lang="en-US" b="1" dirty="0" smtClean="0"/>
              <a:t>Ultimately </a:t>
            </a:r>
            <a:r>
              <a:rPr lang="en-US" b="1" dirty="0"/>
              <a:t>this slows down R2O and progress in operational NWP!</a:t>
            </a:r>
          </a:p>
        </p:txBody>
      </p:sp>
      <p:sp>
        <p:nvSpPr>
          <p:cNvPr id="17" name="TextBox 16"/>
          <p:cNvSpPr txBox="1"/>
          <p:nvPr/>
        </p:nvSpPr>
        <p:spPr>
          <a:xfrm>
            <a:off x="533400" y="1524000"/>
            <a:ext cx="1981200" cy="369332"/>
          </a:xfrm>
          <a:prstGeom prst="rect">
            <a:avLst/>
          </a:prstGeom>
          <a:solidFill>
            <a:schemeClr val="bg1"/>
          </a:solidFill>
        </p:spPr>
        <p:txBody>
          <a:bodyPr wrap="square" lIns="0" rIns="0" rtlCol="0">
            <a:spAutoFit/>
          </a:bodyPr>
          <a:lstStyle/>
          <a:p>
            <a:pPr algn="r"/>
            <a:r>
              <a:rPr lang="en-US" b="1" dirty="0" smtClean="0"/>
              <a:t>Faced IT limitations </a:t>
            </a:r>
            <a:endParaRPr lang="en-US" b="1" dirty="0"/>
          </a:p>
        </p:txBody>
      </p:sp>
      <p:sp>
        <p:nvSpPr>
          <p:cNvPr id="18" name="TextBox 17"/>
          <p:cNvSpPr txBox="1"/>
          <p:nvPr/>
        </p:nvSpPr>
        <p:spPr>
          <a:xfrm>
            <a:off x="152400" y="2057400"/>
            <a:ext cx="2362200" cy="369332"/>
          </a:xfrm>
          <a:prstGeom prst="rect">
            <a:avLst/>
          </a:prstGeom>
          <a:solidFill>
            <a:schemeClr val="bg1"/>
          </a:solidFill>
        </p:spPr>
        <p:txBody>
          <a:bodyPr wrap="square" lIns="0" rIns="0" rtlCol="0">
            <a:spAutoFit/>
          </a:bodyPr>
          <a:lstStyle/>
          <a:p>
            <a:pPr algn="r"/>
            <a:r>
              <a:rPr lang="en-US" b="1" dirty="0" smtClean="0"/>
              <a:t>Source code managmt</a:t>
            </a:r>
            <a:endParaRPr lang="en-US" b="1" dirty="0"/>
          </a:p>
        </p:txBody>
      </p:sp>
      <p:sp>
        <p:nvSpPr>
          <p:cNvPr id="19" name="TextBox 18"/>
          <p:cNvSpPr txBox="1"/>
          <p:nvPr/>
        </p:nvSpPr>
        <p:spPr>
          <a:xfrm>
            <a:off x="533400" y="2514600"/>
            <a:ext cx="1981200" cy="369332"/>
          </a:xfrm>
          <a:prstGeom prst="rect">
            <a:avLst/>
          </a:prstGeom>
          <a:solidFill>
            <a:schemeClr val="bg1"/>
          </a:solidFill>
        </p:spPr>
        <p:txBody>
          <a:bodyPr wrap="square" lIns="0" rIns="0" rtlCol="0">
            <a:spAutoFit/>
          </a:bodyPr>
          <a:lstStyle/>
          <a:p>
            <a:pPr algn="r"/>
            <a:r>
              <a:rPr lang="en-US" b="1" dirty="0" smtClean="0"/>
              <a:t>Computer resources</a:t>
            </a:r>
            <a:endParaRPr lang="en-US" b="1" dirty="0"/>
          </a:p>
        </p:txBody>
      </p:sp>
      <p:sp>
        <p:nvSpPr>
          <p:cNvPr id="20" name="TextBox 19"/>
          <p:cNvSpPr txBox="1"/>
          <p:nvPr/>
        </p:nvSpPr>
        <p:spPr>
          <a:xfrm>
            <a:off x="152400" y="3048000"/>
            <a:ext cx="2362200" cy="369332"/>
          </a:xfrm>
          <a:prstGeom prst="rect">
            <a:avLst/>
          </a:prstGeom>
          <a:solidFill>
            <a:schemeClr val="bg1"/>
          </a:solidFill>
        </p:spPr>
        <p:txBody>
          <a:bodyPr wrap="square" lIns="0" rIns="0" rtlCol="0">
            <a:spAutoFit/>
          </a:bodyPr>
          <a:lstStyle/>
          <a:p>
            <a:pPr algn="r"/>
            <a:r>
              <a:rPr lang="en-US" b="1" dirty="0"/>
              <a:t>L</a:t>
            </a:r>
            <a:r>
              <a:rPr lang="en-US" b="1" dirty="0" smtClean="0"/>
              <a:t>aunch &amp; monitor jobs</a:t>
            </a:r>
            <a:endParaRPr lang="en-US" b="1" dirty="0"/>
          </a:p>
        </p:txBody>
      </p:sp>
      <p:sp>
        <p:nvSpPr>
          <p:cNvPr id="21" name="TextBox 20"/>
          <p:cNvSpPr txBox="1"/>
          <p:nvPr/>
        </p:nvSpPr>
        <p:spPr>
          <a:xfrm>
            <a:off x="152400" y="3505200"/>
            <a:ext cx="2362200" cy="369332"/>
          </a:xfrm>
          <a:prstGeom prst="rect">
            <a:avLst/>
          </a:prstGeom>
          <a:solidFill>
            <a:schemeClr val="bg1"/>
          </a:solidFill>
        </p:spPr>
        <p:txBody>
          <a:bodyPr wrap="square" lIns="0" rIns="0" rtlCol="0">
            <a:spAutoFit/>
          </a:bodyPr>
          <a:lstStyle/>
          <a:p>
            <a:pPr algn="r"/>
            <a:r>
              <a:rPr lang="en-US" b="1" dirty="0" smtClean="0"/>
              <a:t>Namelists</a:t>
            </a:r>
            <a:endParaRPr lang="en-US" b="1" dirty="0"/>
          </a:p>
        </p:txBody>
      </p:sp>
      <p:sp>
        <p:nvSpPr>
          <p:cNvPr id="22" name="TextBox 21"/>
          <p:cNvSpPr txBox="1"/>
          <p:nvPr/>
        </p:nvSpPr>
        <p:spPr>
          <a:xfrm>
            <a:off x="152400" y="4038600"/>
            <a:ext cx="2362200" cy="646331"/>
          </a:xfrm>
          <a:prstGeom prst="rect">
            <a:avLst/>
          </a:prstGeom>
          <a:solidFill>
            <a:schemeClr val="bg1"/>
          </a:solidFill>
        </p:spPr>
        <p:txBody>
          <a:bodyPr wrap="square" lIns="0" rIns="0" rtlCol="0">
            <a:spAutoFit/>
          </a:bodyPr>
          <a:lstStyle/>
          <a:p>
            <a:pPr algn="r"/>
            <a:r>
              <a:rPr lang="en-US" b="1" dirty="0" smtClean="0"/>
              <a:t>Hardcoded parameters</a:t>
            </a:r>
          </a:p>
          <a:p>
            <a:pPr algn="r"/>
            <a:endParaRPr lang="en-US" b="1" dirty="0"/>
          </a:p>
        </p:txBody>
      </p:sp>
      <p:sp>
        <p:nvSpPr>
          <p:cNvPr id="5" name="TextBox 4"/>
          <p:cNvSpPr txBox="1"/>
          <p:nvPr/>
        </p:nvSpPr>
        <p:spPr>
          <a:xfrm>
            <a:off x="0" y="39624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23" name="TextBox 22"/>
          <p:cNvSpPr txBox="1"/>
          <p:nvPr/>
        </p:nvSpPr>
        <p:spPr>
          <a:xfrm>
            <a:off x="152400" y="4572000"/>
            <a:ext cx="2362200" cy="369332"/>
          </a:xfrm>
          <a:prstGeom prst="rect">
            <a:avLst/>
          </a:prstGeom>
          <a:solidFill>
            <a:schemeClr val="bg1"/>
          </a:solidFill>
        </p:spPr>
        <p:txBody>
          <a:bodyPr wrap="square" lIns="0" rIns="0" rtlCol="0">
            <a:spAutoFit/>
          </a:bodyPr>
          <a:lstStyle/>
          <a:p>
            <a:pPr algn="r"/>
            <a:r>
              <a:rPr lang="en-US" b="1" dirty="0" smtClean="0"/>
              <a:t>Changing source code</a:t>
            </a:r>
            <a:endParaRPr lang="en-US" b="1" dirty="0"/>
          </a:p>
        </p:txBody>
      </p:sp>
      <p:sp>
        <p:nvSpPr>
          <p:cNvPr id="24" name="TextBox 23"/>
          <p:cNvSpPr txBox="1"/>
          <p:nvPr/>
        </p:nvSpPr>
        <p:spPr>
          <a:xfrm>
            <a:off x="152400" y="5105400"/>
            <a:ext cx="2362200" cy="369332"/>
          </a:xfrm>
          <a:prstGeom prst="rect">
            <a:avLst/>
          </a:prstGeom>
          <a:solidFill>
            <a:schemeClr val="bg1"/>
          </a:solidFill>
        </p:spPr>
        <p:txBody>
          <a:bodyPr wrap="square" lIns="0" rIns="0" rtlCol="0">
            <a:spAutoFit/>
          </a:bodyPr>
          <a:lstStyle/>
          <a:p>
            <a:pPr algn="r"/>
            <a:r>
              <a:rPr lang="en-US" b="1" dirty="0" smtClean="0"/>
              <a:t>Retrieve input data</a:t>
            </a:r>
            <a:endParaRPr lang="en-US" b="1" dirty="0"/>
          </a:p>
        </p:txBody>
      </p:sp>
      <p:sp>
        <p:nvSpPr>
          <p:cNvPr id="25" name="TextBox 24"/>
          <p:cNvSpPr txBox="1"/>
          <p:nvPr/>
        </p:nvSpPr>
        <p:spPr>
          <a:xfrm>
            <a:off x="152400" y="5638800"/>
            <a:ext cx="2362200" cy="369332"/>
          </a:xfrm>
          <a:prstGeom prst="rect">
            <a:avLst/>
          </a:prstGeom>
          <a:solidFill>
            <a:schemeClr val="bg1"/>
          </a:solidFill>
        </p:spPr>
        <p:txBody>
          <a:bodyPr wrap="square" lIns="0" rIns="0" rtlCol="0">
            <a:spAutoFit/>
          </a:bodyPr>
          <a:lstStyle/>
          <a:p>
            <a:pPr algn="r"/>
            <a:r>
              <a:rPr lang="en-US" b="1" dirty="0" smtClean="0"/>
              <a:t>Manage large outputs</a:t>
            </a:r>
            <a:endParaRPr lang="en-US" b="1" dirty="0"/>
          </a:p>
        </p:txBody>
      </p:sp>
      <p:sp>
        <p:nvSpPr>
          <p:cNvPr id="26" name="TextBox 25"/>
          <p:cNvSpPr txBox="1"/>
          <p:nvPr/>
        </p:nvSpPr>
        <p:spPr>
          <a:xfrm>
            <a:off x="762000" y="6096000"/>
            <a:ext cx="1752600" cy="646331"/>
          </a:xfrm>
          <a:prstGeom prst="rect">
            <a:avLst/>
          </a:prstGeom>
          <a:solidFill>
            <a:schemeClr val="bg1"/>
          </a:solidFill>
        </p:spPr>
        <p:txBody>
          <a:bodyPr wrap="square" lIns="0" rIns="0" rtlCol="0">
            <a:spAutoFit/>
          </a:bodyPr>
          <a:lstStyle/>
          <a:p>
            <a:pPr algn="r"/>
            <a:r>
              <a:rPr lang="en-US" b="1" dirty="0" smtClean="0"/>
              <a:t>Interact with other researchers</a:t>
            </a:r>
            <a:endParaRPr lang="en-US" b="1" dirty="0"/>
          </a:p>
        </p:txBody>
      </p:sp>
      <p:sp>
        <p:nvSpPr>
          <p:cNvPr id="9" name="TextBox 8"/>
          <p:cNvSpPr txBox="1"/>
          <p:nvPr/>
        </p:nvSpPr>
        <p:spPr>
          <a:xfrm>
            <a:off x="76200" y="44958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27" name="TextBox 26"/>
          <p:cNvSpPr txBox="1"/>
          <p:nvPr/>
        </p:nvSpPr>
        <p:spPr>
          <a:xfrm>
            <a:off x="381000" y="50292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28" name="TextBox 27"/>
          <p:cNvSpPr txBox="1"/>
          <p:nvPr/>
        </p:nvSpPr>
        <p:spPr>
          <a:xfrm>
            <a:off x="152400" y="55626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291916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
          </p:nvPr>
        </p:nvPicPr>
        <p:blipFill rotWithShape="1">
          <a:blip r:embed="rId2"/>
          <a:srcRect t="15594" r="20781" b="-442"/>
          <a:stretch/>
        </p:blipFill>
        <p:spPr>
          <a:xfrm>
            <a:off x="381000" y="1371600"/>
            <a:ext cx="5825766" cy="5334000"/>
          </a:xfrm>
        </p:spPr>
      </p:pic>
      <p:sp>
        <p:nvSpPr>
          <p:cNvPr id="2" name="Title 1"/>
          <p:cNvSpPr>
            <a:spLocks noGrp="1"/>
          </p:cNvSpPr>
          <p:nvPr>
            <p:ph type="title"/>
          </p:nvPr>
        </p:nvSpPr>
        <p:spPr/>
        <p:txBody>
          <a:bodyPr/>
          <a:lstStyle/>
          <a:p>
            <a:r>
              <a:rPr lang="en-US" dirty="0" smtClean="0"/>
              <a:t>What could NITE do to help?</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13</a:t>
            </a:fld>
            <a:endParaRPr lang="en-US" dirty="0"/>
          </a:p>
        </p:txBody>
      </p:sp>
      <p:sp>
        <p:nvSpPr>
          <p:cNvPr id="6" name="Freeform 5"/>
          <p:cNvSpPr/>
          <p:nvPr/>
        </p:nvSpPr>
        <p:spPr>
          <a:xfrm>
            <a:off x="4258987" y="1436485"/>
            <a:ext cx="1046590" cy="4849452"/>
          </a:xfrm>
          <a:custGeom>
            <a:avLst/>
            <a:gdLst>
              <a:gd name="connsiteX0" fmla="*/ 702941 w 1046590"/>
              <a:gd name="connsiteY0" fmla="*/ 0 h 4849452"/>
              <a:gd name="connsiteX1" fmla="*/ 696001 w 1046590"/>
              <a:gd name="connsiteY1" fmla="*/ 305339 h 4849452"/>
              <a:gd name="connsiteX2" fmla="*/ 696001 w 1046590"/>
              <a:gd name="connsiteY2" fmla="*/ 305339 h 4849452"/>
              <a:gd name="connsiteX3" fmla="*/ 855615 w 1046590"/>
              <a:gd name="connsiteY3" fmla="*/ 638437 h 4849452"/>
              <a:gd name="connsiteX4" fmla="*/ 883374 w 1046590"/>
              <a:gd name="connsiteY4" fmla="*/ 950717 h 4849452"/>
              <a:gd name="connsiteX5" fmla="*/ 945832 w 1046590"/>
              <a:gd name="connsiteY5" fmla="*/ 1297694 h 4849452"/>
              <a:gd name="connsiteX6" fmla="*/ 938893 w 1046590"/>
              <a:gd name="connsiteY6" fmla="*/ 1561396 h 4849452"/>
              <a:gd name="connsiteX7" fmla="*/ 619664 w 1046590"/>
              <a:gd name="connsiteY7" fmla="*/ 1956950 h 4849452"/>
              <a:gd name="connsiteX8" fmla="*/ 654362 w 1046590"/>
              <a:gd name="connsiteY8" fmla="*/ 2276169 h 4849452"/>
              <a:gd name="connsiteX9" fmla="*/ 675182 w 1046590"/>
              <a:gd name="connsiteY9" fmla="*/ 2616206 h 4849452"/>
              <a:gd name="connsiteX10" fmla="*/ 702941 w 1046590"/>
              <a:gd name="connsiteY10" fmla="*/ 2872969 h 4849452"/>
              <a:gd name="connsiteX11" fmla="*/ 71423 w 1046590"/>
              <a:gd name="connsiteY11" fmla="*/ 3254644 h 4849452"/>
              <a:gd name="connsiteX12" fmla="*/ 85302 w 1046590"/>
              <a:gd name="connsiteY12" fmla="*/ 3546104 h 4849452"/>
              <a:gd name="connsiteX13" fmla="*/ 702941 w 1046590"/>
              <a:gd name="connsiteY13" fmla="*/ 3893081 h 4849452"/>
              <a:gd name="connsiteX14" fmla="*/ 696001 w 1046590"/>
              <a:gd name="connsiteY14" fmla="*/ 4212300 h 4849452"/>
              <a:gd name="connsiteX15" fmla="*/ 1022170 w 1046590"/>
              <a:gd name="connsiteY15" fmla="*/ 4566217 h 4849452"/>
              <a:gd name="connsiteX16" fmla="*/ 1022170 w 1046590"/>
              <a:gd name="connsiteY16" fmla="*/ 4829919 h 4849452"/>
              <a:gd name="connsiteX17" fmla="*/ 1015230 w 1046590"/>
              <a:gd name="connsiteY17" fmla="*/ 4829919 h 484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6590" h="4849452">
                <a:moveTo>
                  <a:pt x="702941" y="0"/>
                </a:moveTo>
                <a:lnTo>
                  <a:pt x="696001" y="305339"/>
                </a:lnTo>
                <a:lnTo>
                  <a:pt x="696001" y="305339"/>
                </a:lnTo>
                <a:cubicBezTo>
                  <a:pt x="722603" y="360855"/>
                  <a:pt x="824386" y="530874"/>
                  <a:pt x="855615" y="638437"/>
                </a:cubicBezTo>
                <a:cubicBezTo>
                  <a:pt x="886844" y="746000"/>
                  <a:pt x="868338" y="840841"/>
                  <a:pt x="883374" y="950717"/>
                </a:cubicBezTo>
                <a:cubicBezTo>
                  <a:pt x="898410" y="1060593"/>
                  <a:pt x="936579" y="1195914"/>
                  <a:pt x="945832" y="1297694"/>
                </a:cubicBezTo>
                <a:cubicBezTo>
                  <a:pt x="955085" y="1399474"/>
                  <a:pt x="993254" y="1451520"/>
                  <a:pt x="938893" y="1561396"/>
                </a:cubicBezTo>
                <a:cubicBezTo>
                  <a:pt x="884532" y="1671272"/>
                  <a:pt x="667086" y="1837821"/>
                  <a:pt x="619664" y="1956950"/>
                </a:cubicBezTo>
                <a:cubicBezTo>
                  <a:pt x="572242" y="2076079"/>
                  <a:pt x="645109" y="2166293"/>
                  <a:pt x="654362" y="2276169"/>
                </a:cubicBezTo>
                <a:cubicBezTo>
                  <a:pt x="663615" y="2386045"/>
                  <a:pt x="667086" y="2516739"/>
                  <a:pt x="675182" y="2616206"/>
                </a:cubicBezTo>
                <a:cubicBezTo>
                  <a:pt x="683278" y="2715673"/>
                  <a:pt x="803568" y="2766563"/>
                  <a:pt x="702941" y="2872969"/>
                </a:cubicBezTo>
                <a:cubicBezTo>
                  <a:pt x="602314" y="2979375"/>
                  <a:pt x="174363" y="3142455"/>
                  <a:pt x="71423" y="3254644"/>
                </a:cubicBezTo>
                <a:cubicBezTo>
                  <a:pt x="-31517" y="3366833"/>
                  <a:pt x="-19951" y="3439698"/>
                  <a:pt x="85302" y="3546104"/>
                </a:cubicBezTo>
                <a:cubicBezTo>
                  <a:pt x="190555" y="3652510"/>
                  <a:pt x="601158" y="3782048"/>
                  <a:pt x="702941" y="3893081"/>
                </a:cubicBezTo>
                <a:cubicBezTo>
                  <a:pt x="804724" y="4004114"/>
                  <a:pt x="642796" y="4100111"/>
                  <a:pt x="696001" y="4212300"/>
                </a:cubicBezTo>
                <a:cubicBezTo>
                  <a:pt x="749206" y="4324489"/>
                  <a:pt x="967808" y="4463280"/>
                  <a:pt x="1022170" y="4566217"/>
                </a:cubicBezTo>
                <a:cubicBezTo>
                  <a:pt x="1076532" y="4669154"/>
                  <a:pt x="1023327" y="4785969"/>
                  <a:pt x="1022170" y="4829919"/>
                </a:cubicBezTo>
                <a:cubicBezTo>
                  <a:pt x="1021013" y="4873869"/>
                  <a:pt x="1015230" y="4829919"/>
                  <a:pt x="1015230" y="4829919"/>
                </a:cubicBezTo>
              </a:path>
            </a:pathLst>
          </a:cu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Content Placeholder 3"/>
          <p:cNvSpPr txBox="1">
            <a:spLocks/>
          </p:cNvSpPr>
          <p:nvPr/>
        </p:nvSpPr>
        <p:spPr>
          <a:xfrm>
            <a:off x="6400800" y="1447800"/>
            <a:ext cx="2590800" cy="4572000"/>
          </a:xfrm>
          <a:prstGeom prst="rect">
            <a:avLst/>
          </a:prstGeom>
          <a:solidFill>
            <a:schemeClr val="accent1">
              <a:alpha val="7000"/>
            </a:schemeClr>
          </a:solidFill>
          <a:ln w="19050" cmpd="sng">
            <a:solidFill>
              <a:schemeClr val="tx2"/>
            </a:solidFill>
          </a:ln>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b="1" dirty="0" smtClean="0">
                <a:solidFill>
                  <a:schemeClr val="accent4"/>
                </a:solidFill>
              </a:rPr>
              <a:t>Everything!</a:t>
            </a:r>
          </a:p>
          <a:p>
            <a:pPr marL="0" indent="0">
              <a:buNone/>
            </a:pPr>
            <a:r>
              <a:rPr lang="en-US" b="1" dirty="0" smtClean="0"/>
              <a:t>Higher priority</a:t>
            </a:r>
            <a:endParaRPr lang="en-US" b="1" dirty="0"/>
          </a:p>
          <a:p>
            <a:r>
              <a:rPr lang="en-US" dirty="0"/>
              <a:t>Source code management</a:t>
            </a:r>
          </a:p>
          <a:p>
            <a:r>
              <a:rPr lang="en-US" dirty="0"/>
              <a:t>Input data management</a:t>
            </a:r>
          </a:p>
          <a:p>
            <a:r>
              <a:rPr lang="en-US" dirty="0"/>
              <a:t>Experiment metadata management</a:t>
            </a:r>
          </a:p>
          <a:p>
            <a:r>
              <a:rPr lang="en-US" dirty="0"/>
              <a:t>Launch and monitor jobs</a:t>
            </a:r>
          </a:p>
          <a:p>
            <a:r>
              <a:rPr lang="en-US" dirty="0"/>
              <a:t>Verification</a:t>
            </a:r>
          </a:p>
          <a:p>
            <a:pPr marL="0" indent="0">
              <a:buNone/>
            </a:pPr>
            <a:r>
              <a:rPr lang="en-US" b="1" dirty="0" smtClean="0"/>
              <a:t>Lower priority</a:t>
            </a:r>
          </a:p>
          <a:p>
            <a:r>
              <a:rPr lang="en-US" dirty="0" smtClean="0"/>
              <a:t>archiving</a:t>
            </a:r>
          </a:p>
          <a:p>
            <a:r>
              <a:rPr lang="en-US" dirty="0" smtClean="0"/>
              <a:t>local downloads</a:t>
            </a:r>
          </a:p>
          <a:p>
            <a:r>
              <a:rPr lang="en-US" dirty="0" smtClean="0"/>
              <a:t>visualization</a:t>
            </a:r>
          </a:p>
        </p:txBody>
      </p:sp>
      <p:pic>
        <p:nvPicPr>
          <p:cNvPr id="12" name="Content Placeholder 4"/>
          <p:cNvPicPr>
            <a:picLocks noChangeAspect="1"/>
          </p:cNvPicPr>
          <p:nvPr/>
        </p:nvPicPr>
        <p:blipFill rotWithShape="1">
          <a:blip r:embed="rId2"/>
          <a:srcRect l="82177" t="42943" r="133" b="42440"/>
          <a:stretch/>
        </p:blipFill>
        <p:spPr>
          <a:xfrm>
            <a:off x="7543800" y="152400"/>
            <a:ext cx="1300938" cy="918874"/>
          </a:xfrm>
          <a:prstGeom prst="rect">
            <a:avLst/>
          </a:prstGeom>
          <a:ln>
            <a:solidFill>
              <a:srgbClr val="4F81BD"/>
            </a:solidFill>
          </a:ln>
        </p:spPr>
      </p:pic>
      <p:sp>
        <p:nvSpPr>
          <p:cNvPr id="13" name="TextBox 12"/>
          <p:cNvSpPr txBox="1"/>
          <p:nvPr/>
        </p:nvSpPr>
        <p:spPr>
          <a:xfrm>
            <a:off x="533400" y="1371600"/>
            <a:ext cx="2362200" cy="646331"/>
          </a:xfrm>
          <a:prstGeom prst="rect">
            <a:avLst/>
          </a:prstGeom>
          <a:solidFill>
            <a:schemeClr val="bg1"/>
          </a:solidFill>
        </p:spPr>
        <p:txBody>
          <a:bodyPr wrap="square" lIns="0" rIns="0" rtlCol="0">
            <a:spAutoFit/>
          </a:bodyPr>
          <a:lstStyle/>
          <a:p>
            <a:pPr algn="r"/>
            <a:r>
              <a:rPr lang="en-US" b="1" dirty="0" smtClean="0"/>
              <a:t>Input data management</a:t>
            </a:r>
          </a:p>
          <a:p>
            <a:pPr algn="r"/>
            <a:endParaRPr lang="en-US" b="1" dirty="0"/>
          </a:p>
        </p:txBody>
      </p:sp>
      <p:sp>
        <p:nvSpPr>
          <p:cNvPr id="14" name="TextBox 13"/>
          <p:cNvSpPr txBox="1"/>
          <p:nvPr/>
        </p:nvSpPr>
        <p:spPr>
          <a:xfrm>
            <a:off x="457200" y="1905000"/>
            <a:ext cx="2438400" cy="923330"/>
          </a:xfrm>
          <a:prstGeom prst="rect">
            <a:avLst/>
          </a:prstGeom>
          <a:solidFill>
            <a:schemeClr val="bg1"/>
          </a:solidFill>
        </p:spPr>
        <p:txBody>
          <a:bodyPr wrap="square" lIns="0" rIns="0" rtlCol="0">
            <a:spAutoFit/>
          </a:bodyPr>
          <a:lstStyle/>
          <a:p>
            <a:pPr algn="r"/>
            <a:r>
              <a:rPr lang="en-US" b="1" dirty="0" smtClean="0"/>
              <a:t>Experiment database with source code manag</a:t>
            </a:r>
          </a:p>
          <a:p>
            <a:pPr algn="r"/>
            <a:endParaRPr lang="en-US" b="1" dirty="0"/>
          </a:p>
        </p:txBody>
      </p:sp>
      <p:sp>
        <p:nvSpPr>
          <p:cNvPr id="9" name="TextBox 8"/>
          <p:cNvSpPr txBox="1"/>
          <p:nvPr/>
        </p:nvSpPr>
        <p:spPr>
          <a:xfrm>
            <a:off x="533400" y="19050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15" name="TextBox 14"/>
          <p:cNvSpPr txBox="1"/>
          <p:nvPr/>
        </p:nvSpPr>
        <p:spPr>
          <a:xfrm>
            <a:off x="152400" y="3200400"/>
            <a:ext cx="2743200" cy="646331"/>
          </a:xfrm>
          <a:prstGeom prst="rect">
            <a:avLst/>
          </a:prstGeom>
          <a:solidFill>
            <a:schemeClr val="bg1"/>
          </a:solidFill>
        </p:spPr>
        <p:txBody>
          <a:bodyPr wrap="square" lIns="0" rIns="0" rtlCol="0">
            <a:spAutoFit/>
          </a:bodyPr>
          <a:lstStyle/>
          <a:p>
            <a:pPr algn="r"/>
            <a:r>
              <a:rPr lang="en-US" b="1" dirty="0" smtClean="0"/>
              <a:t>Output archival managmt</a:t>
            </a:r>
          </a:p>
          <a:p>
            <a:pPr algn="r"/>
            <a:endParaRPr lang="en-US" b="1" dirty="0"/>
          </a:p>
        </p:txBody>
      </p:sp>
      <p:sp>
        <p:nvSpPr>
          <p:cNvPr id="16" name="TextBox 15"/>
          <p:cNvSpPr txBox="1"/>
          <p:nvPr/>
        </p:nvSpPr>
        <p:spPr>
          <a:xfrm>
            <a:off x="533400" y="2590800"/>
            <a:ext cx="2362200" cy="646331"/>
          </a:xfrm>
          <a:prstGeom prst="rect">
            <a:avLst/>
          </a:prstGeom>
          <a:solidFill>
            <a:schemeClr val="bg1"/>
          </a:solidFill>
        </p:spPr>
        <p:txBody>
          <a:bodyPr wrap="square" lIns="0" rIns="0" rtlCol="0">
            <a:spAutoFit/>
          </a:bodyPr>
          <a:lstStyle/>
          <a:p>
            <a:pPr algn="r"/>
            <a:r>
              <a:rPr lang="en-US" b="1" dirty="0" smtClean="0"/>
              <a:t>Input data staging</a:t>
            </a:r>
          </a:p>
          <a:p>
            <a:pPr algn="r"/>
            <a:endParaRPr lang="en-US" b="1" dirty="0"/>
          </a:p>
        </p:txBody>
      </p:sp>
      <p:sp>
        <p:nvSpPr>
          <p:cNvPr id="17" name="TextBox 16"/>
          <p:cNvSpPr txBox="1"/>
          <p:nvPr/>
        </p:nvSpPr>
        <p:spPr>
          <a:xfrm>
            <a:off x="533400" y="3886200"/>
            <a:ext cx="2362200" cy="646331"/>
          </a:xfrm>
          <a:prstGeom prst="rect">
            <a:avLst/>
          </a:prstGeom>
          <a:solidFill>
            <a:schemeClr val="bg1"/>
          </a:solidFill>
        </p:spPr>
        <p:txBody>
          <a:bodyPr wrap="square" lIns="0" rIns="0" rtlCol="0">
            <a:spAutoFit/>
          </a:bodyPr>
          <a:lstStyle/>
          <a:p>
            <a:pPr algn="r"/>
            <a:r>
              <a:rPr lang="en-US" b="1" dirty="0" smtClean="0"/>
              <a:t>Launch/monitor jobs</a:t>
            </a:r>
          </a:p>
          <a:p>
            <a:pPr algn="r"/>
            <a:endParaRPr lang="en-US" b="1" dirty="0"/>
          </a:p>
        </p:txBody>
      </p:sp>
      <p:sp>
        <p:nvSpPr>
          <p:cNvPr id="18" name="TextBox 17"/>
          <p:cNvSpPr txBox="1"/>
          <p:nvPr/>
        </p:nvSpPr>
        <p:spPr>
          <a:xfrm>
            <a:off x="533400" y="4572000"/>
            <a:ext cx="2362200" cy="646331"/>
          </a:xfrm>
          <a:prstGeom prst="rect">
            <a:avLst/>
          </a:prstGeom>
          <a:solidFill>
            <a:schemeClr val="bg1"/>
          </a:solidFill>
        </p:spPr>
        <p:txBody>
          <a:bodyPr wrap="square" lIns="0" rIns="0" rtlCol="0">
            <a:spAutoFit/>
          </a:bodyPr>
          <a:lstStyle/>
          <a:p>
            <a:pPr algn="r"/>
            <a:r>
              <a:rPr lang="en-US" b="1" dirty="0" smtClean="0"/>
              <a:t>Local data downloads</a:t>
            </a:r>
          </a:p>
          <a:p>
            <a:pPr algn="r"/>
            <a:endParaRPr lang="en-US" b="1" dirty="0"/>
          </a:p>
        </p:txBody>
      </p:sp>
      <p:sp>
        <p:nvSpPr>
          <p:cNvPr id="19" name="TextBox 18"/>
          <p:cNvSpPr txBox="1"/>
          <p:nvPr/>
        </p:nvSpPr>
        <p:spPr>
          <a:xfrm>
            <a:off x="533400" y="5181600"/>
            <a:ext cx="2362200" cy="646331"/>
          </a:xfrm>
          <a:prstGeom prst="rect">
            <a:avLst/>
          </a:prstGeom>
          <a:solidFill>
            <a:schemeClr val="bg1"/>
          </a:solidFill>
        </p:spPr>
        <p:txBody>
          <a:bodyPr wrap="square" lIns="0" rIns="0" rtlCol="0">
            <a:spAutoFit/>
          </a:bodyPr>
          <a:lstStyle/>
          <a:p>
            <a:pPr algn="r"/>
            <a:r>
              <a:rPr lang="en-US" b="1" dirty="0" smtClean="0"/>
              <a:t>Data visualization</a:t>
            </a:r>
          </a:p>
          <a:p>
            <a:pPr algn="r"/>
            <a:endParaRPr lang="en-US" b="1" dirty="0"/>
          </a:p>
        </p:txBody>
      </p:sp>
      <p:sp>
        <p:nvSpPr>
          <p:cNvPr id="21" name="TextBox 20"/>
          <p:cNvSpPr txBox="1"/>
          <p:nvPr/>
        </p:nvSpPr>
        <p:spPr>
          <a:xfrm>
            <a:off x="609600" y="5867400"/>
            <a:ext cx="2286000" cy="646331"/>
          </a:xfrm>
          <a:prstGeom prst="rect">
            <a:avLst/>
          </a:prstGeom>
          <a:solidFill>
            <a:schemeClr val="bg1"/>
          </a:solidFill>
        </p:spPr>
        <p:txBody>
          <a:bodyPr wrap="square" lIns="0" rIns="0" rtlCol="0">
            <a:spAutoFit/>
          </a:bodyPr>
          <a:lstStyle/>
          <a:p>
            <a:pPr algn="r"/>
            <a:r>
              <a:rPr lang="en-US" b="1" dirty="0" smtClean="0"/>
              <a:t>Verification</a:t>
            </a:r>
          </a:p>
          <a:p>
            <a:pPr algn="r"/>
            <a:endParaRPr lang="en-US" b="1" dirty="0" smtClean="0"/>
          </a:p>
        </p:txBody>
      </p:sp>
      <p:sp>
        <p:nvSpPr>
          <p:cNvPr id="22" name="TextBox 21"/>
          <p:cNvSpPr txBox="1"/>
          <p:nvPr/>
        </p:nvSpPr>
        <p:spPr>
          <a:xfrm>
            <a:off x="1447800" y="57912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23" name="TextBox 22"/>
          <p:cNvSpPr txBox="1"/>
          <p:nvPr/>
        </p:nvSpPr>
        <p:spPr>
          <a:xfrm>
            <a:off x="838200" y="51054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645466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an experiment</a:t>
            </a:r>
            <a:endParaRPr lang="en-US" dirty="0"/>
          </a:p>
        </p:txBody>
      </p:sp>
      <p:pic>
        <p:nvPicPr>
          <p:cNvPr id="5" name="Content Placeholder 4"/>
          <p:cNvPicPr>
            <a:picLocks noGrp="1" noChangeAspect="1"/>
          </p:cNvPicPr>
          <p:nvPr>
            <p:ph sz="quarter" idx="1"/>
          </p:nvPr>
        </p:nvPicPr>
        <p:blipFill rotWithShape="1">
          <a:blip r:embed="rId2"/>
          <a:srcRect t="1189" r="26019" b="-380"/>
          <a:stretch/>
        </p:blipFill>
        <p:spPr>
          <a:xfrm>
            <a:off x="762000" y="1524000"/>
            <a:ext cx="4641226" cy="5108696"/>
          </a:xfrm>
        </p:spPr>
      </p:pic>
      <p:sp>
        <p:nvSpPr>
          <p:cNvPr id="3" name="Slide Number Placeholder 2"/>
          <p:cNvSpPr>
            <a:spLocks noGrp="1"/>
          </p:cNvSpPr>
          <p:nvPr>
            <p:ph type="sldNum" sz="quarter" idx="12"/>
          </p:nvPr>
        </p:nvSpPr>
        <p:spPr/>
        <p:txBody>
          <a:bodyPr/>
          <a:lstStyle/>
          <a:p>
            <a:fld id="{F5459D80-F6AF-4590-8E73-2F013678FE42}" type="slidenum">
              <a:rPr lang="en-US" smtClean="0"/>
              <a:pPr/>
              <a:t>14</a:t>
            </a:fld>
            <a:endParaRPr lang="en-US" dirty="0"/>
          </a:p>
        </p:txBody>
      </p:sp>
      <p:pic>
        <p:nvPicPr>
          <p:cNvPr id="6" name="Content Placeholder 4"/>
          <p:cNvPicPr>
            <a:picLocks noChangeAspect="1"/>
          </p:cNvPicPr>
          <p:nvPr/>
        </p:nvPicPr>
        <p:blipFill rotWithShape="1">
          <a:blip r:embed="rId2"/>
          <a:srcRect l="76964" t="42544" r="1025" b="41722"/>
          <a:stretch/>
        </p:blipFill>
        <p:spPr>
          <a:xfrm>
            <a:off x="7162800" y="152400"/>
            <a:ext cx="1710727" cy="1003968"/>
          </a:xfrm>
          <a:prstGeom prst="rect">
            <a:avLst/>
          </a:prstGeom>
          <a:ln>
            <a:solidFill>
              <a:srgbClr val="1F497D"/>
            </a:solidFill>
          </a:ln>
        </p:spPr>
      </p:pic>
      <p:sp>
        <p:nvSpPr>
          <p:cNvPr id="15" name="Freeform 14"/>
          <p:cNvSpPr/>
          <p:nvPr/>
        </p:nvSpPr>
        <p:spPr>
          <a:xfrm>
            <a:off x="3011373" y="1826351"/>
            <a:ext cx="1287714" cy="4387440"/>
          </a:xfrm>
          <a:custGeom>
            <a:avLst/>
            <a:gdLst>
              <a:gd name="connsiteX0" fmla="*/ 190558 w 1287714"/>
              <a:gd name="connsiteY0" fmla="*/ 0 h 4387440"/>
              <a:gd name="connsiteX1" fmla="*/ 169567 w 1287714"/>
              <a:gd name="connsiteY1" fmla="*/ 398858 h 4387440"/>
              <a:gd name="connsiteX2" fmla="*/ 85605 w 1287714"/>
              <a:gd name="connsiteY2" fmla="*/ 871190 h 4387440"/>
              <a:gd name="connsiteX3" fmla="*/ 85605 w 1287714"/>
              <a:gd name="connsiteY3" fmla="*/ 1207071 h 4387440"/>
              <a:gd name="connsiteX4" fmla="*/ 1198103 w 1287714"/>
              <a:gd name="connsiteY4" fmla="*/ 1616425 h 4387440"/>
              <a:gd name="connsiteX5" fmla="*/ 1156122 w 1287714"/>
              <a:gd name="connsiteY5" fmla="*/ 2004787 h 4387440"/>
              <a:gd name="connsiteX6" fmla="*/ 641854 w 1287714"/>
              <a:gd name="connsiteY6" fmla="*/ 2414142 h 4387440"/>
              <a:gd name="connsiteX7" fmla="*/ 641854 w 1287714"/>
              <a:gd name="connsiteY7" fmla="*/ 2792008 h 4387440"/>
              <a:gd name="connsiteX8" fmla="*/ 872750 w 1287714"/>
              <a:gd name="connsiteY8" fmla="*/ 3253843 h 4387440"/>
              <a:gd name="connsiteX9" fmla="*/ 893740 w 1287714"/>
              <a:gd name="connsiteY9" fmla="*/ 3589724 h 4387440"/>
              <a:gd name="connsiteX10" fmla="*/ 1103646 w 1287714"/>
              <a:gd name="connsiteY10" fmla="*/ 4030567 h 4387440"/>
              <a:gd name="connsiteX11" fmla="*/ 1051169 w 1287714"/>
              <a:gd name="connsiteY11" fmla="*/ 4387440 h 4387440"/>
              <a:gd name="connsiteX12" fmla="*/ 1051169 w 1287714"/>
              <a:gd name="connsiteY12" fmla="*/ 4387440 h 438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7714" h="4387440">
                <a:moveTo>
                  <a:pt x="190558" y="0"/>
                </a:moveTo>
                <a:cubicBezTo>
                  <a:pt x="188808" y="126830"/>
                  <a:pt x="187059" y="253660"/>
                  <a:pt x="169567" y="398858"/>
                </a:cubicBezTo>
                <a:cubicBezTo>
                  <a:pt x="152075" y="544056"/>
                  <a:pt x="99599" y="736488"/>
                  <a:pt x="85605" y="871190"/>
                </a:cubicBezTo>
                <a:cubicBezTo>
                  <a:pt x="71611" y="1005892"/>
                  <a:pt x="-99811" y="1082865"/>
                  <a:pt x="85605" y="1207071"/>
                </a:cubicBezTo>
                <a:cubicBezTo>
                  <a:pt x="271021" y="1331277"/>
                  <a:pt x="1019683" y="1483472"/>
                  <a:pt x="1198103" y="1616425"/>
                </a:cubicBezTo>
                <a:cubicBezTo>
                  <a:pt x="1376523" y="1749378"/>
                  <a:pt x="1248830" y="1871834"/>
                  <a:pt x="1156122" y="2004787"/>
                </a:cubicBezTo>
                <a:cubicBezTo>
                  <a:pt x="1063414" y="2137740"/>
                  <a:pt x="727565" y="2282939"/>
                  <a:pt x="641854" y="2414142"/>
                </a:cubicBezTo>
                <a:cubicBezTo>
                  <a:pt x="556143" y="2545346"/>
                  <a:pt x="603371" y="2652058"/>
                  <a:pt x="641854" y="2792008"/>
                </a:cubicBezTo>
                <a:cubicBezTo>
                  <a:pt x="680337" y="2931958"/>
                  <a:pt x="830769" y="3120890"/>
                  <a:pt x="872750" y="3253843"/>
                </a:cubicBezTo>
                <a:cubicBezTo>
                  <a:pt x="914731" y="3386796"/>
                  <a:pt x="855257" y="3460270"/>
                  <a:pt x="893740" y="3589724"/>
                </a:cubicBezTo>
                <a:cubicBezTo>
                  <a:pt x="932223" y="3719178"/>
                  <a:pt x="1077408" y="3897614"/>
                  <a:pt x="1103646" y="4030567"/>
                </a:cubicBezTo>
                <a:cubicBezTo>
                  <a:pt x="1129884" y="4163520"/>
                  <a:pt x="1051169" y="4387440"/>
                  <a:pt x="1051169" y="4387440"/>
                </a:cubicBezTo>
                <a:lnTo>
                  <a:pt x="1051169" y="4387440"/>
                </a:lnTo>
              </a:path>
            </a:pathLst>
          </a:cu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Content Placeholder 3"/>
          <p:cNvSpPr txBox="1">
            <a:spLocks/>
          </p:cNvSpPr>
          <p:nvPr/>
        </p:nvSpPr>
        <p:spPr>
          <a:xfrm>
            <a:off x="5943600" y="1600200"/>
            <a:ext cx="2819400" cy="4572000"/>
          </a:xfrm>
          <a:prstGeom prst="rect">
            <a:avLst/>
          </a:prstGeom>
          <a:solidFill>
            <a:schemeClr val="accent1">
              <a:alpha val="7000"/>
            </a:schemeClr>
          </a:solidFill>
          <a:ln w="19050" cmpd="sng">
            <a:solidFill>
              <a:schemeClr val="tx2"/>
            </a:solidFill>
          </a:ln>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b="1" dirty="0" smtClean="0"/>
              <a:t>Higher priorities</a:t>
            </a:r>
          </a:p>
          <a:p>
            <a:r>
              <a:rPr lang="en-US" dirty="0" smtClean="0"/>
              <a:t>Namelists</a:t>
            </a:r>
          </a:p>
          <a:p>
            <a:r>
              <a:rPr lang="en-US" dirty="0" smtClean="0"/>
              <a:t>Source code changes</a:t>
            </a:r>
          </a:p>
          <a:p>
            <a:r>
              <a:rPr lang="en-US" dirty="0" smtClean="0"/>
              <a:t>Workflow Changes</a:t>
            </a:r>
          </a:p>
          <a:p>
            <a:endParaRPr lang="en-US" dirty="0"/>
          </a:p>
          <a:p>
            <a:pPr marL="0" indent="0">
              <a:buNone/>
            </a:pPr>
            <a:r>
              <a:rPr lang="en-US" b="1" dirty="0" smtClean="0"/>
              <a:t>Lower priorities</a:t>
            </a:r>
          </a:p>
          <a:p>
            <a:r>
              <a:rPr lang="en-US" dirty="0" smtClean="0"/>
              <a:t>Ensembles</a:t>
            </a:r>
          </a:p>
          <a:p>
            <a:r>
              <a:rPr lang="en-US" dirty="0" smtClean="0"/>
              <a:t>Alternate inputs</a:t>
            </a:r>
          </a:p>
          <a:p>
            <a:r>
              <a:rPr lang="en-US" dirty="0" smtClean="0"/>
              <a:t>New components</a:t>
            </a:r>
          </a:p>
          <a:p>
            <a:pPr marL="0" indent="0">
              <a:buNone/>
            </a:pPr>
            <a:endParaRPr lang="en-US" dirty="0" smtClean="0"/>
          </a:p>
        </p:txBody>
      </p:sp>
      <p:sp>
        <p:nvSpPr>
          <p:cNvPr id="11" name="TextBox 10"/>
          <p:cNvSpPr txBox="1"/>
          <p:nvPr/>
        </p:nvSpPr>
        <p:spPr>
          <a:xfrm>
            <a:off x="381000" y="1752600"/>
            <a:ext cx="2362200" cy="646331"/>
          </a:xfrm>
          <a:prstGeom prst="rect">
            <a:avLst/>
          </a:prstGeom>
          <a:solidFill>
            <a:schemeClr val="bg1"/>
          </a:solidFill>
        </p:spPr>
        <p:txBody>
          <a:bodyPr wrap="square" lIns="0" rIns="0" rtlCol="0">
            <a:spAutoFit/>
          </a:bodyPr>
          <a:lstStyle/>
          <a:p>
            <a:pPr algn="r"/>
            <a:r>
              <a:rPr lang="en-US" b="1" dirty="0" smtClean="0"/>
              <a:t>Namelists</a:t>
            </a:r>
          </a:p>
          <a:p>
            <a:pPr algn="r"/>
            <a:endParaRPr lang="en-US" b="1" dirty="0"/>
          </a:p>
        </p:txBody>
      </p:sp>
      <p:sp>
        <p:nvSpPr>
          <p:cNvPr id="16" name="TextBox 15"/>
          <p:cNvSpPr txBox="1"/>
          <p:nvPr/>
        </p:nvSpPr>
        <p:spPr>
          <a:xfrm>
            <a:off x="1524000" y="16764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12" name="TextBox 11"/>
          <p:cNvSpPr txBox="1"/>
          <p:nvPr/>
        </p:nvSpPr>
        <p:spPr>
          <a:xfrm>
            <a:off x="381000" y="2590800"/>
            <a:ext cx="2362200" cy="646331"/>
          </a:xfrm>
          <a:prstGeom prst="rect">
            <a:avLst/>
          </a:prstGeom>
          <a:solidFill>
            <a:schemeClr val="bg1"/>
          </a:solidFill>
        </p:spPr>
        <p:txBody>
          <a:bodyPr wrap="square" lIns="0" rIns="0" rtlCol="0">
            <a:spAutoFit/>
          </a:bodyPr>
          <a:lstStyle/>
          <a:p>
            <a:pPr algn="r"/>
            <a:r>
              <a:rPr lang="en-US" b="1" dirty="0" smtClean="0"/>
              <a:t>Source code changes</a:t>
            </a:r>
          </a:p>
          <a:p>
            <a:pPr algn="r"/>
            <a:endParaRPr lang="en-US" b="1" dirty="0"/>
          </a:p>
        </p:txBody>
      </p:sp>
      <p:sp>
        <p:nvSpPr>
          <p:cNvPr id="13" name="TextBox 12"/>
          <p:cNvSpPr txBox="1"/>
          <p:nvPr/>
        </p:nvSpPr>
        <p:spPr>
          <a:xfrm>
            <a:off x="381000" y="25146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20" name="TextBox 19"/>
          <p:cNvSpPr txBox="1"/>
          <p:nvPr/>
        </p:nvSpPr>
        <p:spPr>
          <a:xfrm>
            <a:off x="228600" y="3200400"/>
            <a:ext cx="2590800" cy="923330"/>
          </a:xfrm>
          <a:prstGeom prst="rect">
            <a:avLst/>
          </a:prstGeom>
          <a:solidFill>
            <a:schemeClr val="bg1"/>
          </a:solidFill>
        </p:spPr>
        <p:txBody>
          <a:bodyPr wrap="square" lIns="0" rIns="0" rtlCol="0">
            <a:spAutoFit/>
          </a:bodyPr>
          <a:lstStyle/>
          <a:p>
            <a:pPr algn="r"/>
            <a:r>
              <a:rPr lang="en-US" b="1" dirty="0" smtClean="0"/>
              <a:t>Add new component (ocean, hydro etc)</a:t>
            </a:r>
          </a:p>
          <a:p>
            <a:pPr algn="r"/>
            <a:endParaRPr lang="en-US" b="1" dirty="0"/>
          </a:p>
        </p:txBody>
      </p:sp>
      <p:sp>
        <p:nvSpPr>
          <p:cNvPr id="21" name="TextBox 20"/>
          <p:cNvSpPr txBox="1"/>
          <p:nvPr/>
        </p:nvSpPr>
        <p:spPr>
          <a:xfrm>
            <a:off x="152400" y="4038600"/>
            <a:ext cx="2667000" cy="923330"/>
          </a:xfrm>
          <a:prstGeom prst="rect">
            <a:avLst/>
          </a:prstGeom>
          <a:solidFill>
            <a:schemeClr val="bg1"/>
          </a:solidFill>
        </p:spPr>
        <p:txBody>
          <a:bodyPr wrap="square" lIns="0" rIns="0" rtlCol="0">
            <a:spAutoFit/>
          </a:bodyPr>
          <a:lstStyle/>
          <a:p>
            <a:pPr algn="r"/>
            <a:r>
              <a:rPr lang="en-US" b="1" dirty="0" smtClean="0"/>
              <a:t>Workflow changes (useful in DA and cycling)</a:t>
            </a:r>
          </a:p>
          <a:p>
            <a:pPr algn="r"/>
            <a:endParaRPr lang="en-US" b="1" dirty="0"/>
          </a:p>
        </p:txBody>
      </p:sp>
      <p:sp>
        <p:nvSpPr>
          <p:cNvPr id="22" name="TextBox 21"/>
          <p:cNvSpPr txBox="1"/>
          <p:nvPr/>
        </p:nvSpPr>
        <p:spPr>
          <a:xfrm>
            <a:off x="381000" y="4953000"/>
            <a:ext cx="2362200" cy="646331"/>
          </a:xfrm>
          <a:prstGeom prst="rect">
            <a:avLst/>
          </a:prstGeom>
          <a:solidFill>
            <a:schemeClr val="bg1"/>
          </a:solidFill>
        </p:spPr>
        <p:txBody>
          <a:bodyPr wrap="square" lIns="0" rIns="0" rtlCol="0">
            <a:spAutoFit/>
          </a:bodyPr>
          <a:lstStyle/>
          <a:p>
            <a:pPr algn="r"/>
            <a:r>
              <a:rPr lang="en-US" b="1" dirty="0" smtClean="0"/>
              <a:t>Ensembles</a:t>
            </a:r>
          </a:p>
          <a:p>
            <a:pPr algn="r"/>
            <a:endParaRPr lang="en-US" b="1" dirty="0"/>
          </a:p>
        </p:txBody>
      </p:sp>
      <p:sp>
        <p:nvSpPr>
          <p:cNvPr id="23" name="TextBox 22"/>
          <p:cNvSpPr txBox="1"/>
          <p:nvPr/>
        </p:nvSpPr>
        <p:spPr>
          <a:xfrm>
            <a:off x="838200" y="5715000"/>
            <a:ext cx="1981200" cy="646331"/>
          </a:xfrm>
          <a:prstGeom prst="rect">
            <a:avLst/>
          </a:prstGeom>
          <a:solidFill>
            <a:schemeClr val="bg1"/>
          </a:solidFill>
        </p:spPr>
        <p:txBody>
          <a:bodyPr wrap="square" lIns="0" rIns="0" rtlCol="0">
            <a:spAutoFit/>
          </a:bodyPr>
          <a:lstStyle/>
          <a:p>
            <a:pPr algn="r"/>
            <a:r>
              <a:rPr lang="en-US" b="1" dirty="0" smtClean="0"/>
              <a:t>Alternate inputs</a:t>
            </a:r>
          </a:p>
          <a:p>
            <a:pPr algn="r"/>
            <a:endParaRPr lang="en-US" b="1" dirty="0"/>
          </a:p>
        </p:txBody>
      </p:sp>
      <p:sp>
        <p:nvSpPr>
          <p:cNvPr id="14" name="TextBox 13"/>
          <p:cNvSpPr txBox="1"/>
          <p:nvPr/>
        </p:nvSpPr>
        <p:spPr>
          <a:xfrm>
            <a:off x="76200" y="39624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11476083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Platforms</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15</a:t>
            </a:fld>
            <a:endParaRPr lang="en-US" dirty="0"/>
          </a:p>
        </p:txBody>
      </p:sp>
      <p:sp>
        <p:nvSpPr>
          <p:cNvPr id="4" name="Content Placeholder 3"/>
          <p:cNvSpPr>
            <a:spLocks noGrp="1"/>
          </p:cNvSpPr>
          <p:nvPr>
            <p:ph sz="quarter" idx="1"/>
          </p:nvPr>
        </p:nvSpPr>
        <p:spPr>
          <a:xfrm>
            <a:off x="838200" y="4038600"/>
            <a:ext cx="7772400" cy="2362200"/>
          </a:xfrm>
          <a:solidFill>
            <a:schemeClr val="accent1">
              <a:alpha val="6000"/>
            </a:schemeClr>
          </a:solidFill>
          <a:ln w="19050" cmpd="sng">
            <a:solidFill>
              <a:srgbClr val="1F497D"/>
            </a:solidFill>
          </a:ln>
        </p:spPr>
        <p:txBody>
          <a:bodyPr>
            <a:normAutofit/>
          </a:bodyPr>
          <a:lstStyle/>
          <a:p>
            <a:r>
              <a:rPr lang="en-US" dirty="0" smtClean="0"/>
              <a:t>Priority is zeus</a:t>
            </a:r>
            <a:r>
              <a:rPr lang="en-US" dirty="0"/>
              <a:t> </a:t>
            </a:r>
            <a:r>
              <a:rPr lang="en-US" dirty="0" smtClean="0"/>
              <a:t>(jet, yellowstone, wcoss lower priority)</a:t>
            </a:r>
          </a:p>
          <a:p>
            <a:r>
              <a:rPr lang="en-US" dirty="0" smtClean="0"/>
              <a:t>Flexibility in compiler options ranked high</a:t>
            </a:r>
          </a:p>
          <a:p>
            <a:r>
              <a:rPr lang="en-US" dirty="0" smtClean="0"/>
              <a:t>Downloading data to local machine ranked relatively low</a:t>
            </a:r>
          </a:p>
          <a:p>
            <a:r>
              <a:rPr lang="en-US" dirty="0" smtClean="0"/>
              <a:t>Note that some launchers, such as ECMWF prepIFS, only work in a single platform – not a good solution for NOAA </a:t>
            </a:r>
          </a:p>
        </p:txBody>
      </p:sp>
      <p:pic>
        <p:nvPicPr>
          <p:cNvPr id="6" name="Picture 5"/>
          <p:cNvPicPr>
            <a:picLocks noChangeAspect="1"/>
          </p:cNvPicPr>
          <p:nvPr/>
        </p:nvPicPr>
        <p:blipFill rotWithShape="1">
          <a:blip r:embed="rId2"/>
          <a:srcRect r="20773"/>
          <a:stretch/>
        </p:blipFill>
        <p:spPr>
          <a:xfrm>
            <a:off x="914400" y="1371600"/>
            <a:ext cx="6238290" cy="2540000"/>
          </a:xfrm>
          <a:prstGeom prst="rect">
            <a:avLst/>
          </a:prstGeom>
        </p:spPr>
      </p:pic>
      <p:pic>
        <p:nvPicPr>
          <p:cNvPr id="7" name="Picture 6"/>
          <p:cNvPicPr>
            <a:picLocks noChangeAspect="1"/>
          </p:cNvPicPr>
          <p:nvPr/>
        </p:nvPicPr>
        <p:blipFill rotWithShape="1">
          <a:blip r:embed="rId2"/>
          <a:srcRect l="82870" t="31280" r="1132" b="28885"/>
          <a:stretch/>
        </p:blipFill>
        <p:spPr>
          <a:xfrm>
            <a:off x="7467600" y="228600"/>
            <a:ext cx="1259639" cy="1011794"/>
          </a:xfrm>
          <a:prstGeom prst="rect">
            <a:avLst/>
          </a:prstGeom>
          <a:ln>
            <a:solidFill>
              <a:srgbClr val="4F81BD"/>
            </a:solidFill>
          </a:ln>
        </p:spPr>
      </p:pic>
      <p:sp>
        <p:nvSpPr>
          <p:cNvPr id="9" name="Freeform 8"/>
          <p:cNvSpPr/>
          <p:nvPr/>
        </p:nvSpPr>
        <p:spPr>
          <a:xfrm>
            <a:off x="4275241" y="1689899"/>
            <a:ext cx="1713888" cy="1899825"/>
          </a:xfrm>
          <a:custGeom>
            <a:avLst/>
            <a:gdLst>
              <a:gd name="connsiteX0" fmla="*/ 1581117 w 1713888"/>
              <a:gd name="connsiteY0" fmla="*/ 0 h 1899825"/>
              <a:gd name="connsiteX1" fmla="*/ 1612603 w 1713888"/>
              <a:gd name="connsiteY1" fmla="*/ 241415 h 1899825"/>
              <a:gd name="connsiteX2" fmla="*/ 458124 w 1713888"/>
              <a:gd name="connsiteY2" fmla="*/ 419851 h 1899825"/>
              <a:gd name="connsiteX3" fmla="*/ 468619 w 1713888"/>
              <a:gd name="connsiteY3" fmla="*/ 608784 h 1899825"/>
              <a:gd name="connsiteX4" fmla="*/ 143266 w 1713888"/>
              <a:gd name="connsiteY4" fmla="*/ 871191 h 1899825"/>
              <a:gd name="connsiteX5" fmla="*/ 143266 w 1713888"/>
              <a:gd name="connsiteY5" fmla="*/ 1028635 h 1899825"/>
              <a:gd name="connsiteX6" fmla="*/ 479114 w 1713888"/>
              <a:gd name="connsiteY6" fmla="*/ 1291042 h 1899825"/>
              <a:gd name="connsiteX7" fmla="*/ 447628 w 1713888"/>
              <a:gd name="connsiteY7" fmla="*/ 1427493 h 1899825"/>
              <a:gd name="connsiteX8" fmla="*/ 27818 w 1713888"/>
              <a:gd name="connsiteY8" fmla="*/ 1668907 h 1899825"/>
              <a:gd name="connsiteX9" fmla="*/ 38313 w 1713888"/>
              <a:gd name="connsiteY9" fmla="*/ 1899825 h 189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8" h="1899825">
                <a:moveTo>
                  <a:pt x="1581117" y="0"/>
                </a:moveTo>
                <a:cubicBezTo>
                  <a:pt x="1690442" y="85720"/>
                  <a:pt x="1799768" y="171440"/>
                  <a:pt x="1612603" y="241415"/>
                </a:cubicBezTo>
                <a:cubicBezTo>
                  <a:pt x="1425438" y="311390"/>
                  <a:pt x="648788" y="358623"/>
                  <a:pt x="458124" y="419851"/>
                </a:cubicBezTo>
                <a:cubicBezTo>
                  <a:pt x="267460" y="481079"/>
                  <a:pt x="521095" y="533561"/>
                  <a:pt x="468619" y="608784"/>
                </a:cubicBezTo>
                <a:cubicBezTo>
                  <a:pt x="416143" y="684007"/>
                  <a:pt x="197492" y="801216"/>
                  <a:pt x="143266" y="871191"/>
                </a:cubicBezTo>
                <a:cubicBezTo>
                  <a:pt x="89040" y="941166"/>
                  <a:pt x="87291" y="958660"/>
                  <a:pt x="143266" y="1028635"/>
                </a:cubicBezTo>
                <a:cubicBezTo>
                  <a:pt x="199241" y="1098610"/>
                  <a:pt x="428387" y="1224566"/>
                  <a:pt x="479114" y="1291042"/>
                </a:cubicBezTo>
                <a:cubicBezTo>
                  <a:pt x="529841" y="1357518"/>
                  <a:pt x="522844" y="1364516"/>
                  <a:pt x="447628" y="1427493"/>
                </a:cubicBezTo>
                <a:cubicBezTo>
                  <a:pt x="372412" y="1490470"/>
                  <a:pt x="96037" y="1590185"/>
                  <a:pt x="27818" y="1668907"/>
                </a:cubicBezTo>
                <a:cubicBezTo>
                  <a:pt x="-40401" y="1747629"/>
                  <a:pt x="38313" y="1899825"/>
                  <a:pt x="38313" y="1899825"/>
                </a:cubicBezTo>
              </a:path>
            </a:pathLst>
          </a:custGeom>
          <a:ln w="38100" cmpd="sng">
            <a:solidFill>
              <a:srgbClr val="C0504D"/>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8" name="TextBox 7"/>
          <p:cNvSpPr txBox="1"/>
          <p:nvPr/>
        </p:nvSpPr>
        <p:spPr>
          <a:xfrm>
            <a:off x="533400" y="1600200"/>
            <a:ext cx="2362200" cy="369332"/>
          </a:xfrm>
          <a:prstGeom prst="rect">
            <a:avLst/>
          </a:prstGeom>
          <a:solidFill>
            <a:schemeClr val="bg1"/>
          </a:solidFill>
        </p:spPr>
        <p:txBody>
          <a:bodyPr wrap="square" lIns="0" rIns="0" rtlCol="0">
            <a:spAutoFit/>
          </a:bodyPr>
          <a:lstStyle/>
          <a:p>
            <a:pPr algn="r"/>
            <a:r>
              <a:rPr lang="en-US" b="1" dirty="0" smtClean="0"/>
              <a:t>Zeus (NOAA R&amp;D)</a:t>
            </a:r>
          </a:p>
        </p:txBody>
      </p:sp>
      <p:sp>
        <p:nvSpPr>
          <p:cNvPr id="10" name="TextBox 9"/>
          <p:cNvSpPr txBox="1"/>
          <p:nvPr/>
        </p:nvSpPr>
        <p:spPr>
          <a:xfrm>
            <a:off x="533400" y="2057400"/>
            <a:ext cx="2362200" cy="369332"/>
          </a:xfrm>
          <a:prstGeom prst="rect">
            <a:avLst/>
          </a:prstGeom>
          <a:solidFill>
            <a:schemeClr val="bg1"/>
          </a:solidFill>
        </p:spPr>
        <p:txBody>
          <a:bodyPr wrap="square" lIns="0" rIns="0" rtlCol="0">
            <a:spAutoFit/>
          </a:bodyPr>
          <a:lstStyle/>
          <a:p>
            <a:pPr algn="r"/>
            <a:r>
              <a:rPr lang="en-US" b="1" dirty="0" smtClean="0"/>
              <a:t>Jet (HFIP)</a:t>
            </a:r>
          </a:p>
        </p:txBody>
      </p:sp>
      <p:sp>
        <p:nvSpPr>
          <p:cNvPr id="11" name="TextBox 10"/>
          <p:cNvSpPr txBox="1"/>
          <p:nvPr/>
        </p:nvSpPr>
        <p:spPr>
          <a:xfrm>
            <a:off x="152400" y="2438400"/>
            <a:ext cx="2743200" cy="369332"/>
          </a:xfrm>
          <a:prstGeom prst="rect">
            <a:avLst/>
          </a:prstGeom>
          <a:solidFill>
            <a:schemeClr val="bg1"/>
          </a:solidFill>
        </p:spPr>
        <p:txBody>
          <a:bodyPr wrap="square" lIns="0" rIns="0" rtlCol="0">
            <a:spAutoFit/>
          </a:bodyPr>
          <a:lstStyle/>
          <a:p>
            <a:pPr algn="r"/>
            <a:r>
              <a:rPr lang="en-US" b="1" dirty="0" smtClean="0"/>
              <a:t>WCOSS (NOAA operations)</a:t>
            </a:r>
          </a:p>
        </p:txBody>
      </p:sp>
      <p:sp>
        <p:nvSpPr>
          <p:cNvPr id="12" name="TextBox 11"/>
          <p:cNvSpPr txBox="1"/>
          <p:nvPr/>
        </p:nvSpPr>
        <p:spPr>
          <a:xfrm>
            <a:off x="152400" y="2895600"/>
            <a:ext cx="2743200" cy="369332"/>
          </a:xfrm>
          <a:prstGeom prst="rect">
            <a:avLst/>
          </a:prstGeom>
          <a:solidFill>
            <a:schemeClr val="bg1"/>
          </a:solidFill>
        </p:spPr>
        <p:txBody>
          <a:bodyPr wrap="square" lIns="0" rIns="0" rtlCol="0">
            <a:spAutoFit/>
          </a:bodyPr>
          <a:lstStyle/>
          <a:p>
            <a:pPr algn="r"/>
            <a:r>
              <a:rPr lang="en-US" b="1" dirty="0" smtClean="0"/>
              <a:t>Yellowstone (NCAR/Univ)</a:t>
            </a:r>
          </a:p>
        </p:txBody>
      </p:sp>
      <p:sp>
        <p:nvSpPr>
          <p:cNvPr id="13" name="TextBox 12"/>
          <p:cNvSpPr txBox="1"/>
          <p:nvPr/>
        </p:nvSpPr>
        <p:spPr>
          <a:xfrm>
            <a:off x="152400" y="3276600"/>
            <a:ext cx="2743200" cy="369332"/>
          </a:xfrm>
          <a:prstGeom prst="rect">
            <a:avLst/>
          </a:prstGeom>
          <a:solidFill>
            <a:schemeClr val="bg1"/>
          </a:solidFill>
        </p:spPr>
        <p:txBody>
          <a:bodyPr wrap="square" lIns="0" rIns="0" rtlCol="0">
            <a:spAutoFit/>
          </a:bodyPr>
          <a:lstStyle/>
          <a:p>
            <a:pPr algn="r"/>
            <a:r>
              <a:rPr lang="en-US" b="1" dirty="0" smtClean="0"/>
              <a:t>Any generic platform</a:t>
            </a:r>
          </a:p>
        </p:txBody>
      </p:sp>
      <p:sp>
        <p:nvSpPr>
          <p:cNvPr id="14" name="TextBox 13"/>
          <p:cNvSpPr txBox="1"/>
          <p:nvPr/>
        </p:nvSpPr>
        <p:spPr>
          <a:xfrm>
            <a:off x="762000" y="15240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14425604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NITE’s role in the development cycle</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16</a:t>
            </a:fld>
            <a:endParaRPr lang="en-US" dirty="0"/>
          </a:p>
        </p:txBody>
      </p:sp>
      <p:pic>
        <p:nvPicPr>
          <p:cNvPr id="5" name="Content Placeholder 4"/>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2234" t="29609" r="24109" b="5267"/>
          <a:stretch/>
        </p:blipFill>
        <p:spPr>
          <a:xfrm>
            <a:off x="1143000" y="1371600"/>
            <a:ext cx="7064481" cy="4343400"/>
          </a:xfrm>
          <a:effectLst/>
        </p:spPr>
      </p:pic>
      <p:sp>
        <p:nvSpPr>
          <p:cNvPr id="7" name="TextBox 6"/>
          <p:cNvSpPr txBox="1"/>
          <p:nvPr/>
        </p:nvSpPr>
        <p:spPr>
          <a:xfrm rot="10800000" flipH="1" flipV="1">
            <a:off x="990600" y="5791200"/>
            <a:ext cx="7543800" cy="707886"/>
          </a:xfrm>
          <a:prstGeom prst="rect">
            <a:avLst/>
          </a:prstGeom>
          <a:noFill/>
          <a:ln>
            <a:solidFill>
              <a:schemeClr val="accent1"/>
            </a:solidFill>
          </a:ln>
        </p:spPr>
        <p:txBody>
          <a:bodyPr wrap="square" rtlCol="0">
            <a:spAutoFit/>
          </a:bodyPr>
          <a:lstStyle/>
          <a:p>
            <a:r>
              <a:rPr lang="en-US" sz="2000" i="1" dirty="0" smtClean="0"/>
              <a:t>It </a:t>
            </a:r>
            <a:r>
              <a:rPr lang="en-US" sz="2000" i="1" dirty="0"/>
              <a:t>seems that the NITE would be useful in ALL cases - if a researcher used it the entire time, then there would be no issues later in the process of R2O. </a:t>
            </a:r>
          </a:p>
        </p:txBody>
      </p:sp>
      <p:pic>
        <p:nvPicPr>
          <p:cNvPr id="6" name="Content Placeholder 4"/>
          <p:cNvPicPr>
            <a:picLocks noChangeAspect="1"/>
          </p:cNvPicPr>
          <p:nvPr/>
        </p:nvPicPr>
        <p:blipFill rotWithShape="1">
          <a:blip r:embed="rId2">
            <a:extLst>
              <a:ext uri="{28A0092B-C50C-407E-A947-70E740481C1C}">
                <a14:useLocalDpi xmlns:a14="http://schemas.microsoft.com/office/drawing/2010/main" val="0"/>
              </a:ext>
            </a:extLst>
          </a:blip>
          <a:srcRect l="76112" t="52095" r="2970" b="29215"/>
          <a:stretch/>
        </p:blipFill>
        <p:spPr>
          <a:xfrm>
            <a:off x="7715424" y="76200"/>
            <a:ext cx="1349042" cy="838200"/>
          </a:xfrm>
          <a:prstGeom prst="rect">
            <a:avLst/>
          </a:prstGeom>
          <a:ln>
            <a:solidFill>
              <a:srgbClr val="4F81BD"/>
            </a:solidFill>
          </a:ln>
        </p:spPr>
      </p:pic>
      <p:sp>
        <p:nvSpPr>
          <p:cNvPr id="8" name="Freeform 7"/>
          <p:cNvSpPr/>
          <p:nvPr/>
        </p:nvSpPr>
        <p:spPr>
          <a:xfrm>
            <a:off x="4776798" y="1773870"/>
            <a:ext cx="1793537" cy="3474265"/>
          </a:xfrm>
          <a:custGeom>
            <a:avLst/>
            <a:gdLst>
              <a:gd name="connsiteX0" fmla="*/ 83822 w 1793537"/>
              <a:gd name="connsiteY0" fmla="*/ 0 h 3474265"/>
              <a:gd name="connsiteX1" fmla="*/ 83822 w 1793537"/>
              <a:gd name="connsiteY1" fmla="*/ 283399 h 3474265"/>
              <a:gd name="connsiteX2" fmla="*/ 954929 w 1793537"/>
              <a:gd name="connsiteY2" fmla="*/ 640272 h 3474265"/>
              <a:gd name="connsiteX3" fmla="*/ 933938 w 1793537"/>
              <a:gd name="connsiteY3" fmla="*/ 892182 h 3474265"/>
              <a:gd name="connsiteX4" fmla="*/ 1731578 w 1793537"/>
              <a:gd name="connsiteY4" fmla="*/ 1270048 h 3474265"/>
              <a:gd name="connsiteX5" fmla="*/ 1710588 w 1793537"/>
              <a:gd name="connsiteY5" fmla="*/ 1511462 h 3474265"/>
              <a:gd name="connsiteX6" fmla="*/ 1469197 w 1793537"/>
              <a:gd name="connsiteY6" fmla="*/ 1889328 h 3474265"/>
              <a:gd name="connsiteX7" fmla="*/ 1469197 w 1793537"/>
              <a:gd name="connsiteY7" fmla="*/ 2130742 h 3474265"/>
              <a:gd name="connsiteX8" fmla="*/ 1542664 w 1793537"/>
              <a:gd name="connsiteY8" fmla="*/ 2508608 h 3474265"/>
              <a:gd name="connsiteX9" fmla="*/ 1521673 w 1793537"/>
              <a:gd name="connsiteY9" fmla="*/ 2813000 h 3474265"/>
              <a:gd name="connsiteX10" fmla="*/ 1416721 w 1793537"/>
              <a:gd name="connsiteY10" fmla="*/ 3169873 h 3474265"/>
              <a:gd name="connsiteX11" fmla="*/ 1458702 w 1793537"/>
              <a:gd name="connsiteY11" fmla="*/ 3474265 h 347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537" h="3474265">
                <a:moveTo>
                  <a:pt x="83822" y="0"/>
                </a:moveTo>
                <a:cubicBezTo>
                  <a:pt x="11230" y="88343"/>
                  <a:pt x="-61362" y="176687"/>
                  <a:pt x="83822" y="283399"/>
                </a:cubicBezTo>
                <a:cubicBezTo>
                  <a:pt x="229006" y="390111"/>
                  <a:pt x="813243" y="538808"/>
                  <a:pt x="954929" y="640272"/>
                </a:cubicBezTo>
                <a:cubicBezTo>
                  <a:pt x="1096615" y="741736"/>
                  <a:pt x="804497" y="787219"/>
                  <a:pt x="933938" y="892182"/>
                </a:cubicBezTo>
                <a:cubicBezTo>
                  <a:pt x="1063379" y="997145"/>
                  <a:pt x="1602136" y="1166835"/>
                  <a:pt x="1731578" y="1270048"/>
                </a:cubicBezTo>
                <a:cubicBezTo>
                  <a:pt x="1861020" y="1373261"/>
                  <a:pt x="1754318" y="1408249"/>
                  <a:pt x="1710588" y="1511462"/>
                </a:cubicBezTo>
                <a:cubicBezTo>
                  <a:pt x="1666858" y="1614675"/>
                  <a:pt x="1509429" y="1786115"/>
                  <a:pt x="1469197" y="1889328"/>
                </a:cubicBezTo>
                <a:cubicBezTo>
                  <a:pt x="1428965" y="1992541"/>
                  <a:pt x="1456953" y="2027529"/>
                  <a:pt x="1469197" y="2130742"/>
                </a:cubicBezTo>
                <a:cubicBezTo>
                  <a:pt x="1481442" y="2233955"/>
                  <a:pt x="1533918" y="2394898"/>
                  <a:pt x="1542664" y="2508608"/>
                </a:cubicBezTo>
                <a:cubicBezTo>
                  <a:pt x="1551410" y="2622318"/>
                  <a:pt x="1542664" y="2702789"/>
                  <a:pt x="1521673" y="2813000"/>
                </a:cubicBezTo>
                <a:cubicBezTo>
                  <a:pt x="1500683" y="2923211"/>
                  <a:pt x="1427216" y="3059662"/>
                  <a:pt x="1416721" y="3169873"/>
                </a:cubicBezTo>
                <a:cubicBezTo>
                  <a:pt x="1406226" y="3280084"/>
                  <a:pt x="1458702" y="3474265"/>
                  <a:pt x="1458702" y="3474265"/>
                </a:cubicBezTo>
              </a:path>
            </a:pathLst>
          </a:custGeom>
          <a:ln w="38100" cmpd="sng">
            <a:solidFill>
              <a:schemeClr val="accent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Box 8"/>
          <p:cNvSpPr txBox="1"/>
          <p:nvPr/>
        </p:nvSpPr>
        <p:spPr>
          <a:xfrm>
            <a:off x="304800" y="1676400"/>
            <a:ext cx="3429000" cy="369332"/>
          </a:xfrm>
          <a:prstGeom prst="rect">
            <a:avLst/>
          </a:prstGeom>
          <a:solidFill>
            <a:schemeClr val="bg1"/>
          </a:solidFill>
        </p:spPr>
        <p:txBody>
          <a:bodyPr wrap="square" lIns="0" rIns="0" rtlCol="0">
            <a:spAutoFit/>
          </a:bodyPr>
          <a:lstStyle/>
          <a:p>
            <a:pPr algn="r"/>
            <a:r>
              <a:rPr lang="en-US" b="1" dirty="0" smtClean="0"/>
              <a:t>Initial development of idea</a:t>
            </a:r>
          </a:p>
        </p:txBody>
      </p:sp>
      <p:sp>
        <p:nvSpPr>
          <p:cNvPr id="10" name="TextBox 9"/>
          <p:cNvSpPr txBox="1"/>
          <p:nvPr/>
        </p:nvSpPr>
        <p:spPr>
          <a:xfrm>
            <a:off x="304800" y="2362200"/>
            <a:ext cx="3429000" cy="369332"/>
          </a:xfrm>
          <a:prstGeom prst="rect">
            <a:avLst/>
          </a:prstGeom>
          <a:solidFill>
            <a:schemeClr val="bg1"/>
          </a:solidFill>
        </p:spPr>
        <p:txBody>
          <a:bodyPr wrap="square" lIns="0" rIns="0" rtlCol="0">
            <a:spAutoFit/>
          </a:bodyPr>
          <a:lstStyle/>
          <a:p>
            <a:pPr algn="r"/>
            <a:r>
              <a:rPr lang="en-US" b="1" dirty="0" smtClean="0"/>
              <a:t>Early prototype</a:t>
            </a:r>
          </a:p>
        </p:txBody>
      </p:sp>
      <p:sp>
        <p:nvSpPr>
          <p:cNvPr id="11" name="TextBox 10"/>
          <p:cNvSpPr txBox="1"/>
          <p:nvPr/>
        </p:nvSpPr>
        <p:spPr>
          <a:xfrm>
            <a:off x="381000" y="2971800"/>
            <a:ext cx="3429000" cy="369332"/>
          </a:xfrm>
          <a:prstGeom prst="rect">
            <a:avLst/>
          </a:prstGeom>
          <a:solidFill>
            <a:schemeClr val="bg1"/>
          </a:solidFill>
        </p:spPr>
        <p:txBody>
          <a:bodyPr wrap="square" lIns="0" rIns="0" rtlCol="0">
            <a:spAutoFit/>
          </a:bodyPr>
          <a:lstStyle/>
          <a:p>
            <a:pPr algn="r"/>
            <a:r>
              <a:rPr lang="en-US" b="1" dirty="0" smtClean="0"/>
              <a:t>Case studies to test hypothesis</a:t>
            </a:r>
          </a:p>
        </p:txBody>
      </p:sp>
      <p:sp>
        <p:nvSpPr>
          <p:cNvPr id="12" name="TextBox 11"/>
          <p:cNvSpPr txBox="1"/>
          <p:nvPr/>
        </p:nvSpPr>
        <p:spPr>
          <a:xfrm>
            <a:off x="381000" y="3581400"/>
            <a:ext cx="3429000" cy="646331"/>
          </a:xfrm>
          <a:prstGeom prst="rect">
            <a:avLst/>
          </a:prstGeom>
          <a:solidFill>
            <a:schemeClr val="bg1"/>
          </a:solidFill>
        </p:spPr>
        <p:txBody>
          <a:bodyPr wrap="square" lIns="0" rIns="0" rtlCol="0">
            <a:spAutoFit/>
          </a:bodyPr>
          <a:lstStyle/>
          <a:p>
            <a:pPr algn="r"/>
            <a:r>
              <a:rPr lang="en-US" b="1" dirty="0" smtClean="0"/>
              <a:t>Large # of cases to test mature idea</a:t>
            </a:r>
          </a:p>
          <a:p>
            <a:pPr algn="r"/>
            <a:endParaRPr lang="en-US" b="1" dirty="0" smtClean="0"/>
          </a:p>
        </p:txBody>
      </p:sp>
      <p:sp>
        <p:nvSpPr>
          <p:cNvPr id="13" name="TextBox 12"/>
          <p:cNvSpPr txBox="1"/>
          <p:nvPr/>
        </p:nvSpPr>
        <p:spPr>
          <a:xfrm>
            <a:off x="304800" y="4191000"/>
            <a:ext cx="3429000" cy="646331"/>
          </a:xfrm>
          <a:prstGeom prst="rect">
            <a:avLst/>
          </a:prstGeom>
          <a:solidFill>
            <a:schemeClr val="bg1"/>
          </a:solidFill>
        </p:spPr>
        <p:txBody>
          <a:bodyPr wrap="square" lIns="0" rIns="0" rtlCol="0">
            <a:spAutoFit/>
          </a:bodyPr>
          <a:lstStyle/>
          <a:p>
            <a:pPr algn="r"/>
            <a:r>
              <a:rPr lang="en-US" b="1" dirty="0" smtClean="0"/>
              <a:t>End-to-end test with cycling</a:t>
            </a:r>
          </a:p>
          <a:p>
            <a:pPr algn="r"/>
            <a:endParaRPr lang="en-US" b="1" dirty="0" smtClean="0"/>
          </a:p>
        </p:txBody>
      </p:sp>
      <p:sp>
        <p:nvSpPr>
          <p:cNvPr id="14" name="TextBox 13"/>
          <p:cNvSpPr txBox="1"/>
          <p:nvPr/>
        </p:nvSpPr>
        <p:spPr>
          <a:xfrm>
            <a:off x="304800" y="4800600"/>
            <a:ext cx="3429000" cy="646331"/>
          </a:xfrm>
          <a:prstGeom prst="rect">
            <a:avLst/>
          </a:prstGeom>
          <a:solidFill>
            <a:schemeClr val="bg1"/>
          </a:solidFill>
        </p:spPr>
        <p:txBody>
          <a:bodyPr wrap="square" lIns="0" rIns="0" rtlCol="0">
            <a:spAutoFit/>
          </a:bodyPr>
          <a:lstStyle/>
          <a:p>
            <a:pPr algn="r"/>
            <a:r>
              <a:rPr lang="en-US" b="1" dirty="0" smtClean="0"/>
              <a:t>Finished work ready for pre-implementation testing</a:t>
            </a:r>
          </a:p>
        </p:txBody>
      </p:sp>
      <p:sp>
        <p:nvSpPr>
          <p:cNvPr id="15" name="TextBox 14"/>
          <p:cNvSpPr txBox="1"/>
          <p:nvPr/>
        </p:nvSpPr>
        <p:spPr>
          <a:xfrm>
            <a:off x="533400" y="28956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16" name="TextBox 15"/>
          <p:cNvSpPr txBox="1"/>
          <p:nvPr/>
        </p:nvSpPr>
        <p:spPr>
          <a:xfrm>
            <a:off x="152400" y="35814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17" name="TextBox 16"/>
          <p:cNvSpPr txBox="1"/>
          <p:nvPr/>
        </p:nvSpPr>
        <p:spPr>
          <a:xfrm>
            <a:off x="685800" y="41910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18" name="TextBox 17"/>
          <p:cNvSpPr txBox="1"/>
          <p:nvPr/>
        </p:nvSpPr>
        <p:spPr>
          <a:xfrm>
            <a:off x="609600" y="47244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Tree>
    <p:extLst>
      <p:ext uri="{BB962C8B-B14F-4D97-AF65-F5344CB8AC3E}">
        <p14:creationId xmlns:p14="http://schemas.microsoft.com/office/powerpoint/2010/main" val="34377780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a:t>
            </a:r>
            <a:r>
              <a:rPr lang="en-US" dirty="0" smtClean="0"/>
              <a:t>perational system: how current?</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17</a:t>
            </a:fld>
            <a:endParaRPr lang="en-US" dirty="0"/>
          </a:p>
        </p:txBody>
      </p:sp>
      <p:sp>
        <p:nvSpPr>
          <p:cNvPr id="4" name="Content Placeholder 3"/>
          <p:cNvSpPr>
            <a:spLocks noGrp="1"/>
          </p:cNvSpPr>
          <p:nvPr>
            <p:ph sz="quarter" idx="1"/>
          </p:nvPr>
        </p:nvSpPr>
        <p:spPr>
          <a:xfrm>
            <a:off x="603504" y="1440050"/>
            <a:ext cx="7772400" cy="4953000"/>
          </a:xfrm>
        </p:spPr>
        <p:txBody>
          <a:bodyPr>
            <a:normAutofit/>
          </a:bodyPr>
          <a:lstStyle/>
          <a:p>
            <a:pPr marL="0" indent="0">
              <a:buNone/>
            </a:pPr>
            <a:r>
              <a:rPr lang="en-US" b="1" dirty="0" smtClean="0"/>
              <a:t>Bimodal responses</a:t>
            </a:r>
          </a:p>
          <a:p>
            <a:r>
              <a:rPr lang="en-US" u="sng" dirty="0" smtClean="0"/>
              <a:t>Relevancy to operational implementation (R2O)</a:t>
            </a:r>
          </a:p>
          <a:p>
            <a:pPr lvl="1"/>
            <a:r>
              <a:rPr lang="en-US" dirty="0" smtClean="0"/>
              <a:t>Must be near-current with the operational version</a:t>
            </a:r>
            <a:endParaRPr lang="en-US" dirty="0"/>
          </a:p>
          <a:p>
            <a:pPr lvl="1"/>
            <a:r>
              <a:rPr lang="en-US" dirty="0" smtClean="0"/>
              <a:t>Should also have previous version and one used in past year</a:t>
            </a:r>
          </a:p>
          <a:p>
            <a:r>
              <a:rPr lang="en-US" u="sng" dirty="0" smtClean="0"/>
              <a:t>Relevancy to research and academic use</a:t>
            </a:r>
          </a:p>
          <a:p>
            <a:pPr lvl="1"/>
            <a:r>
              <a:rPr lang="en-US" dirty="0" smtClean="0"/>
              <a:t>Should support repeating experiments of 5-10 years ago for research/thesis</a:t>
            </a:r>
          </a:p>
        </p:txBody>
      </p:sp>
    </p:spTree>
    <p:extLst>
      <p:ext uri="{BB962C8B-B14F-4D97-AF65-F5344CB8AC3E}">
        <p14:creationId xmlns:p14="http://schemas.microsoft.com/office/powerpoint/2010/main" val="2763486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Input datasets: how current?</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18</a:t>
            </a:fld>
            <a:endParaRPr lang="en-US" dirty="0"/>
          </a:p>
        </p:txBody>
      </p:sp>
      <p:pic>
        <p:nvPicPr>
          <p:cNvPr id="8" name="Picture 7"/>
          <p:cNvPicPr>
            <a:picLocks noChangeAspect="1"/>
          </p:cNvPicPr>
          <p:nvPr/>
        </p:nvPicPr>
        <p:blipFill rotWithShape="1">
          <a:blip r:embed="rId2"/>
          <a:srcRect l="79849" t="29313" r="876" b="28008"/>
          <a:stretch/>
        </p:blipFill>
        <p:spPr>
          <a:xfrm>
            <a:off x="7391400" y="152400"/>
            <a:ext cx="1517762" cy="1084065"/>
          </a:xfrm>
          <a:prstGeom prst="rect">
            <a:avLst/>
          </a:prstGeom>
          <a:ln>
            <a:solidFill>
              <a:srgbClr val="4F81BD"/>
            </a:solidFill>
          </a:ln>
        </p:spPr>
      </p:pic>
      <p:sp>
        <p:nvSpPr>
          <p:cNvPr id="10" name="Content Placeholder 3"/>
          <p:cNvSpPr txBox="1">
            <a:spLocks/>
          </p:cNvSpPr>
          <p:nvPr/>
        </p:nvSpPr>
        <p:spPr>
          <a:xfrm>
            <a:off x="990600" y="5257800"/>
            <a:ext cx="7086600" cy="609600"/>
          </a:xfrm>
          <a:prstGeom prst="rect">
            <a:avLst/>
          </a:prstGeom>
          <a:solidFill>
            <a:schemeClr val="accent1">
              <a:alpha val="20000"/>
            </a:schemeClr>
          </a:solidFill>
          <a:ln w="19050" cmpd="sng">
            <a:solidFill>
              <a:schemeClr val="tx2"/>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dirty="0" smtClean="0"/>
              <a:t>May need to keep older cases for repeating research cases</a:t>
            </a:r>
          </a:p>
          <a:p>
            <a:pPr lvl="1"/>
            <a:endParaRPr lang="en-US" dirty="0" smtClean="0"/>
          </a:p>
          <a:p>
            <a:endParaRPr lang="en-US" dirty="0" smtClean="0"/>
          </a:p>
        </p:txBody>
      </p:sp>
      <p:grpSp>
        <p:nvGrpSpPr>
          <p:cNvPr id="12" name="Group 11"/>
          <p:cNvGrpSpPr/>
          <p:nvPr/>
        </p:nvGrpSpPr>
        <p:grpSpPr>
          <a:xfrm>
            <a:off x="381000" y="1371600"/>
            <a:ext cx="7772400" cy="3733800"/>
            <a:chOff x="381000" y="1371600"/>
            <a:chExt cx="6117167" cy="2540000"/>
          </a:xfrm>
        </p:grpSpPr>
        <p:pic>
          <p:nvPicPr>
            <p:cNvPr id="7" name="Picture 6"/>
            <p:cNvPicPr>
              <a:picLocks noChangeAspect="1"/>
            </p:cNvPicPr>
            <p:nvPr/>
          </p:nvPicPr>
          <p:blipFill rotWithShape="1">
            <a:blip r:embed="rId2"/>
            <a:srcRect r="22312"/>
            <a:stretch/>
          </p:blipFill>
          <p:spPr>
            <a:xfrm>
              <a:off x="381000" y="1371600"/>
              <a:ext cx="6117167" cy="2540000"/>
            </a:xfrm>
            <a:prstGeom prst="rect">
              <a:avLst/>
            </a:prstGeom>
            <a:effectLst/>
          </p:spPr>
        </p:pic>
        <p:sp>
          <p:nvSpPr>
            <p:cNvPr id="11" name="Freeform 10"/>
            <p:cNvSpPr/>
            <p:nvPr/>
          </p:nvSpPr>
          <p:spPr>
            <a:xfrm>
              <a:off x="3980039" y="1668907"/>
              <a:ext cx="1256444" cy="1889328"/>
            </a:xfrm>
            <a:custGeom>
              <a:avLst/>
              <a:gdLst>
                <a:gd name="connsiteX0" fmla="*/ 679859 w 1256444"/>
                <a:gd name="connsiteY0" fmla="*/ 0 h 1889328"/>
                <a:gd name="connsiteX1" fmla="*/ 679859 w 1256444"/>
                <a:gd name="connsiteY1" fmla="*/ 230918 h 1889328"/>
                <a:gd name="connsiteX2" fmla="*/ 795307 w 1256444"/>
                <a:gd name="connsiteY2" fmla="*/ 472332 h 1889328"/>
                <a:gd name="connsiteX3" fmla="*/ 805802 w 1256444"/>
                <a:gd name="connsiteY3" fmla="*/ 608783 h 1889328"/>
                <a:gd name="connsiteX4" fmla="*/ 1204622 w 1256444"/>
                <a:gd name="connsiteY4" fmla="*/ 892183 h 1889328"/>
                <a:gd name="connsiteX5" fmla="*/ 1183632 w 1256444"/>
                <a:gd name="connsiteY5" fmla="*/ 1060123 h 1889328"/>
                <a:gd name="connsiteX6" fmla="*/ 585401 w 1256444"/>
                <a:gd name="connsiteY6" fmla="*/ 1270048 h 1889328"/>
                <a:gd name="connsiteX7" fmla="*/ 574906 w 1256444"/>
                <a:gd name="connsiteY7" fmla="*/ 1479974 h 1889328"/>
                <a:gd name="connsiteX8" fmla="*/ 39648 w 1256444"/>
                <a:gd name="connsiteY8" fmla="*/ 1731884 h 1889328"/>
                <a:gd name="connsiteX9" fmla="*/ 39648 w 1256444"/>
                <a:gd name="connsiteY9" fmla="*/ 1889328 h 1889328"/>
                <a:gd name="connsiteX10" fmla="*/ 39648 w 1256444"/>
                <a:gd name="connsiteY10" fmla="*/ 1889328 h 1889328"/>
                <a:gd name="connsiteX11" fmla="*/ 39648 w 1256444"/>
                <a:gd name="connsiteY11" fmla="*/ 1889328 h 188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6444" h="1889328">
                  <a:moveTo>
                    <a:pt x="679859" y="0"/>
                  </a:moveTo>
                  <a:cubicBezTo>
                    <a:pt x="670238" y="76098"/>
                    <a:pt x="660618" y="152196"/>
                    <a:pt x="679859" y="230918"/>
                  </a:cubicBezTo>
                  <a:cubicBezTo>
                    <a:pt x="699100" y="309640"/>
                    <a:pt x="774317" y="409355"/>
                    <a:pt x="795307" y="472332"/>
                  </a:cubicBezTo>
                  <a:cubicBezTo>
                    <a:pt x="816298" y="535310"/>
                    <a:pt x="737583" y="538808"/>
                    <a:pt x="805802" y="608783"/>
                  </a:cubicBezTo>
                  <a:cubicBezTo>
                    <a:pt x="874021" y="678758"/>
                    <a:pt x="1141650" y="816960"/>
                    <a:pt x="1204622" y="892183"/>
                  </a:cubicBezTo>
                  <a:cubicBezTo>
                    <a:pt x="1267594" y="967406"/>
                    <a:pt x="1286835" y="997146"/>
                    <a:pt x="1183632" y="1060123"/>
                  </a:cubicBezTo>
                  <a:cubicBezTo>
                    <a:pt x="1080429" y="1123100"/>
                    <a:pt x="686855" y="1200073"/>
                    <a:pt x="585401" y="1270048"/>
                  </a:cubicBezTo>
                  <a:cubicBezTo>
                    <a:pt x="483947" y="1340023"/>
                    <a:pt x="665865" y="1403001"/>
                    <a:pt x="574906" y="1479974"/>
                  </a:cubicBezTo>
                  <a:cubicBezTo>
                    <a:pt x="483947" y="1556947"/>
                    <a:pt x="128858" y="1663658"/>
                    <a:pt x="39648" y="1731884"/>
                  </a:cubicBezTo>
                  <a:cubicBezTo>
                    <a:pt x="-49562" y="1800110"/>
                    <a:pt x="39648" y="1889328"/>
                    <a:pt x="39648" y="1889328"/>
                  </a:cubicBezTo>
                  <a:lnTo>
                    <a:pt x="39648" y="1889328"/>
                  </a:lnTo>
                  <a:lnTo>
                    <a:pt x="39648" y="1889328"/>
                  </a:lnTo>
                </a:path>
              </a:pathLst>
            </a:custGeom>
            <a:ln w="19050" cmpd="sng">
              <a:solidFill>
                <a:srgbClr val="C0504D"/>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sp>
        <p:nvSpPr>
          <p:cNvPr id="9" name="TextBox 8"/>
          <p:cNvSpPr txBox="1"/>
          <p:nvPr/>
        </p:nvSpPr>
        <p:spPr>
          <a:xfrm>
            <a:off x="533400" y="1828800"/>
            <a:ext cx="2514600" cy="369332"/>
          </a:xfrm>
          <a:prstGeom prst="rect">
            <a:avLst/>
          </a:prstGeom>
          <a:solidFill>
            <a:schemeClr val="bg1"/>
          </a:solidFill>
        </p:spPr>
        <p:txBody>
          <a:bodyPr wrap="square" lIns="0" rIns="0" rtlCol="0">
            <a:spAutoFit/>
          </a:bodyPr>
          <a:lstStyle/>
          <a:p>
            <a:pPr algn="r"/>
            <a:r>
              <a:rPr lang="en-US" b="1" dirty="0" smtClean="0"/>
              <a:t>Realtime</a:t>
            </a:r>
          </a:p>
        </p:txBody>
      </p:sp>
      <p:sp>
        <p:nvSpPr>
          <p:cNvPr id="13" name="TextBox 12"/>
          <p:cNvSpPr txBox="1"/>
          <p:nvPr/>
        </p:nvSpPr>
        <p:spPr>
          <a:xfrm>
            <a:off x="533400" y="2362200"/>
            <a:ext cx="2514600" cy="646331"/>
          </a:xfrm>
          <a:prstGeom prst="rect">
            <a:avLst/>
          </a:prstGeom>
          <a:solidFill>
            <a:schemeClr val="bg1"/>
          </a:solidFill>
        </p:spPr>
        <p:txBody>
          <a:bodyPr wrap="square" lIns="0" rIns="0" rtlCol="0">
            <a:spAutoFit/>
          </a:bodyPr>
          <a:lstStyle/>
          <a:p>
            <a:pPr algn="r"/>
            <a:r>
              <a:rPr lang="en-US" b="1" dirty="0" smtClean="0"/>
              <a:t>Few case studies</a:t>
            </a:r>
          </a:p>
          <a:p>
            <a:pPr algn="r"/>
            <a:endParaRPr lang="en-US" b="1" dirty="0" smtClean="0"/>
          </a:p>
        </p:txBody>
      </p:sp>
      <p:sp>
        <p:nvSpPr>
          <p:cNvPr id="14" name="TextBox 13"/>
          <p:cNvSpPr txBox="1"/>
          <p:nvPr/>
        </p:nvSpPr>
        <p:spPr>
          <a:xfrm>
            <a:off x="228600" y="2895600"/>
            <a:ext cx="2819400" cy="646331"/>
          </a:xfrm>
          <a:prstGeom prst="rect">
            <a:avLst/>
          </a:prstGeom>
          <a:solidFill>
            <a:schemeClr val="bg1"/>
          </a:solidFill>
        </p:spPr>
        <p:txBody>
          <a:bodyPr wrap="square" lIns="0" rIns="0" rtlCol="0">
            <a:spAutoFit/>
          </a:bodyPr>
          <a:lstStyle/>
          <a:p>
            <a:pPr algn="r"/>
            <a:r>
              <a:rPr lang="en-US" b="1" dirty="0" smtClean="0"/>
              <a:t>Four months (1 per season)</a:t>
            </a:r>
          </a:p>
          <a:p>
            <a:pPr algn="r"/>
            <a:endParaRPr lang="en-US" b="1" dirty="0" smtClean="0"/>
          </a:p>
        </p:txBody>
      </p:sp>
      <p:sp>
        <p:nvSpPr>
          <p:cNvPr id="15" name="TextBox 14"/>
          <p:cNvSpPr txBox="1"/>
          <p:nvPr/>
        </p:nvSpPr>
        <p:spPr>
          <a:xfrm>
            <a:off x="533400" y="3429000"/>
            <a:ext cx="2514600" cy="646331"/>
          </a:xfrm>
          <a:prstGeom prst="rect">
            <a:avLst/>
          </a:prstGeom>
          <a:solidFill>
            <a:schemeClr val="bg1"/>
          </a:solidFill>
        </p:spPr>
        <p:txBody>
          <a:bodyPr wrap="square" lIns="0" rIns="0" rtlCol="0">
            <a:spAutoFit/>
          </a:bodyPr>
          <a:lstStyle/>
          <a:p>
            <a:pPr algn="r"/>
            <a:r>
              <a:rPr lang="en-US" b="1" dirty="0" smtClean="0"/>
              <a:t>One-year retrospectives</a:t>
            </a:r>
          </a:p>
          <a:p>
            <a:pPr algn="r"/>
            <a:endParaRPr lang="en-US" b="1" dirty="0" smtClean="0"/>
          </a:p>
        </p:txBody>
      </p:sp>
      <p:sp>
        <p:nvSpPr>
          <p:cNvPr id="16" name="TextBox 15"/>
          <p:cNvSpPr txBox="1"/>
          <p:nvPr/>
        </p:nvSpPr>
        <p:spPr>
          <a:xfrm>
            <a:off x="533400" y="4191000"/>
            <a:ext cx="2514600" cy="646331"/>
          </a:xfrm>
          <a:prstGeom prst="rect">
            <a:avLst/>
          </a:prstGeom>
          <a:solidFill>
            <a:schemeClr val="bg1"/>
          </a:solidFill>
        </p:spPr>
        <p:txBody>
          <a:bodyPr wrap="square" lIns="0" rIns="0" rtlCol="0">
            <a:spAutoFit/>
          </a:bodyPr>
          <a:lstStyle/>
          <a:p>
            <a:pPr algn="r"/>
            <a:r>
              <a:rPr lang="en-US" b="1" dirty="0" smtClean="0"/>
              <a:t>Multi-year retrospectives</a:t>
            </a:r>
          </a:p>
          <a:p>
            <a:pPr algn="r"/>
            <a:endParaRPr lang="en-US" b="1" dirty="0" smtClean="0"/>
          </a:p>
        </p:txBody>
      </p:sp>
      <p:sp>
        <p:nvSpPr>
          <p:cNvPr id="17" name="TextBox 16"/>
          <p:cNvSpPr txBox="1"/>
          <p:nvPr/>
        </p:nvSpPr>
        <p:spPr>
          <a:xfrm>
            <a:off x="152400" y="28194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18" name="Content Placeholder 3"/>
          <p:cNvSpPr txBox="1">
            <a:spLocks/>
          </p:cNvSpPr>
          <p:nvPr/>
        </p:nvSpPr>
        <p:spPr>
          <a:xfrm>
            <a:off x="2743200" y="6019800"/>
            <a:ext cx="4572000" cy="609600"/>
          </a:xfrm>
          <a:prstGeom prst="rect">
            <a:avLst/>
          </a:prstGeom>
          <a:solidFill>
            <a:schemeClr val="accent4">
              <a:alpha val="20000"/>
            </a:schemeClr>
          </a:solidFill>
          <a:ln w="19050" cmpd="sng">
            <a:solidFill>
              <a:schemeClr val="tx2"/>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dirty="0" smtClean="0"/>
              <a:t>Significant demand for realtime feed</a:t>
            </a:r>
          </a:p>
          <a:p>
            <a:pPr lvl="1"/>
            <a:endParaRPr lang="en-US" dirty="0" smtClean="0"/>
          </a:p>
          <a:p>
            <a:endParaRPr lang="en-US" dirty="0" smtClean="0"/>
          </a:p>
        </p:txBody>
      </p:sp>
    </p:spTree>
    <p:extLst>
      <p:ext uri="{BB962C8B-B14F-4D97-AF65-F5344CB8AC3E}">
        <p14:creationId xmlns:p14="http://schemas.microsoft.com/office/powerpoint/2010/main" val="25922362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input datasets</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19</a:t>
            </a:fld>
            <a:endParaRPr lang="en-US" dirty="0"/>
          </a:p>
        </p:txBody>
      </p:sp>
      <p:sp>
        <p:nvSpPr>
          <p:cNvPr id="4" name="Content Placeholder 3"/>
          <p:cNvSpPr>
            <a:spLocks noGrp="1"/>
          </p:cNvSpPr>
          <p:nvPr>
            <p:ph sz="quarter" idx="1"/>
          </p:nvPr>
        </p:nvSpPr>
        <p:spPr>
          <a:xfrm>
            <a:off x="6553200" y="1524000"/>
            <a:ext cx="2438400" cy="2133600"/>
          </a:xfrm>
          <a:solidFill>
            <a:srgbClr val="4F81BD">
              <a:alpha val="14000"/>
            </a:srgbClr>
          </a:solidFill>
          <a:ln w="19050" cmpd="sng">
            <a:solidFill>
              <a:srgbClr val="1F497D"/>
            </a:solidFill>
          </a:ln>
        </p:spPr>
        <p:txBody>
          <a:bodyPr>
            <a:normAutofit lnSpcReduction="10000"/>
          </a:bodyPr>
          <a:lstStyle/>
          <a:p>
            <a:r>
              <a:rPr lang="en-US" dirty="0" smtClean="0"/>
              <a:t>Global model and obs are higher priority</a:t>
            </a:r>
          </a:p>
          <a:p>
            <a:r>
              <a:rPr lang="en-US" dirty="0" smtClean="0"/>
              <a:t>Additional obs also important</a:t>
            </a:r>
          </a:p>
        </p:txBody>
      </p:sp>
      <p:pic>
        <p:nvPicPr>
          <p:cNvPr id="5" name="Picture 4"/>
          <p:cNvPicPr>
            <a:picLocks noChangeAspect="1"/>
          </p:cNvPicPr>
          <p:nvPr/>
        </p:nvPicPr>
        <p:blipFill rotWithShape="1">
          <a:blip r:embed="rId2"/>
          <a:srcRect l="17126"/>
          <a:stretch/>
        </p:blipFill>
        <p:spPr>
          <a:xfrm>
            <a:off x="1280422" y="4495800"/>
            <a:ext cx="5089898" cy="1981200"/>
          </a:xfrm>
          <a:prstGeom prst="rect">
            <a:avLst/>
          </a:prstGeom>
        </p:spPr>
      </p:pic>
      <p:pic>
        <p:nvPicPr>
          <p:cNvPr id="8" name="Picture 7"/>
          <p:cNvPicPr>
            <a:picLocks noChangeAspect="1"/>
          </p:cNvPicPr>
          <p:nvPr/>
        </p:nvPicPr>
        <p:blipFill rotWithShape="1">
          <a:blip r:embed="rId3"/>
          <a:srcRect l="79849" t="29313" r="876" b="28008"/>
          <a:stretch/>
        </p:blipFill>
        <p:spPr>
          <a:xfrm>
            <a:off x="7315200" y="152400"/>
            <a:ext cx="1517762" cy="1084065"/>
          </a:xfrm>
          <a:prstGeom prst="rect">
            <a:avLst/>
          </a:prstGeom>
          <a:ln>
            <a:solidFill>
              <a:srgbClr val="4F81BD"/>
            </a:solidFill>
          </a:ln>
        </p:spPr>
      </p:pic>
      <p:pic>
        <p:nvPicPr>
          <p:cNvPr id="9" name="Picture 8"/>
          <p:cNvPicPr>
            <a:picLocks noChangeAspect="1"/>
          </p:cNvPicPr>
          <p:nvPr/>
        </p:nvPicPr>
        <p:blipFill rotWithShape="1">
          <a:blip r:embed="rId4"/>
          <a:srcRect r="21652"/>
          <a:stretch/>
        </p:blipFill>
        <p:spPr>
          <a:xfrm>
            <a:off x="381000" y="1371600"/>
            <a:ext cx="6169117" cy="2628900"/>
          </a:xfrm>
          <a:prstGeom prst="rect">
            <a:avLst/>
          </a:prstGeom>
        </p:spPr>
      </p:pic>
      <p:sp>
        <p:nvSpPr>
          <p:cNvPr id="10" name="TextBox 9"/>
          <p:cNvSpPr txBox="1"/>
          <p:nvPr/>
        </p:nvSpPr>
        <p:spPr>
          <a:xfrm>
            <a:off x="304800" y="4191000"/>
            <a:ext cx="7226971" cy="369332"/>
          </a:xfrm>
          <a:prstGeom prst="rect">
            <a:avLst/>
          </a:prstGeom>
          <a:noFill/>
        </p:spPr>
        <p:txBody>
          <a:bodyPr wrap="none" rtlCol="0">
            <a:spAutoFit/>
          </a:bodyPr>
          <a:lstStyle/>
          <a:p>
            <a:r>
              <a:rPr lang="en-US" b="1" dirty="0" smtClean="0"/>
              <a:t>Are non-operational datasets required (additional obs, reforecasts etc.?)</a:t>
            </a:r>
            <a:endParaRPr lang="en-US" b="1" dirty="0"/>
          </a:p>
        </p:txBody>
      </p:sp>
      <p:sp>
        <p:nvSpPr>
          <p:cNvPr id="11" name="TextBox 10"/>
          <p:cNvSpPr txBox="1"/>
          <p:nvPr/>
        </p:nvSpPr>
        <p:spPr>
          <a:xfrm>
            <a:off x="228600" y="4648200"/>
            <a:ext cx="1066800" cy="338554"/>
          </a:xfrm>
          <a:prstGeom prst="rect">
            <a:avLst/>
          </a:prstGeom>
          <a:noFill/>
        </p:spPr>
        <p:txBody>
          <a:bodyPr wrap="square" rtlCol="0">
            <a:spAutoFit/>
          </a:bodyPr>
          <a:lstStyle/>
          <a:p>
            <a:r>
              <a:rPr lang="en-US" sz="1600" b="1" dirty="0" smtClean="0"/>
              <a:t>Essential 1</a:t>
            </a:r>
            <a:endParaRPr lang="en-US" sz="1600" b="1" dirty="0"/>
          </a:p>
        </p:txBody>
      </p:sp>
      <p:sp>
        <p:nvSpPr>
          <p:cNvPr id="12" name="TextBox 11"/>
          <p:cNvSpPr txBox="1"/>
          <p:nvPr/>
        </p:nvSpPr>
        <p:spPr>
          <a:xfrm>
            <a:off x="990600" y="5562600"/>
            <a:ext cx="304800" cy="338554"/>
          </a:xfrm>
          <a:prstGeom prst="rect">
            <a:avLst/>
          </a:prstGeom>
          <a:noFill/>
        </p:spPr>
        <p:txBody>
          <a:bodyPr wrap="square" rtlCol="0">
            <a:spAutoFit/>
          </a:bodyPr>
          <a:lstStyle/>
          <a:p>
            <a:r>
              <a:rPr lang="en-US" sz="1600" b="1" dirty="0"/>
              <a:t>4</a:t>
            </a:r>
          </a:p>
        </p:txBody>
      </p:sp>
      <p:sp>
        <p:nvSpPr>
          <p:cNvPr id="13" name="TextBox 12"/>
          <p:cNvSpPr txBox="1"/>
          <p:nvPr/>
        </p:nvSpPr>
        <p:spPr>
          <a:xfrm>
            <a:off x="0" y="5943600"/>
            <a:ext cx="1447800" cy="338554"/>
          </a:xfrm>
          <a:prstGeom prst="rect">
            <a:avLst/>
          </a:prstGeom>
          <a:noFill/>
        </p:spPr>
        <p:txBody>
          <a:bodyPr wrap="square" rtlCol="0">
            <a:spAutoFit/>
          </a:bodyPr>
          <a:lstStyle/>
          <a:p>
            <a:r>
              <a:rPr lang="en-US" sz="1600" b="1" dirty="0" smtClean="0"/>
              <a:t> Not needed 5</a:t>
            </a:r>
            <a:endParaRPr lang="en-US" sz="1600" b="1" dirty="0"/>
          </a:p>
        </p:txBody>
      </p:sp>
      <p:sp>
        <p:nvSpPr>
          <p:cNvPr id="14" name="TextBox 13"/>
          <p:cNvSpPr txBox="1"/>
          <p:nvPr/>
        </p:nvSpPr>
        <p:spPr>
          <a:xfrm>
            <a:off x="990600" y="4953000"/>
            <a:ext cx="304800" cy="338554"/>
          </a:xfrm>
          <a:prstGeom prst="rect">
            <a:avLst/>
          </a:prstGeom>
          <a:noFill/>
        </p:spPr>
        <p:txBody>
          <a:bodyPr wrap="square" rtlCol="0">
            <a:spAutoFit/>
          </a:bodyPr>
          <a:lstStyle/>
          <a:p>
            <a:r>
              <a:rPr lang="en-US" sz="1600" b="1" dirty="0"/>
              <a:t>2</a:t>
            </a:r>
          </a:p>
        </p:txBody>
      </p:sp>
      <p:sp>
        <p:nvSpPr>
          <p:cNvPr id="15" name="TextBox 14"/>
          <p:cNvSpPr txBox="1"/>
          <p:nvPr/>
        </p:nvSpPr>
        <p:spPr>
          <a:xfrm>
            <a:off x="990600" y="5257800"/>
            <a:ext cx="304800" cy="338554"/>
          </a:xfrm>
          <a:prstGeom prst="rect">
            <a:avLst/>
          </a:prstGeom>
          <a:noFill/>
        </p:spPr>
        <p:txBody>
          <a:bodyPr wrap="square" rtlCol="0">
            <a:spAutoFit/>
          </a:bodyPr>
          <a:lstStyle/>
          <a:p>
            <a:r>
              <a:rPr lang="en-US" sz="1600" b="1" dirty="0"/>
              <a:t>3</a:t>
            </a:r>
          </a:p>
        </p:txBody>
      </p:sp>
      <p:sp>
        <p:nvSpPr>
          <p:cNvPr id="16" name="Content Placeholder 3"/>
          <p:cNvSpPr txBox="1">
            <a:spLocks/>
          </p:cNvSpPr>
          <p:nvPr/>
        </p:nvSpPr>
        <p:spPr>
          <a:xfrm>
            <a:off x="6400800" y="4572000"/>
            <a:ext cx="2590800" cy="1981200"/>
          </a:xfrm>
          <a:prstGeom prst="rect">
            <a:avLst/>
          </a:prstGeom>
          <a:solidFill>
            <a:schemeClr val="accent1">
              <a:alpha val="13000"/>
            </a:schemeClr>
          </a:solidFill>
          <a:ln>
            <a:solidFill>
              <a:srgbClr val="1F497D"/>
            </a:solidFill>
          </a:ln>
        </p:spPr>
        <p:txBody>
          <a:bodyPr vert="horz">
            <a:normAutofit fontScale="77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smtClean="0"/>
              <a:t>Priority is operational data (vs additional obs or other model initializations or parallel run results)</a:t>
            </a:r>
          </a:p>
          <a:p>
            <a:r>
              <a:rPr lang="en-US" dirty="0" smtClean="0"/>
              <a:t>Some non-operational data maybe relevant</a:t>
            </a:r>
          </a:p>
        </p:txBody>
      </p:sp>
      <p:sp>
        <p:nvSpPr>
          <p:cNvPr id="17" name="TextBox 16"/>
          <p:cNvSpPr txBox="1"/>
          <p:nvPr/>
        </p:nvSpPr>
        <p:spPr>
          <a:xfrm>
            <a:off x="182880" y="1676400"/>
            <a:ext cx="2514600" cy="646331"/>
          </a:xfrm>
          <a:prstGeom prst="rect">
            <a:avLst/>
          </a:prstGeom>
          <a:solidFill>
            <a:schemeClr val="bg1"/>
          </a:solidFill>
        </p:spPr>
        <p:txBody>
          <a:bodyPr wrap="square" lIns="0" rIns="0" rtlCol="0">
            <a:spAutoFit/>
          </a:bodyPr>
          <a:lstStyle/>
          <a:p>
            <a:pPr algn="r"/>
            <a:r>
              <a:rPr lang="en-US" b="1" dirty="0" smtClean="0"/>
              <a:t>Global model for input</a:t>
            </a:r>
          </a:p>
          <a:p>
            <a:pPr algn="r"/>
            <a:endParaRPr lang="en-US" b="1" dirty="0" smtClean="0"/>
          </a:p>
        </p:txBody>
      </p:sp>
      <p:sp>
        <p:nvSpPr>
          <p:cNvPr id="18" name="TextBox 17"/>
          <p:cNvSpPr txBox="1"/>
          <p:nvPr/>
        </p:nvSpPr>
        <p:spPr>
          <a:xfrm>
            <a:off x="152400" y="2133600"/>
            <a:ext cx="2578608" cy="646331"/>
          </a:xfrm>
          <a:prstGeom prst="rect">
            <a:avLst/>
          </a:prstGeom>
          <a:solidFill>
            <a:schemeClr val="bg1"/>
          </a:solidFill>
        </p:spPr>
        <p:txBody>
          <a:bodyPr wrap="square" lIns="0" rIns="0" rtlCol="0">
            <a:spAutoFit/>
          </a:bodyPr>
          <a:lstStyle/>
          <a:p>
            <a:pPr algn="r"/>
            <a:r>
              <a:rPr lang="en-US" b="1" dirty="0" smtClean="0"/>
              <a:t>Other model (e.g., NAM)</a:t>
            </a:r>
          </a:p>
          <a:p>
            <a:pPr algn="r"/>
            <a:endParaRPr lang="en-US" b="1" dirty="0" smtClean="0"/>
          </a:p>
        </p:txBody>
      </p:sp>
      <p:sp>
        <p:nvSpPr>
          <p:cNvPr id="19" name="TextBox 18"/>
          <p:cNvSpPr txBox="1"/>
          <p:nvPr/>
        </p:nvSpPr>
        <p:spPr>
          <a:xfrm>
            <a:off x="228600" y="2819400"/>
            <a:ext cx="2493264" cy="369332"/>
          </a:xfrm>
          <a:prstGeom prst="rect">
            <a:avLst/>
          </a:prstGeom>
          <a:solidFill>
            <a:schemeClr val="bg1"/>
          </a:solidFill>
        </p:spPr>
        <p:txBody>
          <a:bodyPr wrap="square" lIns="0" rIns="0" rtlCol="0">
            <a:spAutoFit/>
          </a:bodyPr>
          <a:lstStyle/>
          <a:p>
            <a:pPr algn="r"/>
            <a:r>
              <a:rPr lang="en-US" b="1" dirty="0" smtClean="0"/>
              <a:t>Operational obs</a:t>
            </a:r>
          </a:p>
        </p:txBody>
      </p:sp>
      <p:sp>
        <p:nvSpPr>
          <p:cNvPr id="20" name="TextBox 19"/>
          <p:cNvSpPr txBox="1"/>
          <p:nvPr/>
        </p:nvSpPr>
        <p:spPr>
          <a:xfrm>
            <a:off x="173736" y="3276600"/>
            <a:ext cx="2514600" cy="646331"/>
          </a:xfrm>
          <a:prstGeom prst="rect">
            <a:avLst/>
          </a:prstGeom>
          <a:solidFill>
            <a:schemeClr val="bg1"/>
          </a:solidFill>
        </p:spPr>
        <p:txBody>
          <a:bodyPr wrap="square" lIns="0" rIns="0" rtlCol="0">
            <a:spAutoFit/>
          </a:bodyPr>
          <a:lstStyle/>
          <a:p>
            <a:pPr algn="r"/>
            <a:r>
              <a:rPr lang="en-US" b="1" dirty="0" smtClean="0"/>
              <a:t>Additional obs</a:t>
            </a:r>
          </a:p>
          <a:p>
            <a:pPr algn="r"/>
            <a:endParaRPr lang="en-US" b="1" dirty="0" smtClean="0"/>
          </a:p>
        </p:txBody>
      </p:sp>
      <p:cxnSp>
        <p:nvCxnSpPr>
          <p:cNvPr id="7" name="Straight Connector 6"/>
          <p:cNvCxnSpPr/>
          <p:nvPr/>
        </p:nvCxnSpPr>
        <p:spPr>
          <a:xfrm>
            <a:off x="152400" y="4114800"/>
            <a:ext cx="8839200" cy="0"/>
          </a:xfrm>
          <a:prstGeom prst="line">
            <a:avLst/>
          </a:pr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52400" y="16002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25" name="TextBox 24"/>
          <p:cNvSpPr txBox="1"/>
          <p:nvPr/>
        </p:nvSpPr>
        <p:spPr>
          <a:xfrm>
            <a:off x="838200" y="2743200"/>
            <a:ext cx="304800" cy="523220"/>
          </a:xfrm>
          <a:prstGeom prst="rect">
            <a:avLst/>
          </a:prstGeom>
          <a:noFill/>
        </p:spPr>
        <p:txBody>
          <a:bodyPr wrap="square" rtlCol="0">
            <a:spAutoFit/>
          </a:bodyPr>
          <a:lstStyle/>
          <a:p>
            <a:r>
              <a:rPr lang="en-US" sz="2800" dirty="0" smtClean="0">
                <a:solidFill>
                  <a:srgbClr val="FF0000"/>
                </a:solidFill>
              </a:rPr>
              <a:t>*</a:t>
            </a:r>
            <a:endParaRPr lang="en-US" sz="2800" dirty="0">
              <a:solidFill>
                <a:srgbClr val="FF0000"/>
              </a:solidFill>
            </a:endParaRPr>
          </a:p>
        </p:txBody>
      </p:sp>
      <p:sp>
        <p:nvSpPr>
          <p:cNvPr id="26" name="Freeform 25"/>
          <p:cNvSpPr/>
          <p:nvPr/>
        </p:nvSpPr>
        <p:spPr>
          <a:xfrm>
            <a:off x="4033208" y="1721388"/>
            <a:ext cx="2180326" cy="1910321"/>
          </a:xfrm>
          <a:custGeom>
            <a:avLst/>
            <a:gdLst>
              <a:gd name="connsiteX0" fmla="*/ 2075036 w 2180326"/>
              <a:gd name="connsiteY0" fmla="*/ 0 h 1910321"/>
              <a:gd name="connsiteX1" fmla="*/ 2096027 w 2180326"/>
              <a:gd name="connsiteY1" fmla="*/ 272903 h 1910321"/>
              <a:gd name="connsiteX2" fmla="*/ 1151453 w 2180326"/>
              <a:gd name="connsiteY2" fmla="*/ 556302 h 1910321"/>
              <a:gd name="connsiteX3" fmla="*/ 1203929 w 2180326"/>
              <a:gd name="connsiteY3" fmla="*/ 818709 h 1910321"/>
              <a:gd name="connsiteX4" fmla="*/ 1277396 w 2180326"/>
              <a:gd name="connsiteY4" fmla="*/ 1102108 h 1910321"/>
              <a:gd name="connsiteX5" fmla="*/ 1277396 w 2180326"/>
              <a:gd name="connsiteY5" fmla="*/ 1312034 h 1910321"/>
              <a:gd name="connsiteX6" fmla="*/ 91431 w 2180326"/>
              <a:gd name="connsiteY6" fmla="*/ 1658411 h 1910321"/>
              <a:gd name="connsiteX7" fmla="*/ 80936 w 2180326"/>
              <a:gd name="connsiteY7" fmla="*/ 1899825 h 1910321"/>
              <a:gd name="connsiteX8" fmla="*/ 91431 w 2180326"/>
              <a:gd name="connsiteY8" fmla="*/ 1910321 h 191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326" h="1910321">
                <a:moveTo>
                  <a:pt x="2075036" y="0"/>
                </a:moveTo>
                <a:cubicBezTo>
                  <a:pt x="2162496" y="90093"/>
                  <a:pt x="2249957" y="180186"/>
                  <a:pt x="2096027" y="272903"/>
                </a:cubicBezTo>
                <a:cubicBezTo>
                  <a:pt x="1942097" y="365620"/>
                  <a:pt x="1300136" y="465334"/>
                  <a:pt x="1151453" y="556302"/>
                </a:cubicBezTo>
                <a:cubicBezTo>
                  <a:pt x="1002770" y="647270"/>
                  <a:pt x="1182939" y="727741"/>
                  <a:pt x="1203929" y="818709"/>
                </a:cubicBezTo>
                <a:cubicBezTo>
                  <a:pt x="1224919" y="909677"/>
                  <a:pt x="1265151" y="1019887"/>
                  <a:pt x="1277396" y="1102108"/>
                </a:cubicBezTo>
                <a:cubicBezTo>
                  <a:pt x="1289640" y="1184329"/>
                  <a:pt x="1475057" y="1219317"/>
                  <a:pt x="1277396" y="1312034"/>
                </a:cubicBezTo>
                <a:cubicBezTo>
                  <a:pt x="1079735" y="1404751"/>
                  <a:pt x="290841" y="1560446"/>
                  <a:pt x="91431" y="1658411"/>
                </a:cubicBezTo>
                <a:cubicBezTo>
                  <a:pt x="-107979" y="1756376"/>
                  <a:pt x="80936" y="1857840"/>
                  <a:pt x="80936" y="1899825"/>
                </a:cubicBezTo>
                <a:lnTo>
                  <a:pt x="91431" y="1910321"/>
                </a:lnTo>
              </a:path>
            </a:pathLst>
          </a:cu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934875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Interactions at EMC/NCEP </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2</a:t>
            </a:fld>
            <a:endParaRPr lang="en-US" dirty="0"/>
          </a:p>
        </p:txBody>
      </p:sp>
      <p:sp>
        <p:nvSpPr>
          <p:cNvPr id="4" name="Content Placeholder 3"/>
          <p:cNvSpPr>
            <a:spLocks noGrp="1"/>
          </p:cNvSpPr>
          <p:nvPr>
            <p:ph sz="quarter" idx="1"/>
          </p:nvPr>
        </p:nvSpPr>
        <p:spPr/>
        <p:txBody>
          <a:bodyPr/>
          <a:lstStyle/>
          <a:p>
            <a:r>
              <a:rPr lang="en-US" dirty="0" smtClean="0"/>
              <a:t>Several Community Reviews of NCEP/EMC (by UCAR 2009, 2013, 2014) have recommended an increase in interaction with the research community</a:t>
            </a:r>
          </a:p>
          <a:p>
            <a:r>
              <a:rPr lang="en-US" dirty="0" smtClean="0"/>
              <a:t>Why? To improve the infusion of new research findings in operational models (R2O)</a:t>
            </a:r>
            <a:r>
              <a:rPr lang="en-US" dirty="0"/>
              <a:t> </a:t>
            </a:r>
            <a:r>
              <a:rPr lang="en-US" dirty="0" smtClean="0"/>
              <a:t>and improve NWP systems</a:t>
            </a:r>
          </a:p>
          <a:p>
            <a:endParaRPr lang="en-US" dirty="0" smtClean="0"/>
          </a:p>
          <a:p>
            <a:endParaRPr lang="en-US" dirty="0"/>
          </a:p>
          <a:p>
            <a:pPr marL="0" indent="0">
              <a:buNone/>
            </a:pPr>
            <a:endParaRPr lang="en-US" dirty="0" smtClean="0"/>
          </a:p>
          <a:p>
            <a:pPr marL="0" indent="0">
              <a:buNone/>
            </a:pPr>
            <a:r>
              <a:rPr lang="en-US" dirty="0" smtClean="0"/>
              <a:t>The NCEP partnership with the Developmental Testbed Center helps the connection with the research community</a:t>
            </a:r>
            <a:endParaRPr lang="en-US" dirty="0"/>
          </a:p>
        </p:txBody>
      </p:sp>
      <p:sp>
        <p:nvSpPr>
          <p:cNvPr id="5" name="Rectangle 4"/>
          <p:cNvSpPr/>
          <p:nvPr/>
        </p:nvSpPr>
        <p:spPr>
          <a:xfrm>
            <a:off x="533400" y="3733800"/>
            <a:ext cx="8382000" cy="769441"/>
          </a:xfrm>
          <a:prstGeom prst="rect">
            <a:avLst/>
          </a:prstGeom>
          <a:solidFill>
            <a:schemeClr val="accent4">
              <a:alpha val="26000"/>
            </a:schemeClr>
          </a:solidFill>
          <a:ln>
            <a:solidFill>
              <a:schemeClr val="tx2"/>
            </a:solidFill>
          </a:ln>
        </p:spPr>
        <p:txBody>
          <a:bodyPr wrap="square">
            <a:spAutoFit/>
          </a:bodyPr>
          <a:lstStyle/>
          <a:p>
            <a:pPr algn="ctr"/>
            <a:r>
              <a:rPr lang="en-US" sz="2200" b="1" dirty="0"/>
              <a:t>NCEP’s mission is </a:t>
            </a:r>
            <a:r>
              <a:rPr lang="en-US" sz="2200" b="1" dirty="0" smtClean="0"/>
              <a:t>not to support and engage the NWP </a:t>
            </a:r>
            <a:r>
              <a:rPr lang="en-US" sz="2200" b="1" dirty="0"/>
              <a:t>community but to to produce operational </a:t>
            </a:r>
            <a:r>
              <a:rPr lang="en-US" sz="2200" b="1" dirty="0" smtClean="0"/>
              <a:t>forecasts!</a:t>
            </a:r>
            <a:endParaRPr lang="en-US" sz="2200" b="1" dirty="0"/>
          </a:p>
        </p:txBody>
      </p:sp>
    </p:spTree>
    <p:extLst>
      <p:ext uri="{BB962C8B-B14F-4D97-AF65-F5344CB8AC3E}">
        <p14:creationId xmlns:p14="http://schemas.microsoft.com/office/powerpoint/2010/main" val="1278966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Visualization and Verification</a:t>
            </a:r>
            <a:endParaRPr lang="en-US" dirty="0"/>
          </a:p>
        </p:txBody>
      </p:sp>
      <p:sp>
        <p:nvSpPr>
          <p:cNvPr id="8" name="Text Placeholder 7"/>
          <p:cNvSpPr>
            <a:spLocks noGrp="1"/>
          </p:cNvSpPr>
          <p:nvPr>
            <p:ph type="body" idx="1"/>
          </p:nvPr>
        </p:nvSpPr>
        <p:spPr/>
        <p:txBody>
          <a:bodyPr/>
          <a:lstStyle/>
          <a:p>
            <a:r>
              <a:rPr lang="en-US" dirty="0" smtClean="0"/>
              <a:t>Visualization</a:t>
            </a:r>
            <a:endParaRPr lang="en-US" dirty="0"/>
          </a:p>
        </p:txBody>
      </p:sp>
      <p:sp>
        <p:nvSpPr>
          <p:cNvPr id="9" name="Text Placeholder 8"/>
          <p:cNvSpPr>
            <a:spLocks noGrp="1"/>
          </p:cNvSpPr>
          <p:nvPr>
            <p:ph type="body" sz="half" idx="3"/>
          </p:nvPr>
        </p:nvSpPr>
        <p:spPr/>
        <p:txBody>
          <a:bodyPr/>
          <a:lstStyle/>
          <a:p>
            <a:r>
              <a:rPr lang="en-US" dirty="0" smtClean="0"/>
              <a:t>Verification</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20</a:t>
            </a:fld>
            <a:endParaRPr lang="en-US" dirty="0"/>
          </a:p>
        </p:txBody>
      </p:sp>
      <p:pic>
        <p:nvPicPr>
          <p:cNvPr id="7" name="Content Placeholder 6"/>
          <p:cNvPicPr>
            <a:picLocks noGrp="1" noChangeAspect="1"/>
          </p:cNvPicPr>
          <p:nvPr>
            <p:ph sz="half" idx="2"/>
          </p:nvPr>
        </p:nvPicPr>
        <p:blipFill rotWithShape="1">
          <a:blip r:embed="rId2"/>
          <a:srcRect l="17869" t="-3775" r="1" b="-1666"/>
          <a:stretch/>
        </p:blipFill>
        <p:spPr>
          <a:xfrm>
            <a:off x="939800" y="2286000"/>
            <a:ext cx="3784600" cy="1295400"/>
          </a:xfrm>
        </p:spPr>
      </p:pic>
      <p:pic>
        <p:nvPicPr>
          <p:cNvPr id="11" name="Content Placeholder 10"/>
          <p:cNvPicPr>
            <a:picLocks noGrp="1" noChangeAspect="1"/>
          </p:cNvPicPr>
          <p:nvPr>
            <p:ph sz="half" idx="4"/>
          </p:nvPr>
        </p:nvPicPr>
        <p:blipFill rotWithShape="1">
          <a:blip r:embed="rId3"/>
          <a:srcRect l="12842" r="1418"/>
          <a:stretch/>
        </p:blipFill>
        <p:spPr>
          <a:xfrm>
            <a:off x="4936066" y="2286000"/>
            <a:ext cx="3522133" cy="1325162"/>
          </a:xfrm>
        </p:spPr>
      </p:pic>
      <p:sp>
        <p:nvSpPr>
          <p:cNvPr id="12" name="TextBox 11"/>
          <p:cNvSpPr txBox="1"/>
          <p:nvPr/>
        </p:nvSpPr>
        <p:spPr>
          <a:xfrm>
            <a:off x="685800" y="2286000"/>
            <a:ext cx="304800" cy="338554"/>
          </a:xfrm>
          <a:prstGeom prst="rect">
            <a:avLst/>
          </a:prstGeom>
          <a:noFill/>
        </p:spPr>
        <p:txBody>
          <a:bodyPr wrap="square" rtlCol="0">
            <a:spAutoFit/>
          </a:bodyPr>
          <a:lstStyle/>
          <a:p>
            <a:r>
              <a:rPr lang="en-US" sz="1600" b="1" dirty="0" smtClean="0"/>
              <a:t>1</a:t>
            </a:r>
            <a:endParaRPr lang="en-US" sz="1600" b="1" dirty="0"/>
          </a:p>
        </p:txBody>
      </p:sp>
      <p:sp>
        <p:nvSpPr>
          <p:cNvPr id="13" name="TextBox 12"/>
          <p:cNvSpPr txBox="1"/>
          <p:nvPr/>
        </p:nvSpPr>
        <p:spPr>
          <a:xfrm>
            <a:off x="685800" y="2514600"/>
            <a:ext cx="381000" cy="338554"/>
          </a:xfrm>
          <a:prstGeom prst="rect">
            <a:avLst/>
          </a:prstGeom>
          <a:noFill/>
        </p:spPr>
        <p:txBody>
          <a:bodyPr wrap="square" rtlCol="0">
            <a:spAutoFit/>
          </a:bodyPr>
          <a:lstStyle/>
          <a:p>
            <a:r>
              <a:rPr lang="en-US" sz="1600" b="1" dirty="0"/>
              <a:t>2</a:t>
            </a:r>
          </a:p>
        </p:txBody>
      </p:sp>
      <p:sp>
        <p:nvSpPr>
          <p:cNvPr id="14" name="TextBox 13"/>
          <p:cNvSpPr txBox="1"/>
          <p:nvPr/>
        </p:nvSpPr>
        <p:spPr>
          <a:xfrm>
            <a:off x="685800" y="2743200"/>
            <a:ext cx="304800" cy="338554"/>
          </a:xfrm>
          <a:prstGeom prst="rect">
            <a:avLst/>
          </a:prstGeom>
          <a:noFill/>
        </p:spPr>
        <p:txBody>
          <a:bodyPr wrap="square" rtlCol="0">
            <a:spAutoFit/>
          </a:bodyPr>
          <a:lstStyle/>
          <a:p>
            <a:r>
              <a:rPr lang="en-US" sz="1600" b="1" dirty="0"/>
              <a:t>3</a:t>
            </a:r>
          </a:p>
        </p:txBody>
      </p:sp>
      <p:sp>
        <p:nvSpPr>
          <p:cNvPr id="15" name="TextBox 14"/>
          <p:cNvSpPr txBox="1"/>
          <p:nvPr/>
        </p:nvSpPr>
        <p:spPr>
          <a:xfrm>
            <a:off x="685800" y="2971800"/>
            <a:ext cx="304800" cy="338554"/>
          </a:xfrm>
          <a:prstGeom prst="rect">
            <a:avLst/>
          </a:prstGeom>
          <a:noFill/>
        </p:spPr>
        <p:txBody>
          <a:bodyPr wrap="square" rtlCol="0">
            <a:spAutoFit/>
          </a:bodyPr>
          <a:lstStyle/>
          <a:p>
            <a:r>
              <a:rPr lang="en-US" sz="1600" b="1" dirty="0"/>
              <a:t>4</a:t>
            </a:r>
          </a:p>
        </p:txBody>
      </p:sp>
      <p:sp>
        <p:nvSpPr>
          <p:cNvPr id="16" name="TextBox 15"/>
          <p:cNvSpPr txBox="1"/>
          <p:nvPr/>
        </p:nvSpPr>
        <p:spPr>
          <a:xfrm>
            <a:off x="685800" y="3200400"/>
            <a:ext cx="381000" cy="338554"/>
          </a:xfrm>
          <a:prstGeom prst="rect">
            <a:avLst/>
          </a:prstGeom>
          <a:noFill/>
        </p:spPr>
        <p:txBody>
          <a:bodyPr wrap="square" rtlCol="0">
            <a:spAutoFit/>
          </a:bodyPr>
          <a:lstStyle/>
          <a:p>
            <a:r>
              <a:rPr lang="en-US" sz="1600" b="1" dirty="0" smtClean="0"/>
              <a:t>5</a:t>
            </a:r>
            <a:endParaRPr lang="en-US" sz="1600" b="1" dirty="0"/>
          </a:p>
        </p:txBody>
      </p:sp>
      <p:sp>
        <p:nvSpPr>
          <p:cNvPr id="17" name="TextBox 16"/>
          <p:cNvSpPr txBox="1"/>
          <p:nvPr/>
        </p:nvSpPr>
        <p:spPr>
          <a:xfrm>
            <a:off x="4724400" y="2362200"/>
            <a:ext cx="381000" cy="338554"/>
          </a:xfrm>
          <a:prstGeom prst="rect">
            <a:avLst/>
          </a:prstGeom>
          <a:noFill/>
        </p:spPr>
        <p:txBody>
          <a:bodyPr wrap="square" rtlCol="0">
            <a:spAutoFit/>
          </a:bodyPr>
          <a:lstStyle/>
          <a:p>
            <a:r>
              <a:rPr lang="en-US" sz="1600" b="1" dirty="0"/>
              <a:t>2</a:t>
            </a:r>
          </a:p>
        </p:txBody>
      </p:sp>
      <p:sp>
        <p:nvSpPr>
          <p:cNvPr id="18" name="TextBox 17"/>
          <p:cNvSpPr txBox="1"/>
          <p:nvPr/>
        </p:nvSpPr>
        <p:spPr>
          <a:xfrm>
            <a:off x="4724400" y="2590800"/>
            <a:ext cx="304800" cy="338554"/>
          </a:xfrm>
          <a:prstGeom prst="rect">
            <a:avLst/>
          </a:prstGeom>
          <a:noFill/>
        </p:spPr>
        <p:txBody>
          <a:bodyPr wrap="square" rtlCol="0">
            <a:spAutoFit/>
          </a:bodyPr>
          <a:lstStyle/>
          <a:p>
            <a:r>
              <a:rPr lang="en-US" sz="1600" b="1" dirty="0"/>
              <a:t>3</a:t>
            </a:r>
          </a:p>
        </p:txBody>
      </p:sp>
      <p:sp>
        <p:nvSpPr>
          <p:cNvPr id="19" name="TextBox 18"/>
          <p:cNvSpPr txBox="1"/>
          <p:nvPr/>
        </p:nvSpPr>
        <p:spPr>
          <a:xfrm>
            <a:off x="4724400" y="2819400"/>
            <a:ext cx="304800" cy="338554"/>
          </a:xfrm>
          <a:prstGeom prst="rect">
            <a:avLst/>
          </a:prstGeom>
          <a:noFill/>
        </p:spPr>
        <p:txBody>
          <a:bodyPr wrap="square" rtlCol="0">
            <a:spAutoFit/>
          </a:bodyPr>
          <a:lstStyle/>
          <a:p>
            <a:r>
              <a:rPr lang="en-US" sz="1600" b="1" dirty="0"/>
              <a:t>4</a:t>
            </a:r>
          </a:p>
        </p:txBody>
      </p:sp>
      <p:sp>
        <p:nvSpPr>
          <p:cNvPr id="20" name="TextBox 19"/>
          <p:cNvSpPr txBox="1"/>
          <p:nvPr/>
        </p:nvSpPr>
        <p:spPr>
          <a:xfrm>
            <a:off x="4724400" y="3124200"/>
            <a:ext cx="304800" cy="338554"/>
          </a:xfrm>
          <a:prstGeom prst="rect">
            <a:avLst/>
          </a:prstGeom>
          <a:noFill/>
        </p:spPr>
        <p:txBody>
          <a:bodyPr wrap="square" rtlCol="0">
            <a:spAutoFit/>
          </a:bodyPr>
          <a:lstStyle/>
          <a:p>
            <a:r>
              <a:rPr lang="en-US" sz="1600" b="1" dirty="0"/>
              <a:t>5</a:t>
            </a:r>
          </a:p>
        </p:txBody>
      </p:sp>
      <p:sp>
        <p:nvSpPr>
          <p:cNvPr id="24" name="TextBox 23"/>
          <p:cNvSpPr txBox="1"/>
          <p:nvPr/>
        </p:nvSpPr>
        <p:spPr>
          <a:xfrm>
            <a:off x="914400" y="3886200"/>
            <a:ext cx="7772400" cy="2677656"/>
          </a:xfrm>
          <a:prstGeom prst="rect">
            <a:avLst/>
          </a:prstGeom>
          <a:noFill/>
        </p:spPr>
        <p:txBody>
          <a:bodyPr wrap="square" rtlCol="0">
            <a:spAutoFit/>
          </a:bodyPr>
          <a:lstStyle/>
          <a:p>
            <a:r>
              <a:rPr lang="en-US" sz="2400" b="1" dirty="0" smtClean="0"/>
              <a:t>Users find both visualization and verification important</a:t>
            </a:r>
            <a:endParaRPr lang="en-US" sz="2400" dirty="0" smtClean="0"/>
          </a:p>
          <a:p>
            <a:pPr marL="285750" indent="-285750">
              <a:buFont typeface="Arial"/>
              <a:buChar char="•"/>
            </a:pPr>
            <a:r>
              <a:rPr lang="en-US" sz="2400" dirty="0" smtClean="0"/>
              <a:t>Basic visual/verif</a:t>
            </a:r>
            <a:r>
              <a:rPr lang="en-US" sz="2400" dirty="0"/>
              <a:t> </a:t>
            </a:r>
            <a:r>
              <a:rPr lang="en-US" sz="2400" dirty="0" smtClean="0"/>
              <a:t>should be included</a:t>
            </a:r>
          </a:p>
          <a:p>
            <a:pPr marL="742950" lvl="1" indent="-285750">
              <a:buFont typeface="Arial"/>
              <a:buChar char="•"/>
            </a:pPr>
            <a:r>
              <a:rPr lang="en-US" sz="2400" dirty="0" smtClean="0"/>
              <a:t>Users can create additional customized products</a:t>
            </a:r>
          </a:p>
          <a:p>
            <a:pPr marL="285750" indent="-285750">
              <a:buFont typeface="Arial"/>
              <a:buChar char="•"/>
            </a:pPr>
            <a:r>
              <a:rPr lang="en-US" sz="2400" dirty="0" smtClean="0"/>
              <a:t>Verification was considered a higher priority</a:t>
            </a:r>
          </a:p>
          <a:p>
            <a:pPr marL="285750" indent="-285750">
              <a:buFont typeface="Arial"/>
              <a:buChar char="•"/>
            </a:pPr>
            <a:r>
              <a:rPr lang="en-US" sz="2400" dirty="0" smtClean="0"/>
              <a:t>Some users rated visual/verif low because they consider visualization and verification important but secondary to other NITE capabilities (code management, experiment database etc.)</a:t>
            </a:r>
            <a:endParaRPr lang="en-US" sz="2400" dirty="0"/>
          </a:p>
        </p:txBody>
      </p:sp>
      <p:sp>
        <p:nvSpPr>
          <p:cNvPr id="25" name="TextBox 24"/>
          <p:cNvSpPr txBox="1"/>
          <p:nvPr/>
        </p:nvSpPr>
        <p:spPr>
          <a:xfrm>
            <a:off x="7391400" y="152400"/>
            <a:ext cx="1524000" cy="584776"/>
          </a:xfrm>
          <a:prstGeom prst="rect">
            <a:avLst/>
          </a:prstGeom>
          <a:noFill/>
          <a:ln>
            <a:solidFill>
              <a:schemeClr val="tx2"/>
            </a:solidFill>
          </a:ln>
        </p:spPr>
        <p:txBody>
          <a:bodyPr wrap="square" rtlCol="0">
            <a:spAutoFit/>
          </a:bodyPr>
          <a:lstStyle/>
          <a:p>
            <a:r>
              <a:rPr lang="en-US" sz="1600" b="1" dirty="0" smtClean="0"/>
              <a:t>1 = less  impt</a:t>
            </a:r>
          </a:p>
          <a:p>
            <a:r>
              <a:rPr lang="en-US" sz="1600" b="1" dirty="0" smtClean="0"/>
              <a:t>5 = more impt  </a:t>
            </a:r>
            <a:endParaRPr lang="en-US" sz="1600" b="1" dirty="0"/>
          </a:p>
        </p:txBody>
      </p:sp>
      <p:sp>
        <p:nvSpPr>
          <p:cNvPr id="21" name="TextBox 20"/>
          <p:cNvSpPr txBox="1"/>
          <p:nvPr/>
        </p:nvSpPr>
        <p:spPr>
          <a:xfrm>
            <a:off x="152400" y="3429000"/>
            <a:ext cx="1143000" cy="338554"/>
          </a:xfrm>
          <a:prstGeom prst="rect">
            <a:avLst/>
          </a:prstGeom>
          <a:noFill/>
        </p:spPr>
        <p:txBody>
          <a:bodyPr wrap="square" rtlCol="0">
            <a:spAutoFit/>
          </a:bodyPr>
          <a:lstStyle/>
          <a:p>
            <a:r>
              <a:rPr lang="en-US" sz="1600" b="1" dirty="0" smtClean="0"/>
              <a:t>Essential</a:t>
            </a:r>
            <a:endParaRPr lang="en-US" sz="1600" b="1" dirty="0"/>
          </a:p>
        </p:txBody>
      </p:sp>
      <p:sp>
        <p:nvSpPr>
          <p:cNvPr id="22" name="TextBox 21"/>
          <p:cNvSpPr txBox="1"/>
          <p:nvPr/>
        </p:nvSpPr>
        <p:spPr>
          <a:xfrm>
            <a:off x="152400" y="2057400"/>
            <a:ext cx="1295400" cy="338554"/>
          </a:xfrm>
          <a:prstGeom prst="rect">
            <a:avLst/>
          </a:prstGeom>
          <a:noFill/>
        </p:spPr>
        <p:txBody>
          <a:bodyPr wrap="square" rtlCol="0">
            <a:spAutoFit/>
          </a:bodyPr>
          <a:lstStyle/>
          <a:p>
            <a:r>
              <a:rPr lang="en-US" sz="1600" b="1" dirty="0" smtClean="0"/>
              <a:t>Not needed</a:t>
            </a:r>
            <a:endParaRPr lang="en-US" sz="1600" b="1" dirty="0"/>
          </a:p>
        </p:txBody>
      </p:sp>
    </p:spTree>
    <p:extLst>
      <p:ext uri="{BB962C8B-B14F-4D97-AF65-F5344CB8AC3E}">
        <p14:creationId xmlns:p14="http://schemas.microsoft.com/office/powerpoint/2010/main" val="1034558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tc_wordmark_pms203.jpg"/>
          <p:cNvPicPr>
            <a:picLocks noChangeAspect="1"/>
          </p:cNvPicPr>
          <p:nvPr/>
        </p:nvPicPr>
        <p:blipFill>
          <a:blip r:embed="rId3" cstate="print"/>
          <a:srcRect/>
          <a:stretch>
            <a:fillRect/>
          </a:stretch>
        </p:blipFill>
        <p:spPr bwMode="auto">
          <a:xfrm>
            <a:off x="0" y="6081713"/>
            <a:ext cx="2895600" cy="776287"/>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t>Challenges with provenance</a:t>
            </a:r>
            <a:endParaRPr lang="en-US" sz="2700" dirty="0"/>
          </a:p>
        </p:txBody>
      </p:sp>
      <p:sp>
        <p:nvSpPr>
          <p:cNvPr id="4" name="Slide Number Placeholder 3"/>
          <p:cNvSpPr>
            <a:spLocks noGrp="1"/>
          </p:cNvSpPr>
          <p:nvPr>
            <p:ph type="sldNum" sz="quarter" idx="12"/>
          </p:nvPr>
        </p:nvSpPr>
        <p:spPr>
          <a:xfrm>
            <a:off x="8458200" y="6172200"/>
            <a:ext cx="457200" cy="457200"/>
          </a:xfrm>
        </p:spPr>
        <p:txBody>
          <a:bodyPr/>
          <a:lstStyle/>
          <a:p>
            <a:fld id="{F5459D80-F6AF-4590-8E73-2F013678FE42}" type="slidenum">
              <a:rPr lang="en-US" smtClean="0"/>
              <a:pPr/>
              <a:t>21</a:t>
            </a:fld>
            <a:endParaRPr lang="en-US" dirty="0"/>
          </a:p>
        </p:txBody>
      </p:sp>
      <p:sp>
        <p:nvSpPr>
          <p:cNvPr id="7" name="Content Placeholder 6"/>
          <p:cNvSpPr>
            <a:spLocks noGrp="1"/>
          </p:cNvSpPr>
          <p:nvPr>
            <p:ph sz="quarter" idx="1"/>
          </p:nvPr>
        </p:nvSpPr>
        <p:spPr/>
        <p:txBody>
          <a:bodyPr>
            <a:normAutofit/>
          </a:bodyPr>
          <a:lstStyle/>
          <a:p>
            <a:pPr marL="285750" indent="-285750">
              <a:buFont typeface="Arial"/>
              <a:buChar char="•"/>
            </a:pPr>
            <a:r>
              <a:rPr lang="en-US" dirty="0" smtClean="0"/>
              <a:t>We have no record of experiment configuration</a:t>
            </a:r>
          </a:p>
          <a:p>
            <a:pPr marL="560070" lvl="1" indent="-285750">
              <a:buFont typeface="Arial"/>
              <a:buChar char="•"/>
            </a:pPr>
            <a:r>
              <a:rPr lang="en-US" dirty="0" smtClean="0"/>
              <a:t>Origin of source code, scripts, input datasets</a:t>
            </a:r>
          </a:p>
          <a:p>
            <a:pPr marL="285750" indent="-285750">
              <a:buFont typeface="Arial"/>
              <a:buChar char="•"/>
            </a:pPr>
            <a:r>
              <a:rPr lang="en-US" dirty="0" smtClean="0"/>
              <a:t>It is currently difficult</a:t>
            </a:r>
          </a:p>
          <a:p>
            <a:pPr marL="560070" lvl="1" indent="-285750">
              <a:buFont typeface="Arial"/>
              <a:buChar char="•"/>
            </a:pPr>
            <a:r>
              <a:rPr lang="en-US" dirty="0" smtClean="0"/>
              <a:t>To reproduce an operational run or pre-implementation test</a:t>
            </a:r>
          </a:p>
          <a:p>
            <a:pPr marL="834390" lvl="2" indent="-285750">
              <a:buFont typeface="Arial"/>
              <a:buChar char="•"/>
            </a:pPr>
            <a:r>
              <a:rPr lang="en-US" dirty="0" smtClean="0"/>
              <a:t>Researchers do not have easy access to baseline</a:t>
            </a:r>
          </a:p>
          <a:p>
            <a:pPr marL="560070" lvl="1" indent="-285750">
              <a:buFont typeface="Arial"/>
              <a:buChar char="•"/>
            </a:pPr>
            <a:r>
              <a:rPr lang="en-US" dirty="0" smtClean="0"/>
              <a:t>To </a:t>
            </a:r>
            <a:r>
              <a:rPr lang="en-US" dirty="0"/>
              <a:t>reproduce </a:t>
            </a:r>
            <a:r>
              <a:rPr lang="en-US" dirty="0" smtClean="0"/>
              <a:t>one’s own experiments</a:t>
            </a:r>
            <a:endParaRPr lang="en-US" dirty="0"/>
          </a:p>
          <a:p>
            <a:pPr marL="560070" lvl="1" indent="-285750">
              <a:buFont typeface="Arial"/>
              <a:buChar char="•"/>
            </a:pPr>
            <a:r>
              <a:rPr lang="en-US" dirty="0" smtClean="0"/>
              <a:t>To understand how our colleagues setup their experiments</a:t>
            </a:r>
          </a:p>
          <a:p>
            <a:pPr marL="560070" lvl="1" indent="-285750">
              <a:buFont typeface="Arial"/>
              <a:buChar char="•"/>
            </a:pPr>
            <a:r>
              <a:rPr lang="en-US" dirty="0" smtClean="0"/>
              <a:t>To assess if a research experiment is relevant to operations </a:t>
            </a:r>
          </a:p>
          <a:p>
            <a:pPr marL="834390" lvl="2" indent="-285750">
              <a:buFont typeface="Arial"/>
              <a:buChar char="•"/>
            </a:pPr>
            <a:r>
              <a:rPr lang="en-US" dirty="0" smtClean="0"/>
              <a:t>Did researcher use the latest code? The right namelist</a:t>
            </a:r>
            <a:r>
              <a:rPr lang="en-US" dirty="0"/>
              <a:t> </a:t>
            </a:r>
            <a:r>
              <a:rPr lang="en-US" dirty="0" smtClean="0"/>
              <a:t>options?</a:t>
            </a:r>
            <a:endParaRPr lang="en-US" dirty="0"/>
          </a:p>
        </p:txBody>
      </p:sp>
      <p:sp>
        <p:nvSpPr>
          <p:cNvPr id="8" name="Rectangle 7"/>
          <p:cNvSpPr/>
          <p:nvPr/>
        </p:nvSpPr>
        <p:spPr>
          <a:xfrm>
            <a:off x="1219200" y="5562600"/>
            <a:ext cx="6858000" cy="369332"/>
          </a:xfrm>
          <a:prstGeom prst="rect">
            <a:avLst/>
          </a:prstGeom>
          <a:solidFill>
            <a:srgbClr val="F79646">
              <a:alpha val="26000"/>
            </a:srgbClr>
          </a:solidFill>
          <a:ln>
            <a:solidFill>
              <a:schemeClr val="tx2"/>
            </a:solidFill>
          </a:ln>
        </p:spPr>
        <p:txBody>
          <a:bodyPr wrap="square">
            <a:spAutoFit/>
          </a:bodyPr>
          <a:lstStyle/>
          <a:p>
            <a:r>
              <a:rPr lang="en-US" b="1" dirty="0" smtClean="0"/>
              <a:t>Ultimately </a:t>
            </a:r>
            <a:r>
              <a:rPr lang="en-US" b="1" dirty="0"/>
              <a:t>this slows down R2O and progress in operational NWP!</a:t>
            </a:r>
          </a:p>
        </p:txBody>
      </p:sp>
    </p:spTree>
    <p:extLst>
      <p:ext uri="{BB962C8B-B14F-4D97-AF65-F5344CB8AC3E}">
        <p14:creationId xmlns:p14="http://schemas.microsoft.com/office/powerpoint/2010/main" val="11082512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 Database</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22</a:t>
            </a:fld>
            <a:endParaRPr lang="en-US" dirty="0"/>
          </a:p>
        </p:txBody>
      </p:sp>
      <p:pic>
        <p:nvPicPr>
          <p:cNvPr id="5" name="Content Placeholder 4"/>
          <p:cNvPicPr>
            <a:picLocks noGrp="1" noChangeAspect="1"/>
          </p:cNvPicPr>
          <p:nvPr>
            <p:ph sz="quarter" idx="1"/>
          </p:nvPr>
        </p:nvPicPr>
        <p:blipFill rotWithShape="1">
          <a:blip r:embed="rId2"/>
          <a:srcRect l="1075" r="22061"/>
          <a:stretch/>
        </p:blipFill>
        <p:spPr>
          <a:xfrm>
            <a:off x="228600" y="1447800"/>
            <a:ext cx="6189354" cy="3675432"/>
          </a:xfrm>
        </p:spPr>
      </p:pic>
      <p:pic>
        <p:nvPicPr>
          <p:cNvPr id="6" name="Content Placeholder 4"/>
          <p:cNvPicPr>
            <a:picLocks noChangeAspect="1"/>
          </p:cNvPicPr>
          <p:nvPr/>
        </p:nvPicPr>
        <p:blipFill rotWithShape="1">
          <a:blip r:embed="rId2"/>
          <a:srcRect l="80998" t="36955" r="600" b="35764"/>
          <a:stretch/>
        </p:blipFill>
        <p:spPr>
          <a:xfrm>
            <a:off x="7162800" y="152400"/>
            <a:ext cx="1720403" cy="1164167"/>
          </a:xfrm>
          <a:prstGeom prst="rect">
            <a:avLst/>
          </a:prstGeom>
          <a:ln>
            <a:solidFill>
              <a:srgbClr val="4F81BD"/>
            </a:solidFill>
          </a:ln>
        </p:spPr>
      </p:pic>
      <p:pic>
        <p:nvPicPr>
          <p:cNvPr id="7" name="Picture 6"/>
          <p:cNvPicPr>
            <a:picLocks noChangeAspect="1"/>
          </p:cNvPicPr>
          <p:nvPr/>
        </p:nvPicPr>
        <p:blipFill rotWithShape="1">
          <a:blip r:embed="rId3"/>
          <a:srcRect l="16968" r="1097"/>
          <a:stretch/>
        </p:blipFill>
        <p:spPr>
          <a:xfrm>
            <a:off x="2133600" y="5105400"/>
            <a:ext cx="4451604" cy="1447800"/>
          </a:xfrm>
          <a:prstGeom prst="rect">
            <a:avLst/>
          </a:prstGeom>
        </p:spPr>
      </p:pic>
      <p:sp>
        <p:nvSpPr>
          <p:cNvPr id="8" name="TextBox 7"/>
          <p:cNvSpPr txBox="1"/>
          <p:nvPr/>
        </p:nvSpPr>
        <p:spPr>
          <a:xfrm>
            <a:off x="1828800" y="5181600"/>
            <a:ext cx="304800" cy="338554"/>
          </a:xfrm>
          <a:prstGeom prst="rect">
            <a:avLst/>
          </a:prstGeom>
          <a:noFill/>
        </p:spPr>
        <p:txBody>
          <a:bodyPr wrap="square" rtlCol="0">
            <a:spAutoFit/>
          </a:bodyPr>
          <a:lstStyle/>
          <a:p>
            <a:r>
              <a:rPr lang="en-US" sz="1600" b="1" dirty="0" smtClean="0"/>
              <a:t>1</a:t>
            </a:r>
            <a:endParaRPr lang="en-US" sz="1600" b="1" dirty="0"/>
          </a:p>
        </p:txBody>
      </p:sp>
      <p:sp>
        <p:nvSpPr>
          <p:cNvPr id="9" name="TextBox 8"/>
          <p:cNvSpPr txBox="1"/>
          <p:nvPr/>
        </p:nvSpPr>
        <p:spPr>
          <a:xfrm>
            <a:off x="1828800" y="5638800"/>
            <a:ext cx="304800" cy="338554"/>
          </a:xfrm>
          <a:prstGeom prst="rect">
            <a:avLst/>
          </a:prstGeom>
          <a:noFill/>
        </p:spPr>
        <p:txBody>
          <a:bodyPr wrap="square" rtlCol="0">
            <a:spAutoFit/>
          </a:bodyPr>
          <a:lstStyle/>
          <a:p>
            <a:r>
              <a:rPr lang="en-US" sz="1600" b="1" dirty="0"/>
              <a:t>3</a:t>
            </a:r>
          </a:p>
        </p:txBody>
      </p:sp>
      <p:sp>
        <p:nvSpPr>
          <p:cNvPr id="10" name="TextBox 9"/>
          <p:cNvSpPr txBox="1"/>
          <p:nvPr/>
        </p:nvSpPr>
        <p:spPr>
          <a:xfrm>
            <a:off x="1828800" y="5867400"/>
            <a:ext cx="304800" cy="338554"/>
          </a:xfrm>
          <a:prstGeom prst="rect">
            <a:avLst/>
          </a:prstGeom>
          <a:noFill/>
        </p:spPr>
        <p:txBody>
          <a:bodyPr wrap="square" rtlCol="0">
            <a:spAutoFit/>
          </a:bodyPr>
          <a:lstStyle/>
          <a:p>
            <a:r>
              <a:rPr lang="en-US" sz="1600" b="1" dirty="0"/>
              <a:t>4</a:t>
            </a:r>
          </a:p>
        </p:txBody>
      </p:sp>
      <p:sp>
        <p:nvSpPr>
          <p:cNvPr id="11" name="TextBox 10"/>
          <p:cNvSpPr txBox="1"/>
          <p:nvPr/>
        </p:nvSpPr>
        <p:spPr>
          <a:xfrm>
            <a:off x="1828800" y="6096000"/>
            <a:ext cx="304800" cy="338554"/>
          </a:xfrm>
          <a:prstGeom prst="rect">
            <a:avLst/>
          </a:prstGeom>
          <a:noFill/>
        </p:spPr>
        <p:txBody>
          <a:bodyPr wrap="square" rtlCol="0">
            <a:spAutoFit/>
          </a:bodyPr>
          <a:lstStyle/>
          <a:p>
            <a:r>
              <a:rPr lang="en-US" sz="1600" b="1" dirty="0"/>
              <a:t>5</a:t>
            </a:r>
          </a:p>
        </p:txBody>
      </p:sp>
      <p:sp>
        <p:nvSpPr>
          <p:cNvPr id="12" name="TextBox 11"/>
          <p:cNvSpPr txBox="1"/>
          <p:nvPr/>
        </p:nvSpPr>
        <p:spPr>
          <a:xfrm>
            <a:off x="1828800" y="5410200"/>
            <a:ext cx="304800" cy="338554"/>
          </a:xfrm>
          <a:prstGeom prst="rect">
            <a:avLst/>
          </a:prstGeom>
          <a:noFill/>
        </p:spPr>
        <p:txBody>
          <a:bodyPr wrap="square" rtlCol="0">
            <a:spAutoFit/>
          </a:bodyPr>
          <a:lstStyle/>
          <a:p>
            <a:r>
              <a:rPr lang="en-US" sz="1600" b="1" dirty="0"/>
              <a:t>2</a:t>
            </a:r>
          </a:p>
        </p:txBody>
      </p:sp>
      <p:sp>
        <p:nvSpPr>
          <p:cNvPr id="13" name="TextBox 12"/>
          <p:cNvSpPr txBox="1"/>
          <p:nvPr/>
        </p:nvSpPr>
        <p:spPr>
          <a:xfrm>
            <a:off x="5486400" y="152400"/>
            <a:ext cx="1524000" cy="584776"/>
          </a:xfrm>
          <a:prstGeom prst="rect">
            <a:avLst/>
          </a:prstGeom>
          <a:solidFill>
            <a:schemeClr val="bg1"/>
          </a:solidFill>
          <a:ln>
            <a:solidFill>
              <a:schemeClr val="tx2"/>
            </a:solidFill>
          </a:ln>
        </p:spPr>
        <p:txBody>
          <a:bodyPr wrap="square" rtlCol="0">
            <a:spAutoFit/>
          </a:bodyPr>
          <a:lstStyle/>
          <a:p>
            <a:r>
              <a:rPr lang="en-US" sz="1600" b="1" dirty="0" smtClean="0"/>
              <a:t>1 = less  impt</a:t>
            </a:r>
          </a:p>
          <a:p>
            <a:r>
              <a:rPr lang="en-US" sz="1600" b="1" dirty="0" smtClean="0"/>
              <a:t>5 = more impt  </a:t>
            </a:r>
            <a:endParaRPr lang="en-US" sz="1600" b="1" dirty="0"/>
          </a:p>
        </p:txBody>
      </p:sp>
      <p:sp>
        <p:nvSpPr>
          <p:cNvPr id="14" name="Content Placeholder 3"/>
          <p:cNvSpPr txBox="1">
            <a:spLocks/>
          </p:cNvSpPr>
          <p:nvPr/>
        </p:nvSpPr>
        <p:spPr>
          <a:xfrm>
            <a:off x="6705600" y="4724400"/>
            <a:ext cx="2209800" cy="1905000"/>
          </a:xfrm>
          <a:prstGeom prst="rect">
            <a:avLst/>
          </a:prstGeom>
          <a:solidFill>
            <a:schemeClr val="tx2">
              <a:alpha val="9000"/>
            </a:schemeClr>
          </a:solidFill>
          <a:ln w="19050" cmpd="sng">
            <a:solidFill>
              <a:schemeClr val="tx2"/>
            </a:solidFill>
          </a:ln>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000" dirty="0" smtClean="0"/>
              <a:t>How important is it to see other people’s experiments in the database?</a:t>
            </a:r>
          </a:p>
          <a:p>
            <a:r>
              <a:rPr lang="en-US" sz="2000" u="sng" dirty="0" smtClean="0"/>
              <a:t>Very important!</a:t>
            </a:r>
          </a:p>
        </p:txBody>
      </p:sp>
      <p:sp>
        <p:nvSpPr>
          <p:cNvPr id="15" name="Freeform 14"/>
          <p:cNvSpPr/>
          <p:nvPr/>
        </p:nvSpPr>
        <p:spPr>
          <a:xfrm>
            <a:off x="4278124" y="1805358"/>
            <a:ext cx="1906173" cy="2991437"/>
          </a:xfrm>
          <a:custGeom>
            <a:avLst/>
            <a:gdLst>
              <a:gd name="connsiteX0" fmla="*/ 350288 w 1906173"/>
              <a:gd name="connsiteY0" fmla="*/ 0 h 2991437"/>
              <a:gd name="connsiteX1" fmla="*/ 350288 w 1906173"/>
              <a:gd name="connsiteY1" fmla="*/ 178437 h 2991437"/>
              <a:gd name="connsiteX2" fmla="*/ 1326348 w 1906173"/>
              <a:gd name="connsiteY2" fmla="*/ 398859 h 2991437"/>
              <a:gd name="connsiteX3" fmla="*/ 1336843 w 1906173"/>
              <a:gd name="connsiteY3" fmla="*/ 545806 h 2991437"/>
              <a:gd name="connsiteX4" fmla="*/ 927528 w 1906173"/>
              <a:gd name="connsiteY4" fmla="*/ 755732 h 2991437"/>
              <a:gd name="connsiteX5" fmla="*/ 927528 w 1906173"/>
              <a:gd name="connsiteY5" fmla="*/ 923672 h 2991437"/>
              <a:gd name="connsiteX6" fmla="*/ 1042976 w 1906173"/>
              <a:gd name="connsiteY6" fmla="*/ 1228064 h 2991437"/>
              <a:gd name="connsiteX7" fmla="*/ 1042976 w 1906173"/>
              <a:gd name="connsiteY7" fmla="*/ 1364515 h 2991437"/>
              <a:gd name="connsiteX8" fmla="*/ 1105947 w 1906173"/>
              <a:gd name="connsiteY8" fmla="*/ 1574441 h 2991437"/>
              <a:gd name="connsiteX9" fmla="*/ 1105947 w 1906173"/>
              <a:gd name="connsiteY9" fmla="*/ 1752877 h 2991437"/>
              <a:gd name="connsiteX10" fmla="*/ 1777644 w 1906173"/>
              <a:gd name="connsiteY10" fmla="*/ 1983795 h 2991437"/>
              <a:gd name="connsiteX11" fmla="*/ 1777644 w 1906173"/>
              <a:gd name="connsiteY11" fmla="*/ 2183224 h 2991437"/>
              <a:gd name="connsiteX12" fmla="*/ 444745 w 1906173"/>
              <a:gd name="connsiteY12" fmla="*/ 2361661 h 2991437"/>
              <a:gd name="connsiteX13" fmla="*/ 444745 w 1906173"/>
              <a:gd name="connsiteY13" fmla="*/ 2529601 h 2991437"/>
              <a:gd name="connsiteX14" fmla="*/ 24935 w 1906173"/>
              <a:gd name="connsiteY14" fmla="*/ 2792008 h 2991437"/>
              <a:gd name="connsiteX15" fmla="*/ 45925 w 1906173"/>
              <a:gd name="connsiteY15" fmla="*/ 2991437 h 299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06173" h="2991437">
                <a:moveTo>
                  <a:pt x="350288" y="0"/>
                </a:moveTo>
                <a:cubicBezTo>
                  <a:pt x="268949" y="55980"/>
                  <a:pt x="187611" y="111961"/>
                  <a:pt x="350288" y="178437"/>
                </a:cubicBezTo>
                <a:cubicBezTo>
                  <a:pt x="512965" y="244913"/>
                  <a:pt x="1161922" y="337631"/>
                  <a:pt x="1326348" y="398859"/>
                </a:cubicBezTo>
                <a:cubicBezTo>
                  <a:pt x="1490774" y="460087"/>
                  <a:pt x="1403313" y="486327"/>
                  <a:pt x="1336843" y="545806"/>
                </a:cubicBezTo>
                <a:cubicBezTo>
                  <a:pt x="1270373" y="605285"/>
                  <a:pt x="995747" y="692754"/>
                  <a:pt x="927528" y="755732"/>
                </a:cubicBezTo>
                <a:cubicBezTo>
                  <a:pt x="859309" y="818710"/>
                  <a:pt x="908287" y="844950"/>
                  <a:pt x="927528" y="923672"/>
                </a:cubicBezTo>
                <a:cubicBezTo>
                  <a:pt x="946769" y="1002394"/>
                  <a:pt x="1023735" y="1154590"/>
                  <a:pt x="1042976" y="1228064"/>
                </a:cubicBezTo>
                <a:cubicBezTo>
                  <a:pt x="1062217" y="1301538"/>
                  <a:pt x="1032481" y="1306786"/>
                  <a:pt x="1042976" y="1364515"/>
                </a:cubicBezTo>
                <a:cubicBezTo>
                  <a:pt x="1053471" y="1422244"/>
                  <a:pt x="1095452" y="1509714"/>
                  <a:pt x="1105947" y="1574441"/>
                </a:cubicBezTo>
                <a:cubicBezTo>
                  <a:pt x="1116442" y="1639168"/>
                  <a:pt x="993998" y="1684651"/>
                  <a:pt x="1105947" y="1752877"/>
                </a:cubicBezTo>
                <a:cubicBezTo>
                  <a:pt x="1217896" y="1821103"/>
                  <a:pt x="1665695" y="1912071"/>
                  <a:pt x="1777644" y="1983795"/>
                </a:cubicBezTo>
                <a:cubicBezTo>
                  <a:pt x="1889594" y="2055520"/>
                  <a:pt x="1999794" y="2120246"/>
                  <a:pt x="1777644" y="2183224"/>
                </a:cubicBezTo>
                <a:cubicBezTo>
                  <a:pt x="1555494" y="2246202"/>
                  <a:pt x="666895" y="2303932"/>
                  <a:pt x="444745" y="2361661"/>
                </a:cubicBezTo>
                <a:cubicBezTo>
                  <a:pt x="222595" y="2419391"/>
                  <a:pt x="514713" y="2457877"/>
                  <a:pt x="444745" y="2529601"/>
                </a:cubicBezTo>
                <a:cubicBezTo>
                  <a:pt x="374777" y="2601325"/>
                  <a:pt x="91405" y="2715035"/>
                  <a:pt x="24935" y="2792008"/>
                </a:cubicBezTo>
                <a:cubicBezTo>
                  <a:pt x="-41535" y="2868981"/>
                  <a:pt x="45925" y="2991437"/>
                  <a:pt x="45925" y="2991437"/>
                </a:cubicBezTo>
              </a:path>
            </a:pathLst>
          </a:custGeom>
          <a:ln w="38100" cmpd="sng">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Content Placeholder 3"/>
          <p:cNvSpPr txBox="1">
            <a:spLocks/>
          </p:cNvSpPr>
          <p:nvPr/>
        </p:nvSpPr>
        <p:spPr>
          <a:xfrm>
            <a:off x="6553200" y="1600200"/>
            <a:ext cx="2209800" cy="1066800"/>
          </a:xfrm>
          <a:prstGeom prst="rect">
            <a:avLst/>
          </a:prstGeom>
          <a:solidFill>
            <a:schemeClr val="tx2">
              <a:alpha val="9000"/>
            </a:schemeClr>
          </a:solidFill>
          <a:ln w="19050" cmpd="sng">
            <a:solidFill>
              <a:schemeClr val="tx2"/>
            </a:solidFill>
          </a:ln>
        </p:spPr>
        <p:txBody>
          <a:bodyPr vert="horz">
            <a:normAutofit fontScale="925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dirty="0" smtClean="0"/>
              <a:t>Saving information </a:t>
            </a:r>
            <a:r>
              <a:rPr lang="en-US" sz="2000" dirty="0" smtClean="0"/>
              <a:t>about </a:t>
            </a:r>
            <a:r>
              <a:rPr lang="en-US" sz="2000" dirty="0" smtClean="0"/>
              <a:t>source code and namelists is critical</a:t>
            </a:r>
            <a:endParaRPr lang="en-US" sz="2000" u="sng" dirty="0" smtClean="0"/>
          </a:p>
        </p:txBody>
      </p:sp>
      <p:sp>
        <p:nvSpPr>
          <p:cNvPr id="17" name="TextBox 16"/>
          <p:cNvSpPr txBox="1"/>
          <p:nvPr/>
        </p:nvSpPr>
        <p:spPr>
          <a:xfrm>
            <a:off x="304800" y="1676400"/>
            <a:ext cx="2045208" cy="369332"/>
          </a:xfrm>
          <a:prstGeom prst="rect">
            <a:avLst/>
          </a:prstGeom>
          <a:solidFill>
            <a:schemeClr val="bg1"/>
          </a:solidFill>
        </p:spPr>
        <p:txBody>
          <a:bodyPr wrap="square" lIns="0" rIns="0" rtlCol="0">
            <a:spAutoFit/>
          </a:bodyPr>
          <a:lstStyle/>
          <a:p>
            <a:pPr algn="r"/>
            <a:r>
              <a:rPr lang="en-US" b="1" dirty="0" smtClean="0"/>
              <a:t>Name &amp; Institution</a:t>
            </a:r>
          </a:p>
        </p:txBody>
      </p:sp>
      <p:sp>
        <p:nvSpPr>
          <p:cNvPr id="18" name="TextBox 17"/>
          <p:cNvSpPr txBox="1"/>
          <p:nvPr/>
        </p:nvSpPr>
        <p:spPr>
          <a:xfrm>
            <a:off x="304800" y="2057400"/>
            <a:ext cx="2045208" cy="369332"/>
          </a:xfrm>
          <a:prstGeom prst="rect">
            <a:avLst/>
          </a:prstGeom>
          <a:solidFill>
            <a:schemeClr val="bg1"/>
          </a:solidFill>
        </p:spPr>
        <p:txBody>
          <a:bodyPr wrap="square" lIns="0" rIns="0" rtlCol="0">
            <a:spAutoFit/>
          </a:bodyPr>
          <a:lstStyle/>
          <a:p>
            <a:pPr algn="r"/>
            <a:r>
              <a:rPr lang="en-US" b="1" dirty="0" smtClean="0"/>
              <a:t>Source code info </a:t>
            </a:r>
          </a:p>
        </p:txBody>
      </p:sp>
      <p:sp>
        <p:nvSpPr>
          <p:cNvPr id="19" name="TextBox 18"/>
          <p:cNvSpPr txBox="1"/>
          <p:nvPr/>
        </p:nvSpPr>
        <p:spPr>
          <a:xfrm>
            <a:off x="304800" y="2438400"/>
            <a:ext cx="2045208" cy="369332"/>
          </a:xfrm>
          <a:prstGeom prst="rect">
            <a:avLst/>
          </a:prstGeom>
          <a:solidFill>
            <a:schemeClr val="bg1"/>
          </a:solidFill>
        </p:spPr>
        <p:txBody>
          <a:bodyPr wrap="square" lIns="0" rIns="0" rtlCol="0">
            <a:spAutoFit/>
          </a:bodyPr>
          <a:lstStyle/>
          <a:p>
            <a:pPr algn="r"/>
            <a:r>
              <a:rPr lang="en-US" b="1" dirty="0" smtClean="0"/>
              <a:t>Script info</a:t>
            </a:r>
          </a:p>
        </p:txBody>
      </p:sp>
      <p:sp>
        <p:nvSpPr>
          <p:cNvPr id="20" name="TextBox 19"/>
          <p:cNvSpPr txBox="1"/>
          <p:nvPr/>
        </p:nvSpPr>
        <p:spPr>
          <a:xfrm>
            <a:off x="228600" y="2819400"/>
            <a:ext cx="2045208" cy="369332"/>
          </a:xfrm>
          <a:prstGeom prst="rect">
            <a:avLst/>
          </a:prstGeom>
          <a:solidFill>
            <a:schemeClr val="bg1"/>
          </a:solidFill>
        </p:spPr>
        <p:txBody>
          <a:bodyPr wrap="square" lIns="0" rIns="0" rtlCol="0">
            <a:spAutoFit/>
          </a:bodyPr>
          <a:lstStyle/>
          <a:p>
            <a:pPr algn="r"/>
            <a:r>
              <a:rPr lang="en-US" b="1" dirty="0" smtClean="0"/>
              <a:t>Platform info</a:t>
            </a:r>
          </a:p>
        </p:txBody>
      </p:sp>
      <p:sp>
        <p:nvSpPr>
          <p:cNvPr id="21" name="TextBox 20"/>
          <p:cNvSpPr txBox="1"/>
          <p:nvPr/>
        </p:nvSpPr>
        <p:spPr>
          <a:xfrm>
            <a:off x="304800" y="3200400"/>
            <a:ext cx="2045208" cy="369332"/>
          </a:xfrm>
          <a:prstGeom prst="rect">
            <a:avLst/>
          </a:prstGeom>
          <a:solidFill>
            <a:schemeClr val="bg1"/>
          </a:solidFill>
        </p:spPr>
        <p:txBody>
          <a:bodyPr wrap="square" lIns="0" rIns="0" rtlCol="0">
            <a:spAutoFit/>
          </a:bodyPr>
          <a:lstStyle/>
          <a:p>
            <a:pPr algn="r"/>
            <a:r>
              <a:rPr lang="en-US" b="1" dirty="0" smtClean="0"/>
              <a:t>Compilation info</a:t>
            </a:r>
          </a:p>
        </p:txBody>
      </p:sp>
      <p:sp>
        <p:nvSpPr>
          <p:cNvPr id="22" name="TextBox 21"/>
          <p:cNvSpPr txBox="1"/>
          <p:nvPr/>
        </p:nvSpPr>
        <p:spPr>
          <a:xfrm>
            <a:off x="228600" y="3657600"/>
            <a:ext cx="2121408" cy="369332"/>
          </a:xfrm>
          <a:prstGeom prst="rect">
            <a:avLst/>
          </a:prstGeom>
          <a:solidFill>
            <a:schemeClr val="bg1"/>
          </a:solidFill>
        </p:spPr>
        <p:txBody>
          <a:bodyPr wrap="square" lIns="0" rIns="0" rtlCol="0">
            <a:spAutoFit/>
          </a:bodyPr>
          <a:lstStyle/>
          <a:p>
            <a:pPr algn="r"/>
            <a:r>
              <a:rPr lang="en-US" b="1" dirty="0" smtClean="0"/>
              <a:t>Namelists</a:t>
            </a:r>
          </a:p>
        </p:txBody>
      </p:sp>
      <p:sp>
        <p:nvSpPr>
          <p:cNvPr id="23" name="TextBox 22"/>
          <p:cNvSpPr txBox="1"/>
          <p:nvPr/>
        </p:nvSpPr>
        <p:spPr>
          <a:xfrm>
            <a:off x="76200" y="4114800"/>
            <a:ext cx="2273808" cy="369332"/>
          </a:xfrm>
          <a:prstGeom prst="rect">
            <a:avLst/>
          </a:prstGeom>
          <a:solidFill>
            <a:schemeClr val="bg1"/>
          </a:solidFill>
        </p:spPr>
        <p:txBody>
          <a:bodyPr wrap="square" lIns="0" rIns="0" rtlCol="0">
            <a:spAutoFit/>
          </a:bodyPr>
          <a:lstStyle/>
          <a:p>
            <a:pPr algn="r"/>
            <a:r>
              <a:rPr lang="en-US" b="1" dirty="0" smtClean="0"/>
              <a:t>Describing comments</a:t>
            </a:r>
          </a:p>
        </p:txBody>
      </p:sp>
      <p:sp>
        <p:nvSpPr>
          <p:cNvPr id="24" name="TextBox 23"/>
          <p:cNvSpPr txBox="1"/>
          <p:nvPr/>
        </p:nvSpPr>
        <p:spPr>
          <a:xfrm>
            <a:off x="76200" y="4495800"/>
            <a:ext cx="2273808" cy="369332"/>
          </a:xfrm>
          <a:prstGeom prst="rect">
            <a:avLst/>
          </a:prstGeom>
          <a:solidFill>
            <a:schemeClr val="bg1"/>
          </a:solidFill>
        </p:spPr>
        <p:txBody>
          <a:bodyPr wrap="square" lIns="0" rIns="0" rtlCol="0">
            <a:spAutoFit/>
          </a:bodyPr>
          <a:lstStyle/>
          <a:p>
            <a:pPr algn="r"/>
            <a:r>
              <a:rPr lang="en-US" b="1" dirty="0" smtClean="0"/>
              <a:t>Searchable keywords</a:t>
            </a:r>
          </a:p>
        </p:txBody>
      </p:sp>
    </p:spTree>
    <p:extLst>
      <p:ext uri="{BB962C8B-B14F-4D97-AF65-F5344CB8AC3E}">
        <p14:creationId xmlns:p14="http://schemas.microsoft.com/office/powerpoint/2010/main" val="2358525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NITE and NWP system</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dirty="0"/>
              <a:t>Needed both for NITE and for the NWP system itself</a:t>
            </a:r>
          </a:p>
          <a:p>
            <a:pPr lvl="1"/>
            <a:r>
              <a:rPr lang="en-US" dirty="0"/>
              <a:t>Development will be more efficient </a:t>
            </a:r>
            <a:r>
              <a:rPr lang="en-US" dirty="0" smtClean="0"/>
              <a:t>if</a:t>
            </a:r>
          </a:p>
          <a:p>
            <a:pPr lvl="2"/>
            <a:r>
              <a:rPr lang="en-US" dirty="0" smtClean="0"/>
              <a:t>NWP </a:t>
            </a:r>
            <a:r>
              <a:rPr lang="en-US" dirty="0"/>
              <a:t>system is modular </a:t>
            </a:r>
            <a:endParaRPr lang="en-US" dirty="0" smtClean="0"/>
          </a:p>
          <a:p>
            <a:pPr lvl="2"/>
            <a:r>
              <a:rPr lang="en-US" dirty="0" smtClean="0"/>
              <a:t>Modifying/adding code is facilitated</a:t>
            </a:r>
            <a:endParaRPr lang="en-US" dirty="0"/>
          </a:p>
          <a:p>
            <a:r>
              <a:rPr lang="en-US" dirty="0" smtClean="0"/>
              <a:t>Strong preference for online documentation and tutorials</a:t>
            </a:r>
          </a:p>
          <a:p>
            <a:r>
              <a:rPr lang="en-US" dirty="0" smtClean="0"/>
              <a:t>In-person tutorials a lower priority</a:t>
            </a:r>
          </a:p>
        </p:txBody>
      </p:sp>
      <p:pic>
        <p:nvPicPr>
          <p:cNvPr id="5" name="Picture 4"/>
          <p:cNvPicPr>
            <a:picLocks noChangeAspect="1"/>
          </p:cNvPicPr>
          <p:nvPr/>
        </p:nvPicPr>
        <p:blipFill>
          <a:blip r:embed="rId2"/>
          <a:stretch>
            <a:fillRect/>
          </a:stretch>
        </p:blipFill>
        <p:spPr>
          <a:xfrm>
            <a:off x="6858000" y="3620364"/>
            <a:ext cx="2039112" cy="3081781"/>
          </a:xfrm>
          <a:prstGeom prst="rect">
            <a:avLst/>
          </a:prstGeom>
          <a:ln>
            <a:solidFill>
              <a:schemeClr val="tx2"/>
            </a:solidFill>
          </a:ln>
        </p:spPr>
      </p:pic>
    </p:spTree>
    <p:extLst>
      <p:ext uri="{BB962C8B-B14F-4D97-AF65-F5344CB8AC3E}">
        <p14:creationId xmlns:p14="http://schemas.microsoft.com/office/powerpoint/2010/main" val="391421547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possible NITE capabilities</a:t>
            </a:r>
            <a:endParaRPr lang="en-US" dirty="0"/>
          </a:p>
        </p:txBody>
      </p:sp>
      <p:sp>
        <p:nvSpPr>
          <p:cNvPr id="3" name="Slide Number Placeholder 2"/>
          <p:cNvSpPr>
            <a:spLocks noGrp="1"/>
          </p:cNvSpPr>
          <p:nvPr>
            <p:ph type="sldNum" sz="quarter" idx="12"/>
          </p:nvPr>
        </p:nvSpPr>
        <p:spPr>
          <a:xfrm>
            <a:off x="152400" y="6248400"/>
            <a:ext cx="457200" cy="457200"/>
          </a:xfrm>
        </p:spPr>
        <p:txBody>
          <a:bodyPr/>
          <a:lstStyle/>
          <a:p>
            <a:fld id="{F5459D80-F6AF-4590-8E73-2F013678FE42}" type="slidenum">
              <a:rPr lang="en-US" smtClean="0"/>
              <a:pPr/>
              <a:t>24</a:t>
            </a:fld>
            <a:endParaRPr lang="en-US" dirty="0"/>
          </a:p>
        </p:txBody>
      </p:sp>
      <p:sp>
        <p:nvSpPr>
          <p:cNvPr id="4" name="Content Placeholder 3"/>
          <p:cNvSpPr>
            <a:spLocks noGrp="1"/>
          </p:cNvSpPr>
          <p:nvPr>
            <p:ph sz="quarter" idx="1"/>
          </p:nvPr>
        </p:nvSpPr>
        <p:spPr/>
        <p:txBody>
          <a:bodyPr>
            <a:normAutofit fontScale="92500"/>
          </a:bodyPr>
          <a:lstStyle/>
          <a:p>
            <a:r>
              <a:rPr lang="en-US" dirty="0" smtClean="0"/>
              <a:t>Facilitate configuring NWP system</a:t>
            </a:r>
          </a:p>
          <a:p>
            <a:pPr marL="274320" lvl="1" indent="-274320">
              <a:spcBef>
                <a:spcPts val="580"/>
              </a:spcBef>
              <a:buClr>
                <a:schemeClr val="accent1"/>
              </a:buClr>
            </a:pPr>
            <a:r>
              <a:rPr lang="en-US" sz="2600" dirty="0"/>
              <a:t>Connect with mass store for </a:t>
            </a:r>
            <a:r>
              <a:rPr lang="en-US" sz="2600" dirty="0" smtClean="0"/>
              <a:t>obs, </a:t>
            </a:r>
            <a:r>
              <a:rPr lang="en-US" sz="2600" dirty="0"/>
              <a:t>easy retrieval inputs/outputs</a:t>
            </a:r>
          </a:p>
          <a:p>
            <a:r>
              <a:rPr lang="en-US" dirty="0"/>
              <a:t>Launch and monitor jobs</a:t>
            </a:r>
          </a:p>
          <a:p>
            <a:r>
              <a:rPr lang="en-US" dirty="0"/>
              <a:t>Create visualization and </a:t>
            </a:r>
            <a:r>
              <a:rPr lang="en-US" dirty="0" smtClean="0"/>
              <a:t>verification</a:t>
            </a:r>
          </a:p>
          <a:p>
            <a:r>
              <a:rPr lang="en-US" dirty="0" smtClean="0"/>
              <a:t>Create record of experiment</a:t>
            </a:r>
          </a:p>
          <a:p>
            <a:pPr lvl="1"/>
            <a:r>
              <a:rPr lang="en-US" dirty="0" smtClean="0"/>
              <a:t>Source code and scripts version control</a:t>
            </a:r>
          </a:p>
          <a:p>
            <a:pPr lvl="1"/>
            <a:r>
              <a:rPr lang="en-US" dirty="0" smtClean="0"/>
              <a:t>Experiment database</a:t>
            </a:r>
          </a:p>
          <a:p>
            <a:pPr marL="274320" lvl="1" indent="-274320">
              <a:spcBef>
                <a:spcPts val="580"/>
              </a:spcBef>
              <a:buClr>
                <a:schemeClr val="accent1"/>
              </a:buClr>
            </a:pPr>
            <a:r>
              <a:rPr lang="en-US" sz="2600" dirty="0" smtClean="0"/>
              <a:t>Allow </a:t>
            </a:r>
            <a:r>
              <a:rPr lang="en-US" sz="2600" dirty="0"/>
              <a:t>scientists to inspect and reproduce </a:t>
            </a:r>
            <a:r>
              <a:rPr lang="en-US" sz="2600" dirty="0" smtClean="0"/>
              <a:t>others’ experiments</a:t>
            </a:r>
          </a:p>
          <a:p>
            <a:pPr marL="274320" lvl="1" indent="-274320">
              <a:spcBef>
                <a:spcPts val="580"/>
              </a:spcBef>
              <a:buClr>
                <a:schemeClr val="accent1"/>
              </a:buClr>
            </a:pPr>
            <a:r>
              <a:rPr lang="en-US" sz="2600" dirty="0" smtClean="0"/>
              <a:t>Expedite EMC’s understanding of research experiments leading to acceptance of results</a:t>
            </a:r>
          </a:p>
          <a:p>
            <a:endParaRPr lang="en-US" dirty="0"/>
          </a:p>
        </p:txBody>
      </p:sp>
      <p:sp>
        <p:nvSpPr>
          <p:cNvPr id="5" name="TextBox 4"/>
          <p:cNvSpPr txBox="1"/>
          <p:nvPr/>
        </p:nvSpPr>
        <p:spPr>
          <a:xfrm>
            <a:off x="685800" y="5715000"/>
            <a:ext cx="8110175" cy="492443"/>
          </a:xfrm>
          <a:prstGeom prst="rect">
            <a:avLst/>
          </a:prstGeom>
          <a:solidFill>
            <a:schemeClr val="accent3">
              <a:alpha val="19000"/>
            </a:schemeClr>
          </a:solidFill>
          <a:ln w="19050" cmpd="sng">
            <a:solidFill>
              <a:schemeClr val="tx2"/>
            </a:solidFill>
          </a:ln>
        </p:spPr>
        <p:txBody>
          <a:bodyPr wrap="none" rtlCol="0">
            <a:spAutoFit/>
          </a:bodyPr>
          <a:lstStyle/>
          <a:p>
            <a:pPr marL="274320" lvl="1" indent="-274320">
              <a:spcBef>
                <a:spcPts val="580"/>
              </a:spcBef>
              <a:buClr>
                <a:schemeClr val="accent1"/>
              </a:buClr>
            </a:pPr>
            <a:r>
              <a:rPr lang="en-US" sz="2600" dirty="0"/>
              <a:t>Ultimately, speed the transition of tested capabilities to operations</a:t>
            </a:r>
            <a:endParaRPr lang="en-US" dirty="0"/>
          </a:p>
        </p:txBody>
      </p:sp>
    </p:spTree>
    <p:extLst>
      <p:ext uri="{BB962C8B-B14F-4D97-AF65-F5344CB8AC3E}">
        <p14:creationId xmlns:p14="http://schemas.microsoft.com/office/powerpoint/2010/main" val="36446620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NITE is for EMC and collaborators</a:t>
            </a:r>
            <a:endParaRPr lang="en-US" dirty="0"/>
          </a:p>
        </p:txBody>
      </p:sp>
      <p:sp>
        <p:nvSpPr>
          <p:cNvPr id="3" name="Slide Number Placeholder 2"/>
          <p:cNvSpPr>
            <a:spLocks noGrp="1"/>
          </p:cNvSpPr>
          <p:nvPr>
            <p:ph type="sldNum" sz="quarter" idx="12"/>
          </p:nvPr>
        </p:nvSpPr>
        <p:spPr>
          <a:xfrm>
            <a:off x="8534400" y="6172200"/>
            <a:ext cx="457200" cy="457200"/>
          </a:xfrm>
        </p:spPr>
        <p:txBody>
          <a:bodyPr/>
          <a:lstStyle/>
          <a:p>
            <a:fld id="{F5459D80-F6AF-4590-8E73-2F013678FE42}"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dirty="0"/>
              <a:t>It is fundamental for NITE to be adopted at </a:t>
            </a:r>
            <a:r>
              <a:rPr lang="en-US" dirty="0" smtClean="0"/>
              <a:t>EMC</a:t>
            </a:r>
          </a:p>
          <a:p>
            <a:r>
              <a:rPr lang="en-US" dirty="0"/>
              <a:t>Very important for EMC to be involved in </a:t>
            </a:r>
            <a:r>
              <a:rPr lang="en-US" dirty="0" smtClean="0"/>
              <a:t>design</a:t>
            </a:r>
          </a:p>
          <a:p>
            <a:r>
              <a:rPr lang="en-US" dirty="0" smtClean="0"/>
              <a:t>Internal</a:t>
            </a:r>
            <a:r>
              <a:rPr lang="en-US" dirty="0"/>
              <a:t>/external experiments setup identically = </a:t>
            </a:r>
            <a:r>
              <a:rPr lang="en-US" dirty="0" smtClean="0"/>
              <a:t>confidence</a:t>
            </a:r>
          </a:p>
          <a:p>
            <a:r>
              <a:rPr lang="en-US" dirty="0" smtClean="0"/>
              <a:t>If all development is already done within NITE, when implementation occurs there is no delay in making capability available in NITE</a:t>
            </a:r>
          </a:p>
          <a:p>
            <a:r>
              <a:rPr lang="en-US" dirty="0" smtClean="0"/>
              <a:t>Balance</a:t>
            </a:r>
          </a:p>
          <a:p>
            <a:pPr lvl="1"/>
            <a:r>
              <a:rPr lang="en-US" dirty="0" smtClean="0"/>
              <a:t>Needs </a:t>
            </a:r>
            <a:r>
              <a:rPr lang="en-US" dirty="0"/>
              <a:t>to fit with EMC/NCO </a:t>
            </a:r>
            <a:r>
              <a:rPr lang="en-US" dirty="0" smtClean="0"/>
              <a:t>framework</a:t>
            </a:r>
            <a:endParaRPr lang="en-US" dirty="0"/>
          </a:p>
          <a:p>
            <a:pPr lvl="1"/>
            <a:r>
              <a:rPr lang="en-US" dirty="0" smtClean="0"/>
              <a:t>May require some changes in current systems</a:t>
            </a:r>
            <a:endParaRPr lang="en-US" dirty="0"/>
          </a:p>
          <a:p>
            <a:pPr lvl="1"/>
            <a:endParaRPr lang="en-US" dirty="0" smtClean="0"/>
          </a:p>
        </p:txBody>
      </p:sp>
      <p:pic>
        <p:nvPicPr>
          <p:cNvPr id="5" name="Picture 4"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Tree>
    <p:extLst>
      <p:ext uri="{BB962C8B-B14F-4D97-AF65-F5344CB8AC3E}">
        <p14:creationId xmlns:p14="http://schemas.microsoft.com/office/powerpoint/2010/main" val="25240738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4-09-07 at 4.12.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276600"/>
            <a:ext cx="3721306" cy="3352800"/>
          </a:xfrm>
          <a:prstGeom prst="rect">
            <a:avLst/>
          </a:prstGeom>
          <a:ln w="28575" cmpd="sng">
            <a:solidFill>
              <a:schemeClr val="tx2"/>
            </a:solidFill>
          </a:ln>
        </p:spPr>
      </p:pic>
      <p:sp>
        <p:nvSpPr>
          <p:cNvPr id="5" name="Title 4"/>
          <p:cNvSpPr>
            <a:spLocks noGrp="1"/>
          </p:cNvSpPr>
          <p:nvPr>
            <p:ph type="title"/>
          </p:nvPr>
        </p:nvSpPr>
        <p:spPr/>
        <p:txBody>
          <a:bodyPr/>
          <a:lstStyle/>
          <a:p>
            <a:r>
              <a:rPr lang="en-US" dirty="0" smtClean="0"/>
              <a:t>We are not alone</a:t>
            </a:r>
            <a:endParaRPr lang="en-US" dirty="0"/>
          </a:p>
        </p:txBody>
      </p:sp>
      <p:sp>
        <p:nvSpPr>
          <p:cNvPr id="3" name="Slide Number Placeholder 2"/>
          <p:cNvSpPr>
            <a:spLocks noGrp="1"/>
          </p:cNvSpPr>
          <p:nvPr>
            <p:ph type="sldNum" sz="quarter" idx="12"/>
          </p:nvPr>
        </p:nvSpPr>
        <p:spPr>
          <a:xfrm>
            <a:off x="152400" y="6172200"/>
            <a:ext cx="457200" cy="457200"/>
          </a:xfrm>
        </p:spPr>
        <p:txBody>
          <a:bodyPr/>
          <a:lstStyle/>
          <a:p>
            <a:fld id="{F5459D80-F6AF-4590-8E73-2F013678FE42}" type="slidenum">
              <a:rPr lang="en-US" smtClean="0"/>
              <a:pPr/>
              <a:t>26</a:t>
            </a:fld>
            <a:endParaRPr lang="en-US" dirty="0"/>
          </a:p>
        </p:txBody>
      </p:sp>
      <p:pic>
        <p:nvPicPr>
          <p:cNvPr id="6" name="Picture 5" descr="Screen Shot 2014-09-07 at 4.08.4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47800"/>
            <a:ext cx="3987800" cy="3570894"/>
          </a:xfrm>
          <a:prstGeom prst="rect">
            <a:avLst/>
          </a:prstGeom>
          <a:ln w="28575" cmpd="sng">
            <a:solidFill>
              <a:schemeClr val="tx2"/>
            </a:solidFill>
          </a:ln>
        </p:spPr>
      </p:pic>
      <p:pic>
        <p:nvPicPr>
          <p:cNvPr id="7" name="Picture 6" descr="Screen Shot 2014-09-07 at 4.10.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4648200"/>
            <a:ext cx="4800600" cy="1881554"/>
          </a:xfrm>
          <a:prstGeom prst="rect">
            <a:avLst/>
          </a:prstGeom>
          <a:ln w="28575" cmpd="sng">
            <a:solidFill>
              <a:schemeClr val="tx2"/>
            </a:solidFill>
          </a:ln>
        </p:spPr>
      </p:pic>
      <p:pic>
        <p:nvPicPr>
          <p:cNvPr id="8" name="Picture 7" descr="Screen Shot 2014-09-07 at 4.11.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4200" y="1295400"/>
            <a:ext cx="4088538" cy="2286000"/>
          </a:xfrm>
          <a:prstGeom prst="rect">
            <a:avLst/>
          </a:prstGeom>
          <a:ln w="28575" cmpd="sng">
            <a:solidFill>
              <a:schemeClr val="tx2"/>
            </a:solidFill>
          </a:ln>
        </p:spPr>
      </p:pic>
      <p:sp>
        <p:nvSpPr>
          <p:cNvPr id="11" name="TextBox 10"/>
          <p:cNvSpPr txBox="1"/>
          <p:nvPr/>
        </p:nvSpPr>
        <p:spPr>
          <a:xfrm rot="21294306">
            <a:off x="609600" y="3962400"/>
            <a:ext cx="7679844" cy="369332"/>
          </a:xfrm>
          <a:prstGeom prst="rect">
            <a:avLst/>
          </a:prstGeom>
          <a:solidFill>
            <a:schemeClr val="accent6"/>
          </a:solidFill>
          <a:ln w="19050" cmpd="sng">
            <a:solidFill>
              <a:schemeClr val="tx2"/>
            </a:solidFill>
          </a:ln>
        </p:spPr>
        <p:txBody>
          <a:bodyPr wrap="none" rtlCol="0">
            <a:spAutoFit/>
          </a:bodyPr>
          <a:lstStyle/>
          <a:p>
            <a:r>
              <a:rPr lang="en-US" b="1" dirty="0" smtClean="0"/>
              <a:t>Need to carefully study what we can leverage and invest wisely for long-term</a:t>
            </a:r>
            <a:endParaRPr lang="en-US" b="1" dirty="0"/>
          </a:p>
        </p:txBody>
      </p:sp>
      <p:pic>
        <p:nvPicPr>
          <p:cNvPr id="12" name="Picture 11" descr="Screen Shot 2014-10-30 at 4.01.05 PM.png"/>
          <p:cNvPicPr>
            <a:picLocks noChangeAspect="1"/>
          </p:cNvPicPr>
          <p:nvPr/>
        </p:nvPicPr>
        <p:blipFill rotWithShape="1">
          <a:blip r:embed="rId6">
            <a:extLst>
              <a:ext uri="{28A0092B-C50C-407E-A947-70E740481C1C}">
                <a14:useLocalDpi xmlns:a14="http://schemas.microsoft.com/office/drawing/2010/main" val="0"/>
              </a:ext>
            </a:extLst>
          </a:blip>
          <a:srcRect r="13728"/>
          <a:stretch/>
        </p:blipFill>
        <p:spPr>
          <a:xfrm rot="20757460">
            <a:off x="5278688" y="179957"/>
            <a:ext cx="3657600" cy="2354529"/>
          </a:xfrm>
          <a:prstGeom prst="rect">
            <a:avLst/>
          </a:prstGeom>
          <a:ln w="28575" cmpd="sng">
            <a:solidFill>
              <a:srgbClr val="1F497D"/>
            </a:solidFill>
          </a:ln>
        </p:spPr>
      </p:pic>
    </p:spTree>
    <p:extLst>
      <p:ext uri="{BB962C8B-B14F-4D97-AF65-F5344CB8AC3E}">
        <p14:creationId xmlns:p14="http://schemas.microsoft.com/office/powerpoint/2010/main" val="18095139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tc_wordmark_pms203.jpg"/>
          <p:cNvPicPr>
            <a:picLocks noChangeAspect="1"/>
          </p:cNvPicPr>
          <p:nvPr/>
        </p:nvPicPr>
        <p:blipFill>
          <a:blip r:embed="rId2" cstate="print"/>
          <a:srcRect/>
          <a:stretch>
            <a:fillRect/>
          </a:stretch>
        </p:blipFill>
        <p:spPr bwMode="auto">
          <a:xfrm>
            <a:off x="0" y="6081713"/>
            <a:ext cx="2895600" cy="776287"/>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Review of existing systems </a:t>
            </a:r>
            <a:endParaRPr lang="en-US" dirty="0"/>
          </a:p>
        </p:txBody>
      </p:sp>
      <p:sp>
        <p:nvSpPr>
          <p:cNvPr id="3" name="Slide Number Placeholder 2"/>
          <p:cNvSpPr>
            <a:spLocks noGrp="1"/>
          </p:cNvSpPr>
          <p:nvPr>
            <p:ph type="sldNum" sz="quarter" idx="12"/>
          </p:nvPr>
        </p:nvSpPr>
        <p:spPr>
          <a:xfrm>
            <a:off x="8458200" y="6172200"/>
            <a:ext cx="457200" cy="457200"/>
          </a:xfrm>
        </p:spPr>
        <p:txBody>
          <a:bodyPr/>
          <a:lstStyle/>
          <a:p>
            <a:fld id="{F5459D80-F6AF-4590-8E73-2F013678FE42}" type="slidenum">
              <a:rPr lang="en-US" smtClean="0"/>
              <a:pPr/>
              <a:t>27</a:t>
            </a:fld>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454883584"/>
              </p:ext>
            </p:extLst>
          </p:nvPr>
        </p:nvGraphicFramePr>
        <p:xfrm>
          <a:off x="914400" y="1447800"/>
          <a:ext cx="7772400" cy="4043680"/>
        </p:xfrm>
        <a:graphic>
          <a:graphicData uri="http://schemas.openxmlformats.org/drawingml/2006/table">
            <a:tbl>
              <a:tblPr firstRow="1" bandRow="1">
                <a:tableStyleId>{5C22544A-7EE6-4342-B048-85BDC9FD1C3A}</a:tableStyleId>
              </a:tblPr>
              <a:tblGrid>
                <a:gridCol w="1554480"/>
                <a:gridCol w="1493520"/>
                <a:gridCol w="1615440"/>
                <a:gridCol w="1554480"/>
                <a:gridCol w="1554480"/>
              </a:tblGrid>
              <a:tr h="370840">
                <a:tc>
                  <a:txBody>
                    <a:bodyPr/>
                    <a:lstStyle/>
                    <a:p>
                      <a:endParaRPr lang="en-US" dirty="0"/>
                    </a:p>
                  </a:txBody>
                  <a:tcPr/>
                </a:tc>
                <a:tc>
                  <a:txBody>
                    <a:bodyPr/>
                    <a:lstStyle/>
                    <a:p>
                      <a:r>
                        <a:rPr lang="en-US" dirty="0" smtClean="0"/>
                        <a:t>NEMS launcher</a:t>
                      </a:r>
                      <a:endParaRPr lang="en-US" dirty="0"/>
                    </a:p>
                  </a:txBody>
                  <a:tcPr/>
                </a:tc>
                <a:tc>
                  <a:txBody>
                    <a:bodyPr/>
                    <a:lstStyle/>
                    <a:p>
                      <a:r>
                        <a:rPr lang="en-US" dirty="0" smtClean="0"/>
                        <a:t>WRF Portal</a:t>
                      </a:r>
                      <a:endParaRPr lang="en-US" dirty="0"/>
                    </a:p>
                  </a:txBody>
                  <a:tcPr/>
                </a:tc>
                <a:tc>
                  <a:txBody>
                    <a:bodyPr/>
                    <a:lstStyle/>
                    <a:p>
                      <a:r>
                        <a:rPr lang="en-US" dirty="0" smtClean="0"/>
                        <a:t>Prep</a:t>
                      </a:r>
                      <a:r>
                        <a:rPr lang="en-US" baseline="0" dirty="0" smtClean="0"/>
                        <a:t>IFS</a:t>
                      </a:r>
                      <a:endParaRPr lang="en-US" dirty="0"/>
                    </a:p>
                  </a:txBody>
                  <a:tcPr/>
                </a:tc>
                <a:tc>
                  <a:txBody>
                    <a:bodyPr/>
                    <a:lstStyle/>
                    <a:p>
                      <a:r>
                        <a:rPr lang="en-US" dirty="0" smtClean="0"/>
                        <a:t>Rose</a:t>
                      </a:r>
                      <a:endParaRPr lang="en-US" dirty="0"/>
                    </a:p>
                  </a:txBody>
                  <a:tcPr/>
                </a:tc>
              </a:tr>
              <a:tr h="370840">
                <a:tc>
                  <a:txBody>
                    <a:bodyPr/>
                    <a:lstStyle/>
                    <a:p>
                      <a:r>
                        <a:rPr lang="en-US" b="1" dirty="0" smtClean="0"/>
                        <a:t>Creator</a:t>
                      </a:r>
                      <a:endParaRPr lang="en-US" b="1" dirty="0"/>
                    </a:p>
                  </a:txBody>
                  <a:tcPr/>
                </a:tc>
                <a:tc>
                  <a:txBody>
                    <a:bodyPr/>
                    <a:lstStyle/>
                    <a:p>
                      <a:r>
                        <a:rPr lang="en-US" dirty="0" smtClean="0"/>
                        <a:t>NCEP</a:t>
                      </a:r>
                      <a:endParaRPr lang="en-US" dirty="0"/>
                    </a:p>
                  </a:txBody>
                  <a:tcPr/>
                </a:tc>
                <a:tc>
                  <a:txBody>
                    <a:bodyPr/>
                    <a:lstStyle/>
                    <a:p>
                      <a:r>
                        <a:rPr lang="en-US" dirty="0" smtClean="0"/>
                        <a:t>GSD</a:t>
                      </a:r>
                      <a:endParaRPr lang="en-US" dirty="0"/>
                    </a:p>
                  </a:txBody>
                  <a:tcPr/>
                </a:tc>
                <a:tc>
                  <a:txBody>
                    <a:bodyPr/>
                    <a:lstStyle/>
                    <a:p>
                      <a:r>
                        <a:rPr lang="en-US" dirty="0" smtClean="0"/>
                        <a:t>ECMWF</a:t>
                      </a:r>
                      <a:endParaRPr lang="en-US" dirty="0"/>
                    </a:p>
                  </a:txBody>
                  <a:tcPr/>
                </a:tc>
                <a:tc>
                  <a:txBody>
                    <a:bodyPr/>
                    <a:lstStyle/>
                    <a:p>
                      <a:r>
                        <a:rPr lang="en-US" dirty="0" smtClean="0"/>
                        <a:t>UKMO</a:t>
                      </a:r>
                      <a:endParaRPr lang="en-US" dirty="0"/>
                    </a:p>
                  </a:txBody>
                  <a:tcPr/>
                </a:tc>
              </a:tr>
              <a:tr h="370840">
                <a:tc>
                  <a:txBody>
                    <a:bodyPr/>
                    <a:lstStyle/>
                    <a:p>
                      <a:r>
                        <a:rPr lang="en-US" b="1" dirty="0" smtClean="0"/>
                        <a:t>Models</a:t>
                      </a:r>
                      <a:endParaRPr lang="en-US" b="1" dirty="0"/>
                    </a:p>
                  </a:txBody>
                  <a:tcPr/>
                </a:tc>
                <a:tc>
                  <a:txBody>
                    <a:bodyPr/>
                    <a:lstStyle/>
                    <a:p>
                      <a:r>
                        <a:rPr lang="en-US" dirty="0" smtClean="0"/>
                        <a:t>NEMS</a:t>
                      </a:r>
                      <a:r>
                        <a:rPr lang="en-US" baseline="0" dirty="0" smtClean="0"/>
                        <a:t> NMM-B </a:t>
                      </a:r>
                      <a:endParaRPr lang="en-US" dirty="0"/>
                    </a:p>
                  </a:txBody>
                  <a:tcPr/>
                </a:tc>
                <a:tc>
                  <a:txBody>
                    <a:bodyPr/>
                    <a:lstStyle/>
                    <a:p>
                      <a:pPr>
                        <a:lnSpc>
                          <a:spcPct val="80000"/>
                        </a:lnSpc>
                      </a:pPr>
                      <a:r>
                        <a:rPr lang="en-US" dirty="0" smtClean="0"/>
                        <a:t>WRF</a:t>
                      </a:r>
                      <a:endParaRPr lang="en-US" dirty="0"/>
                    </a:p>
                  </a:txBody>
                  <a:tcPr/>
                </a:tc>
                <a:tc>
                  <a:txBody>
                    <a:bodyPr/>
                    <a:lstStyle/>
                    <a:p>
                      <a:r>
                        <a:rPr lang="en-US" dirty="0" smtClean="0"/>
                        <a:t>ECMWF</a:t>
                      </a:r>
                      <a:endParaRPr lang="en-US" dirty="0"/>
                    </a:p>
                  </a:txBody>
                  <a:tcPr/>
                </a:tc>
                <a:tc>
                  <a:txBody>
                    <a:bodyPr/>
                    <a:lstStyle/>
                    <a:p>
                      <a:r>
                        <a:rPr lang="en-US" dirty="0" smtClean="0"/>
                        <a:t>UKMO</a:t>
                      </a:r>
                      <a:r>
                        <a:rPr lang="en-US" baseline="0" dirty="0" smtClean="0"/>
                        <a:t> or a</a:t>
                      </a:r>
                      <a:r>
                        <a:rPr lang="en-US" dirty="0" smtClean="0"/>
                        <a:t>ny</a:t>
                      </a:r>
                      <a:endParaRPr lang="en-US" dirty="0"/>
                    </a:p>
                  </a:txBody>
                  <a:tcPr/>
                </a:tc>
              </a:tr>
              <a:tr h="370840">
                <a:tc>
                  <a:txBody>
                    <a:bodyPr/>
                    <a:lstStyle/>
                    <a:p>
                      <a:r>
                        <a:rPr lang="en-US" b="1" dirty="0" smtClean="0"/>
                        <a:t>Current</a:t>
                      </a:r>
                      <a:r>
                        <a:rPr lang="en-US" b="1" baseline="0" dirty="0" smtClean="0"/>
                        <a:t> dev</a:t>
                      </a:r>
                      <a:endParaRPr lang="en-US" b="1" dirty="0"/>
                    </a:p>
                  </a:txBody>
                  <a:tcPr/>
                </a:tc>
                <a:tc>
                  <a:txBody>
                    <a:bodyPr/>
                    <a:lstStyle/>
                    <a:p>
                      <a:r>
                        <a:rPr lang="en-US" dirty="0" smtClean="0"/>
                        <a:t>Small</a:t>
                      </a:r>
                      <a:endParaRPr lang="en-US" dirty="0"/>
                    </a:p>
                  </a:txBody>
                  <a:tcPr/>
                </a:tc>
                <a:tc>
                  <a:txBody>
                    <a:bodyPr/>
                    <a:lstStyle/>
                    <a:p>
                      <a:r>
                        <a:rPr lang="en-US" baseline="0" dirty="0" smtClean="0"/>
                        <a:t>Partial</a:t>
                      </a:r>
                      <a:endParaRPr lang="en-US" dirty="0"/>
                    </a:p>
                  </a:txBody>
                  <a:tcPr/>
                </a:tc>
                <a:tc>
                  <a:txBody>
                    <a:bodyPr/>
                    <a:lstStyle/>
                    <a:p>
                      <a:r>
                        <a:rPr lang="en-US" dirty="0" smtClean="0"/>
                        <a:t>Small</a:t>
                      </a:r>
                      <a:endParaRPr lang="en-US" dirty="0"/>
                    </a:p>
                  </a:txBody>
                  <a:tcPr/>
                </a:tc>
                <a:tc>
                  <a:txBody>
                    <a:bodyPr/>
                    <a:lstStyle/>
                    <a:p>
                      <a:r>
                        <a:rPr lang="en-US" dirty="0" smtClean="0"/>
                        <a:t>Large</a:t>
                      </a:r>
                      <a:endParaRPr lang="en-US" dirty="0"/>
                    </a:p>
                  </a:txBody>
                  <a:tcPr/>
                </a:tc>
              </a:tr>
              <a:tr h="370840">
                <a:tc>
                  <a:txBody>
                    <a:bodyPr/>
                    <a:lstStyle/>
                    <a:p>
                      <a:r>
                        <a:rPr lang="en-US" b="1" dirty="0" smtClean="0"/>
                        <a:t>Workflow management</a:t>
                      </a:r>
                      <a:endParaRPr lang="en-US" b="1" dirty="0"/>
                    </a:p>
                  </a:txBody>
                  <a:tcPr/>
                </a:tc>
                <a:tc>
                  <a:txBody>
                    <a:bodyPr/>
                    <a:lstStyle/>
                    <a:p>
                      <a:r>
                        <a:rPr lang="en-US" dirty="0" smtClean="0"/>
                        <a:t>Kick_scripts</a:t>
                      </a:r>
                      <a:endParaRPr lang="en-US" dirty="0"/>
                    </a:p>
                  </a:txBody>
                  <a:tcPr/>
                </a:tc>
                <a:tc>
                  <a:txBody>
                    <a:bodyPr/>
                    <a:lstStyle/>
                    <a:p>
                      <a:r>
                        <a:rPr lang="en-US" dirty="0" smtClean="0"/>
                        <a:t>Rocoto</a:t>
                      </a:r>
                      <a:endParaRPr lang="en-US" dirty="0"/>
                    </a:p>
                  </a:txBody>
                  <a:tcPr/>
                </a:tc>
                <a:tc>
                  <a:txBody>
                    <a:bodyPr/>
                    <a:lstStyle/>
                    <a:p>
                      <a:r>
                        <a:rPr lang="en-US" dirty="0" smtClean="0"/>
                        <a:t>SMS/EcFlow</a:t>
                      </a:r>
                      <a:endParaRPr lang="en-US" dirty="0"/>
                    </a:p>
                  </a:txBody>
                  <a:tcPr/>
                </a:tc>
                <a:tc>
                  <a:txBody>
                    <a:bodyPr/>
                    <a:lstStyle/>
                    <a:p>
                      <a:r>
                        <a:rPr lang="en-US" dirty="0" smtClean="0"/>
                        <a:t>Cycl (New Zealand)</a:t>
                      </a:r>
                      <a:endParaRPr lang="en-US" dirty="0"/>
                    </a:p>
                  </a:txBody>
                  <a:tcPr/>
                </a:tc>
              </a:tr>
              <a:tr h="370840">
                <a:tc>
                  <a:txBody>
                    <a:bodyPr/>
                    <a:lstStyle/>
                    <a:p>
                      <a:r>
                        <a:rPr lang="en-US" b="1" dirty="0" smtClean="0"/>
                        <a:t>Portability</a:t>
                      </a:r>
                    </a:p>
                    <a:p>
                      <a:r>
                        <a:rPr lang="en-US" b="1" dirty="0" smtClean="0"/>
                        <a:t>Expandability</a:t>
                      </a:r>
                      <a:endParaRPr lang="en-US" b="1" dirty="0"/>
                    </a:p>
                  </a:txBody>
                  <a:tcPr/>
                </a:tc>
                <a:tc>
                  <a:txBody>
                    <a:bodyPr/>
                    <a:lstStyle/>
                    <a:p>
                      <a:r>
                        <a:rPr lang="en-US" dirty="0" smtClean="0"/>
                        <a:t>Low/Medium</a:t>
                      </a:r>
                      <a:endParaRPr lang="en-US" dirty="0"/>
                    </a:p>
                  </a:txBody>
                  <a:tcPr/>
                </a:tc>
                <a:tc>
                  <a:txBody>
                    <a:bodyPr/>
                    <a:lstStyle/>
                    <a:p>
                      <a:r>
                        <a:rPr lang="en-US" dirty="0" smtClean="0"/>
                        <a:t>High</a:t>
                      </a:r>
                      <a:endParaRPr lang="en-US" dirty="0"/>
                    </a:p>
                  </a:txBody>
                  <a:tcPr/>
                </a:tc>
                <a:tc>
                  <a:txBody>
                    <a:bodyPr/>
                    <a:lstStyle/>
                    <a:p>
                      <a:r>
                        <a:rPr lang="en-US" dirty="0" smtClean="0"/>
                        <a:t>Low</a:t>
                      </a:r>
                      <a:endParaRPr lang="en-US" dirty="0"/>
                    </a:p>
                  </a:txBody>
                  <a:tcPr/>
                </a:tc>
                <a:tc>
                  <a:txBody>
                    <a:bodyPr/>
                    <a:lstStyle/>
                    <a:p>
                      <a:r>
                        <a:rPr lang="en-US" dirty="0" smtClean="0"/>
                        <a:t>High</a:t>
                      </a:r>
                      <a:endParaRPr lang="en-US" dirty="0"/>
                    </a:p>
                  </a:txBody>
                  <a:tcPr/>
                </a:tc>
              </a:tr>
              <a:tr h="370840">
                <a:tc>
                  <a:txBody>
                    <a:bodyPr/>
                    <a:lstStyle/>
                    <a:p>
                      <a:r>
                        <a:rPr lang="en-US" b="1" dirty="0" smtClean="0"/>
                        <a:t>Code </a:t>
                      </a:r>
                      <a:r>
                        <a:rPr lang="en-US" b="1" baseline="0" dirty="0" smtClean="0"/>
                        <a:t>mgmt</a:t>
                      </a:r>
                      <a:endParaRPr lang="en-US" b="1" dirty="0"/>
                    </a:p>
                  </a:txBody>
                  <a:tcPr/>
                </a:tc>
                <a:tc>
                  <a:txBody>
                    <a:bodyPr/>
                    <a:lstStyle/>
                    <a:p>
                      <a:r>
                        <a:rPr lang="en-US" dirty="0" smtClean="0"/>
                        <a:t>No</a:t>
                      </a:r>
                      <a:endParaRPr lang="en-US"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r h="370840">
                <a:tc>
                  <a:txBody>
                    <a:bodyPr/>
                    <a:lstStyle/>
                    <a:p>
                      <a:r>
                        <a:rPr lang="en-US" b="1" dirty="0" smtClean="0"/>
                        <a:t>Database of </a:t>
                      </a:r>
                      <a:r>
                        <a:rPr lang="en-US" b="1" baseline="0" dirty="0" smtClean="0"/>
                        <a:t>configuration</a:t>
                      </a:r>
                      <a:endParaRPr lang="en-US" b="1" dirty="0"/>
                    </a:p>
                  </a:txBody>
                  <a:tcPr/>
                </a:tc>
                <a:tc>
                  <a:txBody>
                    <a:bodyPr/>
                    <a:lstStyle/>
                    <a:p>
                      <a:r>
                        <a:rPr lang="en-US" dirty="0" smtClean="0"/>
                        <a:t>No</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c>
                  <a:txBody>
                    <a:bodyPr/>
                    <a:lstStyle/>
                    <a:p>
                      <a:r>
                        <a:rPr lang="en-US" dirty="0" smtClean="0"/>
                        <a:t>Yes</a:t>
                      </a:r>
                      <a:endParaRPr lang="en-US" dirty="0"/>
                    </a:p>
                  </a:txBody>
                  <a:tcPr/>
                </a:tc>
              </a:tr>
            </a:tbl>
          </a:graphicData>
        </a:graphic>
      </p:graphicFrame>
      <p:sp>
        <p:nvSpPr>
          <p:cNvPr id="7" name="Rectangle 6"/>
          <p:cNvSpPr/>
          <p:nvPr/>
        </p:nvSpPr>
        <p:spPr>
          <a:xfrm>
            <a:off x="2514600" y="2514600"/>
            <a:ext cx="1447800" cy="304800"/>
          </a:xfrm>
          <a:prstGeom prst="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3962400" y="4876800"/>
            <a:ext cx="1600200" cy="609600"/>
          </a:xfrm>
          <a:prstGeom prst="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7162800" y="2438400"/>
            <a:ext cx="1524000" cy="2057400"/>
          </a:xfrm>
          <a:prstGeom prst="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562600" y="4495800"/>
            <a:ext cx="3124200" cy="990600"/>
          </a:xfrm>
          <a:prstGeom prst="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3962400" y="3200400"/>
            <a:ext cx="1600200" cy="685800"/>
          </a:xfrm>
          <a:prstGeom prst="rect">
            <a:avLst/>
          </a:prstGeom>
          <a:noFill/>
          <a:ln w="38100" cmpd="sng">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524000" y="5791200"/>
            <a:ext cx="5429454" cy="369332"/>
          </a:xfrm>
          <a:prstGeom prst="rect">
            <a:avLst/>
          </a:prstGeom>
          <a:solidFill>
            <a:schemeClr val="accent6">
              <a:alpha val="19000"/>
            </a:schemeClr>
          </a:solidFill>
          <a:ln w="19050" cmpd="sng">
            <a:solidFill>
              <a:schemeClr val="tx2"/>
            </a:solidFill>
          </a:ln>
        </p:spPr>
        <p:txBody>
          <a:bodyPr wrap="none" rtlCol="0">
            <a:spAutoFit/>
          </a:bodyPr>
          <a:lstStyle/>
          <a:p>
            <a:r>
              <a:rPr lang="en-US" b="1" dirty="0" smtClean="0"/>
              <a:t>Currently HWRF, RAP, HRRR can be  run with Rocoto</a:t>
            </a:r>
            <a:endParaRPr lang="en-US" b="1" dirty="0"/>
          </a:p>
        </p:txBody>
      </p:sp>
      <p:sp>
        <p:nvSpPr>
          <p:cNvPr id="4" name="Rectangle 3"/>
          <p:cNvSpPr/>
          <p:nvPr/>
        </p:nvSpPr>
        <p:spPr>
          <a:xfrm>
            <a:off x="914400" y="4876800"/>
            <a:ext cx="7848600"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838200" y="4495800"/>
            <a:ext cx="78486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p:cNvSpPr/>
          <p:nvPr/>
        </p:nvSpPr>
        <p:spPr>
          <a:xfrm>
            <a:off x="838200" y="3886200"/>
            <a:ext cx="7848600" cy="167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914400" y="3200400"/>
            <a:ext cx="7848600" cy="2362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838200" y="2819400"/>
            <a:ext cx="7848600" cy="2743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88498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3" grpId="0" animBg="1"/>
      <p:bldP spid="16" grpId="0" animBg="1"/>
      <p:bldP spid="4" grpId="0" animBg="1"/>
      <p:bldP spid="15"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One of NOAA NGGPS’ goals</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28</a:t>
            </a:fld>
            <a:endParaRPr lang="en-US" dirty="0"/>
          </a:p>
        </p:txBody>
      </p:sp>
      <p:sp>
        <p:nvSpPr>
          <p:cNvPr id="5" name="Content Placeholder 4"/>
          <p:cNvSpPr>
            <a:spLocks noGrp="1"/>
          </p:cNvSpPr>
          <p:nvPr>
            <p:ph sz="quarter" idx="1"/>
          </p:nvPr>
        </p:nvSpPr>
        <p:spPr/>
        <p:txBody>
          <a:bodyPr/>
          <a:lstStyle/>
          <a:p>
            <a:pPr marL="45720" indent="0">
              <a:buNone/>
            </a:pPr>
            <a:r>
              <a:rPr lang="en-US" dirty="0" smtClean="0"/>
              <a:t>To improve </a:t>
            </a:r>
            <a:r>
              <a:rPr lang="en-US" dirty="0"/>
              <a:t>software architecture and systems </a:t>
            </a:r>
            <a:r>
              <a:rPr lang="en-US" dirty="0" smtClean="0"/>
              <a:t>engineering</a:t>
            </a:r>
          </a:p>
          <a:p>
            <a:pPr marL="45720" indent="0">
              <a:buNone/>
            </a:pPr>
            <a:endParaRPr lang="en-US" dirty="0"/>
          </a:p>
          <a:p>
            <a:r>
              <a:rPr lang="en-US" dirty="0"/>
              <a:t>Build a high-performance, flexible software infrastructure to increase </a:t>
            </a:r>
            <a:r>
              <a:rPr lang="en-US" u="sng" dirty="0"/>
              <a:t>ease of use</a:t>
            </a:r>
            <a:r>
              <a:rPr lang="en-US" dirty="0"/>
              <a:t>, performance, and </a:t>
            </a:r>
            <a:r>
              <a:rPr lang="en-US" u="sng" dirty="0" smtClean="0"/>
              <a:t>interoperability</a:t>
            </a:r>
          </a:p>
          <a:p>
            <a:endParaRPr lang="en-US" u="sng" dirty="0"/>
          </a:p>
          <a:p>
            <a:r>
              <a:rPr lang="en-US" dirty="0"/>
              <a:t>Investigate effective use of emerging HPC technologies; </a:t>
            </a:r>
            <a:r>
              <a:rPr lang="en-US" u="sng" dirty="0"/>
              <a:t>simplification of software structure; </a:t>
            </a:r>
            <a:r>
              <a:rPr lang="en-US" dirty="0"/>
              <a:t>and a </a:t>
            </a:r>
            <a:r>
              <a:rPr lang="en-US" u="sng" dirty="0"/>
              <a:t>community-based model infrastructure </a:t>
            </a:r>
            <a:r>
              <a:rPr lang="en-US" dirty="0"/>
              <a:t>which will streamline the incorporation of proven research advances into </a:t>
            </a:r>
            <a:r>
              <a:rPr lang="en-US" dirty="0" smtClean="0"/>
              <a:t>operations</a:t>
            </a:r>
            <a:endParaRPr lang="en-US" dirty="0"/>
          </a:p>
          <a:p>
            <a:endParaRPr lang="en-US" dirty="0"/>
          </a:p>
          <a:p>
            <a:endParaRPr lang="en-US" dirty="0"/>
          </a:p>
        </p:txBody>
      </p:sp>
      <p:sp>
        <p:nvSpPr>
          <p:cNvPr id="6" name="TextBox 5"/>
          <p:cNvSpPr txBox="1"/>
          <p:nvPr/>
        </p:nvSpPr>
        <p:spPr>
          <a:xfrm>
            <a:off x="2438400" y="5791200"/>
            <a:ext cx="6459746" cy="369332"/>
          </a:xfrm>
          <a:prstGeom prst="rect">
            <a:avLst/>
          </a:prstGeom>
          <a:solidFill>
            <a:schemeClr val="accent6">
              <a:alpha val="19000"/>
            </a:schemeClr>
          </a:solidFill>
          <a:ln w="19050" cmpd="sng">
            <a:solidFill>
              <a:schemeClr val="tx2"/>
            </a:solidFill>
          </a:ln>
        </p:spPr>
        <p:txBody>
          <a:bodyPr wrap="none" rtlCol="0">
            <a:spAutoFit/>
          </a:bodyPr>
          <a:lstStyle/>
          <a:p>
            <a:r>
              <a:rPr lang="en-US" b="1" dirty="0" smtClean="0"/>
              <a:t>NGGPS: NOAA Next-Generation Global Prediction System (R2O)</a:t>
            </a:r>
            <a:endParaRPr lang="en-US" b="1" dirty="0"/>
          </a:p>
        </p:txBody>
      </p:sp>
    </p:spTree>
    <p:extLst>
      <p:ext uri="{BB962C8B-B14F-4D97-AF65-F5344CB8AC3E}">
        <p14:creationId xmlns:p14="http://schemas.microsoft.com/office/powerpoint/2010/main" val="9111063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4038600" y="3733800"/>
            <a:ext cx="3352800" cy="2895600"/>
          </a:xfrm>
          <a:prstGeom prst="rect">
            <a:avLst/>
          </a:prstGeom>
          <a:noFill/>
          <a:ln w="19050" cmpd="sng">
            <a:solidFill>
              <a:srgbClr val="1F497D"/>
            </a:solidFill>
          </a:ln>
        </p:spPr>
        <p:txBody>
          <a:bodyPr wrap="square" rtlCol="0">
            <a:spAutoFit/>
          </a:bodyPr>
          <a:lstStyle/>
          <a:p>
            <a:pPr algn="ctr"/>
            <a:endParaRPr lang="en-US" dirty="0"/>
          </a:p>
        </p:txBody>
      </p:sp>
      <p:sp>
        <p:nvSpPr>
          <p:cNvPr id="45" name="TextBox 44"/>
          <p:cNvSpPr txBox="1"/>
          <p:nvPr/>
        </p:nvSpPr>
        <p:spPr>
          <a:xfrm>
            <a:off x="381000" y="3733800"/>
            <a:ext cx="3505200" cy="2895600"/>
          </a:xfrm>
          <a:prstGeom prst="rect">
            <a:avLst/>
          </a:prstGeom>
          <a:noFill/>
          <a:ln w="19050" cmpd="sng">
            <a:solidFill>
              <a:srgbClr val="1F497D"/>
            </a:solidFill>
          </a:ln>
        </p:spPr>
        <p:txBody>
          <a:bodyPr wrap="square" rtlCol="0">
            <a:spAutoFit/>
          </a:bodyP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NITE: modular, expandable, portable</a:t>
            </a:r>
            <a:endParaRPr lang="en-US" dirty="0"/>
          </a:p>
        </p:txBody>
      </p:sp>
      <p:sp>
        <p:nvSpPr>
          <p:cNvPr id="6" name="TextBox 5"/>
          <p:cNvSpPr txBox="1"/>
          <p:nvPr/>
        </p:nvSpPr>
        <p:spPr>
          <a:xfrm>
            <a:off x="1905000" y="1524000"/>
            <a:ext cx="3962400" cy="1214179"/>
          </a:xfrm>
          <a:prstGeom prst="rect">
            <a:avLst/>
          </a:prstGeom>
          <a:solidFill>
            <a:schemeClr val="accent6">
              <a:alpha val="27000"/>
            </a:schemeClr>
          </a:solidFill>
          <a:ln w="19050" cmpd="sng">
            <a:solidFill>
              <a:srgbClr val="1F497D"/>
            </a:solidFill>
          </a:ln>
        </p:spPr>
        <p:txBody>
          <a:bodyPr wrap="square" rtlCol="0">
            <a:spAutoFit/>
          </a:bodyPr>
          <a:lstStyle/>
          <a:p>
            <a:pPr algn="ctr"/>
            <a:r>
              <a:rPr lang="en-US" sz="2400" dirty="0" smtClean="0"/>
              <a:t>Can run any model</a:t>
            </a:r>
          </a:p>
          <a:p>
            <a:pPr marL="285750" indent="-285750">
              <a:lnSpc>
                <a:spcPct val="90000"/>
              </a:lnSpc>
              <a:buFont typeface="Arial"/>
              <a:buChar char="•"/>
            </a:pPr>
            <a:r>
              <a:rPr lang="en-US" dirty="0"/>
              <a:t>Retrieves and builds code</a:t>
            </a:r>
          </a:p>
          <a:p>
            <a:pPr marL="285750" indent="-285750">
              <a:lnSpc>
                <a:spcPct val="90000"/>
              </a:lnSpc>
              <a:buFont typeface="Arial"/>
              <a:buChar char="•"/>
            </a:pPr>
            <a:r>
              <a:rPr lang="en-US" dirty="0"/>
              <a:t>Creates configuration file </a:t>
            </a:r>
            <a:r>
              <a:rPr lang="en-US" dirty="0" smtClean="0"/>
              <a:t>to drive </a:t>
            </a:r>
            <a:r>
              <a:rPr lang="en-US" dirty="0"/>
              <a:t>scripts</a:t>
            </a:r>
          </a:p>
          <a:p>
            <a:pPr marL="285750" indent="-285750">
              <a:lnSpc>
                <a:spcPct val="90000"/>
              </a:lnSpc>
              <a:buFont typeface="Arial"/>
              <a:buChar char="•"/>
            </a:pPr>
            <a:r>
              <a:rPr lang="en-US" dirty="0"/>
              <a:t>Runs workflow, keeps track of </a:t>
            </a:r>
            <a:r>
              <a:rPr lang="en-US" dirty="0" smtClean="0"/>
              <a:t>progress</a:t>
            </a:r>
            <a:endParaRPr lang="en-US" dirty="0"/>
          </a:p>
        </p:txBody>
      </p:sp>
      <p:sp>
        <p:nvSpPr>
          <p:cNvPr id="11" name="Rectangle 10"/>
          <p:cNvSpPr/>
          <p:nvPr/>
        </p:nvSpPr>
        <p:spPr>
          <a:xfrm>
            <a:off x="7467600" y="5181600"/>
            <a:ext cx="1347013" cy="311263"/>
          </a:xfrm>
          <a:prstGeom prst="rect">
            <a:avLst/>
          </a:prstGeom>
          <a:solidFill>
            <a:schemeClr val="accent2"/>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7467600" y="4724400"/>
            <a:ext cx="1347013" cy="311263"/>
          </a:xfrm>
          <a:prstGeom prst="rect">
            <a:avLst/>
          </a:prstGeom>
          <a:solidFill>
            <a:schemeClr val="accent6"/>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7" name="Group 16"/>
          <p:cNvGrpSpPr/>
          <p:nvPr/>
        </p:nvGrpSpPr>
        <p:grpSpPr>
          <a:xfrm>
            <a:off x="685800" y="4724400"/>
            <a:ext cx="1371600" cy="1759063"/>
            <a:chOff x="6248400" y="2660537"/>
            <a:chExt cx="1371600" cy="1759063"/>
          </a:xfrm>
        </p:grpSpPr>
        <p:sp>
          <p:nvSpPr>
            <p:cNvPr id="8" name="Rectangle 7"/>
            <p:cNvSpPr/>
            <p:nvPr/>
          </p:nvSpPr>
          <p:spPr>
            <a:xfrm>
              <a:off x="6272987" y="2660537"/>
              <a:ext cx="1347013" cy="1759063"/>
            </a:xfrm>
            <a:prstGeom prst="rect">
              <a:avLst/>
            </a:prstGeom>
            <a:solidFill>
              <a:schemeClr val="accent3">
                <a:alpha val="15000"/>
              </a:schemeClr>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6248400" y="3048000"/>
              <a:ext cx="1371600" cy="311263"/>
            </a:xfrm>
            <a:prstGeom prst="rect">
              <a:avLst/>
            </a:prstGeom>
            <a:solidFill>
              <a:schemeClr val="accent2"/>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6248400" y="2667000"/>
              <a:ext cx="1295400" cy="369332"/>
            </a:xfrm>
            <a:prstGeom prst="rect">
              <a:avLst/>
            </a:prstGeom>
            <a:noFill/>
          </p:spPr>
          <p:txBody>
            <a:bodyPr wrap="square" rtlCol="0">
              <a:spAutoFit/>
            </a:bodyPr>
            <a:lstStyle/>
            <a:p>
              <a:pPr algn="ctr"/>
              <a:r>
                <a:rPr lang="en-US" dirty="0" smtClean="0"/>
                <a:t>Pre-process</a:t>
              </a:r>
              <a:endParaRPr lang="en-US" dirty="0"/>
            </a:p>
          </p:txBody>
        </p:sp>
        <p:sp>
          <p:nvSpPr>
            <p:cNvPr id="14" name="Rectangle 13"/>
            <p:cNvSpPr/>
            <p:nvPr/>
          </p:nvSpPr>
          <p:spPr>
            <a:xfrm>
              <a:off x="6248400" y="3429000"/>
              <a:ext cx="1347013" cy="311263"/>
            </a:xfrm>
            <a:prstGeom prst="rect">
              <a:avLst/>
            </a:prstGeom>
            <a:solidFill>
              <a:schemeClr val="accent6"/>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6248400" y="3886200"/>
              <a:ext cx="1347013" cy="311263"/>
            </a:xfrm>
            <a:prstGeom prst="rect">
              <a:avLst/>
            </a:prstGeom>
            <a:solidFill>
              <a:schemeClr val="accent4"/>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7" name="Group 36"/>
          <p:cNvGrpSpPr/>
          <p:nvPr/>
        </p:nvGrpSpPr>
        <p:grpSpPr>
          <a:xfrm>
            <a:off x="2438400" y="4724400"/>
            <a:ext cx="1371600" cy="1759063"/>
            <a:chOff x="3581400" y="4648200"/>
            <a:chExt cx="1371600" cy="1759063"/>
          </a:xfrm>
        </p:grpSpPr>
        <p:sp>
          <p:nvSpPr>
            <p:cNvPr id="19" name="Rectangle 18"/>
            <p:cNvSpPr/>
            <p:nvPr/>
          </p:nvSpPr>
          <p:spPr>
            <a:xfrm>
              <a:off x="3605987" y="4648200"/>
              <a:ext cx="1347013" cy="1759063"/>
            </a:xfrm>
            <a:prstGeom prst="rect">
              <a:avLst/>
            </a:prstGeom>
            <a:solidFill>
              <a:schemeClr val="accent3">
                <a:alpha val="15000"/>
              </a:schemeClr>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3581400" y="5035663"/>
              <a:ext cx="1371600" cy="311263"/>
            </a:xfrm>
            <a:prstGeom prst="rect">
              <a:avLst/>
            </a:prstGeom>
            <a:solidFill>
              <a:schemeClr val="accent2"/>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3581400" y="4654663"/>
              <a:ext cx="1295400" cy="369332"/>
            </a:xfrm>
            <a:prstGeom prst="rect">
              <a:avLst/>
            </a:prstGeom>
            <a:noFill/>
          </p:spPr>
          <p:txBody>
            <a:bodyPr wrap="square" rtlCol="0">
              <a:spAutoFit/>
            </a:bodyPr>
            <a:lstStyle/>
            <a:p>
              <a:pPr algn="ctr"/>
              <a:r>
                <a:rPr lang="en-US" dirty="0" smtClean="0"/>
                <a:t>Forecast</a:t>
              </a:r>
              <a:endParaRPr lang="en-US" dirty="0"/>
            </a:p>
          </p:txBody>
        </p:sp>
        <p:sp>
          <p:nvSpPr>
            <p:cNvPr id="22" name="Rectangle 21"/>
            <p:cNvSpPr/>
            <p:nvPr/>
          </p:nvSpPr>
          <p:spPr>
            <a:xfrm>
              <a:off x="3581400" y="5416663"/>
              <a:ext cx="1347013" cy="311263"/>
            </a:xfrm>
            <a:prstGeom prst="rect">
              <a:avLst/>
            </a:prstGeom>
            <a:solidFill>
              <a:schemeClr val="accent3"/>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3581400" y="5873863"/>
              <a:ext cx="1347013" cy="311263"/>
            </a:xfrm>
            <a:prstGeom prst="rect">
              <a:avLst/>
            </a:prstGeom>
            <a:solidFill>
              <a:schemeClr val="tx2"/>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5867400" y="4724400"/>
            <a:ext cx="1371600" cy="1759063"/>
            <a:chOff x="6248400" y="2660537"/>
            <a:chExt cx="1371600" cy="1759063"/>
          </a:xfrm>
        </p:grpSpPr>
        <p:sp>
          <p:nvSpPr>
            <p:cNvPr id="25" name="Rectangle 24"/>
            <p:cNvSpPr/>
            <p:nvPr/>
          </p:nvSpPr>
          <p:spPr>
            <a:xfrm>
              <a:off x="6272987" y="2660537"/>
              <a:ext cx="1347013" cy="1759063"/>
            </a:xfrm>
            <a:prstGeom prst="rect">
              <a:avLst/>
            </a:prstGeom>
            <a:solidFill>
              <a:schemeClr val="accent3">
                <a:alpha val="15000"/>
              </a:schemeClr>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6248400" y="2667000"/>
              <a:ext cx="1295400" cy="369332"/>
            </a:xfrm>
            <a:prstGeom prst="rect">
              <a:avLst/>
            </a:prstGeom>
            <a:noFill/>
          </p:spPr>
          <p:txBody>
            <a:bodyPr wrap="square" rtlCol="0">
              <a:spAutoFit/>
            </a:bodyPr>
            <a:lstStyle/>
            <a:p>
              <a:pPr algn="ctr"/>
              <a:r>
                <a:rPr lang="en-US" dirty="0" smtClean="0"/>
                <a:t>Data Assimil</a:t>
              </a:r>
              <a:endParaRPr lang="en-US" dirty="0"/>
            </a:p>
          </p:txBody>
        </p:sp>
        <p:sp>
          <p:nvSpPr>
            <p:cNvPr id="28" name="Rectangle 27"/>
            <p:cNvSpPr/>
            <p:nvPr/>
          </p:nvSpPr>
          <p:spPr>
            <a:xfrm>
              <a:off x="6248400" y="3041537"/>
              <a:ext cx="1347013" cy="311263"/>
            </a:xfrm>
            <a:prstGeom prst="rect">
              <a:avLst/>
            </a:prstGeom>
            <a:solidFill>
              <a:schemeClr val="accent6"/>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6248400" y="3422537"/>
              <a:ext cx="1347013" cy="311263"/>
            </a:xfrm>
            <a:prstGeom prst="rect">
              <a:avLst/>
            </a:prstGeom>
            <a:solidFill>
              <a:srgbClr val="1F497D"/>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4191000" y="4724400"/>
            <a:ext cx="1371600" cy="1759063"/>
            <a:chOff x="6248400" y="2660537"/>
            <a:chExt cx="1371600" cy="1759063"/>
          </a:xfrm>
        </p:grpSpPr>
        <p:sp>
          <p:nvSpPr>
            <p:cNvPr id="31" name="Rectangle 30"/>
            <p:cNvSpPr/>
            <p:nvPr/>
          </p:nvSpPr>
          <p:spPr>
            <a:xfrm>
              <a:off x="6272987" y="2660537"/>
              <a:ext cx="1347013" cy="1759063"/>
            </a:xfrm>
            <a:prstGeom prst="rect">
              <a:avLst/>
            </a:prstGeom>
            <a:solidFill>
              <a:schemeClr val="accent3">
                <a:alpha val="15000"/>
              </a:schemeClr>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p:cNvSpPr/>
            <p:nvPr/>
          </p:nvSpPr>
          <p:spPr>
            <a:xfrm>
              <a:off x="6248400" y="3048000"/>
              <a:ext cx="1371600" cy="311263"/>
            </a:xfrm>
            <a:prstGeom prst="rect">
              <a:avLst/>
            </a:prstGeom>
            <a:solidFill>
              <a:schemeClr val="accent2"/>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TextBox 32"/>
            <p:cNvSpPr txBox="1"/>
            <p:nvPr/>
          </p:nvSpPr>
          <p:spPr>
            <a:xfrm>
              <a:off x="6248400" y="2667000"/>
              <a:ext cx="1295400" cy="369332"/>
            </a:xfrm>
            <a:prstGeom prst="rect">
              <a:avLst/>
            </a:prstGeom>
            <a:noFill/>
          </p:spPr>
          <p:txBody>
            <a:bodyPr wrap="square" rtlCol="0">
              <a:spAutoFit/>
            </a:bodyPr>
            <a:lstStyle/>
            <a:p>
              <a:pPr algn="ctr"/>
              <a:r>
                <a:rPr lang="en-US" dirty="0" smtClean="0"/>
                <a:t>Pre-process</a:t>
              </a:r>
              <a:endParaRPr lang="en-US" dirty="0"/>
            </a:p>
          </p:txBody>
        </p:sp>
        <p:sp>
          <p:nvSpPr>
            <p:cNvPr id="34" name="Rectangle 33"/>
            <p:cNvSpPr/>
            <p:nvPr/>
          </p:nvSpPr>
          <p:spPr>
            <a:xfrm>
              <a:off x="6248400" y="3429000"/>
              <a:ext cx="1347013" cy="311263"/>
            </a:xfrm>
            <a:prstGeom prst="rect">
              <a:avLst/>
            </a:prstGeom>
            <a:solidFill>
              <a:schemeClr val="accent6"/>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36" name="Rectangle 35"/>
          <p:cNvSpPr/>
          <p:nvPr/>
        </p:nvSpPr>
        <p:spPr>
          <a:xfrm>
            <a:off x="13258800" y="4572000"/>
            <a:ext cx="1347013" cy="311263"/>
          </a:xfrm>
          <a:prstGeom prst="rect">
            <a:avLst/>
          </a:prstGeom>
          <a:solidFill>
            <a:schemeClr val="accent4"/>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ectangle 38"/>
          <p:cNvSpPr/>
          <p:nvPr/>
        </p:nvSpPr>
        <p:spPr>
          <a:xfrm>
            <a:off x="7467600" y="5638800"/>
            <a:ext cx="1347013" cy="311263"/>
          </a:xfrm>
          <a:prstGeom prst="rect">
            <a:avLst/>
          </a:prstGeom>
          <a:solidFill>
            <a:schemeClr val="accent3"/>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p:cNvSpPr/>
          <p:nvPr/>
        </p:nvSpPr>
        <p:spPr>
          <a:xfrm>
            <a:off x="7467600" y="6096000"/>
            <a:ext cx="1347013" cy="311263"/>
          </a:xfrm>
          <a:prstGeom prst="rect">
            <a:avLst/>
          </a:prstGeom>
          <a:solidFill>
            <a:srgbClr val="1F497D"/>
          </a:solidFill>
          <a:ln w="19050" cmpd="sng">
            <a:solidFill>
              <a:srgbClr val="1F497D"/>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TextBox 40"/>
          <p:cNvSpPr txBox="1"/>
          <p:nvPr/>
        </p:nvSpPr>
        <p:spPr>
          <a:xfrm>
            <a:off x="7467600" y="5105400"/>
            <a:ext cx="1322260" cy="369332"/>
          </a:xfrm>
          <a:prstGeom prst="rect">
            <a:avLst/>
          </a:prstGeom>
          <a:noFill/>
        </p:spPr>
        <p:txBody>
          <a:bodyPr wrap="none" rtlCol="0">
            <a:spAutoFit/>
          </a:bodyPr>
          <a:lstStyle/>
          <a:p>
            <a:r>
              <a:rPr lang="en-US" dirty="0" smtClean="0">
                <a:solidFill>
                  <a:schemeClr val="bg1"/>
                </a:solidFill>
              </a:rPr>
              <a:t>Data retrieval</a:t>
            </a:r>
            <a:endParaRPr lang="en-US" dirty="0">
              <a:solidFill>
                <a:schemeClr val="bg1"/>
              </a:solidFill>
            </a:endParaRPr>
          </a:p>
        </p:txBody>
      </p:sp>
      <p:sp>
        <p:nvSpPr>
          <p:cNvPr id="42" name="TextBox 41"/>
          <p:cNvSpPr txBox="1"/>
          <p:nvPr/>
        </p:nvSpPr>
        <p:spPr>
          <a:xfrm>
            <a:off x="7620000" y="4648200"/>
            <a:ext cx="947270" cy="369332"/>
          </a:xfrm>
          <a:prstGeom prst="rect">
            <a:avLst/>
          </a:prstGeom>
          <a:noFill/>
        </p:spPr>
        <p:txBody>
          <a:bodyPr wrap="none" rtlCol="0">
            <a:spAutoFit/>
          </a:bodyPr>
          <a:lstStyle/>
          <a:p>
            <a:r>
              <a:rPr lang="en-US" dirty="0" smtClean="0">
                <a:solidFill>
                  <a:schemeClr val="bg1"/>
                </a:solidFill>
              </a:rPr>
              <a:t>Work dir</a:t>
            </a:r>
            <a:endParaRPr lang="en-US" dirty="0">
              <a:solidFill>
                <a:schemeClr val="bg1"/>
              </a:solidFill>
            </a:endParaRPr>
          </a:p>
        </p:txBody>
      </p:sp>
      <p:sp>
        <p:nvSpPr>
          <p:cNvPr id="43" name="TextBox 42"/>
          <p:cNvSpPr txBox="1"/>
          <p:nvPr/>
        </p:nvSpPr>
        <p:spPr>
          <a:xfrm>
            <a:off x="7467600" y="5638800"/>
            <a:ext cx="1470024" cy="369332"/>
          </a:xfrm>
          <a:prstGeom prst="rect">
            <a:avLst/>
          </a:prstGeom>
          <a:noFill/>
        </p:spPr>
        <p:txBody>
          <a:bodyPr wrap="none" rtlCol="0">
            <a:spAutoFit/>
          </a:bodyPr>
          <a:lstStyle/>
          <a:p>
            <a:r>
              <a:rPr lang="en-US" dirty="0" smtClean="0">
                <a:solidFill>
                  <a:schemeClr val="bg1"/>
                </a:solidFill>
              </a:rPr>
              <a:t>Run executable</a:t>
            </a:r>
            <a:endParaRPr lang="en-US" dirty="0">
              <a:solidFill>
                <a:schemeClr val="bg1"/>
              </a:solidFill>
            </a:endParaRPr>
          </a:p>
        </p:txBody>
      </p:sp>
      <p:sp>
        <p:nvSpPr>
          <p:cNvPr id="44" name="TextBox 43"/>
          <p:cNvSpPr txBox="1"/>
          <p:nvPr/>
        </p:nvSpPr>
        <p:spPr>
          <a:xfrm>
            <a:off x="7467600" y="6096000"/>
            <a:ext cx="1338828" cy="369332"/>
          </a:xfrm>
          <a:prstGeom prst="rect">
            <a:avLst/>
          </a:prstGeom>
          <a:noFill/>
        </p:spPr>
        <p:txBody>
          <a:bodyPr wrap="none" rtlCol="0">
            <a:spAutoFit/>
          </a:bodyPr>
          <a:lstStyle/>
          <a:p>
            <a:r>
              <a:rPr lang="en-US" dirty="0" smtClean="0">
                <a:solidFill>
                  <a:schemeClr val="bg1"/>
                </a:solidFill>
              </a:rPr>
              <a:t>Check output</a:t>
            </a:r>
            <a:endParaRPr lang="en-US" dirty="0">
              <a:solidFill>
                <a:schemeClr val="bg1"/>
              </a:solidFill>
            </a:endParaRPr>
          </a:p>
        </p:txBody>
      </p:sp>
      <p:sp>
        <p:nvSpPr>
          <p:cNvPr id="46" name="TextBox 45"/>
          <p:cNvSpPr txBox="1"/>
          <p:nvPr/>
        </p:nvSpPr>
        <p:spPr>
          <a:xfrm>
            <a:off x="1066800" y="3962400"/>
            <a:ext cx="2436142" cy="369332"/>
          </a:xfrm>
          <a:prstGeom prst="rect">
            <a:avLst/>
          </a:prstGeom>
          <a:solidFill>
            <a:schemeClr val="accent1">
              <a:alpha val="27000"/>
            </a:schemeClr>
          </a:solidFill>
          <a:ln w="19050" cmpd="sng">
            <a:solidFill>
              <a:srgbClr val="1F497D"/>
            </a:solidFill>
          </a:ln>
        </p:spPr>
        <p:txBody>
          <a:bodyPr wrap="square" rtlCol="0">
            <a:spAutoFit/>
          </a:bodyPr>
          <a:lstStyle/>
          <a:p>
            <a:pPr algn="ctr"/>
            <a:r>
              <a:rPr lang="en-US" dirty="0" smtClean="0"/>
              <a:t>Model A</a:t>
            </a:r>
            <a:endParaRPr lang="en-US" dirty="0"/>
          </a:p>
        </p:txBody>
      </p:sp>
      <p:sp>
        <p:nvSpPr>
          <p:cNvPr id="48" name="TextBox 47"/>
          <p:cNvSpPr txBox="1"/>
          <p:nvPr/>
        </p:nvSpPr>
        <p:spPr>
          <a:xfrm>
            <a:off x="4648200" y="3962400"/>
            <a:ext cx="2237273" cy="369332"/>
          </a:xfrm>
          <a:prstGeom prst="rect">
            <a:avLst/>
          </a:prstGeom>
          <a:solidFill>
            <a:schemeClr val="accent3">
              <a:alpha val="27000"/>
            </a:schemeClr>
          </a:solidFill>
          <a:ln w="19050" cmpd="sng">
            <a:solidFill>
              <a:srgbClr val="1F497D"/>
            </a:solidFill>
          </a:ln>
        </p:spPr>
        <p:txBody>
          <a:bodyPr wrap="square" rtlCol="0">
            <a:spAutoFit/>
          </a:bodyPr>
          <a:lstStyle/>
          <a:p>
            <a:pPr algn="ctr"/>
            <a:r>
              <a:rPr lang="en-US" dirty="0" smtClean="0"/>
              <a:t>Model B</a:t>
            </a:r>
            <a:endParaRPr lang="en-US" dirty="0"/>
          </a:p>
        </p:txBody>
      </p:sp>
      <p:sp>
        <p:nvSpPr>
          <p:cNvPr id="49" name="TextBox 48"/>
          <p:cNvSpPr txBox="1"/>
          <p:nvPr/>
        </p:nvSpPr>
        <p:spPr>
          <a:xfrm>
            <a:off x="1066800" y="3200400"/>
            <a:ext cx="2286000" cy="369332"/>
          </a:xfrm>
          <a:prstGeom prst="rect">
            <a:avLst/>
          </a:prstGeom>
          <a:solidFill>
            <a:schemeClr val="accent1">
              <a:alpha val="27000"/>
            </a:schemeClr>
          </a:solidFill>
          <a:ln w="19050" cmpd="sng">
            <a:solidFill>
              <a:srgbClr val="1F497D"/>
            </a:solidFill>
          </a:ln>
        </p:spPr>
        <p:txBody>
          <a:bodyPr wrap="square" rtlCol="0">
            <a:spAutoFit/>
          </a:bodyPr>
          <a:lstStyle/>
          <a:p>
            <a:pPr algn="ctr"/>
            <a:r>
              <a:rPr lang="en-US" dirty="0" smtClean="0"/>
              <a:t>Configuration file</a:t>
            </a:r>
            <a:endParaRPr lang="en-US" dirty="0"/>
          </a:p>
        </p:txBody>
      </p:sp>
      <p:sp>
        <p:nvSpPr>
          <p:cNvPr id="50" name="TextBox 49"/>
          <p:cNvSpPr txBox="1"/>
          <p:nvPr/>
        </p:nvSpPr>
        <p:spPr>
          <a:xfrm>
            <a:off x="4495800" y="3124200"/>
            <a:ext cx="2436142" cy="369332"/>
          </a:xfrm>
          <a:prstGeom prst="rect">
            <a:avLst/>
          </a:prstGeom>
          <a:solidFill>
            <a:srgbClr val="9BBB59">
              <a:alpha val="27000"/>
            </a:srgbClr>
          </a:solidFill>
          <a:ln w="19050" cmpd="sng">
            <a:solidFill>
              <a:srgbClr val="1F497D"/>
            </a:solidFill>
          </a:ln>
        </p:spPr>
        <p:txBody>
          <a:bodyPr wrap="square" rtlCol="0">
            <a:spAutoFit/>
          </a:bodyPr>
          <a:lstStyle/>
          <a:p>
            <a:pPr algn="ctr"/>
            <a:r>
              <a:rPr lang="en-US" dirty="0" smtClean="0"/>
              <a:t>Configuration file</a:t>
            </a:r>
            <a:endParaRPr lang="en-US" dirty="0"/>
          </a:p>
        </p:txBody>
      </p:sp>
      <p:sp>
        <p:nvSpPr>
          <p:cNvPr id="52" name="Content Placeholder 3"/>
          <p:cNvSpPr txBox="1">
            <a:spLocks/>
          </p:cNvSpPr>
          <p:nvPr/>
        </p:nvSpPr>
        <p:spPr>
          <a:xfrm>
            <a:off x="6248400" y="1524000"/>
            <a:ext cx="2590800" cy="533400"/>
          </a:xfrm>
          <a:prstGeom prst="rect">
            <a:avLst/>
          </a:prstGeom>
          <a:ln>
            <a:solidFill>
              <a:srgbClr val="1F497D"/>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dirty="0"/>
              <a:t>L</a:t>
            </a:r>
            <a:r>
              <a:rPr lang="en-US" sz="2000" dirty="0" smtClean="0"/>
              <a:t>ibrary of functions </a:t>
            </a:r>
          </a:p>
        </p:txBody>
      </p:sp>
      <p:cxnSp>
        <p:nvCxnSpPr>
          <p:cNvPr id="54" name="Straight Arrow Connector 53"/>
          <p:cNvCxnSpPr/>
          <p:nvPr/>
        </p:nvCxnSpPr>
        <p:spPr>
          <a:xfrm flipH="1">
            <a:off x="8534400" y="2057400"/>
            <a:ext cx="1" cy="26670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Content Placeholder 3"/>
          <p:cNvSpPr txBox="1">
            <a:spLocks/>
          </p:cNvSpPr>
          <p:nvPr/>
        </p:nvSpPr>
        <p:spPr>
          <a:xfrm>
            <a:off x="6248400" y="2362200"/>
            <a:ext cx="1676400" cy="533400"/>
          </a:xfrm>
          <a:prstGeom prst="rect">
            <a:avLst/>
          </a:prstGeom>
          <a:ln>
            <a:solidFill>
              <a:srgbClr val="1F497D"/>
            </a:solidFill>
          </a:ln>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dirty="0" smtClean="0"/>
              <a:t>Modular scripts</a:t>
            </a:r>
          </a:p>
        </p:txBody>
      </p:sp>
      <p:cxnSp>
        <p:nvCxnSpPr>
          <p:cNvPr id="58" name="Straight Arrow Connector 57"/>
          <p:cNvCxnSpPr>
            <a:stCxn id="55" idx="2"/>
          </p:cNvCxnSpPr>
          <p:nvPr/>
        </p:nvCxnSpPr>
        <p:spPr>
          <a:xfrm>
            <a:off x="7086600" y="2895600"/>
            <a:ext cx="0" cy="1828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4447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2013 Annual Report of the UCAR Advisory Committee </a:t>
            </a:r>
            <a:r>
              <a:rPr lang="en-US" dirty="0" smtClean="0"/>
              <a:t>for NCEP</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3</a:t>
            </a:fld>
            <a:endParaRPr lang="en-US" dirty="0"/>
          </a:p>
        </p:txBody>
      </p:sp>
      <p:sp>
        <p:nvSpPr>
          <p:cNvPr id="4" name="Content Placeholder 3"/>
          <p:cNvSpPr>
            <a:spLocks noGrp="1"/>
          </p:cNvSpPr>
          <p:nvPr>
            <p:ph sz="quarter" idx="1"/>
          </p:nvPr>
        </p:nvSpPr>
        <p:spPr/>
        <p:txBody>
          <a:bodyPr>
            <a:normAutofit fontScale="92500"/>
          </a:bodyPr>
          <a:lstStyle/>
          <a:p>
            <a:r>
              <a:rPr lang="en-US" i="1" dirty="0" smtClean="0"/>
              <a:t>NOAA should (…) ensure </a:t>
            </a:r>
            <a:r>
              <a:rPr lang="en-US" i="1" dirty="0"/>
              <a:t>that NCEP will welcome and attract the support of the Earth system modeling </a:t>
            </a:r>
            <a:r>
              <a:rPr lang="en-US" i="1" dirty="0" smtClean="0"/>
              <a:t>community </a:t>
            </a:r>
            <a:r>
              <a:rPr lang="en-US" i="1" dirty="0"/>
              <a:t>in </a:t>
            </a:r>
            <a:r>
              <a:rPr lang="en-US" b="1" i="1" dirty="0"/>
              <a:t>designing</a:t>
            </a:r>
            <a:r>
              <a:rPr lang="en-US" i="1" dirty="0"/>
              <a:t> and </a:t>
            </a:r>
            <a:r>
              <a:rPr lang="en-US" b="1" i="1" dirty="0"/>
              <a:t>implementing</a:t>
            </a:r>
            <a:r>
              <a:rPr lang="en-US" i="1" dirty="0"/>
              <a:t> the next generation models. </a:t>
            </a:r>
            <a:endParaRPr lang="en-US" i="1" dirty="0" smtClean="0"/>
          </a:p>
          <a:p>
            <a:r>
              <a:rPr lang="en-US" i="1" dirty="0" smtClean="0"/>
              <a:t>(…) we </a:t>
            </a:r>
            <a:r>
              <a:rPr lang="en-US" i="1" dirty="0"/>
              <a:t>recommend EMC seek community’s participation and support for the </a:t>
            </a:r>
            <a:r>
              <a:rPr lang="en-US" b="1" i="1" dirty="0"/>
              <a:t>evaluation</a:t>
            </a:r>
            <a:r>
              <a:rPr lang="en-US" i="1" dirty="0"/>
              <a:t> of EMC modeling systems</a:t>
            </a:r>
            <a:r>
              <a:rPr lang="en-US" i="1" dirty="0" smtClean="0"/>
              <a:t>.</a:t>
            </a:r>
          </a:p>
          <a:p>
            <a:r>
              <a:rPr lang="en-US" i="1" dirty="0" smtClean="0"/>
              <a:t>We strongly encourage EMC to continue close collaboration with NOAA laboratories and the broader research community on the </a:t>
            </a:r>
            <a:r>
              <a:rPr lang="en-US" b="1" i="1" dirty="0" smtClean="0"/>
              <a:t>development</a:t>
            </a:r>
            <a:r>
              <a:rPr lang="en-US" i="1" dirty="0" smtClean="0"/>
              <a:t> of next-generation operational modeling and data assimilation systems.</a:t>
            </a:r>
          </a:p>
          <a:p>
            <a:r>
              <a:rPr lang="en-US" i="1" dirty="0" smtClean="0"/>
              <a:t>Engaging </a:t>
            </a:r>
            <a:r>
              <a:rPr lang="en-US" i="1" dirty="0"/>
              <a:t>the community in the </a:t>
            </a:r>
            <a:r>
              <a:rPr lang="en-US" b="1" i="1" dirty="0"/>
              <a:t>evaluation, diagnosis and testing</a:t>
            </a:r>
            <a:r>
              <a:rPr lang="en-US" i="1" dirty="0"/>
              <a:t> of operational models will strengthen R2O and bring significant benefits to EMC. </a:t>
            </a:r>
          </a:p>
          <a:p>
            <a:endParaRPr lang="en-US" i="1" dirty="0" smtClean="0"/>
          </a:p>
          <a:p>
            <a:endParaRPr lang="en-US" dirty="0"/>
          </a:p>
        </p:txBody>
      </p:sp>
      <p:sp>
        <p:nvSpPr>
          <p:cNvPr id="5" name="TextBox 4"/>
          <p:cNvSpPr txBox="1"/>
          <p:nvPr/>
        </p:nvSpPr>
        <p:spPr>
          <a:xfrm>
            <a:off x="4114800" y="76200"/>
            <a:ext cx="4621778" cy="246221"/>
          </a:xfrm>
          <a:prstGeom prst="rect">
            <a:avLst/>
          </a:prstGeom>
          <a:noFill/>
        </p:spPr>
        <p:txBody>
          <a:bodyPr wrap="none" rtlCol="0">
            <a:spAutoFit/>
          </a:bodyPr>
          <a:lstStyle/>
          <a:p>
            <a:pPr marL="0" lvl="1"/>
            <a:r>
              <a:rPr lang="en-US" sz="1000" dirty="0">
                <a:hlinkClick r:id="rId2"/>
              </a:rPr>
              <a:t>http://www.ncep.noaa.gov/director/ucar_reports/UCACN_Report_Oct2012_Mar2013.</a:t>
            </a:r>
            <a:r>
              <a:rPr lang="en-US" sz="1000" dirty="0" smtClean="0">
                <a:hlinkClick r:id="rId2"/>
              </a:rPr>
              <a:t>pdf</a:t>
            </a:r>
            <a:endParaRPr lang="en-US" sz="1000" dirty="0"/>
          </a:p>
        </p:txBody>
      </p:sp>
    </p:spTree>
    <p:extLst>
      <p:ext uri="{BB962C8B-B14F-4D97-AF65-F5344CB8AC3E}">
        <p14:creationId xmlns:p14="http://schemas.microsoft.com/office/powerpoint/2010/main" val="5603359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for modularity </a:t>
            </a:r>
            <a:r>
              <a:rPr lang="en-US" sz="3100" dirty="0" smtClean="0"/>
              <a:t>(examples)</a:t>
            </a:r>
            <a:endParaRPr lang="en-US" sz="3100"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dirty="0"/>
              <a:t>No hardcodes, use configuration files instead</a:t>
            </a:r>
          </a:p>
          <a:p>
            <a:r>
              <a:rPr lang="en-US" dirty="0" smtClean="0"/>
              <a:t>Composition</a:t>
            </a:r>
          </a:p>
          <a:p>
            <a:pPr lvl="1"/>
            <a:r>
              <a:rPr lang="en-US" dirty="0" smtClean="0"/>
              <a:t>NWP system is divided in smallest possible components</a:t>
            </a:r>
          </a:p>
          <a:p>
            <a:pPr lvl="1"/>
            <a:r>
              <a:rPr lang="en-US" dirty="0" smtClean="0"/>
              <a:t>Scripts/Functions carry out execution of one component</a:t>
            </a:r>
          </a:p>
          <a:p>
            <a:pPr lvl="1"/>
            <a:r>
              <a:rPr lang="en-US" dirty="0" smtClean="0"/>
              <a:t>Higher level scripts may aggregate lower level functions</a:t>
            </a:r>
          </a:p>
          <a:p>
            <a:r>
              <a:rPr lang="en-US" dirty="0" smtClean="0"/>
              <a:t>Automation</a:t>
            </a:r>
          </a:p>
          <a:p>
            <a:pPr lvl="1"/>
            <a:r>
              <a:rPr lang="en-US" dirty="0" smtClean="0"/>
              <a:t>Is completely separate from </a:t>
            </a:r>
            <a:r>
              <a:rPr lang="en-US" dirty="0"/>
              <a:t>scripts </a:t>
            </a:r>
            <a:r>
              <a:rPr lang="en-US" dirty="0" smtClean="0"/>
              <a:t>(scripts </a:t>
            </a:r>
            <a:r>
              <a:rPr lang="en-US" dirty="0"/>
              <a:t>do not call </a:t>
            </a:r>
            <a:r>
              <a:rPr lang="en-US" dirty="0" smtClean="0"/>
              <a:t>scripts)</a:t>
            </a:r>
          </a:p>
          <a:p>
            <a:pPr lvl="1"/>
            <a:r>
              <a:rPr lang="en-US" dirty="0" smtClean="0"/>
              <a:t>Automation figures out dependencies and launches jobs</a:t>
            </a:r>
          </a:p>
          <a:p>
            <a:pPr lvl="1"/>
            <a:r>
              <a:rPr lang="en-US" dirty="0" smtClean="0"/>
              <a:t>Scripts can run with various automation systems</a:t>
            </a:r>
          </a:p>
        </p:txBody>
      </p:sp>
    </p:spTree>
    <p:extLst>
      <p:ext uri="{BB962C8B-B14F-4D97-AF65-F5344CB8AC3E}">
        <p14:creationId xmlns:p14="http://schemas.microsoft.com/office/powerpoint/2010/main" val="160853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outstanding questions</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31</a:t>
            </a:fld>
            <a:endParaRPr lang="en-US" dirty="0"/>
          </a:p>
        </p:txBody>
      </p:sp>
      <p:sp>
        <p:nvSpPr>
          <p:cNvPr id="4" name="Content Placeholder 3"/>
          <p:cNvSpPr>
            <a:spLocks noGrp="1"/>
          </p:cNvSpPr>
          <p:nvPr>
            <p:ph sz="quarter" idx="1"/>
          </p:nvPr>
        </p:nvSpPr>
        <p:spPr/>
        <p:txBody>
          <a:bodyPr/>
          <a:lstStyle/>
          <a:p>
            <a:r>
              <a:rPr lang="en-US" dirty="0" smtClean="0"/>
              <a:t>Adequacy of NAM for first deployment</a:t>
            </a:r>
          </a:p>
          <a:p>
            <a:pPr lvl="1"/>
            <a:r>
              <a:rPr lang="en-US" dirty="0" smtClean="0"/>
              <a:t>Some survey responder indicate preference for other models</a:t>
            </a:r>
          </a:p>
          <a:p>
            <a:r>
              <a:rPr lang="en-US" dirty="0" smtClean="0"/>
              <a:t>Balance between pre-operational and research needs</a:t>
            </a:r>
          </a:p>
          <a:p>
            <a:pPr lvl="1"/>
            <a:r>
              <a:rPr lang="en-US" dirty="0" smtClean="0"/>
              <a:t>Support for current vs legacy systems </a:t>
            </a:r>
            <a:r>
              <a:rPr lang="en-US" dirty="0"/>
              <a:t>(last year’s model)</a:t>
            </a:r>
          </a:p>
          <a:p>
            <a:pPr lvl="1"/>
            <a:r>
              <a:rPr lang="en-US" dirty="0" smtClean="0"/>
              <a:t>Support for realtime vs older datasets</a:t>
            </a:r>
          </a:p>
          <a:p>
            <a:r>
              <a:rPr lang="en-US" dirty="0" smtClean="0"/>
              <a:t>Flexibility and documentation of NWP system</a:t>
            </a:r>
          </a:p>
          <a:p>
            <a:r>
              <a:rPr lang="en-US" dirty="0" smtClean="0"/>
              <a:t>Source of funding for NITE development</a:t>
            </a:r>
          </a:p>
          <a:p>
            <a:pPr lvl="1"/>
            <a:r>
              <a:rPr lang="en-US" dirty="0"/>
              <a:t>O</a:t>
            </a:r>
            <a:r>
              <a:rPr lang="en-US" dirty="0" smtClean="0"/>
              <a:t>ngoing maintenance, expansion, and training (incl. EMC)</a:t>
            </a:r>
          </a:p>
        </p:txBody>
      </p:sp>
      <p:sp>
        <p:nvSpPr>
          <p:cNvPr id="5" name="Rectangle 4"/>
          <p:cNvSpPr/>
          <p:nvPr/>
        </p:nvSpPr>
        <p:spPr>
          <a:xfrm>
            <a:off x="1600200" y="5410200"/>
            <a:ext cx="6019800" cy="830997"/>
          </a:xfrm>
          <a:prstGeom prst="rect">
            <a:avLst/>
          </a:prstGeom>
          <a:solidFill>
            <a:schemeClr val="tx2">
              <a:alpha val="15000"/>
            </a:schemeClr>
          </a:solidFill>
          <a:ln w="19050" cmpd="sng">
            <a:solidFill>
              <a:srgbClr val="1F497D"/>
            </a:solidFill>
          </a:ln>
        </p:spPr>
        <p:txBody>
          <a:bodyPr wrap="square">
            <a:spAutoFit/>
          </a:bodyPr>
          <a:lstStyle/>
          <a:p>
            <a:pPr algn="ctr"/>
            <a:r>
              <a:rPr lang="en-US" sz="2400" dirty="0"/>
              <a:t>Tool need to be good enough to meet requirements </a:t>
            </a:r>
            <a:endParaRPr lang="en-US" sz="2400" dirty="0" smtClean="0"/>
          </a:p>
          <a:p>
            <a:pPr algn="ctr"/>
            <a:r>
              <a:rPr lang="en-US" sz="2400" dirty="0" smtClean="0"/>
              <a:t>but </a:t>
            </a:r>
            <a:r>
              <a:rPr lang="en-US" sz="2400" dirty="0"/>
              <a:t>must fit within NOAA </a:t>
            </a:r>
            <a:r>
              <a:rPr lang="en-US" sz="2400" dirty="0" smtClean="0"/>
              <a:t>resources</a:t>
            </a:r>
            <a:endParaRPr lang="en-US" sz="2400" dirty="0"/>
          </a:p>
        </p:txBody>
      </p:sp>
    </p:spTree>
    <p:extLst>
      <p:ext uri="{BB962C8B-B14F-4D97-AF65-F5344CB8AC3E}">
        <p14:creationId xmlns:p14="http://schemas.microsoft.com/office/powerpoint/2010/main" val="2997381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this visit to NCEP</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32</a:t>
            </a:fld>
            <a:endParaRPr lang="en-US" dirty="0"/>
          </a:p>
        </p:txBody>
      </p:sp>
      <p:sp>
        <p:nvSpPr>
          <p:cNvPr id="4" name="Content Placeholder 3"/>
          <p:cNvSpPr>
            <a:spLocks noGrp="1"/>
          </p:cNvSpPr>
          <p:nvPr>
            <p:ph sz="quarter" idx="1"/>
          </p:nvPr>
        </p:nvSpPr>
        <p:spPr/>
        <p:txBody>
          <a:bodyPr/>
          <a:lstStyle/>
          <a:p>
            <a:r>
              <a:rPr lang="en-US" dirty="0"/>
              <a:t>Present the perspective of the research community (from outside EMC) on </a:t>
            </a:r>
            <a:r>
              <a:rPr lang="en-US" dirty="0" smtClean="0"/>
              <a:t>NITE</a:t>
            </a:r>
          </a:p>
          <a:p>
            <a:r>
              <a:rPr lang="en-US" dirty="0"/>
              <a:t>Answer any questions you may </a:t>
            </a:r>
            <a:r>
              <a:rPr lang="en-US" dirty="0" smtClean="0"/>
              <a:t>have</a:t>
            </a:r>
            <a:endParaRPr lang="en-US" dirty="0"/>
          </a:p>
          <a:p>
            <a:r>
              <a:rPr lang="en-US" dirty="0" smtClean="0"/>
              <a:t>Gather your input on NITE requirements, priorities, constraints, and technical solutions</a:t>
            </a:r>
          </a:p>
          <a:p>
            <a:r>
              <a:rPr lang="en-US" dirty="0" smtClean="0"/>
              <a:t>This will be done now and in a few technical discussions that will take place today and tomorrow</a:t>
            </a:r>
          </a:p>
          <a:p>
            <a:pPr lvl="1"/>
            <a:r>
              <a:rPr lang="en-US" dirty="0" smtClean="0"/>
              <a:t>Please let us or Ed Colón know if you would like to participate </a:t>
            </a:r>
          </a:p>
        </p:txBody>
      </p:sp>
      <p:sp>
        <p:nvSpPr>
          <p:cNvPr id="5" name="TextBox 4"/>
          <p:cNvSpPr txBox="1"/>
          <p:nvPr/>
        </p:nvSpPr>
        <p:spPr>
          <a:xfrm>
            <a:off x="3886200" y="5334000"/>
            <a:ext cx="4191000" cy="923330"/>
          </a:xfrm>
          <a:prstGeom prst="rect">
            <a:avLst/>
          </a:prstGeom>
          <a:solidFill>
            <a:schemeClr val="accent4">
              <a:alpha val="28000"/>
            </a:schemeClr>
          </a:solidFill>
          <a:ln>
            <a:solidFill>
              <a:schemeClr val="tx2"/>
            </a:solidFill>
          </a:ln>
        </p:spPr>
        <p:txBody>
          <a:bodyPr wrap="square" rtlCol="0">
            <a:spAutoFit/>
          </a:bodyPr>
          <a:lstStyle/>
          <a:p>
            <a:r>
              <a:rPr lang="en-US" dirty="0" smtClean="0"/>
              <a:t>Also, you can send feedback to</a:t>
            </a:r>
          </a:p>
          <a:p>
            <a:r>
              <a:rPr lang="en-US" dirty="0" smtClean="0"/>
              <a:t>Ligia Bernardet: </a:t>
            </a:r>
            <a:r>
              <a:rPr lang="en-US" dirty="0" smtClean="0">
                <a:hlinkClick r:id="rId2"/>
              </a:rPr>
              <a:t>Ligia.Bernardet@noaa.gov</a:t>
            </a:r>
            <a:endParaRPr lang="en-US" dirty="0" smtClean="0"/>
          </a:p>
          <a:p>
            <a:r>
              <a:rPr lang="en-US" dirty="0" smtClean="0"/>
              <a:t>Laurie Carson: </a:t>
            </a:r>
            <a:r>
              <a:rPr lang="en-US" dirty="0" smtClean="0">
                <a:hlinkClick r:id="rId3"/>
              </a:rPr>
              <a:t>carson@ucar.edu</a:t>
            </a:r>
            <a:r>
              <a:rPr lang="en-US" dirty="0" smtClean="0"/>
              <a:t> </a:t>
            </a:r>
            <a:endParaRPr lang="en-US" dirty="0"/>
          </a:p>
        </p:txBody>
      </p:sp>
    </p:spTree>
    <p:extLst>
      <p:ext uri="{BB962C8B-B14F-4D97-AF65-F5344CB8AC3E}">
        <p14:creationId xmlns:p14="http://schemas.microsoft.com/office/powerpoint/2010/main" val="28042646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2014 </a:t>
            </a:r>
            <a:r>
              <a:rPr lang="en-US" dirty="0"/>
              <a:t>Annual Report of the UCAR Advisory Committee for </a:t>
            </a:r>
            <a:r>
              <a:rPr lang="en-US" dirty="0" smtClean="0"/>
              <a:t>NCEP - I</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4</a:t>
            </a:fld>
            <a:endParaRPr lang="en-US" dirty="0"/>
          </a:p>
        </p:txBody>
      </p:sp>
      <p:sp>
        <p:nvSpPr>
          <p:cNvPr id="4" name="Content Placeholder 3"/>
          <p:cNvSpPr>
            <a:spLocks noGrp="1"/>
          </p:cNvSpPr>
          <p:nvPr>
            <p:ph sz="quarter" idx="1"/>
          </p:nvPr>
        </p:nvSpPr>
        <p:spPr/>
        <p:txBody>
          <a:bodyPr>
            <a:normAutofit/>
          </a:bodyPr>
          <a:lstStyle/>
          <a:p>
            <a:r>
              <a:rPr lang="en-US" i="1" dirty="0" smtClean="0"/>
              <a:t>Interface </a:t>
            </a:r>
            <a:r>
              <a:rPr lang="en-US" i="1" dirty="0"/>
              <a:t>with research community: Partnerships are necessary since NCEP can’t do it all. NCEP needs internal infrastructure to serve visitors well, but needs resources to do this. </a:t>
            </a:r>
            <a:endParaRPr lang="en-US" i="1" dirty="0" smtClean="0"/>
          </a:p>
          <a:p>
            <a:endParaRPr lang="en-US" i="1" dirty="0"/>
          </a:p>
          <a:p>
            <a:r>
              <a:rPr lang="en-US" b="1" i="1" dirty="0" smtClean="0"/>
              <a:t>For </a:t>
            </a:r>
            <a:r>
              <a:rPr lang="en-US" b="1" i="1" dirty="0"/>
              <a:t>example, NCEP needs to set up a system such that outsiders, not just visitors, can use and test NCEP models. (This is already partially done at the DTC, but not for all NCEP models). </a:t>
            </a:r>
          </a:p>
          <a:p>
            <a:endParaRPr lang="en-US" b="1" i="1" dirty="0"/>
          </a:p>
          <a:p>
            <a:endParaRPr lang="en-US" dirty="0"/>
          </a:p>
        </p:txBody>
      </p:sp>
    </p:spTree>
    <p:extLst>
      <p:ext uri="{BB962C8B-B14F-4D97-AF65-F5344CB8AC3E}">
        <p14:creationId xmlns:p14="http://schemas.microsoft.com/office/powerpoint/2010/main" val="33779012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2014 </a:t>
            </a:r>
            <a:r>
              <a:rPr lang="en-US" dirty="0"/>
              <a:t>Annual Report of the UCAR Advisory Committee for </a:t>
            </a:r>
            <a:r>
              <a:rPr lang="en-US" dirty="0" smtClean="0"/>
              <a:t>NCEP - II</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5</a:t>
            </a:fld>
            <a:endParaRPr lang="en-US" dirty="0"/>
          </a:p>
        </p:txBody>
      </p:sp>
      <p:sp>
        <p:nvSpPr>
          <p:cNvPr id="4" name="Content Placeholder 3"/>
          <p:cNvSpPr>
            <a:spLocks noGrp="1"/>
          </p:cNvSpPr>
          <p:nvPr>
            <p:ph sz="quarter" idx="1"/>
          </p:nvPr>
        </p:nvSpPr>
        <p:spPr>
          <a:xfrm>
            <a:off x="533400" y="1447800"/>
            <a:ext cx="8458200" cy="4648200"/>
          </a:xfrm>
        </p:spPr>
        <p:txBody>
          <a:bodyPr>
            <a:normAutofit/>
          </a:bodyPr>
          <a:lstStyle/>
          <a:p>
            <a:pPr marL="0" indent="0">
              <a:buNone/>
            </a:pPr>
            <a:r>
              <a:rPr lang="en-US" dirty="0"/>
              <a:t>K</a:t>
            </a:r>
            <a:r>
              <a:rPr lang="en-US" dirty="0" smtClean="0"/>
              <a:t>ey </a:t>
            </a:r>
            <a:r>
              <a:rPr lang="en-US" dirty="0"/>
              <a:t>to </a:t>
            </a:r>
            <a:r>
              <a:rPr lang="en-US" dirty="0" smtClean="0"/>
              <a:t>NCEP’s ability </a:t>
            </a:r>
            <a:r>
              <a:rPr lang="en-US" dirty="0"/>
              <a:t>to make significant progress: </a:t>
            </a:r>
          </a:p>
          <a:p>
            <a:r>
              <a:rPr lang="en-US" b="1" i="1" dirty="0" smtClean="0"/>
              <a:t>Develop </a:t>
            </a:r>
            <a:r>
              <a:rPr lang="en-US" b="1" i="1" u="sng" dirty="0" smtClean="0"/>
              <a:t>IT infrastructure </a:t>
            </a:r>
            <a:r>
              <a:rPr lang="en-US" b="1" i="1" dirty="0" smtClean="0"/>
              <a:t>to support collaboration with research community </a:t>
            </a:r>
            <a:endParaRPr lang="en-US" b="1" dirty="0" smtClean="0"/>
          </a:p>
          <a:p>
            <a:pPr lvl="1"/>
            <a:r>
              <a:rPr lang="en-US" i="1" dirty="0" smtClean="0"/>
              <a:t>To </a:t>
            </a:r>
            <a:r>
              <a:rPr lang="en-US" i="1" dirty="0"/>
              <a:t>encourage </a:t>
            </a:r>
            <a:r>
              <a:rPr lang="en-US" i="1" dirty="0" smtClean="0"/>
              <a:t>(…) R2O in NWP, </a:t>
            </a:r>
            <a:r>
              <a:rPr lang="en-US" i="1" dirty="0"/>
              <a:t>it is important to make NCEP modeling systems and data sets easily accessible to the research community. </a:t>
            </a:r>
            <a:endParaRPr lang="en-US" i="1" dirty="0" smtClean="0"/>
          </a:p>
          <a:p>
            <a:pPr lvl="1"/>
            <a:r>
              <a:rPr lang="en-US" i="1" dirty="0" smtClean="0"/>
              <a:t>EMC </a:t>
            </a:r>
            <a:r>
              <a:rPr lang="en-US" i="1" dirty="0"/>
              <a:t>should develop an IT infrastructure that can support a research modeler (or a visiting scientist) to conduct model experiments, with alternative physics or modeling components, using the operational systems. </a:t>
            </a:r>
            <a:endParaRPr lang="en-US" i="1" dirty="0" smtClean="0"/>
          </a:p>
          <a:p>
            <a:pPr lvl="1"/>
            <a:r>
              <a:rPr lang="en-US" i="1" dirty="0" smtClean="0"/>
              <a:t>Such </a:t>
            </a:r>
            <a:r>
              <a:rPr lang="en-US" i="1" dirty="0"/>
              <a:t>an NWP IT environment would foster close collaboration between research modelers and EMC staff, leading to accelerated model improvement</a:t>
            </a:r>
            <a:r>
              <a:rPr lang="en-US" dirty="0"/>
              <a:t>. </a:t>
            </a:r>
          </a:p>
          <a:p>
            <a:endParaRPr lang="en-US" dirty="0"/>
          </a:p>
        </p:txBody>
      </p:sp>
    </p:spTree>
    <p:extLst>
      <p:ext uri="{BB962C8B-B14F-4D97-AF65-F5344CB8AC3E}">
        <p14:creationId xmlns:p14="http://schemas.microsoft.com/office/powerpoint/2010/main" val="3696482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Challenges/Opportunities</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6</a:t>
            </a:fld>
            <a:endParaRPr lang="en-US" dirty="0"/>
          </a:p>
        </p:txBody>
      </p:sp>
      <p:sp>
        <p:nvSpPr>
          <p:cNvPr id="4" name="Content Placeholder 3"/>
          <p:cNvSpPr>
            <a:spLocks noGrp="1"/>
          </p:cNvSpPr>
          <p:nvPr>
            <p:ph sz="quarter" idx="1"/>
          </p:nvPr>
        </p:nvSpPr>
        <p:spPr/>
        <p:txBody>
          <a:bodyPr/>
          <a:lstStyle/>
          <a:p>
            <a:r>
              <a:rPr lang="en-US" i="1" dirty="0"/>
              <a:t>EMC finds working closely with external partners challenging, because such collaboration represents additional unfunded burden that exacerbates the mismatch between resources and mission scope. </a:t>
            </a:r>
            <a:r>
              <a:rPr lang="en-US" dirty="0" smtClean="0"/>
              <a:t> (From UCAN 2013 report)</a:t>
            </a:r>
          </a:p>
          <a:p>
            <a:r>
              <a:rPr lang="en-US" dirty="0" smtClean="0"/>
              <a:t>DTC has a Science Advisory Board (SAB) with representatives from EMC, NOAA OAR laboratories, academic community, and private companies to advise on community interactions</a:t>
            </a:r>
          </a:p>
          <a:p>
            <a:endParaRPr lang="en-US" i="1" dirty="0"/>
          </a:p>
          <a:p>
            <a:endParaRPr lang="en-US" dirty="0"/>
          </a:p>
        </p:txBody>
      </p:sp>
      <p:sp>
        <p:nvSpPr>
          <p:cNvPr id="7" name="Rectangle 6"/>
          <p:cNvSpPr/>
          <p:nvPr/>
        </p:nvSpPr>
        <p:spPr>
          <a:xfrm>
            <a:off x="685800" y="5181600"/>
            <a:ext cx="1800944"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NCEP</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3048000" y="5181600"/>
            <a:ext cx="1498652"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DTC</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a:off x="5105400" y="5181600"/>
            <a:ext cx="3659976" cy="923330"/>
          </a:xfrm>
          <a:prstGeom prst="rect">
            <a:avLst/>
          </a:prstGeom>
        </p:spPr>
        <p:style>
          <a:lnRef idx="1">
            <a:schemeClr val="accent1"/>
          </a:lnRef>
          <a:fillRef idx="3">
            <a:schemeClr val="accent1"/>
          </a:fillRef>
          <a:effectRef idx="2">
            <a:schemeClr val="accent1"/>
          </a:effectRef>
          <a:fontRef idx="minor">
            <a:schemeClr val="lt1"/>
          </a:fontRef>
        </p:style>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 name="Notched Right Arrow 9"/>
          <p:cNvSpPr/>
          <p:nvPr/>
        </p:nvSpPr>
        <p:spPr>
          <a:xfrm>
            <a:off x="2579102" y="5616406"/>
            <a:ext cx="392698" cy="174794"/>
          </a:xfrm>
          <a:prstGeom prst="notched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Notched Right Arrow 10"/>
          <p:cNvSpPr/>
          <p:nvPr/>
        </p:nvSpPr>
        <p:spPr>
          <a:xfrm>
            <a:off x="4648200" y="5562600"/>
            <a:ext cx="392698" cy="174794"/>
          </a:xfrm>
          <a:prstGeom prst="notchedRightArrow">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17409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Recommendations from “R”</a:t>
            </a:r>
            <a:endParaRPr lang="en-US" dirty="0"/>
          </a:p>
        </p:txBody>
      </p:sp>
      <p:sp>
        <p:nvSpPr>
          <p:cNvPr id="3" name="Slide Number Placeholder 2"/>
          <p:cNvSpPr>
            <a:spLocks noGrp="1"/>
          </p:cNvSpPr>
          <p:nvPr>
            <p:ph type="sldNum" sz="quarter" idx="12"/>
          </p:nvPr>
        </p:nvSpPr>
        <p:spPr>
          <a:xfrm>
            <a:off x="228600" y="6248400"/>
            <a:ext cx="457200" cy="457200"/>
          </a:xfrm>
        </p:spPr>
        <p:txBody>
          <a:bodyPr/>
          <a:lstStyle/>
          <a:p>
            <a:fld id="{F5459D80-F6AF-4590-8E73-2F013678FE42}" type="slidenum">
              <a:rPr lang="en-US" smtClean="0"/>
              <a:pPr/>
              <a:t>7</a:t>
            </a:fld>
            <a:endParaRPr lang="en-US" dirty="0"/>
          </a:p>
        </p:txBody>
      </p:sp>
      <p:sp>
        <p:nvSpPr>
          <p:cNvPr id="4" name="Content Placeholder 3"/>
          <p:cNvSpPr>
            <a:spLocks noGrp="1"/>
          </p:cNvSpPr>
          <p:nvPr>
            <p:ph sz="quarter" idx="1"/>
          </p:nvPr>
        </p:nvSpPr>
        <p:spPr/>
        <p:txBody>
          <a:bodyPr>
            <a:normAutofit/>
          </a:bodyPr>
          <a:lstStyle/>
          <a:p>
            <a:pPr marL="0" indent="0">
              <a:buNone/>
            </a:pPr>
            <a:r>
              <a:rPr lang="en-US" sz="2200" b="1" u="sng" dirty="0" smtClean="0"/>
              <a:t>Quotes from the 2013 DTC Science Advisory Board report</a:t>
            </a:r>
          </a:p>
          <a:p>
            <a:pPr>
              <a:lnSpc>
                <a:spcPct val="120000"/>
              </a:lnSpc>
            </a:pPr>
            <a:r>
              <a:rPr lang="en-US" i="1" dirty="0" smtClean="0"/>
              <a:t>Need </a:t>
            </a:r>
            <a:r>
              <a:rPr lang="en-US" i="1" dirty="0"/>
              <a:t>for a </a:t>
            </a:r>
            <a:r>
              <a:rPr lang="en-US" b="1" i="1" u="sng" dirty="0"/>
              <a:t>software infrastructure </a:t>
            </a:r>
            <a:r>
              <a:rPr lang="en-US" i="1" dirty="0"/>
              <a:t>for running and inter-comparing cycled DA and </a:t>
            </a:r>
            <a:r>
              <a:rPr lang="en-US" i="1" dirty="0" smtClean="0"/>
              <a:t>forecast</a:t>
            </a:r>
          </a:p>
          <a:p>
            <a:pPr>
              <a:lnSpc>
                <a:spcPct val="120000"/>
              </a:lnSpc>
            </a:pPr>
            <a:r>
              <a:rPr lang="en-US" i="1" dirty="0" smtClean="0"/>
              <a:t>Inspired by the PrepIFS</a:t>
            </a:r>
            <a:r>
              <a:rPr lang="en-US" i="1" dirty="0"/>
              <a:t>/ODB system used at </a:t>
            </a:r>
            <a:r>
              <a:rPr lang="en-US" i="1" dirty="0" smtClean="0"/>
              <a:t>ECMWF </a:t>
            </a:r>
          </a:p>
          <a:p>
            <a:pPr>
              <a:lnSpc>
                <a:spcPct val="120000"/>
              </a:lnSpc>
            </a:pPr>
            <a:r>
              <a:rPr lang="en-US" i="1" dirty="0"/>
              <a:t>C</a:t>
            </a:r>
            <a:r>
              <a:rPr lang="en-US" i="1" dirty="0" smtClean="0"/>
              <a:t>rucial </a:t>
            </a:r>
            <a:r>
              <a:rPr lang="en-US" i="1" dirty="0"/>
              <a:t>to fulfill DTC’s mission of improving R2O </a:t>
            </a:r>
            <a:r>
              <a:rPr lang="en-US" i="1" dirty="0" smtClean="0"/>
              <a:t>transitions</a:t>
            </a:r>
          </a:p>
          <a:p>
            <a:pPr>
              <a:lnSpc>
                <a:spcPct val="120000"/>
              </a:lnSpc>
            </a:pPr>
            <a:r>
              <a:rPr lang="en-US" i="1" dirty="0" smtClean="0"/>
              <a:t>Such </a:t>
            </a:r>
            <a:r>
              <a:rPr lang="en-US" i="1" dirty="0"/>
              <a:t>a system must also be used at the operational centers in order to be effective at enhancing R2O.  Therefore, the operational centers will have to be intimately involved in the development of the </a:t>
            </a:r>
            <a:r>
              <a:rPr lang="en-US" i="1" dirty="0" smtClean="0"/>
              <a:t>software</a:t>
            </a:r>
          </a:p>
        </p:txBody>
      </p:sp>
    </p:spTree>
    <p:extLst>
      <p:ext uri="{BB962C8B-B14F-4D97-AF65-F5344CB8AC3E}">
        <p14:creationId xmlns:p14="http://schemas.microsoft.com/office/powerpoint/2010/main" val="1865461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NWP Information Technology Environment (NITE)</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8</a:t>
            </a:fld>
            <a:endParaRPr lang="en-US" dirty="0"/>
          </a:p>
        </p:txBody>
      </p:sp>
      <p:sp>
        <p:nvSpPr>
          <p:cNvPr id="4" name="Content Placeholder 3"/>
          <p:cNvSpPr>
            <a:spLocks noGrp="1"/>
          </p:cNvSpPr>
          <p:nvPr>
            <p:ph sz="quarter" idx="1"/>
          </p:nvPr>
        </p:nvSpPr>
        <p:spPr>
          <a:xfrm>
            <a:off x="914400" y="1447800"/>
            <a:ext cx="7772400" cy="4953000"/>
          </a:xfrm>
        </p:spPr>
        <p:txBody>
          <a:bodyPr>
            <a:normAutofit/>
          </a:bodyPr>
          <a:lstStyle/>
          <a:p>
            <a:r>
              <a:rPr lang="en-US" dirty="0" smtClean="0"/>
              <a:t>Funding allocated by  DTC Management Board (at the time, B. Lapenta, F. Toepfer, +OAR, +NCAR + AFWA) </a:t>
            </a:r>
          </a:p>
          <a:p>
            <a:r>
              <a:rPr lang="en-US" b="1" dirty="0" smtClean="0"/>
              <a:t>Scope</a:t>
            </a:r>
            <a:r>
              <a:rPr lang="en-US" b="1" dirty="0"/>
              <a:t>: </a:t>
            </a:r>
            <a:r>
              <a:rPr lang="en-US" dirty="0"/>
              <a:t>Investigate current capabilities &amp; consider options for building &amp; expanding capabilities to easily prepare &amp; run research experiments using NCEP’s </a:t>
            </a:r>
            <a:r>
              <a:rPr lang="en-US" dirty="0" smtClean="0"/>
              <a:t>models.</a:t>
            </a:r>
          </a:p>
          <a:p>
            <a:pPr lvl="1"/>
            <a:r>
              <a:rPr lang="en-US" b="1" dirty="0" smtClean="0"/>
              <a:t>Requirements analysis to identify</a:t>
            </a:r>
            <a:endParaRPr lang="en-US" dirty="0"/>
          </a:p>
          <a:p>
            <a:pPr lvl="3"/>
            <a:r>
              <a:rPr lang="en-US" sz="2400" dirty="0"/>
              <a:t>U</a:t>
            </a:r>
            <a:r>
              <a:rPr lang="en-US" sz="2400" dirty="0" smtClean="0"/>
              <a:t>ser </a:t>
            </a:r>
            <a:r>
              <a:rPr lang="en-US" sz="2400" dirty="0"/>
              <a:t>community (skills, needs) </a:t>
            </a:r>
          </a:p>
          <a:p>
            <a:pPr lvl="3"/>
            <a:r>
              <a:rPr lang="en-US" sz="2400" dirty="0"/>
              <a:t>S</a:t>
            </a:r>
            <a:r>
              <a:rPr lang="en-US" sz="2400" dirty="0" smtClean="0"/>
              <a:t>ystem </a:t>
            </a:r>
            <a:r>
              <a:rPr lang="en-US" sz="2400" dirty="0"/>
              <a:t>components adaptable to these needs</a:t>
            </a:r>
          </a:p>
          <a:p>
            <a:pPr lvl="3"/>
            <a:r>
              <a:rPr lang="en-US" sz="2400" dirty="0"/>
              <a:t>H</a:t>
            </a:r>
            <a:r>
              <a:rPr lang="en-US" sz="2400" dirty="0" smtClean="0"/>
              <a:t>ardware</a:t>
            </a:r>
            <a:r>
              <a:rPr lang="en-US" sz="2400" dirty="0"/>
              <a:t>, </a:t>
            </a:r>
            <a:r>
              <a:rPr lang="en-US" sz="2400" dirty="0" smtClean="0"/>
              <a:t>software, </a:t>
            </a:r>
            <a:r>
              <a:rPr lang="en-US" sz="2400" dirty="0"/>
              <a:t>data needs </a:t>
            </a:r>
            <a:r>
              <a:rPr lang="en-US" sz="2400" dirty="0" smtClean="0"/>
              <a:t>and </a:t>
            </a:r>
            <a:r>
              <a:rPr lang="en-US" sz="2400" dirty="0"/>
              <a:t>resources</a:t>
            </a:r>
          </a:p>
          <a:p>
            <a:pPr lvl="3"/>
            <a:r>
              <a:rPr lang="en-US" sz="2400" dirty="0" smtClean="0"/>
              <a:t>Documentation and </a:t>
            </a:r>
            <a:r>
              <a:rPr lang="en-US" sz="2400" dirty="0"/>
              <a:t>training </a:t>
            </a:r>
            <a:r>
              <a:rPr lang="en-US" sz="2400" dirty="0" smtClean="0"/>
              <a:t>needs</a:t>
            </a:r>
            <a:endParaRPr lang="en-US" sz="2400" dirty="0"/>
          </a:p>
          <a:p>
            <a:pPr lvl="1"/>
            <a:r>
              <a:rPr lang="en-US" b="1" dirty="0"/>
              <a:t>Deliverable</a:t>
            </a:r>
            <a:r>
              <a:rPr lang="en-US" dirty="0"/>
              <a:t>: Preliminary system </a:t>
            </a:r>
            <a:r>
              <a:rPr lang="en-US" dirty="0" smtClean="0"/>
              <a:t>design by March 2015</a:t>
            </a:r>
            <a:endParaRPr lang="en-US" dirty="0"/>
          </a:p>
          <a:p>
            <a:pPr marL="320040" lvl="1" indent="0">
              <a:buNone/>
            </a:pPr>
            <a:endParaRPr lang="en-US" dirty="0"/>
          </a:p>
        </p:txBody>
      </p:sp>
    </p:spTree>
    <p:extLst>
      <p:ext uri="{BB962C8B-B14F-4D97-AF65-F5344CB8AC3E}">
        <p14:creationId xmlns:p14="http://schemas.microsoft.com/office/powerpoint/2010/main" val="22612401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NITE: Work done so far</a:t>
            </a:r>
            <a:endParaRPr lang="en-US" dirty="0"/>
          </a:p>
        </p:txBody>
      </p:sp>
      <p:sp>
        <p:nvSpPr>
          <p:cNvPr id="3" name="Slide Number Placeholder 2"/>
          <p:cNvSpPr>
            <a:spLocks noGrp="1"/>
          </p:cNvSpPr>
          <p:nvPr>
            <p:ph type="sldNum" sz="quarter" idx="12"/>
          </p:nvPr>
        </p:nvSpPr>
        <p:spPr/>
        <p:txBody>
          <a:bodyPr/>
          <a:lstStyle/>
          <a:p>
            <a:fld id="{F5459D80-F6AF-4590-8E73-2F013678FE42}" type="slidenum">
              <a:rPr lang="en-US" smtClean="0"/>
              <a:pPr/>
              <a:t>9</a:t>
            </a:fld>
            <a:endParaRPr lang="en-US" dirty="0"/>
          </a:p>
        </p:txBody>
      </p:sp>
      <p:sp>
        <p:nvSpPr>
          <p:cNvPr id="4" name="Content Placeholder 3"/>
          <p:cNvSpPr>
            <a:spLocks noGrp="1"/>
          </p:cNvSpPr>
          <p:nvPr>
            <p:ph sz="quarter" idx="1"/>
          </p:nvPr>
        </p:nvSpPr>
        <p:spPr/>
        <p:txBody>
          <a:bodyPr>
            <a:normAutofit lnSpcReduction="10000"/>
          </a:bodyPr>
          <a:lstStyle/>
          <a:p>
            <a:r>
              <a:rPr lang="en-US" dirty="0" smtClean="0"/>
              <a:t>Discussions with EMC (Hendrik, Geoff, Dewitt, Colón, etc.)</a:t>
            </a:r>
          </a:p>
          <a:p>
            <a:pPr lvl="1"/>
            <a:r>
              <a:rPr lang="en-US" dirty="0" smtClean="0"/>
              <a:t>NITE should be build in a general way (portable, expandable) with a first instantiation for NAM</a:t>
            </a:r>
          </a:p>
          <a:p>
            <a:pPr lvl="1"/>
            <a:r>
              <a:rPr lang="en-US" dirty="0" smtClean="0"/>
              <a:t>NITE must be used both at NCEP and by external collaborators</a:t>
            </a:r>
          </a:p>
          <a:p>
            <a:r>
              <a:rPr lang="en-US" dirty="0" smtClean="0"/>
              <a:t>Review of some existing model launchers and experiment databases (ECMWF prepIFS, NEMS launcher etc.)</a:t>
            </a:r>
          </a:p>
          <a:p>
            <a:r>
              <a:rPr lang="en-US" dirty="0" smtClean="0"/>
              <a:t>Surveyed potential users about requirements</a:t>
            </a:r>
          </a:p>
          <a:p>
            <a:pPr lvl="1"/>
            <a:r>
              <a:rPr lang="en-US" b="1" dirty="0" smtClean="0">
                <a:cs typeface="Perpetua"/>
              </a:rPr>
              <a:t>Goal</a:t>
            </a:r>
            <a:r>
              <a:rPr lang="en-US" b="1" dirty="0">
                <a:cs typeface="Perpetua"/>
              </a:rPr>
              <a:t>: </a:t>
            </a:r>
            <a:r>
              <a:rPr lang="en-US" dirty="0">
                <a:cs typeface="Perpetua"/>
              </a:rPr>
              <a:t>To collect ideas and requirements from a broad range of users. </a:t>
            </a:r>
            <a:endParaRPr lang="en-US" dirty="0" smtClean="0">
              <a:cs typeface="Perpetua"/>
            </a:endParaRPr>
          </a:p>
          <a:p>
            <a:pPr lvl="1"/>
            <a:r>
              <a:rPr lang="en-US" b="1" dirty="0" smtClean="0">
                <a:cs typeface="Perpetua"/>
              </a:rPr>
              <a:t>Audience</a:t>
            </a:r>
            <a:r>
              <a:rPr lang="en-US" b="1" dirty="0">
                <a:cs typeface="Perpetua"/>
              </a:rPr>
              <a:t>: </a:t>
            </a:r>
            <a:r>
              <a:rPr lang="en-US" dirty="0" smtClean="0">
                <a:cs typeface="Perpetua"/>
              </a:rPr>
              <a:t>EMC, OAR (ESRL, AOML), </a:t>
            </a:r>
            <a:r>
              <a:rPr lang="en-US" dirty="0">
                <a:cs typeface="Perpetua"/>
              </a:rPr>
              <a:t>academic users, DTC staff, visitors and SAB </a:t>
            </a:r>
            <a:r>
              <a:rPr lang="en-US" dirty="0" smtClean="0">
                <a:cs typeface="Perpetua"/>
              </a:rPr>
              <a:t>members</a:t>
            </a:r>
            <a:r>
              <a:rPr lang="en-US" dirty="0">
                <a:cs typeface="Perpetua"/>
              </a:rPr>
              <a:t> </a:t>
            </a:r>
            <a:r>
              <a:rPr lang="en-US" dirty="0" smtClean="0">
                <a:cs typeface="Perpetua"/>
              </a:rPr>
              <a:t>– 100 distributed; 40 completed</a:t>
            </a:r>
            <a:endParaRPr lang="en-US" dirty="0">
              <a:cs typeface="Perpetua"/>
            </a:endParaRPr>
          </a:p>
          <a:p>
            <a:pPr lvl="1"/>
            <a:endParaRPr lang="en-US" dirty="0"/>
          </a:p>
        </p:txBody>
      </p:sp>
    </p:spTree>
    <p:extLst>
      <p:ext uri="{BB962C8B-B14F-4D97-AF65-F5344CB8AC3E}">
        <p14:creationId xmlns:p14="http://schemas.microsoft.com/office/powerpoint/2010/main" val="3122498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25812</TotalTime>
  <Words>2326</Words>
  <Application>Microsoft Macintosh PowerPoint</Application>
  <PresentationFormat>On-screen Show (4:3)</PresentationFormat>
  <Paragraphs>395</Paragraphs>
  <Slides>32</Slides>
  <Notes>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Equity</vt:lpstr>
      <vt:lpstr>NWP Information Technology Environment  (NITE)  A model launcher, experiment database, and more</vt:lpstr>
      <vt:lpstr>Community Interactions at EMC/NCEP </vt:lpstr>
      <vt:lpstr>2013 Annual Report of the UCAR Advisory Committee for NCEP</vt:lpstr>
      <vt:lpstr>2014 Annual Report of the UCAR Advisory Committee for NCEP - I</vt:lpstr>
      <vt:lpstr>2014 Annual Report of the UCAR Advisory Committee for NCEP - II</vt:lpstr>
      <vt:lpstr>Challenges/Opportunities</vt:lpstr>
      <vt:lpstr>Recommendations from “R”</vt:lpstr>
      <vt:lpstr>NWP Information Technology Environment (NITE)</vt:lpstr>
      <vt:lpstr>NITE: Work done so far</vt:lpstr>
      <vt:lpstr>Survey Results</vt:lpstr>
      <vt:lpstr>User Background</vt:lpstr>
      <vt:lpstr>Difficulties faced by users</vt:lpstr>
      <vt:lpstr>What could NITE do to help?</vt:lpstr>
      <vt:lpstr>Changes in an experiment</vt:lpstr>
      <vt:lpstr>Platforms</vt:lpstr>
      <vt:lpstr>NITE’s role in the development cycle</vt:lpstr>
      <vt:lpstr>Operational system: how current?</vt:lpstr>
      <vt:lpstr>Input datasets: how current?</vt:lpstr>
      <vt:lpstr>Types of input datasets</vt:lpstr>
      <vt:lpstr>Visualization and Verification</vt:lpstr>
      <vt:lpstr>Challenges with provenance</vt:lpstr>
      <vt:lpstr>Experiment Database</vt:lpstr>
      <vt:lpstr>Support for NITE and NWP system</vt:lpstr>
      <vt:lpstr>Summary of possible NITE capabilities</vt:lpstr>
      <vt:lpstr>NITE is for EMC and collaborators</vt:lpstr>
      <vt:lpstr>We are not alone</vt:lpstr>
      <vt:lpstr>Review of existing systems </vt:lpstr>
      <vt:lpstr>One of NOAA NGGPS’ goals</vt:lpstr>
      <vt:lpstr>NITE: modular, expandable, portable</vt:lpstr>
      <vt:lpstr>Requirements for modularity (examples)</vt:lpstr>
      <vt:lpstr>Many outstanding questions</vt:lpstr>
      <vt:lpstr>Goals for this visit to NCEP</vt:lpstr>
    </vt:vector>
  </TitlesOfParts>
  <Company>UCAR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Title</dc:title>
  <dc:creator>nance</dc:creator>
  <cp:lastModifiedBy>Ligia Bernardet</cp:lastModifiedBy>
  <cp:revision>919</cp:revision>
  <cp:lastPrinted>2011-02-15T23:09:17Z</cp:lastPrinted>
  <dcterms:created xsi:type="dcterms:W3CDTF">2012-11-05T16:20:12Z</dcterms:created>
  <dcterms:modified xsi:type="dcterms:W3CDTF">2014-11-04T13:12:10Z</dcterms:modified>
</cp:coreProperties>
</file>