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3" name="Shape 4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1" name="Shape 4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9" name="Shape 5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7" name="Shape 5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8" name="Shape 5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540" name="Shape 54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3" name="Shape 5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4" name="Shape 5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566" name="Shape 56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2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media/image06.png" Type="http://schemas.openxmlformats.org/officeDocument/2006/relationships/image" Id="rId2"/><Relationship Target="../slideMasters/slideMaster1.xml" Type="http://schemas.openxmlformats.org/officeDocument/2006/relationships/slideMaster" Id="rId1"/><Relationship Target="../media/image00.png" Type="http://schemas.openxmlformats.org/officeDocument/2006/relationships/image" Id="rId3"/></Relationships>
</file>

<file path=ppt/slideLayouts/_rels/slideLayout4.xml.rels><?xml version="1.0" encoding="UTF-8" standalone="yes"?><Relationships xmlns="http://schemas.openxmlformats.org/package/2006/relationships"><Relationship Target="../media/image05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itelfolie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184692" x="3023827"/>
            <a:ext cy="1624127" cx="5940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Shape 20"/>
          <p:cNvGrpSpPr/>
          <p:nvPr/>
        </p:nvGrpSpPr>
        <p:grpSpPr>
          <a:xfrm>
            <a:off y="418" x="0"/>
            <a:ext cy="6569076" cx="9144000"/>
            <a:chOff y="-317" x="0"/>
            <a:chExt cy="4137" cx="5760"/>
          </a:xfrm>
        </p:grpSpPr>
        <p:sp>
          <p:nvSpPr>
            <p:cNvPr id="21" name="Shape 21"/>
            <p:cNvSpPr/>
            <p:nvPr/>
          </p:nvSpPr>
          <p:spPr>
            <a:xfrm>
              <a:off y="-317" x="0"/>
              <a:ext cy="4137" cx="2208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y="1063" x="1081"/>
              <a:ext cy="1595" cx="4679"/>
            </a:xfrm>
            <a:prstGeom prst="rect">
              <a:avLst/>
            </a:prstGeom>
            <a:solidFill>
              <a:srgbClr val="9D323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" name="Shape 23"/>
            <p:cNvGrpSpPr/>
            <p:nvPr/>
          </p:nvGrpSpPr>
          <p:grpSpPr>
            <a:xfrm>
              <a:off y="671" x="0"/>
              <a:ext cy="2386" cx="1806"/>
              <a:chOff y="671" x="0"/>
              <a:chExt cy="2386" cx="1806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y="2256" x="360"/>
                <a:ext cy="404" cx="362"/>
              </a:xfrm>
              <a:prstGeom prst="rect">
                <a:avLst/>
              </a:prstGeom>
              <a:solidFill>
                <a:srgbClr val="F4F3E9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y="1064" x="1081"/>
                <a:ext cy="404" cx="36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y="671" x="1436"/>
                <a:ext cy="400" cx="36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y="2256" x="719"/>
                <a:ext cy="404" cx="367"/>
              </a:xfrm>
              <a:prstGeom prst="rect">
                <a:avLst/>
              </a:prstGeom>
              <a:solidFill>
                <a:srgbClr val="9D3232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y="1064" x="1436"/>
                <a:ext cy="404" cx="369"/>
              </a:xfrm>
              <a:prstGeom prst="rect">
                <a:avLst/>
              </a:prstGeom>
              <a:solidFill>
                <a:srgbClr val="CE6868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y="1464" x="719"/>
                <a:ext cy="398" cx="36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y="2659" x="0"/>
                <a:ext cy="398" cx="36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y="1464" x="1081"/>
                <a:ext cy="398" cx="361"/>
              </a:xfrm>
              <a:prstGeom prst="rect">
                <a:avLst/>
              </a:prstGeom>
              <a:solidFill>
                <a:srgbClr val="CE6868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y="1856" x="360"/>
                <a:ext cy="406" cx="36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y="1856" x="719"/>
                <a:ext cy="406" cx="367"/>
              </a:xfrm>
              <a:prstGeom prst="rect">
                <a:avLst/>
              </a:prstGeom>
              <a:solidFill>
                <a:srgbClr val="DD9797"/>
              </a:solidFill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2400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4" name="Shape 34"/>
          <p:cNvSpPr/>
          <p:nvPr/>
        </p:nvSpPr>
        <p:spPr>
          <a:xfrm>
            <a:off y="6570000" x="-7200"/>
            <a:ext cy="287337" cx="9154799"/>
          </a:xfrm>
          <a:prstGeom prst="rect">
            <a:avLst/>
          </a:prstGeom>
          <a:noFill/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y="5589239" x="6696235"/>
            <a:ext cy="396043" cx="21242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000" lang="en-US" i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Klaus Knüpffer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el und Inhalt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1705433" x="935037"/>
            <a:ext cy="679449" cx="75787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3429000" x="935037"/>
            <a:ext cy="2697163" cx="75787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elfolie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/>
        </p:nvSpPr>
        <p:spPr>
          <a:xfrm>
            <a:off y="1032308" x="-7200"/>
            <a:ext cy="5536800" cx="8787600"/>
          </a:xfrm>
          <a:custGeom>
            <a:pathLst>
              <a:path w="5536" extrusionOk="0" h="3347">
                <a:moveTo>
                  <a:pt y="0" x="0"/>
                </a:moveTo>
                <a:lnTo>
                  <a:pt y="0" x="5367"/>
                </a:lnTo>
                <a:lnTo>
                  <a:pt y="2" x="5384"/>
                </a:lnTo>
                <a:lnTo>
                  <a:pt y="4" x="5401"/>
                </a:lnTo>
                <a:lnTo>
                  <a:pt y="8" x="5417"/>
                </a:lnTo>
                <a:lnTo>
                  <a:pt y="14" x="5432"/>
                </a:lnTo>
                <a:lnTo>
                  <a:pt y="20" x="5447"/>
                </a:lnTo>
                <a:lnTo>
                  <a:pt y="27" x="5461"/>
                </a:lnTo>
                <a:lnTo>
                  <a:pt y="35" x="5474"/>
                </a:lnTo>
                <a:lnTo>
                  <a:pt y="45" x="5486"/>
                </a:lnTo>
                <a:lnTo>
                  <a:pt y="56" x="5497"/>
                </a:lnTo>
                <a:lnTo>
                  <a:pt y="68" x="5507"/>
                </a:lnTo>
                <a:lnTo>
                  <a:pt y="81" x="5514"/>
                </a:lnTo>
                <a:lnTo>
                  <a:pt y="93" x="5522"/>
                </a:lnTo>
                <a:lnTo>
                  <a:pt y="108" x="5528"/>
                </a:lnTo>
                <a:lnTo>
                  <a:pt y="121" x="5532"/>
                </a:lnTo>
                <a:lnTo>
                  <a:pt y="137" x="5534"/>
                </a:lnTo>
                <a:lnTo>
                  <a:pt y="152" x="5536"/>
                </a:lnTo>
                <a:lnTo>
                  <a:pt y="3347" x="5536"/>
                </a:lnTo>
                <a:lnTo>
                  <a:pt y="3347" x="0"/>
                </a:lnTo>
                <a:lnTo>
                  <a:pt y="0" x="0"/>
                </a:lnTo>
                <a:close/>
              </a:path>
            </a:pathLst>
          </a:custGeom>
          <a:solidFill>
            <a:srgbClr val="F2F2F2"/>
          </a:solidFill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Shape 43"/>
          <p:cNvSpPr/>
          <p:nvPr/>
        </p:nvSpPr>
        <p:spPr>
          <a:xfrm>
            <a:off y="6570663" x="0"/>
            <a:ext cy="287337" cx="8785225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/>
          <p:nvPr/>
        </p:nvSpPr>
        <p:spPr>
          <a:xfrm>
            <a:off y="3212975" x="0"/>
            <a:ext cy="792087" cx="8280411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60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/>
          <p:nvPr/>
        </p:nvSpPr>
        <p:spPr>
          <a:xfrm>
            <a:off y="3104964" x="575556"/>
            <a:ext cy="1044116" cx="72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1033199" cx="91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0906" x="5664073"/>
            <a:ext cy="813817" cx="29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elfolie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/>
        </p:nvSpPr>
        <p:spPr>
          <a:xfrm>
            <a:off y="6570663" x="0"/>
            <a:ext cy="287337" cx="9144000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-27383" x="0"/>
            <a:ext cy="3127374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el und Inhalt"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y="6569075" x="1468437"/>
            <a:ext cy="288925" cx="64166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media/image06.png" Type="http://schemas.openxmlformats.org/officeDocument/2006/relationships/image" Id="rId1"/><Relationship Target="../slideLayouts/slideLayout2.xml" Type="http://schemas.openxmlformats.org/officeDocument/2006/relationships/slideLayout" Id="rId4"/><Relationship Target="../slideLayouts/slideLayout1.xml" Type="http://schemas.openxmlformats.org/officeDocument/2006/relationships/slideLayout" Id="rId3"/><Relationship Target="../slideLayouts/slideLayout4.xml" Type="http://schemas.openxmlformats.org/officeDocument/2006/relationships/slideLayout" Id="rId6"/><Relationship Target="../slideLayouts/slideLayout3.xml" Type="http://schemas.openxmlformats.org/officeDocument/2006/relationships/slideLayout" Id="rId5"/><Relationship Target="../theme/theme1.xml" Type="http://schemas.openxmlformats.org/officeDocument/2006/relationships/theme" Id="rId8"/><Relationship Target="../slideLayouts/slideLayout5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1033200" x="-7200"/>
            <a:ext cy="5536800" cx="8787600"/>
          </a:xfrm>
          <a:custGeom>
            <a:pathLst>
              <a:path w="5536" extrusionOk="0" h="3347">
                <a:moveTo>
                  <a:pt y="0" x="0"/>
                </a:moveTo>
                <a:lnTo>
                  <a:pt y="0" x="5367"/>
                </a:lnTo>
                <a:lnTo>
                  <a:pt y="2" x="5384"/>
                </a:lnTo>
                <a:lnTo>
                  <a:pt y="4" x="5401"/>
                </a:lnTo>
                <a:lnTo>
                  <a:pt y="8" x="5417"/>
                </a:lnTo>
                <a:lnTo>
                  <a:pt y="14" x="5432"/>
                </a:lnTo>
                <a:lnTo>
                  <a:pt y="20" x="5447"/>
                </a:lnTo>
                <a:lnTo>
                  <a:pt y="27" x="5461"/>
                </a:lnTo>
                <a:lnTo>
                  <a:pt y="35" x="5474"/>
                </a:lnTo>
                <a:lnTo>
                  <a:pt y="45" x="5486"/>
                </a:lnTo>
                <a:lnTo>
                  <a:pt y="56" x="5497"/>
                </a:lnTo>
                <a:lnTo>
                  <a:pt y="68" x="5507"/>
                </a:lnTo>
                <a:lnTo>
                  <a:pt y="81" x="5514"/>
                </a:lnTo>
                <a:lnTo>
                  <a:pt y="93" x="5522"/>
                </a:lnTo>
                <a:lnTo>
                  <a:pt y="108" x="5528"/>
                </a:lnTo>
                <a:lnTo>
                  <a:pt y="121" x="5532"/>
                </a:lnTo>
                <a:lnTo>
                  <a:pt y="137" x="5534"/>
                </a:lnTo>
                <a:lnTo>
                  <a:pt y="152" x="5536"/>
                </a:lnTo>
                <a:lnTo>
                  <a:pt y="3347" x="5536"/>
                </a:lnTo>
                <a:lnTo>
                  <a:pt y="3347" x="0"/>
                </a:lnTo>
                <a:lnTo>
                  <a:pt y="0" x="0"/>
                </a:lnTo>
                <a:close/>
              </a:path>
            </a:pathLst>
          </a:custGeom>
          <a:noFill/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y="1557337" x="935037"/>
            <a:ext cy="679449" cx="75787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3429000" x="935037"/>
            <a:ext cy="2697163" cx="75787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8600" marL="34290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Char char="●"/>
              <a:defRPr/>
            </a:lvl1pPr>
            <a:lvl2pPr algn="l" rtl="0" marR="0" indent="-228600" marL="74295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 Narrow"/>
              <a:buChar char="●"/>
              <a:defRPr/>
            </a:lvl2pPr>
            <a:lvl3pPr algn="l" rtl="0" marR="0" indent="-114300" marL="1143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-"/>
              <a:defRPr/>
            </a:lvl3pPr>
            <a:lvl4pPr algn="l" rtl="0" marR="0" indent="-152400" marL="160020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algn="l" rtl="0" marR="0" indent="-165100" marL="20574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algn="l" rtl="0" marR="0" indent="-165100" marL="2514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algn="l" rtl="0" marR="0" indent="-165100" marL="29718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algn="l" rtl="0" marR="0" indent="-165100" marL="34290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algn="l" rtl="0" marR="0" indent="-165100" marL="38862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2" name="Shape 12"/>
          <p:cNvSpPr/>
          <p:nvPr/>
        </p:nvSpPr>
        <p:spPr>
          <a:xfrm>
            <a:off y="6570663" x="0"/>
            <a:ext cy="287337" cx="8785225"/>
          </a:xfrm>
          <a:prstGeom prst="rect">
            <a:avLst/>
          </a:prstGeom>
          <a:solidFill>
            <a:srgbClr val="9B2D2A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0"/>
            <a:ext cy="1033199" cx="91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130906" x="5664073"/>
            <a:ext cy="813817" cx="29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4.png" Type="http://schemas.openxmlformats.org/officeDocument/2006/relationships/image" Id="rId3"/><Relationship Target="../media/image07.pn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10.pn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4.png" Type="http://schemas.openxmlformats.org/officeDocument/2006/relationships/image" Id="rId3"/><Relationship Target="../media/image16.png" Type="http://schemas.openxmlformats.org/officeDocument/2006/relationships/image" Id="rId6"/><Relationship Target="../media/image15.pn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20.png" Type="http://schemas.openxmlformats.org/officeDocument/2006/relationships/image" Id="rId3"/><Relationship Target="../media/image19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4"/><Relationship Target="../media/image17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23.png" Type="http://schemas.openxmlformats.org/officeDocument/2006/relationships/image" Id="rId3"/><Relationship Target="../media/image30.png" Type="http://schemas.openxmlformats.org/officeDocument/2006/relationships/image" Id="rId6"/><Relationship Target="../media/image29.pn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media/image37.png" Type="http://schemas.openxmlformats.org/officeDocument/2006/relationships/image" Id="rId18"/><Relationship Target="../media/image38.png" Type="http://schemas.openxmlformats.org/officeDocument/2006/relationships/image" Id="rId17"/><Relationship Target="../media/image35.png" Type="http://schemas.openxmlformats.org/officeDocument/2006/relationships/image" Id="rId16"/><Relationship Target="../media/image42.png" Type="http://schemas.openxmlformats.org/officeDocument/2006/relationships/image" Id="rId15"/><Relationship Target="../media/image36.png" Type="http://schemas.openxmlformats.org/officeDocument/2006/relationships/image" Id="rId14"/><Relationship Target="../notesSlides/notesSlide22.xml" Type="http://schemas.openxmlformats.org/officeDocument/2006/relationships/notesSlide" Id="rId2"/><Relationship Target="../media/image34.png" Type="http://schemas.openxmlformats.org/officeDocument/2006/relationships/image" Id="rId12"/><Relationship Target="../media/image33.png" Type="http://schemas.openxmlformats.org/officeDocument/2006/relationships/image" Id="rId13"/><Relationship Target="../slideLayouts/slideLayout2.xml" Type="http://schemas.openxmlformats.org/officeDocument/2006/relationships/slideLayout" Id="rId1"/><Relationship Target="../media/image30.png" Type="http://schemas.openxmlformats.org/officeDocument/2006/relationships/image" Id="rId4"/><Relationship Target="../media/image31.png" Type="http://schemas.openxmlformats.org/officeDocument/2006/relationships/image" Id="rId10"/><Relationship Target="../media/image29.png" Type="http://schemas.openxmlformats.org/officeDocument/2006/relationships/image" Id="rId3"/><Relationship Target="../media/image32.png" Type="http://schemas.openxmlformats.org/officeDocument/2006/relationships/image" Id="rId11"/><Relationship Target="../media/image28.png" Type="http://schemas.openxmlformats.org/officeDocument/2006/relationships/image" Id="rId9"/><Relationship Target="../media/image25.png" Type="http://schemas.openxmlformats.org/officeDocument/2006/relationships/image" Id="rId6"/><Relationship Target="../media/image24.png" Type="http://schemas.openxmlformats.org/officeDocument/2006/relationships/image" Id="rId5"/><Relationship Target="../media/image27.png" Type="http://schemas.openxmlformats.org/officeDocument/2006/relationships/image" Id="rId8"/><Relationship Target="../media/image26.png" Type="http://schemas.openxmlformats.org/officeDocument/2006/relationships/image" Id="rId7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media/image55.png" Type="http://schemas.openxmlformats.org/officeDocument/2006/relationships/image" Id="rId15"/><Relationship Target="../media/image52.png" Type="http://schemas.openxmlformats.org/officeDocument/2006/relationships/image" Id="rId14"/><Relationship Target="../media/image49.png" Type="http://schemas.openxmlformats.org/officeDocument/2006/relationships/image" Id="rId12"/><Relationship Target="../notesSlides/notesSlide24.xml" Type="http://schemas.openxmlformats.org/officeDocument/2006/relationships/notesSlide" Id="rId2"/><Relationship Target="../media/image50.png" Type="http://schemas.openxmlformats.org/officeDocument/2006/relationships/image" Id="rId13"/><Relationship Target="../slideLayouts/slideLayout2.xml" Type="http://schemas.openxmlformats.org/officeDocument/2006/relationships/slideLayout" Id="rId1"/><Relationship Target="../media/image47.png" Type="http://schemas.openxmlformats.org/officeDocument/2006/relationships/image" Id="rId10"/><Relationship Target="../media/image41.png" Type="http://schemas.openxmlformats.org/officeDocument/2006/relationships/image" Id="rId4"/><Relationship Target="../media/image48.png" Type="http://schemas.openxmlformats.org/officeDocument/2006/relationships/image" Id="rId11"/><Relationship Target="../media/image39.png" Type="http://schemas.openxmlformats.org/officeDocument/2006/relationships/image" Id="rId3"/><Relationship Target="../media/image44.png" Type="http://schemas.openxmlformats.org/officeDocument/2006/relationships/image" Id="rId9"/><Relationship Target="../media/image46.png" Type="http://schemas.openxmlformats.org/officeDocument/2006/relationships/image" Id="rId6"/><Relationship Target="../media/image40.png" Type="http://schemas.openxmlformats.org/officeDocument/2006/relationships/image" Id="rId5"/><Relationship Target="../media/image45.png" Type="http://schemas.openxmlformats.org/officeDocument/2006/relationships/image" Id="rId8"/><Relationship Target="../media/image43.png" Type="http://schemas.openxmlformats.org/officeDocument/2006/relationships/image" Id="rId7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7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2.png" Type="http://schemas.openxmlformats.org/officeDocument/2006/relationships/image" Id="rId10"/><Relationship Target="../media/image54.png" Type="http://schemas.openxmlformats.org/officeDocument/2006/relationships/image" Id="rId4"/><Relationship Target="../media/image51.png" Type="http://schemas.openxmlformats.org/officeDocument/2006/relationships/image" Id="rId3"/><Relationship Target="../media/image63.png" Type="http://schemas.openxmlformats.org/officeDocument/2006/relationships/image" Id="rId9"/><Relationship Target="../media/image53.png" Type="http://schemas.openxmlformats.org/officeDocument/2006/relationships/image" Id="rId6"/><Relationship Target="../media/image56.png" Type="http://schemas.openxmlformats.org/officeDocument/2006/relationships/image" Id="rId5"/><Relationship Target="../media/image61.png" Type="http://schemas.openxmlformats.org/officeDocument/2006/relationships/image" Id="rId8"/><Relationship Target="../media/image60.png" Type="http://schemas.openxmlformats.org/officeDocument/2006/relationships/image" Id="rId7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58.png" Type="http://schemas.openxmlformats.org/officeDocument/2006/relationships/image" Id="rId4"/><Relationship Target="../media/image00.png" Type="http://schemas.openxmlformats.org/officeDocument/2006/relationships/image" Id="rId3"/><Relationship Target="../media/image59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gif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/>
        </p:nvSpPr>
        <p:spPr>
          <a:xfrm>
            <a:off y="3068959" x="2447764"/>
            <a:ext cy="1404155" cx="684076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Weather forecasting contests</a:t>
            </a:r>
            <a:r>
              <a:rPr strike="noStrike" u="none" b="0" cap="none" baseline="0" sz="1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with emphasis on comparison of the performance of different MOS technologies based on different numerical models</a:t>
            </a:r>
          </a:p>
        </p:txBody>
      </p:sp>
      <p:sp>
        <p:nvSpPr>
          <p:cNvPr id="61" name="Shape 61"/>
          <p:cNvSpPr/>
          <p:nvPr/>
        </p:nvSpPr>
        <p:spPr>
          <a:xfrm>
            <a:off y="5572800" x="6156176"/>
            <a:ext cy="432047" cx="2987824"/>
          </a:xfrm>
          <a:prstGeom prst="rect">
            <a:avLst/>
          </a:prstGeom>
          <a:solidFill>
            <a:srgbClr val="7F7F7F">
              <a:alpha val="42745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Shape 62"/>
          <p:cNvSpPr/>
          <p:nvPr/>
        </p:nvSpPr>
        <p:spPr>
          <a:xfrm>
            <a:off y="5144400" x="6156176"/>
            <a:ext cy="864095" cx="396043"/>
          </a:xfrm>
          <a:prstGeom prst="rect">
            <a:avLst/>
          </a:prstGeom>
          <a:solidFill>
            <a:srgbClr val="9D3232">
              <a:alpha val="32941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y="6616800" x="395536"/>
            <a:ext cy="215443" cx="84830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800" lang="en-US" i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y="5481228" x="2876498"/>
            <a:ext cy="369332" cx="129945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NOAA, MDL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193196" x="1799691"/>
            <a:ext cy="936104" cx="93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y="1772816" x="2375757"/>
            <a:ext cy="307777" cx="39604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http://prognose.met.fu-berlin.de/index_en.php</a:t>
            </a:r>
          </a:p>
        </p:txBody>
      </p:sp>
      <p:sp>
        <p:nvSpPr>
          <p:cNvPr id="181" name="Shape 181"/>
          <p:cNvSpPr/>
          <p:nvPr/>
        </p:nvSpPr>
        <p:spPr>
          <a:xfrm>
            <a:off y="1664803" x="683568"/>
            <a:ext cy="972108" cx="72007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bIns="45700" rIns="91425" lIns="540000" tIns="45700" anchor="ctr" anchorCtr="0">
            <a:noAutofit/>
          </a:bodyPr>
          <a:lstStyle/>
          <a:p>
            <a:pPr algn="l" rtl="0" lvl="0" marR="0" indent="-254000" marL="45720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▪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weather forecasting for 5 locations</a:t>
            </a:r>
          </a:p>
          <a:p>
            <a:pPr algn="l" rtl="0" lvl="0" marR="0" indent="-254000" marL="45720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▪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participants: human forecaster and machine forecasts</a:t>
            </a:r>
          </a:p>
        </p:txBody>
      </p:sp>
      <p:sp>
        <p:nvSpPr>
          <p:cNvPr id="182" name="Shape 182"/>
          <p:cNvSpPr/>
          <p:nvPr/>
        </p:nvSpPr>
        <p:spPr>
          <a:xfrm rot="-5400000">
            <a:off y="1952834" x="395537"/>
            <a:ext cy="396045" cx="972108"/>
          </a:xfrm>
          <a:prstGeom prst="rect">
            <a:avLst/>
          </a:prstGeom>
          <a:solidFill>
            <a:srgbClr val="DD9797">
              <a:alpha val="4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4E1919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</a:p>
        </p:txBody>
      </p:sp>
      <p:sp>
        <p:nvSpPr>
          <p:cNvPr id="183" name="Shape 183"/>
          <p:cNvSpPr/>
          <p:nvPr/>
        </p:nvSpPr>
        <p:spPr>
          <a:xfrm>
            <a:off y="3032956" x="683568"/>
            <a:ext cy="972108" cx="72007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bIns="45700" rIns="91425" lIns="540000" tIns="45700" anchor="ctr" anchorCtr="0">
            <a:noAutofit/>
          </a:bodyPr>
          <a:lstStyle/>
          <a:p>
            <a:pPr algn="l" rtl="0" lvl="0" marR="0" indent="-254000" marL="45720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▪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create a forecast in which you predict the weather of the following weekend as accurate as possible (deadline: each Friday 15UTC)</a:t>
            </a:r>
          </a:p>
          <a:p>
            <a:pPr algn="l" rtl="0" lvl="0" marR="0" indent="-254000" marL="45720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▪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evaluation by a sophisticated point system </a:t>
            </a:r>
          </a:p>
        </p:txBody>
      </p:sp>
      <p:sp>
        <p:nvSpPr>
          <p:cNvPr id="184" name="Shape 184"/>
          <p:cNvSpPr/>
          <p:nvPr/>
        </p:nvSpPr>
        <p:spPr>
          <a:xfrm rot="-5400000">
            <a:off y="3320987" x="395537"/>
            <a:ext cy="396045" cx="972108"/>
          </a:xfrm>
          <a:prstGeom prst="rect">
            <a:avLst/>
          </a:prstGeom>
          <a:solidFill>
            <a:srgbClr val="DD9797">
              <a:alpha val="4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4E1919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</a:p>
        </p:txBody>
      </p:sp>
      <p:sp>
        <p:nvSpPr>
          <p:cNvPr id="185" name="Shape 185"/>
          <p:cNvSpPr/>
          <p:nvPr/>
        </p:nvSpPr>
        <p:spPr>
          <a:xfrm>
            <a:off y="4365103" x="683568"/>
            <a:ext cy="1368151" cx="72007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bIns="45700" rIns="91425" lIns="540000" tIns="45700" anchor="ctr" anchorCtr="0">
            <a:noAutofit/>
          </a:bodyPr>
          <a:lstStyle/>
          <a:p>
            <a:pPr algn="l" rtl="0" lvl="0" marR="0" indent="-254000" marL="45720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▪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scoring of the week</a:t>
            </a:r>
          </a:p>
          <a:p>
            <a:pPr algn="l" rtl="0" lvl="0" marR="0" indent="-254000" marL="45720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▪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ranking for each season</a:t>
            </a:r>
          </a:p>
          <a:p>
            <a:pPr algn="l" rtl="0" lvl="0" marR="0" indent="-254000" marL="45720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▪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continuous ranking: 15 weeks running means</a:t>
            </a:r>
          </a:p>
        </p:txBody>
      </p:sp>
      <p:sp>
        <p:nvSpPr>
          <p:cNvPr id="186" name="Shape 186"/>
          <p:cNvSpPr/>
          <p:nvPr/>
        </p:nvSpPr>
        <p:spPr>
          <a:xfrm rot="-5400000">
            <a:off y="4851156" x="197515"/>
            <a:ext cy="396045" cx="1368151"/>
          </a:xfrm>
          <a:prstGeom prst="rect">
            <a:avLst/>
          </a:prstGeom>
          <a:solidFill>
            <a:srgbClr val="DD9797">
              <a:alpha val="4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4E1919"/>
                </a:solidFill>
                <a:latin typeface="Calibri"/>
                <a:ea typeface="Calibri"/>
                <a:cs typeface="Calibri"/>
                <a:sym typeface="Calibri"/>
              </a:rPr>
              <a:t>Scoring?</a:t>
            </a:r>
          </a:p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y="1988840" x="2951408"/>
            <a:ext cy="307777" cx="39604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http://prognose.met.fu-berlin.de/index_en.php</a:t>
            </a:r>
          </a:p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199" name="Shape 199"/>
          <p:cNvSpPr/>
          <p:nvPr/>
        </p:nvSpPr>
        <p:spPr>
          <a:xfrm>
            <a:off y="1988840" x="1439651"/>
            <a:ext cy="504056" cx="5724635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</a:p>
        </p:txBody>
      </p:sp>
      <p:sp>
        <p:nvSpPr>
          <p:cNvPr id="200" name="Shape 200"/>
          <p:cNvSpPr/>
          <p:nvPr/>
        </p:nvSpPr>
        <p:spPr>
          <a:xfrm>
            <a:off y="3212975" x="1439651"/>
            <a:ext cy="468051" cx="5724635"/>
          </a:xfrm>
          <a:prstGeom prst="rect">
            <a:avLst/>
          </a:prstGeom>
          <a:solidFill>
            <a:srgbClr val="DD9797">
              <a:alpha val="3176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(a): machine forecasts (details next slide)</a:t>
            </a:r>
          </a:p>
        </p:txBody>
      </p:sp>
      <p:sp>
        <p:nvSpPr>
          <p:cNvPr id="201" name="Shape 201"/>
          <p:cNvSpPr/>
          <p:nvPr/>
        </p:nvSpPr>
        <p:spPr>
          <a:xfrm>
            <a:off y="2636911" x="1439651"/>
            <a:ext cy="468051" cx="5724635"/>
          </a:xfrm>
          <a:prstGeom prst="rect">
            <a:avLst/>
          </a:prstGeom>
          <a:solidFill>
            <a:srgbClr val="DD9797">
              <a:alpha val="3176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Forecasters from amateur, students to professionals</a:t>
            </a:r>
          </a:p>
        </p:txBody>
      </p:sp>
      <p:sp>
        <p:nvSpPr>
          <p:cNvPr id="202" name="Shape 202"/>
          <p:cNvSpPr/>
          <p:nvPr/>
        </p:nvSpPr>
        <p:spPr>
          <a:xfrm>
            <a:off y="3789039" x="1439651"/>
            <a:ext cy="1656183" cx="5724635"/>
          </a:xfrm>
          <a:prstGeom prst="rect">
            <a:avLst/>
          </a:prstGeom>
          <a:solidFill>
            <a:srgbClr val="DD9797">
              <a:alpha val="3176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344900" marL="5481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(m): averages, e.g. Deutscher Wetterdienst</a:t>
            </a:r>
          </a:p>
          <a:p>
            <a:pPr algn="l" rtl="0" lvl="0" marR="0" indent="-344900" marL="5481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344900" marL="5481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→Petrus: arithmetic average of all participants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→Moses: MOS-regression-weighted average of 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                  the best and/or independent participants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y="1772816" x="2375757"/>
            <a:ext cy="307777" cx="39604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http://prognose.met.fu-berlin.de/index_en.php</a:t>
            </a:r>
          </a:p>
        </p:txBody>
      </p:sp>
      <p:sp>
        <p:nvSpPr>
          <p:cNvPr id="210" name="Shape 210"/>
          <p:cNvSpPr/>
          <p:nvPr/>
        </p:nvSpPr>
        <p:spPr>
          <a:xfrm>
            <a:off y="1448779" x="539552"/>
            <a:ext cy="4824535" cx="75608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bIns="45700" rIns="91425" lIns="540000" tIns="45700" anchor="ctr" anchorCtr="0">
            <a:noAutofit/>
          </a:bodyPr>
          <a:lstStyle/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0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Machine forecasts, developed by Meteo Service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DWD-MOS</a:t>
            </a: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GME-MOS – since 2000</a:t>
            </a:r>
          </a:p>
          <a:p>
            <a:pPr algn="l" rtl="0" lvl="0" marR="0" indent="-287750" marL="49095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EZ-MOS – since 2004: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  - based on Thu 12z-run until summer 2011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  - based on Fr 00z-run from summer 2011</a:t>
            </a:r>
          </a:p>
          <a:p>
            <a:pPr algn="l" rtl="0" lvl="0" marR="0" indent="-287750" marL="49095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DWD-MOS-Mix(EZ+GME) – since 2003</a:t>
            </a:r>
          </a:p>
          <a:p>
            <a:pPr algn="l" rtl="0" lvl="0" marR="0" indent="-186150" marL="4909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MeteoService-MOS</a:t>
            </a: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MeteoService-GFS-MOS – since 2004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MSwr-HIR-MOS – since 2014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MSwr-MOS-Mix(GFS+HIR) – since 2014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DWD- and Meteoservice-MOS combined</a:t>
            </a: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MOS-Mix (=2/3 DWD-MOS-Mix + 1/3 GFS-MOS) – since 2004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y="1772816" x="2375757"/>
            <a:ext cy="307777" cx="39604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http://prognose.met.fu-berlin.de/index_en.php</a:t>
            </a:r>
          </a:p>
        </p:txBody>
      </p:sp>
      <p:sp>
        <p:nvSpPr>
          <p:cNvPr id="220" name="Shape 220"/>
          <p:cNvSpPr/>
          <p:nvPr/>
        </p:nvSpPr>
        <p:spPr>
          <a:xfrm>
            <a:off y="1701343" x="539552"/>
            <a:ext cy="4824000" cx="7559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bIns="45700" rIns="91425" lIns="540000" tIns="45700" anchor="ctr" anchorCtr="0">
            <a:noAutofit/>
          </a:bodyPr>
          <a:lstStyle/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0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Machine forecasts, developed by others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Meteomedia-MOSs: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MM-EZ-MOS – since 2009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MM-GFS-MOS – since 2009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MM-UKMO-MOS – since 2009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-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MM-MOS-Mix – since 2009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-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MM-MOS – since 2006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MeteoGroup-MOS: Ms.Os</a:t>
            </a: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– since 2000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/>
          <p:nvPr/>
        </p:nvSpPr>
        <p:spPr>
          <a:xfrm>
            <a:off y="1882800" x="575556"/>
            <a:ext cy="4427999" cx="7704855"/>
          </a:xfrm>
          <a:prstGeom prst="rect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360000" lIns="3600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30" name="Shape 230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y="1232755" x="575556"/>
            <a:ext cy="504056" cx="7704855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Scoring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221087" x="3455876"/>
            <a:ext cy="1849652" cx="187220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y="3897051" x="3959932"/>
            <a:ext cy="338554" cx="9578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observed</a:t>
            </a:r>
          </a:p>
        </p:txBody>
      </p:sp>
      <p:sp>
        <p:nvSpPr>
          <p:cNvPr id="234" name="Shape 234"/>
          <p:cNvSpPr txBox="1"/>
          <p:nvPr/>
        </p:nvSpPr>
        <p:spPr>
          <a:xfrm rot="-5400000">
            <a:off y="4994096" x="2754875"/>
            <a:ext cy="430886" cx="96879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forecasted</a:t>
            </a:r>
          </a:p>
        </p:txBody>
      </p:sp>
      <p:sp>
        <p:nvSpPr>
          <p:cNvPr id="235" name="Shape 235"/>
          <p:cNvSpPr/>
          <p:nvPr/>
        </p:nvSpPr>
        <p:spPr>
          <a:xfrm>
            <a:off y="2060848" x="1043608"/>
            <a:ext cy="1200329" cx="684076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scoring operates on a demerit principle based on a system of rules where points are deducted from an ideal score for every error as follows:</a:t>
            </a:r>
          </a:p>
        </p:txBody>
      </p:sp>
      <p:sp>
        <p:nvSpPr>
          <p:cNvPr id="236" name="Shape 236"/>
          <p:cNvSpPr/>
          <p:nvPr/>
        </p:nvSpPr>
        <p:spPr>
          <a:xfrm>
            <a:off y="3347700" x="1151620"/>
            <a:ext cy="646331" cx="532859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weather conditions Wv and Wn: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 score: 10 pts.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y="3356992" x="899591"/>
            <a:ext cy="523219" cx="12251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y="3356992" x="107504"/>
            <a:ext cy="523219" cx="36740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44" name="Shape 244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51" name="Shape 251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98707" x="143507"/>
            <a:ext cy="410212" cx="41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775627" x="143507"/>
            <a:ext cy="2928292" cx="41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768427" x="4463987"/>
            <a:ext cy="2957142" cx="41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y="2456891" x="143507"/>
            <a:ext cy="252028" cx="4140459"/>
          </a:xfrm>
          <a:prstGeom prst="rect">
            <a:avLst/>
          </a:prstGeom>
          <a:noFill/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rgbClr val="4E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y="2744924" x="143507"/>
            <a:ext cy="2988332" cx="1260139"/>
          </a:xfrm>
          <a:prstGeom prst="rect">
            <a:avLst/>
          </a:prstGeom>
          <a:noFill/>
          <a:ln w="25400" cap="flat">
            <a:solidFill>
              <a:srgbClr val="53775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y="2744924" x="4427983"/>
            <a:ext cy="2988332" cx="1260139"/>
          </a:xfrm>
          <a:prstGeom prst="rect">
            <a:avLst/>
          </a:prstGeom>
          <a:noFill/>
          <a:ln w="25400" cap="flat">
            <a:solidFill>
              <a:srgbClr val="53775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y="1340767" x="5328083"/>
            <a:ext cy="468051" cx="2628291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obs-stations</a:t>
            </a:r>
          </a:p>
        </p:txBody>
      </p:sp>
      <p:sp>
        <p:nvSpPr>
          <p:cNvPr id="259" name="Shape 259"/>
          <p:cNvSpPr/>
          <p:nvPr/>
        </p:nvSpPr>
        <p:spPr>
          <a:xfrm>
            <a:off y="1952835" x="5328083"/>
            <a:ext cy="468051" cx="2628291"/>
          </a:xfrm>
          <a:prstGeom prst="rect">
            <a:avLst/>
          </a:prstGeom>
          <a:solidFill>
            <a:srgbClr val="527755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participants</a:t>
            </a:r>
          </a:p>
        </p:txBody>
      </p:sp>
      <p:sp>
        <p:nvSpPr>
          <p:cNvPr id="260" name="Shape 260"/>
          <p:cNvSpPr/>
          <p:nvPr/>
        </p:nvSpPr>
        <p:spPr>
          <a:xfrm>
            <a:off y="5284800" x="144000"/>
            <a:ext cy="133199" cx="4139999"/>
          </a:xfrm>
          <a:prstGeom prst="rect">
            <a:avLst/>
          </a:prstGeom>
          <a:solidFill>
            <a:srgbClr val="6495ED">
              <a:alpha val="4039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y="4185083" x="4428444"/>
            <a:ext cy="133199" cx="4139999"/>
          </a:xfrm>
          <a:prstGeom prst="rect">
            <a:avLst/>
          </a:prstGeom>
          <a:solidFill>
            <a:srgbClr val="0C0C0C">
              <a:alpha val="4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y="5913276" x="863587"/>
            <a:ext cy="468051" cx="2772307"/>
          </a:xfrm>
          <a:prstGeom prst="rect">
            <a:avLst/>
          </a:prstGeom>
          <a:solidFill>
            <a:srgbClr val="6495ED">
              <a:alpha val="8039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MeteoService-GFS-MOS</a:t>
            </a:r>
          </a:p>
        </p:txBody>
      </p:sp>
      <p:sp>
        <p:nvSpPr>
          <p:cNvPr id="263" name="Shape 263"/>
          <p:cNvSpPr/>
          <p:nvPr/>
        </p:nvSpPr>
        <p:spPr>
          <a:xfrm>
            <a:off y="5913276" x="5184067"/>
            <a:ext cy="468051" cx="2772307"/>
          </a:xfrm>
          <a:prstGeom prst="rect">
            <a:avLst/>
          </a:prstGeom>
          <a:solidFill>
            <a:srgbClr val="0C0C0C">
              <a:alpha val="8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Petrus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265" name="Shape 265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71" name="Shape 271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40541" x="323528"/>
            <a:ext cy="776232" cx="795637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y="1295432" x="320200"/>
            <a:ext cy="369332" cx="770818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Weather observations and forecasts		Berlin - Saturday, Aug 9</a:t>
            </a:r>
          </a:p>
        </p:txBody>
      </p:sp>
      <p:sp>
        <p:nvSpPr>
          <p:cNvPr id="274" name="Shape 274"/>
          <p:cNvSpPr/>
          <p:nvPr/>
        </p:nvSpPr>
        <p:spPr>
          <a:xfrm>
            <a:off y="1299600" x="4752019"/>
            <a:ext cy="370799" cx="3276364"/>
          </a:xfrm>
          <a:prstGeom prst="rect">
            <a:avLst/>
          </a:prstGeom>
          <a:solidFill>
            <a:srgbClr val="A5A5A5">
              <a:alpha val="34901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276000" x="306000"/>
            <a:ext cy="209783" cx="79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>
            <a:off y="2852935" x="647572"/>
            <a:ext cy="72000" cx="72000"/>
          </a:xfrm>
          <a:prstGeom prst="flowChartConnector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y="3068959" x="647564"/>
            <a:ext cy="72000" cx="72000"/>
          </a:xfrm>
          <a:prstGeom prst="flowChartConnector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y="3609028" x="647572"/>
            <a:ext cy="72000" cx="72000"/>
          </a:xfrm>
          <a:prstGeom prst="flowChartConnector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y="3825051" x="647564"/>
            <a:ext cy="72000" cx="72000"/>
          </a:xfrm>
          <a:prstGeom prst="flowChartConnector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y="3248980" x="323528"/>
            <a:ext cy="252028" cx="7920880"/>
          </a:xfrm>
          <a:prstGeom prst="rect">
            <a:avLst/>
          </a:prstGeom>
          <a:solidFill>
            <a:srgbClr val="6495ED">
              <a:alpha val="4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011305" x="324000"/>
            <a:ext cy="209783" cx="79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y="2903338" x="3257867"/>
            <a:ext cy="133199" cx="133199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y="1232755" x="4752019"/>
            <a:ext cy="468051" cx="720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y="2887138" x="3959932"/>
            <a:ext cy="165599" cx="165599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y="2887138" x="4842051"/>
            <a:ext cy="165599" cx="165599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y="2852938" x="4608003"/>
            <a:ext cy="234000" cx="2340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y="2906938" x="5382103"/>
            <a:ext cy="125999" cx="125999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y="2897938" x="6192180"/>
            <a:ext cy="144000" cx="1440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y="2897938" x="7344307"/>
            <a:ext cy="144000" cx="1440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y="2906938" x="7992379"/>
            <a:ext cy="125999" cx="125999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y="4597360" x="1044079"/>
            <a:ext cy="369332" cx="6591859"/>
          </a:xfrm>
          <a:prstGeom prst="rect">
            <a:avLst/>
          </a:prstGeom>
          <a:solidFill>
            <a:srgbClr val="9D3232"/>
          </a:solidFill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Scoring Saturday</a:t>
            </a:r>
          </a:p>
        </p:txBody>
      </p:sp>
      <p:sp>
        <p:nvSpPr>
          <p:cNvPr id="292" name="Shape 292"/>
          <p:cNvSpPr/>
          <p:nvPr/>
        </p:nvSpPr>
        <p:spPr>
          <a:xfrm>
            <a:off y="4941167" x="1043608"/>
            <a:ext cy="1224135" cx="6591600"/>
          </a:xfrm>
          <a:prstGeom prst="rect">
            <a:avLst/>
          </a:prstGeom>
          <a:noFill/>
          <a:ln w="12700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y="5013176" x="4896035"/>
            <a:ext cy="430886" cx="86433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day1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y="5373216" x="1168479"/>
            <a:ext cy="430886" cx="549175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MeteoService-GFS-MOS  85.9 /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y="5734417" x="1168479"/>
            <a:ext cy="430886" cx="549175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Petrus                74.0 /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y="5013176" x="6011917"/>
            <a:ext cy="430886" cx="86433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day2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298" name="Shape 298"/>
          <p:cNvSpPr/>
          <p:nvPr/>
        </p:nvSpPr>
        <p:spPr>
          <a:xfrm>
            <a:off y="2933938" x="2915816"/>
            <a:ext cy="72000" cx="72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y="2933938" x="3671900"/>
            <a:ext cy="72000" cx="72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y="2933938" x="4355983"/>
            <a:ext cy="72000" cx="72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y="2933938" x="6804256"/>
            <a:ext cy="72000" cx="72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303" name="Shape 303"/>
          <p:cNvSpPr/>
          <p:nvPr/>
        </p:nvSpPr>
        <p:spPr>
          <a:xfrm>
            <a:off y="5409219" x="1187624"/>
            <a:ext cy="324035" cx="4824535"/>
          </a:xfrm>
          <a:prstGeom prst="rect">
            <a:avLst/>
          </a:prstGeom>
          <a:noFill/>
          <a:ln w="9525" cap="flat">
            <a:solidFill>
              <a:srgbClr val="6495ED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y="5778000" x="1187624"/>
            <a:ext cy="324035" cx="4824535"/>
          </a:xfrm>
          <a:prstGeom prst="rect">
            <a:avLst/>
          </a:prstGeom>
          <a:noFill/>
          <a:ln w="9525" cap="flat">
            <a:solidFill>
              <a:srgbClr val="69696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y="3988800" x="323528"/>
            <a:ext cy="252028" cx="7920880"/>
          </a:xfrm>
          <a:prstGeom prst="rect">
            <a:avLst/>
          </a:prstGeom>
          <a:solidFill>
            <a:srgbClr val="696969">
              <a:alpha val="4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11" name="Shape 311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y="1295432" x="320200"/>
            <a:ext cy="369332" cx="770818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Weather observations and forecasts		Berlin - Sunday, Aug 10</a:t>
            </a:r>
          </a:p>
        </p:txBody>
      </p:sp>
      <p:sp>
        <p:nvSpPr>
          <p:cNvPr id="313" name="Shape 313"/>
          <p:cNvSpPr/>
          <p:nvPr/>
        </p:nvSpPr>
        <p:spPr>
          <a:xfrm>
            <a:off y="1299600" x="4752019"/>
            <a:ext cy="370799" cx="3276364"/>
          </a:xfrm>
          <a:prstGeom prst="rect">
            <a:avLst/>
          </a:prstGeom>
          <a:solidFill>
            <a:srgbClr val="A5A5A5">
              <a:alpha val="34901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y="2852935" x="647572"/>
            <a:ext cy="72000" cx="72000"/>
          </a:xfrm>
          <a:prstGeom prst="flowChartConnector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y="3068959" x="647564"/>
            <a:ext cy="72000" cx="72000"/>
          </a:xfrm>
          <a:prstGeom prst="flowChartConnector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y="3609028" x="647572"/>
            <a:ext cy="72000" cx="72000"/>
          </a:xfrm>
          <a:prstGeom prst="flowChartConnector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y="1232755" x="4752019"/>
            <a:ext cy="468051" cx="720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y="2816932" x="4842055"/>
            <a:ext cy="234000" cx="2340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y="4401107" x="1044079"/>
            <a:ext cy="369332" cx="6591859"/>
          </a:xfrm>
          <a:prstGeom prst="rect">
            <a:avLst/>
          </a:prstGeom>
          <a:solidFill>
            <a:srgbClr val="9D3232"/>
          </a:solidFill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Scoring Sunday</a:t>
            </a:r>
          </a:p>
        </p:txBody>
      </p:sp>
      <p:sp>
        <p:nvSpPr>
          <p:cNvPr id="320" name="Shape 320"/>
          <p:cNvSpPr/>
          <p:nvPr/>
        </p:nvSpPr>
        <p:spPr>
          <a:xfrm>
            <a:off y="4744916" x="1043608"/>
            <a:ext cy="1708419" cx="6591600"/>
          </a:xfrm>
          <a:prstGeom prst="rect">
            <a:avLst/>
          </a:prstGeom>
          <a:noFill/>
          <a:ln w="12700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y="4816923" x="5508103"/>
            <a:ext cy="430886" cx="86433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day1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y="5176964" x="1240487"/>
            <a:ext cy="430886" cx="63558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1.)MeteoService-GFS-MOS  85.9 / 84.8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y="5538164" x="1079612"/>
            <a:ext cy="430886" cx="675189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34.)Petrus                74.0 / 79.6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y="4816923" x="6623985"/>
            <a:ext cy="430886" cx="86433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day2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y="5914437" x="1079612"/>
            <a:ext cy="430886" cx="675189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57.)GME-MOS               70.4 / 58.2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40400" x="324000"/>
            <a:ext cy="777600" cx="795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284983" x="324408"/>
            <a:ext cy="203612" cx="79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y="3248980" x="323528"/>
            <a:ext cy="252028" cx="7920880"/>
          </a:xfrm>
          <a:prstGeom prst="rect">
            <a:avLst/>
          </a:prstGeom>
          <a:solidFill>
            <a:srgbClr val="6495ED">
              <a:alpha val="4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753035" x="323528"/>
            <a:ext cy="209066" cx="79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>
            <a:off y="2863732" x="6156176"/>
            <a:ext cy="140399" cx="140399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y="2870932" x="7344307"/>
            <a:ext cy="125999" cx="125999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y="2870932" x="7974392"/>
            <a:ext cy="125999" cx="125999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y="2816932" x="6696235"/>
            <a:ext cy="234000" cx="234000"/>
          </a:xfrm>
          <a:prstGeom prst="mathMinus">
            <a:avLst>
              <a:gd fmla="val 23520" name="adj1"/>
            </a:avLst>
          </a:prstGeom>
          <a:solidFill>
            <a:schemeClr val="accent6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y="2870932" x="3257867"/>
            <a:ext cy="125999" cx="125999"/>
          </a:xfrm>
          <a:prstGeom prst="mathMinus">
            <a:avLst>
              <a:gd fmla="val 23520" name="adj1"/>
            </a:avLst>
          </a:prstGeom>
          <a:solidFill>
            <a:schemeClr val="accent6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Shape 335"/>
          <p:cNvSpPr/>
          <p:nvPr/>
        </p:nvSpPr>
        <p:spPr>
          <a:xfrm flipH="1">
            <a:off y="2836732" x="2865432"/>
            <a:ext cy="194400" cx="194400"/>
          </a:xfrm>
          <a:prstGeom prst="mathMinus">
            <a:avLst>
              <a:gd fmla="val 23520" name="adj1"/>
            </a:avLst>
          </a:prstGeom>
          <a:solidFill>
            <a:schemeClr val="accent6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/>
          <p:nvPr/>
        </p:nvSpPr>
        <p:spPr>
          <a:xfrm flipH="1">
            <a:off y="2836732" x="3635896"/>
            <a:ext cy="194400" cx="194400"/>
          </a:xfrm>
          <a:prstGeom prst="mathMinus">
            <a:avLst>
              <a:gd fmla="val 23520" name="adj1"/>
            </a:avLst>
          </a:prstGeom>
          <a:solidFill>
            <a:schemeClr val="accent6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4041067" x="323528"/>
            <a:ext cy="188034" cx="79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339" name="Shape 339"/>
          <p:cNvSpPr/>
          <p:nvPr/>
        </p:nvSpPr>
        <p:spPr>
          <a:xfrm>
            <a:off y="2897932" x="4067951"/>
            <a:ext cy="72000" cx="72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y="2897932" x="4319971"/>
            <a:ext cy="72000" cx="72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y="2897932" x="4680019"/>
            <a:ext cy="72000" cx="72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y="2897932" x="5436103"/>
            <a:ext cy="72000" cx="72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344" name="Shape 344"/>
          <p:cNvSpPr/>
          <p:nvPr/>
        </p:nvSpPr>
        <p:spPr>
          <a:xfrm>
            <a:off y="5229200" x="1115616"/>
            <a:ext cy="324035" cx="6372708"/>
          </a:xfrm>
          <a:prstGeom prst="rect">
            <a:avLst/>
          </a:prstGeom>
          <a:noFill/>
          <a:ln w="9525" cap="flat">
            <a:solidFill>
              <a:srgbClr val="6495ED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y="5589239" x="1115616"/>
            <a:ext cy="324035" cx="6372708"/>
          </a:xfrm>
          <a:prstGeom prst="rect">
            <a:avLst/>
          </a:prstGeom>
          <a:noFill/>
          <a:ln w="9525" cap="flat">
            <a:solidFill>
              <a:srgbClr val="69696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y="5949280" x="1115616"/>
            <a:ext cy="324035" cx="6372708"/>
          </a:xfrm>
          <a:prstGeom prst="rect">
            <a:avLst/>
          </a:prstGeom>
          <a:noFill/>
          <a:ln w="9525" cap="flat">
            <a:solidFill>
              <a:srgbClr val="FFFF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y="4005064" x="323528"/>
            <a:ext cy="252028" cx="7920880"/>
          </a:xfrm>
          <a:prstGeom prst="rect">
            <a:avLst/>
          </a:prstGeom>
          <a:solidFill>
            <a:srgbClr val="FFFF00">
              <a:alpha val="4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y="3717032" x="323528"/>
            <a:ext cy="252028" cx="7920880"/>
          </a:xfrm>
          <a:prstGeom prst="rect">
            <a:avLst/>
          </a:prstGeom>
          <a:solidFill>
            <a:srgbClr val="696969">
              <a:alpha val="4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54" name="Shape 354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y="1340767" x="359532"/>
            <a:ext cy="369332" cx="8244915"/>
          </a:xfrm>
          <a:prstGeom prst="rect">
            <a:avLst/>
          </a:prstGeom>
          <a:solidFill>
            <a:srgbClr val="9D3232"/>
          </a:solidFill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Scoring weekend (09./10. Aug14) - Berlin</a:t>
            </a:r>
          </a:p>
        </p:txBody>
      </p:sp>
      <p:sp>
        <p:nvSpPr>
          <p:cNvPr id="356" name="Shape 356"/>
          <p:cNvSpPr/>
          <p:nvPr/>
        </p:nvSpPr>
        <p:spPr>
          <a:xfrm>
            <a:off y="1720580" x="359532"/>
            <a:ext cy="4696751" cx="8244915"/>
          </a:xfrm>
          <a:prstGeom prst="rect">
            <a:avLst/>
          </a:prstGeom>
          <a:noFill/>
          <a:ln w="12700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y="1880827" x="7056275"/>
            <a:ext cy="338554" cx="67839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day2</a:t>
            </a: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68859" x="431539"/>
            <a:ext cy="3291214" cx="755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697251" x="431539"/>
            <a:ext cy="293312" cx="75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5985283" x="417600"/>
            <a:ext cy="293312" cx="7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y="1880827" x="6120171"/>
            <a:ext cy="338554" cx="67839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day1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y="1880827" x="4942891"/>
            <a:ext cy="338554" cx="92525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points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y="1880827" x="452643"/>
            <a:ext cy="338554" cx="55495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pos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y="1880827" x="1043608"/>
            <a:ext cy="338554" cx="67839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</a:p>
        </p:txBody>
      </p:sp>
      <p:sp>
        <p:nvSpPr>
          <p:cNvPr id="365" name="Shape 365"/>
          <p:cNvSpPr/>
          <p:nvPr/>
        </p:nvSpPr>
        <p:spPr>
          <a:xfrm>
            <a:off y="5517239" x="3275864"/>
            <a:ext cy="72000" cx="72000"/>
          </a:xfrm>
          <a:prstGeom prst="flowChartConnector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y="5697260" x="3275856"/>
            <a:ext cy="72000" cx="72000"/>
          </a:xfrm>
          <a:prstGeom prst="flowChartConnector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368" name="Shape 368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369" name="Shape 369"/>
          <p:cNvSpPr/>
          <p:nvPr/>
        </p:nvSpPr>
        <p:spPr>
          <a:xfrm>
            <a:off y="2276872" x="503547"/>
            <a:ext cy="252028" cx="7416824"/>
          </a:xfrm>
          <a:prstGeom prst="rect">
            <a:avLst/>
          </a:prstGeom>
          <a:solidFill>
            <a:srgbClr val="6495ED">
              <a:alpha val="4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y="2564903" x="503547"/>
            <a:ext cy="252028" cx="7416824"/>
          </a:xfrm>
          <a:prstGeom prst="rect">
            <a:avLst/>
          </a:prstGeom>
          <a:solidFill>
            <a:srgbClr val="4B0082">
              <a:alpha val="4039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y="2852935" x="503547"/>
            <a:ext cy="252028" cx="7416824"/>
          </a:xfrm>
          <a:prstGeom prst="rect">
            <a:avLst/>
          </a:prstGeom>
          <a:solidFill>
            <a:srgbClr val="00FFFF">
              <a:alpha val="40000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2" name="Shape 72"/>
          <p:cNvSpPr/>
          <p:nvPr/>
        </p:nvSpPr>
        <p:spPr>
          <a:xfrm>
            <a:off y="3898478" x="773433"/>
            <a:ext cy="723900" cx="7614990"/>
          </a:xfrm>
          <a:prstGeom prst="rect">
            <a:avLst/>
          </a:prstGeom>
          <a:noFill/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72000" rIns="72000" lIns="252000" tIns="72000" anchor="ctr" anchorCtr="0">
            <a:noAutofit/>
          </a:bodyPr>
          <a:lstStyle/>
          <a:p>
            <a:pPr algn="l" rtl="0" lvl="0" marR="0" indent="-514350" marL="51435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Tournament: Participants and Rules</a:t>
            </a:r>
          </a:p>
        </p:txBody>
      </p:sp>
      <p:sp>
        <p:nvSpPr>
          <p:cNvPr id="73" name="Shape 73"/>
          <p:cNvSpPr/>
          <p:nvPr/>
        </p:nvSpPr>
        <p:spPr>
          <a:xfrm>
            <a:off y="4777953" x="773433"/>
            <a:ext cy="725486" cx="7614990"/>
          </a:xfrm>
          <a:prstGeom prst="rect">
            <a:avLst/>
          </a:prstGeom>
          <a:noFill/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72000" rIns="72000" lIns="252000" tIns="720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</a:p>
        </p:txBody>
      </p:sp>
      <p:sp>
        <p:nvSpPr>
          <p:cNvPr id="74" name="Shape 74"/>
          <p:cNvSpPr/>
          <p:nvPr/>
        </p:nvSpPr>
        <p:spPr>
          <a:xfrm>
            <a:off y="5657428" x="773433"/>
            <a:ext cy="723900" cx="7614990"/>
          </a:xfrm>
          <a:prstGeom prst="rect">
            <a:avLst/>
          </a:prstGeom>
          <a:noFill/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72000" rIns="72000" lIns="252000" tIns="720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75" name="Shape 75"/>
          <p:cNvSpPr/>
          <p:nvPr/>
        </p:nvSpPr>
        <p:spPr>
          <a:xfrm>
            <a:off y="3898478" x="314646"/>
            <a:ext cy="723900" cx="463550"/>
          </a:xfrm>
          <a:prstGeom prst="rect">
            <a:avLst/>
          </a:prstGeom>
          <a:solidFill>
            <a:srgbClr val="9D3232"/>
          </a:solidFill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8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76" name="Shape 76"/>
          <p:cNvSpPr/>
          <p:nvPr/>
        </p:nvSpPr>
        <p:spPr>
          <a:xfrm>
            <a:off y="4777953" x="314646"/>
            <a:ext cy="725486" cx="463550"/>
          </a:xfrm>
          <a:prstGeom prst="rect">
            <a:avLst/>
          </a:prstGeom>
          <a:solidFill>
            <a:srgbClr val="9D3232"/>
          </a:solidFill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8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7" name="Shape 77"/>
          <p:cNvSpPr/>
          <p:nvPr/>
        </p:nvSpPr>
        <p:spPr>
          <a:xfrm>
            <a:off y="5657428" x="314646"/>
            <a:ext cy="723900" cx="463550"/>
          </a:xfrm>
          <a:prstGeom prst="rect">
            <a:avLst/>
          </a:prstGeom>
          <a:solidFill>
            <a:srgbClr val="9D3232"/>
          </a:solidFill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8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78" name="Shape 78"/>
          <p:cNvSpPr/>
          <p:nvPr/>
        </p:nvSpPr>
        <p:spPr>
          <a:xfrm>
            <a:off y="2984585" x="773433"/>
            <a:ext cy="723900" cx="7614990"/>
          </a:xfrm>
          <a:prstGeom prst="rect">
            <a:avLst/>
          </a:prstGeom>
          <a:noFill/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72000" rIns="72000" lIns="252000" tIns="72000" anchor="ctr" anchorCtr="0">
            <a:noAutofit/>
          </a:bodyPr>
          <a:lstStyle/>
          <a:p>
            <a:pPr algn="l" rtl="0" lvl="0" marR="0" indent="-514350" marL="51435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</p:txBody>
      </p:sp>
      <p:sp>
        <p:nvSpPr>
          <p:cNvPr id="79" name="Shape 79"/>
          <p:cNvSpPr/>
          <p:nvPr/>
        </p:nvSpPr>
        <p:spPr>
          <a:xfrm>
            <a:off y="2984585" x="314646"/>
            <a:ext cy="723900" cx="463550"/>
          </a:xfrm>
          <a:prstGeom prst="rect">
            <a:avLst/>
          </a:prstGeom>
          <a:solidFill>
            <a:srgbClr val="9D3232"/>
          </a:solidFill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8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80" name="Shape 80"/>
          <p:cNvSpPr/>
          <p:nvPr/>
        </p:nvSpPr>
        <p:spPr>
          <a:xfrm>
            <a:off y="1810407" x="323528"/>
            <a:ext cy="46801" cx="2088232"/>
          </a:xfrm>
          <a:prstGeom prst="flowChartProcess">
            <a:avLst/>
          </a:prstGeom>
          <a:solidFill>
            <a:srgbClr val="4E191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/>
          <p:nvPr/>
        </p:nvSpPr>
        <p:spPr>
          <a:xfrm>
            <a:off y="1810408" x="2411759"/>
            <a:ext cy="46800" cx="5976664"/>
          </a:xfrm>
          <a:prstGeom prst="flowChartProcess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Shape 82"/>
          <p:cNvSpPr/>
          <p:nvPr/>
        </p:nvSpPr>
        <p:spPr>
          <a:xfrm>
            <a:off y="1342354" x="324036"/>
            <a:ext cy="468051" cx="8064388"/>
          </a:xfrm>
          <a:prstGeom prst="rect">
            <a:avLst/>
          </a:prstGeom>
          <a:solidFill>
            <a:srgbClr val="A5A5A5">
              <a:alpha val="24705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83" name="Shape 83"/>
          <p:cNvSpPr/>
          <p:nvPr/>
        </p:nvSpPr>
        <p:spPr>
          <a:xfrm>
            <a:off y="1340767" x="323528"/>
            <a:ext cy="468051" cx="2088232"/>
          </a:xfrm>
          <a:prstGeom prst="rect">
            <a:avLst/>
          </a:prstGeom>
          <a:solidFill>
            <a:srgbClr val="BFBFBF">
              <a:alpha val="43921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/>
          <p:nvPr/>
        </p:nvSpPr>
        <p:spPr>
          <a:xfrm>
            <a:off y="2096851" x="773433"/>
            <a:ext cy="723900" cx="7614990"/>
          </a:xfrm>
          <a:prstGeom prst="rect">
            <a:avLst/>
          </a:prstGeom>
          <a:noFill/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72000" rIns="72000" lIns="252000" tIns="72000" anchor="ctr" anchorCtr="0">
            <a:noAutofit/>
          </a:bodyPr>
          <a:lstStyle/>
          <a:p>
            <a:pPr algn="l" rtl="0" lvl="0" marR="0" indent="-514350" marL="51435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</a:p>
        </p:txBody>
      </p:sp>
      <p:sp>
        <p:nvSpPr>
          <p:cNvPr id="85" name="Shape 85"/>
          <p:cNvSpPr/>
          <p:nvPr/>
        </p:nvSpPr>
        <p:spPr>
          <a:xfrm>
            <a:off y="2096851" x="314646"/>
            <a:ext cy="723900" cx="463550"/>
          </a:xfrm>
          <a:prstGeom prst="rect">
            <a:avLst/>
          </a:prstGeom>
          <a:solidFill>
            <a:srgbClr val="9D3232"/>
          </a:solidFill>
          <a:ln w="12700" cap="flat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8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77" name="Shape 377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y="1490880" x="323528"/>
            <a:ext cy="338554" cx="8100899"/>
          </a:xfrm>
          <a:prstGeom prst="rect">
            <a:avLst/>
          </a:prstGeom>
          <a:solidFill>
            <a:srgbClr val="9D3232"/>
          </a:solidFill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Seasons ranking – Berlin (based on the weekends from June 6, 2014 till August 15, 2014)</a:t>
            </a:r>
          </a:p>
        </p:txBody>
      </p:sp>
      <p:sp>
        <p:nvSpPr>
          <p:cNvPr id="379" name="Shape 379"/>
          <p:cNvSpPr/>
          <p:nvPr/>
        </p:nvSpPr>
        <p:spPr>
          <a:xfrm>
            <a:off y="1828591" x="323528"/>
            <a:ext cy="4192696" cx="8100899"/>
          </a:xfrm>
          <a:prstGeom prst="rect">
            <a:avLst/>
          </a:prstGeom>
          <a:noFill/>
          <a:ln w="12700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381" name="Shape 381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030941" x="791579"/>
            <a:ext cy="552449" cx="691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661725" x="863587"/>
            <a:ext cy="3221644" cx="62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/>
          <p:nvPr/>
        </p:nvSpPr>
        <p:spPr>
          <a:xfrm>
            <a:off y="4479212" x="921600"/>
            <a:ext cy="252028" cx="6768751"/>
          </a:xfrm>
          <a:prstGeom prst="rect">
            <a:avLst/>
          </a:prstGeom>
          <a:solidFill>
            <a:srgbClr val="6495ED">
              <a:alpha val="4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y="3327085" x="921600"/>
            <a:ext cy="252028" cx="6768751"/>
          </a:xfrm>
          <a:prstGeom prst="rect">
            <a:avLst/>
          </a:prstGeom>
          <a:solidFill>
            <a:srgbClr val="00FFFF">
              <a:alpha val="40000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y="2643008" x="921600"/>
            <a:ext cy="252028" cx="6768751"/>
          </a:xfrm>
          <a:prstGeom prst="rect">
            <a:avLst/>
          </a:prstGeom>
          <a:solidFill>
            <a:srgbClr val="4B0082">
              <a:alpha val="4039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92" name="Shape 392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y="1310858" x="287523"/>
            <a:ext cy="338554" cx="8100899"/>
          </a:xfrm>
          <a:prstGeom prst="rect">
            <a:avLst/>
          </a:prstGeom>
          <a:solidFill>
            <a:srgbClr val="9D3232"/>
          </a:solidFill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Continuous ranking – Berlin (based on the weekends from 09.05.2014 till 15.08.2014)</a:t>
            </a:r>
          </a:p>
        </p:txBody>
      </p:sp>
      <p:sp>
        <p:nvSpPr>
          <p:cNvPr id="394" name="Shape 394"/>
          <p:cNvSpPr/>
          <p:nvPr/>
        </p:nvSpPr>
        <p:spPr>
          <a:xfrm>
            <a:off y="1648572" x="287523"/>
            <a:ext cy="4624744" cx="8100899"/>
          </a:xfrm>
          <a:prstGeom prst="rect">
            <a:avLst/>
          </a:prstGeom>
          <a:noFill/>
          <a:ln w="12700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396" name="Shape 396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45086" x="375538"/>
            <a:ext cy="3540196" cx="380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431483" x="4442807"/>
            <a:ext cy="3553801" cx="38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/>
          <p:nvPr/>
        </p:nvSpPr>
        <p:spPr>
          <a:xfrm>
            <a:off y="2528900" x="359532"/>
            <a:ext cy="108011" cx="3816424"/>
          </a:xfrm>
          <a:prstGeom prst="rect">
            <a:avLst/>
          </a:prstGeom>
          <a:solidFill>
            <a:srgbClr val="4B0082">
              <a:alpha val="4039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y="3704400" x="359532"/>
            <a:ext cy="107999" cx="3816424"/>
          </a:xfrm>
          <a:prstGeom prst="rect">
            <a:avLst/>
          </a:prstGeom>
          <a:solidFill>
            <a:srgbClr val="00FFFF">
              <a:alpha val="40000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y="3434400" x="359532"/>
            <a:ext cy="108011" cx="3816424"/>
          </a:xfrm>
          <a:prstGeom prst="rect">
            <a:avLst/>
          </a:prstGeom>
          <a:solidFill>
            <a:srgbClr val="6495ED">
              <a:alpha val="40784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5">
            <a:alphaModFix/>
          </a:blip>
          <a:srcRect t="18282" b="79742" r="28092" l="16313"/>
          <a:stretch/>
        </p:blipFill>
        <p:spPr>
          <a:xfrm>
            <a:off y="2288009" x="395536"/>
            <a:ext cy="76302" cx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 rotWithShape="1">
          <a:blip r:embed="rId6">
            <a:alphaModFix/>
          </a:blip>
          <a:srcRect t="459" b="97294" r="36871" l="15051"/>
          <a:stretch/>
        </p:blipFill>
        <p:spPr>
          <a:xfrm>
            <a:off y="2204864" x="395536"/>
            <a:ext cy="118455" cx="378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 rotWithShape="1">
          <a:blip r:embed="rId5">
            <a:alphaModFix/>
          </a:blip>
          <a:srcRect t="18282" b="79742" r="28092" l="16313"/>
          <a:stretch/>
        </p:blipFill>
        <p:spPr>
          <a:xfrm>
            <a:off y="2288009" x="4463987"/>
            <a:ext cy="76302" cx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6">
            <a:alphaModFix/>
          </a:blip>
          <a:srcRect t="459" b="97294" r="36871" l="15051"/>
          <a:stretch/>
        </p:blipFill>
        <p:spPr>
          <a:xfrm>
            <a:off y="2204864" x="4463987"/>
            <a:ext cy="118455" cx="378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0" name="Shape 410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11" name="Shape 411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y="1340766" x="323528"/>
            <a:ext cy="338554" cx="8100899"/>
          </a:xfrm>
          <a:prstGeom prst="rect">
            <a:avLst/>
          </a:prstGeom>
          <a:solidFill>
            <a:srgbClr val="9D3232"/>
          </a:solidFill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Continuous ranking – Berlin (based on the weekends from 09.05.2014 till 15.08.2014)</a:t>
            </a:r>
          </a:p>
        </p:txBody>
      </p:sp>
      <p:sp>
        <p:nvSpPr>
          <p:cNvPr id="413" name="Shape 413"/>
          <p:cNvSpPr/>
          <p:nvPr/>
        </p:nvSpPr>
        <p:spPr>
          <a:xfrm>
            <a:off y="1678478" x="323528"/>
            <a:ext cy="4192696" cx="8100899"/>
          </a:xfrm>
          <a:prstGeom prst="rect">
            <a:avLst/>
          </a:prstGeom>
          <a:noFill/>
          <a:ln w="12700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t="18282" b="79742" r="28092" l="16313"/>
          <a:stretch/>
        </p:blipFill>
        <p:spPr>
          <a:xfrm>
            <a:off y="2370680" x="719572"/>
            <a:ext cy="149003" cx="745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4">
            <a:alphaModFix/>
          </a:blip>
          <a:srcRect t="459" b="97294" r="36871" l="15051"/>
          <a:stretch/>
        </p:blipFill>
        <p:spPr>
          <a:xfrm>
            <a:off y="2132856" x="791579"/>
            <a:ext cy="225606" cx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417" name="Shape 417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607733" x="684368"/>
            <a:ext cy="187525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2808000" x="684368"/>
            <a:ext cy="197259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3690944" x="683568"/>
            <a:ext cy="216985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8">
            <a:alphaModFix/>
          </a:blip>
          <a:srcRect t="0" b="0" r="0" l="0"/>
          <a:stretch/>
        </p:blipFill>
        <p:spPr>
          <a:xfrm>
            <a:off y="3462344" x="683568"/>
            <a:ext cy="217134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9">
            <a:alphaModFix/>
          </a:blip>
          <a:srcRect t="0" b="0" r="0" l="0"/>
          <a:stretch/>
        </p:blipFill>
        <p:spPr>
          <a:xfrm>
            <a:off y="3238969" x="684368"/>
            <a:ext cy="211910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10">
            <a:alphaModFix/>
          </a:blip>
          <a:srcRect t="0" b="0" r="0" l="0"/>
          <a:stretch/>
        </p:blipFill>
        <p:spPr>
          <a:xfrm>
            <a:off y="3015450" x="684368"/>
            <a:ext cy="212054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 rotWithShape="1">
          <a:blip r:embed="rId11">
            <a:alphaModFix/>
          </a:blip>
          <a:srcRect t="0" b="0" r="0" l="0"/>
          <a:stretch/>
        </p:blipFill>
        <p:spPr>
          <a:xfrm>
            <a:off y="3919396" x="683568"/>
            <a:ext cy="212199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12">
            <a:alphaModFix/>
          </a:blip>
          <a:srcRect t="0" b="0" r="0" l="0"/>
          <a:stretch/>
        </p:blipFill>
        <p:spPr>
          <a:xfrm>
            <a:off y="4143060" x="683568"/>
            <a:ext cy="212199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13">
            <a:alphaModFix/>
          </a:blip>
          <a:srcRect t="0" b="0" r="0" l="0"/>
          <a:stretch/>
        </p:blipFill>
        <p:spPr>
          <a:xfrm>
            <a:off y="4366726" x="683568"/>
            <a:ext cy="212199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14">
            <a:alphaModFix/>
          </a:blip>
          <a:srcRect t="0" b="0" r="0" l="0"/>
          <a:stretch/>
        </p:blipFill>
        <p:spPr>
          <a:xfrm>
            <a:off y="4590391" x="684368"/>
            <a:ext cy="212199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15">
            <a:alphaModFix/>
          </a:blip>
          <a:srcRect t="0" b="0" r="0" l="0"/>
          <a:stretch/>
        </p:blipFill>
        <p:spPr>
          <a:xfrm>
            <a:off y="4814055" x="683568"/>
            <a:ext cy="212199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 rotWithShape="1">
          <a:blip r:embed="rId16">
            <a:alphaModFix/>
          </a:blip>
          <a:srcRect t="0" b="0" r="0" l="0"/>
          <a:stretch/>
        </p:blipFill>
        <p:spPr>
          <a:xfrm>
            <a:off y="5037721" x="684368"/>
            <a:ext cy="212199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17">
            <a:alphaModFix/>
          </a:blip>
          <a:srcRect t="0" b="0" r="0" l="0"/>
          <a:stretch/>
        </p:blipFill>
        <p:spPr>
          <a:xfrm>
            <a:off y="5261385" x="683568"/>
            <a:ext cy="212199" cx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 rotWithShape="1">
          <a:blip r:embed="rId18">
            <a:alphaModFix/>
          </a:blip>
          <a:srcRect t="0" b="0" r="0" l="0"/>
          <a:stretch/>
        </p:blipFill>
        <p:spPr>
          <a:xfrm>
            <a:off y="5485051" x="684368"/>
            <a:ext cy="212199" cx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/>
          <p:nvPr/>
        </p:nvSpPr>
        <p:spPr>
          <a:xfrm>
            <a:off y="2600908" x="719572"/>
            <a:ext cy="180020" cx="7272808"/>
          </a:xfrm>
          <a:prstGeom prst="rect">
            <a:avLst/>
          </a:prstGeom>
          <a:noFill/>
          <a:ln w="9525" cap="flat">
            <a:solidFill>
              <a:srgbClr val="FFFF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y="2811600" x="719572"/>
            <a:ext cy="180020" cx="7272808"/>
          </a:xfrm>
          <a:prstGeom prst="rect">
            <a:avLst/>
          </a:prstGeom>
          <a:noFill/>
          <a:ln w="9525" cap="flat">
            <a:solidFill>
              <a:srgbClr val="8B4513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y="3031200" x="719572"/>
            <a:ext cy="180020" cx="7272808"/>
          </a:xfrm>
          <a:prstGeom prst="rect">
            <a:avLst/>
          </a:prstGeom>
          <a:noFill/>
          <a:ln w="9525" cap="flat">
            <a:solidFill>
              <a:srgbClr val="DAA52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y="3243600" x="719572"/>
            <a:ext cy="180020" cx="7272808"/>
          </a:xfrm>
          <a:prstGeom prst="rect">
            <a:avLst/>
          </a:prstGeom>
          <a:noFill/>
          <a:ln w="9525" cap="flat">
            <a:solidFill>
              <a:srgbClr val="6495ED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y="3465003" x="719572"/>
            <a:ext cy="180020" cx="7272808"/>
          </a:xfrm>
          <a:prstGeom prst="rect">
            <a:avLst/>
          </a:prstGeom>
          <a:noFill/>
          <a:ln w="9525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y="3693600" x="719572"/>
            <a:ext cy="180020" cx="7272808"/>
          </a:xfrm>
          <a:prstGeom prst="rect">
            <a:avLst/>
          </a:prstGeom>
          <a:noFill/>
          <a:ln w="9525" cap="flat">
            <a:solidFill>
              <a:srgbClr val="4B008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y="3924000" x="719572"/>
            <a:ext cy="180020" cx="7272808"/>
          </a:xfrm>
          <a:prstGeom prst="rect">
            <a:avLst/>
          </a:prstGeom>
          <a:noFill/>
          <a:ln w="9525" cap="flat">
            <a:solidFill>
              <a:srgbClr val="0078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y="4154400" x="719572"/>
            <a:ext cy="180020" cx="7272808"/>
          </a:xfrm>
          <a:prstGeom prst="rect">
            <a:avLst/>
          </a:prstGeom>
          <a:noFill/>
          <a:ln w="9525" cap="flat">
            <a:solidFill>
              <a:srgbClr val="FFA07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y="4377600" x="719572"/>
            <a:ext cy="180020" cx="7272808"/>
          </a:xfrm>
          <a:prstGeom prst="rect">
            <a:avLst/>
          </a:prstGeom>
          <a:noFill/>
          <a:ln w="9525" cap="flat">
            <a:solidFill>
              <a:srgbClr val="C7158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y="4597200" x="719572"/>
            <a:ext cy="180020" cx="7272808"/>
          </a:xfrm>
          <a:prstGeom prst="rect">
            <a:avLst/>
          </a:prstGeom>
          <a:noFill/>
          <a:ln w="9525" cap="flat">
            <a:solidFill>
              <a:srgbClr val="F4AAE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y="4833155" x="719572"/>
            <a:ext cy="180020" cx="7272808"/>
          </a:xfrm>
          <a:prstGeom prst="rect">
            <a:avLst/>
          </a:prstGeom>
          <a:noFill/>
          <a:ln w="9525" cap="flat">
            <a:solidFill>
              <a:srgbClr val="CD5C5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y="5049180" x="719572"/>
            <a:ext cy="180020" cx="7272808"/>
          </a:xfrm>
          <a:prstGeom prst="rect">
            <a:avLst/>
          </a:prstGeom>
          <a:noFill/>
          <a:ln w="9525" cap="flat">
            <a:solidFill>
              <a:srgbClr val="FF69B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y="5265203" x="719572"/>
            <a:ext cy="180020" cx="7272808"/>
          </a:xfrm>
          <a:prstGeom prst="rect">
            <a:avLst/>
          </a:prstGeom>
          <a:noFill/>
          <a:ln w="9525" cap="flat">
            <a:solidFill>
              <a:srgbClr val="DF2D5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50" name="Shape 450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y="2204864" x="1223628"/>
            <a:ext cy="3780419" cx="622869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bIns="45700" rIns="360000" lIns="36000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→ Weakest MOS: 0% - average points: about 165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→ Strongest MOS: 100% - average points: about 175 (out of 200)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All other MOSs between 0 and 100% accordingly.</a:t>
            </a:r>
            <a:b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 very rough and averaged translation of the tournament metrics (TM) percentages into RV is possible with RV =  3/8 * TM,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e.g. 40% difference in TM is about equal to 15% RV.</a:t>
            </a:r>
          </a:p>
        </p:txBody>
      </p:sp>
      <p:sp>
        <p:nvSpPr>
          <p:cNvPr id="452" name="Shape 452"/>
          <p:cNvSpPr/>
          <p:nvPr/>
        </p:nvSpPr>
        <p:spPr>
          <a:xfrm>
            <a:off y="1556791" x="1223628"/>
            <a:ext cy="504056" cx="6228692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Tournament metrics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58" name="Shape 458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460" name="Shape 460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461" name="Shape 461"/>
          <p:cNvSpPr/>
          <p:nvPr/>
        </p:nvSpPr>
        <p:spPr>
          <a:xfrm>
            <a:off y="1052736" x="2483767"/>
            <a:ext cy="584839" cx="4392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Shape 462"/>
          <p:cNvSpPr txBox="1"/>
          <p:nvPr/>
        </p:nvSpPr>
        <p:spPr>
          <a:xfrm rot="5400000">
            <a:off y="3678994" x="7202324"/>
            <a:ext cy="400109" cx="262829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MSwr-HIR-MOS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8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 rotWithShape="1">
          <a:blip r:embed="rId9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/>
          <p:cNvPicPr preferRelativeResize="0"/>
          <p:nvPr/>
        </p:nvPicPr>
        <p:blipFill rotWithShape="1">
          <a:blip r:embed="rId10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 rotWithShape="1">
          <a:blip r:embed="rId11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 rotWithShape="1">
          <a:blip r:embed="rId12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13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 rotWithShape="1">
          <a:blip r:embed="rId14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 rotWithShape="1">
          <a:blip r:embed="rId15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/>
          <p:nvPr/>
        </p:nvSpPr>
        <p:spPr>
          <a:xfrm>
            <a:off y="2708919" x="7556774"/>
            <a:ext cy="2016223" cx="651629"/>
          </a:xfrm>
          <a:custGeom>
            <a:pathLst>
              <a:path w="721170" extrusionOk="0" h="2025110">
                <a:moveTo>
                  <a:pt y="2025110" x="0"/>
                </a:moveTo>
                <a:lnTo>
                  <a:pt y="724622" x="358616"/>
                </a:lnTo>
                <a:cubicBezTo>
                  <a:pt y="420135" x="554375"/>
                  <a:pt y="0" x="721170"/>
                  <a:pt y="1368" x="717233"/>
                </a:cubicBezTo>
              </a:path>
            </a:pathLst>
          </a:custGeom>
          <a:noFill/>
          <a:ln w="571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y="1182233" x="1583667"/>
            <a:ext cy="338554" cx="6804755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of different MOSs in the Berlin weather forecasting contest</a:t>
            </a:r>
          </a:p>
        </p:txBody>
      </p:sp>
      <p:sp>
        <p:nvSpPr>
          <p:cNvPr id="478" name="Shape 478"/>
          <p:cNvSpPr/>
          <p:nvPr/>
        </p:nvSpPr>
        <p:spPr>
          <a:xfrm>
            <a:off y="1180800" x="287523"/>
            <a:ext cy="338400" cx="126013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Berlin</a:t>
            </a:r>
          </a:p>
        </p:txBody>
      </p:sp>
      <p:sp>
        <p:nvSpPr>
          <p:cNvPr id="479" name="Shape 479"/>
          <p:cNvSpPr/>
          <p:nvPr/>
        </p:nvSpPr>
        <p:spPr>
          <a:xfrm>
            <a:off y="2347517" x="7560332"/>
            <a:ext cy="2089593" cx="648072"/>
          </a:xfrm>
          <a:custGeom>
            <a:pathLst>
              <a:path w="717233" extrusionOk="0" h="2098803">
                <a:moveTo>
                  <a:pt y="2062640" x="35910"/>
                </a:moveTo>
                <a:lnTo>
                  <a:pt y="2098803" x="0"/>
                </a:lnTo>
                <a:cubicBezTo>
                  <a:pt y="1864589" x="50635"/>
                  <a:pt y="1087146" x="215620"/>
                  <a:pt y="688459" x="318770"/>
                </a:cubicBezTo>
                <a:cubicBezTo>
                  <a:pt y="411440" x="384524"/>
                  <a:pt y="546020" x="332263"/>
                  <a:pt y="436688" x="394526"/>
                </a:cubicBezTo>
                <a:cubicBezTo>
                  <a:pt y="138818" x="569520"/>
                  <a:pt y="0" x="717233"/>
                  <a:pt y="1368" x="713296"/>
                </a:cubicBezTo>
              </a:path>
            </a:pathLst>
          </a:custGeom>
          <a:noFill/>
          <a:ln w="57150" cap="flat">
            <a:solidFill>
              <a:srgbClr val="4B0082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Shape 480"/>
          <p:cNvSpPr txBox="1"/>
          <p:nvPr/>
        </p:nvSpPr>
        <p:spPr>
          <a:xfrm rot="5400000">
            <a:off y="3678994" x="7202324"/>
            <a:ext cy="400109" cx="2628291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MSwr-MOSMix(GFS+HIR)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5" name="Shape 485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86" name="Shape 486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488" name="Shape 488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489" name="Shape 489"/>
          <p:cNvSpPr/>
          <p:nvPr/>
        </p:nvSpPr>
        <p:spPr>
          <a:xfrm>
            <a:off y="1052736" x="2483767"/>
            <a:ext cy="584839" cx="4392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Shape 491"/>
          <p:cNvSpPr/>
          <p:nvPr/>
        </p:nvSpPr>
        <p:spPr>
          <a:xfrm>
            <a:off y="1180800" x="287523"/>
            <a:ext cy="338400" cx="126013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Wien</a:t>
            </a:r>
          </a:p>
        </p:txBody>
      </p:sp>
      <p:sp>
        <p:nvSpPr>
          <p:cNvPr id="492" name="Shape 492"/>
          <p:cNvSpPr/>
          <p:nvPr/>
        </p:nvSpPr>
        <p:spPr>
          <a:xfrm>
            <a:off y="1182233" x="1583667"/>
            <a:ext cy="338554" cx="6804755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of different MOSs automats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6" name="Shape 4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7" name="Shape 497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98" name="Shape 498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500" name="Shape 500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501" name="Shape 501"/>
          <p:cNvSpPr txBox="1"/>
          <p:nvPr/>
        </p:nvSpPr>
        <p:spPr>
          <a:xfrm rot="5400000">
            <a:off y="3714998" x="7202324"/>
            <a:ext cy="400109" cx="262829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MSwr-GFS-MOS</a:t>
            </a:r>
          </a:p>
        </p:txBody>
      </p:sp>
      <p:sp>
        <p:nvSpPr>
          <p:cNvPr id="502" name="Shape 502"/>
          <p:cNvSpPr txBox="1"/>
          <p:nvPr/>
        </p:nvSpPr>
        <p:spPr>
          <a:xfrm rot="5400000">
            <a:off y="3714998" x="7202324"/>
            <a:ext cy="400109" cx="2628291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DWD-MOSMix(EZ+GME</a:t>
            </a:r>
          </a:p>
        </p:txBody>
      </p:sp>
      <p:sp>
        <p:nvSpPr>
          <p:cNvPr id="503" name="Shape 503"/>
          <p:cNvSpPr txBox="1"/>
          <p:nvPr/>
        </p:nvSpPr>
        <p:spPr>
          <a:xfrm rot="5400000">
            <a:off y="3714998" x="7198259"/>
            <a:ext cy="400109" cx="2628291"/>
          </a:xfrm>
          <a:prstGeom prst="rect">
            <a:avLst/>
          </a:prstGeom>
          <a:solidFill>
            <a:srgbClr val="188A18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MOS-Mix(EZ+GME+GFS)</a:t>
            </a:r>
          </a:p>
        </p:txBody>
      </p:sp>
      <p:sp>
        <p:nvSpPr>
          <p:cNvPr id="504" name="Shape 504"/>
          <p:cNvSpPr txBox="1"/>
          <p:nvPr/>
        </p:nvSpPr>
        <p:spPr>
          <a:xfrm rot="5400000">
            <a:off y="3714998" x="7202324"/>
            <a:ext cy="400109" cx="262829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MSwr-HIR-MOS</a:t>
            </a:r>
          </a:p>
        </p:txBody>
      </p:sp>
      <p:sp>
        <p:nvSpPr>
          <p:cNvPr id="505" name="Shape 505"/>
          <p:cNvSpPr txBox="1"/>
          <p:nvPr/>
        </p:nvSpPr>
        <p:spPr>
          <a:xfrm rot="5400000">
            <a:off y="3714998" x="7198259"/>
            <a:ext cy="400109" cx="2628291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MSwr-MOSMix(GFS+HIR)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y="1007150" x="1850496"/>
            <a:ext cy="261609" cx="5493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1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(each point represents 1.800 individual forecasts: 15 weeks * 12 Elements * 2 days * 5 cities)</a:t>
            </a:r>
          </a:p>
        </p:txBody>
      </p:sp>
      <p:pic>
        <p:nvPicPr>
          <p:cNvPr id="507" name="Shape 50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 txBox="1"/>
          <p:nvPr/>
        </p:nvSpPr>
        <p:spPr>
          <a:xfrm>
            <a:off y="2384883" x="2951819"/>
            <a:ext cy="461664" cx="108255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y="5271591" x="4968044"/>
            <a:ext cy="461664" cx="117564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</a:p>
        </p:txBody>
      </p:sp>
      <p:sp>
        <p:nvSpPr>
          <p:cNvPr id="510" name="Shape 510"/>
          <p:cNvSpPr/>
          <p:nvPr/>
        </p:nvSpPr>
        <p:spPr>
          <a:xfrm>
            <a:off y="2132856" x="2195735"/>
            <a:ext cy="504056" cx="548271"/>
          </a:xfrm>
          <a:prstGeom prst="ellipse">
            <a:avLst/>
          </a:prstGeom>
          <a:noFill/>
          <a:ln w="9525" cap="flat">
            <a:solidFill>
              <a:srgbClr val="FF33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y="5337212" x="4355976"/>
            <a:ext cy="504056" cx="548271"/>
          </a:xfrm>
          <a:prstGeom prst="ellipse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 rotWithShape="1">
          <a:blip r:embed="rId8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/>
          <p:cNvPicPr preferRelativeResize="0"/>
          <p:nvPr/>
        </p:nvPicPr>
        <p:blipFill rotWithShape="1">
          <a:blip r:embed="rId9">
            <a:alphaModFix/>
          </a:blip>
          <a:srcRect t="0" b="0" r="0" l="0"/>
          <a:stretch/>
        </p:blipFill>
        <p:spPr>
          <a:xfrm>
            <a:off y="1263600" x="360000"/>
            <a:ext cy="5261538" cx="79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Shape 518"/>
          <p:cNvSpPr/>
          <p:nvPr/>
        </p:nvSpPr>
        <p:spPr>
          <a:xfrm>
            <a:off y="2347517" x="1007604"/>
            <a:ext cy="3312368" cx="7236803"/>
          </a:xfrm>
          <a:custGeom>
            <a:pathLst>
              <a:path w="8057444" extrusionOk="0" h="3517392">
                <a:moveTo>
                  <a:pt y="859536" x="0"/>
                </a:moveTo>
                <a:lnTo>
                  <a:pt y="1280160" x="371856"/>
                </a:lnTo>
                <a:lnTo>
                  <a:pt y="304800" x="731520"/>
                </a:lnTo>
                <a:lnTo>
                  <a:pt y="353568" x="1091184"/>
                </a:lnTo>
                <a:lnTo>
                  <a:pt y="0" x="1450848"/>
                </a:lnTo>
                <a:lnTo>
                  <a:pt y="6096" x="1834896"/>
                </a:lnTo>
                <a:lnTo>
                  <a:pt y="2027770" x="2164686"/>
                </a:lnTo>
                <a:lnTo>
                  <a:pt y="780288" x="2554224"/>
                </a:lnTo>
                <a:lnTo>
                  <a:pt y="1066800" x="2913888"/>
                </a:lnTo>
                <a:lnTo>
                  <a:pt y="1773936" x="3291840"/>
                </a:lnTo>
                <a:lnTo>
                  <a:pt y="2267712" x="3651504"/>
                </a:lnTo>
                <a:lnTo>
                  <a:pt y="3517392" x="4011168"/>
                </a:lnTo>
                <a:lnTo>
                  <a:pt y="2529840" x="4370832"/>
                </a:lnTo>
                <a:lnTo>
                  <a:pt y="2584704" x="4742688"/>
                </a:lnTo>
                <a:lnTo>
                  <a:pt y="1836607" x="5131109"/>
                </a:lnTo>
                <a:lnTo>
                  <a:pt y="1874840" x="5491890"/>
                </a:lnTo>
                <a:lnTo>
                  <a:pt y="1310640" x="5833872"/>
                </a:lnTo>
                <a:lnTo>
                  <a:pt y="1786128" x="6193536"/>
                </a:lnTo>
                <a:lnTo>
                  <a:pt y="1664208" x="6565392"/>
                </a:lnTo>
                <a:lnTo>
                  <a:pt y="1938528" x="6925056"/>
                </a:lnTo>
                <a:lnTo>
                  <a:pt y="1761744" x="7290816"/>
                </a:lnTo>
                <a:lnTo>
                  <a:pt y="1261673" x="8057444"/>
                </a:lnTo>
              </a:path>
            </a:pathLst>
          </a:custGeom>
          <a:noFill/>
          <a:ln w="57150" cap="flat">
            <a:solidFill>
              <a:srgbClr val="538CD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y="3787678" x="7560332"/>
            <a:ext cy="1909573" cx="651629"/>
          </a:xfrm>
          <a:custGeom>
            <a:pathLst>
              <a:path w="721170" extrusionOk="0" h="1917990">
                <a:moveTo>
                  <a:pt y="1917990" x="0"/>
                </a:moveTo>
                <a:lnTo>
                  <a:pt y="724622" x="358616"/>
                </a:lnTo>
                <a:cubicBezTo>
                  <a:pt y="420135" x="554375"/>
                  <a:pt y="0" x="721170"/>
                  <a:pt y="1368" x="717233"/>
                </a:cubicBezTo>
              </a:path>
            </a:pathLst>
          </a:custGeom>
          <a:noFill/>
          <a:ln w="57150" cap="flat">
            <a:solidFill>
              <a:srgbClr val="00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y="2671553" x="7560332"/>
            <a:ext cy="2953689" cx="651629"/>
          </a:xfrm>
          <a:custGeom>
            <a:pathLst>
              <a:path w="721170" extrusionOk="0" h="2966708">
                <a:moveTo>
                  <a:pt y="2966708" x="0"/>
                </a:moveTo>
                <a:lnTo>
                  <a:pt y="290669" x="358616"/>
                </a:lnTo>
                <a:cubicBezTo>
                  <a:pt y="168273" x="520968"/>
                  <a:pt y="0" x="721170"/>
                  <a:pt y="1368" x="717233"/>
                </a:cubicBezTo>
              </a:path>
            </a:pathLst>
          </a:custGeom>
          <a:noFill/>
          <a:ln w="57150" cap="flat">
            <a:solidFill>
              <a:srgbClr val="4B0082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y="2311514" x="1007604"/>
            <a:ext cy="2112097" cx="7164795"/>
          </a:xfrm>
          <a:custGeom>
            <a:pathLst>
              <a:path w="7929404" extrusionOk="0" h="2121408">
                <a:moveTo>
                  <a:pt y="804672" x="0"/>
                </a:moveTo>
                <a:lnTo>
                  <a:pt y="1005840" x="371856"/>
                </a:lnTo>
                <a:lnTo>
                  <a:pt y="1767840" x="731520"/>
                </a:lnTo>
                <a:lnTo>
                  <a:pt y="768096" x="1091184"/>
                </a:lnTo>
                <a:lnTo>
                  <a:pt y="2121408" x="1456944"/>
                </a:lnTo>
                <a:lnTo>
                  <a:pt y="1121664" x="1822704"/>
                </a:lnTo>
                <a:lnTo>
                  <a:pt y="977761" x="2191544"/>
                </a:lnTo>
                <a:lnTo>
                  <a:pt y="1517904" x="2554224"/>
                </a:lnTo>
                <a:lnTo>
                  <a:pt y="579120" x="2907792"/>
                </a:lnTo>
                <a:lnTo>
                  <a:pt y="1115568" x="3297936"/>
                </a:lnTo>
                <a:lnTo>
                  <a:pt y="335280" x="3645408"/>
                </a:lnTo>
                <a:lnTo>
                  <a:pt y="23971" x="4024471"/>
                </a:lnTo>
                <a:lnTo>
                  <a:pt y="168622" x="4343241"/>
                </a:lnTo>
                <a:lnTo>
                  <a:pt y="0" x="4736592"/>
                </a:lnTo>
                <a:lnTo>
                  <a:pt y="30480" x="5096256"/>
                </a:lnTo>
                <a:lnTo>
                  <a:pt y="36576" x="5437632"/>
                </a:lnTo>
                <a:lnTo>
                  <a:pt y="298704" x="5839968"/>
                </a:lnTo>
                <a:lnTo>
                  <a:pt y="494086" x="6136323"/>
                </a:lnTo>
                <a:lnTo>
                  <a:pt y="268224" x="6565392"/>
                </a:lnTo>
                <a:lnTo>
                  <a:pt y="18288" x="6906768"/>
                </a:lnTo>
                <a:lnTo>
                  <a:pt y="421761" x="7331710"/>
                </a:lnTo>
                <a:cubicBezTo>
                  <a:pt y="487176" x="7508457"/>
                  <a:pt y="504478" x="7471172"/>
                  <a:pt y="530249" x="7570788"/>
                </a:cubicBezTo>
                <a:cubicBezTo>
                  <a:pt y="556020" x="7670404"/>
                  <a:pt y="560687" x="7869943"/>
                  <a:pt y="576387" x="7929404"/>
                </a:cubicBezTo>
              </a:path>
            </a:pathLst>
          </a:custGeom>
          <a:noFill/>
          <a:ln w="57150" cap="flat">
            <a:solidFill>
              <a:srgbClr val="D6A300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y="2311514" x="1007604"/>
            <a:ext cy="579119" cx="7185419"/>
          </a:xfrm>
          <a:custGeom>
            <a:pathLst>
              <a:path w="8047626" extrusionOk="0" h="579120">
                <a:moveTo>
                  <a:pt y="18288" x="0"/>
                </a:moveTo>
                <a:lnTo>
                  <a:pt y="18288" x="1091184"/>
                </a:lnTo>
                <a:lnTo>
                  <a:pt y="579120" x="1463040"/>
                </a:lnTo>
                <a:lnTo>
                  <a:pt y="12192" x="1810512"/>
                </a:lnTo>
                <a:lnTo>
                  <a:pt y="18288" x="2182368"/>
                </a:lnTo>
                <a:lnTo>
                  <a:pt y="67056" x="2584704"/>
                </a:lnTo>
                <a:lnTo>
                  <a:pt y="12192" x="2938272"/>
                </a:lnTo>
                <a:lnTo>
                  <a:pt y="408432" x="3285744"/>
                </a:lnTo>
                <a:lnTo>
                  <a:pt y="36576" x="3651504"/>
                </a:lnTo>
                <a:lnTo>
                  <a:pt y="249936" x="4005072"/>
                </a:lnTo>
                <a:lnTo>
                  <a:pt y="24384" x="4383024"/>
                </a:lnTo>
                <a:lnTo>
                  <a:pt y="144016" x="4741036"/>
                </a:lnTo>
                <a:lnTo>
                  <a:pt y="54864" x="5096256"/>
                </a:lnTo>
                <a:lnTo>
                  <a:pt y="182880" x="5474208"/>
                </a:lnTo>
                <a:lnTo>
                  <a:pt y="0" x="5846064"/>
                </a:lnTo>
                <a:lnTo>
                  <a:pt y="24384" x="6571488"/>
                </a:lnTo>
                <a:lnTo>
                  <a:pt y="36576" x="6925056"/>
                </a:lnTo>
                <a:lnTo>
                  <a:pt y="252028" x="7321790"/>
                </a:lnTo>
                <a:cubicBezTo>
                  <a:pt y="209900" x="7448900"/>
                  <a:pt y="32930" x="7603139"/>
                  <a:pt y="36004" x="7604059"/>
                </a:cubicBezTo>
                <a:cubicBezTo>
                  <a:pt y="1022" x="7651696"/>
                  <a:pt y="34727" x="8046886"/>
                  <a:pt y="36004" x="8047626"/>
                </a:cubicBezTo>
              </a:path>
            </a:pathLst>
          </a:custGeom>
          <a:noFill/>
          <a:ln w="57150" cap="flat">
            <a:solidFill>
              <a:srgbClr val="188A18"/>
            </a:solidFill>
            <a:prstDash val="dash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10">
            <a:alphaModFix/>
          </a:blip>
          <a:srcRect t="0" b="0" r="0" l="0"/>
          <a:stretch/>
        </p:blipFill>
        <p:spPr>
          <a:xfrm>
            <a:off y="1263600" x="360000"/>
            <a:ext cy="5229539" cx="79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Shape 524"/>
          <p:cNvCxnSpPr/>
          <p:nvPr/>
        </p:nvCxnSpPr>
        <p:spPr>
          <a:xfrm>
            <a:off y="4230000" x="3938400"/>
            <a:ext cy="1143216" cx="334799"/>
          </a:xfrm>
          <a:prstGeom prst="straightConnector1">
            <a:avLst/>
          </a:prstGeom>
          <a:noFill/>
          <a:ln w="19050" cap="flat">
            <a:solidFill>
              <a:srgbClr val="FF9B73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25" name="Shape 525"/>
          <p:cNvCxnSpPr/>
          <p:nvPr/>
        </p:nvCxnSpPr>
        <p:spPr>
          <a:xfrm flipH="1">
            <a:off y="4653135" x="4283967"/>
            <a:ext cy="719999" cx="295199"/>
          </a:xfrm>
          <a:prstGeom prst="straightConnector1">
            <a:avLst/>
          </a:prstGeom>
          <a:noFill/>
          <a:ln w="19050" cap="flat">
            <a:solidFill>
              <a:srgbClr val="FF9B73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526" name="Shape 526"/>
          <p:cNvSpPr/>
          <p:nvPr/>
        </p:nvSpPr>
        <p:spPr>
          <a:xfrm>
            <a:off y="1038371" x="0"/>
            <a:ext cy="338400" cx="129614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cities</a:t>
            </a:r>
          </a:p>
        </p:txBody>
      </p:sp>
      <p:cxnSp>
        <p:nvCxnSpPr>
          <p:cNvPr id="527" name="Shape 527"/>
          <p:cNvCxnSpPr/>
          <p:nvPr/>
        </p:nvCxnSpPr>
        <p:spPr>
          <a:xfrm>
            <a:off y="3140967" x="3959932"/>
            <a:ext cy="2052228" cx="324035"/>
          </a:xfrm>
          <a:prstGeom prst="straightConnector1">
            <a:avLst/>
          </a:prstGeom>
          <a:noFill/>
          <a:ln w="19050" cap="flat">
            <a:solidFill>
              <a:srgbClr val="FF9B73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28" name="Shape 528"/>
          <p:cNvCxnSpPr/>
          <p:nvPr/>
        </p:nvCxnSpPr>
        <p:spPr>
          <a:xfrm flipH="1">
            <a:off y="3897051" x="4283967"/>
            <a:ext cy="1296143" cx="324035"/>
          </a:xfrm>
          <a:prstGeom prst="straightConnector1">
            <a:avLst/>
          </a:prstGeom>
          <a:noFill/>
          <a:ln w="19050" cap="flat">
            <a:solidFill>
              <a:srgbClr val="FF9B73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3" name="Shape 533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y="3356992" x="899591"/>
            <a:ext cy="523219" cx="191911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y="3356992" x="107504"/>
            <a:ext cy="523219" cx="36740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536" name="Shape 536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2" name="Shape 542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43" name="Shape 543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y="1880827" x="935595"/>
            <a:ext cy="461664" cx="6984776"/>
          </a:xfrm>
          <a:prstGeom prst="rect">
            <a:avLst/>
          </a:prstGeom>
          <a:solidFill>
            <a:srgbClr val="9D3232"/>
          </a:solidFill>
          <a:ln w="9525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546" name="Shape 546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y="2564903" x="935596"/>
            <a:ext cy="2844316" cx="69487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bIns="54000" rIns="180000" lIns="0" tIns="54000" anchor="ctr" anchorCtr="1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There is evidence that MSwr-MOS performs about 40% better than MOS of other developers (based on the same numerical model as input). These 40% in tournament metrics are equal to about 15% Reduction of error variance (RV).</a:t>
            </a:r>
          </a:p>
        </p:txBody>
      </p:sp>
      <p:sp>
        <p:nvSpPr>
          <p:cNvPr id="548" name="Shape 548"/>
          <p:cNvSpPr/>
          <p:nvPr/>
        </p:nvSpPr>
        <p:spPr>
          <a:xfrm>
            <a:off y="2564903" x="935595"/>
            <a:ext cy="2844316" cx="125579"/>
          </a:xfrm>
          <a:prstGeom prst="rect">
            <a:avLst/>
          </a:prstGeom>
          <a:solidFill>
            <a:srgbClr val="DD97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2" name="Shape 5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3" name="Shape 553"/>
          <p:cNvSpPr txBox="1"/>
          <p:nvPr>
            <p:ph idx="12" type="sldNum"/>
          </p:nvPr>
        </p:nvSpPr>
        <p:spPr>
          <a:xfrm>
            <a:off y="6569075" x="8435975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54" name="Shape 554"/>
          <p:cNvSpPr/>
          <p:nvPr/>
        </p:nvSpPr>
        <p:spPr>
          <a:xfrm>
            <a:off y="1916832" x="0"/>
            <a:ext cy="864095" cx="9144000"/>
          </a:xfrm>
          <a:prstGeom prst="rect">
            <a:avLst/>
          </a:prstGeom>
          <a:solidFill>
            <a:srgbClr val="9D3232">
              <a:alpha val="57647"/>
            </a:srgbClr>
          </a:solidFill>
          <a:ln w="9525" cap="flat">
            <a:solidFill>
              <a:srgbClr val="E5B1B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</a:t>
            </a:r>
          </a:p>
        </p:txBody>
      </p:sp>
      <p:pic>
        <p:nvPicPr>
          <p:cNvPr id="555" name="Shape 5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4921" x="5832139"/>
            <a:ext cy="813817" cx="29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 txBox="1"/>
          <p:nvPr/>
        </p:nvSpPr>
        <p:spPr>
          <a:xfrm>
            <a:off y="3164775" x="2411759"/>
            <a:ext cy="1200329" cx="309634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welcome your questions, suggestions, comments!</a:t>
            </a:r>
          </a:p>
        </p:txBody>
      </p:sp>
      <p:pic>
        <p:nvPicPr>
          <p:cNvPr id="557" name="Shape 55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849867" x="2447764"/>
            <a:ext cy="228600" cx="3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Shape 558"/>
          <p:cNvSpPr txBox="1"/>
          <p:nvPr/>
        </p:nvSpPr>
        <p:spPr>
          <a:xfrm>
            <a:off y="4776192" x="2777690"/>
            <a:ext cy="369332" cx="154228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info@mswr.de</a:t>
            </a: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5172235" x="2422800"/>
            <a:ext cy="381000" cx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Shape 560"/>
          <p:cNvSpPr txBox="1"/>
          <p:nvPr/>
        </p:nvSpPr>
        <p:spPr>
          <a:xfrm>
            <a:off y="5172235" x="2771800"/>
            <a:ext cy="369332" cx="151470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www.mswr.de</a:t>
            </a:r>
          </a:p>
        </p:txBody>
      </p:sp>
      <p:sp>
        <p:nvSpPr>
          <p:cNvPr id="561" name="Shape 561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2" name="Shape 562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y="3356992" x="899591"/>
            <a:ext cy="523219" cx="12223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y="3356992" x="107504"/>
            <a:ext cy="523219" cx="36740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y="1628800" x="2519773"/>
            <a:ext cy="307777" cx="39604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http://prognose.met.fu-berlin.de/index_en.php</a:t>
            </a:r>
          </a:p>
        </p:txBody>
      </p:sp>
      <p:sp>
        <p:nvSpPr>
          <p:cNvPr id="104" name="Shape 104"/>
          <p:cNvSpPr/>
          <p:nvPr/>
        </p:nvSpPr>
        <p:spPr>
          <a:xfrm>
            <a:off y="1592795" x="503547"/>
            <a:ext cy="4716524" cx="7776864"/>
          </a:xfrm>
          <a:prstGeom prst="rect">
            <a:avLst/>
          </a:prstGeom>
          <a:solidFill>
            <a:srgbClr val="F2F2F2"/>
          </a:solidFill>
          <a:ln w="12700" cap="flat">
            <a:solidFill>
              <a:srgbClr val="BFBFB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36000" rIns="91425" lIns="180000" tIns="36000" anchor="ctr" anchorCtr="0">
            <a:noAutofit/>
          </a:bodyPr>
          <a:lstStyle/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Pre-History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2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Jul 1990	Klaus Knüpffer visits Bob Glahn and others at TDL 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1991    	ECMWF-MOS at Meteo Consult Wageningen (now: MeteoGroup)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1993 	Kalman Filtering of EM (Europa-Modell) at DWD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         	Coefficient (not forecast) interpolation in space.   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1993 	K. Knüpffer makes a proposal for a European Centre for Statistical Postprocessing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Jan 1994	METEO SERVICE weather research GmbH founded by Klaus Knüpffer and Diederik Haalman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1995 	Auto-TAF: MOS-guidance + encoded TAF and GAFOR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1996 	Kalman-Filtering of ECMWF Ensembles: RV=10…20%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1998 	GME-MOS for standard weather elements for DWD: MOS coefficient interpolation in space (old scheme)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strike="noStrike" u="none" b="0" cap="none" baseline="0" sz="1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 of weather forecasting tournaments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2001-05	MOS NowCasting systems: Radar-MOS, Lightning-MOS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Integration into WarnMOS and Auto-TAF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2005 	MSwr-GFS-MOS operational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2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Transition from big projects for big clients to operational provision of MSwr-GFS-MOS for smaller weather forecasting companies.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2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2009	Water level forecasts: North Sea and rivers.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2010 	New MOS coefficient interpolation scheme in space operational: 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Complete MOS forecasts (without NIL values).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2014 	GFS-HIRLAM-MOS-Mix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2014/15 	Transition of the new spatial interpolation system to DWD.</a:t>
            </a:r>
          </a:p>
        </p:txBody>
      </p:sp>
      <p:sp>
        <p:nvSpPr>
          <p:cNvPr id="105" name="Shape 105"/>
          <p:cNvSpPr/>
          <p:nvPr/>
        </p:nvSpPr>
        <p:spPr>
          <a:xfrm>
            <a:off y="1232755" x="503547"/>
            <a:ext cy="360040" cx="7776000"/>
          </a:xfrm>
          <a:prstGeom prst="rect">
            <a:avLst/>
          </a:prstGeom>
          <a:solidFill>
            <a:srgbClr val="9D3232"/>
          </a:solidFill>
          <a:ln w="12700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Meteo Service: History</a:t>
            </a:r>
          </a:p>
        </p:txBody>
      </p:sp>
      <p:sp>
        <p:nvSpPr>
          <p:cNvPr id="106" name="Shape 106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107" name="Shape 107"/>
          <p:cNvSpPr/>
          <p:nvPr/>
        </p:nvSpPr>
        <p:spPr>
          <a:xfrm>
            <a:off y="2096851" x="863587"/>
            <a:ext cy="216023" cx="3816424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y="2276872" x="863587"/>
            <a:ext cy="216023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y="2456891" x="863587"/>
            <a:ext cy="396043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y="2816932" x="863587"/>
            <a:ext cy="216023" cx="5868651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y="2996951" x="863587"/>
            <a:ext cy="216023" cx="6408712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y="3176972" x="863587"/>
            <a:ext cy="216023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y="3356992" x="863587"/>
            <a:ext cy="216023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y="3537012" x="863587"/>
            <a:ext cy="216023" cx="7200799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y="3753035" x="863587"/>
            <a:ext cy="216023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y="3969060" x="863587"/>
            <a:ext cy="360040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y="4293096" x="863587"/>
            <a:ext cy="216023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y="4653135" x="863587"/>
            <a:ext cy="432047" cx="7020780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y="5193196" x="863587"/>
            <a:ext cy="216023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y="5409219" x="863587"/>
            <a:ext cy="360040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y="5769260" x="863587"/>
            <a:ext cy="216023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y="5949280" x="863587"/>
            <a:ext cy="216023" cx="4896543"/>
          </a:xfrm>
          <a:prstGeom prst="rect">
            <a:avLst/>
          </a:prstGeom>
          <a:solidFill>
            <a:srgbClr val="4E1919">
              <a:alpha val="25882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y="1628800" x="2519773"/>
            <a:ext cy="307777" cx="39604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http://prognose.met.fu-berlin.de/index_en.php</a:t>
            </a:r>
          </a:p>
        </p:txBody>
      </p:sp>
      <p:sp>
        <p:nvSpPr>
          <p:cNvPr id="130" name="Shape 130"/>
          <p:cNvSpPr/>
          <p:nvPr/>
        </p:nvSpPr>
        <p:spPr>
          <a:xfrm>
            <a:off y="1592795" x="503547"/>
            <a:ext cy="4716524" cx="7776864"/>
          </a:xfrm>
          <a:prstGeom prst="rect">
            <a:avLst/>
          </a:prstGeom>
          <a:solidFill>
            <a:srgbClr val="F2F2F2"/>
          </a:solidFill>
          <a:ln w="12700" cap="flat">
            <a:solidFill>
              <a:srgbClr val="BFBFB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36000" rIns="91425" lIns="180000" tIns="36000" anchor="ctr" anchorCtr="0">
            <a:noAutofit/>
          </a:bodyPr>
          <a:lstStyle/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400" lang="en-US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Strength</a:t>
            </a:r>
          </a:p>
          <a:p>
            <a:pPr algn="l" rtl="0" lvl="0" marR="0" indent="-1999" marL="205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4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✓"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Intuitive approach with high success rate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✓"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Classical, timeless set-up of the FORTRAN-bash-system with database-like structure, 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controlled by configuration files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	 	- No structural changes during the last 20 years and 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 		- fit for the coming 20 years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✓"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One solution for all elements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✓"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Strictly RMSE optimized (other optimizations possible)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✓"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Simple algorithms with high transparency (important for system development and debugging)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✓"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Strictly linear regression. All non-linear aspects are dealed with by transformations: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	- analytical transformations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	- empirical transformations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4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y="1232755" x="503547"/>
            <a:ext cy="360040" cx="7776000"/>
          </a:xfrm>
          <a:prstGeom prst="rect">
            <a:avLst/>
          </a:prstGeom>
          <a:solidFill>
            <a:srgbClr val="9D3232"/>
          </a:solidFill>
          <a:ln w="12700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Meteo Service: Strength and weaknesses</a:t>
            </a:r>
          </a:p>
        </p:txBody>
      </p:sp>
      <p:sp>
        <p:nvSpPr>
          <p:cNvPr id="132" name="Shape 132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y="1628800" x="2519773"/>
            <a:ext cy="307777" cx="39604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http://prognose.met.fu-berlin.de/index_en.php</a:t>
            </a:r>
          </a:p>
        </p:txBody>
      </p:sp>
      <p:sp>
        <p:nvSpPr>
          <p:cNvPr id="140" name="Shape 140"/>
          <p:cNvSpPr/>
          <p:nvPr/>
        </p:nvSpPr>
        <p:spPr>
          <a:xfrm>
            <a:off y="1592795" x="503547"/>
            <a:ext cy="4716524" cx="7776864"/>
          </a:xfrm>
          <a:prstGeom prst="rect">
            <a:avLst/>
          </a:prstGeom>
          <a:solidFill>
            <a:srgbClr val="F2F2F2"/>
          </a:solidFill>
          <a:ln w="12700" cap="flat">
            <a:solidFill>
              <a:srgbClr val="BFBFB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36000" rIns="540000" lIns="180000" tIns="36000" anchor="ctr" anchorCtr="0">
            <a:noAutofit/>
          </a:bodyPr>
          <a:lstStyle/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400" i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400" i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400" i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400" lang="en-US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Weaknesses</a:t>
            </a:r>
          </a:p>
          <a:p>
            <a:pPr algn="l" rtl="0" lvl="0" marR="0" indent="-1999" marL="205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4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➢"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 are still (alive but too) small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		We cannot afford all good observation and model data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➢"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Internal reasons: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- PR insufficient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- Perfectionistic style / character of the managers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4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trike="noStrike" u="none" b="1" cap="none" baseline="0" sz="14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External, political (?) reasons: Why don‘t we have one global MOS manufacture which blends the MOS forecasts of all the good models into one – seamless from NowCast until extended Medium range?</a:t>
            </a:r>
          </a:p>
          <a:p>
            <a:pPr algn="l" rtl="0" lvl="0" marR="0" indent="-271463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4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82562" marL="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4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4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y="1232755" x="503547"/>
            <a:ext cy="360040" cx="7776000"/>
          </a:xfrm>
          <a:prstGeom prst="rect">
            <a:avLst/>
          </a:prstGeom>
          <a:solidFill>
            <a:srgbClr val="9D3232"/>
          </a:solidFill>
          <a:ln w="12700" cap="flat">
            <a:solidFill>
              <a:srgbClr val="9D323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Meteo Service: Strength and weaknesses</a:t>
            </a:r>
          </a:p>
        </p:txBody>
      </p:sp>
      <p:sp>
        <p:nvSpPr>
          <p:cNvPr id="142" name="Shape 142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y="3356992" x="899591"/>
            <a:ext cy="523219" cx="17886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y="3356992" x="107504"/>
            <a:ext cy="523219" cx="36740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y="188640" x="-507"/>
            <a:ext cy="360040" cx="2088232"/>
          </a:xfrm>
          <a:prstGeom prst="rect">
            <a:avLst/>
          </a:prstGeom>
          <a:solidFill>
            <a:srgbClr val="CE6868"/>
          </a:solidFill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2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Weather forecasting contests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y="6616800" x="395536"/>
            <a:ext cy="215443" cx="7841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" lang="en-US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29.08.2014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2672916" x="2519773"/>
            <a:ext cy="307777" cx="39604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1" cap="none" baseline="0" sz="1400" lang="en-US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http://prognose.met.fu-berlin.de/index_en.php</a:t>
            </a:r>
          </a:p>
        </p:txBody>
      </p:sp>
      <p:sp>
        <p:nvSpPr>
          <p:cNvPr id="161" name="Shape 161"/>
          <p:cNvSpPr/>
          <p:nvPr/>
        </p:nvSpPr>
        <p:spPr>
          <a:xfrm>
            <a:off y="3284983" x="863587"/>
            <a:ext cy="3060340" cx="6984776"/>
          </a:xfrm>
          <a:prstGeom prst="rect">
            <a:avLst/>
          </a:prstGeom>
          <a:solidFill>
            <a:srgbClr val="F2F2F2"/>
          </a:solidFill>
          <a:ln w="12700" cap="flat">
            <a:solidFill>
              <a:srgbClr val="BFBFB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252000" tIns="45700" anchor="ctr" anchorCtr="0">
            <a:noAutofit/>
          </a:bodyPr>
          <a:lstStyle/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It is a </a:t>
            </a:r>
            <a:r>
              <a:rPr strike="noStrike" u="none" b="0" cap="none" baseline="0" sz="1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unique verification tool </a:t>
            </a: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which tells us:</a:t>
            </a:r>
          </a:p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287750" marL="490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-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How good are (MOS forecasts based on) the different numerical models?</a:t>
            </a:r>
          </a:p>
          <a:p>
            <a:pPr algn="l" rtl="0" lvl="0" marR="0" indent="-287750" marL="490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-"/>
            </a:pPr>
            <a:r>
              <a:rPr strike="noStrike" u="none" b="0" cap="none" baseline="0" sz="1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good are the MOS forecasts of different MOS developers?</a:t>
            </a:r>
          </a:p>
          <a:p>
            <a:pPr algn="l" rtl="0" lvl="0" marR="0" indent="-287750" marL="490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-"/>
            </a:pPr>
            <a:r>
              <a:rPr strike="noStrike" u="none" b="0" cap="none" baseline="0" sz="16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How much can the forecasters improve the machine forecast?</a:t>
            </a:r>
          </a:p>
        </p:txBody>
      </p:sp>
      <p:sp>
        <p:nvSpPr>
          <p:cNvPr id="162" name="Shape 162"/>
          <p:cNvSpPr/>
          <p:nvPr/>
        </p:nvSpPr>
        <p:spPr>
          <a:xfrm>
            <a:off y="2636911" x="863587"/>
            <a:ext cy="504056" cx="6984776"/>
          </a:xfrm>
          <a:prstGeom prst="rect">
            <a:avLst/>
          </a:prstGeom>
          <a:solidFill>
            <a:srgbClr val="9D323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</p:txBody>
      </p:sp>
      <p:sp>
        <p:nvSpPr>
          <p:cNvPr id="163" name="Shape 163"/>
          <p:cNvSpPr/>
          <p:nvPr/>
        </p:nvSpPr>
        <p:spPr>
          <a:xfrm>
            <a:off y="3573016" x="1370415"/>
            <a:ext cy="252028" cx="432047"/>
          </a:xfrm>
          <a:prstGeom prst="rightArrow">
            <a:avLst>
              <a:gd fmla="val 50000" name="adj1"/>
              <a:gd fmla="val 50000" name="adj2"/>
            </a:avLst>
          </a:prstGeom>
          <a:noFill/>
          <a:ln w="9525" cap="flat">
            <a:solidFill>
              <a:srgbClr val="DD9797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y="3527719" x="1910475"/>
            <a:ext cy="369332" cx="39419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99" marL="205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It is a forecasting game, but moreover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94841" x="2339751"/>
            <a:ext cy="1162049" cx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2" type="sldNum"/>
          </p:nvPr>
        </p:nvSpPr>
        <p:spPr>
          <a:xfrm>
            <a:off y="6569075" x="8077200"/>
            <a:ext cy="288925" cx="70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y="3356992" x="899591"/>
            <a:ext cy="523219" cx="598131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Tournament: Participants and Rules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y="3356992" x="107504"/>
            <a:ext cy="523219" cx="36740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y="6569075" x="3167844"/>
            <a:ext cy="288925" cx="2268252"/>
          </a:xfrm>
          <a:prstGeom prst="rect">
            <a:avLst/>
          </a:prstGeom>
          <a:noFill/>
          <a:ln>
            <a:noFill/>
          </a:ln>
        </p:spPr>
        <p:txBody>
          <a:bodyPr bIns="45700" rIns="91425" lIns="0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METEO SERVICE weather research GmbH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800" i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nutzerdefiniertes Design">
  <a:themeElements>
    <a:clrScheme name="Phoebe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