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653" r:id="rId2"/>
    <p:sldId id="658" r:id="rId3"/>
    <p:sldId id="663" r:id="rId4"/>
    <p:sldId id="687" r:id="rId5"/>
    <p:sldId id="685" r:id="rId6"/>
    <p:sldId id="686" r:id="rId7"/>
    <p:sldId id="684" r:id="rId8"/>
    <p:sldId id="665" r:id="rId9"/>
    <p:sldId id="666" r:id="rId10"/>
    <p:sldId id="671" r:id="rId11"/>
    <p:sldId id="691" r:id="rId12"/>
    <p:sldId id="672" r:id="rId13"/>
    <p:sldId id="668" r:id="rId14"/>
    <p:sldId id="670" r:id="rId15"/>
    <p:sldId id="682" r:id="rId16"/>
    <p:sldId id="678" r:id="rId17"/>
    <p:sldId id="683" r:id="rId18"/>
    <p:sldId id="659" r:id="rId19"/>
    <p:sldId id="673" r:id="rId20"/>
    <p:sldId id="674" r:id="rId21"/>
    <p:sldId id="675" r:id="rId22"/>
    <p:sldId id="676" r:id="rId23"/>
    <p:sldId id="677" r:id="rId24"/>
    <p:sldId id="657" r:id="rId25"/>
    <p:sldId id="656" r:id="rId26"/>
    <p:sldId id="590" r:id="rId27"/>
    <p:sldId id="679" r:id="rId28"/>
    <p:sldId id="693" r:id="rId29"/>
    <p:sldId id="692" r:id="rId30"/>
    <p:sldId id="694" r:id="rId31"/>
    <p:sldId id="695" r:id="rId32"/>
    <p:sldId id="660" r:id="rId33"/>
    <p:sldId id="688" r:id="rId34"/>
    <p:sldId id="661" r:id="rId35"/>
    <p:sldId id="696" r:id="rId36"/>
    <p:sldId id="662" r:id="rId37"/>
    <p:sldId id="697" r:id="rId38"/>
    <p:sldId id="681" r:id="rId39"/>
    <p:sldId id="596" r:id="rId40"/>
    <p:sldId id="597" r:id="rId41"/>
    <p:sldId id="598" r:id="rId42"/>
    <p:sldId id="599" r:id="rId43"/>
    <p:sldId id="689" r:id="rId44"/>
    <p:sldId id="600" r:id="rId45"/>
    <p:sldId id="601" r:id="rId46"/>
    <p:sldId id="701" r:id="rId47"/>
    <p:sldId id="602" r:id="rId48"/>
    <p:sldId id="638" r:id="rId49"/>
    <p:sldId id="603" r:id="rId50"/>
    <p:sldId id="604" r:id="rId51"/>
    <p:sldId id="698" r:id="rId52"/>
    <p:sldId id="704" r:id="rId53"/>
    <p:sldId id="712" r:id="rId54"/>
    <p:sldId id="702" r:id="rId55"/>
    <p:sldId id="699" r:id="rId56"/>
    <p:sldId id="605" r:id="rId57"/>
    <p:sldId id="606" r:id="rId58"/>
    <p:sldId id="607" r:id="rId59"/>
    <p:sldId id="608" r:id="rId60"/>
    <p:sldId id="609" r:id="rId61"/>
    <p:sldId id="610" r:id="rId62"/>
    <p:sldId id="700" r:id="rId63"/>
    <p:sldId id="731" r:id="rId64"/>
    <p:sldId id="611" r:id="rId65"/>
    <p:sldId id="716" r:id="rId66"/>
    <p:sldId id="723" r:id="rId67"/>
    <p:sldId id="724" r:id="rId68"/>
    <p:sldId id="725" r:id="rId69"/>
    <p:sldId id="718" r:id="rId70"/>
    <p:sldId id="719" r:id="rId71"/>
    <p:sldId id="727" r:id="rId72"/>
    <p:sldId id="720" r:id="rId73"/>
    <p:sldId id="721" r:id="rId74"/>
    <p:sldId id="726" r:id="rId75"/>
    <p:sldId id="554" r:id="rId76"/>
    <p:sldId id="555" r:id="rId77"/>
    <p:sldId id="556" r:id="rId78"/>
    <p:sldId id="557" r:id="rId79"/>
    <p:sldId id="525" r:id="rId80"/>
    <p:sldId id="533" r:id="rId81"/>
    <p:sldId id="558" r:id="rId82"/>
    <p:sldId id="559" r:id="rId83"/>
    <p:sldId id="560" r:id="rId84"/>
    <p:sldId id="561" r:id="rId85"/>
    <p:sldId id="562" r:id="rId86"/>
    <p:sldId id="563" r:id="rId87"/>
    <p:sldId id="652" r:id="rId88"/>
    <p:sldId id="524" r:id="rId89"/>
    <p:sldId id="564" r:id="rId90"/>
    <p:sldId id="639" r:id="rId91"/>
    <p:sldId id="566" r:id="rId92"/>
    <p:sldId id="526" r:id="rId93"/>
    <p:sldId id="567" r:id="rId94"/>
    <p:sldId id="568" r:id="rId95"/>
    <p:sldId id="587" r:id="rId96"/>
    <p:sldId id="620" r:id="rId97"/>
    <p:sldId id="589" r:id="rId98"/>
    <p:sldId id="706" r:id="rId99"/>
    <p:sldId id="707" r:id="rId100"/>
    <p:sldId id="708" r:id="rId101"/>
    <p:sldId id="709" r:id="rId102"/>
    <p:sldId id="534" r:id="rId103"/>
    <p:sldId id="710" r:id="rId104"/>
    <p:sldId id="575" r:id="rId105"/>
    <p:sldId id="519" r:id="rId106"/>
    <p:sldId id="513" r:id="rId107"/>
    <p:sldId id="517" r:id="rId108"/>
    <p:sldId id="518" r:id="rId109"/>
    <p:sldId id="514" r:id="rId110"/>
    <p:sldId id="515" r:id="rId111"/>
    <p:sldId id="577" r:id="rId112"/>
    <p:sldId id="578" r:id="rId113"/>
    <p:sldId id="579" r:id="rId114"/>
    <p:sldId id="580" r:id="rId115"/>
    <p:sldId id="581" r:id="rId116"/>
    <p:sldId id="624" r:id="rId117"/>
    <p:sldId id="625" r:id="rId118"/>
    <p:sldId id="621" r:id="rId119"/>
    <p:sldId id="622" r:id="rId120"/>
    <p:sldId id="541" r:id="rId121"/>
    <p:sldId id="732" r:id="rId122"/>
    <p:sldId id="527" r:id="rId123"/>
    <p:sldId id="629" r:id="rId124"/>
    <p:sldId id="630" r:id="rId125"/>
    <p:sldId id="631" r:id="rId126"/>
    <p:sldId id="728" r:id="rId127"/>
    <p:sldId id="532" r:id="rId128"/>
    <p:sldId id="626" r:id="rId129"/>
    <p:sldId id="627" r:id="rId130"/>
    <p:sldId id="585" r:id="rId131"/>
    <p:sldId id="628" r:id="rId132"/>
    <p:sldId id="641" r:id="rId133"/>
    <p:sldId id="542" r:id="rId134"/>
    <p:sldId id="643" r:id="rId135"/>
    <p:sldId id="529" r:id="rId136"/>
    <p:sldId id="633" r:id="rId137"/>
    <p:sldId id="733" r:id="rId138"/>
    <p:sldId id="548" r:id="rId139"/>
    <p:sldId id="646" r:id="rId140"/>
    <p:sldId id="634" r:id="rId141"/>
    <p:sldId id="635" r:id="rId142"/>
    <p:sldId id="636" r:id="rId143"/>
    <p:sldId id="612" r:id="rId144"/>
    <p:sldId id="730" r:id="rId145"/>
    <p:sldId id="734" r:id="rId146"/>
    <p:sldId id="735" r:id="rId14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A1F5"/>
    <a:srgbClr val="C0A9ED"/>
    <a:srgbClr val="D2B8DE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s\a000481\b\models\ecmwf\ecmwf.model.history\ecmwf.model.histor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fs\a000481\b\models\ecmwf\ecmwf.model.history\ecmwf.model.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 sz="1600" dirty="0"/>
              <a:t> EVOLUTION OF THE HORIZONTAL</a:t>
            </a:r>
            <a:r>
              <a:rPr lang="sv-SE" sz="1600" baseline="0" dirty="0"/>
              <a:t> GRID SIZE </a:t>
            </a:r>
            <a:r>
              <a:rPr lang="sv-SE" sz="1600" dirty="0"/>
              <a:t>OF</a:t>
            </a:r>
            <a:r>
              <a:rPr lang="sv-SE" sz="1600" baseline="0" dirty="0"/>
              <a:t> </a:t>
            </a:r>
            <a:r>
              <a:rPr lang="sv-SE" sz="1600" dirty="0"/>
              <a:t>ECMWF</a:t>
            </a:r>
            <a:r>
              <a:rPr lang="sv-SE" sz="1600" baseline="0" dirty="0"/>
              <a:t> HREF </a:t>
            </a:r>
            <a:r>
              <a:rPr lang="sv-SE" sz="1600" dirty="0"/>
              <a:t>MODEL     </a:t>
            </a:r>
          </a:p>
        </c:rich>
      </c:tx>
      <c:layout>
        <c:manualLayout>
          <c:xMode val="edge"/>
          <c:yMode val="edge"/>
          <c:x val="0.13753882686960467"/>
          <c:y val="2.0338900987324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44674250258532"/>
          <c:y val="0.12542372881355932"/>
          <c:w val="0.86866597724922445"/>
          <c:h val="0.76440677966101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linear"/>
            <c:forward val="9500"/>
            <c:dispRSqr val="0"/>
            <c:dispEq val="0"/>
          </c:trendline>
          <c:xVal>
            <c:numRef>
              <c:f>Resolution!$A$9:$A$16</c:f>
              <c:numCache>
                <c:formatCode>m/d/yyyy</c:formatCode>
                <c:ptCount val="8"/>
                <c:pt idx="0">
                  <c:v>29099</c:v>
                </c:pt>
                <c:pt idx="1">
                  <c:v>30407</c:v>
                </c:pt>
                <c:pt idx="2">
                  <c:v>31168</c:v>
                </c:pt>
                <c:pt idx="3">
                  <c:v>33498</c:v>
                </c:pt>
                <c:pt idx="4">
                  <c:v>35886</c:v>
                </c:pt>
                <c:pt idx="5">
                  <c:v>36851</c:v>
                </c:pt>
                <c:pt idx="6">
                  <c:v>38749</c:v>
                </c:pt>
                <c:pt idx="7">
                  <c:v>40204</c:v>
                </c:pt>
              </c:numCache>
            </c:numRef>
          </c:xVal>
          <c:yVal>
            <c:numRef>
              <c:f>Resolution!$J$9:$J$16</c:f>
              <c:numCache>
                <c:formatCode>_-* #,##0.000\ _k_r_-;\-* #,##0.000\ _k_r_-;_-* "-"??\ _k_r_-;_-@_-</c:formatCode>
                <c:ptCount val="8"/>
                <c:pt idx="0">
                  <c:v>2.920123326290724</c:v>
                </c:pt>
                <c:pt idx="1">
                  <c:v>2.4983105537896004</c:v>
                </c:pt>
                <c:pt idx="2">
                  <c:v>2.27415784926368</c:v>
                </c:pt>
                <c:pt idx="3">
                  <c:v>1.9731278535996986</c:v>
                </c:pt>
                <c:pt idx="4">
                  <c:v>1.7993405494535817</c:v>
                </c:pt>
                <c:pt idx="5">
                  <c:v>1.5910646070264991</c:v>
                </c:pt>
                <c:pt idx="6">
                  <c:v>1.3979400086720377</c:v>
                </c:pt>
                <c:pt idx="7">
                  <c:v>1.2041199826559248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35712"/>
        <c:axId val="117237632"/>
      </c:scatterChart>
      <c:valAx>
        <c:axId val="117235712"/>
        <c:scaling>
          <c:orientation val="minMax"/>
          <c:max val="49674"/>
          <c:min val="27759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24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85396127460646543"/>
              <c:y val="0.92857407322360364"/>
            </c:manualLayout>
          </c:layout>
          <c:overlay val="0"/>
          <c:spPr>
            <a:noFill/>
            <a:ln w="25400">
              <a:noFill/>
            </a:ln>
          </c:spPr>
        </c:title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37632"/>
        <c:crossesAt val="0"/>
        <c:crossBetween val="midCat"/>
        <c:majorUnit val="3652"/>
        <c:minorUnit val="365"/>
      </c:valAx>
      <c:valAx>
        <c:axId val="117237632"/>
        <c:scaling>
          <c:orientation val="minMax"/>
          <c:max val="3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600"/>
                  <a:t>LOG</a:t>
                </a:r>
                <a:r>
                  <a:rPr lang="sv-SE" sz="1600" baseline="0"/>
                  <a:t> [ GRID SIZE ]              </a:t>
                </a:r>
                <a:endParaRPr lang="sv-SE" sz="1600"/>
              </a:p>
            </c:rich>
          </c:tx>
          <c:layout>
            <c:manualLayout>
              <c:xMode val="edge"/>
              <c:yMode val="edge"/>
              <c:x val="1.1375431680989105E-2"/>
              <c:y val="0.3322033548328297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35712"/>
        <c:crossesAt val="0"/>
        <c:crossBetween val="midCat"/>
        <c:majorUnit val="1"/>
        <c:minorUnit val="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 sz="1600" dirty="0"/>
              <a:t> EVOLUTION OF THE HORIZONTAL</a:t>
            </a:r>
            <a:r>
              <a:rPr lang="sv-SE" sz="1600" baseline="0" dirty="0"/>
              <a:t> GRID SIZE </a:t>
            </a:r>
            <a:r>
              <a:rPr lang="sv-SE" sz="1600" dirty="0"/>
              <a:t>OF</a:t>
            </a:r>
            <a:r>
              <a:rPr lang="sv-SE" sz="1600" baseline="0" dirty="0"/>
              <a:t> </a:t>
            </a:r>
            <a:r>
              <a:rPr lang="sv-SE" sz="1600" dirty="0"/>
              <a:t>ECMWF</a:t>
            </a:r>
            <a:r>
              <a:rPr lang="sv-SE" sz="1600" baseline="0" dirty="0"/>
              <a:t> HREF </a:t>
            </a:r>
            <a:r>
              <a:rPr lang="sv-SE" sz="1600" dirty="0"/>
              <a:t>MODEL     </a:t>
            </a:r>
          </a:p>
        </c:rich>
      </c:tx>
      <c:layout>
        <c:manualLayout>
          <c:xMode val="edge"/>
          <c:yMode val="edge"/>
          <c:x val="0.13753882686960467"/>
          <c:y val="2.0338900987324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44674250258532"/>
          <c:y val="0.12542372881355932"/>
          <c:w val="0.86866597724922445"/>
          <c:h val="0.76440677966101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linear"/>
            <c:forward val="9500"/>
            <c:dispRSqr val="0"/>
            <c:dispEq val="0"/>
          </c:trendline>
          <c:xVal>
            <c:numRef>
              <c:f>Resolution!$A$9:$A$16</c:f>
              <c:numCache>
                <c:formatCode>m/d/yyyy</c:formatCode>
                <c:ptCount val="8"/>
                <c:pt idx="0">
                  <c:v>29099</c:v>
                </c:pt>
                <c:pt idx="1">
                  <c:v>30407</c:v>
                </c:pt>
                <c:pt idx="2">
                  <c:v>31168</c:v>
                </c:pt>
                <c:pt idx="3">
                  <c:v>33498</c:v>
                </c:pt>
                <c:pt idx="4">
                  <c:v>35886</c:v>
                </c:pt>
                <c:pt idx="5">
                  <c:v>36851</c:v>
                </c:pt>
                <c:pt idx="6">
                  <c:v>38749</c:v>
                </c:pt>
                <c:pt idx="7">
                  <c:v>40204</c:v>
                </c:pt>
              </c:numCache>
            </c:numRef>
          </c:xVal>
          <c:yVal>
            <c:numRef>
              <c:f>Resolution!$J$9:$J$16</c:f>
              <c:numCache>
                <c:formatCode>_-* #,##0.000\ _k_r_-;\-* #,##0.000\ _k_r_-;_-* "-"??\ _k_r_-;_-@_-</c:formatCode>
                <c:ptCount val="8"/>
                <c:pt idx="0">
                  <c:v>2.920123326290724</c:v>
                </c:pt>
                <c:pt idx="1">
                  <c:v>2.4983105537896004</c:v>
                </c:pt>
                <c:pt idx="2">
                  <c:v>2.27415784926368</c:v>
                </c:pt>
                <c:pt idx="3">
                  <c:v>1.9731278535996986</c:v>
                </c:pt>
                <c:pt idx="4">
                  <c:v>1.7993405494535817</c:v>
                </c:pt>
                <c:pt idx="5">
                  <c:v>1.5910646070264991</c:v>
                </c:pt>
                <c:pt idx="6">
                  <c:v>1.3979400086720377</c:v>
                </c:pt>
                <c:pt idx="7">
                  <c:v>1.2041199826559248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19360"/>
        <c:axId val="116982528"/>
      </c:scatterChart>
      <c:valAx>
        <c:axId val="123919360"/>
        <c:scaling>
          <c:orientation val="minMax"/>
          <c:max val="49674"/>
          <c:min val="27759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24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85396127460646543"/>
              <c:y val="0.92857407322360364"/>
            </c:manualLayout>
          </c:layout>
          <c:overlay val="0"/>
          <c:spPr>
            <a:noFill/>
            <a:ln w="25400">
              <a:noFill/>
            </a:ln>
          </c:spPr>
        </c:title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6982528"/>
        <c:crossesAt val="0"/>
        <c:crossBetween val="midCat"/>
        <c:majorUnit val="3652"/>
        <c:minorUnit val="365"/>
      </c:valAx>
      <c:valAx>
        <c:axId val="116982528"/>
        <c:scaling>
          <c:orientation val="minMax"/>
          <c:max val="3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600"/>
                  <a:t>LOG</a:t>
                </a:r>
                <a:r>
                  <a:rPr lang="sv-SE" sz="1600" baseline="0"/>
                  <a:t> [ GRID SIZE ]              </a:t>
                </a:r>
                <a:endParaRPr lang="sv-SE" sz="1600"/>
              </a:p>
            </c:rich>
          </c:tx>
          <c:layout>
            <c:manualLayout>
              <c:xMode val="edge"/>
              <c:yMode val="edge"/>
              <c:x val="1.1375431680989105E-2"/>
              <c:y val="0.3322033548328297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3919360"/>
        <c:crossesAt val="0"/>
        <c:crossBetween val="midCat"/>
        <c:majorUnit val="1"/>
        <c:minorUnit val="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6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6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3.wmf"/><Relationship Id="rId1" Type="http://schemas.openxmlformats.org/officeDocument/2006/relationships/image" Target="../media/image8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8.wmf"/><Relationship Id="rId4" Type="http://schemas.openxmlformats.org/officeDocument/2006/relationships/image" Target="../media/image9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9.wmf"/><Relationship Id="rId4" Type="http://schemas.openxmlformats.org/officeDocument/2006/relationships/image" Target="../media/image9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101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5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94.wmf"/><Relationship Id="rId7" Type="http://schemas.openxmlformats.org/officeDocument/2006/relationships/image" Target="../media/image10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95.wmf"/><Relationship Id="rId9" Type="http://schemas.openxmlformats.org/officeDocument/2006/relationships/image" Target="../media/image106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94.wmf"/><Relationship Id="rId7" Type="http://schemas.openxmlformats.org/officeDocument/2006/relationships/image" Target="../media/image10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103.wmf"/><Relationship Id="rId11" Type="http://schemas.openxmlformats.org/officeDocument/2006/relationships/image" Target="../media/image106.wmf"/><Relationship Id="rId5" Type="http://schemas.openxmlformats.org/officeDocument/2006/relationships/image" Target="../media/image102.wmf"/><Relationship Id="rId10" Type="http://schemas.openxmlformats.org/officeDocument/2006/relationships/image" Target="../media/image108.wmf"/><Relationship Id="rId4" Type="http://schemas.openxmlformats.org/officeDocument/2006/relationships/image" Target="../media/image95.wmf"/><Relationship Id="rId9" Type="http://schemas.openxmlformats.org/officeDocument/2006/relationships/image" Target="../media/image107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2.wmf"/><Relationship Id="rId3" Type="http://schemas.openxmlformats.org/officeDocument/2006/relationships/image" Target="../media/image94.wmf"/><Relationship Id="rId7" Type="http://schemas.openxmlformats.org/officeDocument/2006/relationships/image" Target="../media/image104.wmf"/><Relationship Id="rId12" Type="http://schemas.openxmlformats.org/officeDocument/2006/relationships/image" Target="../media/image111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103.wmf"/><Relationship Id="rId11" Type="http://schemas.openxmlformats.org/officeDocument/2006/relationships/image" Target="../media/image110.wmf"/><Relationship Id="rId5" Type="http://schemas.openxmlformats.org/officeDocument/2006/relationships/image" Target="../media/image102.wmf"/><Relationship Id="rId10" Type="http://schemas.openxmlformats.org/officeDocument/2006/relationships/image" Target="../media/image109.wmf"/><Relationship Id="rId4" Type="http://schemas.openxmlformats.org/officeDocument/2006/relationships/image" Target="../media/image95.wmf"/><Relationship Id="rId9" Type="http://schemas.openxmlformats.org/officeDocument/2006/relationships/image" Target="../media/image10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0.63146</cdr:x>
      <cdr:y>0.12755</cdr:y>
    </cdr:from>
    <cdr:to>
      <cdr:x>0.63146</cdr:x>
      <cdr:y>0.89013</cdr:y>
    </cdr:to>
    <cdr:cxnSp macro="">
      <cdr:nvCxnSpPr>
        <cdr:cNvPr id="2" name="Rak 1"/>
        <cdr:cNvCxnSpPr/>
      </cdr:nvCxnSpPr>
      <cdr:spPr>
        <a:xfrm xmlns:a="http://schemas.openxmlformats.org/drawingml/2006/main">
          <a:off x="5796136" y="716569"/>
          <a:ext cx="0" cy="428402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0.34904</cdr:x>
      <cdr:y>0.12755</cdr:y>
    </cdr:from>
    <cdr:to>
      <cdr:x>0.34904</cdr:x>
      <cdr:y>0.89013</cdr:y>
    </cdr:to>
    <cdr:cxnSp macro="">
      <cdr:nvCxnSpPr>
        <cdr:cNvPr id="4" name="Rak 3"/>
        <cdr:cNvCxnSpPr/>
      </cdr:nvCxnSpPr>
      <cdr:spPr>
        <a:xfrm xmlns:a="http://schemas.openxmlformats.org/drawingml/2006/main">
          <a:off x="3203848" y="716569"/>
          <a:ext cx="0" cy="428402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0.68244</cdr:x>
      <cdr:y>0.36227</cdr:y>
    </cdr:from>
    <cdr:to>
      <cdr:x>0.68244</cdr:x>
      <cdr:y>0.63798</cdr:y>
    </cdr:to>
    <cdr:cxnSp macro="">
      <cdr:nvCxnSpPr>
        <cdr:cNvPr id="5" name="Rak pil 4"/>
        <cdr:cNvCxnSpPr/>
      </cdr:nvCxnSpPr>
      <cdr:spPr>
        <a:xfrm xmlns:a="http://schemas.openxmlformats.org/drawingml/2006/main">
          <a:off x="6264096" y="2035170"/>
          <a:ext cx="0" cy="154888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0.71393</cdr:x>
      <cdr:y>0.44485</cdr:y>
    </cdr:from>
    <cdr:to>
      <cdr:x>0.82334</cdr:x>
      <cdr:y>0.57085</cdr:y>
    </cdr:to>
    <cdr:sp macro="" textlink="">
      <cdr:nvSpPr>
        <cdr:cNvPr id="6" name="textruta 4"/>
        <cdr:cNvSpPr txBox="1"/>
      </cdr:nvSpPr>
      <cdr:spPr>
        <a:xfrm xmlns:a="http://schemas.openxmlformats.org/drawingml/2006/main">
          <a:off x="6553200" y="2499082"/>
          <a:ext cx="1004273" cy="70784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4000" dirty="0" smtClean="0"/>
            <a:t>10</a:t>
          </a:r>
          <a:r>
            <a:rPr lang="sv-SE" sz="4000" baseline="30000" dirty="0"/>
            <a:t>1</a:t>
          </a:r>
        </a:p>
      </cdr:txBody>
    </cdr:sp>
  </cdr:relSizeAnchor>
  <cdr:relSizeAnchor xmlns:cdr="http://schemas.openxmlformats.org/drawingml/2006/chartDrawing">
    <cdr:from>
      <cdr:x>0.34358</cdr:x>
      <cdr:y>0.36674</cdr:y>
    </cdr:from>
    <cdr:to>
      <cdr:x>0.62989</cdr:x>
      <cdr:y>0.36674</cdr:y>
    </cdr:to>
    <cdr:cxnSp macro="">
      <cdr:nvCxnSpPr>
        <cdr:cNvPr id="15" name="Rak 14"/>
        <cdr:cNvCxnSpPr/>
      </cdr:nvCxnSpPr>
      <cdr:spPr>
        <a:xfrm xmlns:a="http://schemas.openxmlformats.org/drawingml/2006/main">
          <a:off x="3153732" y="2060293"/>
          <a:ext cx="2628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0.34867</cdr:x>
      <cdr:y>0.6295</cdr:y>
    </cdr:from>
    <cdr:to>
      <cdr:x>0.63497</cdr:x>
      <cdr:y>0.6295</cdr:y>
    </cdr:to>
    <cdr:cxnSp macro="">
      <cdr:nvCxnSpPr>
        <cdr:cNvPr id="20" name="Rak 19"/>
        <cdr:cNvCxnSpPr/>
      </cdr:nvCxnSpPr>
      <cdr:spPr>
        <a:xfrm xmlns:a="http://schemas.openxmlformats.org/drawingml/2006/main">
          <a:off x="3200400" y="3536400"/>
          <a:ext cx="2628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F7C6726-4470-483D-89BE-C8172AB15547}" type="datetimeFigureOut">
              <a:rPr lang="sv-SE" smtClean="0"/>
              <a:t>2014-09-08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5EF21EF-2F5B-4B62-BC41-93014B0D52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1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15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26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33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45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50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4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54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55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56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57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59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60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65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66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67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69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70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71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72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73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114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115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116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1962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138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10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139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141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142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11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12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13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67-3588-4ACA-A080-0B175D1BD7FA}" type="slidenum">
              <a:rPr lang="nb-NO" smtClean="0"/>
              <a:pPr eaLnBrk="1" hangingPunct="1"/>
              <a:t>14</a:t>
            </a:fld>
            <a:endParaRPr lang="nb-NO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AB2A-B145-42EC-A1FE-6EB36520C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EDA8-48FD-44F4-81BA-104F91F47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CF84-E905-486B-BB00-36E8D4A0F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DE71-A5E6-47F3-9951-4F4FC3A4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7064-3BCD-44B3-BE52-50D17B122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5B018-AB0E-4359-8630-2ED7CA2F2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7FE65-234C-4C57-8796-49E757F7D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75BF-EE38-49F3-B0E3-076EABD81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CC5E-93D0-4C9F-BDC8-0142E6AC1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B1516-8877-413E-B32F-F673A16CD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37A8-3846-47FD-B09C-BA6022512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10B8B-4E03-4314-AE7A-C9642853F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5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9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03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81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81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13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17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96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96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96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96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5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97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97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9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97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97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4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9.bin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00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6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56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03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157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06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03.wmf"/><Relationship Id="rId22" Type="http://schemas.openxmlformats.org/officeDocument/2006/relationships/image" Target="../media/image108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73.bin"/><Relationship Id="rId18" Type="http://schemas.openxmlformats.org/officeDocument/2006/relationships/image" Target="../media/image105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168.bin"/><Relationship Id="rId21" Type="http://schemas.openxmlformats.org/officeDocument/2006/relationships/oleObject" Target="../embeddings/oleObject177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75.bin"/><Relationship Id="rId25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72.bin"/><Relationship Id="rId24" Type="http://schemas.openxmlformats.org/officeDocument/2006/relationships/image" Target="../media/image110.wmf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23" Type="http://schemas.openxmlformats.org/officeDocument/2006/relationships/oleObject" Target="../embeddings/oleObject178.bin"/><Relationship Id="rId28" Type="http://schemas.openxmlformats.org/officeDocument/2006/relationships/image" Target="../media/image112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76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03.wmf"/><Relationship Id="rId22" Type="http://schemas.openxmlformats.org/officeDocument/2006/relationships/image" Target="../media/image109.wmf"/><Relationship Id="rId27" Type="http://schemas.openxmlformats.org/officeDocument/2006/relationships/oleObject" Target="../embeddings/oleObject180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4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6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5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5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9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9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9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2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2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75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5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540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Why </a:t>
            </a:r>
            <a:r>
              <a:rPr lang="en-US" sz="4800" b="1" dirty="0" smtClean="0">
                <a:solidFill>
                  <a:srgbClr val="0000FF"/>
                </a:solidFill>
              </a:rPr>
              <a:t>do</a:t>
            </a:r>
          </a:p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ensemble </a:t>
            </a:r>
            <a:r>
              <a:rPr lang="en-US" sz="4800" b="1" dirty="0">
                <a:solidFill>
                  <a:srgbClr val="0000FF"/>
                </a:solidFill>
              </a:rPr>
              <a:t>prediction </a:t>
            </a:r>
            <a:r>
              <a:rPr lang="en-US" sz="4800" b="1" dirty="0" smtClean="0">
                <a:solidFill>
                  <a:srgbClr val="0000FF"/>
                </a:solidFill>
              </a:rPr>
              <a:t>systems</a:t>
            </a:r>
          </a:p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</a:t>
            </a:r>
            <a:r>
              <a:rPr lang="en-US" sz="4800" b="1" dirty="0">
                <a:solidFill>
                  <a:srgbClr val="0000FF"/>
                </a:solidFill>
              </a:rPr>
              <a:t>often possess </a:t>
            </a:r>
            <a:r>
              <a:rPr lang="en-US" sz="4800" b="1" dirty="0" smtClean="0">
                <a:solidFill>
                  <a:srgbClr val="0000FF"/>
                </a:solidFill>
              </a:rPr>
              <a:t>an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</a:rPr>
              <a:t>a</a:t>
            </a:r>
            <a:r>
              <a:rPr lang="en-US" sz="4800" b="1" dirty="0" smtClean="0">
                <a:solidFill>
                  <a:srgbClr val="0000FF"/>
                </a:solidFill>
              </a:rPr>
              <a:t>pparent</a:t>
            </a:r>
          </a:p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under-</a:t>
            </a:r>
            <a:r>
              <a:rPr lang="en-US" sz="4800" b="1" dirty="0" err="1" smtClean="0">
                <a:solidFill>
                  <a:srgbClr val="0000FF"/>
                </a:solidFill>
              </a:rPr>
              <a:t>dispersiveness</a:t>
            </a:r>
            <a:r>
              <a:rPr lang="en-US" sz="4800" b="1" dirty="0" smtClean="0">
                <a:solidFill>
                  <a:srgbClr val="0000FF"/>
                </a:solidFill>
              </a:rPr>
              <a:t> ?</a:t>
            </a:r>
            <a:endParaRPr lang="sv-SE" sz="4800" dirty="0">
              <a:solidFill>
                <a:srgbClr val="0000FF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0" y="5256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Åke Johansson</a:t>
            </a:r>
          </a:p>
          <a:p>
            <a:pPr algn="ctr"/>
            <a:r>
              <a:rPr lang="sv-SE" sz="2800" b="1" dirty="0" smtClean="0"/>
              <a:t>SMHI, Sweden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311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cxnSp>
        <p:nvCxnSpPr>
          <p:cNvPr id="7" name="Rak 6"/>
          <p:cNvCxnSpPr/>
          <p:nvPr/>
        </p:nvCxnSpPr>
        <p:spPr>
          <a:xfrm>
            <a:off x="6048000" y="720000"/>
            <a:ext cx="0" cy="54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5616000" y="6300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2012</a:t>
            </a:r>
            <a:endParaRPr lang="sv-SE" sz="24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36000" y="6300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1992</a:t>
            </a:r>
            <a:endParaRPr lang="sv-SE" b="1" dirty="0"/>
          </a:p>
        </p:txBody>
      </p:sp>
      <p:cxnSp>
        <p:nvCxnSpPr>
          <p:cNvPr id="4" name="Rak pil 3"/>
          <p:cNvCxnSpPr/>
          <p:nvPr/>
        </p:nvCxnSpPr>
        <p:spPr>
          <a:xfrm>
            <a:off x="6840000" y="1800000"/>
            <a:ext cx="0" cy="2880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7092280" y="2886057"/>
            <a:ext cx="100811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10</a:t>
            </a:r>
            <a:r>
              <a:rPr lang="sv-SE" sz="4000" baseline="30000" dirty="0" smtClean="0"/>
              <a:t>5</a:t>
            </a:r>
            <a:endParaRPr lang="sv-SE" sz="4000" baseline="30000" dirty="0"/>
          </a:p>
        </p:txBody>
      </p:sp>
      <p:cxnSp>
        <p:nvCxnSpPr>
          <p:cNvPr id="10" name="Rak 9"/>
          <p:cNvCxnSpPr/>
          <p:nvPr/>
        </p:nvCxnSpPr>
        <p:spPr>
          <a:xfrm>
            <a:off x="468000" y="720000"/>
            <a:ext cx="0" cy="54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468000" y="4680000"/>
            <a:ext cx="558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468000" y="1800000"/>
            <a:ext cx="558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7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80056"/>
              </p:ext>
            </p:extLst>
          </p:nvPr>
        </p:nvGraphicFramePr>
        <p:xfrm>
          <a:off x="1260000" y="2016000"/>
          <a:ext cx="5978095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6" name="Ekvation" r:id="rId3" imgW="1942920" imgH="241200" progId="Equation.3">
                  <p:embed/>
                </p:oleObj>
              </mc:Choice>
              <mc:Fallback>
                <p:oleObj name="Ekvation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2016000"/>
                        <a:ext cx="5978095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52201"/>
              </p:ext>
            </p:extLst>
          </p:nvPr>
        </p:nvGraphicFramePr>
        <p:xfrm>
          <a:off x="720000" y="5292000"/>
          <a:ext cx="125274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7" name="Ekvation" r:id="rId5" imgW="380880" imgH="215640" progId="Equation.3">
                  <p:embed/>
                </p:oleObj>
              </mc:Choice>
              <mc:Fallback>
                <p:oleObj name="Ekvation" r:id="rId5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5292000"/>
                        <a:ext cx="1252743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ed 7"/>
          <p:cNvSpPr/>
          <p:nvPr/>
        </p:nvSpPr>
        <p:spPr>
          <a:xfrm>
            <a:off x="3863419" y="426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26168"/>
              </p:ext>
            </p:extLst>
          </p:nvPr>
        </p:nvGraphicFramePr>
        <p:xfrm>
          <a:off x="601663" y="3060700"/>
          <a:ext cx="7038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8" name="Ekvation" r:id="rId7" imgW="2234880" imgH="393480" progId="Equation.3">
                  <p:embed/>
                </p:oleObj>
              </mc:Choice>
              <mc:Fallback>
                <p:oleObj name="Ekvation" r:id="rId7" imgW="223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060700"/>
                        <a:ext cx="70389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340000" y="5400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/>
              <a:t>U</a:t>
            </a:r>
            <a:r>
              <a:rPr lang="sv-SE" sz="2800" b="1" dirty="0" err="1" smtClean="0"/>
              <a:t>nimodal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with</a:t>
            </a:r>
            <a:r>
              <a:rPr lang="sv-SE" sz="2800" b="1" dirty="0" smtClean="0"/>
              <a:t> mode at</a:t>
            </a:r>
            <a:endParaRPr lang="sv-SE" sz="2800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07578"/>
              </p:ext>
            </p:extLst>
          </p:nvPr>
        </p:nvGraphicFramePr>
        <p:xfrm>
          <a:off x="6660000" y="5292000"/>
          <a:ext cx="13775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9" name="Ekvation" r:id="rId9" imgW="419040" imgH="215640" progId="Equation.3">
                  <p:embed/>
                </p:oleObj>
              </mc:Choice>
              <mc:Fallback>
                <p:oleObj name="Ekvation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00" y="5292000"/>
                        <a:ext cx="1377581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>
            <a:spLocks noChangeAspect="1"/>
          </p:cNvSpPr>
          <p:nvPr/>
        </p:nvSpPr>
        <p:spPr>
          <a:xfrm>
            <a:off x="0" y="0"/>
            <a:ext cx="915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i.i.d</a:t>
            </a:r>
            <a:r>
              <a:rPr lang="sv-SE" b="1" dirty="0" smtClean="0">
                <a:solidFill>
                  <a:srgbClr val="FF0000"/>
                </a:solidFill>
              </a:rPr>
              <a:t>.       </a:t>
            </a:r>
            <a:r>
              <a:rPr lang="sv-S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 algn="ctr"/>
            <a:endParaRPr lang="sv-SE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PDF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 </a:t>
            </a:r>
            <a:r>
              <a:rPr lang="sv-SE" b="1" dirty="0" err="1" smtClean="0">
                <a:solidFill>
                  <a:srgbClr val="FF0000"/>
                </a:solidFill>
              </a:rPr>
              <a:t>P</a:t>
            </a:r>
            <a:r>
              <a:rPr lang="sv-SE" b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</a:t>
            </a:r>
            <a:r>
              <a:rPr lang="sv-SE" b="1" baseline="30000" dirty="0" err="1" smtClean="0">
                <a:solidFill>
                  <a:srgbClr val="FF0000"/>
                </a:solidFill>
              </a:rPr>
              <a:t>i</a:t>
            </a:r>
            <a:r>
              <a:rPr lang="el-GR" b="1" baseline="30000" dirty="0" smtClean="0">
                <a:solidFill>
                  <a:srgbClr val="FF0000"/>
                </a:solidFill>
              </a:rPr>
              <a:t>θ</a:t>
            </a:r>
            <a:r>
              <a:rPr lang="sv-SE" sz="2400" b="1" baseline="-4000" dirty="0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is a </a:t>
            </a:r>
            <a:r>
              <a:rPr lang="sv-SE" b="1" dirty="0" err="1" smtClean="0">
                <a:solidFill>
                  <a:srgbClr val="FF0000"/>
                </a:solidFill>
              </a:rPr>
              <a:t>product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two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factors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0" y="4248000"/>
            <a:ext cx="9139800" cy="25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80056"/>
              </p:ext>
            </p:extLst>
          </p:nvPr>
        </p:nvGraphicFramePr>
        <p:xfrm>
          <a:off x="1260000" y="2016000"/>
          <a:ext cx="5978095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0" name="Ekvation" r:id="rId3" imgW="1942920" imgH="241200" progId="Equation.3">
                  <p:embed/>
                </p:oleObj>
              </mc:Choice>
              <mc:Fallback>
                <p:oleObj name="Ekvation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2016000"/>
                        <a:ext cx="5978095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52201"/>
              </p:ext>
            </p:extLst>
          </p:nvPr>
        </p:nvGraphicFramePr>
        <p:xfrm>
          <a:off x="720000" y="5292000"/>
          <a:ext cx="125274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1" name="Ekvation" r:id="rId5" imgW="380880" imgH="215640" progId="Equation.3">
                  <p:embed/>
                </p:oleObj>
              </mc:Choice>
              <mc:Fallback>
                <p:oleObj name="Ekvation" r:id="rId5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5292000"/>
                        <a:ext cx="1252743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ed 7"/>
          <p:cNvSpPr/>
          <p:nvPr/>
        </p:nvSpPr>
        <p:spPr>
          <a:xfrm>
            <a:off x="3863419" y="426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26168"/>
              </p:ext>
            </p:extLst>
          </p:nvPr>
        </p:nvGraphicFramePr>
        <p:xfrm>
          <a:off x="601663" y="3060700"/>
          <a:ext cx="7038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2" name="Ekvation" r:id="rId7" imgW="2234880" imgH="393480" progId="Equation.3">
                  <p:embed/>
                </p:oleObj>
              </mc:Choice>
              <mc:Fallback>
                <p:oleObj name="Ekvation" r:id="rId7" imgW="223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060700"/>
                        <a:ext cx="70389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340000" y="5400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/>
              <a:t>U</a:t>
            </a:r>
            <a:r>
              <a:rPr lang="sv-SE" sz="2800" b="1" dirty="0" err="1" smtClean="0"/>
              <a:t>nimodal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with</a:t>
            </a:r>
            <a:r>
              <a:rPr lang="sv-SE" sz="2800" b="1" dirty="0" smtClean="0"/>
              <a:t> mode at</a:t>
            </a:r>
            <a:endParaRPr lang="sv-SE" sz="2800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07578"/>
              </p:ext>
            </p:extLst>
          </p:nvPr>
        </p:nvGraphicFramePr>
        <p:xfrm>
          <a:off x="6660000" y="5292000"/>
          <a:ext cx="13775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3" name="Ekvation" r:id="rId9" imgW="419040" imgH="215640" progId="Equation.3">
                  <p:embed/>
                </p:oleObj>
              </mc:Choice>
              <mc:Fallback>
                <p:oleObj name="Ekvation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00" y="5292000"/>
                        <a:ext cx="1377581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>
            <a:spLocks noChangeAspect="1"/>
          </p:cNvSpPr>
          <p:nvPr/>
        </p:nvSpPr>
        <p:spPr>
          <a:xfrm>
            <a:off x="0" y="0"/>
            <a:ext cx="915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i.i.d</a:t>
            </a:r>
            <a:r>
              <a:rPr lang="sv-SE" b="1" dirty="0" smtClean="0">
                <a:solidFill>
                  <a:srgbClr val="FF0000"/>
                </a:solidFill>
              </a:rPr>
              <a:t>.       </a:t>
            </a:r>
            <a:r>
              <a:rPr lang="sv-S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 algn="ctr"/>
            <a:endParaRPr lang="sv-SE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PDF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 </a:t>
            </a:r>
            <a:r>
              <a:rPr lang="sv-SE" b="1" dirty="0" err="1" smtClean="0">
                <a:solidFill>
                  <a:srgbClr val="FF0000"/>
                </a:solidFill>
              </a:rPr>
              <a:t>P</a:t>
            </a:r>
            <a:r>
              <a:rPr lang="sv-SE" b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</a:t>
            </a:r>
            <a:r>
              <a:rPr lang="sv-SE" b="1" baseline="30000" dirty="0" err="1" smtClean="0">
                <a:solidFill>
                  <a:srgbClr val="FF0000"/>
                </a:solidFill>
              </a:rPr>
              <a:t>i</a:t>
            </a:r>
            <a:r>
              <a:rPr lang="el-GR" b="1" baseline="30000" dirty="0" smtClean="0">
                <a:solidFill>
                  <a:srgbClr val="FF0000"/>
                </a:solidFill>
              </a:rPr>
              <a:t>θ</a:t>
            </a:r>
            <a:r>
              <a:rPr lang="sv-SE" sz="2400" b="1" baseline="-4000" dirty="0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is a </a:t>
            </a:r>
            <a:r>
              <a:rPr lang="sv-SE" b="1" dirty="0" err="1" smtClean="0">
                <a:solidFill>
                  <a:srgbClr val="FF0000"/>
                </a:solidFill>
              </a:rPr>
              <a:t>product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two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factors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>
                <a:solidFill>
                  <a:srgbClr val="0000FF"/>
                </a:solidFill>
              </a:rPr>
              <a:t>P</a:t>
            </a:r>
            <a:r>
              <a:rPr lang="sv-SE" sz="5400" b="1" dirty="0" err="1" smtClean="0">
                <a:solidFill>
                  <a:srgbClr val="0000FF"/>
                </a:solidFill>
              </a:rPr>
              <a:t>ossible</a:t>
            </a:r>
            <a:r>
              <a:rPr lang="sv-SE" sz="5400" b="1" dirty="0" smtClean="0">
                <a:solidFill>
                  <a:srgbClr val="0000FF"/>
                </a:solidFill>
              </a:rPr>
              <a:t> form </a:t>
            </a:r>
            <a:r>
              <a:rPr lang="sv-SE" sz="5400" b="1" dirty="0" err="1" smtClean="0">
                <a:solidFill>
                  <a:srgbClr val="0000FF"/>
                </a:solidFill>
              </a:rPr>
              <a:t>of</a:t>
            </a:r>
            <a:r>
              <a:rPr lang="sv-SE" sz="5400" b="1" dirty="0" smtClean="0">
                <a:solidFill>
                  <a:srgbClr val="0000FF"/>
                </a:solidFill>
              </a:rPr>
              <a:t>  f(</a:t>
            </a:r>
            <a:r>
              <a:rPr lang="sv-SE" sz="5400" b="1" dirty="0" err="1" smtClean="0">
                <a:solidFill>
                  <a:srgbClr val="0000FF"/>
                </a:solidFill>
              </a:rPr>
              <a:t>P</a:t>
            </a:r>
            <a:r>
              <a:rPr lang="sv-SE" sz="5400" b="1" baseline="-25000" dirty="0" err="1" smtClean="0">
                <a:solidFill>
                  <a:srgbClr val="0000FF"/>
                </a:solidFill>
              </a:rPr>
              <a:t>k</a:t>
            </a:r>
            <a:r>
              <a:rPr lang="sv-SE" sz="5400" b="1" dirty="0" smtClean="0">
                <a:solidFill>
                  <a:srgbClr val="0000FF"/>
                </a:solidFill>
              </a:rPr>
              <a:t> )</a:t>
            </a:r>
            <a:endParaRPr lang="sv-SE" sz="5400" b="1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644102"/>
              </p:ext>
            </p:extLst>
          </p:nvPr>
        </p:nvGraphicFramePr>
        <p:xfrm>
          <a:off x="180000" y="1440000"/>
          <a:ext cx="876232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1" name="Ekvation" r:id="rId3" imgW="3263760" imgH="241200" progId="Equation.3">
                  <p:embed/>
                </p:oleObj>
              </mc:Choice>
              <mc:Fallback>
                <p:oleObj name="Ekvation" r:id="rId3" imgW="3263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00" y="1440000"/>
                        <a:ext cx="876232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52663"/>
              </p:ext>
            </p:extLst>
          </p:nvPr>
        </p:nvGraphicFramePr>
        <p:xfrm>
          <a:off x="792000" y="2700000"/>
          <a:ext cx="2775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2" name="Ekvation" r:id="rId5" imgW="939600" imgH="609480" progId="Equation.3">
                  <p:embed/>
                </p:oleObj>
              </mc:Choice>
              <mc:Fallback>
                <p:oleObj name="Ekvation" r:id="rId5" imgW="939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0" y="2700000"/>
                        <a:ext cx="2775000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06059"/>
              </p:ext>
            </p:extLst>
          </p:nvPr>
        </p:nvGraphicFramePr>
        <p:xfrm>
          <a:off x="4699000" y="2700000"/>
          <a:ext cx="37115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3" name="Ekvation" r:id="rId7" imgW="1257120" imgH="609480" progId="Equation.3">
                  <p:embed/>
                </p:oleObj>
              </mc:Choice>
              <mc:Fallback>
                <p:oleObj name="Ekvation" r:id="rId7" imgW="1257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700000"/>
                        <a:ext cx="37115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3780000" y="33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OR</a:t>
            </a:r>
            <a:endParaRPr lang="sv-SE" sz="28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11125"/>
              </p:ext>
            </p:extLst>
          </p:nvPr>
        </p:nvGraphicFramePr>
        <p:xfrm>
          <a:off x="1116000" y="5400000"/>
          <a:ext cx="31511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4" name="Ekvation" r:id="rId9" imgW="1066680" imgH="241200" progId="Equation.3">
                  <p:embed/>
                </p:oleObj>
              </mc:Choice>
              <mc:Fallback>
                <p:oleObj name="Ekvation" r:id="rId9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00" y="5400000"/>
                        <a:ext cx="315118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12331"/>
              </p:ext>
            </p:extLst>
          </p:nvPr>
        </p:nvGraphicFramePr>
        <p:xfrm>
          <a:off x="5040000" y="5400000"/>
          <a:ext cx="27384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5" name="Ekvation" r:id="rId11" imgW="927000" imgH="241200" progId="Equation.3">
                  <p:embed/>
                </p:oleObj>
              </mc:Choice>
              <mc:Fallback>
                <p:oleObj name="Ekvation" r:id="rId11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00" y="5400000"/>
                        <a:ext cx="27384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ed 10"/>
          <p:cNvSpPr/>
          <p:nvPr/>
        </p:nvSpPr>
        <p:spPr>
          <a:xfrm>
            <a:off x="2160000" y="46080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Ned 11"/>
          <p:cNvSpPr/>
          <p:nvPr/>
        </p:nvSpPr>
        <p:spPr>
          <a:xfrm>
            <a:off x="6012000" y="46080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0" y="2590800"/>
            <a:ext cx="91398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>
                <a:solidFill>
                  <a:srgbClr val="0000FF"/>
                </a:solidFill>
              </a:rPr>
              <a:t>P</a:t>
            </a:r>
            <a:r>
              <a:rPr lang="sv-SE" sz="5400" b="1" dirty="0" err="1" smtClean="0">
                <a:solidFill>
                  <a:srgbClr val="0000FF"/>
                </a:solidFill>
              </a:rPr>
              <a:t>ossible</a:t>
            </a:r>
            <a:r>
              <a:rPr lang="sv-SE" sz="5400" b="1" dirty="0" smtClean="0">
                <a:solidFill>
                  <a:srgbClr val="0000FF"/>
                </a:solidFill>
              </a:rPr>
              <a:t> form </a:t>
            </a:r>
            <a:r>
              <a:rPr lang="sv-SE" sz="5400" b="1" dirty="0" err="1" smtClean="0">
                <a:solidFill>
                  <a:srgbClr val="0000FF"/>
                </a:solidFill>
              </a:rPr>
              <a:t>of</a:t>
            </a:r>
            <a:r>
              <a:rPr lang="sv-SE" sz="5400" b="1" dirty="0" smtClean="0">
                <a:solidFill>
                  <a:srgbClr val="0000FF"/>
                </a:solidFill>
              </a:rPr>
              <a:t>  f(</a:t>
            </a:r>
            <a:r>
              <a:rPr lang="sv-SE" sz="5400" b="1" dirty="0" err="1" smtClean="0">
                <a:solidFill>
                  <a:srgbClr val="0000FF"/>
                </a:solidFill>
              </a:rPr>
              <a:t>P</a:t>
            </a:r>
            <a:r>
              <a:rPr lang="sv-SE" sz="5400" b="1" baseline="-25000" dirty="0" err="1" smtClean="0">
                <a:solidFill>
                  <a:srgbClr val="0000FF"/>
                </a:solidFill>
              </a:rPr>
              <a:t>k</a:t>
            </a:r>
            <a:r>
              <a:rPr lang="sv-SE" sz="5400" b="1" dirty="0" smtClean="0">
                <a:solidFill>
                  <a:srgbClr val="0000FF"/>
                </a:solidFill>
              </a:rPr>
              <a:t> )</a:t>
            </a:r>
            <a:endParaRPr lang="sv-SE" sz="5400" b="1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381628"/>
              </p:ext>
            </p:extLst>
          </p:nvPr>
        </p:nvGraphicFramePr>
        <p:xfrm>
          <a:off x="180000" y="1440000"/>
          <a:ext cx="876232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4" name="Ekvation" r:id="rId3" imgW="3263760" imgH="241200" progId="Equation.3">
                  <p:embed/>
                </p:oleObj>
              </mc:Choice>
              <mc:Fallback>
                <p:oleObj name="Ekvation" r:id="rId3" imgW="3263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00" y="1440000"/>
                        <a:ext cx="876232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33295"/>
              </p:ext>
            </p:extLst>
          </p:nvPr>
        </p:nvGraphicFramePr>
        <p:xfrm>
          <a:off x="2520000" y="2700000"/>
          <a:ext cx="37115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5" name="Ekvation" r:id="rId5" imgW="1257120" imgH="609480" progId="Equation.3">
                  <p:embed/>
                </p:oleObj>
              </mc:Choice>
              <mc:Fallback>
                <p:oleObj name="Ekvation" r:id="rId5" imgW="1257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00" y="2700000"/>
                        <a:ext cx="37115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2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>
                <a:solidFill>
                  <a:srgbClr val="0000FF"/>
                </a:solidFill>
              </a:rPr>
              <a:t>P</a:t>
            </a:r>
            <a:r>
              <a:rPr lang="sv-SE" sz="5400" b="1" dirty="0" err="1" smtClean="0">
                <a:solidFill>
                  <a:srgbClr val="0000FF"/>
                </a:solidFill>
              </a:rPr>
              <a:t>ossible</a:t>
            </a:r>
            <a:r>
              <a:rPr lang="sv-SE" sz="5400" b="1" dirty="0" smtClean="0">
                <a:solidFill>
                  <a:srgbClr val="0000FF"/>
                </a:solidFill>
              </a:rPr>
              <a:t> form </a:t>
            </a:r>
            <a:r>
              <a:rPr lang="sv-SE" sz="5400" b="1" dirty="0" err="1" smtClean="0">
                <a:solidFill>
                  <a:srgbClr val="0000FF"/>
                </a:solidFill>
              </a:rPr>
              <a:t>of</a:t>
            </a:r>
            <a:r>
              <a:rPr lang="sv-SE" sz="5400" b="1" dirty="0" smtClean="0">
                <a:solidFill>
                  <a:srgbClr val="0000FF"/>
                </a:solidFill>
              </a:rPr>
              <a:t>  f(</a:t>
            </a:r>
            <a:r>
              <a:rPr lang="sv-SE" sz="5400" b="1" dirty="0" err="1" smtClean="0">
                <a:solidFill>
                  <a:srgbClr val="0000FF"/>
                </a:solidFill>
              </a:rPr>
              <a:t>P</a:t>
            </a:r>
            <a:r>
              <a:rPr lang="sv-SE" sz="5400" b="1" baseline="-25000" dirty="0" err="1" smtClean="0">
                <a:solidFill>
                  <a:srgbClr val="0000FF"/>
                </a:solidFill>
              </a:rPr>
              <a:t>k</a:t>
            </a:r>
            <a:r>
              <a:rPr lang="sv-SE" sz="5400" b="1" dirty="0" smtClean="0">
                <a:solidFill>
                  <a:srgbClr val="0000FF"/>
                </a:solidFill>
              </a:rPr>
              <a:t> )</a:t>
            </a:r>
            <a:endParaRPr lang="sv-SE" sz="5400" b="1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82339"/>
              </p:ext>
            </p:extLst>
          </p:nvPr>
        </p:nvGraphicFramePr>
        <p:xfrm>
          <a:off x="180000" y="1440000"/>
          <a:ext cx="876232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2" name="Ekvation" r:id="rId3" imgW="3263760" imgH="241200" progId="Equation.3">
                  <p:embed/>
                </p:oleObj>
              </mc:Choice>
              <mc:Fallback>
                <p:oleObj name="Ekvation" r:id="rId3" imgW="3263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00" y="1440000"/>
                        <a:ext cx="876232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79481"/>
              </p:ext>
            </p:extLst>
          </p:nvPr>
        </p:nvGraphicFramePr>
        <p:xfrm>
          <a:off x="2520000" y="2700000"/>
          <a:ext cx="37115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3" name="Ekvation" r:id="rId5" imgW="1257120" imgH="609480" progId="Equation.3">
                  <p:embed/>
                </p:oleObj>
              </mc:Choice>
              <mc:Fallback>
                <p:oleObj name="Ekvation" r:id="rId5" imgW="1257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00" y="2700000"/>
                        <a:ext cx="37115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22280"/>
              </p:ext>
            </p:extLst>
          </p:nvPr>
        </p:nvGraphicFramePr>
        <p:xfrm>
          <a:off x="2988000" y="5652000"/>
          <a:ext cx="27384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4" name="Ekvation" r:id="rId7" imgW="927000" imgH="241200" progId="Equation.3">
                  <p:embed/>
                </p:oleObj>
              </mc:Choice>
              <mc:Fallback>
                <p:oleObj name="Ekvation" r:id="rId7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000" y="5652000"/>
                        <a:ext cx="27384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Ned 11"/>
          <p:cNvSpPr/>
          <p:nvPr/>
        </p:nvSpPr>
        <p:spPr>
          <a:xfrm>
            <a:off x="4140000" y="47520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7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2000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2000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2000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2000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55358"/>
              </p:ext>
            </p:extLst>
          </p:nvPr>
        </p:nvGraphicFramePr>
        <p:xfrm>
          <a:off x="0" y="612000"/>
          <a:ext cx="9178990" cy="561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1152000"/>
            <a:ext cx="86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1000</a:t>
            </a:r>
            <a:endParaRPr lang="sv-SE" sz="20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180000" y="5400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   1</a:t>
            </a:r>
            <a:endParaRPr lang="sv-SE" sz="2000" b="1" dirty="0"/>
          </a:p>
        </p:txBody>
      </p:sp>
      <p:sp>
        <p:nvSpPr>
          <p:cNvPr id="6" name="Rektangel 5"/>
          <p:cNvSpPr/>
          <p:nvPr/>
        </p:nvSpPr>
        <p:spPr>
          <a:xfrm>
            <a:off x="0" y="2420888"/>
            <a:ext cx="39553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80000" y="2556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100</a:t>
            </a:r>
            <a:endParaRPr lang="sv-SE" sz="20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180000" y="3996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 10</a:t>
            </a:r>
            <a:endParaRPr lang="sv-SE" sz="20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0" y="5334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 km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94099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2000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 8"/>
          <p:cNvSpPr>
            <a:spLocks noChangeAspect="1"/>
          </p:cNvSpPr>
          <p:nvPr/>
        </p:nvSpPr>
        <p:spPr>
          <a:xfrm>
            <a:off x="5796000" y="11520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0" name="Ellips 9"/>
          <p:cNvSpPr>
            <a:spLocks noChangeAspect="1"/>
          </p:cNvSpPr>
          <p:nvPr/>
        </p:nvSpPr>
        <p:spPr>
          <a:xfrm>
            <a:off x="5846400" y="1206000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7" name="Rak pil 6"/>
          <p:cNvCxnSpPr>
            <a:cxnSpLocks/>
          </p:cNvCxnSpPr>
          <p:nvPr/>
        </p:nvCxnSpPr>
        <p:spPr>
          <a:xfrm flipV="1">
            <a:off x="4500000" y="1332000"/>
            <a:ext cx="1472400" cy="22680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>
            <a:endCxn id="9" idx="5"/>
          </p:cNvCxnSpPr>
          <p:nvPr/>
        </p:nvCxnSpPr>
        <p:spPr>
          <a:xfrm>
            <a:off x="5972400" y="1332000"/>
            <a:ext cx="130879" cy="1272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5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 8"/>
          <p:cNvSpPr>
            <a:spLocks noChangeAspect="1"/>
          </p:cNvSpPr>
          <p:nvPr/>
        </p:nvSpPr>
        <p:spPr>
          <a:xfrm>
            <a:off x="1440000" y="2016000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0" name="Ellips 9"/>
          <p:cNvSpPr>
            <a:spLocks noChangeAspect="1"/>
          </p:cNvSpPr>
          <p:nvPr/>
        </p:nvSpPr>
        <p:spPr>
          <a:xfrm>
            <a:off x="1548000" y="2124000"/>
            <a:ext cx="1224000" cy="12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8" name="Rak pil 7"/>
          <p:cNvCxnSpPr/>
          <p:nvPr/>
        </p:nvCxnSpPr>
        <p:spPr>
          <a:xfrm flipH="1" flipV="1">
            <a:off x="2160000" y="2736000"/>
            <a:ext cx="2340000" cy="8640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 flipV="1">
            <a:off x="2160000" y="2124000"/>
            <a:ext cx="252000" cy="61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73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 8"/>
          <p:cNvSpPr>
            <a:spLocks noChangeAspect="1"/>
          </p:cNvSpPr>
          <p:nvPr/>
        </p:nvSpPr>
        <p:spPr>
          <a:xfrm>
            <a:off x="1584000" y="3636000"/>
            <a:ext cx="2880000" cy="28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0" name="Ellips 9"/>
          <p:cNvSpPr>
            <a:spLocks noChangeAspect="1"/>
          </p:cNvSpPr>
          <p:nvPr/>
        </p:nvSpPr>
        <p:spPr>
          <a:xfrm>
            <a:off x="1857600" y="3909600"/>
            <a:ext cx="2340000" cy="23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7" name="Rak pil 6"/>
          <p:cNvCxnSpPr/>
          <p:nvPr/>
        </p:nvCxnSpPr>
        <p:spPr>
          <a:xfrm flipH="1">
            <a:off x="3024000" y="3600000"/>
            <a:ext cx="1476000" cy="155719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flipH="1" flipV="1">
            <a:off x="2051720" y="4221088"/>
            <a:ext cx="97588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3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 8"/>
          <p:cNvSpPr>
            <a:spLocks noChangeAspect="1"/>
          </p:cNvSpPr>
          <p:nvPr/>
        </p:nvSpPr>
        <p:spPr>
          <a:xfrm>
            <a:off x="3096000" y="1692000"/>
            <a:ext cx="4824000" cy="48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0" name="Ellips 9"/>
          <p:cNvSpPr>
            <a:spLocks noChangeAspect="1"/>
          </p:cNvSpPr>
          <p:nvPr/>
        </p:nvSpPr>
        <p:spPr>
          <a:xfrm>
            <a:off x="3456000" y="2052000"/>
            <a:ext cx="4104000" cy="41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7" name="Rak pil 6"/>
          <p:cNvCxnSpPr/>
          <p:nvPr/>
        </p:nvCxnSpPr>
        <p:spPr>
          <a:xfrm>
            <a:off x="4500000" y="3600000"/>
            <a:ext cx="1008000" cy="5040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flipV="1">
            <a:off x="5508000" y="2132856"/>
            <a:ext cx="1008216" cy="1971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2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 13"/>
            <p:cNvSpPr>
              <a:spLocks noChangeAspect="1"/>
            </p:cNvSpPr>
            <p:nvPr/>
          </p:nvSpPr>
          <p:spPr>
            <a:xfrm>
              <a:off x="-1076323" y="-161448"/>
              <a:ext cx="8610604" cy="861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5" name="Ellips 14"/>
            <p:cNvSpPr>
              <a:spLocks noChangeAspect="1"/>
            </p:cNvSpPr>
            <p:nvPr/>
          </p:nvSpPr>
          <p:spPr>
            <a:xfrm>
              <a:off x="-538160" y="376714"/>
              <a:ext cx="7534278" cy="75342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30" name="Rak pil 29"/>
          <p:cNvCxnSpPr/>
          <p:nvPr/>
        </p:nvCxnSpPr>
        <p:spPr>
          <a:xfrm flipV="1">
            <a:off x="4500001" y="1628800"/>
            <a:ext cx="1872199" cy="1971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00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1521" y="1844826"/>
            <a:ext cx="8574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 smtClean="0">
                <a:solidFill>
                  <a:srgbClr val="FF0000"/>
                </a:solidFill>
              </a:rPr>
              <a:t>Realistic</a:t>
            </a:r>
          </a:p>
          <a:p>
            <a:pPr algn="ctr"/>
            <a:r>
              <a:rPr lang="sv-SE" sz="8000" b="1" dirty="0" err="1" smtClean="0">
                <a:solidFill>
                  <a:srgbClr val="FF0000"/>
                </a:solidFill>
              </a:rPr>
              <a:t>Error</a:t>
            </a:r>
            <a:r>
              <a:rPr lang="sv-SE" sz="8000" b="1" dirty="0" smtClean="0">
                <a:solidFill>
                  <a:srgbClr val="FF0000"/>
                </a:solidFill>
              </a:rPr>
              <a:t> </a:t>
            </a:r>
            <a:r>
              <a:rPr lang="sv-SE" sz="8000" b="1" dirty="0" err="1" smtClean="0">
                <a:solidFill>
                  <a:srgbClr val="FF0000"/>
                </a:solidFill>
              </a:rPr>
              <a:t>Spectrum</a:t>
            </a:r>
            <a:endParaRPr lang="sv-SE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2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-457200"/>
            <a:ext cx="8163658" cy="105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3400" y="6172200"/>
            <a:ext cx="7620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410200" y="6324603"/>
            <a:ext cx="350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Tribbia</a:t>
            </a:r>
            <a:r>
              <a:rPr lang="en-US" dirty="0"/>
              <a:t> and </a:t>
            </a:r>
            <a:r>
              <a:rPr lang="en-US" dirty="0" err="1"/>
              <a:t>Baumhefner</a:t>
            </a:r>
            <a:r>
              <a:rPr lang="en-US" dirty="0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3426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lips 8"/>
          <p:cNvSpPr>
            <a:spLocks noChangeAspect="1"/>
          </p:cNvSpPr>
          <p:nvPr/>
        </p:nvSpPr>
        <p:spPr>
          <a:xfrm>
            <a:off x="5796000" y="11520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0" name="Ellips 9"/>
          <p:cNvSpPr>
            <a:spLocks noChangeAspect="1"/>
          </p:cNvSpPr>
          <p:nvPr/>
        </p:nvSpPr>
        <p:spPr>
          <a:xfrm>
            <a:off x="5846400" y="1206000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v-SE" sz="120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7" name="Rak pil 6"/>
          <p:cNvCxnSpPr>
            <a:cxnSpLocks/>
          </p:cNvCxnSpPr>
          <p:nvPr/>
        </p:nvCxnSpPr>
        <p:spPr>
          <a:xfrm flipV="1">
            <a:off x="4500000" y="1332000"/>
            <a:ext cx="1472400" cy="22680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>
            <a:endCxn id="9" idx="5"/>
          </p:cNvCxnSpPr>
          <p:nvPr/>
        </p:nvCxnSpPr>
        <p:spPr>
          <a:xfrm>
            <a:off x="5972400" y="1332000"/>
            <a:ext cx="130879" cy="1272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180000" y="0"/>
            <a:ext cx="40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err="1" smtClean="0"/>
              <a:t>Large</a:t>
            </a:r>
            <a:r>
              <a:rPr lang="sv-SE" sz="4800" b="1" dirty="0" smtClean="0"/>
              <a:t> </a:t>
            </a:r>
            <a:r>
              <a:rPr lang="sv-SE" sz="4800" b="1" dirty="0" err="1" smtClean="0"/>
              <a:t>Scales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1522662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betsyta 42"/>
          <p:cNvGrpSpPr>
            <a:grpSpLocks noChangeAspect="1"/>
          </p:cNvGrpSpPr>
          <p:nvPr/>
        </p:nvGrpSpPr>
        <p:grpSpPr>
          <a:xfrm>
            <a:off x="180000" y="180000"/>
            <a:ext cx="8639999" cy="6480000"/>
            <a:chOff x="-3228973" y="-968692"/>
            <a:chExt cx="12915899" cy="968692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Rak pil 3"/>
            <p:cNvCxnSpPr/>
            <p:nvPr/>
          </p:nvCxnSpPr>
          <p:spPr>
            <a:xfrm flipV="1">
              <a:off x="3228977" y="-968692"/>
              <a:ext cx="0" cy="9686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pil 4"/>
            <p:cNvCxnSpPr/>
            <p:nvPr/>
          </p:nvCxnSpPr>
          <p:spPr>
            <a:xfrm>
              <a:off x="-3228973" y="4143852"/>
              <a:ext cx="129158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 13"/>
            <p:cNvSpPr>
              <a:spLocks noChangeAspect="1"/>
            </p:cNvSpPr>
            <p:nvPr/>
          </p:nvSpPr>
          <p:spPr>
            <a:xfrm>
              <a:off x="-1076323" y="-161448"/>
              <a:ext cx="8610604" cy="861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5" name="Ellips 14"/>
            <p:cNvSpPr>
              <a:spLocks noChangeAspect="1"/>
            </p:cNvSpPr>
            <p:nvPr/>
          </p:nvSpPr>
          <p:spPr>
            <a:xfrm>
              <a:off x="-538160" y="376714"/>
              <a:ext cx="7534278" cy="75342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30" name="Rak pil 29"/>
          <p:cNvCxnSpPr/>
          <p:nvPr/>
        </p:nvCxnSpPr>
        <p:spPr>
          <a:xfrm flipV="1">
            <a:off x="4500001" y="1628800"/>
            <a:ext cx="1872199" cy="1971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80000" y="0"/>
            <a:ext cx="40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/>
              <a:t>Small </a:t>
            </a:r>
            <a:r>
              <a:rPr lang="sv-SE" sz="4800" b="1" dirty="0" err="1" smtClean="0"/>
              <a:t>Scales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339550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88473"/>
              </p:ext>
            </p:extLst>
          </p:nvPr>
        </p:nvGraphicFramePr>
        <p:xfrm>
          <a:off x="0" y="612000"/>
          <a:ext cx="9178990" cy="561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1152000"/>
            <a:ext cx="86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1000</a:t>
            </a:r>
            <a:endParaRPr lang="sv-SE" sz="20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180000" y="5400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   1</a:t>
            </a:r>
            <a:endParaRPr lang="sv-SE" sz="2000" b="1" dirty="0"/>
          </a:p>
        </p:txBody>
      </p:sp>
      <p:sp>
        <p:nvSpPr>
          <p:cNvPr id="6" name="Rektangel 5"/>
          <p:cNvSpPr/>
          <p:nvPr/>
        </p:nvSpPr>
        <p:spPr>
          <a:xfrm>
            <a:off x="0" y="2420888"/>
            <a:ext cx="39553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80000" y="2556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100</a:t>
            </a:r>
            <a:endParaRPr lang="sv-SE" sz="20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180000" y="3996000"/>
            <a:ext cx="683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 10</a:t>
            </a:r>
            <a:endParaRPr lang="sv-SE" sz="20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772000" y="5760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1992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5400000" y="5760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2012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0" y="5334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 km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054555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52799" y="-72000"/>
            <a:ext cx="5791199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Ensemble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94423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0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06511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1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36605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2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50741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3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52799" y="-72000"/>
            <a:ext cx="5791199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Ensemble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06938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52498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029482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16428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1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Ellips 10"/>
          <p:cNvSpPr>
            <a:spLocks noChangeAspect="1"/>
          </p:cNvSpPr>
          <p:nvPr/>
        </p:nvSpPr>
        <p:spPr>
          <a:xfrm>
            <a:off x="1584000" y="2016000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7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26352"/>
              </p:ext>
            </p:extLst>
          </p:nvPr>
        </p:nvGraphicFramePr>
        <p:xfrm>
          <a:off x="72000" y="0"/>
          <a:ext cx="9000000" cy="48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Ekvation" r:id="rId3" imgW="4152900" imgH="2235200" progId="Equation.3">
                  <p:embed/>
                </p:oleObj>
              </mc:Choice>
              <mc:Fallback>
                <p:oleObj name="Ekvation" r:id="rId3" imgW="4152900" imgH="2235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48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41596" y="1371600"/>
            <a:ext cx="8763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04307"/>
              </p:ext>
            </p:extLst>
          </p:nvPr>
        </p:nvGraphicFramePr>
        <p:xfrm>
          <a:off x="72000" y="0"/>
          <a:ext cx="9000000" cy="48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" name="Ekvation" r:id="rId3" imgW="4152900" imgH="2235200" progId="Equation.3">
                  <p:embed/>
                </p:oleObj>
              </mc:Choice>
              <mc:Fallback>
                <p:oleObj name="Ekvation" r:id="rId3" imgW="41529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48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41596" y="2667000"/>
            <a:ext cx="8763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04307"/>
              </p:ext>
            </p:extLst>
          </p:nvPr>
        </p:nvGraphicFramePr>
        <p:xfrm>
          <a:off x="72000" y="0"/>
          <a:ext cx="9000000" cy="48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8" name="Ekvation" r:id="rId3" imgW="4152900" imgH="2235200" progId="Equation.3">
                  <p:embed/>
                </p:oleObj>
              </mc:Choice>
              <mc:Fallback>
                <p:oleObj name="Ekvation" r:id="rId3" imgW="41529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48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41596" y="3886200"/>
            <a:ext cx="876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04307"/>
              </p:ext>
            </p:extLst>
          </p:nvPr>
        </p:nvGraphicFramePr>
        <p:xfrm>
          <a:off x="72000" y="0"/>
          <a:ext cx="9000000" cy="48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2" name="Ekvation" r:id="rId3" imgW="4152900" imgH="2235200" progId="Equation.3">
                  <p:embed/>
                </p:oleObj>
              </mc:Choice>
              <mc:Fallback>
                <p:oleObj name="Ekvation" r:id="rId3" imgW="41529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48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52799" y="-72000"/>
            <a:ext cx="5791199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Ensemble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18360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381778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1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51577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2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994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3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8" name="Ellips 47"/>
          <p:cNvSpPr>
            <a:spLocks noChangeAspect="1"/>
          </p:cNvSpPr>
          <p:nvPr/>
        </p:nvSpPr>
        <p:spPr>
          <a:xfrm>
            <a:off x="2160000" y="1944000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4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62281"/>
              </p:ext>
            </p:extLst>
          </p:nvPr>
        </p:nvGraphicFramePr>
        <p:xfrm>
          <a:off x="72000" y="0"/>
          <a:ext cx="9000000" cy="3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" name="Ekvation" r:id="rId3" imgW="5740400" imgH="2235200" progId="Equation.3">
                  <p:embed/>
                </p:oleObj>
              </mc:Choice>
              <mc:Fallback>
                <p:oleObj name="Ekvation" r:id="rId3" imgW="5740400" imgH="2235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3507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41596" y="1066800"/>
            <a:ext cx="87630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4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72285"/>
              </p:ext>
            </p:extLst>
          </p:nvPr>
        </p:nvGraphicFramePr>
        <p:xfrm>
          <a:off x="72000" y="0"/>
          <a:ext cx="9000000" cy="3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4" name="Ekvation" r:id="rId3" imgW="5740400" imgH="2235200" progId="Equation.3">
                  <p:embed/>
                </p:oleObj>
              </mc:Choice>
              <mc:Fallback>
                <p:oleObj name="Ekvation" r:id="rId3" imgW="57404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3507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52400" y="2057400"/>
            <a:ext cx="8763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4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72285"/>
              </p:ext>
            </p:extLst>
          </p:nvPr>
        </p:nvGraphicFramePr>
        <p:xfrm>
          <a:off x="72000" y="0"/>
          <a:ext cx="9000000" cy="3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8" name="Ekvation" r:id="rId3" imgW="5740400" imgH="2235200" progId="Equation.3">
                  <p:embed/>
                </p:oleObj>
              </mc:Choice>
              <mc:Fallback>
                <p:oleObj name="Ekvation" r:id="rId3" imgW="57404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3507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152400" y="2819400"/>
            <a:ext cx="876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4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0" y="1260000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smtClean="0">
                <a:solidFill>
                  <a:srgbClr val="0000FF"/>
                </a:solidFill>
              </a:rPr>
              <a:t>dx * dy * </a:t>
            </a:r>
            <a:r>
              <a:rPr lang="sv-SE" sz="5400" b="1" dirty="0" err="1" smtClean="0">
                <a:solidFill>
                  <a:srgbClr val="0000FF"/>
                </a:solidFill>
              </a:rPr>
              <a:t>dz</a:t>
            </a:r>
            <a:r>
              <a:rPr lang="sv-SE" sz="5400" b="1" dirty="0" smtClean="0">
                <a:solidFill>
                  <a:srgbClr val="0000FF"/>
                </a:solidFill>
              </a:rPr>
              <a:t> * dt * </a:t>
            </a:r>
            <a:r>
              <a:rPr lang="sv-SE" sz="5400" b="1" dirty="0" err="1" smtClean="0">
                <a:solidFill>
                  <a:srgbClr val="0000FF"/>
                </a:solidFill>
              </a:rPr>
              <a:t>dp</a:t>
            </a:r>
            <a:r>
              <a:rPr lang="sv-SE" sz="5400" b="1" dirty="0" smtClean="0">
                <a:solidFill>
                  <a:srgbClr val="0000FF"/>
                </a:solidFill>
              </a:rPr>
              <a:t> * </a:t>
            </a:r>
            <a:r>
              <a:rPr lang="sv-SE" sz="5400" b="1" dirty="0" err="1" smtClean="0">
                <a:solidFill>
                  <a:srgbClr val="0000FF"/>
                </a:solidFill>
              </a:rPr>
              <a:t>nmbr</a:t>
            </a:r>
            <a:endParaRPr lang="sv-SE" sz="5400" b="1" dirty="0" smtClean="0">
              <a:solidFill>
                <a:srgbClr val="0000FF"/>
              </a:solidFill>
            </a:endParaRPr>
          </a:p>
          <a:p>
            <a:pPr algn="ctr"/>
            <a:endParaRPr lang="sv-SE" sz="6000" b="1" dirty="0">
              <a:solidFill>
                <a:srgbClr val="0000FF"/>
              </a:solidFill>
            </a:endParaRPr>
          </a:p>
          <a:p>
            <a:r>
              <a:rPr lang="sv-SE" sz="6000" b="1" dirty="0" smtClean="0">
                <a:solidFill>
                  <a:srgbClr val="0000FF"/>
                </a:solidFill>
              </a:rPr>
              <a:t> </a:t>
            </a:r>
            <a:r>
              <a:rPr lang="sv-SE" sz="4800" b="1" dirty="0" smtClean="0">
                <a:solidFill>
                  <a:srgbClr val="0000FF"/>
                </a:solidFill>
              </a:rPr>
              <a:t>10  * 10  * 10  * 10 * 10 *   50</a:t>
            </a:r>
          </a:p>
          <a:p>
            <a:r>
              <a:rPr lang="sv-SE" sz="4800" b="1" dirty="0">
                <a:solidFill>
                  <a:srgbClr val="0000FF"/>
                </a:solidFill>
              </a:rPr>
              <a:t> </a:t>
            </a:r>
            <a:r>
              <a:rPr lang="sv-SE" sz="4800" b="1" dirty="0" smtClean="0">
                <a:solidFill>
                  <a:srgbClr val="0000FF"/>
                </a:solidFill>
              </a:rPr>
              <a:t>                </a:t>
            </a:r>
          </a:p>
          <a:p>
            <a:r>
              <a:rPr lang="sv-SE" sz="4800" b="1" dirty="0">
                <a:solidFill>
                  <a:srgbClr val="0000FF"/>
                </a:solidFill>
              </a:rPr>
              <a:t> </a:t>
            </a:r>
            <a:r>
              <a:rPr lang="sv-SE" sz="4800" b="1" dirty="0" smtClean="0">
                <a:solidFill>
                  <a:srgbClr val="0000FF"/>
                </a:solidFill>
              </a:rPr>
              <a:t>                 10</a:t>
            </a:r>
            <a:r>
              <a:rPr lang="sv-SE" sz="4800" b="1" baseline="30000" dirty="0" smtClean="0">
                <a:solidFill>
                  <a:srgbClr val="0000FF"/>
                </a:solidFill>
              </a:rPr>
              <a:t>5</a:t>
            </a:r>
            <a:endParaRPr lang="sv-SE" sz="4800" b="1" baseline="30000" dirty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629400" y="1066800"/>
            <a:ext cx="2514599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24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60041"/>
              </p:ext>
            </p:extLst>
          </p:nvPr>
        </p:nvGraphicFramePr>
        <p:xfrm>
          <a:off x="72000" y="0"/>
          <a:ext cx="9000000" cy="3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9" name="Ekvation" r:id="rId3" imgW="5740400" imgH="2235200" progId="Equation.3">
                  <p:embed/>
                </p:oleObj>
              </mc:Choice>
              <mc:Fallback>
                <p:oleObj name="Ekvation" r:id="rId3" imgW="57404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3507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Rak 4"/>
          <p:cNvCxnSpPr/>
          <p:nvPr/>
        </p:nvCxnSpPr>
        <p:spPr>
          <a:xfrm>
            <a:off x="2971800" y="1981200"/>
            <a:ext cx="16002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flipH="1">
            <a:off x="2971800" y="1981200"/>
            <a:ext cx="16002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152400" y="2819400"/>
            <a:ext cx="876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9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16517"/>
              </p:ext>
            </p:extLst>
          </p:nvPr>
        </p:nvGraphicFramePr>
        <p:xfrm>
          <a:off x="72000" y="0"/>
          <a:ext cx="9000000" cy="3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2" name="Ekvation" r:id="rId3" imgW="5740400" imgH="2235200" progId="Equation.3">
                  <p:embed/>
                </p:oleObj>
              </mc:Choice>
              <mc:Fallback>
                <p:oleObj name="Ekvation" r:id="rId3" imgW="57404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0"/>
                        <a:ext cx="9000000" cy="3507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Rak 4"/>
          <p:cNvCxnSpPr/>
          <p:nvPr/>
        </p:nvCxnSpPr>
        <p:spPr>
          <a:xfrm>
            <a:off x="2971800" y="1981200"/>
            <a:ext cx="16002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flipH="1">
            <a:off x="2971800" y="1981200"/>
            <a:ext cx="16002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71536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4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6893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5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02282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6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95821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7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79084"/>
              </p:ext>
            </p:extLst>
          </p:nvPr>
        </p:nvGraphicFramePr>
        <p:xfrm>
          <a:off x="5170488" y="1084263"/>
          <a:ext cx="3236912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8" name="Ekvation" r:id="rId11" imgW="1206360" imgH="609480" progId="Equation.3">
                  <p:embed/>
                </p:oleObj>
              </mc:Choice>
              <mc:Fallback>
                <p:oleObj name="Ekvation" r:id="rId11" imgW="1206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1084263"/>
                        <a:ext cx="3236912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6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Case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9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937250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8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41702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9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96254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0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86057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1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00464"/>
              </p:ext>
            </p:extLst>
          </p:nvPr>
        </p:nvGraphicFramePr>
        <p:xfrm>
          <a:off x="5375275" y="947738"/>
          <a:ext cx="2827338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2" name="Ekvation" r:id="rId11" imgW="1054080" imgH="711000" progId="Equation.3">
                  <p:embed/>
                </p:oleObj>
              </mc:Choice>
              <mc:Fallback>
                <p:oleObj name="Ekvation" r:id="rId11" imgW="1054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947738"/>
                        <a:ext cx="2827338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6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Case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4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95977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0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51721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1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71626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2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63545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3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72821"/>
              </p:ext>
            </p:extLst>
          </p:nvPr>
        </p:nvGraphicFramePr>
        <p:xfrm>
          <a:off x="5375275" y="947738"/>
          <a:ext cx="2827338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4" name="Ekvation" r:id="rId11" imgW="1054080" imgH="711000" progId="Equation.3">
                  <p:embed/>
                </p:oleObj>
              </mc:Choice>
              <mc:Fallback>
                <p:oleObj name="Ekvation" r:id="rId11" imgW="1054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947738"/>
                        <a:ext cx="2827338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6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5400" b="1" dirty="0" smtClean="0">
                <a:solidFill>
                  <a:schemeClr val="tx1"/>
                </a:solidFill>
              </a:rPr>
              <a:t>Ideal Case</a:t>
            </a:r>
            <a:endParaRPr lang="en-GB" sz="5400" b="1" dirty="0">
              <a:solidFill>
                <a:schemeClr val="tx1"/>
              </a:solidFill>
            </a:endParaRPr>
          </a:p>
        </p:txBody>
      </p: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26963"/>
              </p:ext>
            </p:extLst>
          </p:nvPr>
        </p:nvGraphicFramePr>
        <p:xfrm>
          <a:off x="5616000" y="3132000"/>
          <a:ext cx="22161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5" name="Ekvation" r:id="rId13" imgW="787320" imgH="482400" progId="Equation.3">
                  <p:embed/>
                </p:oleObj>
              </mc:Choice>
              <mc:Fallback>
                <p:oleObj name="Ekvation" r:id="rId13" imgW="78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000" y="3132000"/>
                        <a:ext cx="22161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0799"/>
              </p:ext>
            </p:extLst>
          </p:nvPr>
        </p:nvGraphicFramePr>
        <p:xfrm>
          <a:off x="5616000" y="4752000"/>
          <a:ext cx="20034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6" name="Ekvation" r:id="rId15" imgW="711000" imgH="482400" progId="Equation.3">
                  <p:embed/>
                </p:oleObj>
              </mc:Choice>
              <mc:Fallback>
                <p:oleObj name="Ekvation" r:id="rId15" imgW="711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000" y="4752000"/>
                        <a:ext cx="20034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rbetsyta 337"/>
          <p:cNvGrpSpPr>
            <a:grpSpLocks noChangeAspect="1"/>
          </p:cNvGrpSpPr>
          <p:nvPr/>
        </p:nvGrpSpPr>
        <p:grpSpPr>
          <a:xfrm>
            <a:off x="4500000" y="360000"/>
            <a:ext cx="4703465" cy="6120000"/>
            <a:chOff x="0" y="0"/>
            <a:chExt cx="6515100" cy="8477250"/>
          </a:xfrm>
        </p:grpSpPr>
        <p:sp>
          <p:nvSpPr>
            <p:cNvPr id="34" name="Rektangel 3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5" name="Rak pil 3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pil 3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 36"/>
            <p:cNvSpPr>
              <a:spLocks noChangeAspect="1"/>
            </p:cNvSpPr>
            <p:nvPr/>
          </p:nvSpPr>
          <p:spPr>
            <a:xfrm>
              <a:off x="365442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8" name="Ellips 37"/>
            <p:cNvSpPr>
              <a:spLocks noChangeAspect="1"/>
            </p:cNvSpPr>
            <p:nvPr/>
          </p:nvSpPr>
          <p:spPr>
            <a:xfrm>
              <a:off x="3150235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9" name="Ellips 38"/>
            <p:cNvSpPr>
              <a:spLocks noChangeAspect="1"/>
            </p:cNvSpPr>
            <p:nvPr/>
          </p:nvSpPr>
          <p:spPr>
            <a:xfrm>
              <a:off x="5220970" y="97218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0" name="Ellips 39"/>
            <p:cNvSpPr>
              <a:spLocks noChangeAspect="1"/>
            </p:cNvSpPr>
            <p:nvPr/>
          </p:nvSpPr>
          <p:spPr>
            <a:xfrm>
              <a:off x="3330575" y="29252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1" name="Ellips 40"/>
            <p:cNvSpPr>
              <a:spLocks noChangeAspect="1"/>
            </p:cNvSpPr>
            <p:nvPr/>
          </p:nvSpPr>
          <p:spPr>
            <a:xfrm>
              <a:off x="5220970" y="30607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2" name="Ellips 41"/>
            <p:cNvSpPr>
              <a:spLocks noChangeAspect="1"/>
            </p:cNvSpPr>
            <p:nvPr/>
          </p:nvSpPr>
          <p:spPr>
            <a:xfrm>
              <a:off x="5526405" y="27006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3" name="Ellips 42"/>
            <p:cNvSpPr>
              <a:spLocks noChangeAspect="1"/>
            </p:cNvSpPr>
            <p:nvPr/>
          </p:nvSpPr>
          <p:spPr>
            <a:xfrm>
              <a:off x="437451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4" name="Ellips 4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5" name="Ellips 4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Ellips 45"/>
            <p:cNvSpPr>
              <a:spLocks noChangeAspect="1"/>
            </p:cNvSpPr>
            <p:nvPr/>
          </p:nvSpPr>
          <p:spPr>
            <a:xfrm>
              <a:off x="4464685" y="72009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7" name="Ellips 4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8" name="Ellips 47"/>
            <p:cNvSpPr>
              <a:spLocks noChangeAspect="1"/>
            </p:cNvSpPr>
            <p:nvPr/>
          </p:nvSpPr>
          <p:spPr>
            <a:xfrm>
              <a:off x="3150235" y="131000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9" name="Ellips 48"/>
            <p:cNvSpPr>
              <a:spLocks noChangeAspect="1"/>
            </p:cNvSpPr>
            <p:nvPr/>
          </p:nvSpPr>
          <p:spPr>
            <a:xfrm>
              <a:off x="3042285" y="21380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0" name="Ellips 4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1" name="Ellips 50"/>
            <p:cNvSpPr>
              <a:spLocks noChangeAspect="1"/>
            </p:cNvSpPr>
            <p:nvPr/>
          </p:nvSpPr>
          <p:spPr>
            <a:xfrm>
              <a:off x="3150235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2" name="Ellips 51"/>
            <p:cNvSpPr>
              <a:spLocks noChangeAspect="1"/>
            </p:cNvSpPr>
            <p:nvPr/>
          </p:nvSpPr>
          <p:spPr>
            <a:xfrm>
              <a:off x="3654425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3" name="Rak pil 52"/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3516F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pil 53"/>
            <p:cNvCxnSpPr>
              <a:endCxn id="50" idx="4"/>
            </p:cNvCxnSpPr>
            <p:nvPr/>
          </p:nvCxnSpPr>
          <p:spPr>
            <a:xfrm flipV="1">
              <a:off x="417195" y="2088125"/>
              <a:ext cx="3795200" cy="592049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 54"/>
            <p:cNvSpPr/>
            <p:nvPr/>
          </p:nvSpPr>
          <p:spPr>
            <a:xfrm>
              <a:off x="2862580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6" name="Ellips 55"/>
            <p:cNvSpPr/>
            <p:nvPr/>
          </p:nvSpPr>
          <p:spPr>
            <a:xfrm>
              <a:off x="3222625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Ellips 56"/>
            <p:cNvSpPr>
              <a:spLocks noChangeAspect="1"/>
            </p:cNvSpPr>
            <p:nvPr/>
          </p:nvSpPr>
          <p:spPr>
            <a:xfrm>
              <a:off x="5616575" y="15843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8" name="Ellips 57"/>
            <p:cNvSpPr>
              <a:spLocks noChangeAspect="1"/>
            </p:cNvSpPr>
            <p:nvPr/>
          </p:nvSpPr>
          <p:spPr>
            <a:xfrm>
              <a:off x="5652770" y="216027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9" name="Rak pil 58"/>
            <p:cNvCxnSpPr>
              <a:stCxn id="47" idx="6"/>
              <a:endCxn id="39" idx="1"/>
            </p:cNvCxnSpPr>
            <p:nvPr/>
          </p:nvCxnSpPr>
          <p:spPr>
            <a:xfrm>
              <a:off x="2916165" y="719895"/>
              <a:ext cx="2315349" cy="26283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pil 59"/>
            <p:cNvCxnSpPr>
              <a:stCxn id="50" idx="7"/>
              <a:endCxn id="39" idx="3"/>
            </p:cNvCxnSpPr>
            <p:nvPr/>
          </p:nvCxnSpPr>
          <p:spPr>
            <a:xfrm flipV="1">
              <a:off x="4237851" y="1033641"/>
              <a:ext cx="993663" cy="9930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pil 60"/>
            <p:cNvCxnSpPr>
              <a:stCxn id="39" idx="4"/>
              <a:endCxn id="41" idx="0"/>
            </p:cNvCxnSpPr>
            <p:nvPr/>
          </p:nvCxnSpPr>
          <p:spPr>
            <a:xfrm>
              <a:off x="5256970" y="1044185"/>
              <a:ext cx="0" cy="201651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pil 61"/>
            <p:cNvCxnSpPr>
              <a:stCxn id="50" idx="5"/>
              <a:endCxn id="41" idx="1"/>
            </p:cNvCxnSpPr>
            <p:nvPr/>
          </p:nvCxnSpPr>
          <p:spPr>
            <a:xfrm>
              <a:off x="4237851" y="2077581"/>
              <a:ext cx="993663" cy="99366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55494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1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37738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2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10355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3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40231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4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21266"/>
              </p:ext>
            </p:extLst>
          </p:nvPr>
        </p:nvGraphicFramePr>
        <p:xfrm>
          <a:off x="6904452" y="1529764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5" name="Ekvation" r:id="rId11" imgW="393359" imgH="215713" progId="Equation.3">
                  <p:embed/>
                </p:oleObj>
              </mc:Choice>
              <mc:Fallback>
                <p:oleObj name="Ekvation" r:id="rId11" imgW="393359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452" y="1529764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04617"/>
              </p:ext>
            </p:extLst>
          </p:nvPr>
        </p:nvGraphicFramePr>
        <p:xfrm>
          <a:off x="7343781" y="755514"/>
          <a:ext cx="314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6" name="Ekvation" r:id="rId13" imgW="317087" imgH="215619" progId="Equation.3">
                  <p:embed/>
                </p:oleObj>
              </mc:Choice>
              <mc:Fallback>
                <p:oleObj name="Ekvation" r:id="rId13" imgW="317087" imgH="21561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81" y="755514"/>
                        <a:ext cx="314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19345"/>
              </p:ext>
            </p:extLst>
          </p:nvPr>
        </p:nvGraphicFramePr>
        <p:xfrm>
          <a:off x="7620399" y="2184134"/>
          <a:ext cx="4095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7" name="Ekvation" r:id="rId15" imgW="406048" imgH="215713" progId="Equation.3">
                  <p:embed/>
                </p:oleObj>
              </mc:Choice>
              <mc:Fallback>
                <p:oleObj name="Ekvation" r:id="rId15" imgW="406048" imgH="2157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399" y="2184134"/>
                        <a:ext cx="4095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05474"/>
              </p:ext>
            </p:extLst>
          </p:nvPr>
        </p:nvGraphicFramePr>
        <p:xfrm>
          <a:off x="7961805" y="1669078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8" name="Ekvation" r:id="rId17" imgW="330057" imgH="215806" progId="Equation.3">
                  <p:embed/>
                </p:oleObj>
              </mc:Choice>
              <mc:Fallback>
                <p:oleObj name="Ekvation" r:id="rId17" imgW="330057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805" y="1669078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59122"/>
              </p:ext>
            </p:extLst>
          </p:nvPr>
        </p:nvGraphicFramePr>
        <p:xfrm>
          <a:off x="5895237" y="12927"/>
          <a:ext cx="24860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9" name="Ekvation" r:id="rId19" imgW="927000" imgH="228600" progId="Equation.3">
                  <p:embed/>
                </p:oleObj>
              </mc:Choice>
              <mc:Fallback>
                <p:oleObj name="Ekvation" r:id="rId19" imgW="927000" imgH="228600" progId="Equation.3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237" y="12927"/>
                        <a:ext cx="24860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0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rbetsyta 337"/>
          <p:cNvGrpSpPr>
            <a:grpSpLocks noChangeAspect="1"/>
          </p:cNvGrpSpPr>
          <p:nvPr/>
        </p:nvGrpSpPr>
        <p:grpSpPr>
          <a:xfrm>
            <a:off x="4500000" y="360000"/>
            <a:ext cx="4703465" cy="6120000"/>
            <a:chOff x="0" y="0"/>
            <a:chExt cx="6515100" cy="8477250"/>
          </a:xfrm>
        </p:grpSpPr>
        <p:sp>
          <p:nvSpPr>
            <p:cNvPr id="34" name="Rektangel 3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5" name="Rak pil 3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pil 3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 36"/>
            <p:cNvSpPr>
              <a:spLocks noChangeAspect="1"/>
            </p:cNvSpPr>
            <p:nvPr/>
          </p:nvSpPr>
          <p:spPr>
            <a:xfrm>
              <a:off x="365442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8" name="Ellips 37"/>
            <p:cNvSpPr>
              <a:spLocks noChangeAspect="1"/>
            </p:cNvSpPr>
            <p:nvPr/>
          </p:nvSpPr>
          <p:spPr>
            <a:xfrm>
              <a:off x="3150235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9" name="Ellips 38"/>
            <p:cNvSpPr>
              <a:spLocks noChangeAspect="1"/>
            </p:cNvSpPr>
            <p:nvPr/>
          </p:nvSpPr>
          <p:spPr>
            <a:xfrm>
              <a:off x="5220970" y="97218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0" name="Ellips 39"/>
            <p:cNvSpPr>
              <a:spLocks noChangeAspect="1"/>
            </p:cNvSpPr>
            <p:nvPr/>
          </p:nvSpPr>
          <p:spPr>
            <a:xfrm>
              <a:off x="3330575" y="29252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1" name="Ellips 40"/>
            <p:cNvSpPr>
              <a:spLocks noChangeAspect="1"/>
            </p:cNvSpPr>
            <p:nvPr/>
          </p:nvSpPr>
          <p:spPr>
            <a:xfrm>
              <a:off x="5220970" y="30607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2" name="Ellips 41"/>
            <p:cNvSpPr>
              <a:spLocks noChangeAspect="1"/>
            </p:cNvSpPr>
            <p:nvPr/>
          </p:nvSpPr>
          <p:spPr>
            <a:xfrm>
              <a:off x="5526405" y="27006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3" name="Ellips 42"/>
            <p:cNvSpPr>
              <a:spLocks noChangeAspect="1"/>
            </p:cNvSpPr>
            <p:nvPr/>
          </p:nvSpPr>
          <p:spPr>
            <a:xfrm>
              <a:off x="437451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4" name="Ellips 4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5" name="Ellips 4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Ellips 45"/>
            <p:cNvSpPr>
              <a:spLocks noChangeAspect="1"/>
            </p:cNvSpPr>
            <p:nvPr/>
          </p:nvSpPr>
          <p:spPr>
            <a:xfrm>
              <a:off x="4464685" y="72009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7" name="Ellips 4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8" name="Ellips 47"/>
            <p:cNvSpPr>
              <a:spLocks noChangeAspect="1"/>
            </p:cNvSpPr>
            <p:nvPr/>
          </p:nvSpPr>
          <p:spPr>
            <a:xfrm>
              <a:off x="3150235" y="131000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9" name="Ellips 48"/>
            <p:cNvSpPr>
              <a:spLocks noChangeAspect="1"/>
            </p:cNvSpPr>
            <p:nvPr/>
          </p:nvSpPr>
          <p:spPr>
            <a:xfrm>
              <a:off x="3042285" y="21380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0" name="Ellips 4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1" name="Ellips 50"/>
            <p:cNvSpPr>
              <a:spLocks noChangeAspect="1"/>
            </p:cNvSpPr>
            <p:nvPr/>
          </p:nvSpPr>
          <p:spPr>
            <a:xfrm>
              <a:off x="3150235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2" name="Ellips 51"/>
            <p:cNvSpPr>
              <a:spLocks noChangeAspect="1"/>
            </p:cNvSpPr>
            <p:nvPr/>
          </p:nvSpPr>
          <p:spPr>
            <a:xfrm>
              <a:off x="3654425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3" name="Rak pil 52"/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3516F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pil 53"/>
            <p:cNvCxnSpPr>
              <a:endCxn id="50" idx="4"/>
            </p:cNvCxnSpPr>
            <p:nvPr/>
          </p:nvCxnSpPr>
          <p:spPr>
            <a:xfrm flipV="1">
              <a:off x="417195" y="2088125"/>
              <a:ext cx="3795200" cy="592049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 54"/>
            <p:cNvSpPr/>
            <p:nvPr/>
          </p:nvSpPr>
          <p:spPr>
            <a:xfrm>
              <a:off x="2862580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6" name="Ellips 55"/>
            <p:cNvSpPr/>
            <p:nvPr/>
          </p:nvSpPr>
          <p:spPr>
            <a:xfrm>
              <a:off x="3222625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Ellips 56"/>
            <p:cNvSpPr>
              <a:spLocks noChangeAspect="1"/>
            </p:cNvSpPr>
            <p:nvPr/>
          </p:nvSpPr>
          <p:spPr>
            <a:xfrm>
              <a:off x="5616575" y="15843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8" name="Ellips 57"/>
            <p:cNvSpPr>
              <a:spLocks noChangeAspect="1"/>
            </p:cNvSpPr>
            <p:nvPr/>
          </p:nvSpPr>
          <p:spPr>
            <a:xfrm>
              <a:off x="5652770" y="216027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9" name="Rak pil 58"/>
            <p:cNvCxnSpPr>
              <a:stCxn id="47" idx="6"/>
              <a:endCxn id="39" idx="1"/>
            </p:cNvCxnSpPr>
            <p:nvPr/>
          </p:nvCxnSpPr>
          <p:spPr>
            <a:xfrm>
              <a:off x="2916165" y="719895"/>
              <a:ext cx="2315349" cy="26283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pil 59"/>
            <p:cNvCxnSpPr>
              <a:stCxn id="50" idx="7"/>
              <a:endCxn id="39" idx="3"/>
            </p:cNvCxnSpPr>
            <p:nvPr/>
          </p:nvCxnSpPr>
          <p:spPr>
            <a:xfrm flipV="1">
              <a:off x="4237851" y="1033641"/>
              <a:ext cx="993663" cy="9930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pil 60"/>
            <p:cNvCxnSpPr>
              <a:stCxn id="39" idx="4"/>
              <a:endCxn id="41" idx="0"/>
            </p:cNvCxnSpPr>
            <p:nvPr/>
          </p:nvCxnSpPr>
          <p:spPr>
            <a:xfrm>
              <a:off x="5256970" y="1044185"/>
              <a:ext cx="0" cy="201651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pil 61"/>
            <p:cNvCxnSpPr>
              <a:stCxn id="50" idx="5"/>
              <a:endCxn id="41" idx="1"/>
            </p:cNvCxnSpPr>
            <p:nvPr/>
          </p:nvCxnSpPr>
          <p:spPr>
            <a:xfrm>
              <a:off x="4237851" y="2077581"/>
              <a:ext cx="993663" cy="99366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11458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2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05207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3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14574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4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94720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5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95836"/>
              </p:ext>
            </p:extLst>
          </p:nvPr>
        </p:nvGraphicFramePr>
        <p:xfrm>
          <a:off x="6904452" y="1529764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6" name="Ekvation" r:id="rId11" imgW="393359" imgH="215713" progId="Equation.3">
                  <p:embed/>
                </p:oleObj>
              </mc:Choice>
              <mc:Fallback>
                <p:oleObj name="Ekvation" r:id="rId11" imgW="39335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452" y="1529764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88784"/>
              </p:ext>
            </p:extLst>
          </p:nvPr>
        </p:nvGraphicFramePr>
        <p:xfrm>
          <a:off x="7343781" y="755514"/>
          <a:ext cx="314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7" name="Ekvation" r:id="rId13" imgW="317087" imgH="215619" progId="Equation.3">
                  <p:embed/>
                </p:oleObj>
              </mc:Choice>
              <mc:Fallback>
                <p:oleObj name="Ekvation" r:id="rId13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81" y="755514"/>
                        <a:ext cx="314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16414"/>
              </p:ext>
            </p:extLst>
          </p:nvPr>
        </p:nvGraphicFramePr>
        <p:xfrm>
          <a:off x="7620399" y="2184134"/>
          <a:ext cx="4095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8" name="Ekvation" r:id="rId15" imgW="406048" imgH="215713" progId="Equation.3">
                  <p:embed/>
                </p:oleObj>
              </mc:Choice>
              <mc:Fallback>
                <p:oleObj name="Ekvation" r:id="rId15" imgW="40604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399" y="2184134"/>
                        <a:ext cx="4095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3259"/>
              </p:ext>
            </p:extLst>
          </p:nvPr>
        </p:nvGraphicFramePr>
        <p:xfrm>
          <a:off x="7961805" y="1669078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9" name="Ekvation" r:id="rId17" imgW="330057" imgH="215806" progId="Equation.3">
                  <p:embed/>
                </p:oleObj>
              </mc:Choice>
              <mc:Fallback>
                <p:oleObj name="Ekvation" r:id="rId17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805" y="1669078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91383"/>
              </p:ext>
            </p:extLst>
          </p:nvPr>
        </p:nvGraphicFramePr>
        <p:xfrm>
          <a:off x="900000" y="4392000"/>
          <a:ext cx="3443287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0" name="Ekvation" r:id="rId19" imgW="1282680" imgH="609480" progId="Equation.3">
                  <p:embed/>
                </p:oleObj>
              </mc:Choice>
              <mc:Fallback>
                <p:oleObj name="Ekvation" r:id="rId19" imgW="1282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4392000"/>
                        <a:ext cx="3443287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87936"/>
              </p:ext>
            </p:extLst>
          </p:nvPr>
        </p:nvGraphicFramePr>
        <p:xfrm>
          <a:off x="5760000" y="4392000"/>
          <a:ext cx="3405188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1" name="Ekvation" r:id="rId21" imgW="1269720" imgH="609480" progId="Equation.3">
                  <p:embed/>
                </p:oleObj>
              </mc:Choice>
              <mc:Fallback>
                <p:oleObj name="Ekvation" r:id="rId21" imgW="12697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000" y="4392000"/>
                        <a:ext cx="3405188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60017"/>
              </p:ext>
            </p:extLst>
          </p:nvPr>
        </p:nvGraphicFramePr>
        <p:xfrm>
          <a:off x="5895237" y="12927"/>
          <a:ext cx="24860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2" name="Ekvation" r:id="rId23" imgW="927000" imgH="228600" progId="Equation.3">
                  <p:embed/>
                </p:oleObj>
              </mc:Choice>
              <mc:Fallback>
                <p:oleObj name="Ekvation" r:id="rId2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237" y="12927"/>
                        <a:ext cx="24860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9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rbetsyta 337"/>
          <p:cNvGrpSpPr>
            <a:grpSpLocks noChangeAspect="1"/>
          </p:cNvGrpSpPr>
          <p:nvPr/>
        </p:nvGrpSpPr>
        <p:grpSpPr>
          <a:xfrm>
            <a:off x="4500000" y="360000"/>
            <a:ext cx="4703465" cy="6120000"/>
            <a:chOff x="0" y="0"/>
            <a:chExt cx="6515100" cy="8477250"/>
          </a:xfrm>
        </p:grpSpPr>
        <p:sp>
          <p:nvSpPr>
            <p:cNvPr id="34" name="Rektangel 3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5" name="Rak pil 3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pil 3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 36"/>
            <p:cNvSpPr>
              <a:spLocks noChangeAspect="1"/>
            </p:cNvSpPr>
            <p:nvPr/>
          </p:nvSpPr>
          <p:spPr>
            <a:xfrm>
              <a:off x="365442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8" name="Ellips 37"/>
            <p:cNvSpPr>
              <a:spLocks noChangeAspect="1"/>
            </p:cNvSpPr>
            <p:nvPr/>
          </p:nvSpPr>
          <p:spPr>
            <a:xfrm>
              <a:off x="3150235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39" name="Ellips 38"/>
            <p:cNvSpPr>
              <a:spLocks noChangeAspect="1"/>
            </p:cNvSpPr>
            <p:nvPr/>
          </p:nvSpPr>
          <p:spPr>
            <a:xfrm>
              <a:off x="5220970" y="97218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0" name="Ellips 39"/>
            <p:cNvSpPr>
              <a:spLocks noChangeAspect="1"/>
            </p:cNvSpPr>
            <p:nvPr/>
          </p:nvSpPr>
          <p:spPr>
            <a:xfrm>
              <a:off x="3330575" y="29252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1" name="Ellips 40"/>
            <p:cNvSpPr>
              <a:spLocks noChangeAspect="1"/>
            </p:cNvSpPr>
            <p:nvPr/>
          </p:nvSpPr>
          <p:spPr>
            <a:xfrm>
              <a:off x="5220970" y="30607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2" name="Ellips 41"/>
            <p:cNvSpPr>
              <a:spLocks noChangeAspect="1"/>
            </p:cNvSpPr>
            <p:nvPr/>
          </p:nvSpPr>
          <p:spPr>
            <a:xfrm>
              <a:off x="5526405" y="27006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3" name="Ellips 42"/>
            <p:cNvSpPr>
              <a:spLocks noChangeAspect="1"/>
            </p:cNvSpPr>
            <p:nvPr/>
          </p:nvSpPr>
          <p:spPr>
            <a:xfrm>
              <a:off x="437451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4" name="Ellips 4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5" name="Ellips 4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Ellips 45"/>
            <p:cNvSpPr>
              <a:spLocks noChangeAspect="1"/>
            </p:cNvSpPr>
            <p:nvPr/>
          </p:nvSpPr>
          <p:spPr>
            <a:xfrm>
              <a:off x="4464685" y="72009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7" name="Ellips 4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8" name="Ellips 47"/>
            <p:cNvSpPr>
              <a:spLocks noChangeAspect="1"/>
            </p:cNvSpPr>
            <p:nvPr/>
          </p:nvSpPr>
          <p:spPr>
            <a:xfrm>
              <a:off x="3150235" y="131000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49" name="Ellips 48"/>
            <p:cNvSpPr>
              <a:spLocks noChangeAspect="1"/>
            </p:cNvSpPr>
            <p:nvPr/>
          </p:nvSpPr>
          <p:spPr>
            <a:xfrm>
              <a:off x="3042285" y="21380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0" name="Ellips 4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1" name="Ellips 50"/>
            <p:cNvSpPr>
              <a:spLocks noChangeAspect="1"/>
            </p:cNvSpPr>
            <p:nvPr/>
          </p:nvSpPr>
          <p:spPr>
            <a:xfrm>
              <a:off x="3150235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2" name="Ellips 51"/>
            <p:cNvSpPr>
              <a:spLocks noChangeAspect="1"/>
            </p:cNvSpPr>
            <p:nvPr/>
          </p:nvSpPr>
          <p:spPr>
            <a:xfrm>
              <a:off x="3654425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3" name="Rak pil 52"/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3516F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pil 53"/>
            <p:cNvCxnSpPr>
              <a:endCxn id="50" idx="4"/>
            </p:cNvCxnSpPr>
            <p:nvPr/>
          </p:nvCxnSpPr>
          <p:spPr>
            <a:xfrm flipV="1">
              <a:off x="417195" y="2088125"/>
              <a:ext cx="3795200" cy="592049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 54"/>
            <p:cNvSpPr/>
            <p:nvPr/>
          </p:nvSpPr>
          <p:spPr>
            <a:xfrm>
              <a:off x="2862580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6" name="Ellips 55"/>
            <p:cNvSpPr/>
            <p:nvPr/>
          </p:nvSpPr>
          <p:spPr>
            <a:xfrm>
              <a:off x="3222625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Ellips 56"/>
            <p:cNvSpPr>
              <a:spLocks noChangeAspect="1"/>
            </p:cNvSpPr>
            <p:nvPr/>
          </p:nvSpPr>
          <p:spPr>
            <a:xfrm>
              <a:off x="5616575" y="15843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58" name="Ellips 57"/>
            <p:cNvSpPr>
              <a:spLocks noChangeAspect="1"/>
            </p:cNvSpPr>
            <p:nvPr/>
          </p:nvSpPr>
          <p:spPr>
            <a:xfrm>
              <a:off x="5652770" y="216027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59" name="Rak pil 58"/>
            <p:cNvCxnSpPr>
              <a:stCxn id="47" idx="6"/>
              <a:endCxn id="39" idx="1"/>
            </p:cNvCxnSpPr>
            <p:nvPr/>
          </p:nvCxnSpPr>
          <p:spPr>
            <a:xfrm>
              <a:off x="2916165" y="719895"/>
              <a:ext cx="2315349" cy="26283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pil 59"/>
            <p:cNvCxnSpPr>
              <a:stCxn id="50" idx="7"/>
              <a:endCxn id="39" idx="3"/>
            </p:cNvCxnSpPr>
            <p:nvPr/>
          </p:nvCxnSpPr>
          <p:spPr>
            <a:xfrm flipV="1">
              <a:off x="4237851" y="1033641"/>
              <a:ext cx="993663" cy="9930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pil 60"/>
            <p:cNvCxnSpPr>
              <a:stCxn id="39" idx="4"/>
              <a:endCxn id="41" idx="0"/>
            </p:cNvCxnSpPr>
            <p:nvPr/>
          </p:nvCxnSpPr>
          <p:spPr>
            <a:xfrm>
              <a:off x="5256970" y="1044185"/>
              <a:ext cx="0" cy="201651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pil 61"/>
            <p:cNvCxnSpPr>
              <a:stCxn id="50" idx="5"/>
              <a:endCxn id="41" idx="1"/>
            </p:cNvCxnSpPr>
            <p:nvPr/>
          </p:nvCxnSpPr>
          <p:spPr>
            <a:xfrm>
              <a:off x="4237851" y="2077581"/>
              <a:ext cx="993663" cy="99366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rbetsyta 42"/>
          <p:cNvGrpSpPr>
            <a:grpSpLocks noChangeAspect="1"/>
          </p:cNvGrpSpPr>
          <p:nvPr/>
        </p:nvGrpSpPr>
        <p:grpSpPr>
          <a:xfrm>
            <a:off x="0" y="360000"/>
            <a:ext cx="4703461" cy="6120000"/>
            <a:chOff x="0" y="0"/>
            <a:chExt cx="6515100" cy="8477250"/>
          </a:xfrm>
        </p:grpSpPr>
        <p:sp>
          <p:nvSpPr>
            <p:cNvPr id="64" name="Rektangel 63"/>
            <p:cNvSpPr/>
            <p:nvPr/>
          </p:nvSpPr>
          <p:spPr>
            <a:xfrm>
              <a:off x="0" y="0"/>
              <a:ext cx="6515100" cy="84772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Rak pil 64"/>
            <p:cNvCxnSpPr/>
            <p:nvPr/>
          </p:nvCxnSpPr>
          <p:spPr>
            <a:xfrm flipV="1">
              <a:off x="417195" y="36195"/>
              <a:ext cx="0" cy="828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>
              <a:off x="111760" y="8008620"/>
              <a:ext cx="61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 66"/>
            <p:cNvSpPr>
              <a:spLocks noChangeAspect="1"/>
            </p:cNvSpPr>
            <p:nvPr/>
          </p:nvSpPr>
          <p:spPr>
            <a:xfrm>
              <a:off x="2124075" y="7918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8" name="Ellips 67"/>
            <p:cNvSpPr>
              <a:spLocks noChangeAspect="1"/>
            </p:cNvSpPr>
            <p:nvPr/>
          </p:nvSpPr>
          <p:spPr>
            <a:xfrm>
              <a:off x="1620519" y="16291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69" name="Ellips 68"/>
            <p:cNvSpPr>
              <a:spLocks noChangeAspect="1"/>
            </p:cNvSpPr>
            <p:nvPr/>
          </p:nvSpPr>
          <p:spPr>
            <a:xfrm>
              <a:off x="3492499" y="9004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0" name="Ellips 69"/>
            <p:cNvSpPr>
              <a:spLocks noChangeAspect="1"/>
            </p:cNvSpPr>
            <p:nvPr/>
          </p:nvSpPr>
          <p:spPr>
            <a:xfrm>
              <a:off x="1800223" y="292521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1" name="Ellips 70"/>
            <p:cNvSpPr>
              <a:spLocks noChangeAspect="1"/>
            </p:cNvSpPr>
            <p:nvPr/>
          </p:nvSpPr>
          <p:spPr>
            <a:xfrm>
              <a:off x="3708400" y="295211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2" name="Ellips 71"/>
            <p:cNvSpPr>
              <a:spLocks noChangeAspect="1"/>
            </p:cNvSpPr>
            <p:nvPr/>
          </p:nvSpPr>
          <p:spPr>
            <a:xfrm>
              <a:off x="4032250" y="25565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3" name="Ellips 72"/>
            <p:cNvSpPr>
              <a:spLocks noChangeAspect="1"/>
            </p:cNvSpPr>
            <p:nvPr/>
          </p:nvSpPr>
          <p:spPr>
            <a:xfrm>
              <a:off x="2844165" y="334835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4" name="Ellips 73"/>
            <p:cNvSpPr/>
            <p:nvPr/>
          </p:nvSpPr>
          <p:spPr>
            <a:xfrm>
              <a:off x="1332229" y="511175"/>
              <a:ext cx="3060000" cy="30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5" name="Ellips 74"/>
            <p:cNvSpPr/>
            <p:nvPr/>
          </p:nvSpPr>
          <p:spPr>
            <a:xfrm>
              <a:off x="1692273" y="871220"/>
              <a:ext cx="2340000" cy="234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Ellips 75"/>
            <p:cNvSpPr>
              <a:spLocks noChangeAspect="1"/>
            </p:cNvSpPr>
            <p:nvPr/>
          </p:nvSpPr>
          <p:spPr>
            <a:xfrm>
              <a:off x="4032250" y="136842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7" name="Ellips 76"/>
            <p:cNvSpPr>
              <a:spLocks noChangeAspect="1"/>
            </p:cNvSpPr>
            <p:nvPr/>
          </p:nvSpPr>
          <p:spPr>
            <a:xfrm>
              <a:off x="2844165" y="68389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8" name="Ellips 77"/>
            <p:cNvSpPr>
              <a:spLocks noChangeAspect="1"/>
            </p:cNvSpPr>
            <p:nvPr/>
          </p:nvSpPr>
          <p:spPr>
            <a:xfrm>
              <a:off x="1764030" y="115189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79" name="Ellips 78"/>
            <p:cNvSpPr>
              <a:spLocks noChangeAspect="1"/>
            </p:cNvSpPr>
            <p:nvPr/>
          </p:nvSpPr>
          <p:spPr>
            <a:xfrm>
              <a:off x="1511934" y="213804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0" name="Ellips 79"/>
            <p:cNvSpPr>
              <a:spLocks noChangeAspect="1"/>
            </p:cNvSpPr>
            <p:nvPr/>
          </p:nvSpPr>
          <p:spPr>
            <a:xfrm>
              <a:off x="4176395" y="201612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1" name="Ellips 80"/>
            <p:cNvSpPr>
              <a:spLocks noChangeAspect="1"/>
            </p:cNvSpPr>
            <p:nvPr/>
          </p:nvSpPr>
          <p:spPr>
            <a:xfrm>
              <a:off x="1620520" y="24841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sp>
          <p:nvSpPr>
            <p:cNvPr id="82" name="Ellips 81"/>
            <p:cNvSpPr>
              <a:spLocks noChangeAspect="1"/>
            </p:cNvSpPr>
            <p:nvPr/>
          </p:nvSpPr>
          <p:spPr>
            <a:xfrm>
              <a:off x="2124073" y="31470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83" name="Rak pil 82"/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2905621" y="745351"/>
              <a:ext cx="1281318" cy="12813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>
              <a:cxnSpLocks/>
              <a:stCxn id="73" idx="7"/>
              <a:endCxn id="80" idx="4"/>
            </p:cNvCxnSpPr>
            <p:nvPr/>
          </p:nvCxnSpPr>
          <p:spPr>
            <a:xfrm flipV="1">
              <a:off x="2905621" y="2088125"/>
              <a:ext cx="1306774" cy="12707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 84"/>
            <p:cNvCxnSpPr>
              <a:endCxn id="77" idx="4"/>
            </p:cNvCxnSpPr>
            <p:nvPr/>
          </p:nvCxnSpPr>
          <p:spPr>
            <a:xfrm flipH="1" flipV="1">
              <a:off x="2880165" y="755895"/>
              <a:ext cx="0" cy="129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 85"/>
            <p:cNvCxnSpPr/>
            <p:nvPr/>
          </p:nvCxnSpPr>
          <p:spPr>
            <a:xfrm flipV="1">
              <a:off x="2880165" y="2052320"/>
              <a:ext cx="129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>
              <a:stCxn id="73" idx="7"/>
            </p:cNvCxnSpPr>
            <p:nvPr/>
          </p:nvCxnSpPr>
          <p:spPr>
            <a:xfrm flipH="1" flipV="1">
              <a:off x="2880165" y="2026669"/>
              <a:ext cx="0" cy="133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/>
            <p:nvPr/>
          </p:nvCxnSpPr>
          <p:spPr>
            <a:xfrm flipV="1">
              <a:off x="417195" y="2051895"/>
              <a:ext cx="2462970" cy="59567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31"/>
            <p:cNvSpPr txBox="1"/>
            <p:nvPr/>
          </p:nvSpPr>
          <p:spPr>
            <a:xfrm>
              <a:off x="3240405" y="1368425"/>
              <a:ext cx="532765" cy="399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ruta 31"/>
            <p:cNvSpPr txBox="1"/>
            <p:nvPr/>
          </p:nvSpPr>
          <p:spPr>
            <a:xfrm>
              <a:off x="180000" y="180000"/>
              <a:ext cx="532765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ruta 36"/>
            <p:cNvSpPr txBox="1"/>
            <p:nvPr/>
          </p:nvSpPr>
          <p:spPr>
            <a:xfrm>
              <a:off x="2340609" y="1260474"/>
              <a:ext cx="575945" cy="4102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ruta 37"/>
            <p:cNvSpPr txBox="1"/>
            <p:nvPr/>
          </p:nvSpPr>
          <p:spPr>
            <a:xfrm>
              <a:off x="3204210" y="2412365"/>
              <a:ext cx="683895" cy="417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ruta 38"/>
            <p:cNvSpPr txBox="1"/>
            <p:nvPr/>
          </p:nvSpPr>
          <p:spPr>
            <a:xfrm>
              <a:off x="2340610" y="2520315"/>
              <a:ext cx="72390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Ellips 93"/>
            <p:cNvSpPr>
              <a:spLocks noChangeAspect="1"/>
            </p:cNvSpPr>
            <p:nvPr/>
          </p:nvSpPr>
          <p:spPr>
            <a:xfrm>
              <a:off x="3384550" y="3204210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92707"/>
              </p:ext>
            </p:extLst>
          </p:nvPr>
        </p:nvGraphicFramePr>
        <p:xfrm>
          <a:off x="1645630" y="1307558"/>
          <a:ext cx="3905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9" name="Ekvation" r:id="rId3" imgW="393529" imgH="228501" progId="Equation.3">
                  <p:embed/>
                </p:oleObj>
              </mc:Choice>
              <mc:Fallback>
                <p:oleObj name="Ekvation" r:id="rId3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630" y="1307558"/>
                        <a:ext cx="3905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3708"/>
              </p:ext>
            </p:extLst>
          </p:nvPr>
        </p:nvGraphicFramePr>
        <p:xfrm>
          <a:off x="1656760" y="217399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0" name="Ekvation" r:id="rId5" imgW="406224" imgH="228501" progId="Equation.3">
                  <p:embed/>
                </p:oleObj>
              </mc:Choice>
              <mc:Fallback>
                <p:oleObj name="Ekv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60" y="217399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9398"/>
              </p:ext>
            </p:extLst>
          </p:nvPr>
        </p:nvGraphicFramePr>
        <p:xfrm>
          <a:off x="2269971" y="1357715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1" name="Ekvation" r:id="rId7" imgW="317362" imgH="228501" progId="Equation.3">
                  <p:embed/>
                </p:oleObj>
              </mc:Choice>
              <mc:Fallback>
                <p:oleObj name="Ekvation" r:id="rId7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971" y="1357715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57220"/>
              </p:ext>
            </p:extLst>
          </p:nvPr>
        </p:nvGraphicFramePr>
        <p:xfrm>
          <a:off x="2276728" y="2084752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2" name="Ekvation" r:id="rId9" imgW="330200" imgH="228600" progId="Equation.3">
                  <p:embed/>
                </p:oleObj>
              </mc:Choice>
              <mc:Fallback>
                <p:oleObj name="Ekvation" r:id="rId9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8" y="2084752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1308"/>
              </p:ext>
            </p:extLst>
          </p:nvPr>
        </p:nvGraphicFramePr>
        <p:xfrm>
          <a:off x="6904452" y="1529764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3" name="Ekvation" r:id="rId11" imgW="393359" imgH="215713" progId="Equation.3">
                  <p:embed/>
                </p:oleObj>
              </mc:Choice>
              <mc:Fallback>
                <p:oleObj name="Ekvation" r:id="rId11" imgW="39335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452" y="1529764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70106"/>
              </p:ext>
            </p:extLst>
          </p:nvPr>
        </p:nvGraphicFramePr>
        <p:xfrm>
          <a:off x="7343781" y="755514"/>
          <a:ext cx="314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4" name="Ekvation" r:id="rId13" imgW="317087" imgH="215619" progId="Equation.3">
                  <p:embed/>
                </p:oleObj>
              </mc:Choice>
              <mc:Fallback>
                <p:oleObj name="Ekvation" r:id="rId13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81" y="755514"/>
                        <a:ext cx="314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13831"/>
              </p:ext>
            </p:extLst>
          </p:nvPr>
        </p:nvGraphicFramePr>
        <p:xfrm>
          <a:off x="7620399" y="2184134"/>
          <a:ext cx="4095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5" name="Ekvation" r:id="rId15" imgW="406048" imgH="215713" progId="Equation.3">
                  <p:embed/>
                </p:oleObj>
              </mc:Choice>
              <mc:Fallback>
                <p:oleObj name="Ekvation" r:id="rId15" imgW="40604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399" y="2184134"/>
                        <a:ext cx="4095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94067"/>
              </p:ext>
            </p:extLst>
          </p:nvPr>
        </p:nvGraphicFramePr>
        <p:xfrm>
          <a:off x="7961805" y="1669078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6" name="Ekvation" r:id="rId17" imgW="330057" imgH="215806" progId="Equation.3">
                  <p:embed/>
                </p:oleObj>
              </mc:Choice>
              <mc:Fallback>
                <p:oleObj name="Ekvation" r:id="rId17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805" y="1669078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55308"/>
              </p:ext>
            </p:extLst>
          </p:nvPr>
        </p:nvGraphicFramePr>
        <p:xfrm>
          <a:off x="5895237" y="12927"/>
          <a:ext cx="24860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7" name="Ekvation" r:id="rId19" imgW="927000" imgH="228600" progId="Equation.3">
                  <p:embed/>
                </p:oleObj>
              </mc:Choice>
              <mc:Fallback>
                <p:oleObj name="Ekvation" r:id="rId19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237" y="12927"/>
                        <a:ext cx="24860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0881"/>
              </p:ext>
            </p:extLst>
          </p:nvPr>
        </p:nvGraphicFramePr>
        <p:xfrm>
          <a:off x="2232000" y="3672000"/>
          <a:ext cx="1399236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Ekvation" r:id="rId21" imgW="787320" imgH="482400" progId="Equation.3">
                  <p:embed/>
                </p:oleObj>
              </mc:Choice>
              <mc:Fallback>
                <p:oleObj name="Ekvation" r:id="rId21" imgW="787320" imgH="4824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00" y="3672000"/>
                        <a:ext cx="1399236" cy="8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72085"/>
              </p:ext>
            </p:extLst>
          </p:nvPr>
        </p:nvGraphicFramePr>
        <p:xfrm>
          <a:off x="6552000" y="3672000"/>
          <a:ext cx="2236681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9" name="Ekvation" r:id="rId23" imgW="1257120" imgH="482400" progId="Equation.3">
                  <p:embed/>
                </p:oleObj>
              </mc:Choice>
              <mc:Fallback>
                <p:oleObj name="Ekvation" r:id="rId23" imgW="1257120" imgH="48240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000" y="3672000"/>
                        <a:ext cx="2236681" cy="8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74350"/>
              </p:ext>
            </p:extLst>
          </p:nvPr>
        </p:nvGraphicFramePr>
        <p:xfrm>
          <a:off x="6552000" y="4752000"/>
          <a:ext cx="2531364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0" name="Ekvation" r:id="rId25" imgW="1422360" imgH="482400" progId="Equation.3">
                  <p:embed/>
                </p:oleObj>
              </mc:Choice>
              <mc:Fallback>
                <p:oleObj name="Ekvation" r:id="rId25" imgW="1422360" imgH="4824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000" y="4752000"/>
                        <a:ext cx="2531364" cy="8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05662"/>
              </p:ext>
            </p:extLst>
          </p:nvPr>
        </p:nvGraphicFramePr>
        <p:xfrm>
          <a:off x="2232000" y="4751388"/>
          <a:ext cx="14017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1" name="Ekvation" r:id="rId27" imgW="787320" imgH="482400" progId="Equation.3">
                  <p:embed/>
                </p:oleObj>
              </mc:Choice>
              <mc:Fallback>
                <p:oleObj name="Ekvation" r:id="rId27" imgW="787320" imgH="4824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00" y="4751388"/>
                        <a:ext cx="14017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297805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804000" y="41102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0.850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6804000" y="453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0.703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7898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-76200" y="1080000"/>
            <a:ext cx="929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 smtClean="0">
                <a:solidFill>
                  <a:srgbClr val="0000FF"/>
                </a:solidFill>
              </a:rPr>
              <a:t>Centering</a:t>
            </a:r>
            <a:r>
              <a:rPr lang="sv-SE" sz="5400" b="1" dirty="0" smtClean="0">
                <a:solidFill>
                  <a:srgbClr val="0000FF"/>
                </a:solidFill>
              </a:rPr>
              <a:t> is a</a:t>
            </a:r>
          </a:p>
          <a:p>
            <a:pPr algn="ctr"/>
            <a:r>
              <a:rPr lang="sv-SE" sz="5400" b="1" dirty="0" err="1" smtClean="0">
                <a:solidFill>
                  <a:srgbClr val="FF0000"/>
                </a:solidFill>
              </a:rPr>
              <a:t>larger</a:t>
            </a:r>
            <a:r>
              <a:rPr lang="sv-SE" sz="5400" b="1" dirty="0" smtClean="0">
                <a:solidFill>
                  <a:srgbClr val="FF0000"/>
                </a:solidFill>
              </a:rPr>
              <a:t> </a:t>
            </a:r>
            <a:r>
              <a:rPr lang="sv-SE" sz="5400" b="1" dirty="0" smtClean="0">
                <a:solidFill>
                  <a:srgbClr val="FF0000"/>
                </a:solidFill>
              </a:rPr>
              <a:t>problem</a:t>
            </a:r>
          </a:p>
          <a:p>
            <a:pPr algn="ctr"/>
            <a:r>
              <a:rPr lang="sv-SE" sz="5400" b="1" dirty="0">
                <a:solidFill>
                  <a:srgbClr val="0000FF"/>
                </a:solidFill>
              </a:rPr>
              <a:t>f</a:t>
            </a:r>
            <a:r>
              <a:rPr lang="sv-SE" sz="5400" b="1" dirty="0" smtClean="0">
                <a:solidFill>
                  <a:srgbClr val="0000FF"/>
                </a:solidFill>
              </a:rPr>
              <a:t>or short-</a:t>
            </a:r>
            <a:r>
              <a:rPr lang="sv-SE" sz="5400" b="1" dirty="0" err="1" smtClean="0">
                <a:solidFill>
                  <a:srgbClr val="0000FF"/>
                </a:solidFill>
              </a:rPr>
              <a:t>range</a:t>
            </a:r>
            <a:r>
              <a:rPr lang="sv-SE" sz="5400" b="1" dirty="0" smtClean="0">
                <a:solidFill>
                  <a:srgbClr val="0000FF"/>
                </a:solidFill>
              </a:rPr>
              <a:t> EPS</a:t>
            </a:r>
          </a:p>
          <a:p>
            <a:pPr algn="ctr"/>
            <a:r>
              <a:rPr lang="sv-SE" sz="5400" b="1" dirty="0" err="1">
                <a:solidFill>
                  <a:srgbClr val="0000FF"/>
                </a:solidFill>
              </a:rPr>
              <a:t>c</a:t>
            </a:r>
            <a:r>
              <a:rPr lang="sv-SE" sz="5400" b="1" dirty="0" err="1" smtClean="0">
                <a:solidFill>
                  <a:srgbClr val="0000FF"/>
                </a:solidFill>
              </a:rPr>
              <a:t>ompared</a:t>
            </a:r>
            <a:r>
              <a:rPr lang="sv-SE" sz="5400" b="1" dirty="0" smtClean="0">
                <a:solidFill>
                  <a:srgbClr val="0000FF"/>
                </a:solidFill>
              </a:rPr>
              <a:t> </a:t>
            </a:r>
            <a:r>
              <a:rPr lang="sv-SE" sz="5400" b="1" dirty="0" err="1" smtClean="0">
                <a:solidFill>
                  <a:srgbClr val="0000FF"/>
                </a:solidFill>
              </a:rPr>
              <a:t>to</a:t>
            </a:r>
            <a:r>
              <a:rPr lang="sv-SE" sz="5400" b="1" dirty="0" smtClean="0">
                <a:solidFill>
                  <a:srgbClr val="0000FF"/>
                </a:solidFill>
              </a:rPr>
              <a:t> medium-</a:t>
            </a:r>
            <a:r>
              <a:rPr lang="sv-SE" sz="5400" b="1" dirty="0" err="1" smtClean="0">
                <a:solidFill>
                  <a:srgbClr val="0000FF"/>
                </a:solidFill>
              </a:rPr>
              <a:t>range</a:t>
            </a:r>
            <a:r>
              <a:rPr lang="sv-SE" sz="5400" b="1" dirty="0" smtClean="0">
                <a:solidFill>
                  <a:srgbClr val="0000FF"/>
                </a:solidFill>
              </a:rPr>
              <a:t> EPS</a:t>
            </a:r>
            <a:endParaRPr lang="sv-S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3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0" y="1260000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rgbClr val="0000FF"/>
                </a:solidFill>
              </a:rPr>
              <a:t>d</a:t>
            </a:r>
            <a:r>
              <a:rPr lang="sv-SE" sz="5400" b="1" dirty="0" smtClean="0">
                <a:solidFill>
                  <a:srgbClr val="0000FF"/>
                </a:solidFill>
              </a:rPr>
              <a:t>x * dy * </a:t>
            </a:r>
            <a:r>
              <a:rPr lang="sv-SE" sz="5400" b="1" dirty="0" err="1" smtClean="0">
                <a:solidFill>
                  <a:srgbClr val="0000FF"/>
                </a:solidFill>
              </a:rPr>
              <a:t>dz</a:t>
            </a:r>
            <a:r>
              <a:rPr lang="sv-SE" sz="5400" b="1" dirty="0" smtClean="0">
                <a:solidFill>
                  <a:srgbClr val="0000FF"/>
                </a:solidFill>
              </a:rPr>
              <a:t> * dt * </a:t>
            </a:r>
            <a:r>
              <a:rPr lang="sv-SE" sz="5400" b="1" dirty="0" err="1" smtClean="0">
                <a:solidFill>
                  <a:srgbClr val="0000FF"/>
                </a:solidFill>
              </a:rPr>
              <a:t>dp</a:t>
            </a:r>
            <a:r>
              <a:rPr lang="sv-SE" sz="5400" b="1" dirty="0" smtClean="0">
                <a:solidFill>
                  <a:srgbClr val="0000FF"/>
                </a:solidFill>
              </a:rPr>
              <a:t> * </a:t>
            </a:r>
            <a:r>
              <a:rPr lang="sv-SE" sz="5400" b="1" dirty="0" err="1" smtClean="0">
                <a:solidFill>
                  <a:srgbClr val="0000FF"/>
                </a:solidFill>
              </a:rPr>
              <a:t>nmbr</a:t>
            </a:r>
            <a:endParaRPr lang="sv-SE" sz="5400" b="1" dirty="0" smtClean="0">
              <a:solidFill>
                <a:srgbClr val="0000FF"/>
              </a:solidFill>
            </a:endParaRPr>
          </a:p>
          <a:p>
            <a:pPr algn="ctr"/>
            <a:endParaRPr lang="sv-SE" sz="6000" b="1" dirty="0">
              <a:solidFill>
                <a:srgbClr val="0000FF"/>
              </a:solidFill>
            </a:endParaRPr>
          </a:p>
          <a:p>
            <a:r>
              <a:rPr lang="sv-SE" sz="6000" b="1" dirty="0" smtClean="0">
                <a:solidFill>
                  <a:srgbClr val="0000FF"/>
                </a:solidFill>
              </a:rPr>
              <a:t>  </a:t>
            </a:r>
            <a:r>
              <a:rPr lang="sv-SE" sz="4800" b="1" dirty="0" smtClean="0">
                <a:solidFill>
                  <a:srgbClr val="0000FF"/>
                </a:solidFill>
              </a:rPr>
              <a:t>5  *   5  *   5  *  5   *  5    *   50</a:t>
            </a:r>
          </a:p>
          <a:p>
            <a:r>
              <a:rPr lang="sv-SE" sz="4800" b="1" dirty="0">
                <a:solidFill>
                  <a:srgbClr val="0000FF"/>
                </a:solidFill>
              </a:rPr>
              <a:t> </a:t>
            </a:r>
            <a:r>
              <a:rPr lang="sv-SE" sz="4800" b="1" dirty="0" smtClean="0">
                <a:solidFill>
                  <a:srgbClr val="0000FF"/>
                </a:solidFill>
              </a:rPr>
              <a:t>                </a:t>
            </a:r>
          </a:p>
          <a:p>
            <a:r>
              <a:rPr lang="sv-SE" sz="4800" b="1" dirty="0">
                <a:solidFill>
                  <a:srgbClr val="0000FF"/>
                </a:solidFill>
              </a:rPr>
              <a:t> </a:t>
            </a:r>
            <a:r>
              <a:rPr lang="sv-SE" sz="4800" b="1" dirty="0" smtClean="0">
                <a:solidFill>
                  <a:srgbClr val="0000FF"/>
                </a:solidFill>
              </a:rPr>
              <a:t>                     10</a:t>
            </a:r>
            <a:r>
              <a:rPr lang="sv-SE" sz="4800" b="1" baseline="30000" dirty="0" smtClean="0">
                <a:solidFill>
                  <a:srgbClr val="0000FF"/>
                </a:solidFill>
              </a:rPr>
              <a:t>5</a:t>
            </a:r>
            <a:endParaRPr lang="sv-SE" sz="4800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6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</p:spTree>
    <p:extLst>
      <p:ext uri="{BB962C8B-B14F-4D97-AF65-F5344CB8AC3E}">
        <p14:creationId xmlns:p14="http://schemas.microsoft.com/office/powerpoint/2010/main" val="21837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19800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err="1" smtClean="0">
                <a:solidFill>
                  <a:srgbClr val="0000FF"/>
                </a:solidFill>
              </a:rPr>
              <a:t>Verification</a:t>
            </a:r>
            <a:endParaRPr lang="sv-SE" sz="7200" b="1" dirty="0" smtClean="0">
              <a:solidFill>
                <a:srgbClr val="0000FF"/>
              </a:solidFill>
            </a:endParaRPr>
          </a:p>
          <a:p>
            <a:pPr algn="ctr"/>
            <a:r>
              <a:rPr lang="sv-SE" sz="7200" b="1" dirty="0" err="1">
                <a:solidFill>
                  <a:srgbClr val="0000FF"/>
                </a:solidFill>
              </a:rPr>
              <a:t>v</a:t>
            </a:r>
            <a:r>
              <a:rPr lang="sv-SE" sz="7200" b="1" dirty="0" err="1" smtClean="0">
                <a:solidFill>
                  <a:srgbClr val="0000FF"/>
                </a:solidFill>
              </a:rPr>
              <a:t>ersus</a:t>
            </a:r>
            <a:r>
              <a:rPr lang="sv-SE" sz="7200" b="1" dirty="0" smtClean="0">
                <a:solidFill>
                  <a:srgbClr val="0000FF"/>
                </a:solidFill>
              </a:rPr>
              <a:t> the </a:t>
            </a:r>
            <a:r>
              <a:rPr lang="sv-SE" sz="7200" b="1" dirty="0" err="1" smtClean="0">
                <a:solidFill>
                  <a:srgbClr val="0000FF"/>
                </a:solidFill>
              </a:rPr>
              <a:t>truth</a:t>
            </a:r>
            <a:endParaRPr lang="sv-S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96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0"/>
            <a:ext cx="8876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79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0"/>
            <a:ext cx="900129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sz="5400" b="1" dirty="0" smtClean="0">
                <a:solidFill>
                  <a:srgbClr val="FF0000"/>
                </a:solidFill>
              </a:rPr>
              <a:t>CONCLUSIONS</a:t>
            </a:r>
            <a:endParaRPr lang="sv-SE" sz="5400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12960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/>
              <a:t>T</a:t>
            </a:r>
            <a:r>
              <a:rPr lang="sv-SE" sz="3200" dirty="0" smtClean="0"/>
              <a:t>he U2I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r>
              <a:rPr lang="sv-SE" sz="3200" dirty="0" smtClean="0"/>
              <a:t> gives a </a:t>
            </a:r>
            <a:r>
              <a:rPr lang="sv-SE" sz="3200" dirty="0" err="1" smtClean="0"/>
              <a:t>more</a:t>
            </a:r>
            <a:r>
              <a:rPr lang="sv-SE" sz="3200" dirty="0" smtClean="0"/>
              <a:t> realistic </a:t>
            </a:r>
            <a:r>
              <a:rPr lang="sv-SE" sz="3200" dirty="0" err="1" smtClean="0"/>
              <a:t>assessment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the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relationship for a real EPS </a:t>
            </a:r>
            <a:r>
              <a:rPr lang="sv-SE" sz="3200" dirty="0" err="1" smtClean="0"/>
              <a:t>compared</a:t>
            </a:r>
            <a:r>
              <a:rPr lang="sv-SE" sz="3200" dirty="0" smtClean="0"/>
              <a:t> </a:t>
            </a:r>
            <a:r>
              <a:rPr lang="sv-SE" sz="3200" dirty="0" err="1" smtClean="0"/>
              <a:t>to</a:t>
            </a:r>
            <a:r>
              <a:rPr lang="sv-SE" sz="3200" dirty="0" smtClean="0"/>
              <a:t> the </a:t>
            </a:r>
            <a:r>
              <a:rPr lang="sv-SE" sz="3200" dirty="0" err="1" smtClean="0"/>
              <a:t>traditional</a:t>
            </a:r>
            <a:r>
              <a:rPr lang="sv-SE" sz="3200" dirty="0" smtClean="0"/>
              <a:t> </a:t>
            </a:r>
            <a:r>
              <a:rPr lang="sv-SE" sz="3200" dirty="0" err="1"/>
              <a:t>Spread-Skill</a:t>
            </a:r>
            <a:r>
              <a:rPr lang="sv-SE" sz="3200" dirty="0"/>
              <a:t> </a:t>
            </a:r>
            <a:r>
              <a:rPr lang="sv-SE" sz="3200" dirty="0" err="1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should</a:t>
            </a:r>
            <a:r>
              <a:rPr lang="sv-SE" sz="3200" dirty="0" smtClean="0"/>
              <a:t> be </a:t>
            </a:r>
            <a:r>
              <a:rPr lang="sv-SE" sz="3200" dirty="0" err="1" smtClean="0"/>
              <a:t>avoided</a:t>
            </a:r>
            <a:r>
              <a:rPr lang="sv-SE" sz="3200" dirty="0" smtClean="0"/>
              <a:t> </a:t>
            </a:r>
            <a:r>
              <a:rPr lang="sv-SE" sz="3200" dirty="0"/>
              <a:t>– </a:t>
            </a:r>
            <a:r>
              <a:rPr lang="sv-SE" sz="3200" dirty="0" err="1"/>
              <a:t>Create</a:t>
            </a:r>
            <a:r>
              <a:rPr lang="sv-SE" sz="3200" dirty="0"/>
              <a:t> </a:t>
            </a:r>
            <a:r>
              <a:rPr lang="sv-SE" sz="3200" dirty="0" err="1"/>
              <a:t>equally</a:t>
            </a:r>
            <a:r>
              <a:rPr lang="sv-SE" sz="3200" dirty="0"/>
              <a:t> </a:t>
            </a:r>
            <a:r>
              <a:rPr lang="sv-SE" sz="3200" dirty="0" err="1"/>
              <a:t>likely</a:t>
            </a:r>
            <a:r>
              <a:rPr lang="sv-SE" sz="3200" dirty="0"/>
              <a:t> ensemble </a:t>
            </a:r>
            <a:r>
              <a:rPr lang="sv-SE" sz="3200" dirty="0" err="1" smtClean="0"/>
              <a:t>members</a:t>
            </a:r>
            <a:r>
              <a:rPr lang="sv-SE" sz="3200" dirty="0" smtClean="0"/>
              <a:t> </a:t>
            </a:r>
            <a:r>
              <a:rPr lang="sv-SE" sz="3200" dirty="0" err="1" smtClean="0"/>
              <a:t>with</a:t>
            </a:r>
            <a:r>
              <a:rPr lang="sv-SE" sz="3200" dirty="0" smtClean="0"/>
              <a:t> same </a:t>
            </a:r>
            <a:r>
              <a:rPr lang="sv-SE" sz="3200" dirty="0" err="1" smtClean="0"/>
              <a:t>quality</a:t>
            </a:r>
            <a:r>
              <a:rPr lang="sv-SE" sz="3200" dirty="0" smtClean="0"/>
              <a:t> as </a:t>
            </a:r>
            <a:r>
              <a:rPr lang="sv-SE" sz="3200" dirty="0" err="1" smtClean="0"/>
              <a:t>control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Verification</a:t>
            </a:r>
            <a:r>
              <a:rPr lang="sv-SE" sz="3200" dirty="0" smtClean="0"/>
              <a:t>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the </a:t>
            </a:r>
            <a:r>
              <a:rPr lang="sv-SE" sz="3200" dirty="0" err="1" smtClean="0"/>
              <a:t>perceived</a:t>
            </a:r>
            <a:r>
              <a:rPr lang="sv-SE" sz="3200" dirty="0" smtClean="0"/>
              <a:t> ”</a:t>
            </a:r>
            <a:r>
              <a:rPr lang="sv-SE" sz="3200" dirty="0" err="1" smtClean="0"/>
              <a:t>truth</a:t>
            </a:r>
            <a:r>
              <a:rPr lang="sv-SE" sz="3200" dirty="0" smtClean="0"/>
              <a:t>” – Not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observations or </a:t>
            </a:r>
            <a:r>
              <a:rPr lang="sv-SE" sz="3200" dirty="0" err="1" smtClean="0"/>
              <a:t>analysis</a:t>
            </a:r>
            <a:r>
              <a:rPr lang="sv-SE" sz="3200" dirty="0" smtClean="0"/>
              <a:t> – </a:t>
            </a:r>
            <a:r>
              <a:rPr lang="sv-SE" sz="3200" dirty="0" err="1" smtClean="0"/>
              <a:t>Desroziers</a:t>
            </a:r>
            <a:r>
              <a:rPr lang="sv-SE" sz="3200" dirty="0" smtClean="0"/>
              <a:t> </a:t>
            </a:r>
            <a:r>
              <a:rPr lang="sv-SE" sz="3200" dirty="0" err="1" smtClean="0"/>
              <a:t>triangles</a:t>
            </a:r>
            <a:endParaRPr lang="sv-SE" sz="3200" dirty="0" smtClean="0"/>
          </a:p>
        </p:txBody>
      </p:sp>
      <p:sp>
        <p:nvSpPr>
          <p:cNvPr id="5" name="Rektangel 4"/>
          <p:cNvSpPr/>
          <p:nvPr/>
        </p:nvSpPr>
        <p:spPr>
          <a:xfrm>
            <a:off x="0" y="3505200"/>
            <a:ext cx="9144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sz="5400" b="1" dirty="0" smtClean="0">
                <a:solidFill>
                  <a:srgbClr val="FF0000"/>
                </a:solidFill>
              </a:rPr>
              <a:t>CONCLUSIONS</a:t>
            </a:r>
            <a:endParaRPr lang="sv-SE" sz="5400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12960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/>
              <a:t>T</a:t>
            </a:r>
            <a:r>
              <a:rPr lang="sv-SE" sz="3200" dirty="0" smtClean="0"/>
              <a:t>he U2I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r>
              <a:rPr lang="sv-SE" sz="3200" dirty="0" smtClean="0"/>
              <a:t> gives a </a:t>
            </a:r>
            <a:r>
              <a:rPr lang="sv-SE" sz="3200" dirty="0" err="1" smtClean="0"/>
              <a:t>more</a:t>
            </a:r>
            <a:r>
              <a:rPr lang="sv-SE" sz="3200" dirty="0" smtClean="0"/>
              <a:t> realistic </a:t>
            </a:r>
            <a:r>
              <a:rPr lang="sv-SE" sz="3200" dirty="0" err="1" smtClean="0"/>
              <a:t>assessment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the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relationship for a real EPS </a:t>
            </a:r>
            <a:r>
              <a:rPr lang="sv-SE" sz="3200" dirty="0" err="1" smtClean="0"/>
              <a:t>compared</a:t>
            </a:r>
            <a:r>
              <a:rPr lang="sv-SE" sz="3200" dirty="0" smtClean="0"/>
              <a:t> </a:t>
            </a:r>
            <a:r>
              <a:rPr lang="sv-SE" sz="3200" dirty="0" err="1" smtClean="0"/>
              <a:t>to</a:t>
            </a:r>
            <a:r>
              <a:rPr lang="sv-SE" sz="3200" dirty="0" smtClean="0"/>
              <a:t> the </a:t>
            </a:r>
            <a:r>
              <a:rPr lang="sv-SE" sz="3200" dirty="0" err="1" smtClean="0"/>
              <a:t>traditional</a:t>
            </a:r>
            <a:r>
              <a:rPr lang="sv-SE" sz="3200" dirty="0" smtClean="0"/>
              <a:t> </a:t>
            </a:r>
            <a:r>
              <a:rPr lang="sv-SE" sz="3200" dirty="0" err="1"/>
              <a:t>Spread-Skill</a:t>
            </a:r>
            <a:r>
              <a:rPr lang="sv-SE" sz="3200" dirty="0"/>
              <a:t> </a:t>
            </a:r>
            <a:r>
              <a:rPr lang="sv-SE" sz="3200" dirty="0" err="1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should</a:t>
            </a:r>
            <a:r>
              <a:rPr lang="sv-SE" sz="3200" dirty="0" smtClean="0"/>
              <a:t> be </a:t>
            </a:r>
            <a:r>
              <a:rPr lang="sv-SE" sz="3200" dirty="0" err="1" smtClean="0"/>
              <a:t>avoided</a:t>
            </a:r>
            <a:r>
              <a:rPr lang="sv-SE" sz="3200" dirty="0" smtClean="0"/>
              <a:t> </a:t>
            </a:r>
            <a:r>
              <a:rPr lang="sv-SE" sz="3200" dirty="0"/>
              <a:t>– </a:t>
            </a:r>
            <a:r>
              <a:rPr lang="sv-SE" sz="3200" dirty="0" err="1"/>
              <a:t>Create</a:t>
            </a:r>
            <a:r>
              <a:rPr lang="sv-SE" sz="3200" dirty="0"/>
              <a:t> </a:t>
            </a:r>
            <a:r>
              <a:rPr lang="sv-SE" sz="3200" dirty="0" err="1"/>
              <a:t>equally</a:t>
            </a:r>
            <a:r>
              <a:rPr lang="sv-SE" sz="3200" dirty="0"/>
              <a:t> </a:t>
            </a:r>
            <a:r>
              <a:rPr lang="sv-SE" sz="3200" dirty="0" err="1"/>
              <a:t>likely</a:t>
            </a:r>
            <a:r>
              <a:rPr lang="sv-SE" sz="3200" dirty="0"/>
              <a:t> ensemble </a:t>
            </a:r>
            <a:r>
              <a:rPr lang="sv-SE" sz="3200" dirty="0" err="1" smtClean="0"/>
              <a:t>members</a:t>
            </a:r>
            <a:r>
              <a:rPr lang="sv-SE" sz="3200" dirty="0" smtClean="0"/>
              <a:t> </a:t>
            </a:r>
            <a:r>
              <a:rPr lang="sv-SE" sz="3200" dirty="0" err="1" smtClean="0"/>
              <a:t>with</a:t>
            </a:r>
            <a:r>
              <a:rPr lang="sv-SE" sz="3200" dirty="0" smtClean="0"/>
              <a:t> same </a:t>
            </a:r>
            <a:r>
              <a:rPr lang="sv-SE" sz="3200" dirty="0" err="1" smtClean="0"/>
              <a:t>quality</a:t>
            </a:r>
            <a:r>
              <a:rPr lang="sv-SE" sz="3200" dirty="0" smtClean="0"/>
              <a:t> as </a:t>
            </a:r>
            <a:r>
              <a:rPr lang="sv-SE" sz="3200" dirty="0" err="1" smtClean="0"/>
              <a:t>control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Verification</a:t>
            </a:r>
            <a:r>
              <a:rPr lang="sv-SE" sz="3200" dirty="0" smtClean="0"/>
              <a:t>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the </a:t>
            </a:r>
            <a:r>
              <a:rPr lang="sv-SE" sz="3200" dirty="0" err="1" smtClean="0"/>
              <a:t>perceived</a:t>
            </a:r>
            <a:r>
              <a:rPr lang="sv-SE" sz="3200" dirty="0" smtClean="0"/>
              <a:t> ”</a:t>
            </a:r>
            <a:r>
              <a:rPr lang="sv-SE" sz="3200" dirty="0" err="1" smtClean="0"/>
              <a:t>truth</a:t>
            </a:r>
            <a:r>
              <a:rPr lang="sv-SE" sz="3200" dirty="0" smtClean="0"/>
              <a:t>” – Not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observations or </a:t>
            </a:r>
            <a:r>
              <a:rPr lang="sv-SE" sz="3200" dirty="0" err="1" smtClean="0"/>
              <a:t>analysis</a:t>
            </a:r>
            <a:r>
              <a:rPr lang="sv-SE" sz="3200" dirty="0" smtClean="0"/>
              <a:t> – </a:t>
            </a:r>
            <a:r>
              <a:rPr lang="sv-SE" sz="3200" dirty="0" err="1" smtClean="0"/>
              <a:t>Desroziers</a:t>
            </a:r>
            <a:r>
              <a:rPr lang="sv-SE" sz="3200" dirty="0" smtClean="0"/>
              <a:t> </a:t>
            </a:r>
            <a:r>
              <a:rPr lang="sv-SE" sz="3200" dirty="0" err="1" smtClean="0"/>
              <a:t>triangles</a:t>
            </a:r>
            <a:endParaRPr lang="sv-SE" sz="3200" dirty="0" smtClean="0"/>
          </a:p>
        </p:txBody>
      </p:sp>
      <p:sp>
        <p:nvSpPr>
          <p:cNvPr id="5" name="Rektangel 4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sz="5400" b="1" dirty="0" smtClean="0">
                <a:solidFill>
                  <a:srgbClr val="FF0000"/>
                </a:solidFill>
              </a:rPr>
              <a:t>CONCLUSIONS</a:t>
            </a:r>
            <a:endParaRPr lang="sv-SE" sz="5400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12960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/>
              <a:t>T</a:t>
            </a:r>
            <a:r>
              <a:rPr lang="sv-SE" sz="3200" dirty="0" smtClean="0"/>
              <a:t>he U2I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r>
              <a:rPr lang="sv-SE" sz="3200" dirty="0" smtClean="0"/>
              <a:t> gives a </a:t>
            </a:r>
            <a:r>
              <a:rPr lang="sv-SE" sz="3200" dirty="0" err="1" smtClean="0"/>
              <a:t>more</a:t>
            </a:r>
            <a:r>
              <a:rPr lang="sv-SE" sz="3200" dirty="0" smtClean="0"/>
              <a:t> realistic </a:t>
            </a:r>
            <a:r>
              <a:rPr lang="sv-SE" sz="3200" dirty="0" err="1" smtClean="0"/>
              <a:t>assessment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the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relationship for a real EPS </a:t>
            </a:r>
            <a:r>
              <a:rPr lang="sv-SE" sz="3200" dirty="0" err="1" smtClean="0"/>
              <a:t>compared</a:t>
            </a:r>
            <a:r>
              <a:rPr lang="sv-SE" sz="3200" dirty="0" smtClean="0"/>
              <a:t> </a:t>
            </a:r>
            <a:r>
              <a:rPr lang="sv-SE" sz="3200" dirty="0" err="1" smtClean="0"/>
              <a:t>to</a:t>
            </a:r>
            <a:r>
              <a:rPr lang="sv-SE" sz="3200" dirty="0" smtClean="0"/>
              <a:t> the </a:t>
            </a:r>
            <a:r>
              <a:rPr lang="sv-SE" sz="3200" dirty="0" err="1" smtClean="0"/>
              <a:t>traditional</a:t>
            </a:r>
            <a:r>
              <a:rPr lang="sv-SE" sz="3200" dirty="0" smtClean="0"/>
              <a:t> </a:t>
            </a:r>
            <a:r>
              <a:rPr lang="sv-SE" sz="3200" dirty="0" err="1"/>
              <a:t>Spread-Skill</a:t>
            </a:r>
            <a:r>
              <a:rPr lang="sv-SE" sz="3200" dirty="0"/>
              <a:t> </a:t>
            </a:r>
            <a:r>
              <a:rPr lang="sv-SE" sz="3200" dirty="0" err="1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should</a:t>
            </a:r>
            <a:r>
              <a:rPr lang="sv-SE" sz="3200" dirty="0" smtClean="0"/>
              <a:t> be </a:t>
            </a:r>
            <a:r>
              <a:rPr lang="sv-SE" sz="3200" dirty="0" err="1" smtClean="0"/>
              <a:t>avoided</a:t>
            </a:r>
            <a:r>
              <a:rPr lang="sv-SE" sz="3200" dirty="0" smtClean="0"/>
              <a:t> </a:t>
            </a:r>
            <a:r>
              <a:rPr lang="sv-SE" sz="3200" dirty="0"/>
              <a:t>– </a:t>
            </a:r>
            <a:r>
              <a:rPr lang="sv-SE" sz="3200" dirty="0" err="1"/>
              <a:t>Create</a:t>
            </a:r>
            <a:r>
              <a:rPr lang="sv-SE" sz="3200" dirty="0"/>
              <a:t> </a:t>
            </a:r>
            <a:r>
              <a:rPr lang="sv-SE" sz="3200" dirty="0" err="1"/>
              <a:t>equally</a:t>
            </a:r>
            <a:r>
              <a:rPr lang="sv-SE" sz="3200" dirty="0"/>
              <a:t> </a:t>
            </a:r>
            <a:r>
              <a:rPr lang="sv-SE" sz="3200" dirty="0" err="1"/>
              <a:t>likely</a:t>
            </a:r>
            <a:r>
              <a:rPr lang="sv-SE" sz="3200" dirty="0"/>
              <a:t> ensemble </a:t>
            </a:r>
            <a:r>
              <a:rPr lang="sv-SE" sz="3200" dirty="0" err="1" smtClean="0"/>
              <a:t>members</a:t>
            </a:r>
            <a:r>
              <a:rPr lang="sv-SE" sz="3200" dirty="0" smtClean="0"/>
              <a:t> </a:t>
            </a:r>
            <a:r>
              <a:rPr lang="sv-SE" sz="3200" dirty="0" err="1" smtClean="0"/>
              <a:t>with</a:t>
            </a:r>
            <a:r>
              <a:rPr lang="sv-SE" sz="3200" dirty="0" smtClean="0"/>
              <a:t> same </a:t>
            </a:r>
            <a:r>
              <a:rPr lang="sv-SE" sz="3200" dirty="0" err="1" smtClean="0"/>
              <a:t>quality</a:t>
            </a:r>
            <a:r>
              <a:rPr lang="sv-SE" sz="3200" dirty="0" smtClean="0"/>
              <a:t> as </a:t>
            </a:r>
            <a:r>
              <a:rPr lang="sv-SE" sz="3200" dirty="0" err="1" smtClean="0"/>
              <a:t>control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1400" dirty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Verification</a:t>
            </a:r>
            <a:r>
              <a:rPr lang="sv-SE" sz="3200" dirty="0" smtClean="0"/>
              <a:t>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the </a:t>
            </a:r>
            <a:r>
              <a:rPr lang="sv-SE" sz="3200" dirty="0" err="1" smtClean="0"/>
              <a:t>perceived</a:t>
            </a:r>
            <a:r>
              <a:rPr lang="sv-SE" sz="3200" dirty="0" smtClean="0"/>
              <a:t> ”</a:t>
            </a:r>
            <a:r>
              <a:rPr lang="sv-SE" sz="3200" dirty="0" err="1" smtClean="0"/>
              <a:t>truth</a:t>
            </a:r>
            <a:r>
              <a:rPr lang="sv-SE" sz="3200" dirty="0" smtClean="0"/>
              <a:t>” – Not </a:t>
            </a:r>
            <a:r>
              <a:rPr lang="sv-SE" sz="3200" dirty="0" err="1" smtClean="0"/>
              <a:t>against</a:t>
            </a:r>
            <a:r>
              <a:rPr lang="sv-SE" sz="3200" dirty="0" smtClean="0"/>
              <a:t> observations or </a:t>
            </a:r>
            <a:r>
              <a:rPr lang="sv-SE" sz="3200" dirty="0" err="1" smtClean="0"/>
              <a:t>analysis</a:t>
            </a:r>
            <a:r>
              <a:rPr lang="sv-SE" sz="3200" dirty="0" smtClean="0"/>
              <a:t> – </a:t>
            </a:r>
            <a:r>
              <a:rPr lang="sv-SE" sz="3200" dirty="0" err="1" smtClean="0"/>
              <a:t>Desroziers</a:t>
            </a:r>
            <a:r>
              <a:rPr lang="sv-SE" sz="3200" dirty="0" smtClean="0"/>
              <a:t> </a:t>
            </a:r>
            <a:r>
              <a:rPr lang="sv-SE" sz="3200" dirty="0" err="1" smtClean="0"/>
              <a:t>triangles</a:t>
            </a:r>
            <a:endParaRPr lang="sv-SE" sz="3200" dirty="0" smtClean="0"/>
          </a:p>
        </p:txBody>
      </p:sp>
    </p:spTree>
    <p:extLst>
      <p:ext uri="{BB962C8B-B14F-4D97-AF65-F5344CB8AC3E}">
        <p14:creationId xmlns:p14="http://schemas.microsoft.com/office/powerpoint/2010/main" val="3636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6" y="0"/>
            <a:ext cx="5281372" cy="6858000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78694"/>
              </p:ext>
            </p:extLst>
          </p:nvPr>
        </p:nvGraphicFramePr>
        <p:xfrm>
          <a:off x="203200" y="2276475"/>
          <a:ext cx="33004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2" name="Ekvation" r:id="rId5" imgW="838080" imgH="228600" progId="Equation.3">
                  <p:embed/>
                </p:oleObj>
              </mc:Choice>
              <mc:Fallback>
                <p:oleObj name="Ekvation" r:id="rId5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276475"/>
                        <a:ext cx="3300413" cy="90011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52073"/>
              </p:ext>
            </p:extLst>
          </p:nvPr>
        </p:nvGraphicFramePr>
        <p:xfrm>
          <a:off x="6156176" y="1412776"/>
          <a:ext cx="285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3" name="Equation" r:id="rId7" imgW="114120" imgH="164880" progId="Equation.3">
                  <p:embed/>
                </p:oleObj>
              </mc:Choice>
              <mc:Fallback>
                <p:oleObj name="Equation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412776"/>
                        <a:ext cx="2857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085395"/>
              </p:ext>
            </p:extLst>
          </p:nvPr>
        </p:nvGraphicFramePr>
        <p:xfrm>
          <a:off x="7251700" y="3789363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4" name="Ekvation" r:id="rId9" imgW="152280" imgH="228600" progId="Equation.3">
                  <p:embed/>
                </p:oleObj>
              </mc:Choice>
              <mc:Fallback>
                <p:oleObj name="Ekvation" r:id="rId9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789363"/>
                        <a:ext cx="381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68263"/>
              </p:ext>
            </p:extLst>
          </p:nvPr>
        </p:nvGraphicFramePr>
        <p:xfrm>
          <a:off x="4572000" y="3573016"/>
          <a:ext cx="412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5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016"/>
                        <a:ext cx="412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198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-457200"/>
            <a:ext cx="8163658" cy="105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6172200"/>
            <a:ext cx="7620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10200" y="6324601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Calibri" panose="020F0502020204030204" pitchFamily="34" charset="0"/>
              </a:rPr>
              <a:t>Tribbia</a:t>
            </a:r>
            <a:r>
              <a:rPr lang="en-US" sz="1800" dirty="0">
                <a:latin typeface="Calibri" panose="020F0502020204030204" pitchFamily="34" charset="0"/>
              </a:rPr>
              <a:t> and </a:t>
            </a:r>
            <a:r>
              <a:rPr lang="en-US" sz="1800" dirty="0" err="1">
                <a:latin typeface="Calibri" panose="020F0502020204030204" pitchFamily="34" charset="0"/>
              </a:rPr>
              <a:t>Baumhefner</a:t>
            </a:r>
            <a:r>
              <a:rPr lang="en-US" sz="1800" dirty="0">
                <a:latin typeface="Calibri" panose="020F0502020204030204" pitchFamily="34" charset="0"/>
              </a:rPr>
              <a:t> 2004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0"/>
            <a:ext cx="475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sv-S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0"/>
            <a:ext cx="5302577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44000" y="6300000"/>
            <a:ext cx="6084384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Calibri" panose="020F0502020204030204" pitchFamily="34" charset="0"/>
              </a:rPr>
              <a:t>    40000           4000             400                40                 4       km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36000" y="540000"/>
            <a:ext cx="375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1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1/2</a:t>
            </a:r>
          </a:p>
          <a:p>
            <a:endParaRPr lang="sv-SE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sv-SE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1/4</a:t>
            </a:r>
          </a:p>
          <a:p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"/>
            <a:ext cx="917520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9163312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0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43959"/>
              </p:ext>
            </p:extLst>
          </p:nvPr>
        </p:nvGraphicFramePr>
        <p:xfrm>
          <a:off x="381000" y="1447800"/>
          <a:ext cx="254016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1" name="Ekvation" r:id="rId3" imgW="800100" imgH="228600" progId="Equation.3">
                  <p:embed/>
                </p:oleObj>
              </mc:Choice>
              <mc:Fallback>
                <p:oleObj name="Ekvation" r:id="rId3" imgW="8001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254016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Notation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36589"/>
              </p:ext>
            </p:extLst>
          </p:nvPr>
        </p:nvGraphicFramePr>
        <p:xfrm>
          <a:off x="4267200" y="1143000"/>
          <a:ext cx="4373115" cy="13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2" name="Ekvation" r:id="rId5" imgW="1854200" imgH="584200" progId="Equation.3">
                  <p:embed/>
                </p:oleObj>
              </mc:Choice>
              <mc:Fallback>
                <p:oleObj name="Ekvation" r:id="rId5" imgW="1854200" imgH="5842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4373115" cy="13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67205"/>
              </p:ext>
            </p:extLst>
          </p:nvPr>
        </p:nvGraphicFramePr>
        <p:xfrm>
          <a:off x="3528000" y="1944000"/>
          <a:ext cx="254016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6" name="Ekvation" r:id="rId3" imgW="800100" imgH="228600" progId="Equation.3">
                  <p:embed/>
                </p:oleObj>
              </mc:Choice>
              <mc:Fallback>
                <p:oleObj name="Ekvation" r:id="rId3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000" y="1944000"/>
                        <a:ext cx="254016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361421"/>
              </p:ext>
            </p:extLst>
          </p:nvPr>
        </p:nvGraphicFramePr>
        <p:xfrm>
          <a:off x="360000" y="3352800"/>
          <a:ext cx="852768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Ekvation" r:id="rId5" imgW="2679700" imgH="228600" progId="Equation.3">
                  <p:embed/>
                </p:oleObj>
              </mc:Choice>
              <mc:Fallback>
                <p:oleObj name="Ekvation" r:id="rId5" imgW="267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" y="3352800"/>
                        <a:ext cx="852768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Notation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44325"/>
              </p:ext>
            </p:extLst>
          </p:nvPr>
        </p:nvGraphicFramePr>
        <p:xfrm>
          <a:off x="180000" y="1260000"/>
          <a:ext cx="8232007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6" name="Ekvation" r:id="rId3" imgW="3263900" imgH="495300" progId="Equation.3">
                  <p:embed/>
                </p:oleObj>
              </mc:Choice>
              <mc:Fallback>
                <p:oleObj name="Ekvation" r:id="rId3" imgW="326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1260000"/>
                        <a:ext cx="8232007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Averaging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57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0050"/>
              </p:ext>
            </p:extLst>
          </p:nvPr>
        </p:nvGraphicFramePr>
        <p:xfrm>
          <a:off x="180000" y="1260000"/>
          <a:ext cx="8232007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0" name="Ekvation" r:id="rId3" imgW="3263900" imgH="495300" progId="Equation.3">
                  <p:embed/>
                </p:oleObj>
              </mc:Choice>
              <mc:Fallback>
                <p:oleObj name="Ekvation" r:id="rId3" imgW="326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1260000"/>
                        <a:ext cx="8232007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68393"/>
              </p:ext>
            </p:extLst>
          </p:nvPr>
        </p:nvGraphicFramePr>
        <p:xfrm>
          <a:off x="180000" y="3060000"/>
          <a:ext cx="8752755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1" name="Ekvation" r:id="rId5" imgW="3606800" imgH="508000" progId="Equation.3">
                  <p:embed/>
                </p:oleObj>
              </mc:Choice>
              <mc:Fallback>
                <p:oleObj name="Ekvation" r:id="rId5" imgW="3606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3060000"/>
                        <a:ext cx="8752755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Averaging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0050"/>
              </p:ext>
            </p:extLst>
          </p:nvPr>
        </p:nvGraphicFramePr>
        <p:xfrm>
          <a:off x="180000" y="1260000"/>
          <a:ext cx="8232007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3" name="Ekvation" r:id="rId3" imgW="3263900" imgH="495300" progId="Equation.3">
                  <p:embed/>
                </p:oleObj>
              </mc:Choice>
              <mc:Fallback>
                <p:oleObj name="Ekvation" r:id="rId3" imgW="326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1260000"/>
                        <a:ext cx="8232007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68393"/>
              </p:ext>
            </p:extLst>
          </p:nvPr>
        </p:nvGraphicFramePr>
        <p:xfrm>
          <a:off x="180000" y="3060000"/>
          <a:ext cx="8752755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4" name="Ekvation" r:id="rId5" imgW="3606800" imgH="508000" progId="Equation.3">
                  <p:embed/>
                </p:oleObj>
              </mc:Choice>
              <mc:Fallback>
                <p:oleObj name="Ekvation" r:id="rId5" imgW="3606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3060000"/>
                        <a:ext cx="8752755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56605"/>
              </p:ext>
            </p:extLst>
          </p:nvPr>
        </p:nvGraphicFramePr>
        <p:xfrm>
          <a:off x="180000" y="4860000"/>
          <a:ext cx="8379702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5" name="Ekvation" r:id="rId7" imgW="3403600" imgH="495300" progId="Equation.3">
                  <p:embed/>
                </p:oleObj>
              </mc:Choice>
              <mc:Fallback>
                <p:oleObj name="Ekvation" r:id="rId7" imgW="3403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4860000"/>
                        <a:ext cx="8379702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Averaging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43408"/>
              </p:ext>
            </p:extLst>
          </p:nvPr>
        </p:nvGraphicFramePr>
        <p:xfrm>
          <a:off x="540000" y="1007999"/>
          <a:ext cx="5518445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1" name="Ekvation" r:id="rId3" imgW="2501900" imgH="1473200" progId="Equation.3">
                  <p:embed/>
                </p:oleObj>
              </mc:Choice>
              <mc:Fallback>
                <p:oleObj name="Ekvation" r:id="rId3" imgW="2501900" imgH="147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" y="1007999"/>
                        <a:ext cx="5518445" cy="32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80108"/>
              </p:ext>
            </p:extLst>
          </p:nvPr>
        </p:nvGraphicFramePr>
        <p:xfrm>
          <a:off x="864000" y="4679999"/>
          <a:ext cx="3525314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2" name="Ekvation" r:id="rId5" imgW="1523880" imgH="711000" progId="Equation.3">
                  <p:embed/>
                </p:oleObj>
              </mc:Choice>
              <mc:Fallback>
                <p:oleObj name="Ekvation" r:id="rId5" imgW="15238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00" y="4679999"/>
                        <a:ext cx="3525314" cy="16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>
                <a:solidFill>
                  <a:srgbClr val="FF0000"/>
                </a:solidFill>
              </a:rPr>
              <a:t>S</a:t>
            </a:r>
            <a:r>
              <a:rPr lang="sv-SE" b="1" dirty="0" err="1" smtClean="0">
                <a:solidFill>
                  <a:srgbClr val="FF0000"/>
                </a:solidFill>
              </a:rPr>
              <a:t>kill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Measures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5" y="396000"/>
            <a:ext cx="555247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7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78631"/>
              </p:ext>
            </p:extLst>
          </p:nvPr>
        </p:nvGraphicFramePr>
        <p:xfrm>
          <a:off x="1800000" y="1440000"/>
          <a:ext cx="5047175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kvation" r:id="rId3" imgW="1879560" imgH="1574640" progId="Equation.3">
                  <p:embed/>
                </p:oleObj>
              </mc:Choice>
              <mc:Fallback>
                <p:oleObj name="Ekvation" r:id="rId3" imgW="1879560" imgH="1574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0" y="1440000"/>
                        <a:ext cx="5047175" cy="43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Skill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Control </a:t>
            </a:r>
            <a:r>
              <a:rPr lang="sv-SE" b="1" dirty="0" err="1" smtClean="0">
                <a:solidFill>
                  <a:srgbClr val="FF0000"/>
                </a:solidFill>
              </a:rPr>
              <a:t>Member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142049"/>
              </p:ext>
            </p:extLst>
          </p:nvPr>
        </p:nvGraphicFramePr>
        <p:xfrm>
          <a:off x="1799994" y="1260000"/>
          <a:ext cx="5098500" cy="47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6" name="Ekvation" r:id="rId3" imgW="1968500" imgH="1828800" progId="Equation.3">
                  <p:embed/>
                </p:oleObj>
              </mc:Choice>
              <mc:Fallback>
                <p:oleObj name="Ekvation" r:id="rId3" imgW="19685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994" y="1260000"/>
                        <a:ext cx="5098500" cy="47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Skill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Perturbed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Member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83889"/>
              </p:ext>
            </p:extLst>
          </p:nvPr>
        </p:nvGraphicFramePr>
        <p:xfrm>
          <a:off x="1260000" y="1620000"/>
          <a:ext cx="595742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4" name="Ekvation" r:id="rId3" imgW="1624895" imgH="304668" progId="Equation.3">
                  <p:embed/>
                </p:oleObj>
              </mc:Choice>
              <mc:Fallback>
                <p:oleObj name="Ekvation" r:id="rId3" imgW="1624895" imgH="30466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1620000"/>
                        <a:ext cx="595742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244"/>
              </p:ext>
            </p:extLst>
          </p:nvPr>
        </p:nvGraphicFramePr>
        <p:xfrm>
          <a:off x="1260000" y="3780000"/>
          <a:ext cx="6096778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5" name="Ekvation" r:id="rId5" imgW="1663700" imgH="304800" progId="Equation.3">
                  <p:embed/>
                </p:oleObj>
              </mc:Choice>
              <mc:Fallback>
                <p:oleObj name="Ekvation" r:id="rId5" imgW="1663700" imgH="304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3780000"/>
                        <a:ext cx="6096778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Ensemble </a:t>
            </a:r>
            <a:r>
              <a:rPr lang="sv-SE" b="1" dirty="0" err="1" smtClean="0">
                <a:solidFill>
                  <a:srgbClr val="FF0000"/>
                </a:solidFill>
              </a:rPr>
              <a:t>Mean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80421"/>
              </p:ext>
            </p:extLst>
          </p:nvPr>
        </p:nvGraphicFramePr>
        <p:xfrm>
          <a:off x="0" y="1620000"/>
          <a:ext cx="439289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4" name="Ekvation" r:id="rId3" imgW="2108200" imgH="1524000" progId="Equation.3">
                  <p:embed/>
                </p:oleObj>
              </mc:Choice>
              <mc:Fallback>
                <p:oleObj name="Ekvation" r:id="rId3" imgW="21082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0000"/>
                        <a:ext cx="4392892" cy="32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514188"/>
              </p:ext>
            </p:extLst>
          </p:nvPr>
        </p:nvGraphicFramePr>
        <p:xfrm>
          <a:off x="4608000" y="1620000"/>
          <a:ext cx="4710941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5" name="Ekvation" r:id="rId5" imgW="2260600" imgH="1524000" progId="Equation.3">
                  <p:embed/>
                </p:oleObj>
              </mc:Choice>
              <mc:Fallback>
                <p:oleObj name="Ekvation" r:id="rId5" imgW="22606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00" y="1620000"/>
                        <a:ext cx="4710941" cy="32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Skill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Mean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Experiment</a:t>
            </a:r>
            <a:endParaRPr lang="sv-SE" b="1" dirty="0">
              <a:solidFill>
                <a:srgbClr val="0000FF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2340000"/>
            <a:ext cx="2875640" cy="288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6200" y="936000"/>
            <a:ext cx="7391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HIRLAM    11 X 11 km      L40</a:t>
            </a:r>
          </a:p>
          <a:p>
            <a:r>
              <a:rPr lang="sv-SE" dirty="0" smtClean="0"/>
              <a:t>DA : Hybrid 3D-Ens-VAR (CNTR)</a:t>
            </a:r>
          </a:p>
          <a:p>
            <a:r>
              <a:rPr lang="sv-SE" dirty="0" smtClean="0"/>
              <a:t>Ensemble </a:t>
            </a:r>
            <a:r>
              <a:rPr lang="sv-SE" dirty="0" err="1" smtClean="0"/>
              <a:t>method</a:t>
            </a:r>
            <a:r>
              <a:rPr lang="sv-SE" dirty="0" smtClean="0"/>
              <a:t> : ETKF</a:t>
            </a:r>
          </a:p>
          <a:p>
            <a:r>
              <a:rPr lang="sv-SE" dirty="0" smtClean="0"/>
              <a:t>Ensemble </a:t>
            </a:r>
            <a:r>
              <a:rPr lang="sv-SE" dirty="0" err="1" smtClean="0"/>
              <a:t>members</a:t>
            </a:r>
            <a:r>
              <a:rPr lang="sv-SE" dirty="0" smtClean="0"/>
              <a:t> : 1 + 12</a:t>
            </a:r>
          </a:p>
          <a:p>
            <a:r>
              <a:rPr lang="sv-SE" dirty="0" err="1" smtClean="0"/>
              <a:t>Spherical</a:t>
            </a:r>
            <a:r>
              <a:rPr lang="sv-SE" dirty="0" smtClean="0"/>
              <a:t> simplex transform</a:t>
            </a:r>
          </a:p>
          <a:p>
            <a:r>
              <a:rPr lang="sv-SE" dirty="0"/>
              <a:t>BC : </a:t>
            </a:r>
            <a:r>
              <a:rPr lang="sv-SE" dirty="0" smtClean="0"/>
              <a:t>ECEPS  </a:t>
            </a:r>
            <a:r>
              <a:rPr lang="sv-SE" dirty="0"/>
              <a:t>-  </a:t>
            </a:r>
            <a:r>
              <a:rPr lang="sv-SE" dirty="0" smtClean="0"/>
              <a:t> 6 </a:t>
            </a:r>
            <a:r>
              <a:rPr lang="sv-SE" dirty="0"/>
              <a:t>hr </a:t>
            </a:r>
            <a:r>
              <a:rPr lang="sv-SE" dirty="0" smtClean="0"/>
              <a:t>old</a:t>
            </a:r>
          </a:p>
          <a:p>
            <a:r>
              <a:rPr lang="sv-SE" dirty="0"/>
              <a:t> </a:t>
            </a:r>
            <a:r>
              <a:rPr lang="sv-SE" dirty="0" smtClean="0"/>
              <a:t>                          32 km</a:t>
            </a:r>
          </a:p>
          <a:p>
            <a:r>
              <a:rPr lang="sv-SE" dirty="0"/>
              <a:t> </a:t>
            </a:r>
            <a:r>
              <a:rPr lang="sv-SE" dirty="0" smtClean="0"/>
              <a:t>                          </a:t>
            </a:r>
            <a:r>
              <a:rPr lang="sv-SE" dirty="0" err="1" smtClean="0"/>
              <a:t>Pairing</a:t>
            </a:r>
            <a:endParaRPr lang="sv-SE" dirty="0" smtClean="0"/>
          </a:p>
          <a:p>
            <a:endParaRPr lang="sv-SE" sz="2400" dirty="0" smtClean="0"/>
          </a:p>
          <a:p>
            <a:r>
              <a:rPr lang="sv-SE" dirty="0" err="1" smtClean="0"/>
              <a:t>Time</a:t>
            </a:r>
            <a:r>
              <a:rPr lang="sv-SE" dirty="0" smtClean="0"/>
              <a:t> Period : JUL-AUG 2010</a:t>
            </a:r>
          </a:p>
          <a:p>
            <a:r>
              <a:rPr lang="sv-SE" dirty="0" err="1" smtClean="0"/>
              <a:t>Cycle</a:t>
            </a:r>
            <a:r>
              <a:rPr lang="sv-SE" dirty="0" smtClean="0"/>
              <a:t> : 06 UTC</a:t>
            </a:r>
          </a:p>
        </p:txBody>
      </p:sp>
    </p:spTree>
    <p:extLst>
      <p:ext uri="{BB962C8B-B14F-4D97-AF65-F5344CB8AC3E}">
        <p14:creationId xmlns:p14="http://schemas.microsoft.com/office/powerpoint/2010/main" val="1150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3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80000"/>
            <a:ext cx="9144000" cy="1736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COMMONLY USED</a:t>
            </a:r>
          </a:p>
          <a:p>
            <a:pPr algn="ctr">
              <a:lnSpc>
                <a:spcPct val="93000"/>
              </a:lnSpc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68729"/>
              </p:ext>
            </p:extLst>
          </p:nvPr>
        </p:nvGraphicFramePr>
        <p:xfrm>
          <a:off x="644525" y="2880000"/>
          <a:ext cx="78549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3" name="Ekvation" r:id="rId4" imgW="1701800" imgH="292100" progId="Equation.3">
                  <p:embed/>
                </p:oleObj>
              </mc:Choice>
              <mc:Fallback>
                <p:oleObj name="Ekvation" r:id="rId4" imgW="1701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880000"/>
                        <a:ext cx="78549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41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2895600"/>
            <a:ext cx="9144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1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0"/>
            <a:ext cx="726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1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7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0"/>
            <a:ext cx="5876365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72000" y="2880000"/>
            <a:ext cx="12961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4800" b="1" dirty="0" smtClean="0"/>
              <a:t>100</a:t>
            </a:r>
            <a:endParaRPr lang="sv-SE" sz="48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2340000" y="2880000"/>
            <a:ext cx="1080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4800" b="1" dirty="0" smtClean="0"/>
              <a:t>96</a:t>
            </a:r>
            <a:endParaRPr lang="sv-SE" sz="48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4608000" y="6120000"/>
            <a:ext cx="1296144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4800" b="1" dirty="0" smtClean="0"/>
              <a:t>26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168977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3916496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6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3916496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e.c.c</a:t>
            </a:r>
            <a:r>
              <a:rPr lang="sv-SE" b="1" dirty="0" smtClean="0">
                <a:solidFill>
                  <a:srgbClr val="FF0000"/>
                </a:solidFill>
              </a:rPr>
              <a:t>.     </a:t>
            </a: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nd      </a:t>
            </a:r>
            <a:r>
              <a:rPr lang="sv-SE" b="1" dirty="0" err="1" smtClean="0">
                <a:solidFill>
                  <a:srgbClr val="FF0000"/>
                </a:solidFill>
              </a:rPr>
              <a:t>i.i.d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4876800"/>
            <a:ext cx="9144000" cy="2011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5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80000"/>
            <a:ext cx="9144000" cy="1736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COMMONLY USED</a:t>
            </a:r>
          </a:p>
          <a:p>
            <a:pPr algn="ctr">
              <a:lnSpc>
                <a:spcPct val="93000"/>
              </a:lnSpc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01867"/>
              </p:ext>
            </p:extLst>
          </p:nvPr>
        </p:nvGraphicFramePr>
        <p:xfrm>
          <a:off x="644525" y="2880000"/>
          <a:ext cx="78549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5" name="Ekvation" r:id="rId4" imgW="1701800" imgH="292100" progId="Equation.3">
                  <p:embed/>
                </p:oleObj>
              </mc:Choice>
              <mc:Fallback>
                <p:oleObj name="Ekvation" r:id="rId4" imgW="1701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880000"/>
                        <a:ext cx="78549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20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96000"/>
            <a:ext cx="9144000" cy="517702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04380" y="117642"/>
            <a:ext cx="2600033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0033CC"/>
                </a:solidFill>
              </a:rPr>
              <a:t>SKILL</a:t>
            </a:r>
            <a:endParaRPr lang="en-GB" sz="3600" b="1" dirty="0">
              <a:solidFill>
                <a:srgbClr val="0033CC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8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573" cy="6876000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85734"/>
              </p:ext>
            </p:extLst>
          </p:nvPr>
        </p:nvGraphicFramePr>
        <p:xfrm>
          <a:off x="7740000" y="1905000"/>
          <a:ext cx="150827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6" name="Ekvation" r:id="rId4" imgW="863280" imgH="304560" progId="Equation.3">
                  <p:embed/>
                </p:oleObj>
              </mc:Choice>
              <mc:Fallback>
                <p:oleObj name="Ekvation" r:id="rId4" imgW="863280" imgH="30456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000" y="1905000"/>
                        <a:ext cx="1508273" cy="54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06905"/>
              </p:ext>
            </p:extLst>
          </p:nvPr>
        </p:nvGraphicFramePr>
        <p:xfrm>
          <a:off x="7740000" y="3168000"/>
          <a:ext cx="147515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7" name="Ekvation" r:id="rId6" imgW="914400" imgH="330120" progId="Equation.3">
                  <p:embed/>
                </p:oleObj>
              </mc:Choice>
              <mc:Fallback>
                <p:oleObj name="Ekvation" r:id="rId6" imgW="914400" imgH="33012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000" y="3168000"/>
                        <a:ext cx="1475150" cy="540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8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7600"/>
            <a:ext cx="9144000" cy="579755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04380" y="117642"/>
            <a:ext cx="2600033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SPREAD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95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7642"/>
            <a:ext cx="9144000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SPREAD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414824"/>
              </p:ext>
            </p:extLst>
          </p:nvPr>
        </p:nvGraphicFramePr>
        <p:xfrm>
          <a:off x="432000" y="1368000"/>
          <a:ext cx="84645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6" name="Ekvation" r:id="rId4" imgW="3987800" imgH="457200" progId="Equation.3">
                  <p:embed/>
                </p:oleObj>
              </mc:Choice>
              <mc:Fallback>
                <p:oleObj name="Ekvation" r:id="rId4" imgW="39878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1368000"/>
                        <a:ext cx="84645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7642"/>
            <a:ext cx="9144000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SPREAD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75261"/>
              </p:ext>
            </p:extLst>
          </p:nvPr>
        </p:nvGraphicFramePr>
        <p:xfrm>
          <a:off x="432000" y="1368000"/>
          <a:ext cx="84645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name="Ekvation" r:id="rId4" imgW="3987800" imgH="457200" progId="Equation.3">
                  <p:embed/>
                </p:oleObj>
              </mc:Choice>
              <mc:Fallback>
                <p:oleObj name="Ekvation" r:id="rId4" imgW="398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1368000"/>
                        <a:ext cx="84645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57200" y="2514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U-statistic</a:t>
            </a:r>
            <a:endParaRPr lang="sv-SE" b="1" dirty="0">
              <a:solidFill>
                <a:srgbClr val="FF0000"/>
              </a:solidFill>
            </a:endParaRP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 U-statistic </a:t>
            </a:r>
            <a:r>
              <a:rPr lang="en-US" sz="2400" dirty="0"/>
              <a:t>is defined as the average </a:t>
            </a:r>
            <a:r>
              <a:rPr lang="en-US" sz="2400" dirty="0" smtClean="0"/>
              <a:t>–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400" dirty="0" smtClean="0"/>
              <a:t>across </a:t>
            </a:r>
            <a:r>
              <a:rPr lang="en-US" sz="2400" dirty="0"/>
              <a:t>all combinatorial selections of the given size from the full set of observations </a:t>
            </a:r>
            <a:r>
              <a:rPr lang="en-US" sz="2400" dirty="0" smtClean="0"/>
              <a:t>–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400" dirty="0" smtClean="0"/>
              <a:t>of </a:t>
            </a:r>
            <a:r>
              <a:rPr lang="en-US" sz="2400" dirty="0"/>
              <a:t>the basic estimator applied to the </a:t>
            </a:r>
            <a:r>
              <a:rPr lang="en-US" sz="2400" dirty="0" smtClean="0"/>
              <a:t>sub-samples.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U-statistics</a:t>
            </a:r>
            <a:r>
              <a:rPr lang="en-US" sz="2400" dirty="0"/>
              <a:t>, where the letter U stands for unbiased, arise naturally in producing </a:t>
            </a:r>
            <a:r>
              <a:rPr lang="en-US" sz="2400" b="1" dirty="0">
                <a:solidFill>
                  <a:srgbClr val="FF0000"/>
                </a:solidFill>
              </a:rPr>
              <a:t>minimum-variance unbiased estimators</a:t>
            </a:r>
            <a:r>
              <a:rPr lang="en-US" sz="2400" dirty="0"/>
              <a:t>. 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52400" y="3352800"/>
            <a:ext cx="8839200" cy="343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7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7642"/>
            <a:ext cx="9144000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SPREAD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9064"/>
              </p:ext>
            </p:extLst>
          </p:nvPr>
        </p:nvGraphicFramePr>
        <p:xfrm>
          <a:off x="432000" y="1368000"/>
          <a:ext cx="84645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8" name="Ekvation" r:id="rId4" imgW="3987800" imgH="457200" progId="Equation.3">
                  <p:embed/>
                </p:oleObj>
              </mc:Choice>
              <mc:Fallback>
                <p:oleObj name="Ekvation" r:id="rId4" imgW="398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1368000"/>
                        <a:ext cx="84645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57200" y="2514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U-statistic</a:t>
            </a:r>
            <a:endParaRPr lang="sv-SE" b="1" dirty="0">
              <a:solidFill>
                <a:srgbClr val="FF0000"/>
              </a:solidFill>
            </a:endParaRP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 U-statistic </a:t>
            </a:r>
            <a:r>
              <a:rPr lang="en-US" sz="2400" dirty="0"/>
              <a:t>is defined as the average </a:t>
            </a:r>
            <a:r>
              <a:rPr lang="en-US" sz="2400" dirty="0" smtClean="0"/>
              <a:t>–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across </a:t>
            </a:r>
            <a:r>
              <a:rPr lang="en-US" sz="2400" b="1" dirty="0">
                <a:solidFill>
                  <a:srgbClr val="0000FF"/>
                </a:solidFill>
              </a:rPr>
              <a:t>all combinatorial selections </a:t>
            </a:r>
            <a:r>
              <a:rPr lang="en-US" sz="2400" dirty="0"/>
              <a:t>of the given size from the full set of observations </a:t>
            </a:r>
            <a:r>
              <a:rPr lang="en-US" sz="2400" dirty="0" smtClean="0"/>
              <a:t>–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400" dirty="0" smtClean="0"/>
              <a:t>of </a:t>
            </a:r>
            <a:r>
              <a:rPr lang="en-US" sz="2400" dirty="0"/>
              <a:t>the basic estimator applied to the </a:t>
            </a:r>
            <a:r>
              <a:rPr lang="en-US" sz="2400" dirty="0" smtClean="0"/>
              <a:t>sub-samples.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U-statistics</a:t>
            </a:r>
            <a:r>
              <a:rPr lang="en-US" sz="2400" dirty="0"/>
              <a:t>, where the letter U stands for unbiased, arise naturally in producing </a:t>
            </a:r>
            <a:r>
              <a:rPr lang="en-US" sz="2400" b="1" dirty="0">
                <a:solidFill>
                  <a:srgbClr val="FF0000"/>
                </a:solidFill>
              </a:rPr>
              <a:t>minimum-variance unbiased estimators</a:t>
            </a:r>
            <a:r>
              <a:rPr lang="en-US" sz="2400" dirty="0"/>
              <a:t>. 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458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7642"/>
            <a:ext cx="9144000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SPREAD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75444"/>
              </p:ext>
            </p:extLst>
          </p:nvPr>
        </p:nvGraphicFramePr>
        <p:xfrm>
          <a:off x="432000" y="1368000"/>
          <a:ext cx="84645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0" name="Ekvation" r:id="rId4" imgW="3987800" imgH="457200" progId="Equation.3">
                  <p:embed/>
                </p:oleObj>
              </mc:Choice>
              <mc:Fallback>
                <p:oleObj name="Ekvation" r:id="rId4" imgW="398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1368000"/>
                        <a:ext cx="84645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329835"/>
              </p:ext>
            </p:extLst>
          </p:nvPr>
        </p:nvGraphicFramePr>
        <p:xfrm>
          <a:off x="432000" y="3240000"/>
          <a:ext cx="6052800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1" name="Ekvation" r:id="rId6" imgW="2768600" imgH="431800" progId="Equation.3">
                  <p:embed/>
                </p:oleObj>
              </mc:Choice>
              <mc:Fallback>
                <p:oleObj name="Ekvation" r:id="rId6" imgW="2768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3240000"/>
                        <a:ext cx="6052800" cy="93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63644"/>
              </p:ext>
            </p:extLst>
          </p:nvPr>
        </p:nvGraphicFramePr>
        <p:xfrm>
          <a:off x="432000" y="5400000"/>
          <a:ext cx="8496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2" name="Ekvation" r:id="rId8" imgW="3936960" imgH="406080" progId="Equation.3">
                  <p:embed/>
                </p:oleObj>
              </mc:Choice>
              <mc:Fallback>
                <p:oleObj name="Ekvation" r:id="rId8" imgW="3936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5400000"/>
                        <a:ext cx="8496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13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50818"/>
              </p:ext>
            </p:extLst>
          </p:nvPr>
        </p:nvGraphicFramePr>
        <p:xfrm>
          <a:off x="2362200" y="1524000"/>
          <a:ext cx="47053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0" name="Ekvation" r:id="rId4" imgW="1815840" imgH="495000" progId="Equation.3">
                  <p:embed/>
                </p:oleObj>
              </mc:Choice>
              <mc:Fallback>
                <p:oleObj name="Ekvation" r:id="rId4" imgW="1815840" imgH="4950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4705350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7642"/>
            <a:ext cx="9144000" cy="55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SKILL</a:t>
            </a:r>
            <a:endParaRPr lang="en-GB" sz="3600" b="1" dirty="0">
              <a:solidFill>
                <a:srgbClr val="FF0000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0" y="374289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U-statistic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236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84396"/>
              </p:ext>
            </p:extLst>
          </p:nvPr>
        </p:nvGraphicFramePr>
        <p:xfrm>
          <a:off x="648000" y="2160000"/>
          <a:ext cx="770232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7" name="Ekvation" r:id="rId4" imgW="1764534" imgH="406224" progId="Equation.3">
                  <p:embed/>
                </p:oleObj>
              </mc:Choice>
              <mc:Fallback>
                <p:oleObj name="Ekvation" r:id="rId4" imgW="176453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2160000"/>
                        <a:ext cx="7702326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U2I </a:t>
            </a: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7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68443"/>
              </p:ext>
            </p:extLst>
          </p:nvPr>
        </p:nvGraphicFramePr>
        <p:xfrm>
          <a:off x="648000" y="2160000"/>
          <a:ext cx="770232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4" name="Ekvation" r:id="rId4" imgW="1764534" imgH="406224" progId="Equation.3">
                  <p:embed/>
                </p:oleObj>
              </mc:Choice>
              <mc:Fallback>
                <p:oleObj name="Ekvation" r:id="rId4" imgW="176453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2160000"/>
                        <a:ext cx="7702326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U2I </a:t>
            </a: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35677"/>
              </p:ext>
            </p:extLst>
          </p:nvPr>
        </p:nvGraphicFramePr>
        <p:xfrm>
          <a:off x="648000" y="4500000"/>
          <a:ext cx="7635348" cy="17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5" name="Ekvation" r:id="rId6" imgW="1815312" imgH="406224" progId="Equation.3">
                  <p:embed/>
                </p:oleObj>
              </mc:Choice>
              <mc:Fallback>
                <p:oleObj name="Ekvation" r:id="rId6" imgW="181531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4500000"/>
                        <a:ext cx="7635348" cy="17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651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CONDITIONS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019348"/>
              </p:ext>
            </p:extLst>
          </p:nvPr>
        </p:nvGraphicFramePr>
        <p:xfrm>
          <a:off x="647700" y="4679950"/>
          <a:ext cx="78549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6" name="Ekvation" r:id="rId4" imgW="1701800" imgH="292100" progId="Equation.3">
                  <p:embed/>
                </p:oleObj>
              </mc:Choice>
              <mc:Fallback>
                <p:oleObj name="Ekvation" r:id="rId4" imgW="1701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679950"/>
                        <a:ext cx="78549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24433"/>
              </p:ext>
            </p:extLst>
          </p:nvPr>
        </p:nvGraphicFramePr>
        <p:xfrm>
          <a:off x="647700" y="2160000"/>
          <a:ext cx="76358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7" name="Ekvation" r:id="rId6" imgW="1815312" imgH="406224" progId="Equation.3">
                  <p:embed/>
                </p:oleObj>
              </mc:Choice>
              <mc:Fallback>
                <p:oleObj name="Ekvation" r:id="rId6" imgW="181531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160000"/>
                        <a:ext cx="76358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67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020000" y="414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85 %</a:t>
            </a:r>
            <a:endParaRPr lang="sv-SE" sz="24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7020000" y="482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58 %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1722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573" cy="6876000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2484000" y="4320000"/>
            <a:ext cx="1368000" cy="13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cxnSp>
        <p:nvCxnSpPr>
          <p:cNvPr id="3" name="Rak pil 2"/>
          <p:cNvCxnSpPr/>
          <p:nvPr/>
        </p:nvCxnSpPr>
        <p:spPr>
          <a:xfrm flipH="1" flipV="1">
            <a:off x="6984000" y="4968000"/>
            <a:ext cx="720000" cy="360000"/>
          </a:xfrm>
          <a:prstGeom prst="straightConnector1">
            <a:avLst/>
          </a:prstGeom>
          <a:ln w="38100">
            <a:solidFill>
              <a:srgbClr val="E3A1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7736982" y="511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</a:t>
            </a:r>
            <a:r>
              <a:rPr lang="sv-SE" sz="2400" baseline="-25000" dirty="0" smtClean="0"/>
              <a:t>1</a:t>
            </a:r>
            <a:endParaRPr lang="sv-S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31787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cxnSp>
        <p:nvCxnSpPr>
          <p:cNvPr id="3" name="Rak pil 2"/>
          <p:cNvCxnSpPr/>
          <p:nvPr/>
        </p:nvCxnSpPr>
        <p:spPr>
          <a:xfrm flipH="1" flipV="1">
            <a:off x="6984000" y="4968000"/>
            <a:ext cx="720000" cy="360000"/>
          </a:xfrm>
          <a:prstGeom prst="straightConnector1">
            <a:avLst/>
          </a:prstGeom>
          <a:ln w="38100">
            <a:solidFill>
              <a:srgbClr val="E3A1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7736982" y="511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</a:t>
            </a:r>
            <a:r>
              <a:rPr lang="sv-SE" sz="2400" baseline="-25000" dirty="0" smtClean="0"/>
              <a:t>1</a:t>
            </a:r>
            <a:endParaRPr lang="sv-SE" sz="2400" baseline="-25000" dirty="0"/>
          </a:p>
        </p:txBody>
      </p:sp>
      <p:cxnSp>
        <p:nvCxnSpPr>
          <p:cNvPr id="5" name="Rak pil 4"/>
          <p:cNvCxnSpPr/>
          <p:nvPr/>
        </p:nvCxnSpPr>
        <p:spPr>
          <a:xfrm flipH="1" flipV="1">
            <a:off x="6984000" y="4788000"/>
            <a:ext cx="72000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782313" y="455716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I</a:t>
            </a:r>
            <a:endParaRPr lang="sv-S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935298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cxnSp>
        <p:nvCxnSpPr>
          <p:cNvPr id="5" name="Rak pil 4"/>
          <p:cNvCxnSpPr/>
          <p:nvPr/>
        </p:nvCxnSpPr>
        <p:spPr>
          <a:xfrm flipH="1" flipV="1">
            <a:off x="6984000" y="4968000"/>
            <a:ext cx="720000" cy="360000"/>
          </a:xfrm>
          <a:prstGeom prst="straightConnector1">
            <a:avLst/>
          </a:prstGeom>
          <a:ln w="38100">
            <a:solidFill>
              <a:srgbClr val="E3A1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736982" y="511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</a:t>
            </a:r>
            <a:r>
              <a:rPr lang="sv-SE" sz="2400" baseline="-25000" dirty="0" smtClean="0"/>
              <a:t>1</a:t>
            </a:r>
            <a:endParaRPr lang="sv-SE" sz="2400" baseline="-25000" dirty="0"/>
          </a:p>
        </p:txBody>
      </p:sp>
      <p:cxnSp>
        <p:nvCxnSpPr>
          <p:cNvPr id="7" name="Rak pil 6"/>
          <p:cNvCxnSpPr/>
          <p:nvPr/>
        </p:nvCxnSpPr>
        <p:spPr>
          <a:xfrm flipH="1" flipV="1">
            <a:off x="6984000" y="4788000"/>
            <a:ext cx="72000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782313" y="455716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I</a:t>
            </a:r>
            <a:endParaRPr lang="sv-SE" sz="2400" baseline="-25000" dirty="0"/>
          </a:p>
        </p:txBody>
      </p:sp>
      <p:cxnSp>
        <p:nvCxnSpPr>
          <p:cNvPr id="9" name="Rak pil 8"/>
          <p:cNvCxnSpPr/>
          <p:nvPr/>
        </p:nvCxnSpPr>
        <p:spPr>
          <a:xfrm rot="-1380000" flipH="1" flipV="1">
            <a:off x="6984000" y="4410000"/>
            <a:ext cx="720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736982" y="402050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</a:t>
            </a:r>
            <a:r>
              <a:rPr lang="sv-SE" sz="2400" baseline="-25000" dirty="0" smtClean="0"/>
              <a:t>2</a:t>
            </a:r>
            <a:endParaRPr lang="sv-S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2567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4876800"/>
            <a:ext cx="9144000" cy="2011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6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00FF"/>
                </a:solidFill>
              </a:rPr>
              <a:t>5 </a:t>
            </a:r>
            <a:r>
              <a:rPr lang="sv-SE" b="1" dirty="0" err="1" smtClean="0">
                <a:solidFill>
                  <a:srgbClr val="0000FF"/>
                </a:solidFill>
              </a:rPr>
              <a:t>Reasons</a:t>
            </a:r>
            <a:r>
              <a:rPr lang="sv-SE" b="1" dirty="0" smtClean="0">
                <a:solidFill>
                  <a:srgbClr val="0000FF"/>
                </a:solidFill>
              </a:rPr>
              <a:t> for the</a:t>
            </a:r>
          </a:p>
          <a:p>
            <a:pPr algn="ctr"/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APPARENT </a:t>
            </a:r>
            <a:r>
              <a:rPr lang="sv-SE" b="1" dirty="0" smtClean="0">
                <a:solidFill>
                  <a:srgbClr val="0000FF"/>
                </a:solidFill>
              </a:rPr>
              <a:t>Under-</a:t>
            </a:r>
            <a:r>
              <a:rPr lang="sv-SE" b="1" dirty="0" err="1" smtClean="0">
                <a:solidFill>
                  <a:srgbClr val="0000FF"/>
                </a:solidFill>
              </a:rPr>
              <a:t>Dispersiveness</a:t>
            </a:r>
            <a:endParaRPr lang="sv-SE" b="1" dirty="0">
              <a:solidFill>
                <a:srgbClr val="0000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2160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3200" dirty="0" smtClean="0"/>
              <a:t>No Bias-</a:t>
            </a:r>
            <a:r>
              <a:rPr lang="sv-SE" sz="3200" dirty="0" err="1" smtClean="0"/>
              <a:t>correction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inhomogeneous</a:t>
            </a:r>
            <a:r>
              <a:rPr lang="sv-SE" sz="3200" dirty="0" smtClean="0"/>
              <a:t> ensemble </a:t>
            </a:r>
            <a:r>
              <a:rPr lang="sv-SE" sz="3200" dirty="0" err="1" smtClean="0"/>
              <a:t>members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incorrect</a:t>
            </a:r>
            <a:r>
              <a:rPr lang="sv-SE" sz="3200" dirty="0" smtClean="0"/>
              <a:t> </a:t>
            </a:r>
            <a:r>
              <a:rPr lang="sv-SE" sz="3200" dirty="0" err="1" smtClean="0"/>
              <a:t>Spread-Skill</a:t>
            </a:r>
            <a:r>
              <a:rPr lang="sv-SE" sz="3200" dirty="0" smtClean="0"/>
              <a:t> </a:t>
            </a:r>
            <a:r>
              <a:rPr lang="sv-SE" sz="3200" dirty="0" err="1" smtClean="0"/>
              <a:t>Condition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Use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Centering</a:t>
            </a:r>
            <a:r>
              <a:rPr lang="sv-SE" sz="3200" dirty="0" smtClean="0"/>
              <a:t> </a:t>
            </a:r>
            <a:r>
              <a:rPr lang="sv-SE" sz="3200" dirty="0" err="1" smtClean="0"/>
              <a:t>practice</a:t>
            </a: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endParaRPr lang="sv-SE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sv-SE" sz="3200" dirty="0" err="1" smtClean="0"/>
              <a:t>Overestimation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observation </a:t>
            </a:r>
            <a:r>
              <a:rPr lang="sv-SE" sz="3200" dirty="0" err="1" smtClean="0"/>
              <a:t>error</a:t>
            </a:r>
            <a:endParaRPr lang="sv-SE" sz="32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0" y="5882548"/>
            <a:ext cx="9144000" cy="100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3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1440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 err="1" smtClean="0">
                <a:solidFill>
                  <a:srgbClr val="0000FF"/>
                </a:solidFill>
              </a:rPr>
              <a:t>Implications</a:t>
            </a:r>
            <a:endParaRPr lang="sv-SE" sz="8000" b="1" dirty="0" smtClean="0">
              <a:solidFill>
                <a:srgbClr val="0000FF"/>
              </a:solidFill>
            </a:endParaRPr>
          </a:p>
          <a:p>
            <a:pPr algn="ctr"/>
            <a:r>
              <a:rPr lang="sv-SE" sz="8000" b="1" dirty="0" err="1">
                <a:solidFill>
                  <a:srgbClr val="0000FF"/>
                </a:solidFill>
              </a:rPr>
              <a:t>o</a:t>
            </a:r>
            <a:r>
              <a:rPr lang="sv-SE" sz="8000" b="1" dirty="0" err="1" smtClean="0">
                <a:solidFill>
                  <a:srgbClr val="0000FF"/>
                </a:solidFill>
              </a:rPr>
              <a:t>f</a:t>
            </a:r>
            <a:endParaRPr lang="sv-SE" sz="8000" b="1" dirty="0" smtClean="0">
              <a:solidFill>
                <a:srgbClr val="0000FF"/>
              </a:solidFill>
            </a:endParaRPr>
          </a:p>
          <a:p>
            <a:pPr algn="ctr"/>
            <a:r>
              <a:rPr lang="sv-SE" sz="8000" b="1" dirty="0" err="1" smtClean="0">
                <a:solidFill>
                  <a:srgbClr val="0000FF"/>
                </a:solidFill>
              </a:rPr>
              <a:t>Centering</a:t>
            </a:r>
            <a:endParaRPr lang="sv-SE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6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95618"/>
              </p:ext>
            </p:extLst>
          </p:nvPr>
        </p:nvGraphicFramePr>
        <p:xfrm>
          <a:off x="648000" y="2160000"/>
          <a:ext cx="770232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8" name="Ekvation" r:id="rId4" imgW="1764534" imgH="406224" progId="Equation.3">
                  <p:embed/>
                </p:oleObj>
              </mc:Choice>
              <mc:Fallback>
                <p:oleObj name="Ekvation" r:id="rId4" imgW="176453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2160000"/>
                        <a:ext cx="7702326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U2I </a:t>
            </a: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4124"/>
              </p:ext>
            </p:extLst>
          </p:nvPr>
        </p:nvGraphicFramePr>
        <p:xfrm>
          <a:off x="648000" y="4500000"/>
          <a:ext cx="7635348" cy="17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9" name="Ekvation" r:id="rId6" imgW="1815312" imgH="406224" progId="Equation.3">
                  <p:embed/>
                </p:oleObj>
              </mc:Choice>
              <mc:Fallback>
                <p:oleObj name="Ekvation" r:id="rId6" imgW="181531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4500000"/>
                        <a:ext cx="7635348" cy="17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852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96728"/>
              </p:ext>
            </p:extLst>
          </p:nvPr>
        </p:nvGraphicFramePr>
        <p:xfrm>
          <a:off x="648000" y="2160000"/>
          <a:ext cx="770232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2" name="Ekvation" r:id="rId4" imgW="1764534" imgH="406224" progId="Equation.3">
                  <p:embed/>
                </p:oleObj>
              </mc:Choice>
              <mc:Fallback>
                <p:oleObj name="Ekvation" r:id="rId4" imgW="176453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2160000"/>
                        <a:ext cx="7702326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U2I </a:t>
            </a: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508629"/>
              </p:ext>
            </p:extLst>
          </p:nvPr>
        </p:nvGraphicFramePr>
        <p:xfrm>
          <a:off x="568325" y="4500563"/>
          <a:ext cx="77962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3" name="Ekvation" r:id="rId6" imgW="1854000" imgH="406080" progId="Equation.3">
                  <p:embed/>
                </p:oleObj>
              </mc:Choice>
              <mc:Fallback>
                <p:oleObj name="Ekvation" r:id="rId6" imgW="18540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500563"/>
                        <a:ext cx="7796213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552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48384"/>
              </p:ext>
            </p:extLst>
          </p:nvPr>
        </p:nvGraphicFramePr>
        <p:xfrm>
          <a:off x="648000" y="2160000"/>
          <a:ext cx="770232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6" name="Ekvation" r:id="rId4" imgW="1764534" imgH="406224" progId="Equation.3">
                  <p:embed/>
                </p:oleObj>
              </mc:Choice>
              <mc:Fallback>
                <p:oleObj name="Ekvation" r:id="rId4" imgW="176453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2160000"/>
                        <a:ext cx="7702326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0000"/>
            <a:ext cx="9144000" cy="719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chemeClr val="tx1"/>
                </a:solidFill>
              </a:rPr>
              <a:t>U2I </a:t>
            </a:r>
            <a:r>
              <a:rPr lang="en-GB" sz="4000" b="1" dirty="0" smtClean="0">
                <a:solidFill>
                  <a:srgbClr val="0033CC"/>
                </a:solidFill>
              </a:rPr>
              <a:t>SKILL </a:t>
            </a:r>
            <a:r>
              <a:rPr lang="en-GB" sz="4000" b="1" dirty="0" smtClean="0">
                <a:solidFill>
                  <a:schemeClr val="tx1"/>
                </a:solidFill>
              </a:rPr>
              <a:t>– </a:t>
            </a:r>
            <a:r>
              <a:rPr lang="en-GB" sz="4000" b="1" dirty="0" smtClean="0">
                <a:solidFill>
                  <a:srgbClr val="FF0000"/>
                </a:solidFill>
              </a:rPr>
              <a:t>SPREAD</a:t>
            </a:r>
            <a:r>
              <a:rPr lang="en-GB" sz="4000" b="1" dirty="0" smtClean="0">
                <a:solidFill>
                  <a:srgbClr val="0033CC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CONDITION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</a:pPr>
            <a:endParaRPr lang="en-GB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59592"/>
              </p:ext>
            </p:extLst>
          </p:nvPr>
        </p:nvGraphicFramePr>
        <p:xfrm>
          <a:off x="165100" y="4500563"/>
          <a:ext cx="80105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7" name="Ekvation" r:id="rId6" imgW="1904760" imgH="406080" progId="Equation.3">
                  <p:embed/>
                </p:oleObj>
              </mc:Choice>
              <mc:Fallback>
                <p:oleObj name="Ekvation" r:id="rId6" imgW="1904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500563"/>
                        <a:ext cx="80105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683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812901"/>
              </p:ext>
            </p:extLst>
          </p:nvPr>
        </p:nvGraphicFramePr>
        <p:xfrm>
          <a:off x="396000" y="2160000"/>
          <a:ext cx="820975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kvation" r:id="rId4" imgW="1790700" imgH="393700" progId="Equation.3">
                  <p:embed/>
                </p:oleObj>
              </mc:Choice>
              <mc:Fallback>
                <p:oleObj name="Ekvation" r:id="rId4" imgW="1790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160000"/>
                        <a:ext cx="8209756" cy="18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772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573" cy="6876000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1368000" y="5181600"/>
            <a:ext cx="1368000" cy="13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297805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131840" y="548680"/>
            <a:ext cx="131706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69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5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7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0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9144000" cy="33282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000" y="3060000"/>
            <a:ext cx="10767265" cy="756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79" y="4500000"/>
            <a:ext cx="9144000" cy="1524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04800" y="41400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04800" y="3962400"/>
            <a:ext cx="853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764000" y="5486400"/>
            <a:ext cx="7162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0" y="5838967"/>
            <a:ext cx="853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2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smtClean="0"/>
              <a:t>Ideal Ensemble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2000" y="1512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F0000"/>
                </a:solidFill>
              </a:rPr>
              <a:t>Infinite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number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ll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equally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likely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be the </a:t>
            </a:r>
            <a:r>
              <a:rPr lang="sv-SE" b="1" dirty="0" err="1" smtClean="0">
                <a:solidFill>
                  <a:srgbClr val="FF0000"/>
                </a:solidFill>
              </a:rPr>
              <a:t>truth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00" y="4608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All </a:t>
            </a:r>
            <a:r>
              <a:rPr lang="sv-SE" b="1" dirty="0" err="1" smtClean="0">
                <a:solidFill>
                  <a:srgbClr val="0000FF"/>
                </a:solidFill>
              </a:rPr>
              <a:t>members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are</a:t>
            </a:r>
            <a:r>
              <a:rPr lang="sv-SE" b="1" dirty="0" smtClean="0">
                <a:solidFill>
                  <a:srgbClr val="0000FF"/>
                </a:solidFill>
              </a:rPr>
              <a:t> bias-</a:t>
            </a:r>
            <a:r>
              <a:rPr lang="sv-SE" b="1" dirty="0" err="1" smtClean="0">
                <a:solidFill>
                  <a:srgbClr val="0000FF"/>
                </a:solidFill>
              </a:rPr>
              <a:t>free</a:t>
            </a:r>
            <a:r>
              <a:rPr lang="sv-SE" b="1" dirty="0" smtClean="0">
                <a:solidFill>
                  <a:srgbClr val="0000FF"/>
                </a:solidFill>
              </a:rPr>
              <a:t> and </a:t>
            </a:r>
            <a:r>
              <a:rPr lang="sv-SE" b="1" dirty="0" err="1" smtClean="0">
                <a:solidFill>
                  <a:srgbClr val="0000FF"/>
                </a:solidFill>
              </a:rPr>
              <a:t>iid</a:t>
            </a:r>
            <a:endParaRPr lang="sv-SE" b="1" dirty="0" smtClean="0">
              <a:solidFill>
                <a:srgbClr val="0000FF"/>
              </a:solidFill>
            </a:endParaRPr>
          </a:p>
          <a:p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Valid at all </a:t>
            </a:r>
            <a:r>
              <a:rPr lang="sv-SE" b="1" dirty="0" err="1" smtClean="0">
                <a:solidFill>
                  <a:srgbClr val="0000FF"/>
                </a:solidFill>
              </a:rPr>
              <a:t>lead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times</a:t>
            </a:r>
            <a:r>
              <a:rPr lang="sv-SE" b="1" dirty="0" smtClean="0">
                <a:solidFill>
                  <a:srgbClr val="0000FF"/>
                </a:solidFill>
              </a:rPr>
              <a:t>, </a:t>
            </a:r>
            <a:r>
              <a:rPr lang="sv-SE" b="1" dirty="0" err="1" smtClean="0">
                <a:solidFill>
                  <a:srgbClr val="0000FF"/>
                </a:solidFill>
              </a:rPr>
              <a:t>including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5" name="Ned 4"/>
          <p:cNvSpPr/>
          <p:nvPr/>
        </p:nvSpPr>
        <p:spPr>
          <a:xfrm>
            <a:off x="4288200" y="354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1200329"/>
            <a:ext cx="9139800" cy="527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8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smtClean="0"/>
              <a:t>Ideal Ensemble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2000" y="1512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F0000"/>
                </a:solidFill>
              </a:rPr>
              <a:t>Infinite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number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ll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equally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likely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be the </a:t>
            </a:r>
            <a:r>
              <a:rPr lang="sv-SE" b="1" dirty="0" err="1" smtClean="0">
                <a:solidFill>
                  <a:srgbClr val="FF0000"/>
                </a:solidFill>
              </a:rPr>
              <a:t>truth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00" y="4608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All </a:t>
            </a:r>
            <a:r>
              <a:rPr lang="sv-SE" b="1" dirty="0" err="1" smtClean="0">
                <a:solidFill>
                  <a:srgbClr val="0000FF"/>
                </a:solidFill>
              </a:rPr>
              <a:t>members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are</a:t>
            </a:r>
            <a:r>
              <a:rPr lang="sv-SE" b="1" dirty="0" smtClean="0">
                <a:solidFill>
                  <a:srgbClr val="0000FF"/>
                </a:solidFill>
              </a:rPr>
              <a:t> bias-</a:t>
            </a:r>
            <a:r>
              <a:rPr lang="sv-SE" b="1" dirty="0" err="1" smtClean="0">
                <a:solidFill>
                  <a:srgbClr val="0000FF"/>
                </a:solidFill>
              </a:rPr>
              <a:t>free</a:t>
            </a:r>
            <a:r>
              <a:rPr lang="sv-SE" b="1" dirty="0" smtClean="0">
                <a:solidFill>
                  <a:srgbClr val="0000FF"/>
                </a:solidFill>
              </a:rPr>
              <a:t> and </a:t>
            </a:r>
            <a:r>
              <a:rPr lang="sv-SE" b="1" dirty="0" err="1" smtClean="0">
                <a:solidFill>
                  <a:srgbClr val="0000FF"/>
                </a:solidFill>
              </a:rPr>
              <a:t>iid</a:t>
            </a:r>
            <a:endParaRPr lang="sv-SE" b="1" dirty="0" smtClean="0">
              <a:solidFill>
                <a:srgbClr val="0000FF"/>
              </a:solidFill>
            </a:endParaRPr>
          </a:p>
          <a:p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Valid at all </a:t>
            </a:r>
            <a:r>
              <a:rPr lang="sv-SE" b="1" dirty="0" err="1" smtClean="0">
                <a:solidFill>
                  <a:srgbClr val="0000FF"/>
                </a:solidFill>
              </a:rPr>
              <a:t>lead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times</a:t>
            </a:r>
            <a:r>
              <a:rPr lang="sv-SE" b="1" dirty="0" smtClean="0">
                <a:solidFill>
                  <a:srgbClr val="0000FF"/>
                </a:solidFill>
              </a:rPr>
              <a:t>, </a:t>
            </a:r>
            <a:r>
              <a:rPr lang="sv-SE" b="1" dirty="0" err="1" smtClean="0">
                <a:solidFill>
                  <a:srgbClr val="0000FF"/>
                </a:solidFill>
              </a:rPr>
              <a:t>including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5" name="Ned 4"/>
          <p:cNvSpPr/>
          <p:nvPr/>
        </p:nvSpPr>
        <p:spPr>
          <a:xfrm>
            <a:off x="4288200" y="354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2000" y="2286000"/>
            <a:ext cx="89196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smtClean="0"/>
              <a:t>Ideal Ensemble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2000" y="1512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F0000"/>
                </a:solidFill>
              </a:rPr>
              <a:t>Infinite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number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ll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equally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likely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be the </a:t>
            </a:r>
            <a:r>
              <a:rPr lang="sv-SE" b="1" dirty="0" err="1" smtClean="0">
                <a:solidFill>
                  <a:srgbClr val="FF0000"/>
                </a:solidFill>
              </a:rPr>
              <a:t>truth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00" y="4608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All </a:t>
            </a:r>
            <a:r>
              <a:rPr lang="sv-SE" b="1" dirty="0" err="1" smtClean="0">
                <a:solidFill>
                  <a:srgbClr val="0000FF"/>
                </a:solidFill>
              </a:rPr>
              <a:t>members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are</a:t>
            </a:r>
            <a:r>
              <a:rPr lang="sv-SE" b="1" dirty="0" smtClean="0">
                <a:solidFill>
                  <a:srgbClr val="0000FF"/>
                </a:solidFill>
              </a:rPr>
              <a:t> bias-</a:t>
            </a:r>
            <a:r>
              <a:rPr lang="sv-SE" b="1" dirty="0" err="1" smtClean="0">
                <a:solidFill>
                  <a:srgbClr val="0000FF"/>
                </a:solidFill>
              </a:rPr>
              <a:t>free</a:t>
            </a:r>
            <a:r>
              <a:rPr lang="sv-SE" b="1" dirty="0" smtClean="0">
                <a:solidFill>
                  <a:srgbClr val="0000FF"/>
                </a:solidFill>
              </a:rPr>
              <a:t> and </a:t>
            </a:r>
            <a:r>
              <a:rPr lang="sv-SE" b="1" dirty="0" err="1" smtClean="0">
                <a:solidFill>
                  <a:srgbClr val="0000FF"/>
                </a:solidFill>
              </a:rPr>
              <a:t>iid</a:t>
            </a:r>
            <a:endParaRPr lang="sv-SE" b="1" dirty="0" smtClean="0">
              <a:solidFill>
                <a:srgbClr val="0000FF"/>
              </a:solidFill>
            </a:endParaRPr>
          </a:p>
          <a:p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Valid at all </a:t>
            </a:r>
            <a:r>
              <a:rPr lang="sv-SE" b="1" dirty="0" err="1" smtClean="0">
                <a:solidFill>
                  <a:srgbClr val="0000FF"/>
                </a:solidFill>
              </a:rPr>
              <a:t>lead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times</a:t>
            </a:r>
            <a:r>
              <a:rPr lang="sv-SE" b="1" dirty="0" smtClean="0">
                <a:solidFill>
                  <a:srgbClr val="0000FF"/>
                </a:solidFill>
              </a:rPr>
              <a:t>, </a:t>
            </a:r>
            <a:r>
              <a:rPr lang="sv-SE" b="1" dirty="0" err="1" smtClean="0">
                <a:solidFill>
                  <a:srgbClr val="0000FF"/>
                </a:solidFill>
              </a:rPr>
              <a:t>including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5" name="Ned 4"/>
          <p:cNvSpPr/>
          <p:nvPr/>
        </p:nvSpPr>
        <p:spPr>
          <a:xfrm>
            <a:off x="4288200" y="354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2000" y="3429000"/>
            <a:ext cx="8919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9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smtClean="0"/>
              <a:t>Ideal Ensemble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2000" y="1512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F0000"/>
                </a:solidFill>
              </a:rPr>
              <a:t>Infinite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number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ll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equally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likely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be the </a:t>
            </a:r>
            <a:r>
              <a:rPr lang="sv-SE" b="1" dirty="0" err="1" smtClean="0">
                <a:solidFill>
                  <a:srgbClr val="FF0000"/>
                </a:solidFill>
              </a:rPr>
              <a:t>truth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00" y="4608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All </a:t>
            </a:r>
            <a:r>
              <a:rPr lang="sv-SE" b="1" dirty="0" err="1" smtClean="0">
                <a:solidFill>
                  <a:srgbClr val="0000FF"/>
                </a:solidFill>
              </a:rPr>
              <a:t>members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are</a:t>
            </a:r>
            <a:r>
              <a:rPr lang="sv-SE" b="1" dirty="0" smtClean="0">
                <a:solidFill>
                  <a:srgbClr val="0000FF"/>
                </a:solidFill>
              </a:rPr>
              <a:t> bias-</a:t>
            </a:r>
            <a:r>
              <a:rPr lang="sv-SE" b="1" dirty="0" err="1" smtClean="0">
                <a:solidFill>
                  <a:srgbClr val="0000FF"/>
                </a:solidFill>
              </a:rPr>
              <a:t>free</a:t>
            </a:r>
            <a:r>
              <a:rPr lang="sv-SE" b="1" dirty="0" smtClean="0">
                <a:solidFill>
                  <a:srgbClr val="0000FF"/>
                </a:solidFill>
              </a:rPr>
              <a:t> and </a:t>
            </a:r>
            <a:r>
              <a:rPr lang="sv-SE" b="1" dirty="0" err="1" smtClean="0">
                <a:solidFill>
                  <a:srgbClr val="0000FF"/>
                </a:solidFill>
              </a:rPr>
              <a:t>i.i.d</a:t>
            </a:r>
            <a:r>
              <a:rPr lang="sv-SE" b="1" dirty="0" smtClean="0">
                <a:solidFill>
                  <a:srgbClr val="0000FF"/>
                </a:solidFill>
              </a:rPr>
              <a:t>.</a:t>
            </a:r>
          </a:p>
          <a:p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Valid at all </a:t>
            </a:r>
            <a:r>
              <a:rPr lang="sv-SE" b="1" dirty="0" err="1" smtClean="0">
                <a:solidFill>
                  <a:srgbClr val="0000FF"/>
                </a:solidFill>
              </a:rPr>
              <a:t>lead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times</a:t>
            </a:r>
            <a:r>
              <a:rPr lang="sv-SE" b="1" dirty="0" smtClean="0">
                <a:solidFill>
                  <a:srgbClr val="0000FF"/>
                </a:solidFill>
              </a:rPr>
              <a:t>, </a:t>
            </a:r>
            <a:r>
              <a:rPr lang="sv-SE" b="1" dirty="0" err="1" smtClean="0">
                <a:solidFill>
                  <a:srgbClr val="0000FF"/>
                </a:solidFill>
              </a:rPr>
              <a:t>including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5" name="Ned 4"/>
          <p:cNvSpPr/>
          <p:nvPr/>
        </p:nvSpPr>
        <p:spPr>
          <a:xfrm>
            <a:off x="4288200" y="354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2000" y="5410200"/>
            <a:ext cx="8919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 smtClean="0"/>
              <a:t>Ideal Ensemble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2000" y="1512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F0000"/>
                </a:solidFill>
              </a:rPr>
              <a:t>Infinite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number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A</a:t>
            </a:r>
            <a:r>
              <a:rPr lang="sv-SE" b="1" dirty="0" smtClean="0">
                <a:solidFill>
                  <a:srgbClr val="FF0000"/>
                </a:solidFill>
              </a:rPr>
              <a:t>ll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equally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likely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be the </a:t>
            </a:r>
            <a:r>
              <a:rPr lang="sv-SE" b="1" dirty="0" err="1" smtClean="0">
                <a:solidFill>
                  <a:srgbClr val="FF0000"/>
                </a:solidFill>
              </a:rPr>
              <a:t>truth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2000" y="4608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All </a:t>
            </a:r>
            <a:r>
              <a:rPr lang="sv-SE" b="1" dirty="0" err="1" smtClean="0">
                <a:solidFill>
                  <a:srgbClr val="0000FF"/>
                </a:solidFill>
              </a:rPr>
              <a:t>members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are</a:t>
            </a:r>
            <a:r>
              <a:rPr lang="sv-SE" b="1" dirty="0" smtClean="0">
                <a:solidFill>
                  <a:srgbClr val="0000FF"/>
                </a:solidFill>
              </a:rPr>
              <a:t> bias-</a:t>
            </a:r>
            <a:r>
              <a:rPr lang="sv-SE" b="1" dirty="0" err="1" smtClean="0">
                <a:solidFill>
                  <a:srgbClr val="0000FF"/>
                </a:solidFill>
              </a:rPr>
              <a:t>free</a:t>
            </a:r>
            <a:r>
              <a:rPr lang="sv-SE" b="1" dirty="0" smtClean="0">
                <a:solidFill>
                  <a:srgbClr val="0000FF"/>
                </a:solidFill>
              </a:rPr>
              <a:t> and </a:t>
            </a:r>
            <a:r>
              <a:rPr lang="sv-SE" b="1" dirty="0" err="1" smtClean="0">
                <a:solidFill>
                  <a:srgbClr val="0000FF"/>
                </a:solidFill>
              </a:rPr>
              <a:t>i.i.d</a:t>
            </a:r>
            <a:r>
              <a:rPr lang="sv-SE" b="1" dirty="0" smtClean="0">
                <a:solidFill>
                  <a:srgbClr val="0000FF"/>
                </a:solidFill>
              </a:rPr>
              <a:t>.</a:t>
            </a:r>
          </a:p>
          <a:p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Valid at all </a:t>
            </a:r>
            <a:r>
              <a:rPr lang="sv-SE" b="1" dirty="0" err="1" smtClean="0">
                <a:solidFill>
                  <a:srgbClr val="0000FF"/>
                </a:solidFill>
              </a:rPr>
              <a:t>lead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times</a:t>
            </a:r>
            <a:r>
              <a:rPr lang="sv-SE" b="1" dirty="0" smtClean="0">
                <a:solidFill>
                  <a:srgbClr val="0000FF"/>
                </a:solidFill>
              </a:rPr>
              <a:t>, </a:t>
            </a:r>
            <a:r>
              <a:rPr lang="sv-SE" b="1" dirty="0" err="1" smtClean="0">
                <a:solidFill>
                  <a:srgbClr val="0000FF"/>
                </a:solidFill>
              </a:rPr>
              <a:t>including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5" name="Ned 4"/>
          <p:cNvSpPr/>
          <p:nvPr/>
        </p:nvSpPr>
        <p:spPr>
          <a:xfrm>
            <a:off x="4288200" y="354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27965" y="2492895"/>
            <a:ext cx="857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 err="1" smtClean="0">
                <a:solidFill>
                  <a:srgbClr val="0000FF"/>
                </a:solidFill>
              </a:rPr>
              <a:t>Moore’s</a:t>
            </a:r>
            <a:r>
              <a:rPr lang="sv-SE" sz="8000" b="1" dirty="0" smtClean="0">
                <a:solidFill>
                  <a:srgbClr val="0000FF"/>
                </a:solidFill>
              </a:rPr>
              <a:t> </a:t>
            </a:r>
            <a:r>
              <a:rPr lang="sv-SE" sz="8000" b="1" dirty="0" err="1" smtClean="0">
                <a:solidFill>
                  <a:srgbClr val="0000FF"/>
                </a:solidFill>
              </a:rPr>
              <a:t>Law</a:t>
            </a:r>
            <a:endParaRPr lang="sv-SE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39882"/>
              </p:ext>
            </p:extLst>
          </p:nvPr>
        </p:nvGraphicFramePr>
        <p:xfrm>
          <a:off x="49213" y="1066800"/>
          <a:ext cx="9045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" name="Ekvation" r:id="rId3" imgW="2552400" imgH="228600" progId="Equation.3">
                  <p:embed/>
                </p:oleObj>
              </mc:Choice>
              <mc:Fallback>
                <p:oleObj name="Ekvation" r:id="rId3" imgW="2552400" imgH="2286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1066800"/>
                        <a:ext cx="90455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51948"/>
              </p:ext>
            </p:extLst>
          </p:nvPr>
        </p:nvGraphicFramePr>
        <p:xfrm>
          <a:off x="41242" y="1828800"/>
          <a:ext cx="891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0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" y="1828800"/>
                        <a:ext cx="891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1200329"/>
            <a:ext cx="8919600" cy="567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9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18445"/>
              </p:ext>
            </p:extLst>
          </p:nvPr>
        </p:nvGraphicFramePr>
        <p:xfrm>
          <a:off x="41242" y="1828800"/>
          <a:ext cx="891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5" name="Ekvation" r:id="rId3" imgW="2654280" imgH="228600" progId="Equation.3">
                  <p:embed/>
                </p:oleObj>
              </mc:Choice>
              <mc:Fallback>
                <p:oleObj name="Ekvation" r:id="rId3" imgW="2654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" y="1828800"/>
                        <a:ext cx="891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1828800"/>
            <a:ext cx="8919600" cy="504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6" name="Ekvation" r:id="rId5" imgW="2577960" imgH="228600" progId="Equation.3">
                  <p:embed/>
                </p:oleObj>
              </mc:Choice>
              <mc:Fallback>
                <p:oleObj name="Ekvation" r:id="rId5" imgW="25779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1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1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2035"/>
              </p:ext>
            </p:extLst>
          </p:nvPr>
        </p:nvGraphicFramePr>
        <p:xfrm>
          <a:off x="41242" y="1828800"/>
          <a:ext cx="904039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2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" y="1828800"/>
                        <a:ext cx="9040390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2590800"/>
            <a:ext cx="8919600" cy="428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3299372"/>
            <a:ext cx="8919600" cy="357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2035"/>
              </p:ext>
            </p:extLst>
          </p:nvPr>
        </p:nvGraphicFramePr>
        <p:xfrm>
          <a:off x="41275" y="1828800"/>
          <a:ext cx="90408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5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828800"/>
                        <a:ext cx="90408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6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3899536"/>
            <a:ext cx="8919600" cy="297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8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2035"/>
              </p:ext>
            </p:extLst>
          </p:nvPr>
        </p:nvGraphicFramePr>
        <p:xfrm>
          <a:off x="41275" y="1828800"/>
          <a:ext cx="90408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9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828800"/>
                        <a:ext cx="90408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sp>
        <p:nvSpPr>
          <p:cNvPr id="8" name="Rektangel 7"/>
          <p:cNvSpPr/>
          <p:nvPr/>
        </p:nvSpPr>
        <p:spPr>
          <a:xfrm>
            <a:off x="72000" y="5791200"/>
            <a:ext cx="8919600" cy="108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2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2035"/>
              </p:ext>
            </p:extLst>
          </p:nvPr>
        </p:nvGraphicFramePr>
        <p:xfrm>
          <a:off x="41275" y="1828800"/>
          <a:ext cx="90408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3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828800"/>
                        <a:ext cx="90408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1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11747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6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2035"/>
              </p:ext>
            </p:extLst>
          </p:nvPr>
        </p:nvGraphicFramePr>
        <p:xfrm>
          <a:off x="41275" y="1828800"/>
          <a:ext cx="90408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7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828800"/>
                        <a:ext cx="90408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7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Quantity</a:t>
            </a:r>
            <a:r>
              <a:rPr lang="sv-SE" b="1" dirty="0" smtClean="0"/>
              <a:t> and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available</a:t>
            </a:r>
            <a:r>
              <a:rPr lang="sv-SE" b="1" dirty="0" smtClean="0"/>
              <a:t> data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22575" y="2699208"/>
            <a:ext cx="71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</a:rPr>
              <a:t>M</a:t>
            </a:r>
            <a:r>
              <a:rPr lang="sv-SE" b="1" dirty="0" smtClean="0">
                <a:solidFill>
                  <a:srgbClr val="FF0000"/>
                </a:solidFill>
              </a:rPr>
              <a:t> &lt;&lt;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FF0000"/>
                </a:solidFill>
              </a:rPr>
              <a:t>Observations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Errors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6" name="Ned 5"/>
          <p:cNvSpPr/>
          <p:nvPr/>
        </p:nvSpPr>
        <p:spPr>
          <a:xfrm>
            <a:off x="4200685" y="40386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2000" y="512082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00FF"/>
                </a:solidFill>
              </a:rPr>
              <a:t>IC not </a:t>
            </a:r>
            <a:r>
              <a:rPr lang="sv-SE" b="1" dirty="0" err="1" smtClean="0">
                <a:solidFill>
                  <a:srgbClr val="0000FF"/>
                </a:solidFill>
              </a:rPr>
              <a:t>Unique</a:t>
            </a:r>
            <a:endParaRPr lang="sv-SE" b="1" dirty="0" smtClean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 </a:t>
            </a:r>
            <a:r>
              <a:rPr lang="sv-SE" b="1" dirty="0" err="1" smtClean="0">
                <a:solidFill>
                  <a:srgbClr val="0000FF"/>
                </a:solidFill>
              </a:rPr>
              <a:t>presumably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infinitely</a:t>
            </a:r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many</a:t>
            </a:r>
            <a:r>
              <a:rPr lang="sv-SE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sv-SE" b="1" dirty="0">
                <a:solidFill>
                  <a:srgbClr val="0000FF"/>
                </a:solidFill>
              </a:rPr>
              <a:t> </a:t>
            </a:r>
            <a:r>
              <a:rPr lang="sv-SE" b="1" dirty="0" smtClean="0">
                <a:solidFill>
                  <a:srgbClr val="0000FF"/>
                </a:solidFill>
              </a:rPr>
              <a:t>   </a:t>
            </a:r>
            <a:r>
              <a:rPr lang="sv-SE" b="1" dirty="0" err="1" smtClean="0">
                <a:solidFill>
                  <a:srgbClr val="0000FF"/>
                </a:solidFill>
              </a:rPr>
              <a:t>Equally</a:t>
            </a:r>
            <a:r>
              <a:rPr lang="sv-SE" b="1" dirty="0" smtClean="0">
                <a:solidFill>
                  <a:srgbClr val="0000FF"/>
                </a:solidFill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</a:rPr>
              <a:t>Likely</a:t>
            </a:r>
            <a:r>
              <a:rPr lang="sv-SE" b="1" dirty="0" smtClean="0">
                <a:solidFill>
                  <a:srgbClr val="0000FF"/>
                </a:solidFill>
              </a:rPr>
              <a:t> IC          </a:t>
            </a:r>
            <a:r>
              <a:rPr lang="sv-SE" b="1" dirty="0" smtClean="0">
                <a:solidFill>
                  <a:srgbClr val="FF0000"/>
                </a:solidFill>
              </a:rPr>
              <a:t>Multimodal </a:t>
            </a:r>
            <a:r>
              <a:rPr lang="sv-SE" b="1" dirty="0">
                <a:solidFill>
                  <a:srgbClr val="FF0000"/>
                </a:solidFill>
              </a:rPr>
              <a:t>PDF</a:t>
            </a:r>
          </a:p>
          <a:p>
            <a:endParaRPr lang="sv-SE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45255"/>
              </p:ext>
            </p:extLst>
          </p:nvPr>
        </p:nvGraphicFramePr>
        <p:xfrm>
          <a:off x="4763" y="1066800"/>
          <a:ext cx="91360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6" name="Ekvation" r:id="rId3" imgW="2577960" imgH="228600" progId="Equation.3">
                  <p:embed/>
                </p:oleObj>
              </mc:Choice>
              <mc:Fallback>
                <p:oleObj name="Ekvation" r:id="rId3" imgW="257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066800"/>
                        <a:ext cx="91360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06006"/>
              </p:ext>
            </p:extLst>
          </p:nvPr>
        </p:nvGraphicFramePr>
        <p:xfrm>
          <a:off x="41275" y="1828800"/>
          <a:ext cx="90408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7" name="Ekvation" r:id="rId5" imgW="2654280" imgH="228600" progId="Equation.3">
                  <p:embed/>
                </p:oleObj>
              </mc:Choice>
              <mc:Fallback>
                <p:oleObj name="Ekvation" r:id="rId5" imgW="2654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828800"/>
                        <a:ext cx="90408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öger 9"/>
          <p:cNvSpPr/>
          <p:nvPr/>
        </p:nvSpPr>
        <p:spPr>
          <a:xfrm>
            <a:off x="4464000" y="63000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3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42744"/>
              </p:ext>
            </p:extLst>
          </p:nvPr>
        </p:nvGraphicFramePr>
        <p:xfrm>
          <a:off x="720000" y="1800000"/>
          <a:ext cx="7920000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" name="Ekvation" r:id="rId3" imgW="3149600" imgH="431800" progId="Equation.3">
                  <p:embed/>
                </p:oleObj>
              </mc:Choice>
              <mc:Fallback>
                <p:oleObj name="Ekvation" r:id="rId3" imgW="31496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800000"/>
                        <a:ext cx="7920000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2133"/>
              </p:ext>
            </p:extLst>
          </p:nvPr>
        </p:nvGraphicFramePr>
        <p:xfrm>
          <a:off x="720000" y="3600000"/>
          <a:ext cx="7808913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" name="Ekvation" r:id="rId5" imgW="3733560" imgH="901440" progId="Equation.3">
                  <p:embed/>
                </p:oleObj>
              </mc:Choice>
              <mc:Fallback>
                <p:oleObj name="Ekvation" r:id="rId5" imgW="3733560" imgH="901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3600000"/>
                        <a:ext cx="7808913" cy="191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R</a:t>
            </a:r>
            <a:r>
              <a:rPr lang="sv-SE" b="1" dirty="0" smtClean="0"/>
              <a:t>epresentation </a:t>
            </a:r>
            <a:r>
              <a:rPr lang="sv-SE" b="1" dirty="0" err="1" smtClean="0"/>
              <a:t>of</a:t>
            </a:r>
            <a:r>
              <a:rPr lang="sv-SE" b="1" dirty="0" smtClean="0"/>
              <a:t> data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200329"/>
            <a:ext cx="9139800" cy="527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84883"/>
              </p:ext>
            </p:extLst>
          </p:nvPr>
        </p:nvGraphicFramePr>
        <p:xfrm>
          <a:off x="720000" y="1800000"/>
          <a:ext cx="7920000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4" name="Ekvation" r:id="rId3" imgW="3149600" imgH="431800" progId="Equation.3">
                  <p:embed/>
                </p:oleObj>
              </mc:Choice>
              <mc:Fallback>
                <p:oleObj name="Ekvation" r:id="rId3" imgW="314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800000"/>
                        <a:ext cx="7920000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43621"/>
              </p:ext>
            </p:extLst>
          </p:nvPr>
        </p:nvGraphicFramePr>
        <p:xfrm>
          <a:off x="720000" y="3600000"/>
          <a:ext cx="7808913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5" name="Ekvation" r:id="rId5" imgW="3733560" imgH="901440" progId="Equation.3">
                  <p:embed/>
                </p:oleObj>
              </mc:Choice>
              <mc:Fallback>
                <p:oleObj name="Ekvation" r:id="rId5" imgW="37335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3600000"/>
                        <a:ext cx="7808913" cy="191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R</a:t>
            </a:r>
            <a:r>
              <a:rPr lang="sv-SE" b="1" dirty="0" smtClean="0"/>
              <a:t>epresentation </a:t>
            </a:r>
            <a:r>
              <a:rPr lang="sv-SE" b="1" dirty="0" err="1" smtClean="0"/>
              <a:t>of</a:t>
            </a:r>
            <a:r>
              <a:rPr lang="sv-SE" b="1" dirty="0" smtClean="0"/>
              <a:t> data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3048000"/>
            <a:ext cx="9139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1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68074"/>
              </p:ext>
            </p:extLst>
          </p:nvPr>
        </p:nvGraphicFramePr>
        <p:xfrm>
          <a:off x="720000" y="1800000"/>
          <a:ext cx="7920000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4" name="Ekvation" r:id="rId3" imgW="3149600" imgH="431800" progId="Equation.3">
                  <p:embed/>
                </p:oleObj>
              </mc:Choice>
              <mc:Fallback>
                <p:oleObj name="Ekvation" r:id="rId3" imgW="314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800000"/>
                        <a:ext cx="7920000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36758"/>
              </p:ext>
            </p:extLst>
          </p:nvPr>
        </p:nvGraphicFramePr>
        <p:xfrm>
          <a:off x="720725" y="3505200"/>
          <a:ext cx="780891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5" name="Ekvation" r:id="rId5" imgW="3733560" imgH="990360" progId="Equation.3">
                  <p:embed/>
                </p:oleObj>
              </mc:Choice>
              <mc:Fallback>
                <p:oleObj name="Ekvation" r:id="rId5" imgW="3733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505200"/>
                        <a:ext cx="7808913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R</a:t>
            </a:r>
            <a:r>
              <a:rPr lang="sv-SE" b="1" dirty="0" smtClean="0"/>
              <a:t>epresentation </a:t>
            </a:r>
            <a:r>
              <a:rPr lang="sv-SE" b="1" dirty="0" err="1" smtClean="0"/>
              <a:t>of</a:t>
            </a:r>
            <a:r>
              <a:rPr lang="sv-SE" b="1" dirty="0" smtClean="0"/>
              <a:t> data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4419600"/>
            <a:ext cx="9139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2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07783"/>
              </p:ext>
            </p:extLst>
          </p:nvPr>
        </p:nvGraphicFramePr>
        <p:xfrm>
          <a:off x="720000" y="1800000"/>
          <a:ext cx="7920000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2" name="Ekvation" r:id="rId3" imgW="3149600" imgH="431800" progId="Equation.3">
                  <p:embed/>
                </p:oleObj>
              </mc:Choice>
              <mc:Fallback>
                <p:oleObj name="Ekvation" r:id="rId3" imgW="314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800000"/>
                        <a:ext cx="7920000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3609"/>
              </p:ext>
            </p:extLst>
          </p:nvPr>
        </p:nvGraphicFramePr>
        <p:xfrm>
          <a:off x="720725" y="3505200"/>
          <a:ext cx="780891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3" name="Ekvation" r:id="rId5" imgW="3733560" imgH="990360" progId="Equation.3">
                  <p:embed/>
                </p:oleObj>
              </mc:Choice>
              <mc:Fallback>
                <p:oleObj name="Ekvation" r:id="rId5" imgW="3733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505200"/>
                        <a:ext cx="7808913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R</a:t>
            </a:r>
            <a:r>
              <a:rPr lang="sv-SE" b="1" dirty="0" smtClean="0"/>
              <a:t>epresentation </a:t>
            </a:r>
            <a:r>
              <a:rPr lang="sv-SE" b="1" dirty="0" err="1" smtClean="0"/>
              <a:t>of</a:t>
            </a:r>
            <a:r>
              <a:rPr lang="sv-SE" b="1" dirty="0" smtClean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6971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42798"/>
              </p:ext>
            </p:extLst>
          </p:nvPr>
        </p:nvGraphicFramePr>
        <p:xfrm>
          <a:off x="900113" y="1080000"/>
          <a:ext cx="6804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8" name="Ekvation" r:id="rId3" imgW="2184120" imgH="380880" progId="Equation.3">
                  <p:embed/>
                </p:oleObj>
              </mc:Choice>
              <mc:Fallback>
                <p:oleObj name="Ekvation" r:id="rId3" imgW="2184120" imgH="3808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80000"/>
                        <a:ext cx="68040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00037"/>
              </p:ext>
            </p:extLst>
          </p:nvPr>
        </p:nvGraphicFramePr>
        <p:xfrm>
          <a:off x="360000" y="2700000"/>
          <a:ext cx="8515861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9" name="Ekvation" r:id="rId5" imgW="3746500" imgH="546100" progId="Equation.3">
                  <p:embed/>
                </p:oleObj>
              </mc:Choice>
              <mc:Fallback>
                <p:oleObj name="Ekvation" r:id="rId5" imgW="3746500" imgH="546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" y="2700000"/>
                        <a:ext cx="8515861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17266"/>
              </p:ext>
            </p:extLst>
          </p:nvPr>
        </p:nvGraphicFramePr>
        <p:xfrm>
          <a:off x="1025525" y="4189413"/>
          <a:ext cx="52101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0" name="Ekvation" r:id="rId7" imgW="1574640" imgH="406080" progId="Equation.3">
                  <p:embed/>
                </p:oleObj>
              </mc:Choice>
              <mc:Fallback>
                <p:oleObj name="Ekvation" r:id="rId7" imgW="157464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189413"/>
                        <a:ext cx="521017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  <p:sp>
        <p:nvSpPr>
          <p:cNvPr id="9" name="Rektangel 8"/>
          <p:cNvSpPr/>
          <p:nvPr/>
        </p:nvSpPr>
        <p:spPr>
          <a:xfrm>
            <a:off x="0" y="1200329"/>
            <a:ext cx="9139800" cy="527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25755"/>
              </p:ext>
            </p:extLst>
          </p:nvPr>
        </p:nvGraphicFramePr>
        <p:xfrm>
          <a:off x="900113" y="1080000"/>
          <a:ext cx="6804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1" name="Ekvation" r:id="rId3" imgW="2184120" imgH="380880" progId="Equation.3">
                  <p:embed/>
                </p:oleObj>
              </mc:Choice>
              <mc:Fallback>
                <p:oleObj name="Ekvation" r:id="rId3" imgW="2184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80000"/>
                        <a:ext cx="68040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24373"/>
              </p:ext>
            </p:extLst>
          </p:nvPr>
        </p:nvGraphicFramePr>
        <p:xfrm>
          <a:off x="360000" y="2700000"/>
          <a:ext cx="8515861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2" name="Ekvation" r:id="rId5" imgW="3746500" imgH="546100" progId="Equation.3">
                  <p:embed/>
                </p:oleObj>
              </mc:Choice>
              <mc:Fallback>
                <p:oleObj name="Ekvation" r:id="rId5" imgW="3746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" y="2700000"/>
                        <a:ext cx="8515861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36115"/>
              </p:ext>
            </p:extLst>
          </p:nvPr>
        </p:nvGraphicFramePr>
        <p:xfrm>
          <a:off x="1025525" y="4189413"/>
          <a:ext cx="52101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" name="Ekvation" r:id="rId7" imgW="1574640" imgH="406080" progId="Equation.3">
                  <p:embed/>
                </p:oleObj>
              </mc:Choice>
              <mc:Fallback>
                <p:oleObj name="Ekvation" r:id="rId7" imgW="1574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189413"/>
                        <a:ext cx="521017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2514600"/>
            <a:ext cx="91398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</p:spTree>
    <p:extLst>
      <p:ext uri="{BB962C8B-B14F-4D97-AF65-F5344CB8AC3E}">
        <p14:creationId xmlns:p14="http://schemas.microsoft.com/office/powerpoint/2010/main" val="42075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87252"/>
              </p:ext>
            </p:extLst>
          </p:nvPr>
        </p:nvGraphicFramePr>
        <p:xfrm>
          <a:off x="900113" y="1080000"/>
          <a:ext cx="6804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5" name="Ekvation" r:id="rId3" imgW="2184120" imgH="380880" progId="Equation.3">
                  <p:embed/>
                </p:oleObj>
              </mc:Choice>
              <mc:Fallback>
                <p:oleObj name="Ekvation" r:id="rId3" imgW="2184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80000"/>
                        <a:ext cx="68040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2607"/>
              </p:ext>
            </p:extLst>
          </p:nvPr>
        </p:nvGraphicFramePr>
        <p:xfrm>
          <a:off x="360000" y="2700000"/>
          <a:ext cx="8515861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6" name="Ekvation" r:id="rId5" imgW="3746500" imgH="546100" progId="Equation.3">
                  <p:embed/>
                </p:oleObj>
              </mc:Choice>
              <mc:Fallback>
                <p:oleObj name="Ekvation" r:id="rId5" imgW="3746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" y="2700000"/>
                        <a:ext cx="8515861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72973"/>
              </p:ext>
            </p:extLst>
          </p:nvPr>
        </p:nvGraphicFramePr>
        <p:xfrm>
          <a:off x="1025525" y="4189413"/>
          <a:ext cx="52101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" name="Ekvation" r:id="rId7" imgW="1574640" imgH="406080" progId="Equation.3">
                  <p:embed/>
                </p:oleObj>
              </mc:Choice>
              <mc:Fallback>
                <p:oleObj name="Ekvation" r:id="rId7" imgW="1574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189413"/>
                        <a:ext cx="521017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4038600"/>
            <a:ext cx="9139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</p:spTree>
    <p:extLst>
      <p:ext uri="{BB962C8B-B14F-4D97-AF65-F5344CB8AC3E}">
        <p14:creationId xmlns:p14="http://schemas.microsoft.com/office/powerpoint/2010/main" val="4457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60843"/>
              </p:ext>
            </p:extLst>
          </p:nvPr>
        </p:nvGraphicFramePr>
        <p:xfrm>
          <a:off x="4726242" y="3600000"/>
          <a:ext cx="41259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2" name="Ekvation" r:id="rId3" imgW="1536480" imgH="228600" progId="Equation.3">
                  <p:embed/>
                </p:oleObj>
              </mc:Choice>
              <mc:Fallback>
                <p:oleObj name="Ekvation" r:id="rId3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242" y="3600000"/>
                        <a:ext cx="41259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ruta 5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  <p:grpSp>
        <p:nvGrpSpPr>
          <p:cNvPr id="20" name="Arbetsyta 42"/>
          <p:cNvGrpSpPr>
            <a:grpSpLocks noChangeAspect="1"/>
          </p:cNvGrpSpPr>
          <p:nvPr/>
        </p:nvGrpSpPr>
        <p:grpSpPr>
          <a:xfrm>
            <a:off x="0" y="0"/>
            <a:ext cx="5190027" cy="6840000"/>
            <a:chOff x="0" y="0"/>
            <a:chExt cx="6533515" cy="8610600"/>
          </a:xfrm>
        </p:grpSpPr>
        <p:sp>
          <p:nvSpPr>
            <p:cNvPr id="21" name="Rektangel 20"/>
            <p:cNvSpPr/>
            <p:nvPr/>
          </p:nvSpPr>
          <p:spPr>
            <a:xfrm>
              <a:off x="0" y="0"/>
              <a:ext cx="6533515" cy="86106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2" name="Rak pil 21"/>
            <p:cNvCxnSpPr/>
            <p:nvPr/>
          </p:nvCxnSpPr>
          <p:spPr>
            <a:xfrm flipV="1">
              <a:off x="360010" y="142875"/>
              <a:ext cx="0" cy="84677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pil 22"/>
            <p:cNvCxnSpPr/>
            <p:nvPr/>
          </p:nvCxnSpPr>
          <p:spPr>
            <a:xfrm>
              <a:off x="0" y="8267700"/>
              <a:ext cx="6359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 23"/>
            <p:cNvSpPr>
              <a:spLocks noChangeAspect="1"/>
            </p:cNvSpPr>
            <p:nvPr/>
          </p:nvSpPr>
          <p:spPr>
            <a:xfrm>
              <a:off x="5377814" y="295973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25" name="Rak pil 24"/>
            <p:cNvCxnSpPr/>
            <p:nvPr/>
          </p:nvCxnSpPr>
          <p:spPr>
            <a:xfrm flipV="1">
              <a:off x="359975" y="2247900"/>
              <a:ext cx="3964375" cy="60198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pil 25"/>
            <p:cNvCxnSpPr/>
            <p:nvPr/>
          </p:nvCxnSpPr>
          <p:spPr>
            <a:xfrm flipV="1">
              <a:off x="359975" y="3031735"/>
              <a:ext cx="5028712" cy="5252415"/>
            </a:xfrm>
            <a:prstGeom prst="straightConnector1">
              <a:avLst/>
            </a:prstGeom>
            <a:ln w="25400">
              <a:solidFill>
                <a:srgbClr val="1418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/>
            <p:cNvCxnSpPr>
              <a:cxnSpLocks noChangeAspect="1"/>
            </p:cNvCxnSpPr>
            <p:nvPr/>
          </p:nvCxnSpPr>
          <p:spPr>
            <a:xfrm>
              <a:off x="4323930" y="2247900"/>
              <a:ext cx="1065600" cy="7201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ruta 2"/>
          <p:cNvSpPr txBox="1"/>
          <p:nvPr/>
        </p:nvSpPr>
        <p:spPr>
          <a:xfrm>
            <a:off x="1295400" y="336473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3780000" y="1512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v-SE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sv-SE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595013" y="4176637"/>
            <a:ext cx="78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sv-SE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55604"/>
              </p:ext>
            </p:extLst>
          </p:nvPr>
        </p:nvGraphicFramePr>
        <p:xfrm>
          <a:off x="4726242" y="3600000"/>
          <a:ext cx="41259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2" name="Ekvation" r:id="rId3" imgW="1536480" imgH="228600" progId="Equation.3">
                  <p:embed/>
                </p:oleObj>
              </mc:Choice>
              <mc:Fallback>
                <p:oleObj name="Ekvation" r:id="rId3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242" y="3600000"/>
                        <a:ext cx="41259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ruta 5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  <p:grpSp>
        <p:nvGrpSpPr>
          <p:cNvPr id="28" name="Arbetsyta 234"/>
          <p:cNvGrpSpPr>
            <a:grpSpLocks noChangeAspect="1"/>
          </p:cNvGrpSpPr>
          <p:nvPr/>
        </p:nvGrpSpPr>
        <p:grpSpPr>
          <a:xfrm>
            <a:off x="1" y="0"/>
            <a:ext cx="5051759" cy="6840000"/>
            <a:chOff x="0" y="0"/>
            <a:chExt cx="6359458" cy="8610600"/>
          </a:xfrm>
        </p:grpSpPr>
        <p:sp>
          <p:nvSpPr>
            <p:cNvPr id="29" name="Rektangel 28"/>
            <p:cNvSpPr/>
            <p:nvPr/>
          </p:nvSpPr>
          <p:spPr>
            <a:xfrm>
              <a:off x="0" y="0"/>
              <a:ext cx="5977255" cy="787717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0" name="Rak pil 29"/>
            <p:cNvCxnSpPr/>
            <p:nvPr/>
          </p:nvCxnSpPr>
          <p:spPr>
            <a:xfrm flipV="1">
              <a:off x="360010" y="142875"/>
              <a:ext cx="0" cy="84677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30"/>
            <p:cNvCxnSpPr/>
            <p:nvPr/>
          </p:nvCxnSpPr>
          <p:spPr>
            <a:xfrm>
              <a:off x="0" y="8267700"/>
              <a:ext cx="6359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 31"/>
            <p:cNvSpPr>
              <a:spLocks noChangeAspect="1"/>
            </p:cNvSpPr>
            <p:nvPr/>
          </p:nvSpPr>
          <p:spPr>
            <a:xfrm>
              <a:off x="5377814" y="295973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33" name="Rak pil 32"/>
            <p:cNvCxnSpPr/>
            <p:nvPr/>
          </p:nvCxnSpPr>
          <p:spPr>
            <a:xfrm flipV="1">
              <a:off x="359975" y="2247900"/>
              <a:ext cx="3964375" cy="60198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33"/>
            <p:cNvCxnSpPr/>
            <p:nvPr/>
          </p:nvCxnSpPr>
          <p:spPr>
            <a:xfrm flipV="1">
              <a:off x="359975" y="3031735"/>
              <a:ext cx="5028712" cy="5252415"/>
            </a:xfrm>
            <a:prstGeom prst="straightConnector1">
              <a:avLst/>
            </a:prstGeom>
            <a:ln w="25400">
              <a:solidFill>
                <a:srgbClr val="1418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pil 34"/>
            <p:cNvCxnSpPr>
              <a:cxnSpLocks noChangeAspect="1"/>
            </p:cNvCxnSpPr>
            <p:nvPr/>
          </p:nvCxnSpPr>
          <p:spPr>
            <a:xfrm>
              <a:off x="4323930" y="2247900"/>
              <a:ext cx="1065600" cy="7201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80958"/>
              </p:ext>
            </p:extLst>
          </p:nvPr>
        </p:nvGraphicFramePr>
        <p:xfrm>
          <a:off x="4751388" y="4319588"/>
          <a:ext cx="39211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3" name="Ekvation" r:id="rId5" imgW="1574117" imgH="406224" progId="Equation.3">
                  <p:embed/>
                </p:oleObj>
              </mc:Choice>
              <mc:Fallback>
                <p:oleObj name="Ekvation" r:id="rId5" imgW="157411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319588"/>
                        <a:ext cx="39211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8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656468"/>
              </p:ext>
            </p:extLst>
          </p:nvPr>
        </p:nvGraphicFramePr>
        <p:xfrm>
          <a:off x="4726242" y="3600000"/>
          <a:ext cx="41259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" name="Ekvation" r:id="rId3" imgW="1536480" imgH="228600" progId="Equation.3">
                  <p:embed/>
                </p:oleObj>
              </mc:Choice>
              <mc:Fallback>
                <p:oleObj name="Ekvation" r:id="rId3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242" y="3600000"/>
                        <a:ext cx="41259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ruta 5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Partitioning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variables</a:t>
            </a:r>
            <a:endParaRPr lang="sv-SE" b="1" dirty="0" smtClean="0"/>
          </a:p>
        </p:txBody>
      </p:sp>
      <p:grpSp>
        <p:nvGrpSpPr>
          <p:cNvPr id="28" name="Arbetsyta 234"/>
          <p:cNvGrpSpPr>
            <a:grpSpLocks noChangeAspect="1"/>
          </p:cNvGrpSpPr>
          <p:nvPr/>
        </p:nvGrpSpPr>
        <p:grpSpPr>
          <a:xfrm>
            <a:off x="1" y="0"/>
            <a:ext cx="5051759" cy="6840000"/>
            <a:chOff x="0" y="0"/>
            <a:chExt cx="6359458" cy="8610600"/>
          </a:xfrm>
        </p:grpSpPr>
        <p:sp>
          <p:nvSpPr>
            <p:cNvPr id="29" name="Rektangel 28"/>
            <p:cNvSpPr/>
            <p:nvPr/>
          </p:nvSpPr>
          <p:spPr>
            <a:xfrm>
              <a:off x="0" y="0"/>
              <a:ext cx="5977255" cy="787717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0" name="Rak pil 29"/>
            <p:cNvCxnSpPr/>
            <p:nvPr/>
          </p:nvCxnSpPr>
          <p:spPr>
            <a:xfrm flipV="1">
              <a:off x="360010" y="142875"/>
              <a:ext cx="0" cy="84677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30"/>
            <p:cNvCxnSpPr/>
            <p:nvPr/>
          </p:nvCxnSpPr>
          <p:spPr>
            <a:xfrm>
              <a:off x="0" y="8267700"/>
              <a:ext cx="63594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 31"/>
            <p:cNvSpPr>
              <a:spLocks noChangeAspect="1"/>
            </p:cNvSpPr>
            <p:nvPr/>
          </p:nvSpPr>
          <p:spPr>
            <a:xfrm>
              <a:off x="5377814" y="295973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>
                  <a:effectLst/>
                  <a:latin typeface="Times New Roman"/>
                  <a:ea typeface="Times New Roman"/>
                </a:rPr>
                <a:t>v</a:t>
              </a:r>
            </a:p>
          </p:txBody>
        </p:sp>
        <p:cxnSp>
          <p:nvCxnSpPr>
            <p:cNvPr id="33" name="Rak pil 32"/>
            <p:cNvCxnSpPr/>
            <p:nvPr/>
          </p:nvCxnSpPr>
          <p:spPr>
            <a:xfrm flipV="1">
              <a:off x="359975" y="2247900"/>
              <a:ext cx="3964375" cy="60198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33"/>
            <p:cNvCxnSpPr/>
            <p:nvPr/>
          </p:nvCxnSpPr>
          <p:spPr>
            <a:xfrm flipV="1">
              <a:off x="359975" y="3031735"/>
              <a:ext cx="5028712" cy="5252415"/>
            </a:xfrm>
            <a:prstGeom prst="straightConnector1">
              <a:avLst/>
            </a:prstGeom>
            <a:ln w="25400">
              <a:solidFill>
                <a:srgbClr val="1418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pil 34"/>
            <p:cNvCxnSpPr>
              <a:cxnSpLocks noChangeAspect="1"/>
            </p:cNvCxnSpPr>
            <p:nvPr/>
          </p:nvCxnSpPr>
          <p:spPr>
            <a:xfrm>
              <a:off x="4323930" y="2247900"/>
              <a:ext cx="1065600" cy="7201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 35"/>
            <p:cNvSpPr/>
            <p:nvPr/>
          </p:nvSpPr>
          <p:spPr>
            <a:xfrm>
              <a:off x="3024505" y="1008380"/>
              <a:ext cx="2592000" cy="259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63912"/>
              </p:ext>
            </p:extLst>
          </p:nvPr>
        </p:nvGraphicFramePr>
        <p:xfrm>
          <a:off x="4751388" y="4319588"/>
          <a:ext cx="39211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" name="Ekvation" r:id="rId5" imgW="1574117" imgH="406224" progId="Equation.3">
                  <p:embed/>
                </p:oleObj>
              </mc:Choice>
              <mc:Fallback>
                <p:oleObj name="Ekvation" r:id="rId5" imgW="1574117" imgH="406224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319588"/>
                        <a:ext cx="39211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0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214034"/>
              </p:ext>
            </p:extLst>
          </p:nvPr>
        </p:nvGraphicFramePr>
        <p:xfrm>
          <a:off x="1260000" y="2016000"/>
          <a:ext cx="5978095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8" name="Ekvation" r:id="rId3" imgW="1942920" imgH="241200" progId="Equation.3">
                  <p:embed/>
                </p:oleObj>
              </mc:Choice>
              <mc:Fallback>
                <p:oleObj name="Ekvation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2016000"/>
                        <a:ext cx="5978095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46078"/>
              </p:ext>
            </p:extLst>
          </p:nvPr>
        </p:nvGraphicFramePr>
        <p:xfrm>
          <a:off x="720000" y="5292000"/>
          <a:ext cx="125274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9" name="Ekvation" r:id="rId5" imgW="380880" imgH="215640" progId="Equation.3">
                  <p:embed/>
                </p:oleObj>
              </mc:Choice>
              <mc:Fallback>
                <p:oleObj name="Ekvation" r:id="rId5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5292000"/>
                        <a:ext cx="1252743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ed 7"/>
          <p:cNvSpPr/>
          <p:nvPr/>
        </p:nvSpPr>
        <p:spPr>
          <a:xfrm>
            <a:off x="3863419" y="426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23474"/>
              </p:ext>
            </p:extLst>
          </p:nvPr>
        </p:nvGraphicFramePr>
        <p:xfrm>
          <a:off x="601663" y="3060700"/>
          <a:ext cx="7038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0" name="Ekvation" r:id="rId7" imgW="2234880" imgH="393480" progId="Equation.3">
                  <p:embed/>
                </p:oleObj>
              </mc:Choice>
              <mc:Fallback>
                <p:oleObj name="Ekvation" r:id="rId7" imgW="223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060700"/>
                        <a:ext cx="70389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340000" y="5400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/>
              <a:t>U</a:t>
            </a:r>
            <a:r>
              <a:rPr lang="sv-SE" sz="2800" b="1" dirty="0" err="1" smtClean="0"/>
              <a:t>nimodal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with</a:t>
            </a:r>
            <a:r>
              <a:rPr lang="sv-SE" sz="2800" b="1" dirty="0" smtClean="0"/>
              <a:t> mode at</a:t>
            </a:r>
            <a:endParaRPr lang="sv-SE" sz="2800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79564"/>
              </p:ext>
            </p:extLst>
          </p:nvPr>
        </p:nvGraphicFramePr>
        <p:xfrm>
          <a:off x="6660000" y="5292000"/>
          <a:ext cx="13775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1" name="Ekvation" r:id="rId9" imgW="419040" imgH="215640" progId="Equation.3">
                  <p:embed/>
                </p:oleObj>
              </mc:Choice>
              <mc:Fallback>
                <p:oleObj name="Ekvation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00" y="5292000"/>
                        <a:ext cx="1377581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>
            <a:spLocks noChangeAspect="1"/>
          </p:cNvSpPr>
          <p:nvPr/>
        </p:nvSpPr>
        <p:spPr>
          <a:xfrm>
            <a:off x="0" y="0"/>
            <a:ext cx="915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i.i.d</a:t>
            </a:r>
            <a:r>
              <a:rPr lang="sv-SE" b="1" dirty="0" smtClean="0">
                <a:solidFill>
                  <a:srgbClr val="FF0000"/>
                </a:solidFill>
              </a:rPr>
              <a:t>.       </a:t>
            </a:r>
            <a:r>
              <a:rPr lang="sv-S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 algn="ctr"/>
            <a:endParaRPr lang="sv-SE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PDF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 </a:t>
            </a:r>
            <a:r>
              <a:rPr lang="sv-SE" b="1" dirty="0" err="1" smtClean="0">
                <a:solidFill>
                  <a:srgbClr val="FF0000"/>
                </a:solidFill>
              </a:rPr>
              <a:t>P</a:t>
            </a:r>
            <a:r>
              <a:rPr lang="sv-SE" b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</a:t>
            </a:r>
            <a:r>
              <a:rPr lang="sv-SE" b="1" baseline="30000" dirty="0" err="1" smtClean="0">
                <a:solidFill>
                  <a:srgbClr val="FF0000"/>
                </a:solidFill>
              </a:rPr>
              <a:t>i</a:t>
            </a:r>
            <a:r>
              <a:rPr lang="el-GR" b="1" baseline="30000" dirty="0" smtClean="0">
                <a:solidFill>
                  <a:srgbClr val="FF0000"/>
                </a:solidFill>
              </a:rPr>
              <a:t>θ</a:t>
            </a:r>
            <a:r>
              <a:rPr lang="sv-SE" sz="2400" b="1" baseline="-4000" dirty="0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is a </a:t>
            </a:r>
            <a:r>
              <a:rPr lang="sv-SE" b="1" dirty="0" err="1" smtClean="0">
                <a:solidFill>
                  <a:srgbClr val="FF0000"/>
                </a:solidFill>
              </a:rPr>
              <a:t>product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two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factors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0" y="1600200"/>
            <a:ext cx="9139800" cy="5257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0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80056"/>
              </p:ext>
            </p:extLst>
          </p:nvPr>
        </p:nvGraphicFramePr>
        <p:xfrm>
          <a:off x="1260000" y="2016000"/>
          <a:ext cx="5978095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2" name="Ekvation" r:id="rId3" imgW="1942920" imgH="241200" progId="Equation.3">
                  <p:embed/>
                </p:oleObj>
              </mc:Choice>
              <mc:Fallback>
                <p:oleObj name="Ekvation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00" y="2016000"/>
                        <a:ext cx="5978095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52201"/>
              </p:ext>
            </p:extLst>
          </p:nvPr>
        </p:nvGraphicFramePr>
        <p:xfrm>
          <a:off x="720000" y="5292000"/>
          <a:ext cx="125274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3" name="Ekvation" r:id="rId5" imgW="380880" imgH="215640" progId="Equation.3">
                  <p:embed/>
                </p:oleObj>
              </mc:Choice>
              <mc:Fallback>
                <p:oleObj name="Ekvation" r:id="rId5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5292000"/>
                        <a:ext cx="1252743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ed 7"/>
          <p:cNvSpPr/>
          <p:nvPr/>
        </p:nvSpPr>
        <p:spPr>
          <a:xfrm>
            <a:off x="3863419" y="4267200"/>
            <a:ext cx="360000" cy="72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26168"/>
              </p:ext>
            </p:extLst>
          </p:nvPr>
        </p:nvGraphicFramePr>
        <p:xfrm>
          <a:off x="601663" y="3060700"/>
          <a:ext cx="7038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4" name="Ekvation" r:id="rId7" imgW="2234880" imgH="393480" progId="Equation.3">
                  <p:embed/>
                </p:oleObj>
              </mc:Choice>
              <mc:Fallback>
                <p:oleObj name="Ekvation" r:id="rId7" imgW="223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060700"/>
                        <a:ext cx="70389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340000" y="5400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/>
              <a:t>U</a:t>
            </a:r>
            <a:r>
              <a:rPr lang="sv-SE" sz="2800" b="1" dirty="0" err="1" smtClean="0"/>
              <a:t>nimodal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with</a:t>
            </a:r>
            <a:r>
              <a:rPr lang="sv-SE" sz="2800" b="1" dirty="0" smtClean="0"/>
              <a:t> mode at</a:t>
            </a:r>
            <a:endParaRPr lang="sv-SE" sz="2800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07578"/>
              </p:ext>
            </p:extLst>
          </p:nvPr>
        </p:nvGraphicFramePr>
        <p:xfrm>
          <a:off x="6660000" y="5292000"/>
          <a:ext cx="13775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5" name="Ekvation" r:id="rId9" imgW="419040" imgH="215640" progId="Equation.3">
                  <p:embed/>
                </p:oleObj>
              </mc:Choice>
              <mc:Fallback>
                <p:oleObj name="Ekvation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00" y="5292000"/>
                        <a:ext cx="1377581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>
            <a:spLocks noChangeAspect="1"/>
          </p:cNvSpPr>
          <p:nvPr/>
        </p:nvSpPr>
        <p:spPr>
          <a:xfrm>
            <a:off x="0" y="0"/>
            <a:ext cx="915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Ensemble </a:t>
            </a:r>
            <a:r>
              <a:rPr lang="sv-SE" b="1" dirty="0" err="1" smtClean="0">
                <a:solidFill>
                  <a:srgbClr val="FF0000"/>
                </a:solidFill>
              </a:rPr>
              <a:t>members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i.i.d</a:t>
            </a:r>
            <a:r>
              <a:rPr lang="sv-SE" b="1" dirty="0" smtClean="0">
                <a:solidFill>
                  <a:srgbClr val="FF0000"/>
                </a:solidFill>
              </a:rPr>
              <a:t>.       </a:t>
            </a:r>
            <a:r>
              <a:rPr lang="sv-S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 algn="ctr"/>
            <a:endParaRPr lang="sv-SE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PDF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 </a:t>
            </a:r>
            <a:r>
              <a:rPr lang="sv-SE" b="1" dirty="0" err="1" smtClean="0">
                <a:solidFill>
                  <a:srgbClr val="FF0000"/>
                </a:solidFill>
              </a:rPr>
              <a:t>P</a:t>
            </a:r>
            <a:r>
              <a:rPr lang="sv-SE" b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</a:t>
            </a:r>
            <a:r>
              <a:rPr lang="sv-SE" b="1" baseline="30000" dirty="0" err="1" smtClean="0">
                <a:solidFill>
                  <a:srgbClr val="FF0000"/>
                </a:solidFill>
              </a:rPr>
              <a:t>i</a:t>
            </a:r>
            <a:r>
              <a:rPr lang="el-GR" b="1" baseline="30000" dirty="0" smtClean="0">
                <a:solidFill>
                  <a:srgbClr val="FF0000"/>
                </a:solidFill>
              </a:rPr>
              <a:t>θ</a:t>
            </a:r>
            <a:r>
              <a:rPr lang="sv-SE" sz="2400" b="1" baseline="-4000" dirty="0" smtClean="0">
                <a:solidFill>
                  <a:srgbClr val="FF0000"/>
                </a:solidFill>
              </a:rPr>
              <a:t>k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is a </a:t>
            </a:r>
            <a:r>
              <a:rPr lang="sv-SE" b="1" dirty="0" err="1" smtClean="0">
                <a:solidFill>
                  <a:srgbClr val="FF0000"/>
                </a:solidFill>
              </a:rPr>
              <a:t>product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two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factors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0" y="2971800"/>
            <a:ext cx="9139800" cy="3886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1631</Words>
  <Application>Microsoft Office PowerPoint</Application>
  <PresentationFormat>Bildspel på skärmen (4:3)</PresentationFormat>
  <Paragraphs>738</Paragraphs>
  <Slides>146</Slides>
  <Notes>52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146</vt:i4>
      </vt:variant>
    </vt:vector>
  </HeadingPairs>
  <TitlesOfParts>
    <vt:vector size="150" baseType="lpstr">
      <vt:lpstr>Default Design</vt:lpstr>
      <vt:lpstr>Ekvation</vt:lpstr>
      <vt:lpstr>Equation</vt:lpstr>
      <vt:lpstr>Microsoft Equation 3.0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huug van den dool</dc:creator>
  <cp:lastModifiedBy>Åke Johansson</cp:lastModifiedBy>
  <cp:revision>582</cp:revision>
  <cp:lastPrinted>2014-05-06T19:05:24Z</cp:lastPrinted>
  <dcterms:created xsi:type="dcterms:W3CDTF">2005-01-19T14:04:14Z</dcterms:created>
  <dcterms:modified xsi:type="dcterms:W3CDTF">2014-09-08T05:09:32Z</dcterms:modified>
</cp:coreProperties>
</file>