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png" ContentType="image/png"/>
  <Default Extension="xml" ContentType="application/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2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9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27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tableStyles.xml" ContentType="application/vnd.openxmlformats-officedocument.presentationml.tableStyles+xml"/>
</Types>
</file>

<file path=_rels/.rels><?xml version="1.0" encoding="UTF-8" standalone="yes"?><Relationships xmlns="http://schemas.openxmlformats.org/package/2006/relationships"><Relationship Target="ppt/presentation.xml" Type="http://schemas.openxmlformats.org/officeDocument/2006/relationships/officeDocument" Id="rId1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aveSubsetFonts="1" autoCompressPictures="0" strictFirstAndLastChars="0" showSpecialPlsOnTitleSld="0" firstSlideNum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6858000" cx="9144000"/>
  <p:notesSz cy="9601200" cx="7315200"/>
  <p:defaultTextStyle>
    <a:defPPr algn="l" rtl="0" marR="0">
      <a:lnSpc>
        <a:spcPct val="100000"/>
      </a:lnSpc>
      <a:spcBef>
        <a:spcPts val="0"/>
      </a:spcBef>
      <a:spcAft>
        <a:spcPts val="0"/>
      </a:spcAft>
    </a:defPPr>
    <a:lvl1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5050233B-E6E2-47FD-A9DA-D1AD9B130E04}">
  <a:tblStyle styleName="Table_0" styleId="{5050233B-E6E2-47FD-A9DA-D1AD9B130E04}"/>
</a:tblStyleLst>
</file>

<file path=ppt/_rels/presentation.xml.rels><?xml version="1.0" encoding="UTF-8" standalone="yes"?><Relationships xmlns="http://schemas.openxmlformats.org/package/2006/relationships"><Relationship Target="slides/slide14.xml" Type="http://schemas.openxmlformats.org/officeDocument/2006/relationships/slide" Id="rId19"/><Relationship Target="slides/slide13.xml" Type="http://schemas.openxmlformats.org/officeDocument/2006/relationships/slide" Id="rId18"/><Relationship Target="slides/slide12.xml" Type="http://schemas.openxmlformats.org/officeDocument/2006/relationships/slide" Id="rId17"/><Relationship Target="slides/slide11.xml" Type="http://schemas.openxmlformats.org/officeDocument/2006/relationships/slide" Id="rId16"/><Relationship Target="slides/slide10.xml" Type="http://schemas.openxmlformats.org/officeDocument/2006/relationships/slide" Id="rId15"/><Relationship Target="slides/slide9.xml" Type="http://schemas.openxmlformats.org/officeDocument/2006/relationships/slide" Id="rId14"/><Relationship Target="slides/slide25.xml" Type="http://schemas.openxmlformats.org/officeDocument/2006/relationships/slide" Id="rId30"/><Relationship Target="slides/slide7.xml" Type="http://schemas.openxmlformats.org/officeDocument/2006/relationships/slide" Id="rId12"/><Relationship Target="slides/slide26.xml" Type="http://schemas.openxmlformats.org/officeDocument/2006/relationships/slide" Id="rId31"/><Relationship Target="slides/slide8.xml" Type="http://schemas.openxmlformats.org/officeDocument/2006/relationships/slide" Id="rId13"/><Relationship Target="slides/slide5.xml" Type="http://schemas.openxmlformats.org/officeDocument/2006/relationships/slide" Id="rId10"/><Relationship Target="slides/slide6.xml" Type="http://schemas.openxmlformats.org/officeDocument/2006/relationships/slide" Id="rId11"/><Relationship Target="slides/slide29.xml" Type="http://schemas.openxmlformats.org/officeDocument/2006/relationships/slide" Id="rId34"/><Relationship Target="slides/slide27.xml" Type="http://schemas.openxmlformats.org/officeDocument/2006/relationships/slide" Id="rId32"/><Relationship Target="slides/slide28.xml" Type="http://schemas.openxmlformats.org/officeDocument/2006/relationships/slide" Id="rId33"/><Relationship Target="slides/slide24.xml" Type="http://schemas.openxmlformats.org/officeDocument/2006/relationships/slide" Id="rId29"/><Relationship Target="slides/slide21.xml" Type="http://schemas.openxmlformats.org/officeDocument/2006/relationships/slide" Id="rId26"/><Relationship Target="slides/slide20.xml" Type="http://schemas.openxmlformats.org/officeDocument/2006/relationships/slide" Id="rId25"/><Relationship Target="slides/slide23.xml" Type="http://schemas.openxmlformats.org/officeDocument/2006/relationships/slide" Id="rId28"/><Relationship Target="slides/slide22.xml" Type="http://schemas.openxmlformats.org/officeDocument/2006/relationships/slide" Id="rId27"/><Relationship Target="presProps.xml" Type="http://schemas.openxmlformats.org/officeDocument/2006/relationships/presProps" Id="rId2"/><Relationship Target="slides/slide16.xml" Type="http://schemas.openxmlformats.org/officeDocument/2006/relationships/slide" Id="rId21"/><Relationship Target="theme/theme3.xml" Type="http://schemas.openxmlformats.org/officeDocument/2006/relationships/theme" Id="rId1"/><Relationship Target="slides/slide17.xml" Type="http://schemas.openxmlformats.org/officeDocument/2006/relationships/slide" Id="rId22"/><Relationship Target="slideMasters/slideMaster1.xml" Type="http://schemas.openxmlformats.org/officeDocument/2006/relationships/slideMaster" Id="rId4"/><Relationship Target="slides/slide18.xml" Type="http://schemas.openxmlformats.org/officeDocument/2006/relationships/slide" Id="rId23"/><Relationship Target="tableStyles.xml" Type="http://schemas.openxmlformats.org/officeDocument/2006/relationships/tableStyles" Id="rId3"/><Relationship Target="slides/slide19.xml" Type="http://schemas.openxmlformats.org/officeDocument/2006/relationships/slide" Id="rId24"/><Relationship Target="slides/slide15.xml" Type="http://schemas.openxmlformats.org/officeDocument/2006/relationships/slide" Id="rId20"/><Relationship Target="slides/slide4.xml" Type="http://schemas.openxmlformats.org/officeDocument/2006/relationships/slide" Id="rId9"/><Relationship Target="slides/slide1.xml" Type="http://schemas.openxmlformats.org/officeDocument/2006/relationships/slide" Id="rId6"/><Relationship Target="notesMasters/notesMaster1.xml" Type="http://schemas.openxmlformats.org/officeDocument/2006/relationships/notesMaster" Id="rId5"/><Relationship Target="slides/slide3.xml" Type="http://schemas.openxmlformats.org/officeDocument/2006/relationships/slide" Id="rId8"/><Relationship Target="slides/slide2.xml" Type="http://schemas.openxmlformats.org/officeDocument/2006/relationships/slide" Id="rId7"/></Relationships>
</file>

<file path=ppt/notesMasters/_rels/notesMaster1.xml.rels><?xml version="1.0" encoding="UTF-8" standalone="yes"?><Relationships xmlns="http://schemas.openxmlformats.org/package/2006/relationships"><Relationship Target="../theme/theme2.xml" Type="http://schemas.openxmlformats.org/officeDocument/2006/relationships/theme" Id="rId1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" name="Shape 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" name="Shape 2"/>
          <p:cNvSpPr txBox="1"/>
          <p:nvPr>
            <p:ph idx="2" type="hdr"/>
          </p:nvPr>
        </p:nvSpPr>
        <p:spPr>
          <a:xfrm>
            <a:off y="0" x="0"/>
            <a:ext cy="481011" cx="317023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algn="l" rtl="0" marR="0" indent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algn="l" rtl="0" marR="0" indent="0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algn="l" rtl="0" marR="0" indent="0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algn="l" rtl="0" marR="0" indent="0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algn="l" rtl="0" marR="0" indent="0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algn="l" rtl="0" marR="0" indent="0" marL="4572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algn="l" rtl="0" marR="0" indent="0" marL="6400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" name="Shape 3"/>
          <p:cNvSpPr txBox="1"/>
          <p:nvPr>
            <p:ph idx="10" type="dt"/>
          </p:nvPr>
        </p:nvSpPr>
        <p:spPr>
          <a:xfrm>
            <a:off y="0" x="4143375"/>
            <a:ext cy="481011" cx="317023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algn="l" rtl="0" marR="0" indent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algn="l" rtl="0" marR="0" indent="0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algn="l" rtl="0" marR="0" indent="0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algn="l" rtl="0" marR="0" indent="0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algn="l" rtl="0" marR="0" indent="0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algn="l" rtl="0" marR="0" indent="0" marL="4572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algn="l" rtl="0" marR="0" indent="0" marL="6400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4" name="Shape 4"/>
          <p:cNvSpPr/>
          <p:nvPr>
            <p:ph idx="3" type="sldImg"/>
          </p:nvPr>
        </p:nvSpPr>
        <p:spPr>
          <a:xfrm>
            <a:off y="719137" x="1257300"/>
            <a:ext cy="3600450" cx="48006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5" name="Shape 5"/>
          <p:cNvSpPr txBox="1"/>
          <p:nvPr>
            <p:ph idx="1" type="body"/>
          </p:nvPr>
        </p:nvSpPr>
        <p:spPr>
          <a:xfrm>
            <a:off y="4560887" x="731837"/>
            <a:ext cy="4321174" cx="5851525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6" name="Shape 6"/>
          <p:cNvSpPr txBox="1"/>
          <p:nvPr>
            <p:ph idx="11" type="ftr"/>
          </p:nvPr>
        </p:nvSpPr>
        <p:spPr>
          <a:xfrm>
            <a:off y="9118600" x="0"/>
            <a:ext cy="481011" cx="317023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algn="l" rtl="0" marR="0" indent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algn="l" rtl="0" marR="0" indent="0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algn="l" rtl="0" marR="0" indent="0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algn="l" rtl="0" marR="0" indent="0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algn="l" rtl="0" marR="0" indent="0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algn="l" rtl="0" marR="0" indent="0" marL="4572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algn="l" rtl="0" marR="0" indent="0" marL="6400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y="9118600" x="4143375"/>
            <a:ext cy="481011" cx="317023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algn="l" rtl="0" marR="0" indent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algn="l" rtl="0" marR="0" indent="0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algn="l" rtl="0" marR="0" indent="0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algn="l" rtl="0" marR="0" indent="0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algn="l" rtl="0" marR="0" indent="0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algn="l" rtl="0" marR="0" indent="0" marL="4572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algn="l" rtl="0" marR="0" indent="0" marL="6400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</p:notesMaster>
</file>

<file path=ppt/notesSlides/_rels/notesSlide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5" name="Shape 5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6" name="Shape 56"/>
          <p:cNvSpPr txBox="1"/>
          <p:nvPr>
            <p:ph idx="1" type="body"/>
          </p:nvPr>
        </p:nvSpPr>
        <p:spPr>
          <a:xfrm>
            <a:off y="4560887" x="731837"/>
            <a:ext cy="4321174" cx="5851525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" name="Shape 57"/>
          <p:cNvSpPr/>
          <p:nvPr>
            <p:ph idx="2" type="sldImg"/>
          </p:nvPr>
        </p:nvSpPr>
        <p:spPr>
          <a:xfrm>
            <a:off y="719137" x="1257300"/>
            <a:ext cy="3600450" cx="48006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86" name="Shape 18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7" name="Shape 187"/>
          <p:cNvSpPr txBox="1"/>
          <p:nvPr>
            <p:ph idx="1" type="body"/>
          </p:nvPr>
        </p:nvSpPr>
        <p:spPr>
          <a:xfrm>
            <a:off y="4560887" x="731837"/>
            <a:ext cy="4321174" cx="5851525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" name="Shape 188"/>
          <p:cNvSpPr/>
          <p:nvPr>
            <p:ph idx="2" type="sldImg"/>
          </p:nvPr>
        </p:nvSpPr>
        <p:spPr>
          <a:xfrm>
            <a:off y="719137" x="1257300"/>
            <a:ext cy="3600450" cx="48006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04" name="Shape 20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5" name="Shape 205"/>
          <p:cNvSpPr txBox="1"/>
          <p:nvPr>
            <p:ph idx="1" type="body"/>
          </p:nvPr>
        </p:nvSpPr>
        <p:spPr>
          <a:xfrm>
            <a:off y="4560887" x="731837"/>
            <a:ext cy="4321174" cx="5851525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6" name="Shape 206"/>
          <p:cNvSpPr/>
          <p:nvPr>
            <p:ph idx="2" type="sldImg"/>
          </p:nvPr>
        </p:nvSpPr>
        <p:spPr>
          <a:xfrm>
            <a:off y="719137" x="1257300"/>
            <a:ext cy="3600450" cx="48006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09" name="Shape 20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0" name="Shape 210"/>
          <p:cNvSpPr txBox="1"/>
          <p:nvPr>
            <p:ph idx="1" type="body"/>
          </p:nvPr>
        </p:nvSpPr>
        <p:spPr>
          <a:xfrm>
            <a:off y="4560887" x="731837"/>
            <a:ext cy="4321174" cx="5851525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1" name="Shape 211"/>
          <p:cNvSpPr/>
          <p:nvPr>
            <p:ph idx="2" type="sldImg"/>
          </p:nvPr>
        </p:nvSpPr>
        <p:spPr>
          <a:xfrm>
            <a:off y="719137" x="1257300"/>
            <a:ext cy="3600450" cx="48006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14" name="Shape 21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5" name="Shape 215"/>
          <p:cNvSpPr txBox="1"/>
          <p:nvPr>
            <p:ph idx="1" type="body"/>
          </p:nvPr>
        </p:nvSpPr>
        <p:spPr>
          <a:xfrm>
            <a:off y="4560887" x="731837"/>
            <a:ext cy="4321174" cx="5851525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6" name="Shape 216"/>
          <p:cNvSpPr/>
          <p:nvPr>
            <p:ph idx="2" type="sldImg"/>
          </p:nvPr>
        </p:nvSpPr>
        <p:spPr>
          <a:xfrm>
            <a:off y="719137" x="1257300"/>
            <a:ext cy="3600450" cx="48006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26" name="Shape 22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7" name="Shape 227"/>
          <p:cNvSpPr txBox="1"/>
          <p:nvPr>
            <p:ph idx="1" type="body"/>
          </p:nvPr>
        </p:nvSpPr>
        <p:spPr>
          <a:xfrm>
            <a:off y="4560887" x="731837"/>
            <a:ext cy="4321174" cx="5851525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8" name="Shape 228"/>
          <p:cNvSpPr/>
          <p:nvPr>
            <p:ph idx="2" type="sldImg"/>
          </p:nvPr>
        </p:nvSpPr>
        <p:spPr>
          <a:xfrm>
            <a:off y="719137" x="1257300"/>
            <a:ext cy="3600450" cx="48006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44" name="Shape 24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5" name="Shape 245"/>
          <p:cNvSpPr txBox="1"/>
          <p:nvPr>
            <p:ph idx="1" type="body"/>
          </p:nvPr>
        </p:nvSpPr>
        <p:spPr>
          <a:xfrm>
            <a:off y="4560887" x="731837"/>
            <a:ext cy="4321174" cx="5851525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6" name="Shape 246"/>
          <p:cNvSpPr/>
          <p:nvPr>
            <p:ph idx="2" type="sldImg"/>
          </p:nvPr>
        </p:nvSpPr>
        <p:spPr>
          <a:xfrm>
            <a:off y="719137" x="1257300"/>
            <a:ext cy="3600450" cx="48006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63" name="Shape 26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4" name="Shape 264"/>
          <p:cNvSpPr txBox="1"/>
          <p:nvPr>
            <p:ph idx="1" type="body"/>
          </p:nvPr>
        </p:nvSpPr>
        <p:spPr>
          <a:xfrm>
            <a:off y="4560887" x="731837"/>
            <a:ext cy="4321174" cx="5851525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5" name="Shape 265"/>
          <p:cNvSpPr/>
          <p:nvPr>
            <p:ph idx="2" type="sldImg"/>
          </p:nvPr>
        </p:nvSpPr>
        <p:spPr>
          <a:xfrm>
            <a:off y="719137" x="1257300"/>
            <a:ext cy="3600450" cx="48006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68" name="Shape 26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9" name="Shape 269"/>
          <p:cNvSpPr txBox="1"/>
          <p:nvPr>
            <p:ph idx="1" type="body"/>
          </p:nvPr>
        </p:nvSpPr>
        <p:spPr>
          <a:xfrm>
            <a:off y="4560887" x="731837"/>
            <a:ext cy="4321174" cx="5851525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0" name="Shape 270"/>
          <p:cNvSpPr/>
          <p:nvPr>
            <p:ph idx="2" type="sldImg"/>
          </p:nvPr>
        </p:nvSpPr>
        <p:spPr>
          <a:xfrm>
            <a:off y="719137" x="1257300"/>
            <a:ext cy="3600450" cx="48006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93" name="Shape 29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4" name="Shape 294"/>
          <p:cNvSpPr txBox="1"/>
          <p:nvPr>
            <p:ph idx="1" type="body"/>
          </p:nvPr>
        </p:nvSpPr>
        <p:spPr>
          <a:xfrm>
            <a:off y="4560887" x="731837"/>
            <a:ext cy="4321174" cx="5851525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5" name="Shape 295"/>
          <p:cNvSpPr/>
          <p:nvPr>
            <p:ph idx="2" type="sldImg"/>
          </p:nvPr>
        </p:nvSpPr>
        <p:spPr>
          <a:xfrm>
            <a:off y="719137" x="1257300"/>
            <a:ext cy="3600450" cx="48006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01" name="Shape 30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02" name="Shape 302"/>
          <p:cNvSpPr txBox="1"/>
          <p:nvPr>
            <p:ph idx="1" type="body"/>
          </p:nvPr>
        </p:nvSpPr>
        <p:spPr>
          <a:xfrm>
            <a:off y="4560887" x="731837"/>
            <a:ext cy="4321174" cx="5851525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3" name="Shape 303"/>
          <p:cNvSpPr/>
          <p:nvPr>
            <p:ph idx="2" type="sldImg"/>
          </p:nvPr>
        </p:nvSpPr>
        <p:spPr>
          <a:xfrm>
            <a:off y="719137" x="1257300"/>
            <a:ext cy="3600450" cx="48006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6" name="Shape 6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7" name="Shape 67"/>
          <p:cNvSpPr txBox="1"/>
          <p:nvPr>
            <p:ph idx="1" type="body"/>
          </p:nvPr>
        </p:nvSpPr>
        <p:spPr>
          <a:xfrm>
            <a:off y="4560887" x="731837"/>
            <a:ext cy="4321174" cx="5851525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" name="Shape 68"/>
          <p:cNvSpPr/>
          <p:nvPr>
            <p:ph idx="2" type="sldImg"/>
          </p:nvPr>
        </p:nvSpPr>
        <p:spPr>
          <a:xfrm>
            <a:off y="719137" x="1257300"/>
            <a:ext cy="3600450" cx="48006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06" name="Shape 30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07" name="Shape 307"/>
          <p:cNvSpPr txBox="1"/>
          <p:nvPr>
            <p:ph idx="1" type="body"/>
          </p:nvPr>
        </p:nvSpPr>
        <p:spPr>
          <a:xfrm>
            <a:off y="4560887" x="731837"/>
            <a:ext cy="4321174" cx="5851525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8" name="Shape 308"/>
          <p:cNvSpPr/>
          <p:nvPr>
            <p:ph idx="2" type="sldImg"/>
          </p:nvPr>
        </p:nvSpPr>
        <p:spPr>
          <a:xfrm>
            <a:off y="719137" x="1257300"/>
            <a:ext cy="3600450" cx="48006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25" name="Shape 32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26" name="Shape 326"/>
          <p:cNvSpPr txBox="1"/>
          <p:nvPr>
            <p:ph idx="1" type="body"/>
          </p:nvPr>
        </p:nvSpPr>
        <p:spPr>
          <a:xfrm>
            <a:off y="4560887" x="731837"/>
            <a:ext cy="4321174" cx="5851525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7" name="Shape 327"/>
          <p:cNvSpPr/>
          <p:nvPr>
            <p:ph idx="2" type="sldImg"/>
          </p:nvPr>
        </p:nvSpPr>
        <p:spPr>
          <a:xfrm>
            <a:off y="719137" x="1257300"/>
            <a:ext cy="3600450" cx="48006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30" name="Shape 33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31" name="Shape 331"/>
          <p:cNvSpPr txBox="1"/>
          <p:nvPr>
            <p:ph idx="1" type="body"/>
          </p:nvPr>
        </p:nvSpPr>
        <p:spPr>
          <a:xfrm>
            <a:off y="4560887" x="731837"/>
            <a:ext cy="4321174" cx="5851525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2" name="Shape 332"/>
          <p:cNvSpPr/>
          <p:nvPr>
            <p:ph idx="2" type="sldImg"/>
          </p:nvPr>
        </p:nvSpPr>
        <p:spPr>
          <a:xfrm>
            <a:off y="719137" x="1257300"/>
            <a:ext cy="3600450" cx="48006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35" name="Shape 33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36" name="Shape 336"/>
          <p:cNvSpPr txBox="1"/>
          <p:nvPr>
            <p:ph idx="1" type="body"/>
          </p:nvPr>
        </p:nvSpPr>
        <p:spPr>
          <a:xfrm>
            <a:off y="4560887" x="731837"/>
            <a:ext cy="4321174" cx="5851525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7" name="Shape 337"/>
          <p:cNvSpPr/>
          <p:nvPr>
            <p:ph idx="2" type="sldImg"/>
          </p:nvPr>
        </p:nvSpPr>
        <p:spPr>
          <a:xfrm>
            <a:off y="719137" x="1257300"/>
            <a:ext cy="3600450" cx="48006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42" name="Shape 34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43" name="Shape 343"/>
          <p:cNvSpPr txBox="1"/>
          <p:nvPr>
            <p:ph idx="1" type="body"/>
          </p:nvPr>
        </p:nvSpPr>
        <p:spPr>
          <a:xfrm>
            <a:off y="4560887" x="731837"/>
            <a:ext cy="4321174" cx="5851525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4" name="Shape 344"/>
          <p:cNvSpPr/>
          <p:nvPr>
            <p:ph idx="2" type="sldImg"/>
          </p:nvPr>
        </p:nvSpPr>
        <p:spPr>
          <a:xfrm>
            <a:off y="719137" x="1257300"/>
            <a:ext cy="3600450" cx="48006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53" name="Shape 35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54" name="Shape 354"/>
          <p:cNvSpPr txBox="1"/>
          <p:nvPr>
            <p:ph idx="1" type="body"/>
          </p:nvPr>
        </p:nvSpPr>
        <p:spPr>
          <a:xfrm>
            <a:off y="4560887" x="731837"/>
            <a:ext cy="4321174" cx="5851525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5" name="Shape 355"/>
          <p:cNvSpPr/>
          <p:nvPr>
            <p:ph idx="2" type="sldImg"/>
          </p:nvPr>
        </p:nvSpPr>
        <p:spPr>
          <a:xfrm>
            <a:off y="719137" x="1257300"/>
            <a:ext cy="3600450" cx="48006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69" name="Shape 36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70" name="Shape 370"/>
          <p:cNvSpPr txBox="1"/>
          <p:nvPr>
            <p:ph idx="1" type="body"/>
          </p:nvPr>
        </p:nvSpPr>
        <p:spPr>
          <a:xfrm>
            <a:off y="4560887" x="731837"/>
            <a:ext cy="4321174" cx="5851525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1" name="Shape 371"/>
          <p:cNvSpPr/>
          <p:nvPr>
            <p:ph idx="2" type="sldImg"/>
          </p:nvPr>
        </p:nvSpPr>
        <p:spPr>
          <a:xfrm>
            <a:off y="719137" x="1257300"/>
            <a:ext cy="3600450" cx="48006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87" name="Shape 38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88" name="Shape 388"/>
          <p:cNvSpPr txBox="1"/>
          <p:nvPr>
            <p:ph idx="1" type="body"/>
          </p:nvPr>
        </p:nvSpPr>
        <p:spPr>
          <a:xfrm>
            <a:off y="4560887" x="731837"/>
            <a:ext cy="4321174" cx="5851525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9" name="Shape 389"/>
          <p:cNvSpPr/>
          <p:nvPr>
            <p:ph idx="2" type="sldImg"/>
          </p:nvPr>
        </p:nvSpPr>
        <p:spPr>
          <a:xfrm>
            <a:off y="719137" x="1257300"/>
            <a:ext cy="3600450" cx="48006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92" name="Shape 39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93" name="Shape 393"/>
          <p:cNvSpPr txBox="1"/>
          <p:nvPr>
            <p:ph idx="1" type="body"/>
          </p:nvPr>
        </p:nvSpPr>
        <p:spPr>
          <a:xfrm>
            <a:off y="4560887" x="731837"/>
            <a:ext cy="4321174" cx="5851525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4" name="Shape 394"/>
          <p:cNvSpPr/>
          <p:nvPr>
            <p:ph idx="2" type="sldImg"/>
          </p:nvPr>
        </p:nvSpPr>
        <p:spPr>
          <a:xfrm>
            <a:off y="719137" x="1257300"/>
            <a:ext cy="3600450" cx="48006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03" name="Shape 40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04" name="Shape 404"/>
          <p:cNvSpPr txBox="1"/>
          <p:nvPr>
            <p:ph idx="1" type="body"/>
          </p:nvPr>
        </p:nvSpPr>
        <p:spPr>
          <a:xfrm>
            <a:off y="4560887" x="731837"/>
            <a:ext cy="4321174" cx="5851525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5" name="Shape 405"/>
          <p:cNvSpPr/>
          <p:nvPr>
            <p:ph idx="2" type="sldImg"/>
          </p:nvPr>
        </p:nvSpPr>
        <p:spPr>
          <a:xfrm>
            <a:off y="719137" x="1257300"/>
            <a:ext cy="3600450" cx="48006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1" name="Shape 7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2" name="Shape 72"/>
          <p:cNvSpPr txBox="1"/>
          <p:nvPr>
            <p:ph idx="1" type="body"/>
          </p:nvPr>
        </p:nvSpPr>
        <p:spPr>
          <a:xfrm>
            <a:off y="4560887" x="731837"/>
            <a:ext cy="4321174" cx="5851525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" name="Shape 73"/>
          <p:cNvSpPr/>
          <p:nvPr>
            <p:ph idx="2" type="sldImg"/>
          </p:nvPr>
        </p:nvSpPr>
        <p:spPr>
          <a:xfrm>
            <a:off y="719137" x="1257300"/>
            <a:ext cy="3600450" cx="48006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1" name="Shape 8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2" name="Shape 82"/>
          <p:cNvSpPr txBox="1"/>
          <p:nvPr>
            <p:ph idx="1" type="body"/>
          </p:nvPr>
        </p:nvSpPr>
        <p:spPr>
          <a:xfrm>
            <a:off y="4560887" x="731837"/>
            <a:ext cy="4321174" cx="5851525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" name="Shape 83"/>
          <p:cNvSpPr/>
          <p:nvPr>
            <p:ph idx="2" type="sldImg"/>
          </p:nvPr>
        </p:nvSpPr>
        <p:spPr>
          <a:xfrm>
            <a:off y="719137" x="1257300"/>
            <a:ext cy="3600450" cx="48006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5" name="Shape 9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6" name="Shape 96"/>
          <p:cNvSpPr txBox="1"/>
          <p:nvPr>
            <p:ph idx="1" type="body"/>
          </p:nvPr>
        </p:nvSpPr>
        <p:spPr>
          <a:xfrm>
            <a:off y="4560887" x="731837"/>
            <a:ext cy="4321174" cx="5851525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7" name="Shape 97"/>
          <p:cNvSpPr/>
          <p:nvPr>
            <p:ph idx="2" type="sldImg"/>
          </p:nvPr>
        </p:nvSpPr>
        <p:spPr>
          <a:xfrm>
            <a:off y="719137" x="1257300"/>
            <a:ext cy="3600450" cx="48006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7" name="Shape 12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8" name="Shape 128"/>
          <p:cNvSpPr txBox="1"/>
          <p:nvPr>
            <p:ph idx="1" type="body"/>
          </p:nvPr>
        </p:nvSpPr>
        <p:spPr>
          <a:xfrm>
            <a:off y="4560887" x="731837"/>
            <a:ext cy="4321174" cx="5851525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9" name="Shape 129"/>
          <p:cNvSpPr/>
          <p:nvPr>
            <p:ph idx="2" type="sldImg"/>
          </p:nvPr>
        </p:nvSpPr>
        <p:spPr>
          <a:xfrm>
            <a:off y="719137" x="1257300"/>
            <a:ext cy="3600450" cx="48006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47" name="Shape 14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8" name="Shape 148"/>
          <p:cNvSpPr txBox="1"/>
          <p:nvPr>
            <p:ph idx="1" type="body"/>
          </p:nvPr>
        </p:nvSpPr>
        <p:spPr>
          <a:xfrm>
            <a:off y="4560887" x="731837"/>
            <a:ext cy="4321174" cx="5851525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9" name="Shape 149"/>
          <p:cNvSpPr/>
          <p:nvPr>
            <p:ph idx="2" type="sldImg"/>
          </p:nvPr>
        </p:nvSpPr>
        <p:spPr>
          <a:xfrm>
            <a:off y="719137" x="1257300"/>
            <a:ext cy="3600450" cx="48006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63" name="Shape 16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4" name="Shape 164"/>
          <p:cNvSpPr txBox="1"/>
          <p:nvPr>
            <p:ph idx="1" type="body"/>
          </p:nvPr>
        </p:nvSpPr>
        <p:spPr>
          <a:xfrm>
            <a:off y="4560887" x="731837"/>
            <a:ext cy="4321174" cx="5851525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5" name="Shape 165"/>
          <p:cNvSpPr/>
          <p:nvPr>
            <p:ph idx="2" type="sldImg"/>
          </p:nvPr>
        </p:nvSpPr>
        <p:spPr>
          <a:xfrm>
            <a:off y="719137" x="1257300"/>
            <a:ext cy="3600450" cx="48006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76" name="Shape 17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7" name="Shape 177"/>
          <p:cNvSpPr txBox="1"/>
          <p:nvPr>
            <p:ph idx="1" type="body"/>
          </p:nvPr>
        </p:nvSpPr>
        <p:spPr>
          <a:xfrm>
            <a:off y="4560887" x="731837"/>
            <a:ext cy="4321174" cx="5851525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8" name="Shape 178"/>
          <p:cNvSpPr/>
          <p:nvPr>
            <p:ph idx="2" type="sldImg"/>
          </p:nvPr>
        </p:nvSpPr>
        <p:spPr>
          <a:xfrm>
            <a:off y="719137" x="1257300"/>
            <a:ext cy="3600450" cx="48006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0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1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2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3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4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5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6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7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8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9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14" name="Shape 1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" name="Shape 15"/>
          <p:cNvSpPr txBox="1"/>
          <p:nvPr>
            <p:ph type="title"/>
          </p:nvPr>
        </p:nvSpPr>
        <p:spPr>
          <a:xfrm rot="5400000">
            <a:off y="2171700" x="4732337"/>
            <a:ext cy="2057400" cx="5851525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algn="ctr" rtl="0" marL="457200">
              <a:spcBef>
                <a:spcPts val="0"/>
              </a:spcBef>
              <a:spcAft>
                <a:spcPts val="0"/>
              </a:spcAft>
              <a:defRPr/>
            </a:lvl6pPr>
            <a:lvl7pPr algn="ctr" rtl="0" marL="914400">
              <a:spcBef>
                <a:spcPts val="0"/>
              </a:spcBef>
              <a:spcAft>
                <a:spcPts val="0"/>
              </a:spcAft>
              <a:defRPr/>
            </a:lvl7pPr>
            <a:lvl8pPr algn="ctr" rtl="0" marL="1371600">
              <a:spcBef>
                <a:spcPts val="0"/>
              </a:spcBef>
              <a:spcAft>
                <a:spcPts val="0"/>
              </a:spcAft>
              <a:defRPr/>
            </a:lvl8pPr>
            <a:lvl9pPr algn="ctr" rtl="0" marL="1828800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6" name="Shape 16"/>
          <p:cNvSpPr txBox="1"/>
          <p:nvPr>
            <p:ph idx="1" type="body"/>
          </p:nvPr>
        </p:nvSpPr>
        <p:spPr>
          <a:xfrm rot="5400000">
            <a:off y="190500" x="541337"/>
            <a:ext cy="6019799" cx="5851525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-139700" marL="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algn="l" rtl="0" indent="-107950" marL="74295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algn="l" rtl="0" indent="-76200" marL="114300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algn="l" rtl="0" indent="-101600" marL="16002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algn="l" rtl="0" indent="-101600" marL="20574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algn="l" rtl="0" indent="-101600" marL="25146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algn="l" rtl="0" indent="-101600" marL="29718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algn="l" rtl="0" indent="-101600" marL="34290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algn="l" rtl="0" indent="-101600" marL="38862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44" name="Shape 4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algn="ctr" rtl="0" marL="457200">
              <a:spcBef>
                <a:spcPts val="0"/>
              </a:spcBef>
              <a:spcAft>
                <a:spcPts val="0"/>
              </a:spcAft>
              <a:defRPr/>
            </a:lvl6pPr>
            <a:lvl7pPr algn="ctr" rtl="0" marL="914400">
              <a:spcBef>
                <a:spcPts val="0"/>
              </a:spcBef>
              <a:spcAft>
                <a:spcPts val="0"/>
              </a:spcAft>
              <a:defRPr/>
            </a:lvl7pPr>
            <a:lvl8pPr algn="ctr" rtl="0" marL="1371600">
              <a:spcBef>
                <a:spcPts val="0"/>
              </a:spcBef>
              <a:spcAft>
                <a:spcPts val="0"/>
              </a:spcAft>
              <a:defRPr/>
            </a:lvl8pPr>
            <a:lvl9pPr algn="ctr" rtl="0" marL="1828800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y="1600200" x="457200"/>
            <a:ext cy="4525961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-139700" marL="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algn="l" rtl="0" indent="-107950" marL="74295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algn="l" rtl="0" indent="-76200" marL="114300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algn="l" rtl="0" indent="-101600" marL="16002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algn="l" rtl="0" indent="-101600" marL="20574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algn="l" rtl="0" indent="-101600" marL="25146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algn="l" rtl="0" indent="-101600" marL="29718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algn="l" rtl="0" indent="-101600" marL="34290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algn="l" rtl="0" indent="-101600" marL="38862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47" name="Shape 4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8" name="Shape 48"/>
          <p:cNvSpPr txBox="1"/>
          <p:nvPr>
            <p:ph type="ctrTitle"/>
          </p:nvPr>
        </p:nvSpPr>
        <p:spPr>
          <a:xfrm>
            <a:off y="2130425" x="685800"/>
            <a:ext cy="1470024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spcAft>
                <a:spcPts val="0"/>
              </a:spcAft>
              <a:defRPr/>
            </a:lvl1pPr>
            <a:lvl2pPr algn="ctr" rtl="0" marR="0" indent="0" marL="0">
              <a:spcBef>
                <a:spcPts val="0"/>
              </a:spcBef>
              <a:spcAft>
                <a:spcPts val="0"/>
              </a:spcAft>
              <a:defRPr/>
            </a:lvl2pPr>
            <a:lvl3pPr algn="ctr" rtl="0" marR="0" indent="0" marL="0">
              <a:spcBef>
                <a:spcPts val="0"/>
              </a:spcBef>
              <a:spcAft>
                <a:spcPts val="0"/>
              </a:spcAft>
              <a:defRPr/>
            </a:lvl3pPr>
            <a:lvl4pPr algn="ctr" rtl="0" marR="0" indent="0" marL="0">
              <a:spcBef>
                <a:spcPts val="0"/>
              </a:spcBef>
              <a:spcAft>
                <a:spcPts val="0"/>
              </a:spcAft>
              <a:defRPr/>
            </a:lvl4pPr>
            <a:lvl5pPr algn="ctr" rtl="0" marR="0" indent="0" marL="0">
              <a:spcBef>
                <a:spcPts val="0"/>
              </a:spcBef>
              <a:spcAft>
                <a:spcPts val="0"/>
              </a:spcAft>
              <a:defRPr/>
            </a:lvl5pPr>
            <a:lvl6pPr algn="ctr" rtl="0" marR="0" indent="0" marL="457200">
              <a:spcBef>
                <a:spcPts val="0"/>
              </a:spcBef>
              <a:spcAft>
                <a:spcPts val="0"/>
              </a:spcAft>
              <a:defRPr/>
            </a:lvl6pPr>
            <a:lvl7pPr algn="ctr" rtl="0" marR="0" indent="0" marL="914400">
              <a:spcBef>
                <a:spcPts val="0"/>
              </a:spcBef>
              <a:spcAft>
                <a:spcPts val="0"/>
              </a:spcAft>
              <a:defRPr/>
            </a:lvl7pPr>
            <a:lvl8pPr algn="ctr" rtl="0" marR="0" indent="0" marL="1371600">
              <a:spcBef>
                <a:spcPts val="0"/>
              </a:spcBef>
              <a:spcAft>
                <a:spcPts val="0"/>
              </a:spcAft>
              <a:defRPr/>
            </a:lvl8pPr>
            <a:lvl9pPr algn="ctr" rtl="0" marR="0" indent="0" marL="1828800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49" name="Shape 49"/>
          <p:cNvSpPr txBox="1"/>
          <p:nvPr>
            <p:ph idx="1" type="subTitle"/>
          </p:nvPr>
        </p:nvSpPr>
        <p:spPr>
          <a:xfrm>
            <a:off y="3886200" x="1371600"/>
            <a:ext cy="1752600" cx="64007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 rtl="0" marR="0" indent="0" mar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1pPr>
            <a:lvl2pPr algn="ctr" rtl="0" marR="0" indent="0" marL="45720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2pPr>
            <a:lvl3pPr algn="ctr" rtl="0" marR="0" indent="0" marL="91440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3pPr>
            <a:lvl4pPr algn="ctr" rtl="0" marR="0" indent="0" marL="137160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4pPr>
            <a:lvl5pPr algn="ctr" rtl="0" marR="0" indent="0" marL="182880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5pPr>
            <a:lvl6pPr algn="ctr" rtl="0" marR="0" indent="0" marL="228600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algn="ctr" rtl="0" marR="0" indent="0" marL="274320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algn="ctr" rtl="0" marR="0" indent="0" marL="320040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algn="ctr" rtl="0" marR="0" indent="0" marL="365760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17" name="Shape 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algn="ctr" rtl="0" marL="457200">
              <a:spcBef>
                <a:spcPts val="0"/>
              </a:spcBef>
              <a:spcAft>
                <a:spcPts val="0"/>
              </a:spcAft>
              <a:defRPr/>
            </a:lvl6pPr>
            <a:lvl7pPr algn="ctr" rtl="0" marL="914400">
              <a:spcBef>
                <a:spcPts val="0"/>
              </a:spcBef>
              <a:spcAft>
                <a:spcPts val="0"/>
              </a:spcAft>
              <a:defRPr/>
            </a:lvl7pPr>
            <a:lvl8pPr algn="ctr" rtl="0" marL="1371600">
              <a:spcBef>
                <a:spcPts val="0"/>
              </a:spcBef>
              <a:spcAft>
                <a:spcPts val="0"/>
              </a:spcAft>
              <a:defRPr/>
            </a:lvl8pPr>
            <a:lvl9pPr algn="ctr" rtl="0" marL="1828800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 rot="5400000">
            <a:off y="-251619" x="2309018"/>
            <a:ext cy="8229600" cx="4525961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-139700" marL="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algn="l" rtl="0" indent="-107950" marL="74295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algn="l" rtl="0" indent="-76200" marL="114300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algn="l" rtl="0" indent="-101600" marL="16002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algn="l" rtl="0" indent="-101600" marL="20574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algn="l" rtl="0" indent="-101600" marL="25146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algn="l" rtl="0" indent="-101600" marL="29718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algn="l" rtl="0" indent="-101600" marL="34290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algn="l" rtl="0" indent="-101600" marL="38862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20" name="Shape 2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y="4800600" x="1792288"/>
            <a:ext cy="566737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/>
          <p:nvPr>
            <p:ph idx="2" type="pic"/>
          </p:nvPr>
        </p:nvSpPr>
        <p:spPr>
          <a:xfrm>
            <a:off y="612775" x="1792288"/>
            <a:ext cy="4114800" cx="5486399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y="5367337" x="1792288"/>
            <a:ext cy="804861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Calibri"/>
              <a:buNone/>
              <a:defRPr/>
            </a:lvl1pPr>
            <a:lvl2pPr rtl="0" indent="0" marL="457200">
              <a:spcBef>
                <a:spcPts val="0"/>
              </a:spcBef>
              <a:buFont typeface="Calibri"/>
              <a:buNone/>
              <a:defRPr/>
            </a:lvl2pPr>
            <a:lvl3pPr rtl="0" indent="0" marL="914400">
              <a:spcBef>
                <a:spcPts val="0"/>
              </a:spcBef>
              <a:buFont typeface="Calibri"/>
              <a:buNone/>
              <a:defRPr/>
            </a:lvl3pPr>
            <a:lvl4pPr rtl="0" indent="0" marL="1371600">
              <a:spcBef>
                <a:spcPts val="0"/>
              </a:spcBef>
              <a:buFont typeface="Calibri"/>
              <a:buNone/>
              <a:defRPr/>
            </a:lvl4pPr>
            <a:lvl5pPr rtl="0" indent="0" marL="1828800">
              <a:spcBef>
                <a:spcPts val="0"/>
              </a:spcBef>
              <a:buFont typeface="Calibri"/>
              <a:buNone/>
              <a:defRPr/>
            </a:lvl5pPr>
            <a:lvl6pPr rtl="0" indent="0" marL="2286000">
              <a:spcBef>
                <a:spcPts val="0"/>
              </a:spcBef>
              <a:buFont typeface="Calibri"/>
              <a:buNone/>
              <a:defRPr/>
            </a:lvl6pPr>
            <a:lvl7pPr rtl="0" indent="0" marL="2743200">
              <a:spcBef>
                <a:spcPts val="0"/>
              </a:spcBef>
              <a:buFont typeface="Calibri"/>
              <a:buNone/>
              <a:defRPr/>
            </a:lvl7pPr>
            <a:lvl8pPr rtl="0" indent="0" marL="3200400">
              <a:spcBef>
                <a:spcPts val="0"/>
              </a:spcBef>
              <a:buFont typeface="Calibri"/>
              <a:buNone/>
              <a:defRPr/>
            </a:lvl8pPr>
            <a:lvl9pPr rtl="0" indent="0" marL="365760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24" name="Shape 2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y="273050" x="457200"/>
            <a:ext cy="1162049" cx="3008313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y="273050" x="3575050"/>
            <a:ext cy="5853112" cx="511175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2" type="body"/>
          </p:nvPr>
        </p:nvSpPr>
        <p:spPr>
          <a:xfrm>
            <a:off y="1435100" x="457200"/>
            <a:ext cy="4691063" cx="3008313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Calibri"/>
              <a:buNone/>
              <a:defRPr/>
            </a:lvl1pPr>
            <a:lvl2pPr rtl="0" indent="0" marL="457200">
              <a:spcBef>
                <a:spcPts val="0"/>
              </a:spcBef>
              <a:buFont typeface="Calibri"/>
              <a:buNone/>
              <a:defRPr/>
            </a:lvl2pPr>
            <a:lvl3pPr rtl="0" indent="0" marL="914400">
              <a:spcBef>
                <a:spcPts val="0"/>
              </a:spcBef>
              <a:buFont typeface="Calibri"/>
              <a:buNone/>
              <a:defRPr/>
            </a:lvl3pPr>
            <a:lvl4pPr rtl="0" indent="0" marL="1371600">
              <a:spcBef>
                <a:spcPts val="0"/>
              </a:spcBef>
              <a:buFont typeface="Calibri"/>
              <a:buNone/>
              <a:defRPr/>
            </a:lvl4pPr>
            <a:lvl5pPr rtl="0" indent="0" marL="1828800">
              <a:spcBef>
                <a:spcPts val="0"/>
              </a:spcBef>
              <a:buFont typeface="Calibri"/>
              <a:buNone/>
              <a:defRPr/>
            </a:lvl5pPr>
            <a:lvl6pPr rtl="0" indent="0" marL="2286000">
              <a:spcBef>
                <a:spcPts val="0"/>
              </a:spcBef>
              <a:buFont typeface="Calibri"/>
              <a:buNone/>
              <a:defRPr/>
            </a:lvl6pPr>
            <a:lvl7pPr rtl="0" indent="0" marL="2743200">
              <a:spcBef>
                <a:spcPts val="0"/>
              </a:spcBef>
              <a:buFont typeface="Calibri"/>
              <a:buNone/>
              <a:defRPr/>
            </a:lvl7pPr>
            <a:lvl8pPr rtl="0" indent="0" marL="3200400">
              <a:spcBef>
                <a:spcPts val="0"/>
              </a:spcBef>
              <a:buFont typeface="Calibri"/>
              <a:buNone/>
              <a:defRPr/>
            </a:lvl8pPr>
            <a:lvl9pPr rtl="0" indent="0" marL="365760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8" name="Shape 28"/>
        <p:cNvGrpSpPr/>
        <p:nvPr/>
      </p:nvGrpSpPr>
      <p:grpSpPr>
        <a:xfrm>
          <a:off y="0" x="0"/>
          <a:ext cy="0" cx="0"/>
          <a:chOff y="0" x="0"/>
          <a:chExt cy="0" cx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9" name="Shape 2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algn="ctr" rtl="0" marL="457200">
              <a:spcBef>
                <a:spcPts val="0"/>
              </a:spcBef>
              <a:spcAft>
                <a:spcPts val="0"/>
              </a:spcAft>
              <a:defRPr/>
            </a:lvl6pPr>
            <a:lvl7pPr algn="ctr" rtl="0" marL="914400">
              <a:spcBef>
                <a:spcPts val="0"/>
              </a:spcBef>
              <a:spcAft>
                <a:spcPts val="0"/>
              </a:spcAft>
              <a:defRPr/>
            </a:lvl7pPr>
            <a:lvl8pPr algn="ctr" rtl="0" marL="1371600">
              <a:spcBef>
                <a:spcPts val="0"/>
              </a:spcBef>
              <a:spcAft>
                <a:spcPts val="0"/>
              </a:spcAft>
              <a:defRPr/>
            </a:lvl8pPr>
            <a:lvl9pPr algn="ctr" rtl="0" marL="1828800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31" name="Shape 3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y="1535112" x="457200"/>
            <a:ext cy="639762" cx="4040187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spcBef>
                <a:spcPts val="0"/>
              </a:spcBef>
              <a:buFont typeface="Calibri"/>
              <a:buNone/>
              <a:defRPr/>
            </a:lvl1pPr>
            <a:lvl2pPr rtl="0" indent="0" marL="457200">
              <a:spcBef>
                <a:spcPts val="0"/>
              </a:spcBef>
              <a:buFont typeface="Calibri"/>
              <a:buNone/>
              <a:defRPr/>
            </a:lvl2pPr>
            <a:lvl3pPr rtl="0" indent="0" marL="914400">
              <a:spcBef>
                <a:spcPts val="0"/>
              </a:spcBef>
              <a:buFont typeface="Calibri"/>
              <a:buNone/>
              <a:defRPr/>
            </a:lvl3pPr>
            <a:lvl4pPr rtl="0" indent="0" marL="1371600">
              <a:spcBef>
                <a:spcPts val="0"/>
              </a:spcBef>
              <a:buFont typeface="Calibri"/>
              <a:buNone/>
              <a:defRPr/>
            </a:lvl4pPr>
            <a:lvl5pPr rtl="0" indent="0" marL="1828800">
              <a:spcBef>
                <a:spcPts val="0"/>
              </a:spcBef>
              <a:buFont typeface="Calibri"/>
              <a:buNone/>
              <a:defRPr/>
            </a:lvl5pPr>
            <a:lvl6pPr rtl="0" indent="0" marL="2286000">
              <a:spcBef>
                <a:spcPts val="0"/>
              </a:spcBef>
              <a:buFont typeface="Calibri"/>
              <a:buNone/>
              <a:defRPr/>
            </a:lvl6pPr>
            <a:lvl7pPr rtl="0" indent="0" marL="2743200">
              <a:spcBef>
                <a:spcPts val="0"/>
              </a:spcBef>
              <a:buFont typeface="Calibri"/>
              <a:buNone/>
              <a:defRPr/>
            </a:lvl7pPr>
            <a:lvl8pPr rtl="0" indent="0" marL="3200400">
              <a:spcBef>
                <a:spcPts val="0"/>
              </a:spcBef>
              <a:buFont typeface="Calibri"/>
              <a:buNone/>
              <a:defRPr/>
            </a:lvl8pPr>
            <a:lvl9pPr rtl="0" indent="0" marL="365760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34" name="Shape 34"/>
          <p:cNvSpPr txBox="1"/>
          <p:nvPr>
            <p:ph idx="2" type="body"/>
          </p:nvPr>
        </p:nvSpPr>
        <p:spPr>
          <a:xfrm>
            <a:off y="2174875" x="457200"/>
            <a:ext cy="3951287" cx="4040187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5" name="Shape 35"/>
          <p:cNvSpPr txBox="1"/>
          <p:nvPr>
            <p:ph idx="3" type="body"/>
          </p:nvPr>
        </p:nvSpPr>
        <p:spPr>
          <a:xfrm>
            <a:off y="1535112" x="4645025"/>
            <a:ext cy="639762" cx="4041774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spcBef>
                <a:spcPts val="0"/>
              </a:spcBef>
              <a:buFont typeface="Calibri"/>
              <a:buNone/>
              <a:defRPr/>
            </a:lvl1pPr>
            <a:lvl2pPr rtl="0" indent="0" marL="457200">
              <a:spcBef>
                <a:spcPts val="0"/>
              </a:spcBef>
              <a:buFont typeface="Calibri"/>
              <a:buNone/>
              <a:defRPr/>
            </a:lvl2pPr>
            <a:lvl3pPr rtl="0" indent="0" marL="914400">
              <a:spcBef>
                <a:spcPts val="0"/>
              </a:spcBef>
              <a:buFont typeface="Calibri"/>
              <a:buNone/>
              <a:defRPr/>
            </a:lvl3pPr>
            <a:lvl4pPr rtl="0" indent="0" marL="1371600">
              <a:spcBef>
                <a:spcPts val="0"/>
              </a:spcBef>
              <a:buFont typeface="Calibri"/>
              <a:buNone/>
              <a:defRPr/>
            </a:lvl4pPr>
            <a:lvl5pPr rtl="0" indent="0" marL="1828800">
              <a:spcBef>
                <a:spcPts val="0"/>
              </a:spcBef>
              <a:buFont typeface="Calibri"/>
              <a:buNone/>
              <a:defRPr/>
            </a:lvl5pPr>
            <a:lvl6pPr rtl="0" indent="0" marL="2286000">
              <a:spcBef>
                <a:spcPts val="0"/>
              </a:spcBef>
              <a:buFont typeface="Calibri"/>
              <a:buNone/>
              <a:defRPr/>
            </a:lvl6pPr>
            <a:lvl7pPr rtl="0" indent="0" marL="2743200">
              <a:spcBef>
                <a:spcPts val="0"/>
              </a:spcBef>
              <a:buFont typeface="Calibri"/>
              <a:buNone/>
              <a:defRPr/>
            </a:lvl7pPr>
            <a:lvl8pPr rtl="0" indent="0" marL="3200400">
              <a:spcBef>
                <a:spcPts val="0"/>
              </a:spcBef>
              <a:buFont typeface="Calibri"/>
              <a:buNone/>
              <a:defRPr/>
            </a:lvl8pPr>
            <a:lvl9pPr rtl="0" indent="0" marL="365760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36" name="Shape 36"/>
          <p:cNvSpPr txBox="1"/>
          <p:nvPr>
            <p:ph idx="4" type="body"/>
          </p:nvPr>
        </p:nvSpPr>
        <p:spPr>
          <a:xfrm>
            <a:off y="2174875" x="4645025"/>
            <a:ext cy="3951287" cx="4041774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37" name="Shape 3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8" name="Shape 38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algn="ctr" rtl="0" marL="457200">
              <a:spcBef>
                <a:spcPts val="0"/>
              </a:spcBef>
              <a:spcAft>
                <a:spcPts val="0"/>
              </a:spcAft>
              <a:defRPr/>
            </a:lvl6pPr>
            <a:lvl7pPr algn="ctr" rtl="0" marL="914400">
              <a:spcBef>
                <a:spcPts val="0"/>
              </a:spcBef>
              <a:spcAft>
                <a:spcPts val="0"/>
              </a:spcAft>
              <a:defRPr/>
            </a:lvl7pPr>
            <a:lvl8pPr algn="ctr" rtl="0" marL="1371600">
              <a:spcBef>
                <a:spcPts val="0"/>
              </a:spcBef>
              <a:spcAft>
                <a:spcPts val="0"/>
              </a:spcAft>
              <a:defRPr/>
            </a:lvl8pPr>
            <a:lvl9pPr algn="ctr" rtl="0" marL="1828800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9" name="Shape 39"/>
          <p:cNvSpPr txBox="1"/>
          <p:nvPr>
            <p:ph idx="1" type="body"/>
          </p:nvPr>
        </p:nvSpPr>
        <p:spPr>
          <a:xfrm>
            <a:off y="1600200" x="457200"/>
            <a:ext cy="4525963" cx="4038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2" type="body"/>
          </p:nvPr>
        </p:nvSpPr>
        <p:spPr>
          <a:xfrm>
            <a:off y="1600200" x="4648200"/>
            <a:ext cy="4525963" cx="4038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41" name="Shape 4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2" name="Shape 42"/>
          <p:cNvSpPr txBox="1"/>
          <p:nvPr>
            <p:ph type="title"/>
          </p:nvPr>
        </p:nvSpPr>
        <p:spPr>
          <a:xfrm>
            <a:off y="4406900" x="722312"/>
            <a:ext cy="1362075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3" name="Shape 43"/>
          <p:cNvSpPr txBox="1"/>
          <p:nvPr>
            <p:ph idx="1" type="body"/>
          </p:nvPr>
        </p:nvSpPr>
        <p:spPr>
          <a:xfrm>
            <a:off y="2906713" x="722312"/>
            <a:ext cy="1500187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rtl="0" indent="0" marL="45720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rtl="0" indent="0" marL="91440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rtl="0" indent="0" marL="137160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rtl="0" indent="0" marL="182880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rtl="0" indent="0" marL="228600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rtl="0" indent="0" marL="274320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rtl="0" indent="0" marL="320040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rtl="0" indent="0" marL="365760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Target="../theme/theme1.xml" Type="http://schemas.openxmlformats.org/officeDocument/2006/relationships/theme" Id="rId12"/><Relationship Target="../slideLayouts/slideLayout2.xml" Type="http://schemas.openxmlformats.org/officeDocument/2006/relationships/slideLayout" Id="rId2"/><Relationship Target="../slideLayouts/slideLayout1.xml" Type="http://schemas.openxmlformats.org/officeDocument/2006/relationships/slideLayout" Id="rId1"/><Relationship Target="../slideLayouts/slideLayout10.xml" Type="http://schemas.openxmlformats.org/officeDocument/2006/relationships/slideLayout" Id="rId10"/><Relationship Target="../slideLayouts/slideLayout4.xml" Type="http://schemas.openxmlformats.org/officeDocument/2006/relationships/slideLayout" Id="rId4"/><Relationship Target="../slideLayouts/slideLayout11.xml" Type="http://schemas.openxmlformats.org/officeDocument/2006/relationships/slideLayout" Id="rId11"/><Relationship Target="../slideLayouts/slideLayout3.xml" Type="http://schemas.openxmlformats.org/officeDocument/2006/relationships/slideLayout" Id="rId3"/><Relationship Target="../slideLayouts/slideLayout9.xml" Type="http://schemas.openxmlformats.org/officeDocument/2006/relationships/slideLayout" Id="rId9"/><Relationship Target="../slideLayouts/slideLayout6.xml" Type="http://schemas.openxmlformats.org/officeDocument/2006/relationships/slideLayout" Id="rId6"/><Relationship Target="../slideLayouts/slideLayout5.xml" Type="http://schemas.openxmlformats.org/officeDocument/2006/relationships/slideLayout" Id="rId5"/><Relationship Target="../slideLayouts/slideLayout8.xml" Type="http://schemas.openxmlformats.org/officeDocument/2006/relationships/slideLayout" Id="rId8"/><Relationship Target="../slideLayouts/slideLayout7.xml" Type="http://schemas.openxmlformats.org/officeDocument/2006/relationships/slideLayout" Id="rId7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8" name="Shape 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" name="Shape 9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spcAft>
                <a:spcPts val="0"/>
              </a:spcAft>
              <a:defRPr/>
            </a:lvl1pPr>
            <a:lvl2pPr algn="ctr" rtl="0" marR="0" indent="0" marL="0">
              <a:spcBef>
                <a:spcPts val="0"/>
              </a:spcBef>
              <a:spcAft>
                <a:spcPts val="0"/>
              </a:spcAft>
              <a:defRPr/>
            </a:lvl2pPr>
            <a:lvl3pPr algn="ctr" rtl="0" marR="0" indent="0" marL="0">
              <a:spcBef>
                <a:spcPts val="0"/>
              </a:spcBef>
              <a:spcAft>
                <a:spcPts val="0"/>
              </a:spcAft>
              <a:defRPr/>
            </a:lvl3pPr>
            <a:lvl4pPr algn="ctr" rtl="0" marR="0" indent="0" marL="0">
              <a:spcBef>
                <a:spcPts val="0"/>
              </a:spcBef>
              <a:spcAft>
                <a:spcPts val="0"/>
              </a:spcAft>
              <a:defRPr/>
            </a:lvl4pPr>
            <a:lvl5pPr algn="ctr" rtl="0" marR="0" indent="0" marL="0">
              <a:spcBef>
                <a:spcPts val="0"/>
              </a:spcBef>
              <a:spcAft>
                <a:spcPts val="0"/>
              </a:spcAft>
              <a:defRPr/>
            </a:lvl5pPr>
            <a:lvl6pPr algn="ctr" rtl="0" marR="0" indent="0" marL="457200">
              <a:spcBef>
                <a:spcPts val="0"/>
              </a:spcBef>
              <a:spcAft>
                <a:spcPts val="0"/>
              </a:spcAft>
              <a:defRPr/>
            </a:lvl6pPr>
            <a:lvl7pPr algn="ctr" rtl="0" marR="0" indent="0" marL="914400">
              <a:spcBef>
                <a:spcPts val="0"/>
              </a:spcBef>
              <a:spcAft>
                <a:spcPts val="0"/>
              </a:spcAft>
              <a:defRPr/>
            </a:lvl7pPr>
            <a:lvl8pPr algn="ctr" rtl="0" marR="0" indent="0" marL="1371600">
              <a:spcBef>
                <a:spcPts val="0"/>
              </a:spcBef>
              <a:spcAft>
                <a:spcPts val="0"/>
              </a:spcAft>
              <a:defRPr/>
            </a:lvl8pPr>
            <a:lvl9pPr algn="ctr" rtl="0" marR="0" indent="0" marL="1828800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0" name="Shape 10"/>
          <p:cNvSpPr txBox="1"/>
          <p:nvPr>
            <p:ph idx="1" type="body"/>
          </p:nvPr>
        </p:nvSpPr>
        <p:spPr>
          <a:xfrm>
            <a:off y="1600200" x="457200"/>
            <a:ext cy="4525961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-139700" marL="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algn="l" rtl="0" marR="0" indent="-107950" marL="74295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algn="l" rtl="0" marR="0" indent="-76200" marL="114300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algn="l" rtl="0" marR="0" indent="-101600" marL="16002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algn="l" rtl="0" marR="0" indent="-101600" marL="20574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algn="l" rtl="0" marR="0" indent="-101600" marL="25146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algn="l" rtl="0" marR="0" indent="-101600" marL="29718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algn="l" rtl="0" marR="0" indent="-101600" marL="34290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algn="l" rtl="0" marR="0" indent="-101600" marL="38862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11" name="Shape 11"/>
          <p:cNvSpPr txBox="1"/>
          <p:nvPr>
            <p:ph idx="10" type="dt"/>
          </p:nvPr>
        </p:nvSpPr>
        <p:spPr>
          <a:xfrm>
            <a:off y="6356350" x="457200"/>
            <a:ext cy="365125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2" name="Shape 12"/>
          <p:cNvSpPr txBox="1"/>
          <p:nvPr>
            <p:ph idx="11" type="ftr"/>
          </p:nvPr>
        </p:nvSpPr>
        <p:spPr>
          <a:xfrm>
            <a:off y="6356350" x="3124200"/>
            <a:ext cy="365125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y="6356350" x="6553200"/>
            <a:ext cy="365125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Target="../notesSlides/notesSlide1.xml" Type="http://schemas.openxmlformats.org/officeDocument/2006/relationships/notesSlide" Id="rId2"/><Relationship Target="../slideLayouts/slideLayout5.xml" Type="http://schemas.openxmlformats.org/officeDocument/2006/relationships/slideLayout" Id="rId1"/><Relationship Target="../media/image00.png" Type="http://schemas.openxmlformats.org/officeDocument/2006/relationships/image" Id="rId4"/><Relationship Target="../media/image03.png" Type="http://schemas.openxmlformats.org/officeDocument/2006/relationships/image" Id="rId3"/></Relationships>
</file>

<file path=ppt/slides/_rels/slide10.xml.rels><?xml version="1.0" encoding="UTF-8" standalone="yes"?><Relationships xmlns="http://schemas.openxmlformats.org/package/2006/relationships"><Relationship Target="../notesSlides/notesSlide10.xml" Type="http://schemas.openxmlformats.org/officeDocument/2006/relationships/notesSlide" Id="rId2"/><Relationship Target="../slideLayouts/slideLayout10.xml" Type="http://schemas.openxmlformats.org/officeDocument/2006/relationships/slideLayout" Id="rId1"/><Relationship Target="../media/image14.jpg" Type="http://schemas.openxmlformats.org/officeDocument/2006/relationships/image" Id="rId4"/><Relationship Target="../media/image15.jpg" Type="http://schemas.openxmlformats.org/officeDocument/2006/relationships/image" Id="rId3"/></Relationships>
</file>

<file path=ppt/slides/_rels/slide11.xml.rels><?xml version="1.0" encoding="UTF-8" standalone="yes"?><Relationships xmlns="http://schemas.openxmlformats.org/package/2006/relationships"><Relationship Target="../notesSlides/notesSlide11.xml" Type="http://schemas.openxmlformats.org/officeDocument/2006/relationships/notesSlide" Id="rId2"/><Relationship Target="../slideLayouts/slideLayout10.xml" Type="http://schemas.openxmlformats.org/officeDocument/2006/relationships/slideLayout" Id="rId1"/><Relationship Target="../media/image14.jpg" Type="http://schemas.openxmlformats.org/officeDocument/2006/relationships/image" Id="rId4"/><Relationship Target="../media/image15.jpg" Type="http://schemas.openxmlformats.org/officeDocument/2006/relationships/image" Id="rId3"/><Relationship Target="../media/image18.jpg" Type="http://schemas.openxmlformats.org/officeDocument/2006/relationships/image" Id="rId6"/><Relationship Target="../media/image16.jpg" Type="http://schemas.openxmlformats.org/officeDocument/2006/relationships/image" Id="rId5"/></Relationships>
</file>

<file path=ppt/slides/_rels/slide12.xml.rels><?xml version="1.0" encoding="UTF-8" standalone="yes"?><Relationships xmlns="http://schemas.openxmlformats.org/package/2006/relationships"><Relationship Target="../notesSlides/notesSlide12.xml" Type="http://schemas.openxmlformats.org/officeDocument/2006/relationships/notesSlide" Id="rId2"/><Relationship Target="../slideLayouts/slideLayout10.xml" Type="http://schemas.openxmlformats.org/officeDocument/2006/relationships/slideLayout" Id="rId1"/><Relationship Target="../media/image21.png" Type="http://schemas.openxmlformats.org/officeDocument/2006/relationships/image" Id="rId3"/></Relationships>
</file>

<file path=ppt/slides/_rels/slide13.xml.rels><?xml version="1.0" encoding="UTF-8" standalone="yes"?><Relationships xmlns="http://schemas.openxmlformats.org/package/2006/relationships"><Relationship Target="../notesSlides/notesSlide13.xml" Type="http://schemas.openxmlformats.org/officeDocument/2006/relationships/notesSlide" Id="rId2"/><Relationship Target="../slideLayouts/slideLayout10.xml" Type="http://schemas.openxmlformats.org/officeDocument/2006/relationships/slideLayout" Id="rId1"/><Relationship Target="../media/image28.png" Type="http://schemas.openxmlformats.org/officeDocument/2006/relationships/image" Id="rId3"/></Relationships>
</file>

<file path=ppt/slides/_rels/slide14.xml.rels><?xml version="1.0" encoding="UTF-8" standalone="yes"?><Relationships xmlns="http://schemas.openxmlformats.org/package/2006/relationships"><Relationship Target="../notesSlides/notesSlide14.xml" Type="http://schemas.openxmlformats.org/officeDocument/2006/relationships/notesSlide" Id="rId2"/><Relationship Target="../slideLayouts/slideLayout10.xml" Type="http://schemas.openxmlformats.org/officeDocument/2006/relationships/slideLayout" Id="rId1"/><Relationship Target="../media/image22.jpg" Type="http://schemas.openxmlformats.org/officeDocument/2006/relationships/image" Id="rId4"/><Relationship Target="../media/image20.jpg" Type="http://schemas.openxmlformats.org/officeDocument/2006/relationships/image" Id="rId3"/><Relationship Target="../media/image24.jpg" Type="http://schemas.openxmlformats.org/officeDocument/2006/relationships/image" Id="rId5"/></Relationships>
</file>

<file path=ppt/slides/_rels/slide15.xml.rels><?xml version="1.0" encoding="UTF-8" standalone="yes"?><Relationships xmlns="http://schemas.openxmlformats.org/package/2006/relationships"><Relationship Target="../notesSlides/notesSlide15.xml" Type="http://schemas.openxmlformats.org/officeDocument/2006/relationships/notesSlide" Id="rId2"/><Relationship Target="../slideLayouts/slideLayout11.xml" Type="http://schemas.openxmlformats.org/officeDocument/2006/relationships/slideLayout" Id="rId1"/><Relationship Target="../media/image25.png" Type="http://schemas.openxmlformats.org/officeDocument/2006/relationships/image" Id="rId4"/><Relationship Target="../media/image30.png" Type="http://schemas.openxmlformats.org/officeDocument/2006/relationships/image" Id="rId3"/></Relationships>
</file>

<file path=ppt/slides/_rels/slide16.xml.rels><?xml version="1.0" encoding="UTF-8" standalone="yes"?><Relationships xmlns="http://schemas.openxmlformats.org/package/2006/relationships"><Relationship Target="../notesSlides/notesSlide16.xml" Type="http://schemas.openxmlformats.org/officeDocument/2006/relationships/notesSlide" Id="rId2"/><Relationship Target="../slideLayouts/slideLayout10.xml" Type="http://schemas.openxmlformats.org/officeDocument/2006/relationships/slideLayout" Id="rId1"/><Relationship Target="../media/image63.png" Type="http://schemas.openxmlformats.org/officeDocument/2006/relationships/image" Id="rId4"/><Relationship Target="../media/image56.png" Type="http://schemas.openxmlformats.org/officeDocument/2006/relationships/image" Id="rId3"/><Relationship Target="../media/image57.png" Type="http://schemas.openxmlformats.org/officeDocument/2006/relationships/image" Id="rId6"/><Relationship Target="../media/image60.png" Type="http://schemas.openxmlformats.org/officeDocument/2006/relationships/image" Id="rId5"/></Relationships>
</file>

<file path=ppt/slides/_rels/slide17.xml.rels><?xml version="1.0" encoding="UTF-8" standalone="yes"?><Relationships xmlns="http://schemas.openxmlformats.org/package/2006/relationships"><Relationship Target="../notesSlides/notesSlide17.xml" Type="http://schemas.openxmlformats.org/officeDocument/2006/relationships/notesSlide" Id="rId2"/><Relationship Target="../slideLayouts/slideLayout10.xml" Type="http://schemas.openxmlformats.org/officeDocument/2006/relationships/slideLayout" Id="rId1"/><Relationship Target="../media/image33.png" Type="http://schemas.openxmlformats.org/officeDocument/2006/relationships/image" Id="rId3"/></Relationships>
</file>

<file path=ppt/slides/_rels/slide18.xml.rels><?xml version="1.0" encoding="UTF-8" standalone="yes"?><Relationships xmlns="http://schemas.openxmlformats.org/package/2006/relationships"><Relationship Target="../notesSlides/notesSlide18.xml" Type="http://schemas.openxmlformats.org/officeDocument/2006/relationships/notesSlide" Id="rId2"/><Relationship Target="../slideLayouts/slideLayout11.xml" Type="http://schemas.openxmlformats.org/officeDocument/2006/relationships/slideLayout" Id="rId1"/><Relationship Target="../media/image26.jpg" Type="http://schemas.openxmlformats.org/officeDocument/2006/relationships/image" Id="rId4"/><Relationship Target="../media/image32.jpg" Type="http://schemas.openxmlformats.org/officeDocument/2006/relationships/image" Id="rId3"/><Relationship Target="../media/image29.jpg" Type="http://schemas.openxmlformats.org/officeDocument/2006/relationships/image" Id="rId6"/><Relationship Target="../media/image27.jpg" Type="http://schemas.openxmlformats.org/officeDocument/2006/relationships/image" Id="rId5"/><Relationship Target="../media/image35.jpg" Type="http://schemas.openxmlformats.org/officeDocument/2006/relationships/image" Id="rId8"/><Relationship Target="../media/image31.jpg" Type="http://schemas.openxmlformats.org/officeDocument/2006/relationships/image" Id="rId7"/></Relationships>
</file>

<file path=ppt/slides/_rels/slide19.xml.rels><?xml version="1.0" encoding="UTF-8" standalone="yes"?><Relationships xmlns="http://schemas.openxmlformats.org/package/2006/relationships"><Relationship Target="../notesSlides/notesSlide19.xml" Type="http://schemas.openxmlformats.org/officeDocument/2006/relationships/notesSlide" Id="rId2"/><Relationship Target="../slideLayouts/slideLayout10.xml" Type="http://schemas.openxmlformats.org/officeDocument/2006/relationships/slideLayout" Id="rId1"/><Relationship Target="../media/image34.png" Type="http://schemas.openxmlformats.org/officeDocument/2006/relationships/image" Id="rId3"/></Relationships>
</file>

<file path=ppt/slides/_rels/slide2.xml.rels><?xml version="1.0" encoding="UTF-8" standalone="yes"?><Relationships xmlns="http://schemas.openxmlformats.org/package/2006/relationships"><Relationship Target="../notesSlides/notesSlide2.xml" Type="http://schemas.openxmlformats.org/officeDocument/2006/relationships/notesSlide" Id="rId2"/><Relationship Target="../slideLayouts/slideLayout5.xml" Type="http://schemas.openxmlformats.org/officeDocument/2006/relationships/slideLayout" Id="rId1"/><Relationship Target="../media/image00.png" Type="http://schemas.openxmlformats.org/officeDocument/2006/relationships/image" Id="rId4"/><Relationship Target="../media/image03.png" Type="http://schemas.openxmlformats.org/officeDocument/2006/relationships/image" Id="rId3"/><Relationship Target="../media/image01.jpg" Type="http://schemas.openxmlformats.org/officeDocument/2006/relationships/image" Id="rId6"/><Relationship Target="../media/image02.png" Type="http://schemas.openxmlformats.org/officeDocument/2006/relationships/image" Id="rId5"/></Relationships>
</file>

<file path=ppt/slides/_rels/slide20.xml.rels><?xml version="1.0" encoding="UTF-8" standalone="yes"?><Relationships xmlns="http://schemas.openxmlformats.org/package/2006/relationships"><Relationship Target="../notesSlides/notesSlide20.xml" Type="http://schemas.openxmlformats.org/officeDocument/2006/relationships/notesSlide" Id="rId2"/><Relationship Target="../slideLayouts/slideLayout10.xml" Type="http://schemas.openxmlformats.org/officeDocument/2006/relationships/slideLayout" Id="rId1"/><Relationship Target="../media/image39.png" Type="http://schemas.openxmlformats.org/officeDocument/2006/relationships/image" Id="rId3"/></Relationships>
</file>

<file path=ppt/slides/_rels/slide21.xml.rels><?xml version="1.0" encoding="UTF-8" standalone="yes"?><Relationships xmlns="http://schemas.openxmlformats.org/package/2006/relationships"><Relationship Target="../notesSlides/notesSlide21.xml" Type="http://schemas.openxmlformats.org/officeDocument/2006/relationships/notesSlide" Id="rId2"/><Relationship Target="../slideLayouts/slideLayout11.xml" Type="http://schemas.openxmlformats.org/officeDocument/2006/relationships/slideLayout" Id="rId1"/><Relationship Target="../media/image37.png" Type="http://schemas.openxmlformats.org/officeDocument/2006/relationships/image" Id="rId4"/><Relationship Target="../media/image36.png" Type="http://schemas.openxmlformats.org/officeDocument/2006/relationships/image" Id="rId3"/><Relationship Target="../media/image40.png" Type="http://schemas.openxmlformats.org/officeDocument/2006/relationships/image" Id="rId6"/><Relationship Target="../media/image38.png" Type="http://schemas.openxmlformats.org/officeDocument/2006/relationships/image" Id="rId5"/><Relationship Target="../media/image41.jpg" Type="http://schemas.openxmlformats.org/officeDocument/2006/relationships/image" Id="rId8"/><Relationship Target="../media/image43.png" Type="http://schemas.openxmlformats.org/officeDocument/2006/relationships/image" Id="rId7"/></Relationships>
</file>

<file path=ppt/slides/_rels/slide22.xml.rels><?xml version="1.0" encoding="UTF-8" standalone="yes"?><Relationships xmlns="http://schemas.openxmlformats.org/package/2006/relationships"><Relationship Target="../notesSlides/notesSlide22.xml" Type="http://schemas.openxmlformats.org/officeDocument/2006/relationships/notesSlide" Id="rId2"/><Relationship Target="../slideLayouts/slideLayout10.xml" Type="http://schemas.openxmlformats.org/officeDocument/2006/relationships/slideLayout" Id="rId1"/><Relationship Target="../media/image45.png" Type="http://schemas.openxmlformats.org/officeDocument/2006/relationships/image" Id="rId3"/></Relationships>
</file>

<file path=ppt/slides/_rels/slide23.xml.rels><?xml version="1.0" encoding="UTF-8" standalone="yes"?><Relationships xmlns="http://schemas.openxmlformats.org/package/2006/relationships"><Relationship Target="../notesSlides/notesSlide23.xml" Type="http://schemas.openxmlformats.org/officeDocument/2006/relationships/notesSlide" Id="rId2"/><Relationship Target="../slideLayouts/slideLayout11.xml" Type="http://schemas.openxmlformats.org/officeDocument/2006/relationships/slideLayout" Id="rId1"/><Relationship Target="../media/image48.png" Type="http://schemas.openxmlformats.org/officeDocument/2006/relationships/image" Id="rId3"/></Relationships>
</file>

<file path=ppt/slides/_rels/slide24.xml.rels><?xml version="1.0" encoding="UTF-8" standalone="yes"?><Relationships xmlns="http://schemas.openxmlformats.org/package/2006/relationships"><Relationship Target="../notesSlides/notesSlide24.xml" Type="http://schemas.openxmlformats.org/officeDocument/2006/relationships/notesSlide" Id="rId2"/><Relationship Target="../slideLayouts/slideLayout10.xml" Type="http://schemas.openxmlformats.org/officeDocument/2006/relationships/slideLayout" Id="rId1"/><Relationship Target="../media/image51.png" Type="http://schemas.openxmlformats.org/officeDocument/2006/relationships/image" Id="rId3"/></Relationships>
</file>

<file path=ppt/slides/_rels/slide25.xml.rels><?xml version="1.0" encoding="UTF-8" standalone="yes"?><Relationships xmlns="http://schemas.openxmlformats.org/package/2006/relationships"><Relationship Target="../notesSlides/notesSlide25.xml" Type="http://schemas.openxmlformats.org/officeDocument/2006/relationships/notesSlide" Id="rId2"/><Relationship Target="../slideLayouts/slideLayout10.xml" Type="http://schemas.openxmlformats.org/officeDocument/2006/relationships/slideLayout" Id="rId1"/><Relationship Target="../media/image44.jpg" Type="http://schemas.openxmlformats.org/officeDocument/2006/relationships/image" Id="rId4"/><Relationship Target="../media/image42.jpg" Type="http://schemas.openxmlformats.org/officeDocument/2006/relationships/image" Id="rId3"/></Relationships>
</file>

<file path=ppt/slides/_rels/slide26.xml.rels><?xml version="1.0" encoding="UTF-8" standalone="yes"?><Relationships xmlns="http://schemas.openxmlformats.org/package/2006/relationships"><Relationship Target="../notesSlides/notesSlide26.xml" Type="http://schemas.openxmlformats.org/officeDocument/2006/relationships/notesSlide" Id="rId2"/><Relationship Target="../slideLayouts/slideLayout10.xml" Type="http://schemas.openxmlformats.org/officeDocument/2006/relationships/slideLayout" Id="rId1"/><Relationship Target="../media/image49.jpg" Type="http://schemas.openxmlformats.org/officeDocument/2006/relationships/image" Id="rId4"/><Relationship Target="../media/image62.png" Type="http://schemas.openxmlformats.org/officeDocument/2006/relationships/image" Id="rId3"/><Relationship Target="../media/image47.jpg" Type="http://schemas.openxmlformats.org/officeDocument/2006/relationships/image" Id="rId6"/><Relationship Target="../media/image46.jpg" Type="http://schemas.openxmlformats.org/officeDocument/2006/relationships/image" Id="rId5"/></Relationships>
</file>

<file path=ppt/slides/_rels/slide27.xml.rels><?xml version="1.0" encoding="UTF-8" standalone="yes"?><Relationships xmlns="http://schemas.openxmlformats.org/package/2006/relationships"><Relationship Target="../notesSlides/notesSlide27.xml" Type="http://schemas.openxmlformats.org/officeDocument/2006/relationships/notesSlide" Id="rId2"/><Relationship Target="../slideLayouts/slideLayout10.xml" Type="http://schemas.openxmlformats.org/officeDocument/2006/relationships/slideLayout" Id="rId1"/><Relationship Target="../media/image54.png" Type="http://schemas.openxmlformats.org/officeDocument/2006/relationships/image" Id="rId4"/><Relationship Target="../media/image53.png" Type="http://schemas.openxmlformats.org/officeDocument/2006/relationships/image" Id="rId3"/><Relationship Target="../media/image61.png" Type="http://schemas.openxmlformats.org/officeDocument/2006/relationships/image" Id="rId6"/><Relationship Target="../media/image50.png" Type="http://schemas.openxmlformats.org/officeDocument/2006/relationships/image" Id="rId5"/></Relationships>
</file>

<file path=ppt/slides/_rels/slide28.xml.rels><?xml version="1.0" encoding="UTF-8" standalone="yes"?><Relationships xmlns="http://schemas.openxmlformats.org/package/2006/relationships"><Relationship Target="../notesSlides/notesSlide28.xml" Type="http://schemas.openxmlformats.org/officeDocument/2006/relationships/notesSlide" Id="rId2"/><Relationship Target="../slideLayouts/slideLayout10.xml" Type="http://schemas.openxmlformats.org/officeDocument/2006/relationships/slideLayout" Id="rId1"/></Relationships>
</file>

<file path=ppt/slides/_rels/slide29.xml.rels><?xml version="1.0" encoding="UTF-8" standalone="yes"?><Relationships xmlns="http://schemas.openxmlformats.org/package/2006/relationships"><Relationship Target="../notesSlides/notesSlide29.xml" Type="http://schemas.openxmlformats.org/officeDocument/2006/relationships/notesSlide" Id="rId2"/><Relationship Target="../slideLayouts/slideLayout10.xml" Type="http://schemas.openxmlformats.org/officeDocument/2006/relationships/slideLayout" Id="rId1"/><Relationship Target="../media/image00.png" Type="http://schemas.openxmlformats.org/officeDocument/2006/relationships/image" Id="rId4"/><Relationship Target="../media/image55.jpg" Type="http://schemas.openxmlformats.org/officeDocument/2006/relationships/image" Id="rId3"/><Relationship Target="../media/image59.png" Type="http://schemas.openxmlformats.org/officeDocument/2006/relationships/image" Id="rId6"/><Relationship Target="../media/image52.png" Type="http://schemas.openxmlformats.org/officeDocument/2006/relationships/image" Id="rId5"/><Relationship Target="../media/image58.png" Type="http://schemas.openxmlformats.org/officeDocument/2006/relationships/image" Id="rId7"/></Relationships>
</file>

<file path=ppt/slides/_rels/slide3.xml.rels><?xml version="1.0" encoding="UTF-8" standalone="yes"?><Relationships xmlns="http://schemas.openxmlformats.org/package/2006/relationships"><Relationship Target="../notesSlides/notesSlide3.xml" Type="http://schemas.openxmlformats.org/officeDocument/2006/relationships/notesSlide" Id="rId2"/><Relationship Target="../slideLayouts/slideLayout5.xml" Type="http://schemas.openxmlformats.org/officeDocument/2006/relationships/slideLayout" Id="rId1"/></Relationships>
</file>

<file path=ppt/slides/_rels/slide4.xml.rels><?xml version="1.0" encoding="UTF-8" standalone="yes"?><Relationships xmlns="http://schemas.openxmlformats.org/package/2006/relationships"><Relationship Target="../notesSlides/notesSlide4.xml" Type="http://schemas.openxmlformats.org/officeDocument/2006/relationships/notesSlide" Id="rId2"/><Relationship Target="../slideLayouts/slideLayout11.xml" Type="http://schemas.openxmlformats.org/officeDocument/2006/relationships/slideLayout" Id="rId1"/><Relationship Target="../media/image05.png" Type="http://schemas.openxmlformats.org/officeDocument/2006/relationships/image" Id="rId3"/></Relationships>
</file>

<file path=ppt/slides/_rels/slide5.xml.rels><?xml version="1.0" encoding="UTF-8" standalone="yes"?><Relationships xmlns="http://schemas.openxmlformats.org/package/2006/relationships"><Relationship Target="../notesSlides/notesSlide5.xml" Type="http://schemas.openxmlformats.org/officeDocument/2006/relationships/notesSlide" Id="rId2"/><Relationship Target="../slideLayouts/slideLayout10.xml" Type="http://schemas.openxmlformats.org/officeDocument/2006/relationships/slideLayout" Id="rId1"/><Relationship Target="../media/image06.png" Type="http://schemas.openxmlformats.org/officeDocument/2006/relationships/image" Id="rId4"/><Relationship Target="../media/image19.png" Type="http://schemas.openxmlformats.org/officeDocument/2006/relationships/image" Id="rId3"/></Relationships>
</file>

<file path=ppt/slides/_rels/slide6.xml.rels><?xml version="1.0" encoding="UTF-8" standalone="yes"?><Relationships xmlns="http://schemas.openxmlformats.org/package/2006/relationships"><Relationship Target="../notesSlides/notesSlide6.xml" Type="http://schemas.openxmlformats.org/officeDocument/2006/relationships/notesSlide" Id="rId2"/><Relationship Target="../slideLayouts/slideLayout10.xml" Type="http://schemas.openxmlformats.org/officeDocument/2006/relationships/slideLayout" Id="rId1"/><Relationship Target="../media/image04.png" Type="http://schemas.openxmlformats.org/officeDocument/2006/relationships/image" Id="rId4"/><Relationship Target="../media/image19.png" Type="http://schemas.openxmlformats.org/officeDocument/2006/relationships/image" Id="rId3"/><Relationship Target="../media/image06.png" Type="http://schemas.openxmlformats.org/officeDocument/2006/relationships/image" Id="rId5"/></Relationships>
</file>

<file path=ppt/slides/_rels/slide7.xml.rels><?xml version="1.0" encoding="UTF-8" standalone="yes"?><Relationships xmlns="http://schemas.openxmlformats.org/package/2006/relationships"><Relationship Target="../notesSlides/notesSlide7.xml" Type="http://schemas.openxmlformats.org/officeDocument/2006/relationships/notesSlide" Id="rId2"/><Relationship Target="../slideLayouts/slideLayout10.xml" Type="http://schemas.openxmlformats.org/officeDocument/2006/relationships/slideLayout" Id="rId1"/><Relationship Target="../media/image07.jpg" Type="http://schemas.openxmlformats.org/officeDocument/2006/relationships/image" Id="rId4"/><Relationship Target="../media/image09.jpg" Type="http://schemas.openxmlformats.org/officeDocument/2006/relationships/image" Id="rId3"/></Relationships>
</file>

<file path=ppt/slides/_rels/slide8.xml.rels><?xml version="1.0" encoding="UTF-8" standalone="yes"?><Relationships xmlns="http://schemas.openxmlformats.org/package/2006/relationships"><Relationship Target="../notesSlides/notesSlide8.xml" Type="http://schemas.openxmlformats.org/officeDocument/2006/relationships/notesSlide" Id="rId2"/><Relationship Target="../slideLayouts/slideLayout10.xml" Type="http://schemas.openxmlformats.org/officeDocument/2006/relationships/slideLayout" Id="rId1"/><Relationship Target="../media/image08.jpg" Type="http://schemas.openxmlformats.org/officeDocument/2006/relationships/image" Id="rId4"/><Relationship Target="../media/image13.jpg" Type="http://schemas.openxmlformats.org/officeDocument/2006/relationships/image" Id="rId3"/><Relationship Target="../media/image11.jpg" Type="http://schemas.openxmlformats.org/officeDocument/2006/relationships/image" Id="rId6"/><Relationship Target="../media/image10.jpg" Type="http://schemas.openxmlformats.org/officeDocument/2006/relationships/image" Id="rId5"/><Relationship Target="../media/image12.jpg" Type="http://schemas.openxmlformats.org/officeDocument/2006/relationships/image" Id="rId7"/></Relationships>
</file>

<file path=ppt/slides/_rels/slide9.xml.rels><?xml version="1.0" encoding="UTF-8" standalone="yes"?><Relationships xmlns="http://schemas.openxmlformats.org/package/2006/relationships"><Relationship Target="../notesSlides/notesSlide9.xml" Type="http://schemas.openxmlformats.org/officeDocument/2006/relationships/notesSlide" Id="rId2"/><Relationship Target="../slideLayouts/slideLayout5.xml" Type="http://schemas.openxmlformats.org/officeDocument/2006/relationships/slideLayout" Id="rId1"/><Relationship Target="../media/image17.png" Type="http://schemas.openxmlformats.org/officeDocument/2006/relationships/image" Id="rId4"/><Relationship Target="../media/image23.png" Type="http://schemas.openxmlformats.org/officeDocument/2006/relationships/image" Id="rId3"/><Relationship Target="http://met-wrf.cicese.mx/" Type="http://schemas.openxmlformats.org/officeDocument/2006/relationships/hyperlink" TargetMode="External" Id="rId5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" name="Shape 5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51" name="Shape 51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746125" x="31750"/>
            <a:ext cy="6094412" cx="9094787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 txBox="1"/>
          <p:nvPr/>
        </p:nvSpPr>
        <p:spPr>
          <a:xfrm>
            <a:off y="39686" x="117475"/>
            <a:ext cy="763586" cx="7807324"/>
          </a:xfrm>
          <a:prstGeom prst="rect">
            <a:avLst/>
          </a:prstGeom>
          <a:noFill/>
          <a:ln>
            <a:noFill/>
          </a:ln>
        </p:spPr>
        <p:txBody>
          <a:bodyPr bIns="0" rIns="0" lIns="0" tIns="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  of  the  WRF  and  HWRF  models  for  tropical  cyclone  development</a:t>
            </a:r>
            <a:r>
              <a:rPr strike="noStrike" u="none" b="1" cap="none" baseline="0" sz="1800" lang="en-US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strike="noStrike" u="none" b="0" cap="none" baseline="0" sz="1600" lang="en-US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L.M. Farfán, CICESE, Unidad La Paz, Baja California Sur, Mexico</a:t>
            </a:r>
          </a:p>
        </p:txBody>
      </p:sp>
      <p:pic>
        <p:nvPicPr>
          <p:cNvPr id="53" name="Shape 53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26986" x="8001000"/>
            <a:ext cy="538161" cx="102711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54"/>
          <p:cNvSpPr txBox="1"/>
          <p:nvPr/>
        </p:nvSpPr>
        <p:spPr>
          <a:xfrm>
            <a:off y="6127750" x="5427662"/>
            <a:ext cy="577850" cx="3702049"/>
          </a:xfrm>
          <a:prstGeom prst="rect">
            <a:avLst/>
          </a:prstGeom>
          <a:solidFill>
            <a:srgbClr val="FFFF00">
              <a:alpha val="79607"/>
            </a:srgbClr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1" cap="none" baseline="0" sz="10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Lane (2006), category-3 (205 km/h) hurricane at landfall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0" cap="none" baseline="0" sz="10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3rd strongest hurricane in west coast since 1969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0" cap="none" baseline="0" sz="10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Impact: 4 people killed and 240,700 affected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9" name="Shape 17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0" name="Shape 180"/>
          <p:cNvSpPr txBox="1"/>
          <p:nvPr/>
        </p:nvSpPr>
        <p:spPr>
          <a:xfrm>
            <a:off y="949325" x="76200"/>
            <a:ext cy="1200150" cx="5257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trike="noStrike" u="none" b="1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trike="noStrike" u="none" b="1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trike="noStrike" u="none" b="0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http://www.dtcenter.org/HurrWRF</a:t>
            </a:r>
          </a:p>
        </p:txBody>
      </p:sp>
      <p:pic>
        <p:nvPicPr>
          <p:cNvPr id="181" name="Shape 181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12700" x="5434012"/>
            <a:ext cy="2730500" cx="370204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82" name="Shape 182"/>
          <p:cNvSpPr txBox="1"/>
          <p:nvPr/>
        </p:nvSpPr>
        <p:spPr>
          <a:xfrm>
            <a:off y="33336" x="8137525"/>
            <a:ext cy="368299" cx="9905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strike="noStrike" u="none" b="1" cap="none" baseline="0" sz="900" lang="en-US" i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Grid #1, 27 km</a:t>
            </a:r>
          </a:p>
          <a:p>
            <a:pPr algn="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strike="noStrike" u="none" b="0" cap="none" baseline="0" sz="900" lang="en-US" i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215x431 points</a:t>
            </a:r>
          </a:p>
        </p:txBody>
      </p:sp>
      <p:sp>
        <p:nvSpPr>
          <p:cNvPr id="183" name="Shape 183"/>
          <p:cNvSpPr txBox="1"/>
          <p:nvPr/>
        </p:nvSpPr>
        <p:spPr>
          <a:xfrm>
            <a:off y="2101850" x="6553200"/>
            <a:ext cy="369886" cx="9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ct val="25000"/>
              <a:buFont typeface="Calibri"/>
              <a:buNone/>
            </a:pPr>
            <a:r>
              <a:rPr strike="noStrike" u="none" b="1" cap="none" baseline="0" sz="900" lang="en-US" i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Grid #2, 09 km</a:t>
            </a:r>
          </a:p>
          <a:p>
            <a:pPr algn="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ct val="25000"/>
              <a:buFont typeface="Calibri"/>
              <a:buNone/>
            </a:pPr>
            <a:r>
              <a:rPr strike="noStrike" u="none" b="0" cap="none" baseline="0" sz="900" lang="en-US" i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59x99 points</a:t>
            </a:r>
          </a:p>
        </p:txBody>
      </p:sp>
      <p:pic>
        <p:nvPicPr>
          <p:cNvPr id="184" name="Shape 184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887412" x="914400"/>
            <a:ext cy="941386" cx="3656012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/>
          <p:nvPr/>
        </p:nvSpPr>
        <p:spPr>
          <a:xfrm>
            <a:off y="76200" x="76200"/>
            <a:ext cy="708024" cx="5257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2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Summer/fall of 2012, HWRF installed</a:t>
            </a:r>
          </a:p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First, version 3.3a and, then, version 3.4a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9" name="Shape 18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0" name="Shape 190"/>
          <p:cNvSpPr txBox="1"/>
          <p:nvPr/>
        </p:nvSpPr>
        <p:spPr>
          <a:xfrm>
            <a:off y="949325" x="76200"/>
            <a:ext cy="1200150" cx="5257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trike="noStrike" u="none" b="1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trike="noStrike" u="none" b="1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trike="noStrike" u="none" b="0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http://www.dtcenter.org/HurrWRF</a:t>
            </a:r>
          </a:p>
        </p:txBody>
      </p:sp>
      <p:pic>
        <p:nvPicPr>
          <p:cNvPr id="191" name="Shape 191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12700" x="5434012"/>
            <a:ext cy="2730500" cx="370204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92" name="Shape 192"/>
          <p:cNvSpPr txBox="1"/>
          <p:nvPr/>
        </p:nvSpPr>
        <p:spPr>
          <a:xfrm>
            <a:off y="33336" x="8137525"/>
            <a:ext cy="368299" cx="9905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strike="noStrike" u="none" b="1" cap="none" baseline="0" sz="900" lang="en-US" i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Grid #1, 27 km</a:t>
            </a:r>
          </a:p>
          <a:p>
            <a:pPr algn="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strike="noStrike" u="none" b="0" cap="none" baseline="0" sz="900" lang="en-US" i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215x431 points</a:t>
            </a:r>
          </a:p>
        </p:txBody>
      </p:sp>
      <p:sp>
        <p:nvSpPr>
          <p:cNvPr id="193" name="Shape 193"/>
          <p:cNvSpPr txBox="1"/>
          <p:nvPr/>
        </p:nvSpPr>
        <p:spPr>
          <a:xfrm>
            <a:off y="2101850" x="6553200"/>
            <a:ext cy="369886" cx="9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ct val="25000"/>
              <a:buFont typeface="Calibri"/>
              <a:buNone/>
            </a:pPr>
            <a:r>
              <a:rPr strike="noStrike" u="none" b="1" cap="none" baseline="0" sz="900" lang="en-US" i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Grid #2, 09 km</a:t>
            </a:r>
          </a:p>
          <a:p>
            <a:pPr algn="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ct val="25000"/>
              <a:buFont typeface="Calibri"/>
              <a:buNone/>
            </a:pPr>
            <a:r>
              <a:rPr strike="noStrike" u="none" b="0" cap="none" baseline="0" sz="900" lang="en-US" i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59x99 points</a:t>
            </a:r>
          </a:p>
        </p:txBody>
      </p:sp>
      <p:pic>
        <p:nvPicPr>
          <p:cNvPr id="194" name="Shape 194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887412" x="914400"/>
            <a:ext cy="941386" cx="3656012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 txBox="1"/>
          <p:nvPr/>
        </p:nvSpPr>
        <p:spPr>
          <a:xfrm>
            <a:off y="76200" x="76200"/>
            <a:ext cy="708024" cx="5257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2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Summer/fall of 2012, HWRF installed</a:t>
            </a:r>
          </a:p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First, version 3.3a and, then, version 3.4a</a:t>
            </a: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5">
            <a:alphaModFix/>
          </a:blip>
          <a:srcRect t="5036" b="4870" r="12948" l="13717"/>
          <a:stretch/>
        </p:blipFill>
        <p:spPr>
          <a:xfrm>
            <a:off y="3195636" x="838200"/>
            <a:ext cy="2290762" cx="2414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 rotWithShape="1">
          <a:blip r:embed="rId6">
            <a:alphaModFix/>
          </a:blip>
          <a:srcRect t="72398" b="6750" r="68077" l="20256"/>
          <a:stretch/>
        </p:blipFill>
        <p:spPr>
          <a:xfrm>
            <a:off y="3168650" x="3276600"/>
            <a:ext cy="2317749" cx="167798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8" name="Shape 198"/>
          <p:cNvGraphicFramePr/>
          <p:nvPr/>
        </p:nvGraphicFramePr>
        <p:xfrm>
          <a:off y="3200400" x="6134100"/>
          <a:ext cy="3000000" cx="3000000"/>
        </p:xfrm>
        <a:graphic>
          <a:graphicData uri="http://schemas.openxmlformats.org/drawingml/2006/table">
            <a:tbl>
              <a:tblPr>
                <a:noFill/>
                <a:tableStyleId>{5050233B-E6E2-47FD-A9DA-D1AD9B130E04}</a:tableStyleId>
              </a:tblPr>
              <a:tblGrid>
                <a:gridCol w="465125"/>
                <a:gridCol w="465125"/>
                <a:gridCol w="463550"/>
                <a:gridCol w="465125"/>
                <a:gridCol w="465125"/>
              </a:tblGrid>
              <a:tr h="371475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trike="noStrike" u="none" cap="none" baseline="0"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381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600" lang="en-US" i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OFCL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381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600" lang="en-US" i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GFSI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381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600" lang="en-US" i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HWFI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381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600" lang="en-US" i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CLP5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381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chemeClr val="accent1"/>
                    </a:solidFill>
                  </a:tcPr>
                </a:tc>
              </a:tr>
              <a:tr h="369875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9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F00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381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22.2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381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22.2</a:t>
                      </a:r>
                    </a:p>
                    <a:p>
                      <a:pPr algn="l" rtl="0" lvl="0" marR="0" indent="0" mar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trike="noStrike" u="none" b="1" cap="none" baseline="0" sz="800" i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381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22.2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381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381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B9CDE5"/>
                    </a:solidFill>
                  </a:tcPr>
                </a:tc>
              </a:tr>
              <a:tr h="371475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9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F12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31.7*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33.6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43.5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24.6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9EDF4"/>
                    </a:solidFill>
                  </a:tcPr>
                </a:tc>
              </a:tr>
              <a:tr h="369875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9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F24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56.8*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76.9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63.6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88.3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DCE6F2"/>
                    </a:solidFill>
                  </a:tcPr>
                </a:tc>
              </a:tr>
              <a:tr h="371475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9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F36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79.6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151.9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79.5*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232.1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9EDF4"/>
                    </a:solidFill>
                  </a:tcPr>
                </a:tc>
              </a:tr>
              <a:tr h="369875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9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F48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90.6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249.6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60.3*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430.9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9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F72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261.1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937.5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124.*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1190.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9EDF4"/>
                    </a:solidFill>
                  </a:tcPr>
                </a:tc>
              </a:tr>
              <a:tr h="369875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9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F96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9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F120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strike="noStrike" u="none" b="1" cap="none" baseline="0" sz="800" lang="en-US" i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</a:p>
                  </a:txBody>
                  <a:tcPr marR="91425" marB="45700" marT="45700" marL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199" name="Shape 199"/>
          <p:cNvSpPr txBox="1"/>
          <p:nvPr/>
        </p:nvSpPr>
        <p:spPr>
          <a:xfrm>
            <a:off y="3222625" x="879475"/>
            <a:ext cy="434974" cx="6588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1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Norbert 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1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2008</a:t>
            </a:r>
          </a:p>
        </p:txBody>
      </p:sp>
      <p:sp>
        <p:nvSpPr>
          <p:cNvPr id="200" name="Shape 200"/>
          <p:cNvSpPr txBox="1"/>
          <p:nvPr/>
        </p:nvSpPr>
        <p:spPr>
          <a:xfrm>
            <a:off y="2895600" x="6400800"/>
            <a:ext cy="307974" cx="2286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4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 errors  (km)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y="6550025" x="6096000"/>
            <a:ext cy="276224" cx="3032124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Lowest  errors at given times (F00, F12, etc)</a:t>
            </a:r>
          </a:p>
        </p:txBody>
      </p:sp>
      <p:sp>
        <p:nvSpPr>
          <p:cNvPr id="202" name="Shape 202"/>
          <p:cNvSpPr txBox="1"/>
          <p:nvPr/>
        </p:nvSpPr>
        <p:spPr>
          <a:xfrm>
            <a:off y="5815012" x="762000"/>
            <a:ext cy="738187" cx="419099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4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HWRF</a:t>
            </a:r>
            <a:r>
              <a:rPr strike="noStrike" u="none" b="0" cap="none" baseline="0" sz="14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seemed to be as good, and sometimes better, as the GFS and official  forecasts. Also, something similar happened with the intensity predictions.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y="2462211" x="838200"/>
            <a:ext cy="738187" cx="41148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4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Hurricane (category-3) Norbert forecasts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4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UTC 9 October, 2008,  55 hours prior to actual landfall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7" name="Shape 20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08" name="Shape 208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0" x="0"/>
            <a:ext cy="6858000" cx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2" name="Shape 21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13" name="Shape 213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0" x="0"/>
            <a:ext cy="6858000" cx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7" name="Shape 2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18" name="Shape 218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344487" x="4602162"/>
            <a:ext cy="3160711" cx="4389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3621087" x="98425"/>
            <a:ext cy="3160711" cx="4389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 rotWithShape="1">
          <a:blip r:embed="rId5">
            <a:alphaModFix/>
          </a:blip>
          <a:srcRect t="0" b="0" r="0" l="0"/>
          <a:stretch/>
        </p:blipFill>
        <p:spPr>
          <a:xfrm>
            <a:off y="3621087" x="4619625"/>
            <a:ext cy="3160711" cx="438943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Shape 221"/>
          <p:cNvSpPr txBox="1"/>
          <p:nvPr/>
        </p:nvSpPr>
        <p:spPr>
          <a:xfrm>
            <a:off y="334962" x="128586"/>
            <a:ext cy="3370262" cx="4359274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-285750" marL="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strike="noStrike" u="none" b="0" cap="none" baseline="0" sz="16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HWRF model (version 3.4a) is applied in research mode initialized at 12 UTC, 9 October</a:t>
            </a:r>
          </a:p>
          <a:p>
            <a:pPr algn="l" rtl="0" lvl="0" marR="0" indent="-285750" marL="28575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strike="noStrike" u="none" b="0" cap="none" baseline="0" sz="16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Vortex approaches peninsula, makes landfall, and emerges over the Gulf of California</a:t>
            </a:r>
          </a:p>
          <a:p>
            <a:pPr algn="l" rtl="0" lvl="0" marR="0" indent="-285750" marL="28575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strike="noStrike" u="none" b="0" cap="none" baseline="0" sz="16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Weakening at landfall and (re)intensification over the gulf</a:t>
            </a:r>
          </a:p>
          <a:p>
            <a:pPr algn="l" rtl="0" lvl="0" marR="0" indent="-285750" marL="28575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White represents streamlines and shading are isotachs (m/s) at the model lowest level (10 meters).    </a:t>
            </a:r>
          </a:p>
          <a:p>
            <a:pPr algn="l" rtl="0" lvl="0" marR="0" indent="-285750" marL="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Dark line is the vortex track during the forecast.</a:t>
            </a:r>
          </a:p>
        </p:txBody>
      </p:sp>
      <p:sp>
        <p:nvSpPr>
          <p:cNvPr id="222" name="Shape 222"/>
          <p:cNvSpPr txBox="1"/>
          <p:nvPr/>
        </p:nvSpPr>
        <p:spPr>
          <a:xfrm>
            <a:off y="-69850" x="2166936"/>
            <a:ext cy="400049" cx="46148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20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Hurricane Norbert (2008)</a:t>
            </a:r>
          </a:p>
        </p:txBody>
      </p:sp>
      <p:sp>
        <p:nvSpPr>
          <p:cNvPr id="223" name="Shape 223"/>
          <p:cNvSpPr txBox="1"/>
          <p:nvPr/>
        </p:nvSpPr>
        <p:spPr>
          <a:xfrm>
            <a:off y="363537" x="4640262"/>
            <a:ext cy="523874" cx="8461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4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+ 54 hours</a:t>
            </a:r>
          </a:p>
        </p:txBody>
      </p:sp>
      <p:sp>
        <p:nvSpPr>
          <p:cNvPr id="224" name="Shape 224"/>
          <p:cNvSpPr txBox="1"/>
          <p:nvPr/>
        </p:nvSpPr>
        <p:spPr>
          <a:xfrm>
            <a:off y="3651250" x="4648200"/>
            <a:ext cy="522286" cx="8461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4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+ 63 hours</a:t>
            </a:r>
          </a:p>
        </p:txBody>
      </p:sp>
      <p:sp>
        <p:nvSpPr>
          <p:cNvPr id="225" name="Shape 225"/>
          <p:cNvSpPr txBox="1"/>
          <p:nvPr/>
        </p:nvSpPr>
        <p:spPr>
          <a:xfrm>
            <a:off y="3643312" x="128586"/>
            <a:ext cy="523874" cx="8461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4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+ 48 hours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9" name="Shape 22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30" name="Shape 230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522287" x="0"/>
            <a:ext cy="6335711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 txBox="1"/>
          <p:nvPr/>
        </p:nvSpPr>
        <p:spPr>
          <a:xfrm>
            <a:off y="0" x="76200"/>
            <a:ext cy="446086" cx="9067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2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HWRF model and NHC best track for Jimena (2009)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y="525462" x="6477000"/>
            <a:ext cy="3170236" cx="2666999"/>
          </a:xfrm>
          <a:prstGeom prst="rect">
            <a:avLst/>
          </a:prstGeom>
          <a:solidFill>
            <a:schemeClr val="lt1"/>
          </a:solidFill>
          <a:ln w="9525" cap="rnd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-285750" marL="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-US" i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Blue circles are (3-hourly) model positions with changes in the longitude of the initial vortex</a:t>
            </a:r>
          </a:p>
          <a:p>
            <a:pPr algn="l" rtl="0" lvl="0" marR="0" indent="-285750" marL="2857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-US" i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Red line is the HWRF (NOAA/NCEP) operational version</a:t>
            </a:r>
          </a:p>
          <a:p>
            <a:pPr algn="l" rtl="0" lvl="0" marR="0" indent="-285750" marL="28575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 line is the best track from NHC</a:t>
            </a:r>
          </a:p>
        </p:txBody>
      </p:sp>
      <p:sp>
        <p:nvSpPr>
          <p:cNvPr id="233" name="Shape 233"/>
          <p:cNvSpPr txBox="1"/>
          <p:nvPr/>
        </p:nvSpPr>
        <p:spPr>
          <a:xfrm>
            <a:off y="4298950" x="50800"/>
            <a:ext cy="2508250" cx="4038599"/>
          </a:xfrm>
          <a:prstGeom prst="rect">
            <a:avLst/>
          </a:prstGeom>
          <a:solidFill>
            <a:schemeClr val="lt1"/>
          </a:solidFill>
          <a:ln w="9525" cap="rnd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-285750" marL="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/>
              <a:buChar char="•"/>
            </a:pPr>
            <a:r>
              <a:rPr strike="noStrike" u="none" b="0" cap="none" baseline="0" sz="1300" lang="en-US" i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SIM_05 is the first simulation with real-time data (tcvitals) available at 00 UTC 1 September, 2009</a:t>
            </a:r>
          </a:p>
          <a:p>
            <a:pPr algn="l" rtl="0" lvl="0" marR="0" indent="-285750" marL="2857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/>
              <a:buChar char="•"/>
            </a:pPr>
            <a:r>
              <a:rPr strike="noStrike" u="none" b="0" cap="none" baseline="0" sz="1300" lang="en-US" i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SIM_07 has initial vortex at 1⁰ to the east and results in a similas tracks as in SIM_05</a:t>
            </a:r>
          </a:p>
          <a:p>
            <a:pPr algn="l" rtl="0" lvl="0" marR="0" indent="-285750" marL="2857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/>
              <a:buChar char="•"/>
            </a:pPr>
            <a:r>
              <a:rPr strike="noStrike" u="none" b="0" cap="none" baseline="0" sz="1300" lang="en-US" i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SIM_08 is similar to SIM_07 but 2⁰ to the east</a:t>
            </a:r>
          </a:p>
          <a:p>
            <a:pPr algn="l" rtl="0" lvl="0" marR="0" indent="-285750" marL="2857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/>
              <a:buChar char="•"/>
            </a:pPr>
            <a:r>
              <a:rPr strike="noStrike" u="none" b="0" cap="none" baseline="0" sz="1300" lang="en-US" i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SIM_09 has the initial vortex 2⁰ to the west</a:t>
            </a:r>
          </a:p>
          <a:p>
            <a:pPr algn="l" rtl="0" lvl="0" marR="0" indent="-285750" marL="28575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FF"/>
              </a:buClr>
              <a:buSzPct val="100000"/>
              <a:buFont typeface="Arial"/>
              <a:buChar char="•"/>
            </a:pPr>
            <a:r>
              <a:rPr strike="noStrike" u="none" b="0" cap="none" baseline="0" sz="1300" lang="en-US" i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In summary, the changes make different model tracks and impact areas along the southern peninsula.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y="6083300" x="4859337"/>
            <a:ext cy="215899" cx="533399"/>
          </a:xfrm>
          <a:prstGeom prst="rect">
            <a:avLst/>
          </a:prstGeom>
          <a:solidFill>
            <a:srgbClr val="FFFF00"/>
          </a:solidFill>
          <a:ln w="9525" cap="rnd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Calibri"/>
              <a:buNone/>
            </a:pPr>
            <a:r>
              <a:rPr strike="noStrike" u="none" b="1" cap="none" baseline="0" sz="800" lang="en-US" i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SIM_09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y="6108700" x="5867400"/>
            <a:ext cy="215899" cx="533399"/>
          </a:xfrm>
          <a:prstGeom prst="rect">
            <a:avLst/>
          </a:prstGeom>
          <a:solidFill>
            <a:srgbClr val="FFFF00"/>
          </a:solidFill>
          <a:ln w="9525" cap="rnd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Calibri"/>
              <a:buNone/>
            </a:pPr>
            <a:r>
              <a:rPr strike="noStrike" u="none" b="1" cap="none" baseline="0" sz="800" lang="en-US" i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SIM_05</a:t>
            </a:r>
          </a:p>
        </p:txBody>
      </p:sp>
      <p:sp>
        <p:nvSpPr>
          <p:cNvPr id="236" name="Shape 236"/>
          <p:cNvSpPr txBox="1"/>
          <p:nvPr/>
        </p:nvSpPr>
        <p:spPr>
          <a:xfrm>
            <a:off y="6096000" x="7239000"/>
            <a:ext cy="215899" cx="533399"/>
          </a:xfrm>
          <a:prstGeom prst="rect">
            <a:avLst/>
          </a:prstGeom>
          <a:solidFill>
            <a:srgbClr val="FFFF00"/>
          </a:solidFill>
          <a:ln w="9525" cap="rnd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Calibri"/>
              <a:buNone/>
            </a:pPr>
            <a:r>
              <a:rPr strike="noStrike" u="none" b="1" cap="none" baseline="0" sz="800" lang="en-US" i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SIM_08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y="6108700" x="6553200"/>
            <a:ext cy="215899" cx="533399"/>
          </a:xfrm>
          <a:prstGeom prst="rect">
            <a:avLst/>
          </a:prstGeom>
          <a:solidFill>
            <a:srgbClr val="FFFF00"/>
          </a:solidFill>
          <a:ln w="9525" cap="rnd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Calibri"/>
              <a:buNone/>
            </a:pPr>
            <a:r>
              <a:rPr strike="noStrike" u="none" b="1" cap="none" baseline="0" sz="800" lang="en-US" i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SIM_07</a:t>
            </a:r>
          </a:p>
        </p:txBody>
      </p:sp>
      <p:sp>
        <p:nvSpPr>
          <p:cNvPr id="238" name="Shape 238"/>
          <p:cNvSpPr txBox="1"/>
          <p:nvPr/>
        </p:nvSpPr>
        <p:spPr>
          <a:xfrm>
            <a:off y="6705600" x="4910137"/>
            <a:ext cy="215899" cx="474661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111⁰W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y="6713536" x="5940425"/>
            <a:ext cy="214312" cx="474661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109⁰W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y="6718300" x="6516687"/>
            <a:ext cy="215899" cx="474661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108⁰W</a:t>
            </a:r>
          </a:p>
        </p:txBody>
      </p:sp>
      <p:sp>
        <p:nvSpPr>
          <p:cNvPr id="241" name="Shape 241"/>
          <p:cNvSpPr txBox="1"/>
          <p:nvPr/>
        </p:nvSpPr>
        <p:spPr>
          <a:xfrm>
            <a:off y="6718300" x="6983411"/>
            <a:ext cy="215899" cx="474661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107⁰W</a:t>
            </a:r>
          </a:p>
        </p:txBody>
      </p:sp>
      <p:sp>
        <p:nvSpPr>
          <p:cNvPr id="242" name="Shape 242"/>
          <p:cNvSpPr txBox="1"/>
          <p:nvPr/>
        </p:nvSpPr>
        <p:spPr>
          <a:xfrm>
            <a:off y="5943600" x="8745536"/>
            <a:ext cy="215899" cx="474661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18⁰N</a:t>
            </a:r>
          </a:p>
        </p:txBody>
      </p:sp>
      <p:pic>
        <p:nvPicPr>
          <p:cNvPr id="243" name="Shape 243"/>
          <p:cNvPicPr preferRelativeResize="0"/>
          <p:nvPr/>
        </p:nvPicPr>
        <p:blipFill rotWithShape="1">
          <a:blip r:embed="rId4">
            <a:alphaModFix/>
          </a:blip>
          <a:srcRect t="31950" b="31823" r="6163" l="5968"/>
          <a:stretch/>
        </p:blipFill>
        <p:spPr>
          <a:xfrm>
            <a:off y="6350" x="25400"/>
            <a:ext cy="1365250" cx="294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7" name="Shape 24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48" name="Shape 248"/>
          <p:cNvPicPr preferRelativeResize="0"/>
          <p:nvPr/>
        </p:nvPicPr>
        <p:blipFill rotWithShape="1">
          <a:blip r:embed="rId3">
            <a:alphaModFix/>
          </a:blip>
          <a:srcRect t="2161" b="7032" r="4411" l="10351"/>
          <a:stretch/>
        </p:blipFill>
        <p:spPr>
          <a:xfrm>
            <a:off y="0" x="609600"/>
            <a:ext cy="3387725" cx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 rotWithShape="1">
          <a:blip r:embed="rId4">
            <a:alphaModFix/>
          </a:blip>
          <a:srcRect t="1848" b="7344" r="4768" l="9994"/>
          <a:stretch/>
        </p:blipFill>
        <p:spPr>
          <a:xfrm>
            <a:off y="0" x="5029200"/>
            <a:ext cy="3387725" cx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 rotWithShape="1">
          <a:blip r:embed="rId5">
            <a:alphaModFix/>
          </a:blip>
          <a:srcRect t="2178" b="7400" r="4367" l="10035"/>
          <a:stretch/>
        </p:blipFill>
        <p:spPr>
          <a:xfrm>
            <a:off y="3455987" x="593725"/>
            <a:ext cy="3373437" cx="413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 rotWithShape="1">
          <a:blip r:embed="rId6">
            <a:alphaModFix/>
          </a:blip>
          <a:srcRect t="1716" b="7168" r="4164" l="9400"/>
          <a:stretch/>
        </p:blipFill>
        <p:spPr>
          <a:xfrm>
            <a:off y="3446462" x="4970462"/>
            <a:ext cy="3398836" cx="417353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Shape 252"/>
          <p:cNvSpPr txBox="1"/>
          <p:nvPr/>
        </p:nvSpPr>
        <p:spPr>
          <a:xfrm>
            <a:off y="0" x="685800"/>
            <a:ext cy="276224" cx="3733800"/>
          </a:xfrm>
          <a:prstGeom prst="rect">
            <a:avLst/>
          </a:prstGeom>
          <a:solidFill>
            <a:srgbClr val="BFBFBF"/>
          </a:solidFill>
          <a:ln w="9525" cap="rnd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1" cap="none" baseline="0" sz="12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HWRF08, default TC vitals dataset</a:t>
            </a:r>
          </a:p>
        </p:txBody>
      </p:sp>
      <p:sp>
        <p:nvSpPr>
          <p:cNvPr id="253" name="Shape 253"/>
          <p:cNvSpPr txBox="1"/>
          <p:nvPr/>
        </p:nvSpPr>
        <p:spPr>
          <a:xfrm>
            <a:off y="3497262" x="685800"/>
            <a:ext cy="276224" cx="3733800"/>
          </a:xfrm>
          <a:prstGeom prst="rect">
            <a:avLst/>
          </a:prstGeom>
          <a:solidFill>
            <a:srgbClr val="BFBFBF"/>
          </a:solidFill>
          <a:ln w="9525" cap="rnd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1" cap="none" baseline="0" sz="12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HWRF10, HWRF09 modified to aircraft intensity</a:t>
            </a:r>
          </a:p>
        </p:txBody>
      </p:sp>
      <p:sp>
        <p:nvSpPr>
          <p:cNvPr id="254" name="Shape 254"/>
          <p:cNvSpPr txBox="1"/>
          <p:nvPr/>
        </p:nvSpPr>
        <p:spPr>
          <a:xfrm>
            <a:off y="3505200" x="5029200"/>
            <a:ext cy="461961" cx="3733800"/>
          </a:xfrm>
          <a:prstGeom prst="rect">
            <a:avLst/>
          </a:prstGeom>
          <a:solidFill>
            <a:srgbClr val="BFBFBF"/>
          </a:solidFill>
          <a:ln w="9525" cap="rnd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1" cap="none" baseline="0" sz="12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HWRF11, HWRF09 modified to aircraft intensity and position</a:t>
            </a:r>
          </a:p>
        </p:txBody>
      </p:sp>
      <p:sp>
        <p:nvSpPr>
          <p:cNvPr id="255" name="Shape 255"/>
          <p:cNvSpPr txBox="1"/>
          <p:nvPr/>
        </p:nvSpPr>
        <p:spPr>
          <a:xfrm rot="-5400000">
            <a:off y="3327400" x="-939799"/>
            <a:ext cy="584200" cx="2514599"/>
          </a:xfrm>
          <a:prstGeom prst="rect">
            <a:avLst/>
          </a:prstGeom>
          <a:solidFill>
            <a:srgbClr val="FFFF00"/>
          </a:solidFill>
          <a:ln w="9525" cap="rnd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1" cap="none" baseline="0" sz="16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Hurricane   Rick  (2009)</a:t>
            </a:r>
          </a:p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1" cap="none" baseline="0" sz="16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10-m  winds   (m/s)</a:t>
            </a:r>
          </a:p>
        </p:txBody>
      </p:sp>
      <p:sp>
        <p:nvSpPr>
          <p:cNvPr id="256" name="Shape 256"/>
          <p:cNvSpPr txBox="1"/>
          <p:nvPr/>
        </p:nvSpPr>
        <p:spPr>
          <a:xfrm>
            <a:off y="0" x="5105400"/>
            <a:ext cy="276224" cx="3733800"/>
          </a:xfrm>
          <a:prstGeom prst="rect">
            <a:avLst/>
          </a:prstGeom>
          <a:solidFill>
            <a:srgbClr val="BFBFBF"/>
          </a:solidFill>
          <a:ln w="9525" cap="rnd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1" cap="none" baseline="0" sz="12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HWRF09, best-track position and intensity</a:t>
            </a:r>
          </a:p>
        </p:txBody>
      </p:sp>
      <p:sp>
        <p:nvSpPr>
          <p:cNvPr id="257" name="Shape 257"/>
          <p:cNvSpPr txBox="1"/>
          <p:nvPr/>
        </p:nvSpPr>
        <p:spPr>
          <a:xfrm>
            <a:off y="942975" x="2827336"/>
            <a:ext cy="276224" cx="1371599"/>
          </a:xfrm>
          <a:prstGeom prst="rect">
            <a:avLst/>
          </a:prstGeom>
          <a:solidFill>
            <a:schemeClr val="lt1"/>
          </a:solidFill>
          <a:ln w="9525" cap="rnd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strike="noStrike" u="none" b="1" cap="none" baseline="0" sz="1200" lang="en-US" i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Actual landfall</a:t>
            </a:r>
          </a:p>
        </p:txBody>
      </p:sp>
      <p:cxnSp>
        <p:nvCxnSpPr>
          <p:cNvPr id="258" name="Shape 258"/>
          <p:cNvCxnSpPr/>
          <p:nvPr/>
        </p:nvCxnSpPr>
        <p:spPr>
          <a:xfrm flipH="1">
            <a:off y="1219200" x="3217862"/>
            <a:ext cy="1143000" cx="304799"/>
          </a:xfrm>
          <a:prstGeom prst="straightConnector1">
            <a:avLst/>
          </a:prstGeom>
          <a:noFill/>
          <a:ln w="31750" cap="rnd">
            <a:solidFill>
              <a:schemeClr val="dk1"/>
            </a:solidFill>
            <a:prstDash val="solid"/>
            <a:miter/>
            <a:headEnd w="med" len="med" type="none"/>
            <a:tailEnd w="lg" len="lg" type="stealth"/>
          </a:ln>
        </p:spPr>
      </p:cxnSp>
      <p:cxnSp>
        <p:nvCxnSpPr>
          <p:cNvPr id="259" name="Shape 259"/>
          <p:cNvCxnSpPr/>
          <p:nvPr/>
        </p:nvCxnSpPr>
        <p:spPr>
          <a:xfrm>
            <a:off y="936625" x="720725"/>
            <a:ext cy="854074" cx="2005012"/>
          </a:xfrm>
          <a:prstGeom prst="straightConnector1">
            <a:avLst/>
          </a:prstGeom>
          <a:noFill/>
          <a:ln w="31750" cap="rnd">
            <a:solidFill>
              <a:schemeClr val="dk1"/>
            </a:solidFill>
            <a:prstDash val="solid"/>
            <a:miter/>
            <a:headEnd w="med" len="med" type="none"/>
            <a:tailEnd w="lg" len="lg" type="stealth"/>
          </a:ln>
        </p:spPr>
      </p:cxnSp>
      <p:sp>
        <p:nvSpPr>
          <p:cNvPr id="260" name="Shape 260"/>
          <p:cNvSpPr/>
          <p:nvPr/>
        </p:nvSpPr>
        <p:spPr>
          <a:xfrm>
            <a:off y="2322511" x="2536825"/>
            <a:ext cy="895349" cx="727075"/>
          </a:xfrm>
          <a:custGeom>
            <a:pathLst>
              <a:path w="769189" extrusionOk="0" h="948906">
                <a:moveTo>
                  <a:pt y="948906" x="0"/>
                </a:moveTo>
                <a:lnTo>
                  <a:pt y="138023" x="655608"/>
                </a:lnTo>
                <a:cubicBezTo>
                  <a:pt y="0" x="769189"/>
                  <a:pt y="60385" x="725338"/>
                  <a:pt y="120770" x="681487"/>
                </a:cubicBezTo>
              </a:path>
            </a:pathLst>
          </a:custGeom>
          <a:noFill/>
          <a:ln w="76200" cap="flat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trike="noStrike" u="none" b="0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Shape 261"/>
          <p:cNvSpPr txBox="1"/>
          <p:nvPr/>
        </p:nvSpPr>
        <p:spPr>
          <a:xfrm>
            <a:off y="658812" x="34925"/>
            <a:ext cy="277811" cx="1371599"/>
          </a:xfrm>
          <a:prstGeom prst="rect">
            <a:avLst/>
          </a:prstGeom>
          <a:solidFill>
            <a:schemeClr val="lt1"/>
          </a:solidFill>
          <a:ln w="9525" cap="rnd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Arial"/>
              <a:buNone/>
            </a:pPr>
            <a:r>
              <a:rPr strike="noStrike" u="none" b="1" cap="none" baseline="0" sz="1200" lang="en-US" i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Model landfall</a:t>
            </a:r>
          </a:p>
        </p:txBody>
      </p:sp>
      <p:sp>
        <p:nvSpPr>
          <p:cNvPr id="262" name="Shape 262"/>
          <p:cNvSpPr txBox="1"/>
          <p:nvPr/>
        </p:nvSpPr>
        <p:spPr>
          <a:xfrm>
            <a:off y="3041650" x="668337"/>
            <a:ext cy="261936" cx="2057400"/>
          </a:xfrm>
          <a:prstGeom prst="rect">
            <a:avLst/>
          </a:prstGeom>
          <a:solidFill>
            <a:schemeClr val="lt1"/>
          </a:solidFill>
          <a:ln w="9525" cap="rnd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1" cap="none" baseline="0" sz="11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Observed (recurving) track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6" name="Shape 26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67" name="Shape 267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0" x="0"/>
            <a:ext cy="6858000" cx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1" name="Shape 27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72" name="Shape 272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558800" x="0"/>
            <a:ext cy="5114925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Shape 273"/>
          <p:cNvSpPr txBox="1"/>
          <p:nvPr/>
        </p:nvSpPr>
        <p:spPr>
          <a:xfrm>
            <a:off y="-46036" x="0"/>
            <a:ext cy="676275" cx="9144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strike="noStrike" u="none" b="1" cap="none" baseline="0" sz="2000" lang="en-US" i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Observed Odile’s track, from ATCF/NRL database</a:t>
            </a:r>
          </a:p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strike="noStrike" u="none" b="0" cap="none" baseline="0" sz="1800" lang="en-US" i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Terrain elevations (white) at 50-m contour interval</a:t>
            </a:r>
          </a:p>
        </p:txBody>
      </p:sp>
      <p:sp>
        <p:nvSpPr>
          <p:cNvPr id="274" name="Shape 274"/>
          <p:cNvSpPr txBox="1"/>
          <p:nvPr/>
        </p:nvSpPr>
        <p:spPr>
          <a:xfrm>
            <a:off y="6011862" x="0"/>
            <a:ext cy="830261" cx="9144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6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• Damage to many structures from relatively strong winds (up to 200 km/h) for several hours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trike="noStrike" u="none" b="0" cap="none" baseline="0" sz="16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6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• Limited amounts of total rainfal, in the range of 100-250 mm, for periods of 1-2 days</a:t>
            </a:r>
          </a:p>
        </p:txBody>
      </p:sp>
      <p:sp>
        <p:nvSpPr>
          <p:cNvPr id="275" name="Shape 275"/>
          <p:cNvSpPr txBox="1"/>
          <p:nvPr/>
        </p:nvSpPr>
        <p:spPr>
          <a:xfrm>
            <a:off y="5719762" x="6011862"/>
            <a:ext cy="306386" cx="914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strike="noStrike" u="none" b="1" cap="none" baseline="0" sz="1400" lang="en-US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(68,500)</a:t>
            </a:r>
          </a:p>
        </p:txBody>
      </p:sp>
      <p:sp>
        <p:nvSpPr>
          <p:cNvPr id="276" name="Shape 276"/>
          <p:cNvSpPr txBox="1"/>
          <p:nvPr/>
        </p:nvSpPr>
        <p:spPr>
          <a:xfrm>
            <a:off y="4572000" x="7696200"/>
            <a:ext cy="523874" cx="914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strike="noStrike" u="none" b="1" cap="none" baseline="0" sz="1400" lang="en-US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(70,900)</a:t>
            </a:r>
          </a:p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strike="noStrike" u="none" b="1" cap="none" baseline="0" sz="1400" lang="en-US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10%</a:t>
            </a:r>
          </a:p>
        </p:txBody>
      </p:sp>
      <p:pic>
        <p:nvPicPr>
          <p:cNvPr id="277" name="Shape 277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566737" x="4470400"/>
            <a:ext cy="1030286" cx="137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Shape 278"/>
          <p:cNvPicPr preferRelativeResize="0"/>
          <p:nvPr/>
        </p:nvPicPr>
        <p:blipFill rotWithShape="1">
          <a:blip r:embed="rId5">
            <a:alphaModFix/>
          </a:blip>
          <a:srcRect t="0" b="0" r="0" l="0"/>
          <a:stretch/>
        </p:blipFill>
        <p:spPr>
          <a:xfrm>
            <a:off y="4397375" x="3733800"/>
            <a:ext cy="1546225" cx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Shape 279"/>
          <p:cNvPicPr preferRelativeResize="0"/>
          <p:nvPr/>
        </p:nvPicPr>
        <p:blipFill rotWithShape="1">
          <a:blip r:embed="rId6">
            <a:alphaModFix/>
          </a:blip>
          <a:srcRect t="0" b="0" r="0" l="0"/>
          <a:stretch/>
        </p:blipFill>
        <p:spPr>
          <a:xfrm>
            <a:off y="568325" x="6545262"/>
            <a:ext cy="1133474" cx="150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/>
          <p:cNvPicPr preferRelativeResize="0"/>
          <p:nvPr/>
        </p:nvPicPr>
        <p:blipFill rotWithShape="1">
          <a:blip r:embed="rId7">
            <a:alphaModFix/>
          </a:blip>
          <a:srcRect t="0" b="0" r="0" l="0"/>
          <a:stretch/>
        </p:blipFill>
        <p:spPr>
          <a:xfrm>
            <a:off y="2819400" x="53975"/>
            <a:ext cy="1616074" cx="21558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1" name="Shape 281"/>
          <p:cNvCxnSpPr/>
          <p:nvPr/>
        </p:nvCxnSpPr>
        <p:spPr>
          <a:xfrm rot="10800000" flipH="1">
            <a:off y="5235575" x="5791200"/>
            <a:ext cy="384174" cx="1219199"/>
          </a:xfrm>
          <a:prstGeom prst="straightConnector1">
            <a:avLst/>
          </a:prstGeom>
          <a:noFill/>
          <a:ln w="19050" cap="rnd">
            <a:solidFill>
              <a:schemeClr val="dk1"/>
            </a:solidFill>
            <a:prstDash val="solid"/>
            <a:miter/>
            <a:headEnd w="med" len="med" type="none"/>
            <a:tailEnd w="lg" len="lg" type="stealth"/>
          </a:ln>
        </p:spPr>
      </p:cxnSp>
      <p:cxnSp>
        <p:nvCxnSpPr>
          <p:cNvPr id="282" name="Shape 282"/>
          <p:cNvCxnSpPr/>
          <p:nvPr/>
        </p:nvCxnSpPr>
        <p:spPr>
          <a:xfrm rot="10800000" flipH="1">
            <a:off y="2895600" x="2209800"/>
            <a:ext cy="731837" cx="3048000"/>
          </a:xfrm>
          <a:prstGeom prst="straightConnector1">
            <a:avLst/>
          </a:prstGeom>
          <a:noFill/>
          <a:ln w="19050" cap="rnd">
            <a:solidFill>
              <a:schemeClr val="dk1"/>
            </a:solidFill>
            <a:prstDash val="solid"/>
            <a:miter/>
            <a:headEnd w="med" len="med" type="none"/>
            <a:tailEnd w="lg" len="lg" type="stealth"/>
          </a:ln>
        </p:spPr>
      </p:cxnSp>
      <p:cxnSp>
        <p:nvCxnSpPr>
          <p:cNvPr id="283" name="Shape 283"/>
          <p:cNvCxnSpPr/>
          <p:nvPr/>
        </p:nvCxnSpPr>
        <p:spPr>
          <a:xfrm flipH="1">
            <a:off y="1597025" x="5053011"/>
            <a:ext cy="423861" cx="52387"/>
          </a:xfrm>
          <a:prstGeom prst="straightConnector1">
            <a:avLst/>
          </a:prstGeom>
          <a:noFill/>
          <a:ln w="19050" cap="rnd">
            <a:solidFill>
              <a:schemeClr val="dk1"/>
            </a:solidFill>
            <a:prstDash val="solid"/>
            <a:miter/>
            <a:headEnd w="med" len="med" type="none"/>
            <a:tailEnd w="lg" len="lg" type="stealth"/>
          </a:ln>
        </p:spPr>
      </p:cxnSp>
      <p:cxnSp>
        <p:nvCxnSpPr>
          <p:cNvPr id="284" name="Shape 284"/>
          <p:cNvCxnSpPr/>
          <p:nvPr/>
        </p:nvCxnSpPr>
        <p:spPr>
          <a:xfrm>
            <a:off y="1716086" x="7291386"/>
            <a:ext cy="2093912" cx="0"/>
          </a:xfrm>
          <a:prstGeom prst="straightConnector1">
            <a:avLst/>
          </a:prstGeom>
          <a:noFill/>
          <a:ln w="19050" cap="rnd">
            <a:solidFill>
              <a:schemeClr val="dk1"/>
            </a:solidFill>
            <a:prstDash val="solid"/>
            <a:miter/>
            <a:headEnd w="med" len="med" type="none"/>
            <a:tailEnd w="lg" len="lg" type="stealth"/>
          </a:ln>
        </p:spPr>
      </p:cxnSp>
      <p:cxnSp>
        <p:nvCxnSpPr>
          <p:cNvPr id="285" name="Shape 285"/>
          <p:cNvCxnSpPr/>
          <p:nvPr/>
        </p:nvCxnSpPr>
        <p:spPr>
          <a:xfrm flipH="1">
            <a:off y="3259136" x="7619999"/>
            <a:ext cy="1389061" cx="914400"/>
          </a:xfrm>
          <a:prstGeom prst="straightConnector1">
            <a:avLst/>
          </a:prstGeom>
          <a:noFill/>
          <a:ln w="19050" cap="rnd">
            <a:solidFill>
              <a:schemeClr val="dk1"/>
            </a:solidFill>
            <a:prstDash val="solid"/>
            <a:miter/>
            <a:headEnd w="med" len="med" type="none"/>
            <a:tailEnd w="lg" len="lg" type="stealth"/>
          </a:ln>
        </p:spPr>
      </p:cxnSp>
      <p:sp>
        <p:nvSpPr>
          <p:cNvPr id="286" name="Shape 286"/>
          <p:cNvSpPr txBox="1"/>
          <p:nvPr/>
        </p:nvSpPr>
        <p:spPr>
          <a:xfrm>
            <a:off y="5113337" x="5926137"/>
            <a:ext cy="523874" cx="914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strike="noStrike" u="none" b="1" cap="none" baseline="0" sz="1400" lang="en-US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(68,500)</a:t>
            </a:r>
          </a:p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strike="noStrike" u="none" b="1" cap="none" baseline="0" sz="1400" lang="en-US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10%</a:t>
            </a:r>
          </a:p>
        </p:txBody>
      </p:sp>
      <p:sp>
        <p:nvSpPr>
          <p:cNvPr id="287" name="Shape 287"/>
          <p:cNvSpPr txBox="1"/>
          <p:nvPr/>
        </p:nvSpPr>
        <p:spPr>
          <a:xfrm>
            <a:off y="1828800" x="4114800"/>
            <a:ext cy="523874" cx="914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strike="noStrike" u="none" b="1" cap="none" baseline="0" sz="1400" lang="en-US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(215,000)</a:t>
            </a:r>
          </a:p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strike="noStrike" u="none" b="1" cap="none" baseline="0" sz="1400" lang="en-US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30%</a:t>
            </a:r>
          </a:p>
        </p:txBody>
      </p:sp>
      <p:sp>
        <p:nvSpPr>
          <p:cNvPr id="288" name="Shape 288"/>
          <p:cNvSpPr txBox="1"/>
          <p:nvPr/>
        </p:nvSpPr>
        <p:spPr>
          <a:xfrm>
            <a:off y="914400" x="990600"/>
            <a:ext cy="523874" cx="914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strike="noStrike" u="none" b="1" cap="none" baseline="0" sz="1400" lang="en-US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(41,000)</a:t>
            </a:r>
          </a:p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strike="noStrike" u="none" b="1" cap="none" baseline="0" sz="1400" lang="en-US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6%</a:t>
            </a:r>
          </a:p>
        </p:txBody>
      </p:sp>
      <p:pic>
        <p:nvPicPr>
          <p:cNvPr id="289" name="Shape 289"/>
          <p:cNvPicPr preferRelativeResize="0"/>
          <p:nvPr/>
        </p:nvPicPr>
        <p:blipFill rotWithShape="1">
          <a:blip r:embed="rId8">
            <a:alphaModFix/>
          </a:blip>
          <a:srcRect t="0" b="0" r="0" l="0"/>
          <a:stretch/>
        </p:blipFill>
        <p:spPr>
          <a:xfrm>
            <a:off y="2033586" x="7467600"/>
            <a:ext cy="1243012" cx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Shape 290"/>
          <p:cNvSpPr txBox="1"/>
          <p:nvPr/>
        </p:nvSpPr>
        <p:spPr>
          <a:xfrm rot="-1199999">
            <a:off y="3336924" x="5826124"/>
            <a:ext cy="415925" cx="11175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0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Sierra de Laguna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0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(1-2 km heights)</a:t>
            </a:r>
          </a:p>
        </p:txBody>
      </p:sp>
      <p:cxnSp>
        <p:nvCxnSpPr>
          <p:cNvPr id="291" name="Shape 291"/>
          <p:cNvCxnSpPr/>
          <p:nvPr/>
        </p:nvCxnSpPr>
        <p:spPr>
          <a:xfrm rot="10800000">
            <a:off y="2133600" x="5240337"/>
            <a:ext cy="1185862" cx="990599"/>
          </a:xfrm>
          <a:prstGeom prst="straightConnector1">
            <a:avLst/>
          </a:prstGeom>
          <a:noFill/>
          <a:ln w="19050" cap="rnd">
            <a:solidFill>
              <a:schemeClr val="dk1"/>
            </a:solidFill>
            <a:prstDash val="solid"/>
            <a:miter/>
            <a:headEnd w="med" len="med" type="none"/>
            <a:tailEnd w="lg" len="lg" type="stealth"/>
          </a:ln>
        </p:spPr>
      </p:cxnSp>
      <p:cxnSp>
        <p:nvCxnSpPr>
          <p:cNvPr id="292" name="Shape 292"/>
          <p:cNvCxnSpPr/>
          <p:nvPr/>
        </p:nvCxnSpPr>
        <p:spPr>
          <a:xfrm rot="10800000">
            <a:off y="3733800" x="6545262"/>
            <a:ext cy="990599" cx="846136"/>
          </a:xfrm>
          <a:prstGeom prst="straightConnector1">
            <a:avLst/>
          </a:prstGeom>
          <a:noFill/>
          <a:ln w="19050" cap="rnd">
            <a:solidFill>
              <a:schemeClr val="dk1"/>
            </a:solidFill>
            <a:prstDash val="solid"/>
            <a:miter/>
            <a:headEnd w="lg" len="lg" type="stealth"/>
            <a:tailEnd w="med" len="med" type="none"/>
          </a:ln>
        </p:spPr>
      </p:cxn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6" name="Shape 29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97" name="Shape 297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0" x="0"/>
            <a:ext cy="6858000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Shape 298"/>
          <p:cNvSpPr txBox="1"/>
          <p:nvPr/>
        </p:nvSpPr>
        <p:spPr>
          <a:xfrm rot="-1199999">
            <a:off y="3336924" x="5826124"/>
            <a:ext cy="415925" cx="11175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0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Sierra de Laguna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0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(1-2 km heights)</a:t>
            </a:r>
          </a:p>
        </p:txBody>
      </p:sp>
      <p:cxnSp>
        <p:nvCxnSpPr>
          <p:cNvPr id="299" name="Shape 299"/>
          <p:cNvCxnSpPr/>
          <p:nvPr/>
        </p:nvCxnSpPr>
        <p:spPr>
          <a:xfrm rot="10800000">
            <a:off y="2133600" x="5240337"/>
            <a:ext cy="1185862" cx="990599"/>
          </a:xfrm>
          <a:prstGeom prst="straightConnector1">
            <a:avLst/>
          </a:prstGeom>
          <a:noFill/>
          <a:ln w="19050" cap="rnd">
            <a:solidFill>
              <a:schemeClr val="dk1"/>
            </a:solidFill>
            <a:prstDash val="solid"/>
            <a:miter/>
            <a:headEnd w="med" len="med" type="none"/>
            <a:tailEnd w="lg" len="lg" type="stealth"/>
          </a:ln>
        </p:spPr>
      </p:cxnSp>
      <p:cxnSp>
        <p:nvCxnSpPr>
          <p:cNvPr id="300" name="Shape 300"/>
          <p:cNvCxnSpPr/>
          <p:nvPr/>
        </p:nvCxnSpPr>
        <p:spPr>
          <a:xfrm rot="10800000">
            <a:off y="3733800" x="6545262"/>
            <a:ext cy="990599" cx="846136"/>
          </a:xfrm>
          <a:prstGeom prst="straightConnector1">
            <a:avLst/>
          </a:prstGeom>
          <a:noFill/>
          <a:ln w="19050" cap="rnd">
            <a:solidFill>
              <a:schemeClr val="dk1"/>
            </a:solidFill>
            <a:prstDash val="solid"/>
            <a:miter/>
            <a:headEnd w="lg" len="lg" type="stealth"/>
            <a:tailEnd w="med" len="med" type="none"/>
          </a:ln>
        </p:spPr>
      </p:cxn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" name="Shape 5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59" name="Shape 59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746125" x="31750"/>
            <a:ext cy="6094412" cx="9094787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60"/>
          <p:cNvSpPr txBox="1"/>
          <p:nvPr/>
        </p:nvSpPr>
        <p:spPr>
          <a:xfrm>
            <a:off y="39686" x="117475"/>
            <a:ext cy="763586" cx="7807324"/>
          </a:xfrm>
          <a:prstGeom prst="rect">
            <a:avLst/>
          </a:prstGeom>
          <a:noFill/>
          <a:ln>
            <a:noFill/>
          </a:ln>
        </p:spPr>
        <p:txBody>
          <a:bodyPr bIns="0" rIns="0" lIns="0" tIns="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  of  the  WRF  and  HWRF  models  for  tropical  cyclone  development</a:t>
            </a:r>
            <a:r>
              <a:rPr strike="noStrike" u="none" b="1" cap="none" baseline="0" sz="1800" lang="en-US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strike="noStrike" u="none" b="0" cap="none" baseline="0" sz="1600" lang="en-US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L.M. Farfán, CICESE, Unidad La Paz, Baja California Sur, Mexico</a:t>
            </a:r>
          </a:p>
        </p:txBody>
      </p:sp>
      <p:pic>
        <p:nvPicPr>
          <p:cNvPr id="61" name="Shape 61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26986" x="8001000"/>
            <a:ext cy="538161" cx="1027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/>
          <p:cNvPicPr preferRelativeResize="0"/>
          <p:nvPr/>
        </p:nvPicPr>
        <p:blipFill rotWithShape="1">
          <a:blip r:embed="rId5">
            <a:alphaModFix/>
          </a:blip>
          <a:srcRect t="0" b="11507" r="0" l="0"/>
          <a:stretch/>
        </p:blipFill>
        <p:spPr>
          <a:xfrm>
            <a:off y="4249737" x="50800"/>
            <a:ext cy="2185986" cx="367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Shape 63"/>
          <p:cNvPicPr preferRelativeResize="0"/>
          <p:nvPr/>
        </p:nvPicPr>
        <p:blipFill rotWithShape="1">
          <a:blip r:embed="rId6">
            <a:alphaModFix/>
          </a:blip>
          <a:srcRect t="0" b="0" r="0" l="0"/>
          <a:stretch/>
        </p:blipFill>
        <p:spPr>
          <a:xfrm>
            <a:off y="4495800" x="5867400"/>
            <a:ext cy="2341562" cx="3251199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Shape 64"/>
          <p:cNvSpPr txBox="1"/>
          <p:nvPr/>
        </p:nvSpPr>
        <p:spPr>
          <a:xfrm>
            <a:off y="6432550" x="50800"/>
            <a:ext cy="400049" cx="367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0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Forecasts 48-h prior to Lane’s landfall, most → Los Cabos area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0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Courtesy, Jonathan Vigh (NCAR/tropical cyclone guidance project)</a:t>
            </a:r>
          </a:p>
        </p:txBody>
      </p:sp>
      <p:sp>
        <p:nvSpPr>
          <p:cNvPr id="65" name="Shape 65"/>
          <p:cNvSpPr txBox="1"/>
          <p:nvPr/>
        </p:nvSpPr>
        <p:spPr>
          <a:xfrm>
            <a:off y="6586536" x="5867400"/>
            <a:ext cy="246062" cx="321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0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10-m winds from HWRF simulation performed at CICESE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4" name="Shape 30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305" name="Shape 305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0" x="0"/>
            <a:ext cy="6858000" cx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9" name="Shape 30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310" name="Shape 310"/>
          <p:cNvPicPr preferRelativeResize="0"/>
          <p:nvPr/>
        </p:nvPicPr>
        <p:blipFill rotWithShape="1">
          <a:blip r:embed="rId3">
            <a:alphaModFix/>
          </a:blip>
          <a:srcRect t="10957" b="5476" r="0" l="11766"/>
          <a:stretch/>
        </p:blipFill>
        <p:spPr>
          <a:xfrm>
            <a:off y="3597275" x="4699000"/>
            <a:ext cy="3260725" cx="430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Shape 311"/>
          <p:cNvPicPr preferRelativeResize="0"/>
          <p:nvPr/>
        </p:nvPicPr>
        <p:blipFill rotWithShape="1">
          <a:blip r:embed="rId4">
            <a:alphaModFix/>
          </a:blip>
          <a:srcRect t="10325" b="5935" r="0" l="11564"/>
          <a:stretch/>
        </p:blipFill>
        <p:spPr>
          <a:xfrm>
            <a:off y="3565525" x="228600"/>
            <a:ext cy="3267075" cx="4313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 rotWithShape="1">
          <a:blip r:embed="rId5">
            <a:alphaModFix/>
          </a:blip>
          <a:srcRect t="11308" b="5663" r="0" l="11639"/>
          <a:stretch/>
        </p:blipFill>
        <p:spPr>
          <a:xfrm>
            <a:off y="266700" x="4683125"/>
            <a:ext cy="3238499" cx="430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Shape 313"/>
          <p:cNvPicPr preferRelativeResize="0"/>
          <p:nvPr/>
        </p:nvPicPr>
        <p:blipFill rotWithShape="1">
          <a:blip r:embed="rId6">
            <a:alphaModFix/>
          </a:blip>
          <a:srcRect t="11021" b="5713" r="0" l="11766"/>
          <a:stretch/>
        </p:blipFill>
        <p:spPr>
          <a:xfrm>
            <a:off y="260350" x="228600"/>
            <a:ext cy="3249612" cx="430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Shape 314"/>
          <p:cNvPicPr preferRelativeResize="0"/>
          <p:nvPr/>
        </p:nvPicPr>
        <p:blipFill rotWithShape="1">
          <a:blip r:embed="rId7">
            <a:alphaModFix/>
          </a:blip>
          <a:srcRect t="73330" b="7440" r="79293" l="4600"/>
          <a:stretch/>
        </p:blipFill>
        <p:spPr>
          <a:xfrm>
            <a:off y="2625725" x="3722687"/>
            <a:ext cy="1593849" cx="1668462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Shape 315"/>
          <p:cNvSpPr txBox="1"/>
          <p:nvPr/>
        </p:nvSpPr>
        <p:spPr>
          <a:xfrm>
            <a:off y="287337" x="2209800"/>
            <a:ext cy="523874" cx="2286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r" rtl="0" lvl="0" marR="0" indent="-34290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lphaLcParenR"/>
            </a:pPr>
            <a:r>
              <a:rPr strike="noStrike" u="none" b="1" cap="none" baseline="0" sz="14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00 UTC, Sep/13/2014</a:t>
            </a:r>
          </a:p>
          <a:p>
            <a:pPr algn="r" rtl="0" lvl="0" marR="0" indent="-34290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4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53 hours to landfall</a:t>
            </a:r>
          </a:p>
        </p:txBody>
      </p:sp>
      <p:sp>
        <p:nvSpPr>
          <p:cNvPr id="316" name="Shape 316"/>
          <p:cNvSpPr txBox="1"/>
          <p:nvPr/>
        </p:nvSpPr>
        <p:spPr>
          <a:xfrm>
            <a:off y="6289675" x="254000"/>
            <a:ext cy="523874" cx="2286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4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c) 00 UTC, Sep/15/2014</a:t>
            </a:r>
          </a:p>
          <a:p>
            <a:pPr algn="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4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hours to landfall</a:t>
            </a:r>
          </a:p>
        </p:txBody>
      </p:sp>
      <p:sp>
        <p:nvSpPr>
          <p:cNvPr id="317" name="Shape 317"/>
          <p:cNvSpPr txBox="1"/>
          <p:nvPr/>
        </p:nvSpPr>
        <p:spPr>
          <a:xfrm>
            <a:off y="6299200" x="4724400"/>
            <a:ext cy="522286" cx="2286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4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d) 00 UTC, Sep/16/2014</a:t>
            </a:r>
          </a:p>
          <a:p>
            <a:pPr algn="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4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 hours after landfall</a:t>
            </a:r>
          </a:p>
        </p:txBody>
      </p:sp>
      <p:sp>
        <p:nvSpPr>
          <p:cNvPr id="318" name="Shape 318"/>
          <p:cNvSpPr txBox="1"/>
          <p:nvPr/>
        </p:nvSpPr>
        <p:spPr>
          <a:xfrm>
            <a:off y="3189286" x="236537"/>
            <a:ext cy="307974" cx="2286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4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Light blue= HWRF at CICESE</a:t>
            </a:r>
          </a:p>
        </p:txBody>
      </p:sp>
      <p:sp>
        <p:nvSpPr>
          <p:cNvPr id="319" name="Shape 319"/>
          <p:cNvSpPr txBox="1"/>
          <p:nvPr/>
        </p:nvSpPr>
        <p:spPr>
          <a:xfrm>
            <a:off y="3149600" x="6629400"/>
            <a:ext cy="307974" cx="2286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4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Light blue= HWRF at CICESE</a:t>
            </a:r>
          </a:p>
        </p:txBody>
      </p:sp>
      <p:cxnSp>
        <p:nvCxnSpPr>
          <p:cNvPr id="320" name="Shape 320"/>
          <p:cNvCxnSpPr/>
          <p:nvPr/>
        </p:nvCxnSpPr>
        <p:spPr>
          <a:xfrm rot="10800000">
            <a:off y="1911349" x="1887536"/>
            <a:ext cy="1303337" cx="0"/>
          </a:xfrm>
          <a:prstGeom prst="straightConnector1">
            <a:avLst/>
          </a:prstGeom>
          <a:noFill/>
          <a:ln w="25400" cap="rnd">
            <a:solidFill>
              <a:srgbClr val="00FFFF"/>
            </a:solidFill>
            <a:prstDash val="solid"/>
            <a:miter/>
            <a:headEnd w="med" len="med" type="none"/>
            <a:tailEnd w="lg" len="lg" type="stealth"/>
          </a:ln>
        </p:spPr>
      </p:cxnSp>
      <p:cxnSp>
        <p:nvCxnSpPr>
          <p:cNvPr id="321" name="Shape 321"/>
          <p:cNvCxnSpPr/>
          <p:nvPr/>
        </p:nvCxnSpPr>
        <p:spPr>
          <a:xfrm rot="10800000">
            <a:off y="1779587" x="6783386"/>
            <a:ext cy="1420811" cx="0"/>
          </a:xfrm>
          <a:prstGeom prst="straightConnector1">
            <a:avLst/>
          </a:prstGeom>
          <a:noFill/>
          <a:ln w="25400" cap="rnd">
            <a:solidFill>
              <a:srgbClr val="00FFFF"/>
            </a:solidFill>
            <a:prstDash val="solid"/>
            <a:miter/>
            <a:headEnd w="med" len="med" type="none"/>
            <a:tailEnd w="lg" len="lg" type="stealth"/>
          </a:ln>
        </p:spPr>
      </p:cxnSp>
      <p:sp>
        <p:nvSpPr>
          <p:cNvPr id="322" name="Shape 322"/>
          <p:cNvSpPr txBox="1"/>
          <p:nvPr/>
        </p:nvSpPr>
        <p:spPr>
          <a:xfrm>
            <a:off y="-65086" x="0"/>
            <a:ext cy="369886" cx="9144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Tracks the ATCF database: GFS, Cliper, GFDL, HWRF, Official and TVCE</a:t>
            </a:r>
          </a:p>
        </p:txBody>
      </p:sp>
      <p:sp>
        <p:nvSpPr>
          <p:cNvPr id="323" name="Shape 323"/>
          <p:cNvSpPr txBox="1"/>
          <p:nvPr/>
        </p:nvSpPr>
        <p:spPr>
          <a:xfrm>
            <a:off y="287337" x="6705600"/>
            <a:ext cy="523874" cx="2286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4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00 UTC, Sep/14/2014</a:t>
            </a:r>
          </a:p>
          <a:p>
            <a:pPr algn="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4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 hours to landfall</a:t>
            </a:r>
          </a:p>
        </p:txBody>
      </p:sp>
      <p:pic>
        <p:nvPicPr>
          <p:cNvPr id="324" name="Shape 324"/>
          <p:cNvPicPr preferRelativeResize="0"/>
          <p:nvPr/>
        </p:nvPicPr>
        <p:blipFill rotWithShape="1">
          <a:blip r:embed="rId8">
            <a:alphaModFix/>
          </a:blip>
          <a:srcRect t="0" b="0" r="0" l="0"/>
          <a:stretch/>
        </p:blipFill>
        <p:spPr>
          <a:xfrm>
            <a:off y="4654550" x="338137"/>
            <a:ext cy="1397000" cx="146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8" name="Shape 32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329" name="Shape 329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0" x="0"/>
            <a:ext cy="6858000" cx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3" name="Shape 33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334" name="Shape 334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0" x="0"/>
            <a:ext cy="6858000" cx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8" name="Shape 33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339" name="Shape 339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0" x="0"/>
            <a:ext cy="6858000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Shape 340"/>
          <p:cNvSpPr txBox="1"/>
          <p:nvPr/>
        </p:nvSpPr>
        <p:spPr>
          <a:xfrm>
            <a:off y="276225" x="2438400"/>
            <a:ext cy="338136" cx="8905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160 km/h  →</a:t>
            </a:r>
          </a:p>
          <a:p>
            <a:pPr algn="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Cat. 2 hurricane </a:t>
            </a:r>
          </a:p>
        </p:txBody>
      </p:sp>
      <p:sp>
        <p:nvSpPr>
          <p:cNvPr id="341" name="Shape 341"/>
          <p:cNvSpPr txBox="1"/>
          <p:nvPr/>
        </p:nvSpPr>
        <p:spPr>
          <a:xfrm>
            <a:off y="944562" x="2590800"/>
            <a:ext cy="338136" cx="8905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110 km/h  →</a:t>
            </a:r>
          </a:p>
          <a:p>
            <a:pPr algn="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Cat. 1  hurricane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5" name="Shape 34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346" name="Shape 346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39686" x="4406900"/>
            <a:ext cy="3389311" cx="47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Shape 347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3429000" x="4406900"/>
            <a:ext cy="3389311" cx="473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Shape 348"/>
          <p:cNvSpPr txBox="1"/>
          <p:nvPr/>
        </p:nvSpPr>
        <p:spPr>
          <a:xfrm>
            <a:off y="0" x="0"/>
            <a:ext cy="6032499" cx="4487862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2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Distribution of accumulated rainfall</a:t>
            </a:r>
          </a:p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2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00 UTC initializations</a:t>
            </a:r>
          </a:p>
          <a:p>
            <a:pPr algn="l" rtl="0" lvl="0" marR="0" indent="0" mar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trike="noStrike" u="none" b="0" cap="none" baseline="0" sz="16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6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These are displays of the same geographical area </a:t>
            </a:r>
          </a:p>
          <a:p>
            <a:pPr algn="l" rtl="0" lvl="0" marR="0" indent="0" mar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6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covering southern Baja California and adjacent </a:t>
            </a:r>
          </a:p>
          <a:p>
            <a:pPr algn="l" rtl="0" lvl="0" marR="0" indent="0" mar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6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mainland</a:t>
            </a:r>
          </a:p>
          <a:p>
            <a:pPr algn="l" rtl="0" lvl="0" marR="0" indent="0" mar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trike="noStrike" u="none" b="0" cap="none" baseline="0" sz="16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6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Rainfall (mm) is shown at 72 hours (from both models) as static images and animations. </a:t>
            </a:r>
          </a:p>
          <a:p>
            <a:pPr algn="l" rtl="0" lvl="0" marR="0" indent="0" mar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trike="noStrike" u="none" b="0" cap="none" baseline="0" sz="16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6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The WRF-related animation has hourly intervals and goes up to 72 hours; while the HWRF animation follows 3-hourly output for 120 hours.</a:t>
            </a:r>
          </a:p>
          <a:p>
            <a:pPr algn="l" rtl="0" lvl="0" marR="0" indent="0" mar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trike="noStrike" u="none" b="0" cap="none" baseline="0" sz="16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6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Available since 08 UTC (WRF) and 13 UTC (HWRF).</a:t>
            </a:r>
          </a:p>
        </p:txBody>
      </p:sp>
      <p:sp>
        <p:nvSpPr>
          <p:cNvPr id="349" name="Shape 349"/>
          <p:cNvSpPr txBox="1"/>
          <p:nvPr/>
        </p:nvSpPr>
        <p:spPr>
          <a:xfrm>
            <a:off y="127000" x="4487862"/>
            <a:ext cy="614361" cx="769937"/>
          </a:xfrm>
          <a:prstGeom prst="rect">
            <a:avLst/>
          </a:prstGeom>
          <a:solidFill>
            <a:schemeClr val="lt1"/>
          </a:solidFill>
          <a:ln w="9525" cap="rnd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20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WRF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4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(15 km)</a:t>
            </a:r>
          </a:p>
        </p:txBody>
      </p:sp>
      <p:sp>
        <p:nvSpPr>
          <p:cNvPr id="350" name="Shape 350"/>
          <p:cNvSpPr txBox="1"/>
          <p:nvPr/>
        </p:nvSpPr>
        <p:spPr>
          <a:xfrm>
            <a:off y="3519487" x="4495800"/>
            <a:ext cy="615949" cx="838199"/>
          </a:xfrm>
          <a:prstGeom prst="rect">
            <a:avLst/>
          </a:prstGeom>
          <a:solidFill>
            <a:schemeClr val="lt1"/>
          </a:solidFill>
          <a:ln w="9525" cap="rnd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20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HWRF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4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(27 km)</a:t>
            </a:r>
          </a:p>
        </p:txBody>
      </p:sp>
      <p:sp>
        <p:nvSpPr>
          <p:cNvPr id="351" name="Shape 351"/>
          <p:cNvSpPr txBox="1"/>
          <p:nvPr/>
        </p:nvSpPr>
        <p:spPr>
          <a:xfrm>
            <a:off y="6519862" x="2971800"/>
            <a:ext cy="338136" cx="32766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6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streamlines at 10-m</a:t>
            </a:r>
          </a:p>
        </p:txBody>
      </p:sp>
      <p:cxnSp>
        <p:nvCxnSpPr>
          <p:cNvPr id="352" name="Shape 352"/>
          <p:cNvCxnSpPr/>
          <p:nvPr/>
        </p:nvCxnSpPr>
        <p:spPr>
          <a:xfrm rot="10800000" flipH="1">
            <a:off y="5791199" x="4114800"/>
            <a:ext cy="762000" cx="800099"/>
          </a:xfrm>
          <a:prstGeom prst="straightConnector1">
            <a:avLst/>
          </a:prstGeom>
          <a:noFill/>
          <a:ln w="12700" cap="rnd">
            <a:solidFill>
              <a:schemeClr val="dk1"/>
            </a:solidFill>
            <a:prstDash val="solid"/>
            <a:miter/>
            <a:headEnd w="med" len="med" type="none"/>
            <a:tailEnd w="lg" len="lg" type="stealth"/>
          </a:ln>
        </p:spPr>
      </p:cxn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6" name="Shape 35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357" name="Shape 357"/>
          <p:cNvPicPr preferRelativeResize="0"/>
          <p:nvPr/>
        </p:nvPicPr>
        <p:blipFill rotWithShape="1">
          <a:blip r:embed="rId3">
            <a:alphaModFix/>
          </a:blip>
          <a:srcRect t="21110" b="20474" r="6076" l="6081"/>
          <a:stretch/>
        </p:blipFill>
        <p:spPr>
          <a:xfrm>
            <a:off y="2514600" x="598487"/>
            <a:ext cy="4006850" cx="779462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Shape 358"/>
          <p:cNvSpPr txBox="1"/>
          <p:nvPr/>
        </p:nvSpPr>
        <p:spPr>
          <a:xfrm>
            <a:off y="2617786" x="4953000"/>
            <a:ext cy="276224" cx="2962275"/>
          </a:xfrm>
          <a:prstGeom prst="rect">
            <a:avLst/>
          </a:prstGeom>
          <a:solidFill>
            <a:schemeClr val="lt1"/>
          </a:solidFill>
          <a:ln w="9525" cap="rnd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#494, Sep/14, category-4 hurricane Odile →</a:t>
            </a:r>
          </a:p>
        </p:txBody>
      </p:sp>
      <p:sp>
        <p:nvSpPr>
          <p:cNvPr id="359" name="Shape 359"/>
          <p:cNvSpPr txBox="1"/>
          <p:nvPr/>
        </p:nvSpPr>
        <p:spPr>
          <a:xfrm>
            <a:off y="3055936" x="4495800"/>
            <a:ext cy="277811" cx="3109911"/>
          </a:xfrm>
          <a:prstGeom prst="rect">
            <a:avLst/>
          </a:prstGeom>
          <a:solidFill>
            <a:schemeClr val="lt1"/>
          </a:solidFill>
          <a:ln w="9525" cap="rnd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#428, Sep/4, category-1 hurricane Norbert →</a:t>
            </a:r>
          </a:p>
        </p:txBody>
      </p:sp>
      <p:sp>
        <p:nvSpPr>
          <p:cNvPr id="360" name="Shape 360"/>
          <p:cNvSpPr txBox="1"/>
          <p:nvPr/>
        </p:nvSpPr>
        <p:spPr>
          <a:xfrm>
            <a:off y="4143375" x="4267200"/>
            <a:ext cy="276224" cx="3036887"/>
          </a:xfrm>
          <a:prstGeom prst="rect">
            <a:avLst/>
          </a:prstGeom>
          <a:solidFill>
            <a:schemeClr val="lt1"/>
          </a:solidFill>
          <a:ln w="9525" cap="rnd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#265, 24/Aug, category-5 hurricane Marie →</a:t>
            </a:r>
          </a:p>
        </p:txBody>
      </p:sp>
      <p:sp>
        <p:nvSpPr>
          <p:cNvPr id="361" name="Shape 361"/>
          <p:cNvSpPr txBox="1"/>
          <p:nvPr/>
        </p:nvSpPr>
        <p:spPr>
          <a:xfrm>
            <a:off y="4598987" x="1219200"/>
            <a:ext cy="276224" cx="5264149"/>
          </a:xfrm>
          <a:prstGeom prst="rect">
            <a:avLst/>
          </a:prstGeom>
          <a:solidFill>
            <a:schemeClr val="lt1"/>
          </a:solidFill>
          <a:ln w="9525" cap="rnd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#205, 24/Jul, nocturnal mesoscale convective system across Gulf de California →</a:t>
            </a:r>
          </a:p>
        </p:txBody>
      </p:sp>
      <p:sp>
        <p:nvSpPr>
          <p:cNvPr id="362" name="Shape 362"/>
          <p:cNvSpPr txBox="1"/>
          <p:nvPr/>
        </p:nvSpPr>
        <p:spPr>
          <a:xfrm rot="-5400000">
            <a:off y="4279900" x="-1231900"/>
            <a:ext cy="369886" cx="3138487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Number of hits per day </a:t>
            </a:r>
          </a:p>
        </p:txBody>
      </p:sp>
      <p:sp>
        <p:nvSpPr>
          <p:cNvPr id="363" name="Shape 363"/>
          <p:cNvSpPr txBox="1"/>
          <p:nvPr/>
        </p:nvSpPr>
        <p:spPr>
          <a:xfrm>
            <a:off y="6488112" x="2057400"/>
            <a:ext cy="369886" cx="5564187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Days since January 1 through September 19,  2014</a:t>
            </a:r>
          </a:p>
        </p:txBody>
      </p:sp>
      <p:pic>
        <p:nvPicPr>
          <p:cNvPr id="364" name="Shape 364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47625" x="3817937"/>
            <a:ext cy="2517774" cx="155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Shape 365"/>
          <p:cNvPicPr preferRelativeResize="0"/>
          <p:nvPr/>
        </p:nvPicPr>
        <p:blipFill rotWithShape="1">
          <a:blip r:embed="rId5">
            <a:alphaModFix/>
          </a:blip>
          <a:srcRect t="0" b="0" r="0" l="0"/>
          <a:stretch/>
        </p:blipFill>
        <p:spPr>
          <a:xfrm>
            <a:off y="0" x="1479550"/>
            <a:ext cy="2574924" cx="187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Shape 366"/>
          <p:cNvPicPr preferRelativeResize="0"/>
          <p:nvPr/>
        </p:nvPicPr>
        <p:blipFill rotWithShape="1">
          <a:blip r:embed="rId6">
            <a:alphaModFix/>
          </a:blip>
          <a:srcRect t="0" b="0" r="0" l="0"/>
          <a:stretch/>
        </p:blipFill>
        <p:spPr>
          <a:xfrm>
            <a:off y="25400" x="5715000"/>
            <a:ext cy="2519361" cx="1473199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Shape 367"/>
          <p:cNvSpPr txBox="1"/>
          <p:nvPr/>
        </p:nvSpPr>
        <p:spPr>
          <a:xfrm>
            <a:off y="25400" x="25400"/>
            <a:ext cy="1293811" cx="145414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met-bcs  →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regional observations from GOES and SMN surface/upper air stations.</a:t>
            </a:r>
          </a:p>
        </p:txBody>
      </p:sp>
      <p:sp>
        <p:nvSpPr>
          <p:cNvPr id="368" name="Shape 368"/>
          <p:cNvSpPr txBox="1"/>
          <p:nvPr/>
        </p:nvSpPr>
        <p:spPr>
          <a:xfrm>
            <a:off y="17461" x="7315200"/>
            <a:ext cy="2400300" cx="167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← met-hwrf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GOES imagery and WRF/HWRF forecasts for 10-m winds and hourly/total accumulated rainfall.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WRF fields, 0-72 hrs, 15-km grid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HWRF fields, 0-120 hrs, 27-km grid.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2" name="Shape 37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373" name="Shape 373"/>
          <p:cNvPicPr preferRelativeResize="0"/>
          <p:nvPr/>
        </p:nvPicPr>
        <p:blipFill rotWithShape="1">
          <a:blip r:embed="rId3">
            <a:alphaModFix/>
          </a:blip>
          <a:srcRect t="67031" b="7391" r="26946" l="26249"/>
          <a:stretch/>
        </p:blipFill>
        <p:spPr>
          <a:xfrm>
            <a:off y="3683000" x="1989136"/>
            <a:ext cy="3119436" cx="713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Shape 374"/>
          <p:cNvPicPr preferRelativeResize="0"/>
          <p:nvPr/>
        </p:nvPicPr>
        <p:blipFill rotWithShape="1">
          <a:blip r:embed="rId4">
            <a:alphaModFix/>
          </a:blip>
          <a:srcRect t="43266" b="29494" r="14948" l="32525"/>
          <a:stretch/>
        </p:blipFill>
        <p:spPr>
          <a:xfrm>
            <a:off y="685800" x="1871661"/>
            <a:ext cy="2922586" cx="7043736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Shape 375"/>
          <p:cNvSpPr txBox="1"/>
          <p:nvPr/>
        </p:nvSpPr>
        <p:spPr>
          <a:xfrm>
            <a:off y="2590800" x="2667000"/>
            <a:ext cy="369886" cx="1185862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1" cap="none" baseline="0" sz="9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Cosme (76) </a:t>
            </a:r>
            <a:r>
              <a:rPr strike="noStrike" u="none" b="1" cap="none" baseline="0" sz="18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→</a:t>
            </a:r>
          </a:p>
        </p:txBody>
      </p:sp>
      <p:sp>
        <p:nvSpPr>
          <p:cNvPr id="376" name="Shape 376"/>
          <p:cNvSpPr txBox="1"/>
          <p:nvPr/>
        </p:nvSpPr>
        <p:spPr>
          <a:xfrm>
            <a:off y="2301875" x="4062412"/>
            <a:ext cy="339724" cx="118744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1" cap="none" baseline="0" sz="16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← </a:t>
            </a:r>
            <a:r>
              <a:rPr strike="noStrike" u="none" b="1" cap="none" baseline="0" sz="9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Erick (126) </a:t>
            </a:r>
          </a:p>
        </p:txBody>
      </p:sp>
      <p:sp>
        <p:nvSpPr>
          <p:cNvPr id="377" name="Shape 377"/>
          <p:cNvSpPr txBox="1"/>
          <p:nvPr/>
        </p:nvSpPr>
        <p:spPr>
          <a:xfrm>
            <a:off y="1855786" x="4783137"/>
            <a:ext cy="369886" cx="914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1" cap="none" baseline="0" sz="9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Ivo (199) </a:t>
            </a:r>
            <a:r>
              <a:rPr strike="noStrike" u="none" b="1" cap="none" baseline="0" sz="18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→</a:t>
            </a:r>
          </a:p>
        </p:txBody>
      </p:sp>
      <p:sp>
        <p:nvSpPr>
          <p:cNvPr id="378" name="Shape 378"/>
          <p:cNvSpPr txBox="1"/>
          <p:nvPr/>
        </p:nvSpPr>
        <p:spPr>
          <a:xfrm>
            <a:off y="739775" x="4495800"/>
            <a:ext cy="276224" cx="1397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1" cap="none" baseline="0" sz="12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Juliette (383) →</a:t>
            </a:r>
          </a:p>
        </p:txBody>
      </p:sp>
      <p:sp>
        <p:nvSpPr>
          <p:cNvPr id="379" name="Shape 379"/>
          <p:cNvSpPr txBox="1"/>
          <p:nvPr/>
        </p:nvSpPr>
        <p:spPr>
          <a:xfrm>
            <a:off y="860425" x="5924550"/>
            <a:ext cy="461961" cx="118744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1" cap="none" baseline="0" sz="12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Lorena (304)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1" cap="none" baseline="0" sz="12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↓ </a:t>
            </a:r>
          </a:p>
        </p:txBody>
      </p:sp>
      <p:sp>
        <p:nvSpPr>
          <p:cNvPr id="380" name="Shape 380"/>
          <p:cNvSpPr txBox="1"/>
          <p:nvPr/>
        </p:nvSpPr>
        <p:spPr>
          <a:xfrm>
            <a:off y="1179512" x="6357937"/>
            <a:ext cy="276224" cx="1338261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1" cap="none" baseline="0" sz="12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↓ Manuel (291)</a:t>
            </a:r>
          </a:p>
        </p:txBody>
      </p:sp>
      <p:sp>
        <p:nvSpPr>
          <p:cNvPr id="381" name="Shape 381"/>
          <p:cNvSpPr txBox="1"/>
          <p:nvPr/>
        </p:nvSpPr>
        <p:spPr>
          <a:xfrm>
            <a:off y="1760536" x="7348536"/>
            <a:ext cy="338136" cx="1185862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1" cap="none" baseline="0" sz="16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←</a:t>
            </a:r>
            <a:r>
              <a:rPr strike="noStrike" u="none" b="1" cap="none" baseline="0" sz="9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Octave (206) </a:t>
            </a:r>
          </a:p>
        </p:txBody>
      </p:sp>
      <p:sp>
        <p:nvSpPr>
          <p:cNvPr id="382" name="Shape 382"/>
          <p:cNvSpPr txBox="1"/>
          <p:nvPr/>
        </p:nvSpPr>
        <p:spPr>
          <a:xfrm>
            <a:off y="7937" x="1524000"/>
            <a:ext cy="677861" cx="7526337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9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Number of visits during the season of 2013 (May/15 – November/15)</a:t>
            </a:r>
          </a:p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8,916 hits, 70% from August-October</a:t>
            </a:r>
          </a:p>
        </p:txBody>
      </p:sp>
      <p:pic>
        <p:nvPicPr>
          <p:cNvPr id="383" name="Shape 383"/>
          <p:cNvPicPr preferRelativeResize="0"/>
          <p:nvPr/>
        </p:nvPicPr>
        <p:blipFill rotWithShape="1">
          <a:blip r:embed="rId5">
            <a:alphaModFix/>
          </a:blip>
          <a:srcRect t="5156" b="25912" r="5722" l="5892"/>
          <a:stretch/>
        </p:blipFill>
        <p:spPr>
          <a:xfrm>
            <a:off y="509587" x="76200"/>
            <a:ext cy="1803400" cx="1787524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Shape 384"/>
          <p:cNvSpPr txBox="1"/>
          <p:nvPr/>
        </p:nvSpPr>
        <p:spPr>
          <a:xfrm>
            <a:off y="228600" x="0"/>
            <a:ext cy="261936" cx="18716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Calibri"/>
              <a:buNone/>
            </a:pPr>
            <a:r>
              <a:rPr strike="noStrike" u="sng" b="1" cap="none" baseline="0" sz="1100" lang="en-US" i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http://met-bcs.cicese.mx/</a:t>
            </a:r>
          </a:p>
        </p:txBody>
      </p:sp>
      <p:sp>
        <p:nvSpPr>
          <p:cNvPr id="385" name="Shape 385"/>
          <p:cNvSpPr txBox="1"/>
          <p:nvPr/>
        </p:nvSpPr>
        <p:spPr>
          <a:xfrm>
            <a:off y="2781300" x="76200"/>
            <a:ext cy="4000500" cx="1787524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4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Visits increase during TC approach and this is inversely proportional to the storm distance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4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Same pattern in 2009, 2010, 2011 and 2012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trike="noStrike" u="none" b="0" cap="none" baseline="0" sz="14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trike="noStrike" u="none" b="0" cap="none" baseline="0" sz="14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trike="noStrike" u="none" b="0" cap="none" baseline="0" sz="14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4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TC tracks (yellow dots) and official forecasts (red) issued during lifecycles. In parenthesis, total number of these forecasts   →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trike="noStrike" u="none" b="0" cap="none" baseline="0" sz="14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6" name="Shape 386"/>
          <p:cNvPicPr preferRelativeResize="0"/>
          <p:nvPr/>
        </p:nvPicPr>
        <p:blipFill rotWithShape="1">
          <a:blip r:embed="rId6">
            <a:alphaModFix/>
          </a:blip>
          <a:srcRect t="9437" b="86453" r="64013" l="20385"/>
          <a:stretch/>
        </p:blipFill>
        <p:spPr>
          <a:xfrm>
            <a:off y="838200" x="7848600"/>
            <a:ext cy="200024" cx="950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0" name="Shape 39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91" name="Shape 391"/>
          <p:cNvSpPr txBox="1"/>
          <p:nvPr/>
        </p:nvSpPr>
        <p:spPr>
          <a:xfrm>
            <a:off y="152400" x="304800"/>
            <a:ext cy="6216650" cx="8534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20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 plans and activities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trike="noStrike" u="none" b="1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trike="noStrike" u="none" b="1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Install and test HWRF version 3.6a (released September 8, 2014)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Consider selected case studies from 2006-2010 as well as from 2014 (Odile)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May want to try Manuel (2013) which made first landfall in southern Mexico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trike="noStrike" u="none" b="0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for improvements in the acquisition of input datasets from the GFS model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It was taking a long time (5 hours) to have them in our end, now only 15 minutes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However, each HWRF (v3.5a) run takes 8-8.5 hours in a cluster with 64 cores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Bring additional (GDAS, GEFS, GFS spectral, etc ) data and improve assimilation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Get more storage space and well as number of available cores!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trike="noStrike" u="none" b="0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more and better graphical products in all of our web sites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Change WRF grids to a 27-09-03 km configuration to be comparable with HWRF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Attempt to make an additional WRF and HWRF forecast cycle, starting at 12 UTC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Use the “vortex tracker” tool to have ATCF-format tracks from WRF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trike="noStrike" u="none" b="0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During the season of 2015, share results with federal and regional agencies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National Meteorological Service (SMN)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Emergency Managers (Protección Civil)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Baja California Sur, state government.</a:t>
            </a:r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5" name="Shape 39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96" name="Shape 396"/>
          <p:cNvSpPr txBox="1"/>
          <p:nvPr/>
        </p:nvSpPr>
        <p:spPr>
          <a:xfrm>
            <a:off y="63500" x="304800"/>
            <a:ext cy="4124325" cx="8534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600" lang="en-US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 of the WRF and HWRF models for tropical cyclone development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600" lang="en-US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L.M. Farfán, CICESE Unidad La Paz, farfan@cicese.mx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trike="noStrike" u="none" b="1" cap="none" baseline="0" sz="20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5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Acknowledgments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5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Technical support, </a:t>
            </a:r>
          </a:p>
          <a:p>
            <a:pPr algn="l" rtl="0" lvl="0" marR="0" indent="0" mar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5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Julián Delgado and Ismael Villanueva from CICESE’s main campus</a:t>
            </a:r>
          </a:p>
          <a:p>
            <a:pPr algn="l" rtl="0" lvl="0" marR="0" indent="0" mar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5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They spent many hours, day and night to build our WRF and HWRF modeling systems</a:t>
            </a:r>
          </a:p>
          <a:p>
            <a:pPr algn="l" rtl="0" lvl="0" marR="0" indent="0" mar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5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Funding agencies</a:t>
            </a:r>
          </a:p>
          <a:p>
            <a:pPr algn="l" rtl="0" lvl="0" marR="0" indent="0" mar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5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CONACYT (SEMARNAT program)</a:t>
            </a:r>
          </a:p>
          <a:p>
            <a:pPr algn="l" rtl="0" lvl="0" marR="0" indent="0" mar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5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IAI (PI Graciela Raga, UNAM)</a:t>
            </a:r>
          </a:p>
          <a:p>
            <a:pPr algn="l" rtl="0" lvl="0" marR="0" indent="0" mar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5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REDESCLIM (PI Tereza Cavazos, CICESE)</a:t>
            </a:r>
          </a:p>
          <a:p>
            <a:pPr algn="l" rtl="0" lvl="0" marR="0" indent="0" mar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5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CICESE</a:t>
            </a:r>
          </a:p>
          <a:p>
            <a:pPr algn="l" rtl="0" lvl="0" marR="0" indent="0" mar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5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Dirección de telemática provided additional computer equipment</a:t>
            </a:r>
          </a:p>
          <a:p>
            <a:pPr algn="l" rtl="0" lvl="0" marR="0" indent="0" mar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5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Unidad La Paz, support for communications and travel expenses.</a:t>
            </a:r>
          </a:p>
        </p:txBody>
      </p:sp>
      <p:pic>
        <p:nvPicPr>
          <p:cNvPr id="397" name="Shape 397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4208462" x="0"/>
            <a:ext cy="2497136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Shape 398"/>
          <p:cNvSpPr txBox="1"/>
          <p:nvPr/>
        </p:nvSpPr>
        <p:spPr>
          <a:xfrm>
            <a:off y="6626225" x="0"/>
            <a:ext cy="307974" cx="9144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4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Emergency Managers Meeting,  Hurricane Norbert,  September 5 2014 </a:t>
            </a:r>
          </a:p>
        </p:txBody>
      </p:sp>
      <p:pic>
        <p:nvPicPr>
          <p:cNvPr id="399" name="Shape 399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26986" x="7772400"/>
            <a:ext cy="701674" cx="133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Shape 400"/>
          <p:cNvPicPr preferRelativeResize="0"/>
          <p:nvPr/>
        </p:nvPicPr>
        <p:blipFill rotWithShape="1">
          <a:blip r:embed="rId5">
            <a:alphaModFix/>
          </a:blip>
          <a:srcRect t="0" b="0" r="0" l="0"/>
          <a:stretch/>
        </p:blipFill>
        <p:spPr>
          <a:xfrm>
            <a:off y="2206625" x="3733800"/>
            <a:ext cy="1028700" cx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Shape 401"/>
          <p:cNvPicPr preferRelativeResize="0"/>
          <p:nvPr/>
        </p:nvPicPr>
        <p:blipFill rotWithShape="1">
          <a:blip r:embed="rId6">
            <a:alphaModFix/>
          </a:blip>
          <a:srcRect t="1723" b="0" r="76438" l="0"/>
          <a:stretch/>
        </p:blipFill>
        <p:spPr>
          <a:xfrm>
            <a:off y="2189161" x="4945062"/>
            <a:ext cy="1011236" cx="112395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402" name="Shape 402"/>
          <p:cNvPicPr preferRelativeResize="0"/>
          <p:nvPr/>
        </p:nvPicPr>
        <p:blipFill rotWithShape="1">
          <a:blip r:embed="rId7">
            <a:alphaModFix/>
          </a:blip>
          <a:srcRect t="0" b="0" r="0" l="0"/>
          <a:stretch/>
        </p:blipFill>
        <p:spPr>
          <a:xfrm>
            <a:off y="2179636" x="6230937"/>
            <a:ext cy="1028700" cx="227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" name="Shape 6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0" name="Shape 70"/>
          <p:cNvSpPr txBox="1"/>
          <p:nvPr/>
        </p:nvSpPr>
        <p:spPr>
          <a:xfrm>
            <a:off y="0" x="0"/>
            <a:ext cy="6424612" cx="9067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trike="noStrike" u="none" b="1" cap="none" baseline="0" sz="20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20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strike="noStrike" u="none" b="0" cap="none" baseline="0" sz="20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goal is to provide an overview of work oriented to understand</a:t>
            </a:r>
          </a:p>
          <a:p>
            <a:pPr algn="l" rtl="0" lvl="0" marR="0" indent="0" mar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20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tropical cyclone predictions in the eastern Pacific, off Mexico,</a:t>
            </a:r>
          </a:p>
          <a:p>
            <a:pPr algn="l" rtl="0" lvl="0" marR="0" indent="0" mar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20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and use a couple of models for research/practical applications.</a:t>
            </a:r>
          </a:p>
          <a:p>
            <a:pPr algn="l" rtl="0" lvl="0" marR="0" indent="0" mar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trike="noStrike" u="none" b="0" cap="none" baseline="0" sz="20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9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1) Some of the material to be presented is observational from: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9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• geostationary (GOES) satellites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9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• rain-gauge network (SMN)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trike="noStrike" u="none" b="0" cap="none" baseline="0" sz="19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9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2) There are results from the application of numerical models: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9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• WRF provided by NCAR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9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• HWRF provided by DTC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9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Both are run at CICESE’s computing facility in Ensenada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trike="noStrike" u="none" b="0" cap="none" baseline="0" sz="19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9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3) Tropical cyclones are either from: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9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• previous seasons, 2006-2010, with emphasis on landfall events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9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• the current season, 2014, taking Odile as a case study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trike="noStrike" u="none" b="0" cap="none" baseline="0" sz="19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9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4) Some of the observational and model products are: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9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• available to the public in web sites hosted by CICESE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9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• used before authorities during the approach of “real” systems.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" name="Shape 7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5" name="Shape 75"/>
          <p:cNvSpPr txBox="1"/>
          <p:nvPr/>
        </p:nvSpPr>
        <p:spPr>
          <a:xfrm>
            <a:off y="5334000" x="5791200"/>
            <a:ext cy="369886" cx="18414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trike="noStrike" u="none" b="0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Shape 76"/>
          <p:cNvSpPr txBox="1"/>
          <p:nvPr/>
        </p:nvSpPr>
        <p:spPr>
          <a:xfrm>
            <a:off y="333375" x="4800600"/>
            <a:ext cy="276224" cx="3429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Farfán et al., 2012. Weather and Forecasting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y="798512" x="4454525"/>
            <a:ext cy="5616575" cx="4402136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4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Tracks are derived from the 1969–2005 seasons,  thick lines are tropical cyclones from 2006. </a:t>
            </a:r>
          </a:p>
          <a:p>
            <a:pPr algn="l" rtl="0" lvl="0" marR="0" indent="0" mar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4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The majority of landfalls were along the coasts of Baja California Sur and Sinaloa</a:t>
            </a:r>
          </a:p>
          <a:p>
            <a:pPr algn="l" rtl="0" lvl="0" marR="0" indent="0" marL="0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4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Temporal frequency (percentage) of landfall strikes is shown in upper-right inserts, 90% of the peninsular events occurred from August-October</a:t>
            </a:r>
          </a:p>
          <a:p>
            <a:pPr algn="l" rtl="0" lvl="0" marR="0" indent="0" marL="0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4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Lower-left lists provide five strongest hurricanes at landfall: name, year, and maximum winds (m/ s), (Saffir–Simpson scale category)</a:t>
            </a:r>
          </a:p>
          <a:p>
            <a:pPr algn="l" rtl="0" lvl="0" marR="0" indent="0" marL="0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4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Only one (Kiko 1989) of 10 hurricanes crossed the peninsula with category-3 strength</a:t>
            </a:r>
          </a:p>
          <a:p>
            <a:pPr algn="l" rtl="0" lvl="0" marR="0" indent="0" marL="0">
              <a:lnSpc>
                <a:spcPct val="150000"/>
              </a:lnSpc>
              <a:spcBef>
                <a:spcPts val="1500"/>
              </a:spcBef>
              <a:spcAft>
                <a:spcPts val="90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4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Some of the official forecasts had a westward bias 2-3 days prior to landfall!</a:t>
            </a:r>
          </a:p>
        </p:txBody>
      </p:sp>
      <p:cxnSp>
        <p:nvCxnSpPr>
          <p:cNvPr id="78" name="Shape 78"/>
          <p:cNvCxnSpPr/>
          <p:nvPr/>
        </p:nvCxnSpPr>
        <p:spPr>
          <a:xfrm>
            <a:off y="5703887" x="5486400"/>
            <a:ext cy="0" cx="0"/>
          </a:xfrm>
          <a:prstGeom prst="straightConnector1">
            <a:avLst/>
          </a:prstGeom>
          <a:noFill/>
          <a:ln w="9525" cap="rnd">
            <a:solidFill>
              <a:srgbClr val="4A7EBB"/>
            </a:solidFill>
            <a:prstDash val="solid"/>
            <a:miter/>
            <a:headEnd w="med" len="med" type="none"/>
            <a:tailEnd w="lg" len="lg" type="stealth"/>
          </a:ln>
        </p:spPr>
      </p:cxnSp>
      <p:pic>
        <p:nvPicPr>
          <p:cNvPr id="79" name="Shape 79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304800" x="66675"/>
            <a:ext cy="6526212" cx="43878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Shape 80"/>
          <p:cNvSpPr txBox="1"/>
          <p:nvPr/>
        </p:nvSpPr>
        <p:spPr>
          <a:xfrm>
            <a:off y="0" x="0"/>
            <a:ext cy="400049" cx="9067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20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Tracks of tropical cyclones that made landfall over northwestern Mexico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" name="Shape 8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85" name="Shape 85"/>
          <p:cNvPicPr preferRelativeResize="0"/>
          <p:nvPr/>
        </p:nvPicPr>
        <p:blipFill rotWithShape="1">
          <a:blip r:embed="rId3">
            <a:alphaModFix/>
          </a:blip>
          <a:srcRect t="0" b="69171" r="0" l="66711"/>
          <a:stretch/>
        </p:blipFill>
        <p:spPr>
          <a:xfrm>
            <a:off y="388937" x="6078537"/>
            <a:ext cy="1912936" cx="2982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</a:blip>
          <a:srcRect t="0" b="68843" r="66958" l="0"/>
          <a:stretch/>
        </p:blipFill>
        <p:spPr>
          <a:xfrm>
            <a:off y="381000" x="76200"/>
            <a:ext cy="1933574" cx="2960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3">
            <a:alphaModFix/>
          </a:blip>
          <a:srcRect t="31156" b="37687" r="66958" l="0"/>
          <a:stretch/>
        </p:blipFill>
        <p:spPr>
          <a:xfrm>
            <a:off y="363537" x="3090861"/>
            <a:ext cy="1933574" cx="2960687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 txBox="1"/>
          <p:nvPr/>
        </p:nvSpPr>
        <p:spPr>
          <a:xfrm>
            <a:off y="0" x="0"/>
            <a:ext cy="400049" cx="9144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20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3-day rainfall accumulations from TCs approaching/making landfall in Baja California</a:t>
            </a:r>
          </a:p>
        </p:txBody>
      </p:sp>
      <p:sp>
        <p:nvSpPr>
          <p:cNvPr id="89" name="Shape 89"/>
          <p:cNvSpPr txBox="1"/>
          <p:nvPr/>
        </p:nvSpPr>
        <p:spPr>
          <a:xfrm>
            <a:off y="2286000" x="76200"/>
            <a:ext cy="311149" cx="8915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0" cap="none" baseline="0" sz="14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Data from regional the network of SMN stations </a:t>
            </a:r>
          </a:p>
        </p:txBody>
      </p:sp>
      <p:pic>
        <p:nvPicPr>
          <p:cNvPr id="90" name="Shape 90"/>
          <p:cNvPicPr preferRelativeResize="0"/>
          <p:nvPr/>
        </p:nvPicPr>
        <p:blipFill rotWithShape="1">
          <a:blip r:embed="rId4">
            <a:alphaModFix/>
          </a:blip>
          <a:srcRect t="93304" b="272" r="25304" l="26018"/>
          <a:stretch/>
        </p:blipFill>
        <p:spPr>
          <a:xfrm>
            <a:off y="2286000" x="5951537"/>
            <a:ext cy="284162" cx="311626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y="442912" x="1884361"/>
            <a:ext cy="215899" cx="2666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trike="noStrike" u="none" b="0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Shape 92"/>
          <p:cNvSpPr txBox="1"/>
          <p:nvPr/>
        </p:nvSpPr>
        <p:spPr>
          <a:xfrm>
            <a:off y="411162" x="4894262"/>
            <a:ext cy="215899" cx="2666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trike="noStrike" u="none" b="0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Shape 93"/>
          <p:cNvSpPr txBox="1"/>
          <p:nvPr/>
        </p:nvSpPr>
        <p:spPr>
          <a:xfrm>
            <a:off y="415925" x="7937500"/>
            <a:ext cy="211136" cx="2158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trike="noStrike" u="none" b="0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Shape 94"/>
          <p:cNvSpPr txBox="1"/>
          <p:nvPr/>
        </p:nvSpPr>
        <p:spPr>
          <a:xfrm>
            <a:off y="2327275" x="3708400"/>
            <a:ext cy="246062" cx="2209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0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Farfán et al., 2013. Atmósfera.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8" name="Shape 9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99" name="Shape 99"/>
          <p:cNvPicPr preferRelativeResize="0"/>
          <p:nvPr/>
        </p:nvPicPr>
        <p:blipFill rotWithShape="1">
          <a:blip r:embed="rId3">
            <a:alphaModFix/>
          </a:blip>
          <a:srcRect t="0" b="69171" r="0" l="66711"/>
          <a:stretch/>
        </p:blipFill>
        <p:spPr>
          <a:xfrm>
            <a:off y="388937" x="6078537"/>
            <a:ext cy="1912936" cx="2982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3">
            <a:alphaModFix/>
          </a:blip>
          <a:srcRect t="0" b="68843" r="66958" l="0"/>
          <a:stretch/>
        </p:blipFill>
        <p:spPr>
          <a:xfrm>
            <a:off y="381000" x="76200"/>
            <a:ext cy="1933574" cx="2960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 rotWithShape="1">
          <a:blip r:embed="rId3">
            <a:alphaModFix/>
          </a:blip>
          <a:srcRect t="31156" b="37687" r="66958" l="0"/>
          <a:stretch/>
        </p:blipFill>
        <p:spPr>
          <a:xfrm>
            <a:off y="363537" x="3090861"/>
            <a:ext cy="1933574" cx="2960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2971800" x="58736"/>
            <a:ext cy="3065461" cx="905668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/>
          <p:nvPr/>
        </p:nvSpPr>
        <p:spPr>
          <a:xfrm>
            <a:off y="3873500" x="1592262"/>
            <a:ext cy="420687" cx="412749"/>
          </a:xfrm>
          <a:prstGeom prst="ellipse">
            <a:avLst/>
          </a:prstGeom>
          <a:noFill/>
          <a:ln w="19050" cap="rnd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trike="noStrike" u="none" b="0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Shape 104"/>
          <p:cNvSpPr txBox="1"/>
          <p:nvPr/>
        </p:nvSpPr>
        <p:spPr>
          <a:xfrm>
            <a:off y="3352800" x="1447800"/>
            <a:ext cy="244474" cx="838199"/>
          </a:xfrm>
          <a:prstGeom prst="rect">
            <a:avLst/>
          </a:prstGeom>
          <a:solidFill>
            <a:schemeClr val="lt1">
              <a:alpha val="74509"/>
            </a:schemeClr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1" cap="none" baseline="0" sz="10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Liza (1976)</a:t>
            </a:r>
          </a:p>
        </p:txBody>
      </p:sp>
      <p:sp>
        <p:nvSpPr>
          <p:cNvPr id="105" name="Shape 105"/>
          <p:cNvSpPr/>
          <p:nvPr/>
        </p:nvSpPr>
        <p:spPr>
          <a:xfrm>
            <a:off y="3692525" x="2835275"/>
            <a:ext cy="420687" cx="412749"/>
          </a:xfrm>
          <a:prstGeom prst="ellipse">
            <a:avLst/>
          </a:prstGeom>
          <a:noFill/>
          <a:ln w="19050" cap="rnd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trike="noStrike" u="none" b="0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y="3735387" x="6477000"/>
            <a:ext cy="244474" cx="1066799"/>
          </a:xfrm>
          <a:prstGeom prst="rect">
            <a:avLst/>
          </a:prstGeom>
          <a:solidFill>
            <a:schemeClr val="lt1">
              <a:alpha val="74509"/>
            </a:schemeClr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1" cap="none" baseline="0" sz="10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Juliette (2001)</a:t>
            </a:r>
          </a:p>
        </p:txBody>
      </p:sp>
      <p:sp>
        <p:nvSpPr>
          <p:cNvPr id="107" name="Shape 107"/>
          <p:cNvSpPr txBox="1"/>
          <p:nvPr/>
        </p:nvSpPr>
        <p:spPr>
          <a:xfrm>
            <a:off y="0" x="0"/>
            <a:ext cy="400049" cx="9144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20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3-day rainfall accumulations from TCs approaching/making landfall in Baja California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y="2667000" x="152400"/>
            <a:ext cy="400049" cx="8915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20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series of monthly rainfall from 1970-2010: San Bartolo, Baja California Sur</a:t>
            </a:r>
          </a:p>
        </p:txBody>
      </p:sp>
      <p:sp>
        <p:nvSpPr>
          <p:cNvPr id="109" name="Shape 109"/>
          <p:cNvSpPr/>
          <p:nvPr/>
        </p:nvSpPr>
        <p:spPr>
          <a:xfrm>
            <a:off y="3151186" x="6756400"/>
            <a:ext cy="420687" cx="412749"/>
          </a:xfrm>
          <a:prstGeom prst="ellipse">
            <a:avLst/>
          </a:prstGeom>
          <a:noFill/>
          <a:ln w="19050" cap="rnd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trike="noStrike" u="none" b="0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Shape 110"/>
          <p:cNvSpPr/>
          <p:nvPr/>
        </p:nvSpPr>
        <p:spPr>
          <a:xfrm>
            <a:off y="4362450" x="6135687"/>
            <a:ext cy="420687" cx="412749"/>
          </a:xfrm>
          <a:prstGeom prst="ellipse">
            <a:avLst/>
          </a:prstGeom>
          <a:noFill/>
          <a:ln w="19050" cap="rnd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trike="noStrike" u="none" b="0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Shape 111"/>
          <p:cNvSpPr/>
          <p:nvPr/>
        </p:nvSpPr>
        <p:spPr>
          <a:xfrm>
            <a:off y="3905250" x="7780336"/>
            <a:ext cy="420687" cx="412749"/>
          </a:xfrm>
          <a:prstGeom prst="ellipse">
            <a:avLst/>
          </a:prstGeom>
          <a:noFill/>
          <a:ln w="19050" cap="rnd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trike="noStrike" u="none" b="0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112"/>
          <p:cNvSpPr/>
          <p:nvPr/>
        </p:nvSpPr>
        <p:spPr>
          <a:xfrm>
            <a:off y="4008437" x="7189786"/>
            <a:ext cy="420687" cx="412749"/>
          </a:xfrm>
          <a:prstGeom prst="ellipse">
            <a:avLst/>
          </a:prstGeom>
          <a:noFill/>
          <a:ln w="19050" cap="rnd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trike="noStrike" u="none" b="0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/>
          <p:nvPr/>
        </p:nvSpPr>
        <p:spPr>
          <a:xfrm>
            <a:off y="4330700" x="8001000"/>
            <a:ext cy="420687" cx="412749"/>
          </a:xfrm>
          <a:prstGeom prst="ellipse">
            <a:avLst/>
          </a:prstGeom>
          <a:noFill/>
          <a:ln w="19050" cap="rnd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trike="noStrike" u="none" b="0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/>
          <p:nvPr/>
        </p:nvSpPr>
        <p:spPr>
          <a:xfrm>
            <a:off y="4225925" x="7164386"/>
            <a:ext cy="420687" cx="412749"/>
          </a:xfrm>
          <a:prstGeom prst="ellipse">
            <a:avLst/>
          </a:prstGeom>
          <a:noFill/>
          <a:ln w="19050" cap="rnd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trike="noStrike" u="none" b="0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 txBox="1"/>
          <p:nvPr/>
        </p:nvSpPr>
        <p:spPr>
          <a:xfrm>
            <a:off y="3276600" x="2606675"/>
            <a:ext cy="244474" cx="898524"/>
          </a:xfrm>
          <a:prstGeom prst="rect">
            <a:avLst/>
          </a:prstGeom>
          <a:solidFill>
            <a:schemeClr val="lt1">
              <a:alpha val="74509"/>
            </a:schemeClr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1" cap="none" baseline="0" sz="10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Paul (1982)</a:t>
            </a:r>
          </a:p>
        </p:txBody>
      </p:sp>
      <p:sp>
        <p:nvSpPr>
          <p:cNvPr id="116" name="Shape 116"/>
          <p:cNvSpPr txBox="1"/>
          <p:nvPr/>
        </p:nvSpPr>
        <p:spPr>
          <a:xfrm>
            <a:off y="3633787" x="7543800"/>
            <a:ext cy="244474" cx="898524"/>
          </a:xfrm>
          <a:prstGeom prst="rect">
            <a:avLst/>
          </a:prstGeom>
          <a:solidFill>
            <a:schemeClr val="lt1">
              <a:alpha val="74509"/>
            </a:schemeClr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1" cap="none" baseline="0" sz="10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John (2006)</a:t>
            </a:r>
          </a:p>
        </p:txBody>
      </p:sp>
      <p:sp>
        <p:nvSpPr>
          <p:cNvPr id="117" name="Shape 117"/>
          <p:cNvSpPr txBox="1"/>
          <p:nvPr/>
        </p:nvSpPr>
        <p:spPr>
          <a:xfrm>
            <a:off y="4800600" x="7678736"/>
            <a:ext cy="246062" cx="1160462"/>
          </a:xfrm>
          <a:prstGeom prst="rect">
            <a:avLst/>
          </a:prstGeom>
          <a:solidFill>
            <a:schemeClr val="lt1">
              <a:alpha val="74509"/>
            </a:schemeClr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1" cap="none" baseline="0" sz="10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Henriette (2007)</a:t>
            </a:r>
          </a:p>
        </p:txBody>
      </p:sp>
      <p:sp>
        <p:nvSpPr>
          <p:cNvPr id="118" name="Shape 118"/>
          <p:cNvSpPr txBox="1"/>
          <p:nvPr/>
        </p:nvSpPr>
        <p:spPr>
          <a:xfrm>
            <a:off y="4098925" x="5891212"/>
            <a:ext cy="244474" cx="898524"/>
          </a:xfrm>
          <a:prstGeom prst="rect">
            <a:avLst/>
          </a:prstGeom>
          <a:solidFill>
            <a:schemeClr val="lt1">
              <a:alpha val="74509"/>
            </a:schemeClr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1" cap="none" baseline="0" sz="10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Isis (1998)</a:t>
            </a:r>
          </a:p>
        </p:txBody>
      </p:sp>
      <p:sp>
        <p:nvSpPr>
          <p:cNvPr id="119" name="Shape 119"/>
          <p:cNvSpPr txBox="1"/>
          <p:nvPr/>
        </p:nvSpPr>
        <p:spPr>
          <a:xfrm>
            <a:off y="4665662" x="6757986"/>
            <a:ext cy="338136" cx="898524"/>
          </a:xfrm>
          <a:prstGeom prst="rect">
            <a:avLst/>
          </a:prstGeom>
          <a:solidFill>
            <a:schemeClr val="lt1">
              <a:alpha val="74509"/>
            </a:schemeClr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1" cap="none" baseline="0" sz="8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Ignacio, Marty (2003)</a:t>
            </a:r>
          </a:p>
        </p:txBody>
      </p:sp>
      <p:sp>
        <p:nvSpPr>
          <p:cNvPr id="120" name="Shape 120"/>
          <p:cNvSpPr txBox="1"/>
          <p:nvPr/>
        </p:nvSpPr>
        <p:spPr>
          <a:xfrm>
            <a:off y="6037262" x="152400"/>
            <a:ext cy="720724" cx="8915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0" cap="none" baseline="0" sz="14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833 mm in September 2001 associated with TC Juliette, 820 mm in 3 days, 392 mm in a single day</a:t>
            </a:r>
          </a:p>
          <a:p>
            <a:pPr algn="l" rtl="0" lvl="0" marR="0" indent="0" marL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strike="noStrike" u="none" b="0" cap="none" baseline="0" sz="14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TCs John (449 mm), Liza (425 mm) and Paul (305) had daily records in a single day      </a:t>
            </a:r>
          </a:p>
        </p:txBody>
      </p:sp>
      <p:sp>
        <p:nvSpPr>
          <p:cNvPr id="121" name="Shape 121"/>
          <p:cNvSpPr txBox="1"/>
          <p:nvPr/>
        </p:nvSpPr>
        <p:spPr>
          <a:xfrm>
            <a:off y="2286000" x="76200"/>
            <a:ext cy="311149" cx="8915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0" cap="none" baseline="0" sz="14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Data from regional the network of SMN stations </a:t>
            </a:r>
          </a:p>
        </p:txBody>
      </p:sp>
      <p:pic>
        <p:nvPicPr>
          <p:cNvPr id="122" name="Shape 122"/>
          <p:cNvPicPr preferRelativeResize="0"/>
          <p:nvPr/>
        </p:nvPicPr>
        <p:blipFill rotWithShape="1">
          <a:blip r:embed="rId5">
            <a:alphaModFix/>
          </a:blip>
          <a:srcRect t="93304" b="272" r="25304" l="26018"/>
          <a:stretch/>
        </p:blipFill>
        <p:spPr>
          <a:xfrm>
            <a:off y="2286000" x="5951537"/>
            <a:ext cy="284162" cx="311626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 txBox="1"/>
          <p:nvPr/>
        </p:nvSpPr>
        <p:spPr>
          <a:xfrm>
            <a:off y="442912" x="1884361"/>
            <a:ext cy="215899" cx="2666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trike="noStrike" u="none" b="0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/>
          <p:nvPr/>
        </p:nvSpPr>
        <p:spPr>
          <a:xfrm>
            <a:off y="411162" x="4894262"/>
            <a:ext cy="215899" cx="2666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trike="noStrike" u="none" b="0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Shape 125"/>
          <p:cNvSpPr txBox="1"/>
          <p:nvPr/>
        </p:nvSpPr>
        <p:spPr>
          <a:xfrm>
            <a:off y="415925" x="7937500"/>
            <a:ext cy="211136" cx="2158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trike="noStrike" u="none" b="0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Shape 126"/>
          <p:cNvSpPr txBox="1"/>
          <p:nvPr/>
        </p:nvSpPr>
        <p:spPr>
          <a:xfrm>
            <a:off y="2327275" x="3708400"/>
            <a:ext cy="246062" cx="2209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0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Farfán et al., 2013. Atmósfera.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0" name="Shape 13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31" name="Shape 131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300037" x="23811"/>
            <a:ext cy="6557961" cx="9102725"/>
          </a:xfrm>
          <a:prstGeom prst="rect">
            <a:avLst/>
          </a:prstGeom>
          <a:noFill/>
          <a:ln w="31750" cap="rnd">
            <a:solidFill>
              <a:srgbClr val="FF0000"/>
            </a:solidFill>
            <a:prstDash val="solid"/>
            <a:miter/>
            <a:headEnd w="med" len="med" type="none"/>
            <a:tailEnd w="med" len="med" type="none"/>
          </a:ln>
        </p:spPr>
      </p:pic>
      <p:pic>
        <p:nvPicPr>
          <p:cNvPr id="132" name="Shape 132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3994150" x="17461"/>
            <a:ext cy="2863849" cx="278606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 txBox="1"/>
          <p:nvPr/>
        </p:nvSpPr>
        <p:spPr>
          <a:xfrm>
            <a:off y="-34925" x="23811"/>
            <a:ext cy="400049" cx="9102725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20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Spatial distribution of 419 landslides (</a:t>
            </a:r>
            <a:r>
              <a:rPr strike="noStrike" u="none" b="1" cap="none" baseline="0" sz="2000" lang="en-US" i="0">
                <a:solidFill>
                  <a:srgbClr val="6600FF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strike="noStrike" u="none" b="1" cap="none" baseline="0" sz="20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associated with TC Juliette (2001) 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y="6434137" x="7937"/>
            <a:ext cy="415925" cx="1676399"/>
          </a:xfrm>
          <a:prstGeom prst="rect">
            <a:avLst/>
          </a:prstGeom>
          <a:solidFill>
            <a:schemeClr val="lt1"/>
          </a:solidFill>
          <a:ln w="9525" cap="rnd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0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Juliette’s best track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0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Rain accumulations (mm)</a:t>
            </a:r>
          </a:p>
        </p:txBody>
      </p:sp>
      <p:sp>
        <p:nvSpPr>
          <p:cNvPr id="135" name="Shape 135"/>
          <p:cNvSpPr txBox="1"/>
          <p:nvPr/>
        </p:nvSpPr>
        <p:spPr>
          <a:xfrm>
            <a:off y="3124200" x="152400"/>
            <a:ext cy="461961" cx="152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Terrain elevations (50m, white)</a:t>
            </a:r>
          </a:p>
        </p:txBody>
      </p:sp>
      <p:sp>
        <p:nvSpPr>
          <p:cNvPr id="136" name="Shape 136"/>
          <p:cNvSpPr txBox="1"/>
          <p:nvPr/>
        </p:nvSpPr>
        <p:spPr>
          <a:xfrm>
            <a:off y="2028825" x="152400"/>
            <a:ext cy="461961" cx="1904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Weather stations (SMN)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Red=active, blue=inactive</a:t>
            </a:r>
          </a:p>
        </p:txBody>
      </p:sp>
      <p:sp>
        <p:nvSpPr>
          <p:cNvPr id="137" name="Shape 137"/>
          <p:cNvSpPr txBox="1"/>
          <p:nvPr/>
        </p:nvSpPr>
        <p:spPr>
          <a:xfrm>
            <a:off y="2552700" x="152400"/>
            <a:ext cy="460374" cx="1904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Relatively large, populated areas (pink)</a:t>
            </a:r>
          </a:p>
        </p:txBody>
      </p:sp>
      <p:cxnSp>
        <p:nvCxnSpPr>
          <p:cNvPr id="138" name="Shape 138"/>
          <p:cNvCxnSpPr/>
          <p:nvPr/>
        </p:nvCxnSpPr>
        <p:spPr>
          <a:xfrm rot="10800000" flipH="1">
            <a:off y="1906587" x="2057400"/>
            <a:ext cy="354012" cx="1600199"/>
          </a:xfrm>
          <a:prstGeom prst="straightConnector1">
            <a:avLst/>
          </a:prstGeom>
          <a:noFill/>
          <a:ln w="15875" cap="rnd">
            <a:solidFill>
              <a:schemeClr val="lt1"/>
            </a:solidFill>
            <a:prstDash val="solid"/>
            <a:miter/>
            <a:headEnd w="med" len="med" type="none"/>
            <a:tailEnd w="lg" len="lg" type="stealth"/>
          </a:ln>
        </p:spPr>
      </p:cxnSp>
      <p:cxnSp>
        <p:nvCxnSpPr>
          <p:cNvPr id="139" name="Shape 139"/>
          <p:cNvCxnSpPr/>
          <p:nvPr/>
        </p:nvCxnSpPr>
        <p:spPr>
          <a:xfrm rot="10800000" flipH="1">
            <a:off y="2424111" x="2057400"/>
            <a:ext cy="358775" cx="609599"/>
          </a:xfrm>
          <a:prstGeom prst="straightConnector1">
            <a:avLst/>
          </a:prstGeom>
          <a:noFill/>
          <a:ln w="15875" cap="rnd">
            <a:solidFill>
              <a:schemeClr val="lt1"/>
            </a:solidFill>
            <a:prstDash val="solid"/>
            <a:miter/>
            <a:headEnd w="med" len="med" type="none"/>
            <a:tailEnd w="lg" len="lg" type="stealth"/>
          </a:ln>
        </p:spPr>
      </p:cxnSp>
      <p:cxnSp>
        <p:nvCxnSpPr>
          <p:cNvPr id="140" name="Shape 140"/>
          <p:cNvCxnSpPr/>
          <p:nvPr/>
        </p:nvCxnSpPr>
        <p:spPr>
          <a:xfrm>
            <a:off y="3309937" x="1473200"/>
            <a:ext cy="0" cx="1897062"/>
          </a:xfrm>
          <a:prstGeom prst="straightConnector1">
            <a:avLst/>
          </a:prstGeom>
          <a:noFill/>
          <a:ln w="15875" cap="rnd">
            <a:solidFill>
              <a:schemeClr val="lt1"/>
            </a:solidFill>
            <a:prstDash val="solid"/>
            <a:miter/>
            <a:headEnd w="med" len="med" type="none"/>
            <a:tailEnd w="lg" len="lg" type="stealth"/>
          </a:ln>
        </p:spPr>
      </p:cxnSp>
      <p:sp>
        <p:nvSpPr>
          <p:cNvPr id="141" name="Shape 141"/>
          <p:cNvSpPr txBox="1"/>
          <p:nvPr/>
        </p:nvSpPr>
        <p:spPr>
          <a:xfrm>
            <a:off y="1676400" x="152400"/>
            <a:ext cy="276224" cx="152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Watersheds (yellow)</a:t>
            </a:r>
          </a:p>
        </p:txBody>
      </p:sp>
      <p:cxnSp>
        <p:nvCxnSpPr>
          <p:cNvPr id="142" name="Shape 142"/>
          <p:cNvCxnSpPr/>
          <p:nvPr/>
        </p:nvCxnSpPr>
        <p:spPr>
          <a:xfrm>
            <a:off y="1792286" x="1676400"/>
            <a:ext cy="0" cx="990599"/>
          </a:xfrm>
          <a:prstGeom prst="straightConnector1">
            <a:avLst/>
          </a:prstGeom>
          <a:noFill/>
          <a:ln w="15875" cap="rnd">
            <a:solidFill>
              <a:schemeClr val="lt1"/>
            </a:solidFill>
            <a:prstDash val="solid"/>
            <a:miter/>
            <a:headEnd w="med" len="med" type="none"/>
            <a:tailEnd w="lg" len="lg" type="stealth"/>
          </a:ln>
        </p:spPr>
      </p:cxnSp>
      <p:sp>
        <p:nvSpPr>
          <p:cNvPr id="143" name="Shape 143"/>
          <p:cNvSpPr txBox="1"/>
          <p:nvPr/>
        </p:nvSpPr>
        <p:spPr>
          <a:xfrm>
            <a:off y="6019800" x="1905000"/>
            <a:ext cy="457200" cx="609599"/>
          </a:xfrm>
          <a:prstGeom prst="rect">
            <a:avLst/>
          </a:prstGeom>
          <a:noFill/>
          <a:ln w="25400" cap="rnd">
            <a:solidFill>
              <a:srgbClr val="FF0000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trike="noStrike" u="none" b="0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Shape 144"/>
          <p:cNvSpPr/>
          <p:nvPr/>
        </p:nvSpPr>
        <p:spPr>
          <a:xfrm>
            <a:off y="6858000" x="1966911"/>
            <a:ext cy="0" cx="0"/>
          </a:xfrm>
          <a:custGeom>
            <a:pathLst>
              <a:path w="1" extrusionOk="0" h="1">
                <a:moveTo>
                  <a:pt y="0" x="0"/>
                </a:moveTo>
                <a:lnTo>
                  <a:pt y="0" x="0"/>
                </a:lnTo>
              </a:path>
            </a:pathLst>
          </a:custGeom>
          <a:noFill/>
          <a:ln w="9525" cap="flat">
            <a:solidFill>
              <a:srgbClr val="4A7EBB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trike="noStrike" u="none" b="0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y="4037012" x="1344612"/>
            <a:ext cy="2674937" cx="561975"/>
          </a:xfrm>
          <a:custGeom>
            <a:pathLst>
              <a:path w="567906" extrusionOk="0" h="2674189">
                <a:moveTo>
                  <a:pt y="2674189" x="567906"/>
                </a:moveTo>
                <a:cubicBezTo>
                  <a:pt y="2587925" x="515428"/>
                  <a:pt y="2501661" x="462951"/>
                  <a:pt y="2449902" x="429883"/>
                </a:cubicBezTo>
                <a:cubicBezTo>
                  <a:pt y="2398143" x="396815"/>
                  <a:pt y="2393831" x="375249"/>
                  <a:pt y="2363638" x="369498"/>
                </a:cubicBezTo>
                <a:cubicBezTo>
                  <a:pt y="2333445" x="363747"/>
                  <a:pt y="2298940" x="399690"/>
                  <a:pt y="2268747" x="395377"/>
                </a:cubicBezTo>
                <a:cubicBezTo>
                  <a:pt y="2238554" x="391064"/>
                  <a:pt y="2214113" x="360872"/>
                  <a:pt y="2182483" x="343619"/>
                </a:cubicBezTo>
                <a:cubicBezTo>
                  <a:pt y="2150853" x="326366"/>
                  <a:pt y="2109158" x="310550"/>
                  <a:pt y="2078966" x="291860"/>
                </a:cubicBezTo>
                <a:cubicBezTo>
                  <a:pt y="2048774" x="273170"/>
                  <a:pt y="2030084" x="255917"/>
                  <a:pt y="2001329" x="231476"/>
                </a:cubicBezTo>
                <a:cubicBezTo>
                  <a:pt y="1972574" x="207035"/>
                  <a:pt y="1994140" x="182592"/>
                  <a:pt y="1906438" x="145211"/>
                </a:cubicBezTo>
                <a:cubicBezTo>
                  <a:pt y="1818736" x="107830"/>
                  <a:pt y="1630392" x="14378"/>
                  <a:pt y="1475117" x="7189"/>
                </a:cubicBezTo>
                <a:cubicBezTo>
                  <a:pt y="1319841" x="0"/>
                  <a:pt y="1137249" x="87702"/>
                  <a:pt y="974785" x="102079"/>
                </a:cubicBezTo>
                <a:cubicBezTo>
                  <a:pt y="812321" x="116456"/>
                  <a:pt y="662796" x="107830"/>
                  <a:pt y="500332" x="93453"/>
                </a:cubicBezTo>
                <a:cubicBezTo>
                  <a:pt y="337868" x="79076"/>
                  <a:pt y="84826" x="31630"/>
                  <a:pt y="0" x="15815"/>
                </a:cubicBezTo>
              </a:path>
            </a:pathLst>
          </a:custGeom>
          <a:noFill/>
          <a:ln w="25400" cap="flat">
            <a:solidFill>
              <a:schemeClr val="dk1"/>
            </a:solidFill>
            <a:prstDash val="solid"/>
            <a:miter/>
            <a:headEnd w="med" len="med" type="none"/>
            <a:tailEnd w="med" len="med" type="none"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trike="noStrike" u="none" b="0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Shape 146"/>
          <p:cNvSpPr txBox="1"/>
          <p:nvPr/>
        </p:nvSpPr>
        <p:spPr>
          <a:xfrm>
            <a:off y="457200" x="6781800"/>
            <a:ext cy="523874" cx="167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strike="noStrike" u="none" b="1" cap="none" baseline="0" sz="1400" lang="en-US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Antinao and Farfán, 2013. Atmósfera.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0" name="Shape 15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51" name="Shape 151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50800" x="3227386"/>
            <a:ext cy="4213225" cx="5851525"/>
          </a:xfrm>
          <a:prstGeom prst="rect">
            <a:avLst/>
          </a:prstGeom>
          <a:noFill/>
          <a:ln w="19050" cap="rnd">
            <a:solidFill>
              <a:srgbClr val="000000"/>
            </a:solidFill>
            <a:prstDash val="solid"/>
            <a:miter/>
            <a:headEnd w="med" len="med" type="none"/>
            <a:tailEnd w="med" len="med" type="none"/>
          </a:ln>
        </p:spPr>
      </p:pic>
      <p:pic>
        <p:nvPicPr>
          <p:cNvPr id="152" name="Shape 152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4310062" x="203200"/>
            <a:ext cy="2466974" cx="28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 rotWithShape="1">
          <a:blip r:embed="rId5">
            <a:alphaModFix/>
          </a:blip>
          <a:srcRect t="0" b="0" r="0" l="0"/>
          <a:stretch/>
        </p:blipFill>
        <p:spPr>
          <a:xfrm>
            <a:off y="4319587" x="3219450"/>
            <a:ext cy="2466974" cx="2878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/>
          <p:cNvPicPr preferRelativeResize="0"/>
          <p:nvPr/>
        </p:nvPicPr>
        <p:blipFill rotWithShape="1">
          <a:blip r:embed="rId6">
            <a:alphaModFix/>
          </a:blip>
          <a:srcRect t="0" b="0" r="0" l="0"/>
          <a:stretch/>
        </p:blipFill>
        <p:spPr>
          <a:xfrm>
            <a:off y="4319587" x="6251575"/>
            <a:ext cy="2466974" cx="287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 txBox="1"/>
          <p:nvPr/>
        </p:nvSpPr>
        <p:spPr>
          <a:xfrm>
            <a:off y="0" x="133350"/>
            <a:ext cy="2308225" cx="30860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WRF, 4-grid configuration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trike="noStrike" u="none" b="0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ARW, version 3.5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16-core computer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Daily, 72-hour forecasts since November 2013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resolution around Ensenada and La Paz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y="4335462" x="8501061"/>
            <a:ext cy="506412" cx="6095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9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D04</a:t>
            </a:r>
          </a:p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9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km</a:t>
            </a:r>
          </a:p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9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88x70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y="4343400" x="5461000"/>
            <a:ext cy="508000" cx="6095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9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D03</a:t>
            </a:r>
          </a:p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9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km</a:t>
            </a:r>
          </a:p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9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88x70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y="4335462" x="2454275"/>
            <a:ext cy="506412" cx="6095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9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D02</a:t>
            </a:r>
          </a:p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9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km</a:t>
            </a:r>
          </a:p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9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109x133</a:t>
            </a:r>
          </a:p>
        </p:txBody>
      </p:sp>
      <p:pic>
        <p:nvPicPr>
          <p:cNvPr id="159" name="Shape 159"/>
          <p:cNvPicPr preferRelativeResize="0"/>
          <p:nvPr/>
        </p:nvPicPr>
        <p:blipFill rotWithShape="1">
          <a:blip r:embed="rId7">
            <a:alphaModFix/>
          </a:blip>
          <a:srcRect t="0" b="0" r="9968" l="10511"/>
          <a:stretch/>
        </p:blipFill>
        <p:spPr>
          <a:xfrm>
            <a:off y="2346325" x="312737"/>
            <a:ext cy="1908174" cx="260032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/>
        </p:nvSpPr>
        <p:spPr>
          <a:xfrm>
            <a:off y="66675" x="8458200"/>
            <a:ext cy="508000" cx="6095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9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D01</a:t>
            </a:r>
          </a:p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9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45 km</a:t>
            </a:r>
          </a:p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9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144x115</a:t>
            </a:r>
          </a:p>
        </p:txBody>
      </p:sp>
      <p:cxnSp>
        <p:nvCxnSpPr>
          <p:cNvPr id="161" name="Shape 161"/>
          <p:cNvCxnSpPr/>
          <p:nvPr/>
        </p:nvCxnSpPr>
        <p:spPr>
          <a:xfrm rot="10800000" flipH="1">
            <a:off y="66674" x="533400"/>
            <a:ext cy="2279650" cx="2686049"/>
          </a:xfrm>
          <a:prstGeom prst="straightConnector1">
            <a:avLst/>
          </a:prstGeom>
          <a:noFill/>
          <a:ln w="15875" cap="rnd">
            <a:solidFill>
              <a:schemeClr val="dk1"/>
            </a:solidFill>
            <a:prstDash val="solid"/>
            <a:miter/>
            <a:headEnd w="med" len="med" type="none"/>
            <a:tailEnd w="lg" len="lg" type="stealth"/>
          </a:ln>
        </p:spPr>
      </p:cxnSp>
      <p:cxnSp>
        <p:nvCxnSpPr>
          <p:cNvPr id="162" name="Shape 162"/>
          <p:cNvCxnSpPr/>
          <p:nvPr/>
        </p:nvCxnSpPr>
        <p:spPr>
          <a:xfrm>
            <a:off y="4241800" x="533400"/>
            <a:ext cy="12699" cx="2735262"/>
          </a:xfrm>
          <a:prstGeom prst="straightConnector1">
            <a:avLst/>
          </a:prstGeom>
          <a:noFill/>
          <a:ln w="15875" cap="rnd">
            <a:solidFill>
              <a:schemeClr val="dk1"/>
            </a:solidFill>
            <a:prstDash val="solid"/>
            <a:miter/>
            <a:headEnd w="med" len="med" type="none"/>
            <a:tailEnd w="lg" len="lg" type="stealth"/>
          </a:ln>
        </p:spPr>
      </p:cxn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6" name="Shape 16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7" name="Shape 167"/>
          <p:cNvSpPr/>
          <p:nvPr/>
        </p:nvSpPr>
        <p:spPr>
          <a:xfrm>
            <a:off y="76200" x="457200"/>
            <a:ext cy="1143000" cx="5334000"/>
          </a:xfrm>
          <a:prstGeom prst="flowChartProcess">
            <a:avLst/>
          </a:prstGeom>
          <a:solidFill>
            <a:schemeClr val="lt1"/>
          </a:solidFill>
          <a:ln w="15875" cap="rnd">
            <a:solidFill>
              <a:schemeClr val="dk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 21:00 PDT (04:00 UTC)                                           ❶</a:t>
            </a:r>
          </a:p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406 megabytes, 4 minutes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GFS model datasets for initial and boundary conditions 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Resolution 1 degree/3 hours</a:t>
            </a:r>
          </a:p>
        </p:txBody>
      </p:sp>
      <p:sp>
        <p:nvSpPr>
          <p:cNvPr id="168" name="Shape 168"/>
          <p:cNvSpPr/>
          <p:nvPr/>
        </p:nvSpPr>
        <p:spPr>
          <a:xfrm>
            <a:off y="1525587" x="441325"/>
            <a:ext cy="1674811" cx="5334000"/>
          </a:xfrm>
          <a:prstGeom prst="flowChartProcess">
            <a:avLst/>
          </a:prstGeom>
          <a:solidFill>
            <a:schemeClr val="lt1"/>
          </a:solidFill>
          <a:ln w="15875" cap="rnd">
            <a:solidFill>
              <a:schemeClr val="dk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WRF prepares data for actual forecast                           ❷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integrations up to 72 hours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Intermediate format is generated: grib2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7.3 gigabytes as output datafiles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series for selected sites (14)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22:30 PDT (05:30 UTC) WRF completion</a:t>
            </a:r>
          </a:p>
        </p:txBody>
      </p:sp>
      <p:sp>
        <p:nvSpPr>
          <p:cNvPr id="169" name="Shape 169"/>
          <p:cNvSpPr/>
          <p:nvPr/>
        </p:nvSpPr>
        <p:spPr>
          <a:xfrm>
            <a:off y="3440112" x="427037"/>
            <a:ext cy="1284287" cx="5364162"/>
          </a:xfrm>
          <a:prstGeom prst="flowChartProcess">
            <a:avLst/>
          </a:prstGeom>
          <a:solidFill>
            <a:schemeClr val="lt1"/>
          </a:solidFill>
          <a:ln w="15875" cap="rnd">
            <a:solidFill>
              <a:schemeClr val="dk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Graphical component (GEMPAK)                                     ❸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than 1,000 images (gif) generated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text datafiles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End 00:30 PDT (07:30 UTC) → 3.5 hours in total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trike="noStrike" u="none" b="1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trike="noStrike" u="none" b="1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trike="noStrike" u="none" b="1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Shape 170"/>
          <p:cNvPicPr preferRelativeResize="0"/>
          <p:nvPr/>
        </p:nvPicPr>
        <p:blipFill rotWithShape="1">
          <a:blip r:embed="rId3">
            <a:alphaModFix/>
          </a:blip>
          <a:srcRect t="8812" b="13254" r="32220" l="31389"/>
          <a:stretch/>
        </p:blipFill>
        <p:spPr>
          <a:xfrm>
            <a:off y="42861" x="5913437"/>
            <a:ext cy="4273550" cx="318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4294187" x="5929312"/>
            <a:ext cy="2563812" cx="3159125"/>
          </a:xfrm>
          <a:prstGeom prst="rect">
            <a:avLst/>
          </a:prstGeom>
          <a:noFill/>
          <a:ln w="19050" cap="rnd">
            <a:solidFill>
              <a:srgbClr val="000000"/>
            </a:solidFill>
            <a:prstDash val="solid"/>
            <a:miter/>
            <a:headEnd w="med" len="med" type="none"/>
            <a:tailEnd w="med" len="med" type="none"/>
          </a:ln>
        </p:spPr>
      </p:pic>
      <p:cxnSp>
        <p:nvCxnSpPr>
          <p:cNvPr id="172" name="Shape 172"/>
          <p:cNvCxnSpPr/>
          <p:nvPr/>
        </p:nvCxnSpPr>
        <p:spPr>
          <a:xfrm>
            <a:off y="1219200" x="3124200"/>
            <a:ext cy="381000" cx="0"/>
          </a:xfrm>
          <a:prstGeom prst="straightConnector1">
            <a:avLst/>
          </a:prstGeom>
          <a:noFill/>
          <a:ln w="31750" cap="rnd">
            <a:solidFill>
              <a:srgbClr val="FF0000"/>
            </a:solidFill>
            <a:prstDash val="solid"/>
            <a:miter/>
            <a:headEnd w="med" len="med" type="none"/>
            <a:tailEnd w="lg" len="lg" type="stealth"/>
          </a:ln>
        </p:spPr>
      </p:cxnSp>
      <p:cxnSp>
        <p:nvCxnSpPr>
          <p:cNvPr id="173" name="Shape 173"/>
          <p:cNvCxnSpPr/>
          <p:nvPr/>
        </p:nvCxnSpPr>
        <p:spPr>
          <a:xfrm>
            <a:off y="3176586" x="3124200"/>
            <a:ext cy="381000" cx="0"/>
          </a:xfrm>
          <a:prstGeom prst="straightConnector1">
            <a:avLst/>
          </a:prstGeom>
          <a:noFill/>
          <a:ln w="31750" cap="rnd">
            <a:solidFill>
              <a:srgbClr val="FF0000"/>
            </a:solidFill>
            <a:prstDash val="solid"/>
            <a:miter/>
            <a:headEnd w="med" len="med" type="none"/>
            <a:tailEnd w="lg" len="lg" type="stealth"/>
          </a:ln>
        </p:spPr>
      </p:cxnSp>
      <p:sp>
        <p:nvSpPr>
          <p:cNvPr id="174" name="Shape 174"/>
          <p:cNvSpPr txBox="1"/>
          <p:nvPr/>
        </p:nvSpPr>
        <p:spPr>
          <a:xfrm>
            <a:off y="5029200" x="457200"/>
            <a:ext cy="1677986" cx="51816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7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Built a web site (</a:t>
            </a:r>
            <a:r>
              <a:rPr strike="noStrike" u="sng" b="0" cap="none" baseline="0" sz="1700" lang="en-US" i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http://met-wrf.cicese.mx</a:t>
            </a:r>
            <a:r>
              <a:rPr strike="noStrike" u="none" b="0" cap="none" baseline="0" sz="17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that allows to display some of the results: 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arenR"/>
            </a:pPr>
            <a:r>
              <a:rPr strike="noStrike" u="none" b="0" cap="none" baseline="0" sz="17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series for locations along the peninsula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arenR"/>
            </a:pPr>
            <a:r>
              <a:rPr strike="noStrike" u="none" b="0" cap="none" baseline="0" sz="17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Accumulated (hourly and total) maps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arenR"/>
            </a:pPr>
            <a:r>
              <a:rPr strike="noStrike" u="none" b="0" cap="none" baseline="0" sz="17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Observations from GOES and NWS radars </a:t>
            </a:r>
          </a:p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17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(LDM feed from Unidata in Boulder, Colorado</a:t>
            </a:r>
            <a:r>
              <a:rPr strike="noStrike" u="none" b="0" cap="none" baseline="0" sz="18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sp>
        <p:nvSpPr>
          <p:cNvPr id="175" name="Shape 175"/>
          <p:cNvSpPr txBox="1"/>
          <p:nvPr/>
        </p:nvSpPr>
        <p:spPr>
          <a:xfrm>
            <a:off y="76200" x="7162800"/>
            <a:ext cy="369886" cx="1143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trike="noStrike" u="none" b="0" cap="none" baseline="0" sz="18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