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3" r:id="rId4"/>
    <p:sldId id="274" r:id="rId5"/>
    <p:sldId id="264" r:id="rId6"/>
    <p:sldId id="265" r:id="rId7"/>
    <p:sldId id="258" r:id="rId8"/>
    <p:sldId id="266" r:id="rId9"/>
    <p:sldId id="268" r:id="rId10"/>
    <p:sldId id="259" r:id="rId11"/>
    <p:sldId id="276" r:id="rId12"/>
    <p:sldId id="270" r:id="rId13"/>
    <p:sldId id="269" r:id="rId14"/>
    <p:sldId id="272" r:id="rId15"/>
    <p:sldId id="277" r:id="rId16"/>
    <p:sldId id="271" r:id="rId17"/>
    <p:sldId id="278" r:id="rId18"/>
    <p:sldId id="260" r:id="rId19"/>
    <p:sldId id="279" r:id="rId20"/>
    <p:sldId id="280" r:id="rId21"/>
    <p:sldId id="281" r:id="rId22"/>
    <p:sldId id="261" r:id="rId23"/>
    <p:sldId id="282" r:id="rId24"/>
    <p:sldId id="283" r:id="rId25"/>
    <p:sldId id="26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AB0CE-8F8D-4DEB-8536-F232BEDCFF4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8C102-F30D-4CCA-8D63-BF7FEB230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FE28-B159-41E4-B395-8BD0E6A0CC78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264E-6754-4C60-9200-0DC7A5EC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3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264E-6754-4C60-9200-0DC7A5EC2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4B4E-9454-425A-A9BB-E41123221816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F798-BF95-4C7F-89DB-C665D2077C37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3D2-3B03-4FCF-8571-B6CFEF957838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29F8-413C-4A27-8EA8-54E72BB73C5E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FF80-BAB2-4170-BDEE-DA8133150191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CBB2-158B-4FE9-95D0-8970AD1EFC41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1FDF-35A1-413B-9AF9-CF853CF4E32A}" type="datetime1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B53B-1016-4E12-A931-6FD0BA800743}" type="datetime1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F91A-C43F-4657-B820-854781EB8459}" type="datetime1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4529-5C27-41B0-8160-1431CA0D3427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5205-8FA4-4485-911E-B49051020180}" type="datetime1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6565-A510-4250-9329-8556C00F25A4}" type="datetime1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2382" y="838200"/>
            <a:ext cx="5311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MJO Structure Associated with the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Higher-Order CEOF Modes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152" y="2144486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Ping Liu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304" y="3428999"/>
            <a:ext cx="51401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School of Marine and Atmospheric Sciences (</a:t>
            </a:r>
            <a:r>
              <a:rPr lang="en-US" dirty="0" err="1" smtClean="0">
                <a:solidFill>
                  <a:schemeClr val="bg1"/>
                </a:solidFill>
              </a:rPr>
              <a:t>SoMAS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 University of New </a:t>
            </a:r>
            <a:r>
              <a:rPr lang="en-US" sz="2000" dirty="0" smtClean="0">
                <a:solidFill>
                  <a:schemeClr val="bg1"/>
                </a:solidFill>
              </a:rPr>
              <a:t>York</a:t>
            </a:r>
            <a:r>
              <a:rPr lang="en-US" dirty="0" smtClean="0">
                <a:solidFill>
                  <a:schemeClr val="bg1"/>
                </a:solidFill>
              </a:rPr>
              <a:t> at Stony Brook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648200"/>
            <a:ext cx="318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In press to Climate Dynamics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436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9800" y="5117068"/>
            <a:ext cx="468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[Acknowledgment to the anonymous reviewers]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838200"/>
            <a:ext cx="563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derive and justify the modes?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611455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Dedicated steps of WH04 for the daily anomalous data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Data: NOAA OLR, NCEP/NCAR U850 and U200, 2.5x2.5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           1979-2012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  Climatology: mean and first 3 harmonics of annual cycle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           1979-2001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Interannual</a:t>
            </a:r>
            <a:r>
              <a:rPr lang="en-US" sz="2000" i="1" dirty="0" smtClean="0">
                <a:solidFill>
                  <a:schemeClr val="bg1"/>
                </a:solidFill>
              </a:rPr>
              <a:t> variance: REOF1 of SSTA in the Pacific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                                        by regression; </a:t>
            </a:r>
            <a:r>
              <a:rPr lang="en-US" sz="2000" i="1" dirty="0" err="1" smtClean="0">
                <a:solidFill>
                  <a:schemeClr val="bg1"/>
                </a:solidFill>
              </a:rPr>
              <a:t>HadISST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Trend and </a:t>
            </a:r>
            <a:r>
              <a:rPr lang="en-US" sz="2000" i="1" dirty="0">
                <a:solidFill>
                  <a:schemeClr val="bg1"/>
                </a:solidFill>
              </a:rPr>
              <a:t>frequency lower than </a:t>
            </a:r>
            <a:r>
              <a:rPr lang="en-US" sz="2000" i="1" dirty="0" err="1">
                <a:solidFill>
                  <a:schemeClr val="bg1"/>
                </a:solidFill>
              </a:rPr>
              <a:t>interannual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     Retrospective 120-day 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High-frequency: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     15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i="1" dirty="0" smtClean="0">
                <a:solidFill>
                  <a:schemeClr val="bg1"/>
                </a:solidFill>
              </a:rPr>
              <a:t>S-15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o</a:t>
            </a:r>
            <a:r>
              <a:rPr lang="en-US" sz="2000" i="1" dirty="0" smtClean="0">
                <a:solidFill>
                  <a:schemeClr val="bg1"/>
                </a:solidFill>
              </a:rPr>
              <a:t>N mean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CEOF: standardized by global STD; co-variance matrix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432 modes to analyze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11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3" y="762000"/>
            <a:ext cx="6690877" cy="4511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838200"/>
            <a:ext cx="563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number of modes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551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Explained variance: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two CEOFs, 26%; 3-10, 27%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0" y="2286000"/>
            <a:ext cx="7151660" cy="384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838200"/>
            <a:ext cx="563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number of modes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551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Explained variance: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two CEOFs, 26%; 3-10, 27%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13</a:t>
            </a:fld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24620"/>
              </p:ext>
            </p:extLst>
          </p:nvPr>
        </p:nvGraphicFramePr>
        <p:xfrm>
          <a:off x="1219200" y="3337399"/>
          <a:ext cx="6719570" cy="1996600"/>
        </p:xfrm>
        <a:graphic>
          <a:graphicData uri="http://schemas.openxmlformats.org/drawingml/2006/table">
            <a:tbl>
              <a:tblPr firstRow="1" firstCol="1" bandRow="1"/>
              <a:tblGrid>
                <a:gridCol w="906042"/>
                <a:gridCol w="948199"/>
                <a:gridCol w="948199"/>
                <a:gridCol w="939625"/>
                <a:gridCol w="939625"/>
                <a:gridCol w="1018940"/>
                <a:gridCol w="1018940"/>
              </a:tblGrid>
              <a:tr h="3993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EOF1-2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EOF1-6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EOF1-10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MJO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MJO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MJO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OLR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47.5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23.8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68.8                          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75.9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84.3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99.3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97.1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66.8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78.8</a:t>
                      </a:r>
                      <a:endParaRPr lang="en-US" sz="12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89.5</a:t>
                      </a:r>
                      <a:endParaRPr lang="en-US" sz="12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2554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Table 1 Accumulated variance in percentage by the EOF modes to the raw daily anomalous data and the MJO components of the modes to the total MJO</a:t>
            </a:r>
          </a:p>
        </p:txBody>
      </p:sp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838200"/>
            <a:ext cx="563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number of modes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6680" y="1600200"/>
            <a:ext cx="263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STD of OLR in longitude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1" y="2182463"/>
            <a:ext cx="7052649" cy="398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63932" y="54864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o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4864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155</a:t>
            </a:r>
            <a:r>
              <a:rPr lang="en-US" baseline="30000" dirty="0" smtClean="0"/>
              <a:t>o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20266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</a:t>
            </a:r>
            <a:r>
              <a:rPr lang="en-US" baseline="30000" dirty="0" smtClean="0"/>
              <a:t>o</a:t>
            </a: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36680" y="2438400"/>
            <a:ext cx="116120" cy="18288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838200"/>
            <a:ext cx="563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number of modes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600200"/>
            <a:ext cx="394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STD to total in % of OLR in longitude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14" y="2236966"/>
            <a:ext cx="6976486" cy="35785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23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41" y="802821"/>
            <a:ext cx="270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…?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776" y="2590800"/>
            <a:ext cx="2524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Structures of EOF 3-10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Wave 2-5 @WP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Zonal mean: U200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16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4876800" cy="64033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714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1" y="685800"/>
            <a:ext cx="377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</a:t>
            </a:r>
            <a:r>
              <a:rPr lang="en-US" sz="2800" dirty="0" smtClean="0">
                <a:solidFill>
                  <a:schemeClr val="bg1"/>
                </a:solidFill>
              </a:rPr>
              <a:t>justify … modes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66" y="1209020"/>
            <a:ext cx="393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Difference in PWR (10EOFs – 2EOFs)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95" y="228600"/>
            <a:ext cx="4091305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804" y="838200"/>
            <a:ext cx="5051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improvement to the RMM?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657290"/>
            <a:ext cx="6279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Hovmoller</a:t>
            </a:r>
            <a:r>
              <a:rPr lang="en-US" sz="2000" dirty="0" smtClean="0">
                <a:solidFill>
                  <a:schemeClr val="bg1"/>
                </a:solidFill>
              </a:rPr>
              <a:t> diagram of OLR during TOGA-COARE 1992-1993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18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436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3" y="2391548"/>
            <a:ext cx="7178317" cy="3399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5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804" y="838200"/>
            <a:ext cx="5051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What improvement to the RMM?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657290"/>
            <a:ext cx="515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Hovmoller</a:t>
            </a:r>
            <a:r>
              <a:rPr lang="en-US" sz="2000" dirty="0" smtClean="0">
                <a:solidFill>
                  <a:prstClr val="white"/>
                </a:solidFill>
              </a:rPr>
              <a:t> diagram of MJO during TOGA-COARE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19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879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7" y="2315348"/>
            <a:ext cx="7185933" cy="3399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765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7425" y="838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69799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. Review of MJO indices especially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RMM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. Why higher-order CEOF modes?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. How to derive and justify the modes?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. What improvement to the RMM framework?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1879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20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9" y="186456"/>
            <a:ext cx="7231631" cy="6138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6200" y="1524000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DYNAMO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21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0"/>
            <a:ext cx="24674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DYNAMO 2012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Equatorial </a:t>
            </a:r>
            <a:r>
              <a:rPr lang="en-US" dirty="0" err="1" smtClean="0">
                <a:solidFill>
                  <a:schemeClr val="bg1"/>
                </a:solidFill>
              </a:rPr>
              <a:t>Rossby</a:t>
            </a:r>
            <a:r>
              <a:rPr lang="en-US" dirty="0" smtClean="0">
                <a:solidFill>
                  <a:schemeClr val="bg1"/>
                </a:solidFill>
              </a:rPr>
              <a:t> waves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6-50days,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1-10 westward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Kelvin waves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2.5-30 days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1-14 eastward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9230"/>
            <a:ext cx="5181600" cy="61353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9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636" y="838200"/>
            <a:ext cx="636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RMM-like Amplitude and Longitudinal STD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6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RMM amplitude was used without much explanation of its physical meaning.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It can be associated with the longitudinal STD of the reconstructed component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 the following.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 reconstructed component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Longitudinal STD of the first 1~n modes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78595" y="2858869"/>
                <a:ext cx="198400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宋体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𝑃𝐶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宋体"/>
                        <a:cs typeface="Times New Roman"/>
                      </a:rPr>
                      <m:t>×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𝐶𝐸𝑂𝐹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宋体"/>
                    <a:cs typeface="Times New Roman"/>
                  </a:rPr>
                  <a:t>,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595" y="2858869"/>
                <a:ext cx="1984005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214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9400" y="4038600"/>
                <a:ext cx="3479606" cy="1169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宋体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431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𝑗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432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effectLst/>
                                                  <a:latin typeface="Cambria Math"/>
                                                  <a:ea typeface="宋体"/>
                                                  <a:cs typeface="Times New Roman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effectLst/>
                                                  <a:latin typeface="Cambria Math"/>
                                                  <a:ea typeface="宋体"/>
                                                  <a:cs typeface="Times New Roman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i="1">
                                                  <a:effectLst/>
                                                  <a:latin typeface="Cambria Math"/>
                                                  <a:ea typeface="宋体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038600"/>
                <a:ext cx="3479606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636" y="838200"/>
            <a:ext cx="636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RMM-like Amplitude and Longitudinal STD</a:t>
            </a:r>
            <a:endParaRPr lang="en-US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00200"/>
                <a:ext cx="143103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1431033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255" t="-7692" r="-3404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23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593" y="16309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18260" y="2438400"/>
                <a:ext cx="3907480" cy="1169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宋体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𝑖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𝑃𝐶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431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𝑗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432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𝐶𝐸𝑂𝐹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宋体"/>
                                              <a:cs typeface="Times New Roman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60" y="2438400"/>
                <a:ext cx="3907480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4228" y="3733800"/>
            <a:ext cx="7795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the second summation under the radical sign is constant, would the RMM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amplitude scaled to the longitudinal STD. Computations indicated that both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Conditions are rarely satisfied such that noise is accumulated as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becomes larger.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636" y="838200"/>
            <a:ext cx="636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RMM-like Amplitude and Longitudinal STD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1524000"/>
            <a:ext cx="21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During TOGA-COARE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2182495"/>
            <a:ext cx="5006975" cy="29229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29399" y="2667000"/>
            <a:ext cx="87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10EOFs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979" y="838200"/>
            <a:ext cx="6806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improvement to the RMM framework?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431" y="1935301"/>
            <a:ext cx="601356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The CEOF modes 3-10 are necessary and sufficient 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restoring the power spectra at zonal wavenumbers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2-5 and MJO structure in the western Pacific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Both the </a:t>
            </a:r>
            <a:r>
              <a:rPr lang="en-US" sz="2000" dirty="0" err="1" smtClean="0">
                <a:solidFill>
                  <a:schemeClr val="bg1"/>
                </a:solidFill>
              </a:rPr>
              <a:t>Hovmoller</a:t>
            </a:r>
            <a:r>
              <a:rPr lang="en-US" sz="2000" dirty="0" smtClean="0">
                <a:solidFill>
                  <a:schemeClr val="bg1"/>
                </a:solidFill>
              </a:rPr>
              <a:t> diagram and longitudinal STD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can be included to improve the MJO monitoring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The 2-dimensional RMM diagram could not be revised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satisfactorily and needs to be retained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Similar results were obtained by using slightly different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MJO bands and conventionally band-pass filtered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daily data at 20-80 or 30-80 days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5946" y="838200"/>
            <a:ext cx="2804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Thanks !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26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7448" y="838200"/>
            <a:ext cx="344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Review </a:t>
            </a:r>
            <a:r>
              <a:rPr lang="en-US" sz="2800" dirty="0" smtClean="0">
                <a:solidFill>
                  <a:schemeClr val="bg1"/>
                </a:solidFill>
              </a:rPr>
              <a:t>of MJO </a:t>
            </a:r>
            <a:r>
              <a:rPr lang="en-US" sz="2800" dirty="0">
                <a:solidFill>
                  <a:schemeClr val="bg1"/>
                </a:solidFill>
              </a:rPr>
              <a:t>indices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601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MJO (Madden and Julian 1971)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30-100 days in period, 1-5 waves in </a:t>
            </a:r>
            <a:r>
              <a:rPr lang="en-US" sz="2000" dirty="0" smtClean="0">
                <a:solidFill>
                  <a:schemeClr val="bg1"/>
                </a:solidFill>
              </a:rPr>
              <a:t>eastward (Wheeler and </a:t>
            </a:r>
            <a:r>
              <a:rPr lang="en-US" sz="2000" dirty="0" err="1" smtClean="0">
                <a:solidFill>
                  <a:schemeClr val="bg1"/>
                </a:solidFill>
              </a:rPr>
              <a:t>Kiladis</a:t>
            </a:r>
            <a:r>
              <a:rPr lang="en-US" sz="2000" dirty="0" smtClean="0">
                <a:solidFill>
                  <a:schemeClr val="bg1"/>
                </a:solidFill>
              </a:rPr>
              <a:t> 1999)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Consensus of the bands remains elusive (Straub 2013)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Closely coupled mode of convection and zonal winds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at intraseasonal time scales and planetary zonal wave-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numbers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Straub (2013) grouped the indices into 3 types: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. 1) Cloudiness-based index (</a:t>
            </a:r>
            <a:r>
              <a:rPr lang="en-US" sz="2000" dirty="0" err="1" smtClean="0">
                <a:solidFill>
                  <a:schemeClr val="bg1"/>
                </a:solidFill>
              </a:rPr>
              <a:t>Rui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 Wang </a:t>
            </a:r>
            <a:r>
              <a:rPr lang="en-US" sz="2000" dirty="0" smtClean="0">
                <a:solidFill>
                  <a:schemeClr val="bg1"/>
                </a:solidFill>
              </a:rPr>
              <a:t>1990)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. 2) Dynamical- or circulation-based index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</a:rPr>
              <a:t>Slingo</a:t>
            </a:r>
            <a:r>
              <a:rPr lang="en-US" sz="2000" dirty="0" smtClean="0">
                <a:solidFill>
                  <a:schemeClr val="bg1"/>
                </a:solidFill>
              </a:rPr>
              <a:t> 1996: 200-hPa zonal mean zonal wind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Maloney and Hartmann: 850-hPa zonal wind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7403" y="838200"/>
            <a:ext cx="306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Review MJO indices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 3) Combined index (Real-time Multivariate MJO; RMM)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Wheeler and Hendon (2004): Combined EOF (CEOF)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of </a:t>
            </a:r>
            <a:r>
              <a:rPr lang="en-US" sz="2000" i="1" dirty="0" smtClean="0">
                <a:solidFill>
                  <a:srgbClr val="FF0000"/>
                </a:solidFill>
              </a:rPr>
              <a:t>daily anomalous</a:t>
            </a:r>
            <a:r>
              <a:rPr lang="en-US" sz="2000" dirty="0" smtClean="0">
                <a:solidFill>
                  <a:schemeClr val="bg1"/>
                </a:solidFill>
              </a:rPr>
              <a:t> 850-hPa u, 200-hPa u, and OLR,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based on the </a:t>
            </a:r>
            <a:r>
              <a:rPr lang="en-US" sz="2000" b="1" dirty="0" smtClean="0">
                <a:solidFill>
                  <a:srgbClr val="FF0000"/>
                </a:solidFill>
              </a:rPr>
              <a:t>first two </a:t>
            </a:r>
            <a:r>
              <a:rPr lang="en-US" sz="2000" dirty="0" smtClean="0">
                <a:solidFill>
                  <a:schemeClr val="bg1"/>
                </a:solidFill>
              </a:rPr>
              <a:t>CEOF modes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37555" r="2673" b="25223"/>
          <a:stretch/>
        </p:blipFill>
        <p:spPr bwMode="auto">
          <a:xfrm>
            <a:off x="355600" y="3107265"/>
            <a:ext cx="8483600" cy="283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4979" y="381000"/>
            <a:ext cx="418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RMM Framework - diagram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pc.ncep.noaa.gov/products/precip/CWlink/MJO/obs_phase40_fu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r="3069" b="2180"/>
          <a:stretch/>
        </p:blipFill>
        <p:spPr bwMode="auto">
          <a:xfrm>
            <a:off x="2522764" y="1524000"/>
            <a:ext cx="4261757" cy="46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881" y="958334"/>
            <a:ext cx="742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http://www.cpc.ncep.noaa.gov/products/precip/CWlink/MJO/whindex.shtml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105150"/>
            <a:ext cx="233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 MJO phase is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utside the circle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618" y="381000"/>
            <a:ext cx="448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RMM Framework - amplitude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881" y="958334"/>
            <a:ext cx="742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http://www.cpc.ncep.noaa.gov/products/precip/CWlink/MJO/whindex.shtml</a:t>
            </a:r>
          </a:p>
        </p:txBody>
      </p:sp>
      <p:pic>
        <p:nvPicPr>
          <p:cNvPr id="2050" name="Picture 2" descr="http://www.cpc.ncep.noaa.gov/products/precip/CWlink/MJO/pct_amplitude_realtime_fu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0000" r="7516" b="8062"/>
          <a:stretch/>
        </p:blipFill>
        <p:spPr bwMode="auto">
          <a:xfrm>
            <a:off x="1295400" y="1931873"/>
            <a:ext cx="6519916" cy="41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1371600"/>
                <a:ext cx="2239523" cy="4354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𝑅𝑀𝑀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𝑅𝑀𝑀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371600"/>
                <a:ext cx="2239523" cy="4354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" y="6308271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611" y="838200"/>
            <a:ext cx="484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higher-order CEOF modes?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447800"/>
            <a:ext cx="425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Spectral leakage at 2-5: OLR 1979-2012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5" y="1981200"/>
            <a:ext cx="7273520" cy="4122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188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611" y="838200"/>
            <a:ext cx="484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higher-order CEOF modes?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858" y="1581090"/>
            <a:ext cx="5678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Two events during TOGA-COARE, </a:t>
            </a:r>
            <a:r>
              <a:rPr lang="en-US" sz="2000" dirty="0" err="1" smtClean="0">
                <a:solidFill>
                  <a:schemeClr val="bg1"/>
                </a:solidFill>
              </a:rPr>
              <a:t>Hovmoller</a:t>
            </a:r>
            <a:r>
              <a:rPr lang="en-US" sz="2000" dirty="0" smtClean="0">
                <a:solidFill>
                  <a:schemeClr val="bg1"/>
                </a:solidFill>
              </a:rPr>
              <a:t> Diagram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3" y="2209800"/>
            <a:ext cx="7178317" cy="3399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95400" y="5758934"/>
            <a:ext cx="658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OLR; underestimated amplitude and structure in the Western Pacific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30044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611" y="838200"/>
            <a:ext cx="484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higher-order CEOF modes?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581090"/>
            <a:ext cx="620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Two events during TOGA-COARE, </a:t>
            </a:r>
            <a:r>
              <a:rPr lang="en-US" sz="2000" dirty="0" err="1" smtClean="0">
                <a:solidFill>
                  <a:schemeClr val="bg1"/>
                </a:solidFill>
              </a:rPr>
              <a:t>Hovmoller</a:t>
            </a:r>
            <a:r>
              <a:rPr lang="en-US" sz="2000" dirty="0" smtClean="0">
                <a:solidFill>
                  <a:schemeClr val="bg1"/>
                </a:solidFill>
              </a:rPr>
              <a:t> Diagram MJO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EMC-CPC/NCEP/NOAA               12-17-2013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7" y="2209800"/>
            <a:ext cx="7185933" cy="3399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40837" y="5758934"/>
            <a:ext cx="590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OLR, U850; also directly </a:t>
            </a:r>
            <a:r>
              <a:rPr lang="en-US" dirty="0" smtClean="0">
                <a:solidFill>
                  <a:schemeClr val="bg1"/>
                </a:solidFill>
              </a:rPr>
              <a:t>underestimated </a:t>
            </a:r>
            <a:r>
              <a:rPr lang="en-US" dirty="0" smtClean="0">
                <a:solidFill>
                  <a:schemeClr val="bg1"/>
                </a:solidFill>
              </a:rPr>
              <a:t>the MJO component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somas.stonybrook.edu/images/sb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4600"/>
            <a:ext cx="62553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1006</Words>
  <Application>Microsoft Office PowerPoint</Application>
  <PresentationFormat>On-screen Show (4:3)</PresentationFormat>
  <Paragraphs>243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 Liu</dc:creator>
  <cp:lastModifiedBy>Ping Liu</cp:lastModifiedBy>
  <cp:revision>70</cp:revision>
  <dcterms:created xsi:type="dcterms:W3CDTF">2006-08-16T00:00:00Z</dcterms:created>
  <dcterms:modified xsi:type="dcterms:W3CDTF">2013-12-16T16:01:37Z</dcterms:modified>
</cp:coreProperties>
</file>