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440" r:id="rId2"/>
    <p:sldId id="450" r:id="rId3"/>
    <p:sldId id="393" r:id="rId4"/>
    <p:sldId id="292" r:id="rId5"/>
    <p:sldId id="293" r:id="rId6"/>
    <p:sldId id="442" r:id="rId7"/>
    <p:sldId id="342" r:id="rId8"/>
    <p:sldId id="343" r:id="rId9"/>
    <p:sldId id="336" r:id="rId10"/>
    <p:sldId id="337" r:id="rId11"/>
    <p:sldId id="341" r:id="rId12"/>
    <p:sldId id="344" r:id="rId13"/>
    <p:sldId id="338" r:id="rId14"/>
    <p:sldId id="339" r:id="rId15"/>
    <p:sldId id="448" r:id="rId16"/>
    <p:sldId id="378" r:id="rId17"/>
    <p:sldId id="379" r:id="rId18"/>
    <p:sldId id="345" r:id="rId19"/>
    <p:sldId id="346" r:id="rId20"/>
    <p:sldId id="348" r:id="rId21"/>
    <p:sldId id="352" r:id="rId22"/>
    <p:sldId id="394" r:id="rId23"/>
    <p:sldId id="303" r:id="rId24"/>
    <p:sldId id="310" r:id="rId25"/>
    <p:sldId id="312" r:id="rId26"/>
    <p:sldId id="330" r:id="rId27"/>
    <p:sldId id="311" r:id="rId28"/>
    <p:sldId id="363" r:id="rId29"/>
    <p:sldId id="274" r:id="rId30"/>
    <p:sldId id="361" r:id="rId31"/>
    <p:sldId id="360" r:id="rId32"/>
    <p:sldId id="362" r:id="rId33"/>
    <p:sldId id="316" r:id="rId34"/>
    <p:sldId id="358" r:id="rId35"/>
    <p:sldId id="318" r:id="rId36"/>
    <p:sldId id="319" r:id="rId37"/>
    <p:sldId id="320" r:id="rId38"/>
    <p:sldId id="365" r:id="rId39"/>
    <p:sldId id="321" r:id="rId40"/>
    <p:sldId id="322" r:id="rId41"/>
    <p:sldId id="366" r:id="rId42"/>
    <p:sldId id="382" r:id="rId43"/>
    <p:sldId id="384" r:id="rId44"/>
    <p:sldId id="445" r:id="rId45"/>
    <p:sldId id="385" r:id="rId46"/>
    <p:sldId id="390" r:id="rId47"/>
    <p:sldId id="391" r:id="rId48"/>
    <p:sldId id="392" r:id="rId49"/>
    <p:sldId id="387" r:id="rId50"/>
    <p:sldId id="388" r:id="rId51"/>
    <p:sldId id="389" r:id="rId52"/>
    <p:sldId id="377" r:id="rId53"/>
    <p:sldId id="436" r:id="rId54"/>
    <p:sldId id="427" r:id="rId55"/>
    <p:sldId id="428" r:id="rId56"/>
    <p:sldId id="429" r:id="rId57"/>
    <p:sldId id="430" r:id="rId58"/>
    <p:sldId id="431" r:id="rId59"/>
    <p:sldId id="432" r:id="rId60"/>
    <p:sldId id="433" r:id="rId61"/>
    <p:sldId id="434" r:id="rId62"/>
    <p:sldId id="435" r:id="rId63"/>
    <p:sldId id="437" r:id="rId64"/>
    <p:sldId id="415" r:id="rId65"/>
    <p:sldId id="416" r:id="rId66"/>
    <p:sldId id="418" r:id="rId67"/>
    <p:sldId id="401" r:id="rId68"/>
    <p:sldId id="402" r:id="rId69"/>
    <p:sldId id="403" r:id="rId70"/>
    <p:sldId id="446" r:id="rId71"/>
    <p:sldId id="422" r:id="rId72"/>
    <p:sldId id="423" r:id="rId73"/>
    <p:sldId id="438" r:id="rId74"/>
    <p:sldId id="439" r:id="rId75"/>
    <p:sldId id="444" r:id="rId76"/>
    <p:sldId id="449" r:id="rId77"/>
  </p:sldIdLst>
  <p:sldSz cx="9144000" cy="6858000" type="screen4x3"/>
  <p:notesSz cx="6797675" cy="992822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0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DC463A1F-7497-4C8E-8ED8-4D068E51B334}">
          <p14:sldIdLst>
            <p14:sldId id="440"/>
            <p14:sldId id="450"/>
            <p14:sldId id="393"/>
            <p14:sldId id="292"/>
            <p14:sldId id="293"/>
            <p14:sldId id="442"/>
            <p14:sldId id="342"/>
            <p14:sldId id="343"/>
            <p14:sldId id="336"/>
            <p14:sldId id="337"/>
            <p14:sldId id="341"/>
            <p14:sldId id="344"/>
            <p14:sldId id="338"/>
            <p14:sldId id="339"/>
            <p14:sldId id="448"/>
            <p14:sldId id="378"/>
            <p14:sldId id="379"/>
            <p14:sldId id="345"/>
            <p14:sldId id="346"/>
            <p14:sldId id="348"/>
            <p14:sldId id="352"/>
            <p14:sldId id="394"/>
            <p14:sldId id="303"/>
            <p14:sldId id="310"/>
            <p14:sldId id="312"/>
            <p14:sldId id="330"/>
            <p14:sldId id="311"/>
            <p14:sldId id="363"/>
            <p14:sldId id="274"/>
            <p14:sldId id="361"/>
            <p14:sldId id="360"/>
            <p14:sldId id="362"/>
            <p14:sldId id="316"/>
            <p14:sldId id="358"/>
            <p14:sldId id="318"/>
            <p14:sldId id="319"/>
            <p14:sldId id="320"/>
            <p14:sldId id="365"/>
            <p14:sldId id="321"/>
            <p14:sldId id="322"/>
            <p14:sldId id="366"/>
            <p14:sldId id="382"/>
            <p14:sldId id="384"/>
            <p14:sldId id="445"/>
            <p14:sldId id="385"/>
            <p14:sldId id="390"/>
            <p14:sldId id="391"/>
            <p14:sldId id="392"/>
            <p14:sldId id="387"/>
            <p14:sldId id="388"/>
            <p14:sldId id="389"/>
            <p14:sldId id="377"/>
            <p14:sldId id="43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7"/>
            <p14:sldId id="415"/>
            <p14:sldId id="416"/>
            <p14:sldId id="418"/>
            <p14:sldId id="401"/>
            <p14:sldId id="402"/>
            <p14:sldId id="403"/>
            <p14:sldId id="446"/>
            <p14:sldId id="422"/>
            <p14:sldId id="423"/>
            <p14:sldId id="438"/>
            <p14:sldId id="439"/>
            <p14:sldId id="444"/>
            <p14:sldId id="44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  <a:srgbClr val="00CC00"/>
    <a:srgbClr val="EAEAEA"/>
    <a:srgbClr val="F8F8F8"/>
    <a:srgbClr val="CCEC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783" autoAdjust="0"/>
  </p:normalViewPr>
  <p:slideViewPr>
    <p:cSldViewPr>
      <p:cViewPr varScale="1">
        <p:scale>
          <a:sx n="91" d="100"/>
          <a:sy n="91" d="100"/>
        </p:scale>
        <p:origin x="-19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16.wmf"/><Relationship Id="rId7" Type="http://schemas.openxmlformats.org/officeDocument/2006/relationships/image" Target="../media/image84.wmf"/><Relationship Id="rId2" Type="http://schemas.openxmlformats.org/officeDocument/2006/relationships/image" Target="../media/image14.wmf"/><Relationship Id="rId1" Type="http://schemas.openxmlformats.org/officeDocument/2006/relationships/image" Target="../media/image10.wmf"/><Relationship Id="rId6" Type="http://schemas.openxmlformats.org/officeDocument/2006/relationships/image" Target="../media/image83.wmf"/><Relationship Id="rId11" Type="http://schemas.openxmlformats.org/officeDocument/2006/relationships/image" Target="../media/image87.wmf"/><Relationship Id="rId5" Type="http://schemas.openxmlformats.org/officeDocument/2006/relationships/image" Target="../media/image82.wmf"/><Relationship Id="rId10" Type="http://schemas.openxmlformats.org/officeDocument/2006/relationships/image" Target="../media/image27.wmf"/><Relationship Id="rId4" Type="http://schemas.openxmlformats.org/officeDocument/2006/relationships/image" Target="../media/image28.wmf"/><Relationship Id="rId9" Type="http://schemas.openxmlformats.org/officeDocument/2006/relationships/image" Target="../media/image8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4" Type="http://schemas.openxmlformats.org/officeDocument/2006/relationships/image" Target="../media/image1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13" Type="http://schemas.openxmlformats.org/officeDocument/2006/relationships/image" Target="../media/image159.wmf"/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12" Type="http://schemas.openxmlformats.org/officeDocument/2006/relationships/image" Target="../media/image158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6" Type="http://schemas.openxmlformats.org/officeDocument/2006/relationships/image" Target="../media/image152.wmf"/><Relationship Id="rId11" Type="http://schemas.openxmlformats.org/officeDocument/2006/relationships/image" Target="../media/image157.wmf"/><Relationship Id="rId5" Type="http://schemas.openxmlformats.org/officeDocument/2006/relationships/image" Target="../media/image151.wmf"/><Relationship Id="rId10" Type="http://schemas.openxmlformats.org/officeDocument/2006/relationships/image" Target="../media/image156.wmf"/><Relationship Id="rId4" Type="http://schemas.openxmlformats.org/officeDocument/2006/relationships/image" Target="../media/image150.wmf"/><Relationship Id="rId9" Type="http://schemas.openxmlformats.org/officeDocument/2006/relationships/image" Target="../media/image15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7" Type="http://schemas.openxmlformats.org/officeDocument/2006/relationships/image" Target="../media/image165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Relationship Id="rId6" Type="http://schemas.openxmlformats.org/officeDocument/2006/relationships/image" Target="../media/image148.wmf"/><Relationship Id="rId5" Type="http://schemas.openxmlformats.org/officeDocument/2006/relationships/image" Target="../media/image164.wmf"/><Relationship Id="rId4" Type="http://schemas.openxmlformats.org/officeDocument/2006/relationships/image" Target="../media/image163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13" Type="http://schemas.openxmlformats.org/officeDocument/2006/relationships/image" Target="../media/image185.wmf"/><Relationship Id="rId3" Type="http://schemas.openxmlformats.org/officeDocument/2006/relationships/image" Target="../media/image175.wmf"/><Relationship Id="rId7" Type="http://schemas.openxmlformats.org/officeDocument/2006/relationships/image" Target="../media/image179.wmf"/><Relationship Id="rId12" Type="http://schemas.openxmlformats.org/officeDocument/2006/relationships/image" Target="../media/image184.wmf"/><Relationship Id="rId2" Type="http://schemas.openxmlformats.org/officeDocument/2006/relationships/image" Target="../media/image174.wmf"/><Relationship Id="rId1" Type="http://schemas.openxmlformats.org/officeDocument/2006/relationships/image" Target="../media/image173.wmf"/><Relationship Id="rId6" Type="http://schemas.openxmlformats.org/officeDocument/2006/relationships/image" Target="../media/image178.wmf"/><Relationship Id="rId11" Type="http://schemas.openxmlformats.org/officeDocument/2006/relationships/image" Target="../media/image183.wmf"/><Relationship Id="rId5" Type="http://schemas.openxmlformats.org/officeDocument/2006/relationships/image" Target="../media/image177.wmf"/><Relationship Id="rId10" Type="http://schemas.openxmlformats.org/officeDocument/2006/relationships/image" Target="../media/image182.wmf"/><Relationship Id="rId4" Type="http://schemas.openxmlformats.org/officeDocument/2006/relationships/image" Target="../media/image176.wmf"/><Relationship Id="rId9" Type="http://schemas.openxmlformats.org/officeDocument/2006/relationships/image" Target="../media/image18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</a:defRPr>
            </a:lvl1pPr>
          </a:lstStyle>
          <a:p>
            <a:fld id="{67E856B0-DC18-4046-8FB3-F2B26E13299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79023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76521-F411-40B5-ADD6-B115581BA747}" type="slidenum">
              <a:rPr lang="en-US" altLang="ko-KR"/>
              <a:pPr/>
              <a:t>19</a:t>
            </a:fld>
            <a:endParaRPr lang="en-US" altLang="ko-KR"/>
          </a:p>
        </p:txBody>
      </p:sp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fld id="{29779305-452D-4B67-A4F5-1A216889C413}" type="slidenum">
              <a:rPr lang="en-US" altLang="ko-KR" sz="1200"/>
              <a:pPr algn="r"/>
              <a:t>19</a:t>
            </a:fld>
            <a:endParaRPr lang="en-US" altLang="ko-KR" sz="1200"/>
          </a:p>
        </p:txBody>
      </p:sp>
      <p:sp>
        <p:nvSpPr>
          <p:cNvPr id="100355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0356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ko-KR" altLang="ko-KR"/>
          </a:p>
        </p:txBody>
      </p:sp>
      <p:sp>
        <p:nvSpPr>
          <p:cNvPr id="100357" name="슬라이드 번호 개체 틀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fld id="{E40A35B3-089B-4965-A7CF-F9B5927F8D05}" type="slidenum">
              <a:rPr kumimoji="0" lang="en-US" altLang="ko-KR" sz="1200">
                <a:latin typeface="맑은 고딕" pitchFamily="50" charset="-127"/>
                <a:ea typeface="맑은 고딕" pitchFamily="50" charset="-127"/>
              </a:rPr>
              <a:pPr algn="r"/>
              <a:t>19</a:t>
            </a:fld>
            <a:endParaRPr kumimoji="0" lang="en-US" altLang="ko-KR" sz="120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F80B4-270C-4DF1-AF09-465840D70B36}" type="slidenum">
              <a:rPr lang="en-US" altLang="ko-KR"/>
              <a:pPr/>
              <a:t>58</a:t>
            </a:fld>
            <a:endParaRPr lang="en-US" altLang="ko-KR"/>
          </a:p>
        </p:txBody>
      </p:sp>
      <p:sp>
        <p:nvSpPr>
          <p:cNvPr id="44851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>
              <a:lnSpc>
                <a:spcPct val="100000"/>
              </a:lnSpc>
              <a:buClrTx/>
            </a:pPr>
            <a:fld id="{925F336F-EC8C-4624-8870-660A83E25357}" type="slidenum">
              <a:rPr kumimoji="0" lang="en-US" altLang="ko-KR" sz="1200">
                <a:latin typeface="맑은 고딕" pitchFamily="50" charset="-127"/>
                <a:ea typeface="맑은 고딕" pitchFamily="50" charset="-127"/>
              </a:rPr>
              <a:pPr algn="r">
                <a:lnSpc>
                  <a:spcPct val="100000"/>
                </a:lnSpc>
                <a:buClrTx/>
              </a:pPr>
              <a:t>58</a:t>
            </a:fld>
            <a:endParaRPr kumimoji="0" lang="en-US" altLang="ko-KR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8515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48516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</p:spPr>
        <p:txBody>
          <a:bodyPr lIns="91294" tIns="45647" rIns="91294" bIns="45647"/>
          <a:lstStyle/>
          <a:p>
            <a:pPr>
              <a:spcBef>
                <a:spcPct val="0"/>
              </a:spcBef>
            </a:pPr>
            <a:r>
              <a:rPr lang="ko-KR" altLang="en-US"/>
              <a:t>우선 두 모형의 효과적인 접합을 위하여 해양혼합층모형의 모든 변수를 </a:t>
            </a:r>
            <a:r>
              <a:rPr lang="en-US" altLang="ko-KR"/>
              <a:t>WRF </a:t>
            </a:r>
            <a:r>
              <a:rPr lang="ko-KR" altLang="en-US"/>
              <a:t>모형에 등록시켜 두 모형의 정보가 서로 교환되도록 하였습니다</a:t>
            </a:r>
            <a:r>
              <a:rPr lang="en-US" altLang="ko-KR"/>
              <a:t>. </a:t>
            </a:r>
            <a:r>
              <a:rPr lang="ko-KR" altLang="en-US"/>
              <a:t>다음 과정으로 그림과 같이 해양혼합층모형과 수치예보모형사이에 </a:t>
            </a:r>
            <a:r>
              <a:rPr lang="en-US" altLang="ko-KR"/>
              <a:t>120</a:t>
            </a:r>
            <a:r>
              <a:rPr lang="ko-KR" altLang="en-US"/>
              <a:t>초 간격으로 다음과 같이 정의된 열 속과 바람응력을 </a:t>
            </a:r>
            <a:r>
              <a:rPr lang="en-US" altLang="ko-KR"/>
              <a:t>WRF </a:t>
            </a:r>
            <a:r>
              <a:rPr lang="ko-KR" altLang="en-US"/>
              <a:t>모형에서 제공받아 해양혼합층모형에서 해수면 온도를 계산하여 다시 </a:t>
            </a:r>
            <a:r>
              <a:rPr lang="en-US" altLang="ko-KR"/>
              <a:t>WRF </a:t>
            </a:r>
            <a:r>
              <a:rPr lang="ko-KR" altLang="en-US"/>
              <a:t>모형에 제공하는 방식을 반복하여 서로의 정보를 교환하도록 하였습니다</a:t>
            </a:r>
            <a:r>
              <a:rPr lang="en-US" altLang="ko-KR"/>
              <a:t>. </a:t>
            </a:r>
            <a:r>
              <a:rPr lang="ko-KR" altLang="en-US"/>
              <a:t>본 실험에서 수평격자는 </a:t>
            </a:r>
            <a:r>
              <a:rPr lang="en-US" altLang="ko-KR"/>
              <a:t>50 km</a:t>
            </a:r>
            <a:r>
              <a:rPr lang="ko-KR" altLang="en-US"/>
              <a:t>이고</a:t>
            </a:r>
            <a:r>
              <a:rPr lang="en-US" altLang="ko-KR"/>
              <a:t>, </a:t>
            </a:r>
            <a:r>
              <a:rPr lang="ko-KR" altLang="en-US"/>
              <a:t>해양혼합층모형은 </a:t>
            </a:r>
            <a:r>
              <a:rPr lang="en-US" altLang="ko-KR"/>
              <a:t>2 m</a:t>
            </a:r>
            <a:r>
              <a:rPr lang="ko-KR" altLang="en-US"/>
              <a:t>의 연직격자를 </a:t>
            </a:r>
            <a:r>
              <a:rPr lang="en-US" altLang="ko-KR"/>
              <a:t>100 m</a:t>
            </a:r>
            <a:r>
              <a:rPr lang="ko-KR" altLang="en-US"/>
              <a:t>까지 설정하였습니다</a:t>
            </a:r>
            <a:r>
              <a:rPr lang="en-US" altLang="ko-KR"/>
              <a:t>. WRF </a:t>
            </a:r>
            <a:r>
              <a:rPr lang="ko-KR" altLang="en-US"/>
              <a:t>모형의 영역은 동아시아 전 해역을 포함하고 있으며 연직으로 </a:t>
            </a:r>
            <a:r>
              <a:rPr lang="en-US" altLang="ko-KR"/>
              <a:t>31</a:t>
            </a:r>
            <a:r>
              <a:rPr lang="ko-KR" altLang="en-US"/>
              <a:t>층을 가다</a:t>
            </a:r>
            <a:r>
              <a:rPr lang="en-US" altLang="ko-KR"/>
              <a:t>. </a:t>
            </a:r>
            <a:r>
              <a:rPr lang="ko-KR" altLang="en-US"/>
              <a:t>초기조건과 경계조건으로는 </a:t>
            </a:r>
            <a:r>
              <a:rPr lang="en-US" altLang="ko-KR"/>
              <a:t>NCEP Final Analysis</a:t>
            </a:r>
            <a:r>
              <a:rPr lang="ko-KR" altLang="en-US"/>
              <a:t>를 사용하였고</a:t>
            </a:r>
            <a:r>
              <a:rPr lang="en-US" altLang="ko-KR"/>
              <a:t>, </a:t>
            </a:r>
            <a:r>
              <a:rPr lang="ko-KR" altLang="en-US"/>
              <a:t>온도의 연직분포 등 해양혼합층의 초기장은 기후평균치를 사용하였습니다</a:t>
            </a:r>
            <a:r>
              <a:rPr lang="en-US" altLang="ko-KR"/>
              <a:t>. </a:t>
            </a:r>
            <a:r>
              <a:rPr lang="ko-KR" altLang="en-US"/>
              <a:t>위와 같이 개발된 접합 모형의 수행 결과로 해수면에서의 바람응력</a:t>
            </a:r>
            <a:r>
              <a:rPr lang="en-US" altLang="ko-KR"/>
              <a:t>, </a:t>
            </a:r>
            <a:r>
              <a:rPr lang="ko-KR" altLang="en-US"/>
              <a:t>열 속 등의 조건아래서 해수면 온도의 변동을 예측하는 해양혼합층모형은 보다 수치예보모델의 예측성을 향상시켜줄 뿐만 아니라</a:t>
            </a:r>
            <a:r>
              <a:rPr lang="en-US" altLang="ko-KR"/>
              <a:t>, </a:t>
            </a:r>
            <a:r>
              <a:rPr lang="ko-KR" altLang="en-US"/>
              <a:t>위성관측 해수면 온도 자료를 보완하여</a:t>
            </a:r>
            <a:r>
              <a:rPr lang="en-US" altLang="ko-KR"/>
              <a:t>, </a:t>
            </a:r>
            <a:r>
              <a:rPr lang="ko-KR" altLang="en-US"/>
              <a:t>전 해역에 대한 해수면 온도의 일변화의 예측을 가능하게 해줄 것으로 예상됩니다</a:t>
            </a:r>
            <a:r>
              <a:rPr lang="en-US" altLang="ko-KR"/>
              <a:t>. </a:t>
            </a:r>
          </a:p>
          <a:p>
            <a:pPr>
              <a:spcBef>
                <a:spcPct val="0"/>
              </a:spcBef>
            </a:pPr>
            <a:endParaRPr lang="en-US" altLang="ko-KR"/>
          </a:p>
          <a:p>
            <a:pPr>
              <a:spcBef>
                <a:spcPct val="0"/>
              </a:spcBef>
            </a:pPr>
            <a:endParaRPr lang="en-US" altLang="ko-KR"/>
          </a:p>
        </p:txBody>
      </p:sp>
      <p:sp>
        <p:nvSpPr>
          <p:cNvPr id="448517" name="슬라이드 번호 개체 틀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4" tIns="45647" rIns="91294" bIns="45647" anchor="b"/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>
              <a:lnSpc>
                <a:spcPct val="100000"/>
              </a:lnSpc>
              <a:buClrTx/>
            </a:pPr>
            <a:fld id="{BB97ACD3-2C73-4447-A0D1-3720094EB25B}" type="slidenum">
              <a:rPr kumimoji="0" lang="en-US" altLang="ko-KR" sz="1200">
                <a:ea typeface="맑은 고딕" pitchFamily="50" charset="-127"/>
              </a:rPr>
              <a:pPr algn="r">
                <a:lnSpc>
                  <a:spcPct val="100000"/>
                </a:lnSpc>
                <a:buClrTx/>
              </a:pPr>
              <a:t>58</a:t>
            </a:fld>
            <a:endParaRPr kumimoji="0" lang="en-US" altLang="ko-KR" sz="1200"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9BF30-4222-4D01-B2F1-2D3A10FDA0C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7383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850F8-9E2C-4771-B0A0-A50172A2CB4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6046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B30AE-2D13-4FA6-B358-8B1C7FBEB2C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900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D329E-9A63-4696-BC75-E51A4CF8718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154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7161F-92E6-4710-A0D0-954B4F9019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7412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A8CEC-A48D-4033-8640-533944B6CD9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90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A9F12-0247-44AF-9356-586B54530C1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91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22A72-B29C-47D9-9C77-63DB6F3359D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4195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96B09-E407-4C94-9047-9106D29AD72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0977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07D9-5088-49CC-BCFE-5518FC7B5E9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043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5208C-84DD-4EEB-AF6D-18B564B87E2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9098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4FB52DC-EBF6-46D4-AAE0-197F841B5A3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2.wmf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6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56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52.wmf"/><Relationship Id="rId19" Type="http://schemas.openxmlformats.org/officeDocument/2006/relationships/oleObject" Target="../embeddings/oleObject45.bin"/><Relationship Id="rId4" Type="http://schemas.openxmlformats.org/officeDocument/2006/relationships/image" Target="../media/image49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5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69.png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65.wmf"/><Relationship Id="rId17" Type="http://schemas.openxmlformats.org/officeDocument/2006/relationships/image" Target="../media/image68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7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6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79.w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76.wmf"/><Relationship Id="rId17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8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7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85.wmf"/><Relationship Id="rId3" Type="http://schemas.openxmlformats.org/officeDocument/2006/relationships/oleObject" Target="../embeddings/oleObject63.bin"/><Relationship Id="rId21" Type="http://schemas.openxmlformats.org/officeDocument/2006/relationships/oleObject" Target="../embeddings/oleObject72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7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4.wmf"/><Relationship Id="rId20" Type="http://schemas.openxmlformats.org/officeDocument/2006/relationships/image" Target="../media/image86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67.bin"/><Relationship Id="rId24" Type="http://schemas.openxmlformats.org/officeDocument/2006/relationships/image" Target="../media/image87.wmf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69.bin"/><Relationship Id="rId23" Type="http://schemas.openxmlformats.org/officeDocument/2006/relationships/oleObject" Target="../embeddings/oleObject73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71.bin"/><Relationship Id="rId4" Type="http://schemas.openxmlformats.org/officeDocument/2006/relationships/image" Target="../media/image10.w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83.wmf"/><Relationship Id="rId22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17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118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1\Desktop\LES_OML.mp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3.jpeg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79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5.wmf"/><Relationship Id="rId12" Type="http://schemas.openxmlformats.org/officeDocument/2006/relationships/image" Target="../media/image1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1.bin"/><Relationship Id="rId11" Type="http://schemas.openxmlformats.org/officeDocument/2006/relationships/oleObject" Target="../embeddings/oleObject84.bin"/><Relationship Id="rId5" Type="http://schemas.openxmlformats.org/officeDocument/2006/relationships/image" Target="../media/image134.wmf"/><Relationship Id="rId10" Type="http://schemas.openxmlformats.org/officeDocument/2006/relationships/oleObject" Target="../embeddings/oleObject83.bin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3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wmf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13" Type="http://schemas.openxmlformats.org/officeDocument/2006/relationships/oleObject" Target="../embeddings/oleObject90.bin"/><Relationship Id="rId18" Type="http://schemas.openxmlformats.org/officeDocument/2006/relationships/image" Target="../media/image154.wmf"/><Relationship Id="rId26" Type="http://schemas.openxmlformats.org/officeDocument/2006/relationships/image" Target="../media/image158.wmf"/><Relationship Id="rId3" Type="http://schemas.openxmlformats.org/officeDocument/2006/relationships/oleObject" Target="../embeddings/oleObject85.bin"/><Relationship Id="rId21" Type="http://schemas.openxmlformats.org/officeDocument/2006/relationships/oleObject" Target="../embeddings/oleObject94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151.wmf"/><Relationship Id="rId17" Type="http://schemas.openxmlformats.org/officeDocument/2006/relationships/oleObject" Target="../embeddings/oleObject92.bin"/><Relationship Id="rId25" Type="http://schemas.openxmlformats.org/officeDocument/2006/relationships/oleObject" Target="../embeddings/oleObject9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3.wmf"/><Relationship Id="rId20" Type="http://schemas.openxmlformats.org/officeDocument/2006/relationships/image" Target="../media/image155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8.wmf"/><Relationship Id="rId11" Type="http://schemas.openxmlformats.org/officeDocument/2006/relationships/oleObject" Target="../embeddings/oleObject89.bin"/><Relationship Id="rId24" Type="http://schemas.openxmlformats.org/officeDocument/2006/relationships/image" Target="../media/image157.wmf"/><Relationship Id="rId5" Type="http://schemas.openxmlformats.org/officeDocument/2006/relationships/oleObject" Target="../embeddings/oleObject86.bin"/><Relationship Id="rId15" Type="http://schemas.openxmlformats.org/officeDocument/2006/relationships/oleObject" Target="../embeddings/oleObject91.bin"/><Relationship Id="rId23" Type="http://schemas.openxmlformats.org/officeDocument/2006/relationships/oleObject" Target="../embeddings/oleObject95.bin"/><Relationship Id="rId28" Type="http://schemas.openxmlformats.org/officeDocument/2006/relationships/image" Target="../media/image159.wmf"/><Relationship Id="rId10" Type="http://schemas.openxmlformats.org/officeDocument/2006/relationships/image" Target="../media/image150.wmf"/><Relationship Id="rId19" Type="http://schemas.openxmlformats.org/officeDocument/2006/relationships/oleObject" Target="../embeddings/oleObject93.bin"/><Relationship Id="rId4" Type="http://schemas.openxmlformats.org/officeDocument/2006/relationships/image" Target="../media/image147.wmf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152.wmf"/><Relationship Id="rId22" Type="http://schemas.openxmlformats.org/officeDocument/2006/relationships/image" Target="../media/image156.wmf"/><Relationship Id="rId27" Type="http://schemas.openxmlformats.org/officeDocument/2006/relationships/oleObject" Target="../embeddings/oleObject97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wmf"/><Relationship Id="rId13" Type="http://schemas.openxmlformats.org/officeDocument/2006/relationships/oleObject" Target="../embeddings/oleObject103.bin"/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164.wmf"/><Relationship Id="rId17" Type="http://schemas.openxmlformats.org/officeDocument/2006/relationships/image" Target="../media/image16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5.bin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61.wmf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9.bin"/><Relationship Id="rId15" Type="http://schemas.openxmlformats.org/officeDocument/2006/relationships/oleObject" Target="../embeddings/oleObject104.bin"/><Relationship Id="rId10" Type="http://schemas.openxmlformats.org/officeDocument/2006/relationships/image" Target="../media/image163.wmf"/><Relationship Id="rId4" Type="http://schemas.openxmlformats.org/officeDocument/2006/relationships/image" Target="../media/image160.wmf"/><Relationship Id="rId9" Type="http://schemas.openxmlformats.org/officeDocument/2006/relationships/oleObject" Target="../embeddings/oleObject101.bin"/><Relationship Id="rId14" Type="http://schemas.openxmlformats.org/officeDocument/2006/relationships/image" Target="../media/image14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3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wmf"/><Relationship Id="rId13" Type="http://schemas.openxmlformats.org/officeDocument/2006/relationships/oleObject" Target="../embeddings/oleObject111.bin"/><Relationship Id="rId18" Type="http://schemas.openxmlformats.org/officeDocument/2006/relationships/image" Target="../media/image180.wmf"/><Relationship Id="rId26" Type="http://schemas.openxmlformats.org/officeDocument/2006/relationships/image" Target="../media/image184.wmf"/><Relationship Id="rId3" Type="http://schemas.openxmlformats.org/officeDocument/2006/relationships/oleObject" Target="../embeddings/oleObject106.bin"/><Relationship Id="rId21" Type="http://schemas.openxmlformats.org/officeDocument/2006/relationships/oleObject" Target="../embeddings/oleObject115.bin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177.wmf"/><Relationship Id="rId17" Type="http://schemas.openxmlformats.org/officeDocument/2006/relationships/oleObject" Target="../embeddings/oleObject113.bin"/><Relationship Id="rId25" Type="http://schemas.openxmlformats.org/officeDocument/2006/relationships/oleObject" Target="../embeddings/oleObject11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9.wmf"/><Relationship Id="rId20" Type="http://schemas.openxmlformats.org/officeDocument/2006/relationships/image" Target="../media/image181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74.wmf"/><Relationship Id="rId11" Type="http://schemas.openxmlformats.org/officeDocument/2006/relationships/oleObject" Target="../embeddings/oleObject110.bin"/><Relationship Id="rId24" Type="http://schemas.openxmlformats.org/officeDocument/2006/relationships/image" Target="../media/image183.wmf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2.bin"/><Relationship Id="rId23" Type="http://schemas.openxmlformats.org/officeDocument/2006/relationships/oleObject" Target="../embeddings/oleObject116.bin"/><Relationship Id="rId28" Type="http://schemas.openxmlformats.org/officeDocument/2006/relationships/image" Target="../media/image185.wmf"/><Relationship Id="rId10" Type="http://schemas.openxmlformats.org/officeDocument/2006/relationships/image" Target="../media/image176.wmf"/><Relationship Id="rId19" Type="http://schemas.openxmlformats.org/officeDocument/2006/relationships/oleObject" Target="../embeddings/oleObject114.bin"/><Relationship Id="rId4" Type="http://schemas.openxmlformats.org/officeDocument/2006/relationships/image" Target="../media/image173.wmf"/><Relationship Id="rId9" Type="http://schemas.openxmlformats.org/officeDocument/2006/relationships/oleObject" Target="../embeddings/oleObject109.bin"/><Relationship Id="rId14" Type="http://schemas.openxmlformats.org/officeDocument/2006/relationships/image" Target="../media/image178.wmf"/><Relationship Id="rId22" Type="http://schemas.openxmlformats.org/officeDocument/2006/relationships/image" Target="../media/image182.wmf"/><Relationship Id="rId27" Type="http://schemas.openxmlformats.org/officeDocument/2006/relationships/oleObject" Target="../embeddings/oleObject118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86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w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1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667" y="836712"/>
            <a:ext cx="83529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altLang="ko-KR" sz="2800" b="1" dirty="0" smtClean="0">
                <a:solidFill>
                  <a:srgbClr val="3333FF"/>
                </a:solidFill>
              </a:rPr>
              <a:t>Development of a </a:t>
            </a:r>
            <a:r>
              <a:rPr lang="en-US" altLang="ko-KR" sz="2800" b="1" dirty="0" err="1" smtClean="0">
                <a:solidFill>
                  <a:srgbClr val="3333FF"/>
                </a:solidFill>
              </a:rPr>
              <a:t>Lagrangian</a:t>
            </a:r>
            <a:r>
              <a:rPr lang="en-US" altLang="ko-KR" sz="2800" b="1" dirty="0" smtClean="0">
                <a:solidFill>
                  <a:srgbClr val="3333FF"/>
                </a:solidFill>
              </a:rPr>
              <a:t> cloud </a:t>
            </a:r>
            <a:r>
              <a:rPr lang="en-US" altLang="ko-KR" sz="2800" b="1" dirty="0">
                <a:solidFill>
                  <a:srgbClr val="3333FF"/>
                </a:solidFill>
              </a:rPr>
              <a:t>m</a:t>
            </a:r>
            <a:r>
              <a:rPr lang="en-US" altLang="ko-KR" sz="2800" b="1" dirty="0" smtClean="0">
                <a:solidFill>
                  <a:srgbClr val="3333FF"/>
                </a:solidFill>
              </a:rPr>
              <a:t>odel (LCM) and its application to the parameterization of  cloud microphysic</a:t>
            </a:r>
            <a:r>
              <a:rPr lang="en-US" altLang="ko-KR" sz="2400" b="1" dirty="0" smtClean="0">
                <a:solidFill>
                  <a:srgbClr val="3333FF"/>
                </a:solidFill>
              </a:rPr>
              <a:t>s</a:t>
            </a:r>
          </a:p>
          <a:p>
            <a:pPr>
              <a:spcAft>
                <a:spcPts val="1000"/>
              </a:spcAft>
            </a:pPr>
            <a:r>
              <a:rPr lang="en-US" altLang="ko-KR" sz="2400" dirty="0" smtClean="0"/>
              <a:t>(</a:t>
            </a:r>
            <a:r>
              <a:rPr lang="en-US" altLang="ko-KR" sz="2400" dirty="0" err="1"/>
              <a:t>Riechelmann</a:t>
            </a:r>
            <a:r>
              <a:rPr lang="en-US" altLang="ko-KR" sz="2400" dirty="0"/>
              <a:t> et al. </a:t>
            </a:r>
            <a:r>
              <a:rPr lang="en-US" altLang="ko-KR" sz="2400" i="1" dirty="0"/>
              <a:t>NJP</a:t>
            </a:r>
            <a:r>
              <a:rPr lang="en-US" altLang="ko-KR" sz="2400" dirty="0"/>
              <a:t> 2011, Noh et al. </a:t>
            </a:r>
            <a:r>
              <a:rPr lang="en-US" altLang="ko-KR" sz="2400" i="1" dirty="0"/>
              <a:t>JAS</a:t>
            </a:r>
            <a:r>
              <a:rPr lang="en-US" altLang="ko-KR" sz="2400" dirty="0"/>
              <a:t> submitted</a:t>
            </a:r>
            <a:r>
              <a:rPr lang="en-US" altLang="ko-KR" sz="2400" dirty="0" smtClean="0"/>
              <a:t>)</a:t>
            </a:r>
          </a:p>
          <a:p>
            <a:pPr>
              <a:spcAft>
                <a:spcPts val="1000"/>
              </a:spcAft>
            </a:pPr>
            <a:endParaRPr lang="en-US" altLang="ko-KR" sz="2400" dirty="0" smtClean="0"/>
          </a:p>
          <a:p>
            <a:pPr algn="ctr">
              <a:spcAft>
                <a:spcPts val="1000"/>
              </a:spcAft>
            </a:pPr>
            <a:r>
              <a:rPr lang="en-US" altLang="ko-KR" sz="2400" b="1" dirty="0" err="1" smtClean="0"/>
              <a:t>Yign</a:t>
            </a:r>
            <a:r>
              <a:rPr lang="en-US" altLang="ko-KR" sz="2400" b="1" dirty="0" smtClean="0"/>
              <a:t> Noh</a:t>
            </a:r>
          </a:p>
          <a:p>
            <a:pPr algn="ctr">
              <a:spcAft>
                <a:spcPts val="1000"/>
              </a:spcAft>
            </a:pPr>
            <a:r>
              <a:rPr lang="en-US" altLang="ko-KR" sz="2400" i="1" dirty="0" err="1" smtClean="0"/>
              <a:t>Yonsei</a:t>
            </a:r>
            <a:r>
              <a:rPr lang="en-US" altLang="ko-KR" sz="2400" i="1" dirty="0" smtClean="0"/>
              <a:t> Univ. (Korea)</a:t>
            </a:r>
            <a:r>
              <a:rPr lang="en-US" altLang="ko-KR" sz="2400" dirty="0"/>
              <a:t> </a:t>
            </a:r>
            <a:endParaRPr lang="en-US" altLang="ko-KR" sz="2400" dirty="0" smtClean="0"/>
          </a:p>
          <a:p>
            <a:pPr algn="ctr">
              <a:spcAft>
                <a:spcPts val="1000"/>
              </a:spcAft>
            </a:pPr>
            <a:endParaRPr lang="en-US" altLang="ko-KR" sz="2400" dirty="0" smtClean="0"/>
          </a:p>
          <a:p>
            <a:pPr>
              <a:spcAft>
                <a:spcPts val="0"/>
              </a:spcAft>
            </a:pPr>
            <a:r>
              <a:rPr lang="en-US" altLang="ko-KR" sz="2400" dirty="0" smtClean="0"/>
              <a:t>*In collaboration with </a:t>
            </a:r>
          </a:p>
          <a:p>
            <a:pPr>
              <a:spcAft>
                <a:spcPts val="0"/>
              </a:spcAft>
            </a:pPr>
            <a:r>
              <a:rPr lang="en-US" altLang="ko-KR" sz="2400" dirty="0" smtClean="0"/>
              <a:t>S. </a:t>
            </a:r>
            <a:r>
              <a:rPr lang="en-US" altLang="ko-KR" sz="2400" dirty="0" err="1" smtClean="0"/>
              <a:t>Raasch</a:t>
            </a:r>
            <a:r>
              <a:rPr lang="en-US" altLang="ko-KR" sz="2400" dirty="0" smtClean="0"/>
              <a:t>, T. </a:t>
            </a:r>
            <a:r>
              <a:rPr lang="en-US" altLang="ko-KR" sz="2400" dirty="0" err="1" smtClean="0"/>
              <a:t>Riechelmann</a:t>
            </a:r>
            <a:r>
              <a:rPr lang="en-US" altLang="ko-KR" sz="2400" dirty="0" smtClean="0"/>
              <a:t> (</a:t>
            </a:r>
            <a:r>
              <a:rPr lang="en-US" altLang="ko-KR" sz="2400" i="1" dirty="0" smtClean="0"/>
              <a:t>Univ. Hannover, Germany</a:t>
            </a:r>
            <a:r>
              <a:rPr lang="en-US" altLang="ko-KR" sz="2400" dirty="0" smtClean="0"/>
              <a:t>), </a:t>
            </a:r>
          </a:p>
          <a:p>
            <a:pPr>
              <a:spcAft>
                <a:spcPts val="0"/>
              </a:spcAft>
            </a:pPr>
            <a:r>
              <a:rPr lang="en-US" altLang="ko-KR" sz="2400" dirty="0" smtClean="0"/>
              <a:t>J. H. Lee (</a:t>
            </a:r>
            <a:r>
              <a:rPr lang="en-US" altLang="ko-KR" sz="2400" i="1" dirty="0" err="1" smtClean="0"/>
              <a:t>Yonsei</a:t>
            </a:r>
            <a:r>
              <a:rPr lang="en-US" altLang="ko-KR" sz="2400" i="1" dirty="0" smtClean="0"/>
              <a:t> Univ., Korea</a:t>
            </a:r>
            <a:r>
              <a:rPr lang="en-US" altLang="ko-KR" sz="2400" dirty="0" smtClean="0"/>
              <a:t>), </a:t>
            </a:r>
          </a:p>
          <a:p>
            <a:pPr>
              <a:spcAft>
                <a:spcPts val="0"/>
              </a:spcAft>
            </a:pPr>
            <a:r>
              <a:rPr lang="en-US" altLang="ko-KR" sz="2400" dirty="0" smtClean="0"/>
              <a:t>L. P. Wang (</a:t>
            </a:r>
            <a:r>
              <a:rPr lang="en-US" altLang="ko-KR" sz="2400" i="1" dirty="0" smtClean="0"/>
              <a:t>Univ. Delaware, U.S.A</a:t>
            </a:r>
            <a:r>
              <a:rPr lang="en-US" altLang="ko-KR" sz="2400" dirty="0" smtClean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89002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36613"/>
            <a:ext cx="5362575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565400"/>
            <a:ext cx="2601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/>
          <p:cNvSpPr txBox="1">
            <a:spLocks noChangeArrowheads="1"/>
          </p:cNvSpPr>
          <p:nvPr/>
        </p:nvSpPr>
        <p:spPr bwMode="auto">
          <a:xfrm>
            <a:off x="427038" y="366713"/>
            <a:ext cx="59451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2800" u="sng">
                <a:solidFill>
                  <a:srgbClr val="3333FF"/>
                </a:solidFill>
                <a:latin typeface="Comic Sans MS" pitchFamily="66" charset="0"/>
              </a:rPr>
              <a:t>Largrangian Particle Model</a:t>
            </a:r>
            <a:r>
              <a:rPr lang="en-US" altLang="ko-KR" sz="2800">
                <a:solidFill>
                  <a:srgbClr val="3333FF"/>
                </a:solidFill>
                <a:latin typeface="Comic Sans MS" pitchFamily="66" charset="0"/>
              </a:rPr>
              <a:t> </a:t>
            </a:r>
          </a:p>
        </p:txBody>
      </p:sp>
      <p:graphicFrame>
        <p:nvGraphicFramePr>
          <p:cNvPr id="94211" name="개체 3"/>
          <p:cNvGraphicFramePr>
            <a:graphicFrameLocks noChangeAspect="1"/>
          </p:cNvGraphicFramePr>
          <p:nvPr/>
        </p:nvGraphicFramePr>
        <p:xfrm>
          <a:off x="1258888" y="2133600"/>
          <a:ext cx="2570162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87" name="수식" r:id="rId3" imgW="1536700" imgH="482600" progId="Equation.3">
                  <p:embed/>
                </p:oleObj>
              </mc:Choice>
              <mc:Fallback>
                <p:oleObj name="수식" r:id="rId3" imgW="1536700" imgH="482600" progId="Equation.3">
                  <p:embed/>
                  <p:pic>
                    <p:nvPicPr>
                      <p:cNvPr id="0" name="개체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133600"/>
                        <a:ext cx="2570162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3" name="Text Box 41"/>
          <p:cNvSpPr txBox="1">
            <a:spLocks noChangeArrowheads="1"/>
          </p:cNvSpPr>
          <p:nvPr/>
        </p:nvSpPr>
        <p:spPr bwMode="auto">
          <a:xfrm>
            <a:off x="539750" y="1120775"/>
            <a:ext cx="4392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kumimoji="0" lang="en-US" altLang="ko-KR" sz="2400">
                <a:solidFill>
                  <a:srgbClr val="3333FF"/>
                </a:solidFill>
                <a:latin typeface="Times New Roman" pitchFamily="18" charset="0"/>
                <a:ea typeface="HY그래픽M" pitchFamily="18" charset="-127"/>
                <a:sym typeface="Symbol" pitchFamily="18" charset="2"/>
              </a:rPr>
              <a:t> S</a:t>
            </a:r>
            <a:r>
              <a:rPr kumimoji="0" lang="en-US" altLang="ko-KR" sz="2400">
                <a:solidFill>
                  <a:srgbClr val="3333FF"/>
                </a:solidFill>
                <a:latin typeface="Times New Roman" pitchFamily="18" charset="0"/>
                <a:ea typeface="HY그래픽M" pitchFamily="18" charset="-127"/>
              </a:rPr>
              <a:t>uper-droplet</a:t>
            </a:r>
            <a:r>
              <a:rPr kumimoji="0" lang="en-US" altLang="ko-KR" sz="2400">
                <a:solidFill>
                  <a:srgbClr val="3333FF"/>
                </a:solidFill>
                <a:latin typeface="Comic Sans MS" pitchFamily="66" charset="0"/>
                <a:ea typeface="HY그래픽M" pitchFamily="18" charset="-127"/>
              </a:rPr>
              <a:t> </a:t>
            </a:r>
            <a:endParaRPr kumimoji="0" lang="de-DE" altLang="ko-KR" sz="2400">
              <a:solidFill>
                <a:srgbClr val="3333FF"/>
              </a:solidFill>
              <a:latin typeface="Comic Sans MS" pitchFamily="66" charset="0"/>
              <a:ea typeface="HY그래픽M" pitchFamily="18" charset="-127"/>
            </a:endParaRPr>
          </a:p>
        </p:txBody>
      </p:sp>
      <p:sp>
        <p:nvSpPr>
          <p:cNvPr id="94214" name="Text Box 11"/>
          <p:cNvSpPr txBox="1">
            <a:spLocks noChangeArrowheads="1"/>
          </p:cNvSpPr>
          <p:nvPr/>
        </p:nvSpPr>
        <p:spPr bwMode="auto">
          <a:xfrm>
            <a:off x="4140200" y="1989138"/>
            <a:ext cx="4616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b="1" i="1">
                <a:latin typeface="Times New Roman" pitchFamily="18" charset="0"/>
              </a:rPr>
              <a:t>A</a:t>
            </a:r>
            <a:r>
              <a:rPr lang="en-US" altLang="ko-KR" b="1" i="1" baseline="-25000">
                <a:latin typeface="Times New Roman" pitchFamily="18" charset="0"/>
              </a:rPr>
              <a:t>p</a:t>
            </a:r>
            <a:r>
              <a:rPr lang="en-US" altLang="ko-KR">
                <a:latin typeface="Times New Roman" pitchFamily="18" charset="0"/>
              </a:rPr>
              <a:t> =  </a:t>
            </a:r>
            <a:r>
              <a:rPr lang="en-US" altLang="ko-KR" b="1" i="1">
                <a:solidFill>
                  <a:srgbClr val="FF0000"/>
                </a:solidFill>
                <a:latin typeface="Times New Roman" pitchFamily="18" charset="0"/>
              </a:rPr>
              <a:t>Weighting factor</a:t>
            </a:r>
          </a:p>
          <a:p>
            <a:pPr>
              <a:lnSpc>
                <a:spcPct val="150000"/>
              </a:lnSpc>
            </a:pPr>
            <a:r>
              <a:rPr lang="en-US" altLang="ko-KR">
                <a:latin typeface="Times New Roman" pitchFamily="18" charset="0"/>
              </a:rPr>
              <a:t>     =     </a:t>
            </a:r>
            <a:r>
              <a:rPr lang="en-US" altLang="ko-KR" sz="1800">
                <a:latin typeface="Times New Roman" pitchFamily="18" charset="0"/>
              </a:rPr>
              <a:t>mass of real droplets per unit volume</a:t>
            </a:r>
          </a:p>
          <a:p>
            <a:pPr>
              <a:lnSpc>
                <a:spcPct val="150000"/>
              </a:lnSpc>
            </a:pPr>
            <a:r>
              <a:rPr lang="en-US" altLang="ko-KR" sz="1800">
                <a:latin typeface="Times New Roman" pitchFamily="18" charset="0"/>
              </a:rPr>
              <a:t>          mass of simulated droplet per unit volume</a:t>
            </a:r>
          </a:p>
        </p:txBody>
      </p:sp>
      <p:sp>
        <p:nvSpPr>
          <p:cNvPr id="94215" name="Line 12"/>
          <p:cNvSpPr>
            <a:spLocks noChangeShapeType="1"/>
          </p:cNvSpPr>
          <p:nvPr/>
        </p:nvSpPr>
        <p:spPr bwMode="auto">
          <a:xfrm>
            <a:off x="4787900" y="2852738"/>
            <a:ext cx="3825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900113" y="3357563"/>
            <a:ext cx="584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- representing a large number of real droplets of the same size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900113" y="4076700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</a:t>
            </a:r>
          </a:p>
        </p:txBody>
      </p:sp>
      <p:graphicFrame>
        <p:nvGraphicFramePr>
          <p:cNvPr id="94225" name="개체 17"/>
          <p:cNvGraphicFramePr>
            <a:graphicFrameLocks noChangeAspect="1"/>
          </p:cNvGraphicFramePr>
          <p:nvPr/>
        </p:nvGraphicFramePr>
        <p:xfrm>
          <a:off x="1547813" y="4076700"/>
          <a:ext cx="223361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88" name="수식" r:id="rId5" imgW="1409700" imgH="228600" progId="Equation.3">
                  <p:embed/>
                </p:oleObj>
              </mc:Choice>
              <mc:Fallback>
                <p:oleObj name="수식" r:id="rId5" imgW="1409700" imgH="228600" progId="Equation.3">
                  <p:embed/>
                  <p:pic>
                    <p:nvPicPr>
                      <p:cNvPr id="0" name="개체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076700"/>
                        <a:ext cx="2233612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879475" y="4818063"/>
            <a:ext cx="4751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* </a:t>
            </a:r>
            <a:r>
              <a:rPr lang="en-US" altLang="ko-KR" sz="1800" i="1"/>
              <a:t>N</a:t>
            </a:r>
            <a:r>
              <a:rPr lang="en-US" altLang="ko-KR" sz="1800" i="1" baseline="-15000"/>
              <a:t>p</a:t>
            </a:r>
            <a:r>
              <a:rPr lang="en-US" altLang="ko-KR" sz="1800"/>
              <a:t> = total number of superdroplets within a grid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4" name="개체 5"/>
          <p:cNvGraphicFramePr>
            <a:graphicFrameLocks noChangeAspect="1"/>
          </p:cNvGraphicFramePr>
          <p:nvPr/>
        </p:nvGraphicFramePr>
        <p:xfrm>
          <a:off x="1476375" y="2565400"/>
          <a:ext cx="37004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7" name="수식" r:id="rId3" imgW="1854200" imgH="444500" progId="Equation.3">
                  <p:embed/>
                </p:oleObj>
              </mc:Choice>
              <mc:Fallback>
                <p:oleObj name="수식" r:id="rId3" imgW="1854200" imgH="444500" progId="Equation.3">
                  <p:embed/>
                  <p:pic>
                    <p:nvPicPr>
                      <p:cNvPr id="0" name="개체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565400"/>
                        <a:ext cx="3700463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9" name="개체 6"/>
          <p:cNvGraphicFramePr>
            <a:graphicFrameLocks noChangeAspect="1"/>
          </p:cNvGraphicFramePr>
          <p:nvPr/>
        </p:nvGraphicFramePr>
        <p:xfrm>
          <a:off x="1476375" y="1484313"/>
          <a:ext cx="107950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8" name="수식" r:id="rId5" imgW="558558" imgH="393529" progId="Equation.3">
                  <p:embed/>
                </p:oleObj>
              </mc:Choice>
              <mc:Fallback>
                <p:oleObj name="수식" r:id="rId5" imgW="558558" imgH="393529" progId="Equation.3">
                  <p:embed/>
                  <p:pic>
                    <p:nvPicPr>
                      <p:cNvPr id="0" name="개체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484313"/>
                        <a:ext cx="107950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0" name="Rectangle 23"/>
          <p:cNvSpPr>
            <a:spLocks noChangeArrowheads="1"/>
          </p:cNvSpPr>
          <p:nvPr/>
        </p:nvSpPr>
        <p:spPr bwMode="auto">
          <a:xfrm>
            <a:off x="4479925" y="4365625"/>
            <a:ext cx="631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1800">
                <a:latin typeface="Georgia" pitchFamily="18" charset="0"/>
              </a:rPr>
              <a:t>with</a:t>
            </a:r>
          </a:p>
        </p:txBody>
      </p:sp>
      <p:graphicFrame>
        <p:nvGraphicFramePr>
          <p:cNvPr id="97291" name="개체 7"/>
          <p:cNvGraphicFramePr>
            <a:graphicFrameLocks noChangeAspect="1"/>
          </p:cNvGraphicFramePr>
          <p:nvPr/>
        </p:nvGraphicFramePr>
        <p:xfrm>
          <a:off x="1476375" y="4221163"/>
          <a:ext cx="2565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9" name="수식" r:id="rId7" imgW="1727200" imgH="431800" progId="Equation.3">
                  <p:embed/>
                </p:oleObj>
              </mc:Choice>
              <mc:Fallback>
                <p:oleObj name="수식" r:id="rId7" imgW="1727200" imgH="431800" progId="Equation.3">
                  <p:embed/>
                  <p:pic>
                    <p:nvPicPr>
                      <p:cNvPr id="0" name="개체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221163"/>
                        <a:ext cx="25654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92" name="개체 12"/>
          <p:cNvGraphicFramePr>
            <a:graphicFrameLocks noChangeAspect="1"/>
          </p:cNvGraphicFramePr>
          <p:nvPr/>
        </p:nvGraphicFramePr>
        <p:xfrm>
          <a:off x="5292725" y="4076700"/>
          <a:ext cx="178911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20" name="수식" r:id="rId9" imgW="1181100" imgH="508000" progId="Equation.3">
                  <p:embed/>
                </p:oleObj>
              </mc:Choice>
              <mc:Fallback>
                <p:oleObj name="수식" r:id="rId9" imgW="1181100" imgH="508000" progId="Equation.3">
                  <p:embed/>
                  <p:pic>
                    <p:nvPicPr>
                      <p:cNvPr id="0" name="개체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076700"/>
                        <a:ext cx="1789113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5" name="Text Box 15"/>
          <p:cNvSpPr txBox="1">
            <a:spLocks noChangeArrowheads="1"/>
          </p:cNvSpPr>
          <p:nvPr/>
        </p:nvSpPr>
        <p:spPr bwMode="auto">
          <a:xfrm>
            <a:off x="808038" y="561975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>
                <a:solidFill>
                  <a:srgbClr val="3333FF"/>
                </a:solidFill>
                <a:sym typeface="Symbol" pitchFamily="18" charset="2"/>
              </a:rPr>
              <a:t> Advection of Droplets</a:t>
            </a:r>
          </a:p>
        </p:txBody>
      </p:sp>
      <p:sp>
        <p:nvSpPr>
          <p:cNvPr id="97296" name="Text Box 16"/>
          <p:cNvSpPr txBox="1">
            <a:spLocks noChangeArrowheads="1"/>
          </p:cNvSpPr>
          <p:nvPr/>
        </p:nvSpPr>
        <p:spPr bwMode="auto">
          <a:xfrm>
            <a:off x="1166813" y="431482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427038" y="366713"/>
            <a:ext cx="59451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2800" u="sng">
                <a:solidFill>
                  <a:srgbClr val="3333FF"/>
                </a:solidFill>
                <a:latin typeface="Comic Sans MS" pitchFamily="66" charset="0"/>
              </a:rPr>
              <a:t>Microphysics</a:t>
            </a:r>
          </a:p>
        </p:txBody>
      </p:sp>
      <p:graphicFrame>
        <p:nvGraphicFramePr>
          <p:cNvPr id="91139" name="개체 2"/>
          <p:cNvGraphicFramePr>
            <a:graphicFrameLocks noChangeAspect="1"/>
          </p:cNvGraphicFramePr>
          <p:nvPr/>
        </p:nvGraphicFramePr>
        <p:xfrm>
          <a:off x="1403350" y="1700213"/>
          <a:ext cx="202088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0" name="수식" r:id="rId3" imgW="1104900" imgH="393700" progId="Equation.3">
                  <p:embed/>
                </p:oleObj>
              </mc:Choice>
              <mc:Fallback>
                <p:oleObj name="수식" r:id="rId3" imgW="1104900" imgH="393700" progId="Equation.3">
                  <p:embed/>
                  <p:pic>
                    <p:nvPicPr>
                      <p:cNvPr id="0" name="개체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700213"/>
                        <a:ext cx="2020888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TextBox 5"/>
          <p:cNvSpPr txBox="1">
            <a:spLocks noChangeArrowheads="1"/>
          </p:cNvSpPr>
          <p:nvPr/>
        </p:nvSpPr>
        <p:spPr bwMode="auto">
          <a:xfrm>
            <a:off x="4211638" y="1844675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kumimoji="0" lang="en-US" altLang="ko-KR" sz="1800" i="1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with</a:t>
            </a:r>
          </a:p>
        </p:txBody>
      </p:sp>
      <p:graphicFrame>
        <p:nvGraphicFramePr>
          <p:cNvPr id="91141" name="개체 3"/>
          <p:cNvGraphicFramePr>
            <a:graphicFrameLocks noChangeAspect="1"/>
          </p:cNvGraphicFramePr>
          <p:nvPr/>
        </p:nvGraphicFramePr>
        <p:xfrm>
          <a:off x="5076825" y="1628775"/>
          <a:ext cx="28622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1" name="수식" r:id="rId5" imgW="2019300" imgH="533400" progId="Equation.3">
                  <p:embed/>
                </p:oleObj>
              </mc:Choice>
              <mc:Fallback>
                <p:oleObj name="수식" r:id="rId5" imgW="2019300" imgH="533400" progId="Equation.3">
                  <p:embed/>
                  <p:pic>
                    <p:nvPicPr>
                      <p:cNvPr id="0" name="개체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628775"/>
                        <a:ext cx="28622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3" name="Rectangle 2"/>
          <p:cNvSpPr txBox="1">
            <a:spLocks noChangeArrowheads="1"/>
          </p:cNvSpPr>
          <p:nvPr/>
        </p:nvSpPr>
        <p:spPr bwMode="auto">
          <a:xfrm>
            <a:off x="755650" y="836613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70000"/>
              </a:lnSpc>
              <a:spcBef>
                <a:spcPct val="20000"/>
              </a:spcBef>
              <a:buSzPct val="70000"/>
            </a:pPr>
            <a:r>
              <a:rPr kumimoji="0" lang="en-US" altLang="ko-KR" sz="2400">
                <a:solidFill>
                  <a:srgbClr val="3333FF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  <a:sym typeface="Symbol" pitchFamily="18" charset="2"/>
              </a:rPr>
              <a:t> </a:t>
            </a:r>
            <a:r>
              <a:rPr kumimoji="0" lang="en-US" altLang="ko-KR" sz="2400">
                <a:solidFill>
                  <a:srgbClr val="3333FF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</a:rPr>
              <a:t>Condensation/Evaporation</a:t>
            </a:r>
          </a:p>
          <a:p>
            <a:pPr>
              <a:lnSpc>
                <a:spcPct val="170000"/>
              </a:lnSpc>
              <a:spcBef>
                <a:spcPct val="20000"/>
              </a:spcBef>
              <a:buSzPct val="70000"/>
            </a:pPr>
            <a:r>
              <a:rPr kumimoji="0" lang="en-US" altLang="ko-KR" sz="1800" b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	</a:t>
            </a:r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91144" name="Object 8"/>
          <p:cNvGraphicFramePr>
            <a:graphicFrameLocks noChangeAspect="1"/>
          </p:cNvGraphicFramePr>
          <p:nvPr/>
        </p:nvGraphicFramePr>
        <p:xfrm>
          <a:off x="1835150" y="5300663"/>
          <a:ext cx="3641725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2" name="Equation" r:id="rId7" imgW="2006600" imgH="469900" progId="Equation.3">
                  <p:embed/>
                </p:oleObj>
              </mc:Choice>
              <mc:Fallback>
                <p:oleObj name="Equation" r:id="rId7" imgW="2006600" imgH="469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300663"/>
                        <a:ext cx="3641725" cy="846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800112" y="2697721"/>
            <a:ext cx="5901900" cy="2152874"/>
          </a:xfrm>
          <a:prstGeom prst="rect">
            <a:avLst/>
          </a:prstGeom>
          <a:blipFill rotWithShape="1">
            <a:blip r:embed="rId9"/>
            <a:stretch>
              <a:fillRect l="-744" t="-1786" b="-204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ko-KR" altLang="en-US" sz="1800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1258888" y="5445125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>
                <a:sym typeface="Wingdings 3" pitchFamily="18" charset="2"/>
              </a:rPr>
              <a:t>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84213" y="1268413"/>
            <a:ext cx="3959225" cy="19907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lnSpc>
                <a:spcPct val="170000"/>
              </a:lnSpc>
              <a:buFontTx/>
              <a:buAutoNum type="arabicParenR"/>
            </a:pPr>
            <a:r>
              <a:rPr kumimoji="0" lang="en-US" altLang="ko-KR" sz="1600" b="1" i="1">
                <a:solidFill>
                  <a:srgbClr val="FF0000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</a:rPr>
              <a:t>Pruppacher and Klett </a:t>
            </a:r>
            <a:r>
              <a:rPr kumimoji="0" lang="en-US" altLang="ko-KR" sz="1600" b="1">
                <a:solidFill>
                  <a:srgbClr val="FF0000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</a:rPr>
              <a:t>(1978)</a:t>
            </a:r>
          </a:p>
          <a:p>
            <a:pPr marL="342900" indent="-342900"/>
            <a:r>
              <a:rPr kumimoji="0" lang="en-US" altLang="ko-KR" sz="1600">
                <a:solidFill>
                  <a:srgbClr val="FF0000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kumimoji="0" lang="en-US" altLang="ko-KR" sz="1600">
                <a:solidFill>
                  <a:schemeClr val="tx1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  <a:sym typeface="Wingdings" pitchFamily="2" charset="2"/>
              </a:rPr>
              <a:t></a:t>
            </a:r>
            <a:r>
              <a:rPr kumimoji="0" lang="en-US" altLang="ko-KR" sz="1600">
                <a:solidFill>
                  <a:srgbClr val="000000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</a:rPr>
              <a:t>  With activation process </a:t>
            </a:r>
          </a:p>
          <a:p>
            <a:pPr marL="342900" indent="-342900"/>
            <a:r>
              <a:rPr kumimoji="0" lang="en-US" altLang="ko-KR" sz="1600">
                <a:solidFill>
                  <a:srgbClr val="000000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</a:rPr>
              <a:t>        only a soluble aerosol </a:t>
            </a:r>
          </a:p>
          <a:p>
            <a:pPr marL="342900" indent="-342900"/>
            <a:endParaRPr kumimoji="0" lang="en-US" altLang="ko-KR" sz="1600">
              <a:solidFill>
                <a:srgbClr val="000000"/>
              </a:solidFill>
              <a:latin typeface="Times New Roman" pitchFamily="18" charset="0"/>
              <a:ea typeface="Arial Unicode MS" pitchFamily="50" charset="-127"/>
              <a:cs typeface="Arial Unicode MS" pitchFamily="50" charset="-127"/>
            </a:endParaRPr>
          </a:p>
          <a:p>
            <a:pPr marL="342900" indent="-342900"/>
            <a:endParaRPr kumimoji="0" lang="en-US" altLang="ko-KR" sz="160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indent="-342900"/>
            <a:endParaRPr kumimoji="0" lang="en-US" altLang="ko-KR" sz="160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indent="-342900"/>
            <a:r>
              <a:rPr kumimoji="0" lang="en-US" altLang="ko-KR" sz="160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sp>
        <p:nvSpPr>
          <p:cNvPr id="20484" name="직사각형 6"/>
          <p:cNvSpPr>
            <a:spLocks noChangeArrowheads="1"/>
          </p:cNvSpPr>
          <p:nvPr/>
        </p:nvSpPr>
        <p:spPr bwMode="auto">
          <a:xfrm>
            <a:off x="4932363" y="1268413"/>
            <a:ext cx="3744912" cy="19891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lnSpc>
                <a:spcPct val="170000"/>
              </a:lnSpc>
              <a:buFontTx/>
              <a:buAutoNum type="arabicParenR" startAt="2"/>
            </a:pPr>
            <a:r>
              <a:rPr kumimoji="0" lang="en-US" altLang="ko-KR" sz="1600" b="1" i="1">
                <a:solidFill>
                  <a:srgbClr val="FF0000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</a:rPr>
              <a:t>Mason </a:t>
            </a:r>
            <a:r>
              <a:rPr kumimoji="0" lang="en-US" altLang="ko-KR" sz="1600" b="1">
                <a:solidFill>
                  <a:srgbClr val="FF0000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</a:rPr>
              <a:t>(1971)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kumimoji="0" lang="en-US" altLang="ko-KR" sz="1600">
                <a:solidFill>
                  <a:schemeClr val="tx1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  <a:sym typeface="Wingdings" pitchFamily="2" charset="2"/>
              </a:rPr>
              <a:t>Without activation process</a:t>
            </a:r>
          </a:p>
          <a:p>
            <a:pPr marL="342900" indent="-342900"/>
            <a:r>
              <a:rPr kumimoji="0" lang="en-US" altLang="ko-KR" sz="1600">
                <a:solidFill>
                  <a:schemeClr val="tx1"/>
                </a:solidFill>
                <a:latin typeface="Times New Roman" pitchFamily="18" charset="0"/>
                <a:ea typeface="Arial Unicode MS" pitchFamily="50" charset="-127"/>
                <a:cs typeface="Arial Unicode MS" pitchFamily="50" charset="-127"/>
                <a:sym typeface="Wingdings" pitchFamily="2" charset="2"/>
              </a:rPr>
              <a:t>    ignore solution-curvature effect</a:t>
            </a:r>
          </a:p>
          <a:p>
            <a:pPr marL="342900" indent="-342900"/>
            <a:endParaRPr kumimoji="0" lang="en-US" altLang="ko-KR" sz="160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  <a:sym typeface="Wingdings" pitchFamily="2" charset="2"/>
            </a:endParaRPr>
          </a:p>
          <a:p>
            <a:pPr marL="342900" indent="-342900"/>
            <a:endParaRPr kumimoji="0" lang="en-US" altLang="ko-KR" sz="160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  <a:sym typeface="Wingdings" pitchFamily="2" charset="2"/>
            </a:endParaRPr>
          </a:p>
          <a:p>
            <a:pPr marL="342900" indent="-342900"/>
            <a:endParaRPr kumimoji="0" lang="en-US" altLang="ko-KR" sz="160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  <a:sym typeface="Wingdings" pitchFamily="2" charset="2"/>
            </a:endParaRPr>
          </a:p>
          <a:p>
            <a:pPr marL="342900" indent="-342900"/>
            <a:endParaRPr kumimoji="0" lang="en-US" altLang="ko-KR" sz="160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aphicFrame>
        <p:nvGraphicFramePr>
          <p:cNvPr id="92164" name="개체 7"/>
          <p:cNvGraphicFramePr>
            <a:graphicFrameLocks noChangeAspect="1"/>
          </p:cNvGraphicFramePr>
          <p:nvPr/>
        </p:nvGraphicFramePr>
        <p:xfrm>
          <a:off x="827088" y="2276475"/>
          <a:ext cx="382905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1" name="수식" r:id="rId3" imgW="2298700" imgH="508000" progId="Equation.3">
                  <p:embed/>
                </p:oleObj>
              </mc:Choice>
              <mc:Fallback>
                <p:oleObj name="수식" r:id="rId3" imgW="2298700" imgH="508000" progId="Equation.3">
                  <p:embed/>
                  <p:pic>
                    <p:nvPicPr>
                      <p:cNvPr id="0" name="개체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276475"/>
                        <a:ext cx="3829050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개체 8"/>
          <p:cNvGraphicFramePr>
            <a:graphicFrameLocks noChangeAspect="1"/>
          </p:cNvGraphicFramePr>
          <p:nvPr/>
        </p:nvGraphicFramePr>
        <p:xfrm>
          <a:off x="5364163" y="2492375"/>
          <a:ext cx="93027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2" name="수식" r:id="rId5" imgW="558558" imgH="241195" progId="Equation.3">
                  <p:embed/>
                </p:oleObj>
              </mc:Choice>
              <mc:Fallback>
                <p:oleObj name="수식" r:id="rId5" imgW="558558" imgH="241195" progId="Equation.3">
                  <p:embed/>
                  <p:pic>
                    <p:nvPicPr>
                      <p:cNvPr id="0" name="개체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492375"/>
                        <a:ext cx="930275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42796" y="3717032"/>
            <a:ext cx="4928144" cy="2363724"/>
          </a:xfrm>
          <a:prstGeom prst="rect">
            <a:avLst/>
          </a:prstGeom>
          <a:blipFill rotWithShape="1">
            <a:blip r:embed="rId7"/>
            <a:stretch>
              <a:fillRect l="-1114" t="-1292" b="-3359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ko-KR" altLang="en-US" sz="1800">
                <a:noFill/>
                <a:latin typeface="Georgia" pitchFamily="18" charset="0"/>
              </a:rPr>
              <a:t> </a:t>
            </a:r>
          </a:p>
        </p:txBody>
      </p:sp>
      <p:sp>
        <p:nvSpPr>
          <p:cNvPr id="92168" name="Text Box 41"/>
          <p:cNvSpPr txBox="1">
            <a:spLocks noChangeArrowheads="1"/>
          </p:cNvSpPr>
          <p:nvPr/>
        </p:nvSpPr>
        <p:spPr bwMode="auto">
          <a:xfrm>
            <a:off x="539750" y="549275"/>
            <a:ext cx="3240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kumimoji="0" lang="en-US" altLang="ko-KR">
                <a:latin typeface="Times New Roman" pitchFamily="18" charset="0"/>
                <a:ea typeface="HY그래픽M" pitchFamily="18" charset="-127"/>
              </a:rPr>
              <a:t>Calculation of S</a:t>
            </a:r>
            <a:r>
              <a:rPr kumimoji="0" lang="en-US" altLang="ko-KR" baseline="-25000">
                <a:latin typeface="Times New Roman" pitchFamily="18" charset="0"/>
                <a:ea typeface="HY그래픽M" pitchFamily="18" charset="-127"/>
              </a:rPr>
              <a:t>eq</a:t>
            </a:r>
            <a:endParaRPr kumimoji="0" lang="de-DE" altLang="ko-KR" baseline="-25000">
              <a:latin typeface="Times New Roman" pitchFamily="18" charset="0"/>
            </a:endParaRPr>
          </a:p>
        </p:txBody>
      </p:sp>
      <p:pic>
        <p:nvPicPr>
          <p:cNvPr id="92169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857625"/>
            <a:ext cx="3035300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70" name="TextBox 29"/>
          <p:cNvSpPr txBox="1">
            <a:spLocks noChangeArrowheads="1"/>
          </p:cNvSpPr>
          <p:nvPr/>
        </p:nvSpPr>
        <p:spPr bwMode="auto">
          <a:xfrm>
            <a:off x="6588125" y="5951538"/>
            <a:ext cx="1830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kumimoji="0" lang="en-US" altLang="ko-KR" sz="1800" b="1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By Haanel(1976)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755650" y="620713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/>
              <a:t>Previous Works on LCM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84213" y="1484313"/>
            <a:ext cx="794067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 err="1"/>
              <a:t>Shima</a:t>
            </a:r>
            <a:r>
              <a:rPr lang="en-US" altLang="ko-KR" dirty="0"/>
              <a:t> et al., 'The super-droplet method for the numerical simulation of clouds and precipitation: A particle-based and probabilistic microphysics model  coupled with a non-hydrostatic model', </a:t>
            </a:r>
            <a:r>
              <a:rPr lang="en-US" altLang="ko-KR" i="1" dirty="0"/>
              <a:t>Q. J. R. </a:t>
            </a:r>
            <a:r>
              <a:rPr lang="en-US" altLang="ko-KR" i="1" dirty="0" err="1"/>
              <a:t>Meteorol</a:t>
            </a:r>
            <a:r>
              <a:rPr lang="en-US" altLang="ko-KR" i="1" dirty="0"/>
              <a:t>. Soc</a:t>
            </a:r>
            <a:r>
              <a:rPr lang="en-US" altLang="ko-KR" dirty="0"/>
              <a:t>., 135, 1307-1320 (2009).</a:t>
            </a:r>
          </a:p>
          <a:p>
            <a:pPr>
              <a:lnSpc>
                <a:spcPct val="120000"/>
              </a:lnSpc>
            </a:pP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 err="1"/>
              <a:t>Andrejczuk</a:t>
            </a:r>
            <a:r>
              <a:rPr lang="en-US" altLang="ko-KR" dirty="0"/>
              <a:t> et al., 'Cloud aerosol interactions for boundary layer stratocumulus in the </a:t>
            </a:r>
            <a:r>
              <a:rPr lang="en-US" altLang="ko-KR" dirty="0" err="1"/>
              <a:t>Lagrangian</a:t>
            </a:r>
            <a:r>
              <a:rPr lang="en-US" altLang="ko-KR" dirty="0"/>
              <a:t> cloud model', </a:t>
            </a:r>
            <a:r>
              <a:rPr lang="en-US" altLang="ko-KR" i="1" dirty="0"/>
              <a:t>J. </a:t>
            </a:r>
            <a:r>
              <a:rPr lang="en-US" altLang="ko-KR" i="1" dirty="0" err="1"/>
              <a:t>Geophys</a:t>
            </a:r>
            <a:r>
              <a:rPr lang="en-US" altLang="ko-KR" i="1" dirty="0"/>
              <a:t>. Res</a:t>
            </a:r>
            <a:r>
              <a:rPr lang="en-US" altLang="ko-KR" dirty="0"/>
              <a:t>., 115 (D2214) (2010).</a:t>
            </a:r>
          </a:p>
          <a:p>
            <a:endParaRPr lang="en-US" altLang="ko-KR" dirty="0"/>
          </a:p>
          <a:p>
            <a:r>
              <a:rPr lang="en-US" altLang="ko-KR" b="1" i="1" dirty="0" smtClean="0"/>
              <a:t>*Both use the concept of a super-droplet, but calculate droplet collision in a fundamentally different way. </a:t>
            </a:r>
            <a:endParaRPr lang="en-US" altLang="ko-KR" b="1" i="1" dirty="0"/>
          </a:p>
          <a:p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5038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395288" y="620713"/>
            <a:ext cx="2605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 dirty="0" err="1"/>
              <a:t>Shima</a:t>
            </a:r>
            <a:r>
              <a:rPr lang="en-US" altLang="ko-KR" sz="2400" b="1" dirty="0"/>
              <a:t> et al. (2009)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684213" y="1196975"/>
            <a:ext cx="5118100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1800">
                <a:cs typeface="Times New Roman" pitchFamily="18" charset="0"/>
              </a:rPr>
              <a:t>• </a:t>
            </a:r>
            <a:r>
              <a:rPr lang="en-US" altLang="ko-KR" sz="1800"/>
              <a:t>Monte Carlo scheme</a:t>
            </a:r>
          </a:p>
          <a:p>
            <a:pPr>
              <a:lnSpc>
                <a:spcPct val="140000"/>
              </a:lnSpc>
            </a:pPr>
            <a:r>
              <a:rPr lang="en-US" altLang="ko-KR" sz="1800"/>
              <a:t> - random sampling of non-overlapping pairs</a:t>
            </a:r>
          </a:p>
          <a:p>
            <a:pPr>
              <a:lnSpc>
                <a:spcPct val="140000"/>
              </a:lnSpc>
            </a:pPr>
            <a:r>
              <a:rPr lang="en-US" altLang="ko-KR" sz="1800"/>
              <a:t>   </a:t>
            </a:r>
            <a:r>
              <a:rPr lang="en-US" altLang="ko-KR" sz="1800">
                <a:sym typeface="Wingdings 3" pitchFamily="18" charset="2"/>
              </a:rPr>
              <a:t> examine only N/2 pairs instead of N(N-1)/2 pairs</a:t>
            </a:r>
          </a:p>
          <a:p>
            <a:pPr>
              <a:lnSpc>
                <a:spcPct val="140000"/>
              </a:lnSpc>
            </a:pPr>
            <a:endParaRPr lang="en-US" altLang="ko-KR" sz="1800">
              <a:cs typeface="Times New Roman" pitchFamily="18" charset="0"/>
              <a:sym typeface="Wingdings 3" pitchFamily="18" charset="2"/>
            </a:endParaRPr>
          </a:p>
          <a:p>
            <a:r>
              <a:rPr lang="en-US" altLang="ko-KR" sz="1800"/>
              <a:t> * Uniform distribution within a grid is assumed.</a:t>
            </a: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60800"/>
            <a:ext cx="3671888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44900"/>
            <a:ext cx="3514725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70" name="Text Box 5"/>
          <p:cNvSpPr txBox="1">
            <a:spLocks noChangeArrowheads="1"/>
          </p:cNvSpPr>
          <p:nvPr/>
        </p:nvSpPr>
        <p:spPr bwMode="auto">
          <a:xfrm>
            <a:off x="323850" y="115888"/>
            <a:ext cx="455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2400" b="1" i="1" dirty="0">
                <a:solidFill>
                  <a:srgbClr val="3333FF"/>
                </a:solidFill>
                <a:latin typeface="Times New Roman" pitchFamily="18" charset="0"/>
              </a:rPr>
              <a:t>How to deal with droplet collision?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2771775" y="333375"/>
            <a:ext cx="331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/>
              <a:t>Andrejczuk et al. (2010)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755650" y="1025525"/>
            <a:ext cx="6934200" cy="504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800"/>
              <a:t>1. subdivide a grid box into 8 smaller volumes ('collisional grid boxes')</a:t>
            </a:r>
          </a:p>
          <a:p>
            <a:pPr>
              <a:lnSpc>
                <a:spcPct val="120000"/>
              </a:lnSpc>
            </a:pPr>
            <a:r>
              <a:rPr lang="en-US" altLang="ko-KR" sz="1800"/>
              <a:t> </a:t>
            </a:r>
            <a:r>
              <a:rPr lang="en-US" altLang="ko-KR" sz="1800">
                <a:sym typeface="Wingdings 3" pitchFamily="18" charset="2"/>
              </a:rPr>
              <a:t> # of collision: N(N-1)/2  N(N/8-1)/2</a:t>
            </a:r>
          </a:p>
          <a:p>
            <a:pPr>
              <a:lnSpc>
                <a:spcPct val="120000"/>
              </a:lnSpc>
            </a:pPr>
            <a:endParaRPr lang="en-US" altLang="ko-KR" sz="1800">
              <a:sym typeface="Wingdings 3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2. assign droplets to 30 spectral bins</a:t>
            </a:r>
          </a:p>
          <a:p>
            <a:pPr>
              <a:lnSpc>
                <a:spcPct val="120000"/>
              </a:lnSpc>
            </a:pPr>
            <a:endParaRPr lang="en-US" altLang="ko-KR" sz="1800">
              <a:sym typeface="Wingdings 3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3. Collision during the time interval </a:t>
            </a:r>
            <a:r>
              <a:rPr lang="en-US" altLang="ko-KR" sz="1800">
                <a:latin typeface="Symbol" pitchFamily="18" charset="2"/>
                <a:sym typeface="Wingdings 3" pitchFamily="18" charset="2"/>
              </a:rPr>
              <a:t>D</a:t>
            </a:r>
            <a:r>
              <a:rPr lang="en-US" altLang="ko-KR" sz="1800">
                <a:sym typeface="Wingdings 3" pitchFamily="18" charset="2"/>
              </a:rPr>
              <a:t>t between two super-droplets i and j</a:t>
            </a: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   result in a creation of N</a:t>
            </a:r>
            <a:r>
              <a:rPr lang="en-US" altLang="ko-KR" sz="1800" baseline="-15000">
                <a:sym typeface="Wingdings 3" pitchFamily="18" charset="2"/>
              </a:rPr>
              <a:t>ij</a:t>
            </a:r>
            <a:r>
              <a:rPr lang="en-US" altLang="ko-KR" sz="1800">
                <a:sym typeface="Wingdings 3" pitchFamily="18" charset="2"/>
              </a:rPr>
              <a:t> = K</a:t>
            </a:r>
            <a:r>
              <a:rPr lang="en-US" altLang="ko-KR" sz="1800" baseline="-15000">
                <a:sym typeface="Wingdings 3" pitchFamily="18" charset="2"/>
              </a:rPr>
              <a:t>ij</a:t>
            </a:r>
            <a:r>
              <a:rPr lang="en-US" altLang="ko-KR" sz="1800">
                <a:sym typeface="Wingdings 3" pitchFamily="18" charset="2"/>
              </a:rPr>
              <a:t>n</a:t>
            </a:r>
            <a:r>
              <a:rPr lang="en-US" altLang="ko-KR" sz="1800" baseline="-15000">
                <a:sym typeface="Wingdings 3" pitchFamily="18" charset="2"/>
              </a:rPr>
              <a:t>i</a:t>
            </a:r>
            <a:r>
              <a:rPr lang="en-US" altLang="ko-KR" sz="1800">
                <a:sym typeface="Wingdings 3" pitchFamily="18" charset="2"/>
              </a:rPr>
              <a:t>n</a:t>
            </a:r>
            <a:r>
              <a:rPr lang="en-US" altLang="ko-KR" sz="1800" baseline="-15000">
                <a:sym typeface="Wingdings 3" pitchFamily="18" charset="2"/>
              </a:rPr>
              <a:t>j</a:t>
            </a:r>
            <a:r>
              <a:rPr lang="en-US" altLang="ko-KR" sz="1800">
                <a:latin typeface="Symbol" pitchFamily="18" charset="2"/>
                <a:sym typeface="Wingdings 3" pitchFamily="18" charset="2"/>
              </a:rPr>
              <a:t>D</a:t>
            </a:r>
            <a:r>
              <a:rPr lang="en-US" altLang="ko-KR" sz="1800">
                <a:sym typeface="Wingdings 3" pitchFamily="18" charset="2"/>
              </a:rPr>
              <a:t>t/V with radius (r</a:t>
            </a:r>
            <a:r>
              <a:rPr lang="en-US" altLang="ko-KR" sz="1800" baseline="-15000">
                <a:sym typeface="Wingdings 3" pitchFamily="18" charset="2"/>
              </a:rPr>
              <a:t>i</a:t>
            </a:r>
            <a:r>
              <a:rPr lang="en-US" altLang="ko-KR" sz="1800" baseline="20000">
                <a:sym typeface="Wingdings 3" pitchFamily="18" charset="2"/>
              </a:rPr>
              <a:t>3</a:t>
            </a:r>
            <a:r>
              <a:rPr lang="en-US" altLang="ko-KR" sz="1800">
                <a:sym typeface="Wingdings 3" pitchFamily="18" charset="2"/>
              </a:rPr>
              <a:t> + r</a:t>
            </a:r>
            <a:r>
              <a:rPr lang="en-US" altLang="ko-KR" sz="1800" baseline="-15000">
                <a:sym typeface="Wingdings 3" pitchFamily="18" charset="2"/>
              </a:rPr>
              <a:t>j</a:t>
            </a:r>
            <a:r>
              <a:rPr lang="en-US" altLang="ko-KR" sz="1800" baseline="20000">
                <a:sym typeface="Wingdings 3" pitchFamily="18" charset="2"/>
              </a:rPr>
              <a:t>3</a:t>
            </a:r>
            <a:r>
              <a:rPr lang="en-US" altLang="ko-KR" sz="1800">
                <a:sym typeface="Wingdings 3" pitchFamily="18" charset="2"/>
              </a:rPr>
              <a:t>)</a:t>
            </a:r>
            <a:r>
              <a:rPr lang="en-US" altLang="ko-KR" baseline="30000">
                <a:sym typeface="Wingdings 3" pitchFamily="18" charset="2"/>
              </a:rPr>
              <a:t>1/3</a:t>
            </a:r>
            <a:r>
              <a:rPr lang="en-US" altLang="ko-KR" sz="1800">
                <a:sym typeface="Wingdings 3" pitchFamily="18" charset="2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   A new super-droplet with radius (r</a:t>
            </a:r>
            <a:r>
              <a:rPr lang="en-US" altLang="ko-KR" sz="1800" baseline="-15000">
                <a:sym typeface="Wingdings 3" pitchFamily="18" charset="2"/>
              </a:rPr>
              <a:t>i</a:t>
            </a:r>
            <a:r>
              <a:rPr lang="en-US" altLang="ko-KR" sz="1800" baseline="20000">
                <a:sym typeface="Wingdings 3" pitchFamily="18" charset="2"/>
              </a:rPr>
              <a:t>3</a:t>
            </a:r>
            <a:r>
              <a:rPr lang="en-US" altLang="ko-KR" sz="1800">
                <a:sym typeface="Wingdings 3" pitchFamily="18" charset="2"/>
              </a:rPr>
              <a:t> + r</a:t>
            </a:r>
            <a:r>
              <a:rPr lang="en-US" altLang="ko-KR" sz="1800" baseline="-15000">
                <a:sym typeface="Wingdings 3" pitchFamily="18" charset="2"/>
              </a:rPr>
              <a:t>j</a:t>
            </a:r>
            <a:r>
              <a:rPr lang="en-US" altLang="ko-KR" sz="1800" baseline="20000">
                <a:sym typeface="Wingdings 3" pitchFamily="18" charset="2"/>
              </a:rPr>
              <a:t>3</a:t>
            </a:r>
            <a:r>
              <a:rPr lang="en-US" altLang="ko-KR" sz="1800">
                <a:sym typeface="Wingdings 3" pitchFamily="18" charset="2"/>
              </a:rPr>
              <a:t>)</a:t>
            </a:r>
            <a:r>
              <a:rPr lang="en-US" altLang="ko-KR" sz="1800" baseline="20000">
                <a:sym typeface="Wingdings 3" pitchFamily="18" charset="2"/>
              </a:rPr>
              <a:t>1/3</a:t>
            </a:r>
            <a:r>
              <a:rPr lang="en-US" altLang="ko-KR" sz="1800">
                <a:sym typeface="Wingdings 3" pitchFamily="18" charset="2"/>
              </a:rPr>
              <a:t> is created.</a:t>
            </a: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    (cf., stochastic collection equation)</a:t>
            </a:r>
          </a:p>
          <a:p>
            <a:pPr>
              <a:lnSpc>
                <a:spcPct val="120000"/>
              </a:lnSpc>
            </a:pPr>
            <a:endParaRPr lang="en-US" altLang="ko-KR" sz="1800">
              <a:sym typeface="Wingdings 3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* In order to avoid the unlimited increase of N</a:t>
            </a: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 - A new super-droplet is created only if its number is larger than n</a:t>
            </a:r>
            <a:r>
              <a:rPr lang="en-US" altLang="ko-KR" sz="1800" baseline="-25000">
                <a:sym typeface="Wingdings 3" pitchFamily="18" charset="2"/>
              </a:rPr>
              <a:t>T</a:t>
            </a:r>
            <a:r>
              <a:rPr lang="en-US" altLang="ko-KR" sz="1800">
                <a:sym typeface="Wingdings 3" pitchFamily="18" charset="2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 - N is limited by merging the ones with similar sizes.</a:t>
            </a:r>
          </a:p>
          <a:p>
            <a:pPr>
              <a:lnSpc>
                <a:spcPct val="120000"/>
              </a:lnSpc>
            </a:pPr>
            <a:endParaRPr lang="en-US" altLang="ko-KR" sz="1800">
              <a:sym typeface="Wingdings 3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ko-KR" sz="1800">
                <a:sym typeface="Wingdings 3" pitchFamily="18" charset="2"/>
              </a:rPr>
              <a:t>*</a:t>
            </a:r>
            <a:r>
              <a:rPr lang="en-US" altLang="ko-KR" sz="1800"/>
              <a:t>Uniform distribution within a grid is assumed.</a:t>
            </a:r>
            <a:endParaRPr lang="en-US" altLang="ko-KR" sz="1800">
              <a:sym typeface="Wingdings 3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79388" y="4149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684213" y="404813"/>
            <a:ext cx="319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>
                <a:solidFill>
                  <a:srgbClr val="3333FF"/>
                </a:solidFill>
                <a:sym typeface="Symbol" pitchFamily="18" charset="2"/>
              </a:rPr>
              <a:t> </a:t>
            </a:r>
            <a:r>
              <a:rPr lang="en-US" altLang="ko-KR" sz="2400">
                <a:solidFill>
                  <a:srgbClr val="3333FF"/>
                </a:solidFill>
              </a:rPr>
              <a:t>Collision/Coalescence</a:t>
            </a:r>
            <a:r>
              <a:rPr lang="en-US" altLang="ko-KR" sz="2400" b="1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755650" y="1989138"/>
            <a:ext cx="762990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1800" dirty="0">
                <a:cs typeface="Times New Roman" pitchFamily="18" charset="0"/>
              </a:rPr>
              <a:t>• We regard the collision/coalescence of two super-droplets, </a:t>
            </a:r>
            <a:r>
              <a:rPr lang="en-US" altLang="ko-KR" sz="1800" dirty="0"/>
              <a:t>(R, A</a:t>
            </a:r>
            <a:r>
              <a:rPr lang="en-US" altLang="ko-KR" sz="1800" baseline="-15000" dirty="0"/>
              <a:t>R</a:t>
            </a:r>
            <a:r>
              <a:rPr lang="en-US" altLang="ko-KR" sz="1800" dirty="0"/>
              <a:t>) and (r, </a:t>
            </a:r>
            <a:r>
              <a:rPr lang="en-US" altLang="ko-KR" sz="1800" dirty="0" err="1"/>
              <a:t>A</a:t>
            </a:r>
            <a:r>
              <a:rPr lang="en-US" altLang="ko-KR" sz="1800" baseline="-15000" dirty="0" err="1"/>
              <a:t>r</a:t>
            </a:r>
            <a:r>
              <a:rPr lang="en-US" altLang="ko-KR" sz="1800" dirty="0"/>
              <a:t>), </a:t>
            </a:r>
            <a:endParaRPr lang="en-US" altLang="ko-KR" sz="1800" dirty="0"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ko-KR" sz="1800" dirty="0">
                <a:cs typeface="Times New Roman" pitchFamily="18" charset="0"/>
              </a:rPr>
              <a:t>   as "</a:t>
            </a:r>
            <a:r>
              <a:rPr lang="en-US" altLang="ko-KR" sz="1800" i="1" dirty="0">
                <a:cs typeface="Times New Roman" pitchFamily="18" charset="0"/>
              </a:rPr>
              <a:t>the growth of a larger droplet and the disappearance of a smaller droplet</a:t>
            </a:r>
            <a:r>
              <a:rPr lang="en-US" altLang="ko-KR" sz="1800" dirty="0">
                <a:cs typeface="Times New Roman" pitchFamily="18" charset="0"/>
              </a:rPr>
              <a:t>".</a:t>
            </a:r>
          </a:p>
          <a:p>
            <a:pPr>
              <a:lnSpc>
                <a:spcPct val="140000"/>
              </a:lnSpc>
            </a:pPr>
            <a:r>
              <a:rPr lang="en-US" altLang="ko-KR" sz="1800" dirty="0">
                <a:cs typeface="Times New Roman" pitchFamily="18" charset="0"/>
              </a:rPr>
              <a:t> </a:t>
            </a:r>
            <a:r>
              <a:rPr lang="en-US" altLang="ko-KR" sz="1800" dirty="0">
                <a:cs typeface="Times New Roman" pitchFamily="18" charset="0"/>
                <a:sym typeface="Wingdings 3" pitchFamily="18" charset="2"/>
              </a:rPr>
              <a:t> the increase of R and </a:t>
            </a:r>
            <a:r>
              <a:rPr lang="en-US" altLang="ko-KR" sz="1800" dirty="0">
                <a:cs typeface="Times New Roman" pitchFamily="18" charset="0"/>
              </a:rPr>
              <a:t> the decrease of </a:t>
            </a:r>
            <a:r>
              <a:rPr lang="en-US" altLang="ko-KR" sz="1800" dirty="0" err="1" smtClean="0">
                <a:cs typeface="Times New Roman" pitchFamily="18" charset="0"/>
              </a:rPr>
              <a:t>A</a:t>
            </a:r>
            <a:r>
              <a:rPr lang="en-US" altLang="ko-KR" sz="1800" baseline="-15000" dirty="0" err="1" smtClean="0">
                <a:cs typeface="Times New Roman" pitchFamily="18" charset="0"/>
              </a:rPr>
              <a:t>r</a:t>
            </a:r>
            <a:endParaRPr lang="en-US" altLang="ko-KR" sz="1800" baseline="-15000" dirty="0" smtClean="0"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ko-KR" sz="1800" dirty="0" smtClean="0">
                <a:cs typeface="Times New Roman" pitchFamily="18" charset="0"/>
              </a:rPr>
              <a:t>*Total number of super-droplets are not changed.</a:t>
            </a:r>
            <a:endParaRPr lang="en-US" altLang="ko-KR" sz="1800" dirty="0"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endParaRPr lang="en-US" altLang="ko-KR" sz="1800" baseline="-15000" dirty="0"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ko-KR" sz="1800" dirty="0">
                <a:cs typeface="Times New Roman" pitchFamily="18" charset="0"/>
              </a:rPr>
              <a:t>• We consider the </a:t>
            </a:r>
            <a:r>
              <a:rPr lang="en-US" altLang="ko-KR" sz="1800" i="1" dirty="0">
                <a:cs typeface="Times New Roman" pitchFamily="18" charset="0"/>
              </a:rPr>
              <a:t>statistical growth of droplets</a:t>
            </a:r>
            <a:r>
              <a:rPr lang="en-US" altLang="ko-KR" sz="1800" dirty="0">
                <a:cs typeface="Times New Roman" pitchFamily="18" charset="0"/>
              </a:rPr>
              <a:t>, instead of individual collision </a:t>
            </a:r>
          </a:p>
          <a:p>
            <a:pPr>
              <a:lnSpc>
                <a:spcPct val="140000"/>
              </a:lnSpc>
            </a:pPr>
            <a:r>
              <a:rPr lang="en-US" altLang="ko-KR" sz="1800" dirty="0">
                <a:cs typeface="Times New Roman" pitchFamily="18" charset="0"/>
              </a:rPr>
              <a:t>   </a:t>
            </a:r>
            <a:r>
              <a:rPr lang="en-US" altLang="ko-KR" sz="1800" dirty="0" smtClean="0">
                <a:cs typeface="Times New Roman" pitchFamily="18" charset="0"/>
              </a:rPr>
              <a:t>event, based on the background droplet spectrum and dissipation rate. </a:t>
            </a:r>
            <a:endParaRPr lang="en-US" altLang="ko-KR" sz="1800" baseline="-15000" dirty="0">
              <a:cs typeface="Times New Roman" pitchFamily="18" charset="0"/>
            </a:endParaRP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755650" y="1196975"/>
            <a:ext cx="175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u="sng"/>
              <a:t>Basic Concepts</a:t>
            </a: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827088" y="4797425"/>
            <a:ext cx="38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</a:t>
            </a:r>
          </a:p>
        </p:txBody>
      </p:sp>
      <p:graphicFrame>
        <p:nvGraphicFramePr>
          <p:cNvPr id="98317" name="Object 1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50218"/>
              </p:ext>
            </p:extLst>
          </p:nvPr>
        </p:nvGraphicFramePr>
        <p:xfrm>
          <a:off x="1633537" y="5373216"/>
          <a:ext cx="15605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3" name="수식" r:id="rId3" imgW="1041120" imgH="393480" progId="Equation.3">
                  <p:embed/>
                </p:oleObj>
              </mc:Choice>
              <mc:Fallback>
                <p:oleObj name="수식" r:id="rId3" imgW="1041120" imgH="393480" progId="Equation.3">
                  <p:embed/>
                  <p:pic>
                    <p:nvPicPr>
                      <p:cNvPr id="0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7" y="5373216"/>
                        <a:ext cx="1560513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8" name="Object 1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806285"/>
              </p:ext>
            </p:extLst>
          </p:nvPr>
        </p:nvGraphicFramePr>
        <p:xfrm>
          <a:off x="1662113" y="4724400"/>
          <a:ext cx="154146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4" name="수식" r:id="rId5" imgW="1028520" imgH="393480" progId="Equation.3">
                  <p:embed/>
                </p:oleObj>
              </mc:Choice>
              <mc:Fallback>
                <p:oleObj name="수식" r:id="rId5" imgW="1028520" imgH="393480" progId="Equation.3">
                  <p:embed/>
                  <p:pic>
                    <p:nvPicPr>
                      <p:cNvPr id="0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113" y="4724400"/>
                        <a:ext cx="1541462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제목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647700"/>
          </a:xfrm>
        </p:spPr>
        <p:txBody>
          <a:bodyPr/>
          <a:lstStyle/>
          <a:p>
            <a:pPr algn="l"/>
            <a:r>
              <a:rPr lang="en-US" altLang="ko-KR" sz="2400">
                <a:latin typeface="Times New Roman" pitchFamily="18" charset="0"/>
              </a:rPr>
              <a:t>In the real cloud, </a:t>
            </a: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4175354" y="1865494"/>
            <a:ext cx="350027" cy="267806"/>
          </a:xfrm>
          <a:prstGeom prst="rightArrow">
            <a:avLst>
              <a:gd name="adj1" fmla="val 50000"/>
              <a:gd name="adj2" fmla="val 37569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39750" y="3429000"/>
            <a:ext cx="2322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2400">
                <a:latin typeface="Times New Roman" pitchFamily="18" charset="0"/>
              </a:rPr>
              <a:t>In the simulation,</a:t>
            </a:r>
          </a:p>
        </p:txBody>
      </p:sp>
      <p:sp>
        <p:nvSpPr>
          <p:cNvPr id="99335" name="AutoShape 15"/>
          <p:cNvSpPr>
            <a:spLocks noChangeArrowheads="1"/>
          </p:cNvSpPr>
          <p:nvPr/>
        </p:nvSpPr>
        <p:spPr bwMode="auto">
          <a:xfrm>
            <a:off x="1092200" y="4064000"/>
            <a:ext cx="2647950" cy="2012950"/>
          </a:xfrm>
          <a:custGeom>
            <a:avLst/>
            <a:gdLst>
              <a:gd name="T0" fmla="*/ 14423494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112565077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398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9336" name="AutoShape 15"/>
          <p:cNvSpPr>
            <a:spLocks noChangeArrowheads="1"/>
          </p:cNvSpPr>
          <p:nvPr/>
        </p:nvSpPr>
        <p:spPr bwMode="auto">
          <a:xfrm>
            <a:off x="4811713" y="3829050"/>
            <a:ext cx="2978150" cy="2232025"/>
          </a:xfrm>
          <a:custGeom>
            <a:avLst/>
            <a:gdLst>
              <a:gd name="T0" fmla="*/ 17409354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153371562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398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1870075" y="4519613"/>
            <a:ext cx="454025" cy="45720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kumimoji="0" lang="en-US" altLang="ko-KR" sz="1800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R</a:t>
            </a:r>
            <a:r>
              <a:rPr kumimoji="0" lang="en-US" altLang="ko-KR" sz="1800" i="1" baseline="-25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3 , </a:t>
            </a:r>
            <a:r>
              <a:rPr lang="en-US" altLang="ko-KR" sz="1800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en-US" altLang="ko-KR" sz="1800" i="1" baseline="-25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lang="de-DE" altLang="ko-KR" sz="1800" i="1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2997200" y="4581525"/>
            <a:ext cx="200025" cy="203200"/>
          </a:xfrm>
          <a:prstGeom prst="ellipse">
            <a:avLst/>
          </a:prstGeom>
          <a:gradFill>
            <a:gsLst>
              <a:gs pos="0">
                <a:srgbClr val="FFFF00"/>
              </a:gs>
              <a:gs pos="99000">
                <a:srgbClr val="FFFF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en-US" altLang="ko-KR" sz="1200" i="1">
                <a:solidFill>
                  <a:schemeClr val="tx1"/>
                </a:solidFill>
              </a:rPr>
              <a:t>      </a:t>
            </a:r>
            <a:r>
              <a:rPr kumimoji="0" lang="en-US" altLang="ko-KR" sz="1200" b="1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R</a:t>
            </a:r>
            <a:r>
              <a:rPr kumimoji="0" lang="en-US" altLang="ko-KR" sz="1200" b="1" i="1" baseline="-25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en-US" altLang="ko-KR" sz="1200" b="1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,</a:t>
            </a:r>
            <a:r>
              <a:rPr lang="en-US" altLang="ko-KR" sz="1200" b="1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en-US" altLang="ko-KR" sz="1200" b="1" i="1" baseline="-25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en-US" altLang="ko-KR" sz="1200" b="1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de-DE" altLang="ko-KR" sz="1200" b="1" i="1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Oval 33"/>
          <p:cNvSpPr>
            <a:spLocks noChangeArrowheads="1"/>
          </p:cNvSpPr>
          <p:nvPr/>
        </p:nvSpPr>
        <p:spPr bwMode="auto">
          <a:xfrm>
            <a:off x="2225675" y="5262563"/>
            <a:ext cx="344488" cy="352425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en-US" altLang="ko-KR" sz="1800" i="1">
                <a:solidFill>
                  <a:schemeClr val="tx1"/>
                </a:solidFill>
              </a:rPr>
              <a:t>      </a:t>
            </a:r>
            <a:r>
              <a:rPr kumimoji="0" lang="en-US" altLang="ko-KR" sz="1800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R</a:t>
            </a:r>
            <a:r>
              <a:rPr kumimoji="0" lang="en-US" altLang="ko-KR" sz="1800" i="1" baseline="-25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en-US" altLang="ko-KR" sz="1800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, </a:t>
            </a:r>
            <a:r>
              <a:rPr lang="en-US" altLang="ko-KR" sz="1800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en-US" altLang="ko-KR" sz="1800" i="1" baseline="-25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en-US" altLang="ko-KR" sz="1800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de-DE" altLang="ko-KR" sz="1800" i="1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AutoShape 14"/>
          <p:cNvSpPr>
            <a:spLocks noChangeArrowheads="1"/>
          </p:cNvSpPr>
          <p:nvPr/>
        </p:nvSpPr>
        <p:spPr bwMode="auto">
          <a:xfrm>
            <a:off x="4072519" y="4731437"/>
            <a:ext cx="423022" cy="338509"/>
          </a:xfrm>
          <a:prstGeom prst="rightArrow">
            <a:avLst>
              <a:gd name="adj1" fmla="val 50000"/>
              <a:gd name="adj2" fmla="val 37569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36" name="Oval 13"/>
          <p:cNvSpPr>
            <a:spLocks noChangeArrowheads="1"/>
          </p:cNvSpPr>
          <p:nvPr/>
        </p:nvSpPr>
        <p:spPr bwMode="auto">
          <a:xfrm>
            <a:off x="6300788" y="5157788"/>
            <a:ext cx="377825" cy="384175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ABC674"/>
              </a:gs>
              <a:gs pos="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 w="76200">
            <a:solidFill>
              <a:schemeClr val="tx1">
                <a:lumMod val="50000"/>
                <a:lumOff val="50000"/>
                <a:alpha val="70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latin typeface="+mn-lt"/>
              <a:ea typeface="+mn-ea"/>
            </a:endParaRPr>
          </a:p>
        </p:txBody>
      </p:sp>
      <p:sp>
        <p:nvSpPr>
          <p:cNvPr id="3" name="Oval 13"/>
          <p:cNvSpPr>
            <a:spLocks noChangeArrowheads="1"/>
          </p:cNvSpPr>
          <p:nvPr/>
        </p:nvSpPr>
        <p:spPr bwMode="auto">
          <a:xfrm>
            <a:off x="5457825" y="4373563"/>
            <a:ext cx="493713" cy="515937"/>
          </a:xfrm>
          <a:prstGeom prst="ellipse">
            <a:avLst/>
          </a:prstGeom>
          <a:ln w="101600">
            <a:solidFill>
              <a:schemeClr val="tx1">
                <a:lumMod val="50000"/>
                <a:lumOff val="50000"/>
                <a:alpha val="62000"/>
              </a:schemeClr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99345" name="Text Box 82"/>
          <p:cNvSpPr txBox="1">
            <a:spLocks noChangeArrowheads="1"/>
          </p:cNvSpPr>
          <p:nvPr/>
        </p:nvSpPr>
        <p:spPr bwMode="auto">
          <a:xfrm>
            <a:off x="6300788" y="5189538"/>
            <a:ext cx="871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ko-KR" sz="1400" i="1">
                <a:latin typeface="맑은 고딕" pitchFamily="50" charset="-127"/>
                <a:ea typeface="맑은 고딕" pitchFamily="50" charset="-127"/>
              </a:rPr>
              <a:t>R</a:t>
            </a:r>
            <a:r>
              <a:rPr kumimoji="0" lang="en-US" altLang="ko-KR" sz="1400" i="1" baseline="-25000"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en-US" altLang="ko-KR" sz="1400" i="1">
                <a:latin typeface="맑은 고딕" pitchFamily="50" charset="-127"/>
                <a:ea typeface="맑은 고딕" pitchFamily="50" charset="-127"/>
              </a:rPr>
              <a:t>” </a:t>
            </a:r>
            <a:r>
              <a:rPr kumimoji="0" lang="en-US" altLang="ko-KR" sz="1400" i="1" baseline="-2500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en-US" altLang="ko-KR" sz="1400" i="1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i="1"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en-US" altLang="ko-KR" sz="1400" i="1" baseline="-2500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1400" i="1">
                <a:latin typeface="맑은 고딕" pitchFamily="50" charset="-127"/>
                <a:ea typeface="맑은 고딕" pitchFamily="50" charset="-127"/>
              </a:rPr>
              <a:t>“</a:t>
            </a:r>
            <a:endParaRPr lang="de-DE" altLang="ko-KR" sz="1400" i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9346" name="Text Box 82"/>
          <p:cNvSpPr txBox="1">
            <a:spLocks noChangeArrowheads="1"/>
          </p:cNvSpPr>
          <p:nvPr/>
        </p:nvSpPr>
        <p:spPr bwMode="auto">
          <a:xfrm>
            <a:off x="5489575" y="4421188"/>
            <a:ext cx="1149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ko-KR" sz="1800" i="1">
                <a:latin typeface="맑은 고딕" pitchFamily="50" charset="-127"/>
                <a:ea typeface="맑은 고딕" pitchFamily="50" charset="-127"/>
              </a:rPr>
              <a:t>R</a:t>
            </a:r>
            <a:r>
              <a:rPr kumimoji="0" lang="en-US" altLang="ko-KR" sz="1800" i="1" baseline="-25000"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en-US" altLang="ko-KR" sz="1800" i="1">
                <a:latin typeface="맑은 고딕" pitchFamily="50" charset="-127"/>
                <a:ea typeface="맑은 고딕" pitchFamily="50" charset="-127"/>
              </a:rPr>
              <a:t>” </a:t>
            </a:r>
            <a:r>
              <a:rPr kumimoji="0" lang="en-US" altLang="ko-KR" sz="1800" i="1" baseline="-25000"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en-US" altLang="ko-KR" sz="1800" i="1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i="1"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en-US" altLang="ko-KR" sz="1800" i="1" baseline="-25000"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1800" i="1">
                <a:latin typeface="맑은 고딕" pitchFamily="50" charset="-127"/>
                <a:ea typeface="맑은 고딕" pitchFamily="50" charset="-127"/>
              </a:rPr>
              <a:t>“</a:t>
            </a:r>
            <a:endParaRPr lang="de-DE" altLang="ko-KR" sz="1800" i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Oval 34"/>
          <p:cNvSpPr>
            <a:spLocks noChangeArrowheads="1"/>
          </p:cNvSpPr>
          <p:nvPr/>
        </p:nvSpPr>
        <p:spPr bwMode="auto">
          <a:xfrm>
            <a:off x="6732588" y="4503738"/>
            <a:ext cx="217487" cy="203200"/>
          </a:xfrm>
          <a:prstGeom prst="ellipse">
            <a:avLst/>
          </a:prstGeom>
          <a:gradFill>
            <a:gsLst>
              <a:gs pos="0">
                <a:srgbClr val="FFFF00"/>
              </a:gs>
              <a:gs pos="99000">
                <a:srgbClr val="FFFF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en-US" altLang="ko-KR" sz="1200" b="1" i="1">
                <a:solidFill>
                  <a:schemeClr val="tx1"/>
                </a:solidFill>
              </a:rPr>
              <a:t>        </a:t>
            </a:r>
            <a:r>
              <a:rPr kumimoji="0" lang="en-US" altLang="ko-KR" sz="1200" b="1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R</a:t>
            </a:r>
            <a:r>
              <a:rPr kumimoji="0" lang="en-US" altLang="ko-KR" sz="1200" b="1" i="1" baseline="-25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en-US" altLang="ko-KR" sz="1200" b="1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“, A</a:t>
            </a:r>
            <a:r>
              <a:rPr kumimoji="0" lang="en-US" altLang="ko-KR" sz="1200" b="1" i="1" baseline="-25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en-US" altLang="ko-KR" sz="1200" b="1" i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  <a:endParaRPr kumimoji="0" lang="de-DE" altLang="ko-KR" sz="1200" b="1" i="1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9348" name="AutoShape 15"/>
          <p:cNvSpPr>
            <a:spLocks noChangeArrowheads="1"/>
          </p:cNvSpPr>
          <p:nvPr/>
        </p:nvSpPr>
        <p:spPr bwMode="auto">
          <a:xfrm>
            <a:off x="4787900" y="981075"/>
            <a:ext cx="2552700" cy="2224088"/>
          </a:xfrm>
          <a:custGeom>
            <a:avLst/>
            <a:gdLst>
              <a:gd name="T0" fmla="*/ 174694734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05457058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398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9349" name="AutoShape 15"/>
          <p:cNvSpPr>
            <a:spLocks noChangeArrowheads="1"/>
          </p:cNvSpPr>
          <p:nvPr/>
        </p:nvSpPr>
        <p:spPr bwMode="auto">
          <a:xfrm>
            <a:off x="1187450" y="1052513"/>
            <a:ext cx="2552700" cy="2224087"/>
          </a:xfrm>
          <a:custGeom>
            <a:avLst/>
            <a:gdLst>
              <a:gd name="T0" fmla="*/ 174694734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0545687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398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Oval 33"/>
          <p:cNvSpPr>
            <a:spLocks noChangeArrowheads="1"/>
          </p:cNvSpPr>
          <p:nvPr/>
        </p:nvSpPr>
        <p:spPr bwMode="auto">
          <a:xfrm>
            <a:off x="1908175" y="1738313"/>
            <a:ext cx="293688" cy="28098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1979613" y="1341438"/>
            <a:ext cx="376237" cy="360362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99352" name="Line 45"/>
          <p:cNvSpPr>
            <a:spLocks noChangeShapeType="1"/>
          </p:cNvSpPr>
          <p:nvPr/>
        </p:nvSpPr>
        <p:spPr bwMode="auto">
          <a:xfrm flipV="1">
            <a:off x="2051050" y="1628775"/>
            <a:ext cx="46038" cy="212725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" name="Oval 35"/>
          <p:cNvSpPr>
            <a:spLocks noChangeArrowheads="1"/>
          </p:cNvSpPr>
          <p:nvPr/>
        </p:nvSpPr>
        <p:spPr bwMode="auto">
          <a:xfrm>
            <a:off x="1763713" y="2241550"/>
            <a:ext cx="377825" cy="36036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17" name="Oval 33"/>
          <p:cNvSpPr>
            <a:spLocks noChangeArrowheads="1"/>
          </p:cNvSpPr>
          <p:nvPr/>
        </p:nvSpPr>
        <p:spPr bwMode="auto">
          <a:xfrm>
            <a:off x="2397125" y="2081213"/>
            <a:ext cx="293688" cy="279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11" name="Oval 34"/>
          <p:cNvSpPr>
            <a:spLocks noChangeArrowheads="1"/>
          </p:cNvSpPr>
          <p:nvPr/>
        </p:nvSpPr>
        <p:spPr bwMode="auto">
          <a:xfrm>
            <a:off x="2487613" y="1654175"/>
            <a:ext cx="166687" cy="15875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18" name="Oval 34"/>
          <p:cNvSpPr>
            <a:spLocks noChangeArrowheads="1"/>
          </p:cNvSpPr>
          <p:nvPr/>
        </p:nvSpPr>
        <p:spPr bwMode="auto">
          <a:xfrm>
            <a:off x="2921000" y="1433513"/>
            <a:ext cx="168275" cy="160337"/>
          </a:xfrm>
          <a:prstGeom prst="ellipse">
            <a:avLst/>
          </a:prstGeom>
          <a:gradFill>
            <a:gsLst>
              <a:gs pos="0">
                <a:srgbClr val="FFFF00"/>
              </a:gs>
              <a:gs pos="99000">
                <a:srgbClr val="FFFF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3059113" y="1844675"/>
            <a:ext cx="377825" cy="36036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7" name="Oval 34"/>
          <p:cNvSpPr>
            <a:spLocks noChangeArrowheads="1"/>
          </p:cNvSpPr>
          <p:nvPr/>
        </p:nvSpPr>
        <p:spPr bwMode="auto">
          <a:xfrm>
            <a:off x="2852738" y="1920875"/>
            <a:ext cx="166687" cy="160338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99359" name="Line 45"/>
          <p:cNvSpPr>
            <a:spLocks noChangeShapeType="1"/>
          </p:cNvSpPr>
          <p:nvPr/>
        </p:nvSpPr>
        <p:spPr bwMode="auto">
          <a:xfrm flipV="1">
            <a:off x="2906713" y="2000250"/>
            <a:ext cx="246062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2843213" y="2708275"/>
            <a:ext cx="293687" cy="2794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>
            <a:off x="2693988" y="2571750"/>
            <a:ext cx="168275" cy="160338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99362" name="Line 45"/>
          <p:cNvSpPr>
            <a:spLocks noChangeShapeType="1"/>
          </p:cNvSpPr>
          <p:nvPr/>
        </p:nvSpPr>
        <p:spPr bwMode="auto">
          <a:xfrm>
            <a:off x="2770188" y="2657475"/>
            <a:ext cx="195262" cy="161925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8" name="Oval 13"/>
          <p:cNvSpPr>
            <a:spLocks noChangeArrowheads="1"/>
          </p:cNvSpPr>
          <p:nvPr/>
        </p:nvSpPr>
        <p:spPr bwMode="auto">
          <a:xfrm>
            <a:off x="5148263" y="1484313"/>
            <a:ext cx="420687" cy="407987"/>
          </a:xfrm>
          <a:prstGeom prst="ellipse">
            <a:avLst/>
          </a:prstGeom>
          <a:solidFill>
            <a:srgbClr val="4BACC6"/>
          </a:solidFill>
          <a:ln w="101600" algn="ctr">
            <a:solidFill>
              <a:srgbClr val="99CC00">
                <a:alpha val="61960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" name="Oval 35"/>
          <p:cNvSpPr>
            <a:spLocks noChangeArrowheads="1"/>
          </p:cNvSpPr>
          <p:nvPr/>
        </p:nvSpPr>
        <p:spPr bwMode="auto">
          <a:xfrm>
            <a:off x="5219700" y="2205038"/>
            <a:ext cx="377825" cy="360362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26" name="Oval 34"/>
          <p:cNvSpPr>
            <a:spLocks noChangeArrowheads="1"/>
          </p:cNvSpPr>
          <p:nvPr/>
        </p:nvSpPr>
        <p:spPr bwMode="auto">
          <a:xfrm>
            <a:off x="5867400" y="1628775"/>
            <a:ext cx="166688" cy="160338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24" name="Oval 34"/>
          <p:cNvSpPr>
            <a:spLocks noChangeArrowheads="1"/>
          </p:cNvSpPr>
          <p:nvPr/>
        </p:nvSpPr>
        <p:spPr bwMode="auto">
          <a:xfrm>
            <a:off x="6300788" y="1412875"/>
            <a:ext cx="168275" cy="160338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37" name="Oval 13"/>
          <p:cNvSpPr>
            <a:spLocks noChangeArrowheads="1"/>
          </p:cNvSpPr>
          <p:nvPr/>
        </p:nvSpPr>
        <p:spPr bwMode="auto">
          <a:xfrm>
            <a:off x="6732588" y="1700213"/>
            <a:ext cx="368300" cy="387350"/>
          </a:xfrm>
          <a:prstGeom prst="ellipse">
            <a:avLst/>
          </a:prstGeom>
          <a:solidFill>
            <a:srgbClr val="4BACC6"/>
          </a:solidFill>
          <a:ln w="76200" algn="ctr">
            <a:solidFill>
              <a:srgbClr val="FFFF00">
                <a:alpha val="67842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5795963" y="2060575"/>
            <a:ext cx="293687" cy="280988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6156325" y="2565400"/>
            <a:ext cx="312738" cy="304800"/>
          </a:xfrm>
          <a:prstGeom prst="ellipse">
            <a:avLst/>
          </a:prstGeom>
          <a:solidFill>
            <a:schemeClr val="folHlink"/>
          </a:solidFill>
          <a:ln w="76200">
            <a:solidFill>
              <a:srgbClr val="FFFF00">
                <a:alpha val="70195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latin typeface="+mn-lt"/>
              <a:ea typeface="+mn-ea"/>
            </a:endParaRPr>
          </a:p>
        </p:txBody>
      </p:sp>
      <p:sp>
        <p:nvSpPr>
          <p:cNvPr id="99370" name="Text Box 43"/>
          <p:cNvSpPr txBox="1">
            <a:spLocks noChangeArrowheads="1"/>
          </p:cNvSpPr>
          <p:nvPr/>
        </p:nvSpPr>
        <p:spPr bwMode="auto">
          <a:xfrm>
            <a:off x="735013" y="6257925"/>
            <a:ext cx="7248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800" i="1">
                <a:solidFill>
                  <a:srgbClr val="FF0000"/>
                </a:solidFill>
                <a:latin typeface="Times New Roman" pitchFamily="18" charset="0"/>
              </a:rPr>
              <a:t>- Particle collision is parameterized in terms of the modification of r</a:t>
            </a:r>
            <a:r>
              <a:rPr lang="en-US" altLang="ko-KR" sz="1800" i="1" baseline="-1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ko-KR" sz="1800" i="1">
                <a:solidFill>
                  <a:srgbClr val="FF0000"/>
                </a:solidFill>
                <a:latin typeface="Times New Roman" pitchFamily="18" charset="0"/>
              </a:rPr>
              <a:t> and A</a:t>
            </a:r>
            <a:r>
              <a:rPr lang="en-US" altLang="ko-KR" sz="1800" i="1" baseline="-1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ko-KR" sz="1800" i="1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en-US" altLang="ko-KR" sz="18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666" y="1124744"/>
            <a:ext cx="8148781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800" dirty="0" smtClean="0"/>
              <a:t>Production </a:t>
            </a:r>
            <a:r>
              <a:rPr lang="en-US" altLang="ko-KR" sz="2800" dirty="0"/>
              <a:t>of SST using the NWP-ocean mixed layer coupled model with satellite data assimilation </a:t>
            </a:r>
            <a:endParaRPr lang="en-US" altLang="ko-KR" sz="2800" dirty="0" smtClean="0"/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en-US" altLang="ko-KR" sz="2800" dirty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800" dirty="0" smtClean="0"/>
              <a:t>Improvement </a:t>
            </a:r>
            <a:r>
              <a:rPr lang="en-US" altLang="ko-KR" sz="2800" dirty="0"/>
              <a:t>of the PBL parameterization (YSU model</a:t>
            </a:r>
            <a:r>
              <a:rPr lang="en-US" altLang="ko-KR" sz="2800" dirty="0" smtClean="0"/>
              <a:t>)</a:t>
            </a:r>
            <a:endParaRPr lang="en-US" altLang="ko-KR" sz="28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0" y="407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900113" y="3363913"/>
            <a:ext cx="302260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2. collected droplet (</a:t>
            </a:r>
            <a:r>
              <a:rPr lang="en-US" altLang="ko-KR" sz="1800" i="1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r</a:t>
            </a:r>
            <a:r>
              <a:rPr lang="en-US" altLang="ko-KR" sz="1800" i="1" baseline="-15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i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  <a:sym typeface="Wingdings 3" pitchFamily="18" charset="2"/>
              </a:rPr>
              <a:t> 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decrease of </a:t>
            </a:r>
            <a:r>
              <a:rPr lang="en-US" altLang="ko-KR" sz="1800" i="1">
                <a:solidFill>
                  <a:srgbClr val="FF0000"/>
                </a:solidFill>
                <a:cs typeface="Times New Roman" pitchFamily="18" charset="0"/>
              </a:rPr>
              <a:t>A</a:t>
            </a:r>
            <a:r>
              <a:rPr lang="en-US" altLang="ko-KR" sz="1800" i="1" baseline="-15000">
                <a:solidFill>
                  <a:srgbClr val="FF0000"/>
                </a:solidFill>
                <a:cs typeface="Times New Roman" pitchFamily="18" charset="0"/>
              </a:rPr>
              <a:t>r 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with </a:t>
            </a:r>
            <a:r>
              <a:rPr lang="en-US" altLang="ko-KR" sz="1800" i="1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en-US" altLang="ko-KR" sz="1800" i="1" baseline="-15000">
                <a:solidFill>
                  <a:srgbClr val="FF0000"/>
                </a:solidFill>
                <a:cs typeface="Times New Roman" pitchFamily="18" charset="0"/>
              </a:rPr>
              <a:t>i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 fixed</a:t>
            </a:r>
            <a:endParaRPr lang="en-US" altLang="ko-KR" sz="1800" i="1" baseline="-15000">
              <a:solidFill>
                <a:srgbClr val="FF0000"/>
              </a:solidFill>
              <a:cs typeface="Times New Roman" pitchFamily="18" charset="0"/>
            </a:endParaRPr>
          </a:p>
        </p:txBody>
      </p:sp>
      <p:graphicFrame>
        <p:nvGraphicFramePr>
          <p:cNvPr id="103438" name="Object 14"/>
          <p:cNvGraphicFramePr>
            <a:graphicFrameLocks noChangeAspect="1"/>
          </p:cNvGraphicFramePr>
          <p:nvPr/>
        </p:nvGraphicFramePr>
        <p:xfrm>
          <a:off x="1763713" y="1989138"/>
          <a:ext cx="249713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6" name="Equation" r:id="rId3" imgW="1790640" imgH="444240" progId="Equation.3">
                  <p:embed/>
                </p:oleObj>
              </mc:Choice>
              <mc:Fallback>
                <p:oleObj name="Equation" r:id="rId3" imgW="1790640" imgH="4442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989138"/>
                        <a:ext cx="2497137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9" name="Object 15"/>
          <p:cNvGraphicFramePr>
            <a:graphicFrameLocks noChangeAspect="1"/>
          </p:cNvGraphicFramePr>
          <p:nvPr/>
        </p:nvGraphicFramePr>
        <p:xfrm>
          <a:off x="5364163" y="1989138"/>
          <a:ext cx="269875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7" name="Equation" r:id="rId5" imgW="1916868" imgH="393529" progId="Equation.3">
                  <p:embed/>
                </p:oleObj>
              </mc:Choice>
              <mc:Fallback>
                <p:oleObj name="Equation" r:id="rId5" imgW="1916868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989138"/>
                        <a:ext cx="2698750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900113" y="869950"/>
            <a:ext cx="3160712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1.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 collector droplet (</a:t>
            </a:r>
            <a:r>
              <a:rPr lang="en-US" altLang="ko-KR" sz="1800" i="1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  <a:sym typeface="Wingdings 3" pitchFamily="18" charset="2"/>
              </a:rPr>
              <a:t> 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increase of </a:t>
            </a:r>
            <a:r>
              <a:rPr lang="en-US" altLang="ko-KR" sz="1800" i="1">
                <a:solidFill>
                  <a:srgbClr val="FF0000"/>
                </a:solidFill>
                <a:cs typeface="Times New Roman" pitchFamily="18" charset="0"/>
              </a:rPr>
              <a:t>R 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with</a:t>
            </a:r>
            <a:r>
              <a:rPr lang="en-US" altLang="ko-KR" sz="1800" i="1">
                <a:solidFill>
                  <a:srgbClr val="FF0000"/>
                </a:solidFill>
                <a:cs typeface="Times New Roman" pitchFamily="18" charset="0"/>
              </a:rPr>
              <a:t> A</a:t>
            </a:r>
            <a:r>
              <a:rPr lang="en-US" altLang="ko-KR" sz="1800" i="1" baseline="-15000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en-US" altLang="ko-KR" sz="1800" i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ko-KR" sz="1800">
                <a:solidFill>
                  <a:srgbClr val="FF0000"/>
                </a:solidFill>
                <a:cs typeface="Times New Roman" pitchFamily="18" charset="0"/>
              </a:rPr>
              <a:t>fixed.</a:t>
            </a:r>
            <a:r>
              <a:rPr lang="en-US" altLang="ko-KR" sz="1800" i="1">
                <a:cs typeface="Times New Roman" pitchFamily="18" charset="0"/>
              </a:rPr>
              <a:t> </a:t>
            </a:r>
          </a:p>
        </p:txBody>
      </p:sp>
      <p:sp>
        <p:nvSpPr>
          <p:cNvPr id="103443" name="Text Box 19"/>
          <p:cNvSpPr txBox="1">
            <a:spLocks noChangeArrowheads="1"/>
          </p:cNvSpPr>
          <p:nvPr/>
        </p:nvSpPr>
        <p:spPr bwMode="auto">
          <a:xfrm>
            <a:off x="684213" y="404813"/>
            <a:ext cx="1601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>
                <a:solidFill>
                  <a:srgbClr val="00CC00"/>
                </a:solidFill>
                <a:sym typeface="Wingdings 3" pitchFamily="18" charset="2"/>
              </a:rPr>
              <a:t> </a:t>
            </a:r>
            <a:r>
              <a:rPr lang="en-US" altLang="ko-KR" b="1">
                <a:solidFill>
                  <a:srgbClr val="00CC00"/>
                </a:solidFill>
                <a:sym typeface="Symbol" pitchFamily="18" charset="2"/>
              </a:rPr>
              <a:t>Algorithm</a:t>
            </a:r>
          </a:p>
        </p:txBody>
      </p:sp>
      <p:sp>
        <p:nvSpPr>
          <p:cNvPr id="103446" name="Rectangle 2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3445" name="Object 21"/>
          <p:cNvGraphicFramePr>
            <a:graphicFrameLocks noChangeAspect="1"/>
          </p:cNvGraphicFramePr>
          <p:nvPr/>
        </p:nvGraphicFramePr>
        <p:xfrm>
          <a:off x="1763713" y="2781300"/>
          <a:ext cx="8128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8" name="Equation" r:id="rId7" imgW="545863" imgH="228501" progId="Equation.3">
                  <p:embed/>
                </p:oleObj>
              </mc:Choice>
              <mc:Fallback>
                <p:oleObj name="Equation" r:id="rId7" imgW="545863" imgH="228501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781300"/>
                        <a:ext cx="812800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47" name="Text Box 23"/>
          <p:cNvSpPr txBox="1">
            <a:spLocks noChangeArrowheads="1"/>
          </p:cNvSpPr>
          <p:nvPr/>
        </p:nvSpPr>
        <p:spPr bwMode="auto">
          <a:xfrm>
            <a:off x="4859338" y="2060575"/>
            <a:ext cx="398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</a:t>
            </a:r>
          </a:p>
        </p:txBody>
      </p:sp>
      <p:sp>
        <p:nvSpPr>
          <p:cNvPr id="103449" name="Rectangle 25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3450" name="Object 26"/>
          <p:cNvGraphicFramePr>
            <a:graphicFrameLocks noChangeAspect="1"/>
          </p:cNvGraphicFramePr>
          <p:nvPr/>
        </p:nvGraphicFramePr>
        <p:xfrm>
          <a:off x="2627313" y="5516563"/>
          <a:ext cx="535463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9" name="Equation" r:id="rId9" imgW="3848100" imgH="444500" progId="Equation.3">
                  <p:embed/>
                </p:oleObj>
              </mc:Choice>
              <mc:Fallback>
                <p:oleObj name="Equation" r:id="rId9" imgW="3848100" imgH="4445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516563"/>
                        <a:ext cx="5354637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51" name="Text Box 27"/>
          <p:cNvSpPr txBox="1">
            <a:spLocks noChangeArrowheads="1"/>
          </p:cNvSpPr>
          <p:nvPr/>
        </p:nvSpPr>
        <p:spPr bwMode="auto">
          <a:xfrm>
            <a:off x="1958975" y="57388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ko-KR" altLang="ko-KR" sz="1800"/>
          </a:p>
        </p:txBody>
      </p:sp>
      <p:sp>
        <p:nvSpPr>
          <p:cNvPr id="103452" name="Text Box 28"/>
          <p:cNvSpPr txBox="1">
            <a:spLocks noChangeArrowheads="1"/>
          </p:cNvSpPr>
          <p:nvPr/>
        </p:nvSpPr>
        <p:spPr bwMode="auto">
          <a:xfrm>
            <a:off x="2051050" y="5516563"/>
            <a:ext cx="328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</a:t>
            </a:r>
          </a:p>
        </p:txBody>
      </p:sp>
      <p:graphicFrame>
        <p:nvGraphicFramePr>
          <p:cNvPr id="103453" name="Object 29"/>
          <p:cNvGraphicFramePr>
            <a:graphicFrameLocks noChangeAspect="1"/>
          </p:cNvGraphicFramePr>
          <p:nvPr/>
        </p:nvGraphicFramePr>
        <p:xfrm>
          <a:off x="1835150" y="4868863"/>
          <a:ext cx="200818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0" name="Equation" r:id="rId11" imgW="1333440" imgH="241200" progId="Equation.3">
                  <p:embed/>
                </p:oleObj>
              </mc:Choice>
              <mc:Fallback>
                <p:oleObj name="Equation" r:id="rId11" imgW="1333440" imgH="2412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868863"/>
                        <a:ext cx="2008188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3454" name="Object 30"/>
          <p:cNvGraphicFramePr>
            <a:graphicFrameLocks noChangeAspect="1"/>
          </p:cNvGraphicFramePr>
          <p:nvPr/>
        </p:nvGraphicFramePr>
        <p:xfrm>
          <a:off x="1835150" y="4437063"/>
          <a:ext cx="6365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1" name="Equation" r:id="rId13" imgW="431613" imgH="253890" progId="Equation.3">
                  <p:embed/>
                </p:oleObj>
              </mc:Choice>
              <mc:Fallback>
                <p:oleObj name="Equation" r:id="rId13" imgW="431613" imgH="25389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437063"/>
                        <a:ext cx="636588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1023938" y="858838"/>
            <a:ext cx="389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FF0000"/>
                </a:solidFill>
                <a:sym typeface="Symbol" pitchFamily="18" charset="2"/>
              </a:rPr>
              <a:t>3. conservation of LWC during collision</a:t>
            </a:r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763713" y="1628775"/>
          <a:ext cx="297973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1" name="Equation" r:id="rId3" imgW="2145369" imgH="444307" progId="Equation.3">
                  <p:embed/>
                </p:oleObj>
              </mc:Choice>
              <mc:Fallback>
                <p:oleObj name="Equation" r:id="rId3" imgW="2145369" imgH="44430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628775"/>
                        <a:ext cx="2979737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26" name="Object 6"/>
          <p:cNvGraphicFramePr>
            <a:graphicFrameLocks noChangeAspect="1"/>
          </p:cNvGraphicFramePr>
          <p:nvPr/>
        </p:nvGraphicFramePr>
        <p:xfrm>
          <a:off x="6011863" y="1557338"/>
          <a:ext cx="18097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2" name="Equation" r:id="rId5" imgW="1282700" imgH="660400" progId="Equation.3">
                  <p:embed/>
                </p:oleObj>
              </mc:Choice>
              <mc:Fallback>
                <p:oleObj name="Equation" r:id="rId5" imgW="1282700" imgH="660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557338"/>
                        <a:ext cx="1809750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148263" y="17732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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1023938" y="3017838"/>
            <a:ext cx="459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* Super-droplets are sorted according to the size</a:t>
            </a: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7529" name="Object 9"/>
          <p:cNvGraphicFramePr>
            <a:graphicFrameLocks noChangeAspect="1"/>
          </p:cNvGraphicFramePr>
          <p:nvPr/>
        </p:nvGraphicFramePr>
        <p:xfrm>
          <a:off x="5651500" y="3068638"/>
          <a:ext cx="25987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3" name="Equation" r:id="rId7" imgW="1752600" imgH="254000" progId="Equation.3">
                  <p:embed/>
                </p:oleObj>
              </mc:Choice>
              <mc:Fallback>
                <p:oleObj name="Equation" r:id="rId7" imgW="1752600" imgH="254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068638"/>
                        <a:ext cx="25987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1258888" y="451008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 </a:t>
            </a:r>
          </a:p>
        </p:txBody>
      </p:sp>
      <p:sp>
        <p:nvSpPr>
          <p:cNvPr id="107533" name="Rectangle 1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7532" name="Object 12"/>
          <p:cNvGraphicFramePr>
            <a:graphicFrameLocks noChangeAspect="1"/>
          </p:cNvGraphicFramePr>
          <p:nvPr/>
        </p:nvGraphicFramePr>
        <p:xfrm>
          <a:off x="1763713" y="4149725"/>
          <a:ext cx="7191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4" name="Equation" r:id="rId9" imgW="482391" imgH="253890" progId="Equation.3">
                  <p:embed/>
                </p:oleObj>
              </mc:Choice>
              <mc:Fallback>
                <p:oleObj name="Equation" r:id="rId9" imgW="482391" imgH="25389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149725"/>
                        <a:ext cx="719137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35" name="Rectangle 1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7534" name="Object 14"/>
          <p:cNvGraphicFramePr>
            <a:graphicFrameLocks noChangeAspect="1"/>
          </p:cNvGraphicFramePr>
          <p:nvPr/>
        </p:nvGraphicFramePr>
        <p:xfrm>
          <a:off x="2987675" y="4149725"/>
          <a:ext cx="24034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5" name="Equation" r:id="rId11" imgW="1587500" imgH="241300" progId="Equation.3">
                  <p:embed/>
                </p:oleObj>
              </mc:Choice>
              <mc:Fallback>
                <p:oleObj name="Equation" r:id="rId11" imgW="1587500" imgH="2413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149725"/>
                        <a:ext cx="2403475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36" name="Text Box 16"/>
          <p:cNvSpPr txBox="1">
            <a:spLocks noChangeArrowheads="1"/>
          </p:cNvSpPr>
          <p:nvPr/>
        </p:nvSpPr>
        <p:spPr bwMode="auto">
          <a:xfrm>
            <a:off x="2484438" y="4149725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,</a:t>
            </a:r>
          </a:p>
        </p:txBody>
      </p:sp>
      <p:sp>
        <p:nvSpPr>
          <p:cNvPr id="107537" name="Text Box 17"/>
          <p:cNvSpPr txBox="1">
            <a:spLocks noChangeArrowheads="1"/>
          </p:cNvSpPr>
          <p:nvPr/>
        </p:nvSpPr>
        <p:spPr bwMode="auto">
          <a:xfrm>
            <a:off x="1547813" y="4797425"/>
            <a:ext cx="44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 </a:t>
            </a:r>
          </a:p>
        </p:txBody>
      </p:sp>
      <p:sp>
        <p:nvSpPr>
          <p:cNvPr id="107539" name="Rectangle 19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7538" name="Object 18"/>
          <p:cNvGraphicFramePr>
            <a:graphicFrameLocks noChangeAspect="1"/>
          </p:cNvGraphicFramePr>
          <p:nvPr/>
        </p:nvGraphicFramePr>
        <p:xfrm>
          <a:off x="2051050" y="4797425"/>
          <a:ext cx="1033463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6" name="Equation" r:id="rId13" imgW="698197" imgH="253890" progId="Equation.3">
                  <p:embed/>
                </p:oleObj>
              </mc:Choice>
              <mc:Fallback>
                <p:oleObj name="Equation" r:id="rId13" imgW="698197" imgH="25389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797425"/>
                        <a:ext cx="1033463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3059113" y="4797425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,</a:t>
            </a:r>
          </a:p>
        </p:txBody>
      </p:sp>
      <p:sp>
        <p:nvSpPr>
          <p:cNvPr id="107542" name="Rectangle 2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7541" name="Object 21"/>
          <p:cNvGraphicFramePr>
            <a:graphicFrameLocks noChangeAspect="1"/>
          </p:cNvGraphicFramePr>
          <p:nvPr/>
        </p:nvGraphicFramePr>
        <p:xfrm>
          <a:off x="3563938" y="4724400"/>
          <a:ext cx="246221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7" name="Equation" r:id="rId15" imgW="1625600" imgH="241300" progId="Equation.3">
                  <p:embed/>
                </p:oleObj>
              </mc:Choice>
              <mc:Fallback>
                <p:oleObj name="Equation" r:id="rId15" imgW="1625600" imgH="2413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724400"/>
                        <a:ext cx="2462212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43" name="Text Box 23"/>
          <p:cNvSpPr txBox="1">
            <a:spLocks noChangeArrowheads="1"/>
          </p:cNvSpPr>
          <p:nvPr/>
        </p:nvSpPr>
        <p:spPr bwMode="auto">
          <a:xfrm>
            <a:off x="2411413" y="5084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ko-KR" altLang="ko-KR" sz="1800"/>
          </a:p>
        </p:txBody>
      </p:sp>
      <p:sp>
        <p:nvSpPr>
          <p:cNvPr id="107544" name="Text Box 24"/>
          <p:cNvSpPr txBox="1">
            <a:spLocks noChangeArrowheads="1"/>
          </p:cNvSpPr>
          <p:nvPr/>
        </p:nvSpPr>
        <p:spPr bwMode="auto">
          <a:xfrm>
            <a:off x="3059113" y="5229225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Symbol" pitchFamily="18" charset="2"/>
              </a:rPr>
              <a:t></a:t>
            </a:r>
          </a:p>
        </p:txBody>
      </p:sp>
      <p:sp>
        <p:nvSpPr>
          <p:cNvPr id="107545" name="Text Box 25"/>
          <p:cNvSpPr txBox="1">
            <a:spLocks noChangeArrowheads="1"/>
          </p:cNvSpPr>
          <p:nvPr/>
        </p:nvSpPr>
        <p:spPr bwMode="auto">
          <a:xfrm>
            <a:off x="1619250" y="5805488"/>
            <a:ext cx="44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 </a:t>
            </a:r>
          </a:p>
        </p:txBody>
      </p:sp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7546" name="Object 26"/>
          <p:cNvGraphicFramePr>
            <a:graphicFrameLocks noChangeAspect="1"/>
          </p:cNvGraphicFramePr>
          <p:nvPr/>
        </p:nvGraphicFramePr>
        <p:xfrm>
          <a:off x="2124075" y="5876925"/>
          <a:ext cx="576263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8" name="Equation" r:id="rId17" imgW="393359" imgH="215713" progId="Equation.3">
                  <p:embed/>
                </p:oleObj>
              </mc:Choice>
              <mc:Fallback>
                <p:oleObj name="Equation" r:id="rId17" imgW="393359" imgH="215713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5876925"/>
                        <a:ext cx="576263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48" name="Text Box 28"/>
          <p:cNvSpPr txBox="1">
            <a:spLocks noChangeArrowheads="1"/>
          </p:cNvSpPr>
          <p:nvPr/>
        </p:nvSpPr>
        <p:spPr bwMode="auto">
          <a:xfrm>
            <a:off x="2843213" y="5876925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,</a:t>
            </a:r>
          </a:p>
        </p:txBody>
      </p:sp>
      <p:graphicFrame>
        <p:nvGraphicFramePr>
          <p:cNvPr id="107549" name="Object 29"/>
          <p:cNvGraphicFramePr>
            <a:graphicFrameLocks noChangeAspect="1"/>
          </p:cNvGraphicFramePr>
          <p:nvPr/>
        </p:nvGraphicFramePr>
        <p:xfrm>
          <a:off x="3635375" y="5876925"/>
          <a:ext cx="94138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9" name="Equation" r:id="rId19" imgW="622080" imgH="228600" progId="Equation.3">
                  <p:embed/>
                </p:oleObj>
              </mc:Choice>
              <mc:Fallback>
                <p:oleObj name="Equation" r:id="rId19" imgW="622080" imgH="2286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5876925"/>
                        <a:ext cx="941388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50" name="Text Box 30"/>
          <p:cNvSpPr txBox="1">
            <a:spLocks noChangeArrowheads="1"/>
          </p:cNvSpPr>
          <p:nvPr/>
        </p:nvSpPr>
        <p:spPr bwMode="auto">
          <a:xfrm>
            <a:off x="1239838" y="3521075"/>
            <a:ext cx="669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FF0000"/>
                </a:solidFill>
                <a:sym typeface="Wingdings 3" pitchFamily="18" charset="2"/>
              </a:rPr>
              <a:t> Repeat the process 1 - 3 with the collector droplet with decreasing 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611188" y="333375"/>
            <a:ext cx="8066087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sz="2800" b="1"/>
              <a:t>Mean Field Theory</a:t>
            </a:r>
            <a:r>
              <a:rPr lang="en-US" altLang="ko-KR"/>
              <a:t> </a:t>
            </a:r>
          </a:p>
          <a:p>
            <a:r>
              <a:rPr lang="en-US" altLang="ko-KR"/>
              <a:t>(e.g., F. Reif, </a:t>
            </a:r>
            <a:r>
              <a:rPr lang="en-US" altLang="ko-KR" i="1"/>
              <a:t>'Statistical and Thermal Physics</a:t>
            </a:r>
            <a:r>
              <a:rPr lang="en-US" altLang="ko-KR"/>
              <a:t>')</a:t>
            </a:r>
          </a:p>
          <a:p>
            <a:endParaRPr lang="en-US" altLang="ko-KR"/>
          </a:p>
          <a:p>
            <a:pPr>
              <a:lnSpc>
                <a:spcPct val="130000"/>
              </a:lnSpc>
            </a:pPr>
            <a:r>
              <a:rPr lang="en-US" altLang="ko-KR"/>
              <a:t>- The n-body system is replaced by a one-body system with a chosen</a:t>
            </a:r>
          </a:p>
          <a:p>
            <a:pPr>
              <a:lnSpc>
                <a:spcPct val="130000"/>
              </a:lnSpc>
            </a:pPr>
            <a:r>
              <a:rPr lang="en-US" altLang="ko-KR"/>
              <a:t>  good external field that replaces the interaction of all the particles</a:t>
            </a:r>
          </a:p>
          <a:p>
            <a:pPr>
              <a:lnSpc>
                <a:spcPct val="130000"/>
              </a:lnSpc>
            </a:pPr>
            <a:r>
              <a:rPr lang="en-US" altLang="ko-KR"/>
              <a:t>  with an arbitrary particle</a:t>
            </a:r>
          </a:p>
          <a:p>
            <a:endParaRPr lang="en-US" altLang="ko-KR"/>
          </a:p>
          <a:p>
            <a:r>
              <a:rPr lang="en-US" altLang="ko-KR"/>
              <a:t>ex) Ising model (on an N-dimensional cube lattice) in statistical physics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68964" name="Object 4"/>
          <p:cNvGraphicFramePr>
            <a:graphicFrameLocks noChangeAspect="1"/>
          </p:cNvGraphicFramePr>
          <p:nvPr/>
        </p:nvGraphicFramePr>
        <p:xfrm>
          <a:off x="1258888" y="3429000"/>
          <a:ext cx="22463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6" name="Equation" r:id="rId3" imgW="1485255" imgH="355446" progId="Equation.3">
                  <p:embed/>
                </p:oleObj>
              </mc:Choice>
              <mc:Fallback>
                <p:oleObj name="Equation" r:id="rId3" imgW="1485255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429000"/>
                        <a:ext cx="2246312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68966" name="Object 6"/>
          <p:cNvGraphicFramePr>
            <a:graphicFrameLocks noChangeAspect="1"/>
          </p:cNvGraphicFramePr>
          <p:nvPr/>
        </p:nvGraphicFramePr>
        <p:xfrm>
          <a:off x="1619250" y="4076700"/>
          <a:ext cx="29479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7" name="Equation" r:id="rId5" imgW="1981200" imgH="444500" progId="Equation.3">
                  <p:embed/>
                </p:oleObj>
              </mc:Choice>
              <mc:Fallback>
                <p:oleObj name="Equation" r:id="rId5" imgW="1981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076700"/>
                        <a:ext cx="2947988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1187450" y="4221163"/>
            <a:ext cx="423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ym typeface="Wingdings 3" pitchFamily="18" charset="2"/>
              </a:rPr>
              <a:t>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900113" y="5013325"/>
            <a:ext cx="73136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/>
              <a:t>* </a:t>
            </a:r>
            <a:r>
              <a:rPr lang="en-US" altLang="ko-KR" i="1"/>
              <a:t>H</a:t>
            </a:r>
            <a:r>
              <a:rPr lang="en-US" altLang="ko-KR"/>
              <a:t> = Hamiltonian</a:t>
            </a:r>
          </a:p>
          <a:p>
            <a:r>
              <a:rPr lang="en-US" altLang="ko-KR"/>
              <a:t>   </a:t>
            </a:r>
            <a:r>
              <a:rPr lang="en-US" altLang="ko-KR" i="1"/>
              <a:t>s</a:t>
            </a:r>
            <a:r>
              <a:rPr lang="en-US" altLang="ko-KR" i="1" baseline="-25000"/>
              <a:t>i</a:t>
            </a:r>
            <a:r>
              <a:rPr lang="en-US" altLang="ko-KR"/>
              <a:t> = spin</a:t>
            </a:r>
          </a:p>
          <a:p>
            <a:r>
              <a:rPr lang="en-US" altLang="ko-KR"/>
              <a:t>   </a:t>
            </a:r>
            <a:r>
              <a:rPr lang="en-US" altLang="ko-KR" i="1"/>
              <a:t>h</a:t>
            </a:r>
            <a:r>
              <a:rPr lang="en-US" altLang="ko-KR"/>
              <a:t> = the external field</a:t>
            </a:r>
          </a:p>
          <a:p>
            <a:r>
              <a:rPr lang="en-US" altLang="ko-KR"/>
              <a:t>   </a:t>
            </a:r>
            <a:r>
              <a:rPr lang="en-US" altLang="ko-KR" i="1"/>
              <a:t>mJz</a:t>
            </a:r>
            <a:r>
              <a:rPr lang="en-US" altLang="ko-KR"/>
              <a:t>  = the effective mean field induced by the neighboring spins      </a:t>
            </a:r>
          </a:p>
        </p:txBody>
      </p:sp>
      <p:pic>
        <p:nvPicPr>
          <p:cNvPr id="168969" name="Picture 9" descr="untitl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0438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539750" y="1268413"/>
          <a:ext cx="50101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1" name="Equation" r:id="rId3" imgW="3314700" imgH="393700" progId="Equation.3">
                  <p:embed/>
                </p:oleObj>
              </mc:Choice>
              <mc:Fallback>
                <p:oleObj name="Equation" r:id="rId3" imgW="33147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268413"/>
                        <a:ext cx="50101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971550" y="1916113"/>
          <a:ext cx="22463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2" name="Equation" r:id="rId5" imgW="1485900" imgH="393700" progId="Equation.3">
                  <p:embed/>
                </p:oleObj>
              </mc:Choice>
              <mc:Fallback>
                <p:oleObj name="Equation" r:id="rId5" imgW="14859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916113"/>
                        <a:ext cx="2246313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255" name="Object 7"/>
          <p:cNvGraphicFramePr>
            <a:graphicFrameLocks noChangeAspect="1"/>
          </p:cNvGraphicFramePr>
          <p:nvPr/>
        </p:nvGraphicFramePr>
        <p:xfrm>
          <a:off x="539750" y="2708275"/>
          <a:ext cx="40163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3" name="Equation" r:id="rId7" imgW="2654300" imgH="241300" progId="Equation.3">
                  <p:embed/>
                </p:oleObj>
              </mc:Choice>
              <mc:Fallback>
                <p:oleObj name="Equation" r:id="rId7" imgW="2654300" imgH="241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708275"/>
                        <a:ext cx="4016375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-541338" y="3284538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539750" y="3284538"/>
          <a:ext cx="7334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4" name="Equation" r:id="rId9" imgW="482400" imgH="203040" progId="Equation.3">
                  <p:embed/>
                </p:oleObj>
              </mc:Choice>
              <mc:Fallback>
                <p:oleObj name="Equation" r:id="rId9" imgW="482400" imgH="203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284538"/>
                        <a:ext cx="733425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611188" y="3789363"/>
          <a:ext cx="14541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5" name="Equation" r:id="rId11" imgW="965200" imgH="393700" progId="Equation.3">
                  <p:embed/>
                </p:oleObj>
              </mc:Choice>
              <mc:Fallback>
                <p:oleObj name="Equation" r:id="rId11" imgW="965200" imgH="393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789363"/>
                        <a:ext cx="14541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261" name="Object 13"/>
          <p:cNvGraphicFramePr>
            <a:graphicFrameLocks noChangeAspect="1"/>
          </p:cNvGraphicFramePr>
          <p:nvPr/>
        </p:nvGraphicFramePr>
        <p:xfrm>
          <a:off x="1187450" y="4724400"/>
          <a:ext cx="457041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6" name="Equation" r:id="rId13" imgW="3009900" imgH="469900" progId="Equation.3">
                  <p:embed/>
                </p:oleObj>
              </mc:Choice>
              <mc:Fallback>
                <p:oleObj name="Equation" r:id="rId13" imgW="3009900" imgH="4699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724400"/>
                        <a:ext cx="4570413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53263" name="Object 15"/>
          <p:cNvGraphicFramePr>
            <a:graphicFrameLocks noChangeAspect="1"/>
          </p:cNvGraphicFramePr>
          <p:nvPr/>
        </p:nvGraphicFramePr>
        <p:xfrm>
          <a:off x="1619250" y="5661025"/>
          <a:ext cx="241776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7" name="Equation" r:id="rId15" imgW="1600200" imgH="393700" progId="Equation.3">
                  <p:embed/>
                </p:oleObj>
              </mc:Choice>
              <mc:Fallback>
                <p:oleObj name="Equation" r:id="rId15" imgW="1600200" imgH="3937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661025"/>
                        <a:ext cx="2417763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64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5538"/>
            <a:ext cx="21161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468313" y="260350"/>
            <a:ext cx="8316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Classical Theory of Droplet Growth by Gravitational Collision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468313" y="765175"/>
            <a:ext cx="1543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/>
              <a:t>(Hall Kernel)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4572000" y="2708275"/>
            <a:ext cx="172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: collision kernel</a:t>
            </a: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403350" y="32131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: collision efficiency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592138" y="4887913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</a:t>
            </a:r>
          </a:p>
        </p:txBody>
      </p:sp>
      <p:pic>
        <p:nvPicPr>
          <p:cNvPr id="53270" name="Picture 22" descr="collisio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12224" r="8032" b="3595"/>
          <a:stretch>
            <a:fillRect/>
          </a:stretch>
        </p:blipFill>
        <p:spPr bwMode="auto">
          <a:xfrm>
            <a:off x="6084888" y="3860800"/>
            <a:ext cx="2644775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468313" y="1557338"/>
            <a:ext cx="8204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>
                <a:cs typeface="Times New Roman" pitchFamily="18" charset="0"/>
              </a:rPr>
              <a:t>•</a:t>
            </a:r>
            <a:r>
              <a:rPr lang="en-US" altLang="ko-KR"/>
              <a:t> the enhanced relative motion due to differential acceleration and shear effects</a:t>
            </a:r>
          </a:p>
          <a:p>
            <a:pPr>
              <a:lnSpc>
                <a:spcPct val="150000"/>
              </a:lnSpc>
            </a:pPr>
            <a:r>
              <a:rPr lang="en-US" altLang="ko-KR">
                <a:cs typeface="Times New Roman" pitchFamily="18" charset="0"/>
              </a:rPr>
              <a:t>•</a:t>
            </a:r>
            <a:r>
              <a:rPr lang="en-US" altLang="ko-KR"/>
              <a:t> the enhanced average pair density due to preferential concentration</a:t>
            </a:r>
          </a:p>
          <a:p>
            <a:pPr>
              <a:lnSpc>
                <a:spcPct val="150000"/>
              </a:lnSpc>
            </a:pPr>
            <a:r>
              <a:rPr lang="en-US" altLang="ko-KR">
                <a:cs typeface="Times New Roman" pitchFamily="18" charset="0"/>
              </a:rPr>
              <a:t>•</a:t>
            </a:r>
            <a:r>
              <a:rPr lang="en-US" altLang="ko-KR"/>
              <a:t> the enhanced collision efficiency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835150" y="476250"/>
            <a:ext cx="5759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Effects of Turbulence on Collection Kernel</a:t>
            </a:r>
          </a:p>
        </p:txBody>
      </p:sp>
      <p:pic>
        <p:nvPicPr>
          <p:cNvPr id="61446" name="Picture 57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076700"/>
            <a:ext cx="1727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58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076700"/>
            <a:ext cx="1658937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5508625" y="5013325"/>
            <a:ext cx="3313113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spcBef>
                <a:spcPct val="20000"/>
              </a:spcBef>
            </a:pPr>
            <a:r>
              <a:rPr kumimoji="0" lang="en-US" altLang="ko-KR" sz="1800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Preferential Concentration</a:t>
            </a:r>
          </a:p>
          <a:p>
            <a:pPr>
              <a:spcBef>
                <a:spcPct val="20000"/>
              </a:spcBef>
            </a:pPr>
            <a:r>
              <a:rPr kumimoji="0" lang="en-US" altLang="ko-KR" sz="1800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(Shaw et al., 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63491" name="Object 3"/>
          <p:cNvGraphicFramePr>
            <a:graphicFrameLocks noChangeAspect="1"/>
          </p:cNvGraphicFramePr>
          <p:nvPr/>
        </p:nvGraphicFramePr>
        <p:xfrm>
          <a:off x="1187450" y="981075"/>
          <a:ext cx="25908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58" name="Equation" r:id="rId3" imgW="1714500" imgH="241300" progId="Equation.3">
                  <p:embed/>
                </p:oleObj>
              </mc:Choice>
              <mc:Fallback>
                <p:oleObj name="Equation" r:id="rId3" imgW="1714500" imgH="241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981075"/>
                        <a:ext cx="259080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63494" name="Object 6"/>
          <p:cNvGraphicFramePr>
            <a:graphicFrameLocks noChangeAspect="1"/>
          </p:cNvGraphicFramePr>
          <p:nvPr/>
        </p:nvGraphicFramePr>
        <p:xfrm>
          <a:off x="1403350" y="1628775"/>
          <a:ext cx="23399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59" name="Equation" r:id="rId5" imgW="1574640" imgH="253800" progId="Equation.3">
                  <p:embed/>
                </p:oleObj>
              </mc:Choice>
              <mc:Fallback>
                <p:oleObj name="Equation" r:id="rId5" imgW="1574640" imgH="253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628775"/>
                        <a:ext cx="233997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1979613" y="2924175"/>
            <a:ext cx="3263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1800"/>
              <a:t>: enhancement of E by turbulence</a:t>
            </a:r>
          </a:p>
        </p:txBody>
      </p:sp>
      <p:graphicFrame>
        <p:nvGraphicFramePr>
          <p:cNvPr id="63496" name="Object 8"/>
          <p:cNvGraphicFramePr>
            <a:graphicFrameLocks noChangeAspect="1"/>
          </p:cNvGraphicFramePr>
          <p:nvPr/>
        </p:nvGraphicFramePr>
        <p:xfrm>
          <a:off x="1908175" y="2276475"/>
          <a:ext cx="18573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0" name="Equation" r:id="rId7" imgW="1231366" imgH="279279" progId="Equation.3">
                  <p:embed/>
                </p:oleObj>
              </mc:Choice>
              <mc:Fallback>
                <p:oleObj name="Equation" r:id="rId7" imgW="1231366" imgH="27927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276475"/>
                        <a:ext cx="1857375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7" name="Object 9"/>
          <p:cNvGraphicFramePr>
            <a:graphicFrameLocks noChangeAspect="1"/>
          </p:cNvGraphicFramePr>
          <p:nvPr/>
        </p:nvGraphicFramePr>
        <p:xfrm>
          <a:off x="1476375" y="2924175"/>
          <a:ext cx="2952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1" name="Equation" r:id="rId9" imgW="203024" imgH="215713" progId="Equation.3">
                  <p:embed/>
                </p:oleObj>
              </mc:Choice>
              <mc:Fallback>
                <p:oleObj name="Equation" r:id="rId9" imgW="203024" imgH="2157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924175"/>
                        <a:ext cx="295275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8" name="Object 10"/>
          <p:cNvGraphicFramePr>
            <a:graphicFrameLocks noChangeAspect="1"/>
          </p:cNvGraphicFramePr>
          <p:nvPr/>
        </p:nvGraphicFramePr>
        <p:xfrm>
          <a:off x="1476375" y="3500438"/>
          <a:ext cx="16843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2" name="Equation" r:id="rId11" imgW="1117600" imgH="241300" progId="Equation.3">
                  <p:embed/>
                </p:oleObj>
              </mc:Choice>
              <mc:Fallback>
                <p:oleObj name="Equation" r:id="rId11" imgW="1117600" imgH="2413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3500438"/>
                        <a:ext cx="1684338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2916238" y="188913"/>
            <a:ext cx="417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Ayalla &amp; Wang Scheme (2008)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1403350" y="22764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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3995738" y="2271713"/>
            <a:ext cx="241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, if </a:t>
            </a:r>
            <a:r>
              <a:rPr lang="en-US" altLang="ko-KR" sz="1800">
                <a:latin typeface="Symbol" pitchFamily="18" charset="2"/>
              </a:rPr>
              <a:t>e</a:t>
            </a:r>
            <a:r>
              <a:rPr lang="en-US" altLang="ko-KR" sz="1800"/>
              <a:t> = 0 (no turbulence)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3995738" y="1557338"/>
            <a:ext cx="222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: geometrical collision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3276600" y="3429000"/>
            <a:ext cx="384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: collision efficiency without turbulence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1042988" y="1628775"/>
            <a:ext cx="263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cs typeface="Times New Roman" pitchFamily="18" charset="0"/>
              </a:rPr>
              <a:t>•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1116013" y="2924175"/>
            <a:ext cx="263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cs typeface="Times New Roman" pitchFamily="18" charset="0"/>
              </a:rPr>
              <a:t>•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1116013" y="3500438"/>
            <a:ext cx="263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cs typeface="Times New Roman" pitchFamily="18" charset="0"/>
              </a:rPr>
              <a:t>•</a:t>
            </a: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1042988" y="908050"/>
            <a:ext cx="2952750" cy="504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63509" name="Object 21"/>
          <p:cNvGraphicFramePr>
            <a:graphicFrameLocks noChangeAspect="1"/>
          </p:cNvGraphicFramePr>
          <p:nvPr/>
        </p:nvGraphicFramePr>
        <p:xfrm>
          <a:off x="1187450" y="4652963"/>
          <a:ext cx="38322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3" name="Equation" r:id="rId13" imgW="2527300" imgH="469900" progId="Equation.3">
                  <p:embed/>
                </p:oleObj>
              </mc:Choice>
              <mc:Fallback>
                <p:oleObj name="Equation" r:id="rId13" imgW="2527300" imgH="4699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652963"/>
                        <a:ext cx="3832225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63511" name="Object 23"/>
          <p:cNvGraphicFramePr>
            <a:graphicFrameLocks noChangeAspect="1"/>
          </p:cNvGraphicFramePr>
          <p:nvPr/>
        </p:nvGraphicFramePr>
        <p:xfrm>
          <a:off x="1258888" y="5661025"/>
          <a:ext cx="21621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4" name="Equation" r:id="rId15" imgW="1459866" imgH="520474" progId="Equation.3">
                  <p:embed/>
                </p:oleObj>
              </mc:Choice>
              <mc:Fallback>
                <p:oleObj name="Equation" r:id="rId15" imgW="1459866" imgH="520474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661025"/>
                        <a:ext cx="216217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272088" y="4816475"/>
            <a:ext cx="2767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 enhanced relative motion</a:t>
            </a:r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3759200" y="5897563"/>
            <a:ext cx="2811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ym typeface="Wingdings 3" pitchFamily="18" charset="2"/>
              </a:rPr>
              <a:t> preferential concentration</a:t>
            </a:r>
          </a:p>
        </p:txBody>
      </p:sp>
      <p:graphicFrame>
        <p:nvGraphicFramePr>
          <p:cNvPr id="63514" name="Object 26"/>
          <p:cNvGraphicFramePr>
            <a:graphicFrameLocks noChangeAspect="1"/>
          </p:cNvGraphicFramePr>
          <p:nvPr/>
        </p:nvGraphicFramePr>
        <p:xfrm>
          <a:off x="1557338" y="4067175"/>
          <a:ext cx="2762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65" name="Equation" r:id="rId17" imgW="190440" imgH="228600" progId="Equation.3">
                  <p:embed/>
                </p:oleObj>
              </mc:Choice>
              <mc:Fallback>
                <p:oleObj name="Equation" r:id="rId17" imgW="190440" imgH="228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338" y="4067175"/>
                        <a:ext cx="2762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1116013" y="4076700"/>
            <a:ext cx="263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cs typeface="Times New Roman" pitchFamily="18" charset="0"/>
              </a:rPr>
              <a:t>•</a:t>
            </a:r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2066925" y="42830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ko-KR" altLang="ko-KR" sz="1800"/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2051050" y="4005263"/>
            <a:ext cx="3262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ko-KR" sz="1800"/>
              <a:t>: enhancement of </a:t>
            </a:r>
            <a:r>
              <a:rPr lang="en-US" altLang="ko-KR" sz="1800">
                <a:latin typeface="Symbol" pitchFamily="18" charset="2"/>
              </a:rPr>
              <a:t>G</a:t>
            </a:r>
            <a:r>
              <a:rPr lang="en-US" altLang="ko-KR" sz="1800"/>
              <a:t> by turbulence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835150" y="4652963"/>
            <a:ext cx="676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sz="1800"/>
              <a:t>The ration of a typical turbulent collection kernel to the Hall kernel </a:t>
            </a:r>
          </a:p>
          <a:p>
            <a:r>
              <a:rPr lang="en-US" altLang="ko-KR" sz="1800">
                <a:latin typeface="Symbol" pitchFamily="18" charset="2"/>
              </a:rPr>
              <a:t>(e</a:t>
            </a:r>
            <a:r>
              <a:rPr lang="en-US" altLang="ko-KR" sz="1800"/>
              <a:t> = 400 cm</a:t>
            </a:r>
            <a:r>
              <a:rPr lang="en-US" altLang="ko-KR" sz="1800" baseline="30000"/>
              <a:t>2</a:t>
            </a:r>
            <a:r>
              <a:rPr lang="en-US" altLang="ko-KR" sz="1800"/>
              <a:t>s</a:t>
            </a:r>
            <a:r>
              <a:rPr lang="en-US" altLang="ko-KR" sz="1800" baseline="30000"/>
              <a:t>-3</a:t>
            </a:r>
            <a:r>
              <a:rPr lang="en-US" altLang="ko-KR" sz="1800"/>
              <a:t>) (Wang &amp; Grabowski, 2009)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80728"/>
            <a:ext cx="348615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8050"/>
            <a:ext cx="62801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384300" y="5178425"/>
            <a:ext cx="708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The rate of change in droplet spectrums: Hall kernel (left) and a new kernel</a:t>
            </a:r>
          </a:p>
          <a:p>
            <a:r>
              <a:rPr lang="en-US" altLang="ko-KR" sz="1800"/>
              <a:t>with the effect of turbulence (right) (Wang and Grabowski,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3059113" y="404813"/>
            <a:ext cx="2701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2800" b="1">
                <a:solidFill>
                  <a:srgbClr val="3333FF"/>
                </a:solidFill>
                <a:latin typeface="Times New Roman" pitchFamily="18" charset="0"/>
              </a:rPr>
              <a:t>Model Structure</a:t>
            </a:r>
          </a:p>
        </p:txBody>
      </p:sp>
      <p:graphicFrame>
        <p:nvGraphicFramePr>
          <p:cNvPr id="119811" name="개체 17"/>
          <p:cNvGraphicFramePr>
            <a:graphicFrameLocks noChangeAspect="1"/>
          </p:cNvGraphicFramePr>
          <p:nvPr/>
        </p:nvGraphicFramePr>
        <p:xfrm>
          <a:off x="827088" y="2419350"/>
          <a:ext cx="19859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04" name="수식" r:id="rId3" imgW="1409700" imgH="228600" progId="Equation.3">
                  <p:embed/>
                </p:oleObj>
              </mc:Choice>
              <mc:Fallback>
                <p:oleObj name="수식" r:id="rId3" imgW="1409700" imgH="228600" progId="Equation.3">
                  <p:embed/>
                  <p:pic>
                    <p:nvPicPr>
                      <p:cNvPr id="0" name="개체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19350"/>
                        <a:ext cx="198596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2" name="개체 13"/>
          <p:cNvGraphicFramePr>
            <a:graphicFrameLocks noChangeAspect="1"/>
          </p:cNvGraphicFramePr>
          <p:nvPr/>
        </p:nvGraphicFramePr>
        <p:xfrm>
          <a:off x="827088" y="3571875"/>
          <a:ext cx="327501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05" name="수식" r:id="rId5" imgW="2336800" imgH="444500" progId="Equation.3">
                  <p:embed/>
                </p:oleObj>
              </mc:Choice>
              <mc:Fallback>
                <p:oleObj name="수식" r:id="rId5" imgW="2336800" imgH="444500" progId="Equation.3">
                  <p:embed/>
                  <p:pic>
                    <p:nvPicPr>
                      <p:cNvPr id="0" name="개체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571875"/>
                        <a:ext cx="3275012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3" name="개체 16"/>
          <p:cNvGraphicFramePr>
            <a:graphicFrameLocks noChangeAspect="1"/>
          </p:cNvGraphicFramePr>
          <p:nvPr/>
        </p:nvGraphicFramePr>
        <p:xfrm>
          <a:off x="827088" y="4364038"/>
          <a:ext cx="291941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06" name="수식" r:id="rId7" imgW="2082800" imgH="444500" progId="Equation.3">
                  <p:embed/>
                </p:oleObj>
              </mc:Choice>
              <mc:Fallback>
                <p:oleObj name="수식" r:id="rId7" imgW="2082800" imgH="444500" progId="Equation.3">
                  <p:embed/>
                  <p:pic>
                    <p:nvPicPr>
                      <p:cNvPr id="0" name="개체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364038"/>
                        <a:ext cx="2919412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4" name="개체 5"/>
          <p:cNvGraphicFramePr>
            <a:graphicFrameLocks noChangeAspect="1"/>
          </p:cNvGraphicFramePr>
          <p:nvPr/>
        </p:nvGraphicFramePr>
        <p:xfrm>
          <a:off x="900113" y="5734050"/>
          <a:ext cx="274637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07" name="수식" r:id="rId9" imgW="1854200" imgH="444500" progId="Equation.3">
                  <p:embed/>
                </p:oleObj>
              </mc:Choice>
              <mc:Fallback>
                <p:oleObj name="수식" r:id="rId9" imgW="1854200" imgH="444500" progId="Equation.3">
                  <p:embed/>
                  <p:pic>
                    <p:nvPicPr>
                      <p:cNvPr id="0" name="개체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734050"/>
                        <a:ext cx="2746375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5" name="개체 11"/>
          <p:cNvGraphicFramePr>
            <a:graphicFrameLocks noChangeAspect="1"/>
          </p:cNvGraphicFramePr>
          <p:nvPr/>
        </p:nvGraphicFramePr>
        <p:xfrm>
          <a:off x="703263" y="1627188"/>
          <a:ext cx="3487737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08" name="수식" r:id="rId11" imgW="2489040" imgH="457200" progId="Equation.3">
                  <p:embed/>
                </p:oleObj>
              </mc:Choice>
              <mc:Fallback>
                <p:oleObj name="수식" r:id="rId11" imgW="2489040" imgH="457200" progId="Equation.3">
                  <p:embed/>
                  <p:pic>
                    <p:nvPicPr>
                      <p:cNvPr id="0" name="개체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1627188"/>
                        <a:ext cx="3487737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0" y="4005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ko-KR" sz="1800">
              <a:latin typeface="굴림" pitchFamily="50" charset="-127"/>
            </a:endParaRPr>
          </a:p>
        </p:txBody>
      </p:sp>
      <p:graphicFrame>
        <p:nvGraphicFramePr>
          <p:cNvPr id="119817" name="Object 9"/>
          <p:cNvGraphicFramePr>
            <a:graphicFrameLocks noChangeAspect="1"/>
          </p:cNvGraphicFramePr>
          <p:nvPr/>
        </p:nvGraphicFramePr>
        <p:xfrm>
          <a:off x="5435600" y="4292600"/>
          <a:ext cx="283527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09" name="수식" r:id="rId13" imgW="2006600" imgH="469900" progId="Equation.3">
                  <p:embed/>
                </p:oleObj>
              </mc:Choice>
              <mc:Fallback>
                <p:oleObj name="수식" r:id="rId13" imgW="2006600" imgH="469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292600"/>
                        <a:ext cx="283527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8" name="개체 11"/>
          <p:cNvGraphicFramePr>
            <a:graphicFrameLocks noChangeAspect="1"/>
          </p:cNvGraphicFramePr>
          <p:nvPr/>
        </p:nvGraphicFramePr>
        <p:xfrm>
          <a:off x="5435600" y="1666875"/>
          <a:ext cx="211613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10" name="수식" r:id="rId15" imgW="1511300" imgH="444500" progId="Equation.3">
                  <p:embed/>
                </p:oleObj>
              </mc:Choice>
              <mc:Fallback>
                <p:oleObj name="수식" r:id="rId15" imgW="1511300" imgH="444500" progId="Equation.3">
                  <p:embed/>
                  <p:pic>
                    <p:nvPicPr>
                      <p:cNvPr id="0" name="개체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1666875"/>
                        <a:ext cx="211613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9" name="Object 1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688444"/>
              </p:ext>
            </p:extLst>
          </p:nvPr>
        </p:nvGraphicFramePr>
        <p:xfrm>
          <a:off x="5557838" y="5716577"/>
          <a:ext cx="150812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11" name="수식" r:id="rId17" imgW="1079280" imgH="393480" progId="Equation.3">
                  <p:embed/>
                </p:oleObj>
              </mc:Choice>
              <mc:Fallback>
                <p:oleObj name="수식" r:id="rId17" imgW="1079280" imgH="393480" progId="Equation.3">
                  <p:embed/>
                  <p:pic>
                    <p:nvPicPr>
                      <p:cNvPr id="0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838" y="5716577"/>
                        <a:ext cx="1508125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0" name="Object 1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228270"/>
              </p:ext>
            </p:extLst>
          </p:nvPr>
        </p:nvGraphicFramePr>
        <p:xfrm>
          <a:off x="5559425" y="5013325"/>
          <a:ext cx="14033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12" name="수식" r:id="rId19" imgW="1002960" imgH="393480" progId="Equation.3">
                  <p:embed/>
                </p:oleObj>
              </mc:Choice>
              <mc:Fallback>
                <p:oleObj name="수식" r:id="rId19" imgW="1002960" imgH="393480" progId="Equation.3">
                  <p:embed/>
                  <p:pic>
                    <p:nvPicPr>
                      <p:cNvPr id="0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425" y="5013325"/>
                        <a:ext cx="14033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1" name="개체 3"/>
          <p:cNvGraphicFramePr>
            <a:graphicFrameLocks noChangeAspect="1"/>
          </p:cNvGraphicFramePr>
          <p:nvPr/>
        </p:nvGraphicFramePr>
        <p:xfrm>
          <a:off x="5435600" y="3500438"/>
          <a:ext cx="216693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13" name="수식" r:id="rId21" imgW="1536700" imgH="482600" progId="Equation.3">
                  <p:embed/>
                </p:oleObj>
              </mc:Choice>
              <mc:Fallback>
                <p:oleObj name="수식" r:id="rId21" imgW="1536700" imgH="482600" progId="Equation.3">
                  <p:embed/>
                  <p:pic>
                    <p:nvPicPr>
                      <p:cNvPr id="0" name="개체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500438"/>
                        <a:ext cx="2166938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ko-KR" sz="1800">
              <a:latin typeface="굴림" pitchFamily="50" charset="-127"/>
            </a:endParaRP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ko-KR" sz="1800">
              <a:latin typeface="굴림" pitchFamily="50" charset="-127"/>
            </a:endParaRPr>
          </a:p>
        </p:txBody>
      </p:sp>
      <p:graphicFrame>
        <p:nvGraphicFramePr>
          <p:cNvPr id="119824" name="Object 16"/>
          <p:cNvGraphicFramePr>
            <a:graphicFrameLocks noChangeAspect="1"/>
          </p:cNvGraphicFramePr>
          <p:nvPr/>
        </p:nvGraphicFramePr>
        <p:xfrm>
          <a:off x="5508625" y="2387600"/>
          <a:ext cx="24542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14" name="수식" r:id="rId23" imgW="1752600" imgH="228600" progId="Equation.3">
                  <p:embed/>
                </p:oleObj>
              </mc:Choice>
              <mc:Fallback>
                <p:oleObj name="수식" r:id="rId23" imgW="1752600" imgH="228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2387600"/>
                        <a:ext cx="24542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직사각형 1"/>
          <p:cNvSpPr/>
          <p:nvPr/>
        </p:nvSpPr>
        <p:spPr>
          <a:xfrm>
            <a:off x="539750" y="1557338"/>
            <a:ext cx="3816350" cy="129381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20" name="직사각형 19"/>
          <p:cNvSpPr/>
          <p:nvPr/>
        </p:nvSpPr>
        <p:spPr>
          <a:xfrm>
            <a:off x="539750" y="3411538"/>
            <a:ext cx="3816350" cy="16732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21" name="직사각형 20"/>
          <p:cNvSpPr/>
          <p:nvPr/>
        </p:nvSpPr>
        <p:spPr>
          <a:xfrm>
            <a:off x="534988" y="5661025"/>
            <a:ext cx="3816350" cy="79216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22" name="직사각형 21"/>
          <p:cNvSpPr/>
          <p:nvPr/>
        </p:nvSpPr>
        <p:spPr>
          <a:xfrm>
            <a:off x="4859338" y="1557338"/>
            <a:ext cx="3816350" cy="129381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23" name="직사각형 22"/>
          <p:cNvSpPr/>
          <p:nvPr/>
        </p:nvSpPr>
        <p:spPr>
          <a:xfrm>
            <a:off x="4859338" y="3394075"/>
            <a:ext cx="3816350" cy="305911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530225" y="5291138"/>
            <a:ext cx="17891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800" b="1">
                <a:solidFill>
                  <a:srgbClr val="2D2D8A"/>
                </a:solidFill>
              </a:rPr>
              <a:t>Particle Motion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9750" y="3052763"/>
            <a:ext cx="20240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800" b="1">
                <a:solidFill>
                  <a:srgbClr val="2D2D8A"/>
                </a:solidFill>
              </a:rPr>
              <a:t>Thermodynamics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750" y="1187450"/>
            <a:ext cx="15081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800" b="1">
                <a:solidFill>
                  <a:srgbClr val="2D2D8A"/>
                </a:solidFill>
              </a:rPr>
              <a:t>Fluid</a:t>
            </a:r>
            <a:r>
              <a:rPr lang="en-US" altLang="ko-KR" sz="1800">
                <a:solidFill>
                  <a:srgbClr val="2D2D8A"/>
                </a:solidFill>
              </a:rPr>
              <a:t> </a:t>
            </a:r>
            <a:r>
              <a:rPr lang="en-US" altLang="ko-KR" sz="1800" b="1">
                <a:solidFill>
                  <a:srgbClr val="2D2D8A"/>
                </a:solidFill>
              </a:rPr>
              <a:t>Motion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59338" y="1187450"/>
            <a:ext cx="1927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800" b="1">
                <a:solidFill>
                  <a:srgbClr val="2D2D8A"/>
                </a:solidFill>
              </a:rPr>
              <a:t>SGS Turbulence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59338" y="3021013"/>
            <a:ext cx="1593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800" b="1">
                <a:solidFill>
                  <a:srgbClr val="2D2D8A"/>
                </a:solidFill>
              </a:rPr>
              <a:t>Microphysics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27088" y="1679575"/>
            <a:ext cx="238125" cy="2365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0" name="직사각형 29"/>
          <p:cNvSpPr/>
          <p:nvPr/>
        </p:nvSpPr>
        <p:spPr>
          <a:xfrm>
            <a:off x="5486400" y="2454275"/>
            <a:ext cx="238125" cy="236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1" name="직사각형 30"/>
          <p:cNvSpPr/>
          <p:nvPr/>
        </p:nvSpPr>
        <p:spPr>
          <a:xfrm>
            <a:off x="5427663" y="3749675"/>
            <a:ext cx="238125" cy="238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2" name="직사각형 31"/>
          <p:cNvSpPr/>
          <p:nvPr/>
        </p:nvSpPr>
        <p:spPr>
          <a:xfrm>
            <a:off x="5419725" y="4500563"/>
            <a:ext cx="236538" cy="238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3" name="직사각형 32"/>
          <p:cNvSpPr/>
          <p:nvPr/>
        </p:nvSpPr>
        <p:spPr>
          <a:xfrm>
            <a:off x="5607854" y="5030788"/>
            <a:ext cx="236537" cy="238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4" name="직사각형 33"/>
          <p:cNvSpPr/>
          <p:nvPr/>
        </p:nvSpPr>
        <p:spPr>
          <a:xfrm>
            <a:off x="954088" y="4398963"/>
            <a:ext cx="236537" cy="238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5" name="직사각형 34"/>
          <p:cNvSpPr/>
          <p:nvPr/>
        </p:nvSpPr>
        <p:spPr>
          <a:xfrm>
            <a:off x="946150" y="3581400"/>
            <a:ext cx="238125" cy="238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5" name="타원 4"/>
          <p:cNvSpPr/>
          <p:nvPr/>
        </p:nvSpPr>
        <p:spPr>
          <a:xfrm>
            <a:off x="1203325" y="2447925"/>
            <a:ext cx="236538" cy="236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7" name="타원 36"/>
          <p:cNvSpPr/>
          <p:nvPr/>
        </p:nvSpPr>
        <p:spPr>
          <a:xfrm>
            <a:off x="2101850" y="2484438"/>
            <a:ext cx="238125" cy="236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8" name="타원 37"/>
          <p:cNvSpPr/>
          <p:nvPr/>
        </p:nvSpPr>
        <p:spPr>
          <a:xfrm>
            <a:off x="2484438" y="2471738"/>
            <a:ext cx="236537" cy="236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39" name="타원 38"/>
          <p:cNvSpPr/>
          <p:nvPr/>
        </p:nvSpPr>
        <p:spPr>
          <a:xfrm>
            <a:off x="3851275" y="3722688"/>
            <a:ext cx="23812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40" name="타원 39"/>
          <p:cNvSpPr/>
          <p:nvPr/>
        </p:nvSpPr>
        <p:spPr>
          <a:xfrm>
            <a:off x="3516313" y="4518025"/>
            <a:ext cx="236537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41" name="타원 40"/>
          <p:cNvSpPr/>
          <p:nvPr/>
        </p:nvSpPr>
        <p:spPr>
          <a:xfrm>
            <a:off x="1835150" y="5918200"/>
            <a:ext cx="23812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42" name="타원 41"/>
          <p:cNvSpPr/>
          <p:nvPr/>
        </p:nvSpPr>
        <p:spPr>
          <a:xfrm>
            <a:off x="3262313" y="5918200"/>
            <a:ext cx="23812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43" name="타원 42"/>
          <p:cNvSpPr/>
          <p:nvPr/>
        </p:nvSpPr>
        <p:spPr>
          <a:xfrm>
            <a:off x="6710363" y="5201434"/>
            <a:ext cx="23812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sp>
        <p:nvSpPr>
          <p:cNvPr id="44" name="타원 43"/>
          <p:cNvSpPr/>
          <p:nvPr/>
        </p:nvSpPr>
        <p:spPr>
          <a:xfrm>
            <a:off x="6829425" y="5892728"/>
            <a:ext cx="238125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 sz="1800"/>
          </a:p>
        </p:txBody>
      </p:sp>
      <p:cxnSp>
        <p:nvCxnSpPr>
          <p:cNvPr id="9" name="꺾인 연결선 8"/>
          <p:cNvCxnSpPr/>
          <p:nvPr/>
        </p:nvCxnSpPr>
        <p:spPr>
          <a:xfrm>
            <a:off x="323850" y="5751513"/>
            <a:ext cx="1630363" cy="169862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2" name="꺾인 연결선 3091"/>
          <p:cNvCxnSpPr/>
          <p:nvPr/>
        </p:nvCxnSpPr>
        <p:spPr>
          <a:xfrm rot="5400000">
            <a:off x="-1397000" y="3527425"/>
            <a:ext cx="3944938" cy="503238"/>
          </a:xfrm>
          <a:prstGeom prst="bentConnector3">
            <a:avLst>
              <a:gd name="adj1" fmla="val 6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꺾인 연결선 97"/>
          <p:cNvCxnSpPr/>
          <p:nvPr/>
        </p:nvCxnSpPr>
        <p:spPr>
          <a:xfrm rot="16200000" flipH="1">
            <a:off x="5346700" y="2981325"/>
            <a:ext cx="3419475" cy="2663825"/>
          </a:xfrm>
          <a:prstGeom prst="bentConnector3">
            <a:avLst>
              <a:gd name="adj1" fmla="val 166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2" name="직선 화살표 연결선 3111"/>
          <p:cNvCxnSpPr>
            <a:endCxn id="44" idx="6"/>
          </p:cNvCxnSpPr>
          <p:nvPr/>
        </p:nvCxnSpPr>
        <p:spPr>
          <a:xfrm flipH="1" flipV="1">
            <a:off x="7067550" y="6011791"/>
            <a:ext cx="1320800" cy="11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화살표 연결선 112"/>
          <p:cNvCxnSpPr>
            <a:endCxn id="43" idx="6"/>
          </p:cNvCxnSpPr>
          <p:nvPr/>
        </p:nvCxnSpPr>
        <p:spPr>
          <a:xfrm flipH="1">
            <a:off x="6948488" y="5320496"/>
            <a:ext cx="1439862" cy="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화살표 연결선 114"/>
          <p:cNvCxnSpPr>
            <a:endCxn id="40" idx="6"/>
          </p:cNvCxnSpPr>
          <p:nvPr/>
        </p:nvCxnSpPr>
        <p:spPr>
          <a:xfrm flipH="1">
            <a:off x="3752850" y="4637088"/>
            <a:ext cx="167481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화살표 연결선 120"/>
          <p:cNvCxnSpPr/>
          <p:nvPr/>
        </p:nvCxnSpPr>
        <p:spPr>
          <a:xfrm flipH="1" flipV="1">
            <a:off x="3500439" y="6022975"/>
            <a:ext cx="1254123" cy="142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6" name="꺾인 연결선 3125"/>
          <p:cNvCxnSpPr/>
          <p:nvPr/>
        </p:nvCxnSpPr>
        <p:spPr>
          <a:xfrm rot="10800000" flipV="1">
            <a:off x="4755696" y="5149850"/>
            <a:ext cx="854075" cy="873125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9" name="꺾인 연결선 3128"/>
          <p:cNvCxnSpPr>
            <a:endCxn id="39" idx="6"/>
          </p:cNvCxnSpPr>
          <p:nvPr/>
        </p:nvCxnSpPr>
        <p:spPr>
          <a:xfrm rot="10800000">
            <a:off x="4089400" y="3841750"/>
            <a:ext cx="1330325" cy="696913"/>
          </a:xfrm>
          <a:prstGeom prst="bentConnector3">
            <a:avLst>
              <a:gd name="adj1" fmla="val 75788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꺾인 연결선 133"/>
          <p:cNvCxnSpPr>
            <a:endCxn id="38" idx="6"/>
          </p:cNvCxnSpPr>
          <p:nvPr/>
        </p:nvCxnSpPr>
        <p:spPr>
          <a:xfrm rot="10800000">
            <a:off x="2720975" y="2590800"/>
            <a:ext cx="2711450" cy="1203325"/>
          </a:xfrm>
          <a:prstGeom prst="bentConnector3">
            <a:avLst>
              <a:gd name="adj1" fmla="val 28265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꺾인 연결선 144"/>
          <p:cNvCxnSpPr>
            <a:stCxn id="35" idx="3"/>
            <a:endCxn id="5" idx="4"/>
          </p:cNvCxnSpPr>
          <p:nvPr/>
        </p:nvCxnSpPr>
        <p:spPr>
          <a:xfrm flipV="1">
            <a:off x="1184275" y="2684463"/>
            <a:ext cx="138113" cy="10160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꺾인 연결선 149"/>
          <p:cNvCxnSpPr>
            <a:endCxn id="37" idx="4"/>
          </p:cNvCxnSpPr>
          <p:nvPr/>
        </p:nvCxnSpPr>
        <p:spPr>
          <a:xfrm rot="5400000" flipH="1" flipV="1">
            <a:off x="822325" y="3097213"/>
            <a:ext cx="1774825" cy="1022350"/>
          </a:xfrm>
          <a:prstGeom prst="bentConnector3">
            <a:avLst>
              <a:gd name="adj1" fmla="val -63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24600"/>
            <a:ext cx="8229600" cy="381000"/>
          </a:xfrm>
        </p:spPr>
        <p:txBody>
          <a:bodyPr/>
          <a:lstStyle/>
          <a:p>
            <a:r>
              <a:rPr lang="en-US" altLang="ko-KR" sz="2000">
                <a:solidFill>
                  <a:schemeClr val="tx1"/>
                </a:solidFill>
                <a:latin typeface="Times New Roman" pitchFamily="18" charset="0"/>
              </a:rPr>
              <a:t>Evolutions of (a) potential temperature and (b) droplets position with radius</a:t>
            </a:r>
          </a:p>
        </p:txBody>
      </p:sp>
      <p:pic>
        <p:nvPicPr>
          <p:cNvPr id="20483" name="Picture 3" descr="CC1_cprt_sma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3783013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05400"/>
            <a:ext cx="33242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85800" y="1524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ko-KR" altLang="ko-KR" sz="4000">
              <a:solidFill>
                <a:srgbClr val="000099"/>
              </a:solidFill>
              <a:latin typeface="굴림" pitchFamily="50" charset="-127"/>
            </a:endParaRPr>
          </a:p>
        </p:txBody>
      </p:sp>
      <p:pic>
        <p:nvPicPr>
          <p:cNvPr id="20486" name="Picture 6" descr="CC1_pt_sm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37941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5110163"/>
            <a:ext cx="3352800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547813" y="1628775"/>
            <a:ext cx="465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/>
              <a:t>(a)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219700" y="1700213"/>
            <a:ext cx="479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/>
              <a:t>(b)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195513" y="260350"/>
            <a:ext cx="534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Simulation of an Idealized Single 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4"/>
          <p:cNvSpPr txBox="1">
            <a:spLocks noChangeArrowheads="1"/>
          </p:cNvSpPr>
          <p:nvPr/>
        </p:nvSpPr>
        <p:spPr bwMode="auto">
          <a:xfrm>
            <a:off x="412750" y="188913"/>
            <a:ext cx="85518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ko-KR" b="1" i="1" dirty="0">
                <a:solidFill>
                  <a:srgbClr val="3333FF"/>
                </a:solidFill>
                <a:latin typeface="Times New Roman" pitchFamily="18" charset="0"/>
              </a:rPr>
              <a:t>LES and DNS are widely used to simulate the </a:t>
            </a:r>
            <a:r>
              <a:rPr lang="en-US" altLang="ko-KR" b="1" i="1" dirty="0" err="1">
                <a:solidFill>
                  <a:srgbClr val="3333FF"/>
                </a:solidFill>
                <a:latin typeface="Times New Roman" pitchFamily="18" charset="0"/>
              </a:rPr>
              <a:t>Lagrangian</a:t>
            </a:r>
            <a:r>
              <a:rPr lang="en-US" altLang="ko-KR" b="1" i="1" dirty="0">
                <a:solidFill>
                  <a:srgbClr val="3333FF"/>
                </a:solidFill>
                <a:latin typeface="Times New Roman" pitchFamily="18" charset="0"/>
              </a:rPr>
              <a:t> motion of suspended particles in turbulent flows in fluid dynamics community</a:t>
            </a:r>
            <a:r>
              <a:rPr lang="en-US" altLang="ko-KR" i="1" dirty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796300" y="5503054"/>
            <a:ext cx="3648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 dirty="0">
                <a:latin typeface="Times New Roman" pitchFamily="18" charset="0"/>
              </a:rPr>
              <a:t>Distribution of droplets and </a:t>
            </a:r>
            <a:r>
              <a:rPr lang="en-US" altLang="ko-KR" sz="1600" dirty="0" err="1">
                <a:latin typeface="Times New Roman" pitchFamily="18" charset="0"/>
              </a:rPr>
              <a:t>enstrophy</a:t>
            </a:r>
            <a:endParaRPr lang="en-US" altLang="ko-KR" sz="1600" dirty="0">
              <a:latin typeface="Times New Roman" pitchFamily="18" charset="0"/>
            </a:endParaRPr>
          </a:p>
          <a:p>
            <a:r>
              <a:rPr lang="en-US" altLang="ko-KR" sz="1600" dirty="0">
                <a:latin typeface="Times New Roman" pitchFamily="18" charset="0"/>
              </a:rPr>
              <a:t>in isotropic turbulence (Wang et al., 2009)</a:t>
            </a:r>
          </a:p>
        </p:txBody>
      </p:sp>
      <p:sp>
        <p:nvSpPr>
          <p:cNvPr id="159748" name="Text Box 8"/>
          <p:cNvSpPr txBox="1">
            <a:spLocks noChangeArrowheads="1"/>
          </p:cNvSpPr>
          <p:nvPr/>
        </p:nvSpPr>
        <p:spPr bwMode="auto">
          <a:xfrm>
            <a:off x="4666339" y="5427663"/>
            <a:ext cx="4113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 dirty="0">
                <a:latin typeface="Times New Roman" pitchFamily="18" charset="0"/>
              </a:rPr>
              <a:t>Distribution of particles and vertical velocity </a:t>
            </a:r>
          </a:p>
          <a:p>
            <a:r>
              <a:rPr lang="en-US" altLang="ko-KR" sz="1600" dirty="0">
                <a:latin typeface="Times New Roman" pitchFamily="18" charset="0"/>
              </a:rPr>
              <a:t>in the ocean mixed layer (Noh &amp; </a:t>
            </a:r>
            <a:r>
              <a:rPr lang="en-US" altLang="ko-KR" sz="1600" dirty="0" err="1">
                <a:latin typeface="Times New Roman" pitchFamily="18" charset="0"/>
              </a:rPr>
              <a:t>Nakada</a:t>
            </a:r>
            <a:r>
              <a:rPr lang="en-US" altLang="ko-KR" sz="1600" dirty="0">
                <a:latin typeface="Times New Roman" pitchFamily="18" charset="0"/>
              </a:rPr>
              <a:t>, 2010)</a:t>
            </a:r>
          </a:p>
        </p:txBody>
      </p:sp>
      <p:pic>
        <p:nvPicPr>
          <p:cNvPr id="15974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3" y="1326287"/>
            <a:ext cx="2153374" cy="18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27" y="3251199"/>
            <a:ext cx="2419911" cy="212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72" y="1074738"/>
            <a:ext cx="31908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5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1179512"/>
            <a:ext cx="51435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415" y="6285849"/>
            <a:ext cx="8757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>
                <a:solidFill>
                  <a:srgbClr val="FF0000"/>
                </a:solidFill>
              </a:rPr>
              <a:t>A</a:t>
            </a:r>
            <a:r>
              <a:rPr lang="en-US" altLang="ko-KR" b="1" i="1" dirty="0" smtClean="0">
                <a:solidFill>
                  <a:srgbClr val="FF0000"/>
                </a:solidFill>
              </a:rPr>
              <a:t> cloud is still simulated by the </a:t>
            </a:r>
            <a:r>
              <a:rPr lang="en-US" altLang="ko-KR" b="1" i="1" dirty="0" err="1" smtClean="0">
                <a:solidFill>
                  <a:srgbClr val="FF0000"/>
                </a:solidFill>
              </a:rPr>
              <a:t>Eulerian</a:t>
            </a:r>
            <a:r>
              <a:rPr lang="en-US" altLang="ko-KR" b="1" i="1" dirty="0" smtClean="0">
                <a:solidFill>
                  <a:srgbClr val="FF0000"/>
                </a:solidFill>
              </a:rPr>
              <a:t> model (bulk model, spectral bin model). </a:t>
            </a:r>
            <a:endParaRPr lang="ko-KR" alt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635375" y="333375"/>
            <a:ext cx="2236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3200" b="1">
                <a:solidFill>
                  <a:srgbClr val="3333FF"/>
                </a:solidFill>
              </a:rPr>
              <a:t>Simulations</a:t>
            </a:r>
            <a:endParaRPr lang="en-US" altLang="ko-KR" sz="2800" b="1"/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07950" y="1268413"/>
            <a:ext cx="3316288" cy="402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/>
              <a:t>1. BOMEX</a:t>
            </a:r>
          </a:p>
          <a:p>
            <a:pPr>
              <a:lnSpc>
                <a:spcPct val="130000"/>
              </a:lnSpc>
            </a:pPr>
            <a:r>
              <a:rPr lang="en-US" altLang="ko-KR"/>
              <a:t>  - nonprecipitating</a:t>
            </a:r>
          </a:p>
          <a:p>
            <a:pPr>
              <a:lnSpc>
                <a:spcPct val="130000"/>
              </a:lnSpc>
            </a:pPr>
            <a:r>
              <a:rPr lang="en-US" altLang="ko-KR"/>
              <a:t> </a:t>
            </a:r>
            <a:r>
              <a:rPr lang="en-US" altLang="ko-KR">
                <a:sym typeface="Symbol" pitchFamily="18" charset="2"/>
              </a:rPr>
              <a:t> </a:t>
            </a:r>
            <a:r>
              <a:rPr lang="en-US" altLang="ko-KR"/>
              <a:t>an idealized single cloud</a:t>
            </a:r>
          </a:p>
          <a:p>
            <a:pPr>
              <a:lnSpc>
                <a:spcPct val="130000"/>
              </a:lnSpc>
            </a:pPr>
            <a:r>
              <a:rPr lang="en-US" altLang="ko-KR"/>
              <a:t> </a:t>
            </a:r>
            <a:r>
              <a:rPr lang="en-US" altLang="ko-KR">
                <a:sym typeface="Symbol" pitchFamily="18" charset="2"/>
              </a:rPr>
              <a:t> </a:t>
            </a:r>
            <a:r>
              <a:rPr lang="en-US" altLang="ko-KR"/>
              <a:t>shallow cumulus convection</a:t>
            </a:r>
          </a:p>
          <a:p>
            <a:pPr>
              <a:lnSpc>
                <a:spcPct val="130000"/>
              </a:lnSpc>
            </a:pPr>
            <a:endParaRPr lang="en-US" altLang="ko-KR"/>
          </a:p>
          <a:p>
            <a:pPr>
              <a:lnSpc>
                <a:spcPct val="130000"/>
              </a:lnSpc>
            </a:pPr>
            <a:endParaRPr lang="en-US" altLang="ko-KR"/>
          </a:p>
          <a:p>
            <a:pPr>
              <a:lnSpc>
                <a:spcPct val="130000"/>
              </a:lnSpc>
            </a:pPr>
            <a:r>
              <a:rPr lang="en-US" altLang="ko-KR"/>
              <a:t>2. RICO </a:t>
            </a:r>
          </a:p>
          <a:p>
            <a:pPr>
              <a:lnSpc>
                <a:spcPct val="130000"/>
              </a:lnSpc>
            </a:pPr>
            <a:r>
              <a:rPr lang="en-US" altLang="ko-KR"/>
              <a:t>  - precipitating </a:t>
            </a:r>
          </a:p>
          <a:p>
            <a:pPr>
              <a:lnSpc>
                <a:spcPct val="130000"/>
              </a:lnSpc>
            </a:pPr>
            <a:r>
              <a:rPr lang="en-US" altLang="ko-KR" sz="1800"/>
              <a:t> </a:t>
            </a:r>
            <a:r>
              <a:rPr lang="en-US" altLang="ko-KR" sz="1800">
                <a:sym typeface="Symbol" pitchFamily="18" charset="2"/>
              </a:rPr>
              <a:t> </a:t>
            </a:r>
            <a:r>
              <a:rPr lang="en-US" altLang="ko-KR" sz="1800"/>
              <a:t>an idealized single cloud</a:t>
            </a:r>
          </a:p>
          <a:p>
            <a:pPr>
              <a:lnSpc>
                <a:spcPct val="130000"/>
              </a:lnSpc>
            </a:pPr>
            <a:endParaRPr lang="en-US" altLang="ko-KR"/>
          </a:p>
        </p:txBody>
      </p:sp>
      <p:pic>
        <p:nvPicPr>
          <p:cNvPr id="117769" name="Picture 5" descr="bomexvs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12875"/>
            <a:ext cx="50609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3851275" y="5949950"/>
            <a:ext cx="2740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sym typeface="Symbol" pitchFamily="18" charset="2"/>
              </a:rPr>
              <a:t> </a:t>
            </a:r>
            <a:r>
              <a:rPr lang="en-US" altLang="ko-KR">
                <a:sym typeface="Symbol" pitchFamily="18" charset="2"/>
              </a:rPr>
              <a:t>: BOMEX,  : 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제목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</p:spPr>
        <p:txBody>
          <a:bodyPr anchor="b"/>
          <a:lstStyle/>
          <a:p>
            <a:r>
              <a:rPr lang="en-US" altLang="ko-KR" sz="2800">
                <a:latin typeface="Helvetica" pitchFamily="34" charset="0"/>
                <a:cs typeface="Helvetica" pitchFamily="34" charset="0"/>
              </a:rPr>
              <a:t> An Idealized Single Cloud Experiment (BOMEX)</a:t>
            </a:r>
          </a:p>
        </p:txBody>
      </p:sp>
      <p:sp>
        <p:nvSpPr>
          <p:cNvPr id="116739" name="내용 개체 틀 2"/>
          <p:cNvSpPr>
            <a:spLocks noGrp="1"/>
          </p:cNvSpPr>
          <p:nvPr>
            <p:ph sz="quarter" idx="4294967295"/>
          </p:nvPr>
        </p:nvSpPr>
        <p:spPr>
          <a:xfrm>
            <a:off x="395288" y="1268413"/>
            <a:ext cx="8505825" cy="5272087"/>
          </a:xfrm>
        </p:spPr>
        <p:txBody>
          <a:bodyPr/>
          <a:lstStyle/>
          <a:p>
            <a:pPr marL="355600" indent="-355600">
              <a:lnSpc>
                <a:spcPct val="120000"/>
              </a:lnSpc>
            </a:pPr>
            <a:r>
              <a:rPr lang="en-US" altLang="ko-KR" sz="2000" b="1" dirty="0">
                <a:latin typeface="Helvetica" pitchFamily="34" charset="0"/>
                <a:cs typeface="Helvetica" pitchFamily="34" charset="0"/>
              </a:rPr>
              <a:t>MODEL : </a:t>
            </a:r>
            <a:r>
              <a:rPr lang="en-US" altLang="ko-KR" sz="20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</a:t>
            </a:r>
            <a:r>
              <a:rPr lang="en-US" altLang="ko-KR" sz="2000" b="1" dirty="0">
                <a:latin typeface="Helvetica" pitchFamily="34" charset="0"/>
                <a:cs typeface="Helvetica" pitchFamily="34" charset="0"/>
              </a:rPr>
              <a:t>arge </a:t>
            </a:r>
            <a:r>
              <a:rPr lang="en-US" altLang="ko-KR" sz="20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r>
              <a:rPr lang="en-US" altLang="ko-KR" sz="2000" b="1" dirty="0">
                <a:latin typeface="Helvetica" pitchFamily="34" charset="0"/>
                <a:cs typeface="Helvetica" pitchFamily="34" charset="0"/>
              </a:rPr>
              <a:t>ddy </a:t>
            </a:r>
            <a:r>
              <a:rPr lang="en-US" altLang="ko-KR" sz="20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</a:t>
            </a:r>
            <a:r>
              <a:rPr lang="en-US" altLang="ko-KR" sz="2000" b="1" dirty="0">
                <a:latin typeface="Helvetica" pitchFamily="34" charset="0"/>
                <a:cs typeface="Helvetica" pitchFamily="34" charset="0"/>
              </a:rPr>
              <a:t>imulation Model ( PALM )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Domain size : 1.28 km x 3.84 km x 3.84 km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Time step:  0.1 s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Resolution: 20 m </a:t>
            </a:r>
            <a:endParaRPr lang="en-US" altLang="ko-KR" sz="1600" dirty="0" smtClean="0">
              <a:latin typeface="Tahoma" pitchFamily="34" charset="0"/>
              <a:cs typeface="Tahoma" pitchFamily="34" charset="0"/>
            </a:endParaRP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 smtClean="0">
                <a:latin typeface="Tahoma" pitchFamily="34" charset="0"/>
                <a:cs typeface="Tahoma" pitchFamily="34" charset="0"/>
              </a:rPr>
              <a:t>Collision kernel: Hall kernel, </a:t>
            </a:r>
            <a:r>
              <a:rPr lang="en-US" altLang="ko-KR" sz="1600" dirty="0" err="1" smtClean="0">
                <a:latin typeface="Tahoma" pitchFamily="34" charset="0"/>
                <a:cs typeface="Tahoma" pitchFamily="34" charset="0"/>
              </a:rPr>
              <a:t>Ayalla</a:t>
            </a:r>
            <a:r>
              <a:rPr lang="en-US" altLang="ko-KR" sz="1600" dirty="0" smtClean="0">
                <a:latin typeface="Tahoma" pitchFamily="34" charset="0"/>
                <a:cs typeface="Tahoma" pitchFamily="34" charset="0"/>
              </a:rPr>
              <a:t>-Wang (AW) kernel</a:t>
            </a:r>
            <a:endParaRPr lang="en-US" altLang="ko-KR" sz="1600" dirty="0">
              <a:latin typeface="Tahoma" pitchFamily="34" charset="0"/>
              <a:cs typeface="Tahoma" pitchFamily="34" charset="0"/>
            </a:endParaRP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endParaRPr lang="en-US" altLang="ko-KR" sz="2000" b="1" dirty="0"/>
          </a:p>
          <a:p>
            <a:pPr marL="355600" indent="-355600">
              <a:lnSpc>
                <a:spcPct val="120000"/>
              </a:lnSpc>
            </a:pPr>
            <a:r>
              <a:rPr lang="en-US" altLang="ko-KR" sz="2200" b="1" dirty="0">
                <a:latin typeface="Helvetica" pitchFamily="34" charset="0"/>
                <a:cs typeface="Helvetica" pitchFamily="34" charset="0"/>
              </a:rPr>
              <a:t>Particles information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Particles are released every 4.5 m in whole domain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Initial particles size: 1 µm (no CCN activation process)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Initial weighting factor: 9·10</a:t>
            </a:r>
            <a:r>
              <a:rPr lang="en-US" altLang="ko-KR" sz="1600" baseline="30000" dirty="0">
                <a:latin typeface="Tahoma" pitchFamily="34" charset="0"/>
                <a:cs typeface="Tahoma" pitchFamily="34" charset="0"/>
              </a:rPr>
              <a:t>9</a:t>
            </a:r>
            <a:r>
              <a:rPr lang="en-US" altLang="ko-KR" sz="16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Total number of particles: ~ 1.5 x 10</a:t>
            </a:r>
            <a:r>
              <a:rPr lang="en-US" altLang="ko-KR" sz="1600" baseline="30000" dirty="0">
                <a:latin typeface="Tahoma" pitchFamily="34" charset="0"/>
                <a:cs typeface="Tahoma" pitchFamily="34" charset="0"/>
              </a:rPr>
              <a:t>8</a:t>
            </a:r>
            <a:r>
              <a:rPr lang="en-US" altLang="ko-KR" sz="1600" dirty="0">
                <a:latin typeface="Tahoma" pitchFamily="34" charset="0"/>
                <a:cs typeface="Tahoma" pitchFamily="34" charset="0"/>
              </a:rPr>
              <a:t> (~ 87 per grid box)</a:t>
            </a:r>
          </a:p>
          <a:p>
            <a:pPr marL="639763" lvl="1" indent="-273050"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Particle concentration: 100 cm</a:t>
            </a:r>
            <a:r>
              <a:rPr lang="en-US" altLang="ko-KR" sz="1600" baseline="30000" dirty="0">
                <a:latin typeface="Tahoma" pitchFamily="34" charset="0"/>
                <a:cs typeface="Tahoma" pitchFamily="34" charset="0"/>
              </a:rPr>
              <a:t>-3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Bubble size : 1280 m x 150 m x 200 m, ΔT = 0.4 K </a:t>
            </a:r>
          </a:p>
          <a:p>
            <a:pPr marL="355600" indent="-355600"/>
            <a:endParaRPr lang="en-US" altLang="ko-KR" dirty="0"/>
          </a:p>
        </p:txBody>
      </p:sp>
      <p:sp>
        <p:nvSpPr>
          <p:cNvPr id="153" name="순서도: 직접 액세스 저장소 152"/>
          <p:cNvSpPr>
            <a:spLocks noChangeArrowheads="1"/>
          </p:cNvSpPr>
          <p:nvPr/>
        </p:nvSpPr>
        <p:spPr bwMode="auto">
          <a:xfrm rot="7462153">
            <a:off x="7511257" y="4882356"/>
            <a:ext cx="766762" cy="307975"/>
          </a:xfrm>
          <a:prstGeom prst="flowChartMagneticDrum">
            <a:avLst/>
          </a:prstGeom>
          <a:solidFill>
            <a:srgbClr val="FB4311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1675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877272"/>
            <a:ext cx="4257675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6754" name="그룹 7"/>
          <p:cNvGrpSpPr>
            <a:grpSpLocks/>
          </p:cNvGrpSpPr>
          <p:nvPr/>
        </p:nvGrpSpPr>
        <p:grpSpPr bwMode="auto">
          <a:xfrm>
            <a:off x="7092950" y="3716338"/>
            <a:ext cx="1582738" cy="1903412"/>
            <a:chOff x="404813" y="2168525"/>
            <a:chExt cx="5365750" cy="4248150"/>
          </a:xfrm>
        </p:grpSpPr>
        <p:sp>
          <p:nvSpPr>
            <p:cNvPr id="116755" name="Rectangle 29"/>
            <p:cNvSpPr>
              <a:spLocks noChangeArrowheads="1"/>
            </p:cNvSpPr>
            <p:nvPr/>
          </p:nvSpPr>
          <p:spPr bwMode="auto">
            <a:xfrm>
              <a:off x="439737" y="3463924"/>
              <a:ext cx="4032247" cy="29527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kumimoji="0" lang="ko-KR" altLang="ko-KR" sz="1800">
                <a:latin typeface="Trebuchet MS" pitchFamily="34" charset="0"/>
                <a:ea typeface="HY그래픽M" pitchFamily="18" charset="-127"/>
              </a:endParaRPr>
            </a:p>
          </p:txBody>
        </p:sp>
        <p:sp>
          <p:nvSpPr>
            <p:cNvPr id="116756" name="Line 33"/>
            <p:cNvSpPr>
              <a:spLocks noChangeShapeType="1"/>
            </p:cNvSpPr>
            <p:nvPr/>
          </p:nvSpPr>
          <p:spPr bwMode="auto">
            <a:xfrm flipV="1">
              <a:off x="4471988" y="5121275"/>
              <a:ext cx="1287462" cy="1295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116757" name="그룹 11"/>
            <p:cNvGrpSpPr>
              <a:grpSpLocks/>
            </p:cNvGrpSpPr>
            <p:nvPr/>
          </p:nvGrpSpPr>
          <p:grpSpPr bwMode="auto">
            <a:xfrm>
              <a:off x="404813" y="2168525"/>
              <a:ext cx="5365750" cy="4211638"/>
              <a:chOff x="404813" y="2168525"/>
              <a:chExt cx="5365750" cy="4211638"/>
            </a:xfrm>
          </p:grpSpPr>
          <p:sp>
            <p:nvSpPr>
              <p:cNvPr id="116758" name="Rectangle 30"/>
              <p:cNvSpPr>
                <a:spLocks noChangeArrowheads="1"/>
              </p:cNvSpPr>
              <p:nvPr/>
            </p:nvSpPr>
            <p:spPr bwMode="auto">
              <a:xfrm>
                <a:off x="1692275" y="2168525"/>
                <a:ext cx="4078288" cy="2952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ko-KR" altLang="ko-KR" sz="1800">
                  <a:latin typeface="Trebuchet MS" pitchFamily="34" charset="0"/>
                  <a:ea typeface="HY그래픽M" pitchFamily="18" charset="-127"/>
                </a:endParaRPr>
              </a:p>
            </p:txBody>
          </p:sp>
          <p:sp>
            <p:nvSpPr>
              <p:cNvPr id="116759" name="Line 31"/>
              <p:cNvSpPr>
                <a:spLocks noChangeShapeType="1"/>
              </p:cNvSpPr>
              <p:nvPr/>
            </p:nvSpPr>
            <p:spPr bwMode="auto">
              <a:xfrm flipV="1">
                <a:off x="404813" y="2168525"/>
                <a:ext cx="1287462" cy="1295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6760" name="Line 32"/>
              <p:cNvSpPr>
                <a:spLocks noChangeShapeType="1"/>
              </p:cNvSpPr>
              <p:nvPr/>
            </p:nvSpPr>
            <p:spPr bwMode="auto">
              <a:xfrm flipV="1">
                <a:off x="4471988" y="2168525"/>
                <a:ext cx="1287462" cy="1295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6761" name="Line 34"/>
              <p:cNvSpPr>
                <a:spLocks noChangeShapeType="1"/>
              </p:cNvSpPr>
              <p:nvPr/>
            </p:nvSpPr>
            <p:spPr bwMode="auto">
              <a:xfrm flipV="1">
                <a:off x="439738" y="5084763"/>
                <a:ext cx="1287462" cy="1295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132138" y="620713"/>
            <a:ext cx="21383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3200">
                <a:solidFill>
                  <a:srgbClr val="3333FF"/>
                </a:solidFill>
              </a:rPr>
              <a:t>Bulk Model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950913" y="1619250"/>
            <a:ext cx="74310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ym typeface="Symbol" pitchFamily="18" charset="2"/>
              </a:rPr>
              <a:t> one moment bulk model</a:t>
            </a:r>
          </a:p>
          <a:p>
            <a:pPr>
              <a:lnSpc>
                <a:spcPct val="150000"/>
              </a:lnSpc>
            </a:pPr>
            <a:r>
              <a:rPr lang="en-US" altLang="ko-KR">
                <a:sym typeface="Symbol" pitchFamily="18" charset="2"/>
              </a:rPr>
              <a:t> prognostic equations for potential temperature and total water content</a:t>
            </a:r>
          </a:p>
          <a:p>
            <a:pPr>
              <a:lnSpc>
                <a:spcPct val="150000"/>
              </a:lnSpc>
            </a:pPr>
            <a:r>
              <a:rPr lang="en-US" altLang="ko-KR">
                <a:sym typeface="Symbol" pitchFamily="18" charset="2"/>
              </a:rPr>
              <a:t>  - Ogura (1963), Orville (1965)</a:t>
            </a:r>
          </a:p>
          <a:p>
            <a:pPr>
              <a:lnSpc>
                <a:spcPct val="150000"/>
              </a:lnSpc>
            </a:pPr>
            <a:r>
              <a:rPr lang="en-US" altLang="ko-KR">
                <a:sym typeface="Symbol" pitchFamily="18" charset="2"/>
              </a:rPr>
              <a:t> condensation scheme </a:t>
            </a:r>
          </a:p>
          <a:p>
            <a:pPr>
              <a:lnSpc>
                <a:spcPct val="150000"/>
              </a:lnSpc>
            </a:pPr>
            <a:r>
              <a:rPr lang="en-US" altLang="ko-KR">
                <a:sym typeface="Symbol" pitchFamily="18" charset="2"/>
              </a:rPr>
              <a:t>  - all-or-nothing method (Cuijpers &amp; Duynkerke, 1993)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4403921" y="7143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/>
              <a:t>w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305938" y="194099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/>
              <a:t>LWC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436146" y="3270085"/>
            <a:ext cx="442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 err="1">
                <a:latin typeface="Symbol" pitchFamily="18" charset="2"/>
              </a:rPr>
              <a:t>Dq</a:t>
            </a:r>
            <a:endParaRPr lang="en-US" altLang="ko-KR" sz="1800" dirty="0">
              <a:latin typeface="Symbol" pitchFamily="18" charset="2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4316114" y="4373006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/>
              <a:t>TKE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4377409" y="5610224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/>
              <a:t>RH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5724525" y="5805488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(a) bulk model, (b) LCM </a:t>
            </a:r>
          </a:p>
          <a:p>
            <a:r>
              <a:rPr lang="en-US" altLang="ko-KR" sz="1800"/>
              <a:t>(t = 1200 s)</a:t>
            </a: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755650" y="1158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/>
              <a:t>(a)</a:t>
            </a: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2124075" y="115888"/>
            <a:ext cx="45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sz="1800" dirty="0"/>
              <a:t>(b)</a:t>
            </a:r>
          </a:p>
        </p:txBody>
      </p:sp>
      <p:pic>
        <p:nvPicPr>
          <p:cNvPr id="6759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4124325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39" y="403441"/>
            <a:ext cx="4008437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95167" y="1158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/>
              <a:t>(a)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139780" y="122919"/>
            <a:ext cx="45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sz="1800" dirty="0"/>
              <a:t>(b)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342509" y="636319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(a) bulk model, (b) LCM </a:t>
            </a:r>
            <a:r>
              <a:rPr lang="en-US" altLang="ko-KR" dirty="0" smtClean="0"/>
              <a:t>(</a:t>
            </a:r>
            <a:r>
              <a:rPr lang="en-US" altLang="ko-KR" dirty="0"/>
              <a:t>t = </a:t>
            </a:r>
            <a:r>
              <a:rPr lang="en-US" altLang="ko-KR" dirty="0" smtClean="0"/>
              <a:t>1200 1600 </a:t>
            </a:r>
            <a:r>
              <a:rPr lang="en-US" altLang="ko-KR" dirty="0"/>
              <a:t>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4695825" y="7143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w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4695825" y="19383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LWC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787900" y="3279775"/>
            <a:ext cx="442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latin typeface="Symbol" pitchFamily="18" charset="2"/>
              </a:rPr>
              <a:t>Dq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787900" y="4365625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TKE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4840288" y="561022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RH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5702397" y="5346204"/>
            <a:ext cx="319008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ko-KR" sz="1800" dirty="0" smtClean="0"/>
              <a:t>At a horizontal cross section </a:t>
            </a:r>
          </a:p>
          <a:p>
            <a:r>
              <a:rPr lang="en-US" altLang="ko-KR" sz="1800" dirty="0" smtClean="0"/>
              <a:t>( z = 1400 m, t = 1600 s)</a:t>
            </a:r>
          </a:p>
          <a:p>
            <a:r>
              <a:rPr lang="en-US" altLang="ko-KR" sz="1800" dirty="0" smtClean="0"/>
              <a:t>(a</a:t>
            </a:r>
            <a:r>
              <a:rPr lang="en-US" altLang="ko-KR" sz="1800" dirty="0"/>
              <a:t>) bulk model, (b) LCM 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1116013" y="1158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(a)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2843213" y="115888"/>
            <a:ext cx="45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(b)</a:t>
            </a:r>
          </a:p>
        </p:txBody>
      </p:sp>
      <p:pic>
        <p:nvPicPr>
          <p:cNvPr id="11469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7973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20713"/>
            <a:ext cx="577215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743075" y="5683250"/>
            <a:ext cx="6388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/>
              <a:t>Distribution of the droplet size (left: Hall kernel, right: AW kernel):</a:t>
            </a:r>
          </a:p>
          <a:p>
            <a:r>
              <a:rPr lang="en-US" altLang="ko-KR" sz="1800"/>
              <a:t>((a), (c): t = 1200 s, (b), (d): t = 1600 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8680"/>
            <a:ext cx="7043738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611560" y="3212976"/>
            <a:ext cx="798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/>
              <a:t>Evolution of the mass density function with the cloud: (a) Hall kernel, (b) AW kernel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3734198"/>
            <a:ext cx="3096394" cy="290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3419" y="5373216"/>
            <a:ext cx="3776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Mass density function at t = 1800 s</a:t>
            </a:r>
          </a:p>
          <a:p>
            <a:r>
              <a:rPr lang="en-US" altLang="ko-KR" dirty="0" smtClean="0"/>
              <a:t>(</a:t>
            </a:r>
            <a:r>
              <a:rPr lang="en-US" altLang="ko-KR" dirty="0" err="1" smtClean="0"/>
              <a:t>Xue</a:t>
            </a:r>
            <a:r>
              <a:rPr lang="en-US" altLang="ko-KR" dirty="0" smtClean="0"/>
              <a:t> et al. 2008)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72485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827088" y="4149725"/>
            <a:ext cx="72843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dirty="0"/>
              <a:t>Sensitivity tests: (a) </a:t>
            </a:r>
            <a:r>
              <a:rPr lang="en-US" altLang="ko-KR" sz="1800" dirty="0" err="1">
                <a:latin typeface="Symbol" pitchFamily="18" charset="2"/>
              </a:rPr>
              <a:t>D</a:t>
            </a:r>
            <a:r>
              <a:rPr lang="en-US" altLang="ko-KR" sz="1800" dirty="0" err="1"/>
              <a:t>t</a:t>
            </a:r>
            <a:r>
              <a:rPr lang="en-US" altLang="ko-KR" sz="1800" dirty="0"/>
              <a:t> = </a:t>
            </a:r>
            <a:r>
              <a:rPr lang="en-US" altLang="ko-KR" sz="1800" dirty="0" smtClean="0"/>
              <a:t>0.05 (blue), 0.1 (black), 1.0 (red) </a:t>
            </a:r>
            <a:r>
              <a:rPr lang="en-US" altLang="ko-KR" sz="1800" dirty="0"/>
              <a:t>s</a:t>
            </a:r>
            <a:r>
              <a:rPr lang="en-US" altLang="ko-KR" sz="1800" dirty="0" smtClean="0"/>
              <a:t>,</a:t>
            </a:r>
          </a:p>
          <a:p>
            <a:r>
              <a:rPr lang="en-US" altLang="ko-KR" sz="1800" dirty="0" smtClean="0"/>
              <a:t> </a:t>
            </a:r>
            <a:r>
              <a:rPr lang="en-US" altLang="ko-KR" sz="1800" dirty="0"/>
              <a:t>(b) </a:t>
            </a:r>
            <a:r>
              <a:rPr lang="en-US" altLang="ko-KR" sz="1800" dirty="0" err="1" smtClean="0"/>
              <a:t>N</a:t>
            </a:r>
            <a:r>
              <a:rPr lang="en-US" altLang="ko-KR" sz="1800" baseline="-25000" dirty="0" err="1" smtClean="0"/>
              <a:t>p</a:t>
            </a:r>
            <a:r>
              <a:rPr lang="en-US" altLang="ko-KR" sz="1800" dirty="0" smtClean="0"/>
              <a:t> </a:t>
            </a:r>
            <a:r>
              <a:rPr lang="en-US" altLang="ko-KR" sz="1800" dirty="0"/>
              <a:t>= 4.5 x </a:t>
            </a:r>
            <a:r>
              <a:rPr lang="en-US" altLang="ko-KR" sz="1800" dirty="0" smtClean="0"/>
              <a:t>10</a:t>
            </a:r>
            <a:r>
              <a:rPr lang="en-US" altLang="ko-KR" sz="1800" baseline="30000" dirty="0" smtClean="0"/>
              <a:t>7</a:t>
            </a:r>
            <a:r>
              <a:rPr lang="en-US" altLang="ko-KR" sz="1800" dirty="0"/>
              <a:t> </a:t>
            </a:r>
            <a:r>
              <a:rPr lang="en-US" altLang="ko-KR" sz="1800" dirty="0" smtClean="0"/>
              <a:t>(green), 1.3 </a:t>
            </a:r>
            <a:r>
              <a:rPr lang="en-US" altLang="ko-KR" sz="1800" dirty="0"/>
              <a:t>x 10</a:t>
            </a:r>
            <a:r>
              <a:rPr lang="en-US" altLang="ko-KR" sz="1800" baseline="30000" dirty="0"/>
              <a:t>8</a:t>
            </a:r>
            <a:r>
              <a:rPr lang="en-US" altLang="ko-KR" sz="1800" dirty="0"/>
              <a:t> </a:t>
            </a:r>
            <a:r>
              <a:rPr lang="en-US" altLang="ko-KR" sz="1800" dirty="0" smtClean="0"/>
              <a:t>(red), 1.5 </a:t>
            </a:r>
            <a:r>
              <a:rPr lang="en-US" altLang="ko-KR" sz="1800" dirty="0"/>
              <a:t>x </a:t>
            </a:r>
            <a:r>
              <a:rPr lang="en-US" altLang="ko-KR" sz="1800" dirty="0" smtClean="0"/>
              <a:t>10</a:t>
            </a:r>
            <a:r>
              <a:rPr lang="en-US" altLang="ko-KR" sz="1800" baseline="30000" dirty="0" smtClean="0"/>
              <a:t>8</a:t>
            </a:r>
            <a:r>
              <a:rPr lang="en-US" altLang="ko-KR" sz="1800" dirty="0"/>
              <a:t> </a:t>
            </a:r>
            <a:r>
              <a:rPr lang="en-US" altLang="ko-KR" sz="1800" dirty="0" smtClean="0"/>
              <a:t>(black), </a:t>
            </a:r>
            <a:r>
              <a:rPr lang="en-US" altLang="ko-KR" sz="1800" dirty="0"/>
              <a:t>3.2 x </a:t>
            </a:r>
            <a:r>
              <a:rPr lang="en-US" altLang="ko-KR" sz="1800" dirty="0" smtClean="0"/>
              <a:t>10</a:t>
            </a:r>
            <a:r>
              <a:rPr lang="en-US" altLang="ko-KR" sz="1800" baseline="30000" dirty="0" smtClean="0"/>
              <a:t>8 </a:t>
            </a:r>
            <a:r>
              <a:rPr lang="en-US" altLang="ko-KR" sz="1800" dirty="0" smtClean="0"/>
              <a:t>(blue)</a:t>
            </a:r>
            <a:endParaRPr lang="en-US" altLang="ko-KR" sz="1800" dirty="0"/>
          </a:p>
        </p:txBody>
      </p:sp>
      <p:sp>
        <p:nvSpPr>
          <p:cNvPr id="3" name="직사각형 2"/>
          <p:cNvSpPr/>
          <p:nvPr/>
        </p:nvSpPr>
        <p:spPr>
          <a:xfrm>
            <a:off x="755649" y="5013176"/>
            <a:ext cx="8208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i="1" dirty="0" smtClean="0">
                <a:sym typeface="Symbol"/>
              </a:rPr>
              <a:t>t = </a:t>
            </a:r>
            <a:r>
              <a:rPr lang="en-US" altLang="ko-KR" b="1" i="1" dirty="0" smtClean="0"/>
              <a:t>0.1 </a:t>
            </a:r>
            <a:r>
              <a:rPr lang="en-US" altLang="ko-KR" b="1" i="1" dirty="0"/>
              <a:t>s and </a:t>
            </a:r>
            <a:r>
              <a:rPr lang="en-US" altLang="ko-KR" b="1" i="1" dirty="0" err="1" smtClean="0"/>
              <a:t>N</a:t>
            </a:r>
            <a:r>
              <a:rPr lang="en-US" altLang="ko-KR" b="1" i="1" baseline="-25000" dirty="0" err="1" smtClean="0"/>
              <a:t>p</a:t>
            </a:r>
            <a:r>
              <a:rPr lang="en-US" altLang="ko-KR" b="1" i="1" dirty="0" smtClean="0"/>
              <a:t> = 80 are </a:t>
            </a:r>
            <a:r>
              <a:rPr lang="en-US" altLang="ko-KR" b="1" i="1" dirty="0"/>
              <a:t>necessary for the convergence of solutions </a:t>
            </a:r>
            <a:endParaRPr lang="ko-KR" alt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제목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17512"/>
          </a:xfrm>
        </p:spPr>
        <p:txBody>
          <a:bodyPr anchor="b"/>
          <a:lstStyle/>
          <a:p>
            <a:r>
              <a:rPr lang="en-US" altLang="ko-KR" sz="2800">
                <a:latin typeface="Helvetica" pitchFamily="34" charset="0"/>
                <a:cs typeface="Helvetica" pitchFamily="34" charset="0"/>
              </a:rPr>
              <a:t>Shallow Convection Experiment (BOMEX)</a:t>
            </a:r>
          </a:p>
        </p:txBody>
      </p:sp>
      <p:sp>
        <p:nvSpPr>
          <p:cNvPr id="122883" name="내용 개체 틀 2"/>
          <p:cNvSpPr>
            <a:spLocks noGrp="1"/>
          </p:cNvSpPr>
          <p:nvPr>
            <p:ph sz="quarter" idx="4294967295"/>
          </p:nvPr>
        </p:nvSpPr>
        <p:spPr>
          <a:xfrm>
            <a:off x="468313" y="836613"/>
            <a:ext cx="8505825" cy="5545137"/>
          </a:xfrm>
        </p:spPr>
        <p:txBody>
          <a:bodyPr/>
          <a:lstStyle/>
          <a:p>
            <a:pPr marL="355600" indent="-355600">
              <a:lnSpc>
                <a:spcPct val="120000"/>
              </a:lnSpc>
            </a:pPr>
            <a:r>
              <a:rPr lang="en-US" altLang="ko-KR" sz="2000" b="1">
                <a:latin typeface="Helvetica" pitchFamily="34" charset="0"/>
                <a:cs typeface="Helvetica" pitchFamily="34" charset="0"/>
              </a:rPr>
              <a:t>MODEL : LES ( PALM )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Domain size : 6.4 km x 6.4 km x 3 km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Initial TKE profile: 1 - z/3000 m2s-2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Constant surface sensible heat flux: 8 x 10-3 Kms-1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Constant surface latent heat flux: 5.2 x 10-5 ms-1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Total momentum flux: u* = 0.28 ms-1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Large-scale forcing terms: subsidence, radiative cooling, low-level drying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                                         (Siebesma et al, 1995)</a:t>
            </a:r>
            <a:endParaRPr lang="en-US" altLang="ko-KR" sz="2000" b="1"/>
          </a:p>
          <a:p>
            <a:pPr marL="355600" indent="-355600">
              <a:lnSpc>
                <a:spcPct val="120000"/>
              </a:lnSpc>
            </a:pPr>
            <a:r>
              <a:rPr lang="en-US" altLang="ko-KR" sz="2200" b="1">
                <a:latin typeface="Helvetica" pitchFamily="34" charset="0"/>
                <a:cs typeface="Helvetica" pitchFamily="34" charset="0"/>
              </a:rPr>
              <a:t>Particles information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Particles are released every 4.5 m in whole domain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Initial particles size: 1 µm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Initial weighting factor: 10</a:t>
            </a:r>
            <a:r>
              <a:rPr lang="en-US" altLang="ko-KR" sz="1600" baseline="30000">
                <a:latin typeface="Tahoma" pitchFamily="34" charset="0"/>
                <a:cs typeface="Tahoma" pitchFamily="34" charset="0"/>
              </a:rPr>
              <a:t>10</a:t>
            </a:r>
            <a:r>
              <a:rPr lang="en-US" altLang="ko-KR" sz="1600">
                <a:latin typeface="Tahoma" pitchFamily="34" charset="0"/>
                <a:cs typeface="Tahoma" pitchFamily="34" charset="0"/>
              </a:rPr>
              <a:t>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Total number of particles: ~ 1.7 x 10</a:t>
            </a:r>
            <a:r>
              <a:rPr lang="en-US" altLang="ko-KR" sz="1600" baseline="30000">
                <a:latin typeface="Tahoma" pitchFamily="34" charset="0"/>
                <a:cs typeface="Tahoma" pitchFamily="34" charset="0"/>
              </a:rPr>
              <a:t>9</a:t>
            </a:r>
            <a:r>
              <a:rPr lang="en-US" altLang="ko-KR" sz="1600">
                <a:latin typeface="Tahoma" pitchFamily="34" charset="0"/>
                <a:cs typeface="Tahoma" pitchFamily="34" charset="0"/>
              </a:rPr>
              <a:t> (~ 125 per grid box)</a:t>
            </a:r>
          </a:p>
          <a:p>
            <a:pPr marL="639763" lvl="1" indent="-273050">
              <a:buFont typeface="Wingdings" pitchFamily="2" charset="2"/>
              <a:buChar char="ü"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Particle concentration: 100 cm</a:t>
            </a:r>
            <a:r>
              <a:rPr lang="en-US" altLang="ko-KR" sz="1600" baseline="30000">
                <a:latin typeface="Tahoma" pitchFamily="34" charset="0"/>
                <a:cs typeface="Tahoma" pitchFamily="34" charset="0"/>
              </a:rPr>
              <a:t>-3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26" y="1289598"/>
            <a:ext cx="67691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900113" y="476250"/>
            <a:ext cx="7856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Comparison with Other LES Results for the BOMEX Case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663141" y="581445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Time series of (a) total cloud cover, (b) the vertically integrated </a:t>
            </a:r>
            <a:r>
              <a:rPr lang="en-US" altLang="ko-KR" sz="1600" dirty="0" smtClean="0"/>
              <a:t>LWP and </a:t>
            </a:r>
            <a:r>
              <a:rPr lang="en-US" altLang="ko-KR" sz="1600" dirty="0"/>
              <a:t>(c) the vertically integrated TKE. The black solid lines indicate the </a:t>
            </a:r>
            <a:r>
              <a:rPr lang="en-US" altLang="ko-KR" sz="1600" dirty="0" smtClean="0"/>
              <a:t>mean over </a:t>
            </a:r>
            <a:r>
              <a:rPr lang="en-US" altLang="ko-KR" sz="1600" dirty="0"/>
              <a:t>all the model results of </a:t>
            </a:r>
            <a:r>
              <a:rPr lang="en-US" altLang="ko-KR" sz="1600" dirty="0" err="1"/>
              <a:t>Siebesma</a:t>
            </a:r>
            <a:r>
              <a:rPr lang="en-US" altLang="ko-KR" sz="1600" dirty="0"/>
              <a:t> </a:t>
            </a:r>
            <a:r>
              <a:rPr lang="en-US" altLang="ko-KR" sz="1600" i="1" dirty="0"/>
              <a:t>et al </a:t>
            </a:r>
            <a:r>
              <a:rPr lang="en-US" altLang="ko-KR" sz="1600" dirty="0" smtClean="0"/>
              <a:t>(2003).</a:t>
            </a:r>
            <a:endParaRPr lang="ko-KR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484313"/>
            <a:ext cx="8229600" cy="511303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 smtClean="0">
                <a:latin typeface="Times New Roman" pitchFamily="18" charset="0"/>
              </a:rPr>
              <a:t>Dynamics </a:t>
            </a:r>
            <a:r>
              <a:rPr lang="en-US" altLang="ko-KR" sz="2000" dirty="0">
                <a:latin typeface="Times New Roman" pitchFamily="18" charset="0"/>
              </a:rPr>
              <a:t>and microphysics of a cloud is directly related to the physical process of individual </a:t>
            </a:r>
            <a:r>
              <a:rPr lang="en-US" altLang="ko-KR" sz="2000" dirty="0" smtClean="0">
                <a:latin typeface="Times New Roman" pitchFamily="18" charset="0"/>
              </a:rPr>
              <a:t>droplets (cf. kinetic theory of gas)</a:t>
            </a:r>
            <a:endParaRPr lang="en-US" altLang="ko-KR" sz="2000" dirty="0" smtClean="0">
              <a:latin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ko-KR" sz="2000" dirty="0" smtClean="0">
              <a:latin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 smtClean="0">
                <a:latin typeface="Times New Roman" pitchFamily="18" charset="0"/>
              </a:rPr>
              <a:t>Cloud microphysical process is more naturally simulated by LCM.</a:t>
            </a:r>
            <a:endParaRPr lang="en-US" altLang="ko-KR" sz="2000" dirty="0">
              <a:latin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ko-KR" sz="2000" dirty="0" smtClean="0">
                <a:latin typeface="Times New Roman" pitchFamily="18" charset="0"/>
              </a:rPr>
              <a:t>Initiation of rain by the motion of droplets settling gravitationally in turbulent flows.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ko-KR" sz="2000" dirty="0" smtClean="0">
                <a:latin typeface="Times New Roman" pitchFamily="18" charset="0"/>
              </a:rPr>
              <a:t>Transport </a:t>
            </a:r>
            <a:r>
              <a:rPr lang="en-US" altLang="ko-KR" sz="2000" dirty="0">
                <a:latin typeface="Times New Roman" pitchFamily="18" charset="0"/>
              </a:rPr>
              <a:t>of droplets </a:t>
            </a:r>
            <a:r>
              <a:rPr lang="en-US" altLang="ko-KR" sz="2000" dirty="0" smtClean="0">
                <a:latin typeface="Times New Roman" pitchFamily="18" charset="0"/>
              </a:rPr>
              <a:t>by </a:t>
            </a:r>
            <a:r>
              <a:rPr lang="en-US" altLang="ko-KR" sz="2000" dirty="0">
                <a:latin typeface="Times New Roman" pitchFamily="18" charset="0"/>
              </a:rPr>
              <a:t>the motion of individual droplets </a:t>
            </a:r>
            <a:r>
              <a:rPr lang="en-US" altLang="ko-KR" sz="2000" dirty="0" smtClean="0">
                <a:latin typeface="Times New Roman" pitchFamily="18" charset="0"/>
              </a:rPr>
              <a:t>(no eddy diffusivity)</a:t>
            </a:r>
            <a:endParaRPr lang="en-US" altLang="ko-KR" sz="2000" dirty="0">
              <a:latin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ko-KR" sz="2000" dirty="0" smtClean="0">
                <a:latin typeface="Times New Roman" pitchFamily="18" charset="0"/>
              </a:rPr>
              <a:t>Condensational </a:t>
            </a:r>
            <a:r>
              <a:rPr lang="en-US" altLang="ko-KR" sz="2000" dirty="0">
                <a:latin typeface="Times New Roman" pitchFamily="18" charset="0"/>
              </a:rPr>
              <a:t>growth of a droplet </a:t>
            </a:r>
            <a:r>
              <a:rPr lang="en-US" altLang="ko-KR" sz="2000" dirty="0" smtClean="0">
                <a:latin typeface="Times New Roman" pitchFamily="18" charset="0"/>
              </a:rPr>
              <a:t>that passes through a droplet an </a:t>
            </a:r>
            <a:r>
              <a:rPr lang="en-US" altLang="ko-KR" sz="2000" dirty="0">
                <a:latin typeface="Times New Roman" pitchFamily="18" charset="0"/>
              </a:rPr>
              <a:t>inhomogeneous </a:t>
            </a:r>
            <a:r>
              <a:rPr lang="en-US" altLang="ko-KR" sz="2000" dirty="0" smtClean="0">
                <a:latin typeface="Times New Roman" pitchFamily="18" charset="0"/>
              </a:rPr>
              <a:t>turbulent environment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ko-KR" sz="2000" dirty="0" smtClean="0">
                <a:latin typeface="Times New Roman" pitchFamily="18" charset="0"/>
              </a:rPr>
              <a:t>Activation of CCN</a:t>
            </a:r>
            <a:endParaRPr lang="en-US" altLang="ko-KR" sz="2000" dirty="0">
              <a:latin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ko-KR" sz="2000" dirty="0" smtClean="0">
                <a:latin typeface="Times New Roman" pitchFamily="18" charset="0"/>
              </a:rPr>
              <a:t>Collection </a:t>
            </a:r>
            <a:r>
              <a:rPr lang="en-US" altLang="ko-KR" sz="2000" dirty="0">
                <a:latin typeface="Times New Roman" pitchFamily="18" charset="0"/>
              </a:rPr>
              <a:t>of cloud water by rain </a:t>
            </a:r>
            <a:r>
              <a:rPr lang="en-US" altLang="ko-KR" sz="2000" dirty="0" smtClean="0">
                <a:latin typeface="Times New Roman" pitchFamily="18" charset="0"/>
              </a:rPr>
              <a:t>water</a:t>
            </a:r>
            <a:endParaRPr lang="en-US" altLang="ko-KR" sz="2000" dirty="0">
              <a:latin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ko-KR" sz="2000" dirty="0" smtClean="0">
                <a:latin typeface="Times New Roman" pitchFamily="18" charset="0"/>
              </a:rPr>
              <a:t>Time </a:t>
            </a:r>
            <a:r>
              <a:rPr lang="en-US" altLang="ko-KR" sz="2000" dirty="0">
                <a:latin typeface="Times New Roman" pitchFamily="18" charset="0"/>
              </a:rPr>
              <a:t>history of droplets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ko-KR" sz="2000" dirty="0" smtClean="0">
                <a:latin typeface="Times New Roman" pitchFamily="18" charset="0"/>
              </a:rPr>
              <a:t>Interaction </a:t>
            </a:r>
            <a:r>
              <a:rPr lang="en-US" altLang="ko-KR" sz="2000" dirty="0">
                <a:latin typeface="Times New Roman" pitchFamily="18" charset="0"/>
              </a:rPr>
              <a:t>between droplets and </a:t>
            </a:r>
            <a:r>
              <a:rPr lang="en-US" altLang="ko-KR" sz="2000" dirty="0" smtClean="0">
                <a:latin typeface="Times New Roman" pitchFamily="18" charset="0"/>
              </a:rPr>
              <a:t>turbulence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468313" y="188913"/>
            <a:ext cx="81359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ctr"/>
            <a:r>
              <a:rPr lang="en-US" altLang="ko-KR" sz="2400" b="1" i="1" dirty="0" err="1">
                <a:solidFill>
                  <a:srgbClr val="3333FF"/>
                </a:solidFill>
              </a:rPr>
              <a:t>Lagrangian</a:t>
            </a:r>
            <a:r>
              <a:rPr lang="en-US" altLang="ko-KR" sz="2400" b="1" i="1" dirty="0">
                <a:solidFill>
                  <a:srgbClr val="3333FF"/>
                </a:solidFill>
              </a:rPr>
              <a:t> cloud model (LCM) is more natural to represent particle-laden turbulence than </a:t>
            </a:r>
            <a:r>
              <a:rPr lang="en-US" altLang="ko-KR" sz="2400" b="1" i="1" dirty="0" err="1">
                <a:solidFill>
                  <a:srgbClr val="3333FF"/>
                </a:solidFill>
              </a:rPr>
              <a:t>Eulerain</a:t>
            </a:r>
            <a:r>
              <a:rPr lang="en-US" altLang="ko-KR" sz="2400" b="1" i="1" dirty="0">
                <a:solidFill>
                  <a:srgbClr val="3333FF"/>
                </a:solidFill>
              </a:rPr>
              <a:t> model.</a:t>
            </a:r>
            <a:endParaRPr lang="en-US" altLang="ko-KR" sz="2400" b="1" dirty="0">
              <a:solidFill>
                <a:srgbClr val="3333CC"/>
              </a:solidFill>
              <a:latin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752"/>
            <a:ext cx="6859588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99592" y="4905063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Mean profiles averaged over 1 h (hours 2–3) of (a) the </a:t>
            </a:r>
            <a:r>
              <a:rPr lang="en-US" altLang="ko-KR" sz="1600" dirty="0" smtClean="0"/>
              <a:t>potential temperature</a:t>
            </a:r>
            <a:r>
              <a:rPr lang="en-US" altLang="ko-KR" sz="1600" dirty="0"/>
              <a:t>, (b) the specific humidity and (c) the LWC. The black solid </a:t>
            </a:r>
            <a:r>
              <a:rPr lang="en-US" altLang="ko-KR" sz="1600" dirty="0" smtClean="0"/>
              <a:t>lines indicate </a:t>
            </a:r>
            <a:r>
              <a:rPr lang="en-US" altLang="ko-KR" sz="1600" dirty="0"/>
              <a:t>the mean over all model results of </a:t>
            </a:r>
            <a:r>
              <a:rPr lang="en-US" altLang="ko-KR" sz="1600" dirty="0" err="1"/>
              <a:t>Siebesma</a:t>
            </a:r>
            <a:r>
              <a:rPr lang="en-US" altLang="ko-KR" sz="1600" dirty="0"/>
              <a:t> </a:t>
            </a:r>
            <a:r>
              <a:rPr lang="en-US" altLang="ko-KR" sz="1600" i="1" dirty="0"/>
              <a:t>et al </a:t>
            </a:r>
            <a:r>
              <a:rPr lang="en-US" altLang="ko-KR" sz="1600" dirty="0" smtClean="0"/>
              <a:t>(2003).</a:t>
            </a:r>
            <a:endParaRPr lang="ko-KR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제목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</p:spPr>
        <p:txBody>
          <a:bodyPr anchor="b"/>
          <a:lstStyle/>
          <a:p>
            <a:r>
              <a:rPr lang="en-US" altLang="ko-KR" sz="2800">
                <a:latin typeface="Helvetica" pitchFamily="34" charset="0"/>
                <a:cs typeface="Helvetica" pitchFamily="34" charset="0"/>
              </a:rPr>
              <a:t> An Idealized Single Cloud Experiment (RICO)</a:t>
            </a:r>
          </a:p>
        </p:txBody>
      </p:sp>
      <p:sp>
        <p:nvSpPr>
          <p:cNvPr id="124931" name="내용 개체 틀 2"/>
          <p:cNvSpPr>
            <a:spLocks noGrp="1"/>
          </p:cNvSpPr>
          <p:nvPr>
            <p:ph sz="quarter" idx="4294967295"/>
          </p:nvPr>
        </p:nvSpPr>
        <p:spPr>
          <a:xfrm>
            <a:off x="395288" y="1268413"/>
            <a:ext cx="8505825" cy="4873625"/>
          </a:xfrm>
        </p:spPr>
        <p:txBody>
          <a:bodyPr/>
          <a:lstStyle/>
          <a:p>
            <a:pPr marL="355600" indent="-355600">
              <a:lnSpc>
                <a:spcPct val="120000"/>
              </a:lnSpc>
            </a:pPr>
            <a:r>
              <a:rPr lang="en-US" altLang="ko-KR" sz="2000" b="1" dirty="0">
                <a:latin typeface="Helvetica" pitchFamily="34" charset="0"/>
                <a:cs typeface="Helvetica" pitchFamily="34" charset="0"/>
              </a:rPr>
              <a:t>MODEL : LES ( PALM )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Domain size : 1.28 km x 3.84 km x 3.84 km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Time step:  0.1 s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Resolution: 20 m </a:t>
            </a:r>
            <a:endParaRPr lang="en-US" altLang="ko-KR" sz="1600" dirty="0" smtClean="0">
              <a:latin typeface="Tahoma" pitchFamily="34" charset="0"/>
              <a:cs typeface="Tahoma" pitchFamily="34" charset="0"/>
            </a:endParaRP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 smtClean="0">
                <a:latin typeface="Tahoma" pitchFamily="34" charset="0"/>
                <a:cs typeface="Tahoma" pitchFamily="34" charset="0"/>
              </a:rPr>
              <a:t>Collision </a:t>
            </a:r>
            <a:r>
              <a:rPr lang="en-US" altLang="ko-KR" sz="1600" dirty="0">
                <a:latin typeface="Tahoma" pitchFamily="34" charset="0"/>
                <a:cs typeface="Tahoma" pitchFamily="34" charset="0"/>
              </a:rPr>
              <a:t>kernel: Hall kernel, </a:t>
            </a:r>
            <a:r>
              <a:rPr lang="en-US" altLang="ko-KR" sz="1600" dirty="0" err="1">
                <a:latin typeface="Tahoma" pitchFamily="34" charset="0"/>
                <a:cs typeface="Tahoma" pitchFamily="34" charset="0"/>
              </a:rPr>
              <a:t>Ayalla</a:t>
            </a:r>
            <a:r>
              <a:rPr lang="en-US" altLang="ko-KR" sz="1600" dirty="0">
                <a:latin typeface="Tahoma" pitchFamily="34" charset="0"/>
                <a:cs typeface="Tahoma" pitchFamily="34" charset="0"/>
              </a:rPr>
              <a:t>-Wang (AW) </a:t>
            </a:r>
            <a:r>
              <a:rPr lang="en-US" altLang="ko-KR" sz="1600" dirty="0" smtClean="0">
                <a:latin typeface="Tahoma" pitchFamily="34" charset="0"/>
                <a:cs typeface="Tahoma" pitchFamily="34" charset="0"/>
              </a:rPr>
              <a:t>kernel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endParaRPr lang="en-US" altLang="ko-KR" sz="2400" b="1" dirty="0"/>
          </a:p>
          <a:p>
            <a:pPr marL="355600" indent="-355600">
              <a:lnSpc>
                <a:spcPct val="120000"/>
              </a:lnSpc>
            </a:pPr>
            <a:r>
              <a:rPr lang="en-US" altLang="ko-KR" sz="2200" b="1" dirty="0">
                <a:latin typeface="Helvetica" pitchFamily="34" charset="0"/>
                <a:cs typeface="Helvetica" pitchFamily="34" charset="0"/>
              </a:rPr>
              <a:t>Particles information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Particles are released every 4.5 m in whole domain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Initial particles size: 1 µm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Initial weighting factor: 9·10</a:t>
            </a:r>
            <a:r>
              <a:rPr lang="en-US" altLang="ko-KR" sz="1600" baseline="30000" dirty="0">
                <a:latin typeface="Tahoma" pitchFamily="34" charset="0"/>
                <a:cs typeface="Tahoma" pitchFamily="34" charset="0"/>
              </a:rPr>
              <a:t>9</a:t>
            </a:r>
            <a:r>
              <a:rPr lang="en-US" altLang="ko-KR" sz="16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Total number of particles: ~ 1.5 x 10</a:t>
            </a:r>
            <a:r>
              <a:rPr lang="en-US" altLang="ko-KR" sz="1600" baseline="30000" dirty="0">
                <a:latin typeface="Tahoma" pitchFamily="34" charset="0"/>
                <a:cs typeface="Tahoma" pitchFamily="34" charset="0"/>
              </a:rPr>
              <a:t>8</a:t>
            </a:r>
            <a:r>
              <a:rPr lang="en-US" altLang="ko-KR" sz="1600" dirty="0">
                <a:latin typeface="Tahoma" pitchFamily="34" charset="0"/>
                <a:cs typeface="Tahoma" pitchFamily="34" charset="0"/>
              </a:rPr>
              <a:t> (~ 87 per grid box)</a:t>
            </a:r>
          </a:p>
          <a:p>
            <a:pPr marL="639763" lvl="1" indent="-273050"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Particle concentration: 100 cm</a:t>
            </a:r>
            <a:r>
              <a:rPr lang="en-US" altLang="ko-KR" sz="1600" baseline="30000" dirty="0">
                <a:latin typeface="Tahoma" pitchFamily="34" charset="0"/>
                <a:cs typeface="Tahoma" pitchFamily="34" charset="0"/>
              </a:rPr>
              <a:t>-3</a:t>
            </a:r>
          </a:p>
          <a:p>
            <a:pPr marL="639763" lvl="1" indent="-2730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Bubble size : 1280 m x 150 m x 200 m, ΔT = 0.4 K </a:t>
            </a:r>
          </a:p>
          <a:p>
            <a:pPr marL="355600" indent="-355600"/>
            <a:endParaRPr lang="en-US" altLang="ko-KR" dirty="0"/>
          </a:p>
        </p:txBody>
      </p:sp>
      <p:sp>
        <p:nvSpPr>
          <p:cNvPr id="153" name="순서도: 직접 액세스 저장소 152"/>
          <p:cNvSpPr>
            <a:spLocks noChangeArrowheads="1"/>
          </p:cNvSpPr>
          <p:nvPr/>
        </p:nvSpPr>
        <p:spPr bwMode="auto">
          <a:xfrm rot="7462153">
            <a:off x="7511257" y="4882356"/>
            <a:ext cx="766762" cy="307975"/>
          </a:xfrm>
          <a:prstGeom prst="flowChartMagneticDrum">
            <a:avLst/>
          </a:prstGeom>
          <a:solidFill>
            <a:srgbClr val="FB4311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734050"/>
            <a:ext cx="4257675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4934" name="그룹 7"/>
          <p:cNvGrpSpPr>
            <a:grpSpLocks/>
          </p:cNvGrpSpPr>
          <p:nvPr/>
        </p:nvGrpSpPr>
        <p:grpSpPr bwMode="auto">
          <a:xfrm>
            <a:off x="7092950" y="3716338"/>
            <a:ext cx="1582738" cy="1903412"/>
            <a:chOff x="404813" y="2168525"/>
            <a:chExt cx="5365750" cy="4248150"/>
          </a:xfrm>
        </p:grpSpPr>
        <p:sp>
          <p:nvSpPr>
            <p:cNvPr id="124935" name="Rectangle 29"/>
            <p:cNvSpPr>
              <a:spLocks noChangeArrowheads="1"/>
            </p:cNvSpPr>
            <p:nvPr/>
          </p:nvSpPr>
          <p:spPr bwMode="auto">
            <a:xfrm>
              <a:off x="439737" y="3463924"/>
              <a:ext cx="4032247" cy="29527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kumimoji="0" lang="ko-KR" altLang="ko-KR" sz="1800">
                <a:latin typeface="Trebuchet MS" pitchFamily="34" charset="0"/>
                <a:ea typeface="HY그래픽M" pitchFamily="18" charset="-127"/>
              </a:endParaRPr>
            </a:p>
          </p:txBody>
        </p:sp>
        <p:sp>
          <p:nvSpPr>
            <p:cNvPr id="124936" name="Line 33"/>
            <p:cNvSpPr>
              <a:spLocks noChangeShapeType="1"/>
            </p:cNvSpPr>
            <p:nvPr/>
          </p:nvSpPr>
          <p:spPr bwMode="auto">
            <a:xfrm flipV="1">
              <a:off x="4471988" y="5121275"/>
              <a:ext cx="1287462" cy="1295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124937" name="그룹 11"/>
            <p:cNvGrpSpPr>
              <a:grpSpLocks/>
            </p:cNvGrpSpPr>
            <p:nvPr/>
          </p:nvGrpSpPr>
          <p:grpSpPr bwMode="auto">
            <a:xfrm>
              <a:off x="404813" y="2168525"/>
              <a:ext cx="5365750" cy="4211638"/>
              <a:chOff x="404813" y="2168525"/>
              <a:chExt cx="5365750" cy="4211638"/>
            </a:xfrm>
          </p:grpSpPr>
          <p:sp>
            <p:nvSpPr>
              <p:cNvPr id="124938" name="Rectangle 30"/>
              <p:cNvSpPr>
                <a:spLocks noChangeArrowheads="1"/>
              </p:cNvSpPr>
              <p:nvPr/>
            </p:nvSpPr>
            <p:spPr bwMode="auto">
              <a:xfrm>
                <a:off x="1692275" y="2168525"/>
                <a:ext cx="4078288" cy="2952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ko-KR" altLang="ko-KR" sz="1800">
                  <a:latin typeface="Trebuchet MS" pitchFamily="34" charset="0"/>
                  <a:ea typeface="HY그래픽M" pitchFamily="18" charset="-127"/>
                </a:endParaRPr>
              </a:p>
            </p:txBody>
          </p:sp>
          <p:sp>
            <p:nvSpPr>
              <p:cNvPr id="124939" name="Line 31"/>
              <p:cNvSpPr>
                <a:spLocks noChangeShapeType="1"/>
              </p:cNvSpPr>
              <p:nvPr/>
            </p:nvSpPr>
            <p:spPr bwMode="auto">
              <a:xfrm flipV="1">
                <a:off x="404813" y="2168525"/>
                <a:ext cx="1287462" cy="1295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24940" name="Line 32"/>
              <p:cNvSpPr>
                <a:spLocks noChangeShapeType="1"/>
              </p:cNvSpPr>
              <p:nvPr/>
            </p:nvSpPr>
            <p:spPr bwMode="auto">
              <a:xfrm flipV="1">
                <a:off x="4471988" y="2168525"/>
                <a:ext cx="1287462" cy="1295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24941" name="Line 34"/>
              <p:cNvSpPr>
                <a:spLocks noChangeShapeType="1"/>
              </p:cNvSpPr>
              <p:nvPr/>
            </p:nvSpPr>
            <p:spPr bwMode="auto">
              <a:xfrm flipV="1">
                <a:off x="439738" y="5084763"/>
                <a:ext cx="1287462" cy="1295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D:\Jule's document\PALM\Writing Papers\Fig\yz_pro_wf_cenb_10_17_23_3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2957513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그림 3" descr="D:\Jule's document\PALM\Writing Papers\Fig\yz_pro_ql_cenb_10_17_23_3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299085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3072" y="6184332"/>
            <a:ext cx="853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mtClean="0">
                <a:cs typeface="Times New Roman" pitchFamily="18" charset="0"/>
              </a:rPr>
              <a:t>Cross-sections of fluid vertical velocity (</a:t>
            </a:r>
            <a:r>
              <a:rPr lang="en-US" altLang="ko-KR" sz="1600" i="1" smtClean="0">
                <a:cs typeface="Times New Roman" pitchFamily="18" charset="0"/>
              </a:rPr>
              <a:t>w</a:t>
            </a:r>
            <a:r>
              <a:rPr lang="en-US" altLang="ko-KR" sz="1600" smtClean="0">
                <a:cs typeface="Times New Roman" pitchFamily="18" charset="0"/>
              </a:rPr>
              <a:t>) and liquid water mixing ration (</a:t>
            </a:r>
            <a:r>
              <a:rPr lang="en-US" altLang="ko-KR" sz="1600" i="1" smtClean="0">
                <a:cs typeface="Times New Roman" pitchFamily="18" charset="0"/>
              </a:rPr>
              <a:t>q</a:t>
            </a:r>
            <a:r>
              <a:rPr lang="en-US" altLang="ko-KR" sz="1600" i="1" baseline="-25000" smtClean="0">
                <a:cs typeface="Times New Roman" pitchFamily="18" charset="0"/>
              </a:rPr>
              <a:t>l</a:t>
            </a:r>
            <a:r>
              <a:rPr lang="en-US" altLang="ko-KR" sz="1600" smtClean="0">
                <a:cs typeface="Times New Roman" pitchFamily="18" charset="0"/>
              </a:rPr>
              <a:t>)  with vertical profiles (Hall: red, AW: blue) </a:t>
            </a:r>
            <a:endParaRPr lang="ko-KR" altLang="en-US" sz="160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:\Jule's document\PALM\Writing Papers\Fig\Fig8_spc_log_cmpr_10_17_23_3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964"/>
            <a:ext cx="4104169" cy="58320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4260" y="6155178"/>
            <a:ext cx="838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/>
              <a:t>Evolution of mass density distribution of droplets</a:t>
            </a:r>
            <a:r>
              <a:rPr lang="en-US" altLang="ko-KR" sz="1600" b="1"/>
              <a:t> </a:t>
            </a:r>
            <a:r>
              <a:rPr lang="en-US" altLang="ko-KR" sz="1600"/>
              <a:t>at</a:t>
            </a:r>
            <a:r>
              <a:rPr lang="en-US" altLang="ko-KR" sz="1600" i="1"/>
              <a:t> t</a:t>
            </a:r>
            <a:r>
              <a:rPr lang="en-US" altLang="ko-KR" sz="1600"/>
              <a:t> = 10, 17, 23, 30 min (Hall: dashed; AW: solid).</a:t>
            </a:r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41063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>
            <a:grpSpLocks noChangeAspect="1"/>
          </p:cNvGrpSpPr>
          <p:nvPr/>
        </p:nvGrpSpPr>
        <p:grpSpPr>
          <a:xfrm>
            <a:off x="179512" y="717627"/>
            <a:ext cx="4158032" cy="2217388"/>
            <a:chOff x="0" y="0"/>
            <a:chExt cx="8766000" cy="4680000"/>
          </a:xfrm>
        </p:grpSpPr>
        <p:pic>
          <p:nvPicPr>
            <p:cNvPr id="9" name="Picture 3" descr="D:\Jule's document\PALM\JHLee\Fig_RICO_s\Fig_RICO_D1_s_W\muti_half_10m.pn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000" y="64800"/>
              <a:ext cx="3600000" cy="410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D:\Jule's document\PALM\Writing Papers\Fig\yz_ql_half_vec_10m.png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12000" cy="46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그룹 10"/>
          <p:cNvGrpSpPr>
            <a:grpSpLocks noChangeAspect="1"/>
          </p:cNvGrpSpPr>
          <p:nvPr/>
        </p:nvGrpSpPr>
        <p:grpSpPr>
          <a:xfrm>
            <a:off x="173306" y="3234877"/>
            <a:ext cx="4158032" cy="2217388"/>
            <a:chOff x="0" y="0"/>
            <a:chExt cx="8874000" cy="4680000"/>
          </a:xfrm>
        </p:grpSpPr>
        <p:pic>
          <p:nvPicPr>
            <p:cNvPr id="12" name="Picture 3" descr="D:\Jule's document\PALM\JHLee\Fig_RICO_s\Fig_RICO_D1_s_W\muti_half_17m.png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000" y="64800"/>
              <a:ext cx="3600000" cy="410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D:\Jule's document\PALM\Writing Papers\Fig\yz_ql_half_vec_17m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84000" cy="46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그룹 13"/>
          <p:cNvGrpSpPr>
            <a:grpSpLocks noChangeAspect="1"/>
          </p:cNvGrpSpPr>
          <p:nvPr/>
        </p:nvGrpSpPr>
        <p:grpSpPr>
          <a:xfrm>
            <a:off x="4570817" y="696460"/>
            <a:ext cx="4158032" cy="2217388"/>
            <a:chOff x="0" y="0"/>
            <a:chExt cx="8874000" cy="4680000"/>
          </a:xfrm>
        </p:grpSpPr>
        <p:pic>
          <p:nvPicPr>
            <p:cNvPr id="15" name="Picture 3" descr="D:\Jule's document\PALM\JHLee\Fig_RICO_s\Fig_RICO_D1_s_W\muti_half_23m.png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000" y="64800"/>
              <a:ext cx="3600000" cy="410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Jule's document\PALM\Writing Papers\Fig\yz_ql_half_vec_23m.png"/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84000" cy="46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그룹 16"/>
          <p:cNvGrpSpPr>
            <a:grpSpLocks noChangeAspect="1"/>
          </p:cNvGrpSpPr>
          <p:nvPr/>
        </p:nvGrpSpPr>
        <p:grpSpPr>
          <a:xfrm>
            <a:off x="4578927" y="3230478"/>
            <a:ext cx="4158032" cy="2217388"/>
            <a:chOff x="0" y="0"/>
            <a:chExt cx="8874000" cy="4680000"/>
          </a:xfrm>
        </p:grpSpPr>
        <p:pic>
          <p:nvPicPr>
            <p:cNvPr id="18" name="Picture 3" descr="D:\Jule's document\PALM\JHLee\Fig_RICO_s\Fig_RICO_D1_s_W\muti_half_30m.png"/>
            <p:cNvPicPr preferRelativeResize="0"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000" y="64800"/>
              <a:ext cx="3600000" cy="410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D:\Jule's document\PALM\Writing Papers\Fig\yz_ql_half_vec_30m.png"/>
            <p:cNvPicPr preferRelativeResize="0"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84000" cy="46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23527" y="5804684"/>
            <a:ext cx="84134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ko-K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Distributions of (a) the liquid water mixing ratio </a:t>
            </a:r>
            <a:r>
              <a:rPr lang="en-US" altLang="ko-KR" sz="1600" smtClean="0">
                <a:cs typeface="Times New Roman" pitchFamily="18" charset="0"/>
              </a:rPr>
              <a:t>overlapped </a:t>
            </a:r>
            <a:r>
              <a:rPr lang="en-US" altLang="ko-KR" sz="1600">
                <a:cs typeface="Times New Roman" pitchFamily="18" charset="0"/>
              </a:rPr>
              <a:t>with the fluid velocity vector and (b) the mass density distributions of </a:t>
            </a:r>
            <a:r>
              <a:rPr lang="en-US" altLang="ko-KR" sz="1600" smtClean="0">
                <a:cs typeface="Times New Roman" pitchFamily="18" charset="0"/>
              </a:rPr>
              <a:t>droplets</a:t>
            </a:r>
            <a:r>
              <a:rPr lang="en-US" altLang="ko-KR" sz="1600">
                <a:cs typeface="Times New Roman" pitchFamily="18" charset="0"/>
              </a:rPr>
              <a:t> </a:t>
            </a:r>
            <a:r>
              <a:rPr lang="en-US" altLang="ko-KR" sz="1600" smtClean="0">
                <a:cs typeface="Times New Roman" pitchFamily="18" charset="0"/>
              </a:rPr>
              <a:t>(t = 10, 17, 23, 30 min)</a:t>
            </a:r>
            <a:endParaRPr lang="en-US" altLang="ko-KR" sz="1600">
              <a:cs typeface="Times New Roman" pitchFamily="18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609600" y="547301"/>
            <a:ext cx="2359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l"/>
                <a:tab pos="660400" algn="l"/>
                <a:tab pos="2667000" algn="ctr"/>
                <a:tab pos="5334000" algn="r"/>
              </a:tabLst>
            </a:pPr>
            <a:r>
              <a:rPr kumimoji="1" lang="en-US" altLang="ko-K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Times New Roman" pitchFamily="18" charset="0"/>
              </a:rPr>
              <a:t> </a:t>
            </a:r>
            <a:endParaRPr kumimoji="1" lang="en-US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8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:\Jule's document\PALM\Writing Papers\Fig\Fig9_prec_wp_cmpr_24_26_2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6" y="620688"/>
            <a:ext cx="4139863" cy="396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D:\Jule's document\PALM\Writing Papers\Fig\Fig10_tms_cmpr_rain_50m_r4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18" y="764704"/>
            <a:ext cx="4067855" cy="2015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076056" y="2920588"/>
            <a:ext cx="3461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/>
              <a:t>Time series of the precipitation rate </a:t>
            </a:r>
            <a:endParaRPr lang="en-US" altLang="ko-KR" sz="1600" smtClean="0"/>
          </a:p>
          <a:p>
            <a:r>
              <a:rPr lang="en-US" altLang="ko-KR" sz="1600" smtClean="0"/>
              <a:t>(</a:t>
            </a:r>
            <a:r>
              <a:rPr lang="en-US" altLang="ko-KR" sz="1600"/>
              <a:t>dashed: Hall kernel, solid: AW kernel).</a:t>
            </a:r>
            <a:endParaRPr lang="ko-KR" altLang="en-US" sz="1600"/>
          </a:p>
        </p:txBody>
      </p:sp>
      <p:sp>
        <p:nvSpPr>
          <p:cNvPr id="5" name="TextBox 4"/>
          <p:cNvSpPr txBox="1"/>
          <p:nvPr/>
        </p:nvSpPr>
        <p:spPr>
          <a:xfrm>
            <a:off x="574732" y="479715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Evolution of the precipitation flux profiles: (a) Hall kernel (left), (b) AW kernel (right) at </a:t>
            </a:r>
            <a:r>
              <a:rPr lang="en-US" altLang="ko-KR" sz="1600" i="1" dirty="0"/>
              <a:t>t</a:t>
            </a:r>
            <a:r>
              <a:rPr lang="en-US" altLang="ko-KR" sz="1600" dirty="0"/>
              <a:t> = 24, 26, 28 min.</a:t>
            </a:r>
            <a:endParaRPr lang="ko-KR" altLang="ko-KR" sz="16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732964"/>
              </p:ext>
            </p:extLst>
          </p:nvPr>
        </p:nvGraphicFramePr>
        <p:xfrm>
          <a:off x="5292080" y="4778474"/>
          <a:ext cx="22669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5" name="수식" r:id="rId5" imgW="1511300" imgH="444500" progId="Equation.3">
                  <p:embed/>
                </p:oleObj>
              </mc:Choice>
              <mc:Fallback>
                <p:oleObj name="수식" r:id="rId5" imgW="15113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778474"/>
                        <a:ext cx="2266950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76056" y="4180731"/>
            <a:ext cx="21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</a:t>
            </a:r>
            <a:r>
              <a:rPr lang="en-US" altLang="ko-KR" dirty="0" smtClean="0"/>
              <a:t> precipitation flux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361397" y="5805264"/>
            <a:ext cx="8091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i="1" dirty="0" smtClean="0"/>
              <a:t>*Seifert et al. (2010)</a:t>
            </a:r>
          </a:p>
          <a:p>
            <a:r>
              <a:rPr lang="en-US" altLang="ko-KR" sz="1600" b="1" i="1" dirty="0" smtClean="0"/>
              <a:t>- The </a:t>
            </a:r>
            <a:r>
              <a:rPr lang="en-US" altLang="ko-KR" sz="1600" b="1" i="1" dirty="0"/>
              <a:t>inclusion of turbulence effects on cloud microphysics leads not only to the speed-up of </a:t>
            </a:r>
            <a:endParaRPr lang="en-US" altLang="ko-KR" sz="1600" b="1" i="1" dirty="0" smtClean="0"/>
          </a:p>
          <a:p>
            <a:r>
              <a:rPr lang="en-US" altLang="ko-KR" sz="1600" b="1" i="1" dirty="0" smtClean="0"/>
              <a:t>rain </a:t>
            </a:r>
            <a:r>
              <a:rPr lang="en-US" altLang="ko-KR" sz="1600" b="1" i="1" dirty="0"/>
              <a:t>formation but also to the increase of precipitation </a:t>
            </a:r>
            <a:r>
              <a:rPr lang="en-US" altLang="ko-KR" sz="1600" b="1" i="1" dirty="0" smtClean="0"/>
              <a:t>intensity.</a:t>
            </a:r>
            <a:endParaRPr lang="ko-KR" alt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9108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440547" y="201423"/>
            <a:ext cx="1955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mtClean="0">
                <a:solidFill>
                  <a:srgbClr val="3333FF"/>
                </a:solidFill>
              </a:rPr>
              <a:t>Bulk</a:t>
            </a:r>
            <a:r>
              <a:rPr lang="ko-KR" altLang="en-US" sz="2400" b="1" smtClean="0">
                <a:solidFill>
                  <a:srgbClr val="3333FF"/>
                </a:solidFill>
              </a:rPr>
              <a:t> </a:t>
            </a:r>
            <a:r>
              <a:rPr lang="en-US" altLang="ko-KR" sz="2400" b="1" smtClean="0">
                <a:solidFill>
                  <a:srgbClr val="3333FF"/>
                </a:solidFill>
              </a:rPr>
              <a:t>Models</a:t>
            </a:r>
            <a:endParaRPr lang="ko-KR" altLang="en-US" sz="2400" b="1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908720"/>
            <a:ext cx="722505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mtClean="0">
                <a:sym typeface="Symbol"/>
              </a:rPr>
              <a:t>They are based on several assumptions</a:t>
            </a:r>
            <a:endParaRPr lang="en-US" altLang="ko-KR">
              <a:sym typeface="Symbol"/>
            </a:endParaRPr>
          </a:p>
          <a:p>
            <a:pPr marL="342900" indent="-342900">
              <a:lnSpc>
                <a:spcPct val="150000"/>
              </a:lnSpc>
              <a:buFont typeface="Symbol"/>
              <a:buChar char="·"/>
            </a:pPr>
            <a:r>
              <a:rPr lang="en-US" altLang="ko-KR" smtClean="0">
                <a:sym typeface="Symbol"/>
              </a:rPr>
              <a:t>bimodal distribution of droplets into cloud droplets and raindrops</a:t>
            </a:r>
          </a:p>
          <a:p>
            <a:r>
              <a:rPr lang="en-US" altLang="ko-KR">
                <a:sym typeface="Symbol"/>
              </a:rPr>
              <a:t> </a:t>
            </a:r>
            <a:r>
              <a:rPr lang="en-US" altLang="ko-KR" smtClean="0">
                <a:sym typeface="Symbol"/>
              </a:rPr>
              <a:t> - cloud droplet: following the fluid velocity</a:t>
            </a:r>
          </a:p>
          <a:p>
            <a:r>
              <a:rPr lang="en-US" altLang="ko-KR">
                <a:sym typeface="Symbol"/>
              </a:rPr>
              <a:t> </a:t>
            </a:r>
            <a:r>
              <a:rPr lang="en-US" altLang="ko-KR" smtClean="0">
                <a:sym typeface="Symbol"/>
              </a:rPr>
              <a:t> - raindrop: settling (e.g., </a:t>
            </a:r>
            <a:r>
              <a:rPr lang="en-US" altLang="ko-KR" i="1" smtClean="0">
                <a:sym typeface="Symbol"/>
              </a:rPr>
              <a:t>W</a:t>
            </a:r>
            <a:r>
              <a:rPr lang="en-US" altLang="ko-KR" smtClean="0">
                <a:sym typeface="Symbol"/>
              </a:rPr>
              <a:t> = </a:t>
            </a:r>
            <a:r>
              <a:rPr lang="en-US" altLang="ko-KR" i="1" smtClean="0">
                <a:sym typeface="Symbol"/>
              </a:rPr>
              <a:t>w</a:t>
            </a:r>
            <a:r>
              <a:rPr lang="en-US" altLang="ko-KR" smtClean="0">
                <a:sym typeface="Symbol"/>
              </a:rPr>
              <a:t> – </a:t>
            </a:r>
            <a:r>
              <a:rPr lang="en-US" altLang="ko-KR" i="1" smtClean="0">
                <a:sym typeface="Symbol"/>
              </a:rPr>
              <a:t>w</a:t>
            </a:r>
            <a:r>
              <a:rPr lang="en-US" altLang="ko-KR" i="1" baseline="-25000" smtClean="0">
                <a:sym typeface="Symbol"/>
              </a:rPr>
              <a:t>s</a:t>
            </a:r>
            <a:r>
              <a:rPr lang="en-US" altLang="ko-KR" smtClean="0">
                <a:sym typeface="Symbol"/>
              </a:rPr>
              <a:t>)</a:t>
            </a:r>
          </a:p>
          <a:p>
            <a:r>
              <a:rPr lang="en-US" altLang="ko-KR" smtClean="0">
                <a:sym typeface="Symbol"/>
              </a:rPr>
              <a:t>  - </a:t>
            </a:r>
            <a:r>
              <a:rPr lang="en-US" altLang="ko-KR" i="1" smtClean="0">
                <a:sym typeface="Symbol"/>
              </a:rPr>
              <a:t>r</a:t>
            </a:r>
            <a:r>
              <a:rPr lang="en-US" altLang="ko-KR" i="1" baseline="-25000" smtClean="0">
                <a:sym typeface="Symbol"/>
              </a:rPr>
              <a:t>c</a:t>
            </a:r>
            <a:r>
              <a:rPr lang="en-US" altLang="ko-KR" i="1" smtClean="0">
                <a:sym typeface="Symbol"/>
              </a:rPr>
              <a:t> </a:t>
            </a:r>
            <a:r>
              <a:rPr lang="en-US" altLang="ko-KR" smtClean="0">
                <a:sym typeface="Symbol"/>
              </a:rPr>
              <a:t>~ 40 – 100 </a:t>
            </a:r>
            <a:r>
              <a:rPr lang="en-US" altLang="ko-KR" smtClean="0">
                <a:latin typeface="Symbol" pitchFamily="18" charset="2"/>
                <a:sym typeface="Symbol"/>
              </a:rPr>
              <a:t>m</a:t>
            </a:r>
            <a:r>
              <a:rPr lang="en-US" altLang="ko-KR" smtClean="0">
                <a:cs typeface="Times New Roman" pitchFamily="18" charset="0"/>
                <a:sym typeface="Symbol"/>
              </a:rPr>
              <a:t>m</a:t>
            </a:r>
          </a:p>
          <a:p>
            <a:endParaRPr lang="en-US" altLang="ko-KR">
              <a:cs typeface="Times New Roman" pitchFamily="18" charset="0"/>
              <a:sym typeface="Symbol"/>
            </a:endParaRPr>
          </a:p>
          <a:p>
            <a:r>
              <a:rPr lang="en-US" altLang="ko-KR" smtClean="0">
                <a:sym typeface="Symbol"/>
              </a:rPr>
              <a:t> rain size distribution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524635"/>
              </p:ext>
            </p:extLst>
          </p:nvPr>
        </p:nvGraphicFramePr>
        <p:xfrm>
          <a:off x="1835696" y="3628534"/>
          <a:ext cx="1199630" cy="361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6" name="수식" r:id="rId3" imgW="799753" imgH="241195" progId="Equation.3">
                  <p:embed/>
                </p:oleObj>
              </mc:Choice>
              <mc:Fallback>
                <p:oleObj name="수식" r:id="rId3" imgW="799753" imgH="241195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628534"/>
                        <a:ext cx="1199630" cy="3617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75856" y="3582098"/>
            <a:ext cx="3280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: Marshall-Palmer distribution</a:t>
            </a:r>
            <a:endParaRPr lang="ko-KR" alt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60204" y="4437112"/>
            <a:ext cx="2563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en-US" altLang="ko-KR" i="1" dirty="0" smtClean="0"/>
              <a:t>W</a:t>
            </a:r>
            <a:r>
              <a:rPr lang="en-US" altLang="ko-KR" dirty="0" smtClean="0"/>
              <a:t> = particle velocity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en-US" altLang="ko-KR" i="1" dirty="0" smtClean="0"/>
              <a:t>w</a:t>
            </a:r>
            <a:r>
              <a:rPr lang="en-US" altLang="ko-KR" dirty="0" smtClean="0"/>
              <a:t> = fluid velocity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en-US" altLang="ko-KR" i="1" dirty="0" err="1" smtClean="0"/>
              <a:t>w</a:t>
            </a:r>
            <a:r>
              <a:rPr lang="en-US" altLang="ko-KR" i="1" baseline="-25000" dirty="0" err="1" smtClean="0"/>
              <a:t>s</a:t>
            </a:r>
            <a:r>
              <a:rPr lang="en-US" altLang="ko-KR" dirty="0" smtClean="0"/>
              <a:t> = terminal velocity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64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975364"/>
              </p:ext>
            </p:extLst>
          </p:nvPr>
        </p:nvGraphicFramePr>
        <p:xfrm>
          <a:off x="1907704" y="1196752"/>
          <a:ext cx="28448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8" name="수식" r:id="rId3" imgW="1422400" imgH="406400" progId="Equation.3">
                  <p:embed/>
                </p:oleObj>
              </mc:Choice>
              <mc:Fallback>
                <p:oleObj name="수식" r:id="rId3" imgW="1422400" imgH="406400" progId="Equation.3">
                  <p:embed/>
                  <p:pic>
                    <p:nvPicPr>
                      <p:cNvPr id="0" name="개체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196752"/>
                        <a:ext cx="28448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001267"/>
              </p:ext>
            </p:extLst>
          </p:nvPr>
        </p:nvGraphicFramePr>
        <p:xfrm>
          <a:off x="1835696" y="2060848"/>
          <a:ext cx="4165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9" name="수식" r:id="rId5" imgW="2082800" imgH="444500" progId="Equation.3">
                  <p:embed/>
                </p:oleObj>
              </mc:Choice>
              <mc:Fallback>
                <p:oleObj name="수식" r:id="rId5" imgW="2082800" imgH="444500" progId="Equation.3">
                  <p:embed/>
                  <p:pic>
                    <p:nvPicPr>
                      <p:cNvPr id="0" name="개체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2060848"/>
                        <a:ext cx="41656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138222"/>
              </p:ext>
            </p:extLst>
          </p:nvPr>
        </p:nvGraphicFramePr>
        <p:xfrm>
          <a:off x="6444208" y="3212976"/>
          <a:ext cx="12001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0" name="수식" r:id="rId7" imgW="800100" imgH="228600" progId="Equation.3">
                  <p:embed/>
                </p:oleObj>
              </mc:Choice>
              <mc:Fallback>
                <p:oleObj name="수식" r:id="rId7" imgW="8001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3212976"/>
                        <a:ext cx="12001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08739" y="3062531"/>
            <a:ext cx="672652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i="1" smtClean="0"/>
              <a:t>q</a:t>
            </a:r>
            <a:r>
              <a:rPr lang="en-US" altLang="ko-KR" i="1" baseline="-25000" smtClean="0"/>
              <a:t>C</a:t>
            </a:r>
            <a:r>
              <a:rPr lang="en-US" altLang="ko-KR" smtClean="0"/>
              <a:t> (</a:t>
            </a:r>
            <a:r>
              <a:rPr lang="en-US" altLang="ko-KR" i="1" smtClean="0"/>
              <a:t>q</a:t>
            </a:r>
            <a:r>
              <a:rPr lang="en-US" altLang="ko-KR" i="1" baseline="-25000" smtClean="0"/>
              <a:t>R</a:t>
            </a:r>
            <a:r>
              <a:rPr lang="en-US" altLang="ko-KR" smtClean="0"/>
              <a:t>) = mixing ratio of cloud water (rainwater) (                     )</a:t>
            </a:r>
          </a:p>
          <a:p>
            <a:pPr>
              <a:lnSpc>
                <a:spcPct val="150000"/>
              </a:lnSpc>
            </a:pPr>
            <a:r>
              <a:rPr lang="en-US" altLang="ko-KR" smtClean="0"/>
              <a:t>A = autoconversion</a:t>
            </a:r>
          </a:p>
          <a:p>
            <a:pPr>
              <a:lnSpc>
                <a:spcPct val="150000"/>
              </a:lnSpc>
            </a:pPr>
            <a:r>
              <a:rPr lang="en-US" altLang="ko-KR" smtClean="0"/>
              <a:t>C = collection of cloud water by rainwater</a:t>
            </a:r>
          </a:p>
          <a:p>
            <a:pPr>
              <a:lnSpc>
                <a:spcPct val="150000"/>
              </a:lnSpc>
            </a:pPr>
            <a:r>
              <a:rPr lang="en-US" altLang="ko-KR" smtClean="0"/>
              <a:t>E = evaporation</a:t>
            </a:r>
          </a:p>
          <a:p>
            <a:pPr>
              <a:lnSpc>
                <a:spcPct val="150000"/>
              </a:lnSpc>
            </a:pPr>
            <a:r>
              <a:rPr lang="en-US" altLang="ko-KR" smtClean="0"/>
              <a:t>D</a:t>
            </a:r>
            <a:r>
              <a:rPr lang="en-US" altLang="ko-KR" baseline="-25000" smtClean="0"/>
              <a:t>C</a:t>
            </a:r>
            <a:r>
              <a:rPr lang="en-US" altLang="ko-KR"/>
              <a:t> </a:t>
            </a:r>
            <a:r>
              <a:rPr lang="en-US" altLang="ko-KR" smtClean="0"/>
              <a:t>(D</a:t>
            </a:r>
            <a:r>
              <a:rPr lang="en-US" altLang="ko-KR" baseline="-25000" smtClean="0"/>
              <a:t>R</a:t>
            </a:r>
            <a:r>
              <a:rPr lang="en-US" altLang="ko-KR" smtClean="0"/>
              <a:t>) = turbulent diffusion of cloud water (rainwater)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5877272"/>
            <a:ext cx="8130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>
                <a:sym typeface="Symbol"/>
              </a:rPr>
              <a:t> </a:t>
            </a:r>
            <a:r>
              <a:rPr lang="en-US" altLang="ko-KR" smtClean="0">
                <a:sym typeface="Symbol"/>
              </a:rPr>
              <a:t>LCM can provide information for the parameterization of terms in RHS</a:t>
            </a:r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08739" y="692696"/>
            <a:ext cx="188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ym typeface="Symbol"/>
              </a:rPr>
              <a:t> </a:t>
            </a:r>
            <a:r>
              <a:rPr lang="en-US" altLang="ko-KR" dirty="0" smtClean="0">
                <a:sym typeface="Symbol"/>
              </a:rPr>
              <a:t>Kessler (1969)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45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692696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smtClean="0">
                <a:solidFill>
                  <a:srgbClr val="00CC00"/>
                </a:solidFill>
                <a:latin typeface="Comic Sans MS" pitchFamily="66" charset="0"/>
              </a:rPr>
              <a:t>Questions</a:t>
            </a:r>
            <a:endParaRPr lang="ko-KR" altLang="en-US" sz="2400">
              <a:solidFill>
                <a:srgbClr val="00CC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916832"/>
            <a:ext cx="804419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mtClean="0"/>
              <a:t>1. How does the vertical velocity of a droplet vary with </a:t>
            </a:r>
            <a:r>
              <a:rPr lang="en-US" altLang="ko-KR" i="1" smtClean="0"/>
              <a:t>r</a:t>
            </a:r>
            <a:r>
              <a:rPr lang="en-US" altLang="ko-KR" smtClean="0"/>
              <a:t>?</a:t>
            </a:r>
          </a:p>
          <a:p>
            <a:pPr>
              <a:lnSpc>
                <a:spcPct val="200000"/>
              </a:lnSpc>
            </a:pPr>
            <a:r>
              <a:rPr lang="en-US" altLang="ko-KR" smtClean="0"/>
              <a:t>2. How is the raindrop size is distributed?</a:t>
            </a:r>
          </a:p>
          <a:p>
            <a:pPr>
              <a:lnSpc>
                <a:spcPct val="200000"/>
              </a:lnSpc>
            </a:pPr>
            <a:r>
              <a:rPr lang="en-US" altLang="ko-KR" smtClean="0"/>
              <a:t>3. How accurately does the precipitation flux using </a:t>
            </a:r>
            <a:r>
              <a:rPr lang="en-US" altLang="ko-KR" i="1" smtClean="0"/>
              <a:t>w</a:t>
            </a:r>
            <a:r>
              <a:rPr lang="en-US" altLang="ko-KR" i="1" baseline="-25000" smtClean="0"/>
              <a:t>s</a:t>
            </a:r>
            <a:r>
              <a:rPr lang="en-US" altLang="ko-KR" smtClean="0"/>
              <a:t> predict the real one ?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66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:\Jule's document\PALM\Writing Papers\Fig\scat_wpws_posi_17_23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75252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D:\Jule's document\PALM\Writing Papers\Fig\pdf_17m_23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41" y="548680"/>
            <a:ext cx="3744416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536" y="52292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mtClean="0"/>
              <a:t>Scatter plots of W/ws in the inner (left) and outer (right) region: (a) t = 17 min, (b) t = 23 min.</a:t>
            </a:r>
            <a:endParaRPr lang="ko-KR" altLang="en-US" sz="1600"/>
          </a:p>
        </p:txBody>
      </p:sp>
      <p:sp>
        <p:nvSpPr>
          <p:cNvPr id="5" name="TextBox 4"/>
          <p:cNvSpPr txBox="1"/>
          <p:nvPr/>
        </p:nvSpPr>
        <p:spPr>
          <a:xfrm>
            <a:off x="5153799" y="598265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cs typeface="Times New Roman" pitchFamily="18" charset="0"/>
              </a:rPr>
              <a:t>PDF of </a:t>
            </a:r>
            <a:r>
              <a:rPr lang="en-US" altLang="ko-KR" sz="1600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ko-KR" sz="1600" dirty="0" smtClean="0">
                <a:cs typeface="Times New Roman" pitchFamily="18" charset="0"/>
              </a:rPr>
              <a:t>W (= w- W) (red) with </a:t>
            </a:r>
            <a:r>
              <a:rPr lang="en-US" altLang="ko-KR" sz="1600" dirty="0" err="1" smtClean="0">
                <a:cs typeface="Times New Roman" pitchFamily="18" charset="0"/>
              </a:rPr>
              <a:t>ws</a:t>
            </a:r>
            <a:r>
              <a:rPr lang="en-US" altLang="ko-KR" sz="1600" dirty="0" smtClean="0">
                <a:cs typeface="Times New Roman" pitchFamily="18" charset="0"/>
              </a:rPr>
              <a:t> (blue): (a) t = 17 min, (b) t = 23 min</a:t>
            </a:r>
            <a:endParaRPr lang="ko-KR" altLang="en-US" sz="1600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982650"/>
            <a:ext cx="3277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 smtClean="0">
                <a:sym typeface="Symbol"/>
              </a:rPr>
              <a:t> </a:t>
            </a:r>
            <a:r>
              <a:rPr lang="en-US" altLang="ko-KR" b="1" i="1" dirty="0" smtClean="0"/>
              <a:t>r &lt; 20 </a:t>
            </a:r>
            <a:r>
              <a:rPr lang="en-US" altLang="ko-KR" b="1" i="1" dirty="0" smtClean="0">
                <a:sym typeface="Symbol"/>
              </a:rPr>
              <a:t>m – cloud droplet</a:t>
            </a:r>
          </a:p>
          <a:p>
            <a:r>
              <a:rPr lang="en-US" altLang="ko-KR" b="1" i="1" dirty="0" smtClean="0">
                <a:sym typeface="Symbol"/>
              </a:rPr>
              <a:t>     r &gt; 100 m  raindrop</a:t>
            </a:r>
            <a:endParaRPr lang="ko-KR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32247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276600" y="333375"/>
            <a:ext cx="278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Spectral Bin Model</a:t>
            </a:r>
            <a:r>
              <a:rPr lang="en-US" altLang="ko-KR" sz="2400" b="1"/>
              <a:t> 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2938463" y="1562100"/>
          <a:ext cx="1746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3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8463" y="1562100"/>
                        <a:ext cx="174625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950913" y="2425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ko-KR" altLang="ko-KR" sz="1800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41991" name="Object 7"/>
          <p:cNvGraphicFramePr>
            <a:graphicFrameLocks noChangeAspect="1"/>
          </p:cNvGraphicFramePr>
          <p:nvPr/>
        </p:nvGraphicFramePr>
        <p:xfrm>
          <a:off x="755650" y="2349500"/>
          <a:ext cx="5722938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4" name="Equation" r:id="rId5" imgW="3848100" imgH="444500" progId="Equation.3">
                  <p:embed/>
                </p:oleObj>
              </mc:Choice>
              <mc:Fallback>
                <p:oleObj name="Equation" r:id="rId5" imgW="3848100" imgH="4445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349500"/>
                        <a:ext cx="5722938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64442" y="3717032"/>
            <a:ext cx="880561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dirty="0"/>
              <a:t>- </a:t>
            </a:r>
            <a:r>
              <a:rPr lang="en-US" altLang="ko-KR" dirty="0" err="1"/>
              <a:t>Eulerian</a:t>
            </a:r>
            <a:r>
              <a:rPr lang="en-US" altLang="ko-KR" dirty="0"/>
              <a:t> Model</a:t>
            </a:r>
          </a:p>
          <a:p>
            <a:pPr>
              <a:lnSpc>
                <a:spcPct val="140000"/>
              </a:lnSpc>
            </a:pPr>
            <a:r>
              <a:rPr lang="en-US" altLang="ko-KR" dirty="0"/>
              <a:t>- </a:t>
            </a:r>
            <a:r>
              <a:rPr lang="en-US" altLang="ko-KR" i="1" dirty="0"/>
              <a:t>K</a:t>
            </a:r>
            <a:r>
              <a:rPr lang="en-US" altLang="ko-KR" i="1" baseline="-15000" dirty="0"/>
              <a:t>m</a:t>
            </a:r>
            <a:r>
              <a:rPr lang="en-US" altLang="ko-KR" dirty="0"/>
              <a:t> are different depending on particle sizes.</a:t>
            </a:r>
          </a:p>
          <a:p>
            <a:pPr>
              <a:lnSpc>
                <a:spcPct val="140000"/>
              </a:lnSpc>
            </a:pPr>
            <a:r>
              <a:rPr lang="en-US" altLang="ko-KR" dirty="0" smtClean="0"/>
              <a:t>- Particle velocity is not the same as fluid </a:t>
            </a:r>
            <a:r>
              <a:rPr lang="en-US" altLang="ko-KR" dirty="0"/>
              <a:t>velocity </a:t>
            </a:r>
            <a:r>
              <a:rPr lang="en-US" altLang="ko-KR" i="1" dirty="0" err="1" smtClean="0"/>
              <a:t>u</a:t>
            </a:r>
            <a:r>
              <a:rPr lang="en-US" altLang="ko-KR" i="1" baseline="-15000" dirty="0" err="1" smtClean="0"/>
              <a:t>i</a:t>
            </a:r>
            <a:r>
              <a:rPr lang="en-US" altLang="ko-KR" i="1" baseline="-15000" dirty="0" smtClean="0"/>
              <a:t> </a:t>
            </a:r>
            <a:r>
              <a:rPr lang="en-US" altLang="ko-KR" dirty="0"/>
              <a:t> </a:t>
            </a:r>
            <a:r>
              <a:rPr lang="en-US" altLang="ko-KR" dirty="0" smtClean="0"/>
              <a:t>- </a:t>
            </a:r>
            <a:r>
              <a:rPr lang="en-US" altLang="ko-KR" i="1" dirty="0" err="1" smtClean="0"/>
              <a:t>w</a:t>
            </a:r>
            <a:r>
              <a:rPr lang="en-US" altLang="ko-KR" i="1" baseline="-25000" dirty="0" err="1" smtClean="0"/>
              <a:t>s</a:t>
            </a:r>
            <a:r>
              <a:rPr lang="en-US" altLang="ko-KR" dirty="0" smtClean="0"/>
              <a:t> because of particle inertia.</a:t>
            </a:r>
            <a:endParaRPr lang="en-US" altLang="ko-KR" i="1" baseline="-15000" dirty="0"/>
          </a:p>
          <a:p>
            <a:pPr>
              <a:lnSpc>
                <a:spcPct val="140000"/>
              </a:lnSpc>
            </a:pPr>
            <a:r>
              <a:rPr lang="en-US" altLang="ko-KR" i="1" dirty="0"/>
              <a:t>- </a:t>
            </a:r>
            <a:r>
              <a:rPr lang="en-US" altLang="ko-KR" dirty="0"/>
              <a:t>Artificial spectral broadening occurs, if the number of bins are not sufficient.</a:t>
            </a:r>
          </a:p>
          <a:p>
            <a:pPr>
              <a:lnSpc>
                <a:spcPct val="140000"/>
              </a:lnSpc>
            </a:pPr>
            <a:r>
              <a:rPr lang="en-US" altLang="ko-KR" dirty="0"/>
              <a:t>- For sufficiently large number of bins, computational cost is extremely high.</a:t>
            </a:r>
            <a:endParaRPr lang="en-US" altLang="ko-KR" i="1" dirty="0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41995" name="Object 11"/>
          <p:cNvGraphicFramePr>
            <a:graphicFrameLocks noChangeAspect="1"/>
          </p:cNvGraphicFramePr>
          <p:nvPr/>
        </p:nvGraphicFramePr>
        <p:xfrm>
          <a:off x="871538" y="1341438"/>
          <a:ext cx="713105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5" name="Equation" r:id="rId7" imgW="4698720" imgH="507960" progId="Equation.3">
                  <p:embed/>
                </p:oleObj>
              </mc:Choice>
              <mc:Fallback>
                <p:oleObj name="Equation" r:id="rId7" imgW="4698720" imgH="5079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1341438"/>
                        <a:ext cx="7131050" cy="766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:\Jule's document\PALM\Writing Papers\Fig\Fig14_MP_dist_23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97" y="908720"/>
            <a:ext cx="5399405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직사각형 2"/>
          <p:cNvSpPr/>
          <p:nvPr/>
        </p:nvSpPr>
        <p:spPr>
          <a:xfrm>
            <a:off x="1872296" y="4365104"/>
            <a:ext cx="6012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i="1" dirty="0" smtClean="0"/>
              <a:t>The </a:t>
            </a:r>
            <a:r>
              <a:rPr lang="en-US" altLang="ko-KR" b="1" i="1" dirty="0"/>
              <a:t>general pattern of the raindrop size distribution is consistent with the Marshall-Palmer </a:t>
            </a:r>
            <a:r>
              <a:rPr lang="en-US" altLang="ko-KR" b="1" i="1" dirty="0" smtClean="0"/>
              <a:t>distribution.</a:t>
            </a:r>
            <a:endParaRPr lang="ko-KR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7525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:\Jule's document\PALM\Writing Papers\Fig\prec_r40_wpws_24_26_2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81" y="189230"/>
            <a:ext cx="4736998" cy="323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D:\Jule's document\PALM\Writing Papers\Fig\prec_r100_wpws_24_26_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5" y="3429000"/>
            <a:ext cx="4746192" cy="323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그림 3" descr="D:\Jule's document\PALM\Writing Papers\Fig\tms_rain_totarea_50m_r40_10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67855" cy="21599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064029" y="4464110"/>
            <a:ext cx="388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Precipitation flux profiles using W (left) and </a:t>
            </a:r>
            <a:r>
              <a:rPr lang="en-US" altLang="ko-KR" sz="1600" dirty="0" err="1" smtClean="0"/>
              <a:t>ws</a:t>
            </a:r>
            <a:r>
              <a:rPr lang="en-US" altLang="ko-KR" sz="1600" dirty="0" smtClean="0"/>
              <a:t> (right): (a) </a:t>
            </a:r>
            <a:r>
              <a:rPr lang="en-US" altLang="ko-KR" sz="1600" dirty="0" err="1" smtClean="0"/>
              <a:t>r</a:t>
            </a:r>
            <a:r>
              <a:rPr lang="en-US" altLang="ko-KR" sz="1600" baseline="-25000" dirty="0" err="1" smtClean="0"/>
              <a:t>c</a:t>
            </a:r>
            <a:r>
              <a:rPr lang="en-US" altLang="ko-KR" sz="1600" dirty="0" smtClean="0"/>
              <a:t> = 40 </a:t>
            </a:r>
            <a:r>
              <a:rPr lang="en-US" altLang="ko-KR" sz="1600" dirty="0" smtClean="0">
                <a:latin typeface="Symbol" pitchFamily="18" charset="2"/>
              </a:rPr>
              <a:t>m</a:t>
            </a:r>
            <a:r>
              <a:rPr lang="en-US" altLang="ko-KR" sz="1600" dirty="0" smtClean="0">
                <a:cs typeface="Times New Roman" pitchFamily="18" charset="0"/>
              </a:rPr>
              <a:t>m, (b) </a:t>
            </a:r>
            <a:r>
              <a:rPr lang="en-US" altLang="ko-KR" sz="1600" dirty="0" err="1" smtClean="0"/>
              <a:t>r</a:t>
            </a:r>
            <a:r>
              <a:rPr lang="en-US" altLang="ko-KR" sz="1600" baseline="-25000" dirty="0" err="1" smtClean="0"/>
              <a:t>c</a:t>
            </a:r>
            <a:r>
              <a:rPr lang="en-US" altLang="ko-KR" sz="1600" dirty="0" smtClean="0"/>
              <a:t> = 100 </a:t>
            </a:r>
            <a:r>
              <a:rPr lang="en-US" altLang="ko-KR" sz="1600" dirty="0" smtClean="0">
                <a:latin typeface="Symbol" pitchFamily="18" charset="2"/>
              </a:rPr>
              <a:t>m</a:t>
            </a:r>
            <a:r>
              <a:rPr lang="en-US" altLang="ko-KR" sz="1600" dirty="0" smtClean="0">
                <a:cs typeface="Times New Roman" pitchFamily="18" charset="0"/>
              </a:rPr>
              <a:t>m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119845" y="2708920"/>
            <a:ext cx="388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mtClean="0"/>
              <a:t>Time series of precipitation rate using (r</a:t>
            </a:r>
            <a:r>
              <a:rPr lang="en-US" altLang="ko-KR" sz="1600" baseline="-25000" smtClean="0"/>
              <a:t>c</a:t>
            </a:r>
            <a:r>
              <a:rPr lang="en-US" altLang="ko-KR" sz="1600" smtClean="0"/>
              <a:t> = 40 </a:t>
            </a:r>
            <a:r>
              <a:rPr lang="en-US" altLang="ko-KR" sz="1600" smtClean="0">
                <a:latin typeface="Symbol" pitchFamily="18" charset="2"/>
              </a:rPr>
              <a:t>m</a:t>
            </a:r>
            <a:r>
              <a:rPr lang="en-US" altLang="ko-KR" sz="1600" smtClean="0">
                <a:cs typeface="Times New Roman" pitchFamily="18" charset="0"/>
              </a:rPr>
              <a:t>m, red;  </a:t>
            </a:r>
            <a:r>
              <a:rPr lang="en-US" altLang="ko-KR" sz="1600" smtClean="0"/>
              <a:t>r</a:t>
            </a:r>
            <a:r>
              <a:rPr lang="en-US" altLang="ko-KR" sz="1600" baseline="-25000" smtClean="0"/>
              <a:t>c</a:t>
            </a:r>
            <a:r>
              <a:rPr lang="en-US" altLang="ko-KR" sz="1600" smtClean="0"/>
              <a:t> = 100 </a:t>
            </a:r>
            <a:r>
              <a:rPr lang="en-US" altLang="ko-KR" sz="1600" smtClean="0">
                <a:latin typeface="Symbol" pitchFamily="18" charset="2"/>
              </a:rPr>
              <a:t>m</a:t>
            </a:r>
            <a:r>
              <a:rPr lang="en-US" altLang="ko-KR" sz="1600" smtClean="0">
                <a:cs typeface="Times New Roman" pitchFamily="18" charset="0"/>
              </a:rPr>
              <a:t>m, blue)</a:t>
            </a:r>
            <a:endParaRPr lang="ko-KR" altLang="en-US" sz="1600"/>
          </a:p>
        </p:txBody>
      </p:sp>
      <p:sp>
        <p:nvSpPr>
          <p:cNvPr id="7" name="직사각형 6"/>
          <p:cNvSpPr/>
          <p:nvPr/>
        </p:nvSpPr>
        <p:spPr>
          <a:xfrm>
            <a:off x="4956017" y="5589240"/>
            <a:ext cx="3899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i="1" dirty="0"/>
              <a:t>P</a:t>
            </a:r>
            <a:r>
              <a:rPr lang="en-US" altLang="ko-KR" sz="1600" b="1" i="1" dirty="0" smtClean="0"/>
              <a:t>recipitation </a:t>
            </a:r>
            <a:r>
              <a:rPr lang="en-US" altLang="ko-KR" sz="1600" b="1" i="1" dirty="0"/>
              <a:t>flux </a:t>
            </a:r>
            <a:r>
              <a:rPr lang="en-US" altLang="ko-KR" sz="1600" b="1" i="1" dirty="0" smtClean="0"/>
              <a:t>can </a:t>
            </a:r>
            <a:r>
              <a:rPr lang="en-US" altLang="ko-KR" sz="1600" b="1" i="1" dirty="0"/>
              <a:t>be underestimated, if  </a:t>
            </a:r>
            <a:r>
              <a:rPr lang="en-US" altLang="ko-KR" sz="1600" b="1" i="1" dirty="0" err="1" smtClean="0"/>
              <a:t>w</a:t>
            </a:r>
            <a:r>
              <a:rPr lang="en-US" altLang="ko-KR" sz="1600" b="1" i="1" baseline="-25000" dirty="0" err="1" smtClean="0"/>
              <a:t>s</a:t>
            </a:r>
            <a:r>
              <a:rPr lang="en-US" altLang="ko-KR" sz="1600" b="1" i="1" dirty="0" smtClean="0"/>
              <a:t> </a:t>
            </a:r>
            <a:r>
              <a:rPr lang="en-US" altLang="ko-KR" sz="1600" b="1" i="1" dirty="0"/>
              <a:t>is used instead of W, but </a:t>
            </a:r>
            <a:r>
              <a:rPr lang="en-US" altLang="ko-KR" sz="1600" b="1" i="1" dirty="0" smtClean="0"/>
              <a:t>it </a:t>
            </a:r>
            <a:r>
              <a:rPr lang="en-US" altLang="ko-KR" sz="1600" b="1" i="1" dirty="0"/>
              <a:t>is not sensitive </a:t>
            </a:r>
            <a:r>
              <a:rPr lang="en-US" altLang="ko-KR" sz="1600" b="1" i="1" dirty="0" smtClean="0"/>
              <a:t>to </a:t>
            </a:r>
            <a:r>
              <a:rPr lang="en-US" altLang="ko-KR" sz="1600" b="1" i="1" dirty="0" err="1" smtClean="0"/>
              <a:t>r</a:t>
            </a:r>
            <a:r>
              <a:rPr lang="en-US" altLang="ko-KR" sz="1600" b="1" i="1" baseline="-25000" dirty="0" err="1" smtClean="0"/>
              <a:t>c</a:t>
            </a:r>
            <a:r>
              <a:rPr lang="en-US" altLang="ko-KR" sz="1600" b="1" i="1" dirty="0" smtClean="0"/>
              <a:t>. </a:t>
            </a:r>
            <a:endParaRPr lang="ko-KR" alt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8519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ko-KR" sz="3200" b="1" dirty="0">
                <a:solidFill>
                  <a:srgbClr val="3333FF"/>
                </a:solidFill>
                <a:latin typeface="Times New Roman" pitchFamily="18" charset="0"/>
              </a:rPr>
              <a:t>Conclusion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>
              <a:lnSpc>
                <a:spcPts val="3000"/>
              </a:lnSpc>
              <a:buFontTx/>
              <a:buNone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• 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ko-KR" sz="2000" dirty="0" err="1" smtClean="0"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 cloud model (LCM) is developed.</a:t>
            </a:r>
          </a:p>
          <a:p>
            <a:pPr>
              <a:lnSpc>
                <a:spcPts val="3000"/>
              </a:lnSpc>
              <a:buFontTx/>
              <a:buNone/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•  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The model results show good agreement with previous simulation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results using bulk or spectral bin models. </a:t>
            </a:r>
          </a:p>
          <a:p>
            <a:pPr>
              <a:lnSpc>
                <a:spcPts val="3000"/>
              </a:lnSpc>
              <a:buFontTx/>
              <a:buNone/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•  The sensitivity tests of LCM for the time step and the number of super-droplets are carried out to investigate the convergence of the solution. </a:t>
            </a: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buFontTx/>
              <a:buNone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•  The effect of turbulence on the collision kernel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leads to earlier and stronger precipitation.</a:t>
            </a:r>
          </a:p>
          <a:p>
            <a:pPr>
              <a:lnSpc>
                <a:spcPts val="3000"/>
              </a:lnSpc>
              <a:buFontTx/>
              <a:buNone/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• The parameterization of cloud microphysics is investigated by analyzing the LCM results (vertical velocity of droplets, raindrop size distribution, precipitation flux). </a:t>
            </a:r>
            <a:endParaRPr lang="en-US" altLang="ko-KR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buFontTx/>
              <a:buNone/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• Further improvement is necessary, including the collision process. </a:t>
            </a: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36912"/>
            <a:ext cx="8352928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400" dirty="0" smtClean="0"/>
              <a:t>2. Production of SST using the NWP-ocean mixed layer coupled model with satellite data assimilation</a:t>
            </a:r>
            <a:r>
              <a:rPr lang="en-US" altLang="ko-KR" sz="2400" dirty="0"/>
              <a:t> </a:t>
            </a:r>
            <a:endParaRPr lang="en-US" altLang="ko-KR" sz="2400" dirty="0" smtClean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400" dirty="0" smtClean="0"/>
              <a:t>(Noh et al. </a:t>
            </a:r>
            <a:r>
              <a:rPr lang="en-US" altLang="ko-KR" sz="2400" i="1" dirty="0" smtClean="0"/>
              <a:t>JGR</a:t>
            </a:r>
            <a:r>
              <a:rPr lang="en-US" altLang="ko-KR" sz="2400" dirty="0" smtClean="0"/>
              <a:t> 2011, Lee et al. </a:t>
            </a:r>
            <a:r>
              <a:rPr lang="en-US" altLang="ko-KR" sz="2400" i="1" dirty="0" smtClean="0"/>
              <a:t>JAOT</a:t>
            </a:r>
            <a:r>
              <a:rPr lang="en-US" altLang="ko-KR" sz="2400" dirty="0" smtClean="0"/>
              <a:t> submitted)</a:t>
            </a:r>
          </a:p>
        </p:txBody>
      </p:sp>
    </p:spTree>
    <p:extLst>
      <p:ext uri="{BB962C8B-B14F-4D97-AF65-F5344CB8AC3E}">
        <p14:creationId xmlns:p14="http://schemas.microsoft.com/office/powerpoint/2010/main" val="25002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mixed_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6192838" cy="42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15938" y="333375"/>
            <a:ext cx="39982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680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ko-KR" sz="3200" dirty="0" smtClean="0">
                <a:solidFill>
                  <a:srgbClr val="3333FF"/>
                </a:solidFill>
                <a:latin typeface="Comic Sans MS" pitchFamily="66" charset="0"/>
              </a:rPr>
              <a:t>Ocean </a:t>
            </a:r>
            <a:r>
              <a:rPr kumimoji="1" lang="en-US" altLang="ko-KR" sz="3200" dirty="0">
                <a:solidFill>
                  <a:srgbClr val="3333FF"/>
                </a:solidFill>
                <a:latin typeface="Comic Sans MS" pitchFamily="66" charset="0"/>
              </a:rPr>
              <a:t>Mixed Layer </a:t>
            </a:r>
          </a:p>
        </p:txBody>
      </p:sp>
    </p:spTree>
    <p:extLst>
      <p:ext uri="{BB962C8B-B14F-4D97-AF65-F5344CB8AC3E}">
        <p14:creationId xmlns:p14="http://schemas.microsoft.com/office/powerpoint/2010/main" val="37313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4" name="Picture 2" descr="fig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16835" r="14293" b="23569"/>
          <a:stretch>
            <a:fillRect/>
          </a:stretch>
        </p:blipFill>
        <p:spPr bwMode="auto">
          <a:xfrm>
            <a:off x="395288" y="1125538"/>
            <a:ext cx="43481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475" name="Picture 3" descr="fig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16835" r="14293" b="23569"/>
          <a:stretch>
            <a:fillRect/>
          </a:stretch>
        </p:blipFill>
        <p:spPr bwMode="auto">
          <a:xfrm>
            <a:off x="4716463" y="1125538"/>
            <a:ext cx="39814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6" name="Text Box 4"/>
          <p:cNvSpPr txBox="1">
            <a:spLocks noChangeArrowheads="1"/>
          </p:cNvSpPr>
          <p:nvPr/>
        </p:nvSpPr>
        <p:spPr bwMode="auto">
          <a:xfrm>
            <a:off x="304800" y="5943600"/>
            <a:ext cx="85344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ClrTx/>
            </a:pPr>
            <a:r>
              <a:rPr lang="en-US" altLang="ko-KR" sz="1800">
                <a:latin typeface="Times New Roman" pitchFamily="18" charset="0"/>
              </a:rPr>
              <a:t>Evolution of the OML from the observation (PATCHEX) (left) and simulation (right): (a) surface forcing, (b) dissipation rate (m</a:t>
            </a:r>
            <a:r>
              <a:rPr lang="en-US" altLang="ko-KR" sz="1800" baseline="30000">
                <a:latin typeface="Times New Roman" pitchFamily="18" charset="0"/>
              </a:rPr>
              <a:t>2</a:t>
            </a:r>
            <a:r>
              <a:rPr lang="en-US" altLang="ko-KR" sz="1800">
                <a:latin typeface="Times New Roman" pitchFamily="18" charset="0"/>
              </a:rPr>
              <a:t> s</a:t>
            </a:r>
            <a:r>
              <a:rPr lang="en-US" altLang="ko-KR" sz="1800" baseline="30000">
                <a:latin typeface="Times New Roman" pitchFamily="18" charset="0"/>
              </a:rPr>
              <a:t>-3</a:t>
            </a:r>
            <a:r>
              <a:rPr lang="en-US" altLang="ko-KR" sz="1800">
                <a:latin typeface="Times New Roman" pitchFamily="18" charset="0"/>
              </a:rPr>
              <a:t>) and (c) temperature (</a:t>
            </a:r>
            <a:r>
              <a:rPr lang="en-US" altLang="ko-KR" sz="1800" baseline="30000">
                <a:latin typeface="Times New Roman" pitchFamily="18" charset="0"/>
              </a:rPr>
              <a:t>0</a:t>
            </a:r>
            <a:r>
              <a:rPr lang="en-US" altLang="ko-KR" sz="1800">
                <a:latin typeface="Times New Roman" pitchFamily="18" charset="0"/>
              </a:rPr>
              <a:t>C)</a:t>
            </a:r>
          </a:p>
        </p:txBody>
      </p:sp>
      <p:sp>
        <p:nvSpPr>
          <p:cNvPr id="489477" name="Text Box 5"/>
          <p:cNvSpPr txBox="1">
            <a:spLocks noChangeArrowheads="1"/>
          </p:cNvSpPr>
          <p:nvPr/>
        </p:nvSpPr>
        <p:spPr bwMode="auto">
          <a:xfrm>
            <a:off x="1492954" y="188913"/>
            <a:ext cx="62104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>
              <a:lnSpc>
                <a:spcPct val="100000"/>
              </a:lnSpc>
              <a:buClrTx/>
            </a:pPr>
            <a:r>
              <a:rPr lang="en-US" altLang="ko-KR" b="1" dirty="0">
                <a:solidFill>
                  <a:srgbClr val="3333FF"/>
                </a:solidFill>
                <a:latin typeface="Times New Roman" pitchFamily="18" charset="0"/>
              </a:rPr>
              <a:t>Noh Mixed Layer Model</a:t>
            </a:r>
            <a:r>
              <a:rPr lang="en-US" altLang="ko-KR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00000"/>
              </a:lnSpc>
              <a:buClrTx/>
            </a:pPr>
            <a:r>
              <a:rPr lang="en-US" altLang="ko-KR" sz="2000" dirty="0">
                <a:latin typeface="Times New Roman" pitchFamily="18" charset="0"/>
              </a:rPr>
              <a:t>( Noh et al., </a:t>
            </a:r>
            <a:r>
              <a:rPr lang="en-US" altLang="ko-KR" sz="2000" i="1" dirty="0">
                <a:latin typeface="Times New Roman" pitchFamily="18" charset="0"/>
              </a:rPr>
              <a:t>JGR</a:t>
            </a:r>
            <a:r>
              <a:rPr lang="en-US" altLang="ko-KR" sz="2000" dirty="0">
                <a:latin typeface="Times New Roman" pitchFamily="18" charset="0"/>
              </a:rPr>
              <a:t> 1999, </a:t>
            </a:r>
            <a:r>
              <a:rPr lang="en-US" altLang="ko-KR" sz="2000" dirty="0" smtClean="0">
                <a:latin typeface="Times New Roman" pitchFamily="18" charset="0"/>
              </a:rPr>
              <a:t>2011, </a:t>
            </a:r>
            <a:r>
              <a:rPr lang="en-US" altLang="ko-KR" sz="2000" i="1" dirty="0" smtClean="0">
                <a:latin typeface="Times New Roman" pitchFamily="18" charset="0"/>
              </a:rPr>
              <a:t>JPO</a:t>
            </a:r>
            <a:r>
              <a:rPr lang="en-US" altLang="ko-KR" sz="2000" dirty="0" smtClean="0">
                <a:latin typeface="Times New Roman" pitchFamily="18" charset="0"/>
              </a:rPr>
              <a:t> 2002, </a:t>
            </a:r>
            <a:r>
              <a:rPr lang="en-US" altLang="ko-KR" sz="2000" i="1" dirty="0">
                <a:latin typeface="Times New Roman" pitchFamily="18" charset="0"/>
              </a:rPr>
              <a:t>GRL</a:t>
            </a:r>
            <a:r>
              <a:rPr lang="en-US" altLang="ko-KR" sz="2000" dirty="0">
                <a:latin typeface="Times New Roman" pitchFamily="18" charset="0"/>
              </a:rPr>
              <a:t> 2004, 2005)</a:t>
            </a:r>
          </a:p>
        </p:txBody>
      </p:sp>
    </p:spTree>
    <p:extLst>
      <p:ext uri="{BB962C8B-B14F-4D97-AF65-F5344CB8AC3E}">
        <p14:creationId xmlns:p14="http://schemas.microsoft.com/office/powerpoint/2010/main" val="31413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Text Box 2"/>
          <p:cNvSpPr txBox="1">
            <a:spLocks noChangeArrowheads="1"/>
          </p:cNvSpPr>
          <p:nvPr/>
        </p:nvSpPr>
        <p:spPr bwMode="auto">
          <a:xfrm>
            <a:off x="323528" y="5517232"/>
            <a:ext cx="88916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kumimoji="1" lang="en-US" altLang="ko-KR" sz="2400" b="1" dirty="0"/>
              <a:t>3D View of  the Ocean Mixed Layer Simulated by </a:t>
            </a:r>
            <a:r>
              <a:rPr kumimoji="1" lang="en-US" altLang="ko-KR" sz="2400" b="1" dirty="0" smtClean="0"/>
              <a:t>LES</a:t>
            </a:r>
          </a:p>
          <a:p>
            <a:r>
              <a:rPr lang="en-US" altLang="ko-KR" sz="2400" dirty="0"/>
              <a:t>(Noh et al., </a:t>
            </a:r>
            <a:r>
              <a:rPr lang="en-US" altLang="ko-KR" sz="2400" i="1" dirty="0"/>
              <a:t>JPO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2004</a:t>
            </a:r>
            <a:r>
              <a:rPr lang="en-US" altLang="ko-KR" sz="2400" dirty="0"/>
              <a:t>, 2009, 2010, 2011, </a:t>
            </a:r>
            <a:r>
              <a:rPr lang="en-US" altLang="ko-KR" sz="2400" i="1" dirty="0"/>
              <a:t>PF</a:t>
            </a:r>
            <a:r>
              <a:rPr lang="en-US" altLang="ko-KR" sz="2400" dirty="0"/>
              <a:t> 2006; </a:t>
            </a:r>
            <a:r>
              <a:rPr lang="en-US" altLang="ko-KR" sz="2400" i="1" dirty="0" smtClean="0"/>
              <a:t>JGR</a:t>
            </a:r>
            <a:r>
              <a:rPr lang="en-US" altLang="ko-KR" sz="2400" dirty="0" smtClean="0"/>
              <a:t> 2010</a:t>
            </a:r>
            <a:r>
              <a:rPr lang="en-US" altLang="ko-KR" sz="2400" dirty="0"/>
              <a:t>, </a:t>
            </a:r>
            <a:r>
              <a:rPr lang="en-US" altLang="ko-KR" sz="2400" dirty="0" smtClean="0"/>
              <a:t>2011).</a:t>
            </a:r>
            <a:endParaRPr lang="en-US" altLang="ko-KR" sz="2400" dirty="0"/>
          </a:p>
          <a:p>
            <a:pPr latinLnBrk="1">
              <a:lnSpc>
                <a:spcPct val="100000"/>
              </a:lnSpc>
              <a:buClrTx/>
            </a:pPr>
            <a:endParaRPr lang="en-US" altLang="ko-KR" sz="2400" b="1" dirty="0"/>
          </a:p>
        </p:txBody>
      </p:sp>
      <p:pic>
        <p:nvPicPr>
          <p:cNvPr id="506883" name="LES_OML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95325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1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60" fill="hold"/>
                                        <p:tgtEl>
                                          <p:spTgt spid="5068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68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68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068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88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그림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8" y="980728"/>
            <a:ext cx="4519612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8451" name="Rectangle 3"/>
          <p:cNvSpPr>
            <a:spLocks noChangeArrowheads="1"/>
          </p:cNvSpPr>
          <p:nvPr/>
        </p:nvSpPr>
        <p:spPr bwMode="auto">
          <a:xfrm>
            <a:off x="-1328738" y="5253038"/>
            <a:ext cx="28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latinLnBrk="1">
              <a:lnSpc>
                <a:spcPct val="100000"/>
              </a:lnSpc>
              <a:buClrTx/>
              <a:tabLst>
                <a:tab pos="358775" algn="l"/>
                <a:tab pos="2700338" algn="ctr"/>
                <a:tab pos="5221288" algn="r"/>
              </a:tabLst>
            </a:pPr>
            <a:r>
              <a:rPr kumimoji="1" lang="en-US" altLang="ko-KR" sz="1200">
                <a:latin typeface="굴림" pitchFamily="50" charset="-127"/>
                <a:ea typeface="바탕" pitchFamily="18" charset="-127"/>
              </a:rPr>
              <a:t>. </a:t>
            </a:r>
            <a:endParaRPr kumimoji="1" lang="en-US" altLang="ko-KR" sz="1800">
              <a:latin typeface="굴림" pitchFamily="50" charset="-127"/>
            </a:endParaRPr>
          </a:p>
        </p:txBody>
      </p:sp>
      <p:graphicFrame>
        <p:nvGraphicFramePr>
          <p:cNvPr id="4884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704962"/>
              </p:ext>
            </p:extLst>
          </p:nvPr>
        </p:nvGraphicFramePr>
        <p:xfrm>
          <a:off x="1763688" y="4653136"/>
          <a:ext cx="1666875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6" name="Equation" r:id="rId4" imgW="1168400" imgH="241300" progId="Equation.3">
                  <p:embed/>
                </p:oleObj>
              </mc:Choice>
              <mc:Fallback>
                <p:oleObj name="Equation" r:id="rId4" imgW="1168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4653136"/>
                        <a:ext cx="1666875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oc2_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1" b="939"/>
          <a:stretch/>
        </p:blipFill>
        <p:spPr bwMode="auto">
          <a:xfrm>
            <a:off x="5767173" y="1001796"/>
            <a:ext cx="2952327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071758" y="6021288"/>
            <a:ext cx="710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/>
              <a:t>Scatterplots in the logarithmic scale for </a:t>
            </a:r>
            <a:r>
              <a:rPr lang="en-US" altLang="ko-KR" i="1" smtClean="0"/>
              <a:t>l</a:t>
            </a:r>
            <a:r>
              <a:rPr lang="en-US" altLang="ko-KR" smtClean="0"/>
              <a:t>/</a:t>
            </a:r>
            <a:r>
              <a:rPr lang="en-US" altLang="ko-KR" i="1" smtClean="0"/>
              <a:t>l</a:t>
            </a:r>
            <a:r>
              <a:rPr lang="en-US" altLang="ko-KR" baseline="-25000" smtClean="0"/>
              <a:t>0</a:t>
            </a:r>
            <a:r>
              <a:rPr lang="en-US" altLang="ko-KR" smtClean="0"/>
              <a:t> </a:t>
            </a:r>
            <a:r>
              <a:rPr lang="en-US" altLang="ko-KR"/>
              <a:t>vs. Rt. (blue: La= </a:t>
            </a:r>
            <a:r>
              <a:rPr lang="en-US" altLang="ko-KR" smtClean="0">
                <a:sym typeface="Symbol"/>
              </a:rPr>
              <a:t></a:t>
            </a:r>
            <a:r>
              <a:rPr lang="en-US" altLang="ko-KR">
                <a:sym typeface="Symbol"/>
              </a:rPr>
              <a:t> </a:t>
            </a:r>
            <a:r>
              <a:rPr lang="en-US" altLang="ko-KR" smtClean="0"/>
              <a:t>, </a:t>
            </a:r>
            <a:r>
              <a:rPr lang="en-US" altLang="ko-KR"/>
              <a:t>green: La = 0.64, red: La = 0.32). </a:t>
            </a:r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025761" y="276617"/>
            <a:ext cx="5696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rgbClr val="3333FF"/>
                </a:solidFill>
              </a:rPr>
              <a:t>Effect of Langmuir Circulation on Vertical Mixing</a:t>
            </a:r>
            <a:endParaRPr lang="ko-KR" altLang="en-US" b="1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750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420504"/>
              </p:ext>
            </p:extLst>
          </p:nvPr>
        </p:nvGraphicFramePr>
        <p:xfrm>
          <a:off x="4060825" y="3190875"/>
          <a:ext cx="2706688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0" name="Equation" r:id="rId4" imgW="2222280" imgH="241200" progId="Equation.3">
                  <p:embed/>
                </p:oleObj>
              </mc:Choice>
              <mc:Fallback>
                <p:oleObj name="Equation" r:id="rId4" imgW="222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3190875"/>
                        <a:ext cx="2706688" cy="295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Box 13"/>
          <p:cNvSpPr txBox="1">
            <a:spLocks noChangeArrowheads="1"/>
          </p:cNvSpPr>
          <p:nvPr/>
        </p:nvSpPr>
        <p:spPr bwMode="auto">
          <a:xfrm>
            <a:off x="2411413" y="3213100"/>
            <a:ext cx="2282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kumimoji="0" lang="en-US" altLang="ko-KR" sz="1400" b="1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Total heat flux :</a:t>
            </a:r>
          </a:p>
        </p:txBody>
      </p:sp>
      <p:sp>
        <p:nvSpPr>
          <p:cNvPr id="1033" name="TextBox 14"/>
          <p:cNvSpPr txBox="1">
            <a:spLocks noChangeArrowheads="1"/>
          </p:cNvSpPr>
          <p:nvPr/>
        </p:nvSpPr>
        <p:spPr bwMode="auto">
          <a:xfrm>
            <a:off x="2376488" y="3500438"/>
            <a:ext cx="304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kumimoji="0" lang="en-US" altLang="ko-KR" sz="1400" b="1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Surface wind stress:</a:t>
            </a:r>
          </a:p>
        </p:txBody>
      </p:sp>
      <p:graphicFrame>
        <p:nvGraphicFramePr>
          <p:cNvPr id="44750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333218"/>
              </p:ext>
            </p:extLst>
          </p:nvPr>
        </p:nvGraphicFramePr>
        <p:xfrm>
          <a:off x="4211638" y="3573463"/>
          <a:ext cx="163512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1" name="Equation" r:id="rId6" imgW="114300" imgH="101600" progId="Equation.3">
                  <p:embed/>
                </p:oleObj>
              </mc:Choice>
              <mc:Fallback>
                <p:oleObj name="Equation" r:id="rId6" imgW="1143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573463"/>
                        <a:ext cx="163512" cy="139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506" name="Text Box 4"/>
          <p:cNvSpPr txBox="1">
            <a:spLocks noChangeArrowheads="1"/>
          </p:cNvSpPr>
          <p:nvPr/>
        </p:nvSpPr>
        <p:spPr bwMode="auto">
          <a:xfrm>
            <a:off x="2268538" y="115888"/>
            <a:ext cx="475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kumimoji="0" lang="en-US" altLang="ko-KR" sz="2800" b="1" dirty="0">
                <a:solidFill>
                  <a:srgbClr val="3333F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NWP – OML coupled model</a:t>
            </a:r>
          </a:p>
          <a:p>
            <a:pPr>
              <a:lnSpc>
                <a:spcPct val="100000"/>
              </a:lnSpc>
              <a:buClrTx/>
            </a:pPr>
            <a:r>
              <a:rPr kumimoji="0" lang="en-US" altLang="ko-KR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(Noh et al., </a:t>
            </a:r>
            <a:r>
              <a:rPr kumimoji="0" lang="en-US" altLang="ko-KR" i="1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JGR</a:t>
            </a:r>
            <a:r>
              <a:rPr kumimoji="0" lang="en-US" altLang="ko-KR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2011)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2195513" y="1268413"/>
            <a:ext cx="4637087" cy="2592387"/>
          </a:xfrm>
          <a:prstGeom prst="rect">
            <a:avLst/>
          </a:prstGeom>
          <a:noFill/>
          <a:ln w="12700">
            <a:solidFill>
              <a:srgbClr val="003366">
                <a:alpha val="70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47547" name="Group 59"/>
          <p:cNvGraphicFramePr>
            <a:graphicFrameLocks noGrp="1"/>
          </p:cNvGraphicFramePr>
          <p:nvPr/>
        </p:nvGraphicFramePr>
        <p:xfrm>
          <a:off x="1468438" y="4049713"/>
          <a:ext cx="6134100" cy="2590419"/>
        </p:xfrm>
        <a:graphic>
          <a:graphicData uri="http://schemas.openxmlformats.org/drawingml/2006/table">
            <a:tbl>
              <a:tblPr/>
              <a:tblGrid>
                <a:gridCol w="1609725"/>
                <a:gridCol w="2262187"/>
                <a:gridCol w="226218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1" lang="ko-KR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OML model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WRF model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Domain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East Asian region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[100 - 150°E, 11 – 61°N]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Horizontal grid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25 km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Vertical grid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100 layers (∆z = 1m)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31 layers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 I.C, B.C 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1476E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NCEP Final Analysis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1476E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(1° resolution, every 6 hours),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itchFamily="18" charset="0"/>
                        </a:rPr>
                        <a:t>Climatological temperature profile.</a:t>
                      </a: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47533" name="그룹 15"/>
          <p:cNvGrpSpPr>
            <a:grpSpLocks/>
          </p:cNvGrpSpPr>
          <p:nvPr/>
        </p:nvGrpSpPr>
        <p:grpSpPr bwMode="auto">
          <a:xfrm>
            <a:off x="3883025" y="1427163"/>
            <a:ext cx="1500188" cy="496887"/>
            <a:chOff x="3335331" y="1544630"/>
            <a:chExt cx="1500198" cy="496893"/>
          </a:xfrm>
        </p:grpSpPr>
        <p:sp>
          <p:nvSpPr>
            <p:cNvPr id="14" name="Rounded Rectangle 2"/>
            <p:cNvSpPr>
              <a:spLocks noChangeAspect="1" noChangeArrowheads="1"/>
            </p:cNvSpPr>
            <p:nvPr/>
          </p:nvSpPr>
          <p:spPr bwMode="auto">
            <a:xfrm>
              <a:off x="3368669" y="1544630"/>
              <a:ext cx="1431935" cy="49689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ko-KR"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imes New Roman" pitchFamily="18" charset="0"/>
              </a:endParaRPr>
            </a:p>
          </p:txBody>
        </p:sp>
        <p:sp>
          <p:nvSpPr>
            <p:cNvPr id="1067" name="TextBox 4"/>
            <p:cNvSpPr txBox="1">
              <a:spLocks noChangeArrowheads="1"/>
            </p:cNvSpPr>
            <p:nvPr/>
          </p:nvSpPr>
          <p:spPr bwMode="auto">
            <a:xfrm>
              <a:off x="3335331" y="1603368"/>
              <a:ext cx="1500198" cy="366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r>
                <a:rPr lang="en-US" altLang="ko-KR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Times New Roman" pitchFamily="18" charset="0"/>
                </a:rPr>
                <a:t>NWP (WRF)</a:t>
              </a:r>
            </a:p>
          </p:txBody>
        </p:sp>
      </p:grpSp>
      <p:grpSp>
        <p:nvGrpSpPr>
          <p:cNvPr id="447536" name="그룹 16"/>
          <p:cNvGrpSpPr>
            <a:grpSpLocks/>
          </p:cNvGrpSpPr>
          <p:nvPr/>
        </p:nvGrpSpPr>
        <p:grpSpPr bwMode="auto">
          <a:xfrm>
            <a:off x="3883025" y="2339975"/>
            <a:ext cx="1500188" cy="496888"/>
            <a:chOff x="3335332" y="3204373"/>
            <a:chExt cx="1500198" cy="496894"/>
          </a:xfrm>
        </p:grpSpPr>
        <p:sp>
          <p:nvSpPr>
            <p:cNvPr id="12" name="Rounded Rectangle 3"/>
            <p:cNvSpPr>
              <a:spLocks noChangeAspect="1" noChangeArrowheads="1"/>
            </p:cNvSpPr>
            <p:nvPr/>
          </p:nvSpPr>
          <p:spPr bwMode="auto">
            <a:xfrm>
              <a:off x="3368670" y="3204373"/>
              <a:ext cx="1430347" cy="49689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endParaRPr lang="ko-KR" altLang="ko-KR"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Times New Roman" pitchFamily="18" charset="0"/>
              </a:endParaRPr>
            </a:p>
          </p:txBody>
        </p:sp>
        <p:sp>
          <p:nvSpPr>
            <p:cNvPr id="1065" name="TextBox 5"/>
            <p:cNvSpPr txBox="1">
              <a:spLocks noChangeArrowheads="1"/>
            </p:cNvSpPr>
            <p:nvPr/>
          </p:nvSpPr>
          <p:spPr bwMode="auto">
            <a:xfrm>
              <a:off x="3335332" y="3275812"/>
              <a:ext cx="1500198" cy="366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latinLnBrk="1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latinLnBrk="1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latinLnBrk="1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latinLnBrk="1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latinLnBrk="1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>
                <a:lnSpc>
                  <a:spcPct val="100000"/>
                </a:lnSpc>
                <a:buClrTx/>
              </a:pPr>
              <a:r>
                <a:rPr kumimoji="0" lang="en-US" altLang="ko-KR" sz="1800">
                  <a:solidFill>
                    <a:srgbClr val="404040"/>
                  </a:solidFill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OMLM(Noh)</a:t>
              </a:r>
            </a:p>
          </p:txBody>
        </p:sp>
      </p:grpSp>
      <p:sp>
        <p:nvSpPr>
          <p:cNvPr id="7" name="Curved Right Arrow 6"/>
          <p:cNvSpPr>
            <a:spLocks noChangeArrowheads="1"/>
          </p:cNvSpPr>
          <p:nvPr/>
        </p:nvSpPr>
        <p:spPr bwMode="auto">
          <a:xfrm>
            <a:off x="3025775" y="1546225"/>
            <a:ext cx="887413" cy="1290638"/>
          </a:xfrm>
          <a:prstGeom prst="curvedRightArrow">
            <a:avLst>
              <a:gd name="adj1" fmla="val 24980"/>
              <a:gd name="adj2" fmla="val 49948"/>
              <a:gd name="adj3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ko-KR" sz="18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graphicFrame>
        <p:nvGraphicFramePr>
          <p:cNvPr id="44754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136652"/>
              </p:ext>
            </p:extLst>
          </p:nvPr>
        </p:nvGraphicFramePr>
        <p:xfrm>
          <a:off x="2484438" y="1828800"/>
          <a:ext cx="43815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2" name="Equation" r:id="rId8" imgW="304800" imgH="177800" progId="Equation.3">
                  <p:embed/>
                </p:oleObj>
              </mc:Choice>
              <mc:Fallback>
                <p:oleObj name="Equation" r:id="rId8" imgW="304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828800"/>
                        <a:ext cx="438150" cy="257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75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6832"/>
              </p:ext>
            </p:extLst>
          </p:nvPr>
        </p:nvGraphicFramePr>
        <p:xfrm>
          <a:off x="2603500" y="2257425"/>
          <a:ext cx="214313" cy="18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3" name="Equation" r:id="rId10" imgW="114300" imgH="101600" progId="Equation.3">
                  <p:embed/>
                </p:oleObj>
              </mc:Choice>
              <mc:Fallback>
                <p:oleObj name="Equation" r:id="rId10" imgW="114300" imgH="10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0" y="2257425"/>
                        <a:ext cx="214313" cy="185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rved Right Arrow 9"/>
          <p:cNvSpPr>
            <a:spLocks noChangeArrowheads="1"/>
          </p:cNvSpPr>
          <p:nvPr/>
        </p:nvSpPr>
        <p:spPr bwMode="auto">
          <a:xfrm flipH="1" flipV="1">
            <a:off x="5354638" y="1412875"/>
            <a:ext cx="885825" cy="1290638"/>
          </a:xfrm>
          <a:prstGeom prst="curvedRightArrow">
            <a:avLst>
              <a:gd name="adj1" fmla="val 25021"/>
              <a:gd name="adj2" fmla="val 50035"/>
              <a:gd name="adj3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rot="10800000" anchor="ctr"/>
          <a:lstStyle/>
          <a:p>
            <a:pPr algn="ctr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ko-KR" altLang="ko-KR" sz="18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graphicFrame>
        <p:nvGraphicFramePr>
          <p:cNvPr id="44754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349662"/>
              </p:ext>
            </p:extLst>
          </p:nvPr>
        </p:nvGraphicFramePr>
        <p:xfrm>
          <a:off x="6378575" y="2020888"/>
          <a:ext cx="371475" cy="16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4" name="Equation" r:id="rId11" imgW="279400" imgH="127000" progId="Equation.3">
                  <p:embed/>
                </p:oleObj>
              </mc:Choice>
              <mc:Fallback>
                <p:oleObj name="Equation" r:id="rId11" imgW="2794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575" y="2020888"/>
                        <a:ext cx="371475" cy="168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16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258445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213100"/>
            <a:ext cx="25590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2138362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246221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9542" name="Text Box 10"/>
          <p:cNvSpPr txBox="1">
            <a:spLocks noChangeArrowheads="1"/>
          </p:cNvSpPr>
          <p:nvPr/>
        </p:nvSpPr>
        <p:spPr bwMode="auto">
          <a:xfrm>
            <a:off x="5795963" y="1628775"/>
            <a:ext cx="27368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kumimoji="0" lang="en-US" altLang="ko-KR" sz="1800" dirty="0">
                <a:latin typeface="맑은 고딕" pitchFamily="50" charset="-127"/>
                <a:ea typeface="맑은 고딕" pitchFamily="50" charset="-127"/>
              </a:rPr>
              <a:t>Distributions of </a:t>
            </a:r>
            <a:r>
              <a:rPr kumimoji="0" lang="en-US" altLang="ko-KR" sz="1800" dirty="0">
                <a:latin typeface="Symbol" pitchFamily="18" charset="2"/>
                <a:ea typeface="맑은 고딕" pitchFamily="50" charset="-127"/>
              </a:rPr>
              <a:t>D</a:t>
            </a:r>
            <a:r>
              <a:rPr kumimoji="0" lang="en-US" altLang="ko-KR" sz="1800" dirty="0">
                <a:latin typeface="맑은 고딕" pitchFamily="50" charset="-127"/>
                <a:ea typeface="맑은 고딕" pitchFamily="50" charset="-127"/>
              </a:rPr>
              <a:t>SST from the coupled model : </a:t>
            </a:r>
          </a:p>
          <a:p>
            <a:pPr>
              <a:lnSpc>
                <a:spcPct val="100000"/>
              </a:lnSpc>
              <a:buClrTx/>
            </a:pPr>
            <a:r>
              <a:rPr kumimoji="0" lang="en-US" altLang="ko-KR" sz="1800" dirty="0">
                <a:latin typeface="맑은 고딕" pitchFamily="50" charset="-127"/>
                <a:ea typeface="맑은 고딕" pitchFamily="50" charset="-127"/>
              </a:rPr>
              <a:t>(a) bulk </a:t>
            </a:r>
            <a:r>
              <a:rPr kumimoji="0" lang="en-US" altLang="ko-KR" sz="1800" dirty="0">
                <a:latin typeface="Symbol" pitchFamily="18" charset="2"/>
                <a:ea typeface="맑은 고딕" pitchFamily="50" charset="-127"/>
              </a:rPr>
              <a:t>D</a:t>
            </a:r>
            <a:r>
              <a:rPr kumimoji="0" lang="en-US" altLang="ko-KR" sz="1800" dirty="0">
                <a:latin typeface="맑은 고딕" pitchFamily="50" charset="-127"/>
                <a:ea typeface="맑은 고딕" pitchFamily="50" charset="-127"/>
              </a:rPr>
              <a:t>SST, </a:t>
            </a:r>
          </a:p>
          <a:p>
            <a:pPr>
              <a:lnSpc>
                <a:spcPct val="100000"/>
              </a:lnSpc>
              <a:buClrTx/>
            </a:pPr>
            <a:r>
              <a:rPr kumimoji="0" lang="en-US" altLang="ko-KR" sz="1800" dirty="0">
                <a:latin typeface="맑은 고딕" pitchFamily="50" charset="-127"/>
                <a:ea typeface="맑은 고딕" pitchFamily="50" charset="-127"/>
              </a:rPr>
              <a:t>(b) skin </a:t>
            </a:r>
            <a:r>
              <a:rPr kumimoji="0" lang="en-US" altLang="ko-KR" sz="1800" dirty="0">
                <a:latin typeface="Symbol" pitchFamily="18" charset="2"/>
                <a:ea typeface="맑은 고딕" pitchFamily="50" charset="-127"/>
              </a:rPr>
              <a:t>D</a:t>
            </a:r>
            <a:r>
              <a:rPr kumimoji="0" lang="en-US" altLang="ko-KR" sz="1800" dirty="0">
                <a:latin typeface="맑은 고딕" pitchFamily="50" charset="-127"/>
                <a:ea typeface="맑은 고딕" pitchFamily="50" charset="-127"/>
              </a:rPr>
              <a:t>SST </a:t>
            </a:r>
          </a:p>
        </p:txBody>
      </p:sp>
      <p:sp>
        <p:nvSpPr>
          <p:cNvPr id="449543" name="Rectangle 11"/>
          <p:cNvSpPr>
            <a:spLocks noChangeArrowheads="1"/>
          </p:cNvSpPr>
          <p:nvPr/>
        </p:nvSpPr>
        <p:spPr bwMode="auto">
          <a:xfrm>
            <a:off x="5724525" y="4005263"/>
            <a:ext cx="30241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lang="en-US" altLang="ko-KR" sz="1800">
                <a:latin typeface="맑은 고딕" pitchFamily="50" charset="-127"/>
                <a:ea typeface="맑은 고딕" pitchFamily="50" charset="-127"/>
              </a:rPr>
              <a:t>Distributions of atmospheric forcing from the coupled model: </a:t>
            </a:r>
          </a:p>
          <a:p>
            <a:pPr latinLnBrk="1">
              <a:lnSpc>
                <a:spcPct val="100000"/>
              </a:lnSpc>
              <a:buClrTx/>
            </a:pPr>
            <a:r>
              <a:rPr lang="en-US" altLang="ko-KR" sz="1800">
                <a:latin typeface="맑은 고딕" pitchFamily="50" charset="-127"/>
                <a:ea typeface="맑은 고딕" pitchFamily="50" charset="-127"/>
              </a:rPr>
              <a:t>(a) peak solar radiation, </a:t>
            </a:r>
          </a:p>
          <a:p>
            <a:pPr latinLnBrk="1">
              <a:lnSpc>
                <a:spcPct val="100000"/>
              </a:lnSpc>
              <a:buClrTx/>
            </a:pPr>
            <a:r>
              <a:rPr lang="en-US" altLang="ko-KR" sz="1800">
                <a:latin typeface="맑은 고딕" pitchFamily="50" charset="-127"/>
                <a:ea typeface="맑은 고딕" pitchFamily="50" charset="-127"/>
              </a:rPr>
              <a:t>(b) daily mean wind speed at z = 10 m (</a:t>
            </a:r>
            <a:r>
              <a:rPr lang="en-US" altLang="ko-KR" sz="1800" i="1">
                <a:latin typeface="맑은 고딕" pitchFamily="50" charset="-127"/>
                <a:ea typeface="맑은 고딕" pitchFamily="50" charset="-127"/>
              </a:rPr>
              <a:t>U</a:t>
            </a:r>
            <a:r>
              <a:rPr lang="en-US" altLang="ko-KR" sz="1800">
                <a:latin typeface="맑은 고딕" pitchFamily="50" charset="-127"/>
                <a:ea typeface="맑은 고딕" pitchFamily="50" charset="-127"/>
              </a:rPr>
              <a:t>). </a:t>
            </a:r>
          </a:p>
        </p:txBody>
      </p:sp>
      <p:sp>
        <p:nvSpPr>
          <p:cNvPr id="449544" name="Text Box 12"/>
          <p:cNvSpPr txBox="1">
            <a:spLocks noChangeArrowheads="1"/>
          </p:cNvSpPr>
          <p:nvPr/>
        </p:nvSpPr>
        <p:spPr bwMode="auto">
          <a:xfrm>
            <a:off x="5919788" y="282575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kumimoji="0" lang="en-US" altLang="ko-KR" sz="1800">
                <a:latin typeface="맑은 고딕" pitchFamily="50" charset="-127"/>
                <a:ea typeface="맑은 고딕" pitchFamily="50" charset="-127"/>
              </a:rPr>
              <a:t>(June 5, 2008)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6155" y="6307329"/>
            <a:ext cx="5054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*</a:t>
            </a:r>
            <a:r>
              <a:rPr lang="en-US" altLang="ko-KR" dirty="0" smtClean="0">
                <a:latin typeface="Symbol" pitchFamily="18" charset="2"/>
              </a:rPr>
              <a:t>D</a:t>
            </a:r>
            <a:r>
              <a:rPr lang="en-US" altLang="ko-KR" dirty="0" smtClean="0"/>
              <a:t>SST = amplitude of diurnal variation of SST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44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808038" y="908050"/>
            <a:ext cx="77247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ko-KR" sz="2400">
                <a:latin typeface="Times New Roman" pitchFamily="18" charset="0"/>
              </a:rPr>
              <a:t>However, the Lagrangian LES cloud model must resolve the following challenging problems.</a:t>
            </a:r>
          </a:p>
        </p:txBody>
      </p: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755650" y="2708275"/>
            <a:ext cx="75612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2400" b="1" i="1">
                <a:solidFill>
                  <a:srgbClr val="3333FF"/>
                </a:solidFill>
                <a:latin typeface="Times New Roman" pitchFamily="18" charset="0"/>
              </a:rPr>
              <a:t>1. How to deal with an extremely large number of droplets,</a:t>
            </a:r>
          </a:p>
          <a:p>
            <a:r>
              <a:rPr lang="en-US" altLang="ko-KR" sz="2400" b="1" i="1">
                <a:solidFill>
                  <a:srgbClr val="3333FF"/>
                </a:solidFill>
                <a:latin typeface="Times New Roman" pitchFamily="18" charset="0"/>
              </a:rPr>
              <a:t>    while conserving water content ?</a:t>
            </a:r>
          </a:p>
          <a:p>
            <a:endParaRPr lang="en-US" altLang="ko-KR" sz="2400" b="1" i="1">
              <a:solidFill>
                <a:srgbClr val="3333FF"/>
              </a:solidFill>
              <a:latin typeface="Times New Roman" pitchFamily="18" charset="0"/>
            </a:endParaRPr>
          </a:p>
          <a:p>
            <a:r>
              <a:rPr lang="en-US" altLang="ko-KR" sz="2400" b="1" i="1">
                <a:solidFill>
                  <a:srgbClr val="3333FF"/>
                </a:solidFill>
                <a:latin typeface="Times New Roman" pitchFamily="18" charset="0"/>
              </a:rPr>
              <a:t>2. How to deal with droplet collision?</a:t>
            </a:r>
          </a:p>
          <a:p>
            <a:r>
              <a:rPr lang="en-US" altLang="ko-KR" sz="2400" b="1" i="1">
                <a:solidFill>
                  <a:srgbClr val="3333FF"/>
                </a:solidFill>
                <a:latin typeface="Times New Roman" pitchFamily="18" charset="0"/>
              </a:rPr>
              <a:t> *Only DNS can simulate droplet collision directly.</a:t>
            </a:r>
          </a:p>
        </p:txBody>
      </p:sp>
    </p:spTree>
    <p:extLst>
      <p:ext uri="{BB962C8B-B14F-4D97-AF65-F5344CB8AC3E}">
        <p14:creationId xmlns:p14="http://schemas.microsoft.com/office/powerpoint/2010/main" val="65722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2646362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5" name="Rectangle 4"/>
          <p:cNvSpPr>
            <a:spLocks noChangeArrowheads="1"/>
          </p:cNvSpPr>
          <p:nvPr/>
        </p:nvSpPr>
        <p:spPr bwMode="auto">
          <a:xfrm>
            <a:off x="3087092" y="5229200"/>
            <a:ext cx="55086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lang="en-US" altLang="ko-KR" sz="1600" dirty="0">
                <a:ea typeface="맑은 고딕" pitchFamily="50" charset="-127"/>
                <a:cs typeface="Times New Roman" pitchFamily="18" charset="0"/>
              </a:rPr>
              <a:t>Time series of SST from model output (red) and satellite data (blue) (June 8, 2008): (A) 20N, 130E, (B) 25N, 146E, (D) 46N, 145E</a:t>
            </a:r>
          </a:p>
        </p:txBody>
      </p:sp>
      <p:pic>
        <p:nvPicPr>
          <p:cNvPr id="4536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3690938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Rectangle 4"/>
          <p:cNvSpPr>
            <a:spLocks noChangeArrowheads="1"/>
          </p:cNvSpPr>
          <p:nvPr/>
        </p:nvSpPr>
        <p:spPr bwMode="auto">
          <a:xfrm>
            <a:off x="3214688" y="3954726"/>
            <a:ext cx="59293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lang="en-US" altLang="ko-KR" sz="1600" dirty="0">
                <a:ea typeface="맑은 고딕" pitchFamily="50" charset="-127"/>
                <a:cs typeface="Times New Roman" pitchFamily="18" charset="0"/>
              </a:rPr>
              <a:t>Variations of </a:t>
            </a:r>
            <a:r>
              <a:rPr lang="en-US" altLang="ko-KR" sz="1600" dirty="0">
                <a:latin typeface="Symbol" pitchFamily="18" charset="2"/>
                <a:ea typeface="맑은 고딕" pitchFamily="50" charset="-127"/>
                <a:cs typeface="Times New Roman" pitchFamily="18" charset="0"/>
              </a:rPr>
              <a:t>D</a:t>
            </a:r>
            <a:r>
              <a:rPr lang="en-US" altLang="ko-KR" sz="1600" dirty="0">
                <a:ea typeface="맑은 고딕" pitchFamily="50" charset="-127"/>
                <a:cs typeface="Times New Roman" pitchFamily="18" charset="0"/>
              </a:rPr>
              <a:t>SST during the period June 4 - 14, 2008 from model output (red) and satellite data (blue): (I) 135-140E, 16-21N, (II) 142.5-147.5E, 20-25N</a:t>
            </a:r>
            <a:r>
              <a:rPr lang="en-US" altLang="ko-KR" sz="1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3648" y="6397297"/>
            <a:ext cx="6263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Comparison of SST diurnal variation with satellite data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8358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82" name="AutoShape 6"/>
          <p:cNvSpPr>
            <a:spLocks noChangeAspect="1" noChangeArrowheads="1"/>
          </p:cNvSpPr>
          <p:nvPr/>
        </p:nvSpPr>
        <p:spPr bwMode="auto">
          <a:xfrm>
            <a:off x="2484438" y="4797425"/>
            <a:ext cx="366712" cy="184150"/>
          </a:xfrm>
          <a:prstGeom prst="rightArrow">
            <a:avLst>
              <a:gd name="adj1" fmla="val 50000"/>
              <a:gd name="adj2" fmla="val 4978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0983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3454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kumimoji="1" lang="en-US" altLang="ko-KR" sz="2400" b="1">
                <a:solidFill>
                  <a:srgbClr val="3333FF"/>
                </a:solidFill>
              </a:rPr>
              <a:t>Application of the NWP-OML Coupled Model + Satellite SST </a:t>
            </a:r>
          </a:p>
          <a:p>
            <a:pPr latinLnBrk="1">
              <a:lnSpc>
                <a:spcPct val="100000"/>
              </a:lnSpc>
              <a:buClrTx/>
            </a:pPr>
            <a:r>
              <a:rPr kumimoji="1" lang="en-US" altLang="ko-KR" sz="2400" b="1">
                <a:solidFill>
                  <a:srgbClr val="3333FF"/>
                </a:solidFill>
              </a:rPr>
              <a:t>Data Assimilation to the SST Production for NWP</a:t>
            </a:r>
            <a:r>
              <a:rPr kumimoji="1" lang="en-US" altLang="ko-KR" b="1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5142"/>
            <a:ext cx="7588522" cy="539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488637" y="2636912"/>
            <a:ext cx="2413000" cy="3708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076825" y="4941888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kumimoji="1" lang="en-US" altLang="ko-KR" sz="1800">
                <a:solidFill>
                  <a:srgbClr val="FF0000"/>
                </a:solidFill>
                <a:cs typeface="Times New Roman" pitchFamily="18" charset="0"/>
              </a:rPr>
              <a:t>►</a:t>
            </a:r>
            <a:r>
              <a:rPr kumimoji="1" lang="en-US" altLang="ko-KR" sz="1800" b="1" i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kumimoji="1" lang="en-US" altLang="ko-KR" sz="1800" b="1" i="1">
                <a:solidFill>
                  <a:srgbClr val="FF0000"/>
                </a:solidFill>
              </a:rPr>
              <a:t>NWP-OMLM coupled model </a:t>
            </a:r>
          </a:p>
          <a:p>
            <a:pPr latinLnBrk="1">
              <a:lnSpc>
                <a:spcPct val="100000"/>
              </a:lnSpc>
              <a:buClrTx/>
            </a:pPr>
            <a:r>
              <a:rPr kumimoji="1" lang="en-US" altLang="ko-KR" sz="1800" b="1" i="1">
                <a:solidFill>
                  <a:srgbClr val="FF0000"/>
                </a:solidFill>
              </a:rPr>
              <a:t>   +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20441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8136"/>
            <a:ext cx="4419356" cy="533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485297" y="5805264"/>
            <a:ext cx="409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/>
              <a:t>Distributions of daily mean SST. (a) MTSAT-1R, (b) MTSAT-1R after Gaussian interpolation, (c) CTL and (d) DA-2 (June 5th, 2008).</a:t>
            </a:r>
            <a:endParaRPr lang="ko-KR" altLang="en-US" sz="1600"/>
          </a:p>
        </p:txBody>
      </p:sp>
      <p:pic>
        <p:nvPicPr>
          <p:cNvPr id="1474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0814"/>
            <a:ext cx="3041295" cy="471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5076056" y="5328185"/>
            <a:ext cx="36724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/>
              <a:t>Variation of the domain average of (a) bias and (b) RMSD with respect to AMSR-E during the period (June 4 – 14th, 2008). MTSAT (black line), CTL (blue line) and DA-2 (red line).</a:t>
            </a:r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38053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1822" y="2060848"/>
            <a:ext cx="8352928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400" dirty="0" smtClean="0"/>
              <a:t>Improvement of the PBL parameterization (YSU model)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400" dirty="0" smtClean="0"/>
              <a:t>(Noh et al. </a:t>
            </a:r>
            <a:r>
              <a:rPr lang="en-US" altLang="ko-KR" sz="2400" i="1" dirty="0" smtClean="0"/>
              <a:t>BLM</a:t>
            </a:r>
            <a:r>
              <a:rPr lang="en-US" altLang="ko-KR" sz="2400" dirty="0" smtClean="0"/>
              <a:t> 2003, Hong et al. </a:t>
            </a:r>
            <a:r>
              <a:rPr lang="en-US" altLang="ko-KR" sz="2400" i="1" dirty="0" smtClean="0"/>
              <a:t>MWR </a:t>
            </a:r>
            <a:r>
              <a:rPr lang="en-US" altLang="ko-KR" sz="2400" dirty="0" smtClean="0"/>
              <a:t>2006)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400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Text Box 2"/>
          <p:cNvSpPr txBox="1">
            <a:spLocks noChangeArrowheads="1"/>
          </p:cNvSpPr>
          <p:nvPr/>
        </p:nvSpPr>
        <p:spPr bwMode="auto">
          <a:xfrm>
            <a:off x="1116013" y="404813"/>
            <a:ext cx="5689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2400" b="1">
                <a:solidFill>
                  <a:srgbClr val="3333FF"/>
                </a:solidFill>
              </a:rPr>
              <a:t>Troen &amp; Mahrt </a:t>
            </a:r>
            <a:r>
              <a:rPr lang="en-US" altLang="ko-KR" sz="2400">
                <a:solidFill>
                  <a:srgbClr val="3333FF"/>
                </a:solidFill>
              </a:rPr>
              <a:t>(</a:t>
            </a:r>
            <a:r>
              <a:rPr lang="en-US" altLang="ko-KR" sz="2400" i="1">
                <a:solidFill>
                  <a:srgbClr val="3333FF"/>
                </a:solidFill>
              </a:rPr>
              <a:t>BLM</a:t>
            </a:r>
            <a:r>
              <a:rPr lang="en-US" altLang="ko-KR" sz="2400">
                <a:solidFill>
                  <a:srgbClr val="3333FF"/>
                </a:solidFill>
              </a:rPr>
              <a:t>, 1986)</a:t>
            </a:r>
            <a:endParaRPr lang="en-US" altLang="ko-KR" sz="2400">
              <a:solidFill>
                <a:srgbClr val="FF0000"/>
              </a:solidFill>
            </a:endParaRPr>
          </a:p>
        </p:txBody>
      </p:sp>
      <p:graphicFrame>
        <p:nvGraphicFramePr>
          <p:cNvPr id="368643" name="Object 3"/>
          <p:cNvGraphicFramePr>
            <a:graphicFrameLocks noChangeAspect="1"/>
          </p:cNvGraphicFramePr>
          <p:nvPr/>
        </p:nvGraphicFramePr>
        <p:xfrm>
          <a:off x="1258888" y="1125538"/>
          <a:ext cx="2357437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75" name="Equation" r:id="rId3" imgW="1384200" imgH="431640" progId="Equation.3">
                  <p:embed/>
                </p:oleObj>
              </mc:Choice>
              <mc:Fallback>
                <p:oleObj name="Equation" r:id="rId3" imgW="1384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125538"/>
                        <a:ext cx="2357437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44" name="Object 4"/>
          <p:cNvGraphicFramePr>
            <a:graphicFrameLocks noChangeAspect="1"/>
          </p:cNvGraphicFramePr>
          <p:nvPr/>
        </p:nvGraphicFramePr>
        <p:xfrm>
          <a:off x="5076825" y="1052513"/>
          <a:ext cx="2359025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76" name="Equation" r:id="rId5" imgW="1384200" imgH="431640" progId="Equation.3">
                  <p:embed/>
                </p:oleObj>
              </mc:Choice>
              <mc:Fallback>
                <p:oleObj name="Equation" r:id="rId5" imgW="1384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052513"/>
                        <a:ext cx="2359025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45" name="Object 5"/>
          <p:cNvGraphicFramePr>
            <a:graphicFrameLocks noChangeAspect="1"/>
          </p:cNvGraphicFramePr>
          <p:nvPr/>
        </p:nvGraphicFramePr>
        <p:xfrm>
          <a:off x="1331913" y="1916113"/>
          <a:ext cx="22479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77" name="Equation" r:id="rId7" imgW="1320480" imgH="469800" progId="Equation.3">
                  <p:embed/>
                </p:oleObj>
              </mc:Choice>
              <mc:Fallback>
                <p:oleObj name="Equation" r:id="rId7" imgW="1320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916113"/>
                        <a:ext cx="22479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46" name="Object 6"/>
          <p:cNvGraphicFramePr>
            <a:graphicFrameLocks noChangeAspect="1"/>
          </p:cNvGraphicFramePr>
          <p:nvPr/>
        </p:nvGraphicFramePr>
        <p:xfrm>
          <a:off x="5219700" y="2133600"/>
          <a:ext cx="15541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78" name="Equation" r:id="rId9" imgW="914400" imgH="241200" progId="Equation.3">
                  <p:embed/>
                </p:oleObj>
              </mc:Choice>
              <mc:Fallback>
                <p:oleObj name="Equation" r:id="rId9" imgW="914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133600"/>
                        <a:ext cx="155416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47" name="Object 7"/>
          <p:cNvGraphicFramePr>
            <a:graphicFrameLocks noChangeAspect="1"/>
          </p:cNvGraphicFramePr>
          <p:nvPr/>
        </p:nvGraphicFramePr>
        <p:xfrm>
          <a:off x="1331913" y="2924175"/>
          <a:ext cx="203676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79" name="Equation" r:id="rId11" imgW="1193760" imgH="279360" progId="Equation.3">
                  <p:embed/>
                </p:oleObj>
              </mc:Choice>
              <mc:Fallback>
                <p:oleObj name="Equation" r:id="rId11" imgW="11937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924175"/>
                        <a:ext cx="203676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48" name="Text Box 8"/>
          <p:cNvSpPr txBox="1">
            <a:spLocks noChangeArrowheads="1"/>
          </p:cNvSpPr>
          <p:nvPr/>
        </p:nvSpPr>
        <p:spPr bwMode="auto">
          <a:xfrm>
            <a:off x="3779838" y="2997200"/>
            <a:ext cx="46482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Symbol" pitchFamily="18" charset="2"/>
              <a:buChar char="Þ"/>
            </a:pPr>
            <a:r>
              <a:rPr lang="en-US" altLang="ko-KR">
                <a:sym typeface="Symbol" pitchFamily="18" charset="2"/>
              </a:rPr>
              <a:t>  by matching  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Symbol" pitchFamily="18" charset="2"/>
              <a:buNone/>
            </a:pPr>
            <a:r>
              <a:rPr lang="en-US" altLang="ko-KR">
                <a:sym typeface="Symbol" pitchFamily="18" charset="2"/>
              </a:rPr>
              <a:t>      at z &lt; </a:t>
            </a:r>
            <a:r>
              <a:rPr lang="en-US" altLang="ko-KR" i="1">
                <a:sym typeface="Symbol" pitchFamily="18" charset="2"/>
              </a:rPr>
              <a:t>h</a:t>
            </a:r>
            <a:r>
              <a:rPr lang="en-US" altLang="ko-KR">
                <a:sym typeface="Symbol" pitchFamily="18" charset="2"/>
              </a:rPr>
              <a:t> (surface layer).  (=0.1</a:t>
            </a:r>
            <a:r>
              <a:rPr lang="en-US" altLang="ko-KR" sz="2400">
                <a:sym typeface="Symbol" pitchFamily="18" charset="2"/>
              </a:rPr>
              <a:t>)            </a:t>
            </a:r>
            <a:endParaRPr lang="en-US" altLang="ko-KR" sz="2400"/>
          </a:p>
        </p:txBody>
      </p:sp>
      <p:graphicFrame>
        <p:nvGraphicFramePr>
          <p:cNvPr id="368649" name="Object 9"/>
          <p:cNvGraphicFramePr>
            <a:graphicFrameLocks noChangeAspect="1"/>
          </p:cNvGraphicFramePr>
          <p:nvPr/>
        </p:nvGraphicFramePr>
        <p:xfrm>
          <a:off x="5580063" y="2924175"/>
          <a:ext cx="187483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0" name="Equation" r:id="rId13" imgW="1244520" imgH="241200" progId="Equation.3">
                  <p:embed/>
                </p:oleObj>
              </mc:Choice>
              <mc:Fallback>
                <p:oleObj name="Equation" r:id="rId13" imgW="1244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924175"/>
                        <a:ext cx="1874837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50" name="Text Box 10"/>
          <p:cNvSpPr txBox="1">
            <a:spLocks noChangeArrowheads="1"/>
          </p:cNvSpPr>
          <p:nvPr/>
        </p:nvSpPr>
        <p:spPr bwMode="auto">
          <a:xfrm>
            <a:off x="900113" y="5373688"/>
            <a:ext cx="1336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/>
              <a:t>* If stable,</a:t>
            </a:r>
            <a:r>
              <a:rPr lang="en-US" altLang="ko-KR">
                <a:latin typeface="굴림" pitchFamily="50" charset="-127"/>
              </a:rPr>
              <a:t> </a:t>
            </a:r>
          </a:p>
        </p:txBody>
      </p:sp>
      <p:sp>
        <p:nvSpPr>
          <p:cNvPr id="368651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368652" name="Object 12"/>
          <p:cNvGraphicFramePr>
            <a:graphicFrameLocks noChangeAspect="1"/>
          </p:cNvGraphicFramePr>
          <p:nvPr/>
        </p:nvGraphicFramePr>
        <p:xfrm>
          <a:off x="2268538" y="5445125"/>
          <a:ext cx="1979612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1" name="Equation" r:id="rId15" imgW="1320800" imgH="228600" progId="Equation.3">
                  <p:embed/>
                </p:oleObj>
              </mc:Choice>
              <mc:Fallback>
                <p:oleObj name="Equation" r:id="rId15" imgW="1320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5445125"/>
                        <a:ext cx="1979612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53" name="Text Box 13"/>
          <p:cNvSpPr txBox="1">
            <a:spLocks noChangeArrowheads="1"/>
          </p:cNvSpPr>
          <p:nvPr/>
        </p:nvSpPr>
        <p:spPr bwMode="auto">
          <a:xfrm>
            <a:off x="1116013" y="5805488"/>
            <a:ext cx="1387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/>
              <a:t>If unstable, </a:t>
            </a:r>
          </a:p>
        </p:txBody>
      </p:sp>
      <p:graphicFrame>
        <p:nvGraphicFramePr>
          <p:cNvPr id="368654" name="Object 14"/>
          <p:cNvGraphicFramePr>
            <a:graphicFrameLocks noChangeAspect="1"/>
          </p:cNvGraphicFramePr>
          <p:nvPr/>
        </p:nvGraphicFramePr>
        <p:xfrm>
          <a:off x="2627313" y="5876925"/>
          <a:ext cx="181768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2" name="Equation" r:id="rId17" imgW="1218960" imgH="241200" progId="Equation.3">
                  <p:embed/>
                </p:oleObj>
              </mc:Choice>
              <mc:Fallback>
                <p:oleObj name="Equation" r:id="rId17" imgW="1218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876925"/>
                        <a:ext cx="1817687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55" name="Object 15"/>
          <p:cNvGraphicFramePr>
            <a:graphicFrameLocks noChangeAspect="1"/>
          </p:cNvGraphicFramePr>
          <p:nvPr/>
        </p:nvGraphicFramePr>
        <p:xfrm>
          <a:off x="2700338" y="6237288"/>
          <a:ext cx="180022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3" name="Equation" r:id="rId19" imgW="1206360" imgH="241200" progId="Equation.3">
                  <p:embed/>
                </p:oleObj>
              </mc:Choice>
              <mc:Fallback>
                <p:oleObj name="Equation" r:id="rId19" imgW="1206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6237288"/>
                        <a:ext cx="1800225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56" name="Text Box 16"/>
          <p:cNvSpPr txBox="1">
            <a:spLocks noChangeArrowheads="1"/>
          </p:cNvSpPr>
          <p:nvPr/>
        </p:nvSpPr>
        <p:spPr bwMode="auto">
          <a:xfrm>
            <a:off x="5127625" y="5299075"/>
            <a:ext cx="3284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/>
              <a:t>*Monin-Obukhov length scale</a:t>
            </a:r>
          </a:p>
        </p:txBody>
      </p:sp>
      <p:graphicFrame>
        <p:nvGraphicFramePr>
          <p:cNvPr id="368657" name="Object 17"/>
          <p:cNvGraphicFramePr>
            <a:graphicFrameLocks noChangeAspect="1"/>
          </p:cNvGraphicFramePr>
          <p:nvPr/>
        </p:nvGraphicFramePr>
        <p:xfrm>
          <a:off x="6061075" y="5805488"/>
          <a:ext cx="2176463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4" name="Equation" r:id="rId21" imgW="1447560" imgH="469800" progId="Equation.3">
                  <p:embed/>
                </p:oleObj>
              </mc:Choice>
              <mc:Fallback>
                <p:oleObj name="Equation" r:id="rId21" imgW="14475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1075" y="5805488"/>
                        <a:ext cx="2176463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58" name="Object 18"/>
          <p:cNvGraphicFramePr>
            <a:graphicFrameLocks noChangeAspect="1"/>
          </p:cNvGraphicFramePr>
          <p:nvPr/>
        </p:nvGraphicFramePr>
        <p:xfrm>
          <a:off x="1331913" y="3862388"/>
          <a:ext cx="7334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5" name="Equation" r:id="rId23" imgW="431640" imgH="228600" progId="Equation.3">
                  <p:embed/>
                </p:oleObj>
              </mc:Choice>
              <mc:Fallback>
                <p:oleObj name="Equation" r:id="rId23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3862388"/>
                        <a:ext cx="7334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59" name="Object 19"/>
          <p:cNvGraphicFramePr>
            <a:graphicFrameLocks noChangeAspect="1"/>
          </p:cNvGraphicFramePr>
          <p:nvPr/>
        </p:nvGraphicFramePr>
        <p:xfrm>
          <a:off x="1331913" y="4365625"/>
          <a:ext cx="134302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6" name="Equation" r:id="rId25" imgW="787320" imgH="469800" progId="Equation.3">
                  <p:embed/>
                </p:oleObj>
              </mc:Choice>
              <mc:Fallback>
                <p:oleObj name="Equation" r:id="rId25" imgW="7873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365625"/>
                        <a:ext cx="1343025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60" name="Object 20"/>
          <p:cNvGraphicFramePr>
            <a:graphicFrameLocks noChangeAspect="1"/>
          </p:cNvGraphicFramePr>
          <p:nvPr/>
        </p:nvGraphicFramePr>
        <p:xfrm>
          <a:off x="5148263" y="4365625"/>
          <a:ext cx="231457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7" name="Equation" r:id="rId27" imgW="1549080" imgH="507960" progId="Equation.3">
                  <p:embed/>
                </p:oleObj>
              </mc:Choice>
              <mc:Fallback>
                <p:oleObj name="Equation" r:id="rId27" imgW="15490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365625"/>
                        <a:ext cx="2314575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61" name="Text Box 21"/>
          <p:cNvSpPr txBox="1">
            <a:spLocks noChangeArrowheads="1"/>
          </p:cNvSpPr>
          <p:nvPr/>
        </p:nvSpPr>
        <p:spPr bwMode="auto">
          <a:xfrm>
            <a:off x="2484438" y="3862388"/>
            <a:ext cx="556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>
                <a:sym typeface="Symbol" pitchFamily="18" charset="2"/>
              </a:rPr>
              <a:t>  no non-local mixing for momentum</a:t>
            </a:r>
            <a:endParaRPr lang="en-US" altLang="ko-KR"/>
          </a:p>
        </p:txBody>
      </p:sp>
      <p:sp>
        <p:nvSpPr>
          <p:cNvPr id="368662" name="Text Box 22"/>
          <p:cNvSpPr txBox="1">
            <a:spLocks noChangeArrowheads="1"/>
          </p:cNvSpPr>
          <p:nvPr/>
        </p:nvSpPr>
        <p:spPr bwMode="auto">
          <a:xfrm>
            <a:off x="7504113" y="4506913"/>
            <a:ext cx="127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/>
              <a:t>with z = </a:t>
            </a:r>
            <a:r>
              <a:rPr lang="en-US" altLang="ko-KR">
                <a:latin typeface="Symbol" pitchFamily="18" charset="2"/>
              </a:rPr>
              <a:t>e</a:t>
            </a:r>
            <a:r>
              <a:rPr lang="en-US" altLang="ko-KR"/>
              <a:t>h</a:t>
            </a:r>
            <a:r>
              <a:rPr lang="en-US" altLang="ko-KR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34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666" name="Object 2"/>
          <p:cNvGraphicFramePr>
            <a:graphicFrameLocks noChangeAspect="1"/>
          </p:cNvGraphicFramePr>
          <p:nvPr/>
        </p:nvGraphicFramePr>
        <p:xfrm>
          <a:off x="1619250" y="2276475"/>
          <a:ext cx="13493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4" name="Equation" r:id="rId3" imgW="901440" imgH="228600" progId="Equation.3">
                  <p:embed/>
                </p:oleObj>
              </mc:Choice>
              <mc:Fallback>
                <p:oleObj name="Equation" r:id="rId3" imgW="901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276475"/>
                        <a:ext cx="134937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7" name="Object 3"/>
          <p:cNvGraphicFramePr>
            <a:graphicFrameLocks noChangeAspect="1"/>
          </p:cNvGraphicFramePr>
          <p:nvPr/>
        </p:nvGraphicFramePr>
        <p:xfrm>
          <a:off x="4067175" y="2060575"/>
          <a:ext cx="21161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5" name="Equation" r:id="rId5" imgW="1409400" imgH="469800" progId="Equation.3">
                  <p:embed/>
                </p:oleObj>
              </mc:Choice>
              <mc:Fallback>
                <p:oleObj name="Equation" r:id="rId5" imgW="14094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060575"/>
                        <a:ext cx="211613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68" name="Rectangle 4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69669" name="Rectangle 5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369670" name="Object 6"/>
          <p:cNvGraphicFramePr>
            <a:graphicFrameLocks noChangeAspect="1"/>
          </p:cNvGraphicFramePr>
          <p:nvPr/>
        </p:nvGraphicFramePr>
        <p:xfrm>
          <a:off x="4859338" y="1195388"/>
          <a:ext cx="2255837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6" name="Equation" r:id="rId7" imgW="1485900" imgH="469900" progId="Equation.3">
                  <p:embed/>
                </p:oleObj>
              </mc:Choice>
              <mc:Fallback>
                <p:oleObj name="Equation" r:id="rId7" imgW="1485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195388"/>
                        <a:ext cx="2255837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4067175" y="1339850"/>
            <a:ext cx="423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>
                <a:sym typeface="Wingdings 3" pitchFamily="18" charset="2"/>
              </a:rPr>
              <a:t></a:t>
            </a:r>
          </a:p>
        </p:txBody>
      </p:sp>
      <p:sp>
        <p:nvSpPr>
          <p:cNvPr id="369672" name="Text Box 8"/>
          <p:cNvSpPr txBox="1">
            <a:spLocks noChangeArrowheads="1"/>
          </p:cNvSpPr>
          <p:nvPr/>
        </p:nvSpPr>
        <p:spPr bwMode="auto">
          <a:xfrm>
            <a:off x="755650" y="547688"/>
            <a:ext cx="6989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/>
              <a:t>The growth of </a:t>
            </a:r>
            <a:r>
              <a:rPr lang="en-US" altLang="ko-KR" sz="2000" i="1"/>
              <a:t>h</a:t>
            </a:r>
            <a:r>
              <a:rPr lang="en-US" altLang="ko-KR" sz="2000"/>
              <a:t> is calculated by assuming that Ri</a:t>
            </a:r>
            <a:r>
              <a:rPr lang="en-US" altLang="ko-KR" sz="2000" baseline="-25000"/>
              <a:t>b</a:t>
            </a:r>
            <a:r>
              <a:rPr lang="en-US" altLang="ko-KR" sz="2000"/>
              <a:t> = const at </a:t>
            </a:r>
            <a:r>
              <a:rPr lang="en-US" altLang="ko-KR" sz="2000" i="1"/>
              <a:t>z </a:t>
            </a:r>
            <a:r>
              <a:rPr lang="en-US" altLang="ko-KR" sz="2000"/>
              <a:t>= </a:t>
            </a:r>
            <a:r>
              <a:rPr lang="en-US" altLang="ko-KR" sz="2000" i="1"/>
              <a:t>h</a:t>
            </a:r>
            <a:r>
              <a:rPr lang="en-US" altLang="ko-KR" sz="2000"/>
              <a:t>.</a:t>
            </a:r>
          </a:p>
        </p:txBody>
      </p:sp>
      <p:sp>
        <p:nvSpPr>
          <p:cNvPr id="369673" name="Rectangle 9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369674" name="Object 10"/>
          <p:cNvGraphicFramePr>
            <a:graphicFrameLocks noChangeAspect="1"/>
          </p:cNvGraphicFramePr>
          <p:nvPr/>
        </p:nvGraphicFramePr>
        <p:xfrm>
          <a:off x="1474788" y="1268413"/>
          <a:ext cx="1925637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7" name="Equation" r:id="rId9" imgW="1282700" imgH="495300" progId="Equation.3">
                  <p:embed/>
                </p:oleObj>
              </mc:Choice>
              <mc:Fallback>
                <p:oleObj name="Equation" r:id="rId9" imgW="12827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1268413"/>
                        <a:ext cx="1925637" cy="741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5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369677" name="Object 13"/>
          <p:cNvGraphicFramePr>
            <a:graphicFrameLocks noChangeAspect="1"/>
          </p:cNvGraphicFramePr>
          <p:nvPr/>
        </p:nvGraphicFramePr>
        <p:xfrm>
          <a:off x="1187450" y="3716338"/>
          <a:ext cx="1317625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8" name="Equation" r:id="rId11" imgW="876300" imgH="419100" progId="Equation.3">
                  <p:embed/>
                </p:oleObj>
              </mc:Choice>
              <mc:Fallback>
                <p:oleObj name="Equation" r:id="rId11" imgW="876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716338"/>
                        <a:ext cx="1317625" cy="630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78" name="Object 14"/>
          <p:cNvGraphicFramePr>
            <a:graphicFrameLocks noChangeAspect="1"/>
          </p:cNvGraphicFramePr>
          <p:nvPr/>
        </p:nvGraphicFramePr>
        <p:xfrm>
          <a:off x="3708400" y="3644900"/>
          <a:ext cx="235902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9" name="Equation" r:id="rId13" imgW="1384200" imgH="431640" progId="Equation.3">
                  <p:embed/>
                </p:oleObj>
              </mc:Choice>
              <mc:Fallback>
                <p:oleObj name="Equation" r:id="rId13" imgW="1384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644900"/>
                        <a:ext cx="2359025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9" name="Text Box 15"/>
          <p:cNvSpPr txBox="1">
            <a:spLocks noChangeArrowheads="1"/>
          </p:cNvSpPr>
          <p:nvPr/>
        </p:nvSpPr>
        <p:spPr bwMode="auto">
          <a:xfrm>
            <a:off x="808038" y="3067050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 u="sng"/>
              <a:t>Process</a:t>
            </a:r>
          </a:p>
        </p:txBody>
      </p:sp>
      <p:sp>
        <p:nvSpPr>
          <p:cNvPr id="369680" name="Text Box 16"/>
          <p:cNvSpPr txBox="1">
            <a:spLocks noChangeArrowheads="1"/>
          </p:cNvSpPr>
          <p:nvPr/>
        </p:nvSpPr>
        <p:spPr bwMode="auto">
          <a:xfrm>
            <a:off x="735013" y="3786188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/>
              <a:t>1. </a:t>
            </a:r>
          </a:p>
        </p:txBody>
      </p:sp>
      <p:sp>
        <p:nvSpPr>
          <p:cNvPr id="369681" name="Text Box 17"/>
          <p:cNvSpPr txBox="1">
            <a:spLocks noChangeArrowheads="1"/>
          </p:cNvSpPr>
          <p:nvPr/>
        </p:nvSpPr>
        <p:spPr bwMode="auto">
          <a:xfrm>
            <a:off x="2916238" y="3789363"/>
            <a:ext cx="63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/>
              <a:t>with</a:t>
            </a:r>
          </a:p>
        </p:txBody>
      </p:sp>
      <p:sp>
        <p:nvSpPr>
          <p:cNvPr id="369682" name="Text Box 18"/>
          <p:cNvSpPr txBox="1">
            <a:spLocks noChangeArrowheads="1"/>
          </p:cNvSpPr>
          <p:nvPr/>
        </p:nvSpPr>
        <p:spPr bwMode="auto">
          <a:xfrm>
            <a:off x="6516688" y="3860800"/>
            <a:ext cx="423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>
                <a:sym typeface="Wingdings 3" pitchFamily="18" charset="2"/>
              </a:rPr>
              <a:t></a:t>
            </a:r>
          </a:p>
        </p:txBody>
      </p:sp>
      <p:sp>
        <p:nvSpPr>
          <p:cNvPr id="369683" name="Text Box 19"/>
          <p:cNvSpPr txBox="1">
            <a:spLocks noChangeArrowheads="1"/>
          </p:cNvSpPr>
          <p:nvPr/>
        </p:nvSpPr>
        <p:spPr bwMode="auto">
          <a:xfrm>
            <a:off x="7164388" y="3860800"/>
            <a:ext cx="646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 i="1">
                <a:solidFill>
                  <a:srgbClr val="FF0000"/>
                </a:solidFill>
                <a:latin typeface="Symbol" pitchFamily="18" charset="2"/>
              </a:rPr>
              <a:t>q </a:t>
            </a:r>
            <a:r>
              <a:rPr lang="en-US" altLang="ko-KR" sz="2000">
                <a:solidFill>
                  <a:srgbClr val="FF0000"/>
                </a:solidFill>
              </a:rPr>
              <a:t>(</a:t>
            </a:r>
            <a:r>
              <a:rPr lang="en-US" altLang="ko-KR" sz="2000" i="1">
                <a:solidFill>
                  <a:srgbClr val="FF0000"/>
                </a:solidFill>
              </a:rPr>
              <a:t>z</a:t>
            </a:r>
            <a:r>
              <a:rPr lang="en-US" altLang="ko-KR" sz="2000">
                <a:solidFill>
                  <a:srgbClr val="FF0000"/>
                </a:solidFill>
              </a:rPr>
              <a:t>)</a:t>
            </a:r>
            <a:endParaRPr lang="en-US" altLang="ko-KR" sz="200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369684" name="Text Box 20"/>
          <p:cNvSpPr txBox="1">
            <a:spLocks noChangeArrowheads="1"/>
          </p:cNvSpPr>
          <p:nvPr/>
        </p:nvSpPr>
        <p:spPr bwMode="auto">
          <a:xfrm>
            <a:off x="755650" y="4724400"/>
            <a:ext cx="374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/>
              <a:t>2.</a:t>
            </a:r>
          </a:p>
        </p:txBody>
      </p:sp>
      <p:graphicFrame>
        <p:nvGraphicFramePr>
          <p:cNvPr id="369685" name="Object 21"/>
          <p:cNvGraphicFramePr>
            <a:graphicFrameLocks noChangeAspect="1"/>
          </p:cNvGraphicFramePr>
          <p:nvPr/>
        </p:nvGraphicFramePr>
        <p:xfrm>
          <a:off x="1258888" y="4581525"/>
          <a:ext cx="2255837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20" name="Equation" r:id="rId15" imgW="1485900" imgH="469900" progId="Equation.3">
                  <p:embed/>
                </p:oleObj>
              </mc:Choice>
              <mc:Fallback>
                <p:oleObj name="Equation" r:id="rId15" imgW="1485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581525"/>
                        <a:ext cx="2255837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86" name="Text Box 22"/>
          <p:cNvSpPr txBox="1">
            <a:spLocks noChangeArrowheads="1"/>
          </p:cNvSpPr>
          <p:nvPr/>
        </p:nvSpPr>
        <p:spPr bwMode="auto">
          <a:xfrm>
            <a:off x="6516688" y="4724400"/>
            <a:ext cx="423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>
                <a:sym typeface="Wingdings 3" pitchFamily="18" charset="2"/>
              </a:rPr>
              <a:t></a:t>
            </a:r>
          </a:p>
        </p:txBody>
      </p:sp>
      <p:sp>
        <p:nvSpPr>
          <p:cNvPr id="369687" name="Text Box 23"/>
          <p:cNvSpPr txBox="1">
            <a:spLocks noChangeArrowheads="1"/>
          </p:cNvSpPr>
          <p:nvPr/>
        </p:nvSpPr>
        <p:spPr bwMode="auto">
          <a:xfrm>
            <a:off x="7308850" y="472440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 i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69688" name="Text Box 24"/>
          <p:cNvSpPr txBox="1">
            <a:spLocks noChangeArrowheads="1"/>
          </p:cNvSpPr>
          <p:nvPr/>
        </p:nvSpPr>
        <p:spPr bwMode="auto">
          <a:xfrm>
            <a:off x="755650" y="5589588"/>
            <a:ext cx="374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000"/>
              <a:t>3.</a:t>
            </a:r>
          </a:p>
        </p:txBody>
      </p:sp>
      <p:graphicFrame>
        <p:nvGraphicFramePr>
          <p:cNvPr id="369689" name="Object 25"/>
          <p:cNvGraphicFramePr>
            <a:graphicFrameLocks noChangeAspect="1"/>
          </p:cNvGraphicFramePr>
          <p:nvPr/>
        </p:nvGraphicFramePr>
        <p:xfrm>
          <a:off x="1187450" y="5445125"/>
          <a:ext cx="22479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21" name="Equation" r:id="rId16" imgW="1320480" imgH="469800" progId="Equation.3">
                  <p:embed/>
                </p:oleObj>
              </mc:Choice>
              <mc:Fallback>
                <p:oleObj name="Equation" r:id="rId16" imgW="1320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445125"/>
                        <a:ext cx="22479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0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fig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1" b="33669"/>
          <a:stretch>
            <a:fillRect/>
          </a:stretch>
        </p:blipFill>
        <p:spPr bwMode="auto">
          <a:xfrm>
            <a:off x="250825" y="333375"/>
            <a:ext cx="60420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55650" y="4652963"/>
            <a:ext cx="5494338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680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atinLnBrk="0">
              <a:lnSpc>
                <a:spcPct val="90000"/>
              </a:lnSpc>
              <a:buClr>
                <a:srgbClr val="FF6801"/>
              </a:buClr>
            </a:pPr>
            <a:r>
              <a:rPr kumimoji="0" lang="en-US" altLang="ko-KR" sz="2400" i="1">
                <a:solidFill>
                  <a:srgbClr val="FF0000"/>
                </a:solidFill>
              </a:rPr>
              <a:t>Ri</a:t>
            </a:r>
            <a:r>
              <a:rPr kumimoji="0" lang="en-US" altLang="ko-KR" sz="2400" i="1" baseline="-25000">
                <a:solidFill>
                  <a:srgbClr val="FF0000"/>
                </a:solidFill>
              </a:rPr>
              <a:t>b</a:t>
            </a:r>
            <a:r>
              <a:rPr kumimoji="0" lang="en-US" altLang="ko-KR" sz="2400" i="1">
                <a:solidFill>
                  <a:srgbClr val="FF0000"/>
                </a:solidFill>
              </a:rPr>
              <a:t> varies depending on the PBL condition!</a:t>
            </a:r>
          </a:p>
        </p:txBody>
      </p:sp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644900"/>
            <a:ext cx="28035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4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895850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680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3333" name="Text Box 5"/>
          <p:cNvSpPr txBox="1">
            <a:spLocks noChangeArrowheads="1"/>
          </p:cNvSpPr>
          <p:nvPr/>
        </p:nvSpPr>
        <p:spPr bwMode="auto">
          <a:xfrm>
            <a:off x="539750" y="5876925"/>
            <a:ext cx="8091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680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/>
              <a:t>Profiles of heat flux (thin: LES, thick: YSU, dashed: TM): (a) shear-dominant</a:t>
            </a:r>
          </a:p>
          <a:p>
            <a:r>
              <a:rPr lang="en-US" altLang="ko-KR"/>
              <a:t>(b) shear + convection, (c) convection dominant</a:t>
            </a:r>
          </a:p>
        </p:txBody>
      </p:sp>
    </p:spTree>
    <p:extLst>
      <p:ext uri="{BB962C8B-B14F-4D97-AF65-F5344CB8AC3E}">
        <p14:creationId xmlns:p14="http://schemas.microsoft.com/office/powerpoint/2010/main" val="19680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2" descr="fig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9" b="30302"/>
          <a:stretch>
            <a:fillRect/>
          </a:stretch>
        </p:blipFill>
        <p:spPr bwMode="auto">
          <a:xfrm>
            <a:off x="900113" y="333375"/>
            <a:ext cx="7556500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43" name="Text Box 3"/>
          <p:cNvSpPr txBox="1">
            <a:spLocks noChangeArrowheads="1"/>
          </p:cNvSpPr>
          <p:nvPr/>
        </p:nvSpPr>
        <p:spPr bwMode="auto">
          <a:xfrm>
            <a:off x="900113" y="5373688"/>
            <a:ext cx="75771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kumimoji="1" lang="en-US" altLang="ko-KR" sz="2400"/>
              <a:t>Comparison of a new PBL scheme and Troen-Mahrt scheme</a:t>
            </a:r>
          </a:p>
          <a:p>
            <a:pPr latinLnBrk="1">
              <a:lnSpc>
                <a:spcPct val="100000"/>
              </a:lnSpc>
              <a:buClrTx/>
            </a:pPr>
            <a:r>
              <a:rPr kumimoji="1" lang="en-US" altLang="ko-KR" sz="2400"/>
              <a:t>with LES results (Noh et al., </a:t>
            </a:r>
            <a:r>
              <a:rPr kumimoji="1" lang="en-US" altLang="ko-KR" sz="2400" i="1"/>
              <a:t>BLM</a:t>
            </a:r>
            <a:r>
              <a:rPr kumimoji="1" lang="en-US" altLang="ko-KR" sz="2400"/>
              <a:t> 2003).</a:t>
            </a:r>
          </a:p>
        </p:txBody>
      </p:sp>
    </p:spTree>
    <p:extLst>
      <p:ext uri="{BB962C8B-B14F-4D97-AF65-F5344CB8AC3E}">
        <p14:creationId xmlns:p14="http://schemas.microsoft.com/office/powerpoint/2010/main" val="27365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2393950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20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260350"/>
            <a:ext cx="491172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2068" name="Text Box 4"/>
          <p:cNvSpPr txBox="1">
            <a:spLocks noChangeArrowheads="1"/>
          </p:cNvSpPr>
          <p:nvPr/>
        </p:nvSpPr>
        <p:spPr bwMode="auto">
          <a:xfrm>
            <a:off x="1835150" y="5734050"/>
            <a:ext cx="6119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kumimoji="1" lang="en-US" altLang="ko-KR" sz="2400"/>
              <a:t>Maximum Reflectibity (Hong et al., </a:t>
            </a:r>
            <a:r>
              <a:rPr kumimoji="1" lang="en-US" altLang="ko-KR" sz="2400" i="1"/>
              <a:t>MWR</a:t>
            </a:r>
            <a:r>
              <a:rPr kumimoji="1" lang="en-US" altLang="ko-KR" sz="2400"/>
              <a:t> 2006)</a:t>
            </a:r>
          </a:p>
        </p:txBody>
      </p:sp>
      <p:sp>
        <p:nvSpPr>
          <p:cNvPr id="472069" name="Text Box 5"/>
          <p:cNvSpPr txBox="1">
            <a:spLocks noChangeArrowheads="1"/>
          </p:cNvSpPr>
          <p:nvPr/>
        </p:nvSpPr>
        <p:spPr bwMode="auto">
          <a:xfrm>
            <a:off x="950913" y="5154613"/>
            <a:ext cx="1366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kumimoji="1" lang="en-US" altLang="ko-KR"/>
              <a:t>observation</a:t>
            </a:r>
          </a:p>
        </p:txBody>
      </p:sp>
      <p:sp>
        <p:nvSpPr>
          <p:cNvPr id="472070" name="Text Box 6"/>
          <p:cNvSpPr txBox="1">
            <a:spLocks noChangeArrowheads="1"/>
          </p:cNvSpPr>
          <p:nvPr/>
        </p:nvSpPr>
        <p:spPr bwMode="auto">
          <a:xfrm>
            <a:off x="4551363" y="5226050"/>
            <a:ext cx="122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kumimoji="1" lang="en-US" altLang="ko-KR"/>
              <a:t>YSU PBL</a:t>
            </a:r>
          </a:p>
        </p:txBody>
      </p:sp>
      <p:sp>
        <p:nvSpPr>
          <p:cNvPr id="472071" name="Text Box 7"/>
          <p:cNvSpPr txBox="1">
            <a:spLocks noChangeArrowheads="1"/>
          </p:cNvSpPr>
          <p:nvPr/>
        </p:nvSpPr>
        <p:spPr bwMode="auto">
          <a:xfrm>
            <a:off x="7164388" y="5229225"/>
            <a:ext cx="125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atinLnBrk="1">
              <a:lnSpc>
                <a:spcPct val="100000"/>
              </a:lnSpc>
              <a:buClrTx/>
            </a:pPr>
            <a:r>
              <a:rPr kumimoji="1" lang="en-US" altLang="ko-KR"/>
              <a:t>MRF PBL</a:t>
            </a:r>
          </a:p>
        </p:txBody>
      </p:sp>
    </p:spTree>
    <p:extLst>
      <p:ext uri="{BB962C8B-B14F-4D97-AF65-F5344CB8AC3E}">
        <p14:creationId xmlns:p14="http://schemas.microsoft.com/office/powerpoint/2010/main" val="18437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539750" y="981075"/>
            <a:ext cx="2160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2800" u="sng">
                <a:solidFill>
                  <a:srgbClr val="3333FF"/>
                </a:solidFill>
                <a:latin typeface="Comic Sans MS" pitchFamily="66" charset="0"/>
              </a:rPr>
              <a:t>Fluid Model</a:t>
            </a:r>
            <a:r>
              <a:rPr lang="en-US" altLang="ko-KR" sz="2400" b="1">
                <a:solidFill>
                  <a:srgbClr val="3333FF"/>
                </a:solidFill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95236" name="개체 9"/>
          <p:cNvGraphicFramePr>
            <a:graphicFrameLocks noChangeAspect="1"/>
          </p:cNvGraphicFramePr>
          <p:nvPr/>
        </p:nvGraphicFramePr>
        <p:xfrm>
          <a:off x="1125538" y="2293938"/>
          <a:ext cx="758825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32" name="수식" r:id="rId3" imgW="508000" imgH="469900" progId="Equation.3">
                  <p:embed/>
                </p:oleObj>
              </mc:Choice>
              <mc:Fallback>
                <p:oleObj name="수식" r:id="rId3" imgW="508000" imgH="469900" progId="Equation.3">
                  <p:embed/>
                  <p:pic>
                    <p:nvPicPr>
                      <p:cNvPr id="0" name="개체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2293938"/>
                        <a:ext cx="758825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7" name="개체 11"/>
          <p:cNvGraphicFramePr>
            <a:graphicFrameLocks noChangeAspect="1"/>
          </p:cNvGraphicFramePr>
          <p:nvPr/>
        </p:nvGraphicFramePr>
        <p:xfrm>
          <a:off x="1131888" y="3170238"/>
          <a:ext cx="58023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33" name="수식" r:id="rId5" imgW="4597400" imgH="444500" progId="Equation.3">
                  <p:embed/>
                </p:oleObj>
              </mc:Choice>
              <mc:Fallback>
                <p:oleObj name="수식" r:id="rId5" imgW="4597400" imgH="444500" progId="Equation.3">
                  <p:embed/>
                  <p:pic>
                    <p:nvPicPr>
                      <p:cNvPr id="0" name="개체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3170238"/>
                        <a:ext cx="58023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8" name="개체 17"/>
          <p:cNvGraphicFramePr>
            <a:graphicFrameLocks noChangeAspect="1"/>
          </p:cNvGraphicFramePr>
          <p:nvPr/>
        </p:nvGraphicFramePr>
        <p:xfrm>
          <a:off x="2843213" y="4076700"/>
          <a:ext cx="223361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34" name="수식" r:id="rId7" imgW="1409700" imgH="228600" progId="Equation.3">
                  <p:embed/>
                </p:oleObj>
              </mc:Choice>
              <mc:Fallback>
                <p:oleObj name="수식" r:id="rId7" imgW="1409700" imgH="228600" progId="Equation.3">
                  <p:embed/>
                  <p:pic>
                    <p:nvPicPr>
                      <p:cNvPr id="0" name="개체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076700"/>
                        <a:ext cx="2233612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9" name="TextBox 21"/>
          <p:cNvSpPr txBox="1">
            <a:spLocks noChangeArrowheads="1"/>
          </p:cNvSpPr>
          <p:nvPr/>
        </p:nvSpPr>
        <p:spPr bwMode="auto">
          <a:xfrm>
            <a:off x="2124075" y="4076700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kumimoji="0" lang="en-US" altLang="ko-KR" sz="1800" i="1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with</a:t>
            </a:r>
          </a:p>
        </p:txBody>
      </p:sp>
      <p:grpSp>
        <p:nvGrpSpPr>
          <p:cNvPr id="95240" name="그룹 19"/>
          <p:cNvGrpSpPr>
            <a:grpSpLocks/>
          </p:cNvGrpSpPr>
          <p:nvPr/>
        </p:nvGrpSpPr>
        <p:grpSpPr bwMode="auto">
          <a:xfrm>
            <a:off x="1152525" y="4905375"/>
            <a:ext cx="4541838" cy="1131888"/>
            <a:chOff x="1187624" y="4688475"/>
            <a:chExt cx="4543200" cy="1131400"/>
          </a:xfrm>
        </p:grpSpPr>
        <p:graphicFrame>
          <p:nvGraphicFramePr>
            <p:cNvPr id="95241" name="개체 18"/>
            <p:cNvGraphicFramePr>
              <a:graphicFrameLocks noChangeAspect="1"/>
            </p:cNvGraphicFramePr>
            <p:nvPr/>
          </p:nvGraphicFramePr>
          <p:xfrm>
            <a:off x="1187624" y="5095131"/>
            <a:ext cx="261937" cy="360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435" name="수식" r:id="rId9" imgW="165028" imgH="228501" progId="Equation.3">
                    <p:embed/>
                  </p:oleObj>
                </mc:Choice>
                <mc:Fallback>
                  <p:oleObj name="수식" r:id="rId9" imgW="165028" imgH="228501" progId="Equation.3">
                    <p:embed/>
                    <p:pic>
                      <p:nvPicPr>
                        <p:cNvPr id="0" name="개체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624" y="5095131"/>
                          <a:ext cx="261937" cy="360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242" name="TextBox 22"/>
            <p:cNvSpPr txBox="1">
              <a:spLocks noChangeArrowheads="1"/>
            </p:cNvSpPr>
            <p:nvPr/>
          </p:nvSpPr>
          <p:spPr bwMode="auto">
            <a:xfrm>
              <a:off x="1468965" y="5057807"/>
              <a:ext cx="42411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kumimoji="0" lang="en-US" altLang="ko-KR" sz="1800" i="1">
                  <a:latin typeface="Times New Roman" pitchFamily="18" charset="0"/>
                  <a:ea typeface="HY견명조" pitchFamily="18" charset="-127"/>
                  <a:cs typeface="Times New Roman" pitchFamily="18" charset="0"/>
                </a:rPr>
                <a:t>: virtual potential temperature</a:t>
              </a:r>
            </a:p>
          </p:txBody>
        </p:sp>
        <p:graphicFrame>
          <p:nvGraphicFramePr>
            <p:cNvPr id="95243" name="개체 23"/>
            <p:cNvGraphicFramePr>
              <a:graphicFrameLocks noChangeAspect="1"/>
            </p:cNvGraphicFramePr>
            <p:nvPr/>
          </p:nvGraphicFramePr>
          <p:xfrm>
            <a:off x="1187624" y="5499200"/>
            <a:ext cx="363537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436" name="수식" r:id="rId11" imgW="228501" imgH="203112" progId="Equation.3">
                    <p:embed/>
                  </p:oleObj>
                </mc:Choice>
                <mc:Fallback>
                  <p:oleObj name="수식" r:id="rId11" imgW="228501" imgH="203112" progId="Equation.3">
                    <p:embed/>
                    <p:pic>
                      <p:nvPicPr>
                        <p:cNvPr id="0" name="개체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624" y="5499200"/>
                          <a:ext cx="363537" cy="320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244" name="TextBox 24"/>
            <p:cNvSpPr txBox="1">
              <a:spLocks noChangeArrowheads="1"/>
            </p:cNvSpPr>
            <p:nvPr/>
          </p:nvSpPr>
          <p:spPr bwMode="auto">
            <a:xfrm>
              <a:off x="1453929" y="5443432"/>
              <a:ext cx="42411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kumimoji="0" lang="en-US" altLang="ko-KR" sz="1800" i="1">
                  <a:latin typeface="Times New Roman" pitchFamily="18" charset="0"/>
                  <a:ea typeface="HY견명조" pitchFamily="18" charset="-127"/>
                  <a:cs typeface="Times New Roman" pitchFamily="18" charset="0"/>
                </a:rPr>
                <a:t>: perturbation pressure</a:t>
              </a:r>
            </a:p>
          </p:txBody>
        </p:sp>
        <p:graphicFrame>
          <p:nvGraphicFramePr>
            <p:cNvPr id="95245" name="개체 25"/>
            <p:cNvGraphicFramePr>
              <a:graphicFrameLocks noChangeAspect="1"/>
            </p:cNvGraphicFramePr>
            <p:nvPr/>
          </p:nvGraphicFramePr>
          <p:xfrm>
            <a:off x="1228725" y="4765552"/>
            <a:ext cx="201613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437" name="수식" r:id="rId13" imgW="126725" imgH="177415" progId="Equation.3">
                    <p:embed/>
                  </p:oleObj>
                </mc:Choice>
                <mc:Fallback>
                  <p:oleObj name="수식" r:id="rId13" imgW="126725" imgH="177415" progId="Equation.3">
                    <p:embed/>
                    <p:pic>
                      <p:nvPicPr>
                        <p:cNvPr id="0" name="개체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8725" y="4765552"/>
                          <a:ext cx="201613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246" name="TextBox 26"/>
            <p:cNvSpPr txBox="1">
              <a:spLocks noChangeArrowheads="1"/>
            </p:cNvSpPr>
            <p:nvPr/>
          </p:nvSpPr>
          <p:spPr bwMode="auto">
            <a:xfrm>
              <a:off x="1489654" y="4688475"/>
              <a:ext cx="42411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kumimoji="0" lang="en-US" altLang="ko-KR" sz="1800" i="1">
                  <a:latin typeface="Times New Roman" pitchFamily="18" charset="0"/>
                  <a:ea typeface="HY견명조" pitchFamily="18" charset="-127"/>
                  <a:cs typeface="Times New Roman" pitchFamily="18" charset="0"/>
                </a:rPr>
                <a:t>:  potential temperature</a:t>
              </a:r>
            </a:p>
          </p:txBody>
        </p:sp>
      </p:grp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2051050" y="307975"/>
            <a:ext cx="5200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800" b="1">
                <a:solidFill>
                  <a:srgbClr val="3333FF"/>
                </a:solidFill>
              </a:rPr>
              <a:t>A New Lagrangian Cloud Model</a:t>
            </a:r>
            <a:r>
              <a:rPr lang="en-US" altLang="ko-KR" sz="1800"/>
              <a:t> </a:t>
            </a:r>
          </a:p>
        </p:txBody>
      </p:sp>
      <p:sp>
        <p:nvSpPr>
          <p:cNvPr id="95251" name="Text Box 2"/>
          <p:cNvSpPr txBox="1">
            <a:spLocks noChangeArrowheads="1"/>
          </p:cNvSpPr>
          <p:nvPr/>
        </p:nvSpPr>
        <p:spPr bwMode="auto">
          <a:xfrm>
            <a:off x="755650" y="1700213"/>
            <a:ext cx="5597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b="1">
                <a:latin typeface="Times New Roman" pitchFamily="18" charset="0"/>
                <a:sym typeface="Symbol" pitchFamily="18" charset="2"/>
              </a:rPr>
              <a:t></a:t>
            </a:r>
            <a:r>
              <a:rPr lang="en-US" altLang="ko-KR" b="1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altLang="ko-KR">
                <a:latin typeface="Times New Roman" pitchFamily="18" charset="0"/>
                <a:sym typeface="Wingdings 2" pitchFamily="18" charset="2"/>
              </a:rPr>
              <a:t>Equations for the filtered variables in LES (PALM)</a:t>
            </a:r>
            <a:endParaRPr lang="en-US" altLang="ko-KR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4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684213" y="260350"/>
            <a:ext cx="6802437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1800">
                <a:solidFill>
                  <a:srgbClr val="000000"/>
                </a:solidFill>
              </a:rPr>
              <a:t>Consider the case  </a:t>
            </a:r>
          </a:p>
          <a:p>
            <a:pPr>
              <a:lnSpc>
                <a:spcPct val="140000"/>
              </a:lnSpc>
            </a:pPr>
            <a:r>
              <a:rPr lang="en-US" altLang="ko-KR" sz="1800">
                <a:solidFill>
                  <a:srgbClr val="000000"/>
                </a:solidFill>
              </a:rPr>
              <a:t> i) (r</a:t>
            </a:r>
            <a:r>
              <a:rPr lang="en-US" altLang="ko-KR" sz="1800" baseline="-15000">
                <a:solidFill>
                  <a:srgbClr val="000000"/>
                </a:solidFill>
              </a:rPr>
              <a:t>1</a:t>
            </a:r>
            <a:r>
              <a:rPr lang="en-US" altLang="ko-KR" sz="1800">
                <a:solidFill>
                  <a:srgbClr val="000000"/>
                </a:solidFill>
              </a:rPr>
              <a:t>, A</a:t>
            </a:r>
            <a:r>
              <a:rPr lang="en-US" altLang="ko-KR" sz="1800" baseline="-15000">
                <a:solidFill>
                  <a:srgbClr val="000000"/>
                </a:solidFill>
              </a:rPr>
              <a:t>1</a:t>
            </a:r>
            <a:r>
              <a:rPr lang="en-US" altLang="ko-KR" sz="1800">
                <a:solidFill>
                  <a:srgbClr val="000000"/>
                </a:solidFill>
              </a:rPr>
              <a:t> = 4), (r</a:t>
            </a:r>
            <a:r>
              <a:rPr lang="en-US" altLang="ko-KR" sz="1800" baseline="-15000">
                <a:solidFill>
                  <a:srgbClr val="000000"/>
                </a:solidFill>
              </a:rPr>
              <a:t>2</a:t>
            </a:r>
            <a:r>
              <a:rPr lang="en-US" altLang="ko-KR" sz="1800">
                <a:solidFill>
                  <a:srgbClr val="000000"/>
                </a:solidFill>
              </a:rPr>
              <a:t>, A</a:t>
            </a:r>
            <a:r>
              <a:rPr lang="en-US" altLang="ko-KR" sz="1800" baseline="-15000">
                <a:solidFill>
                  <a:srgbClr val="000000"/>
                </a:solidFill>
              </a:rPr>
              <a:t>2</a:t>
            </a:r>
            <a:r>
              <a:rPr lang="en-US" altLang="ko-KR" sz="1800">
                <a:solidFill>
                  <a:srgbClr val="000000"/>
                </a:solidFill>
              </a:rPr>
              <a:t> = 3), and (r</a:t>
            </a:r>
            <a:r>
              <a:rPr lang="en-US" altLang="ko-KR" sz="1800" baseline="-15000">
                <a:solidFill>
                  <a:srgbClr val="000000"/>
                </a:solidFill>
              </a:rPr>
              <a:t>3</a:t>
            </a:r>
            <a:r>
              <a:rPr lang="en-US" altLang="ko-KR" sz="1800">
                <a:solidFill>
                  <a:srgbClr val="000000"/>
                </a:solidFill>
              </a:rPr>
              <a:t>, A</a:t>
            </a:r>
            <a:r>
              <a:rPr lang="en-US" altLang="ko-KR" sz="1800" baseline="-15000">
                <a:solidFill>
                  <a:srgbClr val="000000"/>
                </a:solidFill>
              </a:rPr>
              <a:t>3</a:t>
            </a:r>
            <a:r>
              <a:rPr lang="en-US" altLang="ko-KR" sz="1800">
                <a:solidFill>
                  <a:srgbClr val="000000"/>
                </a:solidFill>
              </a:rPr>
              <a:t> = 3) before collision  (r</a:t>
            </a:r>
            <a:r>
              <a:rPr lang="en-US" altLang="ko-KR" sz="1800" baseline="-25000">
                <a:solidFill>
                  <a:srgbClr val="000000"/>
                </a:solidFill>
              </a:rPr>
              <a:t>3</a:t>
            </a:r>
            <a:r>
              <a:rPr lang="en-US" altLang="ko-KR" sz="1800">
                <a:solidFill>
                  <a:srgbClr val="000000"/>
                </a:solidFill>
              </a:rPr>
              <a:t> &gt; r</a:t>
            </a:r>
            <a:r>
              <a:rPr lang="en-US" altLang="ko-KR" sz="1800" baseline="-25000">
                <a:solidFill>
                  <a:srgbClr val="000000"/>
                </a:solidFill>
              </a:rPr>
              <a:t>2</a:t>
            </a:r>
            <a:r>
              <a:rPr lang="en-US" altLang="ko-KR" sz="1800">
                <a:solidFill>
                  <a:srgbClr val="000000"/>
                </a:solidFill>
              </a:rPr>
              <a:t> &gt; r</a:t>
            </a:r>
            <a:r>
              <a:rPr lang="en-US" altLang="ko-KR" sz="1800" baseline="-25000">
                <a:solidFill>
                  <a:srgbClr val="000000"/>
                </a:solidFill>
              </a:rPr>
              <a:t>1</a:t>
            </a:r>
            <a:r>
              <a:rPr lang="en-US" altLang="ko-KR" sz="180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en-US" altLang="ko-KR" sz="1800">
                <a:solidFill>
                  <a:srgbClr val="000000"/>
                </a:solidFill>
              </a:rPr>
              <a:t> ii) 3 collisions: (r</a:t>
            </a:r>
            <a:r>
              <a:rPr lang="en-US" altLang="ko-KR" sz="1800" baseline="-15000">
                <a:solidFill>
                  <a:srgbClr val="000000"/>
                </a:solidFill>
              </a:rPr>
              <a:t>1</a:t>
            </a:r>
            <a:r>
              <a:rPr lang="en-US" altLang="ko-KR" sz="1800">
                <a:solidFill>
                  <a:srgbClr val="000000"/>
                </a:solidFill>
              </a:rPr>
              <a:t>, r</a:t>
            </a:r>
            <a:r>
              <a:rPr lang="en-US" altLang="ko-KR" sz="1800" baseline="-15000">
                <a:solidFill>
                  <a:srgbClr val="000000"/>
                </a:solidFill>
              </a:rPr>
              <a:t>2</a:t>
            </a:r>
            <a:r>
              <a:rPr lang="en-US" altLang="ko-KR" sz="1800">
                <a:solidFill>
                  <a:srgbClr val="000000"/>
                </a:solidFill>
              </a:rPr>
              <a:t>), (r</a:t>
            </a:r>
            <a:r>
              <a:rPr lang="en-US" altLang="ko-KR" sz="1800" baseline="-15000">
                <a:solidFill>
                  <a:srgbClr val="000000"/>
                </a:solidFill>
              </a:rPr>
              <a:t>1</a:t>
            </a:r>
            <a:r>
              <a:rPr lang="en-US" altLang="ko-KR" sz="1800">
                <a:solidFill>
                  <a:srgbClr val="000000"/>
                </a:solidFill>
              </a:rPr>
              <a:t>, r</a:t>
            </a:r>
            <a:r>
              <a:rPr lang="en-US" altLang="ko-KR" sz="1800" baseline="-15000">
                <a:solidFill>
                  <a:srgbClr val="000000"/>
                </a:solidFill>
              </a:rPr>
              <a:t>3</a:t>
            </a:r>
            <a:r>
              <a:rPr lang="en-US" altLang="ko-KR" sz="1800">
                <a:solidFill>
                  <a:srgbClr val="000000"/>
                </a:solidFill>
              </a:rPr>
              <a:t>), and (r</a:t>
            </a:r>
            <a:r>
              <a:rPr lang="en-US" altLang="ko-KR" sz="1800" baseline="-15000">
                <a:solidFill>
                  <a:srgbClr val="000000"/>
                </a:solidFill>
              </a:rPr>
              <a:t>2</a:t>
            </a:r>
            <a:r>
              <a:rPr lang="en-US" altLang="ko-KR" sz="1800">
                <a:solidFill>
                  <a:srgbClr val="000000"/>
                </a:solidFill>
              </a:rPr>
              <a:t>, r</a:t>
            </a:r>
            <a:r>
              <a:rPr lang="en-US" altLang="ko-KR" sz="1800" baseline="-15000">
                <a:solidFill>
                  <a:srgbClr val="000000"/>
                </a:solidFill>
              </a:rPr>
              <a:t>3</a:t>
            </a:r>
            <a:r>
              <a:rPr lang="en-US" altLang="ko-KR" sz="1800">
                <a:solidFill>
                  <a:srgbClr val="000000"/>
                </a:solidFill>
              </a:rPr>
              <a:t>). 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539750" y="1773238"/>
            <a:ext cx="184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sz="1800" b="1">
                <a:solidFill>
                  <a:srgbClr val="000000"/>
                </a:solidFill>
              </a:rPr>
              <a:t>In the real cloud,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ko-KR" altLang="ko-KR" sz="1800">
              <a:solidFill>
                <a:srgbClr val="000000"/>
              </a:solidFill>
            </a:endParaRPr>
          </a:p>
        </p:txBody>
      </p:sp>
      <p:graphicFrame>
        <p:nvGraphicFramePr>
          <p:cNvPr id="108549" name="Object 5"/>
          <p:cNvGraphicFramePr>
            <a:graphicFrameLocks noChangeAspect="1"/>
          </p:cNvGraphicFramePr>
          <p:nvPr/>
        </p:nvGraphicFramePr>
        <p:xfrm>
          <a:off x="2484438" y="2276475"/>
          <a:ext cx="14001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0" name="Equation" r:id="rId3" imgW="1002865" imgH="228501" progId="Equation.3">
                  <p:embed/>
                </p:oleObj>
              </mc:Choice>
              <mc:Fallback>
                <p:oleObj name="Equation" r:id="rId3" imgW="1002865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276475"/>
                        <a:ext cx="1400175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ko-KR" altLang="ko-KR" sz="1800">
              <a:solidFill>
                <a:srgbClr val="000000"/>
              </a:solidFill>
            </a:endParaRPr>
          </a:p>
        </p:txBody>
      </p:sp>
      <p:graphicFrame>
        <p:nvGraphicFramePr>
          <p:cNvPr id="108552" name="Object 8"/>
          <p:cNvGraphicFramePr>
            <a:graphicFrameLocks noChangeAspect="1"/>
          </p:cNvGraphicFramePr>
          <p:nvPr/>
        </p:nvGraphicFramePr>
        <p:xfrm>
          <a:off x="4211638" y="2276475"/>
          <a:ext cx="140652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1" name="Equation" r:id="rId5" imgW="990170" imgH="241195" progId="Equation.3">
                  <p:embed/>
                </p:oleObj>
              </mc:Choice>
              <mc:Fallback>
                <p:oleObj name="Equation" r:id="rId5" imgW="99017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276475"/>
                        <a:ext cx="1406525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55" name="Object 11"/>
          <p:cNvGraphicFramePr>
            <a:graphicFrameLocks noChangeAspect="1"/>
          </p:cNvGraphicFramePr>
          <p:nvPr/>
        </p:nvGraphicFramePr>
        <p:xfrm>
          <a:off x="5867400" y="2276475"/>
          <a:ext cx="1474788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2" name="Equation" r:id="rId7" imgW="1040948" imgH="241195" progId="Equation.3">
                  <p:embed/>
                </p:oleObj>
              </mc:Choice>
              <mc:Fallback>
                <p:oleObj name="Equation" r:id="rId7" imgW="1040948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276475"/>
                        <a:ext cx="1474788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755650" y="2276475"/>
            <a:ext cx="172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000000"/>
                </a:solidFill>
              </a:rPr>
              <a:t>- 3 new droplets:</a:t>
            </a:r>
          </a:p>
        </p:txBody>
      </p:sp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3851275" y="2276475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08558" name="Text Box 14"/>
          <p:cNvSpPr txBox="1">
            <a:spLocks noChangeArrowheads="1"/>
          </p:cNvSpPr>
          <p:nvPr/>
        </p:nvSpPr>
        <p:spPr bwMode="auto">
          <a:xfrm>
            <a:off x="5580063" y="2276475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08559" name="Text Box 15"/>
          <p:cNvSpPr txBox="1">
            <a:spLocks noChangeArrowheads="1"/>
          </p:cNvSpPr>
          <p:nvPr/>
        </p:nvSpPr>
        <p:spPr bwMode="auto">
          <a:xfrm>
            <a:off x="755650" y="2708275"/>
            <a:ext cx="256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000000"/>
                </a:solidFill>
              </a:rPr>
              <a:t>- A</a:t>
            </a:r>
            <a:r>
              <a:rPr lang="en-US" altLang="ko-KR" sz="1800" baseline="-15000">
                <a:solidFill>
                  <a:srgbClr val="000000"/>
                </a:solidFill>
              </a:rPr>
              <a:t>1</a:t>
            </a:r>
            <a:r>
              <a:rPr lang="en-US" altLang="ko-KR" sz="1800">
                <a:solidFill>
                  <a:srgbClr val="000000"/>
                </a:solidFill>
              </a:rPr>
              <a:t> </a:t>
            </a:r>
            <a:r>
              <a:rPr lang="en-US" altLang="ko-KR" sz="1800">
                <a:solidFill>
                  <a:srgbClr val="000000"/>
                </a:solidFill>
                <a:sym typeface="Wingdings 3" pitchFamily="18" charset="2"/>
              </a:rPr>
              <a:t> 2, A</a:t>
            </a:r>
            <a:r>
              <a:rPr lang="en-US" altLang="ko-KR" sz="1800" baseline="-15000">
                <a:solidFill>
                  <a:srgbClr val="000000"/>
                </a:solidFill>
                <a:sym typeface="Wingdings 3" pitchFamily="18" charset="2"/>
              </a:rPr>
              <a:t>2</a:t>
            </a:r>
            <a:r>
              <a:rPr lang="en-US" altLang="ko-KR" sz="1800">
                <a:solidFill>
                  <a:srgbClr val="000000"/>
                </a:solidFill>
                <a:sym typeface="Wingdings 3" pitchFamily="18" charset="2"/>
              </a:rPr>
              <a:t>  1, A</a:t>
            </a:r>
            <a:r>
              <a:rPr lang="en-US" altLang="ko-KR" sz="1800" baseline="-15000">
                <a:solidFill>
                  <a:srgbClr val="000000"/>
                </a:solidFill>
                <a:sym typeface="Wingdings 3" pitchFamily="18" charset="2"/>
              </a:rPr>
              <a:t>3</a:t>
            </a:r>
            <a:r>
              <a:rPr lang="en-US" altLang="ko-KR" sz="1800">
                <a:solidFill>
                  <a:srgbClr val="000000"/>
                </a:solidFill>
                <a:sym typeface="Wingdings 3" pitchFamily="18" charset="2"/>
              </a:rPr>
              <a:t>  1</a:t>
            </a:r>
          </a:p>
        </p:txBody>
      </p:sp>
      <p:sp>
        <p:nvSpPr>
          <p:cNvPr id="108560" name="Text Box 16"/>
          <p:cNvSpPr txBox="1">
            <a:spLocks noChangeArrowheads="1"/>
          </p:cNvSpPr>
          <p:nvPr/>
        </p:nvSpPr>
        <p:spPr bwMode="auto">
          <a:xfrm>
            <a:off x="539750" y="3284538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 b="1">
                <a:solidFill>
                  <a:srgbClr val="000000"/>
                </a:solidFill>
              </a:rPr>
              <a:t>In the simulation,</a:t>
            </a:r>
          </a:p>
        </p:txBody>
      </p:sp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971550" y="3644900"/>
            <a:ext cx="6454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000000"/>
                </a:solidFill>
              </a:rPr>
              <a:t>- increase r</a:t>
            </a:r>
            <a:r>
              <a:rPr lang="en-US" altLang="ko-KR" sz="1800" baseline="-15000">
                <a:solidFill>
                  <a:srgbClr val="000000"/>
                </a:solidFill>
              </a:rPr>
              <a:t>i</a:t>
            </a:r>
            <a:r>
              <a:rPr lang="en-US" altLang="ko-KR" sz="1800">
                <a:solidFill>
                  <a:srgbClr val="000000"/>
                </a:solidFill>
              </a:rPr>
              <a:t> of a larger droplet, and decrease A</a:t>
            </a:r>
            <a:r>
              <a:rPr lang="en-US" altLang="ko-KR" sz="1800" baseline="-15000">
                <a:solidFill>
                  <a:srgbClr val="000000"/>
                </a:solidFill>
              </a:rPr>
              <a:t>i</a:t>
            </a:r>
            <a:r>
              <a:rPr lang="en-US" altLang="ko-KR" sz="1800">
                <a:solidFill>
                  <a:srgbClr val="000000"/>
                </a:solidFill>
              </a:rPr>
              <a:t> of a smaller droplet. </a:t>
            </a:r>
          </a:p>
        </p:txBody>
      </p:sp>
      <p:sp>
        <p:nvSpPr>
          <p:cNvPr id="108562" name="Text Box 18"/>
          <p:cNvSpPr txBox="1">
            <a:spLocks noChangeArrowheads="1"/>
          </p:cNvSpPr>
          <p:nvPr/>
        </p:nvSpPr>
        <p:spPr bwMode="auto">
          <a:xfrm>
            <a:off x="827088" y="4076700"/>
            <a:ext cx="923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000000"/>
                </a:solidFill>
                <a:cs typeface="Times New Roman" pitchFamily="18" charset="0"/>
              </a:rPr>
              <a:t>• step 1:</a:t>
            </a:r>
          </a:p>
        </p:txBody>
      </p:sp>
      <p:sp>
        <p:nvSpPr>
          <p:cNvPr id="108563" name="Rectangle 19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64" name="Object 20"/>
          <p:cNvGraphicFramePr>
            <a:graphicFrameLocks noChangeAspect="1"/>
          </p:cNvGraphicFramePr>
          <p:nvPr/>
        </p:nvGraphicFramePr>
        <p:xfrm>
          <a:off x="1908175" y="4149725"/>
          <a:ext cx="5905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3" name="Equation" r:id="rId9" imgW="431613" imgH="215806" progId="Equation.3">
                  <p:embed/>
                </p:oleObj>
              </mc:Choice>
              <mc:Fallback>
                <p:oleObj name="Equation" r:id="rId9" imgW="43161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149725"/>
                        <a:ext cx="590550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65" name="Rectangle 21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66" name="Object 22"/>
          <p:cNvGraphicFramePr>
            <a:graphicFrameLocks noChangeAspect="1"/>
          </p:cNvGraphicFramePr>
          <p:nvPr/>
        </p:nvGraphicFramePr>
        <p:xfrm>
          <a:off x="6011863" y="4149725"/>
          <a:ext cx="985837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4" name="Equation" r:id="rId11" imgW="710891" imgH="215806" progId="Equation.3">
                  <p:embed/>
                </p:oleObj>
              </mc:Choice>
              <mc:Fallback>
                <p:oleObj name="Equation" r:id="rId11" imgW="710891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149725"/>
                        <a:ext cx="985837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67" name="Rectangle 2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68" name="Object 24"/>
          <p:cNvGraphicFramePr>
            <a:graphicFrameLocks noChangeAspect="1"/>
          </p:cNvGraphicFramePr>
          <p:nvPr/>
        </p:nvGraphicFramePr>
        <p:xfrm>
          <a:off x="1908175" y="4581525"/>
          <a:ext cx="229552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5" name="Equation" r:id="rId13" imgW="1638300" imgH="228600" progId="Equation.3">
                  <p:embed/>
                </p:oleObj>
              </mc:Choice>
              <mc:Fallback>
                <p:oleObj name="Equation" r:id="rId13" imgW="1638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581525"/>
                        <a:ext cx="2295525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69" name="Rectangle 2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70" name="Object 26"/>
          <p:cNvGraphicFramePr>
            <a:graphicFrameLocks noChangeAspect="1"/>
          </p:cNvGraphicFramePr>
          <p:nvPr/>
        </p:nvGraphicFramePr>
        <p:xfrm>
          <a:off x="6084888" y="4508500"/>
          <a:ext cx="7493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6" name="Equation" r:id="rId15" imgW="545626" imgH="215713" progId="Equation.3">
                  <p:embed/>
                </p:oleObj>
              </mc:Choice>
              <mc:Fallback>
                <p:oleObj name="Equation" r:id="rId15" imgW="54562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4508500"/>
                        <a:ext cx="749300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71" name="Text Box 27"/>
          <p:cNvSpPr txBox="1">
            <a:spLocks noChangeArrowheads="1"/>
          </p:cNvSpPr>
          <p:nvPr/>
        </p:nvSpPr>
        <p:spPr bwMode="auto">
          <a:xfrm>
            <a:off x="808038" y="5033963"/>
            <a:ext cx="923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rgbClr val="000000"/>
                </a:solidFill>
                <a:cs typeface="Times New Roman" pitchFamily="18" charset="0"/>
              </a:rPr>
              <a:t>• step 2:</a:t>
            </a:r>
          </a:p>
        </p:txBody>
      </p:sp>
      <p:sp>
        <p:nvSpPr>
          <p:cNvPr id="108572" name="Rectangle 28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73" name="Object 29"/>
          <p:cNvGraphicFramePr>
            <a:graphicFrameLocks noChangeAspect="1"/>
          </p:cNvGraphicFramePr>
          <p:nvPr/>
        </p:nvGraphicFramePr>
        <p:xfrm>
          <a:off x="1908175" y="5084763"/>
          <a:ext cx="72390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7" name="Equation" r:id="rId17" imgW="520474" imgH="215806" progId="Equation.3">
                  <p:embed/>
                </p:oleObj>
              </mc:Choice>
              <mc:Fallback>
                <p:oleObj name="Equation" r:id="rId17" imgW="520474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5084763"/>
                        <a:ext cx="723900" cy="303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74" name="Rectangle 30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75" name="Object 31"/>
          <p:cNvGraphicFramePr>
            <a:graphicFrameLocks noChangeAspect="1"/>
          </p:cNvGraphicFramePr>
          <p:nvPr/>
        </p:nvGraphicFramePr>
        <p:xfrm>
          <a:off x="1908175" y="5516563"/>
          <a:ext cx="7493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8" name="Equation" r:id="rId19" imgW="545626" imgH="215713" progId="Equation.3">
                  <p:embed/>
                </p:oleObj>
              </mc:Choice>
              <mc:Fallback>
                <p:oleObj name="Equation" r:id="rId19" imgW="54562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5516563"/>
                        <a:ext cx="749300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76" name="Rectangle 3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77" name="Object 33"/>
          <p:cNvGraphicFramePr>
            <a:graphicFrameLocks noChangeAspect="1"/>
          </p:cNvGraphicFramePr>
          <p:nvPr/>
        </p:nvGraphicFramePr>
        <p:xfrm>
          <a:off x="1835150" y="5949950"/>
          <a:ext cx="336867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9" name="Equation" r:id="rId21" imgW="2374900" imgH="241300" progId="Equation.3">
                  <p:embed/>
                </p:oleObj>
              </mc:Choice>
              <mc:Fallback>
                <p:oleObj name="Equation" r:id="rId21" imgW="237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9950"/>
                        <a:ext cx="3368675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78" name="Rectangle 34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79" name="Object 35"/>
          <p:cNvGraphicFramePr>
            <a:graphicFrameLocks noChangeAspect="1"/>
          </p:cNvGraphicFramePr>
          <p:nvPr/>
        </p:nvGraphicFramePr>
        <p:xfrm>
          <a:off x="6011863" y="5084763"/>
          <a:ext cx="1039812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40" name="Equation" r:id="rId23" imgW="748975" imgH="215806" progId="Equation.3">
                  <p:embed/>
                </p:oleObj>
              </mc:Choice>
              <mc:Fallback>
                <p:oleObj name="Equation" r:id="rId23" imgW="74897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5084763"/>
                        <a:ext cx="1039812" cy="303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80" name="Rectangle 36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81" name="Object 37"/>
          <p:cNvGraphicFramePr>
            <a:graphicFrameLocks noChangeAspect="1"/>
          </p:cNvGraphicFramePr>
          <p:nvPr/>
        </p:nvGraphicFramePr>
        <p:xfrm>
          <a:off x="6011863" y="5445125"/>
          <a:ext cx="1090612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41" name="Equation" r:id="rId25" imgW="787058" imgH="215806" progId="Equation.3">
                  <p:embed/>
                </p:oleObj>
              </mc:Choice>
              <mc:Fallback>
                <p:oleObj name="Equation" r:id="rId25" imgW="787058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5445125"/>
                        <a:ext cx="1090612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82" name="Rectangle 3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graphicFrame>
        <p:nvGraphicFramePr>
          <p:cNvPr id="108583" name="Object 39"/>
          <p:cNvGraphicFramePr>
            <a:graphicFrameLocks noChangeAspect="1"/>
          </p:cNvGraphicFramePr>
          <p:nvPr/>
        </p:nvGraphicFramePr>
        <p:xfrm>
          <a:off x="6011863" y="5876925"/>
          <a:ext cx="8032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42" name="Equation" r:id="rId27" imgW="571252" imgH="228501" progId="Equation.3">
                  <p:embed/>
                </p:oleObj>
              </mc:Choice>
              <mc:Fallback>
                <p:oleObj name="Equation" r:id="rId27" imgW="57125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5876925"/>
                        <a:ext cx="803275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99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Group 2"/>
          <p:cNvGraphicFramePr>
            <a:graphicFrameLocks noGrp="1"/>
          </p:cNvGraphicFramePr>
          <p:nvPr/>
        </p:nvGraphicFramePr>
        <p:xfrm>
          <a:off x="611188" y="1412875"/>
          <a:ext cx="3097212" cy="4608514"/>
        </p:xfrm>
        <a:graphic>
          <a:graphicData uri="http://schemas.openxmlformats.org/drawingml/2006/table">
            <a:tbl>
              <a:tblPr/>
              <a:tblGrid>
                <a:gridCol w="1031875"/>
                <a:gridCol w="1033462"/>
                <a:gridCol w="1031875"/>
              </a:tblGrid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before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collision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real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4.16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4.02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4.06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4.06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2.08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2.04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1.0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1.0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592" name="Text Box 24"/>
          <p:cNvSpPr txBox="1">
            <a:spLocks noChangeArrowheads="1"/>
          </p:cNvSpPr>
          <p:nvPr/>
        </p:nvSpPr>
        <p:spPr bwMode="auto">
          <a:xfrm>
            <a:off x="684213" y="188913"/>
            <a:ext cx="2589212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1800">
                <a:solidFill>
                  <a:srgbClr val="000000"/>
                </a:solidFill>
              </a:rPr>
              <a:t> ex)</a:t>
            </a:r>
            <a:r>
              <a:rPr lang="en-US" altLang="ko-KR" sz="1800" i="1">
                <a:solidFill>
                  <a:srgbClr val="000000"/>
                </a:solidFill>
              </a:rPr>
              <a:t> r</a:t>
            </a:r>
            <a:r>
              <a:rPr lang="en-US" altLang="ko-KR" sz="1800" baseline="-25000">
                <a:solidFill>
                  <a:srgbClr val="000000"/>
                </a:solidFill>
              </a:rPr>
              <a:t>1</a:t>
            </a:r>
            <a:r>
              <a:rPr lang="en-US" altLang="ko-KR" sz="1800">
                <a:solidFill>
                  <a:srgbClr val="000000"/>
                </a:solidFill>
              </a:rPr>
              <a:t> = 1,  </a:t>
            </a:r>
            <a:r>
              <a:rPr lang="en-US" altLang="ko-KR" sz="1800" i="1">
                <a:solidFill>
                  <a:srgbClr val="000000"/>
                </a:solidFill>
              </a:rPr>
              <a:t>r</a:t>
            </a:r>
            <a:r>
              <a:rPr lang="en-US" altLang="ko-KR" sz="1800" baseline="-25000">
                <a:solidFill>
                  <a:srgbClr val="000000"/>
                </a:solidFill>
              </a:rPr>
              <a:t>2</a:t>
            </a:r>
            <a:r>
              <a:rPr lang="en-US" altLang="ko-KR" sz="1800">
                <a:solidFill>
                  <a:srgbClr val="000000"/>
                </a:solidFill>
              </a:rPr>
              <a:t> = 2 ,  </a:t>
            </a:r>
            <a:r>
              <a:rPr lang="en-US" altLang="ko-KR" sz="1800" i="1">
                <a:solidFill>
                  <a:srgbClr val="000000"/>
                </a:solidFill>
              </a:rPr>
              <a:t>r</a:t>
            </a:r>
            <a:r>
              <a:rPr lang="en-US" altLang="ko-KR" sz="1800" baseline="-25000">
                <a:solidFill>
                  <a:srgbClr val="000000"/>
                </a:solidFill>
              </a:rPr>
              <a:t>3</a:t>
            </a:r>
            <a:r>
              <a:rPr lang="en-US" altLang="ko-KR" sz="1800">
                <a:solidFill>
                  <a:srgbClr val="000000"/>
                </a:solidFill>
              </a:rPr>
              <a:t> = 4</a:t>
            </a:r>
          </a:p>
          <a:p>
            <a:pPr>
              <a:lnSpc>
                <a:spcPct val="140000"/>
              </a:lnSpc>
            </a:pPr>
            <a:r>
              <a:rPr lang="en-US" altLang="ko-KR" sz="1800" i="1">
                <a:solidFill>
                  <a:srgbClr val="000000"/>
                </a:solidFill>
              </a:rPr>
              <a:t>      A</a:t>
            </a:r>
            <a:r>
              <a:rPr lang="en-US" altLang="ko-KR" sz="1800" baseline="-25000">
                <a:solidFill>
                  <a:srgbClr val="000000"/>
                </a:solidFill>
              </a:rPr>
              <a:t>1</a:t>
            </a:r>
            <a:r>
              <a:rPr lang="en-US" altLang="ko-KR" sz="1800">
                <a:solidFill>
                  <a:srgbClr val="000000"/>
                </a:solidFill>
              </a:rPr>
              <a:t> = 4,  </a:t>
            </a:r>
            <a:r>
              <a:rPr lang="en-US" altLang="ko-KR" sz="1800" i="1">
                <a:solidFill>
                  <a:srgbClr val="000000"/>
                </a:solidFill>
              </a:rPr>
              <a:t>A</a:t>
            </a:r>
            <a:r>
              <a:rPr lang="en-US" altLang="ko-KR" sz="1800" baseline="-25000">
                <a:solidFill>
                  <a:srgbClr val="000000"/>
                </a:solidFill>
              </a:rPr>
              <a:t>2</a:t>
            </a:r>
            <a:r>
              <a:rPr lang="en-US" altLang="ko-KR" sz="1800">
                <a:solidFill>
                  <a:srgbClr val="000000"/>
                </a:solidFill>
              </a:rPr>
              <a:t> = 3,  </a:t>
            </a:r>
            <a:r>
              <a:rPr lang="en-US" altLang="ko-KR" sz="1800" i="1">
                <a:solidFill>
                  <a:srgbClr val="000000"/>
                </a:solidFill>
              </a:rPr>
              <a:t>A</a:t>
            </a:r>
            <a:r>
              <a:rPr lang="en-US" altLang="ko-KR" sz="1800" baseline="-25000">
                <a:solidFill>
                  <a:srgbClr val="000000"/>
                </a:solidFill>
              </a:rPr>
              <a:t>3</a:t>
            </a:r>
            <a:r>
              <a:rPr lang="en-US" altLang="ko-KR" sz="1800">
                <a:solidFill>
                  <a:srgbClr val="000000"/>
                </a:solidFill>
              </a:rPr>
              <a:t> = 3</a:t>
            </a:r>
          </a:p>
        </p:txBody>
      </p:sp>
      <p:sp>
        <p:nvSpPr>
          <p:cNvPr id="109593" name="Rectangle 2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09594" name="Text Box 26"/>
          <p:cNvSpPr txBox="1">
            <a:spLocks noChangeArrowheads="1"/>
          </p:cNvSpPr>
          <p:nvPr/>
        </p:nvSpPr>
        <p:spPr bwMode="auto">
          <a:xfrm>
            <a:off x="4284663" y="3500438"/>
            <a:ext cx="403225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i="1">
                <a:solidFill>
                  <a:srgbClr val="FF0000"/>
                </a:solidFill>
              </a:rPr>
              <a:t>It is assumed that the probability density of super-droplets becomes equivalent to that of real droplets as N </a:t>
            </a:r>
            <a:r>
              <a:rPr lang="en-US" altLang="ko-KR" i="1">
                <a:solidFill>
                  <a:srgbClr val="FF0000"/>
                </a:solidFill>
                <a:sym typeface="Wingdings 3" pitchFamily="18" charset="2"/>
              </a:rPr>
              <a:t> </a:t>
            </a:r>
            <a:r>
              <a:rPr lang="en-US" altLang="ko-KR" i="1">
                <a:solidFill>
                  <a:srgbClr val="FF0000"/>
                </a:solidFill>
                <a:sym typeface="Symbol" pitchFamily="18" charset="2"/>
              </a:rPr>
              <a:t>, i.e.,</a:t>
            </a:r>
          </a:p>
        </p:txBody>
      </p:sp>
      <p:graphicFrame>
        <p:nvGraphicFramePr>
          <p:cNvPr id="109595" name="Object 27"/>
          <p:cNvGraphicFramePr>
            <a:graphicFrameLocks noChangeAspect="1"/>
          </p:cNvGraphicFramePr>
          <p:nvPr/>
        </p:nvGraphicFramePr>
        <p:xfrm>
          <a:off x="4787900" y="5589588"/>
          <a:ext cx="1838325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0" name="Equation" r:id="rId3" imgW="1231366" imgH="228501" progId="Equation.3">
                  <p:embed/>
                </p:oleObj>
              </mc:Choice>
              <mc:Fallback>
                <p:oleObj name="Equation" r:id="rId3" imgW="123136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589588"/>
                        <a:ext cx="1838325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74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958975" y="641350"/>
            <a:ext cx="4932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Problems of Ayalla &amp; Wang Scheme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400425" y="1266825"/>
            <a:ext cx="435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/>
              <a:t>(Khain et al., 2007; Woittiez et al., 2009)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44488" y="2060575"/>
            <a:ext cx="8548687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• The AW scheme is obtained by analyzing DNS results, but the condition of 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   DNS is different from the real cloud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  - too small Re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  - too high concentration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 </a:t>
            </a:r>
            <a:r>
              <a:rPr lang="en-US" altLang="ko-KR">
                <a:cs typeface="Times New Roman" pitchFamily="18" charset="0"/>
                <a:sym typeface="Wingdings 3" pitchFamily="18" charset="2"/>
              </a:rPr>
              <a:t> The applicability of DNS results to the real cloud is in doubt.</a:t>
            </a:r>
          </a:p>
          <a:p>
            <a:pPr>
              <a:lnSpc>
                <a:spcPct val="140000"/>
              </a:lnSpc>
            </a:pPr>
            <a:endParaRPr lang="en-US" altLang="ko-KR">
              <a:cs typeface="Times New Roman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• The parameterization of preferential concentration in the AW scheme is 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  obtained from the analysis of particle without sedimentation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  - Sedimentation modifies preferential concentration seriously.</a:t>
            </a:r>
          </a:p>
        </p:txBody>
      </p:sp>
    </p:spTree>
    <p:extLst>
      <p:ext uri="{BB962C8B-B14F-4D97-AF65-F5344CB8AC3E}">
        <p14:creationId xmlns:p14="http://schemas.microsoft.com/office/powerpoint/2010/main" val="40964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784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Further Improvement of the Collision/Coalescence Scheme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8569325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1. The present scheme ignores the generation of variance of the droplet size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   of a collector droplet.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</a:rPr>
              <a:t>ex) i) </a:t>
            </a:r>
            <a:r>
              <a:rPr lang="en-US" altLang="ko-KR">
                <a:cs typeface="Times New Roman" pitchFamily="18" charset="0"/>
                <a:sym typeface="Wingdings 3" pitchFamily="18" charset="2"/>
              </a:rPr>
              <a:t>the random perturbation after the calculation of a collector droplet size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  <a:sym typeface="Wingdings 3" pitchFamily="18" charset="2"/>
              </a:rPr>
              <a:t>      ii) tuning of droplet statistics within a grid to the ideal double peak droplet </a:t>
            </a:r>
          </a:p>
          <a:p>
            <a:pPr>
              <a:lnSpc>
                <a:spcPct val="140000"/>
              </a:lnSpc>
            </a:pPr>
            <a:r>
              <a:rPr lang="en-US" altLang="ko-KR">
                <a:cs typeface="Times New Roman" pitchFamily="18" charset="0"/>
                <a:sym typeface="Wingdings 3" pitchFamily="18" charset="2"/>
              </a:rPr>
              <a:t>          mass density distribution</a:t>
            </a:r>
          </a:p>
          <a:p>
            <a:pPr>
              <a:lnSpc>
                <a:spcPct val="140000"/>
              </a:lnSpc>
            </a:pPr>
            <a:endParaRPr lang="en-US" altLang="ko-KR">
              <a:cs typeface="Times New Roman" pitchFamily="18" charset="0"/>
              <a:sym typeface="Wingdings 3" pitchFamily="18" charset="2"/>
            </a:endParaRPr>
          </a:p>
          <a:p>
            <a:r>
              <a:rPr lang="en-US" altLang="ko-KR" sz="1800"/>
              <a:t>2. </a:t>
            </a:r>
            <a:r>
              <a:rPr lang="en-US" altLang="ko-KR"/>
              <a:t>Super-droplets are assumed to collide with any other super-droplets within </a:t>
            </a:r>
          </a:p>
          <a:p>
            <a:r>
              <a:rPr lang="en-US" altLang="ko-KR"/>
              <a:t>   the same grid with the consideration of inter-droplet distance. </a:t>
            </a:r>
          </a:p>
          <a:p>
            <a:endParaRPr lang="en-US" altLang="ko-KR"/>
          </a:p>
          <a:p>
            <a:r>
              <a:rPr lang="en-US" altLang="ko-KR"/>
              <a:t>3. The relative velocity between two droplets are not considered for </a:t>
            </a:r>
          </a:p>
          <a:p>
            <a:r>
              <a:rPr lang="en-US" altLang="ko-KR"/>
              <a:t>    the calculation of the collision kernel including turbulence effects. </a:t>
            </a:r>
            <a:endParaRPr lang="en-US" altLang="ko-KR">
              <a:sym typeface="Symbol" pitchFamily="18" charset="2"/>
            </a:endParaRPr>
          </a:p>
          <a:p>
            <a:endParaRPr lang="en-US" altLang="ko-KR"/>
          </a:p>
          <a:p>
            <a:r>
              <a:rPr lang="en-US" altLang="ko-KR"/>
              <a:t>4. Breakup of droplets is not considered.</a:t>
            </a: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29000"/>
            <a:ext cx="285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1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:\Jule's document\PALM\Writing Papers\Fig\yz_pro_RH_cenb_10_17_23_3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2962275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D:\Jule's document\PALM\Writing Papers\Fig\yz_pro_diss_cenb_10_17_23_3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29337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3072" y="6184332"/>
            <a:ext cx="853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mtClean="0">
                <a:cs typeface="Times New Roman" pitchFamily="18" charset="0"/>
              </a:rPr>
              <a:t>Cross-sections of  relative humidity and dissipation rate </a:t>
            </a:r>
            <a:r>
              <a:rPr lang="en-US" altLang="ko-KR" sz="1600" smtClean="0">
                <a:latin typeface="Symbol" pitchFamily="18" charset="2"/>
                <a:cs typeface="Times New Roman" pitchFamily="18" charset="0"/>
              </a:rPr>
              <a:t>(</a:t>
            </a:r>
            <a:r>
              <a:rPr lang="en-US" altLang="ko-KR" sz="1600" i="1">
                <a:latin typeface="Symbol" pitchFamily="18" charset="2"/>
                <a:cs typeface="Times New Roman" pitchFamily="18" charset="0"/>
              </a:rPr>
              <a:t>e</a:t>
            </a:r>
            <a:r>
              <a:rPr lang="en-US" altLang="ko-KR" sz="1600" smtClean="0">
                <a:latin typeface="Symbol" pitchFamily="18" charset="2"/>
                <a:cs typeface="Times New Roman" pitchFamily="18" charset="0"/>
              </a:rPr>
              <a:t>)</a:t>
            </a:r>
            <a:r>
              <a:rPr lang="en-US" altLang="ko-KR" sz="1600" smtClean="0">
                <a:cs typeface="Times New Roman" pitchFamily="18" charset="0"/>
              </a:rPr>
              <a:t>  with vertical profiles (Hall: red, AW: blue) </a:t>
            </a:r>
            <a:endParaRPr lang="ko-KR" altLang="en-US" sz="160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611188" y="3933825"/>
            <a:ext cx="7848600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dirty="0"/>
              <a:t>2.</a:t>
            </a:r>
            <a:r>
              <a:rPr lang="en-US" altLang="ko-KR" b="1" i="1" dirty="0"/>
              <a:t> Direct simulation of particle collision in turbulent flows is not appropriate in LES!</a:t>
            </a:r>
          </a:p>
          <a:p>
            <a:pPr>
              <a:lnSpc>
                <a:spcPct val="120000"/>
              </a:lnSpc>
            </a:pPr>
            <a:r>
              <a:rPr lang="en-US" altLang="ko-KR" sz="1800" dirty="0">
                <a:cs typeface="Times New Roman" pitchFamily="18" charset="0"/>
              </a:rPr>
              <a:t>• </a:t>
            </a:r>
            <a:r>
              <a:rPr lang="en-US" altLang="ko-KR" sz="1800" dirty="0"/>
              <a:t>S</a:t>
            </a:r>
            <a:r>
              <a:rPr lang="en-US" altLang="ko-KR" sz="1800" dirty="0" smtClean="0"/>
              <a:t>mall-scale </a:t>
            </a:r>
            <a:r>
              <a:rPr lang="en-US" altLang="ko-KR" sz="1800" dirty="0"/>
              <a:t>eddies are important </a:t>
            </a:r>
            <a:r>
              <a:rPr lang="en-US" altLang="ko-KR" sz="1800" dirty="0">
                <a:sym typeface="Wingdings 3" pitchFamily="18" charset="2"/>
              </a:rPr>
              <a:t></a:t>
            </a:r>
            <a:r>
              <a:rPr lang="en-US" altLang="ko-KR" sz="1800" dirty="0"/>
              <a:t> DNS is essential.</a:t>
            </a:r>
          </a:p>
          <a:p>
            <a:pPr>
              <a:lnSpc>
                <a:spcPct val="120000"/>
              </a:lnSpc>
            </a:pPr>
            <a:r>
              <a:rPr lang="en-US" altLang="ko-KR" sz="1800" dirty="0"/>
              <a:t>  (ex, intermittency, </a:t>
            </a:r>
            <a:r>
              <a:rPr lang="en-US" altLang="ko-KR" sz="1800" dirty="0" err="1"/>
              <a:t>supersaturation</a:t>
            </a:r>
            <a:r>
              <a:rPr lang="en-US" altLang="ko-KR" sz="1800" dirty="0"/>
              <a:t> fluctuation, preferential concentration)</a:t>
            </a:r>
            <a:endParaRPr lang="en-US" altLang="ko-KR" sz="1800" dirty="0">
              <a:sym typeface="Wingdings 3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ko-KR" sz="1800" dirty="0">
                <a:cs typeface="Times New Roman" pitchFamily="18" charset="0"/>
                <a:sym typeface="Wingdings 3" pitchFamily="18" charset="2"/>
              </a:rPr>
              <a:t>• </a:t>
            </a:r>
            <a:r>
              <a:rPr lang="en-US" altLang="ko-KR" sz="1800" dirty="0">
                <a:sym typeface="Wingdings 3" pitchFamily="18" charset="2"/>
              </a:rPr>
              <a:t>Number of total suspended particles is too large (&gt; 10</a:t>
            </a:r>
            <a:r>
              <a:rPr lang="en-US" altLang="ko-KR" sz="1800" baseline="30000" dirty="0">
                <a:sym typeface="Wingdings 3" pitchFamily="18" charset="2"/>
              </a:rPr>
              <a:t>20</a:t>
            </a:r>
            <a:r>
              <a:rPr lang="en-US" altLang="ko-KR" sz="1800" dirty="0">
                <a:sym typeface="Wingdings 3" pitchFamily="18" charset="2"/>
              </a:rPr>
              <a:t> in clouds).</a:t>
            </a:r>
          </a:p>
          <a:p>
            <a:pPr>
              <a:lnSpc>
                <a:spcPct val="120000"/>
              </a:lnSpc>
            </a:pPr>
            <a:r>
              <a:rPr lang="en-US" altLang="ko-KR" sz="1800" dirty="0">
                <a:cs typeface="Times New Roman" pitchFamily="18" charset="0"/>
                <a:sym typeface="Wingdings 3" pitchFamily="18" charset="2"/>
              </a:rPr>
              <a:t>• </a:t>
            </a:r>
            <a:r>
              <a:rPr lang="en-US" altLang="ko-KR" sz="1800" dirty="0">
                <a:sym typeface="Wingdings 3" pitchFamily="18" charset="2"/>
              </a:rPr>
              <a:t>Finite size of a particle affects collision efficiency.</a:t>
            </a:r>
          </a:p>
          <a:p>
            <a:pPr>
              <a:lnSpc>
                <a:spcPct val="120000"/>
              </a:lnSpc>
            </a:pPr>
            <a:r>
              <a:rPr lang="en-US" altLang="ko-KR" sz="1800" dirty="0">
                <a:sym typeface="Wingdings 3" pitchFamily="18" charset="2"/>
              </a:rPr>
              <a:t></a:t>
            </a:r>
            <a:r>
              <a:rPr lang="en-US" altLang="ko-KR" sz="1800" dirty="0"/>
              <a:t> It is necessary to parameterize the collision coefficient in LES. 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492500" y="260350"/>
            <a:ext cx="3216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3333FF"/>
                </a:solidFill>
              </a:rPr>
              <a:t>Fluid Dynamical Issues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11188" y="1125538"/>
            <a:ext cx="770096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dirty="0"/>
              <a:t>1. </a:t>
            </a:r>
            <a:r>
              <a:rPr lang="en-US" altLang="ko-KR" b="1" i="1" dirty="0"/>
              <a:t>The total number of droplets cannot be neglected.</a:t>
            </a:r>
          </a:p>
          <a:p>
            <a:pPr>
              <a:lnSpc>
                <a:spcPct val="120000"/>
              </a:lnSpc>
            </a:pPr>
            <a:r>
              <a:rPr lang="en-US" altLang="ko-KR" sz="1800" dirty="0">
                <a:cs typeface="Times New Roman" pitchFamily="18" charset="0"/>
              </a:rPr>
              <a:t>• </a:t>
            </a:r>
            <a:r>
              <a:rPr lang="en-US" altLang="ko-KR" sz="1800" dirty="0"/>
              <a:t>Where there is no interaction between particle-fluid interaction and </a:t>
            </a:r>
            <a:r>
              <a:rPr lang="en-US" altLang="ko-KR" sz="1800" dirty="0" err="1"/>
              <a:t>interparticle</a:t>
            </a:r>
            <a:r>
              <a:rPr lang="en-US" altLang="ko-KR" sz="1800" dirty="0"/>
              <a:t> </a:t>
            </a:r>
          </a:p>
          <a:p>
            <a:pPr>
              <a:lnSpc>
                <a:spcPct val="120000"/>
              </a:lnSpc>
            </a:pPr>
            <a:r>
              <a:rPr lang="en-US" altLang="ko-KR" sz="1800" dirty="0"/>
              <a:t>   interaction, it is fine to work with much smaller number of particles</a:t>
            </a:r>
          </a:p>
          <a:p>
            <a:pPr>
              <a:lnSpc>
                <a:spcPct val="120000"/>
              </a:lnSpc>
            </a:pPr>
            <a:r>
              <a:rPr lang="en-US" altLang="ko-KR" sz="1800" dirty="0"/>
              <a:t>   (e.g., particle settling, particle diffusion)</a:t>
            </a:r>
          </a:p>
          <a:p>
            <a:pPr>
              <a:lnSpc>
                <a:spcPct val="120000"/>
              </a:lnSpc>
            </a:pPr>
            <a:r>
              <a:rPr lang="en-US" altLang="ko-KR" sz="1800" dirty="0">
                <a:cs typeface="Times New Roman" pitchFamily="18" charset="0"/>
              </a:rPr>
              <a:t>• </a:t>
            </a:r>
            <a:r>
              <a:rPr lang="en-US" altLang="ko-KR" sz="1800" dirty="0"/>
              <a:t>However, in clouds, there exist</a:t>
            </a:r>
          </a:p>
          <a:p>
            <a:pPr>
              <a:lnSpc>
                <a:spcPct val="120000"/>
              </a:lnSpc>
            </a:pPr>
            <a:r>
              <a:rPr lang="en-US" altLang="ko-KR" sz="1800" dirty="0"/>
              <a:t>  - particle-fluid interaction (LWC affects cloud dynamics.)</a:t>
            </a:r>
          </a:p>
          <a:p>
            <a:pPr>
              <a:lnSpc>
                <a:spcPct val="120000"/>
              </a:lnSpc>
            </a:pPr>
            <a:r>
              <a:rPr lang="en-US" altLang="ko-KR" sz="1800" dirty="0"/>
              <a:t>  - </a:t>
            </a:r>
            <a:r>
              <a:rPr lang="en-US" altLang="ko-KR" sz="1800" dirty="0" err="1"/>
              <a:t>interparticle</a:t>
            </a:r>
            <a:r>
              <a:rPr lang="en-US" altLang="ko-KR" sz="1800" dirty="0"/>
              <a:t> interaction (droplet collision).</a:t>
            </a:r>
          </a:p>
        </p:txBody>
      </p:sp>
    </p:spTree>
    <p:extLst>
      <p:ext uri="{BB962C8B-B14F-4D97-AF65-F5344CB8AC3E}">
        <p14:creationId xmlns:p14="http://schemas.microsoft.com/office/powerpoint/2010/main" val="12132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extBox 27"/>
          <p:cNvSpPr txBox="1">
            <a:spLocks noChangeArrowheads="1"/>
          </p:cNvSpPr>
          <p:nvPr/>
        </p:nvSpPr>
        <p:spPr bwMode="auto">
          <a:xfrm>
            <a:off x="1403350" y="4868863"/>
            <a:ext cx="403225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kumimoji="0" lang="en-US" altLang="ko-KR" i="1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:  condensational source term</a:t>
            </a:r>
          </a:p>
        </p:txBody>
      </p:sp>
      <p:graphicFrame>
        <p:nvGraphicFramePr>
          <p:cNvPr id="96260" name="개체 13"/>
          <p:cNvGraphicFramePr>
            <a:graphicFrameLocks noChangeAspect="1"/>
          </p:cNvGraphicFramePr>
          <p:nvPr/>
        </p:nvGraphicFramePr>
        <p:xfrm>
          <a:off x="1042988" y="836613"/>
          <a:ext cx="349091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5" name="수식" r:id="rId3" imgW="2336800" imgH="444500" progId="Equation.3">
                  <p:embed/>
                </p:oleObj>
              </mc:Choice>
              <mc:Fallback>
                <p:oleObj name="수식" r:id="rId3" imgW="2336800" imgH="444500" progId="Equation.3">
                  <p:embed/>
                  <p:pic>
                    <p:nvPicPr>
                      <p:cNvPr id="0" name="개체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836613"/>
                        <a:ext cx="3490912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1" name="개체 14"/>
          <p:cNvGraphicFramePr>
            <a:graphicFrameLocks noChangeAspect="1"/>
          </p:cNvGraphicFramePr>
          <p:nvPr/>
        </p:nvGraphicFramePr>
        <p:xfrm>
          <a:off x="5580063" y="836613"/>
          <a:ext cx="1792287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6" name="수식" r:id="rId5" imgW="1066337" imgH="545863" progId="Equation.3">
                  <p:embed/>
                </p:oleObj>
              </mc:Choice>
              <mc:Fallback>
                <p:oleObj name="수식" r:id="rId5" imgW="1066337" imgH="545863" progId="Equation.3">
                  <p:embed/>
                  <p:pic>
                    <p:nvPicPr>
                      <p:cNvPr id="0" name="개체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836613"/>
                        <a:ext cx="1792287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2" name="TextBox 15"/>
          <p:cNvSpPr txBox="1">
            <a:spLocks noChangeArrowheads="1"/>
          </p:cNvSpPr>
          <p:nvPr/>
        </p:nvSpPr>
        <p:spPr bwMode="auto">
          <a:xfrm>
            <a:off x="4859338" y="981075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kumimoji="0" lang="en-US" altLang="ko-KR" sz="1800" i="1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with</a:t>
            </a:r>
          </a:p>
        </p:txBody>
      </p:sp>
      <p:graphicFrame>
        <p:nvGraphicFramePr>
          <p:cNvPr id="96263" name="개체 16"/>
          <p:cNvGraphicFramePr>
            <a:graphicFrameLocks noChangeAspect="1"/>
          </p:cNvGraphicFramePr>
          <p:nvPr/>
        </p:nvGraphicFramePr>
        <p:xfrm>
          <a:off x="1042988" y="1773238"/>
          <a:ext cx="31115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7" name="수식" r:id="rId7" imgW="2082800" imgH="444500" progId="Equation.3">
                  <p:embed/>
                </p:oleObj>
              </mc:Choice>
              <mc:Fallback>
                <p:oleObj name="수식" r:id="rId7" imgW="2082800" imgH="444500" progId="Equation.3">
                  <p:embed/>
                  <p:pic>
                    <p:nvPicPr>
                      <p:cNvPr id="0" name="개체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3238"/>
                        <a:ext cx="31115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6264" name="그룹 12"/>
          <p:cNvGrpSpPr>
            <a:grpSpLocks/>
          </p:cNvGrpSpPr>
          <p:nvPr/>
        </p:nvGrpSpPr>
        <p:grpSpPr bwMode="auto">
          <a:xfrm>
            <a:off x="1089025" y="3640138"/>
            <a:ext cx="4505325" cy="1084262"/>
            <a:chOff x="1189759" y="4755597"/>
            <a:chExt cx="4505340" cy="1084262"/>
          </a:xfrm>
        </p:grpSpPr>
        <p:graphicFrame>
          <p:nvGraphicFramePr>
            <p:cNvPr id="96265" name="개체 19"/>
            <p:cNvGraphicFramePr>
              <a:graphicFrameLocks noChangeAspect="1"/>
            </p:cNvGraphicFramePr>
            <p:nvPr/>
          </p:nvGraphicFramePr>
          <p:xfrm>
            <a:off x="1238972" y="5479497"/>
            <a:ext cx="261937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518" name="수식" r:id="rId9" imgW="165028" imgH="228501" progId="Equation.3">
                    <p:embed/>
                  </p:oleObj>
                </mc:Choice>
                <mc:Fallback>
                  <p:oleObj name="수식" r:id="rId9" imgW="165028" imgH="228501" progId="Equation.3">
                    <p:embed/>
                    <p:pic>
                      <p:nvPicPr>
                        <p:cNvPr id="0" name="개체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972" y="5479497"/>
                          <a:ext cx="261937" cy="360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266" name="TextBox 20"/>
            <p:cNvSpPr txBox="1">
              <a:spLocks noChangeArrowheads="1"/>
            </p:cNvSpPr>
            <p:nvPr/>
          </p:nvSpPr>
          <p:spPr bwMode="auto">
            <a:xfrm>
              <a:off x="1453929" y="5443432"/>
              <a:ext cx="42411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kumimoji="0" lang="en-US" altLang="ko-KR" sz="1800" i="1">
                  <a:latin typeface="Times New Roman" pitchFamily="18" charset="0"/>
                  <a:ea typeface="HY견명조" pitchFamily="18" charset="-127"/>
                  <a:cs typeface="Times New Roman" pitchFamily="18" charset="0"/>
                </a:rPr>
                <a:t> : specific humidity</a:t>
              </a:r>
            </a:p>
          </p:txBody>
        </p:sp>
        <p:graphicFrame>
          <p:nvGraphicFramePr>
            <p:cNvPr id="96267" name="개체 21"/>
            <p:cNvGraphicFramePr>
              <a:graphicFrameLocks noChangeAspect="1"/>
            </p:cNvGraphicFramePr>
            <p:nvPr/>
          </p:nvGraphicFramePr>
          <p:xfrm>
            <a:off x="1189759" y="4755597"/>
            <a:ext cx="282575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519" name="수식" r:id="rId11" imgW="177646" imgH="190335" progId="Equation.3">
                    <p:embed/>
                  </p:oleObj>
                </mc:Choice>
                <mc:Fallback>
                  <p:oleObj name="수식" r:id="rId11" imgW="177646" imgH="190335" progId="Equation.3">
                    <p:embed/>
                    <p:pic>
                      <p:nvPicPr>
                        <p:cNvPr id="0" name="개체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9759" y="4755597"/>
                          <a:ext cx="282575" cy="300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6268" name="개체 26"/>
          <p:cNvGraphicFramePr>
            <a:graphicFrameLocks noChangeAspect="1"/>
          </p:cNvGraphicFramePr>
          <p:nvPr/>
        </p:nvGraphicFramePr>
        <p:xfrm>
          <a:off x="1081088" y="4979988"/>
          <a:ext cx="26035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20" name="수식" r:id="rId13" imgW="164957" imgH="152268" progId="Equation.3">
                  <p:embed/>
                </p:oleObj>
              </mc:Choice>
              <mc:Fallback>
                <p:oleObj name="수식" r:id="rId13" imgW="164957" imgH="152268" progId="Equation.3">
                  <p:embed/>
                  <p:pic>
                    <p:nvPicPr>
                      <p:cNvPr id="0" name="개체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088" y="4979988"/>
                        <a:ext cx="26035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9" name="개체 28"/>
          <p:cNvGraphicFramePr>
            <a:graphicFrameLocks noChangeAspect="1"/>
          </p:cNvGraphicFramePr>
          <p:nvPr/>
        </p:nvGraphicFramePr>
        <p:xfrm>
          <a:off x="1128713" y="3994150"/>
          <a:ext cx="28098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21" name="수식" r:id="rId15" imgW="177646" imgH="228402" progId="Equation.3">
                  <p:embed/>
                </p:oleObj>
              </mc:Choice>
              <mc:Fallback>
                <p:oleObj name="수식" r:id="rId15" imgW="177646" imgH="228402" progId="Equation.3">
                  <p:embed/>
                  <p:pic>
                    <p:nvPicPr>
                      <p:cNvPr id="0" name="개체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3994150"/>
                        <a:ext cx="280987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70" name="TextBox 29"/>
          <p:cNvSpPr txBox="1">
            <a:spLocks noChangeArrowheads="1"/>
          </p:cNvSpPr>
          <p:nvPr/>
        </p:nvSpPr>
        <p:spPr bwMode="auto">
          <a:xfrm>
            <a:off x="1352550" y="3959225"/>
            <a:ext cx="424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kumimoji="0" lang="en-US" altLang="ko-KR" sz="1800" i="1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 : latent heat of evaporation</a:t>
            </a:r>
          </a:p>
        </p:txBody>
      </p:sp>
      <p:sp>
        <p:nvSpPr>
          <p:cNvPr id="96271" name="TextBox 29"/>
          <p:cNvSpPr txBox="1">
            <a:spLocks noChangeArrowheads="1"/>
          </p:cNvSpPr>
          <p:nvPr/>
        </p:nvSpPr>
        <p:spPr bwMode="auto">
          <a:xfrm>
            <a:off x="1446213" y="3606800"/>
            <a:ext cx="226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kumimoji="0" lang="en-US" altLang="ko-KR" sz="1800" i="1">
                <a:latin typeface="Times New Roman" pitchFamily="18" charset="0"/>
                <a:ea typeface="HY견명조" pitchFamily="18" charset="-127"/>
                <a:cs typeface="Times New Roman" pitchFamily="18" charset="0"/>
              </a:rPr>
              <a:t>: Exner function with </a:t>
            </a:r>
          </a:p>
        </p:txBody>
      </p:sp>
      <p:graphicFrame>
        <p:nvGraphicFramePr>
          <p:cNvPr id="96272" name="개체 1"/>
          <p:cNvGraphicFramePr>
            <a:graphicFrameLocks noChangeAspect="1"/>
          </p:cNvGraphicFramePr>
          <p:nvPr/>
        </p:nvGraphicFramePr>
        <p:xfrm>
          <a:off x="3552825" y="3638550"/>
          <a:ext cx="1303338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22" name="수식" r:id="rId17" imgW="774364" imgH="241195" progId="Equation.3">
                  <p:embed/>
                </p:oleObj>
              </mc:Choice>
              <mc:Fallback>
                <p:oleObj name="수식" r:id="rId17" imgW="774364" imgH="241195" progId="Equation.3">
                  <p:embed/>
                  <p:pic>
                    <p:nvPicPr>
                      <p:cNvPr id="0" name="개체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825" y="3638550"/>
                        <a:ext cx="1303338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586581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2868613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868863"/>
            <a:ext cx="20875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1095375" y="323850"/>
            <a:ext cx="5905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>
                <a:sym typeface="Symbol" pitchFamily="18" charset="2"/>
              </a:rPr>
              <a:t> </a:t>
            </a:r>
            <a:r>
              <a:rPr lang="en-US" altLang="ko-KR" b="1"/>
              <a:t>The SGS Parameterization of LES </a:t>
            </a:r>
            <a:r>
              <a:rPr lang="en-US" altLang="ko-KR"/>
              <a:t>(Deardorff 1980)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4120</Words>
  <Application>Microsoft Office PowerPoint</Application>
  <PresentationFormat>화면 슬라이드 쇼(4:3)</PresentationFormat>
  <Paragraphs>514</Paragraphs>
  <Slides>76</Slides>
  <Notes>2</Notes>
  <HiddenSlides>0</HiddenSlides>
  <MMClips>1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76</vt:i4>
      </vt:variant>
    </vt:vector>
  </HeadingPairs>
  <TitlesOfParts>
    <vt:vector size="79" baseType="lpstr">
      <vt:lpstr>기본 디자인</vt:lpstr>
      <vt:lpstr>Equation</vt:lpstr>
      <vt:lpstr>수식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In the real cloud,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Evolutions of (a) potential temperature and (b) droplets position with radius</vt:lpstr>
      <vt:lpstr>PowerPoint 프레젠테이션</vt:lpstr>
      <vt:lpstr> An Idealized Single Cloud Experiment (BOMEX)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Shallow Convection Experiment (BOMEX)</vt:lpstr>
      <vt:lpstr>PowerPoint 프레젠테이션</vt:lpstr>
      <vt:lpstr>PowerPoint 프레젠테이션</vt:lpstr>
      <vt:lpstr> An Idealized Single Cloud Experiment (RICO)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Conclusion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Preferential Concentration</dc:title>
  <dc:creator>SYSTEM</dc:creator>
  <cp:lastModifiedBy>Noh</cp:lastModifiedBy>
  <cp:revision>109</cp:revision>
  <dcterms:created xsi:type="dcterms:W3CDTF">2011-11-10T07:16:54Z</dcterms:created>
  <dcterms:modified xsi:type="dcterms:W3CDTF">2013-01-29T13:01:25Z</dcterms:modified>
</cp:coreProperties>
</file>