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304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305" r:id="rId24"/>
    <p:sldId id="279" r:id="rId25"/>
    <p:sldId id="280" r:id="rId26"/>
    <p:sldId id="281" r:id="rId27"/>
    <p:sldId id="282" r:id="rId28"/>
    <p:sldId id="284" r:id="rId29"/>
    <p:sldId id="285" r:id="rId30"/>
    <p:sldId id="283" r:id="rId31"/>
    <p:sldId id="286" r:id="rId32"/>
    <p:sldId id="278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9933"/>
    <a:srgbClr val="FF00FF"/>
    <a:srgbClr val="00FF00"/>
    <a:srgbClr val="FFFFCC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39D8-E9D1-4B30-98C5-1C3B40A461B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75CE4-A9F2-457F-B5FC-FC6EA5E05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D8A8-9741-45AE-B790-775E87793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590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Observation impact estimation and TC relocation</a:t>
            </a:r>
          </a:p>
          <a:p>
            <a:pPr algn="ctr"/>
            <a:r>
              <a:rPr lang="en-US" sz="2800" dirty="0" smtClean="0"/>
              <a:t>- Developments on the global </a:t>
            </a:r>
            <a:r>
              <a:rPr lang="en-US" sz="2800" dirty="0" err="1" smtClean="0"/>
              <a:t>EnKF</a:t>
            </a:r>
            <a:r>
              <a:rPr lang="en-US" sz="2800" dirty="0" smtClean="0"/>
              <a:t> -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EMC seminar 3/26/2013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49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Yoichiro</a:t>
            </a:r>
            <a:r>
              <a:rPr lang="en-US" dirty="0" smtClean="0"/>
              <a:t> Ota (NCEP/EMC visiting from JMA)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Acknowledgement</a:t>
            </a:r>
          </a:p>
          <a:p>
            <a:r>
              <a:rPr lang="en-US" dirty="0" smtClean="0"/>
              <a:t>Daryl Kleist, Russ </a:t>
            </a:r>
            <a:r>
              <a:rPr lang="en-US" dirty="0" err="1" smtClean="0"/>
              <a:t>Treadon</a:t>
            </a:r>
            <a:r>
              <a:rPr lang="en-US" dirty="0" smtClean="0"/>
              <a:t>, John </a:t>
            </a:r>
            <a:r>
              <a:rPr lang="en-US" dirty="0" err="1" smtClean="0"/>
              <a:t>Derber</a:t>
            </a:r>
            <a:r>
              <a:rPr lang="en-US" dirty="0" smtClean="0"/>
              <a:t> (EMC), Jeff Whitaker (ESRL)</a:t>
            </a:r>
          </a:p>
          <a:p>
            <a:r>
              <a:rPr lang="en-US" dirty="0" smtClean="0"/>
              <a:t>Eugenia </a:t>
            </a:r>
            <a:r>
              <a:rPr lang="en-US" dirty="0" err="1" smtClean="0"/>
              <a:t>Kalnay</a:t>
            </a:r>
            <a:r>
              <a:rPr lang="en-US" dirty="0" smtClean="0"/>
              <a:t> (UMD), </a:t>
            </a:r>
            <a:r>
              <a:rPr lang="en-US" dirty="0" err="1" smtClean="0"/>
              <a:t>Takemasa</a:t>
            </a:r>
            <a:r>
              <a:rPr lang="en-US" dirty="0" smtClean="0"/>
              <a:t> Miyoshi (RIKEN), Ricardo </a:t>
            </a:r>
            <a:r>
              <a:rPr lang="en-US" dirty="0" err="1" smtClean="0"/>
              <a:t>Todling</a:t>
            </a:r>
            <a:r>
              <a:rPr lang="en-US" dirty="0" smtClean="0"/>
              <a:t> (NASA/GMAO)</a:t>
            </a:r>
          </a:p>
          <a:p>
            <a:r>
              <a:rPr lang="en-US" dirty="0" err="1" smtClean="0"/>
              <a:t>Xiaqiong</a:t>
            </a:r>
            <a:r>
              <a:rPr lang="en-US" dirty="0" smtClean="0"/>
              <a:t> Zhou, </a:t>
            </a:r>
            <a:r>
              <a:rPr lang="en-US" dirty="0" err="1" smtClean="0"/>
              <a:t>Dingchen</a:t>
            </a:r>
            <a:r>
              <a:rPr lang="en-US" dirty="0" smtClean="0"/>
              <a:t> </a:t>
            </a:r>
            <a:r>
              <a:rPr lang="en-US" dirty="0" err="1" smtClean="0"/>
              <a:t>Hou</a:t>
            </a:r>
            <a:r>
              <a:rPr lang="en-US" dirty="0" smtClean="0"/>
              <a:t>, </a:t>
            </a:r>
            <a:r>
              <a:rPr lang="en-US" dirty="0" err="1" smtClean="0"/>
              <a:t>Jiayi</a:t>
            </a:r>
            <a:r>
              <a:rPr lang="en-US" dirty="0" smtClean="0"/>
              <a:t> </a:t>
            </a:r>
            <a:r>
              <a:rPr lang="en-US" dirty="0" err="1" smtClean="0"/>
              <a:t>Peng</a:t>
            </a:r>
            <a:r>
              <a:rPr lang="en-US" dirty="0" smtClean="0"/>
              <a:t>, </a:t>
            </a:r>
            <a:r>
              <a:rPr lang="en-US" dirty="0" err="1" smtClean="0"/>
              <a:t>Yuejian</a:t>
            </a:r>
            <a:r>
              <a:rPr lang="en-US" dirty="0" smtClean="0"/>
              <a:t> Zhu (EMC)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of assimilated observation types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799" y="762008"/>
          <a:ext cx="7162801" cy="5646002"/>
        </p:xfrm>
        <a:graphic>
          <a:graphicData uri="http://schemas.openxmlformats.org/drawingml/2006/table">
            <a:tbl>
              <a:tblPr/>
              <a:tblGrid>
                <a:gridCol w="1447801"/>
                <a:gridCol w="4822677"/>
                <a:gridCol w="892323"/>
              </a:tblGrid>
              <a:tr h="38099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Type of data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Number (x1000)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Radiosonde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Times New Roman"/>
                          <a:ea typeface="Times New Roman"/>
                          <a:cs typeface="Times New Roman"/>
                        </a:rPr>
                        <a:t>Radiosonde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 observations (u, v, T, q and Ps)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6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Marine-Surface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Surface u, v, T, q and Ps observations from the buoys and ships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Land-Surface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Ps observations from land surface stations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Aircraft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u, v, and T observations from the aircrafts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Profiler_Wind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u and v observations from the wind profilers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NEXRAD_Wind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u and v observations from the NEXRAD (radar)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7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ASCAT_Wind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u and v observations from ASCAT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  <a:cs typeface="Times New Roman"/>
                        </a:rPr>
                        <a:t>scatterometer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 over ocean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TCVital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Pseudo surface pressure observations at tropical cyclone storm center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0.0006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Satellite_Wind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Atmospheric Motion Vectors (u and v) from geostationary satellites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Dropsonde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Flight-level reconnaissance and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  <a:cs typeface="Times New Roman"/>
                        </a:rPr>
                        <a:t>dropsonde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 (u, v, T and q)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PIBAL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u and v observations from pilot balloons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1.9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8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MODIS_Wind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Atmospheric Motion Vectors (u and v) from MODIS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5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WINDSAT_Wind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u and v observations from ASCAT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  <a:cs typeface="Times New Roman"/>
                        </a:rPr>
                        <a:t>scatterometer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 over ocean (super observation)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GPSRO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GPS radio occultation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Ozone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Ozone retrievals from satellite radiances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Aqua_AIRS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Satellite infrared hyper spectral sounder radiances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630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AMSUA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Satellite microwave sounder radiances (from 5 satellites)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586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HIRS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Satellite infrared radiances (from 2 satellites)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IASI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Satellite infrared hyper spectral sounder radiances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1143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MHS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Satellite microwave sounder radiances (from 3 satellites)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GOES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GOES infrared sounder radiances (GOES13 and 15)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ATMS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Satellite microwave sounder radiances (from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  <a:cs typeface="Times New Roman"/>
                        </a:rPr>
                        <a:t>Suomi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-NPP)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SEVIRI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SEVIRI clear sky radiances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6.1</a:t>
                      </a:r>
                    </a:p>
                  </a:txBody>
                  <a:tcPr marL="56850" marR="56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Total impacts (global)</a:t>
            </a:r>
            <a:endParaRPr lang="en-US" dirty="0"/>
          </a:p>
        </p:txBody>
      </p:sp>
      <p:pic>
        <p:nvPicPr>
          <p:cNvPr id="1026" name="Picture 2" descr="C:\user-docs\EnKF\Paper-Ota2012\New figures\total_moist.png"/>
          <p:cNvPicPr>
            <a:picLocks noChangeAspect="1" noChangeArrowheads="1"/>
          </p:cNvPicPr>
          <p:nvPr/>
        </p:nvPicPr>
        <p:blipFill>
          <a:blip r:embed="rId2" cstate="print"/>
          <a:srcRect l="8516" t="47070" r="3097" b="3284"/>
          <a:stretch>
            <a:fillRect/>
          </a:stretch>
        </p:blipFill>
        <p:spPr bwMode="auto">
          <a:xfrm>
            <a:off x="381000" y="1066800"/>
            <a:ext cx="6263553" cy="49766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12192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AMSUA</a:t>
            </a:r>
            <a:br>
              <a:rPr lang="en-US" dirty="0" smtClean="0"/>
            </a:br>
            <a:r>
              <a:rPr lang="en-US" dirty="0" smtClean="0"/>
              <a:t>2) IASI</a:t>
            </a:r>
          </a:p>
          <a:p>
            <a:r>
              <a:rPr lang="en-US" dirty="0" smtClean="0"/>
              <a:t>3) Aircraft</a:t>
            </a:r>
            <a:br>
              <a:rPr lang="en-US" dirty="0" smtClean="0"/>
            </a:br>
            <a:r>
              <a:rPr lang="en-US" dirty="0" smtClean="0"/>
              <a:t>4) </a:t>
            </a:r>
            <a:r>
              <a:rPr lang="en-US" dirty="0" err="1" smtClean="0"/>
              <a:t>Radiosonde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5) AIRS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962400"/>
            <a:ext cx="2973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observation types have “positive” impacts except ozone retrievals.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00400" y="6172200"/>
            <a:ext cx="1905000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5943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Positive impact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Total impacts (NH, TR, SH)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90800" y="6096000"/>
            <a:ext cx="1905000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5867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Positive impact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-docs\EnKF\Paper-Ota2012\New figures\total_Moist_compSHTRNH.png"/>
          <p:cNvPicPr>
            <a:picLocks noChangeAspect="1" noChangeArrowheads="1"/>
          </p:cNvPicPr>
          <p:nvPr/>
        </p:nvPicPr>
        <p:blipFill>
          <a:blip r:embed="rId2" cstate="print"/>
          <a:srcRect l="8516" t="47617" r="3097" b="3831"/>
          <a:stretch>
            <a:fillRect/>
          </a:stretch>
        </p:blipFill>
        <p:spPr bwMode="auto">
          <a:xfrm>
            <a:off x="381000" y="990600"/>
            <a:ext cx="6263633" cy="48669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81800" y="1143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NH (20N~90N)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Green: TR (20S~20N)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Blue: SH (90S~20S)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Total impacts (vertical layer)</a:t>
            </a:r>
            <a:endParaRPr lang="en-US" dirty="0"/>
          </a:p>
        </p:txBody>
      </p:sp>
      <p:pic>
        <p:nvPicPr>
          <p:cNvPr id="4098" name="Picture 2" descr="C:\user-docs\EnKF\Paper-Ota2012\New figures\total_Moist_compLtrMtrUtrStr.png"/>
          <p:cNvPicPr>
            <a:picLocks noChangeAspect="1" noChangeArrowheads="1"/>
          </p:cNvPicPr>
          <p:nvPr/>
        </p:nvPicPr>
        <p:blipFill>
          <a:blip r:embed="rId2" cstate="print"/>
          <a:srcRect l="8516" t="47617" r="3097" b="3831"/>
          <a:stretch>
            <a:fillRect/>
          </a:stretch>
        </p:blipFill>
        <p:spPr bwMode="auto">
          <a:xfrm>
            <a:off x="381000" y="990600"/>
            <a:ext cx="6263553" cy="486686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2590800" y="6096000"/>
            <a:ext cx="1905000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5867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Positive impact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1143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Red: Stratosphere</a:t>
            </a:r>
          </a:p>
          <a:p>
            <a:r>
              <a:rPr lang="en-US" sz="1600" dirty="0" smtClean="0">
                <a:solidFill>
                  <a:srgbClr val="FF9933"/>
                </a:solidFill>
              </a:rPr>
              <a:t>Yellow: Upper troposphere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Green: Mid troposphere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Blue: Lower troposphere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-docs\EnKF\Paper-Ota2012\New figures\Aqua_AIRS_impact.png"/>
          <p:cNvPicPr>
            <a:picLocks noChangeAspect="1" noChangeArrowheads="1"/>
          </p:cNvPicPr>
          <p:nvPr/>
        </p:nvPicPr>
        <p:blipFill>
          <a:blip r:embed="rId2" cstate="print"/>
          <a:srcRect l="2323" t="42144" r="10839" b="7662"/>
          <a:stretch>
            <a:fillRect/>
          </a:stretch>
        </p:blipFill>
        <p:spPr bwMode="auto">
          <a:xfrm>
            <a:off x="914400" y="1066800"/>
            <a:ext cx="6153832" cy="50314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Impacts of each AIRS channels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600" y="2667000"/>
            <a:ext cx="0" cy="1371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4038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Positive impact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1981200"/>
            <a:ext cx="1295400" cy="4038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7319" y="1981200"/>
            <a:ext cx="458681" cy="4038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24200" y="1981200"/>
            <a:ext cx="1012794" cy="4038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1981200"/>
            <a:ext cx="838200" cy="4038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00" y="17526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17526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6600" y="5562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5562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5562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Moist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5562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Moist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Negative impacts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ight Bracket 17"/>
          <p:cNvSpPr/>
          <p:nvPr/>
        </p:nvSpPr>
        <p:spPr>
          <a:xfrm rot="5400000">
            <a:off x="2971800" y="5257800"/>
            <a:ext cx="152400" cy="1828800"/>
          </a:xfrm>
          <a:prstGeom prst="rightBracket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0" y="6248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Sensitive on less than 300 </a:t>
            </a:r>
            <a:r>
              <a:rPr lang="en-US" dirty="0" err="1" smtClean="0">
                <a:solidFill>
                  <a:srgbClr val="0000FF"/>
                </a:solidFill>
              </a:rPr>
              <a:t>hPa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ight Bracket 24"/>
          <p:cNvSpPr/>
          <p:nvPr/>
        </p:nvSpPr>
        <p:spPr>
          <a:xfrm rot="5400000">
            <a:off x="6858000" y="6096000"/>
            <a:ext cx="152400" cy="152400"/>
          </a:xfrm>
          <a:prstGeom prst="rightBracket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-docs\EnKF\AMS201301\profile_impact_moist2.png"/>
          <p:cNvPicPr>
            <a:picLocks noChangeAspect="1" noChangeArrowheads="1"/>
          </p:cNvPicPr>
          <p:nvPr/>
        </p:nvPicPr>
        <p:blipFill>
          <a:blip r:embed="rId2" cstate="print"/>
          <a:srcRect l="3694" t="23811" r="7798" b="581"/>
          <a:stretch>
            <a:fillRect/>
          </a:stretch>
        </p:blipFill>
        <p:spPr bwMode="auto">
          <a:xfrm>
            <a:off x="533400" y="1066800"/>
            <a:ext cx="7887360" cy="47617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radiosonde</a:t>
            </a:r>
            <a:r>
              <a:rPr lang="en-US" dirty="0" smtClean="0"/>
              <a:t> per 1 profile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Large impacts on Tropics, Southern Hemisphere and Northern Canada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Relatively small impacts over Europe, CONUS and East Asia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1828800"/>
            <a:ext cx="609600" cy="6096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Good</a:t>
            </a:r>
            <a:r>
              <a:rPr lang="en-US" dirty="0" smtClean="0"/>
              <a:t>” station VS “</a:t>
            </a:r>
            <a:r>
              <a:rPr lang="en-US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” station</a:t>
            </a:r>
            <a:endParaRPr lang="en-US" dirty="0"/>
          </a:p>
        </p:txBody>
      </p:sp>
      <p:pic>
        <p:nvPicPr>
          <p:cNvPr id="4098" name="Picture 2" descr="C:\user-docs\EnKF\Paper-Ota2012\New figures\ombT_4270-4220.png"/>
          <p:cNvPicPr>
            <a:picLocks noChangeAspect="1" noChangeArrowheads="1"/>
          </p:cNvPicPr>
          <p:nvPr/>
        </p:nvPicPr>
        <p:blipFill>
          <a:blip r:embed="rId2" cstate="print"/>
          <a:srcRect l="6194" t="46522" r="10839" b="3831"/>
          <a:stretch>
            <a:fillRect/>
          </a:stretch>
        </p:blipFill>
        <p:spPr bwMode="auto">
          <a:xfrm>
            <a:off x="304800" y="1371600"/>
            <a:ext cx="3919669" cy="3317685"/>
          </a:xfrm>
          <a:prstGeom prst="rect">
            <a:avLst/>
          </a:prstGeom>
          <a:noFill/>
        </p:spPr>
      </p:pic>
      <p:pic>
        <p:nvPicPr>
          <p:cNvPr id="4099" name="Picture 3" descr="C:\user-docs\EnKF\Paper-Ota2012\New figures\ombWSP_4270-4220.png"/>
          <p:cNvPicPr>
            <a:picLocks noChangeAspect="1" noChangeArrowheads="1"/>
          </p:cNvPicPr>
          <p:nvPr/>
        </p:nvPicPr>
        <p:blipFill>
          <a:blip r:embed="rId3" cstate="print"/>
          <a:srcRect l="6194" t="46522" r="10839" b="3831"/>
          <a:stretch>
            <a:fillRect/>
          </a:stretch>
        </p:blipFill>
        <p:spPr bwMode="auto">
          <a:xfrm>
            <a:off x="4495800" y="1371600"/>
            <a:ext cx="3919662" cy="33177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510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O-B statistics for station </a:t>
            </a:r>
            <a:r>
              <a:rPr lang="en-US" dirty="0" smtClean="0">
                <a:solidFill>
                  <a:srgbClr val="FF0000"/>
                </a:solidFill>
              </a:rPr>
              <a:t>4270 (red)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4220 (blue)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Dashed line is bias and solid line is standard deviation.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 from </a:t>
            </a:r>
            <a:r>
              <a:rPr lang="en-US" dirty="0" smtClean="0">
                <a:solidFill>
                  <a:srgbClr val="FF0000"/>
                </a:solidFill>
              </a:rPr>
              <a:t>4270</a:t>
            </a:r>
            <a:r>
              <a:rPr lang="en-US" dirty="0" smtClean="0"/>
              <a:t> seems not good as those from </a:t>
            </a:r>
            <a:r>
              <a:rPr lang="en-US" dirty="0" smtClean="0">
                <a:solidFill>
                  <a:srgbClr val="0000FF"/>
                </a:solidFill>
              </a:rPr>
              <a:t>4220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O-B for Temperature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O-B for Wind speed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Greenland</a:t>
            </a:r>
            <a:endParaRPr lang="en-US" dirty="0"/>
          </a:p>
        </p:txBody>
      </p:sp>
      <p:pic>
        <p:nvPicPr>
          <p:cNvPr id="6146" name="Picture 2" descr="C:\user-docs\EnKF\Paper-Ota2012\New figures\greenland_winda.png"/>
          <p:cNvPicPr>
            <a:picLocks noChangeAspect="1" noChangeArrowheads="1"/>
          </p:cNvPicPr>
          <p:nvPr/>
        </p:nvPicPr>
        <p:blipFill>
          <a:blip r:embed="rId2" cstate="print"/>
          <a:srcRect l="6109" t="2259" b="4518"/>
          <a:stretch>
            <a:fillRect/>
          </a:stretch>
        </p:blipFill>
        <p:spPr bwMode="auto">
          <a:xfrm>
            <a:off x="-1" y="1447799"/>
            <a:ext cx="4623592" cy="3547356"/>
          </a:xfrm>
          <a:prstGeom prst="rect">
            <a:avLst/>
          </a:prstGeom>
          <a:noFill/>
        </p:spPr>
      </p:pic>
      <p:pic>
        <p:nvPicPr>
          <p:cNvPr id="6147" name="Picture 3" descr="C:\user-docs\EnKF\Paper-Ota2012\New figures\greenland_oro1.png"/>
          <p:cNvPicPr>
            <a:picLocks noChangeAspect="1" noChangeArrowheads="1"/>
          </p:cNvPicPr>
          <p:nvPr/>
        </p:nvPicPr>
        <p:blipFill>
          <a:blip r:embed="rId3" cstate="print"/>
          <a:srcRect l="6109" t="2259" b="4518"/>
          <a:stretch>
            <a:fillRect/>
          </a:stretch>
        </p:blipFill>
        <p:spPr bwMode="auto">
          <a:xfrm>
            <a:off x="4520408" y="1447800"/>
            <a:ext cx="4623592" cy="3547356"/>
          </a:xfrm>
          <a:prstGeom prst="rect">
            <a:avLst/>
          </a:prstGeom>
          <a:noFill/>
        </p:spPr>
      </p:pic>
      <p:pic>
        <p:nvPicPr>
          <p:cNvPr id="6148" name="Picture 4" descr="C:\user-docs\EnKF\Paper-Ota2012\New figures\greenland_oro2.png"/>
          <p:cNvPicPr>
            <a:picLocks noChangeAspect="1" noChangeArrowheads="1"/>
          </p:cNvPicPr>
          <p:nvPr/>
        </p:nvPicPr>
        <p:blipFill>
          <a:blip r:embed="rId4" cstate="print"/>
          <a:srcRect l="6109" t="2259" b="4518"/>
          <a:stretch>
            <a:fillRect/>
          </a:stretch>
        </p:blipFill>
        <p:spPr bwMode="auto">
          <a:xfrm>
            <a:off x="4520408" y="1447800"/>
            <a:ext cx="4623592" cy="3547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029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wind and wind speed on 850hPa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0292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486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surface height on nearest grid point is over 800 m.</a:t>
            </a:r>
          </a:p>
          <a:p>
            <a:r>
              <a:rPr lang="en-US" dirty="0" smtClean="0"/>
              <a:t>Real observatory height is 4 m (according to the station dictionary).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982280">
            <a:off x="2040998" y="2613749"/>
            <a:ext cx="228600" cy="4572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Katabatic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752600" y="373380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3962400"/>
            <a:ext cx="1066800" cy="64633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Westerly wind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study with the local forecast failure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local forecast failure cases based on:</a:t>
            </a:r>
          </a:p>
          <a:p>
            <a:r>
              <a:rPr lang="en-US" dirty="0" smtClean="0"/>
              <a:t>  1) 24 hour forecast error is larger than 1.7 times of its time average, and</a:t>
            </a:r>
          </a:p>
          <a:p>
            <a:r>
              <a:rPr lang="en-US" dirty="0" smtClean="0"/>
              <a:t>  2) 24 hour forecast error is larger than 1.2 times of the error of 30 hour forecast from the previous analysis.</a:t>
            </a:r>
            <a:endParaRPr lang="en-US" dirty="0"/>
          </a:p>
        </p:txBody>
      </p:sp>
      <p:pic>
        <p:nvPicPr>
          <p:cNvPr id="25602" name="Picture 2" descr="C:\user-docs\EnKF\map.png"/>
          <p:cNvPicPr>
            <a:picLocks noChangeAspect="1" noChangeArrowheads="1"/>
          </p:cNvPicPr>
          <p:nvPr/>
        </p:nvPicPr>
        <p:blipFill>
          <a:blip r:embed="rId2" cstate="print"/>
          <a:srcRect l="3420" t="27429" r="11401" b="20975"/>
          <a:stretch>
            <a:fillRect/>
          </a:stretch>
        </p:blipFill>
        <p:spPr bwMode="auto">
          <a:xfrm>
            <a:off x="1066800" y="2286000"/>
            <a:ext cx="6831384" cy="292404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799" y="2569369"/>
            <a:ext cx="1066801" cy="511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8921" y="2917795"/>
            <a:ext cx="542279" cy="51196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2621" y="3630227"/>
            <a:ext cx="288525" cy="51196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5257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observation impacts in local area and remove bad observations.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forecast failures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219200"/>
          <a:ext cx="7162801" cy="4465321"/>
        </p:xfrm>
        <a:graphic>
          <a:graphicData uri="http://schemas.openxmlformats.org/drawingml/2006/table">
            <a:tbl>
              <a:tblPr/>
              <a:tblGrid>
                <a:gridCol w="833922"/>
                <a:gridCol w="1191318"/>
                <a:gridCol w="446744"/>
                <a:gridCol w="521201"/>
                <a:gridCol w="297830"/>
                <a:gridCol w="2936931"/>
                <a:gridCol w="934855"/>
              </a:tblGrid>
              <a:tr h="496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Initial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Area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Size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Rate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Denied observation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(denied number / total number)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Change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(Estimate)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06 UTC JAN 12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50N~80N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145E~175W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1.99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1.36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AMSUA ch4, 5, 6 (2735 / 125063)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-8.7%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(-19.5%)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00 UTC JAN 16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30N~60N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20W~0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2.71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1.35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GPSRO 600~950 hPa (50 / 4918)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-0.6%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(-4.3%)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18 UTC JAN 27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30S~0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105E~120E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2.40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1.21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AIRS (19908 / 670041)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-0.2%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(-6.0%)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00 UTC JAN 30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70S~40S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165E~165W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2.00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1.25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AMSUA ch1, 3, 4, 5, 15 (3822 / 164934)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-4.7%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(-12.8%)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06 UTC FEB 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50N~80N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150W~110W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3.01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1.22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GPSRO 250~400 hPa, 600~850 hPa (407 / 13092)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-11.7%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(-8.7%)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06 UTC FEB 4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30N~60N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150W~130W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1.81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1.26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IASI (57950 / 1177256), HIRS ch3, 4, 9, 11, 12, 14, 15 (785 / 73419), Aircraft 950 hPa~, 125~600 hPa (5794 / 100896)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-25.5%</a:t>
                      </a:r>
                      <a:b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MS Mincho"/>
                          <a:cs typeface="Times New Roman"/>
                        </a:rPr>
                        <a:t>(-81.6%)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MS Mincho"/>
                          <a:cs typeface="Times New Roman"/>
                        </a:rPr>
                        <a:t>18 UTC FEB 6</a:t>
                      </a:r>
                      <a:endParaRPr lang="en-US" sz="16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MS Mincho"/>
                          <a:cs typeface="Times New Roman"/>
                        </a:rPr>
                        <a:t>60N~90N</a:t>
                      </a:r>
                      <a:br>
                        <a:rPr lang="en-US" sz="1600" b="1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 b="1">
                          <a:latin typeface="Times New Roman"/>
                          <a:ea typeface="MS Mincho"/>
                          <a:cs typeface="Times New Roman"/>
                        </a:rPr>
                        <a:t>40E~100E</a:t>
                      </a:r>
                      <a:endParaRPr lang="en-US" sz="16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MS Mincho"/>
                          <a:cs typeface="Times New Roman"/>
                        </a:rPr>
                        <a:t>1.71</a:t>
                      </a:r>
                      <a:endParaRPr lang="en-US" sz="16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MS Mincho"/>
                          <a:cs typeface="Times New Roman"/>
                        </a:rPr>
                        <a:t>1.38</a:t>
                      </a:r>
                      <a:endParaRPr lang="en-US" sz="16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MS Mincho"/>
                          <a:cs typeface="Times New Roman"/>
                        </a:rPr>
                        <a:t>MODIS_Wind (10970 / 43452)</a:t>
                      </a:r>
                      <a:endParaRPr lang="en-US" sz="16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MS Mincho"/>
                          <a:cs typeface="Times New Roman"/>
                        </a:rPr>
                        <a:t>-28.4%</a:t>
                      </a:r>
                      <a:br>
                        <a:rPr lang="en-US" sz="1600" b="1" dirty="0">
                          <a:latin typeface="Times New Roman"/>
                          <a:ea typeface="MS Mincho"/>
                          <a:cs typeface="Times New Roman"/>
                        </a:rPr>
                      </a:br>
                      <a:r>
                        <a:rPr lang="en-US" sz="1600" b="1" dirty="0">
                          <a:latin typeface="Times New Roman"/>
                          <a:ea typeface="MS Mincho"/>
                          <a:cs typeface="Times New Roman"/>
                        </a:rPr>
                        <a:t>(-47.7%)</a:t>
                      </a:r>
                      <a:endParaRPr lang="en-US" sz="1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934200" y="1219200"/>
            <a:ext cx="914400" cy="449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5181600"/>
            <a:ext cx="7162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715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Forecast error has been reduced for all 7 cases, denying specified observations.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Estimate tends to be larger than the actual impact, suggesting the nonlinear compensational effect.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Implemented the LETKF as an option to run instead of the original </a:t>
            </a:r>
            <a:r>
              <a:rPr lang="en-US" dirty="0" err="1" smtClean="0">
                <a:solidFill>
                  <a:srgbClr val="FF0000"/>
                </a:solidFill>
              </a:rPr>
              <a:t>EnKF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Developed observation impact estimation capability using the </a:t>
            </a:r>
            <a:r>
              <a:rPr lang="en-US" dirty="0" err="1" smtClean="0"/>
              <a:t>EnKF</a:t>
            </a:r>
            <a:endParaRPr lang="en-US" dirty="0" smtClean="0"/>
          </a:p>
          <a:p>
            <a:r>
              <a:rPr lang="en-US" dirty="0" smtClean="0"/>
              <a:t>Investigated the representation of the TC in the </a:t>
            </a:r>
            <a:r>
              <a:rPr lang="en-US" dirty="0" err="1" smtClean="0"/>
              <a:t>EnKF</a:t>
            </a:r>
            <a:r>
              <a:rPr lang="en-US" dirty="0" smtClean="0"/>
              <a:t> ensembles.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my visit in the EMC, I have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denial experiment</a:t>
            </a:r>
            <a:endParaRPr lang="en-US" dirty="0"/>
          </a:p>
        </p:txBody>
      </p:sp>
      <p:pic>
        <p:nvPicPr>
          <p:cNvPr id="32770" name="Picture 2" descr="C:\user-docs\EnKF\Paper-Ota2012\New figures\Z500_error_comp.png"/>
          <p:cNvPicPr>
            <a:picLocks noChangeAspect="1" noChangeArrowheads="1"/>
          </p:cNvPicPr>
          <p:nvPr/>
        </p:nvPicPr>
        <p:blipFill>
          <a:blip r:embed="rId3" cstate="print"/>
          <a:srcRect t="38058" b="3883"/>
          <a:stretch>
            <a:fillRect/>
          </a:stretch>
        </p:blipFill>
        <p:spPr bwMode="auto">
          <a:xfrm>
            <a:off x="152400" y="1371600"/>
            <a:ext cx="7620000" cy="34176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4953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Denial of MODIS winds reduced the forecast error of the trough.</a:t>
            </a:r>
          </a:p>
          <a:p>
            <a:r>
              <a:rPr lang="en-US" dirty="0" smtClean="0"/>
              <a:t>Estimated forecast change from ensemble-based method gives a good estimate.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3733800"/>
            <a:ext cx="914400" cy="830997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Z500 error</a:t>
            </a:r>
            <a:endParaRPr lang="en-US" sz="2400" b="1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412875" y="5546725"/>
          <a:ext cx="6048375" cy="711200"/>
        </p:xfrm>
        <a:graphic>
          <a:graphicData uri="http://schemas.openxmlformats.org/presentationml/2006/ole">
            <p:oleObj spid="_x0000_s32771" name="Equation" r:id="rId4" imgW="3352680" imgH="39348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6705600" y="4114800"/>
            <a:ext cx="30480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suggestions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Observation impact estimation using </a:t>
            </a:r>
            <a:r>
              <a:rPr lang="en-US" dirty="0" err="1" smtClean="0"/>
              <a:t>EnKF</a:t>
            </a:r>
            <a:r>
              <a:rPr lang="en-US" dirty="0" smtClean="0"/>
              <a:t> can give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elative impacts of each observing system,</a:t>
            </a:r>
          </a:p>
          <a:p>
            <a:pPr lvl="1"/>
            <a:r>
              <a:rPr lang="en-US" dirty="0" smtClean="0"/>
              <a:t>diagnosis of data assimilation system,</a:t>
            </a:r>
          </a:p>
          <a:p>
            <a:pPr lvl="1"/>
            <a:r>
              <a:rPr lang="en-US" dirty="0" smtClean="0"/>
              <a:t>monitoring of observation quality, and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for investigation of short-range forecast dropout case.</a:t>
            </a:r>
          </a:p>
          <a:p>
            <a:r>
              <a:rPr lang="en-US" dirty="0" smtClean="0"/>
              <a:t>There are possible applications including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dvanced QC tool using impact estimates,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mpact verified against observations, and</a:t>
            </a:r>
          </a:p>
          <a:p>
            <a:pPr lvl="1"/>
            <a:r>
              <a:rPr lang="en-US" dirty="0" smtClean="0"/>
              <a:t>application to the hybrid </a:t>
            </a:r>
            <a:r>
              <a:rPr lang="en-US" dirty="0" err="1" smtClean="0"/>
              <a:t>Var</a:t>
            </a:r>
            <a:r>
              <a:rPr lang="en-US" dirty="0" smtClean="0"/>
              <a:t>/</a:t>
            </a:r>
            <a:r>
              <a:rPr lang="en-US" dirty="0" err="1" smtClean="0"/>
              <a:t>EnKF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in observation space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is used as a verifying truth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133600" y="1676400"/>
          <a:ext cx="4125913" cy="1460500"/>
        </p:xfrm>
        <a:graphic>
          <a:graphicData uri="http://schemas.openxmlformats.org/presentationml/2006/ole">
            <p:oleObj spid="_x0000_s33794" name="Equation" r:id="rId3" imgW="2349360" imgH="8380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3124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may use observations for verifications</a:t>
            </a:r>
            <a:endParaRPr lang="en-US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676400" y="3429000"/>
          <a:ext cx="5130800" cy="1460500"/>
        </p:xfrm>
        <a:graphic>
          <a:graphicData uri="http://schemas.openxmlformats.org/presentationml/2006/ole">
            <p:oleObj spid="_x0000_s33795" name="Equation" r:id="rId4" imgW="2920680" imgH="8380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71600" y="4953000"/>
          <a:ext cx="1997242" cy="457200"/>
        </p:xfrm>
        <a:graphic>
          <a:graphicData uri="http://schemas.openxmlformats.org/presentationml/2006/ole">
            <p:oleObj spid="_x0000_s33796" name="Equation" r:id="rId5" imgW="1054080" imgH="24120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886200" y="4953000"/>
          <a:ext cx="1971675" cy="457200"/>
        </p:xfrm>
        <a:graphic>
          <a:graphicData uri="http://schemas.openxmlformats.org/presentationml/2006/ole">
            <p:oleObj spid="_x0000_s33797" name="Equation" r:id="rId6" imgW="104112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4964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4964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410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is appropriate weight in observation space. If we use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, this is much like an observation term in the cost function.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Implemented the LETKF as an option to run instead of the original </a:t>
            </a:r>
            <a:r>
              <a:rPr lang="en-US" dirty="0" err="1" smtClean="0"/>
              <a:t>EnKF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Developed observation impact estimation capability using the </a:t>
            </a:r>
            <a:r>
              <a:rPr lang="en-US" dirty="0" err="1" smtClean="0"/>
              <a:t>EnKF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Investigated the representation of the TC in the </a:t>
            </a:r>
            <a:r>
              <a:rPr lang="en-US" dirty="0" err="1" smtClean="0">
                <a:solidFill>
                  <a:srgbClr val="FF0000"/>
                </a:solidFill>
              </a:rPr>
              <a:t>EnKF</a:t>
            </a:r>
            <a:r>
              <a:rPr lang="en-US" dirty="0" smtClean="0">
                <a:solidFill>
                  <a:srgbClr val="FF0000"/>
                </a:solidFill>
              </a:rPr>
              <a:t> ensembles.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my visit in the EMC, I have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EnKF</a:t>
            </a:r>
            <a:r>
              <a:rPr lang="en-US" dirty="0" smtClean="0"/>
              <a:t> performance for TC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 ensemble track in </a:t>
            </a:r>
            <a:r>
              <a:rPr lang="en-US" dirty="0" err="1" smtClean="0"/>
              <a:t>siganl</a:t>
            </a:r>
            <a:r>
              <a:rPr lang="en-US" dirty="0" smtClean="0"/>
              <a:t> and sfg_fh06 of </a:t>
            </a:r>
            <a:r>
              <a:rPr lang="en-US" dirty="0" err="1" smtClean="0"/>
              <a:t>EnKF</a:t>
            </a:r>
            <a:r>
              <a:rPr lang="en-US" dirty="0" smtClean="0"/>
              <a:t> is verified.</a:t>
            </a:r>
          </a:p>
          <a:p>
            <a:r>
              <a:rPr lang="en-US" dirty="0" smtClean="0"/>
              <a:t>Period: from 12UTC May 22 to 18UTC October 31, 2012</a:t>
            </a:r>
          </a:p>
          <a:p>
            <a:r>
              <a:rPr lang="en-US" dirty="0" smtClean="0"/>
              <a:t>Tracker runs at 1 degree resolution converted from sigma files. </a:t>
            </a:r>
          </a:p>
          <a:p>
            <a:pPr lvl="1"/>
            <a:r>
              <a:rPr lang="en-US" dirty="0" smtClean="0"/>
              <a:t>No smoothed sea-level pressure is used.</a:t>
            </a:r>
          </a:p>
          <a:p>
            <a:r>
              <a:rPr lang="en-US" dirty="0" smtClean="0"/>
              <a:t>Verified against </a:t>
            </a:r>
            <a:r>
              <a:rPr lang="en-US" dirty="0" err="1" smtClean="0"/>
              <a:t>gdas</a:t>
            </a:r>
            <a:r>
              <a:rPr lang="en-US" dirty="0" smtClean="0"/>
              <a:t> </a:t>
            </a:r>
            <a:r>
              <a:rPr lang="en-US" dirty="0" err="1" smtClean="0"/>
              <a:t>TCvitals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Track of ensemble mean VS Mean of tracks</a:t>
            </a:r>
            <a:endParaRPr lang="en-US" sz="3600" dirty="0"/>
          </a:p>
        </p:txBody>
      </p:sp>
      <p:pic>
        <p:nvPicPr>
          <p:cNvPr id="1026" name="Picture 2" descr="C:\user-docs\EnKF\TC assimilation\verif\graph_2012052212_2012103118_comp\scat_cpres_fcst_AL_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286250" cy="3000375"/>
          </a:xfrm>
          <a:prstGeom prst="rect">
            <a:avLst/>
          </a:prstGeom>
          <a:noFill/>
        </p:spPr>
      </p:pic>
      <p:pic>
        <p:nvPicPr>
          <p:cNvPr id="1027" name="Picture 3" descr="C:\user-docs\EnKF\TC assimilation\verif\graph_2012052212_2012103118_comp\scat_cpres_fcst_EP_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62000"/>
            <a:ext cx="4286250" cy="3000375"/>
          </a:xfrm>
          <a:prstGeom prst="rect">
            <a:avLst/>
          </a:prstGeom>
          <a:noFill/>
        </p:spPr>
      </p:pic>
      <p:pic>
        <p:nvPicPr>
          <p:cNvPr id="1028" name="Picture 4" descr="C:\user-docs\EnKF\TC assimilation\verif\graph_2012052212_2012103118_comp\scat_cpres_fcst_WP_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5"/>
            <a:ext cx="4286250" cy="3000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Pacific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 Pacific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1409700" y="2781300"/>
            <a:ext cx="45720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2895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Weaker than observed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1028700" y="2324100"/>
            <a:ext cx="4572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1715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Stronger than observed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FT=0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886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axis: forecast central pressure</a:t>
            </a:r>
          </a:p>
          <a:p>
            <a:r>
              <a:rPr lang="en-US" dirty="0" smtClean="0"/>
              <a:t>Vertical axis: Central pressure in </a:t>
            </a:r>
            <a:r>
              <a:rPr lang="en-US" dirty="0" err="1" smtClean="0"/>
              <a:t>TCvitals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Red: Mean of ensemble tracks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Green: Track of ensemble mean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-docs\EnKF\TC assimilation\verif\graph_2012052212_2012103118_comp\scat_cpres_fcst_AL_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286250" cy="3000375"/>
          </a:xfrm>
          <a:prstGeom prst="rect">
            <a:avLst/>
          </a:prstGeom>
          <a:noFill/>
        </p:spPr>
      </p:pic>
      <p:pic>
        <p:nvPicPr>
          <p:cNvPr id="2051" name="Picture 3" descr="C:\user-docs\EnKF\TC assimilation\verif\graph_2012052212_2012103118_comp\scat_cpres_fcst_EP_0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4286250" cy="3000375"/>
          </a:xfrm>
          <a:prstGeom prst="rect">
            <a:avLst/>
          </a:prstGeom>
          <a:noFill/>
        </p:spPr>
      </p:pic>
      <p:pic>
        <p:nvPicPr>
          <p:cNvPr id="2052" name="Picture 4" descr="C:\user-docs\EnKF\TC assimilation\verif\graph_2012052212_2012103118_comp\scat_cpres_fcst_WP_0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5"/>
            <a:ext cx="4286250" cy="30003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Track of ensemble mean VS Mean of tracks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Pacific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 Pacific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1409700" y="2781300"/>
            <a:ext cx="45720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2895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Weaker than observed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1028700" y="2324100"/>
            <a:ext cx="4572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1715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Stronger than observed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FT=6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886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axis: forecast central pressure</a:t>
            </a:r>
          </a:p>
          <a:p>
            <a:r>
              <a:rPr lang="en-US" dirty="0" smtClean="0"/>
              <a:t>Vertical axis: Central pressure in </a:t>
            </a:r>
            <a:r>
              <a:rPr lang="en-US" dirty="0" err="1" smtClean="0"/>
              <a:t>TCvitals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Red: Mean of ensemble tracks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Green: Track of ensemble mean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Track of ensemble mean VS Mean of tracks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Central pressure is weaker than </a:t>
            </a:r>
            <a:r>
              <a:rPr lang="en-US" dirty="0" err="1" smtClean="0"/>
              <a:t>TCvitals</a:t>
            </a:r>
            <a:r>
              <a:rPr lang="en-US" dirty="0" smtClean="0"/>
              <a:t> in general especially for strong TCs and East Pacific.</a:t>
            </a:r>
          </a:p>
          <a:p>
            <a:pPr lvl="1"/>
            <a:r>
              <a:rPr lang="en-US" dirty="0" smtClean="0"/>
              <a:t>It is T254 and tracked on 1 degree sea-level pressure field</a:t>
            </a:r>
          </a:p>
          <a:p>
            <a:r>
              <a:rPr lang="en-US" dirty="0" smtClean="0"/>
              <a:t>Mean of central pressures is lower than central pressure of ensemble mean on FT=0, but no large difference on FT=6.</a:t>
            </a:r>
          </a:p>
          <a:p>
            <a:r>
              <a:rPr lang="en-US" dirty="0" smtClean="0"/>
              <a:t>TC of FT=6 is weaker than that of FT=0. There is a spin down in the ensemble forecast.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TC position error/spread in EnKF analysis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C:\user-docs\EnKF\TC assimilation\verif\graph_2012052212_2012103118\scat_sprdloc_poserr_AL_000.png"/>
          <p:cNvPicPr>
            <a:picLocks noChangeAspect="1" noChangeArrowheads="1"/>
          </p:cNvPicPr>
          <p:nvPr/>
        </p:nvPicPr>
        <p:blipFill>
          <a:blip r:embed="rId2" cstate="print"/>
          <a:srcRect t="1829" r="2560"/>
          <a:stretch>
            <a:fillRect/>
          </a:stretch>
        </p:blipFill>
        <p:spPr bwMode="auto">
          <a:xfrm>
            <a:off x="0" y="838200"/>
            <a:ext cx="4176522" cy="2945498"/>
          </a:xfrm>
          <a:prstGeom prst="rect">
            <a:avLst/>
          </a:prstGeom>
          <a:noFill/>
        </p:spPr>
      </p:pic>
      <p:pic>
        <p:nvPicPr>
          <p:cNvPr id="34819" name="Picture 3" descr="C:\user-docs\EnKF\TC assimilation\verif\graph_2012052212_2012103118\scat_sprdloc_poserr_EP_000.png"/>
          <p:cNvPicPr>
            <a:picLocks noChangeAspect="1" noChangeArrowheads="1"/>
          </p:cNvPicPr>
          <p:nvPr/>
        </p:nvPicPr>
        <p:blipFill>
          <a:blip r:embed="rId3" cstate="print"/>
          <a:srcRect t="1829" r="2560"/>
          <a:stretch>
            <a:fillRect/>
          </a:stretch>
        </p:blipFill>
        <p:spPr bwMode="auto">
          <a:xfrm>
            <a:off x="4495800" y="838200"/>
            <a:ext cx="4176522" cy="2945498"/>
          </a:xfrm>
          <a:prstGeom prst="rect">
            <a:avLst/>
          </a:prstGeom>
          <a:noFill/>
        </p:spPr>
      </p:pic>
      <p:pic>
        <p:nvPicPr>
          <p:cNvPr id="34820" name="Picture 4" descr="C:\user-docs\EnKF\TC assimilation\verif\graph_2012052212_2012103118\scat_sprdloc_poserr_WP_000.png"/>
          <p:cNvPicPr>
            <a:picLocks noChangeAspect="1" noChangeArrowheads="1"/>
          </p:cNvPicPr>
          <p:nvPr/>
        </p:nvPicPr>
        <p:blipFill>
          <a:blip r:embed="rId4" cstate="print"/>
          <a:srcRect t="1829" r="2560"/>
          <a:stretch>
            <a:fillRect/>
          </a:stretch>
        </p:blipFill>
        <p:spPr bwMode="auto">
          <a:xfrm>
            <a:off x="0" y="3912502"/>
            <a:ext cx="4176522" cy="29454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FT=0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3434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Horizontal axis: Track spread</a:t>
            </a:r>
          </a:p>
          <a:p>
            <a:r>
              <a:rPr lang="en-US" dirty="0" smtClean="0"/>
              <a:t>Vertical axis: Ensemble mean track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Pacific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 Pacific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TC position error/spread in EnKF analysis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FT=6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3434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Horizontal axis: Track spread</a:t>
            </a:r>
          </a:p>
          <a:p>
            <a:r>
              <a:rPr lang="en-US" dirty="0" smtClean="0"/>
              <a:t>Vertical axis: Ensemble mean track error</a:t>
            </a:r>
          </a:p>
        </p:txBody>
      </p:sp>
      <p:pic>
        <p:nvPicPr>
          <p:cNvPr id="35842" name="Picture 2" descr="C:\user-docs\EnKF\TC assimilation\verif\graph_2012052212_2012103118\scat_sprdloc_poserr_AL_006.png"/>
          <p:cNvPicPr>
            <a:picLocks noChangeAspect="1" noChangeArrowheads="1"/>
          </p:cNvPicPr>
          <p:nvPr/>
        </p:nvPicPr>
        <p:blipFill>
          <a:blip r:embed="rId2" cstate="print"/>
          <a:srcRect t="1829" r="2560"/>
          <a:stretch>
            <a:fillRect/>
          </a:stretch>
        </p:blipFill>
        <p:spPr bwMode="auto">
          <a:xfrm>
            <a:off x="0" y="838200"/>
            <a:ext cx="4176522" cy="2945498"/>
          </a:xfrm>
          <a:prstGeom prst="rect">
            <a:avLst/>
          </a:prstGeom>
          <a:noFill/>
        </p:spPr>
      </p:pic>
      <p:pic>
        <p:nvPicPr>
          <p:cNvPr id="35843" name="Picture 3" descr="C:\user-docs\EnKF\TC assimilation\verif\graph_2012052212_2012103118\scat_sprdloc_poserr_EP_006.png"/>
          <p:cNvPicPr>
            <a:picLocks noChangeAspect="1" noChangeArrowheads="1"/>
          </p:cNvPicPr>
          <p:nvPr/>
        </p:nvPicPr>
        <p:blipFill>
          <a:blip r:embed="rId3" cstate="print"/>
          <a:srcRect t="1829" r="2560"/>
          <a:stretch>
            <a:fillRect/>
          </a:stretch>
        </p:blipFill>
        <p:spPr bwMode="auto">
          <a:xfrm>
            <a:off x="4495800" y="838200"/>
            <a:ext cx="4176522" cy="2945498"/>
          </a:xfrm>
          <a:prstGeom prst="rect">
            <a:avLst/>
          </a:prstGeom>
          <a:noFill/>
        </p:spPr>
      </p:pic>
      <p:pic>
        <p:nvPicPr>
          <p:cNvPr id="35844" name="Picture 4" descr="C:\user-docs\EnKF\TC assimilation\verif\graph_2012052212_2012103118\scat_sprdloc_poserr_WP_006.png"/>
          <p:cNvPicPr>
            <a:picLocks noChangeAspect="1" noChangeArrowheads="1"/>
          </p:cNvPicPr>
          <p:nvPr/>
        </p:nvPicPr>
        <p:blipFill>
          <a:blip r:embed="rId4" cstate="print"/>
          <a:srcRect t="1829" r="2560"/>
          <a:stretch>
            <a:fillRect/>
          </a:stretch>
        </p:blipFill>
        <p:spPr bwMode="auto">
          <a:xfrm>
            <a:off x="0" y="3912502"/>
            <a:ext cx="4176522" cy="29454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Pacific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 Pacific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LETKF (Local Ensemble Transform </a:t>
            </a:r>
            <a:r>
              <a:rPr lang="en-US" sz="3600" dirty="0" err="1" smtClean="0"/>
              <a:t>Kalman</a:t>
            </a:r>
            <a:r>
              <a:rPr lang="en-US" sz="3600" dirty="0" smtClean="0"/>
              <a:t> Filter, Hunt et al. 2007)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600200"/>
          <a:ext cx="3276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714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762000" y="1828800"/>
            <a:ext cx="2743200" cy="2667000"/>
            <a:chOff x="762000" y="1828800"/>
            <a:chExt cx="2743200" cy="2667000"/>
          </a:xfrm>
        </p:grpSpPr>
        <p:sp>
          <p:nvSpPr>
            <p:cNvPr id="5" name="Oval 4"/>
            <p:cNvSpPr/>
            <p:nvPr/>
          </p:nvSpPr>
          <p:spPr>
            <a:xfrm>
              <a:off x="762000" y="1828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81200" y="1828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66800" y="2590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2590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71600" y="24384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32766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2860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76400" y="2971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2200" y="28956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2672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76600" y="20574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981200" y="39624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429000" y="3352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14600" y="42672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24200" y="38100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24000" y="35814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352800" y="44196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257800" y="1600200"/>
          <a:ext cx="3276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714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" name="Oval 48"/>
          <p:cNvSpPr/>
          <p:nvPr/>
        </p:nvSpPr>
        <p:spPr>
          <a:xfrm>
            <a:off x="1717829" y="2199443"/>
            <a:ext cx="1371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486400" y="1828800"/>
            <a:ext cx="2743200" cy="2667000"/>
            <a:chOff x="762000" y="1828800"/>
            <a:chExt cx="2743200" cy="2667000"/>
          </a:xfrm>
        </p:grpSpPr>
        <p:sp>
          <p:nvSpPr>
            <p:cNvPr id="93" name="Oval 92"/>
            <p:cNvSpPr/>
            <p:nvPr/>
          </p:nvSpPr>
          <p:spPr>
            <a:xfrm>
              <a:off x="762000" y="1828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981200" y="1828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066800" y="2590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819400" y="2590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371600" y="24384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990600" y="32766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438400" y="22860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676400" y="2971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362200" y="28956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990600" y="42672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276600" y="20574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438400" y="35052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981200" y="39624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429000" y="33528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14600" y="42672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124200" y="38100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1524000" y="35814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352800" y="4419600"/>
              <a:ext cx="76200" cy="762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400300" y="2362200"/>
            <a:ext cx="419100" cy="1143000"/>
            <a:chOff x="2400300" y="2362200"/>
            <a:chExt cx="419100" cy="1143000"/>
          </a:xfrm>
        </p:grpSpPr>
        <p:cxnSp>
          <p:nvCxnSpPr>
            <p:cNvPr id="112" name="Straight Arrow Connector 111"/>
            <p:cNvCxnSpPr>
              <a:stCxn id="13" idx="0"/>
              <a:endCxn id="11" idx="4"/>
            </p:cNvCxnSpPr>
            <p:nvPr/>
          </p:nvCxnSpPr>
          <p:spPr>
            <a:xfrm flipV="1">
              <a:off x="2400300" y="2362200"/>
              <a:ext cx="76200" cy="53340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endCxn id="8" idx="2"/>
            </p:cNvCxnSpPr>
            <p:nvPr/>
          </p:nvCxnSpPr>
          <p:spPr>
            <a:xfrm flipV="1">
              <a:off x="2429892" y="2628900"/>
              <a:ext cx="389508" cy="280756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3" idx="4"/>
              <a:endCxn id="16" idx="0"/>
            </p:cNvCxnSpPr>
            <p:nvPr/>
          </p:nvCxnSpPr>
          <p:spPr>
            <a:xfrm>
              <a:off x="2400300" y="2971800"/>
              <a:ext cx="76200" cy="53340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1757364" y="2325950"/>
            <a:ext cx="1261044" cy="1162974"/>
            <a:chOff x="1757364" y="2325950"/>
            <a:chExt cx="1261044" cy="1162974"/>
          </a:xfrm>
        </p:grpSpPr>
        <p:cxnSp>
          <p:nvCxnSpPr>
            <p:cNvPr id="119" name="Straight Arrow Connector 118"/>
            <p:cNvCxnSpPr/>
            <p:nvPr/>
          </p:nvCxnSpPr>
          <p:spPr>
            <a:xfrm flipH="1" flipV="1">
              <a:off x="2166152" y="2707690"/>
              <a:ext cx="196048" cy="18791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3" idx="3"/>
            </p:cNvCxnSpPr>
            <p:nvPr/>
          </p:nvCxnSpPr>
          <p:spPr>
            <a:xfrm flipH="1">
              <a:off x="2175030" y="2960641"/>
              <a:ext cx="198329" cy="11991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3" idx="5"/>
            </p:cNvCxnSpPr>
            <p:nvPr/>
          </p:nvCxnSpPr>
          <p:spPr>
            <a:xfrm>
              <a:off x="2427241" y="2960641"/>
              <a:ext cx="173916" cy="137666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2438400" y="2716568"/>
              <a:ext cx="145002" cy="179032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 flipV="1">
              <a:off x="2166152" y="2334828"/>
              <a:ext cx="196048" cy="560772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" idx="7"/>
            </p:cNvCxnSpPr>
            <p:nvPr/>
          </p:nvCxnSpPr>
          <p:spPr>
            <a:xfrm flipV="1">
              <a:off x="2427241" y="2325950"/>
              <a:ext cx="165039" cy="580809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" idx="6"/>
            </p:cNvCxnSpPr>
            <p:nvPr/>
          </p:nvCxnSpPr>
          <p:spPr>
            <a:xfrm flipV="1">
              <a:off x="2438400" y="2716568"/>
              <a:ext cx="580008" cy="217132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" idx="6"/>
            </p:cNvCxnSpPr>
            <p:nvPr/>
          </p:nvCxnSpPr>
          <p:spPr>
            <a:xfrm>
              <a:off x="2438400" y="2933700"/>
              <a:ext cx="571130" cy="155729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2402149" y="2986595"/>
              <a:ext cx="190131" cy="502329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3" idx="3"/>
            </p:cNvCxnSpPr>
            <p:nvPr/>
          </p:nvCxnSpPr>
          <p:spPr>
            <a:xfrm flipH="1">
              <a:off x="2169320" y="2960641"/>
              <a:ext cx="204039" cy="504078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" idx="2"/>
            </p:cNvCxnSpPr>
            <p:nvPr/>
          </p:nvCxnSpPr>
          <p:spPr>
            <a:xfrm flipH="1" flipV="1">
              <a:off x="1759744" y="2712244"/>
              <a:ext cx="602456" cy="221456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" idx="2"/>
            </p:cNvCxnSpPr>
            <p:nvPr/>
          </p:nvCxnSpPr>
          <p:spPr>
            <a:xfrm flipH="1">
              <a:off x="1757364" y="2933700"/>
              <a:ext cx="604836" cy="150019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Oval 155"/>
          <p:cNvSpPr/>
          <p:nvPr/>
        </p:nvSpPr>
        <p:spPr>
          <a:xfrm>
            <a:off x="6215848" y="2364420"/>
            <a:ext cx="1371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6465841" y="2960641"/>
            <a:ext cx="708118" cy="555718"/>
            <a:chOff x="6465841" y="2960641"/>
            <a:chExt cx="708118" cy="555718"/>
          </a:xfrm>
        </p:grpSpPr>
        <p:cxnSp>
          <p:nvCxnSpPr>
            <p:cNvPr id="158" name="Straight Arrow Connector 157"/>
            <p:cNvCxnSpPr>
              <a:stCxn id="101" idx="3"/>
            </p:cNvCxnSpPr>
            <p:nvPr/>
          </p:nvCxnSpPr>
          <p:spPr>
            <a:xfrm flipH="1">
              <a:off x="6897950" y="2960641"/>
              <a:ext cx="199809" cy="11991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00" idx="5"/>
            </p:cNvCxnSpPr>
            <p:nvPr/>
          </p:nvCxnSpPr>
          <p:spPr>
            <a:xfrm>
              <a:off x="6465841" y="3036841"/>
              <a:ext cx="432109" cy="4371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04" idx="1"/>
            </p:cNvCxnSpPr>
            <p:nvPr/>
          </p:nvCxnSpPr>
          <p:spPr>
            <a:xfrm flipH="1" flipV="1">
              <a:off x="6897950" y="3071674"/>
              <a:ext cx="276009" cy="444685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Oval 163"/>
          <p:cNvSpPr/>
          <p:nvPr/>
        </p:nvSpPr>
        <p:spPr>
          <a:xfrm>
            <a:off x="6431872" y="2200922"/>
            <a:ext cx="1371600" cy="14478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/>
          <p:cNvGrpSpPr/>
          <p:nvPr/>
        </p:nvGrpSpPr>
        <p:grpSpPr>
          <a:xfrm>
            <a:off x="7114343" y="2363679"/>
            <a:ext cx="419100" cy="1143000"/>
            <a:chOff x="7114343" y="2363679"/>
            <a:chExt cx="419100" cy="1143000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7114343" y="2363679"/>
              <a:ext cx="76200" cy="533400"/>
            </a:xfrm>
            <a:prstGeom prst="straightConnector1">
              <a:avLst/>
            </a:prstGeom>
            <a:ln w="25400">
              <a:solidFill>
                <a:srgbClr val="00FF0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flipV="1">
              <a:off x="7143935" y="2630379"/>
              <a:ext cx="389508" cy="280756"/>
            </a:xfrm>
            <a:prstGeom prst="straightConnector1">
              <a:avLst/>
            </a:prstGeom>
            <a:ln w="25400">
              <a:solidFill>
                <a:srgbClr val="00FF0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7114343" y="2973279"/>
              <a:ext cx="76200" cy="533400"/>
            </a:xfrm>
            <a:prstGeom prst="straightConnector1">
              <a:avLst/>
            </a:prstGeom>
            <a:ln w="25400">
              <a:solidFill>
                <a:srgbClr val="00FF0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457200" y="4648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EnSRF</a:t>
            </a:r>
            <a:r>
              <a:rPr lang="en-US" dirty="0" smtClean="0"/>
              <a:t> (Whitaker and </a:t>
            </a:r>
            <a:r>
              <a:rPr lang="en-US" dirty="0" err="1" smtClean="0"/>
              <a:t>Hamill</a:t>
            </a:r>
            <a:r>
              <a:rPr lang="en-US" dirty="0" smtClean="0"/>
              <a:t>, 2002)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5943600" y="4648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LETKF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457200" y="5029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Total computation is small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Communication cost on parallel computing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181600" y="5105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Completely parallelized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Required memory is larger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810000" y="205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cxnSp>
        <p:nvCxnSpPr>
          <p:cNvPr id="176" name="Straight Arrow Connector 175"/>
          <p:cNvCxnSpPr>
            <a:stCxn id="174" idx="1"/>
            <a:endCxn id="15" idx="6"/>
          </p:cNvCxnSpPr>
          <p:nvPr/>
        </p:nvCxnSpPr>
        <p:spPr>
          <a:xfrm flipH="1" flipV="1">
            <a:off x="3352800" y="2095500"/>
            <a:ext cx="457200" cy="1465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962400" y="2514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grid</a:t>
            </a:r>
            <a:endParaRPr lang="en-US" dirty="0"/>
          </a:p>
        </p:txBody>
      </p:sp>
      <p:cxnSp>
        <p:nvCxnSpPr>
          <p:cNvPr id="179" name="Straight Arrow Connector 178"/>
          <p:cNvCxnSpPr>
            <a:stCxn id="177" idx="1"/>
          </p:cNvCxnSpPr>
          <p:nvPr/>
        </p:nvCxnSpPr>
        <p:spPr>
          <a:xfrm flipH="1">
            <a:off x="3400148" y="2837766"/>
            <a:ext cx="562252" cy="2427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1" name="Footer Placeholder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TC position error/spread in </a:t>
            </a:r>
            <a:r>
              <a:rPr lang="en-US" sz="3600" dirty="0" err="1" smtClean="0"/>
              <a:t>EnKF</a:t>
            </a:r>
            <a:r>
              <a:rPr lang="en-US" sz="3600" dirty="0" smtClean="0"/>
              <a:t> analysis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For most TCs, track spread is less than 40km on FT=0 (less than 50km on FT=6).</a:t>
            </a:r>
          </a:p>
          <a:p>
            <a:r>
              <a:rPr lang="en-US" dirty="0" smtClean="0"/>
              <a:t>Stronger storm tends to have smaller spread.</a:t>
            </a:r>
          </a:p>
          <a:p>
            <a:r>
              <a:rPr lang="en-US" dirty="0" smtClean="0"/>
              <a:t>Mean track error and spread are relatively in good agreement (slightly over dispersive).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42672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 (Spread) on FT=0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 (Spread) on FT=6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Atlantic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19.7km (22.7km)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34.0km (35.0km)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 Pacific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18.5km (26.4km)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35.2km (43.1km)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 Pacific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21.5km (21.8km)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38.7km (35.1km)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basins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20.1km</a:t>
                      </a:r>
                      <a:r>
                        <a:rPr lang="en-US" baseline="0" dirty="0" smtClean="0"/>
                        <a:t> (23.0km)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36.6km (36.9km)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-docs\EnKF\TC assimilation\prtc0\image\18W_Pmap_2012092318_6.png"/>
          <p:cNvPicPr>
            <a:picLocks noChangeAspect="1" noChangeArrowheads="1"/>
          </p:cNvPicPr>
          <p:nvPr/>
        </p:nvPicPr>
        <p:blipFill>
          <a:blip r:embed="rId2" cstate="print"/>
          <a:srcRect l="4364" r="4364"/>
          <a:stretch>
            <a:fillRect/>
          </a:stretch>
        </p:blipFill>
        <p:spPr bwMode="auto">
          <a:xfrm>
            <a:off x="1143000" y="785812"/>
            <a:ext cx="7172276" cy="607218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care about TC relocation?</a:t>
            </a:r>
            <a:endParaRPr lang="en-US" dirty="0"/>
          </a:p>
        </p:txBody>
      </p:sp>
      <p:pic>
        <p:nvPicPr>
          <p:cNvPr id="5" name="Picture 2" descr="C:\user-docs\EnKF\TC assimilation\prtc0\image\18W_Pmap_2012092400_1.png"/>
          <p:cNvPicPr>
            <a:picLocks noChangeAspect="1" noChangeArrowheads="1"/>
          </p:cNvPicPr>
          <p:nvPr/>
        </p:nvPicPr>
        <p:blipFill>
          <a:blip r:embed="rId3" cstate="print"/>
          <a:srcRect l="4364" r="4364"/>
          <a:stretch>
            <a:fillRect/>
          </a:stretch>
        </p:blipFill>
        <p:spPr bwMode="auto">
          <a:xfrm>
            <a:off x="1143000" y="785812"/>
            <a:ext cx="7172268" cy="6072188"/>
          </a:xfrm>
          <a:prstGeom prst="rect">
            <a:avLst/>
          </a:prstGeom>
          <a:noFill/>
        </p:spPr>
      </p:pic>
      <p:pic>
        <p:nvPicPr>
          <p:cNvPr id="48132" name="Picture 4" descr="C:\user-docs\EnKF\TC assimilation\prtc0\image\18W_Pmap_2012092400_0.png"/>
          <p:cNvPicPr>
            <a:picLocks noChangeAspect="1" noChangeArrowheads="1"/>
          </p:cNvPicPr>
          <p:nvPr/>
        </p:nvPicPr>
        <p:blipFill>
          <a:blip r:embed="rId4" cstate="print"/>
          <a:srcRect l="4364" r="4364"/>
          <a:stretch>
            <a:fillRect/>
          </a:stretch>
        </p:blipFill>
        <p:spPr bwMode="auto">
          <a:xfrm>
            <a:off x="1143000" y="785812"/>
            <a:ext cx="7172287" cy="6072188"/>
          </a:xfrm>
          <a:prstGeom prst="rect">
            <a:avLst/>
          </a:prstGeom>
          <a:noFill/>
        </p:spPr>
      </p:pic>
      <p:pic>
        <p:nvPicPr>
          <p:cNvPr id="48133" name="Picture 5" descr="C:\user-docs\EnKF\TC assimilation\prtc0\image\18W_Pmap_2012092400_6.png"/>
          <p:cNvPicPr>
            <a:picLocks noChangeAspect="1" noChangeArrowheads="1"/>
          </p:cNvPicPr>
          <p:nvPr/>
        </p:nvPicPr>
        <p:blipFill>
          <a:blip r:embed="rId5" cstate="print"/>
          <a:srcRect l="4364" r="4364"/>
          <a:stretch>
            <a:fillRect/>
          </a:stretch>
        </p:blipFill>
        <p:spPr bwMode="auto">
          <a:xfrm>
            <a:off x="1143000" y="785812"/>
            <a:ext cx="7172268" cy="60721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28800" y="2590800"/>
            <a:ext cx="762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86217" y="3303233"/>
            <a:ext cx="762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5041" y="4014926"/>
            <a:ext cx="762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50355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 about TC relocation?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295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7/1/2011 ~ 10/25/2011 00Z cycle</a:t>
            </a:r>
          </a:p>
          <a:p>
            <a:r>
              <a:rPr lang="en-US" dirty="0" smtClean="0"/>
              <a:t>GEFS ensemble mean TC track error for all basins.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572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Verification has been done by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Jiayi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Peng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286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Black: ETR with relocation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</a:t>
            </a:r>
            <a:r>
              <a:rPr lang="en-US" dirty="0" err="1" smtClean="0">
                <a:solidFill>
                  <a:srgbClr val="FF0000"/>
                </a:solidFill>
              </a:rPr>
              <a:t>EnKF</a:t>
            </a:r>
            <a:r>
              <a:rPr lang="en-US" dirty="0" smtClean="0">
                <a:solidFill>
                  <a:srgbClr val="FF0000"/>
                </a:solidFill>
              </a:rPr>
              <a:t> (6hr) without relocation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Blue: </a:t>
            </a:r>
            <a:r>
              <a:rPr lang="en-US" dirty="0" err="1" smtClean="0">
                <a:solidFill>
                  <a:srgbClr val="0000FF"/>
                </a:solidFill>
              </a:rPr>
              <a:t>EnKF</a:t>
            </a:r>
            <a:r>
              <a:rPr lang="en-US" dirty="0" smtClean="0">
                <a:solidFill>
                  <a:srgbClr val="0000FF"/>
                </a:solidFill>
              </a:rPr>
              <a:t> (6hr) with relocation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 relocation in the operational GEFS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371600"/>
            <a:ext cx="63246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 member ensemble forecasts (FT=6 of previous cycle)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514600"/>
            <a:ext cx="28956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 structures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514600"/>
            <a:ext cx="28956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Environmental fields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382294" y="1942306"/>
            <a:ext cx="381000" cy="158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0"/>
          </p:cNvCxnSpPr>
          <p:nvPr/>
        </p:nvCxnSpPr>
        <p:spPr>
          <a:xfrm rot="10800000" flipV="1">
            <a:off x="2971800" y="2133600"/>
            <a:ext cx="1600200" cy="38100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>
            <a:off x="4572000" y="2133600"/>
            <a:ext cx="1828800" cy="38100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Separate (</a:t>
            </a:r>
            <a:r>
              <a:rPr lang="en-US" dirty="0" smtClean="0">
                <a:solidFill>
                  <a:srgbClr val="FF00FF"/>
                </a:solidFill>
              </a:rPr>
              <a:t>012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3505200"/>
            <a:ext cx="3352800" cy="646331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Environmental fields</a:t>
            </a:r>
            <a:br>
              <a:rPr lang="en-US" dirty="0" smtClean="0"/>
            </a:br>
            <a:r>
              <a:rPr lang="en-US" dirty="0" smtClean="0"/>
              <a:t>+ TC structure of control member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7" idx="2"/>
          </p:cNvCxnSpPr>
          <p:nvPr/>
        </p:nvCxnSpPr>
        <p:spPr>
          <a:xfrm rot="5400000">
            <a:off x="6090166" y="3194566"/>
            <a:ext cx="621268" cy="158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3048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ETR (</a:t>
            </a:r>
            <a:r>
              <a:rPr lang="en-US" dirty="0" smtClean="0">
                <a:solidFill>
                  <a:srgbClr val="00FF00"/>
                </a:solidFill>
              </a:rPr>
              <a:t>013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4648200"/>
            <a:ext cx="63246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80+1 member initial ensembles (FT=0)</a:t>
            </a:r>
            <a:endParaRPr lang="en-US" dirty="0"/>
          </a:p>
        </p:txBody>
      </p:sp>
      <p:cxnSp>
        <p:nvCxnSpPr>
          <p:cNvPr id="23" name="Straight Connector 22"/>
          <p:cNvCxnSpPr>
            <a:stCxn id="6" idx="2"/>
          </p:cNvCxnSpPr>
          <p:nvPr/>
        </p:nvCxnSpPr>
        <p:spPr>
          <a:xfrm rot="5400000">
            <a:off x="2280166" y="3575566"/>
            <a:ext cx="1383268" cy="1588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71800" y="4267200"/>
            <a:ext cx="3429000" cy="1588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2"/>
          </p:cNvCxnSpPr>
          <p:nvPr/>
        </p:nvCxnSpPr>
        <p:spPr>
          <a:xfrm rot="5400000">
            <a:off x="6342172" y="4209365"/>
            <a:ext cx="116462" cy="794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458494" y="4456906"/>
            <a:ext cx="381000" cy="1588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00600" y="426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 (</a:t>
            </a:r>
            <a:r>
              <a:rPr lang="en-US" dirty="0" smtClean="0">
                <a:solidFill>
                  <a:srgbClr val="00FFFF"/>
                </a:solidFill>
              </a:rPr>
              <a:t>014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81200" y="2971800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5% of TC intensity Adjusted center position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 track files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048000" y="22098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4200" y="3048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member from GDAS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67400" y="3276600"/>
            <a:ext cx="457200" cy="1588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518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Keys:</a:t>
            </a:r>
          </a:p>
          <a:p>
            <a:r>
              <a:rPr lang="en-US" dirty="0" smtClean="0"/>
              <a:t>1) We need 6 hour TC track files from the previous cycle.</a:t>
            </a:r>
            <a:br>
              <a:rPr lang="en-US" dirty="0" smtClean="0"/>
            </a:br>
            <a:r>
              <a:rPr lang="en-US" dirty="0" smtClean="0"/>
              <a:t>2) ETR process (013) includes the </a:t>
            </a:r>
            <a:r>
              <a:rPr lang="en-US" dirty="0" err="1" smtClean="0"/>
              <a:t>recentering</a:t>
            </a:r>
            <a:r>
              <a:rPr lang="en-US" dirty="0" smtClean="0"/>
              <a:t> around the control member which is a pert of the TC relocation process.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-docs\Ensemble\TC relocation\2011080300\MUIFA_gues_Psprd_00Z01AUG2011.png"/>
          <p:cNvPicPr>
            <a:picLocks noChangeAspect="1" noChangeArrowheads="1"/>
          </p:cNvPicPr>
          <p:nvPr/>
        </p:nvPicPr>
        <p:blipFill>
          <a:blip r:embed="rId2" cstate="print"/>
          <a:srcRect l="2400" t="4660" r="2400" b="4660"/>
          <a:stretch>
            <a:fillRect/>
          </a:stretch>
        </p:blipFill>
        <p:spPr bwMode="auto">
          <a:xfrm>
            <a:off x="0" y="1219200"/>
            <a:ext cx="4715256" cy="3469591"/>
          </a:xfrm>
          <a:prstGeom prst="rect">
            <a:avLst/>
          </a:prstGeom>
          <a:noFill/>
        </p:spPr>
      </p:pic>
      <p:pic>
        <p:nvPicPr>
          <p:cNvPr id="4" name="Picture 3" descr="C:\user-docs\Ensemble\TC relocation\2011080300\MUIFA_init_Psprd_00Z01AUG2011.png"/>
          <p:cNvPicPr>
            <a:picLocks noChangeAspect="1" noChangeArrowheads="1"/>
          </p:cNvPicPr>
          <p:nvPr/>
        </p:nvPicPr>
        <p:blipFill>
          <a:blip r:embed="rId3" cstate="print"/>
          <a:srcRect l="2400" t="4660" r="2400" b="4660"/>
          <a:stretch>
            <a:fillRect/>
          </a:stretch>
        </p:blipFill>
        <p:spPr bwMode="auto">
          <a:xfrm>
            <a:off x="4428744" y="1219200"/>
            <a:ext cx="4715256" cy="34695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perform?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876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Ensemble mean SLP and surface pressure spread (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relocation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relocation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-docs\Ensemble\TC relocation\2011080300\MUIFA_gues_spaghetti_00Z01AUG2011.png"/>
          <p:cNvPicPr>
            <a:picLocks noChangeAspect="1" noChangeArrowheads="1"/>
          </p:cNvPicPr>
          <p:nvPr/>
        </p:nvPicPr>
        <p:blipFill>
          <a:blip r:embed="rId2" cstate="print"/>
          <a:srcRect l="2400" t="4660" r="2400" b="4660"/>
          <a:stretch>
            <a:fillRect/>
          </a:stretch>
        </p:blipFill>
        <p:spPr bwMode="auto">
          <a:xfrm>
            <a:off x="0" y="1219200"/>
            <a:ext cx="4715256" cy="3469591"/>
          </a:xfrm>
          <a:prstGeom prst="rect">
            <a:avLst/>
          </a:prstGeom>
          <a:noFill/>
        </p:spPr>
      </p:pic>
      <p:pic>
        <p:nvPicPr>
          <p:cNvPr id="4" name="Picture 3" descr="C:\user-docs\Ensemble\TC relocation\2011080300\MUIFA_init_spaghetti_00Z01AUG2011.png"/>
          <p:cNvPicPr>
            <a:picLocks noChangeAspect="1" noChangeArrowheads="1"/>
          </p:cNvPicPr>
          <p:nvPr/>
        </p:nvPicPr>
        <p:blipFill>
          <a:blip r:embed="rId3" cstate="print"/>
          <a:srcRect l="2400" t="4660" r="2400" b="4660"/>
          <a:stretch>
            <a:fillRect/>
          </a:stretch>
        </p:blipFill>
        <p:spPr bwMode="auto">
          <a:xfrm>
            <a:off x="4428744" y="1219200"/>
            <a:ext cx="4715256" cy="34695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perform?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relocation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relocation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876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Spaghetti diagram of SLP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-docs\Ensemble\TC relocation\2011080300\MUIFA_gues_Vor11sprd_00Z01AUG2011.png"/>
          <p:cNvPicPr>
            <a:picLocks noChangeAspect="1" noChangeArrowheads="1"/>
          </p:cNvPicPr>
          <p:nvPr/>
        </p:nvPicPr>
        <p:blipFill>
          <a:blip r:embed="rId2" cstate="print"/>
          <a:srcRect l="2400" t="4660" r="2400" b="4660"/>
          <a:stretch>
            <a:fillRect/>
          </a:stretch>
        </p:blipFill>
        <p:spPr bwMode="auto">
          <a:xfrm>
            <a:off x="0" y="1219200"/>
            <a:ext cx="4715256" cy="3469591"/>
          </a:xfrm>
          <a:prstGeom prst="rect">
            <a:avLst/>
          </a:prstGeom>
          <a:noFill/>
        </p:spPr>
      </p:pic>
      <p:pic>
        <p:nvPicPr>
          <p:cNvPr id="4" name="Picture 3" descr="C:\user-docs\Ensemble\TC relocation\2011080300\MUIFA_init_Vor11sprd_00Z01AUG2011.png"/>
          <p:cNvPicPr>
            <a:picLocks noChangeAspect="1" noChangeArrowheads="1"/>
          </p:cNvPicPr>
          <p:nvPr/>
        </p:nvPicPr>
        <p:blipFill>
          <a:blip r:embed="rId3" cstate="print"/>
          <a:srcRect l="2400" t="4660" b="4660"/>
          <a:stretch>
            <a:fillRect/>
          </a:stretch>
        </p:blipFill>
        <p:spPr bwMode="auto">
          <a:xfrm>
            <a:off x="4309872" y="1219200"/>
            <a:ext cx="4834128" cy="34695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perform?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876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Ensemble mean and spread of relative </a:t>
            </a:r>
            <a:r>
              <a:rPr lang="en-US" dirty="0" err="1" smtClean="0"/>
              <a:t>vorticity</a:t>
            </a:r>
            <a:r>
              <a:rPr lang="en-US" dirty="0" smtClean="0"/>
              <a:t> on level 11 (~850hPa)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Before relocation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relocation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 relocation in the operational GEFS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 operational TC relocation scheme can improve the GEFS TC track forecast.</a:t>
            </a:r>
          </a:p>
          <a:p>
            <a:r>
              <a:rPr lang="en-US" dirty="0" smtClean="0"/>
              <a:t>Central position of TC is moved to one position. -&gt; Need position uncertainty</a:t>
            </a:r>
          </a:p>
          <a:p>
            <a:r>
              <a:rPr lang="en-US" dirty="0" smtClean="0"/>
              <a:t>Magnitude of perturbation is fixed to 5%. -&gt; Tunable parameter. It may be too small and the magnitude should be changed with case-by-case.</a:t>
            </a:r>
          </a:p>
          <a:p>
            <a:r>
              <a:rPr lang="en-US" dirty="0" smtClean="0"/>
              <a:t>We should consider different method especially for the data assimilation (</a:t>
            </a:r>
            <a:r>
              <a:rPr lang="en-US" dirty="0" err="1" smtClean="0"/>
              <a:t>EnKF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 relocation to the </a:t>
            </a:r>
            <a:r>
              <a:rPr lang="en-US" dirty="0" err="1" smtClean="0"/>
              <a:t>EnKF</a:t>
            </a:r>
            <a:r>
              <a:rPr lang="en-US" dirty="0" smtClean="0"/>
              <a:t> ensembles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81600" y="1905000"/>
            <a:ext cx="3429000" cy="2743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TC center position (latitude and longitude) by the </a:t>
            </a:r>
            <a:r>
              <a:rPr lang="en-US" dirty="0" err="1" smtClean="0"/>
              <a:t>EnKF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updated positions as inputs to the TC relocation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this procedure before the </a:t>
            </a:r>
            <a:r>
              <a:rPr lang="en-US" dirty="0" err="1" smtClean="0"/>
              <a:t>EnKF</a:t>
            </a:r>
            <a:r>
              <a:rPr lang="en-US" dirty="0" smtClean="0"/>
              <a:t> analysis and GDAS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TC relocation used in deterministic analysis to each ensemble member, but allowing TC structure perturbations and some TC position spread.</a:t>
            </a:r>
            <a:endParaRPr lang="en-US" dirty="0"/>
          </a:p>
        </p:txBody>
      </p:sp>
      <p:pic>
        <p:nvPicPr>
          <p:cNvPr id="11266" name="Picture 2" descr="C:\user-docs\EnKF\TC assimilation\EP13.png"/>
          <p:cNvPicPr>
            <a:picLocks noChangeAspect="1" noChangeArrowheads="1"/>
          </p:cNvPicPr>
          <p:nvPr/>
        </p:nvPicPr>
        <p:blipFill>
          <a:blip r:embed="rId2" cstate="print"/>
          <a:srcRect l="3420" r="33064" b="6454"/>
          <a:stretch>
            <a:fillRect/>
          </a:stretch>
        </p:blipFill>
        <p:spPr bwMode="auto">
          <a:xfrm>
            <a:off x="304800" y="1905000"/>
            <a:ext cx="4584614" cy="47714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5638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Blue: first guess position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Red: Updated position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CC00"/>
                </a:solidFill>
              </a:rPr>
              <a:t>Green: TC vital position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419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idea is to separate linear problem (TC location space) and nonlinear problem (actual relocation of fields).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spaghetti diagram</a:t>
            </a:r>
            <a:endParaRPr lang="en-US" dirty="0"/>
          </a:p>
        </p:txBody>
      </p:sp>
      <p:pic>
        <p:nvPicPr>
          <p:cNvPr id="2050" name="Picture 2" descr="C:\user-docs\EnKF\TC assimilation\Relocation\image_s6\18W_Pspgh_2012092318_6.png"/>
          <p:cNvPicPr>
            <a:picLocks noChangeAspect="1" noChangeArrowheads="1"/>
          </p:cNvPicPr>
          <p:nvPr/>
        </p:nvPicPr>
        <p:blipFill>
          <a:blip r:embed="rId2" cstate="print"/>
          <a:srcRect l="4800" r="13200" b="3200"/>
          <a:stretch>
            <a:fillRect/>
          </a:stretch>
        </p:blipFill>
        <p:spPr bwMode="auto">
          <a:xfrm>
            <a:off x="0" y="838200"/>
            <a:ext cx="4373880" cy="3872484"/>
          </a:xfrm>
          <a:prstGeom prst="rect">
            <a:avLst/>
          </a:prstGeom>
          <a:noFill/>
        </p:spPr>
      </p:pic>
      <p:pic>
        <p:nvPicPr>
          <p:cNvPr id="2051" name="Picture 3" descr="C:\user-docs\EnKF\TC assimilation\Relocation\image_sr6\18W_Pspgh_2012092318_6.png"/>
          <p:cNvPicPr>
            <a:picLocks noChangeAspect="1" noChangeArrowheads="1"/>
          </p:cNvPicPr>
          <p:nvPr/>
        </p:nvPicPr>
        <p:blipFill>
          <a:blip r:embed="rId3" cstate="print"/>
          <a:srcRect l="4800" r="13200" b="3200"/>
          <a:stretch>
            <a:fillRect/>
          </a:stretch>
        </p:blipFill>
        <p:spPr bwMode="auto">
          <a:xfrm>
            <a:off x="4572000" y="838200"/>
            <a:ext cx="4373880" cy="38724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3962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relocation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962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relocation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 relocation of this method can reduce the uncertainty on the TC position, maintaining the TC structure perturbations and some of the position uncertainty.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time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2" t="1448" r="1052" b="4343"/>
          <a:stretch>
            <a:fillRect/>
          </a:stretch>
        </p:blipFill>
        <p:spPr bwMode="auto">
          <a:xfrm>
            <a:off x="0" y="1295401"/>
            <a:ext cx="4936226" cy="345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52" t="1448" r="1052" b="4343"/>
          <a:stretch>
            <a:fillRect/>
          </a:stretch>
        </p:blipFill>
        <p:spPr bwMode="auto">
          <a:xfrm>
            <a:off x="4207774" y="1295400"/>
            <a:ext cx="4936226" cy="345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3810000"/>
            <a:ext cx="1676400" cy="369332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T62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810000"/>
            <a:ext cx="1676400" cy="369332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T254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00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</a:t>
            </a:r>
            <a:r>
              <a:rPr lang="en-US" dirty="0" err="1" smtClean="0">
                <a:solidFill>
                  <a:srgbClr val="FF0000"/>
                </a:solidFill>
              </a:rPr>
              <a:t>EnSRF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Blue: LETKF (total cost, </a:t>
            </a:r>
            <a:r>
              <a:rPr lang="en-US" dirty="0" err="1" smtClean="0">
                <a:solidFill>
                  <a:srgbClr val="0000FF"/>
                </a:solidFill>
              </a:rPr>
              <a:t>obs+grid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Green: LETKF (only update </a:t>
            </a:r>
            <a:r>
              <a:rPr lang="en-US" dirty="0" err="1" smtClean="0">
                <a:solidFill>
                  <a:srgbClr val="00FF00"/>
                </a:solidFill>
              </a:rPr>
              <a:t>obs</a:t>
            </a:r>
            <a:r>
              <a:rPr lang="en-US" dirty="0" smtClean="0">
                <a:solidFill>
                  <a:srgbClr val="00FF00"/>
                </a:solidFill>
              </a:rPr>
              <a:t> space)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Magenta: LETKF (only update grid space)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800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EnSRF</a:t>
            </a:r>
            <a:r>
              <a:rPr lang="en-US" dirty="0" smtClean="0"/>
              <a:t> has an advantage when</a:t>
            </a:r>
          </a:p>
          <a:p>
            <a:pPr>
              <a:buFontTx/>
              <a:buChar char="-"/>
            </a:pPr>
            <a:r>
              <a:rPr lang="en-US" dirty="0" smtClean="0"/>
              <a:t> Number of observation is small compared to the number of analysis grid</a:t>
            </a:r>
          </a:p>
          <a:p>
            <a:pPr>
              <a:buFontTx/>
              <a:buChar char="-"/>
            </a:pPr>
            <a:r>
              <a:rPr lang="en-US" dirty="0" smtClean="0"/>
              <a:t> Using a few MPI processes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601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LETKF has an advantage when</a:t>
            </a:r>
          </a:p>
          <a:p>
            <a:r>
              <a:rPr lang="en-US" dirty="0" smtClean="0"/>
              <a:t>- Using massively parallel computing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18W: 00UTC Sep. 24 </a:t>
            </a:r>
            <a:r>
              <a:rPr lang="en-US" sz="3600" dirty="0" err="1" smtClean="0"/>
              <a:t>EnKF</a:t>
            </a:r>
            <a:r>
              <a:rPr lang="en-US" sz="3600" dirty="0" smtClean="0"/>
              <a:t> analysis (no relocation)</a:t>
            </a:r>
            <a:endParaRPr lang="en-US" sz="3600" dirty="0"/>
          </a:p>
        </p:txBody>
      </p:sp>
      <p:pic>
        <p:nvPicPr>
          <p:cNvPr id="3074" name="Picture 2" descr="C:\user-docs\EnKF\TC assimilation\prtc0\image\18W_Pmap_2012092400_1.png"/>
          <p:cNvPicPr>
            <a:picLocks noChangeAspect="1" noChangeArrowheads="1"/>
          </p:cNvPicPr>
          <p:nvPr/>
        </p:nvPicPr>
        <p:blipFill>
          <a:blip r:embed="rId2" cstate="print"/>
          <a:srcRect l="4364" r="4364"/>
          <a:stretch>
            <a:fillRect/>
          </a:stretch>
        </p:blipFill>
        <p:spPr bwMode="auto">
          <a:xfrm>
            <a:off x="914400" y="785812"/>
            <a:ext cx="7172268" cy="60721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53400" y="5715000"/>
            <a:ext cx="990600" cy="46166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sanl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18W: 00UTC Sep. 24 </a:t>
            </a:r>
            <a:r>
              <a:rPr lang="en-US" sz="3600" dirty="0" err="1" smtClean="0"/>
              <a:t>EnKF</a:t>
            </a:r>
            <a:r>
              <a:rPr lang="en-US" sz="3600" dirty="0" smtClean="0"/>
              <a:t> analysis (with relocation)</a:t>
            </a:r>
            <a:endParaRPr lang="en-US" sz="3600" dirty="0"/>
          </a:p>
        </p:txBody>
      </p:sp>
      <p:pic>
        <p:nvPicPr>
          <p:cNvPr id="4098" name="Picture 2" descr="C:\user-docs\EnKF\TC assimilation\Relocation\image_sanl\18W_Pmap_2012092400_0.png"/>
          <p:cNvPicPr>
            <a:picLocks noChangeAspect="1" noChangeArrowheads="1"/>
          </p:cNvPicPr>
          <p:nvPr/>
        </p:nvPicPr>
        <p:blipFill>
          <a:blip r:embed="rId2" cstate="print"/>
          <a:srcRect l="4364" r="4364"/>
          <a:stretch>
            <a:fillRect/>
          </a:stretch>
        </p:blipFill>
        <p:spPr bwMode="auto">
          <a:xfrm>
            <a:off x="914400" y="785812"/>
            <a:ext cx="7172194" cy="60721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53400" y="5715000"/>
            <a:ext cx="990600" cy="46166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sanl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18W: 00UTC Sep. 24 </a:t>
            </a:r>
            <a:r>
              <a:rPr lang="en-US" sz="3600" dirty="0" err="1" smtClean="0"/>
              <a:t>EnKF</a:t>
            </a:r>
            <a:r>
              <a:rPr lang="en-US" sz="3600" dirty="0" smtClean="0"/>
              <a:t> analysis (no relocation)</a:t>
            </a:r>
            <a:endParaRPr lang="en-US" sz="3600" dirty="0"/>
          </a:p>
        </p:txBody>
      </p:sp>
      <p:pic>
        <p:nvPicPr>
          <p:cNvPr id="1026" name="Picture 2" descr="C:\user-docs\EnKF\TC assimilation\prtc0\image\18W_Pmap_2012092400_0.png"/>
          <p:cNvPicPr>
            <a:picLocks noChangeAspect="1" noChangeArrowheads="1"/>
          </p:cNvPicPr>
          <p:nvPr/>
        </p:nvPicPr>
        <p:blipFill>
          <a:blip r:embed="rId2" cstate="print"/>
          <a:srcRect l="4364" r="4364"/>
          <a:stretch>
            <a:fillRect/>
          </a:stretch>
        </p:blipFill>
        <p:spPr bwMode="auto">
          <a:xfrm>
            <a:off x="914400" y="785812"/>
            <a:ext cx="7172228" cy="6072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53400" y="5715000"/>
            <a:ext cx="990600" cy="46166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siganl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18W: 00UTC Sep. 24 </a:t>
            </a:r>
            <a:r>
              <a:rPr lang="en-US" sz="3600" dirty="0" err="1" smtClean="0"/>
              <a:t>EnKF</a:t>
            </a:r>
            <a:r>
              <a:rPr lang="en-US" sz="3600" dirty="0" smtClean="0"/>
              <a:t> analysis (with relocation)</a:t>
            </a:r>
            <a:endParaRPr lang="en-US" sz="3600" dirty="0"/>
          </a:p>
        </p:txBody>
      </p:sp>
      <p:pic>
        <p:nvPicPr>
          <p:cNvPr id="3074" name="Picture 2" descr="C:\user-docs\EnKF\TC assimilation\Relocation\image_siganl\18W_Pmap_2012092400_0.png"/>
          <p:cNvPicPr>
            <a:picLocks noChangeAspect="1" noChangeArrowheads="1"/>
          </p:cNvPicPr>
          <p:nvPr/>
        </p:nvPicPr>
        <p:blipFill>
          <a:blip r:embed="rId2" cstate="print"/>
          <a:srcRect l="4364" r="4364"/>
          <a:stretch>
            <a:fillRect/>
          </a:stretch>
        </p:blipFill>
        <p:spPr bwMode="auto">
          <a:xfrm>
            <a:off x="914400" y="785812"/>
            <a:ext cx="7172268" cy="6072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53400" y="5715000"/>
            <a:ext cx="990600" cy="46166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siganl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18W: 00UTC Sep. 24 </a:t>
            </a:r>
            <a:r>
              <a:rPr lang="en-US" sz="3600" dirty="0" err="1" smtClean="0"/>
              <a:t>EnKF</a:t>
            </a:r>
            <a:r>
              <a:rPr lang="en-US" sz="3600" dirty="0" smtClean="0"/>
              <a:t> 6hr </a:t>
            </a:r>
            <a:r>
              <a:rPr lang="en-US" sz="3600" dirty="0" err="1" smtClean="0"/>
              <a:t>fcst</a:t>
            </a:r>
            <a:r>
              <a:rPr lang="en-US" sz="3600" dirty="0" smtClean="0"/>
              <a:t> (no relocation)</a:t>
            </a:r>
            <a:endParaRPr lang="en-US" sz="3600" dirty="0"/>
          </a:p>
        </p:txBody>
      </p:sp>
      <p:pic>
        <p:nvPicPr>
          <p:cNvPr id="2050" name="Picture 2" descr="C:\user-docs\EnKF\TC assimilation\prtc0\image\18W_Pmap_2012092400_6.png"/>
          <p:cNvPicPr>
            <a:picLocks noChangeAspect="1" noChangeArrowheads="1"/>
          </p:cNvPicPr>
          <p:nvPr/>
        </p:nvPicPr>
        <p:blipFill>
          <a:blip r:embed="rId2" cstate="print"/>
          <a:srcRect l="4364" r="4364"/>
          <a:stretch>
            <a:fillRect/>
          </a:stretch>
        </p:blipFill>
        <p:spPr bwMode="auto">
          <a:xfrm>
            <a:off x="914400" y="785812"/>
            <a:ext cx="7172268" cy="60721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53400" y="5715000"/>
            <a:ext cx="990600" cy="46166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sf6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18W: 00UTC Sep. 24 </a:t>
            </a:r>
            <a:r>
              <a:rPr lang="en-US" sz="3600" dirty="0" err="1" smtClean="0"/>
              <a:t>EnKF</a:t>
            </a:r>
            <a:r>
              <a:rPr lang="en-US" sz="3600" dirty="0" smtClean="0"/>
              <a:t> 6hr </a:t>
            </a:r>
            <a:r>
              <a:rPr lang="en-US" sz="3600" dirty="0" err="1" smtClean="0"/>
              <a:t>fcst</a:t>
            </a:r>
            <a:r>
              <a:rPr lang="en-US" sz="3600" dirty="0" smtClean="0"/>
              <a:t> (with relocation)</a:t>
            </a:r>
            <a:endParaRPr lang="en-US" sz="3600" dirty="0"/>
          </a:p>
        </p:txBody>
      </p:sp>
      <p:pic>
        <p:nvPicPr>
          <p:cNvPr id="4098" name="Picture 2" descr="C:\user-docs\EnKF\TC assimilation\Relocation\image_s6\18W_Pmap_2012092400_6.png"/>
          <p:cNvPicPr>
            <a:picLocks noChangeAspect="1" noChangeArrowheads="1"/>
          </p:cNvPicPr>
          <p:nvPr/>
        </p:nvPicPr>
        <p:blipFill>
          <a:blip r:embed="rId2" cstate="print"/>
          <a:srcRect l="4364" r="4364"/>
          <a:stretch>
            <a:fillRect/>
          </a:stretch>
        </p:blipFill>
        <p:spPr bwMode="auto">
          <a:xfrm>
            <a:off x="914400" y="785812"/>
            <a:ext cx="7172268" cy="60721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53400" y="5715000"/>
            <a:ext cx="990600" cy="46166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sf6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position spread in </a:t>
            </a:r>
            <a:r>
              <a:rPr lang="en-US" dirty="0" err="1" smtClean="0"/>
              <a:t>EnKF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133600"/>
          <a:ext cx="6096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FT=0 (after additive inflation)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FT=6 (before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relocation)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relocation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30.8 km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50.3 km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TC position assimilation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24.0 km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44.6 km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TC relocation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16.9 km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38.7 km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GFS track error for TC relocation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experiment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10.6 km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35.8 km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1295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 relocation can prevent unnatural distortion of TC structure.</a:t>
            </a:r>
          </a:p>
          <a:p>
            <a:r>
              <a:rPr lang="en-US" dirty="0" smtClean="0"/>
              <a:t>How about the TC position spread?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GFS TC track forecast accuracy</a:t>
            </a:r>
            <a:endParaRPr lang="en-US" dirty="0"/>
          </a:p>
        </p:txBody>
      </p:sp>
      <p:pic>
        <p:nvPicPr>
          <p:cNvPr id="6146" name="Picture 2" descr="C:\user-docs\EnKF\TC assimilation\Relocation\verif\image_det\trackerror_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143750" cy="5000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34200" y="1295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No relocation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Green: TC position assimilation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Blue: TC relocation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experimental period is only 4 days (all 4 cycles in all basins). Sample size is around 50 (FT=0~96).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combination of </a:t>
            </a:r>
            <a:r>
              <a:rPr lang="en-US" dirty="0" err="1" smtClean="0"/>
              <a:t>EnKF</a:t>
            </a:r>
            <a:r>
              <a:rPr lang="en-US" dirty="0" smtClean="0"/>
              <a:t> and TC relocation has been tested for the </a:t>
            </a:r>
            <a:r>
              <a:rPr lang="en-US" dirty="0" err="1" smtClean="0"/>
              <a:t>EnKF</a:t>
            </a:r>
            <a:r>
              <a:rPr lang="en-US" dirty="0" smtClean="0"/>
              <a:t> analysis.</a:t>
            </a:r>
          </a:p>
          <a:p>
            <a:r>
              <a:rPr lang="en-US" dirty="0" smtClean="0"/>
              <a:t>Results from preliminary experiment shows</a:t>
            </a:r>
          </a:p>
          <a:p>
            <a:pPr lvl="1"/>
            <a:r>
              <a:rPr lang="en-US" dirty="0" smtClean="0"/>
              <a:t>improvement on “double lows” problem,</a:t>
            </a:r>
          </a:p>
          <a:p>
            <a:pPr lvl="1"/>
            <a:r>
              <a:rPr lang="en-US" dirty="0" smtClean="0"/>
              <a:t>reduction of TC position spread at FT=0 and 6, and</a:t>
            </a:r>
          </a:p>
          <a:p>
            <a:pPr lvl="1"/>
            <a:r>
              <a:rPr lang="en-US" dirty="0" smtClean="0"/>
              <a:t>reduction of GFS TC track forecast error (?)</a:t>
            </a:r>
          </a:p>
          <a:p>
            <a:r>
              <a:rPr lang="en-US" dirty="0" smtClean="0"/>
              <a:t>Longer experiment is needed to evaluate the impact on GFS TC track forecast</a:t>
            </a:r>
          </a:p>
          <a:p>
            <a:r>
              <a:rPr lang="en-US" dirty="0" smtClean="0"/>
              <a:t>This method also may be applicable to the GEFS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arerun - the JMA Masc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3048000" cy="2952751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4648200" y="1143000"/>
            <a:ext cx="2895600" cy="1524000"/>
          </a:xfrm>
          <a:prstGeom prst="wedgeRoundRectCallout">
            <a:avLst>
              <a:gd name="adj1" fmla="val -53638"/>
              <a:gd name="adj2" fmla="val 8230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Thank you very much !!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029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JMA’s mascot “</a:t>
            </a:r>
            <a:r>
              <a:rPr lang="en-US" dirty="0" err="1" smtClean="0"/>
              <a:t>Harerun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Implemented the LETKF as an option to run instead of the original </a:t>
            </a:r>
            <a:r>
              <a:rPr lang="en-US" dirty="0" err="1" smtClean="0"/>
              <a:t>EnKF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Developed observation impact estimation capability using the </a:t>
            </a:r>
            <a:r>
              <a:rPr lang="en-US" dirty="0" err="1" smtClean="0">
                <a:solidFill>
                  <a:srgbClr val="FF0000"/>
                </a:solidFill>
              </a:rPr>
              <a:t>EnKF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Investigated the representation of the TC in the </a:t>
            </a:r>
            <a:r>
              <a:rPr lang="en-US" dirty="0" err="1" smtClean="0"/>
              <a:t>EnKF</a:t>
            </a:r>
            <a:r>
              <a:rPr lang="en-US" dirty="0" smtClean="0"/>
              <a:t> ensembles.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my visit in the EMC, I have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impact estimation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Observing System Experiment (OSE)</a:t>
            </a:r>
          </a:p>
          <a:p>
            <a:pPr lvl="1"/>
            <a:r>
              <a:rPr lang="en-US" sz="2400" dirty="0" smtClean="0"/>
              <a:t>can give non-linear impact of observations with various metric,</a:t>
            </a:r>
          </a:p>
          <a:p>
            <a:pPr lvl="1"/>
            <a:r>
              <a:rPr lang="en-US" sz="2400" dirty="0" smtClean="0"/>
              <a:t>but is too expensive to get the impacts of each observation.</a:t>
            </a:r>
          </a:p>
          <a:p>
            <a:r>
              <a:rPr lang="en-US" sz="2800" dirty="0" smtClean="0"/>
              <a:t>Linear estimation</a:t>
            </a:r>
          </a:p>
          <a:p>
            <a:pPr lvl="1"/>
            <a:r>
              <a:rPr lang="en-US" sz="2400" dirty="0" smtClean="0"/>
              <a:t>gives linear impact of each observation with simple verification metric,</a:t>
            </a:r>
          </a:p>
          <a:p>
            <a:pPr lvl="1"/>
            <a:r>
              <a:rPr lang="en-US" sz="2400" dirty="0" smtClean="0"/>
              <a:t>and is useful for short-range forecast.</a:t>
            </a:r>
          </a:p>
          <a:p>
            <a:pPr lvl="1"/>
            <a:r>
              <a:rPr lang="en-US" sz="2400" dirty="0" err="1" smtClean="0"/>
              <a:t>Adjoint</a:t>
            </a:r>
            <a:r>
              <a:rPr lang="en-US" sz="2400" dirty="0" smtClean="0"/>
              <a:t>-based method (Langland and Baker, 2004)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Ensemble-based method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Estimating the impact of observation in NWP</a:t>
            </a:r>
            <a:endParaRPr lang="en-US" sz="28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Ensemble-based impact estimation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Kalnay</a:t>
            </a:r>
            <a:r>
              <a:rPr lang="en-US" sz="3200" dirty="0" smtClean="0"/>
              <a:t> et al 2012)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error reduction is defined as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91200" y="4342606"/>
            <a:ext cx="3124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334000" y="3733006"/>
            <a:ext cx="1524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24600" y="2743200"/>
            <a:ext cx="1828800" cy="1600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34200" y="3276600"/>
            <a:ext cx="1219200" cy="1066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0" y="4343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-6hr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434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073134" y="3396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error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658894" y="3237706"/>
            <a:ext cx="533400" cy="15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668294" y="4075906"/>
            <a:ext cx="533400" cy="15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468394" y="3884612"/>
            <a:ext cx="914400" cy="15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77200" y="2667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error difference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72200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increment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858000" y="2895600"/>
            <a:ext cx="838200" cy="762000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34200" y="2983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81000" y="1524000"/>
          <a:ext cx="8431213" cy="1460500"/>
        </p:xfrm>
        <a:graphic>
          <a:graphicData uri="http://schemas.openxmlformats.org/presentationml/2006/ole">
            <p:oleObj spid="_x0000_s2050" name="Equation" r:id="rId3" imgW="4800600" imgH="83808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28600" y="3048000"/>
            <a:ext cx="518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/>
              <a:t>: norm operator,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i="1" baseline="30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dirty="0" smtClean="0"/>
              <a:t>,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i="1" baseline="30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dirty="0" smtClean="0"/>
              <a:t>: forecast error at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/>
              <a:t> from analysis and first guess,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dirty="0" smtClean="0"/>
              <a:t>: tangent linear model,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dirty="0" smtClean="0"/>
              <a:t>: </a:t>
            </a:r>
            <a:r>
              <a:rPr lang="en-US" sz="1400" dirty="0" err="1" smtClean="0"/>
              <a:t>Kalman</a:t>
            </a:r>
            <a:r>
              <a:rPr lang="en-US" sz="1400" dirty="0" smtClean="0"/>
              <a:t> gain, </a:t>
            </a:r>
            <a:r>
              <a:rPr lang="en-US" sz="14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dirty="0" smtClean="0"/>
              <a:t>: innovations,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dirty="0" smtClean="0"/>
              <a:t>: number of ensemble member,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/>
              <a:t>: observation error </a:t>
            </a:r>
            <a:r>
              <a:rPr lang="en-US" sz="1400" dirty="0" err="1" smtClean="0"/>
              <a:t>convariance</a:t>
            </a:r>
            <a:r>
              <a:rPr lang="en-US" sz="1400" dirty="0" smtClean="0"/>
              <a:t>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i="1" baseline="30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/>
              <a:t>: analysis ensemble perturbations,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i="1" baseline="30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dirty="0" smtClean="0"/>
              <a:t>: forecast perturbations at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>
                <a:cs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dirty="0" smtClean="0">
                <a:cs typeface="Times New Roman" pitchFamily="18" charset="0"/>
              </a:rPr>
              <a:t>: </a:t>
            </a:r>
            <a:r>
              <a:rPr lang="en-US" sz="1400" dirty="0" err="1" smtClean="0">
                <a:cs typeface="Times New Roman" pitchFamily="18" charset="0"/>
              </a:rPr>
              <a:t>linealized</a:t>
            </a:r>
            <a:r>
              <a:rPr lang="en-US" sz="1400" dirty="0" smtClean="0">
                <a:cs typeface="Times New Roman" pitchFamily="18" charset="0"/>
              </a:rPr>
              <a:t> observation operator.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4495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Use ensemble perturbations instead of an </a:t>
            </a:r>
            <a:r>
              <a:rPr lang="en-US" sz="2400" b="1" dirty="0" err="1" smtClean="0">
                <a:solidFill>
                  <a:srgbClr val="FF0000"/>
                </a:solidFill>
              </a:rPr>
              <a:t>adjoint</a:t>
            </a:r>
            <a:r>
              <a:rPr lang="en-US" sz="2400" b="1" dirty="0" smtClean="0">
                <a:solidFill>
                  <a:srgbClr val="FF0000"/>
                </a:solidFill>
              </a:rPr>
              <a:t> model.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Estimates provide the relative impacts of each observations on the short-range forecast accuracy.</a:t>
            </a:r>
          </a:p>
          <a:p>
            <a:r>
              <a:rPr lang="en-US" sz="2400" dirty="0" smtClean="0"/>
              <a:t>Any </a:t>
            </a:r>
            <a:r>
              <a:rPr lang="en-US" sz="2400" dirty="0" err="1" smtClean="0"/>
              <a:t>EnKF</a:t>
            </a:r>
            <a:r>
              <a:rPr lang="en-US" sz="2400" dirty="0" smtClean="0"/>
              <a:t> (not just LETKF) can be used for the estimations.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495800" y="2057400"/>
            <a:ext cx="1752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211763" y="2209800"/>
          <a:ext cx="3900487" cy="485775"/>
        </p:xfrm>
        <a:graphic>
          <a:graphicData uri="http://schemas.openxmlformats.org/presentationml/2006/ole">
            <p:oleObj spid="_x0000_s2051" name="Equation" r:id="rId4" imgW="3162240" imgH="393480" progId="Equation.3">
              <p:embed/>
            </p:oleObj>
          </a:graphicData>
        </a:graphic>
      </p:graphicFrame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T254L64 80 member ensembles, 6 hourly cycle</a:t>
            </a:r>
          </a:p>
          <a:p>
            <a:r>
              <a:rPr lang="en-US" dirty="0" smtClean="0"/>
              <a:t>Serial </a:t>
            </a:r>
            <a:r>
              <a:rPr lang="en-US" dirty="0" err="1" smtClean="0"/>
              <a:t>EnSRF</a:t>
            </a:r>
            <a:r>
              <a:rPr lang="en-US" dirty="0" smtClean="0"/>
              <a:t> (Whitaker and </a:t>
            </a:r>
            <a:r>
              <a:rPr lang="en-US" dirty="0" err="1" smtClean="0"/>
              <a:t>Hamill</a:t>
            </a:r>
            <a:r>
              <a:rPr lang="en-US" dirty="0" smtClean="0"/>
              <a:t> 2002)</a:t>
            </a:r>
          </a:p>
          <a:p>
            <a:r>
              <a:rPr lang="en-US" dirty="0" smtClean="0"/>
              <a:t>NCEP/GFS (operational as of May 2012)</a:t>
            </a:r>
          </a:p>
          <a:p>
            <a:r>
              <a:rPr lang="en-US" dirty="0" smtClean="0"/>
              <a:t>24 hour forecast error with moist total energy in global domain</a:t>
            </a:r>
          </a:p>
          <a:p>
            <a:r>
              <a:rPr lang="en-US" dirty="0" smtClean="0"/>
              <a:t>Period: 1/8/2012 ~ 2/7/2012 (after one week </a:t>
            </a:r>
            <a:r>
              <a:rPr lang="en-US" dirty="0" err="1" smtClean="0"/>
              <a:t>spinup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observation types (operationally assimilated as of May 2012) except precipitation rate from TRMM/TMI are assimilated (~3.3 million </a:t>
            </a:r>
            <a:r>
              <a:rPr lang="en-US" dirty="0" err="1" smtClean="0"/>
              <a:t>obs</a:t>
            </a:r>
            <a:r>
              <a:rPr lang="en-US" dirty="0" smtClean="0"/>
              <a:t> per 1 analysis)</a:t>
            </a:r>
          </a:p>
          <a:p>
            <a:r>
              <a:rPr lang="en-US" dirty="0" smtClean="0"/>
              <a:t>Localization function for the impact estimate is moved with the horizontal wind (0.75 times)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localization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2438400"/>
            <a:ext cx="3352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408043" y="1315278"/>
            <a:ext cx="1361660" cy="1202636"/>
          </a:xfrm>
          <a:custGeom>
            <a:avLst/>
            <a:gdLst>
              <a:gd name="connsiteX0" fmla="*/ 0 w 1361660"/>
              <a:gd name="connsiteY0" fmla="*/ 1118153 h 1202636"/>
              <a:gd name="connsiteX1" fmla="*/ 397565 w 1361660"/>
              <a:gd name="connsiteY1" fmla="*/ 988944 h 1202636"/>
              <a:gd name="connsiteX2" fmla="*/ 795130 w 1361660"/>
              <a:gd name="connsiteY2" fmla="*/ 4970 h 1202636"/>
              <a:gd name="connsiteX3" fmla="*/ 1123121 w 1361660"/>
              <a:gd name="connsiteY3" fmla="*/ 1018762 h 1202636"/>
              <a:gd name="connsiteX4" fmla="*/ 1361660 w 1361660"/>
              <a:gd name="connsiteY4" fmla="*/ 1108214 h 1202636"/>
              <a:gd name="connsiteX5" fmla="*/ 1361660 w 1361660"/>
              <a:gd name="connsiteY5" fmla="*/ 1108214 h 120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660" h="1202636">
                <a:moveTo>
                  <a:pt x="0" y="1118153"/>
                </a:moveTo>
                <a:cubicBezTo>
                  <a:pt x="132521" y="1146313"/>
                  <a:pt x="265043" y="1174474"/>
                  <a:pt x="397565" y="988944"/>
                </a:cubicBezTo>
                <a:cubicBezTo>
                  <a:pt x="530087" y="803414"/>
                  <a:pt x="674204" y="0"/>
                  <a:pt x="795130" y="4970"/>
                </a:cubicBezTo>
                <a:cubicBezTo>
                  <a:pt x="916056" y="9940"/>
                  <a:pt x="1028699" y="834888"/>
                  <a:pt x="1123121" y="1018762"/>
                </a:cubicBezTo>
                <a:cubicBezTo>
                  <a:pt x="1217543" y="1202636"/>
                  <a:pt x="1361660" y="1108214"/>
                  <a:pt x="1361660" y="1108214"/>
                </a:cubicBezTo>
                <a:lnTo>
                  <a:pt x="1361660" y="1108214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0" y="1600200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33600" y="2438400"/>
            <a:ext cx="152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 rot="16200000" flipV="1">
            <a:off x="1684717" y="1838704"/>
            <a:ext cx="1042746" cy="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200" y="2450068"/>
            <a:ext cx="3352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198704" y="1189383"/>
            <a:ext cx="2133600" cy="1355036"/>
          </a:xfrm>
          <a:custGeom>
            <a:avLst/>
            <a:gdLst>
              <a:gd name="connsiteX0" fmla="*/ 0 w 1361660"/>
              <a:gd name="connsiteY0" fmla="*/ 1118153 h 1202636"/>
              <a:gd name="connsiteX1" fmla="*/ 397565 w 1361660"/>
              <a:gd name="connsiteY1" fmla="*/ 988944 h 1202636"/>
              <a:gd name="connsiteX2" fmla="*/ 795130 w 1361660"/>
              <a:gd name="connsiteY2" fmla="*/ 4970 h 1202636"/>
              <a:gd name="connsiteX3" fmla="*/ 1123121 w 1361660"/>
              <a:gd name="connsiteY3" fmla="*/ 1018762 h 1202636"/>
              <a:gd name="connsiteX4" fmla="*/ 1361660 w 1361660"/>
              <a:gd name="connsiteY4" fmla="*/ 1108214 h 1202636"/>
              <a:gd name="connsiteX5" fmla="*/ 1361660 w 1361660"/>
              <a:gd name="connsiteY5" fmla="*/ 1108214 h 120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660" h="1202636">
                <a:moveTo>
                  <a:pt x="0" y="1118153"/>
                </a:moveTo>
                <a:cubicBezTo>
                  <a:pt x="132521" y="1146313"/>
                  <a:pt x="265043" y="1174474"/>
                  <a:pt x="397565" y="988944"/>
                </a:cubicBezTo>
                <a:cubicBezTo>
                  <a:pt x="530087" y="803414"/>
                  <a:pt x="674204" y="0"/>
                  <a:pt x="795130" y="4970"/>
                </a:cubicBezTo>
                <a:cubicBezTo>
                  <a:pt x="916056" y="9940"/>
                  <a:pt x="1028699" y="834888"/>
                  <a:pt x="1123121" y="1018762"/>
                </a:cubicBezTo>
                <a:cubicBezTo>
                  <a:pt x="1217543" y="1202636"/>
                  <a:pt x="1361660" y="1108214"/>
                  <a:pt x="1361660" y="1108214"/>
                </a:cubicBezTo>
                <a:lnTo>
                  <a:pt x="1361660" y="1108214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6172200" y="2450068"/>
            <a:ext cx="152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43000" y="1295400"/>
            <a:ext cx="1487557" cy="1202636"/>
          </a:xfrm>
          <a:custGeom>
            <a:avLst/>
            <a:gdLst>
              <a:gd name="connsiteX0" fmla="*/ 0 w 1361660"/>
              <a:gd name="connsiteY0" fmla="*/ 1118153 h 1202636"/>
              <a:gd name="connsiteX1" fmla="*/ 397565 w 1361660"/>
              <a:gd name="connsiteY1" fmla="*/ 988944 h 1202636"/>
              <a:gd name="connsiteX2" fmla="*/ 795130 w 1361660"/>
              <a:gd name="connsiteY2" fmla="*/ 4970 h 1202636"/>
              <a:gd name="connsiteX3" fmla="*/ 1123121 w 1361660"/>
              <a:gd name="connsiteY3" fmla="*/ 1018762 h 1202636"/>
              <a:gd name="connsiteX4" fmla="*/ 1361660 w 1361660"/>
              <a:gd name="connsiteY4" fmla="*/ 1108214 h 1202636"/>
              <a:gd name="connsiteX5" fmla="*/ 1361660 w 1361660"/>
              <a:gd name="connsiteY5" fmla="*/ 1108214 h 120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660" h="1202636">
                <a:moveTo>
                  <a:pt x="0" y="1118153"/>
                </a:moveTo>
                <a:cubicBezTo>
                  <a:pt x="132521" y="1146313"/>
                  <a:pt x="265043" y="1174474"/>
                  <a:pt x="397565" y="988944"/>
                </a:cubicBezTo>
                <a:cubicBezTo>
                  <a:pt x="530087" y="803414"/>
                  <a:pt x="674204" y="0"/>
                  <a:pt x="795130" y="4970"/>
                </a:cubicBezTo>
                <a:cubicBezTo>
                  <a:pt x="916056" y="9940"/>
                  <a:pt x="1028699" y="834888"/>
                  <a:pt x="1123121" y="1018762"/>
                </a:cubicBezTo>
                <a:cubicBezTo>
                  <a:pt x="1217543" y="1202636"/>
                  <a:pt x="1361660" y="1108214"/>
                  <a:pt x="1361660" y="1108214"/>
                </a:cubicBezTo>
                <a:lnTo>
                  <a:pt x="1361660" y="1108214"/>
                </a:ln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114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Localization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function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938131" y="2449996"/>
            <a:ext cx="152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1489248" y="1850300"/>
            <a:ext cx="1042746" cy="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51443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5211417" y="1311965"/>
            <a:ext cx="1487557" cy="1202636"/>
          </a:xfrm>
          <a:custGeom>
            <a:avLst/>
            <a:gdLst>
              <a:gd name="connsiteX0" fmla="*/ 0 w 1361660"/>
              <a:gd name="connsiteY0" fmla="*/ 1118153 h 1202636"/>
              <a:gd name="connsiteX1" fmla="*/ 397565 w 1361660"/>
              <a:gd name="connsiteY1" fmla="*/ 988944 h 1202636"/>
              <a:gd name="connsiteX2" fmla="*/ 795130 w 1361660"/>
              <a:gd name="connsiteY2" fmla="*/ 4970 h 1202636"/>
              <a:gd name="connsiteX3" fmla="*/ 1123121 w 1361660"/>
              <a:gd name="connsiteY3" fmla="*/ 1018762 h 1202636"/>
              <a:gd name="connsiteX4" fmla="*/ 1361660 w 1361660"/>
              <a:gd name="connsiteY4" fmla="*/ 1108214 h 1202636"/>
              <a:gd name="connsiteX5" fmla="*/ 1361660 w 1361660"/>
              <a:gd name="connsiteY5" fmla="*/ 1108214 h 120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660" h="1202636">
                <a:moveTo>
                  <a:pt x="0" y="1118153"/>
                </a:moveTo>
                <a:cubicBezTo>
                  <a:pt x="132521" y="1146313"/>
                  <a:pt x="265043" y="1174474"/>
                  <a:pt x="397565" y="988944"/>
                </a:cubicBezTo>
                <a:cubicBezTo>
                  <a:pt x="530087" y="803414"/>
                  <a:pt x="674204" y="0"/>
                  <a:pt x="795130" y="4970"/>
                </a:cubicBezTo>
                <a:cubicBezTo>
                  <a:pt x="916056" y="9940"/>
                  <a:pt x="1028699" y="834888"/>
                  <a:pt x="1123121" y="1018762"/>
                </a:cubicBezTo>
                <a:cubicBezTo>
                  <a:pt x="1217543" y="1202636"/>
                  <a:pt x="1361660" y="1108214"/>
                  <a:pt x="1361660" y="1108214"/>
                </a:cubicBezTo>
                <a:lnTo>
                  <a:pt x="1361660" y="1108214"/>
                </a:ln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6013174" y="2449996"/>
            <a:ext cx="152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564291" y="1850300"/>
            <a:ext cx="1042746" cy="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752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FT=0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1676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FT=t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Observation impact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2819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of observation is “moving away” from the observation point through the forecast.</a:t>
            </a:r>
          </a:p>
          <a:p>
            <a:r>
              <a:rPr lang="en-US" dirty="0" smtClean="0"/>
              <a:t>Using fixed localization function is harmful when the forecast time is long.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4190999" cy="32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4419600" y="3657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>
                <a:solidFill>
                  <a:srgbClr val="0000FF"/>
                </a:solidFill>
              </a:rPr>
              <a:t>advected</a:t>
            </a:r>
            <a:r>
              <a:rPr lang="en-US" dirty="0" smtClean="0"/>
              <a:t> localization, estimate become more consistent with true forecast error reduction than using </a:t>
            </a:r>
            <a:r>
              <a:rPr lang="en-US" dirty="0" smtClean="0">
                <a:solidFill>
                  <a:srgbClr val="FF0000"/>
                </a:solidFill>
              </a:rPr>
              <a:t>fixed</a:t>
            </a:r>
            <a:r>
              <a:rPr lang="en-US" dirty="0" smtClean="0"/>
              <a:t> localization.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343400" y="5638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Total 24 hour forecast error reduction measured with moist total energy over global domain</a:t>
            </a:r>
            <a:endParaRPr lang="en-US" sz="14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D8A8-9741-45AE-B790-775E877932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2685</Words>
  <Application>Microsoft Office PowerPoint</Application>
  <PresentationFormat>On-screen Show (4:3)</PresentationFormat>
  <Paragraphs>590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Slide 1</vt:lpstr>
      <vt:lpstr>Outline</vt:lpstr>
      <vt:lpstr>LETKF (Local Ensemble Transform Kalman Filter, Hunt et al. 2007)</vt:lpstr>
      <vt:lpstr>Computational time</vt:lpstr>
      <vt:lpstr>Outline</vt:lpstr>
      <vt:lpstr>Observation impact estimation</vt:lpstr>
      <vt:lpstr>Ensemble-based impact estimation (Kalnay et al 2012)</vt:lpstr>
      <vt:lpstr>Experimental settings</vt:lpstr>
      <vt:lpstr>Effect of localization</vt:lpstr>
      <vt:lpstr>List of assimilated observation types</vt:lpstr>
      <vt:lpstr>Total impacts (global)</vt:lpstr>
      <vt:lpstr>Total impacts (NH, TR, SH)</vt:lpstr>
      <vt:lpstr>Total impacts (vertical layer)</vt:lpstr>
      <vt:lpstr>Impacts of each AIRS channels</vt:lpstr>
      <vt:lpstr>Impact of radiosonde per 1 profile</vt:lpstr>
      <vt:lpstr>“Good” station VS “Bad” station</vt:lpstr>
      <vt:lpstr>Southern Greenland</vt:lpstr>
      <vt:lpstr>Case study with the local forecast failure</vt:lpstr>
      <vt:lpstr>Local forecast failures</vt:lpstr>
      <vt:lpstr>Observation denial experiment</vt:lpstr>
      <vt:lpstr>Summary and suggestions</vt:lpstr>
      <vt:lpstr>Verification in observation space</vt:lpstr>
      <vt:lpstr>Outline</vt:lpstr>
      <vt:lpstr>EnKF performance for TC initialization</vt:lpstr>
      <vt:lpstr>Track of ensemble mean VS Mean of tracks</vt:lpstr>
      <vt:lpstr>Track of ensemble mean VS Mean of tracks</vt:lpstr>
      <vt:lpstr>Track of ensemble mean VS Mean of tracks</vt:lpstr>
      <vt:lpstr>Slide 28</vt:lpstr>
      <vt:lpstr>Slide 29</vt:lpstr>
      <vt:lpstr>TC position error/spread in EnKF analysis</vt:lpstr>
      <vt:lpstr>Why do we care about TC relocation?</vt:lpstr>
      <vt:lpstr>Why do we care about TC relocation?</vt:lpstr>
      <vt:lpstr>TC relocation in the operational GEFS</vt:lpstr>
      <vt:lpstr>How does this perform?</vt:lpstr>
      <vt:lpstr>How does this perform?</vt:lpstr>
      <vt:lpstr>How does this perform?</vt:lpstr>
      <vt:lpstr>TC relocation in the operational GEFS</vt:lpstr>
      <vt:lpstr>TC relocation to the EnKF ensembles</vt:lpstr>
      <vt:lpstr>Example: spaghetti diagram</vt:lpstr>
      <vt:lpstr>18W: 00UTC Sep. 24 EnKF analysis (no relocation)</vt:lpstr>
      <vt:lpstr>18W: 00UTC Sep. 24 EnKF analysis (with relocation)</vt:lpstr>
      <vt:lpstr>18W: 00UTC Sep. 24 EnKF analysis (no relocation)</vt:lpstr>
      <vt:lpstr>18W: 00UTC Sep. 24 EnKF analysis (with relocation)</vt:lpstr>
      <vt:lpstr>18W: 00UTC Sep. 24 EnKF 6hr fcst (no relocation)</vt:lpstr>
      <vt:lpstr>18W: 00UTC Sep. 24 EnKF 6hr fcst (with relocation)</vt:lpstr>
      <vt:lpstr>TC position spread in EnKF</vt:lpstr>
      <vt:lpstr>GFS TC track forecast accuracy</vt:lpstr>
      <vt:lpstr>Summary</vt:lpstr>
      <vt:lpstr>Slide 49</vt:lpstr>
    </vt:vector>
  </TitlesOfParts>
  <Company>EMC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yoichiro.ohta</dc:creator>
  <cp:lastModifiedBy>yoichiro.ohta</cp:lastModifiedBy>
  <cp:revision>90</cp:revision>
  <dcterms:created xsi:type="dcterms:W3CDTF">2013-03-15T14:17:14Z</dcterms:created>
  <dcterms:modified xsi:type="dcterms:W3CDTF">2013-03-21T19:40:59Z</dcterms:modified>
</cp:coreProperties>
</file>