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4" r:id="rId4"/>
  </p:sldMasterIdLst>
  <p:notesMasterIdLst>
    <p:notesMasterId r:id="rId71"/>
  </p:notesMasterIdLst>
  <p:sldIdLst>
    <p:sldId id="262" r:id="rId5"/>
    <p:sldId id="584" r:id="rId6"/>
    <p:sldId id="668" r:id="rId7"/>
    <p:sldId id="687" r:id="rId8"/>
    <p:sldId id="667" r:id="rId9"/>
    <p:sldId id="669" r:id="rId10"/>
    <p:sldId id="682" r:id="rId11"/>
    <p:sldId id="548" r:id="rId12"/>
    <p:sldId id="604" r:id="rId13"/>
    <p:sldId id="612" r:id="rId14"/>
    <p:sldId id="609" r:id="rId15"/>
    <p:sldId id="610" r:id="rId16"/>
    <p:sldId id="613" r:id="rId17"/>
    <p:sldId id="635" r:id="rId18"/>
    <p:sldId id="640" r:id="rId19"/>
    <p:sldId id="641" r:id="rId20"/>
    <p:sldId id="637" r:id="rId21"/>
    <p:sldId id="603" r:id="rId22"/>
    <p:sldId id="494" r:id="rId23"/>
    <p:sldId id="495" r:id="rId24"/>
    <p:sldId id="617" r:id="rId25"/>
    <p:sldId id="621" r:id="rId26"/>
    <p:sldId id="581" r:id="rId27"/>
    <p:sldId id="585" r:id="rId28"/>
    <p:sldId id="623" r:id="rId29"/>
    <p:sldId id="624" r:id="rId30"/>
    <p:sldId id="630" r:id="rId31"/>
    <p:sldId id="660" r:id="rId32"/>
    <p:sldId id="582" r:id="rId33"/>
    <p:sldId id="615" r:id="rId34"/>
    <p:sldId id="589" r:id="rId35"/>
    <p:sldId id="631" r:id="rId36"/>
    <p:sldId id="596" r:id="rId37"/>
    <p:sldId id="597" r:id="rId38"/>
    <p:sldId id="530" r:id="rId39"/>
    <p:sldId id="598" r:id="rId40"/>
    <p:sldId id="688" r:id="rId41"/>
    <p:sldId id="689" r:id="rId42"/>
    <p:sldId id="599" r:id="rId43"/>
    <p:sldId id="642" r:id="rId44"/>
    <p:sldId id="516" r:id="rId45"/>
    <p:sldId id="643" r:id="rId46"/>
    <p:sldId id="650" r:id="rId47"/>
    <p:sldId id="578" r:id="rId48"/>
    <p:sldId id="644" r:id="rId49"/>
    <p:sldId id="645" r:id="rId50"/>
    <p:sldId id="646" r:id="rId51"/>
    <p:sldId id="649" r:id="rId52"/>
    <p:sldId id="654" r:id="rId53"/>
    <p:sldId id="653" r:id="rId54"/>
    <p:sldId id="659" r:id="rId55"/>
    <p:sldId id="657" r:id="rId56"/>
    <p:sldId id="539" r:id="rId57"/>
    <p:sldId id="655" r:id="rId58"/>
    <p:sldId id="686" r:id="rId59"/>
    <p:sldId id="607" r:id="rId60"/>
    <p:sldId id="679" r:id="rId61"/>
    <p:sldId id="684" r:id="rId62"/>
    <p:sldId id="677" r:id="rId63"/>
    <p:sldId id="678" r:id="rId64"/>
    <p:sldId id="680" r:id="rId65"/>
    <p:sldId id="632" r:id="rId66"/>
    <p:sldId id="681" r:id="rId67"/>
    <p:sldId id="683" r:id="rId68"/>
    <p:sldId id="685" r:id="rId69"/>
    <p:sldId id="493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70" d="100"/>
          <a:sy n="70" d="100"/>
        </p:scale>
        <p:origin x="-690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126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1BEC8D-1712-4BC9-A2AF-0E0717731FEA}" type="doc">
      <dgm:prSet loTypeId="urn:microsoft.com/office/officeart/2005/8/layout/radial6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EBEDAAD-5D36-44CF-B77D-5F054727DAD4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r>
            <a:rPr lang="en-US" sz="2400" b="1" i="1" baseline="0" dirty="0" smtClean="0">
              <a:solidFill>
                <a:srgbClr val="002060"/>
              </a:solidFill>
            </a:rPr>
            <a:t>Network Exchange</a:t>
          </a:r>
        </a:p>
        <a:p>
          <a:r>
            <a:rPr lang="en-US" sz="1800" baseline="0" dirty="0" smtClean="0"/>
            <a:t>Standards</a:t>
          </a:r>
        </a:p>
        <a:p>
          <a:r>
            <a:rPr lang="en-US" sz="1800" baseline="0" dirty="0" smtClean="0"/>
            <a:t>Metadata</a:t>
          </a:r>
        </a:p>
        <a:p>
          <a:r>
            <a:rPr lang="en-US" sz="1800" baseline="0" dirty="0" smtClean="0"/>
            <a:t>Advertisements</a:t>
          </a:r>
        </a:p>
        <a:p>
          <a:r>
            <a:rPr lang="en-US" sz="1800" baseline="0" dirty="0" smtClean="0">
              <a:solidFill>
                <a:schemeClr val="bg1"/>
              </a:solidFill>
            </a:rPr>
            <a:t>Quality Control</a:t>
          </a:r>
        </a:p>
      </dgm:t>
    </dgm:pt>
    <dgm:pt modelId="{4086A30F-2081-41EF-BF97-B76AE422C01F}" type="parTrans" cxnId="{3C64A216-A4B3-425D-9DAC-3CF92280A15E}">
      <dgm:prSet/>
      <dgm:spPr/>
      <dgm:t>
        <a:bodyPr/>
        <a:lstStyle/>
        <a:p>
          <a:endParaRPr lang="en-US"/>
        </a:p>
      </dgm:t>
    </dgm:pt>
    <dgm:pt modelId="{1E20C809-0B04-4DE7-A79D-D6111974B82B}" type="sibTrans" cxnId="{3C64A216-A4B3-425D-9DAC-3CF92280A15E}">
      <dgm:prSet/>
      <dgm:spPr/>
      <dgm:t>
        <a:bodyPr/>
        <a:lstStyle/>
        <a:p>
          <a:endParaRPr lang="en-US"/>
        </a:p>
      </dgm:t>
    </dgm:pt>
    <dgm:pt modelId="{CD3200CA-0BAD-42C1-85E9-3CF47B21B776}">
      <dgm:prSet phldrT="[Text]"/>
      <dgm:spPr/>
      <dgm:t>
        <a:bodyPr/>
        <a:lstStyle/>
        <a:p>
          <a:r>
            <a:rPr lang="en-US" dirty="0" smtClean="0"/>
            <a:t>Public Domain Data</a:t>
          </a:r>
          <a:endParaRPr lang="en-US" dirty="0"/>
        </a:p>
      </dgm:t>
    </dgm:pt>
    <dgm:pt modelId="{6C04F01F-A31D-4ED3-8E27-C1A36E8D7055}" type="parTrans" cxnId="{CC2AF646-FE49-4010-8885-F74DBC2DBDD7}">
      <dgm:prSet/>
      <dgm:spPr/>
      <dgm:t>
        <a:bodyPr/>
        <a:lstStyle/>
        <a:p>
          <a:endParaRPr lang="en-US"/>
        </a:p>
      </dgm:t>
    </dgm:pt>
    <dgm:pt modelId="{B5895B37-4E97-4BD6-AC7C-6540A6480375}" type="sibTrans" cxnId="{CC2AF646-FE49-4010-8885-F74DBC2DBDD7}">
      <dgm:prSet/>
      <dgm:spPr/>
      <dgm:t>
        <a:bodyPr/>
        <a:lstStyle/>
        <a:p>
          <a:endParaRPr lang="en-US"/>
        </a:p>
      </dgm:t>
    </dgm:pt>
    <dgm:pt modelId="{9E115C75-0689-4101-AF8E-6639835508F1}">
      <dgm:prSet phldrT="[Text]"/>
      <dgm:spPr/>
      <dgm:t>
        <a:bodyPr/>
        <a:lstStyle/>
        <a:p>
          <a:r>
            <a:rPr lang="en-US" dirty="0" smtClean="0"/>
            <a:t>Contracted Exchange of Data</a:t>
          </a:r>
          <a:endParaRPr lang="en-US" dirty="0"/>
        </a:p>
      </dgm:t>
    </dgm:pt>
    <dgm:pt modelId="{3A95A26E-634E-485C-B3FF-FFC55FB4754C}" type="parTrans" cxnId="{FFA0D1CC-280E-4C96-B6EA-2C06FB81A809}">
      <dgm:prSet/>
      <dgm:spPr/>
      <dgm:t>
        <a:bodyPr/>
        <a:lstStyle/>
        <a:p>
          <a:endParaRPr lang="en-US"/>
        </a:p>
      </dgm:t>
    </dgm:pt>
    <dgm:pt modelId="{A1FBD8D1-30DA-4572-A804-4C32B1729475}" type="sibTrans" cxnId="{FFA0D1CC-280E-4C96-B6EA-2C06FB81A809}">
      <dgm:prSet/>
      <dgm:spPr/>
      <dgm:t>
        <a:bodyPr/>
        <a:lstStyle/>
        <a:p>
          <a:endParaRPr lang="en-US"/>
        </a:p>
      </dgm:t>
    </dgm:pt>
    <dgm:pt modelId="{B9B54352-708D-4EEB-B7F1-A088D0E6C730}" type="pres">
      <dgm:prSet presAssocID="{9C1BEC8D-1712-4BC9-A2AF-0E0717731FE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001AC1-5B31-44B0-BE81-D13F858E0A5E}" type="pres">
      <dgm:prSet presAssocID="{5EBEDAAD-5D36-44CF-B77D-5F054727DAD4}" presName="centerShape" presStyleLbl="node0" presStyleIdx="0" presStyleCnt="1" custScaleX="132814" custScaleY="139625"/>
      <dgm:spPr/>
      <dgm:t>
        <a:bodyPr/>
        <a:lstStyle/>
        <a:p>
          <a:endParaRPr lang="en-US"/>
        </a:p>
      </dgm:t>
    </dgm:pt>
    <dgm:pt modelId="{31A2EC13-BC35-4E8C-9B64-0F8F01BD30D3}" type="pres">
      <dgm:prSet presAssocID="{CD3200CA-0BAD-42C1-85E9-3CF47B21B77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800046-1FEE-4EFF-8ED3-5A978A917DE4}" type="pres">
      <dgm:prSet presAssocID="{CD3200CA-0BAD-42C1-85E9-3CF47B21B776}" presName="dummy" presStyleCnt="0"/>
      <dgm:spPr/>
    </dgm:pt>
    <dgm:pt modelId="{A63C0251-F5D3-4C56-A76E-3C0D81F5A2B4}" type="pres">
      <dgm:prSet presAssocID="{B5895B37-4E97-4BD6-AC7C-6540A648037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E9DB6151-FC8F-47E1-8DB3-75A937028CA6}" type="pres">
      <dgm:prSet presAssocID="{9E115C75-0689-4101-AF8E-6639835508F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0F58D-DC99-405B-B17D-6C505648C817}" type="pres">
      <dgm:prSet presAssocID="{9E115C75-0689-4101-AF8E-6639835508F1}" presName="dummy" presStyleCnt="0"/>
      <dgm:spPr/>
    </dgm:pt>
    <dgm:pt modelId="{C5B0FA47-2F9B-412E-9466-9F7831639018}" type="pres">
      <dgm:prSet presAssocID="{A1FBD8D1-30DA-4572-A804-4C32B1729475}" presName="sibTrans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60DDAFC4-8469-4A59-B394-B36176753C97}" type="presOf" srcId="{A1FBD8D1-30DA-4572-A804-4C32B1729475}" destId="{C5B0FA47-2F9B-412E-9466-9F7831639018}" srcOrd="0" destOrd="0" presId="urn:microsoft.com/office/officeart/2005/8/layout/radial6"/>
    <dgm:cxn modelId="{3C64A216-A4B3-425D-9DAC-3CF92280A15E}" srcId="{9C1BEC8D-1712-4BC9-A2AF-0E0717731FEA}" destId="{5EBEDAAD-5D36-44CF-B77D-5F054727DAD4}" srcOrd="0" destOrd="0" parTransId="{4086A30F-2081-41EF-BF97-B76AE422C01F}" sibTransId="{1E20C809-0B04-4DE7-A79D-D6111974B82B}"/>
    <dgm:cxn modelId="{CC2AF646-FE49-4010-8885-F74DBC2DBDD7}" srcId="{5EBEDAAD-5D36-44CF-B77D-5F054727DAD4}" destId="{CD3200CA-0BAD-42C1-85E9-3CF47B21B776}" srcOrd="0" destOrd="0" parTransId="{6C04F01F-A31D-4ED3-8E27-C1A36E8D7055}" sibTransId="{B5895B37-4E97-4BD6-AC7C-6540A6480375}"/>
    <dgm:cxn modelId="{CEB06930-8AF1-47E3-9BB6-983BE1FCDF7F}" type="presOf" srcId="{CD3200CA-0BAD-42C1-85E9-3CF47B21B776}" destId="{31A2EC13-BC35-4E8C-9B64-0F8F01BD30D3}" srcOrd="0" destOrd="0" presId="urn:microsoft.com/office/officeart/2005/8/layout/radial6"/>
    <dgm:cxn modelId="{4AFDCD5A-7DC1-4833-A304-1D687FEDABF3}" type="presOf" srcId="{B5895B37-4E97-4BD6-AC7C-6540A6480375}" destId="{A63C0251-F5D3-4C56-A76E-3C0D81F5A2B4}" srcOrd="0" destOrd="0" presId="urn:microsoft.com/office/officeart/2005/8/layout/radial6"/>
    <dgm:cxn modelId="{D2BAD37E-B261-4C29-9B08-85E1389C6B3F}" type="presOf" srcId="{5EBEDAAD-5D36-44CF-B77D-5F054727DAD4}" destId="{FE001AC1-5B31-44B0-BE81-D13F858E0A5E}" srcOrd="0" destOrd="0" presId="urn:microsoft.com/office/officeart/2005/8/layout/radial6"/>
    <dgm:cxn modelId="{FFA0D1CC-280E-4C96-B6EA-2C06FB81A809}" srcId="{5EBEDAAD-5D36-44CF-B77D-5F054727DAD4}" destId="{9E115C75-0689-4101-AF8E-6639835508F1}" srcOrd="1" destOrd="0" parTransId="{3A95A26E-634E-485C-B3FF-FFC55FB4754C}" sibTransId="{A1FBD8D1-30DA-4572-A804-4C32B1729475}"/>
    <dgm:cxn modelId="{A8F02266-E78E-4BCF-9C52-3F0474CDED61}" type="presOf" srcId="{9C1BEC8D-1712-4BC9-A2AF-0E0717731FEA}" destId="{B9B54352-708D-4EEB-B7F1-A088D0E6C730}" srcOrd="0" destOrd="0" presId="urn:microsoft.com/office/officeart/2005/8/layout/radial6"/>
    <dgm:cxn modelId="{AAFD328F-AC39-4954-A52B-AA7D9C2A01AC}" type="presOf" srcId="{9E115C75-0689-4101-AF8E-6639835508F1}" destId="{E9DB6151-FC8F-47E1-8DB3-75A937028CA6}" srcOrd="0" destOrd="0" presId="urn:microsoft.com/office/officeart/2005/8/layout/radial6"/>
    <dgm:cxn modelId="{1F5F23BF-FFC7-4514-989A-31DD91F1CCAD}" type="presParOf" srcId="{B9B54352-708D-4EEB-B7F1-A088D0E6C730}" destId="{FE001AC1-5B31-44B0-BE81-D13F858E0A5E}" srcOrd="0" destOrd="0" presId="urn:microsoft.com/office/officeart/2005/8/layout/radial6"/>
    <dgm:cxn modelId="{95CE1480-A6B1-4A7B-90CA-D04215A39DDF}" type="presParOf" srcId="{B9B54352-708D-4EEB-B7F1-A088D0E6C730}" destId="{31A2EC13-BC35-4E8C-9B64-0F8F01BD30D3}" srcOrd="1" destOrd="0" presId="urn:microsoft.com/office/officeart/2005/8/layout/radial6"/>
    <dgm:cxn modelId="{2BD52BE6-F13F-4898-B685-E6D3F59EDAB0}" type="presParOf" srcId="{B9B54352-708D-4EEB-B7F1-A088D0E6C730}" destId="{78800046-1FEE-4EFF-8ED3-5A978A917DE4}" srcOrd="2" destOrd="0" presId="urn:microsoft.com/office/officeart/2005/8/layout/radial6"/>
    <dgm:cxn modelId="{3734E9E4-B6F8-461D-B0FD-F6A51B5C7595}" type="presParOf" srcId="{B9B54352-708D-4EEB-B7F1-A088D0E6C730}" destId="{A63C0251-F5D3-4C56-A76E-3C0D81F5A2B4}" srcOrd="3" destOrd="0" presId="urn:microsoft.com/office/officeart/2005/8/layout/radial6"/>
    <dgm:cxn modelId="{6B7EB8DA-5FF9-47B4-BFC6-17F9181AD54C}" type="presParOf" srcId="{B9B54352-708D-4EEB-B7F1-A088D0E6C730}" destId="{E9DB6151-FC8F-47E1-8DB3-75A937028CA6}" srcOrd="4" destOrd="0" presId="urn:microsoft.com/office/officeart/2005/8/layout/radial6"/>
    <dgm:cxn modelId="{76AFE851-CE58-44E1-9862-446A7231A875}" type="presParOf" srcId="{B9B54352-708D-4EEB-B7F1-A088D0E6C730}" destId="{AE10F58D-DC99-405B-B17D-6C505648C817}" srcOrd="5" destOrd="0" presId="urn:microsoft.com/office/officeart/2005/8/layout/radial6"/>
    <dgm:cxn modelId="{9F108E85-CDE1-4EE7-90A1-DF6216726B45}" type="presParOf" srcId="{B9B54352-708D-4EEB-B7F1-A088D0E6C730}" destId="{C5B0FA47-2F9B-412E-9466-9F7831639018}" srcOrd="6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0FA47-2F9B-412E-9466-9F7831639018}">
      <dsp:nvSpPr>
        <dsp:cNvPr id="0" name=""/>
        <dsp:cNvSpPr/>
      </dsp:nvSpPr>
      <dsp:spPr>
        <a:xfrm>
          <a:off x="2022649" y="727249"/>
          <a:ext cx="4870101" cy="4870101"/>
        </a:xfrm>
        <a:prstGeom prst="blockArc">
          <a:avLst>
            <a:gd name="adj1" fmla="val 5400000"/>
            <a:gd name="adj2" fmla="val 16200000"/>
            <a:gd name="adj3" fmla="val 4631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3C0251-F5D3-4C56-A76E-3C0D81F5A2B4}">
      <dsp:nvSpPr>
        <dsp:cNvPr id="0" name=""/>
        <dsp:cNvSpPr/>
      </dsp:nvSpPr>
      <dsp:spPr>
        <a:xfrm>
          <a:off x="2022649" y="727249"/>
          <a:ext cx="4870101" cy="4870101"/>
        </a:xfrm>
        <a:prstGeom prst="blockArc">
          <a:avLst>
            <a:gd name="adj1" fmla="val 16200000"/>
            <a:gd name="adj2" fmla="val 5400000"/>
            <a:gd name="adj3" fmla="val 463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001AC1-5B31-44B0-BE81-D13F858E0A5E}">
      <dsp:nvSpPr>
        <dsp:cNvPr id="0" name=""/>
        <dsp:cNvSpPr/>
      </dsp:nvSpPr>
      <dsp:spPr>
        <a:xfrm>
          <a:off x="2971805" y="1600205"/>
          <a:ext cx="2971788" cy="31241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baseline="0" dirty="0" smtClean="0">
              <a:solidFill>
                <a:srgbClr val="002060"/>
              </a:solidFill>
            </a:rPr>
            <a:t>Network Exchange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baseline="0" dirty="0" smtClean="0"/>
            <a:t>Standards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baseline="0" dirty="0" smtClean="0"/>
            <a:t>Metadata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baseline="0" dirty="0" smtClean="0"/>
            <a:t>Advertisements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baseline="0" dirty="0" smtClean="0">
              <a:solidFill>
                <a:schemeClr val="bg1"/>
              </a:solidFill>
            </a:rPr>
            <a:t>Quality Control</a:t>
          </a:r>
        </a:p>
      </dsp:txBody>
      <dsp:txXfrm>
        <a:off x="3407013" y="2057732"/>
        <a:ext cx="2101372" cy="2209134"/>
      </dsp:txXfrm>
    </dsp:sp>
    <dsp:sp modelId="{31A2EC13-BC35-4E8C-9B64-0F8F01BD30D3}">
      <dsp:nvSpPr>
        <dsp:cNvPr id="0" name=""/>
        <dsp:cNvSpPr/>
      </dsp:nvSpPr>
      <dsp:spPr>
        <a:xfrm>
          <a:off x="3674555" y="490"/>
          <a:ext cx="1566289" cy="156628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Public Domain Data</a:t>
          </a:r>
          <a:endParaRPr lang="en-US" sz="1800" kern="1200" dirty="0"/>
        </a:p>
      </dsp:txBody>
      <dsp:txXfrm>
        <a:off x="3903933" y="229868"/>
        <a:ext cx="1107533" cy="1107533"/>
      </dsp:txXfrm>
    </dsp:sp>
    <dsp:sp modelId="{E9DB6151-FC8F-47E1-8DB3-75A937028CA6}">
      <dsp:nvSpPr>
        <dsp:cNvPr id="0" name=""/>
        <dsp:cNvSpPr/>
      </dsp:nvSpPr>
      <dsp:spPr>
        <a:xfrm>
          <a:off x="3674555" y="4757819"/>
          <a:ext cx="1566289" cy="1566289"/>
        </a:xfrm>
        <a:prstGeom prst="ellips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Contracted Exchange of Data</a:t>
          </a:r>
          <a:endParaRPr lang="en-US" sz="1800" kern="1200" dirty="0"/>
        </a:p>
      </dsp:txBody>
      <dsp:txXfrm>
        <a:off x="3903933" y="4987197"/>
        <a:ext cx="1107533" cy="1107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A5505-F693-46A5-9DC2-62F72728FA0F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C6380-4970-424B-B746-2D6D18DF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0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C6380-4970-424B-B746-2D6D18DF77E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12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C6380-4970-424B-B746-2D6D18DF77E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3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C6380-4970-424B-B746-2D6D18DF77E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87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CFA8B-475A-43DB-A713-9F1E04E39227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C6380-4970-424B-B746-2D6D18DF77E7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44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C6380-4970-424B-B746-2D6D18DF77E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47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28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6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18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67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9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29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14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74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63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7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47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21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50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0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90500"/>
            <a:ext cx="1243012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161BC-D3C6-407D-B32C-10B4661106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35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0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90500"/>
            <a:ext cx="1243012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FE9E0-BBCD-45A4-898B-28C0C1F96F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94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0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90500"/>
            <a:ext cx="1243012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629BF-7BA4-4DD7-AF7F-CAF9E0E4DD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7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0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90500"/>
            <a:ext cx="1243012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EAD0A-2969-43F7-A5FF-0F093FB02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804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0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90500"/>
            <a:ext cx="1243012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B947D-059A-44A3-877F-57334E9FB2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53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B1A42-F902-490C-A64C-EB5476BC6D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92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5D8DA-28E9-46A7-AC88-B8B783BEBE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8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86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8EF04-6CB4-4702-9B13-5C7820322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49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AAF7E-697A-4894-B5DE-A549A6DB43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38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9B400-3C59-4E5B-9E1C-04BF2215B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5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BE840-180D-4278-8809-406F22F56E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04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FAF9D-CDD1-4744-9B33-74E4B2E507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60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03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74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69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096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5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2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66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53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93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1132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55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7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9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5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4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DD0A3-D0AD-44C1-BBA0-03E97C10C43D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DD0A3-D0AD-44C1-BBA0-03E97C10C43D}" type="datetimeFigureOut">
              <a:rPr lang="en-US" smtClean="0"/>
              <a:t>4/30/2012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169CA-20FB-44FE-B0F9-CFFEF0F4D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7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3280C-E7BF-4338-8CC7-4EBFF69490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B062B-DEA3-4BAC-9B08-181CFDBEFD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0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31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9A3185-6126-44AE-AAD2-08FFB302FA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130" descr="Picture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90500"/>
            <a:ext cx="1243012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70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DD0A3-D0AD-44C1-BBA0-03E97C10C4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169CA-20FB-44FE-B0F9-CFFEF0F4D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2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chpc.utah.edu/~u0035056/Tyndall_2012.pdf" TargetMode="Externa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gl1.chpc.utah.edu/uu2dvar/idi/cgi-bin/idi.cgi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gl2.chpc.utah.edu/uu2dvar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gl2.chpc.utah.edu/uu2dvar/line_graph/cgi-bin/uuline_impperc_detailed.cgi?station=MD031&amp;stdt=20120401&amp;enddt=20120420&amp;category=d&amp;generate=Submi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mesowest.net/cei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2.png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esowest.utah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63575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 smtClean="0"/>
              <a:t>Assessing the Quality and Impact of </a:t>
            </a:r>
            <a:br>
              <a:rPr lang="en-US" sz="3200" dirty="0" smtClean="0"/>
            </a:br>
            <a:r>
              <a:rPr lang="en-US" sz="3200" dirty="0" smtClean="0"/>
              <a:t>Surface Observations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81200"/>
            <a:ext cx="84582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John </a:t>
            </a:r>
            <a:r>
              <a:rPr lang="en-US" sz="2800" dirty="0" err="1" smtClean="0"/>
              <a:t>Horel</a:t>
            </a:r>
            <a:r>
              <a:rPr lang="en-US" sz="2800" dirty="0"/>
              <a:t>, Dan </a:t>
            </a:r>
            <a:r>
              <a:rPr lang="en-US" sz="2800" dirty="0" smtClean="0"/>
              <a:t>Tyndall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, Xia Dong, Matt </a:t>
            </a:r>
            <a:r>
              <a:rPr lang="en-US" sz="2800" dirty="0" err="1" smtClean="0"/>
              <a:t>Lammers</a:t>
            </a:r>
            <a:endParaRPr lang="en-US" sz="2800" dirty="0" smtClean="0"/>
          </a:p>
          <a:p>
            <a:r>
              <a:rPr lang="en-US" sz="2800" dirty="0" smtClean="0"/>
              <a:t>University of Utah</a:t>
            </a:r>
          </a:p>
          <a:p>
            <a:r>
              <a:rPr lang="en-US" sz="2800" baseline="30000" dirty="0" smtClean="0"/>
              <a:t>1</a:t>
            </a:r>
            <a:r>
              <a:rPr lang="en-US" sz="2800" dirty="0"/>
              <a:t> </a:t>
            </a:r>
            <a:r>
              <a:rPr lang="en-US" sz="2000" dirty="0"/>
              <a:t>NRC Postdoctoral Research Associate</a:t>
            </a:r>
            <a:br>
              <a:rPr lang="en-US" sz="2000" dirty="0"/>
            </a:br>
            <a:r>
              <a:rPr lang="en-US" sz="2000" dirty="0"/>
              <a:t>United States Naval Research </a:t>
            </a:r>
            <a:r>
              <a:rPr lang="en-US" sz="2000" dirty="0" smtClean="0"/>
              <a:t>Laboratory</a:t>
            </a:r>
          </a:p>
          <a:p>
            <a:endParaRPr lang="en-US" sz="2000" dirty="0" smtClean="0"/>
          </a:p>
          <a:p>
            <a:r>
              <a:rPr lang="en-US" sz="2600" dirty="0" smtClean="0"/>
              <a:t>John.horel@utah.edu</a:t>
            </a:r>
          </a:p>
          <a:p>
            <a:endParaRPr lang="en-US" sz="2800" dirty="0"/>
          </a:p>
          <a:p>
            <a:r>
              <a:rPr lang="en-US" sz="2800" dirty="0" err="1" smtClean="0"/>
              <a:t>MesoWest</a:t>
            </a:r>
            <a:r>
              <a:rPr lang="en-US" sz="2800" dirty="0" smtClean="0"/>
              <a:t>: Chris </a:t>
            </a:r>
            <a:r>
              <a:rPr lang="en-US" sz="2800" dirty="0" err="1" smtClean="0"/>
              <a:t>Galli</a:t>
            </a:r>
            <a:r>
              <a:rPr lang="en-US" sz="2800" dirty="0" smtClean="0"/>
              <a:t>, Alex Jacques, Nola </a:t>
            </a:r>
            <a:r>
              <a:rPr lang="en-US" sz="2800" dirty="0" err="1" smtClean="0"/>
              <a:t>Lucke</a:t>
            </a:r>
            <a:r>
              <a:rPr lang="en-US" sz="2800" dirty="0" smtClean="0"/>
              <a:t>, Judy </a:t>
            </a:r>
            <a:r>
              <a:rPr lang="en-US" sz="2800" dirty="0" err="1" smtClean="0"/>
              <a:t>Pechmann</a:t>
            </a:r>
            <a:r>
              <a:rPr lang="en-US" sz="2800" dirty="0" smtClean="0"/>
              <a:t>, Maggie Schoonover, Yan </a:t>
            </a:r>
            <a:r>
              <a:rPr lang="en-US" sz="2800" dirty="0" err="1" smtClean="0"/>
              <a:t>Zheng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400" dirty="0" smtClean="0"/>
              <a:t>Support from NWS CSTAR (Advancing </a:t>
            </a:r>
            <a:r>
              <a:rPr lang="en-US" sz="2400" dirty="0"/>
              <a:t>Analysis, Forecast and </a:t>
            </a:r>
            <a:r>
              <a:rPr lang="en-US" sz="2400" dirty="0" smtClean="0"/>
              <a:t>Warning Capabilities </a:t>
            </a:r>
            <a:r>
              <a:rPr lang="en-US" sz="2400" dirty="0"/>
              <a:t>for High Impact Weather </a:t>
            </a:r>
            <a:r>
              <a:rPr lang="en-US" sz="2400" dirty="0" smtClean="0"/>
              <a:t>Events) and NWS National </a:t>
            </a:r>
            <a:r>
              <a:rPr lang="en-US" sz="2400" dirty="0" err="1" smtClean="0"/>
              <a:t>Mesonet</a:t>
            </a:r>
            <a:r>
              <a:rPr lang="en-US" sz="2400" dirty="0" smtClean="0"/>
              <a:t> Expansion Project</a:t>
            </a:r>
            <a:endParaRPr lang="en-US" sz="2400" dirty="0"/>
          </a:p>
        </p:txBody>
      </p:sp>
      <p:pic>
        <p:nvPicPr>
          <p:cNvPr id="4" name="Picture 130" descr="Pict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60337"/>
            <a:ext cx="1243012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52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8458200" cy="6144389"/>
          </a:xfrm>
        </p:spPr>
      </p:pic>
    </p:spTree>
    <p:extLst>
      <p:ext uri="{BB962C8B-B14F-4D97-AF65-F5344CB8AC3E}">
        <p14:creationId xmlns:p14="http://schemas.microsoft.com/office/powerpoint/2010/main" val="61104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096000"/>
          </a:xfrm>
          <a:prstGeom prst="rect">
            <a:avLst/>
          </a:prstGeom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ea typeface="ＭＳ Ｐゴシック" pitchFamily="34" charset="-128"/>
              </a:rPr>
              <a:t> </a:t>
            </a:r>
            <a:br>
              <a:rPr lang="en-US" sz="4000" dirty="0" smtClean="0">
                <a:ea typeface="ＭＳ Ｐゴシック" pitchFamily="34" charset="-128"/>
              </a:rPr>
            </a:br>
            <a:endParaRPr lang="en-US" sz="4000" dirty="0" smtClean="0">
              <a:ea typeface="ＭＳ Ｐゴシック" pitchFamily="34" charset="-128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181600"/>
            <a:ext cx="1428750" cy="4381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257799"/>
            <a:ext cx="2743200" cy="13716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Mesowest</a:t>
            </a:r>
            <a:r>
              <a:rPr lang="en-US" dirty="0" smtClean="0"/>
              <a:t> currently provides data from </a:t>
            </a:r>
            <a:r>
              <a:rPr lang="en-US" dirty="0" smtClean="0"/>
              <a:t>6,415 stations </a:t>
            </a:r>
            <a:r>
              <a:rPr lang="en-US" dirty="0" smtClean="0"/>
              <a:t>to MADIS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420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ea typeface="ＭＳ Ｐゴシック" pitchFamily="34" charset="-128"/>
              </a:rPr>
              <a:t/>
            </a:r>
            <a:br>
              <a:rPr lang="en-US" sz="3600" dirty="0" smtClean="0">
                <a:ea typeface="ＭＳ Ｐゴシック" pitchFamily="34" charset="-128"/>
              </a:rPr>
            </a:br>
            <a:endParaRPr lang="en-US" sz="3600" dirty="0" smtClean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096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5257799"/>
            <a:ext cx="2743200" cy="13716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MesoWest</a:t>
            </a:r>
            <a:r>
              <a:rPr lang="en-US" dirty="0" smtClean="0"/>
              <a:t> currently obtains data from </a:t>
            </a:r>
            <a:r>
              <a:rPr lang="en-US" dirty="0" smtClean="0"/>
              <a:t>15,772 stations </a:t>
            </a:r>
            <a:r>
              <a:rPr lang="en-US" dirty="0" smtClean="0"/>
              <a:t>from MADIS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164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11352" r="12069" b="18944"/>
          <a:stretch/>
        </p:blipFill>
        <p:spPr bwMode="auto">
          <a:xfrm>
            <a:off x="13138" y="868311"/>
            <a:ext cx="9130862" cy="598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503238"/>
            <a:ext cx="73152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Categorizing </a:t>
            </a:r>
            <a:r>
              <a:rPr lang="en-US" sz="3200" dirty="0" err="1" smtClean="0"/>
              <a:t>Mesonets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13138" y="1752600"/>
            <a:ext cx="4565431" cy="510540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772400" y="152400"/>
            <a:ext cx="1371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0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15200" cy="1143000"/>
          </a:xfrm>
        </p:spPr>
        <p:txBody>
          <a:bodyPr/>
          <a:lstStyle/>
          <a:p>
            <a:r>
              <a:rPr lang="en-US" sz="3200" dirty="0" smtClean="0"/>
              <a:t>Expanded Real-Time Observations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r>
              <a:rPr lang="en-US" sz="2400" dirty="0" smtClean="0"/>
              <a:t>Microbarographs</a:t>
            </a:r>
          </a:p>
          <a:p>
            <a:pPr lvl="1"/>
            <a:r>
              <a:rPr lang="en-US" sz="2000" dirty="0" smtClean="0"/>
              <a:t>US Seismic Array</a:t>
            </a:r>
          </a:p>
          <a:p>
            <a:r>
              <a:rPr lang="en-US" sz="2400" dirty="0" smtClean="0"/>
              <a:t>Distributed  now to MADIS via </a:t>
            </a:r>
            <a:r>
              <a:rPr lang="en-US" sz="2400" dirty="0" err="1" smtClean="0"/>
              <a:t>MesoWest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26078" r="23793" b="22716"/>
          <a:stretch/>
        </p:blipFill>
        <p:spPr>
          <a:xfrm>
            <a:off x="4114800" y="1219200"/>
            <a:ext cx="4824249" cy="31215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4" t="26752" r="14483" b="14932"/>
          <a:stretch/>
        </p:blipFill>
        <p:spPr bwMode="auto">
          <a:xfrm>
            <a:off x="402022" y="3507578"/>
            <a:ext cx="3736426" cy="227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t="21419" r="16587" b="5637"/>
          <a:stretch/>
        </p:blipFill>
        <p:spPr bwMode="auto">
          <a:xfrm>
            <a:off x="4280337" y="3200400"/>
            <a:ext cx="4787463" cy="288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7543800" y="2926081"/>
            <a:ext cx="71391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3" t="50000" r="12863" b="3520"/>
          <a:stretch/>
        </p:blipFill>
        <p:spPr bwMode="auto">
          <a:xfrm>
            <a:off x="4114800" y="3237185"/>
            <a:ext cx="4986976" cy="270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60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Mouth of Weber Canyon</a:t>
            </a:r>
            <a:br>
              <a:rPr lang="en-US" dirty="0" smtClean="0"/>
            </a:br>
            <a:r>
              <a:rPr lang="en-US" dirty="0" smtClean="0"/>
              <a:t>Utah Wind Energy Tall Tower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5" y="1476703"/>
            <a:ext cx="41719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hn Horel\Desktop\mobile\towersp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636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66294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Wind Speed: Mouth of Weber Tall Tower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981200" y="1447800"/>
            <a:ext cx="183813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Red/Purple- 50 m</a:t>
            </a:r>
          </a:p>
          <a:p>
            <a:r>
              <a:rPr lang="en-US" dirty="0" smtClean="0"/>
              <a:t>Blue- 30m</a:t>
            </a:r>
          </a:p>
          <a:p>
            <a:r>
              <a:rPr lang="en-US" dirty="0"/>
              <a:t>Black- 10m</a:t>
            </a:r>
          </a:p>
          <a:p>
            <a:r>
              <a:rPr lang="en-US" dirty="0" smtClean="0"/>
              <a:t>Green- </a:t>
            </a:r>
            <a:r>
              <a:rPr lang="en-US" dirty="0"/>
              <a:t>3m</a:t>
            </a:r>
          </a:p>
          <a:p>
            <a:endParaRPr lang="en-US" dirty="0"/>
          </a:p>
          <a:p>
            <a:r>
              <a:rPr lang="en-US" dirty="0" smtClean="0"/>
              <a:t>Solid- 10 min </a:t>
            </a:r>
            <a:r>
              <a:rPr lang="en-US" dirty="0" err="1" smtClean="0"/>
              <a:t>ave</a:t>
            </a:r>
            <a:endParaRPr lang="en-US" dirty="0" smtClean="0"/>
          </a:p>
          <a:p>
            <a:r>
              <a:rPr lang="en-US" dirty="0" smtClean="0"/>
              <a:t>Dashed- Peak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18066" y="2884876"/>
            <a:ext cx="54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m/s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200" y="6400800"/>
            <a:ext cx="120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 1: UTC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3909" y="5540109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Brandon </a:t>
            </a:r>
            <a:r>
              <a:rPr lang="en-US" dirty="0" err="1" smtClean="0"/>
              <a:t>Malman</a:t>
            </a:r>
            <a:r>
              <a:rPr lang="en-US" dirty="0" smtClean="0"/>
              <a:t>. Salt Lake Community College</a:t>
            </a:r>
          </a:p>
        </p:txBody>
      </p:sp>
    </p:spTree>
    <p:extLst>
      <p:ext uri="{BB962C8B-B14F-4D97-AF65-F5344CB8AC3E}">
        <p14:creationId xmlns:p14="http://schemas.microsoft.com/office/powerpoint/2010/main" val="19319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MesoWest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Analysis of surface observation impact</a:t>
            </a:r>
          </a:p>
          <a:p>
            <a:r>
              <a:rPr lang="en-US" dirty="0"/>
              <a:t>Real-time evaluation of observation impact for assessing observation quality</a:t>
            </a:r>
          </a:p>
        </p:txBody>
      </p:sp>
    </p:spTree>
    <p:extLst>
      <p:ext uri="{BB962C8B-B14F-4D97-AF65-F5344CB8AC3E}">
        <p14:creationId xmlns:p14="http://schemas.microsoft.com/office/powerpoint/2010/main" val="30574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Details: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cap="all" dirty="0"/>
              <a:t>Impacts of </a:t>
            </a:r>
            <a:r>
              <a:rPr lang="en-US" sz="2400" cap="all" dirty="0" err="1" smtClean="0"/>
              <a:t>mesonet</a:t>
            </a:r>
            <a:r>
              <a:rPr lang="en-US" sz="2400" cap="all" dirty="0"/>
              <a:t> </a:t>
            </a:r>
            <a:r>
              <a:rPr lang="en-US" sz="2400" cap="all" dirty="0" smtClean="0"/>
              <a:t>observations </a:t>
            </a:r>
            <a:r>
              <a:rPr lang="en-US" sz="2400" cap="all" dirty="0"/>
              <a:t>on meteorological surface analyses</a:t>
            </a:r>
          </a:p>
          <a:p>
            <a:pPr marL="0" indent="0">
              <a:buNone/>
            </a:pPr>
            <a:r>
              <a:rPr lang="en-US" sz="2400" dirty="0"/>
              <a:t> </a:t>
            </a:r>
          </a:p>
          <a:p>
            <a:pPr marL="0" indent="0">
              <a:buNone/>
            </a:pPr>
            <a:r>
              <a:rPr lang="en-US" sz="2400" dirty="0" smtClean="0"/>
              <a:t>Tyndall </a:t>
            </a:r>
            <a:r>
              <a:rPr lang="en-US" sz="2400" dirty="0"/>
              <a:t>and </a:t>
            </a:r>
            <a:r>
              <a:rPr lang="en-US" sz="2400" dirty="0" err="1" smtClean="0"/>
              <a:t>Horel</a:t>
            </a:r>
            <a:r>
              <a:rPr lang="en-US" sz="2400" dirty="0" smtClean="0"/>
              <a:t> (2012)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 </a:t>
            </a:r>
          </a:p>
          <a:p>
            <a:pPr marL="0" indent="0">
              <a:buNone/>
            </a:pPr>
            <a:r>
              <a:rPr lang="en-US" sz="2400" dirty="0" smtClean="0"/>
              <a:t>Submitted </a:t>
            </a:r>
            <a:r>
              <a:rPr lang="en-US" sz="2400" dirty="0"/>
              <a:t>to: </a:t>
            </a:r>
            <a:r>
              <a:rPr lang="en-US" sz="2400" i="1" dirty="0"/>
              <a:t>Weather and Forecasting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http://chpc.utah.edu/~u0035056/Tyndall_2012.pdf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7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Evolution in Analysis Systems Used for Research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ADAS/ARPS -&gt; RTMA -&gt; </a:t>
            </a:r>
            <a:r>
              <a:rPr lang="en-US" dirty="0"/>
              <a:t>University of Utah </a:t>
            </a:r>
            <a:r>
              <a:rPr lang="en-US" dirty="0" err="1"/>
              <a:t>Variational</a:t>
            </a:r>
            <a:r>
              <a:rPr lang="en-US" dirty="0"/>
              <a:t> Surface Analysis (UU2DVAR) </a:t>
            </a:r>
            <a:r>
              <a:rPr lang="en-US" dirty="0" err="1" smtClean="0"/>
              <a:t>Matlab</a:t>
            </a:r>
            <a:r>
              <a:rPr lang="en-US" dirty="0" smtClean="0"/>
              <a:t> -&gt; </a:t>
            </a:r>
            <a:r>
              <a:rPr lang="en-US" dirty="0" smtClean="0">
                <a:solidFill>
                  <a:srgbClr val="FF0000"/>
                </a:solidFill>
              </a:rPr>
              <a:t>UU2DVAR Python</a:t>
            </a:r>
          </a:p>
          <a:p>
            <a:r>
              <a:rPr lang="en-US" dirty="0" smtClean="0"/>
              <a:t>Core goals: </a:t>
            </a:r>
          </a:p>
          <a:p>
            <a:pPr lvl="1"/>
            <a:r>
              <a:rPr lang="en-US" dirty="0" smtClean="0"/>
              <a:t>provide access to and integrate disparate observations as they become available</a:t>
            </a:r>
          </a:p>
          <a:p>
            <a:pPr lvl="1"/>
            <a:r>
              <a:rPr lang="en-US" dirty="0" smtClean="0"/>
              <a:t>Use analyses to synthesize the observations for variety of applications</a:t>
            </a:r>
          </a:p>
          <a:p>
            <a:pPr lvl="2"/>
            <a:r>
              <a:rPr lang="en-US" dirty="0" smtClean="0"/>
              <a:t>Network design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Observation quality control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6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29200" y="1389321"/>
            <a:ext cx="3581400" cy="51638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47244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National Academy of Science (2009) recommendation to build national network of networks from existing and future </a:t>
            </a:r>
            <a:r>
              <a:rPr lang="en-US" dirty="0" err="1" smtClean="0"/>
              <a:t>mesonets</a:t>
            </a:r>
            <a:endParaRPr lang="en-US" dirty="0" smtClean="0"/>
          </a:p>
          <a:p>
            <a:r>
              <a:rPr lang="en-US" dirty="0" smtClean="0"/>
              <a:t>Agencies under pressure to reduce costs: BLM may cut 20% of their fire weather stations</a:t>
            </a:r>
          </a:p>
          <a:p>
            <a:pPr lvl="1"/>
            <a:r>
              <a:rPr lang="en-US" dirty="0" smtClean="0"/>
              <a:t>“What </a:t>
            </a:r>
            <a:r>
              <a:rPr lang="en-US" dirty="0"/>
              <a:t>is the Appropriate </a:t>
            </a:r>
            <a:r>
              <a:rPr lang="en-US" dirty="0" smtClean="0"/>
              <a:t>RAWS Network?” (Brown et al. 2011)</a:t>
            </a:r>
            <a:endParaRPr lang="en-US" dirty="0"/>
          </a:p>
        </p:txBody>
      </p:sp>
      <p:pic>
        <p:nvPicPr>
          <p:cNvPr id="1025" name="Picture 1" descr="http://ecx.images-amazon.com/images/I/51qhwvqn41L._SS500_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320"/>
          <a:stretch/>
        </p:blipFill>
        <p:spPr bwMode="auto">
          <a:xfrm>
            <a:off x="5205349" y="1526719"/>
            <a:ext cx="3248247" cy="48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3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Issues we’ve spent a lot of time dealing with but are still a struggle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Specifying background and observation error </a:t>
            </a:r>
            <a:r>
              <a:rPr lang="en-US" dirty="0" err="1" smtClean="0"/>
              <a:t>covariances</a:t>
            </a:r>
            <a:endParaRPr lang="en-US" dirty="0" smtClean="0"/>
          </a:p>
          <a:p>
            <a:r>
              <a:rPr lang="en-US" dirty="0" smtClean="0"/>
              <a:t> Estimating representativeness errors</a:t>
            </a:r>
          </a:p>
          <a:p>
            <a:r>
              <a:rPr lang="en-US" dirty="0" smtClean="0"/>
              <a:t>Impact of heterogeneous observations through data denial and </a:t>
            </a:r>
            <a:r>
              <a:rPr lang="en-US" dirty="0" err="1" smtClean="0"/>
              <a:t>adjoint</a:t>
            </a:r>
            <a:r>
              <a:rPr lang="en-US" dirty="0" smtClean="0"/>
              <a:t> sensitivity/impact studies</a:t>
            </a:r>
          </a:p>
          <a:p>
            <a:r>
              <a:rPr lang="en-US" dirty="0" smtClean="0"/>
              <a:t>Automated QC of </a:t>
            </a:r>
            <a:r>
              <a:rPr lang="en-US" dirty="0" smtClean="0"/>
              <a:t>observations used in analyses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Minimizing the Cost Function in Observation Space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sz="2400" dirty="0" smtClean="0"/>
                  <a:t>Same RAP background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as</m:t>
                        </m:r>
                        <m:r>
                          <a:rPr lang="en-US" sz="2400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RTMA</m:t>
                        </m:r>
                        <m:r>
                          <a:rPr lang="en-US" sz="2400" b="0" i="0" smtClean="0">
                            <a:latin typeface="Cambria Math"/>
                          </a:rPr>
                          <m:t> </m:t>
                        </m:r>
                        <m:r>
                          <a:rPr lang="en-US" sz="2400" b="1" i="1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</a:rPr>
                          <m:t>𝒃</m:t>
                        </m:r>
                      </m:sub>
                    </m:sSub>
                    <m:r>
                      <a:rPr lang="en-US" sz="2400" b="1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at</a:t>
                </a:r>
                <a:r>
                  <a:rPr lang="en-US" sz="2400" b="1" dirty="0" smtClean="0"/>
                  <a:t> 2.5 km</a:t>
                </a:r>
              </a:p>
              <a:p>
                <a:r>
                  <a:rPr lang="en-US" sz="2400" b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</a:rPr>
                          <m:t>𝒚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</a:rPr>
                          <m:t>𝒐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−</m:t>
                    </m:r>
                    <m:r>
                      <m:rPr>
                        <m:nor/>
                      </m:rPr>
                      <a:rPr lang="en-US" sz="2400" b="1"/>
                      <m:t>H</m:t>
                    </m:r>
                    <m:d>
                      <m:dPr>
                        <m:ctrlPr>
                          <a:rPr lang="en-US" sz="24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/>
                              </a:rPr>
                              <m:t>𝒃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400" b="1"/>
                          <m:t>H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400" b="1"/>
                              <m:t>P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400" b="1"/>
                              <m:t>b</m:t>
                            </m:r>
                          </m:sub>
                        </m:sSub>
                        <m:sSup>
                          <m:sSupPr>
                            <m:ctrlPr>
                              <a:rPr lang="en-US" sz="2400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400" b="1"/>
                              <m:t>H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2400" b="1"/>
                              <m:t>T</m:t>
                            </m:r>
                          </m:sup>
                        </m:sSup>
                        <m:r>
                          <a:rPr lang="en-US" sz="24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400" b="1"/>
                              <m:t>P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400" b="1"/>
                              <m:t>o</m:t>
                            </m:r>
                          </m:sub>
                        </m:sSub>
                      </m:e>
                    </m:d>
                    <m:r>
                      <a:rPr lang="en-US" sz="2400" b="1" i="1">
                        <a:latin typeface="Cambria Math"/>
                      </a:rPr>
                      <m:t>𝜼</m:t>
                    </m:r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solve iteratively for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𝜼</m:t>
                    </m:r>
                  </m:oMath>
                </a14:m>
                <a:r>
                  <a:rPr lang="en-US" sz="2400" b="1" i="1" dirty="0" smtClean="0">
                    <a:latin typeface="Cambria Math"/>
                  </a:rPr>
                  <a:t> 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Cambria Math"/>
                  </a:rPr>
                  <a:t>at 5km</a:t>
                </a:r>
              </a:p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UU2DVAR analysis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</a:rPr>
                          <m:t>𝒂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at</m:t>
                    </m:r>
                    <m:r>
                      <a:rPr lang="en-US" sz="2400" b="1" i="0" smtClean="0">
                        <a:latin typeface="Cambria Math"/>
                      </a:rPr>
                      <m:t> </m:t>
                    </m:r>
                    <m:r>
                      <a:rPr lang="en-US" sz="2400" b="1" i="0" smtClean="0">
                        <a:latin typeface="Cambria Math"/>
                      </a:rPr>
                      <m:t>𝟐</m:t>
                    </m:r>
                    <m:r>
                      <a:rPr lang="en-US" sz="2400" b="1" i="0" smtClean="0">
                        <a:latin typeface="Cambria Math"/>
                      </a:rPr>
                      <m:t>.</m:t>
                    </m:r>
                    <m:r>
                      <a:rPr lang="en-US" sz="2400" b="1" i="0" smtClean="0">
                        <a:latin typeface="Cambria Math"/>
                      </a:rPr>
                      <m:t>𝟓</m:t>
                    </m:r>
                    <m:r>
                      <a:rPr lang="en-US" sz="2400" b="1" i="0" smtClean="0">
                        <a:latin typeface="Cambria Math"/>
                      </a:rPr>
                      <m:t> </m:t>
                    </m:r>
                    <m:r>
                      <a:rPr lang="en-US" sz="2400" b="1" i="0" smtClean="0">
                        <a:latin typeface="Cambria Math"/>
                      </a:rPr>
                      <m:t>𝐤𝐦</m:t>
                    </m:r>
                    <m:r>
                      <a:rPr lang="en-US" sz="2400" b="1" i="0" smtClean="0">
                        <a:latin typeface="Cambria Math"/>
                      </a:rPr>
                      <m:t>: 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𝒂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𝒃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</a:rPr>
                          <m:t>P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</a:rPr>
                          <m:t>b</m:t>
                        </m:r>
                      </m:sub>
                    </m:sSub>
                    <m:sSup>
                      <m:sSup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</a:rPr>
                          <m:t>H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</a:rPr>
                          <m:t>T</m:t>
                        </m:r>
                      </m:sup>
                    </m:sSup>
                    <m:r>
                      <a:rPr lang="en-US" sz="2400" b="1" i="1">
                        <a:solidFill>
                          <a:schemeClr val="tx1"/>
                        </a:solidFill>
                        <a:latin typeface="Cambria Math"/>
                      </a:rPr>
                      <m:t>𝜼</m:t>
                    </m:r>
                  </m:oMath>
                </a14:m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r>
                  <a:rPr lang="en-US" sz="2400" dirty="0" err="1" smtClean="0"/>
                  <a:t>Matlab</a:t>
                </a:r>
                <a:r>
                  <a:rPr lang="en-US" sz="2400" dirty="0" smtClean="0"/>
                  <a:t> (Tyndall)</a:t>
                </a:r>
              </a:p>
              <a:p>
                <a:pPr lvl="1"/>
                <a:r>
                  <a:rPr lang="en-US" sz="2000" dirty="0" smtClean="0"/>
                  <a:t>Advantage: efficient parallelization </a:t>
                </a:r>
              </a:p>
              <a:p>
                <a:pPr lvl="1"/>
                <a:r>
                  <a:rPr lang="en-US" sz="2000" dirty="0" smtClean="0">
                    <a:solidFill>
                      <a:schemeClr val="tx1"/>
                    </a:solidFill>
                  </a:rPr>
                  <a:t>Disadvantage: proprietary software</a:t>
                </a:r>
              </a:p>
              <a:p>
                <a:pPr lvl="1"/>
                <a:r>
                  <a:rPr lang="en-US" sz="2000" dirty="0" smtClean="0"/>
                  <a:t>CONUS 5 km required 7 min on 8 processors</a:t>
                </a:r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r>
                  <a:rPr lang="en-US" sz="2400" dirty="0" smtClean="0"/>
                  <a:t>Python (Dong)</a:t>
                </a:r>
                <a:endParaRPr lang="en-US" sz="2400" dirty="0"/>
              </a:p>
              <a:p>
                <a:pPr lvl="1"/>
                <a:r>
                  <a:rPr lang="en-US" sz="2000" dirty="0" smtClean="0"/>
                  <a:t>Advantage: open source and flexible data structure (store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1"/>
                          <m:t>P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 b="1"/>
                          <m:t>b</m:t>
                        </m:r>
                      </m:sub>
                    </m:sSub>
                    <m:sSup>
                      <m:sSupPr>
                        <m:ctrlPr>
                          <a:rPr lang="en-US" sz="2000" b="1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1"/>
                          <m:t>H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000" b="1"/>
                          <m:t>T</m:t>
                        </m:r>
                      </m:sup>
                    </m:sSup>
                  </m:oMath>
                </a14:m>
                <a:r>
                  <a:rPr lang="en-US" sz="2000" dirty="0" smtClean="0"/>
                  <a:t> as dictionary)</a:t>
                </a:r>
                <a:endParaRPr lang="en-US" sz="2000" dirty="0"/>
              </a:p>
              <a:p>
                <a:pPr lvl="1"/>
                <a:r>
                  <a:rPr lang="en-US" sz="2000" dirty="0" smtClean="0"/>
                  <a:t>Disadvantage: </a:t>
                </a:r>
                <a:r>
                  <a:rPr lang="en-US" sz="2000" dirty="0" smtClean="0"/>
                  <a:t>parallelization less efficient</a:t>
                </a:r>
              </a:p>
              <a:p>
                <a:pPr lvl="1"/>
                <a:r>
                  <a:rPr lang="en-US" sz="2000" dirty="0" smtClean="0"/>
                  <a:t>CONUS 2.5 km requires 12 min on 8 processors</a:t>
                </a:r>
              </a:p>
              <a:p>
                <a:pPr marL="457200" lvl="1" indent="0">
                  <a:buNone/>
                </a:pPr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pPr lvl="1"/>
                <a:endParaRPr lang="en-US" sz="2000" dirty="0" smtClean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15" t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581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Observation Sensitivity and Impact </a:t>
            </a:r>
            <a:br>
              <a:rPr lang="en-US" sz="2800" dirty="0" smtClean="0"/>
            </a:br>
            <a:r>
              <a:rPr lang="en-US" sz="2800" dirty="0" smtClean="0"/>
              <a:t>Using Analysis Adjoint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Define a cost function: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ea typeface="Times New Roman"/>
                        <a:cs typeface="Times New Roman"/>
                      </a:rPr>
                      <m:t>𝓙</m:t>
                    </m:r>
                    <m:r>
                      <a:rPr lang="en-US" i="1">
                        <a:effectLst/>
                        <a:latin typeface="Cambria Math"/>
                        <a:ea typeface="Times New Roman"/>
                        <a:cs typeface="Arial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/>
                            <a:cs typeface="Arial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/>
                            <a:ea typeface="Times New Roman"/>
                            <a:cs typeface="Arial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/>
                            <a:ea typeface="Times New Roman"/>
                            <a:cs typeface="Arial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b="1" i="1">
                            <a:effectLst/>
                            <a:latin typeface="Cambria Math"/>
                            <a:cs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effectLst/>
                                <a:latin typeface="Cambria Math"/>
                                <a:cs typeface="Arial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effectLst/>
                                    <a:latin typeface="Cambria Math"/>
                                    <a:cs typeface="Arial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effectLst/>
                                    <a:latin typeface="Cambria Math"/>
                                    <a:ea typeface="Times New Roman"/>
                                    <a:cs typeface="Arial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b="1" i="1">
                                    <a:effectLst/>
                                    <a:latin typeface="Cambria Math"/>
                                    <a:ea typeface="Times New Roman"/>
                                    <a:cs typeface="Arial"/>
                                  </a:rPr>
                                  <m:t>𝒂</m:t>
                                </m:r>
                              </m:sub>
                            </m:sSub>
                            <m:r>
                              <a:rPr lang="en-US" i="1">
                                <a:effectLst/>
                                <a:latin typeface="Cambria Math"/>
                                <a:ea typeface="Times New Roman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>
                                    <a:effectLst/>
                                    <a:latin typeface="Cambria Math"/>
                                    <a:cs typeface="Arial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effectLst/>
                                    <a:latin typeface="Cambria Math"/>
                                    <a:ea typeface="Times New Roman"/>
                                    <a:cs typeface="Arial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b="1" i="1">
                                    <a:effectLst/>
                                    <a:latin typeface="Cambria Math"/>
                                    <a:ea typeface="Times New Roman"/>
                                    <a:cs typeface="Arial"/>
                                  </a:rPr>
                                  <m:t>𝒃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effectLst/>
                            <a:latin typeface="Cambria Math"/>
                            <a:ea typeface="Times New Roman"/>
                            <a:cs typeface="Arial"/>
                          </a:rPr>
                          <m:t>2</m:t>
                        </m:r>
                      </m:sup>
                    </m:sSup>
                    <m:r>
                      <a:rPr lang="en-US" b="1" i="1">
                        <a:effectLst/>
                        <a:latin typeface="Cambria Math"/>
                        <a:ea typeface="Times New Roman"/>
                        <a:cs typeface="Arial"/>
                      </a:rPr>
                      <m:t> </m:t>
                    </m:r>
                  </m:oMath>
                </a14:m>
                <a:r>
                  <a:rPr lang="en-US" dirty="0" smtClean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𝜕</m:t>
                        </m:r>
                        <m:r>
                          <a:rPr lang="en-US" b="1" i="1">
                            <a:latin typeface="Cambria Math"/>
                          </a:rPr>
                          <m:t>𝓙</m:t>
                        </m:r>
                      </m:num>
                      <m:den>
                        <m:sSub>
                          <m:sSub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b="1" i="1">
                                <a:latin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den>
                    </m:f>
                    <m:r>
                      <a:rPr lang="en-US" b="1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𝒂</m:t>
                        </m:r>
                      </m:sub>
                    </m:sSub>
                    <m:r>
                      <a:rPr lang="en-US" b="1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𝒃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Observation sensitivity (Baker and Daley 2000):</a:t>
                </a:r>
              </a:p>
              <a:p>
                <a:pPr marL="2286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600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𝜕</m:t>
                          </m:r>
                          <m:r>
                            <a:rPr lang="en-US" sz="2600" b="1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𝓙</m:t>
                          </m:r>
                        </m:num>
                        <m:den>
                          <m:sSub>
                            <m:sSubPr>
                              <m:ctrlPr>
                                <a:rPr lang="en-US" sz="2600" b="1" i="1">
                                  <a:effectLst/>
                                  <a:latin typeface="Cambria Math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effectLst/>
                                  <a:latin typeface="Cambria Math"/>
                                  <a:ea typeface="Times New Roman"/>
                                  <a:cs typeface="Arial"/>
                                </a:rPr>
                                <m:t>𝜕</m:t>
                              </m:r>
                              <m:r>
                                <a:rPr lang="en-US" sz="2600" b="1" i="1">
                                  <a:effectLst/>
                                  <a:latin typeface="Cambria Math"/>
                                  <a:ea typeface="Times New Roman"/>
                                  <a:cs typeface="Arial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600" b="1" i="1">
                                  <a:effectLst/>
                                  <a:latin typeface="Cambria Math"/>
                                  <a:ea typeface="Times New Roman"/>
                                  <a:cs typeface="Arial"/>
                                </a:rPr>
                                <m:t>𝒐</m:t>
                              </m:r>
                            </m:sub>
                          </m:sSub>
                        </m:den>
                      </m:f>
                      <m:r>
                        <a:rPr lang="en-US" sz="2600" b="1" i="1">
                          <a:effectLst/>
                          <a:latin typeface="Cambria Math"/>
                          <a:ea typeface="Times New Roman"/>
                          <a:cs typeface="Arial"/>
                        </a:rPr>
                        <m:t>=</m:t>
                      </m:r>
                      <m:f>
                        <m:fPr>
                          <m:ctrlPr>
                            <a:rPr lang="en-US" sz="2600" b="1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sz="26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600" b="1" i="1">
                                  <a:latin typeface="Cambria Math"/>
                                </a:rPr>
                                <m:t>𝒂</m:t>
                              </m:r>
                            </m:sub>
                          </m:sSub>
                        </m:num>
                        <m:den>
                          <m:r>
                            <a:rPr lang="en-US" sz="2600" i="1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6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600" b="1" i="1">
                                  <a:latin typeface="Cambria Math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600" b="1" i="1">
                                  <a:latin typeface="Cambria Math"/>
                                </a:rPr>
                                <m:t>𝒐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/>
                            </a:rPr>
                            <m:t>𝜕</m:t>
                          </m:r>
                          <m:r>
                            <a:rPr lang="en-US" sz="2600" b="1" i="1">
                              <a:latin typeface="Cambria Math"/>
                            </a:rPr>
                            <m:t>𝓙</m:t>
                          </m:r>
                        </m:num>
                        <m:den>
                          <m:sSub>
                            <m:sSubPr>
                              <m:ctrlPr>
                                <a:rPr lang="en-US" sz="26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sz="2600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600" b="1" i="1">
                                  <a:latin typeface="Cambria Math"/>
                                </a:rPr>
                                <m:t>𝒂</m:t>
                              </m:r>
                            </m:sub>
                          </m:sSub>
                        </m:den>
                      </m:f>
                      <m:r>
                        <a:rPr lang="en-US" sz="2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600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600" b="1"/>
                            <m:t>H</m:t>
                          </m:r>
                          <m:sSub>
                            <m:sSubPr>
                              <m:ctrlPr>
                                <a:rPr lang="en-US" sz="26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600" b="1"/>
                                <m:t>P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600" b="1"/>
                                <m:t>b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6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2600" b="1"/>
                                <m:t>H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en-US" sz="2600" b="1"/>
                                <m:t>T</m:t>
                              </m:r>
                            </m:sup>
                          </m:sSup>
                          <m:r>
                            <a:rPr lang="en-US" sz="26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6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600" b="1"/>
                                <m:t>P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600" b="1"/>
                                <m:t>o</m:t>
                              </m:r>
                            </m:sub>
                          </m:sSub>
                        </m:e>
                      </m:d>
                      <m:r>
                        <m:rPr>
                          <m:nor/>
                        </m:rPr>
                        <a:rPr lang="en-US" sz="2600" b="1"/>
                        <m:t>H</m:t>
                      </m:r>
                      <m:sSub>
                        <m:sSubPr>
                          <m:ctrlPr>
                            <a:rPr lang="en-US" sz="26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600" b="1"/>
                            <m:t>P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600" b="1"/>
                            <m:t>b</m:t>
                          </m:r>
                        </m:sub>
                      </m:sSub>
                      <m:r>
                        <a:rPr lang="en-US" sz="2600" i="1">
                          <a:effectLst/>
                          <a:latin typeface="Cambria Math"/>
                          <a:ea typeface="Times New Roman"/>
                          <a:cs typeface="Arial"/>
                        </a:rPr>
                        <m:t>(</m:t>
                      </m:r>
                      <m:sSub>
                        <m:sSubPr>
                          <m:ctrlPr>
                            <a:rPr lang="en-US" sz="2600" b="1" i="1">
                              <a:effectLst/>
                              <a:latin typeface="Cambria Math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2600" b="1" i="1">
                              <a:effectLst/>
                              <a:latin typeface="Cambria Math"/>
                              <a:ea typeface="Times New Roman"/>
                              <a:cs typeface="Arial"/>
                            </a:rPr>
                            <m:t>𝒙</m:t>
                          </m:r>
                        </m:e>
                        <m:sub>
                          <m:r>
                            <a:rPr lang="en-US" sz="2600" b="1" i="1">
                              <a:effectLst/>
                              <a:latin typeface="Cambria Math"/>
                              <a:ea typeface="Times New Roman"/>
                              <a:cs typeface="Arial"/>
                            </a:rPr>
                            <m:t>𝒂</m:t>
                          </m:r>
                        </m:sub>
                      </m:sSub>
                      <m:r>
                        <a:rPr lang="en-US" sz="2600" b="1" i="1">
                          <a:effectLst/>
                          <a:latin typeface="Cambria Math"/>
                          <a:ea typeface="Times New Roman"/>
                        </a:rPr>
                        <m:t>−</m:t>
                      </m:r>
                      <m:sSub>
                        <m:sSubPr>
                          <m:ctrlPr>
                            <a:rPr lang="en-US" sz="2600" b="1" i="1">
                              <a:effectLst/>
                              <a:latin typeface="Cambria Math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2600" b="1" i="1">
                              <a:effectLst/>
                              <a:latin typeface="Cambria Math"/>
                              <a:ea typeface="Times New Roman"/>
                              <a:cs typeface="Arial"/>
                            </a:rPr>
                            <m:t>𝒙</m:t>
                          </m:r>
                        </m:e>
                        <m:sub>
                          <m:r>
                            <a:rPr lang="en-US" sz="2600" b="1" i="1">
                              <a:effectLst/>
                              <a:latin typeface="Cambria Math"/>
                              <a:ea typeface="Times New Roman"/>
                              <a:cs typeface="Arial"/>
                            </a:rPr>
                            <m:t>𝒃</m:t>
                          </m:r>
                        </m:sub>
                      </m:sSub>
                      <m:r>
                        <a:rPr lang="en-US" sz="2600" i="1">
                          <a:effectLst/>
                          <a:latin typeface="Cambria Math"/>
                          <a:ea typeface="Times New Roman"/>
                          <a:cs typeface="Arial"/>
                        </a:rPr>
                        <m:t>)</m:t>
                      </m:r>
                      <m:r>
                        <a:rPr lang="en-US" sz="2600" b="1" i="1">
                          <a:effectLst/>
                          <a:latin typeface="Cambria Math"/>
                          <a:ea typeface="Times New Roman"/>
                          <a:cs typeface="Arial"/>
                        </a:rPr>
                        <m:t> </m:t>
                      </m:r>
                    </m:oMath>
                  </m:oMathPara>
                </a14:m>
                <a:endParaRPr lang="en-US" sz="2600" dirty="0" smtClean="0"/>
              </a:p>
              <a:p>
                <a:pPr lvl="1"/>
                <a:r>
                  <a:rPr lang="en-US" dirty="0" smtClean="0"/>
                  <a:t>Dependent on observation locations, background and observation errors, and analysis increments</a:t>
                </a:r>
              </a:p>
              <a:p>
                <a:r>
                  <a:rPr lang="en-US" dirty="0" smtClean="0"/>
                  <a:t>Observation impact (Zhu and </a:t>
                </a:r>
                <a:r>
                  <a:rPr lang="en-US" dirty="0" err="1" smtClean="0"/>
                  <a:t>Gelaro</a:t>
                </a:r>
                <a:r>
                  <a:rPr lang="en-US" dirty="0" smtClean="0"/>
                  <a:t> 2008):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/>
                        </a:rPr>
                        <m:t>𝒢</m:t>
                      </m:r>
                      <m:r>
                        <a:rPr lang="en-US" sz="26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600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〈"/>
                          <m:endChr m:val="〉"/>
                          <m:ctrlPr>
                            <a:rPr lang="en-US" sz="2600" b="1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sz="2600" b="1" i="1">
                                  <a:latin typeface="Cambria Math"/>
                                </a:rPr>
                                <m:t>𝓙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6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2600" b="1" i="1">
                                      <a:latin typeface="Cambria Math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600" b="1" i="1">
                                      <a:latin typeface="Cambria Math"/>
                                    </a:rPr>
                                    <m:t>𝒐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600" b="1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6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600" b="1" i="1">
                                  <a:latin typeface="Cambria Math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600" b="1" i="1">
                                  <a:latin typeface="Cambria Math"/>
                                </a:rPr>
                                <m:t>𝒐</m:t>
                              </m:r>
                            </m:sub>
                          </m:sSub>
                          <m:r>
                            <a:rPr lang="en-US" sz="2600" i="1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600" b="1"/>
                            <m:t>H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600" b="1" i="1">
                                      <a:latin typeface="Cambria Math"/>
                                    </a:rPr>
                                    <m:t>𝒃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600" dirty="0" smtClean="0"/>
              </a:p>
              <a:p>
                <a:pPr lvl="1"/>
                <a:r>
                  <a:rPr lang="en-US" dirty="0" smtClean="0"/>
                  <a:t>Dependent on observation sensitivity and observation innovations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818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19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What leads to high impact of observations on analysis?</a:t>
            </a:r>
            <a:endParaRPr lang="en-US" sz="32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2709794" y="1522597"/>
            <a:ext cx="5315708" cy="3872168"/>
            <a:chOff x="1923571" y="1578606"/>
            <a:chExt cx="5315708" cy="3872168"/>
          </a:xfrm>
        </p:grpSpPr>
        <p:sp>
          <p:nvSpPr>
            <p:cNvPr id="4" name="Rounded Rectangle 3"/>
            <p:cNvSpPr/>
            <p:nvPr/>
          </p:nvSpPr>
          <p:spPr>
            <a:xfrm>
              <a:off x="3158837" y="5260769"/>
              <a:ext cx="2838203" cy="19000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554187" y="2481943"/>
              <a:ext cx="45719" cy="27788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Donut 5"/>
            <p:cNvSpPr/>
            <p:nvPr/>
          </p:nvSpPr>
          <p:spPr>
            <a:xfrm>
              <a:off x="4384072" y="2006930"/>
              <a:ext cx="362197" cy="475013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440457">
              <a:off x="2516427" y="2619271"/>
              <a:ext cx="1914004" cy="457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553785">
              <a:off x="4709142" y="1864327"/>
              <a:ext cx="1914004" cy="457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923571" y="2956660"/>
              <a:ext cx="1306518" cy="162692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5932761" y="1578606"/>
              <a:ext cx="1306518" cy="162692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72693" y="4473449"/>
            <a:ext cx="154379" cy="665018"/>
            <a:chOff x="1923803" y="3835726"/>
            <a:chExt cx="154379" cy="814646"/>
          </a:xfrm>
        </p:grpSpPr>
        <p:sp>
          <p:nvSpPr>
            <p:cNvPr id="18" name="Rounded Rectangle 17"/>
            <p:cNvSpPr/>
            <p:nvPr/>
          </p:nvSpPr>
          <p:spPr>
            <a:xfrm>
              <a:off x="1923803" y="4001982"/>
              <a:ext cx="154379" cy="6483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935680" y="3835726"/>
              <a:ext cx="71252" cy="166257"/>
              <a:chOff x="1330036" y="4963886"/>
              <a:chExt cx="71252" cy="166257"/>
            </a:xfrm>
          </p:grpSpPr>
          <p:cxnSp>
            <p:nvCxnSpPr>
              <p:cNvPr id="28" name="Straight Connector 27"/>
              <p:cNvCxnSpPr>
                <a:stCxn id="18" idx="0"/>
              </p:cNvCxnSpPr>
              <p:nvPr/>
            </p:nvCxnSpPr>
            <p:spPr>
              <a:xfrm flipV="1">
                <a:off x="1395349" y="4963887"/>
                <a:ext cx="5939" cy="1662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330036" y="4963886"/>
                <a:ext cx="7125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 49"/>
          <p:cNvGrpSpPr/>
          <p:nvPr/>
        </p:nvGrpSpPr>
        <p:grpSpPr>
          <a:xfrm>
            <a:off x="3233388" y="4473449"/>
            <a:ext cx="154379" cy="665018"/>
            <a:chOff x="1923803" y="3835726"/>
            <a:chExt cx="154379" cy="814646"/>
          </a:xfrm>
        </p:grpSpPr>
        <p:sp>
          <p:nvSpPr>
            <p:cNvPr id="51" name="Rounded Rectangle 50"/>
            <p:cNvSpPr/>
            <p:nvPr/>
          </p:nvSpPr>
          <p:spPr>
            <a:xfrm>
              <a:off x="1923803" y="4001982"/>
              <a:ext cx="154379" cy="6483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1935680" y="3835726"/>
              <a:ext cx="71252" cy="166257"/>
              <a:chOff x="1330036" y="4963886"/>
              <a:chExt cx="71252" cy="166257"/>
            </a:xfrm>
          </p:grpSpPr>
          <p:cxnSp>
            <p:nvCxnSpPr>
              <p:cNvPr id="53" name="Straight Connector 52"/>
              <p:cNvCxnSpPr>
                <a:stCxn id="51" idx="0"/>
              </p:cNvCxnSpPr>
              <p:nvPr/>
            </p:nvCxnSpPr>
            <p:spPr>
              <a:xfrm flipV="1">
                <a:off x="1395349" y="4963887"/>
                <a:ext cx="5939" cy="1662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330036" y="4963886"/>
                <a:ext cx="7125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TextBox 9"/>
          <p:cNvSpPr txBox="1"/>
          <p:nvPr/>
        </p:nvSpPr>
        <p:spPr>
          <a:xfrm>
            <a:off x="499590" y="2800042"/>
            <a:ext cx="2701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Observations detect 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mesoscale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features missing from background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Bad observations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Background poor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2624" y="3298809"/>
            <a:ext cx="28263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Observations nearly same as background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Other observations reporting similar conditions nearby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657148" y="4473449"/>
            <a:ext cx="154379" cy="665018"/>
            <a:chOff x="1923803" y="3835726"/>
            <a:chExt cx="154379" cy="814646"/>
          </a:xfrm>
        </p:grpSpPr>
        <p:sp>
          <p:nvSpPr>
            <p:cNvPr id="26" name="Rounded Rectangle 25"/>
            <p:cNvSpPr/>
            <p:nvPr/>
          </p:nvSpPr>
          <p:spPr>
            <a:xfrm>
              <a:off x="1923803" y="4001982"/>
              <a:ext cx="154379" cy="6483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935680" y="3835726"/>
              <a:ext cx="71252" cy="166257"/>
              <a:chOff x="1330036" y="4963886"/>
              <a:chExt cx="71252" cy="166257"/>
            </a:xfrm>
          </p:grpSpPr>
          <p:cxnSp>
            <p:nvCxnSpPr>
              <p:cNvPr id="29" name="Straight Connector 28"/>
              <p:cNvCxnSpPr>
                <a:stCxn id="26" idx="0"/>
              </p:cNvCxnSpPr>
              <p:nvPr/>
            </p:nvCxnSpPr>
            <p:spPr>
              <a:xfrm flipV="1">
                <a:off x="1395349" y="4963887"/>
                <a:ext cx="5939" cy="1662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330036" y="4963886"/>
                <a:ext cx="7125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2934280" y="387135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HIGH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93434" y="258732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LOW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0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73152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Assessing Existing National Network of Publicly Accessible Surface Observing Sites:</a:t>
            </a:r>
            <a:br>
              <a:rPr lang="en-US" sz="2800" dirty="0" smtClean="0"/>
            </a:br>
            <a:r>
              <a:rPr lang="en-US" sz="2800" dirty="0" smtClean="0"/>
              <a:t>Integrated Data Influence</a:t>
            </a:r>
            <a:endParaRPr lang="en-US" sz="2800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6200" y="2225040"/>
            <a:ext cx="6187440" cy="3733800"/>
            <a:chOff x="76200" y="1371600"/>
            <a:chExt cx="8839200" cy="5334000"/>
          </a:xfrm>
        </p:grpSpPr>
        <p:sp>
          <p:nvSpPr>
            <p:cNvPr id="6" name="Rectangle 5"/>
            <p:cNvSpPr/>
            <p:nvPr/>
          </p:nvSpPr>
          <p:spPr>
            <a:xfrm>
              <a:off x="76200" y="1371600"/>
              <a:ext cx="8839200" cy="5334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1" y="1905000"/>
              <a:ext cx="6667206" cy="464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306" y="2362200"/>
              <a:ext cx="523875" cy="3752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610180" y="2221469"/>
              <a:ext cx="1305220" cy="483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Dense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07300" y="5840969"/>
              <a:ext cx="1308100" cy="483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Sparse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9101" y="1484868"/>
              <a:ext cx="651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Stations reporting at least 50 times within 100 h sample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7200" y="5574268"/>
            <a:ext cx="4004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Background: 0; Observations: 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77000" y="2562860"/>
            <a:ext cx="251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Bottom Line:</a:t>
            </a:r>
          </a:p>
          <a:p>
            <a:endParaRPr lang="en-US" dirty="0"/>
          </a:p>
          <a:p>
            <a:r>
              <a:rPr lang="en-US" dirty="0" err="1" smtClean="0"/>
              <a:t>Undersampled</a:t>
            </a:r>
            <a:r>
              <a:rPr lang="en-US" dirty="0" smtClean="0"/>
              <a:t> observational network:</a:t>
            </a:r>
          </a:p>
          <a:p>
            <a:r>
              <a:rPr lang="en-US" dirty="0" smtClean="0"/>
              <a:t>~</a:t>
            </a:r>
            <a:r>
              <a:rPr lang="en-US" dirty="0"/>
              <a:t>3</a:t>
            </a:r>
            <a:r>
              <a:rPr lang="en-US" dirty="0" smtClean="0"/>
              <a:t>0,000 stations vs. </a:t>
            </a:r>
          </a:p>
          <a:p>
            <a:r>
              <a:rPr lang="en-US" dirty="0" smtClean="0"/>
              <a:t>3 million 2.5 km </a:t>
            </a:r>
            <a:r>
              <a:rPr lang="en-US" dirty="0" err="1" smtClean="0"/>
              <a:t>gridpoints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Oversampled in many urban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6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16002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Online </a:t>
            </a:r>
            <a:r>
              <a:rPr lang="en-US" dirty="0" smtClean="0"/>
              <a:t>OSE GUI </a:t>
            </a:r>
            <a:r>
              <a:rPr lang="en-US" dirty="0" smtClean="0"/>
              <a:t>available to evaluate:</a:t>
            </a:r>
          </a:p>
          <a:p>
            <a:r>
              <a:rPr lang="en-US" dirty="0" smtClean="0"/>
              <a:t>analysis system</a:t>
            </a:r>
          </a:p>
          <a:p>
            <a:r>
              <a:rPr lang="en-US" dirty="0" smtClean="0"/>
              <a:t>error assumptions</a:t>
            </a:r>
          </a:p>
          <a:p>
            <a:r>
              <a:rPr lang="en-US" dirty="0"/>
              <a:t>s</a:t>
            </a:r>
            <a:r>
              <a:rPr lang="en-US" dirty="0" smtClean="0"/>
              <a:t>tation distributions</a:t>
            </a:r>
          </a:p>
          <a:p>
            <a:endParaRPr lang="en-US" dirty="0" smtClean="0"/>
          </a:p>
          <a:p>
            <a:r>
              <a:rPr lang="en-US" dirty="0" smtClean="0"/>
              <a:t>Assume background= 0 </a:t>
            </a:r>
            <a:r>
              <a:rPr lang="en-US" dirty="0"/>
              <a:t>everywhere and observations </a:t>
            </a:r>
            <a:r>
              <a:rPr lang="en-US" dirty="0" smtClean="0"/>
              <a:t>always = 1</a:t>
            </a:r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http://gl1.chpc.utah.edu/uu2dvar/idi/cgi-bin/idi.cgi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gl1.chpc.utah.edu/uu2dvar/idi/cgi-bin/idi_plot_display.cgi?ymax=39.75&amp;ymin=37.75&amp;xmin=-78.5&amp;xmax=-76&amp;snam=&amp;slat=&amp;slon=&amp;sigo=2&amp;sigb=1&amp;rad=80&amp;radz=200&amp;NWS=on&amp;ter=Terra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6"/>
          <a:stretch/>
        </p:blipFill>
        <p:spPr bwMode="auto">
          <a:xfrm>
            <a:off x="-255896" y="533400"/>
            <a:ext cx="5132696" cy="5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             Terrain                               IDI Analysis w only NWS</a:t>
            </a:r>
            <a:endParaRPr lang="en-US" sz="2800" dirty="0"/>
          </a:p>
        </p:txBody>
      </p:sp>
      <p:pic>
        <p:nvPicPr>
          <p:cNvPr id="4102" name="Picture 6" descr="http://gl1.chpc.utah.edu/uu2dvar/idi/cgi-bin/idi_plot_display.cgi?ymax=39.75&amp;ymin=37.75&amp;xmin=-78.5&amp;xmax=-76&amp;snam=klku&amp;slat=&amp;slon=&amp;sigo=2&amp;sigb=1&amp;rad=40&amp;radz=200&amp;NWS=on&amp;oidi=Original+ID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/>
          <a:stretch/>
        </p:blipFill>
        <p:spPr bwMode="auto">
          <a:xfrm>
            <a:off x="4191000" y="1038224"/>
            <a:ext cx="5133975" cy="5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2613" y="5791200"/>
            <a:ext cx="1500187" cy="334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Obs</a:t>
            </a:r>
            <a:r>
              <a:rPr lang="en-US" dirty="0" smtClean="0"/>
              <a:t> Impact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0" y="2362200"/>
            <a:ext cx="66236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Bgnd</a:t>
            </a: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38800" y="1039218"/>
                <a:ext cx="2057400" cy="392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𝒐</m:t>
                        </m:r>
                      </m:sub>
                      <m:sup>
                        <m:r>
                          <a:rPr lang="en-US" b="1" i="1">
                            <a:latin typeface="Cambria Math"/>
                          </a:rPr>
                          <m:t>𝟐</m:t>
                        </m:r>
                      </m:sup>
                    </m:sSubSup>
                    <m:r>
                      <a:rPr lang="en-US" b="1" i="1">
                        <a:latin typeface="Cambria Math"/>
                      </a:rPr>
                      <m:t>/</m:t>
                    </m:r>
                    <m:sSubSup>
                      <m:sSubSupPr>
                        <m:ctrlPr>
                          <a:rPr lang="en-US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𝒃</m:t>
                        </m:r>
                      </m:sub>
                      <m:sup>
                        <m:r>
                          <a:rPr lang="en-US" b="1" i="1">
                            <a:latin typeface="Cambria Math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dirty="0" smtClean="0"/>
                  <a:t>= 2 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1039218"/>
                <a:ext cx="2057400" cy="392672"/>
              </a:xfrm>
              <a:prstGeom prst="rect">
                <a:avLst/>
              </a:prstGeom>
              <a:blipFill rotWithShape="1"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182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l1.chpc.utah.edu/uu2dvar/idi/cgi-bin/idi_plot_display.cgi?ymax=39.75&amp;ymin=37.75&amp;xmin=-78.5&amp;xmax=-76&amp;snam=klku&amp;slat=&amp;slon=&amp;sigo=2&amp;sigb=1&amp;rad=40&amp;radz=200&amp;ALL=on&amp;ter=Terra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3"/>
          <a:stretch/>
        </p:blipFill>
        <p:spPr bwMode="auto">
          <a:xfrm>
            <a:off x="-304800" y="533400"/>
            <a:ext cx="5100851" cy="5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             Terrain                                  IDI Analysis w all </a:t>
            </a:r>
            <a:r>
              <a:rPr lang="en-US" sz="2800" dirty="0" err="1" smtClean="0"/>
              <a:t>stns</a:t>
            </a:r>
            <a:endParaRPr lang="en-US" sz="2800" dirty="0"/>
          </a:p>
        </p:txBody>
      </p:sp>
      <p:pic>
        <p:nvPicPr>
          <p:cNvPr id="1032" name="Picture 8" descr="http://gl1.chpc.utah.edu/uu2dvar/idi/cgi-bin/idi_plot_display.cgi?ymax=39.75&amp;ymin=37.75&amp;xmin=-78.5&amp;xmax=-76&amp;snam=klku&amp;slat=&amp;slon=&amp;sigo=2&amp;sigb=1&amp;rad=40&amp;radz=200&amp;NWS=on&amp;ALL=on&amp;oidi=Original+ID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4"/>
          <a:stretch/>
        </p:blipFill>
        <p:spPr bwMode="auto">
          <a:xfrm>
            <a:off x="4114800" y="990600"/>
            <a:ext cx="5035029" cy="5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662613" y="5791200"/>
            <a:ext cx="1500187" cy="334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Obs</a:t>
            </a:r>
            <a:r>
              <a:rPr lang="en-US" dirty="0" smtClean="0"/>
              <a:t> Impact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0" y="2362200"/>
            <a:ext cx="66236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Bgnd</a:t>
            </a: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38800" y="1039218"/>
                <a:ext cx="2057400" cy="392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𝒐</m:t>
                        </m:r>
                      </m:sub>
                      <m:sup>
                        <m:r>
                          <a:rPr lang="en-US" b="1" i="1">
                            <a:latin typeface="Cambria Math"/>
                          </a:rPr>
                          <m:t>𝟐</m:t>
                        </m:r>
                      </m:sup>
                    </m:sSubSup>
                    <m:r>
                      <a:rPr lang="en-US" b="1" i="1">
                        <a:latin typeface="Cambria Math"/>
                      </a:rPr>
                      <m:t>/</m:t>
                    </m:r>
                    <m:sSubSup>
                      <m:sSubSupPr>
                        <m:ctrlPr>
                          <a:rPr lang="en-US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𝒃</m:t>
                        </m:r>
                      </m:sub>
                      <m:sup>
                        <m:r>
                          <a:rPr lang="en-US" b="1" i="1">
                            <a:latin typeface="Cambria Math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dirty="0" smtClean="0"/>
                  <a:t>= 2 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1039218"/>
                <a:ext cx="2057400" cy="392672"/>
              </a:xfrm>
              <a:prstGeom prst="rect">
                <a:avLst/>
              </a:prstGeom>
              <a:blipFill rotWithShape="1">
                <a:blip r:embed="rId4"/>
                <a:stretch>
                  <a:fillRect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437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Station impact can be high if corroborates other nearby observations</a:t>
            </a:r>
          </a:p>
          <a:p>
            <a:r>
              <a:rPr lang="en-US" dirty="0" smtClean="0"/>
              <a:t>Stations in otherwise data voids are not necessarily the ones with the largest impacts</a:t>
            </a:r>
          </a:p>
          <a:p>
            <a:r>
              <a:rPr lang="en-US" dirty="0" smtClean="0"/>
              <a:t>Depends on observation spacing relative to spatial scales of background errors</a:t>
            </a:r>
          </a:p>
          <a:p>
            <a:r>
              <a:rPr lang="en-US" dirty="0" smtClean="0"/>
              <a:t>Negative impacts (very low percentile impact) indicate an observation departure from the background that differs in sign from others nearby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9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Assessing Impact of Stations in CONUS</a:t>
            </a:r>
            <a:br>
              <a:rPr lang="en-US" sz="2800" dirty="0" smtClean="0"/>
            </a:br>
            <a:r>
              <a:rPr lang="en-US" sz="2400" dirty="0" smtClean="0"/>
              <a:t>Tipping the balance a priori</a:t>
            </a:r>
            <a:endParaRPr lang="en-US" sz="24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2223827" y="1578606"/>
            <a:ext cx="5315708" cy="3872168"/>
            <a:chOff x="1923571" y="1578606"/>
            <a:chExt cx="5315708" cy="3872168"/>
          </a:xfrm>
        </p:grpSpPr>
        <p:sp>
          <p:nvSpPr>
            <p:cNvPr id="4" name="Rounded Rectangle 3"/>
            <p:cNvSpPr/>
            <p:nvPr/>
          </p:nvSpPr>
          <p:spPr>
            <a:xfrm>
              <a:off x="3158837" y="5260769"/>
              <a:ext cx="2838203" cy="19000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554187" y="2481943"/>
              <a:ext cx="45719" cy="27788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Donut 5"/>
            <p:cNvSpPr/>
            <p:nvPr/>
          </p:nvSpPr>
          <p:spPr>
            <a:xfrm>
              <a:off x="4384072" y="2006930"/>
              <a:ext cx="362197" cy="475013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440457">
              <a:off x="2516427" y="2619271"/>
              <a:ext cx="1914004" cy="457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553785">
              <a:off x="4709142" y="1864327"/>
              <a:ext cx="1914004" cy="457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923571" y="2956660"/>
              <a:ext cx="1306518" cy="162692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5932761" y="1578606"/>
              <a:ext cx="1306518" cy="162692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63253" y="4500745"/>
            <a:ext cx="154379" cy="665018"/>
            <a:chOff x="1923803" y="3835726"/>
            <a:chExt cx="154379" cy="814646"/>
          </a:xfrm>
        </p:grpSpPr>
        <p:sp>
          <p:nvSpPr>
            <p:cNvPr id="18" name="Rounded Rectangle 17"/>
            <p:cNvSpPr/>
            <p:nvPr/>
          </p:nvSpPr>
          <p:spPr>
            <a:xfrm>
              <a:off x="1923803" y="4001982"/>
              <a:ext cx="154379" cy="6483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935680" y="3835726"/>
              <a:ext cx="71252" cy="166257"/>
              <a:chOff x="1330036" y="4963886"/>
              <a:chExt cx="71252" cy="166257"/>
            </a:xfrm>
          </p:grpSpPr>
          <p:cxnSp>
            <p:nvCxnSpPr>
              <p:cNvPr id="28" name="Straight Connector 27"/>
              <p:cNvCxnSpPr>
                <a:stCxn id="18" idx="0"/>
              </p:cNvCxnSpPr>
              <p:nvPr/>
            </p:nvCxnSpPr>
            <p:spPr>
              <a:xfrm flipV="1">
                <a:off x="1395349" y="4963887"/>
                <a:ext cx="5939" cy="1662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330036" y="4963886"/>
                <a:ext cx="7125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 49"/>
          <p:cNvGrpSpPr/>
          <p:nvPr/>
        </p:nvGrpSpPr>
        <p:grpSpPr>
          <a:xfrm>
            <a:off x="2933132" y="4500745"/>
            <a:ext cx="154379" cy="665018"/>
            <a:chOff x="1923803" y="3835726"/>
            <a:chExt cx="154379" cy="814646"/>
          </a:xfrm>
        </p:grpSpPr>
        <p:sp>
          <p:nvSpPr>
            <p:cNvPr id="51" name="Rounded Rectangle 50"/>
            <p:cNvSpPr/>
            <p:nvPr/>
          </p:nvSpPr>
          <p:spPr>
            <a:xfrm>
              <a:off x="1923803" y="4001982"/>
              <a:ext cx="154379" cy="6483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1935680" y="3835726"/>
              <a:ext cx="71252" cy="166257"/>
              <a:chOff x="1330036" y="4963886"/>
              <a:chExt cx="71252" cy="166257"/>
            </a:xfrm>
          </p:grpSpPr>
          <p:cxnSp>
            <p:nvCxnSpPr>
              <p:cNvPr id="53" name="Straight Connector 52"/>
              <p:cNvCxnSpPr>
                <a:stCxn id="51" idx="0"/>
              </p:cNvCxnSpPr>
              <p:nvPr/>
            </p:nvCxnSpPr>
            <p:spPr>
              <a:xfrm flipV="1">
                <a:off x="1395349" y="4963887"/>
                <a:ext cx="5939" cy="1662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330036" y="4963886"/>
                <a:ext cx="7125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3009" y="2412854"/>
                <a:ext cx="2320579" cy="2806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</a:pPr>
                <a:r>
                  <a:rPr lang="en-US" sz="1600" dirty="0" smtClean="0">
                    <a:solidFill>
                      <a:srgbClr val="000000"/>
                    </a:solidFill>
                    <a:cs typeface="Arial" pitchFamily="34" charset="0"/>
                  </a:rPr>
                  <a:t>Trust observations more from some networks based on siting and maintenance standards</a:t>
                </a:r>
                <a:r>
                  <a:rPr lang="en-US" sz="16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endParaRPr lang="en-US" sz="1600" dirty="0" smtClean="0">
                  <a:solidFill>
                    <a:srgbClr val="000000"/>
                  </a:solidFill>
                  <a:cs typeface="Arial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000000"/>
                  </a:solidFill>
                  <a:cs typeface="Arial" pitchFamily="34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</a:pPr>
                <a:r>
                  <a:rPr lang="en-US" sz="1600" dirty="0" smtClean="0">
                    <a:solidFill>
                      <a:srgbClr val="000000"/>
                    </a:solidFill>
                    <a:cs typeface="Arial" pitchFamily="34" charset="0"/>
                  </a:rPr>
                  <a:t>observation error comparable to background error: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l-GR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l-GR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l-GR" sz="16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𝒐</m:t>
                                </m:r>
                              </m:sub>
                            </m:sSub>
                          </m:e>
                          <m:sup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l-GR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l-GR" sz="16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𝒃</m:t>
                                </m:r>
                              </m:sub>
                            </m:sSub>
                          </m:e>
                          <m:sup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sz="16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den>
                    </m:f>
                  </m:oMath>
                </a14:m>
                <a:endParaRPr lang="en-US" sz="1600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09" y="2412854"/>
                <a:ext cx="2320579" cy="2806346"/>
              </a:xfrm>
              <a:prstGeom prst="rect">
                <a:avLst/>
              </a:prstGeom>
              <a:blipFill rotWithShape="1">
                <a:blip r:embed="rId2"/>
                <a:stretch>
                  <a:fillRect l="-787" t="-652" b="-19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920531" y="3286500"/>
                <a:ext cx="4128466" cy="1827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</a:pPr>
                <a:r>
                  <a:rPr lang="en-US" sz="1600" dirty="0" smtClean="0">
                    <a:solidFill>
                      <a:srgbClr val="000000"/>
                    </a:solidFill>
                    <a:cs typeface="Arial" pitchFamily="34" charset="0"/>
                  </a:rPr>
                  <a:t>Trust observations less from some networks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l-GR" sz="1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l-GR" sz="1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l-GR" sz="16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𝒐</m:t>
                                </m:r>
                              </m:sub>
                            </m:sSub>
                          </m:e>
                          <m:sup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l-GR" sz="1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l-GR" sz="16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𝒃</m:t>
                                </m:r>
                              </m:sub>
                            </m:sSub>
                          </m:e>
                          <m:sup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160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.5</m:t>
                        </m:r>
                      </m:den>
                    </m:f>
                  </m:oMath>
                </a14:m>
                <a:endParaRPr lang="en-US" sz="1600" dirty="0" smtClean="0">
                  <a:solidFill>
                    <a:srgbClr val="000000"/>
                  </a:solidFill>
                  <a:cs typeface="Arial" pitchFamily="34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</a:pPr>
                <a:r>
                  <a:rPr lang="en-US" sz="1600" dirty="0" smtClean="0">
                    <a:solidFill>
                      <a:srgbClr val="000000"/>
                    </a:solidFill>
                    <a:cs typeface="Arial" pitchFamily="34" charset="0"/>
                  </a:rPr>
                  <a:t>Assume representativeness of observations from some networks lower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l-GR" sz="1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l-GR" sz="1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l-GR" sz="16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𝒐</m:t>
                                </m:r>
                              </m:sub>
                            </m:sSub>
                          </m:e>
                          <m:sup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l-GR" sz="1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l-GR" sz="16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𝒃</m:t>
                                </m:r>
                              </m:sub>
                            </m:sSub>
                          </m:e>
                          <m:sup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sz="1600" dirty="0" smtClean="0">
                  <a:solidFill>
                    <a:srgbClr val="000000"/>
                  </a:solidFill>
                  <a:cs typeface="Arial" pitchFamily="34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</a:pPr>
                <a:r>
                  <a:rPr lang="en-US" sz="1600" dirty="0" smtClean="0">
                    <a:solidFill>
                      <a:srgbClr val="000000"/>
                    </a:solidFill>
                    <a:cs typeface="Arial" pitchFamily="34" charset="0"/>
                  </a:rPr>
                  <a:t>Assume background errors </a:t>
                </a:r>
                <a:r>
                  <a:rPr lang="en-US" sz="1600" dirty="0" err="1" smtClean="0">
                    <a:solidFill>
                      <a:srgbClr val="000000"/>
                    </a:solidFill>
                    <a:cs typeface="Arial" pitchFamily="34" charset="0"/>
                  </a:rPr>
                  <a:t>decorrelate</a:t>
                </a:r>
                <a:r>
                  <a:rPr lang="en-US" sz="16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1600" dirty="0" smtClean="0">
                    <a:solidFill>
                      <a:srgbClr val="000000"/>
                    </a:solidFill>
                    <a:cs typeface="Arial" pitchFamily="34" charset="0"/>
                  </a:rPr>
                  <a:t>weakly with increasing distance</a:t>
                </a:r>
                <a:endParaRPr lang="en-US" sz="1600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531" y="3286500"/>
                <a:ext cx="4128466" cy="1827039"/>
              </a:xfrm>
              <a:prstGeom prst="rect">
                <a:avLst/>
              </a:prstGeom>
              <a:blipFill rotWithShape="1">
                <a:blip r:embed="rId3"/>
                <a:stretch>
                  <a:fillRect l="-443" t="-5000" r="-443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3286879" y="4497354"/>
            <a:ext cx="154379" cy="665018"/>
            <a:chOff x="1923803" y="3835726"/>
            <a:chExt cx="154379" cy="814646"/>
          </a:xfrm>
        </p:grpSpPr>
        <p:sp>
          <p:nvSpPr>
            <p:cNvPr id="24" name="Rounded Rectangle 23"/>
            <p:cNvSpPr/>
            <p:nvPr/>
          </p:nvSpPr>
          <p:spPr>
            <a:xfrm>
              <a:off x="1923803" y="4001982"/>
              <a:ext cx="154379" cy="6483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935680" y="3835726"/>
              <a:ext cx="71252" cy="166257"/>
              <a:chOff x="1330036" y="4963886"/>
              <a:chExt cx="71252" cy="166257"/>
            </a:xfrm>
          </p:grpSpPr>
          <p:cxnSp>
            <p:nvCxnSpPr>
              <p:cNvPr id="26" name="Straight Connector 25"/>
              <p:cNvCxnSpPr>
                <a:stCxn id="24" idx="0"/>
              </p:cNvCxnSpPr>
              <p:nvPr/>
            </p:nvCxnSpPr>
            <p:spPr>
              <a:xfrm flipV="1">
                <a:off x="1395349" y="4963887"/>
                <a:ext cx="5939" cy="1662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330036" y="4963886"/>
                <a:ext cx="7125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Box 28"/>
          <p:cNvSpPr txBox="1"/>
          <p:nvPr/>
        </p:nvSpPr>
        <p:spPr>
          <a:xfrm>
            <a:off x="2511192" y="396689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HIGH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73642" y="262239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LOW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5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Why do people &amp; organizations install weather stations?</a:t>
            </a:r>
          </a:p>
          <a:p>
            <a:pPr lvl="1"/>
            <a:r>
              <a:rPr lang="en-US" dirty="0" smtClean="0"/>
              <a:t>Diverse needs and objectives</a:t>
            </a:r>
          </a:p>
          <a:p>
            <a:pPr lvl="1"/>
            <a:r>
              <a:rPr lang="en-US" dirty="0">
                <a:solidFill>
                  <a:srgbClr val="FF3300"/>
                </a:solidFill>
              </a:rPr>
              <a:t>Operating a network is like raising a child; it requires constant attention, and the kid never leaves </a:t>
            </a:r>
            <a:r>
              <a:rPr lang="en-US" dirty="0" smtClean="0">
                <a:solidFill>
                  <a:srgbClr val="FF3300"/>
                </a:solidFill>
              </a:rPr>
              <a:t>home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sz="2000" i="1" dirty="0" smtClean="0">
                <a:solidFill>
                  <a:srgbClr val="FF3300"/>
                </a:solidFill>
              </a:rPr>
              <a:t>(Kelly </a:t>
            </a:r>
            <a:r>
              <a:rPr lang="en-US" sz="2000" i="1" dirty="0">
                <a:solidFill>
                  <a:srgbClr val="FF3300"/>
                </a:solidFill>
              </a:rPr>
              <a:t>Redmond. WRCC DRI</a:t>
            </a:r>
            <a:r>
              <a:rPr lang="en-US" sz="2000" i="1" dirty="0" smtClean="0">
                <a:solidFill>
                  <a:srgbClr val="FF3300"/>
                </a:solidFill>
              </a:rPr>
              <a:t>)</a:t>
            </a:r>
            <a:endParaRPr lang="en-US" sz="2000" dirty="0"/>
          </a:p>
          <a:p>
            <a:r>
              <a:rPr lang="en-US" dirty="0" smtClean="0"/>
              <a:t>Why not require single standard for all observations?</a:t>
            </a:r>
          </a:p>
          <a:p>
            <a:pPr lvl="1"/>
            <a:r>
              <a:rPr lang="en-US" dirty="0" smtClean="0"/>
              <a:t>There are many standards developed within </a:t>
            </a:r>
            <a:r>
              <a:rPr lang="en-US" dirty="0" err="1" smtClean="0"/>
              <a:t>subdisciplines</a:t>
            </a:r>
            <a:r>
              <a:rPr lang="en-US" dirty="0" smtClean="0"/>
              <a:t> (aviation, fire weather, air quality, climate) </a:t>
            </a:r>
          </a:p>
          <a:p>
            <a:r>
              <a:rPr lang="en-US" dirty="0" smtClean="0"/>
              <a:t>What makes an observation valuable?</a:t>
            </a:r>
          </a:p>
          <a:p>
            <a:pPr lvl="1"/>
            <a:r>
              <a:rPr lang="en-US" dirty="0" smtClean="0"/>
              <a:t>Provide accurate relevant information not available from other sources</a:t>
            </a:r>
          </a:p>
          <a:p>
            <a:r>
              <a:rPr lang="en-US" dirty="0" smtClean="0"/>
              <a:t>How can valuable observations be distinguished from questionable ones?</a:t>
            </a:r>
          </a:p>
          <a:p>
            <a:pPr lvl="1"/>
            <a:r>
              <a:rPr lang="en-US" dirty="0" smtClean="0"/>
              <a:t>Manual and automated quality control procedures</a:t>
            </a:r>
          </a:p>
          <a:p>
            <a:pPr lvl="1"/>
            <a:r>
              <a:rPr lang="en-US" dirty="0" smtClean="0"/>
              <a:t>Examine impact of observations from differing sources and locations over many cases through cross-validation or other means</a:t>
            </a:r>
          </a:p>
          <a:p>
            <a:pPr lvl="1"/>
            <a:r>
              <a:rPr lang="en-US" dirty="0" smtClean="0"/>
              <a:t>Conduct OSE/OSSE studies on network design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1220" y="304800"/>
            <a:ext cx="64591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Improving the Utilization of Infrastructure </a:t>
            </a:r>
          </a:p>
          <a:p>
            <a:pPr algn="ctr"/>
            <a:r>
              <a:rPr lang="en-US" sz="2800" dirty="0" smtClean="0"/>
              <a:t>Already in Place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522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11352" r="12069" b="18944"/>
          <a:stretch/>
        </p:blipFill>
        <p:spPr bwMode="auto">
          <a:xfrm>
            <a:off x="13138" y="868311"/>
            <a:ext cx="9130862" cy="598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304800"/>
            <a:ext cx="73152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smtClean="0"/>
              <a:t>Categorizing Mesonets</a:t>
            </a:r>
            <a:br>
              <a:rPr lang="en-US" sz="3200" smtClean="0"/>
            </a:br>
            <a:r>
              <a:rPr lang="en-US" sz="3200" smtClean="0"/>
              <a:t> </a:t>
            </a:r>
            <a:r>
              <a:rPr lang="en-US" sz="2400" smtClean="0"/>
              <a:t>(Tyndall and Horel 2012)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5029200" y="1447800"/>
            <a:ext cx="4260631" cy="541020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6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100 Analysis Hour Sample</a:t>
            </a:r>
            <a:br>
              <a:rPr lang="en-US" sz="2800" dirty="0" smtClean="0"/>
            </a:br>
            <a:r>
              <a:rPr lang="en-US" sz="2800" dirty="0" smtClean="0"/>
              <a:t>25 Days (00, 06, 12, 18 UTC)</a:t>
            </a:r>
            <a:endParaRPr lang="en-US" sz="2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182642"/>
              </p:ext>
            </p:extLst>
          </p:nvPr>
        </p:nvGraphicFramePr>
        <p:xfrm>
          <a:off x="152402" y="1849331"/>
          <a:ext cx="7467597" cy="46315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{B301B821-A1FF-4177-AEE7-76D212191A09}</a:tableStyleId>
              </a:tblPr>
              <a:tblGrid>
                <a:gridCol w="1147900"/>
                <a:gridCol w="1482644"/>
                <a:gridCol w="1108106"/>
                <a:gridCol w="178160"/>
                <a:gridCol w="1038925"/>
                <a:gridCol w="1485626"/>
                <a:gridCol w="1026236"/>
              </a:tblGrid>
              <a:tr h="23948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Date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Weather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Region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Date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Weather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Region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</a:tr>
              <a:tr h="3193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1 Oct. 2010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Floods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NY, PA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15 Jan. 2011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Flood; Wildfire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WA, ID; SC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</a:tr>
              <a:tr h="3193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2 Oct. 2010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Hail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NM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16 Jan. 2011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Flood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ID, OR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</a:tr>
              <a:tr h="3193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5 Oct. 2010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Hail, Flash Flood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AZ, NV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1 Feb. 2011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Cold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TX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</a:tr>
              <a:tr h="3193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24 Oct. 2010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Tornado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TN, TX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20 Feb. 2011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Ice Storm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MI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</a:tr>
              <a:tr h="3193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27 Oct. 2010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Tornado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WI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27 Feb. 2011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Wildfire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TX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</a:tr>
              <a:tr h="3193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22 Nov. 2010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Wind; Tornado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MN; NC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28 Feb. 2011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Wildfire; Flood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TX; IN, OH, TN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</a:tr>
              <a:tr h="3193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10 Dec. 2010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Winter Storm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IL, WI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7 Mar. 2011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Flood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NJ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</a:tr>
              <a:tr h="3193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12 Dec. 2010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Flood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WA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24 Mar. 2011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Flood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CA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</a:tr>
              <a:tr h="3193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19 Dec. 2010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Flood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CA, UT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</a:rPr>
                        <a:t>4 Apr. 2011</a:t>
                      </a:r>
                      <a:endParaRPr lang="en-US" sz="12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</a:rPr>
                        <a:t>Tornado</a:t>
                      </a:r>
                      <a:endParaRPr lang="en-US" sz="12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</a:rPr>
                        <a:t>GA, NC, KY</a:t>
                      </a:r>
                      <a:endParaRPr lang="en-US" sz="12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</a:tr>
              <a:tr h="79828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21 Dec. 2010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Flood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AZ, CA, NV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25 Apr. 2011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Tornado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AL, AR, GA, LA, MS, NC, TN, TX, VA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</a:tr>
              <a:tr h="3193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31 Dec. 2010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Tornado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AR, IL, MS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26 Apr. 2011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Tornado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“”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</a:tr>
              <a:tr h="3193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1200" kern="1200" dirty="0">
                          <a:effectLst/>
                        </a:rPr>
                        <a:t> 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27 Apr. 2011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Tornado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effectLst/>
                        </a:rPr>
                        <a:t>“”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01" marR="42501" marT="0" marB="0"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2400" y="1383268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Representative sample cumulatively exceeding $1 billion in damage</a:t>
            </a:r>
          </a:p>
        </p:txBody>
      </p:sp>
    </p:spTree>
    <p:extLst>
      <p:ext uri="{BB962C8B-B14F-4D97-AF65-F5344CB8AC3E}">
        <p14:creationId xmlns:p14="http://schemas.microsoft.com/office/powerpoint/2010/main" val="141934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dtyndall\Desktop\fig-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23850"/>
            <a:ext cx="5715000" cy="621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1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311965"/>
            <a:ext cx="7924800" cy="5479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:\Users\dtyndall\Desktop\fig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64089"/>
            <a:ext cx="6839147" cy="53177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152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Relative impact of temperature observations from selected categories </a:t>
            </a:r>
            <a:br>
              <a:rPr lang="en-US" sz="2400" dirty="0" smtClean="0"/>
            </a:br>
            <a:r>
              <a:rPr lang="en-US" sz="2400" dirty="0" smtClean="0"/>
              <a:t>0000 UTC 04 April 2011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7036742" y="1966525"/>
            <a:ext cx="140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909"/>
                </a:solidFill>
              </a:rPr>
              <a:t>High Impact</a:t>
            </a:r>
            <a:endParaRPr lang="en-US" dirty="0">
              <a:solidFill>
                <a:srgbClr val="FF090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036742" y="5893743"/>
            <a:ext cx="140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11CF7"/>
                </a:solidFill>
              </a:rPr>
              <a:t>Low Impact</a:t>
            </a:r>
            <a:endParaRPr lang="en-US" dirty="0">
              <a:solidFill>
                <a:srgbClr val="111CF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347850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NWS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4102718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RAWS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1347850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FED+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4102718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PUBLIC</a:t>
            </a:r>
            <a:endParaRPr lang="en-US" sz="2000" b="1" dirty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400" y="1209675"/>
            <a:ext cx="7924800" cy="5581650"/>
            <a:chOff x="152400" y="1209675"/>
            <a:chExt cx="7924800" cy="5581650"/>
          </a:xfrm>
        </p:grpSpPr>
        <p:sp>
          <p:nvSpPr>
            <p:cNvPr id="4" name="Rectangle 3"/>
            <p:cNvSpPr/>
            <p:nvPr/>
          </p:nvSpPr>
          <p:spPr>
            <a:xfrm>
              <a:off x="152400" y="1209675"/>
              <a:ext cx="7924800" cy="55816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7101275" y="1814125"/>
              <a:ext cx="1406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909"/>
                  </a:solidFill>
                </a:rPr>
                <a:t>High Impact</a:t>
              </a:r>
              <a:endParaRPr lang="en-US" dirty="0">
                <a:solidFill>
                  <a:srgbClr val="FF0909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7101275" y="5741343"/>
              <a:ext cx="1406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111CF7"/>
                  </a:solidFill>
                </a:rPr>
                <a:t>Low Impact</a:t>
              </a:r>
              <a:endParaRPr lang="en-US" dirty="0">
                <a:solidFill>
                  <a:srgbClr val="111CF7"/>
                </a:solidFill>
              </a:endParaRPr>
            </a:p>
          </p:txBody>
        </p:sp>
      </p:grpSp>
      <p:pic>
        <p:nvPicPr>
          <p:cNvPr id="12" name="Picture 11" descr="C:\Users\dtyndall\Desktop\fig-5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4436"/>
            <a:ext cx="6780630" cy="53103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Median Impact of Temperature Observations From Selected Network Categories – 100 Analyses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1271650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NWS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4050268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RAWS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0600" y="1271650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FED+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4050268"/>
            <a:ext cx="1143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PUBLIC</a:t>
            </a:r>
            <a:endParaRPr lang="en-US" sz="2000" b="1" dirty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30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Southern California wind speed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JOHNHO~1\AppData\Local\Temp\extra-fig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7102"/>
            <a:ext cx="7662039" cy="568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371601"/>
            <a:ext cx="8534400" cy="541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Fraction of Observations in Network Categories with Impact in upper Quartile</a:t>
            </a:r>
            <a:endParaRPr lang="en-US" sz="2800" dirty="0"/>
          </a:p>
        </p:txBody>
      </p:sp>
      <p:pic>
        <p:nvPicPr>
          <p:cNvPr id="5" name="Picture 4" descr="C:\Users\dtyndall\Desktop\fig-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 bwMode="auto">
          <a:xfrm>
            <a:off x="846430" y="1787857"/>
            <a:ext cx="7383170" cy="44620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265790" y="1382131"/>
            <a:ext cx="8268610" cy="2324373"/>
            <a:chOff x="265790" y="1382131"/>
            <a:chExt cx="8268610" cy="2324373"/>
          </a:xfrm>
        </p:grpSpPr>
        <p:sp>
          <p:nvSpPr>
            <p:cNvPr id="3" name="TextBox 2"/>
            <p:cNvSpPr txBox="1"/>
            <p:nvPr/>
          </p:nvSpPr>
          <p:spPr>
            <a:xfrm>
              <a:off x="265790" y="1382131"/>
              <a:ext cx="82686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If all observations had equal impact, then all categories would have 25% in upper quartile</a:t>
              </a:r>
              <a:endParaRPr lang="en-US" sz="1600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295400" y="3706504"/>
              <a:ext cx="59436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795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371601"/>
            <a:ext cx="8534400" cy="541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Fraction of Observations in Network Categories with Impact in upper Quartile</a:t>
            </a:r>
            <a:endParaRPr lang="en-US" sz="2800" dirty="0"/>
          </a:p>
        </p:txBody>
      </p:sp>
      <p:pic>
        <p:nvPicPr>
          <p:cNvPr id="5" name="Picture 4" descr="C:\Users\dtyndall\Desktop\fig-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 bwMode="auto">
          <a:xfrm>
            <a:off x="846430" y="1787857"/>
            <a:ext cx="7383170" cy="44620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5790" y="1382131"/>
            <a:ext cx="8268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If all observations had equal impact, then all categories would have 25% in upper quartile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88710" y="2417928"/>
            <a:ext cx="5634251" cy="4440072"/>
            <a:chOff x="88710" y="2417928"/>
            <a:chExt cx="5634251" cy="444007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/>
                <p:cNvSpPr txBox="1"/>
                <p:nvPr/>
              </p:nvSpPr>
              <p:spPr>
                <a:xfrm>
                  <a:off x="88710" y="6267646"/>
                  <a:ext cx="3721290" cy="5903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FF0000"/>
                      </a:solidFill>
                    </a:rPr>
                    <a:t>Networks with 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l-GR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l-GR" sz="16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𝒐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l-GR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l-GR" sz="16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𝒃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sz="16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en-US" sz="1600" dirty="0" smtClean="0">
                      <a:solidFill>
                        <a:srgbClr val="FF0000"/>
                      </a:solidFill>
                    </a:rPr>
                    <a:t> expected to have more in upper quartile</a:t>
                  </a:r>
                </a:p>
              </p:txBody>
            </p:sp>
          </mc:Choice>
          <mc:Fallback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10" y="6267646"/>
                  <a:ext cx="3721290" cy="59035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984" t="-56701" b="-53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/>
            <p:cNvSpPr/>
            <p:nvPr/>
          </p:nvSpPr>
          <p:spPr>
            <a:xfrm>
              <a:off x="1255594" y="2838734"/>
              <a:ext cx="573206" cy="5732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236794" y="2417928"/>
              <a:ext cx="573206" cy="5732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149755" y="2417928"/>
              <a:ext cx="573206" cy="5732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73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371601"/>
            <a:ext cx="8534400" cy="541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Fraction of Observations in Network Categories with Impact in upper Quartile</a:t>
            </a:r>
            <a:endParaRPr lang="en-US" sz="2800" dirty="0"/>
          </a:p>
        </p:txBody>
      </p:sp>
      <p:pic>
        <p:nvPicPr>
          <p:cNvPr id="5" name="Picture 4" descr="C:\Users\dtyndall\Desktop\fig-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 bwMode="auto">
          <a:xfrm>
            <a:off x="846430" y="1787857"/>
            <a:ext cx="7383170" cy="44620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5790" y="1382131"/>
            <a:ext cx="8268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If all observations had equal impact, then all categories would have 25% in upper quartile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710" y="6267646"/>
                <a:ext cx="3721290" cy="5903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Networks with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l-GR" sz="16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l-GR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l-GR" sz="16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𝒐</m:t>
                                </m:r>
                              </m:sub>
                            </m:sSub>
                          </m:e>
                          <m:sup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l-GR" sz="16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l-GR" sz="16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𝒃</m:t>
                                </m:r>
                              </m:sub>
                            </m:sSub>
                          </m:e>
                          <m:sup>
                            <m:r>
                              <a:rPr lang="en-US" sz="1600" b="1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sz="16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sz="1600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1600" dirty="0" smtClean="0"/>
                  <a:t> expected to have more in upper quartile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0" y="6267646"/>
                <a:ext cx="3721290" cy="590354"/>
              </a:xfrm>
              <a:prstGeom prst="rect">
                <a:avLst/>
              </a:prstGeom>
              <a:blipFill rotWithShape="1">
                <a:blip r:embed="rId3"/>
                <a:stretch>
                  <a:fillRect l="-984" t="-56701" b="-53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588793" y="2000529"/>
            <a:ext cx="7194726" cy="4835864"/>
            <a:chOff x="-668774" y="2076728"/>
            <a:chExt cx="7194726" cy="483586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/>
                <p:cNvSpPr txBox="1"/>
                <p:nvPr/>
              </p:nvSpPr>
              <p:spPr>
                <a:xfrm>
                  <a:off x="2253152" y="6322238"/>
                  <a:ext cx="4272800" cy="5903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FF0000"/>
                      </a:solidFill>
                    </a:rPr>
                    <a:t>Networks with 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l-GR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l-GR" sz="16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𝒐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l-GR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l-GR" sz="16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6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𝒃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1.5 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or</m:t>
                          </m:r>
                          <m: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2</m:t>
                          </m:r>
                        </m:den>
                      </m:f>
                    </m:oMath>
                  </a14:m>
                  <a:r>
                    <a:rPr lang="en-US" sz="1600" dirty="0" smtClean="0">
                      <a:solidFill>
                        <a:srgbClr val="FF0000"/>
                      </a:solidFill>
                    </a:rPr>
                    <a:t> expected to have </a:t>
                  </a:r>
                  <a:r>
                    <a:rPr lang="en-US" sz="1600" dirty="0" smtClean="0">
                      <a:solidFill>
                        <a:srgbClr val="FF0000"/>
                      </a:solidFill>
                    </a:rPr>
                    <a:t>fewer</a:t>
                  </a:r>
                  <a:r>
                    <a:rPr lang="en-US" sz="16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1600" dirty="0" smtClean="0">
                      <a:solidFill>
                        <a:srgbClr val="FF0000"/>
                      </a:solidFill>
                    </a:rPr>
                    <a:t>in upper quartile</a:t>
                  </a:r>
                </a:p>
              </p:txBody>
            </p:sp>
          </mc:Choice>
          <mc:Fallback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3152" y="6322238"/>
                  <a:ext cx="4272800" cy="59035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856" t="-57292" r="-1997" b="-55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/>
            <p:cNvSpPr/>
            <p:nvPr/>
          </p:nvSpPr>
          <p:spPr>
            <a:xfrm>
              <a:off x="-668774" y="2661310"/>
              <a:ext cx="573206" cy="5732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981178" y="2076728"/>
              <a:ext cx="573206" cy="5732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184443" y="2827368"/>
              <a:ext cx="573206" cy="5732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2355353" y="2669271"/>
            <a:ext cx="573206" cy="5732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523397" y="2669271"/>
            <a:ext cx="573206" cy="5732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153978" y="1975505"/>
            <a:ext cx="573206" cy="5732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2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15200" cy="639762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Utilized analysis </a:t>
            </a:r>
            <a:r>
              <a:rPr lang="en-US" sz="2000" dirty="0" err="1" smtClean="0"/>
              <a:t>adjoint</a:t>
            </a:r>
            <a:r>
              <a:rPr lang="en-US" sz="2000" dirty="0" smtClean="0"/>
              <a:t> to determine impact of surface </a:t>
            </a:r>
            <a:r>
              <a:rPr lang="en-US" sz="2000" dirty="0" err="1" smtClean="0"/>
              <a:t>mesonet</a:t>
            </a:r>
            <a:r>
              <a:rPr lang="en-US" sz="2000" dirty="0" smtClean="0"/>
              <a:t> observations</a:t>
            </a:r>
          </a:p>
          <a:p>
            <a:r>
              <a:rPr lang="en-US" sz="2000" dirty="0"/>
              <a:t>For individual analysis </a:t>
            </a:r>
            <a:r>
              <a:rPr lang="en-US" sz="2000" dirty="0" smtClean="0"/>
              <a:t>hours:</a:t>
            </a:r>
          </a:p>
          <a:p>
            <a:pPr lvl="1"/>
            <a:r>
              <a:rPr lang="en-US" sz="2000" dirty="0" smtClean="0"/>
              <a:t> </a:t>
            </a:r>
            <a:r>
              <a:rPr lang="en-US" sz="2000" dirty="0"/>
              <a:t>high impact observations are located in regions of significant weather—typically, where the background field fails to define the local weather </a:t>
            </a:r>
            <a:r>
              <a:rPr lang="en-US" sz="2000" dirty="0" smtClean="0"/>
              <a:t>conditions</a:t>
            </a:r>
          </a:p>
          <a:p>
            <a:pPr lvl="1"/>
            <a:r>
              <a:rPr lang="en-US" sz="2000" dirty="0" smtClean="0"/>
              <a:t>Low </a:t>
            </a:r>
            <a:r>
              <a:rPr lang="en-US" sz="2000" dirty="0"/>
              <a:t>impact observations tend to be ones where there are many observations reporting similar departures from the </a:t>
            </a:r>
            <a:r>
              <a:rPr lang="en-US" sz="2000" dirty="0" smtClean="0"/>
              <a:t>background</a:t>
            </a:r>
          </a:p>
          <a:p>
            <a:r>
              <a:rPr lang="en-US" sz="2000" dirty="0" smtClean="0"/>
              <a:t>Networks with larger percentages of high impact observations:</a:t>
            </a:r>
          </a:p>
          <a:p>
            <a:pPr lvl="2"/>
            <a:r>
              <a:rPr lang="en-US" sz="2000" dirty="0" smtClean="0"/>
              <a:t>Are those assumed to be of high quality</a:t>
            </a:r>
          </a:p>
          <a:p>
            <a:pPr lvl="2"/>
            <a:r>
              <a:rPr lang="en-US" sz="2000" dirty="0" smtClean="0"/>
              <a:t>Have observations in non-urban areas</a:t>
            </a:r>
          </a:p>
          <a:p>
            <a:pPr lvl="2"/>
            <a:r>
              <a:rPr lang="en-US" sz="2000" dirty="0" smtClean="0"/>
              <a:t>Have observations in poorly resolved areas of the background field (i.e., offshore, mountains)</a:t>
            </a:r>
          </a:p>
          <a:p>
            <a:pPr lvl="2"/>
            <a:r>
              <a:rPr lang="en-US" sz="2000" dirty="0" smtClean="0"/>
              <a:t>Have observations that corroborate others </a:t>
            </a:r>
            <a:r>
              <a:rPr lang="en-US" sz="2000" dirty="0" smtClean="0"/>
              <a:t>nearby</a:t>
            </a:r>
          </a:p>
          <a:p>
            <a:pPr lvl="2"/>
            <a:r>
              <a:rPr lang="en-US" sz="2000" dirty="0" smtClean="0"/>
              <a:t>Depends on spatial scales assumed for background errors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95725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15200" cy="487362"/>
          </a:xfrm>
        </p:spPr>
        <p:txBody>
          <a:bodyPr/>
          <a:lstStyle/>
          <a:p>
            <a:r>
              <a:rPr lang="en-US" dirty="0" smtClean="0"/>
              <a:t>Assessing Value?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4525963"/>
          </a:xfrm>
        </p:spPr>
        <p:txBody>
          <a:bodyPr/>
          <a:lstStyle/>
          <a:p>
            <a:r>
              <a:rPr lang="en-US" sz="2400" dirty="0"/>
              <a:t>S</a:t>
            </a:r>
            <a:r>
              <a:rPr lang="en-US" sz="2400" dirty="0" smtClean="0"/>
              <a:t>tations </a:t>
            </a:r>
            <a:r>
              <a:rPr lang="en-US" sz="2400" dirty="0"/>
              <a:t>with higher quality equipment that are properly sited and maintained are likely to be of greater value for all </a:t>
            </a:r>
            <a:r>
              <a:rPr lang="en-US" sz="2400" dirty="0" smtClean="0"/>
              <a:t>applications</a:t>
            </a:r>
          </a:p>
          <a:p>
            <a:r>
              <a:rPr lang="en-US" sz="2400" dirty="0" smtClean="0"/>
              <a:t>Do a few </a:t>
            </a:r>
            <a:r>
              <a:rPr lang="en-US" sz="2400" dirty="0"/>
              <a:t>low-cost station with lower-quality standards in a largely data void region have greater value than </a:t>
            </a:r>
            <a:r>
              <a:rPr lang="en-US" sz="2400" dirty="0" smtClean="0"/>
              <a:t>many expensive </a:t>
            </a:r>
            <a:r>
              <a:rPr lang="en-US" sz="2400" dirty="0"/>
              <a:t>high quality stations located close to each other? </a:t>
            </a:r>
            <a:endParaRPr lang="en-US" sz="2400" dirty="0" smtClean="0"/>
          </a:p>
          <a:p>
            <a:r>
              <a:rPr lang="en-US" sz="2400" dirty="0" smtClean="0"/>
              <a:t>Observation </a:t>
            </a:r>
            <a:r>
              <a:rPr lang="en-US" sz="2400" dirty="0"/>
              <a:t>value </a:t>
            </a:r>
            <a:r>
              <a:rPr lang="en-US" sz="2400" dirty="0" smtClean="0"/>
              <a:t>depends on:</a:t>
            </a:r>
          </a:p>
          <a:p>
            <a:pPr lvl="1"/>
            <a:r>
              <a:rPr lang="en-US" sz="2400" dirty="0" smtClean="0"/>
              <a:t> </a:t>
            </a:r>
            <a:r>
              <a:rPr lang="en-US" sz="2000" dirty="0" smtClean="0"/>
              <a:t>observation’s </a:t>
            </a:r>
            <a:r>
              <a:rPr lang="en-US" sz="2000" dirty="0"/>
              <a:t>total </a:t>
            </a:r>
            <a:r>
              <a:rPr lang="en-US" sz="2000" dirty="0" smtClean="0"/>
              <a:t>cost</a:t>
            </a:r>
          </a:p>
          <a:p>
            <a:pPr lvl="1"/>
            <a:r>
              <a:rPr lang="en-US" sz="2000" dirty="0" smtClean="0"/>
              <a:t>availability </a:t>
            </a:r>
            <a:r>
              <a:rPr lang="en-US" sz="2000" dirty="0"/>
              <a:t>of comparable data </a:t>
            </a:r>
            <a:r>
              <a:rPr lang="en-US" sz="2000" dirty="0" smtClean="0"/>
              <a:t>nearby</a:t>
            </a:r>
          </a:p>
          <a:p>
            <a:pPr lvl="1"/>
            <a:r>
              <a:rPr lang="en-US" sz="2000" dirty="0" smtClean="0"/>
              <a:t>and </a:t>
            </a:r>
            <a:r>
              <a:rPr lang="en-US" sz="2000" dirty="0"/>
              <a:t>its benefit to diverse </a:t>
            </a:r>
            <a:r>
              <a:rPr lang="en-US" sz="2000" dirty="0" smtClean="0"/>
              <a:t>applications</a:t>
            </a:r>
            <a:r>
              <a:rPr lang="en-US" sz="2000" dirty="0"/>
              <a:t>, </a:t>
            </a:r>
            <a:r>
              <a:rPr lang="en-US" sz="2000" dirty="0" smtClean="0"/>
              <a:t>including:</a:t>
            </a:r>
          </a:p>
          <a:p>
            <a:pPr lvl="2"/>
            <a:r>
              <a:rPr lang="en-US" sz="2000" dirty="0" smtClean="0"/>
              <a:t> </a:t>
            </a:r>
            <a:r>
              <a:rPr lang="en-US" sz="2000" dirty="0"/>
              <a:t>use by human </a:t>
            </a:r>
            <a:r>
              <a:rPr lang="en-US" sz="2000" dirty="0" smtClean="0"/>
              <a:t>forecasters</a:t>
            </a:r>
          </a:p>
          <a:p>
            <a:pPr lvl="2"/>
            <a:r>
              <a:rPr lang="en-US" sz="2000" dirty="0" smtClean="0"/>
              <a:t> </a:t>
            </a:r>
            <a:r>
              <a:rPr lang="en-US" sz="2000" dirty="0"/>
              <a:t>integration into atmospheric analyses and numerical </a:t>
            </a:r>
            <a:r>
              <a:rPr lang="en-US" sz="2000" dirty="0" smtClean="0"/>
              <a:t>forecasts 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446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MesoWest</a:t>
            </a:r>
            <a:endParaRPr lang="en-US" dirty="0" smtClean="0"/>
          </a:p>
          <a:p>
            <a:r>
              <a:rPr lang="en-US" dirty="0" smtClean="0"/>
              <a:t>Analysis of surface observation impact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Real-time evaluation of observation impact for assessing observation quality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QC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Standard QC metrics</a:t>
            </a:r>
          </a:p>
          <a:p>
            <a:r>
              <a:rPr lang="en-US" dirty="0" smtClean="0"/>
              <a:t>Developing tools to use </a:t>
            </a:r>
            <a:r>
              <a:rPr lang="en-US" dirty="0" err="1" smtClean="0"/>
              <a:t>pdf’s</a:t>
            </a:r>
            <a:r>
              <a:rPr lang="en-US" dirty="0" smtClean="0"/>
              <a:t> of  observations over  available record (can be as long as 1997-present)</a:t>
            </a:r>
          </a:p>
          <a:p>
            <a:r>
              <a:rPr lang="en-US" dirty="0" smtClean="0"/>
              <a:t>Running T, Td, Wind 2.5 km analyses every hour</a:t>
            </a:r>
          </a:p>
          <a:p>
            <a:r>
              <a:rPr lang="en-US" dirty="0" smtClean="0"/>
              <a:t>Computing </a:t>
            </a:r>
            <a:r>
              <a:rPr lang="en-US" dirty="0" err="1" smtClean="0"/>
              <a:t>adjoint</a:t>
            </a:r>
            <a:r>
              <a:rPr lang="en-US" dirty="0" smtClean="0"/>
              <a:t> impact for each analysis</a:t>
            </a:r>
          </a:p>
          <a:p>
            <a:r>
              <a:rPr lang="en-US" dirty="0" smtClean="0"/>
              <a:t>Accumulating statistics on impact and observation bias relative to 2.5 km RAP/RTMA background  for each day and over 3-week period</a:t>
            </a:r>
          </a:p>
          <a:p>
            <a:r>
              <a:rPr lang="en-US" dirty="0"/>
              <a:t>G</a:t>
            </a:r>
            <a:r>
              <a:rPr lang="en-US" dirty="0" smtClean="0"/>
              <a:t>raphics &amp; text files being generated</a:t>
            </a:r>
          </a:p>
          <a:p>
            <a:pPr lvl="1"/>
            <a:r>
              <a:rPr lang="en-US" dirty="0">
                <a:hlinkClick r:id="rId2"/>
              </a:rPr>
              <a:t>http://gl2.chpc.utah.edu/uu2dvar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64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Dewpoint</a:t>
            </a:r>
            <a:r>
              <a:rPr lang="en-US" sz="2800" dirty="0" smtClean="0"/>
              <a:t> 2.5 km RAP Background for RTMA</a:t>
            </a:r>
            <a:br>
              <a:rPr lang="en-US" sz="2800" dirty="0" smtClean="0"/>
            </a:br>
            <a:r>
              <a:rPr lang="en-US" sz="2800" dirty="0"/>
              <a:t>18 UTC 14 April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gl2.chpc.utah.edu/uu2dvar/rtma2_5/2012041418/DPT_2maboveground_BG_2012041418_rtma2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t="16479" r="6325" b="19128"/>
          <a:stretch/>
        </p:blipFill>
        <p:spPr bwMode="auto">
          <a:xfrm>
            <a:off x="914400" y="1600200"/>
            <a:ext cx="7315200" cy="46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gl2.chpc.utah.edu/uu2dvar/rtma2_5/2012041418/DPT_2maboveground_BG_2012041418_rtma2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92555" r="18579"/>
          <a:stretch/>
        </p:blipFill>
        <p:spPr bwMode="auto">
          <a:xfrm>
            <a:off x="2600696" y="6032665"/>
            <a:ext cx="4120738" cy="38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61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20929" r="19875" b="3257"/>
          <a:stretch/>
        </p:blipFill>
        <p:spPr bwMode="auto">
          <a:xfrm>
            <a:off x="-152400" y="1104900"/>
            <a:ext cx="9886950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990600" y="274638"/>
            <a:ext cx="6934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Dewpoint</a:t>
            </a:r>
            <a:r>
              <a:rPr lang="en-US" sz="2800" dirty="0" smtClean="0"/>
              <a:t> 18 UTC 14 April 2012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52400"/>
            <a:ext cx="2455137" cy="70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gl2.chpc.utah.edu/uu2dvar/uu2dvar_bias/20120414/2012041418/2012041418_dewpoint_background_detail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3" t="35545" r="22152" b="47894"/>
          <a:stretch/>
        </p:blipFill>
        <p:spPr bwMode="auto">
          <a:xfrm>
            <a:off x="1981200" y="1271201"/>
            <a:ext cx="4935272" cy="490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gl2.chpc.utah.edu/uu2dvar/uu2dvar_bias/20120414/2012041418/2012041418_dewpoint_background_detail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8" t="28804" r="1452" b="15932"/>
          <a:stretch/>
        </p:blipFill>
        <p:spPr bwMode="auto">
          <a:xfrm>
            <a:off x="7076704" y="1837720"/>
            <a:ext cx="394138" cy="376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gl2.chpc.utah.edu/uu2dvar/uu2dvar_bias/20120414/2012041418/2012041418_dewpoint_background_detail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6" t="91436" r="32184" b="1770"/>
          <a:stretch/>
        </p:blipFill>
        <p:spPr bwMode="auto">
          <a:xfrm>
            <a:off x="2217682" y="6231146"/>
            <a:ext cx="4135821" cy="4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Dewpoint</a:t>
            </a:r>
            <a:r>
              <a:rPr lang="en-US" sz="2800" dirty="0" smtClean="0"/>
              <a:t> 2.5 km Background for RTMA</a:t>
            </a:r>
            <a:br>
              <a:rPr lang="en-US" sz="2800" dirty="0" smtClean="0"/>
            </a:br>
            <a:r>
              <a:rPr lang="en-US" sz="2800" dirty="0" smtClean="0"/>
              <a:t>18 UTC 14 April 2012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471188" y="623114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Bkg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87062" y="3550933"/>
            <a:ext cx="1061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Station</a:t>
            </a:r>
          </a:p>
          <a:p>
            <a:r>
              <a:rPr lang="en-US" dirty="0" smtClean="0"/>
              <a:t>Values</a:t>
            </a:r>
          </a:p>
          <a:p>
            <a:r>
              <a:rPr lang="en-US" dirty="0" err="1" smtClean="0"/>
              <a:t>Obs</a:t>
            </a:r>
            <a:r>
              <a:rPr lang="en-US" dirty="0" smtClean="0"/>
              <a:t> - </a:t>
            </a:r>
            <a:r>
              <a:rPr lang="en-US" dirty="0" err="1" smtClean="0"/>
              <a:t>Bkg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39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gl2.chpc.utah.edu/uu2dvar/rtma2_5/2012041418/DPT_2maboveground_inn_2012041418_rtma2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6" t="16155" r="6112" b="19452"/>
          <a:stretch/>
        </p:blipFill>
        <p:spPr bwMode="auto">
          <a:xfrm>
            <a:off x="914400" y="1600199"/>
            <a:ext cx="7239000" cy="463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gl2.chpc.utah.edu/uu2dvar/rtma2_5/2012041418/DPT_2maboveground_inn_2012041418_rtma2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9" t="92707" r="18533"/>
          <a:stretch/>
        </p:blipFill>
        <p:spPr bwMode="auto">
          <a:xfrm>
            <a:off x="1371600" y="6153149"/>
            <a:ext cx="6088841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Dewpoint</a:t>
            </a:r>
            <a:r>
              <a:rPr lang="en-US" sz="2800" dirty="0" smtClean="0"/>
              <a:t> 2.5 km RTMA - Background</a:t>
            </a:r>
            <a:br>
              <a:rPr lang="en-US" sz="2800" dirty="0" smtClean="0"/>
            </a:br>
            <a:r>
              <a:rPr lang="en-US" sz="2800" dirty="0"/>
              <a:t>18 UTC 14 April 2012</a:t>
            </a:r>
          </a:p>
        </p:txBody>
      </p:sp>
    </p:spTree>
    <p:extLst>
      <p:ext uri="{BB962C8B-B14F-4D97-AF65-F5344CB8AC3E}">
        <p14:creationId xmlns:p14="http://schemas.microsoft.com/office/powerpoint/2010/main" val="5019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gl2.chpc.utah.edu/uu2dvar/uu2dvar_bias/20120414/2012041418/2012041418_dewpoint_innovation_detail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t="18881" r="15834" b="19079"/>
          <a:stretch/>
        </p:blipFill>
        <p:spPr bwMode="auto">
          <a:xfrm>
            <a:off x="952500" y="1600200"/>
            <a:ext cx="7581900" cy="492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gl2.chpc.utah.edu/uu2dvar/uu2dvar_bias/20120414/2012041418/2012041418_dewpoint_innovation_detail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90881" r="31461" b="1660"/>
          <a:stretch/>
        </p:blipFill>
        <p:spPr bwMode="auto">
          <a:xfrm>
            <a:off x="1600200" y="6173152"/>
            <a:ext cx="5715000" cy="6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gl2.chpc.utah.edu/uu2dvar/uu2dvar_bias/20120414/2012041418/2012041418_dewpoint_innovation_detail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1" t="28219" r="1238" b="15344"/>
          <a:stretch/>
        </p:blipFill>
        <p:spPr bwMode="auto">
          <a:xfrm>
            <a:off x="8321269" y="1370586"/>
            <a:ext cx="84486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Dewpoint</a:t>
            </a:r>
            <a:r>
              <a:rPr lang="en-US" sz="2800" dirty="0" smtClean="0"/>
              <a:t> 2.5 km UU2DVAR - Background</a:t>
            </a:r>
            <a:br>
              <a:rPr lang="en-US" sz="2800" dirty="0" smtClean="0"/>
            </a:br>
            <a:r>
              <a:rPr lang="en-US" sz="2800" dirty="0"/>
              <a:t>18 UTC 14 April 2012</a:t>
            </a:r>
          </a:p>
        </p:txBody>
      </p:sp>
    </p:spTree>
    <p:extLst>
      <p:ext uri="{BB962C8B-B14F-4D97-AF65-F5344CB8AC3E}">
        <p14:creationId xmlns:p14="http://schemas.microsoft.com/office/powerpoint/2010/main" val="44785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gl2.chpc.utah.edu/uu2dvar/uu2dvar_bias/20120414/2012041418/2012041418_dewpoint_innovation_detail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9" t="35341" r="22245" b="43917"/>
          <a:stretch/>
        </p:blipFill>
        <p:spPr bwMode="auto">
          <a:xfrm>
            <a:off x="1981200" y="1600200"/>
            <a:ext cx="4572000" cy="506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gl2.chpc.utah.edu/uu2dvar/uu2dvar_bias/20120414/2012041418/2012041418_dewpoint_innovation_detail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90881" r="31461" b="1660"/>
          <a:stretch/>
        </p:blipFill>
        <p:spPr bwMode="auto">
          <a:xfrm>
            <a:off x="1501863" y="6173152"/>
            <a:ext cx="5715000" cy="6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gl2.chpc.utah.edu/uu2dvar/uu2dvar_bias/20120414/2012041418/2012041418_dewpoint_innovation_detail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1" t="28219" r="1238" b="15344"/>
          <a:stretch/>
        </p:blipFill>
        <p:spPr bwMode="auto">
          <a:xfrm>
            <a:off x="7239000" y="1447800"/>
            <a:ext cx="84486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863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Dewpoint</a:t>
            </a:r>
            <a:r>
              <a:rPr lang="en-US" sz="2800" dirty="0" smtClean="0"/>
              <a:t> 2.5 km UU2DVAR - Background</a:t>
            </a:r>
            <a:br>
              <a:rPr lang="en-US" sz="2800" dirty="0" smtClean="0"/>
            </a:br>
            <a:r>
              <a:rPr lang="en-US" sz="2800" dirty="0"/>
              <a:t>18 UTC 14 April 2012</a:t>
            </a:r>
          </a:p>
        </p:txBody>
      </p:sp>
    </p:spTree>
    <p:extLst>
      <p:ext uri="{BB962C8B-B14F-4D97-AF65-F5344CB8AC3E}">
        <p14:creationId xmlns:p14="http://schemas.microsoft.com/office/powerpoint/2010/main" val="8236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http://gl2.chpc.utah.edu/uu2dvar/uu2dvar_impact/20120414/2012041418/2012041418_dewpoint_analysis_detail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9" t="35886" r="21960" b="45107"/>
          <a:stretch/>
        </p:blipFill>
        <p:spPr bwMode="auto">
          <a:xfrm>
            <a:off x="1295400" y="1592659"/>
            <a:ext cx="5946570" cy="471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gl2.chpc.utah.edu/uu2dvar/uu2dvar_impact/20120414/2012041418/2012041418_dewpoint_analysis_detail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3" t="27471" r="1858" b="15605"/>
          <a:stretch/>
        </p:blipFill>
        <p:spPr bwMode="auto">
          <a:xfrm>
            <a:off x="7898524" y="2209800"/>
            <a:ext cx="461886" cy="348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gl2.chpc.utah.edu/uu2dvar/uu2dvar_impact/20120414/2012041418/2012041418_dewpoint_analysis_detail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9" t="91350" r="29776" b="2490"/>
          <a:stretch/>
        </p:blipFill>
        <p:spPr bwMode="auto">
          <a:xfrm>
            <a:off x="2133600" y="6310082"/>
            <a:ext cx="3925614" cy="37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8863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Dewpoint</a:t>
            </a:r>
            <a:r>
              <a:rPr lang="en-US" sz="2800" dirty="0" smtClean="0"/>
              <a:t> 2.5 km UU2DVAR 18 </a:t>
            </a:r>
            <a:r>
              <a:rPr lang="en-US" sz="2800" dirty="0"/>
              <a:t>UTC 14 April </a:t>
            </a:r>
            <a:r>
              <a:rPr lang="en-US" sz="2800" dirty="0" smtClean="0"/>
              <a:t>2012</a:t>
            </a:r>
            <a:br>
              <a:rPr lang="en-US" sz="2800" dirty="0" smtClean="0"/>
            </a:br>
            <a:r>
              <a:rPr lang="en-US" sz="2800" dirty="0" smtClean="0"/>
              <a:t>Percentile Impact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36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667000" cy="452596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Dewpoint</a:t>
            </a:r>
            <a:endParaRPr lang="en-US" sz="2800" dirty="0" smtClean="0"/>
          </a:p>
          <a:p>
            <a:r>
              <a:rPr lang="en-US" sz="2800" dirty="0" smtClean="0"/>
              <a:t>1800 UTC 14 April 2012</a:t>
            </a:r>
            <a:endParaRPr lang="en-US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0698" r="45875" b="2094"/>
          <a:stretch/>
        </p:blipFill>
        <p:spPr bwMode="auto">
          <a:xfrm>
            <a:off x="3295650" y="457200"/>
            <a:ext cx="577215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019800" y="3733800"/>
            <a:ext cx="381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76800" y="5638800"/>
            <a:ext cx="3810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9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Hodographs over Past Month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Two Rural Stations Separated By 3 Miles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" y="1905000"/>
            <a:ext cx="4457700" cy="3924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18" y="1905000"/>
            <a:ext cx="4457700" cy="39243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7200" y="1676400"/>
            <a:ext cx="81534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C:\Users\John Horel\Pictures\Sept 2010\IMG_22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1" b="8601"/>
          <a:stretch/>
        </p:blipFill>
        <p:spPr bwMode="auto">
          <a:xfrm>
            <a:off x="-79612" y="1905000"/>
            <a:ext cx="4804012" cy="391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8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gl2.chpc.utah.edu/uu2dvar/line_graph/cgi-bin/uuline_impperc_detailed.cgi?station=MD031&amp;stdt=20120401&amp;enddt=20120420&amp;category=d&amp;generate=Submi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57200"/>
            <a:ext cx="94202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MD031</a:t>
            </a:r>
            <a:r>
              <a:rPr lang="en-US" dirty="0" smtClean="0"/>
              <a:t> MD DOT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4" r="69094" b="11860"/>
          <a:stretch/>
        </p:blipFill>
        <p:spPr bwMode="auto">
          <a:xfrm>
            <a:off x="2452688" y="4419600"/>
            <a:ext cx="4710112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2" y="4714267"/>
            <a:ext cx="1556620" cy="20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98638"/>
            <a:ext cx="2133600" cy="4297362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32 MD DOT</a:t>
            </a:r>
            <a:br>
              <a:rPr lang="en-US" sz="2700" dirty="0" smtClean="0"/>
            </a:br>
            <a:r>
              <a:rPr lang="en-US" sz="2700" dirty="0" smtClean="0"/>
              <a:t>High Bias and Impact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Network</a:t>
            </a:r>
            <a:br>
              <a:rPr lang="en-US" sz="2700" dirty="0" smtClean="0"/>
            </a:br>
            <a:r>
              <a:rPr lang="en-US" sz="2700" dirty="0" smtClean="0"/>
              <a:t>Issue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~200 MD </a:t>
            </a:r>
            <a:r>
              <a:rPr lang="en-US" sz="2700" dirty="0" err="1" smtClean="0"/>
              <a:t>stns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High Bias and Impact in </a:t>
            </a:r>
            <a:r>
              <a:rPr lang="en-US" sz="2700" dirty="0" smtClean="0"/>
              <a:t>afternoons only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Background </a:t>
            </a:r>
            <a:br>
              <a:rPr lang="en-US" sz="2700" dirty="0" smtClean="0"/>
            </a:br>
            <a:r>
              <a:rPr lang="en-US" sz="2700" dirty="0" smtClean="0"/>
              <a:t>Issue</a:t>
            </a:r>
            <a:br>
              <a:rPr lang="en-US" sz="27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3100" dirty="0"/>
          </a:p>
        </p:txBody>
      </p:sp>
      <p:pic>
        <p:nvPicPr>
          <p:cNvPr id="3074" name="Picture 2" descr="http://gl2.chpc.utah.edu/uu2dvar/line_graph/DOT_Compare/MDlong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31" y="228600"/>
            <a:ext cx="6214895" cy="294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l2.chpc.utah.edu/uu2dvar/line_graph/DOT_Compare/allMDnoDOTlo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0"/>
            <a:ext cx="6214895" cy="294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48400" y="685800"/>
            <a:ext cx="228600" cy="472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895600" y="4343400"/>
            <a:ext cx="533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95600" y="1600200"/>
            <a:ext cx="533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31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MesoWest</a:t>
            </a:r>
            <a:r>
              <a:rPr lang="en-US" dirty="0" smtClean="0"/>
              <a:t> continues to play an important role in the acquisition, archival, dissemination of environmental observations and the software required to do so</a:t>
            </a:r>
          </a:p>
          <a:p>
            <a:r>
              <a:rPr lang="en-US" dirty="0" smtClean="0"/>
              <a:t>The “value” of observations in the context of impact on analyses depends:</a:t>
            </a:r>
          </a:p>
          <a:p>
            <a:pPr lvl="1"/>
            <a:r>
              <a:rPr lang="en-US" dirty="0" smtClean="0"/>
              <a:t>more on the number of other observations available in that area and the extent to which the weather variability in that area can be explained </a:t>
            </a:r>
            <a:r>
              <a:rPr lang="en-US" dirty="0" smtClean="0"/>
              <a:t>by the RAP/RTMA background</a:t>
            </a:r>
            <a:endParaRPr lang="en-US" dirty="0" smtClean="0"/>
          </a:p>
          <a:p>
            <a:pPr lvl="1"/>
            <a:r>
              <a:rPr lang="en-US" dirty="0" smtClean="0"/>
              <a:t>less on the network type </a:t>
            </a:r>
          </a:p>
          <a:p>
            <a:r>
              <a:rPr lang="en-US" dirty="0" smtClean="0"/>
              <a:t>CONUS scale analyses can help provide additional metrics to develop automated quality control checks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1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Improve access to </a:t>
            </a:r>
            <a:r>
              <a:rPr lang="en-US" dirty="0" err="1" smtClean="0"/>
              <a:t>MesoWest</a:t>
            </a:r>
            <a:r>
              <a:rPr lang="en-US" dirty="0" smtClean="0"/>
              <a:t> database of observations for users easier</a:t>
            </a:r>
          </a:p>
          <a:p>
            <a:pPr lvl="1"/>
            <a:r>
              <a:rPr lang="en-US" dirty="0" smtClean="0"/>
              <a:t>30,000 time series data tables</a:t>
            </a:r>
          </a:p>
          <a:p>
            <a:pPr lvl="1"/>
            <a:r>
              <a:rPr lang="en-US" dirty="0" smtClean="0"/>
              <a:t>API (under development)</a:t>
            </a:r>
          </a:p>
          <a:p>
            <a:r>
              <a:rPr lang="en-US" dirty="0" smtClean="0"/>
              <a:t>Apply some </a:t>
            </a:r>
            <a:r>
              <a:rPr lang="en-US" dirty="0" smtClean="0"/>
              <a:t>additional QC </a:t>
            </a:r>
            <a:r>
              <a:rPr lang="en-US" dirty="0" smtClean="0"/>
              <a:t>metrics to all </a:t>
            </a:r>
            <a:r>
              <a:rPr lang="en-US" dirty="0" err="1" smtClean="0"/>
              <a:t>obs</a:t>
            </a:r>
            <a:r>
              <a:rPr lang="en-US" dirty="0" smtClean="0"/>
              <a:t> in </a:t>
            </a:r>
            <a:r>
              <a:rPr lang="en-US" dirty="0" err="1" smtClean="0"/>
              <a:t>MesoWest</a:t>
            </a:r>
            <a:r>
              <a:rPr lang="en-US" dirty="0" smtClean="0"/>
              <a:t> database</a:t>
            </a:r>
          </a:p>
          <a:p>
            <a:r>
              <a:rPr lang="en-US" dirty="0" smtClean="0"/>
              <a:t>Incorporate boundary layer observations into </a:t>
            </a:r>
            <a:r>
              <a:rPr lang="en-US" dirty="0" err="1" smtClean="0"/>
              <a:t>MesoWest</a:t>
            </a:r>
            <a:r>
              <a:rPr lang="en-US" dirty="0" smtClean="0"/>
              <a:t> (tall towers/remote sensors)</a:t>
            </a:r>
          </a:p>
          <a:p>
            <a:r>
              <a:rPr lang="en-US" dirty="0" smtClean="0"/>
              <a:t>Foster an open source community for environmental network info and applications (environets.org)</a:t>
            </a:r>
          </a:p>
        </p:txBody>
      </p:sp>
    </p:spTree>
    <p:extLst>
      <p:ext uri="{BB962C8B-B14F-4D97-AF65-F5344CB8AC3E}">
        <p14:creationId xmlns:p14="http://schemas.microsoft.com/office/powerpoint/2010/main" val="142338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43385"/>
            <a:ext cx="4507937" cy="109206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72768" y="16002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>
                <a:ea typeface="Calibri"/>
                <a:cs typeface="Times New Roman"/>
              </a:rPr>
              <a:t>The open resource for environmental monitoring </a:t>
            </a:r>
            <a:r>
              <a:rPr lang="en-US" i="1" dirty="0" smtClean="0">
                <a:ea typeface="Calibri"/>
                <a:cs typeface="Times New Roman"/>
              </a:rPr>
              <a:t>networks</a:t>
            </a:r>
          </a:p>
          <a:p>
            <a:pPr marL="0" indent="0" algn="ctr">
              <a:buNone/>
            </a:pPr>
            <a:endParaRPr lang="en-US" i="1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forum for the continually growing and diverse community of owners, operators, and users of environmental monitoring networks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way to let others know what’s new. Have stations been added or moved or have sensors been added?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foster the exchange of ideas and information on best practices and standards developed within specific user communities (weather, water, air quality, soil, off shore, alternative energy, etc.). 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open virtual community that addresses some of the goals expressed in the U.S. National Research Council report― Observing the Weather and Climate From the Ground Up: A Nationwide Network of Networks― including to help foster a U.S. network of networks for meeting multiple national needs related to environmental data. 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28600"/>
            <a:ext cx="9144000" cy="6446460"/>
            <a:chOff x="0" y="228600"/>
            <a:chExt cx="9144000" cy="6446460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3394321455"/>
                </p:ext>
              </p:extLst>
            </p:nvPr>
          </p:nvGraphicFramePr>
          <p:xfrm>
            <a:off x="228600" y="228600"/>
            <a:ext cx="8915400" cy="6324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Rectangle 8"/>
            <p:cNvSpPr/>
            <p:nvPr/>
          </p:nvSpPr>
          <p:spPr>
            <a:xfrm rot="16200000">
              <a:off x="103552" y="3020650"/>
              <a:ext cx="1840119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800" b="1" cap="all" dirty="0" err="1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00B0F0"/>
                  </a:solidFill>
                </a:rPr>
                <a:t>Mesonets</a:t>
              </a:r>
              <a:endParaRPr lang="en-US" sz="28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</a:endParaRPr>
            </a:p>
          </p:txBody>
        </p:sp>
        <p:sp>
          <p:nvSpPr>
            <p:cNvPr id="10" name="Left-Right Arrow 9"/>
            <p:cNvSpPr/>
            <p:nvPr/>
          </p:nvSpPr>
          <p:spPr>
            <a:xfrm>
              <a:off x="990600" y="3124200"/>
              <a:ext cx="1216152" cy="304800"/>
            </a:xfrm>
            <a:prstGeom prst="left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Left-Right Arrow 10"/>
            <p:cNvSpPr/>
            <p:nvPr/>
          </p:nvSpPr>
          <p:spPr>
            <a:xfrm>
              <a:off x="7162800" y="3124200"/>
              <a:ext cx="1216152" cy="304800"/>
            </a:xfrm>
            <a:prstGeom prst="leftRightArrow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16200000" flipH="1" flipV="1">
              <a:off x="6927134" y="2978866"/>
              <a:ext cx="2975751" cy="5232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8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</a:rPr>
                <a:t>Consumers / Users</a:t>
              </a:r>
              <a:endPara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5105400"/>
              <a:ext cx="4572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</a:rPr>
                <a:t>AMS ad hoc committee</a:t>
              </a:r>
            </a:p>
            <a:p>
              <a:r>
                <a:rPr lang="en-US" sz="2400" dirty="0" smtClean="0">
                  <a:solidFill>
                    <a:prstClr val="black"/>
                  </a:solidFill>
                </a:rPr>
                <a:t>Network of Networks </a:t>
              </a:r>
            </a:p>
            <a:p>
              <a:r>
                <a:rPr lang="en-US" sz="2400" dirty="0" smtClean="0">
                  <a:solidFill>
                    <a:prstClr val="black"/>
                  </a:solidFill>
                </a:rPr>
                <a:t>Organization / Business</a:t>
              </a:r>
            </a:p>
            <a:p>
              <a:r>
                <a:rPr lang="en-US" sz="2400" dirty="0" smtClean="0">
                  <a:solidFill>
                    <a:prstClr val="black"/>
                  </a:solidFill>
                </a:rPr>
                <a:t>Model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477000" y="4769530"/>
              <a:ext cx="2514600" cy="1868800"/>
              <a:chOff x="6477000" y="4769530"/>
              <a:chExt cx="2514600" cy="1868800"/>
            </a:xfrm>
          </p:grpSpPr>
          <p:sp>
            <p:nvSpPr>
              <p:cNvPr id="21" name="Left-Right Arrow 20"/>
              <p:cNvSpPr/>
              <p:nvPr/>
            </p:nvSpPr>
            <p:spPr>
              <a:xfrm>
                <a:off x="6477000" y="5181600"/>
                <a:ext cx="1216152" cy="304800"/>
              </a:xfrm>
              <a:prstGeom prst="leftRightArrow">
                <a:avLst/>
              </a:prstGeom>
              <a:solidFill>
                <a:schemeClr val="accent6"/>
              </a:solidFill>
              <a:scene3d>
                <a:camera prst="orthographicFront">
                  <a:rot lat="0" lon="0" rev="19799999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1800000">
                <a:off x="6850285" y="4769530"/>
                <a:ext cx="930319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dirty="0" smtClean="0">
                    <a:ln w="18000">
                      <a:solidFill>
                        <a:srgbClr val="1F497D"/>
                      </a:solidFill>
                      <a:prstDash val="solid"/>
                      <a:miter lim="800000"/>
                    </a:ln>
                    <a:solidFill>
                      <a:srgbClr val="F79646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Links</a:t>
                </a:r>
                <a:endParaRPr lang="en-US" sz="2800" b="1" dirty="0">
                  <a:ln w="18000">
                    <a:solidFill>
                      <a:srgbClr val="1F497D"/>
                    </a:solidFill>
                    <a:prstDash val="solid"/>
                    <a:miter lim="800000"/>
                  </a:ln>
                  <a:solidFill>
                    <a:srgbClr val="F79646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477000" y="5715000"/>
                <a:ext cx="25146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Value Added Products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prstClr val="black"/>
                    </a:solidFill>
                  </a:rPr>
                  <a:t>Combinations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prstClr val="black"/>
                    </a:solidFill>
                  </a:rPr>
                  <a:t>Comparisons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63393" y="232220"/>
            <a:ext cx="28608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What is the appropriate business model for  the exchange of observations within the Weather Enterprise?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4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NWS </a:t>
            </a:r>
            <a:r>
              <a:rPr lang="en-US" sz="2800" dirty="0" smtClean="0"/>
              <a:t>Funded Efforts Directed Towards Network of Networks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400" dirty="0"/>
              <a:t>Meteorological Assimilation Data Ingest System (MADIS</a:t>
            </a:r>
            <a:r>
              <a:rPr lang="en-US" sz="2400" dirty="0" smtClean="0"/>
              <a:t>) transition to operations</a:t>
            </a:r>
          </a:p>
          <a:p>
            <a:r>
              <a:rPr lang="en-US" sz="2400" dirty="0" smtClean="0"/>
              <a:t>National </a:t>
            </a:r>
            <a:r>
              <a:rPr lang="en-US" sz="2400" dirty="0" err="1" smtClean="0"/>
              <a:t>Mesonet</a:t>
            </a:r>
            <a:r>
              <a:rPr lang="en-US" sz="2400" dirty="0" smtClean="0"/>
              <a:t> Pilot Project (FY10)</a:t>
            </a:r>
          </a:p>
          <a:p>
            <a:r>
              <a:rPr lang="en-US" sz="2400" dirty="0" smtClean="0"/>
              <a:t>National </a:t>
            </a:r>
            <a:r>
              <a:rPr lang="en-US" sz="2400" dirty="0" err="1" smtClean="0"/>
              <a:t>Mesonet</a:t>
            </a:r>
            <a:r>
              <a:rPr lang="en-US" sz="2400" dirty="0" smtClean="0"/>
              <a:t> Expansion (4/11-4/12)</a:t>
            </a:r>
          </a:p>
          <a:p>
            <a:r>
              <a:rPr lang="en-US" sz="2400" dirty="0" smtClean="0"/>
              <a:t>National </a:t>
            </a:r>
            <a:r>
              <a:rPr lang="en-US" sz="2400" dirty="0" err="1" smtClean="0"/>
              <a:t>Mesonet</a:t>
            </a:r>
            <a:r>
              <a:rPr lang="en-US" sz="2400" dirty="0" smtClean="0"/>
              <a:t> Program Alliance (4/12-9/12)</a:t>
            </a:r>
          </a:p>
          <a:p>
            <a:pPr lvl="1"/>
            <a:r>
              <a:rPr lang="en-US" sz="2000" dirty="0" smtClean="0"/>
              <a:t>4 corporations</a:t>
            </a:r>
          </a:p>
          <a:p>
            <a:pPr lvl="1"/>
            <a:r>
              <a:rPr lang="en-US" sz="2000" dirty="0" smtClean="0"/>
              <a:t>13 universities </a:t>
            </a:r>
          </a:p>
          <a:p>
            <a:pPr lvl="1"/>
            <a:r>
              <a:rPr lang="en-US" sz="2000" dirty="0" smtClean="0"/>
              <a:t>continue </a:t>
            </a:r>
            <a:r>
              <a:rPr lang="en-US" sz="2000" dirty="0"/>
              <a:t>efforts to establish a sustainable, quantitative, end-to-end capability for </a:t>
            </a:r>
            <a:r>
              <a:rPr lang="en-US" sz="2000" dirty="0" smtClean="0"/>
              <a:t>observations collected from </a:t>
            </a:r>
            <a:r>
              <a:rPr lang="en-US" sz="2000" dirty="0" err="1" smtClean="0"/>
              <a:t>mesonets</a:t>
            </a:r>
            <a:endParaRPr lang="en-US" sz="2000" dirty="0"/>
          </a:p>
          <a:p>
            <a:pPr lvl="1"/>
            <a:r>
              <a:rPr lang="en-US" sz="2000" dirty="0" smtClean="0"/>
              <a:t>leverage existing </a:t>
            </a:r>
            <a:r>
              <a:rPr lang="en-US" sz="2000" dirty="0" err="1" smtClean="0"/>
              <a:t>mesonet</a:t>
            </a:r>
            <a:r>
              <a:rPr lang="en-US" sz="2000" dirty="0" smtClean="0"/>
              <a:t> </a:t>
            </a:r>
            <a:r>
              <a:rPr lang="en-US" sz="2000" dirty="0"/>
              <a:t>infrastructure that will </a:t>
            </a:r>
            <a:r>
              <a:rPr lang="en-US" sz="2000" dirty="0" smtClean="0"/>
              <a:t>effectively enable </a:t>
            </a:r>
            <a:r>
              <a:rPr lang="en-US" sz="2000" dirty="0"/>
              <a:t>the NWS to extend its </a:t>
            </a:r>
            <a:r>
              <a:rPr lang="en-US" sz="2000" dirty="0" smtClean="0"/>
              <a:t>surface based meteorological observing capabilities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07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34360"/>
            <a:ext cx="7696200" cy="4104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15200" cy="4873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Boundary Layer Depth from Ceilometers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534400" cy="4525963"/>
          </a:xfrm>
        </p:spPr>
        <p:txBody>
          <a:bodyPr/>
          <a:lstStyle/>
          <a:p>
            <a:r>
              <a:rPr lang="en-US" sz="2400" dirty="0" smtClean="0"/>
              <a:t>ASOS upgrade of ceilometers</a:t>
            </a:r>
          </a:p>
          <a:p>
            <a:r>
              <a:rPr lang="en-US" sz="2400" dirty="0" smtClean="0"/>
              <a:t>Some of the outdated ceilometers being maintained by universities for education and research applications</a:t>
            </a:r>
          </a:p>
          <a:p>
            <a:pPr lvl="1"/>
            <a:r>
              <a:rPr lang="en-US" sz="2400" dirty="0" smtClean="0"/>
              <a:t>University of Utah, </a:t>
            </a:r>
            <a:r>
              <a:rPr lang="en-US" sz="2400" dirty="0"/>
              <a:t>Florida Institute of Technology, </a:t>
            </a:r>
            <a:r>
              <a:rPr lang="en-US" sz="2400" dirty="0" smtClean="0"/>
              <a:t>San Jose State, </a:t>
            </a:r>
            <a:r>
              <a:rPr lang="en-US" sz="2400" dirty="0"/>
              <a:t>Texas A&amp;M, </a:t>
            </a:r>
            <a:r>
              <a:rPr lang="en-US" sz="2400" dirty="0" smtClean="0"/>
              <a:t>University of Virginia</a:t>
            </a:r>
          </a:p>
          <a:p>
            <a:r>
              <a:rPr lang="en-US" sz="2400" dirty="0" smtClean="0"/>
              <a:t>See </a:t>
            </a:r>
            <a:r>
              <a:rPr lang="en-US" sz="2400" dirty="0" smtClean="0">
                <a:hlinkClick r:id="rId3"/>
              </a:rPr>
              <a:t>http://mesowest.net/ceil</a:t>
            </a:r>
            <a:endParaRPr lang="en-US" sz="2400" dirty="0" smtClean="0"/>
          </a:p>
        </p:txBody>
      </p:sp>
      <p:sp>
        <p:nvSpPr>
          <p:cNvPr id="5" name="AutoShape 2" descr="https://mail-attachment.googleusercontent.com/attachment/?ui=2&amp;ik=b21bfc3521&amp;view=att&amp;th=134cdd8a4ab11212&amp;attid=0.1&amp;disp=inline&amp;realattid=f_gxam05gy0&amp;safe=1&amp;zw&amp;saduie=AG9B_P9SLYEnNjNRXdsxxoH2wCow&amp;sadet=1334965962708&amp;sads=GlKr1-tF1ZL8RqtsLjS9v3Tth7g"/>
          <p:cNvSpPr>
            <a:spLocks noChangeAspect="1" noChangeArrowheads="1"/>
          </p:cNvSpPr>
          <p:nvPr/>
        </p:nvSpPr>
        <p:spPr bwMode="auto">
          <a:xfrm>
            <a:off x="155575" y="-2408238"/>
            <a:ext cx="9420225" cy="50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ttps://mail-attachment.googleusercontent.com/attachment/?ui=2&amp;ik=b21bfc3521&amp;view=att&amp;th=134cdd8a4ab11212&amp;attid=0.1&amp;disp=inline&amp;realattid=f_gxam05gy0&amp;safe=1&amp;zw&amp;saduie=AG9B_P9SLYEnNjNRXdsxxoH2wCow&amp;sadet=1334965962708&amp;sads=GlKr1-tF1ZL8RqtsLjS9v3Tth7g"/>
          <p:cNvSpPr>
            <a:spLocks noChangeAspect="1" noChangeArrowheads="1"/>
          </p:cNvSpPr>
          <p:nvPr/>
        </p:nvSpPr>
        <p:spPr bwMode="auto">
          <a:xfrm>
            <a:off x="307975" y="-2255838"/>
            <a:ext cx="9420225" cy="50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MesoWest</a:t>
            </a:r>
            <a:r>
              <a:rPr lang="en-US" sz="4000" dirty="0" smtClean="0"/>
              <a:t> MySQL Databases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Legacy databases: </a:t>
            </a:r>
          </a:p>
          <a:p>
            <a:pPr lvl="1"/>
            <a:r>
              <a:rPr lang="en-US" dirty="0" smtClean="0"/>
              <a:t>all observations stored in YR/MO tables for groups of stations</a:t>
            </a:r>
          </a:p>
          <a:p>
            <a:pPr lvl="1"/>
            <a:r>
              <a:rPr lang="en-US" dirty="0" smtClean="0"/>
              <a:t>Extensive metadata tables</a:t>
            </a:r>
          </a:p>
          <a:p>
            <a:r>
              <a:rPr lang="en-US" dirty="0" smtClean="0"/>
              <a:t>New databases: </a:t>
            </a:r>
          </a:p>
          <a:p>
            <a:pPr lvl="1"/>
            <a:r>
              <a:rPr lang="en-US" dirty="0" smtClean="0"/>
              <a:t>all variables for all times for each station</a:t>
            </a:r>
          </a:p>
          <a:p>
            <a:pPr lvl="1"/>
            <a:r>
              <a:rPr lang="en-US" dirty="0" smtClean="0"/>
              <a:t>Quality Control (QC) tables for each stations with flags for all variables and times</a:t>
            </a:r>
          </a:p>
          <a:p>
            <a:pPr lvl="1"/>
            <a:r>
              <a:rPr lang="en-US" dirty="0" smtClean="0"/>
              <a:t>Expanded metadata database with growing metadata content</a:t>
            </a:r>
          </a:p>
          <a:p>
            <a:pPr lvl="1"/>
            <a:r>
              <a:rPr lang="en-US" dirty="0" smtClean="0"/>
              <a:t>Able to handle publicly accessible and restricted access observations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3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Hodograph over Past Month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Maryland DOT MD031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457200" y="1676400"/>
            <a:ext cx="81534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901031"/>
            <a:ext cx="4457700" cy="39243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1" y="1828800"/>
            <a:ext cx="3306945" cy="44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cgalli\My Documents\My Pictures\mesoma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6250" y="731838"/>
            <a:ext cx="7092950" cy="43624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152400"/>
            <a:ext cx="7086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1926C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  <a:ea typeface="ＭＳ Ｐゴシック" charset="-128"/>
                <a:cs typeface="ＭＳ Ｐゴシック" charset="-128"/>
              </a:rPr>
              <a:t>MesoWest Product Examples</a:t>
            </a:r>
          </a:p>
        </p:txBody>
      </p:sp>
      <p:pic>
        <p:nvPicPr>
          <p:cNvPr id="4403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938" y="3246438"/>
            <a:ext cx="4041775" cy="34766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0450" y="152400"/>
            <a:ext cx="1428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6"/>
          <a:srcRect l="27499" t="24506" r="21094" b="6593"/>
          <a:stretch>
            <a:fillRect/>
          </a:stretch>
        </p:blipFill>
        <p:spPr>
          <a:xfrm>
            <a:off x="304800" y="914400"/>
            <a:ext cx="4038600" cy="3294063"/>
          </a:xfrm>
          <a:noFill/>
          <a:ln w="6350">
            <a:solidFill>
              <a:schemeClr val="tx1"/>
            </a:solidFill>
          </a:ln>
        </p:spPr>
      </p:pic>
      <p:pic>
        <p:nvPicPr>
          <p:cNvPr id="44039" name="Picture 9"/>
          <p:cNvPicPr>
            <a:picLocks noChangeAspect="1" noChangeArrowheads="1"/>
          </p:cNvPicPr>
          <p:nvPr/>
        </p:nvPicPr>
        <p:blipFill>
          <a:blip r:embed="rId7"/>
          <a:srcRect l="45157" t="38022" r="10547" b="31319"/>
          <a:stretch>
            <a:fillRect/>
          </a:stretch>
        </p:blipFill>
        <p:spPr bwMode="auto">
          <a:xfrm>
            <a:off x="4144963" y="4789488"/>
            <a:ext cx="4637087" cy="19335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31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gl1.chpc.utah.edu/uu2dvar/idi/cgi-bin/idi_plot_display.cgi?ymax=39.75&amp;ymin=37.75&amp;xmin=-78.5&amp;xmax=-76&amp;snam=komh&amp;slat=&amp;slon=&amp;sigo=2&amp;sigb=1&amp;rad=40&amp;radz=200&amp;NWS=on&amp;oimp=Original+Imp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33400"/>
            <a:ext cx="5819775" cy="5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http://gl1.chpc.utah.edu/uu2dvar/idi/cgi-bin/idi_plot_display.cgi?ymax=39.75&amp;ymin=37.75&amp;xmin=-78.5&amp;xmax=-76&amp;snam=komh&amp;slat=&amp;slon=&amp;sigo=2&amp;sigb=1&amp;rad=40&amp;radz=200&amp;NWS=on&amp;ALL=on&amp;oimp=Original+Impac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/>
          <a:stretch/>
        </p:blipFill>
        <p:spPr bwMode="auto">
          <a:xfrm>
            <a:off x="5397547" y="533400"/>
            <a:ext cx="5118053" cy="58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                     Relative Impact of Observations</a:t>
            </a:r>
            <a:br>
              <a:rPr lang="en-US" sz="3200" dirty="0" smtClean="0"/>
            </a:br>
            <a:r>
              <a:rPr lang="en-US" sz="3200" dirty="0" smtClean="0"/>
              <a:t>         NWS                                            All Networks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838200" y="4038600"/>
            <a:ext cx="1843086" cy="2544128"/>
            <a:chOff x="838200" y="4038600"/>
            <a:chExt cx="1843086" cy="2544128"/>
          </a:xfrm>
        </p:grpSpPr>
        <p:sp>
          <p:nvSpPr>
            <p:cNvPr id="4" name="Oval 3"/>
            <p:cNvSpPr/>
            <p:nvPr/>
          </p:nvSpPr>
          <p:spPr>
            <a:xfrm>
              <a:off x="838200" y="4038600"/>
              <a:ext cx="7620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endCxn id="4" idx="5"/>
            </p:cNvCxnSpPr>
            <p:nvPr/>
          </p:nvCxnSpPr>
          <p:spPr>
            <a:xfrm flipH="1" flipV="1">
              <a:off x="1488608" y="4558926"/>
              <a:ext cx="208196" cy="54647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219199" y="5105400"/>
              <a:ext cx="146208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Impact larger for </a:t>
              </a:r>
              <a:r>
                <a:rPr lang="en-US" dirty="0" err="1" smtClean="0"/>
                <a:t>obs</a:t>
              </a:r>
              <a:r>
                <a:rPr lang="en-US" dirty="0" smtClean="0"/>
                <a:t> that </a:t>
              </a:r>
              <a:r>
                <a:rPr lang="en-US" dirty="0" err="1" smtClean="0"/>
                <a:t>corroboratesother</a:t>
              </a:r>
              <a:r>
                <a:rPr lang="en-US" dirty="0" smtClean="0"/>
                <a:t> more isolated </a:t>
              </a:r>
              <a:r>
                <a:rPr lang="en-US" dirty="0" err="1" smtClean="0"/>
                <a:t>obs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8701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Wasatch Front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JOHNHO~1\AppData\Local\Temp\extra-fig-2-a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7102"/>
            <a:ext cx="7662039" cy="568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92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120414_rpts Reports 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5" y="1600200"/>
            <a:ext cx="750009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65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T, DP, RH over Past Month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Maryland DOT MD031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457200" y="1676400"/>
            <a:ext cx="81534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mesowest.utah.edu/cgi-bin/droman/time_chart.cgi?stn=MD031&amp;unit=0&amp;month1=&amp;day1=00&amp;year1=&amp;hour1=00&amp;timeout=0000&amp;past=0&amp;time=LOCAL&amp;hours=720&amp;graph=TTD&amp;gsize=1.5%20&amp;gauto=1&amp;gmin=&amp;gmax=&amp;linetype=color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14312"/>
            <a:ext cx="6429375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mesowest.utah.edu/cgi-bin/droman/time_chart.cgi?stn=AN273&amp;unit=0&amp;month1=&amp;day1=00&amp;year1=&amp;hour1=00&amp;timeout=0000&amp;past=0&amp;time=LOCAL&amp;hours=720&amp;graph=TTD&amp;gsize=1.5&amp;gauto=1&amp;gmin=&amp;gmax=&amp;linetype=color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90912"/>
            <a:ext cx="6429375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524000"/>
            <a:ext cx="180805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MD031</a:t>
            </a:r>
          </a:p>
          <a:p>
            <a:pPr algn="ctr"/>
            <a:r>
              <a:rPr lang="en-US" dirty="0" smtClean="0"/>
              <a:t>MD DOT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AN273</a:t>
            </a:r>
          </a:p>
          <a:p>
            <a:pPr algn="ctr"/>
            <a:r>
              <a:rPr lang="en-US" dirty="0" err="1" smtClean="0"/>
              <a:t>AirNow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8 mile separation</a:t>
            </a:r>
          </a:p>
        </p:txBody>
      </p:sp>
    </p:spTree>
    <p:extLst>
      <p:ext uri="{BB962C8B-B14F-4D97-AF65-F5344CB8AC3E}">
        <p14:creationId xmlns:p14="http://schemas.microsoft.com/office/powerpoint/2010/main" val="22779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gl2.chpc.utah.edu/uu2dvar/line_graph/cgi-bin/uuline_impperc_detailed.cgi?station=AN273&amp;stdt=20120401&amp;enddt=20120420&amp;category=d&amp;generate=Subm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225" y="381000"/>
            <a:ext cx="94202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HU-Beltsville </a:t>
            </a:r>
            <a:r>
              <a:rPr lang="en-US" dirty="0" err="1" smtClean="0"/>
              <a:t>AirNow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1" r="67750" b="14186"/>
          <a:stretch/>
        </p:blipFill>
        <p:spPr bwMode="auto">
          <a:xfrm>
            <a:off x="2705100" y="4476750"/>
            <a:ext cx="49149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31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487362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MesoWest</a:t>
            </a:r>
            <a:r>
              <a:rPr lang="en-US" sz="3200" dirty="0" smtClean="0"/>
              <a:t>/Utah Surface Analysis Refs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786981"/>
          <a:ext cx="8229600" cy="152400"/>
        </p:xfrm>
        <a:graphic>
          <a:graphicData uri="http://schemas.openxmlformats.org/drawingml/2006/table">
            <a:tbl>
              <a:tblPr firstRow="1" firstCol="1" bandRow="1"/>
              <a:tblGrid>
                <a:gridCol w="8229600"/>
              </a:tblGrid>
              <a:tr h="0"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15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1283732"/>
            <a:ext cx="82296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Tyndall, D. and J.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Horel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, 2012: Impacts of Heterogeneous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Mesonet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 Observations on Meteorological Surface Analyses.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ea typeface="Calibri" pitchFamily="34" charset="0"/>
                <a:cs typeface="Calibri" pitchFamily="34" charset="0"/>
              </a:rPr>
              <a:t>S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ubmitted to </a:t>
            </a:r>
            <a:r>
              <a:rPr kumimoji="0" lang="en-US" sz="16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WAF.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Horel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, John D., and X. Dong 2010: An evaluation of the distribution of Remote Automated Weather Stations (RAWS).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Journal of Appl. Meteor. and 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Clim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.,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49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, 1563-1578.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Tyndall, D., J.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Horel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, and M.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dePondeca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, 2010: Sensitivity of surface air temperature analyses to background and observation errors. 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Wea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. Forecasting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25,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 852-865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Myrick, D., and J.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2008: Sensitivity of surface analyses over the western United States to RAWS observations. 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Wea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Forecasting,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23, 145-158.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Myrick, D., J.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2006: Verification over the Western United States of surface temperature forecasts from the National Digital Forecast Database. 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Wea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Forecasting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21, 869-892.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J., B. Colman, 2005: Meeting Summary: A community meeting on real-time and retrospective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mesoscale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objective analysis: An Analysis of Record summit.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Bull. Amer. Meteor. Soc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., 86, 1477–1480.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Myrick, D., J.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S. Lazarus, 2005: Local adjustment of the background error correlation for surface analyses over complex terrain. 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Wea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Forecasting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20, 149-160.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Lazarus, S., C.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Ciliberti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J.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K. Brewster, 2002: Near-real-time applications of a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mesoscale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analysis system to complex terrain. 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Wea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Forecasting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17, 971-1000.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Horel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J., M.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Splitt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L. Dunn, J.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Pechmann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B. White, C.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Ciliberti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S. Lazarus, J.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Slemmer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D.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Zaff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J. Burks, 2002: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MesoWest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: Cooperative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Mesonets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in the Western United States.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Bull. Amer. Meteor. Soc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., 83, 211-226.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94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T, DP, RH over Past Month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Maryland DOT MD031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457200" y="1676400"/>
            <a:ext cx="8153400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1" y="1828800"/>
            <a:ext cx="3306945" cy="4409260"/>
          </a:xfrm>
          <a:prstGeom prst="rect">
            <a:avLst/>
          </a:prstGeom>
        </p:spPr>
      </p:pic>
      <p:pic>
        <p:nvPicPr>
          <p:cNvPr id="2050" name="Picture 2" descr="http://mesowest.utah.edu/cgi-bin/droman/time_chart.cgi?stn=MD031&amp;unit=0&amp;month1=&amp;day1=00&amp;year1=&amp;hour1=00&amp;timeout=0000&amp;past=0&amp;time=LOCAL&amp;hours=720&amp;graph=TTD&amp;gsize=1.5%20&amp;gauto=1&amp;gmin=&amp;gmax=&amp;linetype=color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31" y="2196152"/>
            <a:ext cx="71437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76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MesoWest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Analysis of surface observation impact</a:t>
            </a:r>
          </a:p>
          <a:p>
            <a:r>
              <a:rPr lang="en-US" dirty="0"/>
              <a:t>Real-time evaluation of observation impact for assessing observation quality</a:t>
            </a:r>
          </a:p>
        </p:txBody>
      </p:sp>
    </p:spTree>
    <p:extLst>
      <p:ext uri="{BB962C8B-B14F-4D97-AF65-F5344CB8AC3E}">
        <p14:creationId xmlns:p14="http://schemas.microsoft.com/office/powerpoint/2010/main" val="81540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hlinkClick r:id="rId3"/>
              </a:rPr>
              <a:t>http://mesowest.utah.edu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Goal: promote </a:t>
            </a:r>
            <a:r>
              <a:rPr lang="en-US" dirty="0"/>
              <a:t>and support access, storage, and use of weather observations across the nation</a:t>
            </a:r>
          </a:p>
          <a:p>
            <a:r>
              <a:rPr lang="en-US" dirty="0" smtClean="0"/>
              <a:t>Collect provisional data as they become available from hundreds of sources</a:t>
            </a:r>
          </a:p>
          <a:p>
            <a:r>
              <a:rPr lang="en-US" dirty="0" smtClean="0"/>
              <a:t>Archive the data in relational databases</a:t>
            </a:r>
          </a:p>
          <a:p>
            <a:r>
              <a:rPr lang="en-US" dirty="0" smtClean="0"/>
              <a:t>Provide access to the data via the web and through variety of data pushes and pulls</a:t>
            </a:r>
          </a:p>
          <a:p>
            <a:r>
              <a:rPr lang="en-US" dirty="0" smtClean="0"/>
              <a:t>(point for </a:t>
            </a:r>
            <a:r>
              <a:rPr lang="en-US" dirty="0" err="1" smtClean="0"/>
              <a:t>ost</a:t>
            </a:r>
            <a:r>
              <a:rPr lang="en-US" dirty="0" smtClean="0"/>
              <a:t>- we provide access to federal agency data as much as state/local/private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876800" y="1752600"/>
            <a:ext cx="3641725" cy="4230688"/>
            <a:chOff x="4876800" y="1752600"/>
            <a:chExt cx="3641725" cy="4230688"/>
          </a:xfrm>
        </p:grpSpPr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5181600" y="1752600"/>
              <a:ext cx="2308225" cy="954088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Surface observations received asynchronously</a:t>
              </a:r>
            </a:p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from many sources in different formats</a:t>
              </a:r>
            </a:p>
          </p:txBody>
        </p:sp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5273675" y="4265613"/>
              <a:ext cx="2109788" cy="611187"/>
            </a:xfrm>
            <a:prstGeom prst="parallelogram">
              <a:avLst>
                <a:gd name="adj" fmla="val 41168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solidFill>
                    <a:srgbClr val="000000"/>
                  </a:solidFill>
                </a:rPr>
                <a:t>Ingest Software</a:t>
              </a:r>
            </a:p>
            <a:p>
              <a:pPr algn="ctr"/>
              <a:r>
                <a:rPr lang="en-US" sz="1400">
                  <a:solidFill>
                    <a:srgbClr val="000000"/>
                  </a:solidFill>
                </a:rPr>
                <a:t>QC Processing</a:t>
              </a:r>
            </a:p>
            <a:p>
              <a:pPr algn="ctr"/>
              <a:r>
                <a:rPr lang="en-US" sz="1400">
                  <a:solidFill>
                    <a:srgbClr val="000000"/>
                  </a:solidFill>
                </a:rPr>
                <a:t>Metadata</a:t>
              </a: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5864225" y="3535363"/>
              <a:ext cx="2109788" cy="609600"/>
            </a:xfrm>
            <a:prstGeom prst="parallelogram">
              <a:avLst>
                <a:gd name="adj" fmla="val 4127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dirty="0" err="1">
                  <a:solidFill>
                    <a:srgbClr val="000000"/>
                  </a:solidFill>
                </a:rPr>
                <a:t>MySql</a:t>
              </a:r>
              <a:r>
                <a:rPr lang="en-US" sz="1400" dirty="0">
                  <a:solidFill>
                    <a:srgbClr val="000000"/>
                  </a:solidFill>
                </a:rPr>
                <a:t> Databases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1997-present</a:t>
              </a:r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 rot="-5400000">
              <a:off x="6543675" y="4016375"/>
              <a:ext cx="274638" cy="255588"/>
            </a:xfrm>
            <a:prstGeom prst="rightArrow">
              <a:avLst>
                <a:gd name="adj1" fmla="val 50000"/>
                <a:gd name="adj2" fmla="val 56309"/>
              </a:avLst>
            </a:prstGeom>
            <a:solidFill>
              <a:srgbClr val="FF33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5715000" y="5029200"/>
              <a:ext cx="2254250" cy="954088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Synchronous output in defined formats (</a:t>
              </a:r>
              <a:r>
                <a:rPr lang="en-US" sz="1400" dirty="0" err="1">
                  <a:solidFill>
                    <a:srgbClr val="000000"/>
                  </a:solidFill>
                  <a:cs typeface="Arial" pitchFamily="34" charset="0"/>
                </a:rPr>
                <a:t>csv</a:t>
              </a:r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, xml) via web/LDM to MADIS and other users</a:t>
              </a:r>
            </a:p>
          </p:txBody>
        </p:sp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>
              <a:off x="6408738" y="2925763"/>
              <a:ext cx="2109787" cy="487362"/>
            </a:xfrm>
            <a:prstGeom prst="parallelogram">
              <a:avLst>
                <a:gd name="adj" fmla="val 516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>
                <a:solidFill>
                  <a:srgbClr val="000000"/>
                </a:solidFill>
              </a:endParaRPr>
            </a:p>
            <a:p>
              <a:pPr algn="ctr"/>
              <a:r>
                <a:rPr lang="en-US" sz="1400">
                  <a:solidFill>
                    <a:srgbClr val="000000"/>
                  </a:solidFill>
                </a:rPr>
                <a:t>Web Displays</a:t>
              </a:r>
            </a:p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AutoShape 18"/>
            <p:cNvSpPr>
              <a:spLocks noChangeArrowheads="1"/>
            </p:cNvSpPr>
            <p:nvPr/>
          </p:nvSpPr>
          <p:spPr bwMode="auto">
            <a:xfrm rot="-5400000">
              <a:off x="7141369" y="3301206"/>
              <a:ext cx="228600" cy="255588"/>
            </a:xfrm>
            <a:prstGeom prst="rightArrow">
              <a:avLst>
                <a:gd name="adj1" fmla="val 50000"/>
                <a:gd name="adj2" fmla="val 46875"/>
              </a:avLst>
            </a:prstGeom>
            <a:solidFill>
              <a:schemeClr val="accent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AutoShape 16"/>
            <p:cNvSpPr>
              <a:spLocks noChangeArrowheads="1"/>
            </p:cNvSpPr>
            <p:nvPr/>
          </p:nvSpPr>
          <p:spPr bwMode="auto">
            <a:xfrm>
              <a:off x="4876800" y="2819400"/>
              <a:ext cx="466725" cy="1828800"/>
            </a:xfrm>
            <a:prstGeom prst="curvedRightArrow">
              <a:avLst>
                <a:gd name="adj1" fmla="val 78367"/>
                <a:gd name="adj2" fmla="val 156735"/>
                <a:gd name="adj3" fmla="val 35065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AutoShape 18"/>
            <p:cNvSpPr>
              <a:spLocks noChangeArrowheads="1"/>
            </p:cNvSpPr>
            <p:nvPr/>
          </p:nvSpPr>
          <p:spPr bwMode="auto">
            <a:xfrm>
              <a:off x="7924800" y="3733800"/>
              <a:ext cx="533400" cy="1752600"/>
            </a:xfrm>
            <a:prstGeom prst="curvedLeftArrow">
              <a:avLst>
                <a:gd name="adj1" fmla="val 65714"/>
                <a:gd name="adj2" fmla="val 131429"/>
                <a:gd name="adj3" fmla="val 33333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11" y="152400"/>
            <a:ext cx="291378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5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15057</TotalTime>
  <Words>2710</Words>
  <Application>Microsoft Office PowerPoint</Application>
  <PresentationFormat>On-screen Show (4:3)</PresentationFormat>
  <Paragraphs>453</Paragraphs>
  <Slides>66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Office Theme</vt:lpstr>
      <vt:lpstr>1_Office Theme</vt:lpstr>
      <vt:lpstr>Default Design</vt:lpstr>
      <vt:lpstr>3_Office Theme</vt:lpstr>
      <vt:lpstr>Assessing the Quality and Impact of  Surface Observations </vt:lpstr>
      <vt:lpstr>PowerPoint Presentation</vt:lpstr>
      <vt:lpstr>PowerPoint Presentation</vt:lpstr>
      <vt:lpstr>Assessing Value?</vt:lpstr>
      <vt:lpstr>Hodographs over Past Month Two Rural Stations Separated By 3 Miles</vt:lpstr>
      <vt:lpstr>Hodograph over Past Month Maryland DOT MD031</vt:lpstr>
      <vt:lpstr>T, DP, RH over Past Month Maryland DOT MD031</vt:lpstr>
      <vt:lpstr>Outline</vt:lpstr>
      <vt:lpstr> http://mesowest.utah.edu</vt:lpstr>
      <vt:lpstr>PowerPoint Presentation</vt:lpstr>
      <vt:lpstr>  </vt:lpstr>
      <vt:lpstr> </vt:lpstr>
      <vt:lpstr>PowerPoint Presentation</vt:lpstr>
      <vt:lpstr>Expanded Real-Time Observations</vt:lpstr>
      <vt:lpstr>Mouth of Weber Canyon Utah Wind Energy Tall Tower</vt:lpstr>
      <vt:lpstr>Wind Speed: Mouth of Weber Tall Tower</vt:lpstr>
      <vt:lpstr>Outline</vt:lpstr>
      <vt:lpstr>For More Details:</vt:lpstr>
      <vt:lpstr>Evolution in Analysis Systems Used for Research</vt:lpstr>
      <vt:lpstr>Issues we’ve spent a lot of time dealing with but are still a struggle</vt:lpstr>
      <vt:lpstr>Minimizing the Cost Function in Observation Space</vt:lpstr>
      <vt:lpstr>Observation Sensitivity and Impact  Using Analysis Adjoint</vt:lpstr>
      <vt:lpstr>What leads to high impact of observations on analysis?</vt:lpstr>
      <vt:lpstr>Assessing Existing National Network of Publicly Accessible Surface Observing Sites: Integrated Data Influence</vt:lpstr>
      <vt:lpstr>PowerPoint Presentation</vt:lpstr>
      <vt:lpstr>             Terrain                               IDI Analysis w only NWS</vt:lpstr>
      <vt:lpstr>             Terrain                                  IDI Analysis w all stns</vt:lpstr>
      <vt:lpstr>Key Points</vt:lpstr>
      <vt:lpstr>Assessing Impact of Stations in CONUS Tipping the balance a priori</vt:lpstr>
      <vt:lpstr>PowerPoint Presentation</vt:lpstr>
      <vt:lpstr>100 Analysis Hour Sample 25 Days (00, 06, 12, 18 UTC)</vt:lpstr>
      <vt:lpstr>PowerPoint Presentation</vt:lpstr>
      <vt:lpstr>Relative impact of temperature observations from selected categories  0000 UTC 04 April 2011</vt:lpstr>
      <vt:lpstr>Median Impact of Temperature Observations From Selected Network Categories – 100 Analyses</vt:lpstr>
      <vt:lpstr>Southern California wind speed</vt:lpstr>
      <vt:lpstr>Fraction of Observations in Network Categories with Impact in upper Quartile</vt:lpstr>
      <vt:lpstr>Fraction of Observations in Network Categories with Impact in upper Quartile</vt:lpstr>
      <vt:lpstr>Fraction of Observations in Network Categories with Impact in upper Quartile</vt:lpstr>
      <vt:lpstr>Summary</vt:lpstr>
      <vt:lpstr>Outline</vt:lpstr>
      <vt:lpstr>Real-Time QC</vt:lpstr>
      <vt:lpstr>Dewpoint 2.5 km RAP Background for RTMA 18 UTC 14 April 2012</vt:lpstr>
      <vt:lpstr>Dewpoint 18 UTC 14 April 2012</vt:lpstr>
      <vt:lpstr>PowerPoint Presentation</vt:lpstr>
      <vt:lpstr>Dewpoint 2.5 km RTMA - Background 18 UTC 14 April 2012</vt:lpstr>
      <vt:lpstr>Dewpoint 2.5 km UU2DVAR - Background 18 UTC 14 April 2012</vt:lpstr>
      <vt:lpstr>Dewpoint 2.5 km UU2DVAR - Background 18 UTC 14 April 2012</vt:lpstr>
      <vt:lpstr>Dewpoint 2.5 km UU2DVAR 18 UTC 14 April 2012 Percentile Impact</vt:lpstr>
      <vt:lpstr>PowerPoint Presentation</vt:lpstr>
      <vt:lpstr>MD031 MD DOT</vt:lpstr>
      <vt:lpstr>32 MD DOT High Bias and Impact  Network Issue    ~200 MD stns High Bias and Impact in afternoons only  Background  Issue  </vt:lpstr>
      <vt:lpstr>Summary</vt:lpstr>
      <vt:lpstr>Next steps</vt:lpstr>
      <vt:lpstr>PowerPoint Presentation</vt:lpstr>
      <vt:lpstr>Extra slides</vt:lpstr>
      <vt:lpstr>PowerPoint Presentation</vt:lpstr>
      <vt:lpstr>NWS Funded Efforts Directed Towards Network of Networks</vt:lpstr>
      <vt:lpstr>Boundary Layer Depth from Ceilometers</vt:lpstr>
      <vt:lpstr>MesoWest MySQL Databases</vt:lpstr>
      <vt:lpstr>PowerPoint Presentation</vt:lpstr>
      <vt:lpstr>                     Relative Impact of Observations          NWS                                            All Networks</vt:lpstr>
      <vt:lpstr>Wasatch Front Temperature</vt:lpstr>
      <vt:lpstr>PowerPoint Presentation</vt:lpstr>
      <vt:lpstr>T, DP, RH over Past Month Maryland DOT MD031</vt:lpstr>
      <vt:lpstr>HU-Beltsville AirNow</vt:lpstr>
      <vt:lpstr>MesoWest/Utah Surface Analysis Refs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Horel</dc:creator>
  <cp:lastModifiedBy>John Horel</cp:lastModifiedBy>
  <cp:revision>238</cp:revision>
  <dcterms:created xsi:type="dcterms:W3CDTF">2011-12-02T02:28:36Z</dcterms:created>
  <dcterms:modified xsi:type="dcterms:W3CDTF">2012-05-01T10:55:03Z</dcterms:modified>
</cp:coreProperties>
</file>