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339" r:id="rId3"/>
    <p:sldId id="264" r:id="rId4"/>
    <p:sldId id="265" r:id="rId5"/>
    <p:sldId id="266" r:id="rId6"/>
    <p:sldId id="270" r:id="rId7"/>
    <p:sldId id="271" r:id="rId8"/>
    <p:sldId id="272" r:id="rId9"/>
    <p:sldId id="273" r:id="rId10"/>
    <p:sldId id="274" r:id="rId11"/>
    <p:sldId id="275" r:id="rId12"/>
    <p:sldId id="258" r:id="rId13"/>
    <p:sldId id="320" r:id="rId14"/>
    <p:sldId id="316" r:id="rId15"/>
    <p:sldId id="319" r:id="rId16"/>
    <p:sldId id="321" r:id="rId17"/>
    <p:sldId id="322" r:id="rId18"/>
    <p:sldId id="323" r:id="rId19"/>
    <p:sldId id="324" r:id="rId20"/>
    <p:sldId id="259" r:id="rId21"/>
    <p:sldId id="331" r:id="rId22"/>
    <p:sldId id="260" r:id="rId23"/>
    <p:sldId id="330" r:id="rId24"/>
    <p:sldId id="332" r:id="rId25"/>
    <p:sldId id="333" r:id="rId26"/>
    <p:sldId id="335" r:id="rId27"/>
    <p:sldId id="336" r:id="rId28"/>
    <p:sldId id="269" r:id="rId29"/>
    <p:sldId id="337" r:id="rId30"/>
    <p:sldId id="278" r:id="rId31"/>
    <p:sldId id="326" r:id="rId32"/>
    <p:sldId id="338" r:id="rId33"/>
    <p:sldId id="340" r:id="rId34"/>
    <p:sldId id="31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9802" autoAdjust="0"/>
  </p:normalViewPr>
  <p:slideViewPr>
    <p:cSldViewPr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78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34FEB47-6209-A648-9CB0-2391C13E1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5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1ED4139-1F42-F543-AA9D-5381DE5DD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3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0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76200"/>
            <a:ext cx="20764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60769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2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5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096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838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38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1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0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36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25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96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waves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762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838200"/>
            <a:ext cx="769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9" descr="noaa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6324600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0" descr="nws_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324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762000" y="6583363"/>
            <a:ext cx="274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latin typeface="Helvetica" charset="0"/>
                <a:cs typeface="+mn-cs"/>
              </a:rPr>
              <a:t>Tolman 12/11/2012</a:t>
            </a:r>
            <a:endParaRPr lang="en-US" sz="1200" dirty="0">
              <a:latin typeface="Helvetica" charset="0"/>
              <a:cs typeface="+mn-cs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5562600" y="6583363"/>
            <a:ext cx="3048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dirty="0" smtClean="0">
                <a:latin typeface="Helvetica" charset="0"/>
                <a:cs typeface="+mn-cs"/>
              </a:rPr>
              <a:t>EMC Sack Lunch Seminar, </a:t>
            </a:r>
            <a:fld id="{4D17CF11-E9AD-C54C-B80A-DA8BB0BADDD1}" type="slidenum">
              <a:rPr lang="en-US" sz="1200">
                <a:latin typeface="Helvetica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r>
              <a:rPr lang="en-US" sz="1200" dirty="0" smtClean="0">
                <a:latin typeface="Helvetica" charset="0"/>
                <a:cs typeface="+mn-cs"/>
              </a:rPr>
              <a:t>/34</a:t>
            </a:r>
            <a:endParaRPr lang="en-US" sz="1200" dirty="0">
              <a:latin typeface="Helvetica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 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3" charset="0"/>
        <a:buChar char="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3" charset="0"/>
        <a:buChar char="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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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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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My%20Documents:All_Papers:JPOwave:October07:Zhao_etal_wave_v10.doc!OLE_LINK1" TargetMode="External"/><Relationship Id="rId4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3200" dirty="0" smtClean="0">
                <a:cs typeface="+mj-cs"/>
              </a:rPr>
              <a:t>Coupled modeling</a:t>
            </a:r>
            <a:endParaRPr lang="en-US" sz="3200" dirty="0" smtClean="0">
              <a:cs typeface="+mj-cs"/>
            </a:endParaRP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cs typeface="+mn-cs"/>
              </a:rPr>
              <a:t>Principles and reality from an MMAB perspective</a:t>
            </a:r>
            <a:endParaRPr lang="en-US" sz="2000" dirty="0" smtClean="0">
              <a:cs typeface="+mn-cs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143000" y="2590800"/>
            <a:ext cx="6858000" cy="76200"/>
          </a:xfrm>
          <a:prstGeom prst="rect">
            <a:avLst/>
          </a:prstGeom>
          <a:solidFill>
            <a:srgbClr val="00FFFF"/>
          </a:solidFill>
          <a:ln w="31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4100" name="Picture 14" descr="ncep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363" y="4951413"/>
            <a:ext cx="22304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6200" y="4800600"/>
            <a:ext cx="3962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endParaRPr lang="en-US" sz="1400" i="1">
              <a:latin typeface="Helvetica" charset="0"/>
              <a:cs typeface="+mn-cs"/>
            </a:endParaRPr>
          </a:p>
          <a:p>
            <a:pPr>
              <a:defRPr/>
            </a:pPr>
            <a:r>
              <a:rPr lang="en-US" sz="1400" i="1">
                <a:latin typeface="Helvetica" charset="0"/>
                <a:cs typeface="+mn-cs"/>
              </a:rPr>
              <a:t>Hendrik L. Tolman</a:t>
            </a:r>
          </a:p>
          <a:p>
            <a:pPr>
              <a:defRPr/>
            </a:pPr>
            <a:r>
              <a:rPr lang="en-US" sz="1400" i="1">
                <a:latin typeface="Helvetica" charset="0"/>
                <a:cs typeface="+mn-cs"/>
              </a:rPr>
              <a:t>Chief, Marine Modeling and Analysis Branch</a:t>
            </a:r>
          </a:p>
          <a:p>
            <a:pPr>
              <a:defRPr/>
            </a:pPr>
            <a:r>
              <a:rPr lang="en-US" sz="1400" i="1">
                <a:latin typeface="Helvetica" charset="0"/>
                <a:cs typeface="+mn-cs"/>
              </a:rPr>
              <a:t>NOAA / NWS / NCEP / EMC</a:t>
            </a:r>
          </a:p>
          <a:p>
            <a:pPr>
              <a:defRPr/>
            </a:pPr>
            <a:endParaRPr lang="en-US" sz="1400" i="1">
              <a:latin typeface="Helvetica" charset="0"/>
              <a:cs typeface="+mn-cs"/>
            </a:endParaRPr>
          </a:p>
          <a:p>
            <a:pPr>
              <a:defRPr/>
            </a:pPr>
            <a:r>
              <a:rPr lang="en-US" sz="1400" i="1">
                <a:latin typeface="Helvetica" charset="0"/>
                <a:cs typeface="+mn-cs"/>
              </a:rPr>
              <a:t>Hendrik.Tolman@NOAA.gov</a:t>
            </a: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couple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When, how many models </a:t>
            </a:r>
            <a:r>
              <a:rPr lang="en-US" dirty="0" err="1"/>
              <a:t>cont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ed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More than two models (with similar time scales) will always result in a time lag of exchanged data 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U</a:t>
            </a:r>
            <a:r>
              <a:rPr lang="en-US" dirty="0" smtClean="0"/>
              <a:t>nless </a:t>
            </a:r>
            <a:r>
              <a:rPr lang="en-US" dirty="0"/>
              <a:t>you are willing to run a predictor-corrector scheme with multiple copies of each model.</a:t>
            </a:r>
          </a:p>
          <a:p>
            <a:pPr lvl="3"/>
            <a:r>
              <a:rPr lang="en-US" dirty="0"/>
              <a:t>Run models forward one time step to generate exchange data.</a:t>
            </a:r>
          </a:p>
          <a:p>
            <a:pPr lvl="3"/>
            <a:r>
              <a:rPr lang="en-US" dirty="0"/>
              <a:t>Rerun time step with this exchange data.</a:t>
            </a:r>
          </a:p>
          <a:p>
            <a:pPr lvl="2">
              <a:buFont typeface="Wingdings 3" charset="0"/>
              <a:buNone/>
            </a:pPr>
            <a:endParaRPr lang="en-US" dirty="0"/>
          </a:p>
        </p:txBody>
      </p:sp>
      <p:grpSp>
        <p:nvGrpSpPr>
          <p:cNvPr id="142373" name="Group 37"/>
          <p:cNvGrpSpPr>
            <a:grpSpLocks/>
          </p:cNvGrpSpPr>
          <p:nvPr/>
        </p:nvGrpSpPr>
        <p:grpSpPr bwMode="auto">
          <a:xfrm>
            <a:off x="1676400" y="2298700"/>
            <a:ext cx="6477000" cy="2044700"/>
            <a:chOff x="1056" y="768"/>
            <a:chExt cx="4080" cy="1288"/>
          </a:xfrm>
        </p:grpSpPr>
        <p:grpSp>
          <p:nvGrpSpPr>
            <p:cNvPr id="142374" name="Group 38"/>
            <p:cNvGrpSpPr>
              <a:grpSpLocks/>
            </p:cNvGrpSpPr>
            <p:nvPr/>
          </p:nvGrpSpPr>
          <p:grpSpPr bwMode="auto">
            <a:xfrm>
              <a:off x="4560" y="1200"/>
              <a:ext cx="576" cy="192"/>
              <a:chOff x="4560" y="1200"/>
              <a:chExt cx="576" cy="192"/>
            </a:xfrm>
          </p:grpSpPr>
          <p:sp>
            <p:nvSpPr>
              <p:cNvPr id="142375" name="Line 39"/>
              <p:cNvSpPr>
                <a:spLocks noChangeShapeType="1"/>
              </p:cNvSpPr>
              <p:nvPr/>
            </p:nvSpPr>
            <p:spPr bwMode="auto">
              <a:xfrm>
                <a:off x="4560" y="139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76" name="Text Box 40"/>
              <p:cNvSpPr txBox="1">
                <a:spLocks noChangeArrowheads="1"/>
              </p:cNvSpPr>
              <p:nvPr/>
            </p:nvSpPr>
            <p:spPr bwMode="auto">
              <a:xfrm>
                <a:off x="4704" y="120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/>
                  <a:t>time</a:t>
                </a:r>
              </a:p>
            </p:txBody>
          </p:sp>
        </p:grpSp>
        <p:grpSp>
          <p:nvGrpSpPr>
            <p:cNvPr id="142377" name="Group 41"/>
            <p:cNvGrpSpPr>
              <a:grpSpLocks/>
            </p:cNvGrpSpPr>
            <p:nvPr/>
          </p:nvGrpSpPr>
          <p:grpSpPr bwMode="auto">
            <a:xfrm>
              <a:off x="1056" y="892"/>
              <a:ext cx="3696" cy="260"/>
              <a:chOff x="1056" y="892"/>
              <a:chExt cx="3696" cy="260"/>
            </a:xfrm>
          </p:grpSpPr>
          <p:grpSp>
            <p:nvGrpSpPr>
              <p:cNvPr id="142378" name="Group 42"/>
              <p:cNvGrpSpPr>
                <a:grpSpLocks/>
              </p:cNvGrpSpPr>
              <p:nvPr/>
            </p:nvGrpSpPr>
            <p:grpSpPr bwMode="auto">
              <a:xfrm>
                <a:off x="1056" y="892"/>
                <a:ext cx="3696" cy="212"/>
                <a:chOff x="1056" y="892"/>
                <a:chExt cx="3696" cy="212"/>
              </a:xfrm>
            </p:grpSpPr>
            <p:sp>
              <p:nvSpPr>
                <p:cNvPr id="142379" name="Line 43"/>
                <p:cNvSpPr>
                  <a:spLocks noChangeShapeType="1"/>
                </p:cNvSpPr>
                <p:nvPr/>
              </p:nvSpPr>
              <p:spPr bwMode="auto">
                <a:xfrm>
                  <a:off x="1056" y="1104"/>
                  <a:ext cx="3696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3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104" y="892"/>
                  <a:ext cx="76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/>
                    <a:t>model 1</a:t>
                  </a:r>
                </a:p>
              </p:txBody>
            </p:sp>
          </p:grpSp>
          <p:sp>
            <p:nvSpPr>
              <p:cNvPr id="142381" name="Line 45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82" name="Line 46"/>
              <p:cNvSpPr>
                <a:spLocks noChangeShapeType="1"/>
              </p:cNvSpPr>
              <p:nvPr/>
            </p:nvSpPr>
            <p:spPr bwMode="auto">
              <a:xfrm>
                <a:off x="288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83" name="Line 47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384" name="Group 48"/>
            <p:cNvGrpSpPr>
              <a:grpSpLocks/>
            </p:cNvGrpSpPr>
            <p:nvPr/>
          </p:nvGrpSpPr>
          <p:grpSpPr bwMode="auto">
            <a:xfrm>
              <a:off x="2880" y="768"/>
              <a:ext cx="960" cy="330"/>
              <a:chOff x="2880" y="768"/>
              <a:chExt cx="960" cy="330"/>
            </a:xfrm>
          </p:grpSpPr>
          <p:sp>
            <p:nvSpPr>
              <p:cNvPr id="142385" name="Line 49"/>
              <p:cNvSpPr>
                <a:spLocks noChangeShapeType="1"/>
              </p:cNvSpPr>
              <p:nvPr/>
            </p:nvSpPr>
            <p:spPr bwMode="auto">
              <a:xfrm>
                <a:off x="2880" y="96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86" name="Text Box 50"/>
              <p:cNvSpPr txBox="1">
                <a:spLocks noChangeArrowheads="1"/>
              </p:cNvSpPr>
              <p:nvPr/>
            </p:nvSpPr>
            <p:spPr bwMode="auto">
              <a:xfrm>
                <a:off x="2880" y="768"/>
                <a:ext cx="91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dirty="0"/>
                  <a:t>c</a:t>
                </a:r>
                <a:r>
                  <a:rPr lang="en-US" sz="1400" dirty="0" smtClean="0"/>
                  <a:t>oupling time step</a:t>
                </a:r>
                <a:endParaRPr lang="en-US" sz="1400" dirty="0"/>
              </a:p>
            </p:txBody>
          </p:sp>
        </p:grpSp>
        <p:grpSp>
          <p:nvGrpSpPr>
            <p:cNvPr id="142387" name="Group 51"/>
            <p:cNvGrpSpPr>
              <a:grpSpLocks/>
            </p:cNvGrpSpPr>
            <p:nvPr/>
          </p:nvGrpSpPr>
          <p:grpSpPr bwMode="auto">
            <a:xfrm>
              <a:off x="1056" y="1344"/>
              <a:ext cx="3696" cy="260"/>
              <a:chOff x="1056" y="892"/>
              <a:chExt cx="3696" cy="260"/>
            </a:xfrm>
          </p:grpSpPr>
          <p:grpSp>
            <p:nvGrpSpPr>
              <p:cNvPr id="142388" name="Group 52"/>
              <p:cNvGrpSpPr>
                <a:grpSpLocks/>
              </p:cNvGrpSpPr>
              <p:nvPr/>
            </p:nvGrpSpPr>
            <p:grpSpPr bwMode="auto">
              <a:xfrm>
                <a:off x="1056" y="892"/>
                <a:ext cx="3696" cy="212"/>
                <a:chOff x="1056" y="892"/>
                <a:chExt cx="3696" cy="212"/>
              </a:xfrm>
            </p:grpSpPr>
            <p:sp>
              <p:nvSpPr>
                <p:cNvPr id="142389" name="Line 53"/>
                <p:cNvSpPr>
                  <a:spLocks noChangeShapeType="1"/>
                </p:cNvSpPr>
                <p:nvPr/>
              </p:nvSpPr>
              <p:spPr bwMode="auto">
                <a:xfrm>
                  <a:off x="1056" y="1104"/>
                  <a:ext cx="3696" cy="0"/>
                </a:xfrm>
                <a:prstGeom prst="line">
                  <a:avLst/>
                </a:prstGeom>
                <a:noFill/>
                <a:ln w="31750">
                  <a:solidFill>
                    <a:schemeClr val="hlink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39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104" y="892"/>
                  <a:ext cx="76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>
                      <a:solidFill>
                        <a:schemeClr val="hlink"/>
                      </a:solidFill>
                    </a:rPr>
                    <a:t>model 2</a:t>
                  </a:r>
                </a:p>
              </p:txBody>
            </p:sp>
          </p:grpSp>
          <p:sp>
            <p:nvSpPr>
              <p:cNvPr id="142391" name="Line 55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2" name="Line 56"/>
              <p:cNvSpPr>
                <a:spLocks noChangeShapeType="1"/>
              </p:cNvSpPr>
              <p:nvPr/>
            </p:nvSpPr>
            <p:spPr bwMode="auto">
              <a:xfrm>
                <a:off x="288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3" name="Line 57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394" name="Group 58"/>
            <p:cNvGrpSpPr>
              <a:grpSpLocks/>
            </p:cNvGrpSpPr>
            <p:nvPr/>
          </p:nvGrpSpPr>
          <p:grpSpPr bwMode="auto">
            <a:xfrm>
              <a:off x="1056" y="1796"/>
              <a:ext cx="3696" cy="260"/>
              <a:chOff x="1056" y="892"/>
              <a:chExt cx="3696" cy="260"/>
            </a:xfrm>
          </p:grpSpPr>
          <p:grpSp>
            <p:nvGrpSpPr>
              <p:cNvPr id="142395" name="Group 59"/>
              <p:cNvGrpSpPr>
                <a:grpSpLocks/>
              </p:cNvGrpSpPr>
              <p:nvPr/>
            </p:nvGrpSpPr>
            <p:grpSpPr bwMode="auto">
              <a:xfrm>
                <a:off x="1056" y="892"/>
                <a:ext cx="3696" cy="212"/>
                <a:chOff x="1056" y="892"/>
                <a:chExt cx="3696" cy="212"/>
              </a:xfrm>
            </p:grpSpPr>
            <p:sp>
              <p:nvSpPr>
                <p:cNvPr id="142396" name="Line 60"/>
                <p:cNvSpPr>
                  <a:spLocks noChangeShapeType="1"/>
                </p:cNvSpPr>
                <p:nvPr/>
              </p:nvSpPr>
              <p:spPr bwMode="auto">
                <a:xfrm>
                  <a:off x="1056" y="1104"/>
                  <a:ext cx="3696" cy="0"/>
                </a:xfrm>
                <a:prstGeom prst="line">
                  <a:avLst/>
                </a:prstGeom>
                <a:noFill/>
                <a:ln w="31750">
                  <a:solidFill>
                    <a:srgbClr val="00CCFF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39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104" y="892"/>
                  <a:ext cx="76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CC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00CCFF"/>
                      </a:solidFill>
                    </a:rPr>
                    <a:t>model 3</a:t>
                  </a:r>
                </a:p>
              </p:txBody>
            </p:sp>
          </p:grpSp>
          <p:sp>
            <p:nvSpPr>
              <p:cNvPr id="142398" name="Line 62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9" name="Line 63"/>
              <p:cNvSpPr>
                <a:spLocks noChangeShapeType="1"/>
              </p:cNvSpPr>
              <p:nvPr/>
            </p:nvSpPr>
            <p:spPr bwMode="auto">
              <a:xfrm>
                <a:off x="288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0" name="Line 64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401" name="Group 65"/>
            <p:cNvGrpSpPr>
              <a:grpSpLocks/>
            </p:cNvGrpSpPr>
            <p:nvPr/>
          </p:nvGrpSpPr>
          <p:grpSpPr bwMode="auto">
            <a:xfrm>
              <a:off x="1872" y="1152"/>
              <a:ext cx="1920" cy="336"/>
              <a:chOff x="1872" y="1152"/>
              <a:chExt cx="1920" cy="336"/>
            </a:xfrm>
          </p:grpSpPr>
          <p:sp>
            <p:nvSpPr>
              <p:cNvPr id="142402" name="Line 66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3" name="Line 67"/>
              <p:cNvSpPr>
                <a:spLocks noChangeShapeType="1"/>
              </p:cNvSpPr>
              <p:nvPr/>
            </p:nvSpPr>
            <p:spPr bwMode="auto">
              <a:xfrm>
                <a:off x="283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4" name="Line 68"/>
              <p:cNvSpPr>
                <a:spLocks noChangeShapeType="1"/>
              </p:cNvSpPr>
              <p:nvPr/>
            </p:nvSpPr>
            <p:spPr bwMode="auto">
              <a:xfrm>
                <a:off x="379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405" name="Group 69"/>
            <p:cNvGrpSpPr>
              <a:grpSpLocks/>
            </p:cNvGrpSpPr>
            <p:nvPr/>
          </p:nvGrpSpPr>
          <p:grpSpPr bwMode="auto">
            <a:xfrm>
              <a:off x="1872" y="1584"/>
              <a:ext cx="1920" cy="336"/>
              <a:chOff x="1872" y="1152"/>
              <a:chExt cx="1920" cy="336"/>
            </a:xfrm>
          </p:grpSpPr>
          <p:sp>
            <p:nvSpPr>
              <p:cNvPr id="142406" name="Line 70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7" name="Line 71"/>
              <p:cNvSpPr>
                <a:spLocks noChangeShapeType="1"/>
              </p:cNvSpPr>
              <p:nvPr/>
            </p:nvSpPr>
            <p:spPr bwMode="auto">
              <a:xfrm>
                <a:off x="283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8" name="Line 72"/>
              <p:cNvSpPr>
                <a:spLocks noChangeShapeType="1"/>
              </p:cNvSpPr>
              <p:nvPr/>
            </p:nvSpPr>
            <p:spPr bwMode="auto">
              <a:xfrm>
                <a:off x="379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409" name="Group 73"/>
            <p:cNvGrpSpPr>
              <a:grpSpLocks/>
            </p:cNvGrpSpPr>
            <p:nvPr/>
          </p:nvGrpSpPr>
          <p:grpSpPr bwMode="auto">
            <a:xfrm>
              <a:off x="1968" y="1152"/>
              <a:ext cx="1920" cy="768"/>
              <a:chOff x="1872" y="1152"/>
              <a:chExt cx="1920" cy="336"/>
            </a:xfrm>
          </p:grpSpPr>
          <p:sp>
            <p:nvSpPr>
              <p:cNvPr id="142410" name="Line 74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11" name="Line 75"/>
              <p:cNvSpPr>
                <a:spLocks noChangeShapeType="1"/>
              </p:cNvSpPr>
              <p:nvPr/>
            </p:nvSpPr>
            <p:spPr bwMode="auto">
              <a:xfrm>
                <a:off x="283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12" name="Line 76"/>
              <p:cNvSpPr>
                <a:spLocks noChangeShapeType="1"/>
              </p:cNvSpPr>
              <p:nvPr/>
            </p:nvSpPr>
            <p:spPr bwMode="auto">
              <a:xfrm>
                <a:off x="3792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4336337" y="3653135"/>
            <a:ext cx="4426663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As with complex “single model”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couple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When, </a:t>
            </a:r>
            <a:r>
              <a:rPr lang="en-US" dirty="0" err="1"/>
              <a:t>cont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ed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Are the </a:t>
            </a:r>
            <a:r>
              <a:rPr lang="en-US" dirty="0" smtClean="0"/>
              <a:t>models </a:t>
            </a:r>
            <a:r>
              <a:rPr lang="en-US" dirty="0"/>
              <a:t>to be run serially or in parallel on the available resources:</a:t>
            </a:r>
          </a:p>
          <a:p>
            <a:pPr lvl="2"/>
            <a:r>
              <a:rPr lang="en-US" dirty="0"/>
              <a:t>Exchange scheme on previous slides.</a:t>
            </a:r>
          </a:p>
          <a:p>
            <a:pPr lvl="2"/>
            <a:r>
              <a:rPr lang="en-US" dirty="0"/>
              <a:t>IT considerations:</a:t>
            </a:r>
          </a:p>
          <a:p>
            <a:pPr lvl="3"/>
            <a:r>
              <a:rPr lang="en-US" dirty="0"/>
              <a:t>Optimization (compiler) and memory considerations (including hardware and </a:t>
            </a:r>
            <a:r>
              <a:rPr lang="en-US" dirty="0" smtClean="0"/>
              <a:t>cache, parallel coms)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Optimization considerations:</a:t>
            </a:r>
          </a:p>
          <a:p>
            <a:pPr lvl="3"/>
            <a:r>
              <a:rPr lang="en-US" dirty="0"/>
              <a:t>Serial implementation makes load balancing between models irrelevant.</a:t>
            </a:r>
          </a:p>
          <a:p>
            <a:pPr lvl="3"/>
            <a:r>
              <a:rPr lang="en-US" dirty="0"/>
              <a:t>Parallel implementation favors Amdahl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law per model, but makes load balancing between models an issue.</a:t>
            </a:r>
          </a:p>
          <a:p>
            <a:pPr lvl="3">
              <a:buFont typeface="Wingdings 3" charset="0"/>
              <a:buNone/>
            </a:pP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Tropical cyclone forecasting main elements:</a:t>
            </a:r>
          </a:p>
          <a:p>
            <a:pPr lvl="1"/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Ocean circulation</a:t>
            </a:r>
          </a:p>
          <a:p>
            <a:pPr lvl="1"/>
            <a:r>
              <a:rPr lang="en-US" dirty="0" smtClean="0"/>
              <a:t>Wind waves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 physical elements: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Land surface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</a:rPr>
              <a:t>Inundation</a:t>
            </a:r>
          </a:p>
          <a:p>
            <a:pPr lvl="1"/>
            <a:endParaRPr lang="en-US" dirty="0">
              <a:solidFill>
                <a:srgbClr val="003366"/>
              </a:solidFill>
            </a:endParaRPr>
          </a:p>
          <a:p>
            <a:r>
              <a:rPr lang="en-US" dirty="0" smtClean="0"/>
              <a:t>Future expansions:</a:t>
            </a:r>
          </a:p>
          <a:p>
            <a:pPr lvl="1"/>
            <a:r>
              <a:rPr lang="en-US" dirty="0" smtClean="0"/>
              <a:t>Tracer and particle modeling (pollution).</a:t>
            </a:r>
          </a:p>
          <a:p>
            <a:pPr lvl="1"/>
            <a:r>
              <a:rPr lang="en-US" dirty="0" smtClean="0"/>
              <a:t>Ecosystems</a:t>
            </a:r>
          </a:p>
          <a:p>
            <a:pPr lvl="1"/>
            <a:r>
              <a:rPr lang="en-US" dirty="0" smtClean="0"/>
              <a:t>Morphology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1828800" y="3200400"/>
            <a:ext cx="6019800" cy="1938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>
              <a:latin typeface="Helvetica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Helvetica" charset="0"/>
              </a:rPr>
              <a:t>Just the three models to start with is sufficiently complex !!!</a:t>
            </a:r>
          </a:p>
          <a:p>
            <a:pPr algn="ctr">
              <a:spcBef>
                <a:spcPct val="50000"/>
              </a:spcBef>
            </a:pPr>
            <a:endParaRPr lang="en-US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63" name="Group 39"/>
          <p:cNvGrpSpPr>
            <a:grpSpLocks/>
          </p:cNvGrpSpPr>
          <p:nvPr/>
        </p:nvGrpSpPr>
        <p:grpSpPr bwMode="auto">
          <a:xfrm>
            <a:off x="0" y="0"/>
            <a:ext cx="9448800" cy="6392863"/>
            <a:chOff x="0" y="0"/>
            <a:chExt cx="5952" cy="4248"/>
          </a:xfrm>
        </p:grpSpPr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144" y="0"/>
              <a:ext cx="5808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en-US" sz="2000" dirty="0">
                  <a:solidFill>
                    <a:srgbClr val="000000"/>
                  </a:solidFill>
                  <a:latin typeface="Tahoma" pitchFamily="34" charset="0"/>
                  <a:ea typeface="+mn-ea"/>
                </a:rPr>
                <a:t>					</a:t>
              </a:r>
              <a:r>
                <a:rPr lang="en-US" sz="2000" b="1" dirty="0">
                  <a:solidFill>
                    <a:srgbClr val="000000"/>
                  </a:solidFill>
                  <a:latin typeface="Tahoma" pitchFamily="34" charset="0"/>
                  <a:ea typeface="+mn-ea"/>
                </a:rPr>
                <a:t>Atmospheric Boundary Layer</a:t>
              </a:r>
            </a:p>
            <a:p>
              <a:pPr algn="l">
                <a:defRPr/>
              </a:pPr>
              <a:endPara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</a:endParaRPr>
            </a:p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Tahoma" pitchFamily="34" charset="0"/>
                  <a:ea typeface="+mn-ea"/>
                </a:rPr>
                <a:t>Wave </a:t>
              </a:r>
            </a:p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Tahoma" pitchFamily="34" charset="0"/>
                  <a:ea typeface="+mn-ea"/>
                </a:rPr>
                <a:t>Boundary </a:t>
              </a:r>
            </a:p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Tahoma" pitchFamily="34" charset="0"/>
                  <a:ea typeface="+mn-ea"/>
                </a:rPr>
                <a:t>(Surface)</a:t>
              </a:r>
            </a:p>
            <a:p>
              <a:pPr algn="l">
                <a:defRPr/>
              </a:pPr>
              <a:r>
                <a:rPr lang="en-US" dirty="0">
                  <a:solidFill>
                    <a:srgbClr val="000000"/>
                  </a:solidFill>
                  <a:latin typeface="Tahoma" pitchFamily="34" charset="0"/>
                  <a:ea typeface="+mn-ea"/>
                </a:rPr>
                <a:t>Layer</a:t>
              </a:r>
            </a:p>
          </p:txBody>
        </p:sp>
        <p:sp>
          <p:nvSpPr>
            <p:cNvPr id="180227" name="AutoShape 5"/>
            <p:cNvSpPr>
              <a:spLocks noChangeArrowheads="1"/>
            </p:cNvSpPr>
            <p:nvPr/>
          </p:nvSpPr>
          <p:spPr bwMode="auto">
            <a:xfrm rot="1800000">
              <a:off x="3744" y="1392"/>
              <a:ext cx="115" cy="528"/>
            </a:xfrm>
            <a:prstGeom prst="upArrow">
              <a:avLst>
                <a:gd name="adj1" fmla="val 50000"/>
                <a:gd name="adj2" fmla="val 1147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28" name="Text Box 6"/>
            <p:cNvSpPr txBox="1">
              <a:spLocks noChangeArrowheads="1"/>
            </p:cNvSpPr>
            <p:nvPr/>
          </p:nvSpPr>
          <p:spPr bwMode="auto">
            <a:xfrm>
              <a:off x="1104" y="384"/>
              <a:ext cx="2027" cy="31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Momentum &amp; KE Flux</a:t>
              </a:r>
            </a:p>
          </p:txBody>
        </p:sp>
        <p:sp>
          <p:nvSpPr>
            <p:cNvPr id="180229" name="Text Box 8"/>
            <p:cNvSpPr txBox="1">
              <a:spLocks noChangeArrowheads="1"/>
            </p:cNvSpPr>
            <p:nvPr/>
          </p:nvSpPr>
          <p:spPr bwMode="auto">
            <a:xfrm>
              <a:off x="1200" y="1104"/>
              <a:ext cx="1708" cy="31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Turbulence</a:t>
              </a:r>
            </a:p>
          </p:txBody>
        </p:sp>
        <p:sp>
          <p:nvSpPr>
            <p:cNvPr id="180230" name="Line 9"/>
            <p:cNvSpPr>
              <a:spLocks noChangeShapeType="1"/>
            </p:cNvSpPr>
            <p:nvPr/>
          </p:nvSpPr>
          <p:spPr bwMode="auto">
            <a:xfrm>
              <a:off x="144" y="2064"/>
              <a:ext cx="5424" cy="1"/>
            </a:xfrm>
            <a:prstGeom prst="line">
              <a:avLst/>
            </a:prstGeom>
            <a:noFill/>
            <a:ln w="476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1" name="Text Box 11"/>
            <p:cNvSpPr txBox="1">
              <a:spLocks noChangeArrowheads="1"/>
            </p:cNvSpPr>
            <p:nvPr/>
          </p:nvSpPr>
          <p:spPr bwMode="auto">
            <a:xfrm>
              <a:off x="3600" y="1104"/>
              <a:ext cx="1056" cy="31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Sea Sprays</a:t>
              </a:r>
            </a:p>
          </p:txBody>
        </p:sp>
        <p:sp>
          <p:nvSpPr>
            <p:cNvPr id="180232" name="AutoShape 12"/>
            <p:cNvSpPr>
              <a:spLocks noChangeArrowheads="1"/>
            </p:cNvSpPr>
            <p:nvPr/>
          </p:nvSpPr>
          <p:spPr bwMode="auto">
            <a:xfrm rot="-1800000">
              <a:off x="2688" y="1392"/>
              <a:ext cx="115" cy="528"/>
            </a:xfrm>
            <a:prstGeom prst="upArrow">
              <a:avLst>
                <a:gd name="adj1" fmla="val 50000"/>
                <a:gd name="adj2" fmla="val 1147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33" name="AutoShape 14"/>
            <p:cNvSpPr>
              <a:spLocks noChangeArrowheads="1"/>
            </p:cNvSpPr>
            <p:nvPr/>
          </p:nvSpPr>
          <p:spPr bwMode="auto">
            <a:xfrm rot="-1800000">
              <a:off x="1764" y="675"/>
              <a:ext cx="115" cy="432"/>
            </a:xfrm>
            <a:prstGeom prst="upArrow">
              <a:avLst>
                <a:gd name="adj1" fmla="val 50000"/>
                <a:gd name="adj2" fmla="val 9391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34" name="AutoShape 15"/>
            <p:cNvSpPr>
              <a:spLocks noChangeArrowheads="1"/>
            </p:cNvSpPr>
            <p:nvPr/>
          </p:nvSpPr>
          <p:spPr bwMode="auto">
            <a:xfrm rot="-4200000">
              <a:off x="3061" y="347"/>
              <a:ext cx="115" cy="1053"/>
            </a:xfrm>
            <a:prstGeom prst="upArrow">
              <a:avLst>
                <a:gd name="adj1" fmla="val 50000"/>
                <a:gd name="adj2" fmla="val 22891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35" name="AutoShape 16"/>
            <p:cNvSpPr>
              <a:spLocks noChangeArrowheads="1"/>
            </p:cNvSpPr>
            <p:nvPr/>
          </p:nvSpPr>
          <p:spPr bwMode="auto">
            <a:xfrm rot="4200000">
              <a:off x="3014" y="346"/>
              <a:ext cx="115" cy="1056"/>
            </a:xfrm>
            <a:prstGeom prst="upArrow">
              <a:avLst>
                <a:gd name="adj1" fmla="val 50000"/>
                <a:gd name="adj2" fmla="val 229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36" name="AutoShape 17"/>
            <p:cNvSpPr>
              <a:spLocks noChangeArrowheads="1"/>
            </p:cNvSpPr>
            <p:nvPr/>
          </p:nvSpPr>
          <p:spPr bwMode="auto">
            <a:xfrm rot="1800000">
              <a:off x="4139" y="675"/>
              <a:ext cx="115" cy="432"/>
            </a:xfrm>
            <a:prstGeom prst="upArrow">
              <a:avLst>
                <a:gd name="adj1" fmla="val 50000"/>
                <a:gd name="adj2" fmla="val 9391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37" name="Text Box 20"/>
            <p:cNvSpPr txBox="1">
              <a:spLocks noChangeArrowheads="1"/>
            </p:cNvSpPr>
            <p:nvPr/>
          </p:nvSpPr>
          <p:spPr bwMode="auto">
            <a:xfrm>
              <a:off x="3840" y="2736"/>
              <a:ext cx="785" cy="31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Bubbles</a:t>
              </a:r>
            </a:p>
          </p:txBody>
        </p:sp>
        <p:sp>
          <p:nvSpPr>
            <p:cNvPr id="180238" name="AutoShape 24"/>
            <p:cNvSpPr>
              <a:spLocks noChangeArrowheads="1"/>
            </p:cNvSpPr>
            <p:nvPr/>
          </p:nvSpPr>
          <p:spPr bwMode="auto">
            <a:xfrm rot="-9000000">
              <a:off x="2928" y="2256"/>
              <a:ext cx="115" cy="480"/>
            </a:xfrm>
            <a:prstGeom prst="upArrow">
              <a:avLst>
                <a:gd name="adj1" fmla="val 50000"/>
                <a:gd name="adj2" fmla="val 1043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39" name="AutoShape 25"/>
            <p:cNvSpPr>
              <a:spLocks noChangeArrowheads="1"/>
            </p:cNvSpPr>
            <p:nvPr/>
          </p:nvSpPr>
          <p:spPr bwMode="auto">
            <a:xfrm rot="9000000">
              <a:off x="3936" y="2256"/>
              <a:ext cx="115" cy="480"/>
            </a:xfrm>
            <a:prstGeom prst="upArrow">
              <a:avLst>
                <a:gd name="adj1" fmla="val 50000"/>
                <a:gd name="adj2" fmla="val 1043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40" name="Text Box 26"/>
            <p:cNvSpPr txBox="1">
              <a:spLocks noChangeArrowheads="1"/>
            </p:cNvSpPr>
            <p:nvPr/>
          </p:nvSpPr>
          <p:spPr bwMode="auto">
            <a:xfrm>
              <a:off x="1392" y="2736"/>
              <a:ext cx="2027" cy="31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Momentum &amp; KE Flux</a:t>
              </a:r>
            </a:p>
          </p:txBody>
        </p:sp>
        <p:sp>
          <p:nvSpPr>
            <p:cNvPr id="180241" name="Text Box 27"/>
            <p:cNvSpPr txBox="1">
              <a:spLocks noChangeArrowheads="1"/>
            </p:cNvSpPr>
            <p:nvPr/>
          </p:nvSpPr>
          <p:spPr bwMode="auto">
            <a:xfrm>
              <a:off x="3648" y="3456"/>
              <a:ext cx="843" cy="31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Gas Flux</a:t>
              </a:r>
            </a:p>
          </p:txBody>
        </p:sp>
        <p:sp>
          <p:nvSpPr>
            <p:cNvPr id="180242" name="AutoShape 28"/>
            <p:cNvSpPr>
              <a:spLocks noChangeArrowheads="1"/>
            </p:cNvSpPr>
            <p:nvPr/>
          </p:nvSpPr>
          <p:spPr bwMode="auto">
            <a:xfrm rot="-9000000">
              <a:off x="2352" y="3072"/>
              <a:ext cx="115" cy="384"/>
            </a:xfrm>
            <a:prstGeom prst="upArrow">
              <a:avLst>
                <a:gd name="adj1" fmla="val 50000"/>
                <a:gd name="adj2" fmla="val 834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43" name="AutoShape 29"/>
            <p:cNvSpPr>
              <a:spLocks noChangeArrowheads="1"/>
            </p:cNvSpPr>
            <p:nvPr/>
          </p:nvSpPr>
          <p:spPr bwMode="auto">
            <a:xfrm rot="-9600000">
              <a:off x="3984" y="3072"/>
              <a:ext cx="115" cy="384"/>
            </a:xfrm>
            <a:prstGeom prst="upArrow">
              <a:avLst>
                <a:gd name="adj1" fmla="val 50000"/>
                <a:gd name="adj2" fmla="val 834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44" name="AutoShape 30"/>
            <p:cNvSpPr>
              <a:spLocks noChangeArrowheads="1"/>
            </p:cNvSpPr>
            <p:nvPr/>
          </p:nvSpPr>
          <p:spPr bwMode="auto">
            <a:xfrm rot="5400000">
              <a:off x="3350" y="3418"/>
              <a:ext cx="115" cy="384"/>
            </a:xfrm>
            <a:prstGeom prst="upArrow">
              <a:avLst>
                <a:gd name="adj1" fmla="val 50000"/>
                <a:gd name="adj2" fmla="val 834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45" name="Text Box 32"/>
            <p:cNvSpPr txBox="1">
              <a:spLocks noChangeArrowheads="1"/>
            </p:cNvSpPr>
            <p:nvPr/>
          </p:nvSpPr>
          <p:spPr bwMode="auto">
            <a:xfrm>
              <a:off x="432" y="1920"/>
              <a:ext cx="1808" cy="31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Nonbreaking Waves</a:t>
              </a:r>
            </a:p>
          </p:txBody>
        </p:sp>
        <p:sp>
          <p:nvSpPr>
            <p:cNvPr id="180246" name="AutoShape 33"/>
            <p:cNvSpPr>
              <a:spLocks noChangeArrowheads="1"/>
            </p:cNvSpPr>
            <p:nvPr/>
          </p:nvSpPr>
          <p:spPr bwMode="auto">
            <a:xfrm rot="1800000">
              <a:off x="1200" y="1392"/>
              <a:ext cx="115" cy="528"/>
            </a:xfrm>
            <a:prstGeom prst="upArrow">
              <a:avLst>
                <a:gd name="adj1" fmla="val 50000"/>
                <a:gd name="adj2" fmla="val 1147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47" name="Text Box 34"/>
            <p:cNvSpPr txBox="1">
              <a:spLocks noChangeArrowheads="1"/>
            </p:cNvSpPr>
            <p:nvPr/>
          </p:nvSpPr>
          <p:spPr bwMode="auto">
            <a:xfrm>
              <a:off x="2688" y="1920"/>
              <a:ext cx="1476" cy="31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Breaking Waves</a:t>
              </a:r>
            </a:p>
          </p:txBody>
        </p:sp>
        <p:sp>
          <p:nvSpPr>
            <p:cNvPr id="180248" name="Text Box 35"/>
            <p:cNvSpPr txBox="1">
              <a:spLocks noChangeArrowheads="1"/>
            </p:cNvSpPr>
            <p:nvPr/>
          </p:nvSpPr>
          <p:spPr bwMode="auto">
            <a:xfrm>
              <a:off x="96" y="1488"/>
              <a:ext cx="1584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000000"/>
                  </a:solidFill>
                  <a:latin typeface="Tahoma" charset="0"/>
                  <a:cs typeface="Arial" charset="0"/>
                </a:rPr>
                <a:t>Wave induced stress</a:t>
              </a:r>
              <a:r>
                <a:rPr lang="en-US" sz="1800" dirty="0">
                  <a:solidFill>
                    <a:srgbClr val="000000"/>
                  </a:solidFill>
                  <a:latin typeface="Tahoma" charset="0"/>
                  <a:cs typeface="Arial" charset="0"/>
                  <a:sym typeface="Symbol" charset="0"/>
                </a:rPr>
                <a:t></a:t>
              </a:r>
              <a:endParaRPr lang="en-US" sz="1800" dirty="0">
                <a:solidFill>
                  <a:srgbClr val="000000"/>
                </a:solidFill>
                <a:latin typeface="Tahoma" charset="0"/>
                <a:cs typeface="Arial" charset="0"/>
              </a:endParaRPr>
            </a:p>
            <a:p>
              <a:r>
                <a:rPr lang="en-US" sz="1800" dirty="0">
                  <a:solidFill>
                    <a:srgbClr val="000000"/>
                  </a:solidFill>
                  <a:latin typeface="Tahoma" charset="0"/>
                  <a:cs typeface="Arial" charset="0"/>
                </a:rPr>
                <a:t>Reynolds stress </a:t>
              </a:r>
              <a:r>
                <a:rPr lang="en-US" sz="1800" dirty="0">
                  <a:solidFill>
                    <a:srgbClr val="000000"/>
                  </a:solidFill>
                  <a:latin typeface="Tahoma" charset="0"/>
                  <a:cs typeface="Arial" charset="0"/>
                  <a:sym typeface="Symbol" charset="0"/>
                </a:rPr>
                <a:t></a:t>
              </a:r>
            </a:p>
          </p:txBody>
        </p:sp>
        <p:sp>
          <p:nvSpPr>
            <p:cNvPr id="180249" name="AutoShape 36"/>
            <p:cNvSpPr>
              <a:spLocks noChangeArrowheads="1"/>
            </p:cNvSpPr>
            <p:nvPr/>
          </p:nvSpPr>
          <p:spPr bwMode="auto">
            <a:xfrm rot="10200000">
              <a:off x="1152" y="2256"/>
              <a:ext cx="115" cy="1210"/>
            </a:xfrm>
            <a:prstGeom prst="upArrow">
              <a:avLst>
                <a:gd name="adj1" fmla="val 50000"/>
                <a:gd name="adj2" fmla="val 2630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50" name="AutoShape 39"/>
            <p:cNvSpPr>
              <a:spLocks noChangeArrowheads="1"/>
            </p:cNvSpPr>
            <p:nvPr/>
          </p:nvSpPr>
          <p:spPr bwMode="auto">
            <a:xfrm rot="-5400000">
              <a:off x="3181" y="956"/>
              <a:ext cx="115" cy="621"/>
            </a:xfrm>
            <a:prstGeom prst="upArrow">
              <a:avLst>
                <a:gd name="adj1" fmla="val 50000"/>
                <a:gd name="adj2" fmla="val 1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51" name="Text Box 41"/>
            <p:cNvSpPr txBox="1">
              <a:spLocks noChangeArrowheads="1"/>
            </p:cNvSpPr>
            <p:nvPr/>
          </p:nvSpPr>
          <p:spPr bwMode="auto">
            <a:xfrm>
              <a:off x="1008" y="3456"/>
              <a:ext cx="2140" cy="31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(Langmuir) Turbulence</a:t>
              </a:r>
            </a:p>
          </p:txBody>
        </p:sp>
        <p:sp>
          <p:nvSpPr>
            <p:cNvPr id="180252" name="Text Box 42"/>
            <p:cNvSpPr txBox="1">
              <a:spLocks noChangeArrowheads="1"/>
            </p:cNvSpPr>
            <p:nvPr/>
          </p:nvSpPr>
          <p:spPr bwMode="auto">
            <a:xfrm>
              <a:off x="4464" y="1344"/>
              <a:ext cx="1296" cy="1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  <a:p>
              <a:endParaRPr lang="en-US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  <a:p>
              <a:r>
                <a:rPr lang="en-US" b="1">
                  <a:solidFill>
                    <a:srgbClr val="000000"/>
                  </a:solidFill>
                  <a:latin typeface="Tahoma" charset="0"/>
                  <a:cs typeface="Arial" charset="0"/>
                </a:rPr>
                <a:t>Air-Sea Interface</a:t>
              </a:r>
            </a:p>
            <a:p>
              <a:endParaRPr lang="en-US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  <a:p>
              <a:endParaRPr lang="en-US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53" name="AutoShape 43"/>
            <p:cNvSpPr>
              <a:spLocks noChangeArrowheads="1"/>
            </p:cNvSpPr>
            <p:nvPr/>
          </p:nvSpPr>
          <p:spPr bwMode="auto">
            <a:xfrm>
              <a:off x="5328" y="240"/>
              <a:ext cx="96" cy="1008"/>
            </a:xfrm>
            <a:prstGeom prst="upArrow">
              <a:avLst>
                <a:gd name="adj1" fmla="val 50000"/>
                <a:gd name="adj2" fmla="val 2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54" name="Text Box 45"/>
            <p:cNvSpPr txBox="1">
              <a:spLocks noChangeArrowheads="1"/>
            </p:cNvSpPr>
            <p:nvPr/>
          </p:nvSpPr>
          <p:spPr bwMode="auto">
            <a:xfrm>
              <a:off x="3264" y="384"/>
              <a:ext cx="1925" cy="31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Tahoma" charset="0"/>
                  <a:cs typeface="Arial" charset="0"/>
                </a:rPr>
                <a:t>Heat &amp; Humidity Flux</a:t>
              </a:r>
            </a:p>
          </p:txBody>
        </p:sp>
        <p:sp>
          <p:nvSpPr>
            <p:cNvPr id="180255" name="Text Box 46"/>
            <p:cNvSpPr txBox="1">
              <a:spLocks noChangeArrowheads="1"/>
            </p:cNvSpPr>
            <p:nvPr/>
          </p:nvSpPr>
          <p:spPr bwMode="auto">
            <a:xfrm>
              <a:off x="1728" y="1488"/>
              <a:ext cx="1344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0000"/>
                  </a:solidFill>
                  <a:latin typeface="Tahoma" charset="0"/>
                  <a:cs typeface="Arial" charset="0"/>
                </a:rPr>
                <a:t>Airflow separation</a:t>
              </a:r>
            </a:p>
            <a:p>
              <a:r>
                <a:rPr lang="en-US" sz="1800">
                  <a:solidFill>
                    <a:srgbClr val="000000"/>
                  </a:solidFill>
                  <a:latin typeface="Tahoma" charset="0"/>
                  <a:cs typeface="Arial" charset="0"/>
                </a:rPr>
                <a:t>Intermittency</a:t>
              </a:r>
            </a:p>
          </p:txBody>
        </p:sp>
        <p:sp>
          <p:nvSpPr>
            <p:cNvPr id="180256" name="Text Box 47"/>
            <p:cNvSpPr txBox="1">
              <a:spLocks noChangeArrowheads="1"/>
            </p:cNvSpPr>
            <p:nvPr/>
          </p:nvSpPr>
          <p:spPr bwMode="auto">
            <a:xfrm>
              <a:off x="1488" y="3024"/>
              <a:ext cx="187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0000"/>
                  </a:solidFill>
                  <a:latin typeface="Tahoma" charset="0"/>
                  <a:cs typeface="Arial" charset="0"/>
                </a:rPr>
                <a:t>Intermittency of</a:t>
              </a:r>
            </a:p>
            <a:p>
              <a:r>
                <a:rPr lang="en-US" sz="1800">
                  <a:solidFill>
                    <a:srgbClr val="000000"/>
                  </a:solidFill>
                  <a:latin typeface="Tahoma" charset="0"/>
                  <a:cs typeface="Arial" charset="0"/>
                </a:rPr>
                <a:t>Momentum &amp; KE injection</a:t>
              </a:r>
            </a:p>
          </p:txBody>
        </p:sp>
        <p:sp>
          <p:nvSpPr>
            <p:cNvPr id="180257" name="Rectangle 49"/>
            <p:cNvSpPr>
              <a:spLocks noChangeArrowheads="1"/>
            </p:cNvSpPr>
            <p:nvPr/>
          </p:nvSpPr>
          <p:spPr bwMode="auto">
            <a:xfrm>
              <a:off x="4752" y="1200"/>
              <a:ext cx="641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58" name="Rectangle 50"/>
            <p:cNvSpPr>
              <a:spLocks noChangeArrowheads="1"/>
            </p:cNvSpPr>
            <p:nvPr/>
          </p:nvSpPr>
          <p:spPr bwMode="auto">
            <a:xfrm>
              <a:off x="144" y="336"/>
              <a:ext cx="5424" cy="36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/>
              <a:endParaRPr lang="en-US" sz="1800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59" name="AutoShape 52"/>
            <p:cNvSpPr>
              <a:spLocks noChangeArrowheads="1"/>
            </p:cNvSpPr>
            <p:nvPr/>
          </p:nvSpPr>
          <p:spPr bwMode="auto">
            <a:xfrm rot="-7800000">
              <a:off x="3446" y="2842"/>
              <a:ext cx="115" cy="768"/>
            </a:xfrm>
            <a:prstGeom prst="upArrow">
              <a:avLst>
                <a:gd name="adj1" fmla="val 50000"/>
                <a:gd name="adj2" fmla="val 16695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60" name="AutoShape 53"/>
            <p:cNvSpPr>
              <a:spLocks noChangeArrowheads="1"/>
            </p:cNvSpPr>
            <p:nvPr/>
          </p:nvSpPr>
          <p:spPr bwMode="auto">
            <a:xfrm rot="10800000" flipH="1">
              <a:off x="768" y="2256"/>
              <a:ext cx="115" cy="1798"/>
            </a:xfrm>
            <a:prstGeom prst="upArrow">
              <a:avLst>
                <a:gd name="adj1" fmla="val 50000"/>
                <a:gd name="adj2" fmla="val 390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lang="en-US" sz="18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  <p:sp>
          <p:nvSpPr>
            <p:cNvPr id="180261" name="Text Box 54"/>
            <p:cNvSpPr txBox="1">
              <a:spLocks noChangeArrowheads="1"/>
            </p:cNvSpPr>
            <p:nvPr/>
          </p:nvSpPr>
          <p:spPr bwMode="auto">
            <a:xfrm>
              <a:off x="0" y="2304"/>
              <a:ext cx="144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0000"/>
                  </a:solidFill>
                  <a:latin typeface="Tahoma" charset="0"/>
                  <a:cs typeface="Arial" charset="0"/>
                </a:rPr>
                <a:t>Stokes drift</a:t>
              </a:r>
            </a:p>
          </p:txBody>
        </p:sp>
        <p:sp>
          <p:nvSpPr>
            <p:cNvPr id="180262" name="Text Box 55"/>
            <p:cNvSpPr txBox="1">
              <a:spLocks noChangeArrowheads="1"/>
            </p:cNvSpPr>
            <p:nvPr/>
          </p:nvSpPr>
          <p:spPr bwMode="auto">
            <a:xfrm>
              <a:off x="0" y="3984"/>
              <a:ext cx="580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  <a:latin typeface="Tahoma" charset="0"/>
                  <a:cs typeface="Arial" charset="0"/>
                </a:rPr>
                <a:t>    Ocean Boundary Layer </a:t>
              </a:r>
              <a:endParaRPr lang="en-US" sz="700" b="1">
                <a:solidFill>
                  <a:srgbClr val="000000"/>
                </a:solidFill>
                <a:latin typeface="Tahoma" charset="0"/>
                <a:cs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15000" y="6031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Helvetica"/>
              </a:rPr>
              <a:t>Courtesy Isaac </a:t>
            </a:r>
            <a:r>
              <a:rPr lang="en-US" sz="1800" dirty="0" err="1" smtClean="0">
                <a:latin typeface="Helvetica"/>
              </a:rPr>
              <a:t>Ginis</a:t>
            </a:r>
            <a:endParaRPr lang="en-US" sz="18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831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019800" y="1600200"/>
            <a:ext cx="2362200" cy="1066800"/>
            <a:chOff x="1143000" y="1828800"/>
            <a:chExt cx="1981200" cy="1066800"/>
          </a:xfrm>
        </p:grpSpPr>
        <p:sp>
          <p:nvSpPr>
            <p:cNvPr id="16" name="Rectangle 15"/>
            <p:cNvSpPr/>
            <p:nvPr/>
          </p:nvSpPr>
          <p:spPr>
            <a:xfrm>
              <a:off x="1143000" y="1828800"/>
              <a:ext cx="1981200" cy="1066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5400" y="1945596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Helvetica"/>
                </a:rPr>
                <a:t>Atmosphere GCM</a:t>
              </a:r>
              <a:endParaRPr lang="en-US" dirty="0">
                <a:latin typeface="Helvetic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Coupler design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66800" y="1600200"/>
            <a:ext cx="1981200" cy="1066800"/>
            <a:chOff x="1143000" y="1828800"/>
            <a:chExt cx="1981200" cy="1066800"/>
          </a:xfrm>
        </p:grpSpPr>
        <p:sp>
          <p:nvSpPr>
            <p:cNvPr id="5" name="Rectangle 4"/>
            <p:cNvSpPr/>
            <p:nvPr/>
          </p:nvSpPr>
          <p:spPr>
            <a:xfrm>
              <a:off x="1143000" y="1828800"/>
              <a:ext cx="1981200" cy="1066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1945596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Helvetica"/>
                </a:rPr>
                <a:t>Ocean GCM</a:t>
              </a:r>
              <a:endParaRPr lang="en-US" dirty="0">
                <a:latin typeface="Helvetica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81400" y="1600200"/>
            <a:ext cx="1981200" cy="1066800"/>
            <a:chOff x="1143000" y="1828800"/>
            <a:chExt cx="1981200" cy="1066800"/>
          </a:xfrm>
        </p:grpSpPr>
        <p:sp>
          <p:nvSpPr>
            <p:cNvPr id="13" name="Rectangle 12"/>
            <p:cNvSpPr/>
            <p:nvPr/>
          </p:nvSpPr>
          <p:spPr>
            <a:xfrm>
              <a:off x="1143000" y="1828800"/>
              <a:ext cx="1981200" cy="1066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945596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Helvetica"/>
                </a:rPr>
                <a:t>Wind waves</a:t>
              </a:r>
              <a:endParaRPr lang="en-US" dirty="0">
                <a:latin typeface="Helvetica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66800" y="3657600"/>
            <a:ext cx="7315200" cy="10668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66800" y="42672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Coupler</a:t>
            </a:r>
            <a:endParaRPr lang="en-US" dirty="0">
              <a:latin typeface="Helvetica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828800" y="2514600"/>
            <a:ext cx="457200" cy="1447800"/>
            <a:chOff x="1828800" y="2667000"/>
            <a:chExt cx="457200" cy="12954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267200" y="2514600"/>
            <a:ext cx="457200" cy="1447800"/>
            <a:chOff x="1828800" y="2667000"/>
            <a:chExt cx="457200" cy="129540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934200" y="2514600"/>
            <a:ext cx="457200" cy="1447800"/>
            <a:chOff x="1828800" y="2667000"/>
            <a:chExt cx="457200" cy="129540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943600" y="4876800"/>
            <a:ext cx="2209800" cy="369332"/>
            <a:chOff x="5486400" y="5181600"/>
            <a:chExt cx="2209800" cy="369332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5486400" y="5366266"/>
              <a:ext cx="76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400800" y="5181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Helvetica"/>
                </a:rPr>
                <a:t>Data flow</a:t>
              </a:r>
              <a:endParaRPr lang="en-US" sz="1800" dirty="0">
                <a:latin typeface="Helvetica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990600" y="685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Ideal coupler in ideal world</a:t>
            </a:r>
            <a:endParaRPr lang="en-US" dirty="0">
              <a:latin typeface="Helvetica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990600" y="4114800"/>
            <a:ext cx="7391400" cy="1752600"/>
            <a:chOff x="990600" y="4114800"/>
            <a:chExt cx="7391400" cy="1752600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057400" y="4114800"/>
              <a:ext cx="51054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990600" y="5405735"/>
              <a:ext cx="739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Helvetica"/>
                </a:rPr>
                <a:t>Coupler only moves data between models.</a:t>
              </a:r>
              <a:endParaRPr lang="en-US" dirty="0">
                <a:latin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62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Coupler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not live in an ideal (modeling) world:</a:t>
            </a:r>
          </a:p>
          <a:p>
            <a:pPr lvl="1"/>
            <a:r>
              <a:rPr lang="en-US" dirty="0" smtClean="0"/>
              <a:t>Often data needs to be modified when moving from model to model.</a:t>
            </a:r>
          </a:p>
          <a:p>
            <a:pPr lvl="2"/>
            <a:r>
              <a:rPr lang="en-US" dirty="0" smtClean="0"/>
              <a:t>Modeling inconsistencies.</a:t>
            </a:r>
          </a:p>
          <a:p>
            <a:pPr lvl="2"/>
            <a:r>
              <a:rPr lang="en-US" dirty="0" smtClean="0"/>
              <a:t>Scale inconsistencies</a:t>
            </a:r>
          </a:p>
          <a:p>
            <a:pPr lvl="1"/>
            <a:r>
              <a:rPr lang="en-US" dirty="0" smtClean="0"/>
              <a:t>Coupling approaches need model data from various models at the same time (e.g., wind speed and temperatures across ocean interface in boundary layer models):</a:t>
            </a:r>
          </a:p>
          <a:p>
            <a:pPr lvl="2"/>
            <a:r>
              <a:rPr lang="en-US" dirty="0" smtClean="0"/>
              <a:t>Additional coupling computations needed.</a:t>
            </a:r>
          </a:p>
          <a:p>
            <a:pPr lvl="2"/>
            <a:r>
              <a:rPr lang="en-US" dirty="0" smtClean="0"/>
              <a:t>Where and how to combine information from different models.</a:t>
            </a:r>
          </a:p>
          <a:p>
            <a:pPr lvl="2"/>
            <a:r>
              <a:rPr lang="en-US" dirty="0" smtClean="0"/>
              <a:t>“Coupling package” becomes another modeling element:</a:t>
            </a:r>
          </a:p>
          <a:p>
            <a:pPr lvl="3"/>
            <a:r>
              <a:rPr lang="en-US" dirty="0" smtClean="0"/>
              <a:t>Separate from models,</a:t>
            </a:r>
            <a:r>
              <a:rPr lang="en-US" dirty="0"/>
              <a:t> </a:t>
            </a:r>
            <a:r>
              <a:rPr lang="en-US" dirty="0" smtClean="0"/>
              <a:t>or</a:t>
            </a:r>
          </a:p>
          <a:p>
            <a:pPr lvl="3"/>
            <a:r>
              <a:rPr lang="en-US" dirty="0"/>
              <a:t>i</a:t>
            </a:r>
            <a:r>
              <a:rPr lang="en-US" dirty="0" smtClean="0"/>
              <a:t>ntegrated in models.</a:t>
            </a:r>
          </a:p>
        </p:txBody>
      </p:sp>
    </p:spTree>
    <p:extLst>
      <p:ext uri="{BB962C8B-B14F-4D97-AF65-F5344CB8AC3E}">
        <p14:creationId xmlns:p14="http://schemas.microsoft.com/office/powerpoint/2010/main" val="4125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019800" y="1295400"/>
            <a:ext cx="2362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01508" y="1412196"/>
            <a:ext cx="199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Atmosphere GCM</a:t>
            </a: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Coupler design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1412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Ocean GCM</a:t>
            </a:r>
            <a:endParaRPr lang="en-US" dirty="0">
              <a:latin typeface="Helvet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1295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412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Wind waves</a:t>
            </a:r>
            <a:endParaRPr lang="en-US" dirty="0">
              <a:latin typeface="Helvetic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0600" y="685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Realistic coupler in real world</a:t>
            </a:r>
            <a:endParaRPr lang="en-US" dirty="0">
              <a:latin typeface="Helvetic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66800" y="3505200"/>
            <a:ext cx="7315200" cy="12192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828800" y="2438400"/>
            <a:ext cx="457200" cy="1371600"/>
            <a:chOff x="1828800" y="2667000"/>
            <a:chExt cx="457200" cy="129540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343400" y="2438400"/>
            <a:ext cx="457200" cy="1371600"/>
            <a:chOff x="1828800" y="2667000"/>
            <a:chExt cx="457200" cy="129540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010400" y="2438400"/>
            <a:ext cx="457200" cy="1371600"/>
            <a:chOff x="1828800" y="2667000"/>
            <a:chExt cx="457200" cy="129540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4267200" y="3886200"/>
            <a:ext cx="2971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Coupler</a:t>
            </a:r>
            <a:endParaRPr lang="en-US" dirty="0">
              <a:latin typeface="Helvetica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057400" y="4343400"/>
            <a:ext cx="5105400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90600" y="56343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Additional functionality in the coupler and in the models may be needed.</a:t>
            </a:r>
            <a:endParaRPr lang="en-US" dirty="0">
              <a:latin typeface="Helvetica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867400" y="5073134"/>
            <a:ext cx="2209800" cy="369332"/>
            <a:chOff x="5486400" y="5181600"/>
            <a:chExt cx="2209800" cy="369332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5486400" y="5366266"/>
              <a:ext cx="76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400800" y="5181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Helvetica"/>
                </a:rPr>
                <a:t>Data flow</a:t>
              </a:r>
              <a:endParaRPr lang="en-US" sz="1800" dirty="0">
                <a:latin typeface="Helvetica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38200" y="2133600"/>
            <a:ext cx="5638800" cy="3352800"/>
            <a:chOff x="838200" y="2133600"/>
            <a:chExt cx="5638800" cy="3352800"/>
          </a:xfrm>
        </p:grpSpPr>
        <p:grpSp>
          <p:nvGrpSpPr>
            <p:cNvPr id="6" name="Group 5"/>
            <p:cNvGrpSpPr/>
            <p:nvPr/>
          </p:nvGrpSpPr>
          <p:grpSpPr>
            <a:xfrm>
              <a:off x="838200" y="2133600"/>
              <a:ext cx="609600" cy="609600"/>
              <a:chOff x="838200" y="3810000"/>
              <a:chExt cx="609600" cy="609600"/>
            </a:xfrm>
          </p:grpSpPr>
          <p:sp>
            <p:nvSpPr>
              <p:cNvPr id="4" name="Octagon 3"/>
              <p:cNvSpPr/>
              <p:nvPr/>
            </p:nvSpPr>
            <p:spPr>
              <a:xfrm>
                <a:off x="838200" y="3810000"/>
                <a:ext cx="609600" cy="609600"/>
              </a:xfrm>
              <a:prstGeom prst="octag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914400" y="3927902"/>
                <a:ext cx="457200" cy="373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Helvetica"/>
                  </a:rPr>
                  <a:t>A</a:t>
                </a:r>
                <a:endParaRPr lang="en-US" sz="1800" dirty="0">
                  <a:latin typeface="Helvetica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429000" y="2133600"/>
              <a:ext cx="609600" cy="609600"/>
              <a:chOff x="838200" y="3810000"/>
              <a:chExt cx="609600" cy="609600"/>
            </a:xfrm>
          </p:grpSpPr>
          <p:sp>
            <p:nvSpPr>
              <p:cNvPr id="35" name="Octagon 34"/>
              <p:cNvSpPr/>
              <p:nvPr/>
            </p:nvSpPr>
            <p:spPr>
              <a:xfrm>
                <a:off x="838200" y="3810000"/>
                <a:ext cx="609600" cy="609600"/>
              </a:xfrm>
              <a:prstGeom prst="octag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914400" y="3927902"/>
                <a:ext cx="457200" cy="373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Helvetica"/>
                  </a:rPr>
                  <a:t>B</a:t>
                </a:r>
                <a:endParaRPr lang="en-US" sz="1800" dirty="0">
                  <a:latin typeface="Helvetica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867400" y="2133600"/>
              <a:ext cx="609600" cy="609600"/>
              <a:chOff x="838200" y="3810000"/>
              <a:chExt cx="609600" cy="609600"/>
            </a:xfrm>
          </p:grpSpPr>
          <p:sp>
            <p:nvSpPr>
              <p:cNvPr id="44" name="Octagon 43"/>
              <p:cNvSpPr/>
              <p:nvPr/>
            </p:nvSpPr>
            <p:spPr>
              <a:xfrm>
                <a:off x="838200" y="3810000"/>
                <a:ext cx="609600" cy="609600"/>
              </a:xfrm>
              <a:prstGeom prst="octag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914400" y="392790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>
                    <a:latin typeface="Helvetica"/>
                  </a:rPr>
                  <a:t>C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3048000" y="3962400"/>
              <a:ext cx="609600" cy="609600"/>
              <a:chOff x="838200" y="3810000"/>
              <a:chExt cx="609600" cy="609600"/>
            </a:xfrm>
          </p:grpSpPr>
          <p:sp>
            <p:nvSpPr>
              <p:cNvPr id="72" name="Octagon 71"/>
              <p:cNvSpPr/>
              <p:nvPr/>
            </p:nvSpPr>
            <p:spPr>
              <a:xfrm>
                <a:off x="838200" y="3810000"/>
                <a:ext cx="609600" cy="609600"/>
              </a:xfrm>
              <a:prstGeom prst="octag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914400" y="3927902"/>
                <a:ext cx="457200" cy="373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Helvetica"/>
                  </a:rPr>
                  <a:t>D</a:t>
                </a:r>
                <a:endParaRPr lang="en-US" sz="1800" dirty="0">
                  <a:latin typeface="Helvetica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143000" y="5029200"/>
              <a:ext cx="2133600" cy="457200"/>
              <a:chOff x="1295400" y="4947166"/>
              <a:chExt cx="2133600" cy="457200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1752600" y="4991100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Helvetica"/>
                  </a:rPr>
                  <a:t>Coupling code</a:t>
                </a:r>
                <a:endParaRPr lang="en-US" sz="1800" dirty="0">
                  <a:latin typeface="Helvetica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1295400" y="4947166"/>
                <a:ext cx="457200" cy="457200"/>
                <a:chOff x="736600" y="3810000"/>
                <a:chExt cx="609600" cy="609600"/>
              </a:xfrm>
            </p:grpSpPr>
            <p:sp>
              <p:nvSpPr>
                <p:cNvPr id="84" name="Octagon 83"/>
                <p:cNvSpPr/>
                <p:nvPr/>
              </p:nvSpPr>
              <p:spPr>
                <a:xfrm>
                  <a:off x="736600" y="3810000"/>
                  <a:ext cx="609600" cy="609600"/>
                </a:xfrm>
                <a:prstGeom prst="octago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812800" y="3927903"/>
                  <a:ext cx="457200" cy="3165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Helvetica"/>
                    </a:rPr>
                    <a:t>X</a:t>
                  </a:r>
                  <a:endParaRPr lang="en-US" sz="1200" dirty="0">
                    <a:latin typeface="Helvetica"/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1676400" y="2362200"/>
            <a:ext cx="5943600" cy="3080266"/>
            <a:chOff x="1676400" y="2362200"/>
            <a:chExt cx="5943600" cy="3080266"/>
          </a:xfrm>
        </p:grpSpPr>
        <p:grpSp>
          <p:nvGrpSpPr>
            <p:cNvPr id="20" name="Group 19"/>
            <p:cNvGrpSpPr/>
            <p:nvPr/>
          </p:nvGrpSpPr>
          <p:grpSpPr>
            <a:xfrm>
              <a:off x="1676400" y="2362200"/>
              <a:ext cx="5943600" cy="304800"/>
              <a:chOff x="1676400" y="2362200"/>
              <a:chExt cx="5943600" cy="304800"/>
            </a:xfrm>
          </p:grpSpPr>
          <p:sp>
            <p:nvSpPr>
              <p:cNvPr id="9" name="Dodecagon 8"/>
              <p:cNvSpPr/>
              <p:nvPr/>
            </p:nvSpPr>
            <p:spPr>
              <a:xfrm>
                <a:off x="1676400" y="23622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Dodecagon 49"/>
              <p:cNvSpPr/>
              <p:nvPr/>
            </p:nvSpPr>
            <p:spPr>
              <a:xfrm>
                <a:off x="2133600" y="23622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odecagon 55"/>
              <p:cNvSpPr/>
              <p:nvPr/>
            </p:nvSpPr>
            <p:spPr>
              <a:xfrm>
                <a:off x="4191000" y="23622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Dodecagon 56"/>
              <p:cNvSpPr/>
              <p:nvPr/>
            </p:nvSpPr>
            <p:spPr>
              <a:xfrm>
                <a:off x="4648200" y="23622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Dodecagon 62"/>
              <p:cNvSpPr/>
              <p:nvPr/>
            </p:nvSpPr>
            <p:spPr>
              <a:xfrm>
                <a:off x="6858000" y="23622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odecagon 63"/>
              <p:cNvSpPr/>
              <p:nvPr/>
            </p:nvSpPr>
            <p:spPr>
              <a:xfrm>
                <a:off x="7315200" y="23622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676400" y="3581400"/>
              <a:ext cx="5943600" cy="304800"/>
              <a:chOff x="1676400" y="3581400"/>
              <a:chExt cx="5943600" cy="304800"/>
            </a:xfrm>
          </p:grpSpPr>
          <p:sp>
            <p:nvSpPr>
              <p:cNvPr id="51" name="Dodecagon 50"/>
              <p:cNvSpPr/>
              <p:nvPr/>
            </p:nvSpPr>
            <p:spPr>
              <a:xfrm>
                <a:off x="1676400" y="35814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Dodecagon 51"/>
              <p:cNvSpPr/>
              <p:nvPr/>
            </p:nvSpPr>
            <p:spPr>
              <a:xfrm>
                <a:off x="2133600" y="35814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Dodecagon 57"/>
              <p:cNvSpPr/>
              <p:nvPr/>
            </p:nvSpPr>
            <p:spPr>
              <a:xfrm>
                <a:off x="4191000" y="35814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Dodecagon 58"/>
              <p:cNvSpPr/>
              <p:nvPr/>
            </p:nvSpPr>
            <p:spPr>
              <a:xfrm>
                <a:off x="4648200" y="35814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Dodecagon 64"/>
              <p:cNvSpPr/>
              <p:nvPr/>
            </p:nvSpPr>
            <p:spPr>
              <a:xfrm>
                <a:off x="6858000" y="35814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decagon 65"/>
              <p:cNvSpPr/>
              <p:nvPr/>
            </p:nvSpPr>
            <p:spPr>
              <a:xfrm>
                <a:off x="7315200" y="3581400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733800" y="5073134"/>
              <a:ext cx="1752600" cy="369332"/>
              <a:chOff x="4343400" y="4953000"/>
              <a:chExt cx="1752600" cy="369332"/>
            </a:xfrm>
          </p:grpSpPr>
          <p:sp>
            <p:nvSpPr>
              <p:cNvPr id="86" name="Dodecagon 85"/>
              <p:cNvSpPr/>
              <p:nvPr/>
            </p:nvSpPr>
            <p:spPr>
              <a:xfrm>
                <a:off x="4343400" y="4985266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800600" y="49530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Helvetica"/>
                  </a:rPr>
                  <a:t>Data mod.</a:t>
                </a:r>
                <a:endParaRPr lang="en-US" sz="1800" dirty="0">
                  <a:latin typeface="Helvetic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46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Coupler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can become very complicated, with an almost automatically has an ad-hoc nature.</a:t>
            </a:r>
          </a:p>
          <a:p>
            <a:pPr lvl="1"/>
            <a:r>
              <a:rPr lang="en-US" dirty="0" smtClean="0"/>
              <a:t>Example of three-way coupling design from Isaac </a:t>
            </a:r>
            <a:r>
              <a:rPr lang="en-US" dirty="0" err="1" smtClean="0"/>
              <a:t>Ginis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Needs to be more modular for coupler with exchangeable components.</a:t>
            </a:r>
            <a:endParaRPr lang="en-US" dirty="0"/>
          </a:p>
        </p:txBody>
      </p:sp>
      <p:pic>
        <p:nvPicPr>
          <p:cNvPr id="3" name="Picture 4" descr="C:\Documents and Settings\Isaac Ginis\Desktop\Coupled model flow 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2667000"/>
            <a:ext cx="7431087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15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5410200"/>
            <a:ext cx="72390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Coupler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modularity can be achieved by:</a:t>
            </a:r>
          </a:p>
          <a:p>
            <a:pPr lvl="1"/>
            <a:r>
              <a:rPr lang="en-US" dirty="0" smtClean="0"/>
              <a:t>Containing data modifications in coupler:</a:t>
            </a:r>
          </a:p>
          <a:p>
            <a:pPr lvl="2"/>
            <a:r>
              <a:rPr lang="en-US" dirty="0" smtClean="0"/>
              <a:t>General corrections (biases corrections etc.) on entry of data in coupler.</a:t>
            </a:r>
          </a:p>
          <a:p>
            <a:pPr lvl="2"/>
            <a:r>
              <a:rPr lang="en-US" dirty="0" smtClean="0"/>
              <a:t>Specific modifications for receiving model.</a:t>
            </a:r>
          </a:p>
          <a:p>
            <a:pPr lvl="1"/>
            <a:r>
              <a:rPr lang="en-US" dirty="0" smtClean="0"/>
              <a:t>Coupling software should be build fully plug compatible so that it can be used either in the coupler or in the individual models.</a:t>
            </a:r>
          </a:p>
          <a:p>
            <a:pPr lvl="2"/>
            <a:r>
              <a:rPr lang="en-US" dirty="0" smtClean="0"/>
              <a:t>Capability of computing coupling parameters in stand-alone model components.</a:t>
            </a:r>
          </a:p>
          <a:p>
            <a:pPr lvl="2"/>
            <a:r>
              <a:rPr lang="en-US" dirty="0" smtClean="0"/>
              <a:t>Identical duplicate coupling software used throughout.</a:t>
            </a:r>
          </a:p>
          <a:p>
            <a:pPr lvl="2"/>
            <a:r>
              <a:rPr lang="en-US" dirty="0" smtClean="0"/>
              <a:t>Need for option in terms of input and output.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Mostly code management issue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“general coupler” still needs specific handling of each possible component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2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019800" y="1295400"/>
            <a:ext cx="2362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01508" y="1412196"/>
            <a:ext cx="199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Atmosphere GCM</a:t>
            </a: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Coupler design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1412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Ocean GCM</a:t>
            </a:r>
            <a:endParaRPr lang="en-US" dirty="0">
              <a:latin typeface="Helvet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1295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412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Wind waves</a:t>
            </a:r>
            <a:endParaRPr lang="en-US" dirty="0">
              <a:latin typeface="Helvetic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0600" y="685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Realistic coupler in real world</a:t>
            </a:r>
            <a:endParaRPr lang="en-US" dirty="0">
              <a:latin typeface="Helvetic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66800" y="3505200"/>
            <a:ext cx="7315200" cy="12192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828800" y="2438400"/>
            <a:ext cx="457200" cy="1371600"/>
            <a:chOff x="1828800" y="2667000"/>
            <a:chExt cx="457200" cy="129540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343400" y="2438400"/>
            <a:ext cx="457200" cy="1371600"/>
            <a:chOff x="1828800" y="2667000"/>
            <a:chExt cx="457200" cy="129540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010400" y="2438400"/>
            <a:ext cx="457200" cy="1371600"/>
            <a:chOff x="1828800" y="2667000"/>
            <a:chExt cx="457200" cy="129540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4267200" y="3886200"/>
            <a:ext cx="2971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Coupler</a:t>
            </a:r>
            <a:endParaRPr lang="en-US" dirty="0">
              <a:latin typeface="Helvetica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057400" y="4343400"/>
            <a:ext cx="5105400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90600" y="56343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Coupling software can literally be everywhere, in any possible distribution between models and coupler.</a:t>
            </a:r>
            <a:endParaRPr lang="en-US" dirty="0">
              <a:latin typeface="Helvetic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8200" y="2133600"/>
            <a:ext cx="609600" cy="609600"/>
            <a:chOff x="838200" y="3810000"/>
            <a:chExt cx="609600" cy="609600"/>
          </a:xfrm>
        </p:grpSpPr>
        <p:sp>
          <p:nvSpPr>
            <p:cNvPr id="4" name="Octagon 3"/>
            <p:cNvSpPr/>
            <p:nvPr/>
          </p:nvSpPr>
          <p:spPr>
            <a:xfrm>
              <a:off x="838200" y="3810000"/>
              <a:ext cx="609600" cy="609600"/>
            </a:xfrm>
            <a:prstGeom prst="octag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4400" y="3927902"/>
              <a:ext cx="457200" cy="37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Helvetica"/>
                </a:rPr>
                <a:t>X</a:t>
              </a:r>
              <a:endParaRPr lang="en-US" sz="1800" dirty="0">
                <a:latin typeface="Helvetica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429000" y="2133600"/>
            <a:ext cx="609600" cy="609600"/>
            <a:chOff x="838200" y="3810000"/>
            <a:chExt cx="609600" cy="609600"/>
          </a:xfrm>
        </p:grpSpPr>
        <p:sp>
          <p:nvSpPr>
            <p:cNvPr id="35" name="Octagon 34"/>
            <p:cNvSpPr/>
            <p:nvPr/>
          </p:nvSpPr>
          <p:spPr>
            <a:xfrm>
              <a:off x="838200" y="3810000"/>
              <a:ext cx="609600" cy="609600"/>
            </a:xfrm>
            <a:prstGeom prst="octag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14400" y="3927902"/>
              <a:ext cx="457200" cy="37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Helvetica"/>
                </a:rPr>
                <a:t>X</a:t>
              </a:r>
              <a:endParaRPr lang="en-US" sz="1800" dirty="0">
                <a:latin typeface="Helvetica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867400" y="2133600"/>
            <a:ext cx="609600" cy="609600"/>
            <a:chOff x="838200" y="3810000"/>
            <a:chExt cx="609600" cy="609600"/>
          </a:xfrm>
        </p:grpSpPr>
        <p:sp>
          <p:nvSpPr>
            <p:cNvPr id="44" name="Octagon 43"/>
            <p:cNvSpPr/>
            <p:nvPr/>
          </p:nvSpPr>
          <p:spPr>
            <a:xfrm>
              <a:off x="838200" y="3810000"/>
              <a:ext cx="609600" cy="609600"/>
            </a:xfrm>
            <a:prstGeom prst="octag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14400" y="392790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Helvetica"/>
                </a:rPr>
                <a:t>X</a:t>
              </a:r>
              <a:endParaRPr lang="en-US" sz="1800" dirty="0">
                <a:latin typeface="Helvetica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048000" y="3962400"/>
            <a:ext cx="609600" cy="609600"/>
            <a:chOff x="838200" y="3810000"/>
            <a:chExt cx="609600" cy="609600"/>
          </a:xfrm>
        </p:grpSpPr>
        <p:sp>
          <p:nvSpPr>
            <p:cNvPr id="72" name="Octagon 71"/>
            <p:cNvSpPr/>
            <p:nvPr/>
          </p:nvSpPr>
          <p:spPr>
            <a:xfrm>
              <a:off x="838200" y="3810000"/>
              <a:ext cx="609600" cy="609600"/>
            </a:xfrm>
            <a:prstGeom prst="octag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14400" y="3927902"/>
              <a:ext cx="457200" cy="37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Helvetica"/>
                </a:rPr>
                <a:t>X</a:t>
              </a:r>
              <a:endParaRPr lang="en-US" sz="1800" dirty="0">
                <a:latin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19200" y="3581400"/>
            <a:ext cx="5943600" cy="1905000"/>
            <a:chOff x="1219200" y="3581400"/>
            <a:chExt cx="5943600" cy="1905000"/>
          </a:xfrm>
        </p:grpSpPr>
        <p:sp>
          <p:nvSpPr>
            <p:cNvPr id="51" name="Dodecagon 50"/>
            <p:cNvSpPr/>
            <p:nvPr/>
          </p:nvSpPr>
          <p:spPr>
            <a:xfrm>
              <a:off x="1676400" y="3581400"/>
              <a:ext cx="304800" cy="304800"/>
            </a:xfrm>
            <a:prstGeom prst="dodecagon">
              <a:avLst/>
            </a:prstGeom>
            <a:solidFill>
              <a:srgbClr val="008000">
                <a:alpha val="30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Dodecagon 57"/>
            <p:cNvSpPr/>
            <p:nvPr/>
          </p:nvSpPr>
          <p:spPr>
            <a:xfrm>
              <a:off x="4191000" y="3581400"/>
              <a:ext cx="304800" cy="304800"/>
            </a:xfrm>
            <a:prstGeom prst="dodecagon">
              <a:avLst/>
            </a:prstGeom>
            <a:solidFill>
              <a:srgbClr val="008000">
                <a:alpha val="30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Dodecagon 64"/>
            <p:cNvSpPr/>
            <p:nvPr/>
          </p:nvSpPr>
          <p:spPr>
            <a:xfrm>
              <a:off x="6858000" y="3581400"/>
              <a:ext cx="304800" cy="304800"/>
            </a:xfrm>
            <a:prstGeom prst="dodecagon">
              <a:avLst/>
            </a:prstGeom>
            <a:solidFill>
              <a:srgbClr val="008000">
                <a:alpha val="30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219200" y="5117068"/>
              <a:ext cx="2819400" cy="369332"/>
              <a:chOff x="1143000" y="5073134"/>
              <a:chExt cx="2819400" cy="369332"/>
            </a:xfrm>
          </p:grpSpPr>
          <p:sp>
            <p:nvSpPr>
              <p:cNvPr id="86" name="Dodecagon 85"/>
              <p:cNvSpPr/>
              <p:nvPr/>
            </p:nvSpPr>
            <p:spPr>
              <a:xfrm>
                <a:off x="1143000" y="5105400"/>
                <a:ext cx="304800" cy="304800"/>
              </a:xfrm>
              <a:prstGeom prst="dodecagon">
                <a:avLst/>
              </a:prstGeom>
              <a:solidFill>
                <a:srgbClr val="008000">
                  <a:alpha val="30000"/>
                </a:srgbClr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600200" y="5073134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Helvetica"/>
                  </a:rPr>
                  <a:t>General corrections</a:t>
                </a:r>
                <a:endParaRPr lang="en-US" sz="1800" dirty="0">
                  <a:latin typeface="Helvetica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133600" y="3581400"/>
            <a:ext cx="5562600" cy="1905000"/>
            <a:chOff x="2133600" y="3581400"/>
            <a:chExt cx="5562600" cy="1905000"/>
          </a:xfrm>
        </p:grpSpPr>
        <p:sp>
          <p:nvSpPr>
            <p:cNvPr id="52" name="Dodecagon 51"/>
            <p:cNvSpPr/>
            <p:nvPr/>
          </p:nvSpPr>
          <p:spPr>
            <a:xfrm>
              <a:off x="2133600" y="3581400"/>
              <a:ext cx="304800" cy="304800"/>
            </a:xfrm>
            <a:prstGeom prst="dodecagon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Dodecagon 58"/>
            <p:cNvSpPr/>
            <p:nvPr/>
          </p:nvSpPr>
          <p:spPr>
            <a:xfrm>
              <a:off x="4648200" y="3581400"/>
              <a:ext cx="304800" cy="304800"/>
            </a:xfrm>
            <a:prstGeom prst="dodecagon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Dodecagon 65"/>
            <p:cNvSpPr/>
            <p:nvPr/>
          </p:nvSpPr>
          <p:spPr>
            <a:xfrm>
              <a:off x="7315200" y="3581400"/>
              <a:ext cx="304800" cy="304800"/>
            </a:xfrm>
            <a:prstGeom prst="dodecagon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876800" y="5117068"/>
              <a:ext cx="2819400" cy="369332"/>
              <a:chOff x="4876800" y="5117068"/>
              <a:chExt cx="2819400" cy="369332"/>
            </a:xfrm>
          </p:grpSpPr>
          <p:sp>
            <p:nvSpPr>
              <p:cNvPr id="77" name="Dodecagon 76"/>
              <p:cNvSpPr/>
              <p:nvPr/>
            </p:nvSpPr>
            <p:spPr>
              <a:xfrm>
                <a:off x="4876800" y="5149334"/>
                <a:ext cx="304800" cy="304800"/>
              </a:xfrm>
              <a:prstGeom prst="dodecagon">
                <a:avLst/>
              </a:prstGeom>
              <a:noFill/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334000" y="5117068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Helvetica"/>
                  </a:rPr>
                  <a:t>Specific corrections</a:t>
                </a:r>
                <a:endParaRPr lang="en-US" sz="1800" dirty="0">
                  <a:latin typeface="Helvetic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89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gave a lecture like his at the GODAE Summer School for Ocean Modeling in January (!) 2010 in Perth Australia. And a similar presentation at the Tropical </a:t>
            </a:r>
            <a:r>
              <a:rPr lang="en-US" dirty="0" err="1" smtClean="0"/>
              <a:t>Cycline</a:t>
            </a:r>
            <a:r>
              <a:rPr lang="en-US" dirty="0" smtClean="0"/>
              <a:t> Ocean Interaction (TCOI) workshop in </a:t>
            </a:r>
            <a:r>
              <a:rPr lang="en-US" dirty="0" err="1" smtClean="0"/>
              <a:t>Jeju</a:t>
            </a:r>
            <a:r>
              <a:rPr lang="en-US" dirty="0" smtClean="0"/>
              <a:t> Korea May 2011.</a:t>
            </a:r>
          </a:p>
          <a:p>
            <a:endParaRPr lang="en-US" dirty="0"/>
          </a:p>
          <a:p>
            <a:r>
              <a:rPr lang="en-US" dirty="0" smtClean="0"/>
              <a:t>MMAB works mostly on Atmosphere-Wave-Ocean coupling (including wave-surge). This is a minor upgrade of a presentation made to the coupled modeling work group (group 8) for HFIP.</a:t>
            </a:r>
          </a:p>
          <a:p>
            <a:pPr lvl="1"/>
            <a:r>
              <a:rPr lang="en-US" dirty="0" smtClean="0"/>
              <a:t>Focusing on MMAB coupling work.</a:t>
            </a:r>
          </a:p>
          <a:p>
            <a:pPr lvl="1"/>
            <a:r>
              <a:rPr lang="en-US" dirty="0" smtClean="0"/>
              <a:t>Recognizing previous GFDL / URI work in this field.</a:t>
            </a:r>
          </a:p>
          <a:p>
            <a:pPr lvl="1"/>
            <a:r>
              <a:rPr lang="en-US" dirty="0" smtClean="0"/>
              <a:t>Recognizing previous CFS work in this field.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0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HWRF-HYCOM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Coupling HWRF weather model to HYCOM ocean model.</a:t>
            </a:r>
          </a:p>
          <a:p>
            <a:pPr lvl="1"/>
            <a:r>
              <a:rPr lang="en-US" dirty="0" smtClean="0"/>
              <a:t>Regional ocean model nested in basin scale ocean model.</a:t>
            </a:r>
          </a:p>
          <a:p>
            <a:pPr lvl="1"/>
            <a:r>
              <a:rPr lang="en-US" dirty="0" smtClean="0"/>
              <a:t>Basin scale ocean model set up to work well with GFS fluxes.</a:t>
            </a:r>
          </a:p>
          <a:p>
            <a:pPr lvl="1"/>
            <a:r>
              <a:rPr lang="en-US" dirty="0" smtClean="0"/>
              <a:t>HWRF fluxes are systematically different from GFS fluxes resulting in SST drift issues:</a:t>
            </a:r>
            <a:endParaRPr lang="en-US" dirty="0"/>
          </a:p>
          <a:p>
            <a:pPr lvl="2"/>
            <a:r>
              <a:rPr lang="en-US" dirty="0" smtClean="0"/>
              <a:t>No </a:t>
            </a:r>
            <a:r>
              <a:rPr lang="en-US" dirty="0"/>
              <a:t>drift in RTOFS ← GFS.</a:t>
            </a:r>
          </a:p>
          <a:p>
            <a:pPr lvl="2"/>
            <a:r>
              <a:rPr lang="en-US" dirty="0"/>
              <a:t>Drift in RTOFS ↔ HWRF.</a:t>
            </a:r>
          </a:p>
          <a:p>
            <a:pPr lvl="2"/>
            <a:r>
              <a:rPr lang="en-US" dirty="0" smtClean="0"/>
              <a:t>Short </a:t>
            </a:r>
            <a:r>
              <a:rPr lang="en-US" dirty="0"/>
              <a:t>term fix in coupler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Successful.</a:t>
            </a:r>
            <a:endParaRPr lang="en-US" dirty="0"/>
          </a:p>
          <a:p>
            <a:pPr lvl="2"/>
            <a:r>
              <a:rPr lang="en-US" dirty="0"/>
              <a:t>Long term NWS </a:t>
            </a:r>
            <a:r>
              <a:rPr lang="en-US" dirty="0" smtClean="0"/>
              <a:t>issue</a:t>
            </a:r>
          </a:p>
          <a:p>
            <a:pPr lvl="3"/>
            <a:r>
              <a:rPr lang="en-US" dirty="0" smtClean="0"/>
              <a:t>Will require collaboration.</a:t>
            </a:r>
          </a:p>
          <a:p>
            <a:pPr lvl="3"/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65500"/>
            <a:ext cx="3738562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943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Helvetica"/>
              </a:rPr>
              <a:t>Courtesy Hyun-</a:t>
            </a:r>
            <a:r>
              <a:rPr lang="en-US" sz="1800" dirty="0" err="1" smtClean="0">
                <a:latin typeface="Helvetica"/>
              </a:rPr>
              <a:t>Sook</a:t>
            </a:r>
            <a:r>
              <a:rPr lang="en-US" sz="1800" dirty="0" smtClean="0">
                <a:latin typeface="Helvetica"/>
              </a:rPr>
              <a:t> Kim and </a:t>
            </a:r>
            <a:r>
              <a:rPr lang="en-US" sz="1800" dirty="0" err="1" smtClean="0">
                <a:latin typeface="Helvetica"/>
              </a:rPr>
              <a:t>Jamese</a:t>
            </a:r>
            <a:r>
              <a:rPr lang="en-US" sz="1800" dirty="0" smtClean="0">
                <a:latin typeface="Helvetica"/>
              </a:rPr>
              <a:t> Sims </a:t>
            </a:r>
            <a:endParaRPr lang="en-US" sz="1800" dirty="0">
              <a:latin typeface="Helvetic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34000" y="3331623"/>
            <a:ext cx="3547636" cy="2688177"/>
            <a:chOff x="5334000" y="3331623"/>
            <a:chExt cx="3547636" cy="2688177"/>
          </a:xfrm>
        </p:grpSpPr>
        <p:pic>
          <p:nvPicPr>
            <p:cNvPr id="7" name="Picture 6" descr="cf_radfluxes_201208260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0" y="3331623"/>
              <a:ext cx="3547636" cy="268817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791200" y="3714690"/>
              <a:ext cx="755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8000"/>
                  </a:solidFill>
                  <a:latin typeface="+mn-lt"/>
                </a:rPr>
                <a:t>2012</a:t>
              </a:r>
              <a:endParaRPr lang="en-US" sz="2000" dirty="0">
                <a:solidFill>
                  <a:srgbClr val="008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326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019800" y="914400"/>
            <a:ext cx="2362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01508" y="1031196"/>
            <a:ext cx="199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Atmosphere GCM</a:t>
            </a: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HWRF-HYCOM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914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1031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Ocean GCM</a:t>
            </a:r>
            <a:endParaRPr lang="en-US" dirty="0">
              <a:latin typeface="Helvet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031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Wind waves</a:t>
            </a:r>
            <a:endParaRPr lang="en-US" dirty="0">
              <a:latin typeface="Helvetic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66800" y="3124200"/>
            <a:ext cx="7315200" cy="12192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828800" y="2057400"/>
            <a:ext cx="457200" cy="1371600"/>
            <a:chOff x="1828800" y="2667000"/>
            <a:chExt cx="457200" cy="129540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343400" y="2057400"/>
            <a:ext cx="457200" cy="1371600"/>
            <a:chOff x="1828800" y="2667000"/>
            <a:chExt cx="457200" cy="129540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010400" y="2057400"/>
            <a:ext cx="457200" cy="1371600"/>
            <a:chOff x="1828800" y="2667000"/>
            <a:chExt cx="457200" cy="129540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4267200" y="3505200"/>
            <a:ext cx="2971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Coupler</a:t>
            </a:r>
            <a:endParaRPr lang="en-US" dirty="0">
              <a:latin typeface="Helvetica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057400" y="3962400"/>
            <a:ext cx="5105400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90600" y="45720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Needed modification in coupler for HWRF-HYCOM coupling (and any other ocean).</a:t>
            </a:r>
          </a:p>
          <a:p>
            <a:pPr algn="ctr"/>
            <a:r>
              <a:rPr lang="en-US" dirty="0" smtClean="0">
                <a:latin typeface="Helvetica"/>
              </a:rPr>
              <a:t>Coupler needs to know which atmosphere and ocean models are used.</a:t>
            </a:r>
            <a:endParaRPr lang="en-US" dirty="0">
              <a:latin typeface="Helvetica"/>
            </a:endParaRPr>
          </a:p>
        </p:txBody>
      </p:sp>
      <p:sp>
        <p:nvSpPr>
          <p:cNvPr id="52" name="Dodecagon 51"/>
          <p:cNvSpPr/>
          <p:nvPr/>
        </p:nvSpPr>
        <p:spPr>
          <a:xfrm>
            <a:off x="2133600" y="3200400"/>
            <a:ext cx="304800" cy="304800"/>
          </a:xfrm>
          <a:prstGeom prst="dodecagon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514600" y="2057400"/>
            <a:ext cx="3886200" cy="1295400"/>
            <a:chOff x="2514600" y="2514600"/>
            <a:chExt cx="3886200" cy="1295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400800" y="2514600"/>
              <a:ext cx="0" cy="1295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514600" y="3810000"/>
              <a:ext cx="38862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976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 / waves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96200" cy="5486400"/>
          </a:xfrm>
        </p:spPr>
        <p:txBody>
          <a:bodyPr/>
          <a:lstStyle/>
          <a:p>
            <a:r>
              <a:rPr lang="en-US" dirty="0" smtClean="0"/>
              <a:t>Coupling of codes with relatively small time steps of data exchange gives high resolution wind fields for the ocean and wave models.</a:t>
            </a:r>
          </a:p>
          <a:p>
            <a:pPr lvl="1"/>
            <a:r>
              <a:rPr lang="en-US" dirty="0" smtClean="0"/>
              <a:t>Example from Tolman and </a:t>
            </a:r>
            <a:r>
              <a:rPr lang="en-US" dirty="0" err="1" smtClean="0"/>
              <a:t>Alves</a:t>
            </a:r>
            <a:r>
              <a:rPr lang="en-US" dirty="0" smtClean="0"/>
              <a:t>, Ocean </a:t>
            </a:r>
            <a:r>
              <a:rPr lang="en-US" dirty="0" err="1" smtClean="0"/>
              <a:t>Modelling</a:t>
            </a:r>
            <a:r>
              <a:rPr lang="en-US" dirty="0" smtClean="0"/>
              <a:t>, 2005.</a:t>
            </a:r>
          </a:p>
          <a:p>
            <a:pPr lvl="1"/>
            <a:r>
              <a:rPr lang="en-US" dirty="0" smtClean="0"/>
              <a:t>Looking at effects of temporal wind field resolution on wind wave model.</a:t>
            </a:r>
          </a:p>
          <a:p>
            <a:pPr lvl="2"/>
            <a:r>
              <a:rPr lang="en-US" dirty="0" smtClean="0"/>
              <a:t>Moving grid</a:t>
            </a:r>
          </a:p>
          <a:p>
            <a:pPr marL="914400" lvl="2" indent="0">
              <a:buNone/>
            </a:pPr>
            <a:r>
              <a:rPr lang="en-US" dirty="0" smtClean="0"/>
              <a:t>   resolves wind</a:t>
            </a:r>
          </a:p>
          <a:p>
            <a:pPr marL="914400" lvl="2" indent="0">
              <a:buNone/>
            </a:pPr>
            <a:r>
              <a:rPr lang="en-US" dirty="0" smtClean="0"/>
              <a:t>   in time unlike</a:t>
            </a:r>
          </a:p>
          <a:p>
            <a:pPr marL="914400" lvl="2" indent="0">
              <a:buNone/>
            </a:pPr>
            <a:r>
              <a:rPr lang="en-US" dirty="0" smtClean="0"/>
              <a:t>   fixed grid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Improvement achieved simply by resolution in time of wind field, has nothing to do with physics.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43400" y="2781300"/>
            <a:ext cx="3962400" cy="2933700"/>
            <a:chOff x="4343400" y="2781300"/>
            <a:chExt cx="3962400" cy="2933700"/>
          </a:xfrm>
        </p:grpSpPr>
        <p:sp>
          <p:nvSpPr>
            <p:cNvPr id="5" name="Rectangle 4"/>
            <p:cNvSpPr/>
            <p:nvPr/>
          </p:nvSpPr>
          <p:spPr>
            <a:xfrm>
              <a:off x="4343400" y="2781300"/>
              <a:ext cx="3962400" cy="289560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 descr="Lili_maxes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2460" y="2857500"/>
              <a:ext cx="3787140" cy="2857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217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4000" y="457200"/>
            <a:ext cx="6019800" cy="61722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Lili_fw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71" y="-152400"/>
            <a:ext cx="3886200" cy="5029200"/>
          </a:xfrm>
          <a:prstGeom prst="rect">
            <a:avLst/>
          </a:prstGeom>
        </p:spPr>
      </p:pic>
      <p:pic>
        <p:nvPicPr>
          <p:cNvPr id="4" name="Picture 3" descr="Lili_m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-152400"/>
            <a:ext cx="3886200" cy="5029200"/>
          </a:xfrm>
          <a:prstGeom prst="rect">
            <a:avLst/>
          </a:prstGeom>
        </p:spPr>
      </p:pic>
      <p:pic>
        <p:nvPicPr>
          <p:cNvPr id="6" name="Picture 5" descr="Lili_fh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19400"/>
            <a:ext cx="3886200" cy="5029200"/>
          </a:xfrm>
          <a:prstGeom prst="rect">
            <a:avLst/>
          </a:prstGeom>
        </p:spPr>
      </p:pic>
      <p:pic>
        <p:nvPicPr>
          <p:cNvPr id="7" name="Picture 6" descr="Lili_mh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819400"/>
            <a:ext cx="3886200" cy="50292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Winds / waves example #1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5195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wind</a:t>
            </a:r>
            <a:endParaRPr lang="en-US" dirty="0">
              <a:latin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415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waves</a:t>
            </a:r>
            <a:endParaRPr lang="en-US" dirty="0">
              <a:latin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380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vetica"/>
              </a:rPr>
              <a:t>Unresolved in time</a:t>
            </a:r>
            <a:endParaRPr lang="en-US" sz="2000" dirty="0">
              <a:latin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4380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vetica"/>
              </a:rPr>
              <a:t>Resolved in time</a:t>
            </a:r>
            <a:endParaRPr lang="en-US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6263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 / waves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96200" cy="5486400"/>
          </a:xfrm>
        </p:spPr>
        <p:txBody>
          <a:bodyPr/>
          <a:lstStyle/>
          <a:p>
            <a:r>
              <a:rPr lang="en-US" dirty="0" smtClean="0"/>
              <a:t>So, coupling gives you better resolution of parameters in time, and therefore gives a better wave model.</a:t>
            </a:r>
          </a:p>
          <a:p>
            <a:pPr lvl="1"/>
            <a:r>
              <a:rPr lang="en-US" dirty="0" smtClean="0"/>
              <a:t>I believe this, and not coupling physics, is the reason why the coupled wave-weather model at ECMWF gives improved wave prediction.</a:t>
            </a:r>
          </a:p>
          <a:p>
            <a:pPr lvl="1"/>
            <a:endParaRPr lang="en-US" dirty="0"/>
          </a:p>
          <a:p>
            <a:r>
              <a:rPr lang="en-US" dirty="0" smtClean="0"/>
              <a:t>However, if you go to high spatial resolution coupled modeling, time scales of coupling also become smaller, and …….</a:t>
            </a:r>
          </a:p>
          <a:p>
            <a:pPr lvl="1"/>
            <a:r>
              <a:rPr lang="en-US" dirty="0" smtClean="0"/>
              <a:t>Waves in a traditional model become higher and higher and less and less reliable, but ….</a:t>
            </a:r>
          </a:p>
          <a:p>
            <a:pPr lvl="1"/>
            <a:r>
              <a:rPr lang="en-US" dirty="0" smtClean="0"/>
              <a:t>If wind fields are smoothed before passing them on to the wave model, wave model behavior remains reliable.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8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Winds </a:t>
            </a:r>
            <a:r>
              <a:rPr lang="en-US" dirty="0" smtClean="0"/>
              <a:t>/ waves </a:t>
            </a:r>
            <a:r>
              <a:rPr lang="en-US" dirty="0"/>
              <a:t>example #2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484788"/>
              </p:ext>
            </p:extLst>
          </p:nvPr>
        </p:nvGraphicFramePr>
        <p:xfrm>
          <a:off x="2468880" y="807720"/>
          <a:ext cx="4389120" cy="505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0" name="Document" r:id="rId3" imgW="5486400" imgH="6324600" progId="Word.Document.12">
                  <p:link updateAutomatic="1"/>
                </p:oleObj>
              </mc:Choice>
              <mc:Fallback>
                <p:oleObj name="Document" r:id="rId3" imgW="5486400" imgH="63246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880" y="807720"/>
                        <a:ext cx="4389120" cy="505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5943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Helvetica"/>
              </a:rPr>
              <a:t>Courtesy Wei Zhao and </a:t>
            </a:r>
            <a:r>
              <a:rPr lang="en-US" sz="1800" dirty="0" err="1" smtClean="0">
                <a:latin typeface="Helvetica"/>
              </a:rPr>
              <a:t>Shuyi</a:t>
            </a:r>
            <a:r>
              <a:rPr lang="en-US" sz="1800" dirty="0" smtClean="0">
                <a:latin typeface="Helvetica"/>
              </a:rPr>
              <a:t> Chen</a:t>
            </a:r>
            <a:endParaRPr lang="en-US" sz="1800" dirty="0">
              <a:latin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2667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Obs.</a:t>
            </a:r>
            <a:endParaRPr lang="en-US" sz="1400" dirty="0">
              <a:latin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5105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Obs.</a:t>
            </a:r>
            <a:endParaRPr lang="en-US" sz="1400" dirty="0">
              <a:latin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667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Obs.</a:t>
            </a:r>
            <a:endParaRPr lang="en-US" sz="1400" dirty="0">
              <a:latin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5105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Obs.</a:t>
            </a:r>
            <a:endParaRPr lang="en-US" sz="1400" dirty="0">
              <a:latin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287489" y="137011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Model</a:t>
            </a:r>
            <a:endParaRPr lang="en-US" sz="1400" dirty="0">
              <a:latin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494311" y="1370111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Model</a:t>
            </a:r>
            <a:endParaRPr lang="en-US" sz="1400" dirty="0">
              <a:latin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287489" y="3808511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Model</a:t>
            </a:r>
            <a:endParaRPr lang="en-US" sz="1400" dirty="0">
              <a:latin typeface="Helvetica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94311" y="380851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</a:rPr>
              <a:t>Model</a:t>
            </a:r>
            <a:endParaRPr lang="en-US" sz="1400" dirty="0">
              <a:latin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95400"/>
            <a:ext cx="2209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Helvetica"/>
              </a:rPr>
              <a:t>Coupler moved data only</a:t>
            </a:r>
            <a:endParaRPr lang="en-US" dirty="0">
              <a:solidFill>
                <a:srgbClr val="FF0000"/>
              </a:solidFill>
              <a:latin typeface="Helvetica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43000" y="2590800"/>
            <a:ext cx="1371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3752672"/>
            <a:ext cx="2209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latin typeface="Helvetica"/>
              </a:rPr>
              <a:t>Using smoothed winds</a:t>
            </a:r>
            <a:endParaRPr lang="en-US" dirty="0">
              <a:solidFill>
                <a:srgbClr val="008000"/>
              </a:solidFill>
              <a:latin typeface="Helvetica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162800" y="5105400"/>
            <a:ext cx="1371600" cy="0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05600" y="1264384"/>
            <a:ext cx="213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vetica"/>
              </a:rPr>
              <a:t>High-resolution model resolving rain bands (gustiness for wave model)</a:t>
            </a:r>
            <a:endParaRPr lang="en-US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7970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 /waves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happening:</a:t>
            </a:r>
          </a:p>
          <a:p>
            <a:pPr lvl="1"/>
            <a:r>
              <a:rPr lang="en-US" dirty="0" smtClean="0"/>
              <a:t>If wind scales (space and time) are better resolved due to direct  data exchange in coupled models, in principle results will get better in wave model, until ….</a:t>
            </a:r>
          </a:p>
          <a:p>
            <a:pPr lvl="1"/>
            <a:r>
              <a:rPr lang="en-US" dirty="0" smtClean="0"/>
              <a:t>Resolution gets so high that “gustiness” gets resolved in the model.</a:t>
            </a:r>
          </a:p>
          <a:p>
            <a:pPr lvl="2"/>
            <a:r>
              <a:rPr lang="en-US" dirty="0" smtClean="0"/>
              <a:t>It is a little known fact that wave model are generally calibrated to implicitly account for unresolved gustiness,</a:t>
            </a:r>
          </a:p>
          <a:p>
            <a:pPr lvl="2"/>
            <a:r>
              <a:rPr lang="en-US" dirty="0" smtClean="0"/>
              <a:t>If gustiness becomes resolved, double counting of growth occurs.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Solutions:</a:t>
            </a:r>
          </a:p>
          <a:p>
            <a:pPr lvl="2"/>
            <a:r>
              <a:rPr lang="en-US" dirty="0" smtClean="0"/>
              <a:t>Remove gustiness scales in coupler,</a:t>
            </a:r>
          </a:p>
          <a:p>
            <a:pPr lvl="2"/>
            <a:r>
              <a:rPr lang="en-US" dirty="0" smtClean="0"/>
              <a:t>Or update physics in wave model to become resolution dependent.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7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019800" y="914400"/>
            <a:ext cx="2362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01508" y="1031196"/>
            <a:ext cx="199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Atmosphere GCM</a:t>
            </a: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 examples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914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1031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Ocean GCM</a:t>
            </a:r>
            <a:endParaRPr lang="en-US" dirty="0">
              <a:latin typeface="Helvet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19812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03119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Wind waves</a:t>
            </a:r>
            <a:endParaRPr lang="en-US" dirty="0">
              <a:latin typeface="Helvetic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66800" y="3124200"/>
            <a:ext cx="7315200" cy="12192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828800" y="2057400"/>
            <a:ext cx="457200" cy="1371600"/>
            <a:chOff x="1828800" y="2667000"/>
            <a:chExt cx="457200" cy="129540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343400" y="2057400"/>
            <a:ext cx="457200" cy="1371600"/>
            <a:chOff x="1828800" y="2667000"/>
            <a:chExt cx="457200" cy="129540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010400" y="2057400"/>
            <a:ext cx="457200" cy="1371600"/>
            <a:chOff x="1828800" y="2667000"/>
            <a:chExt cx="457200" cy="129540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8288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286000" y="2667000"/>
              <a:ext cx="0" cy="129540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4267200" y="3505200"/>
            <a:ext cx="2971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Coupler</a:t>
            </a:r>
            <a:endParaRPr lang="en-US" dirty="0">
              <a:latin typeface="Helvetica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057400" y="3962400"/>
            <a:ext cx="5105400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90600" y="45720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/>
              </a:rPr>
              <a:t>Coupler needs to know scales in atmosphere used for waves.</a:t>
            </a:r>
          </a:p>
          <a:p>
            <a:pPr algn="ctr"/>
            <a:r>
              <a:rPr lang="en-US" dirty="0" smtClean="0">
                <a:latin typeface="Helvetica"/>
              </a:rPr>
              <a:t>Or wave model physics need to be modified to account for wind scales resolved.</a:t>
            </a:r>
          </a:p>
          <a:p>
            <a:pPr algn="ctr"/>
            <a:r>
              <a:rPr lang="en-US" dirty="0" smtClean="0">
                <a:latin typeface="Helvetica"/>
              </a:rPr>
              <a:t>Generic coupler needs both.</a:t>
            </a:r>
            <a:endParaRPr lang="en-US" dirty="0">
              <a:latin typeface="Helvetica"/>
            </a:endParaRPr>
          </a:p>
        </p:txBody>
      </p:sp>
      <p:sp>
        <p:nvSpPr>
          <p:cNvPr id="52" name="Dodecagon 51"/>
          <p:cNvSpPr/>
          <p:nvPr/>
        </p:nvSpPr>
        <p:spPr>
          <a:xfrm>
            <a:off x="4648200" y="3200400"/>
            <a:ext cx="304800" cy="304800"/>
          </a:xfrm>
          <a:prstGeom prst="dodecagon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953000" y="2057400"/>
            <a:ext cx="1447800" cy="1295400"/>
            <a:chOff x="2514600" y="2514600"/>
            <a:chExt cx="3886200" cy="1295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400800" y="2514600"/>
              <a:ext cx="0" cy="1295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514600" y="3810000"/>
              <a:ext cx="38862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ctagon 39"/>
          <p:cNvSpPr/>
          <p:nvPr/>
        </p:nvSpPr>
        <p:spPr>
          <a:xfrm>
            <a:off x="3505200" y="1752600"/>
            <a:ext cx="609600" cy="609600"/>
          </a:xfrm>
          <a:prstGeom prst="octagon">
            <a:avLst/>
          </a:prstGeom>
          <a:solidFill>
            <a:srgbClr val="008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for coupling models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great benefit in having generic couplers for ocean-wave-atmosphere modeling of tropical cyclones.</a:t>
            </a:r>
          </a:p>
          <a:p>
            <a:pPr lvl="1"/>
            <a:r>
              <a:rPr lang="en-US" dirty="0" smtClean="0"/>
              <a:t>Scientific interest.</a:t>
            </a:r>
          </a:p>
          <a:p>
            <a:pPr lvl="1"/>
            <a:r>
              <a:rPr lang="en-US" dirty="0" smtClean="0"/>
              <a:t>Operational interest.</a:t>
            </a:r>
          </a:p>
          <a:p>
            <a:pPr lvl="1"/>
            <a:r>
              <a:rPr lang="en-US" dirty="0" smtClean="0"/>
              <a:t>Toward MME approach.</a:t>
            </a:r>
          </a:p>
          <a:p>
            <a:pPr lvl="1"/>
            <a:endParaRPr lang="en-US" dirty="0"/>
          </a:p>
          <a:p>
            <a:r>
              <a:rPr lang="en-US" dirty="0" smtClean="0"/>
              <a:t>We need to put some effort in doing the proper software design to make this work efficiently.</a:t>
            </a:r>
          </a:p>
          <a:p>
            <a:pPr lvl="1"/>
            <a:r>
              <a:rPr lang="en-US" dirty="0" smtClean="0"/>
              <a:t>Need for having coupler process rather than pass information between models.</a:t>
            </a:r>
          </a:p>
          <a:p>
            <a:pPr lvl="1"/>
            <a:r>
              <a:rPr lang="en-US" dirty="0" smtClean="0"/>
              <a:t>Need to use modular plug-compatible coupling code for sanity of modelers.</a:t>
            </a:r>
          </a:p>
          <a:p>
            <a:pPr lvl="2"/>
            <a:r>
              <a:rPr lang="en-US" dirty="0" smtClean="0"/>
              <a:t>Multiple-input multiple-output tools.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447800" y="1600200"/>
            <a:ext cx="6629400" cy="6858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mentioned before: </a:t>
            </a:r>
          </a:p>
          <a:p>
            <a:endParaRPr lang="en-US" dirty="0"/>
          </a:p>
          <a:p>
            <a:pPr algn="ctr"/>
            <a:r>
              <a:rPr lang="en-US" dirty="0">
                <a:solidFill>
                  <a:schemeClr val="hlink"/>
                </a:solidFill>
              </a:rPr>
              <a:t>Better physics should result in better models.</a:t>
            </a:r>
          </a:p>
          <a:p>
            <a:endParaRPr lang="en-US" dirty="0"/>
          </a:p>
          <a:p>
            <a:r>
              <a:rPr lang="en-US" dirty="0"/>
              <a:t>But there is a more subtle reasons too:</a:t>
            </a:r>
          </a:p>
          <a:p>
            <a:endParaRPr lang="en-US" dirty="0"/>
          </a:p>
          <a:p>
            <a:pPr lvl="1"/>
            <a:r>
              <a:rPr lang="en-US" dirty="0"/>
              <a:t>Coupling forces you to take a closer look at details of the constituent models, in ways that are often complimentary to the way the models are conventionally validated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ECMWF wave-atmosphere coupling.</a:t>
            </a:r>
            <a:endParaRPr lang="en-US" dirty="0"/>
          </a:p>
          <a:p>
            <a:pPr lvl="1"/>
            <a:r>
              <a:rPr lang="en-US" dirty="0"/>
              <a:t>This often leads to systematic improvement of the constituent models, that often has a positive impact on the constituent models, even if the actual coupling is found to be unnecessary or unsuccessful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HYCOM - HWRF coupling.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6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coupling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Arial"/>
              </a:rPr>
              <a:t>“</a:t>
            </a:r>
            <a:r>
              <a:rPr lang="en-US" b="1" i="1" dirty="0"/>
              <a:t>What is coupling ?</a:t>
            </a:r>
            <a:r>
              <a:rPr lang="ja-JP" altLang="en-US" b="1" i="1" dirty="0">
                <a:latin typeface="Arial"/>
              </a:rPr>
              <a:t>”</a:t>
            </a:r>
            <a:endParaRPr lang="en-US" b="1" i="1" dirty="0"/>
          </a:p>
          <a:p>
            <a:pPr algn="ctr"/>
            <a:endParaRPr lang="en-US" dirty="0"/>
          </a:p>
          <a:p>
            <a:pPr algn="ctr"/>
            <a:r>
              <a:rPr lang="en-US" dirty="0"/>
              <a:t>The better question to ask is </a:t>
            </a:r>
            <a:r>
              <a:rPr lang="ja-JP" altLang="en-US" dirty="0">
                <a:latin typeface="Arial"/>
              </a:rPr>
              <a:t>“</a:t>
            </a:r>
            <a:r>
              <a:rPr lang="en-US" b="1" i="1" dirty="0"/>
              <a:t>How does (computational) science make progress?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algn="ctr"/>
            <a:endParaRPr lang="en-US" b="1" i="1" dirty="0"/>
          </a:p>
          <a:p>
            <a:pPr lvl="1"/>
            <a:r>
              <a:rPr lang="en-US" dirty="0"/>
              <a:t>Any kind of model typically begins with trying to get the simplest possible description of a problem that has some chance to be useful.</a:t>
            </a:r>
          </a:p>
          <a:p>
            <a:pPr lvl="1"/>
            <a:r>
              <a:rPr lang="en-US" dirty="0"/>
              <a:t>This means that many models focus on well-defined, isolated problems like</a:t>
            </a:r>
          </a:p>
          <a:p>
            <a:pPr lvl="2"/>
            <a:r>
              <a:rPr lang="en-US" dirty="0"/>
              <a:t>Weather.</a:t>
            </a:r>
          </a:p>
          <a:p>
            <a:pPr lvl="2"/>
            <a:r>
              <a:rPr lang="en-US" dirty="0"/>
              <a:t>Ocean circulation.</a:t>
            </a:r>
          </a:p>
          <a:p>
            <a:pPr lvl="2"/>
            <a:r>
              <a:rPr lang="en-US" dirty="0"/>
              <a:t>Wind waves.</a:t>
            </a:r>
          </a:p>
          <a:p>
            <a:pPr lvl="2"/>
            <a:r>
              <a:rPr lang="en-US" dirty="0"/>
              <a:t>Storm surge / coastal inundation.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4419600" y="6003925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Helvetica" charset="0"/>
              </a:rPr>
              <a:t>and many more 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Lessons learned:</a:t>
            </a:r>
          </a:p>
          <a:p>
            <a:pPr lvl="1"/>
            <a:r>
              <a:rPr lang="en-US" dirty="0"/>
              <a:t>Coupled model makes further development of modeling system a little more complicated.</a:t>
            </a:r>
          </a:p>
          <a:p>
            <a:pPr lvl="2"/>
            <a:r>
              <a:rPr lang="en-US" dirty="0"/>
              <a:t>For me, this is an unavoidable side effect of doing  things physically better.</a:t>
            </a:r>
          </a:p>
          <a:p>
            <a:pPr lvl="1"/>
            <a:r>
              <a:rPr lang="en-US" dirty="0"/>
              <a:t>The key of this kind of coupled modeling is in the fluxes.</a:t>
            </a:r>
          </a:p>
          <a:p>
            <a:pPr lvl="2"/>
            <a:r>
              <a:rPr lang="en-US" dirty="0"/>
              <a:t>A weather model with a fixed or climatological SST is naturally constrained in terms systematic seasonal – climate shifts, but,</a:t>
            </a:r>
          </a:p>
          <a:p>
            <a:pPr lvl="2"/>
            <a:r>
              <a:rPr lang="en-US" dirty="0" smtClean="0"/>
              <a:t>in </a:t>
            </a:r>
            <a:r>
              <a:rPr lang="en-US" dirty="0"/>
              <a:t>a coupled model there is no natural and automatic constraint to the ocean state, in particular to the mixed layer and SST.</a:t>
            </a:r>
          </a:p>
          <a:p>
            <a:pPr lvl="2"/>
            <a:r>
              <a:rPr lang="en-US" dirty="0"/>
              <a:t>Spurious drifts of the SST and mixed layer in general in the ocean </a:t>
            </a:r>
            <a:r>
              <a:rPr lang="en-US" dirty="0" err="1"/>
              <a:t>wil</a:t>
            </a:r>
            <a:r>
              <a:rPr lang="en-US" dirty="0"/>
              <a:t> result in spurious drifts in the weather model, with a strong possibility of (nonlinear) feedback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Better physics makes for a better model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But …, better </a:t>
            </a:r>
            <a:r>
              <a:rPr lang="en-US" dirty="0"/>
              <a:t>physics in a well tuned model will almost always detune the model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this coupled model is a cyclic process:</a:t>
            </a:r>
          </a:p>
          <a:p>
            <a:pPr lvl="2"/>
            <a:r>
              <a:rPr lang="en-US" dirty="0"/>
              <a:t>First emphasis on getting the ocean right,</a:t>
            </a:r>
          </a:p>
          <a:p>
            <a:pPr lvl="2"/>
            <a:r>
              <a:rPr lang="en-US" dirty="0"/>
              <a:t>In the process, we found many issues with HWRF.</a:t>
            </a:r>
          </a:p>
          <a:p>
            <a:pPr lvl="3"/>
            <a:r>
              <a:rPr lang="en-US" dirty="0"/>
              <a:t>Not necessarily major issues for HWRF, but critical for realistic coupling with a realistic ocean model.</a:t>
            </a:r>
          </a:p>
          <a:p>
            <a:pPr lvl="3"/>
            <a:r>
              <a:rPr lang="en-US" dirty="0"/>
              <a:t>POM appears less sensitive to these errors as ocean responses appear suppressed to gain a more robust system.</a:t>
            </a:r>
          </a:p>
          <a:p>
            <a:pPr lvl="2"/>
            <a:r>
              <a:rPr lang="en-US" dirty="0"/>
              <a:t>Fixes and updates in the HWRF model require a return to making sure that all ocean responses are realistic.</a:t>
            </a:r>
          </a:p>
          <a:p>
            <a:pPr lvl="2"/>
            <a:r>
              <a:rPr lang="en-US" dirty="0"/>
              <a:t>…. and this will never stop …..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9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For coupled HWRF: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Focus on bests possible description of physical states for all models.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Deal with de-tuning of model due to “improved” physics in two ways, as makes most sense.</a:t>
            </a:r>
          </a:p>
          <a:p>
            <a:pPr lvl="3"/>
            <a:r>
              <a:rPr lang="en-US" dirty="0" smtClean="0"/>
              <a:t>Deal with this as bias treatment in coupler (quick and dirty).</a:t>
            </a:r>
            <a:endParaRPr lang="en-US" dirty="0"/>
          </a:p>
          <a:p>
            <a:pPr lvl="3"/>
            <a:r>
              <a:rPr lang="en-US" dirty="0"/>
              <a:t>Retune as possible, particularly when individual processes are documented to describe nature </a:t>
            </a:r>
            <a:r>
              <a:rPr lang="en-US" dirty="0" smtClean="0"/>
              <a:t>better (long term systematic approach).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We need to have a set of metrics for HWRF that reflects this, track and intensity alone will never work.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5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In general:</a:t>
            </a:r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Focus on bests possible description of physical states for all models.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“Flux correction” in coupler so that :</a:t>
            </a:r>
          </a:p>
          <a:p>
            <a:pPr lvl="3"/>
            <a:r>
              <a:rPr lang="en-US" dirty="0" smtClean="0"/>
              <a:t>Major model does not deteriorate.</a:t>
            </a:r>
          </a:p>
          <a:p>
            <a:pPr lvl="3"/>
            <a:r>
              <a:rPr lang="en-US" dirty="0" smtClean="0"/>
              <a:t>Added model represents physical state most accurate.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With best possible added model, get to work on the “major model”.</a:t>
            </a:r>
          </a:p>
          <a:p>
            <a:pPr lvl="3"/>
            <a:r>
              <a:rPr lang="en-US" dirty="0" smtClean="0"/>
              <a:t>Automate flux corrections for added model?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Question: where does </a:t>
            </a:r>
            <a:r>
              <a:rPr lang="en-US" dirty="0" err="1" smtClean="0"/>
              <a:t>dev</a:t>
            </a:r>
            <a:r>
              <a:rPr lang="en-US" dirty="0" smtClean="0"/>
              <a:t> become ops?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5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WordArt 5"/>
          <p:cNvSpPr>
            <a:spLocks noChangeArrowheads="1" noChangeShapeType="1" noTextEdit="1"/>
          </p:cNvSpPr>
          <p:nvPr/>
        </p:nvSpPr>
        <p:spPr bwMode="auto">
          <a:xfrm>
            <a:off x="2209800" y="1828800"/>
            <a:ext cx="5257800" cy="3429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Thank you !</a:t>
            </a:r>
            <a:endParaRPr lang="en-US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2700000" scaled="1"/>
              </a:gradFill>
              <a:latin typeface="Impact"/>
              <a:ea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coupling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though these models are stand-alone models, they could be considered as a combination of sub-models, for instance:</a:t>
            </a:r>
          </a:p>
          <a:p>
            <a:pPr lvl="1"/>
            <a:r>
              <a:rPr lang="en-US" dirty="0"/>
              <a:t>Ocean circulation models can include</a:t>
            </a:r>
          </a:p>
          <a:p>
            <a:pPr lvl="2"/>
            <a:r>
              <a:rPr lang="en-US" dirty="0"/>
              <a:t>Equation of state model.</a:t>
            </a:r>
          </a:p>
          <a:p>
            <a:pPr lvl="2"/>
            <a:r>
              <a:rPr lang="en-US" dirty="0"/>
              <a:t>Mixed layer / turbulence (closure) models.</a:t>
            </a:r>
          </a:p>
          <a:p>
            <a:pPr lvl="1"/>
            <a:r>
              <a:rPr lang="en-US" dirty="0"/>
              <a:t>Weather model can include</a:t>
            </a:r>
          </a:p>
          <a:p>
            <a:pPr lvl="2"/>
            <a:r>
              <a:rPr lang="en-US" dirty="0"/>
              <a:t>Cloud models,</a:t>
            </a:r>
          </a:p>
          <a:p>
            <a:pPr lvl="2"/>
            <a:r>
              <a:rPr lang="en-US" dirty="0"/>
              <a:t>Boundary layer models.</a:t>
            </a:r>
          </a:p>
          <a:p>
            <a:pPr lvl="2"/>
            <a:r>
              <a:rPr lang="en-US" dirty="0"/>
              <a:t>Land surface models</a:t>
            </a:r>
          </a:p>
          <a:p>
            <a:pPr lvl="2"/>
            <a:r>
              <a:rPr lang="en-US" dirty="0"/>
              <a:t>Tracer models.</a:t>
            </a:r>
          </a:p>
          <a:p>
            <a:pPr lvl="2"/>
            <a:endParaRPr lang="en-US" dirty="0"/>
          </a:p>
          <a:p>
            <a:r>
              <a:rPr lang="en-US" dirty="0" smtClean="0"/>
              <a:t>As these elements are clearly “coupled” the term coupling relates more to semantics than physics.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coupling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696200" cy="6019800"/>
          </a:xfrm>
        </p:spPr>
        <p:txBody>
          <a:bodyPr/>
          <a:lstStyle/>
          <a:p>
            <a:r>
              <a:rPr lang="en-US" dirty="0" smtClean="0"/>
              <a:t>Moreover</a:t>
            </a:r>
            <a:r>
              <a:rPr lang="en-US" dirty="0"/>
              <a:t>, typical output of one model is often essential input of </a:t>
            </a:r>
            <a:r>
              <a:rPr lang="en-US" dirty="0" smtClean="0"/>
              <a:t>another, for instance:</a:t>
            </a:r>
            <a:endParaRPr lang="en-US" dirty="0"/>
          </a:p>
          <a:p>
            <a:pPr lvl="1"/>
            <a:r>
              <a:rPr lang="en-US" dirty="0"/>
              <a:t>Winds used for ocean and wave models.</a:t>
            </a:r>
          </a:p>
          <a:p>
            <a:pPr lvl="1"/>
            <a:r>
              <a:rPr lang="en-US" dirty="0"/>
              <a:t>SST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used by weather and wave models.</a:t>
            </a:r>
          </a:p>
          <a:p>
            <a:pPr lvl="1"/>
            <a:r>
              <a:rPr lang="en-US" dirty="0"/>
              <a:t>Ice coverage used by wave and ocean models.</a:t>
            </a:r>
          </a:p>
          <a:p>
            <a:pPr lvl="1"/>
            <a:r>
              <a:rPr lang="en-US" dirty="0"/>
              <a:t>Nesting of models (1 or 2-way)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This is another way in which conventional models already are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coupled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Here, coupling means dynamic interaction between full numerical models.</a:t>
            </a:r>
          </a:p>
          <a:p>
            <a:pPr lvl="1"/>
            <a:r>
              <a:rPr lang="en-US" dirty="0" smtClean="0"/>
              <a:t>Essential to dynamically describe interface processes between models.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couple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thing to do: run the models that need to be coupled side-by-side under a single control structure This sounds trivial, but it is not:</a:t>
            </a:r>
          </a:p>
          <a:p>
            <a:pPr lvl="1"/>
            <a:r>
              <a:rPr lang="en-US" dirty="0"/>
              <a:t>Constituent models are typically highly advanced models with specific optimization and other run-time requirements.</a:t>
            </a:r>
          </a:p>
          <a:p>
            <a:pPr lvl="2"/>
            <a:r>
              <a:rPr lang="en-US" dirty="0"/>
              <a:t>Programming practices can stand in the way of running with other models.</a:t>
            </a:r>
          </a:p>
          <a:p>
            <a:pPr lvl="2"/>
            <a:r>
              <a:rPr lang="en-US" dirty="0"/>
              <a:t>Conflicting </a:t>
            </a:r>
            <a:r>
              <a:rPr lang="en-US" dirty="0" smtClean="0"/>
              <a:t>(optimization) requirements </a:t>
            </a:r>
            <a:r>
              <a:rPr lang="en-US" dirty="0"/>
              <a:t>can make coupled modeling inefficient or difficult.</a:t>
            </a:r>
          </a:p>
          <a:p>
            <a:pPr lvl="1"/>
            <a:r>
              <a:rPr lang="en-US" dirty="0"/>
              <a:t>What kind of control structure will be used:</a:t>
            </a:r>
          </a:p>
          <a:p>
            <a:pPr lvl="2"/>
            <a:r>
              <a:rPr lang="en-US" dirty="0"/>
              <a:t>For the US government modeling centers the Earth System Modeling Framework (ESMF) is the accepted standard for coupled models, but</a:t>
            </a:r>
          </a:p>
          <a:p>
            <a:pPr lvl="2"/>
            <a:r>
              <a:rPr lang="en-US" dirty="0"/>
              <a:t>there are many other systems, and</a:t>
            </a:r>
          </a:p>
          <a:p>
            <a:pPr lvl="2"/>
            <a:r>
              <a:rPr lang="en-US" dirty="0"/>
              <a:t>we still use ad-hoc couplers too.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couple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Second thing to do: figure out when the models will exchange information. Determining factors are:</a:t>
            </a:r>
          </a:p>
          <a:p>
            <a:pPr lvl="1"/>
            <a:endParaRPr lang="en-US"/>
          </a:p>
          <a:p>
            <a:pPr lvl="1"/>
            <a:r>
              <a:rPr lang="en-US"/>
              <a:t>Time scales of processes considered:</a:t>
            </a:r>
          </a:p>
          <a:p>
            <a:pPr lvl="2"/>
            <a:r>
              <a:rPr lang="en-US"/>
              <a:t>What time intervals of data exchange are needed to resolve the time scales of the processes.</a:t>
            </a:r>
          </a:p>
          <a:p>
            <a:pPr lvl="3"/>
            <a:r>
              <a:rPr lang="en-US"/>
              <a:t>Less data exchanges generally makes for more efficient codes.</a:t>
            </a:r>
          </a:p>
          <a:p>
            <a:pPr lvl="3"/>
            <a:r>
              <a:rPr lang="en-US"/>
              <a:t>More data exchanges generally makes for more accurate description of the physical processes.</a:t>
            </a:r>
          </a:p>
          <a:p>
            <a:pPr lvl="2"/>
            <a:r>
              <a:rPr lang="en-US"/>
              <a:t>What time scales should be considered </a:t>
            </a:r>
          </a:p>
          <a:p>
            <a:pPr lvl="3"/>
            <a:r>
              <a:rPr lang="en-US"/>
              <a:t>Processes to be considered (e.g., mesoscale winds versus turbulence).</a:t>
            </a:r>
          </a:p>
          <a:p>
            <a:pPr lvl="3"/>
            <a:r>
              <a:rPr lang="en-US"/>
              <a:t>Predictability of scales.</a:t>
            </a:r>
          </a:p>
          <a:p>
            <a:pPr lvl="3"/>
            <a:r>
              <a:rPr lang="en-US"/>
              <a:t>Aliasing and/or averaging.</a:t>
            </a:r>
          </a:p>
          <a:p>
            <a:pPr lvl="3"/>
            <a:endParaRPr lang="en-US"/>
          </a:p>
          <a:p>
            <a:pPr lvl="3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couple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When, time scales </a:t>
            </a:r>
            <a:r>
              <a:rPr lang="en-US" dirty="0" err="1"/>
              <a:t>cont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ed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Are all time scale the same, or are there large differences.</a:t>
            </a:r>
          </a:p>
          <a:p>
            <a:pPr lvl="3"/>
            <a:r>
              <a:rPr lang="en-US" dirty="0"/>
              <a:t>If one data transfer direction requires higher resolution data, the coupling will have a more one-way nature.</a:t>
            </a:r>
          </a:p>
          <a:p>
            <a:pPr lvl="4"/>
            <a:r>
              <a:rPr lang="en-US" dirty="0"/>
              <a:t>Looser coupling with higher numerical efficiency possible.</a:t>
            </a:r>
          </a:p>
          <a:p>
            <a:pPr lvl="4"/>
            <a:r>
              <a:rPr lang="en-US" dirty="0"/>
              <a:t>Over-commit of resources for one model guarantees efficiency.</a:t>
            </a:r>
          </a:p>
          <a:p>
            <a:pPr lvl="3"/>
            <a:r>
              <a:rPr lang="en-US" dirty="0"/>
              <a:t>Is two-way coupling needed at all</a:t>
            </a:r>
            <a:r>
              <a:rPr lang="en-US" dirty="0" smtClean="0"/>
              <a:t>?</a:t>
            </a:r>
          </a:p>
          <a:p>
            <a:pPr lvl="4"/>
            <a:r>
              <a:rPr lang="en-US" dirty="0" smtClean="0"/>
              <a:t>Running models side-by-side with one-way data flow is much easier than two-way coupled.</a:t>
            </a:r>
          </a:p>
          <a:p>
            <a:pPr lvl="4"/>
            <a:r>
              <a:rPr lang="en-US" dirty="0" smtClean="0"/>
              <a:t>Data transfer through memory or file system.</a:t>
            </a:r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couple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When, </a:t>
            </a:r>
            <a:r>
              <a:rPr lang="en-US" dirty="0" err="1"/>
              <a:t>cont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ed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many models are considered.</a:t>
            </a:r>
          </a:p>
          <a:p>
            <a:pPr lvl="2"/>
            <a:r>
              <a:rPr lang="en-US" dirty="0"/>
              <a:t>Two models. Staggering the model runs allows for most accurate coupling </a:t>
            </a:r>
            <a:r>
              <a:rPr lang="en-US" dirty="0" err="1"/>
              <a:t>numerics</a:t>
            </a:r>
            <a:r>
              <a:rPr lang="en-US" dirty="0"/>
              <a:t> (central in time).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This </a:t>
            </a:r>
            <a:r>
              <a:rPr lang="en-US" dirty="0" smtClean="0"/>
              <a:t>could require </a:t>
            </a:r>
            <a:r>
              <a:rPr lang="en-US" dirty="0"/>
              <a:t>you to run the models serially, one time step of model 1 followed by one time step of model 2 on the same computing resources.</a:t>
            </a:r>
          </a:p>
        </p:txBody>
      </p:sp>
      <p:grpSp>
        <p:nvGrpSpPr>
          <p:cNvPr id="138244" name="Group 4"/>
          <p:cNvGrpSpPr>
            <a:grpSpLocks/>
          </p:cNvGrpSpPr>
          <p:nvPr/>
        </p:nvGrpSpPr>
        <p:grpSpPr bwMode="auto">
          <a:xfrm>
            <a:off x="1676400" y="2743200"/>
            <a:ext cx="6477000" cy="1600200"/>
            <a:chOff x="1056" y="768"/>
            <a:chExt cx="4080" cy="1008"/>
          </a:xfrm>
        </p:grpSpPr>
        <p:grpSp>
          <p:nvGrpSpPr>
            <p:cNvPr id="138245" name="Group 5"/>
            <p:cNvGrpSpPr>
              <a:grpSpLocks/>
            </p:cNvGrpSpPr>
            <p:nvPr/>
          </p:nvGrpSpPr>
          <p:grpSpPr bwMode="auto">
            <a:xfrm>
              <a:off x="4560" y="1200"/>
              <a:ext cx="576" cy="192"/>
              <a:chOff x="4560" y="1200"/>
              <a:chExt cx="576" cy="192"/>
            </a:xfrm>
          </p:grpSpPr>
          <p:sp>
            <p:nvSpPr>
              <p:cNvPr id="138246" name="Line 6"/>
              <p:cNvSpPr>
                <a:spLocks noChangeShapeType="1"/>
              </p:cNvSpPr>
              <p:nvPr/>
            </p:nvSpPr>
            <p:spPr bwMode="auto">
              <a:xfrm>
                <a:off x="4560" y="139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7" name="Text Box 7"/>
              <p:cNvSpPr txBox="1">
                <a:spLocks noChangeArrowheads="1"/>
              </p:cNvSpPr>
              <p:nvPr/>
            </p:nvSpPr>
            <p:spPr bwMode="auto">
              <a:xfrm>
                <a:off x="4704" y="120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/>
                  <a:t>time</a:t>
                </a:r>
              </a:p>
            </p:txBody>
          </p:sp>
        </p:grpSp>
        <p:grpSp>
          <p:nvGrpSpPr>
            <p:cNvPr id="138248" name="Group 8"/>
            <p:cNvGrpSpPr>
              <a:grpSpLocks/>
            </p:cNvGrpSpPr>
            <p:nvPr/>
          </p:nvGrpSpPr>
          <p:grpSpPr bwMode="auto">
            <a:xfrm>
              <a:off x="1440" y="1152"/>
              <a:ext cx="2880" cy="336"/>
              <a:chOff x="1440" y="1152"/>
              <a:chExt cx="2880" cy="336"/>
            </a:xfrm>
          </p:grpSpPr>
          <p:sp>
            <p:nvSpPr>
              <p:cNvPr id="138249" name="Line 9"/>
              <p:cNvSpPr>
                <a:spLocks noChangeShapeType="1"/>
              </p:cNvSpPr>
              <p:nvPr/>
            </p:nvSpPr>
            <p:spPr bwMode="auto">
              <a:xfrm flipV="1">
                <a:off x="1440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0" name="Line 10"/>
              <p:cNvSpPr>
                <a:spLocks noChangeShapeType="1"/>
              </p:cNvSpPr>
              <p:nvPr/>
            </p:nvSpPr>
            <p:spPr bwMode="auto">
              <a:xfrm flipV="1">
                <a:off x="2400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1" name="Line 11"/>
              <p:cNvSpPr>
                <a:spLocks noChangeShapeType="1"/>
              </p:cNvSpPr>
              <p:nvPr/>
            </p:nvSpPr>
            <p:spPr bwMode="auto">
              <a:xfrm flipV="1">
                <a:off x="3360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2" name="Line 12"/>
              <p:cNvSpPr>
                <a:spLocks noChangeShapeType="1"/>
              </p:cNvSpPr>
              <p:nvPr/>
            </p:nvSpPr>
            <p:spPr bwMode="auto">
              <a:xfrm flipV="1">
                <a:off x="4320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3" name="Line 13"/>
              <p:cNvSpPr>
                <a:spLocks noChangeShapeType="1"/>
              </p:cNvSpPr>
              <p:nvPr/>
            </p:nvSpPr>
            <p:spPr bwMode="auto">
              <a:xfrm flipV="1">
                <a:off x="1920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4" name="Line 14"/>
              <p:cNvSpPr>
                <a:spLocks noChangeShapeType="1"/>
              </p:cNvSpPr>
              <p:nvPr/>
            </p:nvSpPr>
            <p:spPr bwMode="auto">
              <a:xfrm flipV="1">
                <a:off x="2880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5" name="Line 15"/>
              <p:cNvSpPr>
                <a:spLocks noChangeShapeType="1"/>
              </p:cNvSpPr>
              <p:nvPr/>
            </p:nvSpPr>
            <p:spPr bwMode="auto">
              <a:xfrm flipV="1">
                <a:off x="3840" y="1152"/>
                <a:ext cx="0" cy="336"/>
              </a:xfrm>
              <a:prstGeom prst="line">
                <a:avLst/>
              </a:prstGeom>
              <a:noFill/>
              <a:ln w="31750">
                <a:solidFill>
                  <a:schemeClr val="accent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56" name="Group 16"/>
            <p:cNvGrpSpPr>
              <a:grpSpLocks/>
            </p:cNvGrpSpPr>
            <p:nvPr/>
          </p:nvGrpSpPr>
          <p:grpSpPr bwMode="auto">
            <a:xfrm>
              <a:off x="1056" y="892"/>
              <a:ext cx="3696" cy="260"/>
              <a:chOff x="1056" y="892"/>
              <a:chExt cx="3696" cy="260"/>
            </a:xfrm>
          </p:grpSpPr>
          <p:grpSp>
            <p:nvGrpSpPr>
              <p:cNvPr id="138257" name="Group 17"/>
              <p:cNvGrpSpPr>
                <a:grpSpLocks/>
              </p:cNvGrpSpPr>
              <p:nvPr/>
            </p:nvGrpSpPr>
            <p:grpSpPr bwMode="auto">
              <a:xfrm>
                <a:off x="1056" y="892"/>
                <a:ext cx="3696" cy="212"/>
                <a:chOff x="1056" y="892"/>
                <a:chExt cx="3696" cy="212"/>
              </a:xfrm>
            </p:grpSpPr>
            <p:sp>
              <p:nvSpPr>
                <p:cNvPr id="138258" name="Line 18"/>
                <p:cNvSpPr>
                  <a:spLocks noChangeShapeType="1"/>
                </p:cNvSpPr>
                <p:nvPr/>
              </p:nvSpPr>
              <p:spPr bwMode="auto">
                <a:xfrm>
                  <a:off x="1056" y="1104"/>
                  <a:ext cx="3696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25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04" y="892"/>
                  <a:ext cx="76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/>
                    <a:t>model 1</a:t>
                  </a:r>
                </a:p>
              </p:txBody>
            </p:sp>
          </p:grpSp>
          <p:sp>
            <p:nvSpPr>
              <p:cNvPr id="138260" name="Line 20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1" name="Line 21"/>
              <p:cNvSpPr>
                <a:spLocks noChangeShapeType="1"/>
              </p:cNvSpPr>
              <p:nvPr/>
            </p:nvSpPr>
            <p:spPr bwMode="auto">
              <a:xfrm>
                <a:off x="288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2" name="Line 22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63" name="Group 23"/>
            <p:cNvGrpSpPr>
              <a:grpSpLocks/>
            </p:cNvGrpSpPr>
            <p:nvPr/>
          </p:nvGrpSpPr>
          <p:grpSpPr bwMode="auto">
            <a:xfrm>
              <a:off x="1056" y="1488"/>
              <a:ext cx="3696" cy="260"/>
              <a:chOff x="1056" y="1488"/>
              <a:chExt cx="3696" cy="260"/>
            </a:xfrm>
          </p:grpSpPr>
          <p:grpSp>
            <p:nvGrpSpPr>
              <p:cNvPr id="138264" name="Group 24"/>
              <p:cNvGrpSpPr>
                <a:grpSpLocks/>
              </p:cNvGrpSpPr>
              <p:nvPr/>
            </p:nvGrpSpPr>
            <p:grpSpPr bwMode="auto">
              <a:xfrm>
                <a:off x="1056" y="1536"/>
                <a:ext cx="3696" cy="212"/>
                <a:chOff x="1056" y="1536"/>
                <a:chExt cx="3696" cy="212"/>
              </a:xfrm>
            </p:grpSpPr>
            <p:sp>
              <p:nvSpPr>
                <p:cNvPr id="138265" name="Line 25"/>
                <p:cNvSpPr>
                  <a:spLocks noChangeShapeType="1"/>
                </p:cNvSpPr>
                <p:nvPr/>
              </p:nvSpPr>
              <p:spPr bwMode="auto">
                <a:xfrm>
                  <a:off x="1056" y="1536"/>
                  <a:ext cx="3696" cy="0"/>
                </a:xfrm>
                <a:prstGeom prst="line">
                  <a:avLst/>
                </a:prstGeom>
                <a:noFill/>
                <a:ln w="31750">
                  <a:solidFill>
                    <a:schemeClr val="hlink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26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04" y="1536"/>
                  <a:ext cx="76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>
                      <a:solidFill>
                        <a:schemeClr val="hlink"/>
                      </a:solidFill>
                    </a:rPr>
                    <a:t>model 2</a:t>
                  </a:r>
                </a:p>
              </p:txBody>
            </p:sp>
          </p:grpSp>
          <p:sp>
            <p:nvSpPr>
              <p:cNvPr id="138267" name="Line 27"/>
              <p:cNvSpPr>
                <a:spLocks noChangeShapeType="1"/>
              </p:cNvSpPr>
              <p:nvPr/>
            </p:nvSpPr>
            <p:spPr bwMode="auto">
              <a:xfrm>
                <a:off x="4320" y="1488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8" name="Line 28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9" name="Line 29"/>
              <p:cNvSpPr>
                <a:spLocks noChangeShapeType="1"/>
              </p:cNvSpPr>
              <p:nvPr/>
            </p:nvSpPr>
            <p:spPr bwMode="auto">
              <a:xfrm>
                <a:off x="2400" y="1488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0" name="Line 30"/>
              <p:cNvSpPr>
                <a:spLocks noChangeShapeType="1"/>
              </p:cNvSpPr>
              <p:nvPr/>
            </p:nvSpPr>
            <p:spPr bwMode="auto">
              <a:xfrm>
                <a:off x="1440" y="1488"/>
                <a:ext cx="0" cy="96"/>
              </a:xfrm>
              <a:prstGeom prst="line">
                <a:avLst/>
              </a:prstGeom>
              <a:noFill/>
              <a:ln w="317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71" name="Group 31"/>
            <p:cNvGrpSpPr>
              <a:grpSpLocks/>
            </p:cNvGrpSpPr>
            <p:nvPr/>
          </p:nvGrpSpPr>
          <p:grpSpPr bwMode="auto">
            <a:xfrm>
              <a:off x="2880" y="768"/>
              <a:ext cx="960" cy="192"/>
              <a:chOff x="2880" y="768"/>
              <a:chExt cx="960" cy="192"/>
            </a:xfrm>
          </p:grpSpPr>
          <p:sp>
            <p:nvSpPr>
              <p:cNvPr id="138272" name="Line 32"/>
              <p:cNvSpPr>
                <a:spLocks noChangeShapeType="1"/>
              </p:cNvSpPr>
              <p:nvPr/>
            </p:nvSpPr>
            <p:spPr bwMode="auto">
              <a:xfrm>
                <a:off x="2880" y="96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3" name="Text Box 33"/>
              <p:cNvSpPr txBox="1">
                <a:spLocks noChangeArrowheads="1"/>
              </p:cNvSpPr>
              <p:nvPr/>
            </p:nvSpPr>
            <p:spPr bwMode="auto">
              <a:xfrm>
                <a:off x="2880" y="768"/>
                <a:ext cx="91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time step</a:t>
                </a:r>
              </a:p>
            </p:txBody>
          </p:sp>
        </p:grpSp>
        <p:grpSp>
          <p:nvGrpSpPr>
            <p:cNvPr id="138274" name="Group 34"/>
            <p:cNvGrpSpPr>
              <a:grpSpLocks/>
            </p:cNvGrpSpPr>
            <p:nvPr/>
          </p:nvGrpSpPr>
          <p:grpSpPr bwMode="auto">
            <a:xfrm>
              <a:off x="2400" y="1584"/>
              <a:ext cx="960" cy="192"/>
              <a:chOff x="2880" y="768"/>
              <a:chExt cx="960" cy="192"/>
            </a:xfrm>
          </p:grpSpPr>
          <p:sp>
            <p:nvSpPr>
              <p:cNvPr id="138275" name="Line 35"/>
              <p:cNvSpPr>
                <a:spLocks noChangeShapeType="1"/>
              </p:cNvSpPr>
              <p:nvPr/>
            </p:nvSpPr>
            <p:spPr bwMode="auto">
              <a:xfrm>
                <a:off x="2880" y="96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6" name="Text Box 36"/>
              <p:cNvSpPr txBox="1">
                <a:spLocks noChangeArrowheads="1"/>
              </p:cNvSpPr>
              <p:nvPr/>
            </p:nvSpPr>
            <p:spPr bwMode="auto">
              <a:xfrm>
                <a:off x="2880" y="768"/>
                <a:ext cx="91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time step</a:t>
                </a:r>
              </a:p>
            </p:txBody>
          </p:sp>
        </p:grpSp>
      </p:grpSp>
      <p:sp>
        <p:nvSpPr>
          <p:cNvPr id="138277" name="Text Box 37"/>
          <p:cNvSpPr txBox="1">
            <a:spLocks noChangeArrowheads="1"/>
          </p:cNvSpPr>
          <p:nvPr/>
        </p:nvSpPr>
        <p:spPr bwMode="auto">
          <a:xfrm>
            <a:off x="1828800" y="2843213"/>
            <a:ext cx="6019800" cy="2109787"/>
          </a:xfrm>
          <a:prstGeom prst="rect">
            <a:avLst/>
          </a:prstGeom>
          <a:solidFill>
            <a:srgbClr val="00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>
              <a:latin typeface="Helvetica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>
                <a:latin typeface="Helvetica" charset="0"/>
              </a:rPr>
              <a:t>Alternative: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latin typeface="Helvetica" charset="0"/>
              </a:rPr>
              <a:t>build a single model</a:t>
            </a:r>
            <a:r>
              <a:rPr lang="ja-JP" altLang="en-US" dirty="0">
                <a:latin typeface="Arial"/>
              </a:rPr>
              <a:t>”</a:t>
            </a:r>
            <a:endParaRPr lang="en-US" dirty="0">
              <a:latin typeface="Helvetica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>
                <a:latin typeface="Helvetica" charset="0"/>
              </a:rPr>
              <a:t>Example: ADCIRC and UNSWAN</a:t>
            </a:r>
          </a:p>
          <a:p>
            <a:pPr algn="ctr">
              <a:spcBef>
                <a:spcPct val="50000"/>
              </a:spcBef>
            </a:pP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7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0000"/>
      </a:dk2>
      <a:lt2>
        <a:srgbClr val="808080"/>
      </a:lt2>
      <a:accent1>
        <a:srgbClr val="00CC00"/>
      </a:accent1>
      <a:accent2>
        <a:srgbClr val="FF33CC"/>
      </a:accent2>
      <a:accent3>
        <a:srgbClr val="FFFFFF"/>
      </a:accent3>
      <a:accent4>
        <a:srgbClr val="002A56"/>
      </a:accent4>
      <a:accent5>
        <a:srgbClr val="AAE2AA"/>
      </a:accent5>
      <a:accent6>
        <a:srgbClr val="E72DB9"/>
      </a:accent6>
      <a:hlink>
        <a:srgbClr val="FF0000"/>
      </a:hlink>
      <a:folHlink>
        <a:srgbClr val="3333CC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2542</Words>
  <Application>Microsoft Macintosh PowerPoint</Application>
  <PresentationFormat>On-screen Show (4:3)</PresentationFormat>
  <Paragraphs>376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Macintosh HD:My Documents:All_Papers:JPOwave:October07:Zhao_etal_wave_v10.doc!OLE_LINK1</vt:lpstr>
      <vt:lpstr>Coupled modeling</vt:lpstr>
      <vt:lpstr>Background </vt:lpstr>
      <vt:lpstr>What is coupling</vt:lpstr>
      <vt:lpstr>What is coupling</vt:lpstr>
      <vt:lpstr>What is coupling</vt:lpstr>
      <vt:lpstr>How to couple</vt:lpstr>
      <vt:lpstr>How to couple</vt:lpstr>
      <vt:lpstr>How to couple</vt:lpstr>
      <vt:lpstr>How to couple</vt:lpstr>
      <vt:lpstr>How to couple</vt:lpstr>
      <vt:lpstr>How to couple</vt:lpstr>
      <vt:lpstr>Coupler design</vt:lpstr>
      <vt:lpstr>PowerPoint Presentation</vt:lpstr>
      <vt:lpstr>Coupler design</vt:lpstr>
      <vt:lpstr>Coupler design</vt:lpstr>
      <vt:lpstr>Coupler design</vt:lpstr>
      <vt:lpstr>Coupler design</vt:lpstr>
      <vt:lpstr>Coupler design</vt:lpstr>
      <vt:lpstr>Coupler design</vt:lpstr>
      <vt:lpstr>HWRF-HYCOM example</vt:lpstr>
      <vt:lpstr>HWRF-HYCOM example</vt:lpstr>
      <vt:lpstr>Winds / waves example #1</vt:lpstr>
      <vt:lpstr>Winds / waves example #1</vt:lpstr>
      <vt:lpstr>Winds / waves example #2</vt:lpstr>
      <vt:lpstr>Winds / waves example #2</vt:lpstr>
      <vt:lpstr>Winds /waves example #2</vt:lpstr>
      <vt:lpstr>Winds examples</vt:lpstr>
      <vt:lpstr>Conclusions for coupling models</vt:lpstr>
      <vt:lpstr>Lessons learned</vt:lpstr>
      <vt:lpstr>Lessons learned</vt:lpstr>
      <vt:lpstr>Lessons learned</vt:lpstr>
      <vt:lpstr>Lessons learned</vt:lpstr>
      <vt:lpstr>Lessons learned</vt:lpstr>
      <vt:lpstr>PowerPoint Presentation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HTOLMAN</dc:creator>
  <cp:lastModifiedBy>Hendrik Tolman</cp:lastModifiedBy>
  <cp:revision>46</cp:revision>
  <dcterms:created xsi:type="dcterms:W3CDTF">2003-11-12T20:24:23Z</dcterms:created>
  <dcterms:modified xsi:type="dcterms:W3CDTF">2012-12-11T16:00:14Z</dcterms:modified>
</cp:coreProperties>
</file>